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g" ContentType="video/unknown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69" r:id="rId5"/>
    <p:sldId id="268" r:id="rId6"/>
    <p:sldId id="270" r:id="rId7"/>
    <p:sldId id="263" r:id="rId8"/>
    <p:sldId id="264" r:id="rId9"/>
    <p:sldId id="267" r:id="rId10"/>
    <p:sldId id="266" r:id="rId11"/>
    <p:sldId id="271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304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B1853-9858-7C4E-B786-137BFEF54754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CC7E5-95AA-EA41-AE59-BAD8BF8D087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985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CC7E5-95AA-EA41-AE59-BAD8BF8D087B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19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939" y="4343990"/>
            <a:ext cx="5028124" cy="411450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0B4B9-7A32-1B47-A961-15F625A7C4A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8743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D5A669-DB91-C148-B0DA-1AFD062A6B1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fr-FR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32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7806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847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3201988" y="6356352"/>
            <a:ext cx="5078412" cy="365125"/>
          </a:xfrm>
        </p:spPr>
        <p:txBody>
          <a:bodyPr/>
          <a:lstStyle>
            <a:lvl1pPr algn="r">
              <a:defRPr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202614" y="6356352"/>
            <a:ext cx="484187" cy="365125"/>
          </a:xfrm>
        </p:spPr>
        <p:txBody>
          <a:bodyPr/>
          <a:lstStyle>
            <a:lvl1pPr algn="r">
              <a:defRPr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40469B9-CB18-864C-95F8-5B1F4CA917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325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746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337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57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02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869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13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7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193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>
            <a:alpha val="9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917B5-C757-C84A-87D9-3B3C3DCEC4CD}" type="datetimeFigureOut">
              <a:rPr lang="en-US" smtClean="0"/>
              <a:pPr/>
              <a:t>12.04.24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D5DC3-1D33-1345-B17B-BC929F96B5BF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951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gi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gif"/><Relationship Id="rId5" Type="http://schemas.openxmlformats.org/officeDocument/2006/relationships/image" Target="../media/image6.gif"/><Relationship Id="rId6" Type="http://schemas.openxmlformats.org/officeDocument/2006/relationships/image" Target="../media/image7.pn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9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1" Type="http://schemas.microsoft.com/office/2007/relationships/media" Target="../media/media1.mpg"/><Relationship Id="rId2" Type="http://schemas.openxmlformats.org/officeDocument/2006/relationships/video" Target="../media/media1.m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7500"/>
            <a:ext cx="9144000" cy="620550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" y="-136214"/>
            <a:ext cx="92681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rgbClr val="FFFF00"/>
                </a:solidFill>
              </a:rPr>
              <a:t>Καλώς ήρθατε </a:t>
            </a:r>
            <a:r>
              <a:rPr lang="el-GR" sz="2800" b="1" dirty="0">
                <a:solidFill>
                  <a:srgbClr val="FFFF00"/>
                </a:solidFill>
              </a:rPr>
              <a:t>στο </a:t>
            </a:r>
            <a:r>
              <a:rPr lang="en-US" sz="2800" b="1" dirty="0" smtClean="0">
                <a:solidFill>
                  <a:srgbClr val="FFFF00"/>
                </a:solidFill>
              </a:rPr>
              <a:t>CERN</a:t>
            </a:r>
            <a:endParaRPr lang="en-GB" sz="28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37261" y="6424232"/>
            <a:ext cx="6710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dirty="0" smtClean="0">
                <a:solidFill>
                  <a:srgbClr val="FFFF00"/>
                </a:solidFill>
              </a:rPr>
              <a:t>Δέσποινα Χατζηφωτιάδου, INFN Bologna και CERN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550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CERN 30.8.2018 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Δέσποινα Χατζηφωτιάδου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2025B2-CDFA-6C49-AA91-652213675112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dirty="0" smtClean="0">
                <a:solidFill>
                  <a:srgbClr val="FFFF00"/>
                </a:solidFill>
                <a:cs typeface="+mj-cs"/>
              </a:rPr>
              <a:t>ALICE : A Large Ion </a:t>
            </a:r>
            <a:r>
              <a:rPr lang="fr-FR" dirty="0" err="1" smtClean="0">
                <a:solidFill>
                  <a:srgbClr val="FFFF00"/>
                </a:solidFill>
                <a:cs typeface="+mj-cs"/>
              </a:rPr>
              <a:t>Collider</a:t>
            </a:r>
            <a:r>
              <a:rPr lang="fr-FR" dirty="0" smtClean="0">
                <a:solidFill>
                  <a:srgbClr val="FFFF00"/>
                </a:solidFill>
                <a:cs typeface="+mj-cs"/>
              </a:rPr>
              <a:t> </a:t>
            </a:r>
            <a:r>
              <a:rPr lang="fr-FR" dirty="0" err="1" smtClean="0">
                <a:solidFill>
                  <a:srgbClr val="FFFF00"/>
                </a:solidFill>
                <a:cs typeface="+mj-cs"/>
              </a:rPr>
              <a:t>Experiment</a:t>
            </a:r>
            <a:endParaRPr lang="fr-FR" dirty="0" smtClean="0">
              <a:solidFill>
                <a:srgbClr val="FFFF00"/>
              </a:solidFill>
              <a:cs typeface="+mj-cs"/>
            </a:endParaRPr>
          </a:p>
        </p:txBody>
      </p:sp>
      <p:grpSp>
        <p:nvGrpSpPr>
          <p:cNvPr id="45061" name="Group 8"/>
          <p:cNvGrpSpPr>
            <a:grpSpLocks/>
          </p:cNvGrpSpPr>
          <p:nvPr/>
        </p:nvGrpSpPr>
        <p:grpSpPr bwMode="auto">
          <a:xfrm rot="5862166">
            <a:off x="3700463" y="2670175"/>
            <a:ext cx="0" cy="0"/>
            <a:chOff x="0" y="0"/>
            <a:chExt cx="5783" cy="4337"/>
          </a:xfrm>
        </p:grpSpPr>
        <p:pic>
          <p:nvPicPr>
            <p:cNvPr id="89092" name="Picture 4" descr="al_2k3_sha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0463" y="2670175"/>
              <a:ext cx="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89094" name="Picture 6" descr="pics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32771">
              <a:off x="3700463" y="2670175"/>
              <a:ext cx="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0" y="0"/>
            <a:ext cx="9180513" cy="6884988"/>
            <a:chOff x="0" y="0"/>
            <a:chExt cx="5783" cy="4337"/>
          </a:xfrm>
        </p:grpSpPr>
        <p:pic>
          <p:nvPicPr>
            <p:cNvPr id="13" name="Picture 10" descr="al_2k3_sha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83" cy="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4" name="Picture 11" descr="pics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32771">
              <a:off x="1610" y="1434"/>
              <a:ext cx="960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Rectangle 14"/>
          <p:cNvSpPr/>
          <p:nvPr/>
        </p:nvSpPr>
        <p:spPr>
          <a:xfrm>
            <a:off x="1" y="6482302"/>
            <a:ext cx="10259998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16 </a:t>
            </a:r>
            <a:r>
              <a:rPr lang="en-GB" dirty="0" smtClean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x 16 m x 26 m 10 </a:t>
            </a:r>
            <a:r>
              <a:rPr lang="en-US" dirty="0" smtClean="0">
                <a:solidFill>
                  <a:srgbClr val="0000FF"/>
                </a:solidFill>
              </a:rPr>
              <a:t>000 </a:t>
            </a:r>
            <a:r>
              <a:rPr lang="en-GB" dirty="0">
                <a:solidFill>
                  <a:srgbClr val="0000FF"/>
                </a:solidFill>
              </a:rPr>
              <a:t>tons installed</a:t>
            </a:r>
            <a:r>
              <a:rPr lang="en-US" dirty="0">
                <a:solidFill>
                  <a:srgbClr val="0000FF"/>
                </a:solidFill>
              </a:rPr>
              <a:t> 56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m </a:t>
            </a:r>
            <a:r>
              <a:rPr lang="en-GB" dirty="0">
                <a:solidFill>
                  <a:srgbClr val="0000FF"/>
                </a:solidFill>
              </a:rPr>
              <a:t>underground </a:t>
            </a:r>
            <a:r>
              <a:rPr lang="en-US" dirty="0">
                <a:solidFill>
                  <a:srgbClr val="0000FF"/>
                </a:solidFill>
              </a:rPr>
              <a:t>(@ point 2 of LHC)</a:t>
            </a:r>
          </a:p>
        </p:txBody>
      </p:sp>
    </p:spTree>
    <p:extLst>
      <p:ext uri="{BB962C8B-B14F-4D97-AF65-F5344CB8AC3E}">
        <p14:creationId xmlns:p14="http://schemas.microsoft.com/office/powerpoint/2010/main" val="2251649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440469B9-CB18-864C-95F8-5B1F4CA917A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-1" y="6211671"/>
            <a:ext cx="9144001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" name="Picture 2" descr="2012-Aug-02-ALICE_3D_v0_with_Text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6027"/>
            <a:ext cx="9144000" cy="621470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5442234" y="5703629"/>
            <a:ext cx="5078412" cy="36512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886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un137161_1.20_ev96_1_3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5439"/>
            <a:ext cx="9180000" cy="883635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812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ogleALI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000"/>
            <a:ext cx="9144000" cy="507492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" y="45226"/>
            <a:ext cx="9268137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3200" b="1" dirty="0" smtClean="0">
                <a:solidFill>
                  <a:srgbClr val="FFFF00"/>
                </a:solidFill>
              </a:rPr>
              <a:t>Καλώς ήρθατε στην αίθουσα ελέγχου του ALICE</a:t>
            </a:r>
            <a:endParaRPr lang="en-GB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318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60DA-E739-CB4A-AEFC-82AEB23D005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 descr="LRsaba_CERN_0212_319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01"/>
            <a:ext cx="10259999" cy="6839999"/>
          </a:xfrm>
          <a:prstGeom prst="rect">
            <a:avLst/>
          </a:prstGeom>
          <a:solidFill>
            <a:srgbClr val="FFFFFF"/>
          </a:solidFill>
          <a:ln>
            <a:solidFill>
              <a:srgbClr val="4F81BD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0" y="1810"/>
            <a:ext cx="9897035" cy="40011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00FF"/>
                </a:solidFill>
              </a:rPr>
              <a:t>ALICE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0000FF"/>
                </a:solidFill>
              </a:rPr>
              <a:t>: A Large Ion Collider Experiment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774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78632A-65D9-4C6F-878A-9A3ABE183B0F}" type="slidenum">
              <a:rPr lang="en-US">
                <a:solidFill>
                  <a:srgbClr val="000000"/>
                </a:solidFill>
              </a:rPr>
              <a:pPr/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58362" y="47914"/>
            <a:ext cx="5379678" cy="59157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78D1FF"/>
                </a:solidFill>
              </a:rPr>
              <a:t>Large </a:t>
            </a:r>
            <a:r>
              <a:rPr lang="en-US" dirty="0" smtClean="0">
                <a:solidFill>
                  <a:srgbClr val="78D1FF"/>
                </a:solidFill>
              </a:rPr>
              <a:t>'Hadron Collider' </a:t>
            </a:r>
            <a:endParaRPr lang="en-US" dirty="0">
              <a:solidFill>
                <a:srgbClr val="78D1FF"/>
              </a:solidFill>
            </a:endParaRPr>
          </a:p>
        </p:txBody>
      </p:sp>
      <p:pic>
        <p:nvPicPr>
          <p:cNvPr id="65024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65167"/>
            <a:ext cx="9144000" cy="6192837"/>
          </a:xfrm>
          <a:prstGeom prst="rect">
            <a:avLst/>
          </a:prstGeom>
          <a:noFill/>
        </p:spPr>
      </p:pic>
      <p:sp>
        <p:nvSpPr>
          <p:cNvPr id="650244" name="Text Box 4"/>
          <p:cNvSpPr txBox="1">
            <a:spLocks noChangeArrowheads="1"/>
          </p:cNvSpPr>
          <p:nvPr/>
        </p:nvSpPr>
        <p:spPr bwMode="auto">
          <a:xfrm>
            <a:off x="6755428" y="861480"/>
            <a:ext cx="14847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B5E8FF"/>
                </a:solidFill>
                <a:latin typeface="Tahoma" pitchFamily="34" charset="0"/>
              </a:rPr>
              <a:t>Lake Geneva</a:t>
            </a:r>
            <a:endParaRPr lang="en-US" sz="24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650245" name="Text Box 5"/>
          <p:cNvSpPr txBox="1">
            <a:spLocks noChangeArrowheads="1"/>
          </p:cNvSpPr>
          <p:nvPr/>
        </p:nvSpPr>
        <p:spPr bwMode="auto">
          <a:xfrm>
            <a:off x="0" y="731838"/>
            <a:ext cx="188987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n-US" dirty="0" smtClean="0">
                <a:solidFill>
                  <a:srgbClr val="FFF230"/>
                </a:solidFill>
                <a:latin typeface="Tahoma" pitchFamily="34" charset="0"/>
              </a:rPr>
              <a:t>Design Energy:</a:t>
            </a:r>
          </a:p>
          <a:p>
            <a:pPr algn="l"/>
            <a:r>
              <a:rPr lang="en-US" dirty="0" smtClean="0">
                <a:solidFill>
                  <a:srgbClr val="FFF230"/>
                </a:solidFill>
                <a:latin typeface="Tahoma" pitchFamily="34" charset="0"/>
              </a:rPr>
              <a:t> 14 TeV </a:t>
            </a:r>
            <a:r>
              <a:rPr lang="en-US" sz="1600" dirty="0" smtClean="0">
                <a:solidFill>
                  <a:srgbClr val="FFF230"/>
                </a:solidFill>
                <a:latin typeface="Tahoma" pitchFamily="34" charset="0"/>
              </a:rPr>
              <a:t>(pp) </a:t>
            </a:r>
          </a:p>
          <a:p>
            <a:pPr algn="l"/>
            <a:r>
              <a:rPr lang="en-US" dirty="0" smtClean="0">
                <a:solidFill>
                  <a:srgbClr val="FFF230"/>
                </a:solidFill>
                <a:latin typeface="Tahoma" pitchFamily="34" charset="0"/>
              </a:rPr>
              <a:t>1150 TeV (PbPb)</a:t>
            </a:r>
            <a:endParaRPr lang="en-US" dirty="0">
              <a:solidFill>
                <a:srgbClr val="FFF230"/>
              </a:solidFill>
              <a:latin typeface="Tahoma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229583" y="1882777"/>
            <a:ext cx="5596428" cy="3130551"/>
            <a:chOff x="1466" y="1274"/>
            <a:chExt cx="3819" cy="1972"/>
          </a:xfrm>
        </p:grpSpPr>
        <p:sp>
          <p:nvSpPr>
            <p:cNvPr id="650247" name="Text Box 7"/>
            <p:cNvSpPr txBox="1">
              <a:spLocks noChangeArrowheads="1"/>
            </p:cNvSpPr>
            <p:nvPr/>
          </p:nvSpPr>
          <p:spPr bwMode="auto">
            <a:xfrm>
              <a:off x="2060" y="1274"/>
              <a:ext cx="587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B5E8FF"/>
                  </a:solidFill>
                  <a:latin typeface="Tahoma" pitchFamily="34" charset="0"/>
                </a:rPr>
                <a:t>CMS</a:t>
              </a:r>
              <a:endParaRPr lang="en-US" sz="2400" b="1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50248" name="Text Box 8"/>
            <p:cNvSpPr txBox="1">
              <a:spLocks noChangeArrowheads="1"/>
            </p:cNvSpPr>
            <p:nvPr/>
          </p:nvSpPr>
          <p:spPr bwMode="auto">
            <a:xfrm>
              <a:off x="3127" y="2954"/>
              <a:ext cx="795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B5E8FF"/>
                  </a:solidFill>
                  <a:latin typeface="Tahoma" pitchFamily="34" charset="0"/>
                </a:rPr>
                <a:t>ATLAS</a:t>
              </a:r>
            </a:p>
          </p:txBody>
        </p:sp>
        <p:sp>
          <p:nvSpPr>
            <p:cNvPr id="650249" name="Text Box 9"/>
            <p:cNvSpPr txBox="1">
              <a:spLocks noChangeArrowheads="1"/>
            </p:cNvSpPr>
            <p:nvPr/>
          </p:nvSpPr>
          <p:spPr bwMode="auto">
            <a:xfrm>
              <a:off x="4605" y="2243"/>
              <a:ext cx="68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B5E8FF"/>
                  </a:solidFill>
                  <a:latin typeface="Tahoma" pitchFamily="34" charset="0"/>
                </a:rPr>
                <a:t>LHCb</a:t>
              </a:r>
              <a:endParaRPr lang="en-US" sz="2400" b="1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50250" name="Text Box 10"/>
            <p:cNvSpPr txBox="1">
              <a:spLocks noChangeArrowheads="1"/>
            </p:cNvSpPr>
            <p:nvPr/>
          </p:nvSpPr>
          <p:spPr bwMode="auto">
            <a:xfrm>
              <a:off x="1466" y="2955"/>
              <a:ext cx="76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B5E8FF"/>
                  </a:solidFill>
                  <a:latin typeface="Tahoma" pitchFamily="34" charset="0"/>
                </a:rPr>
                <a:t>ALICE</a:t>
              </a:r>
              <a:endParaRPr lang="en-US" sz="2400" b="1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650251" name="Text Box 11"/>
          <p:cNvSpPr txBox="1">
            <a:spLocks noChangeArrowheads="1"/>
          </p:cNvSpPr>
          <p:nvPr/>
        </p:nvSpPr>
        <p:spPr bwMode="auto">
          <a:xfrm>
            <a:off x="3" y="6488668"/>
            <a:ext cx="63694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F23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4 </a:t>
            </a:r>
            <a:r>
              <a:rPr lang="en-US" dirty="0" smtClean="0">
                <a:solidFill>
                  <a:srgbClr val="FFF23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Large Experiments, all participate in HI program </a:t>
            </a:r>
            <a:r>
              <a:rPr lang="en-US" sz="1400" dirty="0" smtClean="0">
                <a:solidFill>
                  <a:srgbClr val="FFF23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(LHCb in pA)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414588" y="2263776"/>
            <a:ext cx="5710237" cy="3268663"/>
            <a:chOff x="1648" y="1426"/>
            <a:chExt cx="3896" cy="2059"/>
          </a:xfrm>
        </p:grpSpPr>
        <p:sp>
          <p:nvSpPr>
            <p:cNvPr id="650253" name="Oval 13"/>
            <p:cNvSpPr>
              <a:spLocks noChangeArrowheads="1"/>
            </p:cNvSpPr>
            <p:nvPr/>
          </p:nvSpPr>
          <p:spPr bwMode="auto">
            <a:xfrm>
              <a:off x="1648" y="3178"/>
              <a:ext cx="208" cy="307"/>
            </a:xfrm>
            <a:prstGeom prst="ellipse">
              <a:avLst/>
            </a:prstGeom>
            <a:noFill/>
            <a:ln w="38100">
              <a:solidFill>
                <a:srgbClr val="B5E8FF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650254" name="Oval 14"/>
            <p:cNvSpPr>
              <a:spLocks noChangeArrowheads="1"/>
            </p:cNvSpPr>
            <p:nvPr/>
          </p:nvSpPr>
          <p:spPr bwMode="auto">
            <a:xfrm>
              <a:off x="2480" y="1426"/>
              <a:ext cx="208" cy="307"/>
            </a:xfrm>
            <a:prstGeom prst="ellipse">
              <a:avLst/>
            </a:prstGeom>
            <a:noFill/>
            <a:ln w="38100">
              <a:solidFill>
                <a:srgbClr val="B5E8FF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650255" name="Oval 15"/>
            <p:cNvSpPr>
              <a:spLocks noChangeArrowheads="1"/>
            </p:cNvSpPr>
            <p:nvPr/>
          </p:nvSpPr>
          <p:spPr bwMode="auto">
            <a:xfrm>
              <a:off x="4048" y="3170"/>
              <a:ext cx="208" cy="307"/>
            </a:xfrm>
            <a:prstGeom prst="ellipse">
              <a:avLst/>
            </a:prstGeom>
            <a:noFill/>
            <a:ln w="38100">
              <a:solidFill>
                <a:srgbClr val="B5E8FF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  <p:sp>
          <p:nvSpPr>
            <p:cNvPr id="650256" name="Oval 16"/>
            <p:cNvSpPr>
              <a:spLocks noChangeArrowheads="1"/>
            </p:cNvSpPr>
            <p:nvPr/>
          </p:nvSpPr>
          <p:spPr bwMode="auto">
            <a:xfrm>
              <a:off x="5336" y="2346"/>
              <a:ext cx="208" cy="307"/>
            </a:xfrm>
            <a:prstGeom prst="ellipse">
              <a:avLst/>
            </a:prstGeom>
            <a:noFill/>
            <a:ln w="38100">
              <a:solidFill>
                <a:srgbClr val="B5E8FF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rgbClr val="FC0128"/>
                </a:buClr>
                <a:buFont typeface="Wingdings" pitchFamily="2" charset="2"/>
                <a:buNone/>
              </a:pPr>
              <a:endParaRPr lang="en-US">
                <a:solidFill>
                  <a:srgbClr val="0000FF"/>
                </a:solidFill>
                <a:latin typeface="Arial" pitchFamily="34" charset="0"/>
              </a:endParaRPr>
            </a:p>
          </p:txBody>
        </p:sp>
      </p:grpSp>
      <p:sp>
        <p:nvSpPr>
          <p:cNvPr id="43" name="Rectangle 2"/>
          <p:cNvSpPr txBox="1">
            <a:spLocks noChangeArrowheads="1"/>
          </p:cNvSpPr>
          <p:nvPr/>
        </p:nvSpPr>
        <p:spPr bwMode="auto">
          <a:xfrm>
            <a:off x="1991917" y="96508"/>
            <a:ext cx="5225489" cy="60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5pPr>
            <a:lvl6pPr marL="4572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6pPr>
            <a:lvl7pPr marL="9144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7pPr>
            <a:lvl8pPr marL="13716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8pPr>
            <a:lvl9pPr marL="182880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latin typeface="Arial" pitchFamily="34" charset="0"/>
              </a:defRPr>
            </a:lvl9pPr>
          </a:lstStyle>
          <a:p>
            <a:pPr>
              <a:buClr>
                <a:srgbClr val="FC0128"/>
              </a:buClr>
              <a:buFont typeface="Wingdings" pitchFamily="2" charset="2"/>
              <a:buNone/>
            </a:pPr>
            <a:r>
              <a:rPr lang="en-US" dirty="0" smtClean="0"/>
              <a:t>Collider </a:t>
            </a:r>
            <a:r>
              <a:rPr lang="en-US" b="0" dirty="0" smtClean="0"/>
              <a:t>of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'</a:t>
            </a:r>
            <a:r>
              <a:rPr lang="en-US" u="sng" dirty="0" smtClean="0"/>
              <a:t>Large Hadrons'</a:t>
            </a:r>
            <a:r>
              <a:rPr lang="en-US" dirty="0" smtClean="0"/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355773" y="718458"/>
            <a:ext cx="3788229" cy="2805271"/>
            <a:chOff x="5355771" y="718456"/>
            <a:chExt cx="3788229" cy="2805271"/>
          </a:xfrm>
        </p:grpSpPr>
        <p:pic>
          <p:nvPicPr>
            <p:cNvPr id="1373186" name="Picture 2" descr="https://cdsweb.cern.ch/record/1459462/files/eemm_run195099_evt137440354_ispy_3d.gif?subformat=icon-64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5771" y="718456"/>
              <a:ext cx="3788229" cy="24268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Group 13"/>
            <p:cNvGrpSpPr/>
            <p:nvPr/>
          </p:nvGrpSpPr>
          <p:grpSpPr>
            <a:xfrm>
              <a:off x="6139543" y="2468880"/>
              <a:ext cx="2268583" cy="1054847"/>
              <a:chOff x="6139543" y="2351313"/>
              <a:chExt cx="2268583" cy="1054847"/>
            </a:xfrm>
          </p:grpSpPr>
          <p:sp>
            <p:nvSpPr>
              <p:cNvPr id="12" name="Right Arrow 11"/>
              <p:cNvSpPr/>
              <p:nvPr/>
            </p:nvSpPr>
            <p:spPr bwMode="auto">
              <a:xfrm>
                <a:off x="6139543" y="2717075"/>
                <a:ext cx="1110343" cy="689085"/>
              </a:xfrm>
              <a:prstGeom prst="rightArrow">
                <a:avLst/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GB" smtClean="0">
                  <a:solidFill>
                    <a:srgbClr val="0000FF"/>
                  </a:solidFill>
                  <a:latin typeface="Arial" pitchFamily="34" charset="0"/>
                </a:endParaRPr>
              </a:p>
            </p:txBody>
          </p:sp>
          <p:sp>
            <p:nvSpPr>
              <p:cNvPr id="47" name="Right Arrow 46"/>
              <p:cNvSpPr/>
              <p:nvPr/>
            </p:nvSpPr>
            <p:spPr bwMode="auto">
              <a:xfrm rot="10800000">
                <a:off x="7297783" y="2531465"/>
                <a:ext cx="1110343" cy="689085"/>
              </a:xfrm>
              <a:prstGeom prst="rightArrow">
                <a:avLst/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GB" smtClean="0">
                  <a:solidFill>
                    <a:srgbClr val="0000FF"/>
                  </a:solidFill>
                  <a:latin typeface="Arial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747551" y="2351313"/>
                <a:ext cx="1032554" cy="487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US" sz="2800" b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p + p</a:t>
                </a:r>
                <a:endParaRPr lang="en-GB" sz="28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089174" y="705396"/>
            <a:ext cx="4054826" cy="3179739"/>
            <a:chOff x="0" y="2351314"/>
            <a:chExt cx="4054826" cy="3179739"/>
          </a:xfrm>
        </p:grpSpPr>
        <p:pic>
          <p:nvPicPr>
            <p:cNvPr id="1373188" name="Picture 4" descr="https://cdsweb.cern.ch/record/1352773/files/hiY1.gif?subformat=icon-64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51314"/>
              <a:ext cx="4054826" cy="23251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2" name="Group 51"/>
            <p:cNvGrpSpPr/>
            <p:nvPr/>
          </p:nvGrpSpPr>
          <p:grpSpPr>
            <a:xfrm>
              <a:off x="505090" y="4541521"/>
              <a:ext cx="2268583" cy="989532"/>
              <a:chOff x="6139543" y="2416628"/>
              <a:chExt cx="2268583" cy="989532"/>
            </a:xfrm>
          </p:grpSpPr>
          <p:sp>
            <p:nvSpPr>
              <p:cNvPr id="55" name="Right Arrow 54"/>
              <p:cNvSpPr/>
              <p:nvPr/>
            </p:nvSpPr>
            <p:spPr bwMode="auto">
              <a:xfrm>
                <a:off x="6139543" y="2717075"/>
                <a:ext cx="1110343" cy="689085"/>
              </a:xfrm>
              <a:prstGeom prst="rightArrow">
                <a:avLst/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GB" smtClean="0">
                  <a:solidFill>
                    <a:srgbClr val="0000FF"/>
                  </a:solidFill>
                  <a:latin typeface="Arial" pitchFamily="34" charset="0"/>
                </a:endParaRPr>
              </a:p>
            </p:txBody>
          </p:sp>
          <p:sp>
            <p:nvSpPr>
              <p:cNvPr id="56" name="Right Arrow 55"/>
              <p:cNvSpPr/>
              <p:nvPr/>
            </p:nvSpPr>
            <p:spPr bwMode="auto">
              <a:xfrm rot="10800000">
                <a:off x="7297783" y="2531465"/>
                <a:ext cx="1110343" cy="689085"/>
              </a:xfrm>
              <a:prstGeom prst="rightArrow">
                <a:avLst/>
              </a:prstGeom>
              <a:solidFill>
                <a:srgbClr val="FFFF99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endParaRPr lang="en-GB" smtClean="0">
                  <a:solidFill>
                    <a:srgbClr val="0000FF"/>
                  </a:solidFill>
                  <a:latin typeface="Arial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6534829" y="2416628"/>
                <a:ext cx="1511552" cy="4873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90000"/>
                  </a:lnSpc>
                  <a:spcBef>
                    <a:spcPct val="30000"/>
                  </a:spcBef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US" sz="2800" b="1" dirty="0" smtClean="0"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Pb + Pb</a:t>
                </a:r>
                <a:endParaRPr lang="en-GB" sz="2800" b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</p:grpSp>
      </p:grpSp>
      <p:pic>
        <p:nvPicPr>
          <p:cNvPr id="32" name="Picture 2" descr="ATLAS setup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8582" y="5795753"/>
            <a:ext cx="1976284" cy="1062253"/>
          </a:xfrm>
          <a:prstGeom prst="rect">
            <a:avLst/>
          </a:prstGeom>
          <a:noFill/>
        </p:spPr>
      </p:pic>
      <p:pic>
        <p:nvPicPr>
          <p:cNvPr id="33" name="Picture 4" descr="CMS setup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1828800" cy="1215390"/>
          </a:xfrm>
          <a:prstGeom prst="rect">
            <a:avLst/>
          </a:prstGeom>
          <a:noFill/>
        </p:spPr>
      </p:pic>
      <p:pic>
        <p:nvPicPr>
          <p:cNvPr id="34" name="Picture 6" descr="LHCb setup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8995" y="4565963"/>
            <a:ext cx="1465006" cy="1220327"/>
          </a:xfrm>
          <a:prstGeom prst="rect">
            <a:avLst/>
          </a:prstGeom>
          <a:noFill/>
        </p:spPr>
      </p:pic>
      <p:pic>
        <p:nvPicPr>
          <p:cNvPr id="35" name="Picture 2" descr="ALICE setup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084"/>
          <a:stretch>
            <a:fillRect/>
          </a:stretch>
        </p:blipFill>
        <p:spPr bwMode="auto">
          <a:xfrm>
            <a:off x="265473" y="5521229"/>
            <a:ext cx="1947204" cy="1336777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5.3.2024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13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5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02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48024" y="345212"/>
            <a:ext cx="3189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>
                <a:solidFill>
                  <a:srgbClr val="FFFF00"/>
                </a:solidFill>
              </a:rPr>
              <a:t>Βαριά ιόντα στο </a:t>
            </a:r>
            <a:r>
              <a:rPr lang="en-GB" sz="2800" dirty="0" smtClean="0">
                <a:solidFill>
                  <a:srgbClr val="FFFF00"/>
                </a:solidFill>
              </a:rPr>
              <a:t>LHC</a:t>
            </a:r>
            <a:endParaRPr lang="en-GB" sz="2800" dirty="0"/>
          </a:p>
        </p:txBody>
      </p:sp>
      <p:pic>
        <p:nvPicPr>
          <p:cNvPr id="7" name="Picture 6" descr="detlef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402" y="803447"/>
            <a:ext cx="4175998" cy="2783998"/>
          </a:xfrm>
          <a:prstGeom prst="rect">
            <a:avLst/>
          </a:prstGeom>
        </p:spPr>
      </p:pic>
      <p:pic>
        <p:nvPicPr>
          <p:cNvPr id="6" name="Picture 5" descr="detl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60" y="3587446"/>
            <a:ext cx="4169147" cy="27720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5150804" y="3898698"/>
            <a:ext cx="3124200" cy="21371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2400" dirty="0" smtClean="0">
                <a:solidFill>
                  <a:srgbClr val="FFFFFF"/>
                </a:solidFill>
              </a:rPr>
              <a:t/>
            </a:r>
            <a:br>
              <a:rPr lang="el-GR" sz="2400" dirty="0" smtClean="0">
                <a:solidFill>
                  <a:srgbClr val="FFFFFF"/>
                </a:solidFill>
              </a:rPr>
            </a:br>
            <a:r>
              <a:rPr lang="el-GR" sz="2400" dirty="0" smtClean="0">
                <a:solidFill>
                  <a:srgbClr val="FFFFFF"/>
                </a:solidFill>
              </a:rPr>
              <a:t>ισότοπο </a:t>
            </a:r>
            <a:r>
              <a:rPr lang="en-GB" sz="2400" dirty="0" err="1" smtClean="0">
                <a:solidFill>
                  <a:srgbClr val="FFFFFF"/>
                </a:solidFill>
              </a:rPr>
              <a:t>Pb</a:t>
            </a:r>
            <a:r>
              <a:rPr lang="en-GB" sz="2400" dirty="0" smtClean="0">
                <a:solidFill>
                  <a:srgbClr val="FFFFFF"/>
                </a:solidFill>
              </a:rPr>
              <a:t> </a:t>
            </a:r>
            <a:r>
              <a:rPr lang="en-GB" sz="2400" baseline="30000" dirty="0" smtClean="0">
                <a:solidFill>
                  <a:srgbClr val="FFFFFF"/>
                </a:solidFill>
              </a:rPr>
              <a:t>208</a:t>
            </a:r>
            <a:r>
              <a:rPr lang="en-GB" sz="2400" dirty="0" smtClean="0">
                <a:solidFill>
                  <a:srgbClr val="FFFFFF"/>
                </a:solidFill>
              </a:rPr>
              <a:t>  </a:t>
            </a:r>
            <a:br>
              <a:rPr lang="en-GB" sz="2400" dirty="0" smtClean="0">
                <a:solidFill>
                  <a:srgbClr val="FFFFFF"/>
                </a:solidFill>
              </a:rPr>
            </a:br>
            <a:r>
              <a:rPr lang="en-GB" sz="2400" dirty="0" smtClean="0">
                <a:solidFill>
                  <a:srgbClr val="FFFFFF"/>
                </a:solidFill>
              </a:rPr>
              <a:t>82 </a:t>
            </a:r>
            <a:r>
              <a:rPr lang="el-GR" sz="2400" dirty="0" smtClean="0">
                <a:solidFill>
                  <a:srgbClr val="FFFFFF"/>
                </a:solidFill>
              </a:rPr>
              <a:t>πρωτόνια </a:t>
            </a:r>
            <a:r>
              <a:rPr lang="en-GB" sz="2400" dirty="0" smtClean="0">
                <a:solidFill>
                  <a:srgbClr val="FFFFFF"/>
                </a:solidFill>
              </a:rPr>
              <a:t/>
            </a:r>
            <a:br>
              <a:rPr lang="en-GB" sz="2400" dirty="0" smtClean="0">
                <a:solidFill>
                  <a:srgbClr val="FFFFFF"/>
                </a:solidFill>
              </a:rPr>
            </a:br>
            <a:r>
              <a:rPr lang="el-GR" sz="2400" dirty="0" smtClean="0">
                <a:solidFill>
                  <a:srgbClr val="FFFFFF"/>
                </a:solidFill>
              </a:rPr>
              <a:t>126 νετρόνια</a:t>
            </a:r>
            <a:br>
              <a:rPr lang="el-GR" sz="2400" dirty="0" smtClean="0">
                <a:solidFill>
                  <a:srgbClr val="FFFFFF"/>
                </a:solidFill>
              </a:rPr>
            </a:b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470" y="1625503"/>
            <a:ext cx="370799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FF00"/>
                </a:solidFill>
              </a:rPr>
              <a:t>Μικρή ράβδος μολύβδου </a:t>
            </a:r>
            <a:r>
              <a:rPr lang="en-GB" sz="2000" dirty="0" err="1" smtClean="0">
                <a:solidFill>
                  <a:srgbClr val="FFFF00"/>
                </a:solidFill>
              </a:rPr>
              <a:t>Pb</a:t>
            </a:r>
            <a:r>
              <a:rPr lang="en-GB" sz="2000" dirty="0" smtClean="0">
                <a:solidFill>
                  <a:srgbClr val="FFFF00"/>
                </a:solidFill>
              </a:rPr>
              <a:t> </a:t>
            </a:r>
            <a:r>
              <a:rPr lang="en-GB" sz="2000" baseline="30000" dirty="0" smtClean="0">
                <a:solidFill>
                  <a:srgbClr val="FFFF00"/>
                </a:solidFill>
              </a:rPr>
              <a:t>208</a:t>
            </a:r>
          </a:p>
          <a:p>
            <a:r>
              <a:rPr lang="el-GR" sz="2000" dirty="0" smtClean="0">
                <a:solidFill>
                  <a:srgbClr val="FFFF00"/>
                </a:solidFill>
              </a:rPr>
              <a:t>(2 </a:t>
            </a:r>
            <a:r>
              <a:rPr lang="en-GB" sz="2000" dirty="0" smtClean="0">
                <a:solidFill>
                  <a:srgbClr val="FFFF00"/>
                </a:solidFill>
              </a:rPr>
              <a:t>cm</a:t>
            </a:r>
            <a:r>
              <a:rPr lang="el-GR" sz="2000" dirty="0" smtClean="0">
                <a:solidFill>
                  <a:srgbClr val="FFFF00"/>
                </a:solidFill>
              </a:rPr>
              <a:t>, 500</a:t>
            </a:r>
            <a:r>
              <a:rPr lang="en-GB" sz="2000" dirty="0" smtClean="0">
                <a:solidFill>
                  <a:srgbClr val="FFFF00"/>
                </a:solidFill>
              </a:rPr>
              <a:t> mg) </a:t>
            </a:r>
            <a:r>
              <a:rPr lang="el-GR" sz="2000" dirty="0" smtClean="0">
                <a:solidFill>
                  <a:srgbClr val="FFFF00"/>
                </a:solidFill>
              </a:rPr>
              <a:t>θερμαίνεται σε </a:t>
            </a:r>
            <a:r>
              <a:rPr lang="en-GB" sz="2000" dirty="0" smtClean="0">
                <a:solidFill>
                  <a:srgbClr val="FFFF00"/>
                </a:solidFill>
              </a:rPr>
              <a:t>500</a:t>
            </a:r>
            <a:r>
              <a:rPr lang="en-US" sz="2000" dirty="0" smtClean="0">
                <a:solidFill>
                  <a:srgbClr val="FFFF00"/>
                </a:solidFill>
              </a:rPr>
              <a:t>°C</a:t>
            </a:r>
            <a:r>
              <a:rPr lang="el-GR" sz="2000" dirty="0" smtClean="0">
                <a:solidFill>
                  <a:srgbClr val="FFFF00"/>
                </a:solidFill>
              </a:rPr>
              <a:t> και εξαερώνεται.  Ενα ισχυρό ηλεκτρικό ρεύμα βγάζει ηλεκτρόνια από τα άτομα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0079-E3EA-F649-832E-01E6D884025C}" type="slidenum">
              <a:rPr lang="fr-FR" smtClean="0"/>
              <a:t>5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5.3.2024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958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FFFF00"/>
                </a:solidFill>
                <a:latin typeface="Calibri"/>
                <a:cs typeface="Calibri"/>
              </a:rPr>
              <a:t>Heavy Ions at CERN</a:t>
            </a:r>
          </a:p>
        </p:txBody>
      </p:sp>
      <p:sp>
        <p:nvSpPr>
          <p:cNvPr id="1208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389862"/>
            <a:ext cx="4267200" cy="41148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Acceleration of </a:t>
            </a:r>
            <a:r>
              <a:rPr lang="en-GB" sz="2000" dirty="0" err="1">
                <a:solidFill>
                  <a:srgbClr val="FFFF00"/>
                </a:solidFill>
                <a:latin typeface="Calibri"/>
                <a:cs typeface="Calibri"/>
              </a:rPr>
              <a:t>Pb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 ions:</a:t>
            </a:r>
          </a:p>
          <a:p>
            <a:pPr lvl="1">
              <a:lnSpc>
                <a:spcPct val="120000"/>
              </a:lnSpc>
            </a:pP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ECR source: 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Pb</a:t>
            </a:r>
            <a:r>
              <a:rPr lang="en-GB" sz="2000" baseline="30000" dirty="0" smtClean="0">
                <a:solidFill>
                  <a:srgbClr val="FFFF00"/>
                </a:solidFill>
                <a:latin typeface="Calibri"/>
                <a:cs typeface="Calibri"/>
              </a:rPr>
              <a:t>27+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(80 mA)</a:t>
            </a:r>
          </a:p>
          <a:p>
            <a:pPr lvl="1">
              <a:lnSpc>
                <a:spcPct val="120000"/>
              </a:lnSpc>
            </a:pP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RFQ: 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Pb</a:t>
            </a:r>
            <a:r>
              <a:rPr lang="en-GB" sz="2000" baseline="30000" dirty="0" smtClean="0">
                <a:solidFill>
                  <a:srgbClr val="FFFF00"/>
                </a:solidFill>
                <a:latin typeface="Calibri"/>
                <a:cs typeface="Calibri"/>
              </a:rPr>
              <a:t>27+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to 250 A </a:t>
            </a:r>
            <a:r>
              <a:rPr lang="en-GB" sz="2000" dirty="0" err="1">
                <a:solidFill>
                  <a:srgbClr val="FFFF00"/>
                </a:solidFill>
                <a:latin typeface="Calibri"/>
                <a:cs typeface="Calibri"/>
              </a:rPr>
              <a:t>keV</a:t>
            </a:r>
            <a:endParaRPr lang="en-GB" sz="2000" dirty="0">
              <a:solidFill>
                <a:srgbClr val="FFFF00"/>
              </a:solidFill>
              <a:latin typeface="Calibri"/>
              <a:cs typeface="Calibri"/>
            </a:endParaRPr>
          </a:p>
          <a:p>
            <a:pPr lvl="1">
              <a:lnSpc>
                <a:spcPct val="120000"/>
              </a:lnSpc>
            </a:pP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Linac3: 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Pb</a:t>
            </a:r>
            <a:r>
              <a:rPr lang="en-GB" sz="2000" baseline="30000" dirty="0" smtClean="0">
                <a:solidFill>
                  <a:srgbClr val="FFFF00"/>
                </a:solidFill>
                <a:latin typeface="Calibri"/>
                <a:cs typeface="Calibri"/>
              </a:rPr>
              <a:t>27+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to 4.2 A MeV</a:t>
            </a:r>
          </a:p>
          <a:p>
            <a:pPr lvl="1">
              <a:lnSpc>
                <a:spcPct val="120000"/>
              </a:lnSpc>
            </a:pP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Stripper: 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Pb</a:t>
            </a:r>
            <a:r>
              <a:rPr lang="en-GB" sz="2000" baseline="30000" dirty="0" smtClean="0">
                <a:solidFill>
                  <a:srgbClr val="FFFF00"/>
                </a:solidFill>
                <a:latin typeface="Calibri"/>
                <a:cs typeface="Calibri"/>
              </a:rPr>
              <a:t>53+</a:t>
            </a:r>
            <a:endParaRPr lang="en-GB" sz="2000" dirty="0">
              <a:solidFill>
                <a:srgbClr val="FFFF00"/>
              </a:solidFill>
              <a:latin typeface="Calibri"/>
              <a:cs typeface="Calibri"/>
            </a:endParaRPr>
          </a:p>
          <a:p>
            <a:pPr lvl="1">
              <a:lnSpc>
                <a:spcPct val="120000"/>
              </a:lnSpc>
            </a:pP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LEIR: Pb</a:t>
            </a:r>
            <a:r>
              <a:rPr lang="en-GB" sz="2000" baseline="30000" dirty="0" smtClean="0">
                <a:solidFill>
                  <a:srgbClr val="FFFF00"/>
                </a:solidFill>
                <a:latin typeface="Calibri"/>
                <a:cs typeface="Calibri"/>
              </a:rPr>
              <a:t>53+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to 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72 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A MeV</a:t>
            </a:r>
          </a:p>
          <a:p>
            <a:pPr lvl="1">
              <a:lnSpc>
                <a:spcPct val="120000"/>
              </a:lnSpc>
            </a:pP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PS: 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Pb</a:t>
            </a:r>
            <a:r>
              <a:rPr lang="en-GB" sz="2000" baseline="30000" dirty="0" smtClean="0">
                <a:solidFill>
                  <a:srgbClr val="FFFF00"/>
                </a:solidFill>
                <a:latin typeface="Calibri"/>
                <a:cs typeface="Calibri"/>
              </a:rPr>
              <a:t>53+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to 4.25 A </a:t>
            </a:r>
            <a:r>
              <a:rPr lang="en-GB" sz="2000" dirty="0" err="1">
                <a:solidFill>
                  <a:srgbClr val="FFFF00"/>
                </a:solidFill>
                <a:latin typeface="Calibri"/>
                <a:cs typeface="Calibri"/>
              </a:rPr>
              <a:t>GeV</a:t>
            </a:r>
            <a:endParaRPr lang="en-GB" sz="2000" dirty="0">
              <a:solidFill>
                <a:srgbClr val="FFFF00"/>
              </a:solidFill>
              <a:latin typeface="Calibri"/>
              <a:cs typeface="Calibri"/>
            </a:endParaRPr>
          </a:p>
          <a:p>
            <a:pPr lvl="1">
              <a:lnSpc>
                <a:spcPct val="120000"/>
              </a:lnSpc>
            </a:pP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Stripper: Pb</a:t>
            </a:r>
            <a:r>
              <a:rPr lang="en-GB" sz="2000" baseline="30000" dirty="0">
                <a:solidFill>
                  <a:srgbClr val="FFFF00"/>
                </a:solidFill>
                <a:latin typeface="Calibri"/>
                <a:cs typeface="Calibri"/>
              </a:rPr>
              <a:t>82+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 (full ionisation)</a:t>
            </a:r>
          </a:p>
          <a:p>
            <a:pPr lvl="1">
              <a:lnSpc>
                <a:spcPct val="120000"/>
              </a:lnSpc>
            </a:pP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SPS: Pb</a:t>
            </a:r>
            <a:r>
              <a:rPr lang="en-GB" sz="2000" baseline="30000" dirty="0">
                <a:solidFill>
                  <a:srgbClr val="FFFF00"/>
                </a:solidFill>
                <a:latin typeface="Calibri"/>
                <a:cs typeface="Calibri"/>
              </a:rPr>
              <a:t>82+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 to 158 A </a:t>
            </a:r>
            <a:r>
              <a:rPr lang="en-GB" sz="2000" dirty="0" err="1">
                <a:solidFill>
                  <a:srgbClr val="FFFF00"/>
                </a:solidFill>
                <a:latin typeface="Calibri"/>
                <a:cs typeface="Calibri"/>
              </a:rPr>
              <a:t>GeV</a:t>
            </a:r>
            <a:endParaRPr lang="en-GB" sz="2000" dirty="0">
              <a:solidFill>
                <a:srgbClr val="FFFF00"/>
              </a:solidFill>
              <a:latin typeface="Calibri"/>
              <a:cs typeface="Calibri"/>
            </a:endParaRPr>
          </a:p>
          <a:p>
            <a:pPr lvl="1">
              <a:lnSpc>
                <a:spcPct val="120000"/>
              </a:lnSpc>
            </a:pP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LHC: Pb</a:t>
            </a:r>
            <a:r>
              <a:rPr lang="en-GB" sz="2000" baseline="30000" dirty="0">
                <a:solidFill>
                  <a:srgbClr val="FFFF00"/>
                </a:solidFill>
                <a:latin typeface="Calibri"/>
                <a:cs typeface="Calibri"/>
              </a:rPr>
              <a:t>82+</a:t>
            </a:r>
            <a:r>
              <a:rPr lang="en-GB" sz="2000" dirty="0">
                <a:solidFill>
                  <a:srgbClr val="FFFF00"/>
                </a:solidFill>
                <a:latin typeface="Calibri"/>
                <a:cs typeface="Calibri"/>
              </a:rPr>
              <a:t> to 2.76 A </a:t>
            </a:r>
            <a:r>
              <a:rPr lang="en-GB" sz="2000" dirty="0" err="1" smtClean="0">
                <a:solidFill>
                  <a:srgbClr val="FFFF00"/>
                </a:solidFill>
                <a:latin typeface="Calibri"/>
                <a:cs typeface="Calibri"/>
              </a:rPr>
              <a:t>TeV</a:t>
            </a: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  (Run1)</a:t>
            </a:r>
          </a:p>
          <a:p>
            <a:pPr lvl="1">
              <a:lnSpc>
                <a:spcPct val="120000"/>
              </a:lnSpc>
            </a:pPr>
            <a:r>
              <a:rPr lang="en-GB" sz="2000" dirty="0" smtClean="0">
                <a:solidFill>
                  <a:srgbClr val="FFFF00"/>
                </a:solidFill>
                <a:latin typeface="Calibri"/>
                <a:cs typeface="Calibri"/>
              </a:rPr>
              <a:t>LHC: </a:t>
            </a:r>
            <a:r>
              <a:rPr lang="en-GB" sz="2000" dirty="0">
                <a:solidFill>
                  <a:srgbClr val="FFFF00"/>
                </a:solidFill>
                <a:cs typeface="Calibri"/>
              </a:rPr>
              <a:t>Pb</a:t>
            </a:r>
            <a:r>
              <a:rPr lang="en-GB" sz="2000" baseline="30000" dirty="0">
                <a:solidFill>
                  <a:srgbClr val="FFFF00"/>
                </a:solidFill>
                <a:cs typeface="Calibri"/>
              </a:rPr>
              <a:t>82+</a:t>
            </a:r>
            <a:r>
              <a:rPr lang="en-GB" sz="2000" dirty="0">
                <a:solidFill>
                  <a:srgbClr val="FFFF00"/>
                </a:solidFill>
                <a:cs typeface="Calibri"/>
              </a:rPr>
              <a:t> to </a:t>
            </a:r>
            <a:r>
              <a:rPr lang="en-GB" sz="2000" dirty="0" smtClean="0">
                <a:solidFill>
                  <a:srgbClr val="FFFF00"/>
                </a:solidFill>
                <a:cs typeface="Calibri"/>
              </a:rPr>
              <a:t>5.02 </a:t>
            </a:r>
            <a:r>
              <a:rPr lang="en-GB" sz="2000" dirty="0">
                <a:solidFill>
                  <a:srgbClr val="FFFF00"/>
                </a:solidFill>
                <a:cs typeface="Calibri"/>
              </a:rPr>
              <a:t>A </a:t>
            </a:r>
            <a:r>
              <a:rPr lang="en-GB" sz="2000" dirty="0" err="1" smtClean="0">
                <a:solidFill>
                  <a:srgbClr val="FFFF00"/>
                </a:solidFill>
                <a:cs typeface="Calibri"/>
              </a:rPr>
              <a:t>TeV</a:t>
            </a:r>
            <a:r>
              <a:rPr lang="en-GB" sz="2000" dirty="0" smtClean="0">
                <a:solidFill>
                  <a:srgbClr val="FFFF00"/>
                </a:solidFill>
                <a:cs typeface="Calibri"/>
              </a:rPr>
              <a:t>  (Run2)</a:t>
            </a:r>
            <a:endParaRPr lang="en-GB" sz="2000" dirty="0">
              <a:solidFill>
                <a:srgbClr val="FFFF00"/>
              </a:solidFill>
              <a:cs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7001" y="1183542"/>
            <a:ext cx="3643312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0079-E3EA-F649-832E-01E6D884025C}" type="slidenum">
              <a:rPr lang="fr-FR" smtClean="0"/>
              <a:t>6</a:t>
            </a:fld>
            <a:endParaRPr lang="fr-FR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5.3.2024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5669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897908"/>
            <a:ext cx="5649148" cy="47879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81372" y="333506"/>
            <a:ext cx="2447166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Εκατομυριοστά</a:t>
            </a:r>
          </a:p>
          <a:p>
            <a:r>
              <a:rPr lang="el-GR" dirty="0">
                <a:solidFill>
                  <a:schemeClr val="bg1"/>
                </a:solidFill>
              </a:rPr>
              <a:t>τ</a:t>
            </a:r>
            <a:r>
              <a:rPr lang="el-GR" dirty="0" smtClean="0">
                <a:solidFill>
                  <a:schemeClr val="bg1"/>
                </a:solidFill>
              </a:rPr>
              <a:t>ου δευτερολέπτου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μετά τη γέννηση του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σύμπαντος, όλη η ύλη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αποτελείται από κουάρκ</a:t>
            </a:r>
            <a:r>
              <a:rPr lang="el-GR" dirty="0">
                <a:solidFill>
                  <a:schemeClr val="bg1"/>
                </a:solidFill>
              </a:rPr>
              <a:t> </a:t>
            </a:r>
            <a:r>
              <a:rPr lang="el-GR" dirty="0" smtClean="0">
                <a:solidFill>
                  <a:schemeClr val="bg1"/>
                </a:solidFill>
              </a:rPr>
              <a:t>και γλουόνια που κινούνται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ελεύθερα</a:t>
            </a:r>
          </a:p>
          <a:p>
            <a:endParaRPr lang="el-GR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Q</a:t>
            </a:r>
            <a:r>
              <a:rPr lang="en-GB" dirty="0" smtClean="0">
                <a:solidFill>
                  <a:srgbClr val="FFFF00"/>
                </a:solidFill>
              </a:rPr>
              <a:t>UARK GLUON PLASMA</a:t>
            </a:r>
            <a:endParaRPr lang="el-GR" dirty="0" smtClean="0">
              <a:solidFill>
                <a:srgbClr val="FFFF00"/>
              </a:solidFill>
            </a:endParaRPr>
          </a:p>
          <a:p>
            <a:endParaRPr lang="el-GR" dirty="0">
              <a:solidFill>
                <a:schemeClr val="bg1"/>
              </a:solidFill>
            </a:endParaRPr>
          </a:p>
          <a:p>
            <a:r>
              <a:rPr lang="el-GR" dirty="0" smtClean="0">
                <a:solidFill>
                  <a:schemeClr val="bg1"/>
                </a:solidFill>
              </a:rPr>
              <a:t>Καθώς το σύμπαν διαστέλεται  και ψύχεται, τα κουάρκ και τα γλουόνια «φυλακίζονται» για πάντα μέσα στα αδρόνια, από τα οποία</a:t>
            </a:r>
          </a:p>
          <a:p>
            <a:r>
              <a:rPr lang="el-GR" dirty="0" smtClean="0">
                <a:solidFill>
                  <a:schemeClr val="bg1"/>
                </a:solidFill>
              </a:rPr>
              <a:t>σήμερα παραμένουν μόνο πρωτόνια και νετρόνια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925" y="152146"/>
            <a:ext cx="62378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FF00"/>
                </a:solidFill>
              </a:rPr>
              <a:t>The Big Bang – </a:t>
            </a:r>
            <a:r>
              <a:rPr lang="el-GR" sz="3200" dirty="0" smtClean="0">
                <a:solidFill>
                  <a:srgbClr val="FFFF00"/>
                </a:solidFill>
              </a:rPr>
              <a:t>Η μεγάλη </a:t>
            </a:r>
            <a:r>
              <a:rPr lang="el-GR" sz="3200" dirty="0">
                <a:solidFill>
                  <a:srgbClr val="FFFF00"/>
                </a:solidFill>
              </a:rPr>
              <a:t>έ</a:t>
            </a:r>
            <a:r>
              <a:rPr lang="el-GR" sz="3200" dirty="0" smtClean="0">
                <a:solidFill>
                  <a:srgbClr val="FFFF00"/>
                </a:solidFill>
              </a:rPr>
              <a:t>κρηξη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354" y="5733378"/>
            <a:ext cx="5838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FFFF"/>
                </a:solidFill>
              </a:rPr>
              <a:t>Πριν από 13.7 δισεκατομύρια χρόνια το σύμπαν γεννήθηκε από μια μεγάλη έκρηξη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CERN 30.8.2018 </a:t>
            </a:r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Δέσποινα Χατζηφωτιάδου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0079-E3EA-F649-832E-01E6D884025C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143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0925" y="212224"/>
            <a:ext cx="6562729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</a:rPr>
              <a:t>Mini Big Bang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l-GR" sz="2000" dirty="0" smtClean="0">
                <a:solidFill>
                  <a:srgbClr val="FFFF00"/>
                </a:solidFill>
              </a:rPr>
              <a:t>Συγκρούοντας πυρήνες μολύβδου με πολύ υψηλή ενέργεια</a:t>
            </a:r>
          </a:p>
          <a:p>
            <a:r>
              <a:rPr lang="el-GR" sz="2000" dirty="0">
                <a:solidFill>
                  <a:srgbClr val="FFFF00"/>
                </a:solidFill>
              </a:rPr>
              <a:t>α</a:t>
            </a:r>
            <a:r>
              <a:rPr lang="el-GR" sz="2000" dirty="0" smtClean="0">
                <a:solidFill>
                  <a:srgbClr val="FFFF00"/>
                </a:solidFill>
              </a:rPr>
              <a:t>ναδημιουργούμε τις συνθήκες πυκνότητας και θερμοκρασίας που υπήρχαν κλάσματα του δευτερολέπτου μετά το </a:t>
            </a:r>
            <a:r>
              <a:rPr lang="en-GB" sz="2000" dirty="0" smtClean="0">
                <a:solidFill>
                  <a:srgbClr val="FFFF00"/>
                </a:solidFill>
              </a:rPr>
              <a:t>Big Bang</a:t>
            </a:r>
            <a:endParaRPr lang="el-GR" sz="2000" dirty="0" smtClean="0">
              <a:solidFill>
                <a:srgbClr val="FFFF00"/>
              </a:solidFill>
            </a:endParaRPr>
          </a:p>
          <a:p>
            <a:endParaRPr lang="el-GR" sz="2000" dirty="0">
              <a:solidFill>
                <a:srgbClr val="FFFF00"/>
              </a:solidFill>
            </a:endParaRPr>
          </a:p>
          <a:p>
            <a:r>
              <a:rPr lang="el-GR" sz="2000" dirty="0" smtClean="0">
                <a:solidFill>
                  <a:srgbClr val="FFFF00"/>
                </a:solidFill>
              </a:rPr>
              <a:t>Δημιουργείται μια σταγόνα της πρωταρχικής κατάστασης της ύλης (</a:t>
            </a:r>
            <a:r>
              <a:rPr lang="en-GB" sz="2000" dirty="0" smtClean="0">
                <a:solidFill>
                  <a:srgbClr val="FFFF00"/>
                </a:solidFill>
              </a:rPr>
              <a:t>Quark Gluon Plasma</a:t>
            </a:r>
            <a:r>
              <a:rPr lang="el-GR" sz="2000" dirty="0" smtClean="0">
                <a:solidFill>
                  <a:srgbClr val="FFFF00"/>
                </a:solidFill>
              </a:rPr>
              <a:t>, </a:t>
            </a:r>
            <a:r>
              <a:rPr lang="en-GB" sz="2000" dirty="0" smtClean="0">
                <a:solidFill>
                  <a:srgbClr val="FFFF00"/>
                </a:solidFill>
              </a:rPr>
              <a:t>QGP)</a:t>
            </a:r>
          </a:p>
          <a:p>
            <a:endParaRPr lang="en-GB" sz="2000" dirty="0">
              <a:solidFill>
                <a:srgbClr val="FFFF00"/>
              </a:solidFill>
            </a:endParaRPr>
          </a:p>
          <a:p>
            <a:r>
              <a:rPr lang="el-GR" sz="2000" dirty="0">
                <a:solidFill>
                  <a:srgbClr val="FFFF00"/>
                </a:solidFill>
              </a:rPr>
              <a:t>π</a:t>
            </a:r>
            <a:r>
              <a:rPr lang="el-GR" sz="2000" dirty="0" smtClean="0">
                <a:solidFill>
                  <a:srgbClr val="FFFF00"/>
                </a:solidFill>
              </a:rPr>
              <a:t>ου ζει ελάχιστα</a:t>
            </a:r>
            <a:endParaRPr lang="en-GB" sz="2000" dirty="0">
              <a:solidFill>
                <a:srgbClr val="FFFF00"/>
              </a:solidFill>
            </a:endParaRPr>
          </a:p>
          <a:p>
            <a:endParaRPr lang="el-GR" sz="2000" dirty="0">
              <a:solidFill>
                <a:srgbClr val="FFFF00"/>
              </a:solidFill>
            </a:endParaRPr>
          </a:p>
          <a:p>
            <a:r>
              <a:rPr lang="el-GR" sz="2000" dirty="0" smtClean="0">
                <a:solidFill>
                  <a:srgbClr val="FFFF00"/>
                </a:solidFill>
              </a:rPr>
              <a:t>Μελετώντας τις ιδιότητές της</a:t>
            </a:r>
          </a:p>
          <a:p>
            <a:endParaRPr lang="el-GR" sz="2000" dirty="0">
              <a:solidFill>
                <a:srgbClr val="FFFF00"/>
              </a:solidFill>
            </a:endParaRPr>
          </a:p>
          <a:p>
            <a:r>
              <a:rPr lang="el-GR" sz="2000" dirty="0" smtClean="0">
                <a:solidFill>
                  <a:srgbClr val="FFFF00"/>
                </a:solidFill>
              </a:rPr>
              <a:t>- Θα κατανοήσουμε καλύτερα τις διαδικασίες που συνέβησαν τα πρώτα κλάσματα του δευτερολέπτου στη ζωή του σύμπαντος</a:t>
            </a:r>
          </a:p>
          <a:p>
            <a:endParaRPr lang="el-GR" sz="2000" dirty="0">
              <a:solidFill>
                <a:srgbClr val="FFFF00"/>
              </a:solidFill>
            </a:endParaRPr>
          </a:p>
          <a:p>
            <a:pPr marL="285750" indent="-285750">
              <a:buFontTx/>
              <a:buChar char="-"/>
            </a:pPr>
            <a:r>
              <a:rPr lang="el-GR" sz="2000" dirty="0" smtClean="0">
                <a:solidFill>
                  <a:srgbClr val="FFFF00"/>
                </a:solidFill>
              </a:rPr>
              <a:t>Θα κατανοήσουμε καλύτερα την ισχυρή αλληλεπίδραση</a:t>
            </a:r>
          </a:p>
        </p:txBody>
      </p:sp>
      <p:pic>
        <p:nvPicPr>
          <p:cNvPr id="2" name="Picture 1" descr="hi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769" y="0"/>
            <a:ext cx="1820231" cy="1656000"/>
          </a:xfrm>
          <a:prstGeom prst="rect">
            <a:avLst/>
          </a:prstGeom>
        </p:spPr>
      </p:pic>
      <p:pic>
        <p:nvPicPr>
          <p:cNvPr id="3" name="Picture 2" descr="hi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181" y="1681654"/>
            <a:ext cx="1664819" cy="1979996"/>
          </a:xfrm>
          <a:prstGeom prst="rect">
            <a:avLst/>
          </a:prstGeom>
        </p:spPr>
      </p:pic>
      <p:pic>
        <p:nvPicPr>
          <p:cNvPr id="7" name="Picture 6" descr="hi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393" y="3661650"/>
            <a:ext cx="1815371" cy="1474596"/>
          </a:xfrm>
          <a:prstGeom prst="rect">
            <a:avLst/>
          </a:prstGeom>
        </p:spPr>
      </p:pic>
      <p:pic>
        <p:nvPicPr>
          <p:cNvPr id="8" name="Picture 7" descr="hi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084" y="5184205"/>
            <a:ext cx="2436916" cy="1583999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CERN 30.8.2018 </a:t>
            </a:r>
            <a:endParaRPr lang="fr-F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Δέσποινα Χατζηφωτιάδου</a:t>
            </a:r>
            <a:endParaRPr lang="fr-F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0079-E3EA-F649-832E-01E6D884025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3397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ERN-MOVIE-2010-198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296863"/>
            <a:ext cx="9144000" cy="626268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D5DC3-1D33-1345-B17B-BC929F96B5BF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736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2048</TotalTime>
  <Words>400</Words>
  <Application>Microsoft Macintosh PowerPoint</Application>
  <PresentationFormat>On-screen Show (4:3)</PresentationFormat>
  <Paragraphs>84</Paragraphs>
  <Slides>12</Slides>
  <Notes>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Large 'Hadron Collider' </vt:lpstr>
      <vt:lpstr>PowerPoint Presentation</vt:lpstr>
      <vt:lpstr>Heavy Ions at CERN</vt:lpstr>
      <vt:lpstr>PowerPoint Presentation</vt:lpstr>
      <vt:lpstr>PowerPoint Presentation</vt:lpstr>
      <vt:lpstr>PowerPoint Presentation</vt:lpstr>
      <vt:lpstr>ALICE : A Large Ion Collider Experiment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21</cp:revision>
  <dcterms:created xsi:type="dcterms:W3CDTF">2019-04-04T20:41:21Z</dcterms:created>
  <dcterms:modified xsi:type="dcterms:W3CDTF">2024-04-13T08:54:17Z</dcterms:modified>
</cp:coreProperties>
</file>