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handoutMasterIdLst>
    <p:handoutMasterId r:id="rId72"/>
  </p:handoutMasterIdLst>
  <p:sldIdLst>
    <p:sldId id="259" r:id="rId2"/>
    <p:sldId id="731" r:id="rId3"/>
    <p:sldId id="384" r:id="rId4"/>
    <p:sldId id="305" r:id="rId5"/>
    <p:sldId id="310" r:id="rId6"/>
    <p:sldId id="313" r:id="rId7"/>
    <p:sldId id="376" r:id="rId8"/>
    <p:sldId id="377" r:id="rId9"/>
    <p:sldId id="385" r:id="rId10"/>
    <p:sldId id="386" r:id="rId11"/>
    <p:sldId id="387" r:id="rId12"/>
    <p:sldId id="388" r:id="rId13"/>
    <p:sldId id="390" r:id="rId14"/>
    <p:sldId id="381" r:id="rId15"/>
    <p:sldId id="395" r:id="rId16"/>
    <p:sldId id="342" r:id="rId17"/>
    <p:sldId id="309" r:id="rId18"/>
    <p:sldId id="307" r:id="rId19"/>
    <p:sldId id="398" r:id="rId20"/>
    <p:sldId id="396" r:id="rId21"/>
    <p:sldId id="372" r:id="rId22"/>
    <p:sldId id="397" r:id="rId23"/>
    <p:sldId id="401" r:id="rId24"/>
    <p:sldId id="402" r:id="rId25"/>
    <p:sldId id="403" r:id="rId26"/>
    <p:sldId id="406" r:id="rId27"/>
    <p:sldId id="404" r:id="rId28"/>
    <p:sldId id="408" r:id="rId29"/>
    <p:sldId id="718" r:id="rId30"/>
    <p:sldId id="560" r:id="rId31"/>
    <p:sldId id="719" r:id="rId32"/>
    <p:sldId id="739" r:id="rId33"/>
    <p:sldId id="407" r:id="rId34"/>
    <p:sldId id="603" r:id="rId35"/>
    <p:sldId id="405" r:id="rId36"/>
    <p:sldId id="720" r:id="rId37"/>
    <p:sldId id="721" r:id="rId38"/>
    <p:sldId id="722" r:id="rId39"/>
    <p:sldId id="353" r:id="rId40"/>
    <p:sldId id="724" r:id="rId41"/>
    <p:sldId id="354" r:id="rId42"/>
    <p:sldId id="725" r:id="rId43"/>
    <p:sldId id="355" r:id="rId44"/>
    <p:sldId id="358" r:id="rId45"/>
    <p:sldId id="726" r:id="rId46"/>
    <p:sldId id="727" r:id="rId47"/>
    <p:sldId id="356" r:id="rId48"/>
    <p:sldId id="728" r:id="rId49"/>
    <p:sldId id="729" r:id="rId50"/>
    <p:sldId id="368" r:id="rId51"/>
    <p:sldId id="369" r:id="rId52"/>
    <p:sldId id="370" r:id="rId53"/>
    <p:sldId id="730" r:id="rId54"/>
    <p:sldId id="393" r:id="rId55"/>
    <p:sldId id="380" r:id="rId56"/>
    <p:sldId id="391" r:id="rId57"/>
    <p:sldId id="392" r:id="rId58"/>
    <p:sldId id="378" r:id="rId59"/>
    <p:sldId id="732" r:id="rId60"/>
    <p:sldId id="366" r:id="rId61"/>
    <p:sldId id="733" r:id="rId62"/>
    <p:sldId id="734" r:id="rId63"/>
    <p:sldId id="735" r:id="rId64"/>
    <p:sldId id="736" r:id="rId65"/>
    <p:sldId id="737" r:id="rId66"/>
    <p:sldId id="738" r:id="rId67"/>
    <p:sldId id="373" r:id="rId68"/>
    <p:sldId id="359" r:id="rId69"/>
    <p:sldId id="360"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418ED0B-CD34-0C43-B1D3-EFDABFB7D148}">
          <p14:sldIdLst>
            <p14:sldId id="259"/>
            <p14:sldId id="731"/>
            <p14:sldId id="384"/>
          </p14:sldIdLst>
        </p14:section>
        <p14:section name="Section 1" id="{3A07155E-E1CE-CB4C-9F37-F3FFF9669B8E}">
          <p14:sldIdLst>
            <p14:sldId id="305"/>
            <p14:sldId id="310"/>
            <p14:sldId id="313"/>
            <p14:sldId id="376"/>
            <p14:sldId id="377"/>
            <p14:sldId id="385"/>
            <p14:sldId id="386"/>
            <p14:sldId id="387"/>
            <p14:sldId id="388"/>
            <p14:sldId id="390"/>
            <p14:sldId id="381"/>
          </p14:sldIdLst>
        </p14:section>
        <p14:section name="Section 2" id="{D0639D63-E5C8-E547-80CD-B8276AFCC70D}">
          <p14:sldIdLst>
            <p14:sldId id="395"/>
            <p14:sldId id="342"/>
            <p14:sldId id="309"/>
            <p14:sldId id="307"/>
            <p14:sldId id="398"/>
            <p14:sldId id="396"/>
            <p14:sldId id="372"/>
            <p14:sldId id="397"/>
            <p14:sldId id="401"/>
            <p14:sldId id="402"/>
            <p14:sldId id="403"/>
            <p14:sldId id="406"/>
            <p14:sldId id="404"/>
            <p14:sldId id="408"/>
            <p14:sldId id="718"/>
            <p14:sldId id="560"/>
            <p14:sldId id="719"/>
            <p14:sldId id="739"/>
            <p14:sldId id="407"/>
            <p14:sldId id="603"/>
            <p14:sldId id="405"/>
            <p14:sldId id="720"/>
            <p14:sldId id="721"/>
            <p14:sldId id="722"/>
            <p14:sldId id="353"/>
            <p14:sldId id="724"/>
            <p14:sldId id="354"/>
            <p14:sldId id="725"/>
            <p14:sldId id="355"/>
            <p14:sldId id="358"/>
            <p14:sldId id="726"/>
            <p14:sldId id="727"/>
            <p14:sldId id="356"/>
            <p14:sldId id="728"/>
            <p14:sldId id="729"/>
            <p14:sldId id="368"/>
            <p14:sldId id="369"/>
            <p14:sldId id="370"/>
          </p14:sldIdLst>
        </p14:section>
        <p14:section name="Section 3" id="{22BE60A9-262A-A646-8AA8-7C0749B55D52}">
          <p14:sldIdLst>
            <p14:sldId id="730"/>
            <p14:sldId id="393"/>
            <p14:sldId id="380"/>
            <p14:sldId id="391"/>
            <p14:sldId id="392"/>
            <p14:sldId id="378"/>
            <p14:sldId id="732"/>
            <p14:sldId id="366"/>
            <p14:sldId id="733"/>
            <p14:sldId id="734"/>
            <p14:sldId id="735"/>
            <p14:sldId id="736"/>
            <p14:sldId id="737"/>
            <p14:sldId id="738"/>
            <p14:sldId id="373"/>
            <p14:sldId id="359"/>
            <p14:sldId id="36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40FF"/>
    <a:srgbClr val="00FA00"/>
    <a:srgbClr val="FFD579"/>
    <a:srgbClr val="303030"/>
    <a:srgbClr val="011893"/>
    <a:srgbClr val="2F2F2F"/>
    <a:srgbClr val="FF9300"/>
    <a:srgbClr val="FFFD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74"/>
    <p:restoredTop sz="94686"/>
  </p:normalViewPr>
  <p:slideViewPr>
    <p:cSldViewPr snapToObjects="1">
      <p:cViewPr varScale="1">
        <p:scale>
          <a:sx n="100" d="100"/>
          <a:sy n="100" d="100"/>
        </p:scale>
        <p:origin x="168" y="8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7A8ABF-347C-084F-814C-7B84CC154120}" type="doc">
      <dgm:prSet loTypeId="urn:microsoft.com/office/officeart/2009/3/layout/StepUpProcess" loCatId="" qsTypeId="urn:microsoft.com/office/officeart/2005/8/quickstyle/simple1" qsCatId="simple" csTypeId="urn:microsoft.com/office/officeart/2005/8/colors/accent1_2" csCatId="accent1" phldr="1"/>
      <dgm:spPr/>
      <dgm:t>
        <a:bodyPr/>
        <a:lstStyle/>
        <a:p>
          <a:endParaRPr lang="en-GB"/>
        </a:p>
      </dgm:t>
    </dgm:pt>
    <dgm:pt modelId="{8EF0A6C0-4C65-4544-8C2A-C630EC2B71CB}">
      <dgm:prSet phldrT="[Text]" custT="1"/>
      <dgm:spPr/>
      <dgm:t>
        <a:bodyPr/>
        <a:lstStyle/>
        <a:p>
          <a:r>
            <a:rPr lang="el-GR" sz="2000" dirty="0"/>
            <a:t>Πανεπιστήμιο Αθηνών – Φυσικό τμήμα</a:t>
          </a:r>
        </a:p>
        <a:p>
          <a:endParaRPr lang="en-US" sz="2000" dirty="0"/>
        </a:p>
        <a:p>
          <a:r>
            <a:rPr lang="el-GR" sz="2000" dirty="0"/>
            <a:t>Θεωρητική Φυσική!</a:t>
          </a:r>
          <a:endParaRPr lang="en-GB" sz="2000" dirty="0"/>
        </a:p>
      </dgm:t>
    </dgm:pt>
    <dgm:pt modelId="{2A610395-ED0A-4E4E-BCED-D2E6E27FA079}" type="parTrans" cxnId="{BD3E27F1-76A1-B247-8616-72DE43E24ECE}">
      <dgm:prSet/>
      <dgm:spPr/>
      <dgm:t>
        <a:bodyPr/>
        <a:lstStyle/>
        <a:p>
          <a:endParaRPr lang="en-GB"/>
        </a:p>
      </dgm:t>
    </dgm:pt>
    <dgm:pt modelId="{DC6AF545-8913-A24B-86D9-508F4543F97E}" type="sibTrans" cxnId="{BD3E27F1-76A1-B247-8616-72DE43E24ECE}">
      <dgm:prSet/>
      <dgm:spPr/>
      <dgm:t>
        <a:bodyPr/>
        <a:lstStyle/>
        <a:p>
          <a:endParaRPr lang="en-GB"/>
        </a:p>
      </dgm:t>
    </dgm:pt>
    <dgm:pt modelId="{82125CA4-9E2D-A648-9141-02A69DE1523E}">
      <dgm:prSet phldrT="[Text]" custT="1"/>
      <dgm:spPr/>
      <dgm:t>
        <a:bodyPr/>
        <a:lstStyle/>
        <a:p>
          <a:r>
            <a:rPr lang="el-GR" sz="2000" dirty="0"/>
            <a:t>ΕΚΕΦΕ Δημόκριτος </a:t>
          </a:r>
          <a:endParaRPr lang="en-US" sz="2000" dirty="0"/>
        </a:p>
        <a:p>
          <a:r>
            <a:rPr lang="en-US" sz="2000" dirty="0"/>
            <a:t>Max Plank Institute – Munich</a:t>
          </a:r>
        </a:p>
        <a:p>
          <a:endParaRPr lang="en-US" sz="2000" dirty="0"/>
        </a:p>
        <a:p>
          <a:r>
            <a:rPr lang="el-GR" sz="2000" dirty="0"/>
            <a:t>Πείραμα </a:t>
          </a:r>
          <a:r>
            <a:rPr lang="en-US" sz="2000" dirty="0"/>
            <a:t>ALEPH/LEP</a:t>
          </a:r>
        </a:p>
        <a:p>
          <a:endParaRPr lang="en-US" sz="2000" dirty="0"/>
        </a:p>
        <a:p>
          <a:r>
            <a:rPr lang="el-GR" sz="2000" dirty="0"/>
            <a:t>Διδακτορικό ΕΜΠ</a:t>
          </a:r>
          <a:endParaRPr lang="en-GB" sz="2000" dirty="0"/>
        </a:p>
      </dgm:t>
    </dgm:pt>
    <dgm:pt modelId="{D6FDE62B-92E7-0944-A36C-315DB73F325B}" type="parTrans" cxnId="{C50A56D2-04BA-0E4F-AEB3-69C3F34DAF53}">
      <dgm:prSet/>
      <dgm:spPr/>
      <dgm:t>
        <a:bodyPr/>
        <a:lstStyle/>
        <a:p>
          <a:endParaRPr lang="en-GB"/>
        </a:p>
      </dgm:t>
    </dgm:pt>
    <dgm:pt modelId="{A5EC15F1-9452-4E4D-88AF-E37664637563}" type="sibTrans" cxnId="{C50A56D2-04BA-0E4F-AEB3-69C3F34DAF53}">
      <dgm:prSet/>
      <dgm:spPr/>
      <dgm:t>
        <a:bodyPr/>
        <a:lstStyle/>
        <a:p>
          <a:endParaRPr lang="en-GB"/>
        </a:p>
      </dgm:t>
    </dgm:pt>
    <dgm:pt modelId="{EA0EFD5B-A26D-844F-9387-14C839C88D30}">
      <dgm:prSet phldrT="[Text]" custT="1"/>
      <dgm:spPr/>
      <dgm:t>
        <a:bodyPr/>
        <a:lstStyle/>
        <a:p>
          <a:r>
            <a:rPr lang="en-GB" sz="2000" dirty="0"/>
            <a:t>Instituto de </a:t>
          </a:r>
          <a:r>
            <a:rPr lang="en-GB" sz="2000" dirty="0" err="1"/>
            <a:t>Fisicas</a:t>
          </a:r>
          <a:r>
            <a:rPr lang="en-GB" sz="2000" dirty="0"/>
            <a:t> des </a:t>
          </a:r>
          <a:r>
            <a:rPr lang="en-GB" sz="2000" dirty="0" err="1"/>
            <a:t>Altas</a:t>
          </a:r>
          <a:r>
            <a:rPr lang="en-GB" sz="2000" dirty="0"/>
            <a:t> </a:t>
          </a:r>
          <a:r>
            <a:rPr lang="en-GB" sz="2000" dirty="0" err="1"/>
            <a:t>Energias</a:t>
          </a:r>
          <a:r>
            <a:rPr lang="en-GB" sz="2000" dirty="0"/>
            <a:t> – </a:t>
          </a:r>
          <a:r>
            <a:rPr lang="en-GB" sz="2000" dirty="0" err="1"/>
            <a:t>Universitat</a:t>
          </a:r>
          <a:r>
            <a:rPr lang="en-GB" sz="2000" dirty="0"/>
            <a:t> </a:t>
          </a:r>
          <a:r>
            <a:rPr lang="en-GB" sz="2000" dirty="0" err="1"/>
            <a:t>Autonoma</a:t>
          </a:r>
          <a:r>
            <a:rPr lang="en-GB" sz="2000" dirty="0"/>
            <a:t> de Barcelona</a:t>
          </a:r>
        </a:p>
        <a:p>
          <a:r>
            <a:rPr lang="en-GB" sz="2000" dirty="0"/>
            <a:t>CERN</a:t>
          </a:r>
        </a:p>
        <a:p>
          <a:r>
            <a:rPr lang="en-GB" sz="2000" dirty="0"/>
            <a:t>University of Geneva</a:t>
          </a:r>
        </a:p>
        <a:p>
          <a:endParaRPr lang="en-GB" sz="2000" dirty="0"/>
        </a:p>
        <a:p>
          <a:r>
            <a:rPr lang="el-GR" sz="2000" dirty="0"/>
            <a:t>Πείραμα </a:t>
          </a:r>
          <a:r>
            <a:rPr lang="en-US" sz="2000" dirty="0"/>
            <a:t>ATLAS/LHC</a:t>
          </a:r>
          <a:endParaRPr lang="en-GB" sz="2000" dirty="0"/>
        </a:p>
      </dgm:t>
    </dgm:pt>
    <dgm:pt modelId="{58B67DC8-9ACB-0A43-9ECE-AA0B7CD5643B}" type="parTrans" cxnId="{B80F0210-1075-BA41-8E0D-935BE0DD87CB}">
      <dgm:prSet/>
      <dgm:spPr/>
      <dgm:t>
        <a:bodyPr/>
        <a:lstStyle/>
        <a:p>
          <a:endParaRPr lang="en-GB"/>
        </a:p>
      </dgm:t>
    </dgm:pt>
    <dgm:pt modelId="{5716256E-7882-6644-9DC1-0A15ED01369C}" type="sibTrans" cxnId="{B80F0210-1075-BA41-8E0D-935BE0DD87CB}">
      <dgm:prSet/>
      <dgm:spPr/>
      <dgm:t>
        <a:bodyPr/>
        <a:lstStyle/>
        <a:p>
          <a:endParaRPr lang="en-GB"/>
        </a:p>
      </dgm:t>
    </dgm:pt>
    <dgm:pt modelId="{52419FC5-4254-7B4E-BF33-F4D58D25E766}">
      <dgm:prSet custT="1"/>
      <dgm:spPr/>
      <dgm:t>
        <a:bodyPr/>
        <a:lstStyle/>
        <a:p>
          <a:r>
            <a:rPr lang="en-GB" sz="2000" dirty="0"/>
            <a:t>CERN Accelerator Sector</a:t>
          </a:r>
        </a:p>
        <a:p>
          <a:endParaRPr lang="en-GB" sz="2000" dirty="0"/>
        </a:p>
        <a:p>
          <a:r>
            <a:rPr lang="en-GB" sz="2000" dirty="0"/>
            <a:t>Secondary Beams and Experiments</a:t>
          </a:r>
        </a:p>
        <a:p>
          <a:r>
            <a:rPr lang="en-GB" sz="2000" dirty="0"/>
            <a:t>Fixed target experiments</a:t>
          </a:r>
        </a:p>
        <a:p>
          <a:r>
            <a:rPr lang="en-GB" sz="2000" dirty="0"/>
            <a:t>Neutrino Beams</a:t>
          </a:r>
        </a:p>
        <a:p>
          <a:r>
            <a:rPr lang="en-GB" sz="2000" dirty="0"/>
            <a:t>High-power </a:t>
          </a:r>
          <a:r>
            <a:rPr lang="en-GB" sz="2000" dirty="0" err="1"/>
            <a:t>Targerty</a:t>
          </a:r>
          <a:endParaRPr lang="en-GB" sz="2000" dirty="0"/>
        </a:p>
        <a:p>
          <a:endParaRPr lang="en-GB" sz="2000" dirty="0"/>
        </a:p>
        <a:p>
          <a:r>
            <a:rPr lang="en-GB" sz="2000" dirty="0"/>
            <a:t>LHC Accelerator physics </a:t>
          </a:r>
        </a:p>
        <a:p>
          <a:r>
            <a:rPr lang="en-GB" sz="2000" dirty="0"/>
            <a:t>Beam optics, luminosity optimisation</a:t>
          </a:r>
        </a:p>
      </dgm:t>
    </dgm:pt>
    <dgm:pt modelId="{411B33F3-E18D-1742-A001-76021E11E815}" type="parTrans" cxnId="{27B65303-8FA3-FF49-8C96-21329844BD40}">
      <dgm:prSet/>
      <dgm:spPr/>
      <dgm:t>
        <a:bodyPr/>
        <a:lstStyle/>
        <a:p>
          <a:endParaRPr lang="en-GB"/>
        </a:p>
      </dgm:t>
    </dgm:pt>
    <dgm:pt modelId="{1C806DA1-6049-E04F-B9FA-5C0DB67B8257}" type="sibTrans" cxnId="{27B65303-8FA3-FF49-8C96-21329844BD40}">
      <dgm:prSet/>
      <dgm:spPr/>
      <dgm:t>
        <a:bodyPr/>
        <a:lstStyle/>
        <a:p>
          <a:endParaRPr lang="en-GB"/>
        </a:p>
      </dgm:t>
    </dgm:pt>
    <dgm:pt modelId="{DCB26900-436A-FB4F-892B-2596FD68DE17}" type="pres">
      <dgm:prSet presAssocID="{AD7A8ABF-347C-084F-814C-7B84CC154120}" presName="rootnode" presStyleCnt="0">
        <dgm:presLayoutVars>
          <dgm:chMax/>
          <dgm:chPref/>
          <dgm:dir/>
          <dgm:animLvl val="lvl"/>
        </dgm:presLayoutVars>
      </dgm:prSet>
      <dgm:spPr/>
    </dgm:pt>
    <dgm:pt modelId="{BB36D605-3176-214D-A114-9A27F174B1EA}" type="pres">
      <dgm:prSet presAssocID="{8EF0A6C0-4C65-4544-8C2A-C630EC2B71CB}" presName="composite" presStyleCnt="0"/>
      <dgm:spPr/>
    </dgm:pt>
    <dgm:pt modelId="{3D347AAD-E039-1940-9000-334F58C32C72}" type="pres">
      <dgm:prSet presAssocID="{8EF0A6C0-4C65-4544-8C2A-C630EC2B71CB}" presName="LShape" presStyleLbl="alignNode1" presStyleIdx="0" presStyleCnt="7" custScaleX="72364"/>
      <dgm:spPr/>
    </dgm:pt>
    <dgm:pt modelId="{C5642397-35C0-DB4B-9871-50A051B5C6FA}" type="pres">
      <dgm:prSet presAssocID="{8EF0A6C0-4C65-4544-8C2A-C630EC2B71CB}" presName="ParentText" presStyleLbl="revTx" presStyleIdx="0" presStyleCnt="4" custScaleX="85252" custLinFactNeighborX="8450">
        <dgm:presLayoutVars>
          <dgm:chMax val="0"/>
          <dgm:chPref val="0"/>
          <dgm:bulletEnabled val="1"/>
        </dgm:presLayoutVars>
      </dgm:prSet>
      <dgm:spPr/>
    </dgm:pt>
    <dgm:pt modelId="{FF19A3FB-78BE-3C4A-9D1B-D2E0DDE94422}" type="pres">
      <dgm:prSet presAssocID="{8EF0A6C0-4C65-4544-8C2A-C630EC2B71CB}" presName="Triangle" presStyleLbl="alignNode1" presStyleIdx="1" presStyleCnt="7" custLinFactNeighborX="-82768" custLinFactNeighborY="16151"/>
      <dgm:spPr/>
    </dgm:pt>
    <dgm:pt modelId="{BC754C2E-455D-BF49-949A-64000AB0169C}" type="pres">
      <dgm:prSet presAssocID="{DC6AF545-8913-A24B-86D9-508F4543F97E}" presName="sibTrans" presStyleCnt="0"/>
      <dgm:spPr/>
    </dgm:pt>
    <dgm:pt modelId="{8AA849B9-732B-644C-A7BC-B4FAD449298D}" type="pres">
      <dgm:prSet presAssocID="{DC6AF545-8913-A24B-86D9-508F4543F97E}" presName="space" presStyleCnt="0"/>
      <dgm:spPr/>
    </dgm:pt>
    <dgm:pt modelId="{FF28C719-9C3D-B54F-A6B1-6635E37BD4BE}" type="pres">
      <dgm:prSet presAssocID="{82125CA4-9E2D-A648-9141-02A69DE1523E}" presName="composite" presStyleCnt="0"/>
      <dgm:spPr/>
    </dgm:pt>
    <dgm:pt modelId="{D3E8098C-1032-F445-A709-95202804ECA3}" type="pres">
      <dgm:prSet presAssocID="{82125CA4-9E2D-A648-9141-02A69DE1523E}" presName="LShape" presStyleLbl="alignNode1" presStyleIdx="2" presStyleCnt="7" custLinFactNeighborX="-21064" custLinFactNeighborY="1198"/>
      <dgm:spPr/>
    </dgm:pt>
    <dgm:pt modelId="{237AB5B8-FCF0-174A-957A-AE34E157335E}" type="pres">
      <dgm:prSet presAssocID="{82125CA4-9E2D-A648-9141-02A69DE1523E}" presName="ParentText" presStyleLbl="revTx" presStyleIdx="1" presStyleCnt="4" custScaleX="108633" custLinFactNeighborX="-18980">
        <dgm:presLayoutVars>
          <dgm:chMax val="0"/>
          <dgm:chPref val="0"/>
          <dgm:bulletEnabled val="1"/>
        </dgm:presLayoutVars>
      </dgm:prSet>
      <dgm:spPr/>
    </dgm:pt>
    <dgm:pt modelId="{2F2FF1B1-036C-474A-81AB-B4C65045FD46}" type="pres">
      <dgm:prSet presAssocID="{82125CA4-9E2D-A648-9141-02A69DE1523E}" presName="Triangle" presStyleLbl="alignNode1" presStyleIdx="3" presStyleCnt="7" custLinFactX="-24833" custLinFactNeighborX="-100000"/>
      <dgm:spPr/>
    </dgm:pt>
    <dgm:pt modelId="{BE05F59A-EA07-2340-8F3B-9D38B279A44E}" type="pres">
      <dgm:prSet presAssocID="{A5EC15F1-9452-4E4D-88AF-E37664637563}" presName="sibTrans" presStyleCnt="0"/>
      <dgm:spPr/>
    </dgm:pt>
    <dgm:pt modelId="{2DBBF5C3-6FFC-8B4A-8D33-DD9502F37CD5}" type="pres">
      <dgm:prSet presAssocID="{A5EC15F1-9452-4E4D-88AF-E37664637563}" presName="space" presStyleCnt="0"/>
      <dgm:spPr/>
    </dgm:pt>
    <dgm:pt modelId="{A78870F5-751B-1A47-91DE-687F9F9624E0}" type="pres">
      <dgm:prSet presAssocID="{EA0EFD5B-A26D-844F-9387-14C839C88D30}" presName="composite" presStyleCnt="0"/>
      <dgm:spPr/>
    </dgm:pt>
    <dgm:pt modelId="{7F9016D7-720D-B043-9510-7B2DD54FA160}" type="pres">
      <dgm:prSet presAssocID="{EA0EFD5B-A26D-844F-9387-14C839C88D30}" presName="LShape" presStyleLbl="alignNode1" presStyleIdx="4" presStyleCnt="7" custLinFactNeighborX="-13776"/>
      <dgm:spPr/>
    </dgm:pt>
    <dgm:pt modelId="{3474F46E-CF1D-3844-9AD7-D114549B3302}" type="pres">
      <dgm:prSet presAssocID="{EA0EFD5B-A26D-844F-9387-14C839C88D30}" presName="ParentText" presStyleLbl="revTx" presStyleIdx="2" presStyleCnt="4" custScaleX="105276" custLinFactNeighborX="-10854" custLinFactNeighborY="-9">
        <dgm:presLayoutVars>
          <dgm:chMax val="0"/>
          <dgm:chPref val="0"/>
          <dgm:bulletEnabled val="1"/>
        </dgm:presLayoutVars>
      </dgm:prSet>
      <dgm:spPr/>
    </dgm:pt>
    <dgm:pt modelId="{40CE6BB6-833B-3D44-BA0D-DAA50D1A9824}" type="pres">
      <dgm:prSet presAssocID="{EA0EFD5B-A26D-844F-9387-14C839C88D30}" presName="Triangle" presStyleLbl="alignNode1" presStyleIdx="5" presStyleCnt="7" custLinFactNeighborX="-93159"/>
      <dgm:spPr/>
    </dgm:pt>
    <dgm:pt modelId="{D25CD6B0-B8AA-B341-B898-78344784EB45}" type="pres">
      <dgm:prSet presAssocID="{5716256E-7882-6644-9DC1-0A15ED01369C}" presName="sibTrans" presStyleCnt="0"/>
      <dgm:spPr/>
    </dgm:pt>
    <dgm:pt modelId="{39DABE9B-A79C-7D46-BA70-FDB8CFD0D55D}" type="pres">
      <dgm:prSet presAssocID="{5716256E-7882-6644-9DC1-0A15ED01369C}" presName="space" presStyleCnt="0"/>
      <dgm:spPr/>
    </dgm:pt>
    <dgm:pt modelId="{A3DC180E-F3C8-964C-A65E-A3B0ABB78FC6}" type="pres">
      <dgm:prSet presAssocID="{52419FC5-4254-7B4E-BF33-F4D58D25E766}" presName="composite" presStyleCnt="0"/>
      <dgm:spPr/>
    </dgm:pt>
    <dgm:pt modelId="{2D625065-068B-084F-A1F1-160D14DEB4CE}" type="pres">
      <dgm:prSet presAssocID="{52419FC5-4254-7B4E-BF33-F4D58D25E766}" presName="LShape" presStyleLbl="alignNode1" presStyleIdx="6" presStyleCnt="7" custLinFactNeighborX="-4384"/>
      <dgm:spPr/>
    </dgm:pt>
    <dgm:pt modelId="{E8B9993E-EF52-E54A-9D5F-A362F8222E69}" type="pres">
      <dgm:prSet presAssocID="{52419FC5-4254-7B4E-BF33-F4D58D25E766}" presName="ParentText" presStyleLbl="revTx" presStyleIdx="3" presStyleCnt="4" custScaleX="128985" custLinFactNeighborX="12981">
        <dgm:presLayoutVars>
          <dgm:chMax val="0"/>
          <dgm:chPref val="0"/>
          <dgm:bulletEnabled val="1"/>
        </dgm:presLayoutVars>
      </dgm:prSet>
      <dgm:spPr/>
    </dgm:pt>
  </dgm:ptLst>
  <dgm:cxnLst>
    <dgm:cxn modelId="{27B65303-8FA3-FF49-8C96-21329844BD40}" srcId="{AD7A8ABF-347C-084F-814C-7B84CC154120}" destId="{52419FC5-4254-7B4E-BF33-F4D58D25E766}" srcOrd="3" destOrd="0" parTransId="{411B33F3-E18D-1742-A001-76021E11E815}" sibTransId="{1C806DA1-6049-E04F-B9FA-5C0DB67B8257}"/>
    <dgm:cxn modelId="{B80F0210-1075-BA41-8E0D-935BE0DD87CB}" srcId="{AD7A8ABF-347C-084F-814C-7B84CC154120}" destId="{EA0EFD5B-A26D-844F-9387-14C839C88D30}" srcOrd="2" destOrd="0" parTransId="{58B67DC8-9ACB-0A43-9ECE-AA0B7CD5643B}" sibTransId="{5716256E-7882-6644-9DC1-0A15ED01369C}"/>
    <dgm:cxn modelId="{4AF81C29-AE89-7644-8DF1-4AC29CB6B154}" type="presOf" srcId="{82125CA4-9E2D-A648-9141-02A69DE1523E}" destId="{237AB5B8-FCF0-174A-957A-AE34E157335E}" srcOrd="0" destOrd="0" presId="urn:microsoft.com/office/officeart/2009/3/layout/StepUpProcess"/>
    <dgm:cxn modelId="{D4C0F652-6881-514C-B925-658148FF645A}" type="presOf" srcId="{8EF0A6C0-4C65-4544-8C2A-C630EC2B71CB}" destId="{C5642397-35C0-DB4B-9871-50A051B5C6FA}" srcOrd="0" destOrd="0" presId="urn:microsoft.com/office/officeart/2009/3/layout/StepUpProcess"/>
    <dgm:cxn modelId="{ED3384AB-179C-E14F-BA35-8783C9568615}" type="presOf" srcId="{52419FC5-4254-7B4E-BF33-F4D58D25E766}" destId="{E8B9993E-EF52-E54A-9D5F-A362F8222E69}" srcOrd="0" destOrd="0" presId="urn:microsoft.com/office/officeart/2009/3/layout/StepUpProcess"/>
    <dgm:cxn modelId="{05BD5FB6-7A4B-9F45-8E9E-4BDF05DA2F1B}" type="presOf" srcId="{AD7A8ABF-347C-084F-814C-7B84CC154120}" destId="{DCB26900-436A-FB4F-892B-2596FD68DE17}" srcOrd="0" destOrd="0" presId="urn:microsoft.com/office/officeart/2009/3/layout/StepUpProcess"/>
    <dgm:cxn modelId="{C50A56D2-04BA-0E4F-AEB3-69C3F34DAF53}" srcId="{AD7A8ABF-347C-084F-814C-7B84CC154120}" destId="{82125CA4-9E2D-A648-9141-02A69DE1523E}" srcOrd="1" destOrd="0" parTransId="{D6FDE62B-92E7-0944-A36C-315DB73F325B}" sibTransId="{A5EC15F1-9452-4E4D-88AF-E37664637563}"/>
    <dgm:cxn modelId="{18D725DA-6695-004D-9D2F-7AEF4E68A76D}" type="presOf" srcId="{EA0EFD5B-A26D-844F-9387-14C839C88D30}" destId="{3474F46E-CF1D-3844-9AD7-D114549B3302}" srcOrd="0" destOrd="0" presId="urn:microsoft.com/office/officeart/2009/3/layout/StepUpProcess"/>
    <dgm:cxn modelId="{BD3E27F1-76A1-B247-8616-72DE43E24ECE}" srcId="{AD7A8ABF-347C-084F-814C-7B84CC154120}" destId="{8EF0A6C0-4C65-4544-8C2A-C630EC2B71CB}" srcOrd="0" destOrd="0" parTransId="{2A610395-ED0A-4E4E-BCED-D2E6E27FA079}" sibTransId="{DC6AF545-8913-A24B-86D9-508F4543F97E}"/>
    <dgm:cxn modelId="{C320CFCB-B20C-C542-B794-B6A08E15FF65}" type="presParOf" srcId="{DCB26900-436A-FB4F-892B-2596FD68DE17}" destId="{BB36D605-3176-214D-A114-9A27F174B1EA}" srcOrd="0" destOrd="0" presId="urn:microsoft.com/office/officeart/2009/3/layout/StepUpProcess"/>
    <dgm:cxn modelId="{EDE708BD-042C-E94E-96D6-F380D130E364}" type="presParOf" srcId="{BB36D605-3176-214D-A114-9A27F174B1EA}" destId="{3D347AAD-E039-1940-9000-334F58C32C72}" srcOrd="0" destOrd="0" presId="urn:microsoft.com/office/officeart/2009/3/layout/StepUpProcess"/>
    <dgm:cxn modelId="{7A298F7B-A645-F941-836A-728123CDB2FD}" type="presParOf" srcId="{BB36D605-3176-214D-A114-9A27F174B1EA}" destId="{C5642397-35C0-DB4B-9871-50A051B5C6FA}" srcOrd="1" destOrd="0" presId="urn:microsoft.com/office/officeart/2009/3/layout/StepUpProcess"/>
    <dgm:cxn modelId="{46317E94-E6A3-704E-80A2-D187FEABF3DE}" type="presParOf" srcId="{BB36D605-3176-214D-A114-9A27F174B1EA}" destId="{FF19A3FB-78BE-3C4A-9D1B-D2E0DDE94422}" srcOrd="2" destOrd="0" presId="urn:microsoft.com/office/officeart/2009/3/layout/StepUpProcess"/>
    <dgm:cxn modelId="{527F9DD1-114B-A044-853A-20C272121D6A}" type="presParOf" srcId="{DCB26900-436A-FB4F-892B-2596FD68DE17}" destId="{BC754C2E-455D-BF49-949A-64000AB0169C}" srcOrd="1" destOrd="0" presId="urn:microsoft.com/office/officeart/2009/3/layout/StepUpProcess"/>
    <dgm:cxn modelId="{7542149A-6AF4-B04D-A54A-1A8D27A166EC}" type="presParOf" srcId="{BC754C2E-455D-BF49-949A-64000AB0169C}" destId="{8AA849B9-732B-644C-A7BC-B4FAD449298D}" srcOrd="0" destOrd="0" presId="urn:microsoft.com/office/officeart/2009/3/layout/StepUpProcess"/>
    <dgm:cxn modelId="{C0B8DDE3-85A9-2F42-AA65-A0A0D9105474}" type="presParOf" srcId="{DCB26900-436A-FB4F-892B-2596FD68DE17}" destId="{FF28C719-9C3D-B54F-A6B1-6635E37BD4BE}" srcOrd="2" destOrd="0" presId="urn:microsoft.com/office/officeart/2009/3/layout/StepUpProcess"/>
    <dgm:cxn modelId="{1BB7B89F-89BA-EF45-BC38-AE4BE7D56893}" type="presParOf" srcId="{FF28C719-9C3D-B54F-A6B1-6635E37BD4BE}" destId="{D3E8098C-1032-F445-A709-95202804ECA3}" srcOrd="0" destOrd="0" presId="urn:microsoft.com/office/officeart/2009/3/layout/StepUpProcess"/>
    <dgm:cxn modelId="{052D6791-58BB-6147-89DA-BE54FFDA3DE2}" type="presParOf" srcId="{FF28C719-9C3D-B54F-A6B1-6635E37BD4BE}" destId="{237AB5B8-FCF0-174A-957A-AE34E157335E}" srcOrd="1" destOrd="0" presId="urn:microsoft.com/office/officeart/2009/3/layout/StepUpProcess"/>
    <dgm:cxn modelId="{5F1E9FA9-CFA7-134B-BBA0-4A81114CC592}" type="presParOf" srcId="{FF28C719-9C3D-B54F-A6B1-6635E37BD4BE}" destId="{2F2FF1B1-036C-474A-81AB-B4C65045FD46}" srcOrd="2" destOrd="0" presId="urn:microsoft.com/office/officeart/2009/3/layout/StepUpProcess"/>
    <dgm:cxn modelId="{35172B1A-B628-FC45-B5F4-0BE7617D85B7}" type="presParOf" srcId="{DCB26900-436A-FB4F-892B-2596FD68DE17}" destId="{BE05F59A-EA07-2340-8F3B-9D38B279A44E}" srcOrd="3" destOrd="0" presId="urn:microsoft.com/office/officeart/2009/3/layout/StepUpProcess"/>
    <dgm:cxn modelId="{43E81C48-74F0-7E47-90F7-FBBC87928EC8}" type="presParOf" srcId="{BE05F59A-EA07-2340-8F3B-9D38B279A44E}" destId="{2DBBF5C3-6FFC-8B4A-8D33-DD9502F37CD5}" srcOrd="0" destOrd="0" presId="urn:microsoft.com/office/officeart/2009/3/layout/StepUpProcess"/>
    <dgm:cxn modelId="{9EFF8824-8FFA-3D40-9036-07D5A66135AC}" type="presParOf" srcId="{DCB26900-436A-FB4F-892B-2596FD68DE17}" destId="{A78870F5-751B-1A47-91DE-687F9F9624E0}" srcOrd="4" destOrd="0" presId="urn:microsoft.com/office/officeart/2009/3/layout/StepUpProcess"/>
    <dgm:cxn modelId="{300DA5B3-CF6B-FA46-9C71-E55F5B6830C1}" type="presParOf" srcId="{A78870F5-751B-1A47-91DE-687F9F9624E0}" destId="{7F9016D7-720D-B043-9510-7B2DD54FA160}" srcOrd="0" destOrd="0" presId="urn:microsoft.com/office/officeart/2009/3/layout/StepUpProcess"/>
    <dgm:cxn modelId="{CBFCC759-554D-BB46-8F86-BF256B5D7F67}" type="presParOf" srcId="{A78870F5-751B-1A47-91DE-687F9F9624E0}" destId="{3474F46E-CF1D-3844-9AD7-D114549B3302}" srcOrd="1" destOrd="0" presId="urn:microsoft.com/office/officeart/2009/3/layout/StepUpProcess"/>
    <dgm:cxn modelId="{EC54B3B6-B121-6D46-9FC0-CCA1DE541300}" type="presParOf" srcId="{A78870F5-751B-1A47-91DE-687F9F9624E0}" destId="{40CE6BB6-833B-3D44-BA0D-DAA50D1A9824}" srcOrd="2" destOrd="0" presId="urn:microsoft.com/office/officeart/2009/3/layout/StepUpProcess"/>
    <dgm:cxn modelId="{854716D9-2AB1-B544-8A56-89A09120D4AA}" type="presParOf" srcId="{DCB26900-436A-FB4F-892B-2596FD68DE17}" destId="{D25CD6B0-B8AA-B341-B898-78344784EB45}" srcOrd="5" destOrd="0" presId="urn:microsoft.com/office/officeart/2009/3/layout/StepUpProcess"/>
    <dgm:cxn modelId="{524D5343-B648-A347-827A-12463D0DFA4D}" type="presParOf" srcId="{D25CD6B0-B8AA-B341-B898-78344784EB45}" destId="{39DABE9B-A79C-7D46-BA70-FDB8CFD0D55D}" srcOrd="0" destOrd="0" presId="urn:microsoft.com/office/officeart/2009/3/layout/StepUpProcess"/>
    <dgm:cxn modelId="{E00453E5-F1FD-EE41-B23F-2E912DFFD8AB}" type="presParOf" srcId="{DCB26900-436A-FB4F-892B-2596FD68DE17}" destId="{A3DC180E-F3C8-964C-A65E-A3B0ABB78FC6}" srcOrd="6" destOrd="0" presId="urn:microsoft.com/office/officeart/2009/3/layout/StepUpProcess"/>
    <dgm:cxn modelId="{B529D1FA-A0A7-FC43-9017-782A79D38670}" type="presParOf" srcId="{A3DC180E-F3C8-964C-A65E-A3B0ABB78FC6}" destId="{2D625065-068B-084F-A1F1-160D14DEB4CE}" srcOrd="0" destOrd="0" presId="urn:microsoft.com/office/officeart/2009/3/layout/StepUpProcess"/>
    <dgm:cxn modelId="{2BE76D27-49D6-C84E-A556-53EC0382B2F0}" type="presParOf" srcId="{A3DC180E-F3C8-964C-A65E-A3B0ABB78FC6}" destId="{E8B9993E-EF52-E54A-9D5F-A362F8222E6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95A76F-5C46-1E49-980C-D8CB858CA023}" type="doc">
      <dgm:prSet loTypeId="urn:microsoft.com/office/officeart/2005/8/layout/cycle6" loCatId="" qsTypeId="urn:microsoft.com/office/officeart/2005/8/quickstyle/simple1" qsCatId="simple" csTypeId="urn:microsoft.com/office/officeart/2005/8/colors/colorful1" csCatId="colorful" phldr="1"/>
      <dgm:spPr/>
      <dgm:t>
        <a:bodyPr/>
        <a:lstStyle/>
        <a:p>
          <a:endParaRPr lang="en-GB"/>
        </a:p>
      </dgm:t>
    </dgm:pt>
    <dgm:pt modelId="{22A8CF5B-DDA7-2040-AD7F-F91CE43E443F}">
      <dgm:prSet phldrT="[Text]" custT="1"/>
      <dgm:spPr/>
      <dgm:t>
        <a:bodyPr/>
        <a:lstStyle/>
        <a:p>
          <a:r>
            <a:rPr lang="el-GR" sz="1200" dirty="0">
              <a:solidFill>
                <a:srgbClr val="C00000"/>
              </a:solidFill>
            </a:rPr>
            <a:t>Είσοδος της δέσμης (i</a:t>
          </a:r>
          <a:r>
            <a:rPr lang="en-US" sz="1200" dirty="0" err="1">
              <a:solidFill>
                <a:srgbClr val="C00000"/>
              </a:solidFill>
            </a:rPr>
            <a:t>njection</a:t>
          </a:r>
          <a:r>
            <a:rPr lang="en-US" sz="1200" dirty="0">
              <a:solidFill>
                <a:srgbClr val="C00000"/>
              </a:solidFill>
            </a:rPr>
            <a:t>)</a:t>
          </a:r>
          <a:r>
            <a:rPr lang="el-GR" sz="1200" dirty="0">
              <a:solidFill>
                <a:srgbClr val="C00000"/>
              </a:solidFill>
            </a:rPr>
            <a:t>,</a:t>
          </a:r>
          <a:endParaRPr lang="en-GB" sz="1200" dirty="0">
            <a:solidFill>
              <a:srgbClr val="C00000"/>
            </a:solidFill>
          </a:endParaRPr>
        </a:p>
      </dgm:t>
    </dgm:pt>
    <dgm:pt modelId="{F6EA404D-FA20-184A-9BB7-40D19F3016A9}" type="parTrans" cxnId="{6DB0E5F7-228D-7549-B6CA-DFF97EE5C545}">
      <dgm:prSet/>
      <dgm:spPr/>
      <dgm:t>
        <a:bodyPr/>
        <a:lstStyle/>
        <a:p>
          <a:endParaRPr lang="en-GB"/>
        </a:p>
      </dgm:t>
    </dgm:pt>
    <dgm:pt modelId="{2B80E28D-A52F-BA4B-94E2-E7B61BCA6412}" type="sibTrans" cxnId="{6DB0E5F7-228D-7549-B6CA-DFF97EE5C545}">
      <dgm:prSet/>
      <dgm:spPr/>
      <dgm:t>
        <a:bodyPr/>
        <a:lstStyle/>
        <a:p>
          <a:endParaRPr lang="en-GB"/>
        </a:p>
      </dgm:t>
    </dgm:pt>
    <dgm:pt modelId="{07A29AA0-E315-A249-97A5-446EF19060E6}">
      <dgm:prSet phldrT="[Text]" custT="1"/>
      <dgm:spPr/>
      <dgm:t>
        <a:bodyPr/>
        <a:lstStyle/>
        <a:p>
          <a:r>
            <a:rPr lang="el-GR" sz="1200" dirty="0" err="1"/>
            <a:t>Επιτ</a:t>
          </a:r>
          <a:r>
            <a:rPr lang="en-US" sz="1200" dirty="0" err="1"/>
            <a:t>ά</a:t>
          </a:r>
          <a:r>
            <a:rPr lang="el-GR" sz="1200" dirty="0" err="1"/>
            <a:t>χυνση</a:t>
          </a:r>
          <a:r>
            <a:rPr lang="el-GR" sz="1200" dirty="0"/>
            <a:t> (</a:t>
          </a:r>
          <a:r>
            <a:rPr lang="en-US" sz="1200" dirty="0"/>
            <a:t>acceleration)</a:t>
          </a:r>
          <a:endParaRPr lang="en-GB" sz="1200" dirty="0"/>
        </a:p>
      </dgm:t>
    </dgm:pt>
    <dgm:pt modelId="{B5910FA7-9630-A740-A9F3-6ED55ED2C570}" type="parTrans" cxnId="{34D7A287-2B4C-634C-A13F-4B3AED5E7298}">
      <dgm:prSet/>
      <dgm:spPr/>
      <dgm:t>
        <a:bodyPr/>
        <a:lstStyle/>
        <a:p>
          <a:endParaRPr lang="en-GB"/>
        </a:p>
      </dgm:t>
    </dgm:pt>
    <dgm:pt modelId="{932E1215-4414-874F-B1CD-602E5389A82E}" type="sibTrans" cxnId="{34D7A287-2B4C-634C-A13F-4B3AED5E7298}">
      <dgm:prSet/>
      <dgm:spPr/>
      <dgm:t>
        <a:bodyPr/>
        <a:lstStyle/>
        <a:p>
          <a:endParaRPr lang="en-GB"/>
        </a:p>
      </dgm:t>
    </dgm:pt>
    <dgm:pt modelId="{A2EDF097-F041-984E-BF3C-41D5A2E9A02F}">
      <dgm:prSet phldrT="[Text]" custT="1"/>
      <dgm:spPr/>
      <dgm:t>
        <a:bodyPr/>
        <a:lstStyle/>
        <a:p>
          <a:r>
            <a:rPr lang="el-GR" sz="1200" b="1" dirty="0" err="1">
              <a:solidFill>
                <a:srgbClr val="00B050"/>
              </a:solidFill>
            </a:rPr>
            <a:t>Επερξεργασία</a:t>
          </a:r>
          <a:r>
            <a:rPr lang="el-GR" sz="1200" b="1" dirty="0">
              <a:solidFill>
                <a:srgbClr val="00B050"/>
              </a:solidFill>
            </a:rPr>
            <a:t> της δέσμης στην υψηλή ενέργεια</a:t>
          </a:r>
          <a:r>
            <a:rPr lang="en-US" sz="1200" b="1" dirty="0">
              <a:solidFill>
                <a:srgbClr val="00B050"/>
              </a:solidFill>
            </a:rPr>
            <a:t>, </a:t>
          </a:r>
          <a:r>
            <a:rPr lang="el-GR" sz="1200" b="1" dirty="0">
              <a:solidFill>
                <a:srgbClr val="00B050"/>
              </a:solidFill>
            </a:rPr>
            <a:t>συγκρούσεις</a:t>
          </a:r>
          <a:endParaRPr lang="en-GB" sz="1200" b="1" dirty="0">
            <a:solidFill>
              <a:srgbClr val="00B050"/>
            </a:solidFill>
          </a:endParaRPr>
        </a:p>
      </dgm:t>
    </dgm:pt>
    <dgm:pt modelId="{60D93582-0ECA-834F-A962-E4758DD7BF6D}" type="parTrans" cxnId="{A643EEFD-3CEE-6841-8483-A2CED8E47A67}">
      <dgm:prSet/>
      <dgm:spPr/>
      <dgm:t>
        <a:bodyPr/>
        <a:lstStyle/>
        <a:p>
          <a:endParaRPr lang="en-GB"/>
        </a:p>
      </dgm:t>
    </dgm:pt>
    <dgm:pt modelId="{F92420DC-A286-A045-AC81-595339C4B0C9}" type="sibTrans" cxnId="{A643EEFD-3CEE-6841-8483-A2CED8E47A67}">
      <dgm:prSet/>
      <dgm:spPr/>
      <dgm:t>
        <a:bodyPr/>
        <a:lstStyle/>
        <a:p>
          <a:endParaRPr lang="en-GB"/>
        </a:p>
      </dgm:t>
    </dgm:pt>
    <dgm:pt modelId="{09499959-BDAA-CE42-B6A1-B803BB2102C9}">
      <dgm:prSet phldrT="[Text]" custT="1"/>
      <dgm:spPr/>
      <dgm:t>
        <a:bodyPr/>
        <a:lstStyle/>
        <a:p>
          <a:r>
            <a:rPr lang="el-GR" sz="1200" dirty="0"/>
            <a:t>γέμισμα του επιταχυντή στα διαθέσιμα </a:t>
          </a:r>
          <a:r>
            <a:rPr lang="en-US" sz="1200" dirty="0"/>
            <a:t>RF </a:t>
          </a:r>
          <a:r>
            <a:rPr lang="el-GR" sz="1200" dirty="0"/>
            <a:t>πακέτα</a:t>
          </a:r>
          <a:endParaRPr lang="en-GB" sz="1200" dirty="0"/>
        </a:p>
      </dgm:t>
    </dgm:pt>
    <dgm:pt modelId="{9E8AEF0F-924E-474A-A6B0-C199E9180126}" type="parTrans" cxnId="{1A182635-D8A2-EE4B-BEB4-6235E85527A4}">
      <dgm:prSet/>
      <dgm:spPr/>
      <dgm:t>
        <a:bodyPr/>
        <a:lstStyle/>
        <a:p>
          <a:endParaRPr lang="en-GB"/>
        </a:p>
      </dgm:t>
    </dgm:pt>
    <dgm:pt modelId="{C24E9D66-76CA-2B48-BA6A-9CFC2946DFAB}" type="sibTrans" cxnId="{1A182635-D8A2-EE4B-BEB4-6235E85527A4}">
      <dgm:prSet/>
      <dgm:spPr/>
      <dgm:t>
        <a:bodyPr/>
        <a:lstStyle/>
        <a:p>
          <a:endParaRPr lang="en-GB"/>
        </a:p>
      </dgm:t>
    </dgm:pt>
    <dgm:pt modelId="{E5D130F1-5623-044C-B32B-5E185B9B79A6}">
      <dgm:prSet phldrT="[Text]" custT="1"/>
      <dgm:spPr/>
      <dgm:t>
        <a:bodyPr/>
        <a:lstStyle/>
        <a:p>
          <a:r>
            <a:rPr lang="el-GR" sz="1200" dirty="0"/>
            <a:t>το πεδίο στους μαγνήτες ανεβαίνει σύγχρονα με την ενέργεια της δέσμης</a:t>
          </a:r>
          <a:endParaRPr lang="en-GB" sz="1200" dirty="0"/>
        </a:p>
      </dgm:t>
    </dgm:pt>
    <dgm:pt modelId="{5340EC32-254D-0141-8904-E06AE53E81A8}" type="parTrans" cxnId="{BFE6393B-8C14-BE4A-8A80-87DFB39F67AE}">
      <dgm:prSet/>
      <dgm:spPr/>
      <dgm:t>
        <a:bodyPr/>
        <a:lstStyle/>
        <a:p>
          <a:endParaRPr lang="en-GB"/>
        </a:p>
      </dgm:t>
    </dgm:pt>
    <dgm:pt modelId="{6EB04E27-3AB9-4046-AB7A-E5B38D9F01BC}" type="sibTrans" cxnId="{BFE6393B-8C14-BE4A-8A80-87DFB39F67AE}">
      <dgm:prSet/>
      <dgm:spPr/>
      <dgm:t>
        <a:bodyPr/>
        <a:lstStyle/>
        <a:p>
          <a:endParaRPr lang="en-GB"/>
        </a:p>
      </dgm:t>
    </dgm:pt>
    <dgm:pt modelId="{1B75276C-A02D-B044-8C0A-1CB74348BB89}">
      <dgm:prSet custT="1"/>
      <dgm:spPr/>
      <dgm:t>
        <a:bodyPr/>
        <a:lstStyle/>
        <a:p>
          <a:r>
            <a:rPr lang="el-GR" sz="1200" dirty="0"/>
            <a:t>συγκρούσεις των πακέτων δέσμης</a:t>
          </a:r>
          <a:endParaRPr lang="en-GB" sz="1200" dirty="0"/>
        </a:p>
      </dgm:t>
    </dgm:pt>
    <dgm:pt modelId="{3F03DCD7-5B0B-FA4A-AF66-9E41AE5C0FB3}" type="parTrans" cxnId="{3087CB56-6780-624D-AC0A-7A61724E90BB}">
      <dgm:prSet/>
      <dgm:spPr/>
      <dgm:t>
        <a:bodyPr/>
        <a:lstStyle/>
        <a:p>
          <a:endParaRPr lang="en-GB"/>
        </a:p>
      </dgm:t>
    </dgm:pt>
    <dgm:pt modelId="{2F1F98CF-893D-074F-ABDF-878908D127CA}" type="sibTrans" cxnId="{3087CB56-6780-624D-AC0A-7A61724E90BB}">
      <dgm:prSet/>
      <dgm:spPr/>
      <dgm:t>
        <a:bodyPr/>
        <a:lstStyle/>
        <a:p>
          <a:endParaRPr lang="en-GB"/>
        </a:p>
      </dgm:t>
    </dgm:pt>
    <dgm:pt modelId="{1331C298-24EC-684D-A3E5-0CB4992C12C1}">
      <dgm:prSet custT="1"/>
      <dgm:spPr/>
      <dgm:t>
        <a:bodyPr/>
        <a:lstStyle/>
        <a:p>
          <a:r>
            <a:rPr lang="el-GR" sz="1200" b="1" dirty="0" err="1">
              <a:solidFill>
                <a:srgbClr val="FFFF00"/>
              </a:solidFill>
            </a:rPr>
            <a:t>Εξαγωγη</a:t>
          </a:r>
          <a:r>
            <a:rPr lang="en-US" sz="1200" b="1" dirty="0">
              <a:solidFill>
                <a:srgbClr val="FFFF00"/>
              </a:solidFill>
            </a:rPr>
            <a:t> (extraction)</a:t>
          </a:r>
          <a:endParaRPr lang="en-GB" sz="1200" b="1" dirty="0">
            <a:solidFill>
              <a:srgbClr val="FFFF00"/>
            </a:solidFill>
          </a:endParaRPr>
        </a:p>
      </dgm:t>
    </dgm:pt>
    <dgm:pt modelId="{43810840-648A-BA47-B6E2-7FF01F697E15}" type="parTrans" cxnId="{8C63B048-EA72-4B40-8480-6A76070E9C18}">
      <dgm:prSet/>
      <dgm:spPr/>
      <dgm:t>
        <a:bodyPr/>
        <a:lstStyle/>
        <a:p>
          <a:endParaRPr lang="en-GB"/>
        </a:p>
      </dgm:t>
    </dgm:pt>
    <dgm:pt modelId="{927D0A09-2FFA-D24F-8BED-096C6AC66A4C}" type="sibTrans" cxnId="{8C63B048-EA72-4B40-8480-6A76070E9C18}">
      <dgm:prSet/>
      <dgm:spPr/>
      <dgm:t>
        <a:bodyPr/>
        <a:lstStyle/>
        <a:p>
          <a:endParaRPr lang="en-GB"/>
        </a:p>
      </dgm:t>
    </dgm:pt>
    <dgm:pt modelId="{077C6223-7EE5-ED46-828B-F0A7FF7D2E4B}">
      <dgm:prSet custT="1"/>
      <dgm:spPr/>
      <dgm:t>
        <a:bodyPr/>
        <a:lstStyle/>
        <a:p>
          <a:r>
            <a:rPr lang="el-GR" sz="1200" dirty="0" err="1"/>
            <a:t>ολη</a:t>
          </a:r>
          <a:r>
            <a:rPr lang="el-GR" sz="1200" dirty="0"/>
            <a:t> η </a:t>
          </a:r>
          <a:r>
            <a:rPr lang="el-GR" sz="1200" dirty="0" err="1"/>
            <a:t>δεσμη</a:t>
          </a:r>
          <a:r>
            <a:rPr lang="el-GR" sz="1200" dirty="0"/>
            <a:t> για τον </a:t>
          </a:r>
          <a:r>
            <a:rPr lang="el-GR" sz="1200" dirty="0" err="1"/>
            <a:t>επομενο</a:t>
          </a:r>
          <a:r>
            <a:rPr lang="el-GR" sz="1200" dirty="0"/>
            <a:t> </a:t>
          </a:r>
          <a:r>
            <a:rPr lang="el-GR" sz="1200" dirty="0" err="1"/>
            <a:t>επιταχυντη</a:t>
          </a:r>
          <a:endParaRPr lang="en-GB" sz="1200" dirty="0"/>
        </a:p>
      </dgm:t>
    </dgm:pt>
    <dgm:pt modelId="{DE96A1EA-2BAE-2645-A05C-D4DB97C7EA68}" type="parTrans" cxnId="{463BF613-B97F-AA45-8EC5-6049043C4806}">
      <dgm:prSet/>
      <dgm:spPr/>
      <dgm:t>
        <a:bodyPr/>
        <a:lstStyle/>
        <a:p>
          <a:endParaRPr lang="en-GB"/>
        </a:p>
      </dgm:t>
    </dgm:pt>
    <dgm:pt modelId="{8EF7CFF6-7C91-4B48-8BDE-E67C49E78796}" type="sibTrans" cxnId="{463BF613-B97F-AA45-8EC5-6049043C4806}">
      <dgm:prSet/>
      <dgm:spPr/>
      <dgm:t>
        <a:bodyPr/>
        <a:lstStyle/>
        <a:p>
          <a:endParaRPr lang="en-GB"/>
        </a:p>
      </dgm:t>
    </dgm:pt>
    <dgm:pt modelId="{F551B3C2-FF2B-AB48-966C-3BAD396BB8FB}">
      <dgm:prSet custT="1"/>
      <dgm:spPr/>
      <dgm:t>
        <a:bodyPr/>
        <a:lstStyle/>
        <a:p>
          <a:r>
            <a:rPr lang="en-US" sz="1200" dirty="0"/>
            <a:t>ramp down</a:t>
          </a:r>
          <a:endParaRPr lang="en-GB" sz="1200" dirty="0"/>
        </a:p>
      </dgm:t>
    </dgm:pt>
    <dgm:pt modelId="{D4E611A5-BA93-7744-8AFF-77EE55978C4C}" type="parTrans" cxnId="{43266B44-3E83-4847-A77F-A5D7FD115094}">
      <dgm:prSet/>
      <dgm:spPr/>
      <dgm:t>
        <a:bodyPr/>
        <a:lstStyle/>
        <a:p>
          <a:endParaRPr lang="en-GB"/>
        </a:p>
      </dgm:t>
    </dgm:pt>
    <dgm:pt modelId="{4B15A35E-9BC4-0A45-85A8-6773D43D8001}" type="sibTrans" cxnId="{43266B44-3E83-4847-A77F-A5D7FD115094}">
      <dgm:prSet/>
      <dgm:spPr/>
      <dgm:t>
        <a:bodyPr/>
        <a:lstStyle/>
        <a:p>
          <a:endParaRPr lang="en-GB"/>
        </a:p>
      </dgm:t>
    </dgm:pt>
    <dgm:pt modelId="{DBA9D98D-3F3F-154F-B54B-C00FF64E3430}">
      <dgm:prSet custT="1"/>
      <dgm:spPr/>
      <dgm:t>
        <a:bodyPr/>
        <a:lstStyle/>
        <a:p>
          <a:r>
            <a:rPr lang="el-GR" sz="1200" dirty="0"/>
            <a:t>χαμήλωμα του μαγνητικού πεδίου μέχρι την ενέργεια εισαγωγής δέσμης για τ ο </a:t>
          </a:r>
          <a:endParaRPr lang="en-GB" sz="1200" dirty="0"/>
        </a:p>
      </dgm:t>
    </dgm:pt>
    <dgm:pt modelId="{92FF6078-BA07-3B4E-BF90-C7CCA21C4CB0}" type="parTrans" cxnId="{42C1D7F8-8CC5-2145-9C21-2F479BC2F00E}">
      <dgm:prSet/>
      <dgm:spPr/>
      <dgm:t>
        <a:bodyPr/>
        <a:lstStyle/>
        <a:p>
          <a:endParaRPr lang="en-GB"/>
        </a:p>
      </dgm:t>
    </dgm:pt>
    <dgm:pt modelId="{680C5358-5F27-534B-9455-2019375487C1}" type="sibTrans" cxnId="{42C1D7F8-8CC5-2145-9C21-2F479BC2F00E}">
      <dgm:prSet/>
      <dgm:spPr/>
      <dgm:t>
        <a:bodyPr/>
        <a:lstStyle/>
        <a:p>
          <a:endParaRPr lang="en-GB"/>
        </a:p>
      </dgm:t>
    </dgm:pt>
    <dgm:pt modelId="{BFC2A24F-9327-8446-9AE5-8EEA5AD49F0F}" type="pres">
      <dgm:prSet presAssocID="{AF95A76F-5C46-1E49-980C-D8CB858CA023}" presName="cycle" presStyleCnt="0">
        <dgm:presLayoutVars>
          <dgm:dir/>
          <dgm:resizeHandles val="exact"/>
        </dgm:presLayoutVars>
      </dgm:prSet>
      <dgm:spPr/>
    </dgm:pt>
    <dgm:pt modelId="{743F4174-C403-DD4D-9A9D-0919664764B7}" type="pres">
      <dgm:prSet presAssocID="{22A8CF5B-DDA7-2040-AD7F-F91CE43E443F}" presName="node" presStyleLbl="node1" presStyleIdx="0" presStyleCnt="5" custScaleX="147552">
        <dgm:presLayoutVars>
          <dgm:bulletEnabled val="1"/>
        </dgm:presLayoutVars>
      </dgm:prSet>
      <dgm:spPr/>
    </dgm:pt>
    <dgm:pt modelId="{5CFA6F47-9096-B24C-A02F-42A0406D1D00}" type="pres">
      <dgm:prSet presAssocID="{22A8CF5B-DDA7-2040-AD7F-F91CE43E443F}" presName="spNode" presStyleCnt="0"/>
      <dgm:spPr/>
    </dgm:pt>
    <dgm:pt modelId="{B8890ABC-A58D-1A4F-BCE8-509E9E47D0D1}" type="pres">
      <dgm:prSet presAssocID="{2B80E28D-A52F-BA4B-94E2-E7B61BCA6412}" presName="sibTrans" presStyleLbl="sibTrans1D1" presStyleIdx="0" presStyleCnt="5"/>
      <dgm:spPr/>
    </dgm:pt>
    <dgm:pt modelId="{7840E982-2B10-2744-87F0-CD705D794352}" type="pres">
      <dgm:prSet presAssocID="{07A29AA0-E315-A249-97A5-446EF19060E6}" presName="node" presStyleLbl="node1" presStyleIdx="1" presStyleCnt="5" custScaleX="176446">
        <dgm:presLayoutVars>
          <dgm:bulletEnabled val="1"/>
        </dgm:presLayoutVars>
      </dgm:prSet>
      <dgm:spPr/>
    </dgm:pt>
    <dgm:pt modelId="{DC294878-F926-7F46-91DB-02ED46F38742}" type="pres">
      <dgm:prSet presAssocID="{07A29AA0-E315-A249-97A5-446EF19060E6}" presName="spNode" presStyleCnt="0"/>
      <dgm:spPr/>
    </dgm:pt>
    <dgm:pt modelId="{890126F3-9D71-454A-A48B-15CB2F5F6342}" type="pres">
      <dgm:prSet presAssocID="{932E1215-4414-874F-B1CD-602E5389A82E}" presName="sibTrans" presStyleLbl="sibTrans1D1" presStyleIdx="1" presStyleCnt="5"/>
      <dgm:spPr/>
    </dgm:pt>
    <dgm:pt modelId="{84F5FFD9-5589-AD41-ACCB-F6D8408BAA4C}" type="pres">
      <dgm:prSet presAssocID="{A2EDF097-F041-984E-BF3C-41D5A2E9A02F}" presName="node" presStyleLbl="node1" presStyleIdx="2" presStyleCnt="5" custScaleX="166277">
        <dgm:presLayoutVars>
          <dgm:bulletEnabled val="1"/>
        </dgm:presLayoutVars>
      </dgm:prSet>
      <dgm:spPr/>
    </dgm:pt>
    <dgm:pt modelId="{3A4971EB-E084-7C4A-AD23-856D96B588E9}" type="pres">
      <dgm:prSet presAssocID="{A2EDF097-F041-984E-BF3C-41D5A2E9A02F}" presName="spNode" presStyleCnt="0"/>
      <dgm:spPr/>
    </dgm:pt>
    <dgm:pt modelId="{C2A27E7D-0709-EA45-81BF-785E4583BF4E}" type="pres">
      <dgm:prSet presAssocID="{F92420DC-A286-A045-AC81-595339C4B0C9}" presName="sibTrans" presStyleLbl="sibTrans1D1" presStyleIdx="2" presStyleCnt="5"/>
      <dgm:spPr/>
    </dgm:pt>
    <dgm:pt modelId="{4CBA6F19-F82F-D948-9E76-F8B4EEDBC0F9}" type="pres">
      <dgm:prSet presAssocID="{1331C298-24EC-684D-A3E5-0CB4992C12C1}" presName="node" presStyleLbl="node1" presStyleIdx="3" presStyleCnt="5" custScaleX="117030">
        <dgm:presLayoutVars>
          <dgm:bulletEnabled val="1"/>
        </dgm:presLayoutVars>
      </dgm:prSet>
      <dgm:spPr/>
    </dgm:pt>
    <dgm:pt modelId="{141FBFE1-1211-4443-A369-3C136AEA9EE2}" type="pres">
      <dgm:prSet presAssocID="{1331C298-24EC-684D-A3E5-0CB4992C12C1}" presName="spNode" presStyleCnt="0"/>
      <dgm:spPr/>
    </dgm:pt>
    <dgm:pt modelId="{EF906460-A756-AE4B-B4EB-223FB75B4E46}" type="pres">
      <dgm:prSet presAssocID="{927D0A09-2FFA-D24F-8BED-096C6AC66A4C}" presName="sibTrans" presStyleLbl="sibTrans1D1" presStyleIdx="3" presStyleCnt="5"/>
      <dgm:spPr/>
    </dgm:pt>
    <dgm:pt modelId="{786103E8-B7EE-1342-8435-FDF8A7FC9E0D}" type="pres">
      <dgm:prSet presAssocID="{F551B3C2-FF2B-AB48-966C-3BAD396BB8FB}" presName="node" presStyleLbl="node1" presStyleIdx="4" presStyleCnt="5" custScaleX="162219">
        <dgm:presLayoutVars>
          <dgm:bulletEnabled val="1"/>
        </dgm:presLayoutVars>
      </dgm:prSet>
      <dgm:spPr/>
    </dgm:pt>
    <dgm:pt modelId="{54D8DEB1-9DEB-0248-B3D1-322F09B474AF}" type="pres">
      <dgm:prSet presAssocID="{F551B3C2-FF2B-AB48-966C-3BAD396BB8FB}" presName="spNode" presStyleCnt="0"/>
      <dgm:spPr/>
    </dgm:pt>
    <dgm:pt modelId="{33DDD12F-5F79-3B47-AAB4-11B71831BFE7}" type="pres">
      <dgm:prSet presAssocID="{4B15A35E-9BC4-0A45-85A8-6773D43D8001}" presName="sibTrans" presStyleLbl="sibTrans1D1" presStyleIdx="4" presStyleCnt="5"/>
      <dgm:spPr/>
    </dgm:pt>
  </dgm:ptLst>
  <dgm:cxnLst>
    <dgm:cxn modelId="{463BF613-B97F-AA45-8EC5-6049043C4806}" srcId="{1331C298-24EC-684D-A3E5-0CB4992C12C1}" destId="{077C6223-7EE5-ED46-828B-F0A7FF7D2E4B}" srcOrd="0" destOrd="0" parTransId="{DE96A1EA-2BAE-2645-A05C-D4DB97C7EA68}" sibTransId="{8EF7CFF6-7C91-4B48-8BDE-E67C49E78796}"/>
    <dgm:cxn modelId="{7EF3BF1B-409D-7043-B499-6C3AB0FB470D}" type="presOf" srcId="{DBA9D98D-3F3F-154F-B54B-C00FF64E3430}" destId="{786103E8-B7EE-1342-8435-FDF8A7FC9E0D}" srcOrd="0" destOrd="1" presId="urn:microsoft.com/office/officeart/2005/8/layout/cycle6"/>
    <dgm:cxn modelId="{1A182635-D8A2-EE4B-BEB4-6235E85527A4}" srcId="{22A8CF5B-DDA7-2040-AD7F-F91CE43E443F}" destId="{09499959-BDAA-CE42-B6A1-B803BB2102C9}" srcOrd="0" destOrd="0" parTransId="{9E8AEF0F-924E-474A-A6B0-C199E9180126}" sibTransId="{C24E9D66-76CA-2B48-BA6A-9CFC2946DFAB}"/>
    <dgm:cxn modelId="{3BA34C38-C648-9341-BD2C-295856CDC357}" type="presOf" srcId="{1331C298-24EC-684D-A3E5-0CB4992C12C1}" destId="{4CBA6F19-F82F-D948-9E76-F8B4EEDBC0F9}" srcOrd="0" destOrd="0" presId="urn:microsoft.com/office/officeart/2005/8/layout/cycle6"/>
    <dgm:cxn modelId="{6BB2143B-5A92-C545-84B4-B63122154FB7}" type="presOf" srcId="{2B80E28D-A52F-BA4B-94E2-E7B61BCA6412}" destId="{B8890ABC-A58D-1A4F-BCE8-509E9E47D0D1}" srcOrd="0" destOrd="0" presId="urn:microsoft.com/office/officeart/2005/8/layout/cycle6"/>
    <dgm:cxn modelId="{BFE6393B-8C14-BE4A-8A80-87DFB39F67AE}" srcId="{07A29AA0-E315-A249-97A5-446EF19060E6}" destId="{E5D130F1-5623-044C-B32B-5E185B9B79A6}" srcOrd="0" destOrd="0" parTransId="{5340EC32-254D-0141-8904-E06AE53E81A8}" sibTransId="{6EB04E27-3AB9-4046-AB7A-E5B38D9F01BC}"/>
    <dgm:cxn modelId="{43266B44-3E83-4847-A77F-A5D7FD115094}" srcId="{AF95A76F-5C46-1E49-980C-D8CB858CA023}" destId="{F551B3C2-FF2B-AB48-966C-3BAD396BB8FB}" srcOrd="4" destOrd="0" parTransId="{D4E611A5-BA93-7744-8AFF-77EE55978C4C}" sibTransId="{4B15A35E-9BC4-0A45-85A8-6773D43D8001}"/>
    <dgm:cxn modelId="{24FB2F47-791C-5943-B936-176F2C539DA5}" type="presOf" srcId="{A2EDF097-F041-984E-BF3C-41D5A2E9A02F}" destId="{84F5FFD9-5589-AD41-ACCB-F6D8408BAA4C}" srcOrd="0" destOrd="0" presId="urn:microsoft.com/office/officeart/2005/8/layout/cycle6"/>
    <dgm:cxn modelId="{8C63B048-EA72-4B40-8480-6A76070E9C18}" srcId="{AF95A76F-5C46-1E49-980C-D8CB858CA023}" destId="{1331C298-24EC-684D-A3E5-0CB4992C12C1}" srcOrd="3" destOrd="0" parTransId="{43810840-648A-BA47-B6E2-7FF01F697E15}" sibTransId="{927D0A09-2FFA-D24F-8BED-096C6AC66A4C}"/>
    <dgm:cxn modelId="{3087CB56-6780-624D-AC0A-7A61724E90BB}" srcId="{A2EDF097-F041-984E-BF3C-41D5A2E9A02F}" destId="{1B75276C-A02D-B044-8C0A-1CB74348BB89}" srcOrd="0" destOrd="0" parTransId="{3F03DCD7-5B0B-FA4A-AF66-9E41AE5C0FB3}" sibTransId="{2F1F98CF-893D-074F-ABDF-878908D127CA}"/>
    <dgm:cxn modelId="{44F37B66-8340-AC49-A086-A8016E075BFB}" type="presOf" srcId="{077C6223-7EE5-ED46-828B-F0A7FF7D2E4B}" destId="{4CBA6F19-F82F-D948-9E76-F8B4EEDBC0F9}" srcOrd="0" destOrd="1" presId="urn:microsoft.com/office/officeart/2005/8/layout/cycle6"/>
    <dgm:cxn modelId="{94147576-AE88-C543-AE77-D74A21D28795}" type="presOf" srcId="{09499959-BDAA-CE42-B6A1-B803BB2102C9}" destId="{743F4174-C403-DD4D-9A9D-0919664764B7}" srcOrd="0" destOrd="1" presId="urn:microsoft.com/office/officeart/2005/8/layout/cycle6"/>
    <dgm:cxn modelId="{B2CC1C78-8E94-3C48-B974-98CE905F085F}" type="presOf" srcId="{AF95A76F-5C46-1E49-980C-D8CB858CA023}" destId="{BFC2A24F-9327-8446-9AE5-8EEA5AD49F0F}" srcOrd="0" destOrd="0" presId="urn:microsoft.com/office/officeart/2005/8/layout/cycle6"/>
    <dgm:cxn modelId="{736D3283-BC6F-AA4F-AA9A-99F4B57EC3CE}" type="presOf" srcId="{07A29AA0-E315-A249-97A5-446EF19060E6}" destId="{7840E982-2B10-2744-87F0-CD705D794352}" srcOrd="0" destOrd="0" presId="urn:microsoft.com/office/officeart/2005/8/layout/cycle6"/>
    <dgm:cxn modelId="{AC25A484-84C0-D142-8D69-90AA21234D43}" type="presOf" srcId="{F551B3C2-FF2B-AB48-966C-3BAD396BB8FB}" destId="{786103E8-B7EE-1342-8435-FDF8A7FC9E0D}" srcOrd="0" destOrd="0" presId="urn:microsoft.com/office/officeart/2005/8/layout/cycle6"/>
    <dgm:cxn modelId="{34D7A287-2B4C-634C-A13F-4B3AED5E7298}" srcId="{AF95A76F-5C46-1E49-980C-D8CB858CA023}" destId="{07A29AA0-E315-A249-97A5-446EF19060E6}" srcOrd="1" destOrd="0" parTransId="{B5910FA7-9630-A740-A9F3-6ED55ED2C570}" sibTransId="{932E1215-4414-874F-B1CD-602E5389A82E}"/>
    <dgm:cxn modelId="{267CA7AB-CF59-5E48-AA78-2518B65502A4}" type="presOf" srcId="{4B15A35E-9BC4-0A45-85A8-6773D43D8001}" destId="{33DDD12F-5F79-3B47-AAB4-11B71831BFE7}" srcOrd="0" destOrd="0" presId="urn:microsoft.com/office/officeart/2005/8/layout/cycle6"/>
    <dgm:cxn modelId="{7C2A61CF-CF0B-1D46-886A-811701DFA6F8}" type="presOf" srcId="{927D0A09-2FFA-D24F-8BED-096C6AC66A4C}" destId="{EF906460-A756-AE4B-B4EB-223FB75B4E46}" srcOrd="0" destOrd="0" presId="urn:microsoft.com/office/officeart/2005/8/layout/cycle6"/>
    <dgm:cxn modelId="{EB9283DD-8AC7-0144-B660-FFDF38EFED14}" type="presOf" srcId="{E5D130F1-5623-044C-B32B-5E185B9B79A6}" destId="{7840E982-2B10-2744-87F0-CD705D794352}" srcOrd="0" destOrd="1" presId="urn:microsoft.com/office/officeart/2005/8/layout/cycle6"/>
    <dgm:cxn modelId="{2C44CEE3-4614-1347-8EB1-3BC93DD444C3}" type="presOf" srcId="{F92420DC-A286-A045-AC81-595339C4B0C9}" destId="{C2A27E7D-0709-EA45-81BF-785E4583BF4E}" srcOrd="0" destOrd="0" presId="urn:microsoft.com/office/officeart/2005/8/layout/cycle6"/>
    <dgm:cxn modelId="{951758F1-AB92-A442-A71D-8F0B3C01936E}" type="presOf" srcId="{932E1215-4414-874F-B1CD-602E5389A82E}" destId="{890126F3-9D71-454A-A48B-15CB2F5F6342}" srcOrd="0" destOrd="0" presId="urn:microsoft.com/office/officeart/2005/8/layout/cycle6"/>
    <dgm:cxn modelId="{5952BFF1-EA55-924A-B7C5-7833A946B47E}" type="presOf" srcId="{22A8CF5B-DDA7-2040-AD7F-F91CE43E443F}" destId="{743F4174-C403-DD4D-9A9D-0919664764B7}" srcOrd="0" destOrd="0" presId="urn:microsoft.com/office/officeart/2005/8/layout/cycle6"/>
    <dgm:cxn modelId="{6DB0E5F7-228D-7549-B6CA-DFF97EE5C545}" srcId="{AF95A76F-5C46-1E49-980C-D8CB858CA023}" destId="{22A8CF5B-DDA7-2040-AD7F-F91CE43E443F}" srcOrd="0" destOrd="0" parTransId="{F6EA404D-FA20-184A-9BB7-40D19F3016A9}" sibTransId="{2B80E28D-A52F-BA4B-94E2-E7B61BCA6412}"/>
    <dgm:cxn modelId="{42C1D7F8-8CC5-2145-9C21-2F479BC2F00E}" srcId="{F551B3C2-FF2B-AB48-966C-3BAD396BB8FB}" destId="{DBA9D98D-3F3F-154F-B54B-C00FF64E3430}" srcOrd="0" destOrd="0" parTransId="{92FF6078-BA07-3B4E-BF90-C7CCA21C4CB0}" sibTransId="{680C5358-5F27-534B-9455-2019375487C1}"/>
    <dgm:cxn modelId="{934DDDFA-F33E-7F49-89C9-7325B9739FCD}" type="presOf" srcId="{1B75276C-A02D-B044-8C0A-1CB74348BB89}" destId="{84F5FFD9-5589-AD41-ACCB-F6D8408BAA4C}" srcOrd="0" destOrd="1" presId="urn:microsoft.com/office/officeart/2005/8/layout/cycle6"/>
    <dgm:cxn modelId="{A643EEFD-3CEE-6841-8483-A2CED8E47A67}" srcId="{AF95A76F-5C46-1E49-980C-D8CB858CA023}" destId="{A2EDF097-F041-984E-BF3C-41D5A2E9A02F}" srcOrd="2" destOrd="0" parTransId="{60D93582-0ECA-834F-A962-E4758DD7BF6D}" sibTransId="{F92420DC-A286-A045-AC81-595339C4B0C9}"/>
    <dgm:cxn modelId="{6EFBE0E9-EE7E-1F4D-8158-1D9417418FEF}" type="presParOf" srcId="{BFC2A24F-9327-8446-9AE5-8EEA5AD49F0F}" destId="{743F4174-C403-DD4D-9A9D-0919664764B7}" srcOrd="0" destOrd="0" presId="urn:microsoft.com/office/officeart/2005/8/layout/cycle6"/>
    <dgm:cxn modelId="{F92CC808-37CA-2C41-8689-D0B1BF091D1A}" type="presParOf" srcId="{BFC2A24F-9327-8446-9AE5-8EEA5AD49F0F}" destId="{5CFA6F47-9096-B24C-A02F-42A0406D1D00}" srcOrd="1" destOrd="0" presId="urn:microsoft.com/office/officeart/2005/8/layout/cycle6"/>
    <dgm:cxn modelId="{582FC497-1B0C-C34B-A411-454DECE68F40}" type="presParOf" srcId="{BFC2A24F-9327-8446-9AE5-8EEA5AD49F0F}" destId="{B8890ABC-A58D-1A4F-BCE8-509E9E47D0D1}" srcOrd="2" destOrd="0" presId="urn:microsoft.com/office/officeart/2005/8/layout/cycle6"/>
    <dgm:cxn modelId="{A19F5FA6-E80E-6249-AEF0-9745CCB5F35A}" type="presParOf" srcId="{BFC2A24F-9327-8446-9AE5-8EEA5AD49F0F}" destId="{7840E982-2B10-2744-87F0-CD705D794352}" srcOrd="3" destOrd="0" presId="urn:microsoft.com/office/officeart/2005/8/layout/cycle6"/>
    <dgm:cxn modelId="{2D36FD76-0428-714F-9A5D-CDE23AD10EAE}" type="presParOf" srcId="{BFC2A24F-9327-8446-9AE5-8EEA5AD49F0F}" destId="{DC294878-F926-7F46-91DB-02ED46F38742}" srcOrd="4" destOrd="0" presId="urn:microsoft.com/office/officeart/2005/8/layout/cycle6"/>
    <dgm:cxn modelId="{62B1B09E-8795-9749-8FA4-D7941CD7F6D1}" type="presParOf" srcId="{BFC2A24F-9327-8446-9AE5-8EEA5AD49F0F}" destId="{890126F3-9D71-454A-A48B-15CB2F5F6342}" srcOrd="5" destOrd="0" presId="urn:microsoft.com/office/officeart/2005/8/layout/cycle6"/>
    <dgm:cxn modelId="{BD43FB63-4909-9A46-9F79-2A7DDA479FCA}" type="presParOf" srcId="{BFC2A24F-9327-8446-9AE5-8EEA5AD49F0F}" destId="{84F5FFD9-5589-AD41-ACCB-F6D8408BAA4C}" srcOrd="6" destOrd="0" presId="urn:microsoft.com/office/officeart/2005/8/layout/cycle6"/>
    <dgm:cxn modelId="{453D1D7A-5B32-9249-B7A4-C75A8D3CEFC4}" type="presParOf" srcId="{BFC2A24F-9327-8446-9AE5-8EEA5AD49F0F}" destId="{3A4971EB-E084-7C4A-AD23-856D96B588E9}" srcOrd="7" destOrd="0" presId="urn:microsoft.com/office/officeart/2005/8/layout/cycle6"/>
    <dgm:cxn modelId="{42A6E13B-085F-7448-A8FF-A6AED29301D6}" type="presParOf" srcId="{BFC2A24F-9327-8446-9AE5-8EEA5AD49F0F}" destId="{C2A27E7D-0709-EA45-81BF-785E4583BF4E}" srcOrd="8" destOrd="0" presId="urn:microsoft.com/office/officeart/2005/8/layout/cycle6"/>
    <dgm:cxn modelId="{13705FE5-8F80-924E-A1EA-31DE48DD0379}" type="presParOf" srcId="{BFC2A24F-9327-8446-9AE5-8EEA5AD49F0F}" destId="{4CBA6F19-F82F-D948-9E76-F8B4EEDBC0F9}" srcOrd="9" destOrd="0" presId="urn:microsoft.com/office/officeart/2005/8/layout/cycle6"/>
    <dgm:cxn modelId="{232487FB-9E4F-0F41-97AA-CBA4CF12CED9}" type="presParOf" srcId="{BFC2A24F-9327-8446-9AE5-8EEA5AD49F0F}" destId="{141FBFE1-1211-4443-A369-3C136AEA9EE2}" srcOrd="10" destOrd="0" presId="urn:microsoft.com/office/officeart/2005/8/layout/cycle6"/>
    <dgm:cxn modelId="{8960F129-B4A4-D149-ADF6-A92F06CEC810}" type="presParOf" srcId="{BFC2A24F-9327-8446-9AE5-8EEA5AD49F0F}" destId="{EF906460-A756-AE4B-B4EB-223FB75B4E46}" srcOrd="11" destOrd="0" presId="urn:microsoft.com/office/officeart/2005/8/layout/cycle6"/>
    <dgm:cxn modelId="{CE07D6AC-22E3-0348-B9FB-827D4A1001A8}" type="presParOf" srcId="{BFC2A24F-9327-8446-9AE5-8EEA5AD49F0F}" destId="{786103E8-B7EE-1342-8435-FDF8A7FC9E0D}" srcOrd="12" destOrd="0" presId="urn:microsoft.com/office/officeart/2005/8/layout/cycle6"/>
    <dgm:cxn modelId="{40D86513-D098-4947-AA8C-586BFB884F9A}" type="presParOf" srcId="{BFC2A24F-9327-8446-9AE5-8EEA5AD49F0F}" destId="{54D8DEB1-9DEB-0248-B3D1-322F09B474AF}" srcOrd="13" destOrd="0" presId="urn:microsoft.com/office/officeart/2005/8/layout/cycle6"/>
    <dgm:cxn modelId="{380EE79B-1F96-A345-B84C-9E05E2393C46}" type="presParOf" srcId="{BFC2A24F-9327-8446-9AE5-8EEA5AD49F0F}" destId="{33DDD12F-5F79-3B47-AAB4-11B71831BFE7}"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47AAD-E039-1940-9000-334F58C32C72}">
      <dsp:nvSpPr>
        <dsp:cNvPr id="0" name=""/>
        <dsp:cNvSpPr/>
      </dsp:nvSpPr>
      <dsp:spPr>
        <a:xfrm rot="5400000">
          <a:off x="381734" y="2044728"/>
          <a:ext cx="1617544" cy="1947718"/>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642397-35C0-DB4B-9871-50A051B5C6FA}">
      <dsp:nvSpPr>
        <dsp:cNvPr id="0" name=""/>
        <dsp:cNvSpPr/>
      </dsp:nvSpPr>
      <dsp:spPr>
        <a:xfrm>
          <a:off x="496242" y="2477004"/>
          <a:ext cx="2071583" cy="2129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l-GR" sz="2000" kern="1200" dirty="0"/>
            <a:t>Πανεπιστήμιο Αθηνών – Φυσικό τμήμα</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l-GR" sz="2000" kern="1200" dirty="0"/>
            <a:t>Θεωρητική Φυσική!</a:t>
          </a:r>
          <a:endParaRPr lang="en-GB" sz="2000" kern="1200" dirty="0"/>
        </a:p>
      </dsp:txBody>
      <dsp:txXfrm>
        <a:off x="496242" y="2477004"/>
        <a:ext cx="2071583" cy="2129996"/>
      </dsp:txXfrm>
    </dsp:sp>
    <dsp:sp modelId="{FF19A3FB-78BE-3C4A-9D1B-D2E0DDE94422}">
      <dsp:nvSpPr>
        <dsp:cNvPr id="0" name=""/>
        <dsp:cNvSpPr/>
      </dsp:nvSpPr>
      <dsp:spPr>
        <a:xfrm>
          <a:off x="1703721" y="1548703"/>
          <a:ext cx="458481" cy="458481"/>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E8098C-1032-F445-A709-95202804ECA3}">
      <dsp:nvSpPr>
        <dsp:cNvPr id="0" name=""/>
        <dsp:cNvSpPr/>
      </dsp:nvSpPr>
      <dsp:spPr>
        <a:xfrm rot="5400000">
          <a:off x="2789522" y="956085"/>
          <a:ext cx="1617544" cy="269155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7AB5B8-FCF0-174A-957A-AE34E157335E}">
      <dsp:nvSpPr>
        <dsp:cNvPr id="0" name=""/>
        <dsp:cNvSpPr/>
      </dsp:nvSpPr>
      <dsp:spPr>
        <a:xfrm>
          <a:off x="2520369" y="1740903"/>
          <a:ext cx="2639731" cy="2129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l-GR" sz="2000" kern="1200" dirty="0"/>
            <a:t>ΕΚΕΦΕ Δημόκριτος </a:t>
          </a:r>
          <a:endParaRPr lang="en-US" sz="2000" kern="1200" dirty="0"/>
        </a:p>
        <a:p>
          <a:pPr marL="0" lvl="0" indent="0" algn="l" defTabSz="889000">
            <a:lnSpc>
              <a:spcPct val="90000"/>
            </a:lnSpc>
            <a:spcBef>
              <a:spcPct val="0"/>
            </a:spcBef>
            <a:spcAft>
              <a:spcPct val="35000"/>
            </a:spcAft>
            <a:buNone/>
          </a:pPr>
          <a:r>
            <a:rPr lang="en-US" sz="2000" kern="1200" dirty="0"/>
            <a:t>Max Plank Institute – Munich</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l-GR" sz="2000" kern="1200" dirty="0"/>
            <a:t>Πείραμα </a:t>
          </a:r>
          <a:r>
            <a:rPr lang="en-US" sz="2000" kern="1200" dirty="0"/>
            <a:t>ALEPH/LEP</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l-GR" sz="2000" kern="1200" dirty="0"/>
            <a:t>Διδακτορικό ΕΜΠ</a:t>
          </a:r>
          <a:endParaRPr lang="en-GB" sz="2000" kern="1200" dirty="0"/>
        </a:p>
      </dsp:txBody>
      <dsp:txXfrm>
        <a:off x="2520369" y="1740903"/>
        <a:ext cx="2639731" cy="2129996"/>
      </dsp:txXfrm>
    </dsp:sp>
    <dsp:sp modelId="{2F2FF1B1-036C-474A-81AB-B4C65045FD46}">
      <dsp:nvSpPr>
        <dsp:cNvPr id="0" name=""/>
        <dsp:cNvSpPr/>
      </dsp:nvSpPr>
      <dsp:spPr>
        <a:xfrm>
          <a:off x="4485598" y="738551"/>
          <a:ext cx="458481" cy="458481"/>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9016D7-720D-B043-9510-7B2DD54FA160}">
      <dsp:nvSpPr>
        <dsp:cNvPr id="0" name=""/>
        <dsp:cNvSpPr/>
      </dsp:nvSpPr>
      <dsp:spPr>
        <a:xfrm rot="5400000">
          <a:off x="5588501" y="200605"/>
          <a:ext cx="1617544" cy="269155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4F46E-CF1D-3844-9AD7-D114549B3302}">
      <dsp:nvSpPr>
        <dsp:cNvPr id="0" name=""/>
        <dsp:cNvSpPr/>
      </dsp:nvSpPr>
      <dsp:spPr>
        <a:xfrm>
          <a:off x="5361432" y="1004609"/>
          <a:ext cx="2558157" cy="2129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t>Instituto de </a:t>
          </a:r>
          <a:r>
            <a:rPr lang="en-GB" sz="2000" kern="1200" dirty="0" err="1"/>
            <a:t>Fisicas</a:t>
          </a:r>
          <a:r>
            <a:rPr lang="en-GB" sz="2000" kern="1200" dirty="0"/>
            <a:t> des </a:t>
          </a:r>
          <a:r>
            <a:rPr lang="en-GB" sz="2000" kern="1200" dirty="0" err="1"/>
            <a:t>Altas</a:t>
          </a:r>
          <a:r>
            <a:rPr lang="en-GB" sz="2000" kern="1200" dirty="0"/>
            <a:t> </a:t>
          </a:r>
          <a:r>
            <a:rPr lang="en-GB" sz="2000" kern="1200" dirty="0" err="1"/>
            <a:t>Energias</a:t>
          </a:r>
          <a:r>
            <a:rPr lang="en-GB" sz="2000" kern="1200" dirty="0"/>
            <a:t> – </a:t>
          </a:r>
          <a:r>
            <a:rPr lang="en-GB" sz="2000" kern="1200" dirty="0" err="1"/>
            <a:t>Universitat</a:t>
          </a:r>
          <a:r>
            <a:rPr lang="en-GB" sz="2000" kern="1200" dirty="0"/>
            <a:t> </a:t>
          </a:r>
          <a:r>
            <a:rPr lang="en-GB" sz="2000" kern="1200" dirty="0" err="1"/>
            <a:t>Autonoma</a:t>
          </a:r>
          <a:r>
            <a:rPr lang="en-GB" sz="2000" kern="1200" dirty="0"/>
            <a:t> de Barcelona</a:t>
          </a:r>
        </a:p>
        <a:p>
          <a:pPr marL="0" lvl="0" indent="0" algn="l" defTabSz="889000">
            <a:lnSpc>
              <a:spcPct val="90000"/>
            </a:lnSpc>
            <a:spcBef>
              <a:spcPct val="0"/>
            </a:spcBef>
            <a:spcAft>
              <a:spcPct val="35000"/>
            </a:spcAft>
            <a:buNone/>
          </a:pPr>
          <a:r>
            <a:rPr lang="en-GB" sz="2000" kern="1200" dirty="0"/>
            <a:t>CERN</a:t>
          </a:r>
        </a:p>
        <a:p>
          <a:pPr marL="0" lvl="0" indent="0" algn="l" defTabSz="889000">
            <a:lnSpc>
              <a:spcPct val="90000"/>
            </a:lnSpc>
            <a:spcBef>
              <a:spcPct val="0"/>
            </a:spcBef>
            <a:spcAft>
              <a:spcPct val="35000"/>
            </a:spcAft>
            <a:buNone/>
          </a:pPr>
          <a:r>
            <a:rPr lang="en-GB" sz="2000" kern="1200" dirty="0"/>
            <a:t>University of Geneva</a:t>
          </a:r>
        </a:p>
        <a:p>
          <a:pPr marL="0" lvl="0" indent="0" algn="l" defTabSz="889000">
            <a:lnSpc>
              <a:spcPct val="90000"/>
            </a:lnSpc>
            <a:spcBef>
              <a:spcPct val="0"/>
            </a:spcBef>
            <a:spcAft>
              <a:spcPct val="35000"/>
            </a:spcAft>
            <a:buNone/>
          </a:pPr>
          <a:endParaRPr lang="en-GB" sz="2000" kern="1200" dirty="0"/>
        </a:p>
        <a:p>
          <a:pPr marL="0" lvl="0" indent="0" algn="l" defTabSz="889000">
            <a:lnSpc>
              <a:spcPct val="90000"/>
            </a:lnSpc>
            <a:spcBef>
              <a:spcPct val="0"/>
            </a:spcBef>
            <a:spcAft>
              <a:spcPct val="35000"/>
            </a:spcAft>
            <a:buNone/>
          </a:pPr>
          <a:r>
            <a:rPr lang="el-GR" sz="2000" kern="1200" dirty="0"/>
            <a:t>Πείραμα </a:t>
          </a:r>
          <a:r>
            <a:rPr lang="en-US" sz="2000" kern="1200" dirty="0"/>
            <a:t>ATLAS/LHC</a:t>
          </a:r>
          <a:endParaRPr lang="en-GB" sz="2000" kern="1200" dirty="0"/>
        </a:p>
      </dsp:txBody>
      <dsp:txXfrm>
        <a:off x="5361432" y="1004609"/>
        <a:ext cx="2558157" cy="2129996"/>
      </dsp:txXfrm>
    </dsp:sp>
    <dsp:sp modelId="{40CE6BB6-833B-3D44-BA0D-DAA50D1A9824}">
      <dsp:nvSpPr>
        <dsp:cNvPr id="0" name=""/>
        <dsp:cNvSpPr/>
      </dsp:nvSpPr>
      <dsp:spPr>
        <a:xfrm>
          <a:off x="7233636" y="2450"/>
          <a:ext cx="458481" cy="458481"/>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625065-068B-084F-A1F1-160D14DEB4CE}">
      <dsp:nvSpPr>
        <dsp:cNvPr id="0" name=""/>
        <dsp:cNvSpPr/>
      </dsp:nvSpPr>
      <dsp:spPr>
        <a:xfrm rot="5400000">
          <a:off x="8529273" y="-535496"/>
          <a:ext cx="1617544" cy="269155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B9993E-EF52-E54A-9D5F-A362F8222E69}">
      <dsp:nvSpPr>
        <dsp:cNvPr id="0" name=""/>
        <dsp:cNvSpPr/>
      </dsp:nvSpPr>
      <dsp:spPr>
        <a:xfrm>
          <a:off x="8241749" y="268699"/>
          <a:ext cx="3134275" cy="2129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kern="1200" dirty="0"/>
            <a:t>CERN Accelerator Sector</a:t>
          </a:r>
        </a:p>
        <a:p>
          <a:pPr marL="0" lvl="0" indent="0" algn="l" defTabSz="889000">
            <a:lnSpc>
              <a:spcPct val="90000"/>
            </a:lnSpc>
            <a:spcBef>
              <a:spcPct val="0"/>
            </a:spcBef>
            <a:spcAft>
              <a:spcPct val="35000"/>
            </a:spcAft>
            <a:buNone/>
          </a:pPr>
          <a:endParaRPr lang="en-GB" sz="2000" kern="1200" dirty="0"/>
        </a:p>
        <a:p>
          <a:pPr marL="0" lvl="0" indent="0" algn="l" defTabSz="889000">
            <a:lnSpc>
              <a:spcPct val="90000"/>
            </a:lnSpc>
            <a:spcBef>
              <a:spcPct val="0"/>
            </a:spcBef>
            <a:spcAft>
              <a:spcPct val="35000"/>
            </a:spcAft>
            <a:buNone/>
          </a:pPr>
          <a:r>
            <a:rPr lang="en-GB" sz="2000" kern="1200" dirty="0"/>
            <a:t>Secondary Beams and Experiments</a:t>
          </a:r>
        </a:p>
        <a:p>
          <a:pPr marL="0" lvl="0" indent="0" algn="l" defTabSz="889000">
            <a:lnSpc>
              <a:spcPct val="90000"/>
            </a:lnSpc>
            <a:spcBef>
              <a:spcPct val="0"/>
            </a:spcBef>
            <a:spcAft>
              <a:spcPct val="35000"/>
            </a:spcAft>
            <a:buNone/>
          </a:pPr>
          <a:r>
            <a:rPr lang="en-GB" sz="2000" kern="1200" dirty="0"/>
            <a:t>Fixed target experiments</a:t>
          </a:r>
        </a:p>
        <a:p>
          <a:pPr marL="0" lvl="0" indent="0" algn="l" defTabSz="889000">
            <a:lnSpc>
              <a:spcPct val="90000"/>
            </a:lnSpc>
            <a:spcBef>
              <a:spcPct val="0"/>
            </a:spcBef>
            <a:spcAft>
              <a:spcPct val="35000"/>
            </a:spcAft>
            <a:buNone/>
          </a:pPr>
          <a:r>
            <a:rPr lang="en-GB" sz="2000" kern="1200" dirty="0"/>
            <a:t>Neutrino Beams</a:t>
          </a:r>
        </a:p>
        <a:p>
          <a:pPr marL="0" lvl="0" indent="0" algn="l" defTabSz="889000">
            <a:lnSpc>
              <a:spcPct val="90000"/>
            </a:lnSpc>
            <a:spcBef>
              <a:spcPct val="0"/>
            </a:spcBef>
            <a:spcAft>
              <a:spcPct val="35000"/>
            </a:spcAft>
            <a:buNone/>
          </a:pPr>
          <a:r>
            <a:rPr lang="en-GB" sz="2000" kern="1200" dirty="0"/>
            <a:t>High-power </a:t>
          </a:r>
          <a:r>
            <a:rPr lang="en-GB" sz="2000" kern="1200" dirty="0" err="1"/>
            <a:t>Targerty</a:t>
          </a:r>
          <a:endParaRPr lang="en-GB" sz="2000" kern="1200" dirty="0"/>
        </a:p>
        <a:p>
          <a:pPr marL="0" lvl="0" indent="0" algn="l" defTabSz="889000">
            <a:lnSpc>
              <a:spcPct val="90000"/>
            </a:lnSpc>
            <a:spcBef>
              <a:spcPct val="0"/>
            </a:spcBef>
            <a:spcAft>
              <a:spcPct val="35000"/>
            </a:spcAft>
            <a:buNone/>
          </a:pPr>
          <a:endParaRPr lang="en-GB" sz="2000" kern="1200" dirty="0"/>
        </a:p>
        <a:p>
          <a:pPr marL="0" lvl="0" indent="0" algn="l" defTabSz="889000">
            <a:lnSpc>
              <a:spcPct val="90000"/>
            </a:lnSpc>
            <a:spcBef>
              <a:spcPct val="0"/>
            </a:spcBef>
            <a:spcAft>
              <a:spcPct val="35000"/>
            </a:spcAft>
            <a:buNone/>
          </a:pPr>
          <a:r>
            <a:rPr lang="en-GB" sz="2000" kern="1200" dirty="0"/>
            <a:t>LHC Accelerator physics </a:t>
          </a:r>
        </a:p>
        <a:p>
          <a:pPr marL="0" lvl="0" indent="0" algn="l" defTabSz="889000">
            <a:lnSpc>
              <a:spcPct val="90000"/>
            </a:lnSpc>
            <a:spcBef>
              <a:spcPct val="0"/>
            </a:spcBef>
            <a:spcAft>
              <a:spcPct val="35000"/>
            </a:spcAft>
            <a:buNone/>
          </a:pPr>
          <a:r>
            <a:rPr lang="en-GB" sz="2000" kern="1200" dirty="0"/>
            <a:t>Beam optics, luminosity optimisation</a:t>
          </a:r>
        </a:p>
      </dsp:txBody>
      <dsp:txXfrm>
        <a:off x="8241749" y="268699"/>
        <a:ext cx="3134275" cy="2129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F4174-C403-DD4D-9A9D-0919664764B7}">
      <dsp:nvSpPr>
        <dsp:cNvPr id="0" name=""/>
        <dsp:cNvSpPr/>
      </dsp:nvSpPr>
      <dsp:spPr>
        <a:xfrm>
          <a:off x="4482708" y="1791"/>
          <a:ext cx="2231630" cy="98308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l-GR" sz="1200" kern="1200" dirty="0">
              <a:solidFill>
                <a:srgbClr val="C00000"/>
              </a:solidFill>
            </a:rPr>
            <a:t>Είσοδος της δέσμης (i</a:t>
          </a:r>
          <a:r>
            <a:rPr lang="en-US" sz="1200" kern="1200" dirty="0" err="1">
              <a:solidFill>
                <a:srgbClr val="C00000"/>
              </a:solidFill>
            </a:rPr>
            <a:t>njection</a:t>
          </a:r>
          <a:r>
            <a:rPr lang="en-US" sz="1200" kern="1200" dirty="0">
              <a:solidFill>
                <a:srgbClr val="C00000"/>
              </a:solidFill>
            </a:rPr>
            <a:t>)</a:t>
          </a:r>
          <a:r>
            <a:rPr lang="el-GR" sz="1200" kern="1200" dirty="0">
              <a:solidFill>
                <a:srgbClr val="C00000"/>
              </a:solidFill>
            </a:rPr>
            <a:t>,</a:t>
          </a:r>
          <a:endParaRPr lang="en-GB" sz="1200" kern="1200" dirty="0">
            <a:solidFill>
              <a:srgbClr val="C00000"/>
            </a:solidFill>
          </a:endParaRPr>
        </a:p>
        <a:p>
          <a:pPr marL="114300" lvl="1" indent="-114300" algn="l" defTabSz="533400">
            <a:lnSpc>
              <a:spcPct val="90000"/>
            </a:lnSpc>
            <a:spcBef>
              <a:spcPct val="0"/>
            </a:spcBef>
            <a:spcAft>
              <a:spcPct val="15000"/>
            </a:spcAft>
            <a:buChar char="•"/>
          </a:pPr>
          <a:r>
            <a:rPr lang="el-GR" sz="1200" kern="1200" dirty="0"/>
            <a:t>γέμισμα του επιταχυντή στα διαθέσιμα </a:t>
          </a:r>
          <a:r>
            <a:rPr lang="en-US" sz="1200" kern="1200" dirty="0"/>
            <a:t>RF </a:t>
          </a:r>
          <a:r>
            <a:rPr lang="el-GR" sz="1200" kern="1200" dirty="0"/>
            <a:t>πακέτα</a:t>
          </a:r>
          <a:endParaRPr lang="en-GB" sz="1200" kern="1200" dirty="0"/>
        </a:p>
      </dsp:txBody>
      <dsp:txXfrm>
        <a:off x="4530698" y="49781"/>
        <a:ext cx="2135650" cy="887103"/>
      </dsp:txXfrm>
    </dsp:sp>
    <dsp:sp modelId="{B8890ABC-A58D-1A4F-BCE8-509E9E47D0D1}">
      <dsp:nvSpPr>
        <dsp:cNvPr id="0" name=""/>
        <dsp:cNvSpPr/>
      </dsp:nvSpPr>
      <dsp:spPr>
        <a:xfrm>
          <a:off x="3632576" y="493332"/>
          <a:ext cx="3931895" cy="3931895"/>
        </a:xfrm>
        <a:custGeom>
          <a:avLst/>
          <a:gdLst/>
          <a:ahLst/>
          <a:cxnLst/>
          <a:rect l="0" t="0" r="0" b="0"/>
          <a:pathLst>
            <a:path>
              <a:moveTo>
                <a:pt x="3087773" y="351495"/>
              </a:moveTo>
              <a:arcTo wR="1965947" hR="1965947" stAng="18287644" swAng="1260187"/>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840E982-2B10-2744-87F0-CD705D794352}">
      <dsp:nvSpPr>
        <dsp:cNvPr id="0" name=""/>
        <dsp:cNvSpPr/>
      </dsp:nvSpPr>
      <dsp:spPr>
        <a:xfrm>
          <a:off x="6133934" y="1360227"/>
          <a:ext cx="2668633" cy="983083"/>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l-GR" sz="1200" kern="1200" dirty="0" err="1"/>
            <a:t>Επιτ</a:t>
          </a:r>
          <a:r>
            <a:rPr lang="en-US" sz="1200" kern="1200" dirty="0" err="1"/>
            <a:t>ά</a:t>
          </a:r>
          <a:r>
            <a:rPr lang="el-GR" sz="1200" kern="1200" dirty="0" err="1"/>
            <a:t>χυνση</a:t>
          </a:r>
          <a:r>
            <a:rPr lang="el-GR" sz="1200" kern="1200" dirty="0"/>
            <a:t> (</a:t>
          </a:r>
          <a:r>
            <a:rPr lang="en-US" sz="1200" kern="1200" dirty="0"/>
            <a:t>acceleration)</a:t>
          </a:r>
          <a:endParaRPr lang="en-GB" sz="1200" kern="1200" dirty="0"/>
        </a:p>
        <a:p>
          <a:pPr marL="114300" lvl="1" indent="-114300" algn="l" defTabSz="533400">
            <a:lnSpc>
              <a:spcPct val="90000"/>
            </a:lnSpc>
            <a:spcBef>
              <a:spcPct val="0"/>
            </a:spcBef>
            <a:spcAft>
              <a:spcPct val="15000"/>
            </a:spcAft>
            <a:buChar char="•"/>
          </a:pPr>
          <a:r>
            <a:rPr lang="el-GR" sz="1200" kern="1200" dirty="0"/>
            <a:t>το πεδίο στους μαγνήτες ανεβαίνει σύγχρονα με την ενέργεια της δέσμης</a:t>
          </a:r>
          <a:endParaRPr lang="en-GB" sz="1200" kern="1200" dirty="0"/>
        </a:p>
      </dsp:txBody>
      <dsp:txXfrm>
        <a:off x="6181924" y="1408217"/>
        <a:ext cx="2572653" cy="887103"/>
      </dsp:txXfrm>
    </dsp:sp>
    <dsp:sp modelId="{890126F3-9D71-454A-A48B-15CB2F5F6342}">
      <dsp:nvSpPr>
        <dsp:cNvPr id="0" name=""/>
        <dsp:cNvSpPr/>
      </dsp:nvSpPr>
      <dsp:spPr>
        <a:xfrm>
          <a:off x="3632576" y="493332"/>
          <a:ext cx="3931895" cy="3931895"/>
        </a:xfrm>
        <a:custGeom>
          <a:avLst/>
          <a:gdLst/>
          <a:ahLst/>
          <a:cxnLst/>
          <a:rect l="0" t="0" r="0" b="0"/>
          <a:pathLst>
            <a:path>
              <a:moveTo>
                <a:pt x="3929174" y="1862554"/>
              </a:moveTo>
              <a:arcTo wR="1965947" hR="1965947" stAng="21419118" swAng="2198011"/>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F5FFD9-5589-AD41-ACCB-F6D8408BAA4C}">
      <dsp:nvSpPr>
        <dsp:cNvPr id="0" name=""/>
        <dsp:cNvSpPr/>
      </dsp:nvSpPr>
      <dsp:spPr>
        <a:xfrm>
          <a:off x="5496661" y="3558224"/>
          <a:ext cx="2514834" cy="983083"/>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l-GR" sz="1200" b="1" kern="1200" dirty="0" err="1">
              <a:solidFill>
                <a:srgbClr val="00B050"/>
              </a:solidFill>
            </a:rPr>
            <a:t>Επερξεργασία</a:t>
          </a:r>
          <a:r>
            <a:rPr lang="el-GR" sz="1200" b="1" kern="1200" dirty="0">
              <a:solidFill>
                <a:srgbClr val="00B050"/>
              </a:solidFill>
            </a:rPr>
            <a:t> της δέσμης στην υψηλή ενέργεια</a:t>
          </a:r>
          <a:r>
            <a:rPr lang="en-US" sz="1200" b="1" kern="1200" dirty="0">
              <a:solidFill>
                <a:srgbClr val="00B050"/>
              </a:solidFill>
            </a:rPr>
            <a:t>, </a:t>
          </a:r>
          <a:r>
            <a:rPr lang="el-GR" sz="1200" b="1" kern="1200" dirty="0">
              <a:solidFill>
                <a:srgbClr val="00B050"/>
              </a:solidFill>
            </a:rPr>
            <a:t>συγκρούσεις</a:t>
          </a:r>
          <a:endParaRPr lang="en-GB" sz="1200" b="1" kern="1200" dirty="0">
            <a:solidFill>
              <a:srgbClr val="00B050"/>
            </a:solidFill>
          </a:endParaRPr>
        </a:p>
        <a:p>
          <a:pPr marL="114300" lvl="1" indent="-114300" algn="l" defTabSz="533400">
            <a:lnSpc>
              <a:spcPct val="90000"/>
            </a:lnSpc>
            <a:spcBef>
              <a:spcPct val="0"/>
            </a:spcBef>
            <a:spcAft>
              <a:spcPct val="15000"/>
            </a:spcAft>
            <a:buChar char="•"/>
          </a:pPr>
          <a:r>
            <a:rPr lang="el-GR" sz="1200" kern="1200" dirty="0"/>
            <a:t>συγκρούσεις των πακέτων δέσμης</a:t>
          </a:r>
          <a:endParaRPr lang="en-GB" sz="1200" kern="1200" dirty="0"/>
        </a:p>
      </dsp:txBody>
      <dsp:txXfrm>
        <a:off x="5544651" y="3606214"/>
        <a:ext cx="2418854" cy="887103"/>
      </dsp:txXfrm>
    </dsp:sp>
    <dsp:sp modelId="{C2A27E7D-0709-EA45-81BF-785E4583BF4E}">
      <dsp:nvSpPr>
        <dsp:cNvPr id="0" name=""/>
        <dsp:cNvSpPr/>
      </dsp:nvSpPr>
      <dsp:spPr>
        <a:xfrm>
          <a:off x="3632576" y="493332"/>
          <a:ext cx="3931895" cy="3931895"/>
        </a:xfrm>
        <a:custGeom>
          <a:avLst/>
          <a:gdLst/>
          <a:ahLst/>
          <a:cxnLst/>
          <a:rect l="0" t="0" r="0" b="0"/>
          <a:pathLst>
            <a:path>
              <a:moveTo>
                <a:pt x="1862393" y="3929166"/>
              </a:moveTo>
              <a:arcTo wR="1965947" hR="1965947" stAng="5581163" swAng="290481"/>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CBA6F19-F82F-D948-9E76-F8B4EEDBC0F9}">
      <dsp:nvSpPr>
        <dsp:cNvPr id="0" name=""/>
        <dsp:cNvSpPr/>
      </dsp:nvSpPr>
      <dsp:spPr>
        <a:xfrm>
          <a:off x="3557966" y="3558224"/>
          <a:ext cx="1770004" cy="98308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l-GR" sz="1200" b="1" kern="1200" dirty="0" err="1">
              <a:solidFill>
                <a:srgbClr val="FFFF00"/>
              </a:solidFill>
            </a:rPr>
            <a:t>Εξαγωγη</a:t>
          </a:r>
          <a:r>
            <a:rPr lang="en-US" sz="1200" b="1" kern="1200" dirty="0">
              <a:solidFill>
                <a:srgbClr val="FFFF00"/>
              </a:solidFill>
            </a:rPr>
            <a:t> (extraction)</a:t>
          </a:r>
          <a:endParaRPr lang="en-GB" sz="1200" b="1" kern="1200" dirty="0">
            <a:solidFill>
              <a:srgbClr val="FFFF00"/>
            </a:solidFill>
          </a:endParaRPr>
        </a:p>
        <a:p>
          <a:pPr marL="114300" lvl="1" indent="-114300" algn="l" defTabSz="533400">
            <a:lnSpc>
              <a:spcPct val="90000"/>
            </a:lnSpc>
            <a:spcBef>
              <a:spcPct val="0"/>
            </a:spcBef>
            <a:spcAft>
              <a:spcPct val="15000"/>
            </a:spcAft>
            <a:buChar char="•"/>
          </a:pPr>
          <a:r>
            <a:rPr lang="el-GR" sz="1200" kern="1200" dirty="0" err="1"/>
            <a:t>ολη</a:t>
          </a:r>
          <a:r>
            <a:rPr lang="el-GR" sz="1200" kern="1200" dirty="0"/>
            <a:t> η </a:t>
          </a:r>
          <a:r>
            <a:rPr lang="el-GR" sz="1200" kern="1200" dirty="0" err="1"/>
            <a:t>δεσμη</a:t>
          </a:r>
          <a:r>
            <a:rPr lang="el-GR" sz="1200" kern="1200" dirty="0"/>
            <a:t> για τον </a:t>
          </a:r>
          <a:r>
            <a:rPr lang="el-GR" sz="1200" kern="1200" dirty="0" err="1"/>
            <a:t>επομενο</a:t>
          </a:r>
          <a:r>
            <a:rPr lang="el-GR" sz="1200" kern="1200" dirty="0"/>
            <a:t> </a:t>
          </a:r>
          <a:r>
            <a:rPr lang="el-GR" sz="1200" kern="1200" dirty="0" err="1"/>
            <a:t>επιταχυντη</a:t>
          </a:r>
          <a:endParaRPr lang="en-GB" sz="1200" kern="1200" dirty="0"/>
        </a:p>
      </dsp:txBody>
      <dsp:txXfrm>
        <a:off x="3605956" y="3606214"/>
        <a:ext cx="1674024" cy="887103"/>
      </dsp:txXfrm>
    </dsp:sp>
    <dsp:sp modelId="{EF906460-A756-AE4B-B4EB-223FB75B4E46}">
      <dsp:nvSpPr>
        <dsp:cNvPr id="0" name=""/>
        <dsp:cNvSpPr/>
      </dsp:nvSpPr>
      <dsp:spPr>
        <a:xfrm>
          <a:off x="3632576" y="493332"/>
          <a:ext cx="3931895" cy="3931895"/>
        </a:xfrm>
        <a:custGeom>
          <a:avLst/>
          <a:gdLst/>
          <a:ahLst/>
          <a:cxnLst/>
          <a:rect l="0" t="0" r="0" b="0"/>
          <a:pathLst>
            <a:path>
              <a:moveTo>
                <a:pt x="328825" y="3054424"/>
              </a:moveTo>
              <a:arcTo wR="1965947" hR="1965947" stAng="8782871" swAng="2198011"/>
            </a:path>
          </a:pathLst>
        </a:custGeom>
        <a:noFill/>
        <a:ln w="6350" cap="flat" cmpd="sng" algn="ctr">
          <a:solidFill>
            <a:schemeClr val="accent5">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86103E8-B7EE-1342-8435-FDF8A7FC9E0D}">
      <dsp:nvSpPr>
        <dsp:cNvPr id="0" name=""/>
        <dsp:cNvSpPr/>
      </dsp:nvSpPr>
      <dsp:spPr>
        <a:xfrm>
          <a:off x="2502066" y="1360227"/>
          <a:ext cx="2453459" cy="98308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ramp down</a:t>
          </a:r>
          <a:endParaRPr lang="en-GB" sz="1200" kern="1200" dirty="0"/>
        </a:p>
        <a:p>
          <a:pPr marL="114300" lvl="1" indent="-114300" algn="l" defTabSz="533400">
            <a:lnSpc>
              <a:spcPct val="90000"/>
            </a:lnSpc>
            <a:spcBef>
              <a:spcPct val="0"/>
            </a:spcBef>
            <a:spcAft>
              <a:spcPct val="15000"/>
            </a:spcAft>
            <a:buChar char="•"/>
          </a:pPr>
          <a:r>
            <a:rPr lang="el-GR" sz="1200" kern="1200" dirty="0"/>
            <a:t>χαμήλωμα του μαγνητικού πεδίου μέχρι την ενέργεια εισαγωγής δέσμης για τ ο </a:t>
          </a:r>
          <a:endParaRPr lang="en-GB" sz="1200" kern="1200" dirty="0"/>
        </a:p>
      </dsp:txBody>
      <dsp:txXfrm>
        <a:off x="2550056" y="1408217"/>
        <a:ext cx="2357479" cy="887103"/>
      </dsp:txXfrm>
    </dsp:sp>
    <dsp:sp modelId="{33DDD12F-5F79-3B47-AAB4-11B71831BFE7}">
      <dsp:nvSpPr>
        <dsp:cNvPr id="0" name=""/>
        <dsp:cNvSpPr/>
      </dsp:nvSpPr>
      <dsp:spPr>
        <a:xfrm>
          <a:off x="3632576" y="493332"/>
          <a:ext cx="3931895" cy="3931895"/>
        </a:xfrm>
        <a:custGeom>
          <a:avLst/>
          <a:gdLst/>
          <a:ahLst/>
          <a:cxnLst/>
          <a:rect l="0" t="0" r="0" b="0"/>
          <a:pathLst>
            <a:path>
              <a:moveTo>
                <a:pt x="340004" y="860841"/>
              </a:moveTo>
              <a:arcTo wR="1965947" hR="1965947" stAng="12852169" swAng="1260187"/>
            </a:path>
          </a:pathLst>
        </a:custGeom>
        <a:noFill/>
        <a:ln w="6350" cap="flat" cmpd="sng" algn="ctr">
          <a:solidFill>
            <a:schemeClr val="accent6">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4/11/24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4/11/24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29</a:t>
            </a:fld>
            <a:endParaRPr lang="en-US"/>
          </a:p>
        </p:txBody>
      </p:sp>
    </p:spTree>
    <p:extLst>
      <p:ext uri="{BB962C8B-B14F-4D97-AF65-F5344CB8AC3E}">
        <p14:creationId xmlns:p14="http://schemas.microsoft.com/office/powerpoint/2010/main" val="25730823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66875E-95FF-B10D-0646-4C30DE48B346}"/>
              </a:ext>
            </a:extLst>
          </p:cNvPr>
          <p:cNvPicPr>
            <a:picLocks noChangeAspect="1"/>
          </p:cNvPicPr>
          <p:nvPr userDrawn="1"/>
        </p:nvPicPr>
        <p:blipFill>
          <a:blip r:embed="rId2"/>
          <a:stretch>
            <a:fillRect/>
          </a:stretch>
        </p:blipFill>
        <p:spPr>
          <a:xfrm>
            <a:off x="4799856" y="2114550"/>
            <a:ext cx="3098800" cy="2628900"/>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13.04.2024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13.04.2024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13.04.2024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l-GR"/>
              <a:t>Η. Ευθυμιόπουλος | Επιταχυντές - Ι. </a:t>
            </a:r>
            <a:r>
              <a:rPr lang="en-GB"/>
              <a:t>Efthymiopoulos | Accelerators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13.04.2024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l-GR"/>
              <a:t>Η. Ευθυμιόπουλος | Επιταχυντές - Ι. </a:t>
            </a:r>
            <a:r>
              <a:rPr lang="en-GB"/>
              <a:t>Efthymiopoulos | Accelerators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13.04.2024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l-GR"/>
              <a:t>Η. Ευθυμιόπουλος | Επιταχυντές - Ι. </a:t>
            </a:r>
            <a:r>
              <a:rPr lang="en-GB"/>
              <a:t>Efthymiopoulos | Accelerators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13.04.2024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13.04.2024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Question">
    <p:spTree>
      <p:nvGrpSpPr>
        <p:cNvPr id="1" name=""/>
        <p:cNvGrpSpPr/>
        <p:nvPr/>
      </p:nvGrpSpPr>
      <p:grpSpPr>
        <a:xfrm>
          <a:off x="0" y="0"/>
          <a:ext cx="0" cy="0"/>
          <a:chOff x="0" y="0"/>
          <a:chExt cx="0" cy="0"/>
        </a:xfrm>
      </p:grpSpPr>
      <p:sp>
        <p:nvSpPr>
          <p:cNvPr id="2" name="Title 1"/>
          <p:cNvSpPr>
            <a:spLocks noGrp="1"/>
          </p:cNvSpPr>
          <p:nvPr>
            <p:ph type="ctrTitle"/>
          </p:nvPr>
        </p:nvSpPr>
        <p:spPr>
          <a:xfrm>
            <a:off x="407368" y="1046163"/>
            <a:ext cx="11381432" cy="2387600"/>
          </a:xfrm>
        </p:spPr>
        <p:txBody>
          <a:bodyPr anchor="b"/>
          <a:lstStyle>
            <a:lvl1pPr algn="ctr">
              <a:defRPr sz="6000"/>
            </a:lvl1pPr>
          </a:lstStyle>
          <a:p>
            <a:r>
              <a:rPr lang="en-GB" dirty="0"/>
              <a:t>Click to edit Master title style</a:t>
            </a:r>
            <a:endParaRPr lang="en-US" dirty="0"/>
          </a:p>
        </p:txBody>
      </p:sp>
      <p:sp>
        <p:nvSpPr>
          <p:cNvPr id="3" name="Subtitle 2"/>
          <p:cNvSpPr>
            <a:spLocks noGrp="1"/>
          </p:cNvSpPr>
          <p:nvPr>
            <p:ph type="subTitle" idx="1"/>
          </p:nvPr>
        </p:nvSpPr>
        <p:spPr>
          <a:xfrm>
            <a:off x="407368" y="3602038"/>
            <a:ext cx="11381432"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13.04.2024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13696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nswer">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ctr">
              <a:lnSpc>
                <a:spcPct val="200000"/>
              </a:lnSpc>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4665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ulleted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97739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13.04.2024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92344" y="6391987"/>
            <a:ext cx="1836812" cy="365125"/>
          </a:xfrm>
          <a:prstGeom prst="rect">
            <a:avLst/>
          </a:prstGeom>
        </p:spPr>
        <p:txBody>
          <a:bodyPr vert="horz" lIns="0" tIns="0" rIns="0" bIns="0" rtlCol="0" anchor="ctr"/>
          <a:lstStyle>
            <a:lvl1pPr algn="r">
              <a:defRPr sz="1000" i="1">
                <a:solidFill>
                  <a:schemeClr val="tx1">
                    <a:lumMod val="20000"/>
                    <a:lumOff val="80000"/>
                  </a:schemeClr>
                </a:solidFill>
                <a:latin typeface="Century Gothic" panose="020B0502020202020204" pitchFamily="34" charset="0"/>
              </a:defRPr>
            </a:lvl1pPr>
          </a:lstStyle>
          <a:p>
            <a:r>
              <a:rPr lang="de-CH"/>
              <a:t>13.04.2024</a:t>
            </a:r>
            <a:endParaRPr lang="en-US" dirty="0"/>
          </a:p>
        </p:txBody>
      </p:sp>
      <p:sp>
        <p:nvSpPr>
          <p:cNvPr id="6" name="Slide Number Placeholder 5"/>
          <p:cNvSpPr>
            <a:spLocks noGrp="1"/>
          </p:cNvSpPr>
          <p:nvPr>
            <p:ph type="sldNum" sz="quarter" idx="4"/>
          </p:nvPr>
        </p:nvSpPr>
        <p:spPr>
          <a:xfrm>
            <a:off x="11107546" y="6391987"/>
            <a:ext cx="681254" cy="365125"/>
          </a:xfrm>
          <a:prstGeom prst="rect">
            <a:avLst/>
          </a:prstGeom>
        </p:spPr>
        <p:txBody>
          <a:bodyPr vert="horz" lIns="0" tIns="0" rIns="0" bIns="0" rtlCol="0" anchor="ctr"/>
          <a:lstStyle>
            <a:lvl1pPr algn="r">
              <a:defRPr sz="1000" i="1">
                <a:solidFill>
                  <a:schemeClr val="tx1">
                    <a:lumMod val="20000"/>
                    <a:lumOff val="80000"/>
                  </a:schemeClr>
                </a:solidFill>
                <a:latin typeface="Century Gothic" panose="020B0502020202020204" pitchFamily="34" charset="0"/>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911424" y="6391987"/>
            <a:ext cx="6572221" cy="365125"/>
          </a:xfrm>
          <a:prstGeom prst="rect">
            <a:avLst/>
          </a:prstGeom>
        </p:spPr>
        <p:txBody>
          <a:bodyPr vert="horz" lIns="91440" tIns="45720" rIns="91440" bIns="45720" rtlCol="0" anchor="ctr"/>
          <a:lstStyle>
            <a:lvl1pPr algn="l">
              <a:defRPr sz="1200" i="1">
                <a:solidFill>
                  <a:schemeClr val="tx1">
                    <a:lumMod val="20000"/>
                    <a:lumOff val="80000"/>
                  </a:schemeClr>
                </a:solidFill>
                <a:latin typeface="Century Gothic" panose="020B0502020202020204" pitchFamily="34" charset="0"/>
              </a:defRPr>
            </a:lvl1pPr>
          </a:lstStyle>
          <a:p>
            <a:r>
              <a:rPr lang="el-GR"/>
              <a:t>Η. Ευθυμιόπουλος | Επιταχυντές - Ι. </a:t>
            </a:r>
            <a:r>
              <a:rPr lang="en-GB"/>
              <a:t>Efthymiopoulos | Accelerators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20" name="Picture 19" descr="A blue logo with a black background&#10;&#10;Description automatically generated">
            <a:extLst>
              <a:ext uri="{FF2B5EF4-FFF2-40B4-BE49-F238E27FC236}">
                <a16:creationId xmlns:a16="http://schemas.microsoft.com/office/drawing/2014/main" id="{199C4127-DBE9-672C-FE03-0C9A2C465662}"/>
              </a:ext>
            </a:extLst>
          </p:cNvPr>
          <p:cNvPicPr>
            <a:picLocks noChangeAspect="1"/>
          </p:cNvPicPr>
          <p:nvPr userDrawn="1"/>
        </p:nvPicPr>
        <p:blipFill>
          <a:blip r:embed="rId26"/>
          <a:stretch>
            <a:fillRect/>
          </a:stretch>
        </p:blipFill>
        <p:spPr>
          <a:xfrm>
            <a:off x="416529" y="6378349"/>
            <a:ext cx="392400" cy="3924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78" r:id="rId3"/>
    <p:sldLayoutId id="2147483662" r:id="rId4"/>
    <p:sldLayoutId id="2147483650" r:id="rId5"/>
    <p:sldLayoutId id="2147483679" r:id="rId6"/>
    <p:sldLayoutId id="2147483665" r:id="rId7"/>
    <p:sldLayoutId id="2147483680" r:id="rId8"/>
    <p:sldLayoutId id="2147483668" r:id="rId9"/>
    <p:sldLayoutId id="2147483674" r:id="rId10"/>
    <p:sldLayoutId id="2147483652" r:id="rId11"/>
    <p:sldLayoutId id="2147483653" r:id="rId12"/>
    <p:sldLayoutId id="2147483661" r:id="rId13"/>
    <p:sldLayoutId id="2147483666" r:id="rId14"/>
    <p:sldLayoutId id="2147483667" r:id="rId15"/>
    <p:sldLayoutId id="2147483658" r:id="rId16"/>
    <p:sldLayoutId id="2147483659" r:id="rId17"/>
    <p:sldLayoutId id="2147483673" r:id="rId18"/>
    <p:sldLayoutId id="2147483660" r:id="rId19"/>
    <p:sldLayoutId id="2147483671" r:id="rId20"/>
    <p:sldLayoutId id="2147483651" r:id="rId21"/>
    <p:sldLayoutId id="2147483654" r:id="rId22"/>
    <p:sldLayoutId id="2147483669" r:id="rId23"/>
    <p:sldLayoutId id="2147483655"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oleObject" Target="../embeddings/oleObject4.bin"/><Relationship Id="rId12" Type="http://schemas.openxmlformats.org/officeDocument/2006/relationships/image" Target="../media/image21.emf"/><Relationship Id="rId2" Type="http://schemas.openxmlformats.org/officeDocument/2006/relationships/image" Target="../media/image10.png"/><Relationship Id="rId1" Type="http://schemas.openxmlformats.org/officeDocument/2006/relationships/slideLayout" Target="../slideLayouts/slideLayout2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oleObject" Target="../embeddings/oleObject3.bin"/><Relationship Id="rId10" Type="http://schemas.openxmlformats.org/officeDocument/2006/relationships/image" Target="../media/image19.png"/><Relationship Id="rId4" Type="http://schemas.openxmlformats.org/officeDocument/2006/relationships/image" Target="../media/image14.tif"/><Relationship Id="rId9" Type="http://schemas.openxmlformats.org/officeDocument/2006/relationships/image" Target="../media/image17.gif"/></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7.png"/><Relationship Id="rId3" Type="http://schemas.openxmlformats.org/officeDocument/2006/relationships/image" Target="../media/image11.jpeg"/><Relationship Id="rId7" Type="http://schemas.openxmlformats.org/officeDocument/2006/relationships/oleObject" Target="../embeddings/oleObject6.bin"/><Relationship Id="rId12"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22.xml"/><Relationship Id="rId6" Type="http://schemas.openxmlformats.org/officeDocument/2006/relationships/image" Target="../media/image15.png"/><Relationship Id="rId11" Type="http://schemas.openxmlformats.org/officeDocument/2006/relationships/image" Target="../media/image22.jpeg"/><Relationship Id="rId5" Type="http://schemas.openxmlformats.org/officeDocument/2006/relationships/oleObject" Target="../embeddings/oleObject5.bin"/><Relationship Id="rId10" Type="http://schemas.openxmlformats.org/officeDocument/2006/relationships/image" Target="../media/image19.png"/><Relationship Id="rId4" Type="http://schemas.openxmlformats.org/officeDocument/2006/relationships/image" Target="../media/image14.tif"/><Relationship Id="rId9" Type="http://schemas.openxmlformats.org/officeDocument/2006/relationships/image" Target="../media/image17.gif"/><Relationship Id="rId14" Type="http://schemas.openxmlformats.org/officeDocument/2006/relationships/image" Target="../media/image28.gif"/></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6.png"/><Relationship Id="rId3" Type="http://schemas.openxmlformats.org/officeDocument/2006/relationships/image" Target="../media/image11.jpeg"/><Relationship Id="rId7" Type="http://schemas.openxmlformats.org/officeDocument/2006/relationships/oleObject" Target="../embeddings/oleObject8.bin"/><Relationship Id="rId12" Type="http://schemas.openxmlformats.org/officeDocument/2006/relationships/image" Target="../media/image22.jpeg"/><Relationship Id="rId2" Type="http://schemas.openxmlformats.org/officeDocument/2006/relationships/image" Target="../media/image10.png"/><Relationship Id="rId1" Type="http://schemas.openxmlformats.org/officeDocument/2006/relationships/slideLayout" Target="../slideLayouts/slideLayout22.xml"/><Relationship Id="rId6" Type="http://schemas.openxmlformats.org/officeDocument/2006/relationships/image" Target="../media/image15.png"/><Relationship Id="rId11" Type="http://schemas.openxmlformats.org/officeDocument/2006/relationships/image" Target="../media/image29.png"/><Relationship Id="rId5" Type="http://schemas.openxmlformats.org/officeDocument/2006/relationships/oleObject" Target="../embeddings/oleObject7.bin"/><Relationship Id="rId10" Type="http://schemas.openxmlformats.org/officeDocument/2006/relationships/image" Target="../media/image19.png"/><Relationship Id="rId4" Type="http://schemas.openxmlformats.org/officeDocument/2006/relationships/image" Target="../media/image14.tif"/><Relationship Id="rId9" Type="http://schemas.openxmlformats.org/officeDocument/2006/relationships/image" Target="../media/image17.gif"/></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6.png"/><Relationship Id="rId18" Type="http://schemas.openxmlformats.org/officeDocument/2006/relationships/image" Target="../media/image34.jpeg"/><Relationship Id="rId3" Type="http://schemas.openxmlformats.org/officeDocument/2006/relationships/image" Target="../media/image11.jpeg"/><Relationship Id="rId7" Type="http://schemas.openxmlformats.org/officeDocument/2006/relationships/oleObject" Target="../embeddings/oleObject10.bin"/><Relationship Id="rId12" Type="http://schemas.openxmlformats.org/officeDocument/2006/relationships/image" Target="../media/image22.jpeg"/><Relationship Id="rId17" Type="http://schemas.openxmlformats.org/officeDocument/2006/relationships/image" Target="../media/image33.jpeg"/><Relationship Id="rId2" Type="http://schemas.openxmlformats.org/officeDocument/2006/relationships/image" Target="../media/image10.png"/><Relationship Id="rId16" Type="http://schemas.openxmlformats.org/officeDocument/2006/relationships/image" Target="../media/image32.gif"/><Relationship Id="rId1" Type="http://schemas.openxmlformats.org/officeDocument/2006/relationships/slideLayout" Target="../slideLayouts/slideLayout22.xml"/><Relationship Id="rId6" Type="http://schemas.openxmlformats.org/officeDocument/2006/relationships/image" Target="../media/image15.png"/><Relationship Id="rId11" Type="http://schemas.openxmlformats.org/officeDocument/2006/relationships/image" Target="../media/image29.png"/><Relationship Id="rId5" Type="http://schemas.openxmlformats.org/officeDocument/2006/relationships/oleObject" Target="../embeddings/oleObject9.bin"/><Relationship Id="rId15" Type="http://schemas.openxmlformats.org/officeDocument/2006/relationships/image" Target="../media/image31.jpeg"/><Relationship Id="rId10" Type="http://schemas.openxmlformats.org/officeDocument/2006/relationships/image" Target="../media/image19.png"/><Relationship Id="rId4" Type="http://schemas.openxmlformats.org/officeDocument/2006/relationships/image" Target="../media/image14.tif"/><Relationship Id="rId9" Type="http://schemas.openxmlformats.org/officeDocument/2006/relationships/image" Target="../media/image17.gif"/><Relationship Id="rId14" Type="http://schemas.openxmlformats.org/officeDocument/2006/relationships/image" Target="../media/image30.gif"/></Relationships>
</file>

<file path=ppt/slides/_rels/slide14.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jpe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gi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image" Target="../media/image38.gif"/><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jpeg"/><Relationship Id="rId4" Type="http://schemas.openxmlformats.org/officeDocument/2006/relationships/image" Target="../media/image36.png"/><Relationship Id="rId9" Type="http://schemas.openxmlformats.org/officeDocument/2006/relationships/image" Target="../media/image41.jpeg"/><Relationship Id="rId14" Type="http://schemas.openxmlformats.org/officeDocument/2006/relationships/image" Target="../media/image4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1.emf"/><Relationship Id="rId5" Type="http://schemas.openxmlformats.org/officeDocument/2006/relationships/image" Target="../media/image80.png"/><Relationship Id="rId4" Type="http://schemas.openxmlformats.org/officeDocument/2006/relationships/image" Target="../media/image50.jpeg"/></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56.jpeg"/><Relationship Id="rId5" Type="http://schemas.openxmlformats.org/officeDocument/2006/relationships/image" Target="../media/image71.png"/><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23.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61.jpeg"/><Relationship Id="rId1" Type="http://schemas.openxmlformats.org/officeDocument/2006/relationships/slideLayout" Target="../slideLayouts/slideLayout6.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87.png"/><Relationship Id="rId1" Type="http://schemas.openxmlformats.org/officeDocument/2006/relationships/slideLayout" Target="../slideLayouts/slideLayout7.xml"/><Relationship Id="rId4" Type="http://schemas.openxmlformats.org/officeDocument/2006/relationships/image" Target="../media/image63.wmf"/></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90.png"/><Relationship Id="rId1" Type="http://schemas.openxmlformats.org/officeDocument/2006/relationships/slideLayout" Target="../slideLayouts/slideLayout12.xml"/><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98.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68.jpeg"/></Relationships>
</file>

<file path=ppt/slides/_rels/slide27.xml.rels><?xml version="1.0" encoding="UTF-8" standalone="yes"?>
<Relationships xmlns="http://schemas.openxmlformats.org/package/2006/relationships"><Relationship Id="rId3" Type="http://schemas.openxmlformats.org/officeDocument/2006/relationships/image" Target="../media/image69.emf"/><Relationship Id="rId7" Type="http://schemas.openxmlformats.org/officeDocument/2006/relationships/image" Target="../media/image73.emf"/><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28.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74.emf"/><Relationship Id="rId7" Type="http://schemas.openxmlformats.org/officeDocument/2006/relationships/image" Target="../media/image88.png"/><Relationship Id="rId2" Type="http://schemas.openxmlformats.org/officeDocument/2006/relationships/image" Target="../media/image104.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3.emf"/><Relationship Id="rId9" Type="http://schemas.openxmlformats.org/officeDocument/2006/relationships/image" Target="../media/image90.emf"/></Relationships>
</file>

<file path=ppt/slides/_rels/slide29.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5.pn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94.png"/><Relationship Id="rId11" Type="http://schemas.openxmlformats.org/officeDocument/2006/relationships/image" Target="../media/image102.png"/><Relationship Id="rId5" Type="http://schemas.openxmlformats.org/officeDocument/2006/relationships/image" Target="../media/image93.png"/><Relationship Id="rId10" Type="http://schemas.openxmlformats.org/officeDocument/2006/relationships/image" Target="../media/image101.png"/><Relationship Id="rId4" Type="http://schemas.openxmlformats.org/officeDocument/2006/relationships/image" Target="../media/image92.png"/><Relationship Id="rId9" Type="http://schemas.openxmlformats.org/officeDocument/2006/relationships/image" Target="../media/image100.png"/><Relationship Id="rId14" Type="http://schemas.openxmlformats.org/officeDocument/2006/relationships/image" Target="../media/image10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image" Target="../media/image107.png"/><Relationship Id="rId1" Type="http://schemas.openxmlformats.org/officeDocument/2006/relationships/slideLayout" Target="../slideLayouts/slideLayout5.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117.png"/></Relationships>
</file>

<file path=ppt/slides/_rels/slide34.xml.rels><?xml version="1.0" encoding="UTF-8" standalone="yes"?>
<Relationships xmlns="http://schemas.openxmlformats.org/package/2006/relationships"><Relationship Id="rId8" Type="http://schemas.openxmlformats.org/officeDocument/2006/relationships/image" Target="../media/image124.emf"/><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png"/><Relationship Id="rId1" Type="http://schemas.openxmlformats.org/officeDocument/2006/relationships/slideLayout" Target="../slideLayouts/slideLayout5.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emf"/><Relationship Id="rId1" Type="http://schemas.openxmlformats.org/officeDocument/2006/relationships/slideLayout" Target="../slideLayouts/slideLayout7.xml"/><Relationship Id="rId4" Type="http://schemas.openxmlformats.org/officeDocument/2006/relationships/image" Target="../media/image127.emf"/></Relationships>
</file>

<file path=ppt/slides/_rels/slide37.xml.rels><?xml version="1.0" encoding="UTF-8" standalone="yes"?>
<Relationships xmlns="http://schemas.openxmlformats.org/package/2006/relationships"><Relationship Id="rId2" Type="http://schemas.openxmlformats.org/officeDocument/2006/relationships/image" Target="../media/image12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7.xml"/><Relationship Id="rId4" Type="http://schemas.openxmlformats.org/officeDocument/2006/relationships/image" Target="../media/image14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35.gif"/><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37.emf"/><Relationship Id="rId2" Type="http://schemas.openxmlformats.org/officeDocument/2006/relationships/image" Target="../media/image136.png"/><Relationship Id="rId1" Type="http://schemas.openxmlformats.org/officeDocument/2006/relationships/slideLayout" Target="../slideLayouts/slideLayout7.xml"/><Relationship Id="rId4" Type="http://schemas.openxmlformats.org/officeDocument/2006/relationships/image" Target="../media/image138.emf"/></Relationships>
</file>

<file path=ppt/slides/_rels/slide47.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image" Target="../media/image139.em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7.xml"/><Relationship Id="rId4" Type="http://schemas.openxmlformats.org/officeDocument/2006/relationships/image" Target="../media/image14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46.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eg"/><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image" Target="../media/image153.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jpg"/><Relationship Id="rId1" Type="http://schemas.openxmlformats.org/officeDocument/2006/relationships/slideLayout" Target="../slideLayouts/slideLayout6.xml"/><Relationship Id="rId4" Type="http://schemas.openxmlformats.org/officeDocument/2006/relationships/image" Target="../media/image161.png"/></Relationships>
</file>

<file path=ppt/slides/_rels/slide6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7.xml"/><Relationship Id="rId5" Type="http://schemas.openxmlformats.org/officeDocument/2006/relationships/image" Target="../media/image165.png"/><Relationship Id="rId4" Type="http://schemas.openxmlformats.org/officeDocument/2006/relationships/image" Target="../media/image164.png"/></Relationships>
</file>

<file path=ppt/slides/_rels/slide6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69.jpeg"/><Relationship Id="rId7" Type="http://schemas.openxmlformats.org/officeDocument/2006/relationships/image" Target="../media/image173.png"/><Relationship Id="rId2" Type="http://schemas.openxmlformats.org/officeDocument/2006/relationships/image" Target="../media/image168.jpeg"/><Relationship Id="rId1" Type="http://schemas.openxmlformats.org/officeDocument/2006/relationships/slideLayout" Target="../slideLayouts/slideLayout8.xml"/><Relationship Id="rId6" Type="http://schemas.openxmlformats.org/officeDocument/2006/relationships/image" Target="../media/image172.jpeg"/><Relationship Id="rId5" Type="http://schemas.openxmlformats.org/officeDocument/2006/relationships/image" Target="../media/image171.jpg"/><Relationship Id="rId4" Type="http://schemas.openxmlformats.org/officeDocument/2006/relationships/image" Target="../media/image170.jpeg"/></Relationships>
</file>

<file path=ppt/slides/_rels/slide64.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image" Target="../media/image17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image" Target="../media/image182.jpeg"/><Relationship Id="rId3" Type="http://schemas.openxmlformats.org/officeDocument/2006/relationships/image" Target="../media/image177.jpeg"/><Relationship Id="rId7" Type="http://schemas.openxmlformats.org/officeDocument/2006/relationships/image" Target="../media/image181.png"/><Relationship Id="rId2" Type="http://schemas.openxmlformats.org/officeDocument/2006/relationships/image" Target="../media/image176.jpeg"/><Relationship Id="rId1" Type="http://schemas.openxmlformats.org/officeDocument/2006/relationships/slideLayout" Target="../slideLayouts/slideLayout7.xml"/><Relationship Id="rId6" Type="http://schemas.openxmlformats.org/officeDocument/2006/relationships/image" Target="../media/image180.jpeg"/><Relationship Id="rId5" Type="http://schemas.openxmlformats.org/officeDocument/2006/relationships/image" Target="../media/image179.wmf"/><Relationship Id="rId4" Type="http://schemas.openxmlformats.org/officeDocument/2006/relationships/image" Target="../media/image178.jpeg"/></Relationships>
</file>

<file path=ppt/slides/_rels/slide66.xml.rels><?xml version="1.0" encoding="UTF-8" standalone="yes"?>
<Relationships xmlns="http://schemas.openxmlformats.org/package/2006/relationships"><Relationship Id="rId2" Type="http://schemas.openxmlformats.org/officeDocument/2006/relationships/image" Target="../media/image183.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84.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oleObject" Target="../embeddings/oleObject2.bin"/><Relationship Id="rId2" Type="http://schemas.openxmlformats.org/officeDocument/2006/relationships/image" Target="../media/image10.png"/><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oleObject" Target="../embeddings/oleObject1.bin"/><Relationship Id="rId10" Type="http://schemas.openxmlformats.org/officeDocument/2006/relationships/image" Target="../media/image18.png"/><Relationship Id="rId4" Type="http://schemas.openxmlformats.org/officeDocument/2006/relationships/image" Target="../media/image14.tif"/><Relationship Id="rId9"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1449388"/>
            <a:ext cx="11376025" cy="1979611"/>
          </a:xfrm>
        </p:spPr>
        <p:txBody>
          <a:bodyPr/>
          <a:lstStyle/>
          <a:p>
            <a:pPr algn="ctr">
              <a:lnSpc>
                <a:spcPct val="100000"/>
              </a:lnSpc>
            </a:pPr>
            <a:r>
              <a:rPr lang="el-GR" dirty="0"/>
              <a:t>Μια εισαγωγή στους </a:t>
            </a:r>
            <a:br>
              <a:rPr lang="el-GR" dirty="0"/>
            </a:br>
            <a:r>
              <a:rPr lang="el-GR" dirty="0"/>
              <a:t>Επιταχυντές Σωματιδίων</a:t>
            </a:r>
            <a:endParaRPr lang="en-US" sz="2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8606" y="5373216"/>
            <a:ext cx="11376026" cy="803787"/>
          </a:xfrm>
        </p:spPr>
        <p:txBody>
          <a:bodyPr/>
          <a:lstStyle/>
          <a:p>
            <a:pPr algn="l"/>
            <a:r>
              <a:rPr lang="el-GR" sz="1800" dirty="0"/>
              <a:t>Παρουσίαση: </a:t>
            </a:r>
            <a:r>
              <a:rPr lang="el-GR" sz="1800" b="1" dirty="0" err="1">
                <a:solidFill>
                  <a:srgbClr val="FFC000"/>
                </a:solidFill>
              </a:rPr>
              <a:t>Ηλιας</a:t>
            </a:r>
            <a:r>
              <a:rPr lang="el-GR" sz="1800" b="1" dirty="0">
                <a:solidFill>
                  <a:srgbClr val="FFC000"/>
                </a:solidFill>
              </a:rPr>
              <a:t> Ευθυμιόπουλος</a:t>
            </a:r>
            <a:r>
              <a:rPr lang="el-GR" sz="1800" dirty="0">
                <a:solidFill>
                  <a:srgbClr val="FFC000"/>
                </a:solidFill>
              </a:rPr>
              <a:t>, </a:t>
            </a:r>
            <a:r>
              <a:rPr lang="en-US" sz="1800" dirty="0">
                <a:solidFill>
                  <a:srgbClr val="FFC000"/>
                </a:solidFill>
              </a:rPr>
              <a:t>Ph.D. – CERN Accelerator Physics</a:t>
            </a:r>
          </a:p>
          <a:p>
            <a:pPr algn="l"/>
            <a:r>
              <a:rPr lang="en-US" sz="1800" dirty="0"/>
              <a:t>Greek Teachers Program – 13-14.04.2024, Athens</a:t>
            </a:r>
          </a:p>
        </p:txBody>
      </p:sp>
      <p:sp>
        <p:nvSpPr>
          <p:cNvPr id="6" name="Title 1">
            <a:extLst>
              <a:ext uri="{FF2B5EF4-FFF2-40B4-BE49-F238E27FC236}">
                <a16:creationId xmlns:a16="http://schemas.microsoft.com/office/drawing/2014/main" id="{23EE7980-0E57-7B34-6510-29B3356BEF0F}"/>
              </a:ext>
            </a:extLst>
          </p:cNvPr>
          <p:cNvSpPr txBox="1">
            <a:spLocks/>
          </p:cNvSpPr>
          <p:nvPr/>
        </p:nvSpPr>
        <p:spPr>
          <a:xfrm>
            <a:off x="4439816" y="3720135"/>
            <a:ext cx="7344195" cy="860993"/>
          </a:xfrm>
          <a:prstGeom prst="roundRect">
            <a:avLst>
              <a:gd name="adj" fmla="val 16667"/>
            </a:avLst>
          </a:prstGeom>
          <a:solidFill>
            <a:schemeClr val="accent5">
              <a:lumMod val="20000"/>
              <a:lumOff val="80000"/>
              <a:alpha val="73000"/>
            </a:schemeClr>
          </a:solidFill>
          <a:ln/>
        </p:spPr>
        <p:style>
          <a:lnRef idx="0">
            <a:schemeClr val="accent3"/>
          </a:lnRef>
          <a:fillRef idx="3">
            <a:schemeClr val="accent3"/>
          </a:fillRef>
          <a:effectRef idx="3">
            <a:schemeClr val="accent3"/>
          </a:effectRef>
          <a:fontRef idx="minor">
            <a:schemeClr val="lt1"/>
          </a:fontRef>
        </p:style>
        <p:txBody>
          <a:bodyPr vert="horz" lIns="36000" tIns="36000" rIns="36000" bIns="3600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l-GR" sz="2000" dirty="0">
                <a:latin typeface="Century Gothic" panose="020B0502020202020204" pitchFamily="34" charset="0"/>
              </a:rPr>
              <a:t>Όλα όσα πάντα θέλατε να μάθετε για τους </a:t>
            </a:r>
            <a:r>
              <a:rPr lang="el-GR" sz="2000" dirty="0">
                <a:solidFill>
                  <a:srgbClr val="FFFF00"/>
                </a:solidFill>
                <a:latin typeface="Century Gothic" panose="020B0502020202020204" pitchFamily="34" charset="0"/>
              </a:rPr>
              <a:t>επιταχυντές</a:t>
            </a:r>
            <a:r>
              <a:rPr lang="el-GR" sz="2000" baseline="30000" dirty="0">
                <a:latin typeface="Century Gothic" panose="020B0502020202020204" pitchFamily="34" charset="0"/>
              </a:rPr>
              <a:t>✻</a:t>
            </a:r>
          </a:p>
          <a:p>
            <a:pPr algn="r"/>
            <a:endParaRPr lang="el-GR" sz="2000" baseline="30000" dirty="0">
              <a:latin typeface="Century Gothic" panose="020B0502020202020204" pitchFamily="34" charset="0"/>
            </a:endParaRPr>
          </a:p>
          <a:p>
            <a:pPr algn="r"/>
            <a:r>
              <a:rPr lang="el-GR" sz="2000" baseline="30000" dirty="0">
                <a:latin typeface="Century Gothic" panose="020B0502020202020204" pitchFamily="34" charset="0"/>
              </a:rPr>
              <a:t>✻</a:t>
            </a:r>
            <a:r>
              <a:rPr lang="el-GR" sz="2000" dirty="0">
                <a:latin typeface="Century Gothic" panose="020B0502020202020204" pitchFamily="34" charset="0"/>
              </a:rPr>
              <a:t>και δεν είχατε την ευκαιρία να ρωτήσετε</a:t>
            </a:r>
            <a:r>
              <a:rPr lang="en-US" sz="2000" dirty="0">
                <a:latin typeface="Century Gothic" panose="020B0502020202020204" pitchFamily="34" charset="0"/>
              </a:rPr>
              <a:t>!</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BC6F1CB6-6571-6C35-2CA8-F76FDB9ECB09}"/>
              </a:ext>
            </a:extLst>
          </p:cNvPr>
          <p:cNvCxnSpPr>
            <a:cxnSpLocks/>
          </p:cNvCxnSpPr>
          <p:nvPr/>
        </p:nvCxnSpPr>
        <p:spPr>
          <a:xfrm>
            <a:off x="1072621" y="3879356"/>
            <a:ext cx="0" cy="297461"/>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TextBox 7">
            <a:extLst>
              <a:ext uri="{FF2B5EF4-FFF2-40B4-BE49-F238E27FC236}">
                <a16:creationId xmlns:a16="http://schemas.microsoft.com/office/drawing/2014/main" id="{063BCB39-A8D5-2CE6-8F79-322B6BD378AD}"/>
              </a:ext>
            </a:extLst>
          </p:cNvPr>
          <p:cNvSpPr txBox="1"/>
          <p:nvPr/>
        </p:nvSpPr>
        <p:spPr>
          <a:xfrm>
            <a:off x="3161540" y="983175"/>
            <a:ext cx="1511550" cy="184666"/>
          </a:xfrm>
          <a:prstGeom prst="rect">
            <a:avLst/>
          </a:prstGeom>
          <a:noFill/>
        </p:spPr>
        <p:txBody>
          <a:bodyPr wrap="square" lIns="0" tIns="0" rIns="0" bIns="0" rtlCol="0">
            <a:spAutoFit/>
          </a:bodyPr>
          <a:lstStyle/>
          <a:p>
            <a:pPr algn="l"/>
            <a:r>
              <a:rPr lang="en-US" sz="1200" dirty="0"/>
              <a:t>Cyclotron </a:t>
            </a:r>
            <a:r>
              <a:rPr lang="en-US" sz="1200" dirty="0" err="1"/>
              <a:t>E.Lawrence</a:t>
            </a:r>
            <a:endParaRPr lang="en-US" sz="1200"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pic>
        <p:nvPicPr>
          <p:cNvPr id="21" name="Image" descr="Image">
            <a:extLst>
              <a:ext uri="{FF2B5EF4-FFF2-40B4-BE49-F238E27FC236}">
                <a16:creationId xmlns:a16="http://schemas.microsoft.com/office/drawing/2014/main" id="{9F64B361-E06A-BFE7-5F32-47BFA02955DB}"/>
              </a:ext>
            </a:extLst>
          </p:cNvPr>
          <p:cNvPicPr>
            <a:picLocks noChangeAspect="1"/>
          </p:cNvPicPr>
          <p:nvPr/>
        </p:nvPicPr>
        <p:blipFill>
          <a:blip r:embed="rId4"/>
          <a:stretch>
            <a:fillRect/>
          </a:stretch>
        </p:blipFill>
        <p:spPr>
          <a:xfrm>
            <a:off x="443587" y="4254206"/>
            <a:ext cx="1107890" cy="1938807"/>
          </a:xfrm>
          <a:prstGeom prst="rect">
            <a:avLst/>
          </a:prstGeom>
          <a:ln w="12700">
            <a:miter lim="400000"/>
          </a:ln>
        </p:spPr>
      </p:pic>
      <p:sp>
        <p:nvSpPr>
          <p:cNvPr id="24" name="TextBox 23">
            <a:extLst>
              <a:ext uri="{FF2B5EF4-FFF2-40B4-BE49-F238E27FC236}">
                <a16:creationId xmlns:a16="http://schemas.microsoft.com/office/drawing/2014/main" id="{E218ED6F-A4CD-7F23-3DC8-C6AA5876E175}"/>
              </a:ext>
            </a:extLst>
          </p:cNvPr>
          <p:cNvSpPr txBox="1"/>
          <p:nvPr/>
        </p:nvSpPr>
        <p:spPr>
          <a:xfrm>
            <a:off x="1114115" y="3933056"/>
            <a:ext cx="301365" cy="161583"/>
          </a:xfrm>
          <a:prstGeom prst="rect">
            <a:avLst/>
          </a:prstGeom>
          <a:noFill/>
        </p:spPr>
        <p:txBody>
          <a:bodyPr wrap="square" lIns="0" tIns="0" rIns="0" bIns="0" rtlCol="0">
            <a:spAutoFit/>
          </a:bodyPr>
          <a:lstStyle/>
          <a:p>
            <a:pPr algn="l"/>
            <a:r>
              <a:rPr lang="en-US" sz="1050" dirty="0">
                <a:solidFill>
                  <a:schemeClr val="accent2">
                    <a:lumMod val="50000"/>
                  </a:schemeClr>
                </a:solidFill>
              </a:rPr>
              <a:t>1932</a:t>
            </a:r>
          </a:p>
        </p:txBody>
      </p:sp>
      <p:grpSp>
        <p:nvGrpSpPr>
          <p:cNvPr id="3078" name="Group 3077">
            <a:extLst>
              <a:ext uri="{FF2B5EF4-FFF2-40B4-BE49-F238E27FC236}">
                <a16:creationId xmlns:a16="http://schemas.microsoft.com/office/drawing/2014/main" id="{CE6D01D7-E311-C58F-7A3B-C4605230C034}"/>
              </a:ext>
            </a:extLst>
          </p:cNvPr>
          <p:cNvGrpSpPr/>
          <p:nvPr/>
        </p:nvGrpSpPr>
        <p:grpSpPr>
          <a:xfrm>
            <a:off x="1692000" y="4109188"/>
            <a:ext cx="714687" cy="2050118"/>
            <a:chOff x="4436952" y="4143651"/>
            <a:chExt cx="714687" cy="2050118"/>
          </a:xfrm>
        </p:grpSpPr>
        <p:graphicFrame>
          <p:nvGraphicFramePr>
            <p:cNvPr id="25" name="Object 3">
              <a:extLst>
                <a:ext uri="{FF2B5EF4-FFF2-40B4-BE49-F238E27FC236}">
                  <a16:creationId xmlns:a16="http://schemas.microsoft.com/office/drawing/2014/main" id="{D3A46C68-30EE-A446-3526-234A2D5B23C0}"/>
                </a:ext>
              </a:extLst>
            </p:cNvPr>
            <p:cNvGraphicFramePr>
              <a:graphicFrameLocks noChangeAspect="1"/>
            </p:cNvGraphicFramePr>
            <p:nvPr/>
          </p:nvGraphicFramePr>
          <p:xfrm>
            <a:off x="4436952" y="4143651"/>
            <a:ext cx="714687" cy="1008000"/>
          </p:xfrm>
          <a:graphic>
            <a:graphicData uri="http://schemas.openxmlformats.org/presentationml/2006/ole">
              <mc:AlternateContent xmlns:mc="http://schemas.openxmlformats.org/markup-compatibility/2006">
                <mc:Choice xmlns:v="urn:schemas-microsoft-com:vml" Requires="v">
                  <p:oleObj name="Photo Editor Photo" r:id="rId5" imgW="762066" imgH="1074513" progId="">
                    <p:embed/>
                  </p:oleObj>
                </mc:Choice>
                <mc:Fallback>
                  <p:oleObj name="Photo Editor Photo" r:id="rId5" imgW="762066" imgH="1074513" progId="">
                    <p:embed/>
                    <p:pic>
                      <p:nvPicPr>
                        <p:cNvPr id="25" name="Object 3">
                          <a:extLst>
                            <a:ext uri="{FF2B5EF4-FFF2-40B4-BE49-F238E27FC236}">
                              <a16:creationId xmlns:a16="http://schemas.microsoft.com/office/drawing/2014/main" id="{D3A46C68-30EE-A446-3526-234A2D5B23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6952" y="4143651"/>
                          <a:ext cx="714687" cy="10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 name="Object 4">
              <a:extLst>
                <a:ext uri="{FF2B5EF4-FFF2-40B4-BE49-F238E27FC236}">
                  <a16:creationId xmlns:a16="http://schemas.microsoft.com/office/drawing/2014/main" id="{6E97012F-2587-A2CD-1B0D-B655BE1EAEC6}"/>
                </a:ext>
              </a:extLst>
            </p:cNvPr>
            <p:cNvGraphicFramePr>
              <a:graphicFrameLocks noChangeAspect="1"/>
            </p:cNvGraphicFramePr>
            <p:nvPr/>
          </p:nvGraphicFramePr>
          <p:xfrm>
            <a:off x="4437295" y="5185769"/>
            <a:ext cx="714000" cy="1008000"/>
          </p:xfrm>
          <a:graphic>
            <a:graphicData uri="http://schemas.openxmlformats.org/presentationml/2006/ole">
              <mc:AlternateContent xmlns:mc="http://schemas.openxmlformats.org/markup-compatibility/2006">
                <mc:Choice xmlns:v="urn:schemas-microsoft-com:vml" Requires="v">
                  <p:oleObj name="Photo Editor Photo" r:id="rId7" imgW="1066667" imgH="1508891" progId="">
                    <p:embed/>
                  </p:oleObj>
                </mc:Choice>
                <mc:Fallback>
                  <p:oleObj name="Photo Editor Photo" r:id="rId7" imgW="1066667" imgH="1508891" progId="">
                    <p:embed/>
                    <p:pic>
                      <p:nvPicPr>
                        <p:cNvPr id="26" name="Object 4">
                          <a:extLst>
                            <a:ext uri="{FF2B5EF4-FFF2-40B4-BE49-F238E27FC236}">
                              <a16:creationId xmlns:a16="http://schemas.microsoft.com/office/drawing/2014/main" id="{6E97012F-2587-A2CD-1B0D-B655BE1EA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7295" y="5185769"/>
                          <a:ext cx="714000" cy="10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 name="TextBox 26">
              <a:extLst>
                <a:ext uri="{FF2B5EF4-FFF2-40B4-BE49-F238E27FC236}">
                  <a16:creationId xmlns:a16="http://schemas.microsoft.com/office/drawing/2014/main" id="{B6A8A956-7C4C-128B-0B47-F497F74AFC46}"/>
                </a:ext>
              </a:extLst>
            </p:cNvPr>
            <p:cNvSpPr txBox="1"/>
            <p:nvPr/>
          </p:nvSpPr>
          <p:spPr>
            <a:xfrm>
              <a:off x="4476099" y="5002725"/>
              <a:ext cx="636393" cy="123111"/>
            </a:xfrm>
            <a:prstGeom prst="rect">
              <a:avLst/>
            </a:prstGeom>
            <a:noFill/>
          </p:spPr>
          <p:txBody>
            <a:bodyPr wrap="none" lIns="0" tIns="0" rIns="0" bIns="0" rtlCol="0">
              <a:spAutoFit/>
            </a:bodyPr>
            <a:lstStyle/>
            <a:p>
              <a:pPr algn="l"/>
              <a:r>
                <a:rPr lang="en-US" sz="800" dirty="0">
                  <a:solidFill>
                    <a:schemeClr val="bg1"/>
                  </a:solidFill>
                </a:rPr>
                <a:t>John </a:t>
              </a:r>
              <a:r>
                <a:rPr lang="en-US" sz="800" dirty="0" err="1">
                  <a:solidFill>
                    <a:schemeClr val="bg1"/>
                  </a:solidFill>
                </a:rPr>
                <a:t>Cockroft</a:t>
              </a:r>
              <a:endParaRPr lang="en-US" sz="800" dirty="0">
                <a:solidFill>
                  <a:schemeClr val="bg1"/>
                </a:solidFill>
              </a:endParaRPr>
            </a:p>
          </p:txBody>
        </p:sp>
        <p:sp>
          <p:nvSpPr>
            <p:cNvPr id="28" name="TextBox 27">
              <a:extLst>
                <a:ext uri="{FF2B5EF4-FFF2-40B4-BE49-F238E27FC236}">
                  <a16:creationId xmlns:a16="http://schemas.microsoft.com/office/drawing/2014/main" id="{52939E1D-9C9D-F5B0-E3EF-C593413C5498}"/>
                </a:ext>
              </a:extLst>
            </p:cNvPr>
            <p:cNvSpPr txBox="1"/>
            <p:nvPr/>
          </p:nvSpPr>
          <p:spPr>
            <a:xfrm>
              <a:off x="4470489" y="6070658"/>
              <a:ext cx="647613" cy="123111"/>
            </a:xfrm>
            <a:prstGeom prst="rect">
              <a:avLst/>
            </a:prstGeom>
            <a:noFill/>
          </p:spPr>
          <p:txBody>
            <a:bodyPr wrap="none" lIns="0" tIns="0" rIns="0" bIns="0" rtlCol="0">
              <a:spAutoFit/>
            </a:bodyPr>
            <a:lstStyle/>
            <a:p>
              <a:pPr algn="l"/>
              <a:r>
                <a:rPr lang="en-US" sz="800" dirty="0">
                  <a:solidFill>
                    <a:schemeClr val="bg1"/>
                  </a:solidFill>
                </a:rPr>
                <a:t>Ernest Walton</a:t>
              </a:r>
            </a:p>
          </p:txBody>
        </p:sp>
      </p:grpSp>
      <p:pic>
        <p:nvPicPr>
          <p:cNvPr id="29" name="Picture Placeholder 26" descr="Diagram of a diagram of a hydrogen discharge tube&#10;&#10;Description automatically generated">
            <a:extLst>
              <a:ext uri="{FF2B5EF4-FFF2-40B4-BE49-F238E27FC236}">
                <a16:creationId xmlns:a16="http://schemas.microsoft.com/office/drawing/2014/main" id="{A9E0948E-1775-E21B-E12B-8BB7695D1D9E}"/>
              </a:ext>
            </a:extLst>
          </p:cNvPr>
          <p:cNvPicPr>
            <a:picLocks noChangeAspect="1"/>
          </p:cNvPicPr>
          <p:nvPr/>
        </p:nvPicPr>
        <p:blipFill>
          <a:blip r:embed="rId9"/>
          <a:stretch>
            <a:fillRect/>
          </a:stretch>
        </p:blipFill>
        <p:spPr>
          <a:xfrm>
            <a:off x="2425790" y="4156574"/>
            <a:ext cx="1687508" cy="1734602"/>
          </a:xfrm>
          <a:prstGeom prst="rect">
            <a:avLst/>
          </a:prstGeom>
        </p:spPr>
      </p:pic>
      <p:pic>
        <p:nvPicPr>
          <p:cNvPr id="32" name="Image" descr="Image">
            <a:extLst>
              <a:ext uri="{FF2B5EF4-FFF2-40B4-BE49-F238E27FC236}">
                <a16:creationId xmlns:a16="http://schemas.microsoft.com/office/drawing/2014/main" id="{A03BAFD0-723D-C5FB-E323-737DFCED2A13}"/>
              </a:ext>
            </a:extLst>
          </p:cNvPr>
          <p:cNvPicPr>
            <a:picLocks noChangeAspect="1"/>
          </p:cNvPicPr>
          <p:nvPr/>
        </p:nvPicPr>
        <p:blipFill>
          <a:blip r:embed="rId10"/>
          <a:stretch>
            <a:fillRect/>
          </a:stretch>
        </p:blipFill>
        <p:spPr>
          <a:xfrm>
            <a:off x="3151212" y="1220541"/>
            <a:ext cx="2516152" cy="2023982"/>
          </a:xfrm>
          <a:prstGeom prst="rect">
            <a:avLst/>
          </a:prstGeom>
          <a:ln w="12700">
            <a:miter lim="400000"/>
          </a:ln>
        </p:spPr>
      </p:pic>
      <p:sp>
        <p:nvSpPr>
          <p:cNvPr id="33" name="TextBox 32">
            <a:extLst>
              <a:ext uri="{FF2B5EF4-FFF2-40B4-BE49-F238E27FC236}">
                <a16:creationId xmlns:a16="http://schemas.microsoft.com/office/drawing/2014/main" id="{D6CFA43C-05FF-4940-E8F4-2B79172F2B80}"/>
              </a:ext>
            </a:extLst>
          </p:cNvPr>
          <p:cNvSpPr txBox="1"/>
          <p:nvPr/>
        </p:nvSpPr>
        <p:spPr>
          <a:xfrm>
            <a:off x="3243437" y="2934182"/>
            <a:ext cx="2311747" cy="246221"/>
          </a:xfrm>
          <a:prstGeom prst="rect">
            <a:avLst/>
          </a:prstGeom>
          <a:noFill/>
        </p:spPr>
        <p:txBody>
          <a:bodyPr wrap="square" lIns="0" tIns="0" rIns="0" bIns="0" rtlCol="0">
            <a:spAutoFit/>
          </a:bodyPr>
          <a:lstStyle/>
          <a:p>
            <a:pPr algn="l"/>
            <a:r>
              <a:rPr lang="en-US" sz="800" dirty="0">
                <a:solidFill>
                  <a:schemeClr val="bg1"/>
                </a:solidFill>
              </a:rPr>
              <a:t>Ernest Lawrence</a:t>
            </a:r>
            <a:r>
              <a:rPr lang="el-GR" sz="800" dirty="0">
                <a:solidFill>
                  <a:schemeClr val="bg1"/>
                </a:solidFill>
              </a:rPr>
              <a:t> &amp; Μ. </a:t>
            </a:r>
            <a:r>
              <a:rPr lang="en-US" sz="800" dirty="0">
                <a:solidFill>
                  <a:schemeClr val="bg1"/>
                </a:solidFill>
              </a:rPr>
              <a:t>Stanley Livingston, </a:t>
            </a:r>
            <a:r>
              <a:rPr lang="en-US" sz="800" b="1" dirty="0">
                <a:solidFill>
                  <a:srgbClr val="FF40FF"/>
                </a:solidFill>
              </a:rPr>
              <a:t>1.25 MeV cyclotron</a:t>
            </a:r>
            <a:endParaRPr lang="el-GR" sz="800" b="1" dirty="0">
              <a:solidFill>
                <a:srgbClr val="FF40FF"/>
              </a:solidFill>
            </a:endParaRPr>
          </a:p>
        </p:txBody>
      </p:sp>
      <p:sp>
        <p:nvSpPr>
          <p:cNvPr id="34" name="TextBox 33">
            <a:extLst>
              <a:ext uri="{FF2B5EF4-FFF2-40B4-BE49-F238E27FC236}">
                <a16:creationId xmlns:a16="http://schemas.microsoft.com/office/drawing/2014/main" id="{76CF7D29-FEAB-60C0-380D-2B3F77C5D82B}"/>
              </a:ext>
            </a:extLst>
          </p:cNvPr>
          <p:cNvSpPr txBox="1"/>
          <p:nvPr/>
        </p:nvSpPr>
        <p:spPr>
          <a:xfrm>
            <a:off x="2425790" y="5967546"/>
            <a:ext cx="1727596" cy="184666"/>
          </a:xfrm>
          <a:prstGeom prst="rect">
            <a:avLst/>
          </a:prstGeom>
          <a:noFill/>
        </p:spPr>
        <p:txBody>
          <a:bodyPr wrap="square" lIns="0" tIns="0" rIns="0" bIns="0" rtlCol="0">
            <a:spAutoFit/>
          </a:bodyPr>
          <a:lstStyle/>
          <a:p>
            <a:pPr algn="ctr"/>
            <a:r>
              <a:rPr lang="el-GR" sz="1200" dirty="0"/>
              <a:t>Διάσπαση ατόμου </a:t>
            </a:r>
            <a:r>
              <a:rPr lang="el-GR" sz="1200" dirty="0" err="1"/>
              <a:t>Λιθίου</a:t>
            </a:r>
            <a:r>
              <a:rPr lang="el-GR" sz="1200" dirty="0"/>
              <a:t> </a:t>
            </a:r>
          </a:p>
        </p:txBody>
      </p:sp>
      <p:cxnSp>
        <p:nvCxnSpPr>
          <p:cNvPr id="35" name="Straight Connector 34">
            <a:extLst>
              <a:ext uri="{FF2B5EF4-FFF2-40B4-BE49-F238E27FC236}">
                <a16:creationId xmlns:a16="http://schemas.microsoft.com/office/drawing/2014/main" id="{C2FF1090-CD44-862C-8CEC-80A7FDF5FE85}"/>
              </a:ext>
            </a:extLst>
          </p:cNvPr>
          <p:cNvCxnSpPr>
            <a:cxnSpLocks/>
          </p:cNvCxnSpPr>
          <p:nvPr/>
        </p:nvCxnSpPr>
        <p:spPr>
          <a:xfrm flipV="1">
            <a:off x="4065602" y="3308360"/>
            <a:ext cx="0" cy="558668"/>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9122347-B9FC-237A-C7E7-C86F89411CFF}"/>
              </a:ext>
            </a:extLst>
          </p:cNvPr>
          <p:cNvSpPr txBox="1"/>
          <p:nvPr/>
        </p:nvSpPr>
        <p:spPr>
          <a:xfrm>
            <a:off x="4095885" y="3458604"/>
            <a:ext cx="301365" cy="161583"/>
          </a:xfrm>
          <a:prstGeom prst="rect">
            <a:avLst/>
          </a:prstGeom>
          <a:noFill/>
        </p:spPr>
        <p:txBody>
          <a:bodyPr wrap="none" lIns="0" tIns="0" rIns="0" bIns="0" rtlCol="0">
            <a:spAutoFit/>
          </a:bodyPr>
          <a:lstStyle/>
          <a:p>
            <a:pPr algn="l"/>
            <a:r>
              <a:rPr lang="en-US" sz="1050" dirty="0"/>
              <a:t>193</a:t>
            </a:r>
            <a:r>
              <a:rPr lang="el-GR" sz="1050" dirty="0"/>
              <a:t>4</a:t>
            </a:r>
            <a:endParaRPr lang="en-US" sz="1050" dirty="0"/>
          </a:p>
        </p:txBody>
      </p:sp>
      <p:sp>
        <p:nvSpPr>
          <p:cNvPr id="3077" name="Pentagon 3076">
            <a:extLst>
              <a:ext uri="{FF2B5EF4-FFF2-40B4-BE49-F238E27FC236}">
                <a16:creationId xmlns:a16="http://schemas.microsoft.com/office/drawing/2014/main" id="{4578ACC5-0C9D-8016-8E91-CA164709B5E2}"/>
              </a:ext>
            </a:extLst>
          </p:cNvPr>
          <p:cNvSpPr/>
          <p:nvPr/>
        </p:nvSpPr>
        <p:spPr>
          <a:xfrm>
            <a:off x="2999656" y="3696347"/>
            <a:ext cx="9084187" cy="235754"/>
          </a:xfrm>
          <a:prstGeom prst="homePlate">
            <a:avLst/>
          </a:prstGeom>
          <a:solidFill>
            <a:schemeClr val="tx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Κυκλικοί επιταχυντές</a:t>
            </a:r>
            <a:endParaRPr lang="en-US" sz="1600" dirty="0"/>
          </a:p>
        </p:txBody>
      </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grpSp>
        <p:nvGrpSpPr>
          <p:cNvPr id="9" name="Group 8">
            <a:extLst>
              <a:ext uri="{FF2B5EF4-FFF2-40B4-BE49-F238E27FC236}">
                <a16:creationId xmlns:a16="http://schemas.microsoft.com/office/drawing/2014/main" id="{D6B915B5-8354-33C0-BDAB-DBAE053FABE9}"/>
              </a:ext>
            </a:extLst>
          </p:cNvPr>
          <p:cNvGrpSpPr/>
          <p:nvPr/>
        </p:nvGrpSpPr>
        <p:grpSpPr>
          <a:xfrm>
            <a:off x="2324002" y="1220541"/>
            <a:ext cx="9417059" cy="4863600"/>
            <a:chOff x="2279577" y="1008428"/>
            <a:chExt cx="9417059" cy="4863600"/>
          </a:xfrm>
        </p:grpSpPr>
        <p:pic>
          <p:nvPicPr>
            <p:cNvPr id="6" name="Picture 5">
              <a:extLst>
                <a:ext uri="{FF2B5EF4-FFF2-40B4-BE49-F238E27FC236}">
                  <a16:creationId xmlns:a16="http://schemas.microsoft.com/office/drawing/2014/main" id="{145B7152-81D0-47D8-7411-E5139D3968EC}"/>
                </a:ext>
              </a:extLst>
            </p:cNvPr>
            <p:cNvPicPr>
              <a:picLocks noChangeAspect="1"/>
            </p:cNvPicPr>
            <p:nvPr/>
          </p:nvPicPr>
          <p:blipFill>
            <a:blip r:embed="rId11"/>
            <a:stretch>
              <a:fillRect/>
            </a:stretch>
          </p:blipFill>
          <p:spPr>
            <a:xfrm>
              <a:off x="2279577" y="1008428"/>
              <a:ext cx="9417059" cy="4863600"/>
            </a:xfrm>
            <a:prstGeom prst="rect">
              <a:avLst/>
            </a:prstGeom>
            <a:ln>
              <a:solidFill>
                <a:schemeClr val="tx1">
                  <a:lumMod val="75000"/>
                </a:schemeClr>
              </a:solidFill>
            </a:ln>
          </p:spPr>
        </p:pic>
        <p:pic>
          <p:nvPicPr>
            <p:cNvPr id="7" name="Picture 6">
              <a:extLst>
                <a:ext uri="{FF2B5EF4-FFF2-40B4-BE49-F238E27FC236}">
                  <a16:creationId xmlns:a16="http://schemas.microsoft.com/office/drawing/2014/main" id="{2194E2C9-F58D-0C9C-5AA0-84F6E0012E9B}"/>
                </a:ext>
              </a:extLst>
            </p:cNvPr>
            <p:cNvPicPr>
              <a:picLocks noChangeAspect="1"/>
            </p:cNvPicPr>
            <p:nvPr/>
          </p:nvPicPr>
          <p:blipFill>
            <a:blip r:embed="rId12"/>
            <a:stretch>
              <a:fillRect/>
            </a:stretch>
          </p:blipFill>
          <p:spPr>
            <a:xfrm>
              <a:off x="5716407" y="2252176"/>
              <a:ext cx="1645183" cy="551738"/>
            </a:xfrm>
            <a:prstGeom prst="rect">
              <a:avLst/>
            </a:prstGeom>
          </p:spPr>
        </p:pic>
      </p:grpSp>
    </p:spTree>
    <p:extLst>
      <p:ext uri="{BB962C8B-B14F-4D97-AF65-F5344CB8AC3E}">
        <p14:creationId xmlns:p14="http://schemas.microsoft.com/office/powerpoint/2010/main" val="271314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BC6F1CB6-6571-6C35-2CA8-F76FDB9ECB09}"/>
              </a:ext>
            </a:extLst>
          </p:cNvPr>
          <p:cNvCxnSpPr>
            <a:cxnSpLocks/>
          </p:cNvCxnSpPr>
          <p:nvPr/>
        </p:nvCxnSpPr>
        <p:spPr>
          <a:xfrm>
            <a:off x="1072621" y="3879356"/>
            <a:ext cx="0" cy="297461"/>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8" name="TextBox 7">
            <a:extLst>
              <a:ext uri="{FF2B5EF4-FFF2-40B4-BE49-F238E27FC236}">
                <a16:creationId xmlns:a16="http://schemas.microsoft.com/office/drawing/2014/main" id="{063BCB39-A8D5-2CE6-8F79-322B6BD378AD}"/>
              </a:ext>
            </a:extLst>
          </p:cNvPr>
          <p:cNvSpPr txBox="1"/>
          <p:nvPr/>
        </p:nvSpPr>
        <p:spPr>
          <a:xfrm>
            <a:off x="3161540" y="983175"/>
            <a:ext cx="1511550" cy="184666"/>
          </a:xfrm>
          <a:prstGeom prst="rect">
            <a:avLst/>
          </a:prstGeom>
          <a:noFill/>
        </p:spPr>
        <p:txBody>
          <a:bodyPr wrap="square" lIns="0" tIns="0" rIns="0" bIns="0" rtlCol="0">
            <a:spAutoFit/>
          </a:bodyPr>
          <a:lstStyle/>
          <a:p>
            <a:pPr algn="l"/>
            <a:r>
              <a:rPr lang="en-US" sz="1200" dirty="0"/>
              <a:t>Cyclotron </a:t>
            </a:r>
            <a:r>
              <a:rPr lang="en-US" sz="1200" dirty="0" err="1"/>
              <a:t>E.Lawrence</a:t>
            </a:r>
            <a:endParaRPr lang="en-US" sz="1200"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pic>
        <p:nvPicPr>
          <p:cNvPr id="21" name="Image" descr="Image">
            <a:extLst>
              <a:ext uri="{FF2B5EF4-FFF2-40B4-BE49-F238E27FC236}">
                <a16:creationId xmlns:a16="http://schemas.microsoft.com/office/drawing/2014/main" id="{9F64B361-E06A-BFE7-5F32-47BFA02955DB}"/>
              </a:ext>
            </a:extLst>
          </p:cNvPr>
          <p:cNvPicPr>
            <a:picLocks noChangeAspect="1"/>
          </p:cNvPicPr>
          <p:nvPr/>
        </p:nvPicPr>
        <p:blipFill>
          <a:blip r:embed="rId4"/>
          <a:stretch>
            <a:fillRect/>
          </a:stretch>
        </p:blipFill>
        <p:spPr>
          <a:xfrm>
            <a:off x="443587" y="4254206"/>
            <a:ext cx="1107890" cy="1938807"/>
          </a:xfrm>
          <a:prstGeom prst="rect">
            <a:avLst/>
          </a:prstGeom>
          <a:ln w="12700">
            <a:miter lim="400000"/>
          </a:ln>
        </p:spPr>
      </p:pic>
      <p:sp>
        <p:nvSpPr>
          <p:cNvPr id="24" name="TextBox 23">
            <a:extLst>
              <a:ext uri="{FF2B5EF4-FFF2-40B4-BE49-F238E27FC236}">
                <a16:creationId xmlns:a16="http://schemas.microsoft.com/office/drawing/2014/main" id="{E218ED6F-A4CD-7F23-3DC8-C6AA5876E175}"/>
              </a:ext>
            </a:extLst>
          </p:cNvPr>
          <p:cNvSpPr txBox="1"/>
          <p:nvPr/>
        </p:nvSpPr>
        <p:spPr>
          <a:xfrm>
            <a:off x="1114115" y="3933056"/>
            <a:ext cx="301365" cy="161583"/>
          </a:xfrm>
          <a:prstGeom prst="rect">
            <a:avLst/>
          </a:prstGeom>
          <a:noFill/>
        </p:spPr>
        <p:txBody>
          <a:bodyPr wrap="square" lIns="0" tIns="0" rIns="0" bIns="0" rtlCol="0">
            <a:spAutoFit/>
          </a:bodyPr>
          <a:lstStyle/>
          <a:p>
            <a:pPr algn="l"/>
            <a:r>
              <a:rPr lang="en-US" sz="1050" dirty="0">
                <a:solidFill>
                  <a:schemeClr val="accent2">
                    <a:lumMod val="50000"/>
                  </a:schemeClr>
                </a:solidFill>
              </a:rPr>
              <a:t>1932</a:t>
            </a:r>
          </a:p>
        </p:txBody>
      </p:sp>
      <p:grpSp>
        <p:nvGrpSpPr>
          <p:cNvPr id="3078" name="Group 3077">
            <a:extLst>
              <a:ext uri="{FF2B5EF4-FFF2-40B4-BE49-F238E27FC236}">
                <a16:creationId xmlns:a16="http://schemas.microsoft.com/office/drawing/2014/main" id="{CE6D01D7-E311-C58F-7A3B-C4605230C034}"/>
              </a:ext>
            </a:extLst>
          </p:cNvPr>
          <p:cNvGrpSpPr/>
          <p:nvPr/>
        </p:nvGrpSpPr>
        <p:grpSpPr>
          <a:xfrm>
            <a:off x="1692000" y="4109188"/>
            <a:ext cx="714687" cy="2050118"/>
            <a:chOff x="4436952" y="4143651"/>
            <a:chExt cx="714687" cy="2050118"/>
          </a:xfrm>
        </p:grpSpPr>
        <p:graphicFrame>
          <p:nvGraphicFramePr>
            <p:cNvPr id="25" name="Object 3">
              <a:extLst>
                <a:ext uri="{FF2B5EF4-FFF2-40B4-BE49-F238E27FC236}">
                  <a16:creationId xmlns:a16="http://schemas.microsoft.com/office/drawing/2014/main" id="{D3A46C68-30EE-A446-3526-234A2D5B23C0}"/>
                </a:ext>
              </a:extLst>
            </p:cNvPr>
            <p:cNvGraphicFramePr>
              <a:graphicFrameLocks noChangeAspect="1"/>
            </p:cNvGraphicFramePr>
            <p:nvPr/>
          </p:nvGraphicFramePr>
          <p:xfrm>
            <a:off x="4436952" y="4143651"/>
            <a:ext cx="714687" cy="1008000"/>
          </p:xfrm>
          <a:graphic>
            <a:graphicData uri="http://schemas.openxmlformats.org/presentationml/2006/ole">
              <mc:AlternateContent xmlns:mc="http://schemas.openxmlformats.org/markup-compatibility/2006">
                <mc:Choice xmlns:v="urn:schemas-microsoft-com:vml" Requires="v">
                  <p:oleObj name="Photo Editor Photo" r:id="rId5" imgW="762066" imgH="1074513" progId="">
                    <p:embed/>
                  </p:oleObj>
                </mc:Choice>
                <mc:Fallback>
                  <p:oleObj name="Photo Editor Photo" r:id="rId5" imgW="762066" imgH="1074513" progId="">
                    <p:embed/>
                    <p:pic>
                      <p:nvPicPr>
                        <p:cNvPr id="25" name="Object 3">
                          <a:extLst>
                            <a:ext uri="{FF2B5EF4-FFF2-40B4-BE49-F238E27FC236}">
                              <a16:creationId xmlns:a16="http://schemas.microsoft.com/office/drawing/2014/main" id="{D3A46C68-30EE-A446-3526-234A2D5B23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6952" y="4143651"/>
                          <a:ext cx="714687"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 name="Object 4">
              <a:extLst>
                <a:ext uri="{FF2B5EF4-FFF2-40B4-BE49-F238E27FC236}">
                  <a16:creationId xmlns:a16="http://schemas.microsoft.com/office/drawing/2014/main" id="{6E97012F-2587-A2CD-1B0D-B655BE1EAEC6}"/>
                </a:ext>
              </a:extLst>
            </p:cNvPr>
            <p:cNvGraphicFramePr>
              <a:graphicFrameLocks noChangeAspect="1"/>
            </p:cNvGraphicFramePr>
            <p:nvPr/>
          </p:nvGraphicFramePr>
          <p:xfrm>
            <a:off x="4437295" y="5185769"/>
            <a:ext cx="714000" cy="1008000"/>
          </p:xfrm>
          <a:graphic>
            <a:graphicData uri="http://schemas.openxmlformats.org/presentationml/2006/ole">
              <mc:AlternateContent xmlns:mc="http://schemas.openxmlformats.org/markup-compatibility/2006">
                <mc:Choice xmlns:v="urn:schemas-microsoft-com:vml" Requires="v">
                  <p:oleObj name="Photo Editor Photo" r:id="rId7" imgW="1066667" imgH="1508891" progId="">
                    <p:embed/>
                  </p:oleObj>
                </mc:Choice>
                <mc:Fallback>
                  <p:oleObj name="Photo Editor Photo" r:id="rId7" imgW="1066667" imgH="1508891" progId="">
                    <p:embed/>
                    <p:pic>
                      <p:nvPicPr>
                        <p:cNvPr id="26" name="Object 4">
                          <a:extLst>
                            <a:ext uri="{FF2B5EF4-FFF2-40B4-BE49-F238E27FC236}">
                              <a16:creationId xmlns:a16="http://schemas.microsoft.com/office/drawing/2014/main" id="{6E97012F-2587-A2CD-1B0D-B655BE1EA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7295" y="5185769"/>
                          <a:ext cx="714000"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 name="TextBox 26">
              <a:extLst>
                <a:ext uri="{FF2B5EF4-FFF2-40B4-BE49-F238E27FC236}">
                  <a16:creationId xmlns:a16="http://schemas.microsoft.com/office/drawing/2014/main" id="{B6A8A956-7C4C-128B-0B47-F497F74AFC46}"/>
                </a:ext>
              </a:extLst>
            </p:cNvPr>
            <p:cNvSpPr txBox="1"/>
            <p:nvPr/>
          </p:nvSpPr>
          <p:spPr>
            <a:xfrm>
              <a:off x="4476099" y="5002725"/>
              <a:ext cx="636393" cy="123111"/>
            </a:xfrm>
            <a:prstGeom prst="rect">
              <a:avLst/>
            </a:prstGeom>
            <a:noFill/>
          </p:spPr>
          <p:txBody>
            <a:bodyPr wrap="none" lIns="0" tIns="0" rIns="0" bIns="0" rtlCol="0">
              <a:spAutoFit/>
            </a:bodyPr>
            <a:lstStyle/>
            <a:p>
              <a:pPr algn="l"/>
              <a:r>
                <a:rPr lang="en-US" sz="800" dirty="0">
                  <a:solidFill>
                    <a:schemeClr val="bg1"/>
                  </a:solidFill>
                </a:rPr>
                <a:t>John </a:t>
              </a:r>
              <a:r>
                <a:rPr lang="en-US" sz="800" dirty="0" err="1">
                  <a:solidFill>
                    <a:schemeClr val="bg1"/>
                  </a:solidFill>
                </a:rPr>
                <a:t>Cockroft</a:t>
              </a:r>
              <a:endParaRPr lang="en-US" sz="800" dirty="0">
                <a:solidFill>
                  <a:schemeClr val="bg1"/>
                </a:solidFill>
              </a:endParaRPr>
            </a:p>
          </p:txBody>
        </p:sp>
        <p:sp>
          <p:nvSpPr>
            <p:cNvPr id="28" name="TextBox 27">
              <a:extLst>
                <a:ext uri="{FF2B5EF4-FFF2-40B4-BE49-F238E27FC236}">
                  <a16:creationId xmlns:a16="http://schemas.microsoft.com/office/drawing/2014/main" id="{52939E1D-9C9D-F5B0-E3EF-C593413C5498}"/>
                </a:ext>
              </a:extLst>
            </p:cNvPr>
            <p:cNvSpPr txBox="1"/>
            <p:nvPr/>
          </p:nvSpPr>
          <p:spPr>
            <a:xfrm>
              <a:off x="4470489" y="6070658"/>
              <a:ext cx="647613" cy="123111"/>
            </a:xfrm>
            <a:prstGeom prst="rect">
              <a:avLst/>
            </a:prstGeom>
            <a:noFill/>
          </p:spPr>
          <p:txBody>
            <a:bodyPr wrap="none" lIns="0" tIns="0" rIns="0" bIns="0" rtlCol="0">
              <a:spAutoFit/>
            </a:bodyPr>
            <a:lstStyle/>
            <a:p>
              <a:pPr algn="l"/>
              <a:r>
                <a:rPr lang="en-US" sz="800" dirty="0">
                  <a:solidFill>
                    <a:schemeClr val="bg1"/>
                  </a:solidFill>
                </a:rPr>
                <a:t>Ernest Walton</a:t>
              </a:r>
            </a:p>
          </p:txBody>
        </p:sp>
      </p:grpSp>
      <p:pic>
        <p:nvPicPr>
          <p:cNvPr id="29" name="Picture Placeholder 26" descr="Diagram of a diagram of a hydrogen discharge tube&#10;&#10;Description automatically generated">
            <a:extLst>
              <a:ext uri="{FF2B5EF4-FFF2-40B4-BE49-F238E27FC236}">
                <a16:creationId xmlns:a16="http://schemas.microsoft.com/office/drawing/2014/main" id="{A9E0948E-1775-E21B-E12B-8BB7695D1D9E}"/>
              </a:ext>
            </a:extLst>
          </p:cNvPr>
          <p:cNvPicPr>
            <a:picLocks noChangeAspect="1"/>
          </p:cNvPicPr>
          <p:nvPr/>
        </p:nvPicPr>
        <p:blipFill>
          <a:blip r:embed="rId9"/>
          <a:stretch>
            <a:fillRect/>
          </a:stretch>
        </p:blipFill>
        <p:spPr>
          <a:xfrm>
            <a:off x="2425790" y="4156574"/>
            <a:ext cx="1687508" cy="1734602"/>
          </a:xfrm>
          <a:prstGeom prst="rect">
            <a:avLst/>
          </a:prstGeom>
        </p:spPr>
      </p:pic>
      <p:pic>
        <p:nvPicPr>
          <p:cNvPr id="32" name="Image" descr="Image">
            <a:extLst>
              <a:ext uri="{FF2B5EF4-FFF2-40B4-BE49-F238E27FC236}">
                <a16:creationId xmlns:a16="http://schemas.microsoft.com/office/drawing/2014/main" id="{A03BAFD0-723D-C5FB-E323-737DFCED2A13}"/>
              </a:ext>
            </a:extLst>
          </p:cNvPr>
          <p:cNvPicPr>
            <a:picLocks noChangeAspect="1"/>
          </p:cNvPicPr>
          <p:nvPr/>
        </p:nvPicPr>
        <p:blipFill>
          <a:blip r:embed="rId10"/>
          <a:stretch>
            <a:fillRect/>
          </a:stretch>
        </p:blipFill>
        <p:spPr>
          <a:xfrm>
            <a:off x="3151212" y="1220541"/>
            <a:ext cx="2516152" cy="2023982"/>
          </a:xfrm>
          <a:prstGeom prst="rect">
            <a:avLst/>
          </a:prstGeom>
          <a:ln w="12700">
            <a:miter lim="400000"/>
          </a:ln>
        </p:spPr>
      </p:pic>
      <p:sp>
        <p:nvSpPr>
          <p:cNvPr id="33" name="TextBox 32">
            <a:extLst>
              <a:ext uri="{FF2B5EF4-FFF2-40B4-BE49-F238E27FC236}">
                <a16:creationId xmlns:a16="http://schemas.microsoft.com/office/drawing/2014/main" id="{D6CFA43C-05FF-4940-E8F4-2B79172F2B80}"/>
              </a:ext>
            </a:extLst>
          </p:cNvPr>
          <p:cNvSpPr txBox="1"/>
          <p:nvPr/>
        </p:nvSpPr>
        <p:spPr>
          <a:xfrm>
            <a:off x="3243437" y="2934182"/>
            <a:ext cx="2311747" cy="246221"/>
          </a:xfrm>
          <a:prstGeom prst="rect">
            <a:avLst/>
          </a:prstGeom>
          <a:noFill/>
        </p:spPr>
        <p:txBody>
          <a:bodyPr wrap="square" lIns="0" tIns="0" rIns="0" bIns="0" rtlCol="0">
            <a:spAutoFit/>
          </a:bodyPr>
          <a:lstStyle/>
          <a:p>
            <a:pPr algn="l"/>
            <a:r>
              <a:rPr lang="en-US" sz="800" dirty="0">
                <a:solidFill>
                  <a:schemeClr val="bg1"/>
                </a:solidFill>
              </a:rPr>
              <a:t>Ernest Lawrence</a:t>
            </a:r>
            <a:r>
              <a:rPr lang="el-GR" sz="800" dirty="0">
                <a:solidFill>
                  <a:schemeClr val="bg1"/>
                </a:solidFill>
              </a:rPr>
              <a:t> &amp; Μ. </a:t>
            </a:r>
            <a:r>
              <a:rPr lang="en-US" sz="800" dirty="0">
                <a:solidFill>
                  <a:schemeClr val="bg1"/>
                </a:solidFill>
              </a:rPr>
              <a:t>Stanley Livingston, </a:t>
            </a:r>
            <a:r>
              <a:rPr lang="en-US" sz="800" b="1" dirty="0">
                <a:solidFill>
                  <a:srgbClr val="FF40FF"/>
                </a:solidFill>
              </a:rPr>
              <a:t>1.25 MeV cyclotron</a:t>
            </a:r>
            <a:endParaRPr lang="el-GR" sz="800" b="1" dirty="0">
              <a:solidFill>
                <a:srgbClr val="FF40FF"/>
              </a:solidFill>
            </a:endParaRPr>
          </a:p>
        </p:txBody>
      </p:sp>
      <p:sp>
        <p:nvSpPr>
          <p:cNvPr id="34" name="TextBox 33">
            <a:extLst>
              <a:ext uri="{FF2B5EF4-FFF2-40B4-BE49-F238E27FC236}">
                <a16:creationId xmlns:a16="http://schemas.microsoft.com/office/drawing/2014/main" id="{76CF7D29-FEAB-60C0-380D-2B3F77C5D82B}"/>
              </a:ext>
            </a:extLst>
          </p:cNvPr>
          <p:cNvSpPr txBox="1"/>
          <p:nvPr/>
        </p:nvSpPr>
        <p:spPr>
          <a:xfrm>
            <a:off x="2425790" y="5967546"/>
            <a:ext cx="1727596" cy="184666"/>
          </a:xfrm>
          <a:prstGeom prst="rect">
            <a:avLst/>
          </a:prstGeom>
          <a:noFill/>
        </p:spPr>
        <p:txBody>
          <a:bodyPr wrap="square" lIns="0" tIns="0" rIns="0" bIns="0" rtlCol="0">
            <a:spAutoFit/>
          </a:bodyPr>
          <a:lstStyle/>
          <a:p>
            <a:pPr algn="ctr"/>
            <a:r>
              <a:rPr lang="el-GR" sz="1200" dirty="0"/>
              <a:t>Διάσπαση ατόμου </a:t>
            </a:r>
            <a:r>
              <a:rPr lang="el-GR" sz="1200" dirty="0" err="1"/>
              <a:t>Λιθίου</a:t>
            </a:r>
            <a:r>
              <a:rPr lang="el-GR" sz="1200" dirty="0"/>
              <a:t> </a:t>
            </a:r>
          </a:p>
        </p:txBody>
      </p:sp>
      <p:cxnSp>
        <p:nvCxnSpPr>
          <p:cNvPr id="35" name="Straight Connector 34">
            <a:extLst>
              <a:ext uri="{FF2B5EF4-FFF2-40B4-BE49-F238E27FC236}">
                <a16:creationId xmlns:a16="http://schemas.microsoft.com/office/drawing/2014/main" id="{C2FF1090-CD44-862C-8CEC-80A7FDF5FE85}"/>
              </a:ext>
            </a:extLst>
          </p:cNvPr>
          <p:cNvCxnSpPr>
            <a:cxnSpLocks/>
          </p:cNvCxnSpPr>
          <p:nvPr/>
        </p:nvCxnSpPr>
        <p:spPr>
          <a:xfrm flipV="1">
            <a:off x="4065602" y="3308360"/>
            <a:ext cx="0" cy="558668"/>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9122347-B9FC-237A-C7E7-C86F89411CFF}"/>
              </a:ext>
            </a:extLst>
          </p:cNvPr>
          <p:cNvSpPr txBox="1"/>
          <p:nvPr/>
        </p:nvSpPr>
        <p:spPr>
          <a:xfrm>
            <a:off x="4095885" y="3458604"/>
            <a:ext cx="301365" cy="161583"/>
          </a:xfrm>
          <a:prstGeom prst="rect">
            <a:avLst/>
          </a:prstGeom>
          <a:noFill/>
        </p:spPr>
        <p:txBody>
          <a:bodyPr wrap="none" lIns="0" tIns="0" rIns="0" bIns="0" rtlCol="0">
            <a:spAutoFit/>
          </a:bodyPr>
          <a:lstStyle/>
          <a:p>
            <a:pPr algn="l"/>
            <a:r>
              <a:rPr lang="en-US" sz="1050" dirty="0"/>
              <a:t>193</a:t>
            </a:r>
            <a:r>
              <a:rPr lang="el-GR" sz="1050" dirty="0"/>
              <a:t>4</a:t>
            </a:r>
            <a:endParaRPr lang="en-US" sz="1050" dirty="0"/>
          </a:p>
        </p:txBody>
      </p:sp>
      <p:cxnSp>
        <p:nvCxnSpPr>
          <p:cNvPr id="41" name="Straight Connector 40">
            <a:extLst>
              <a:ext uri="{FF2B5EF4-FFF2-40B4-BE49-F238E27FC236}">
                <a16:creationId xmlns:a16="http://schemas.microsoft.com/office/drawing/2014/main" id="{824DC8A2-0BBE-062B-048A-0BC6A976AB1B}"/>
              </a:ext>
            </a:extLst>
          </p:cNvPr>
          <p:cNvCxnSpPr>
            <a:cxnSpLocks/>
          </p:cNvCxnSpPr>
          <p:nvPr/>
        </p:nvCxnSpPr>
        <p:spPr>
          <a:xfrm>
            <a:off x="5559786" y="3880669"/>
            <a:ext cx="0" cy="421344"/>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EAC930EC-56DA-098B-B862-E6C34BB13B26}"/>
              </a:ext>
            </a:extLst>
          </p:cNvPr>
          <p:cNvSpPr txBox="1"/>
          <p:nvPr/>
        </p:nvSpPr>
        <p:spPr>
          <a:xfrm>
            <a:off x="5596169" y="3978214"/>
            <a:ext cx="301365" cy="161583"/>
          </a:xfrm>
          <a:prstGeom prst="rect">
            <a:avLst/>
          </a:prstGeom>
          <a:noFill/>
        </p:spPr>
        <p:txBody>
          <a:bodyPr wrap="square" lIns="0" tIns="0" rIns="0" bIns="0" rtlCol="0">
            <a:spAutoFit/>
          </a:bodyPr>
          <a:lstStyle/>
          <a:p>
            <a:pPr algn="l"/>
            <a:r>
              <a:rPr lang="en-US" sz="1050" dirty="0"/>
              <a:t>19</a:t>
            </a:r>
            <a:r>
              <a:rPr lang="el-GR" sz="1050" dirty="0"/>
              <a:t>28</a:t>
            </a:r>
            <a:endParaRPr lang="en-US" sz="1050" dirty="0"/>
          </a:p>
        </p:txBody>
      </p:sp>
      <p:grpSp>
        <p:nvGrpSpPr>
          <p:cNvPr id="3111" name="Group 3110">
            <a:extLst>
              <a:ext uri="{FF2B5EF4-FFF2-40B4-BE49-F238E27FC236}">
                <a16:creationId xmlns:a16="http://schemas.microsoft.com/office/drawing/2014/main" id="{3E0FECFF-BBCA-FC7E-1038-185DEC6092D1}"/>
              </a:ext>
            </a:extLst>
          </p:cNvPr>
          <p:cNvGrpSpPr/>
          <p:nvPr/>
        </p:nvGrpSpPr>
        <p:grpSpPr>
          <a:xfrm>
            <a:off x="4541154" y="4164782"/>
            <a:ext cx="3000595" cy="2010406"/>
            <a:chOff x="208899" y="4198564"/>
            <a:chExt cx="3000595" cy="2010406"/>
          </a:xfrm>
        </p:grpSpPr>
        <p:pic>
          <p:nvPicPr>
            <p:cNvPr id="40" name="Picture 10" descr="wideroe">
              <a:extLst>
                <a:ext uri="{FF2B5EF4-FFF2-40B4-BE49-F238E27FC236}">
                  <a16:creationId xmlns:a16="http://schemas.microsoft.com/office/drawing/2014/main" id="{D1B2C93E-84F8-BC73-2D98-AEF63D5F22E3}"/>
                </a:ext>
              </a:extLst>
            </p:cNvPr>
            <p:cNvPicPr>
              <a:picLocks noChangeAspect="1" noChangeArrowheads="1"/>
            </p:cNvPicPr>
            <p:nvPr/>
          </p:nvPicPr>
          <p:blipFill rotWithShape="1">
            <a:blip r:embed="rId11" cstate="hqprint">
              <a:extLst>
                <a:ext uri="{28A0092B-C50C-407E-A947-70E740481C1C}">
                  <a14:useLocalDpi xmlns:a14="http://schemas.microsoft.com/office/drawing/2010/main"/>
                </a:ext>
              </a:extLst>
            </a:blip>
            <a:srcRect/>
            <a:stretch/>
          </p:blipFill>
          <p:spPr bwMode="auto">
            <a:xfrm>
              <a:off x="474102" y="4398395"/>
              <a:ext cx="2735392" cy="1810575"/>
            </a:xfrm>
            <a:prstGeom prst="rect">
              <a:avLst/>
            </a:prstGeom>
            <a:noFill/>
          </p:spPr>
        </p:pic>
        <p:pic>
          <p:nvPicPr>
            <p:cNvPr id="38" name="Image" descr="Image">
              <a:extLst>
                <a:ext uri="{FF2B5EF4-FFF2-40B4-BE49-F238E27FC236}">
                  <a16:creationId xmlns:a16="http://schemas.microsoft.com/office/drawing/2014/main" id="{99DDA1AA-3D82-1466-820B-853727ADAFA6}"/>
                </a:ext>
              </a:extLst>
            </p:cNvPr>
            <p:cNvPicPr>
              <a:picLocks noChangeAspect="1"/>
            </p:cNvPicPr>
            <p:nvPr/>
          </p:nvPicPr>
          <p:blipFill>
            <a:blip r:embed="rId12"/>
            <a:stretch>
              <a:fillRect/>
            </a:stretch>
          </p:blipFill>
          <p:spPr>
            <a:xfrm>
              <a:off x="208899" y="4198564"/>
              <a:ext cx="697074" cy="1007999"/>
            </a:xfrm>
            <a:prstGeom prst="rect">
              <a:avLst/>
            </a:prstGeom>
            <a:ln w="12700">
              <a:miter lim="400000"/>
            </a:ln>
          </p:spPr>
        </p:pic>
        <p:sp>
          <p:nvSpPr>
            <p:cNvPr id="39" name="TextBox 38">
              <a:extLst>
                <a:ext uri="{FF2B5EF4-FFF2-40B4-BE49-F238E27FC236}">
                  <a16:creationId xmlns:a16="http://schemas.microsoft.com/office/drawing/2014/main" id="{D7193995-FDF8-DEDA-9CC1-1175314CB338}"/>
                </a:ext>
              </a:extLst>
            </p:cNvPr>
            <p:cNvSpPr txBox="1"/>
            <p:nvPr/>
          </p:nvSpPr>
          <p:spPr>
            <a:xfrm>
              <a:off x="293281" y="4949864"/>
              <a:ext cx="594715" cy="123111"/>
            </a:xfrm>
            <a:prstGeom prst="rect">
              <a:avLst/>
            </a:prstGeom>
            <a:noFill/>
          </p:spPr>
          <p:txBody>
            <a:bodyPr wrap="none" lIns="0" tIns="0" rIns="0" bIns="0" rtlCol="0">
              <a:spAutoFit/>
            </a:bodyPr>
            <a:lstStyle/>
            <a:p>
              <a:pPr algn="l"/>
              <a:r>
                <a:rPr lang="en-US" sz="800" dirty="0">
                  <a:solidFill>
                    <a:schemeClr val="bg1"/>
                  </a:solidFill>
                </a:rPr>
                <a:t>Rolf </a:t>
              </a:r>
              <a:r>
                <a:rPr lang="en-US" sz="800" dirty="0" err="1">
                  <a:solidFill>
                    <a:schemeClr val="bg1"/>
                  </a:solidFill>
                </a:rPr>
                <a:t>Wideroe</a:t>
              </a:r>
              <a:endParaRPr lang="en-US" sz="800" dirty="0">
                <a:solidFill>
                  <a:schemeClr val="bg1"/>
                </a:solidFill>
              </a:endParaRPr>
            </a:p>
          </p:txBody>
        </p:sp>
        <p:sp>
          <p:nvSpPr>
            <p:cNvPr id="46" name="TextBox 45">
              <a:extLst>
                <a:ext uri="{FF2B5EF4-FFF2-40B4-BE49-F238E27FC236}">
                  <a16:creationId xmlns:a16="http://schemas.microsoft.com/office/drawing/2014/main" id="{9C8E5605-844C-F6BE-ADA4-9CEB4282CE15}"/>
                </a:ext>
              </a:extLst>
            </p:cNvPr>
            <p:cNvSpPr txBox="1"/>
            <p:nvPr/>
          </p:nvSpPr>
          <p:spPr>
            <a:xfrm>
              <a:off x="1235652" y="4218724"/>
              <a:ext cx="1760350" cy="184666"/>
            </a:xfrm>
            <a:prstGeom prst="rect">
              <a:avLst/>
            </a:prstGeom>
            <a:noFill/>
          </p:spPr>
          <p:txBody>
            <a:bodyPr wrap="square" lIns="0" tIns="0" rIns="0" bIns="0" rtlCol="0">
              <a:spAutoFit/>
            </a:bodyPr>
            <a:lstStyle/>
            <a:p>
              <a:pPr algn="ctr"/>
              <a:r>
                <a:rPr lang="en-US" sz="1200" dirty="0"/>
                <a:t>Acceleration using RF</a:t>
              </a:r>
            </a:p>
          </p:txBody>
        </p:sp>
      </p:grpSp>
      <p:sp>
        <p:nvSpPr>
          <p:cNvPr id="3077" name="Pentagon 3076">
            <a:extLst>
              <a:ext uri="{FF2B5EF4-FFF2-40B4-BE49-F238E27FC236}">
                <a16:creationId xmlns:a16="http://schemas.microsoft.com/office/drawing/2014/main" id="{4578ACC5-0C9D-8016-8E91-CA164709B5E2}"/>
              </a:ext>
            </a:extLst>
          </p:cNvPr>
          <p:cNvSpPr/>
          <p:nvPr/>
        </p:nvSpPr>
        <p:spPr>
          <a:xfrm>
            <a:off x="2999656" y="3696347"/>
            <a:ext cx="9084187" cy="235754"/>
          </a:xfrm>
          <a:prstGeom prst="homePlate">
            <a:avLst/>
          </a:prstGeom>
          <a:solidFill>
            <a:schemeClr val="tx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Κυκλικοί επιταχυντές</a:t>
            </a:r>
            <a:endParaRPr lang="en-US" sz="1600" dirty="0"/>
          </a:p>
        </p:txBody>
      </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grpSp>
        <p:nvGrpSpPr>
          <p:cNvPr id="59" name="Group 58">
            <a:extLst>
              <a:ext uri="{FF2B5EF4-FFF2-40B4-BE49-F238E27FC236}">
                <a16:creationId xmlns:a16="http://schemas.microsoft.com/office/drawing/2014/main" id="{ABFF0D8D-2E30-3C7F-B0DD-BF049540AC2E}"/>
              </a:ext>
            </a:extLst>
          </p:cNvPr>
          <p:cNvGrpSpPr/>
          <p:nvPr/>
        </p:nvGrpSpPr>
        <p:grpSpPr>
          <a:xfrm>
            <a:off x="2386966" y="1045418"/>
            <a:ext cx="9417059" cy="4863600"/>
            <a:chOff x="2345382" y="1147971"/>
            <a:chExt cx="9417059" cy="4863600"/>
          </a:xfrm>
        </p:grpSpPr>
        <p:pic>
          <p:nvPicPr>
            <p:cNvPr id="57" name="Picture 56">
              <a:extLst>
                <a:ext uri="{FF2B5EF4-FFF2-40B4-BE49-F238E27FC236}">
                  <a16:creationId xmlns:a16="http://schemas.microsoft.com/office/drawing/2014/main" id="{88CFC9D6-0BDF-4866-C356-DD59EC331EDE}"/>
                </a:ext>
              </a:extLst>
            </p:cNvPr>
            <p:cNvPicPr>
              <a:picLocks noChangeAspect="1"/>
            </p:cNvPicPr>
            <p:nvPr/>
          </p:nvPicPr>
          <p:blipFill>
            <a:blip r:embed="rId13"/>
            <a:stretch>
              <a:fillRect/>
            </a:stretch>
          </p:blipFill>
          <p:spPr>
            <a:xfrm>
              <a:off x="2345382" y="1147971"/>
              <a:ext cx="9417059" cy="4863600"/>
            </a:xfrm>
            <a:prstGeom prst="rect">
              <a:avLst/>
            </a:prstGeom>
            <a:ln>
              <a:solidFill>
                <a:schemeClr val="accent1"/>
              </a:solidFill>
            </a:ln>
          </p:spPr>
        </p:pic>
        <p:pic>
          <p:nvPicPr>
            <p:cNvPr id="58" name="Picture 57" descr="Diagram, schematic&#10;&#10;Description automatically generated">
              <a:extLst>
                <a:ext uri="{FF2B5EF4-FFF2-40B4-BE49-F238E27FC236}">
                  <a16:creationId xmlns:a16="http://schemas.microsoft.com/office/drawing/2014/main" id="{5231C1EB-A534-6746-AC32-F90E30E04660}"/>
                </a:ext>
              </a:extLst>
            </p:cNvPr>
            <p:cNvPicPr>
              <a:picLocks noChangeAspect="1"/>
            </p:cNvPicPr>
            <p:nvPr/>
          </p:nvPicPr>
          <p:blipFill>
            <a:blip r:embed="rId14"/>
            <a:stretch>
              <a:fillRect/>
            </a:stretch>
          </p:blipFill>
          <p:spPr>
            <a:xfrm>
              <a:off x="8154913" y="4889085"/>
              <a:ext cx="3383409" cy="1078461"/>
            </a:xfrm>
            <a:prstGeom prst="rect">
              <a:avLst/>
            </a:prstGeom>
            <a:noFill/>
            <a:ln>
              <a:noFill/>
            </a:ln>
          </p:spPr>
        </p:pic>
      </p:grpSp>
    </p:spTree>
    <p:extLst>
      <p:ext uri="{BB962C8B-B14F-4D97-AF65-F5344CB8AC3E}">
        <p14:creationId xmlns:p14="http://schemas.microsoft.com/office/powerpoint/2010/main" val="396490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a:extLst>
              <a:ext uri="{FF2B5EF4-FFF2-40B4-BE49-F238E27FC236}">
                <a16:creationId xmlns:a16="http://schemas.microsoft.com/office/drawing/2014/main" id="{07BAA896-36CD-58AD-DD10-EE8C6413CEB2}"/>
              </a:ext>
            </a:extLst>
          </p:cNvPr>
          <p:cNvCxnSpPr>
            <a:cxnSpLocks/>
          </p:cNvCxnSpPr>
          <p:nvPr/>
        </p:nvCxnSpPr>
        <p:spPr>
          <a:xfrm>
            <a:off x="7968208" y="3813440"/>
            <a:ext cx="0" cy="564653"/>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6F1CB6-6571-6C35-2CA8-F76FDB9ECB09}"/>
              </a:ext>
            </a:extLst>
          </p:cNvPr>
          <p:cNvCxnSpPr>
            <a:cxnSpLocks/>
          </p:cNvCxnSpPr>
          <p:nvPr/>
        </p:nvCxnSpPr>
        <p:spPr>
          <a:xfrm>
            <a:off x="1072621" y="3879356"/>
            <a:ext cx="0" cy="297461"/>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extBox 7">
            <a:extLst>
              <a:ext uri="{FF2B5EF4-FFF2-40B4-BE49-F238E27FC236}">
                <a16:creationId xmlns:a16="http://schemas.microsoft.com/office/drawing/2014/main" id="{063BCB39-A8D5-2CE6-8F79-322B6BD378AD}"/>
              </a:ext>
            </a:extLst>
          </p:cNvPr>
          <p:cNvSpPr txBox="1"/>
          <p:nvPr/>
        </p:nvSpPr>
        <p:spPr>
          <a:xfrm>
            <a:off x="3161540" y="983175"/>
            <a:ext cx="1511550" cy="184666"/>
          </a:xfrm>
          <a:prstGeom prst="rect">
            <a:avLst/>
          </a:prstGeom>
          <a:noFill/>
        </p:spPr>
        <p:txBody>
          <a:bodyPr wrap="square" lIns="0" tIns="0" rIns="0" bIns="0" rtlCol="0">
            <a:spAutoFit/>
          </a:bodyPr>
          <a:lstStyle/>
          <a:p>
            <a:pPr algn="l"/>
            <a:r>
              <a:rPr lang="en-US" sz="1200" dirty="0"/>
              <a:t>Cyclotron </a:t>
            </a:r>
            <a:r>
              <a:rPr lang="en-US" sz="1200" dirty="0" err="1"/>
              <a:t>E.Lawrence</a:t>
            </a:r>
            <a:endParaRPr lang="en-US" sz="1200"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pic>
        <p:nvPicPr>
          <p:cNvPr id="21" name="Image" descr="Image">
            <a:extLst>
              <a:ext uri="{FF2B5EF4-FFF2-40B4-BE49-F238E27FC236}">
                <a16:creationId xmlns:a16="http://schemas.microsoft.com/office/drawing/2014/main" id="{9F64B361-E06A-BFE7-5F32-47BFA02955DB}"/>
              </a:ext>
            </a:extLst>
          </p:cNvPr>
          <p:cNvPicPr>
            <a:picLocks noChangeAspect="1"/>
          </p:cNvPicPr>
          <p:nvPr/>
        </p:nvPicPr>
        <p:blipFill>
          <a:blip r:embed="rId4"/>
          <a:stretch>
            <a:fillRect/>
          </a:stretch>
        </p:blipFill>
        <p:spPr>
          <a:xfrm>
            <a:off x="443587" y="4254206"/>
            <a:ext cx="1107890" cy="1938807"/>
          </a:xfrm>
          <a:prstGeom prst="rect">
            <a:avLst/>
          </a:prstGeom>
          <a:ln w="12700">
            <a:miter lim="400000"/>
          </a:ln>
        </p:spPr>
      </p:pic>
      <p:sp>
        <p:nvSpPr>
          <p:cNvPr id="24" name="TextBox 23">
            <a:extLst>
              <a:ext uri="{FF2B5EF4-FFF2-40B4-BE49-F238E27FC236}">
                <a16:creationId xmlns:a16="http://schemas.microsoft.com/office/drawing/2014/main" id="{E218ED6F-A4CD-7F23-3DC8-C6AA5876E175}"/>
              </a:ext>
            </a:extLst>
          </p:cNvPr>
          <p:cNvSpPr txBox="1"/>
          <p:nvPr/>
        </p:nvSpPr>
        <p:spPr>
          <a:xfrm>
            <a:off x="1114115" y="3933056"/>
            <a:ext cx="301365" cy="161583"/>
          </a:xfrm>
          <a:prstGeom prst="rect">
            <a:avLst/>
          </a:prstGeom>
          <a:noFill/>
        </p:spPr>
        <p:txBody>
          <a:bodyPr wrap="square" lIns="0" tIns="0" rIns="0" bIns="0" rtlCol="0">
            <a:spAutoFit/>
          </a:bodyPr>
          <a:lstStyle/>
          <a:p>
            <a:pPr algn="l"/>
            <a:r>
              <a:rPr lang="en-US" sz="1050" dirty="0">
                <a:solidFill>
                  <a:schemeClr val="accent2">
                    <a:lumMod val="50000"/>
                  </a:schemeClr>
                </a:solidFill>
              </a:rPr>
              <a:t>1932</a:t>
            </a:r>
          </a:p>
        </p:txBody>
      </p:sp>
      <p:grpSp>
        <p:nvGrpSpPr>
          <p:cNvPr id="3078" name="Group 3077">
            <a:extLst>
              <a:ext uri="{FF2B5EF4-FFF2-40B4-BE49-F238E27FC236}">
                <a16:creationId xmlns:a16="http://schemas.microsoft.com/office/drawing/2014/main" id="{CE6D01D7-E311-C58F-7A3B-C4605230C034}"/>
              </a:ext>
            </a:extLst>
          </p:cNvPr>
          <p:cNvGrpSpPr/>
          <p:nvPr/>
        </p:nvGrpSpPr>
        <p:grpSpPr>
          <a:xfrm>
            <a:off x="1692000" y="4109188"/>
            <a:ext cx="714687" cy="2050118"/>
            <a:chOff x="4436952" y="4143651"/>
            <a:chExt cx="714687" cy="2050118"/>
          </a:xfrm>
        </p:grpSpPr>
        <p:graphicFrame>
          <p:nvGraphicFramePr>
            <p:cNvPr id="25" name="Object 3">
              <a:extLst>
                <a:ext uri="{FF2B5EF4-FFF2-40B4-BE49-F238E27FC236}">
                  <a16:creationId xmlns:a16="http://schemas.microsoft.com/office/drawing/2014/main" id="{D3A46C68-30EE-A446-3526-234A2D5B23C0}"/>
                </a:ext>
              </a:extLst>
            </p:cNvPr>
            <p:cNvGraphicFramePr>
              <a:graphicFrameLocks noChangeAspect="1"/>
            </p:cNvGraphicFramePr>
            <p:nvPr/>
          </p:nvGraphicFramePr>
          <p:xfrm>
            <a:off x="4436952" y="4143651"/>
            <a:ext cx="714687" cy="1008000"/>
          </p:xfrm>
          <a:graphic>
            <a:graphicData uri="http://schemas.openxmlformats.org/presentationml/2006/ole">
              <mc:AlternateContent xmlns:mc="http://schemas.openxmlformats.org/markup-compatibility/2006">
                <mc:Choice xmlns:v="urn:schemas-microsoft-com:vml" Requires="v">
                  <p:oleObj name="Photo Editor Photo" r:id="rId5" imgW="762066" imgH="1074513" progId="">
                    <p:embed/>
                  </p:oleObj>
                </mc:Choice>
                <mc:Fallback>
                  <p:oleObj name="Photo Editor Photo" r:id="rId5" imgW="762066" imgH="1074513" progId="">
                    <p:embed/>
                    <p:pic>
                      <p:nvPicPr>
                        <p:cNvPr id="25" name="Object 3">
                          <a:extLst>
                            <a:ext uri="{FF2B5EF4-FFF2-40B4-BE49-F238E27FC236}">
                              <a16:creationId xmlns:a16="http://schemas.microsoft.com/office/drawing/2014/main" id="{D3A46C68-30EE-A446-3526-234A2D5B23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6952" y="4143651"/>
                          <a:ext cx="714687" cy="10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 name="Object 4">
              <a:extLst>
                <a:ext uri="{FF2B5EF4-FFF2-40B4-BE49-F238E27FC236}">
                  <a16:creationId xmlns:a16="http://schemas.microsoft.com/office/drawing/2014/main" id="{6E97012F-2587-A2CD-1B0D-B655BE1EAEC6}"/>
                </a:ext>
              </a:extLst>
            </p:cNvPr>
            <p:cNvGraphicFramePr>
              <a:graphicFrameLocks noChangeAspect="1"/>
            </p:cNvGraphicFramePr>
            <p:nvPr/>
          </p:nvGraphicFramePr>
          <p:xfrm>
            <a:off x="4437295" y="5185769"/>
            <a:ext cx="714000" cy="1008000"/>
          </p:xfrm>
          <a:graphic>
            <a:graphicData uri="http://schemas.openxmlformats.org/presentationml/2006/ole">
              <mc:AlternateContent xmlns:mc="http://schemas.openxmlformats.org/markup-compatibility/2006">
                <mc:Choice xmlns:v="urn:schemas-microsoft-com:vml" Requires="v">
                  <p:oleObj name="Photo Editor Photo" r:id="rId7" imgW="1066667" imgH="1508891" progId="">
                    <p:embed/>
                  </p:oleObj>
                </mc:Choice>
                <mc:Fallback>
                  <p:oleObj name="Photo Editor Photo" r:id="rId7" imgW="1066667" imgH="1508891" progId="">
                    <p:embed/>
                    <p:pic>
                      <p:nvPicPr>
                        <p:cNvPr id="26" name="Object 4">
                          <a:extLst>
                            <a:ext uri="{FF2B5EF4-FFF2-40B4-BE49-F238E27FC236}">
                              <a16:creationId xmlns:a16="http://schemas.microsoft.com/office/drawing/2014/main" id="{6E97012F-2587-A2CD-1B0D-B655BE1EA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7295" y="5185769"/>
                          <a:ext cx="714000" cy="10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 name="TextBox 26">
              <a:extLst>
                <a:ext uri="{FF2B5EF4-FFF2-40B4-BE49-F238E27FC236}">
                  <a16:creationId xmlns:a16="http://schemas.microsoft.com/office/drawing/2014/main" id="{B6A8A956-7C4C-128B-0B47-F497F74AFC46}"/>
                </a:ext>
              </a:extLst>
            </p:cNvPr>
            <p:cNvSpPr txBox="1"/>
            <p:nvPr/>
          </p:nvSpPr>
          <p:spPr>
            <a:xfrm>
              <a:off x="4476099" y="5002725"/>
              <a:ext cx="636393" cy="123111"/>
            </a:xfrm>
            <a:prstGeom prst="rect">
              <a:avLst/>
            </a:prstGeom>
            <a:noFill/>
          </p:spPr>
          <p:txBody>
            <a:bodyPr wrap="none" lIns="0" tIns="0" rIns="0" bIns="0" rtlCol="0">
              <a:spAutoFit/>
            </a:bodyPr>
            <a:lstStyle/>
            <a:p>
              <a:pPr algn="l"/>
              <a:r>
                <a:rPr lang="en-US" sz="800" dirty="0">
                  <a:solidFill>
                    <a:schemeClr val="bg1"/>
                  </a:solidFill>
                </a:rPr>
                <a:t>John </a:t>
              </a:r>
              <a:r>
                <a:rPr lang="en-US" sz="800" dirty="0" err="1">
                  <a:solidFill>
                    <a:schemeClr val="bg1"/>
                  </a:solidFill>
                </a:rPr>
                <a:t>Cockroft</a:t>
              </a:r>
              <a:endParaRPr lang="en-US" sz="800" dirty="0">
                <a:solidFill>
                  <a:schemeClr val="bg1"/>
                </a:solidFill>
              </a:endParaRPr>
            </a:p>
          </p:txBody>
        </p:sp>
        <p:sp>
          <p:nvSpPr>
            <p:cNvPr id="28" name="TextBox 27">
              <a:extLst>
                <a:ext uri="{FF2B5EF4-FFF2-40B4-BE49-F238E27FC236}">
                  <a16:creationId xmlns:a16="http://schemas.microsoft.com/office/drawing/2014/main" id="{52939E1D-9C9D-F5B0-E3EF-C593413C5498}"/>
                </a:ext>
              </a:extLst>
            </p:cNvPr>
            <p:cNvSpPr txBox="1"/>
            <p:nvPr/>
          </p:nvSpPr>
          <p:spPr>
            <a:xfrm>
              <a:off x="4470489" y="6070658"/>
              <a:ext cx="647613" cy="123111"/>
            </a:xfrm>
            <a:prstGeom prst="rect">
              <a:avLst/>
            </a:prstGeom>
            <a:noFill/>
          </p:spPr>
          <p:txBody>
            <a:bodyPr wrap="none" lIns="0" tIns="0" rIns="0" bIns="0" rtlCol="0">
              <a:spAutoFit/>
            </a:bodyPr>
            <a:lstStyle/>
            <a:p>
              <a:pPr algn="l"/>
              <a:r>
                <a:rPr lang="en-US" sz="800" dirty="0">
                  <a:solidFill>
                    <a:schemeClr val="bg1"/>
                  </a:solidFill>
                </a:rPr>
                <a:t>Ernest Walton</a:t>
              </a:r>
            </a:p>
          </p:txBody>
        </p:sp>
      </p:grpSp>
      <p:pic>
        <p:nvPicPr>
          <p:cNvPr id="29" name="Picture Placeholder 26" descr="Diagram of a diagram of a hydrogen discharge tube&#10;&#10;Description automatically generated">
            <a:extLst>
              <a:ext uri="{FF2B5EF4-FFF2-40B4-BE49-F238E27FC236}">
                <a16:creationId xmlns:a16="http://schemas.microsoft.com/office/drawing/2014/main" id="{A9E0948E-1775-E21B-E12B-8BB7695D1D9E}"/>
              </a:ext>
            </a:extLst>
          </p:cNvPr>
          <p:cNvPicPr>
            <a:picLocks noChangeAspect="1"/>
          </p:cNvPicPr>
          <p:nvPr/>
        </p:nvPicPr>
        <p:blipFill>
          <a:blip r:embed="rId9"/>
          <a:stretch>
            <a:fillRect/>
          </a:stretch>
        </p:blipFill>
        <p:spPr>
          <a:xfrm>
            <a:off x="2425790" y="4156574"/>
            <a:ext cx="1687508" cy="1734602"/>
          </a:xfrm>
          <a:prstGeom prst="rect">
            <a:avLst/>
          </a:prstGeom>
        </p:spPr>
      </p:pic>
      <p:pic>
        <p:nvPicPr>
          <p:cNvPr id="32" name="Image" descr="Image">
            <a:extLst>
              <a:ext uri="{FF2B5EF4-FFF2-40B4-BE49-F238E27FC236}">
                <a16:creationId xmlns:a16="http://schemas.microsoft.com/office/drawing/2014/main" id="{A03BAFD0-723D-C5FB-E323-737DFCED2A13}"/>
              </a:ext>
            </a:extLst>
          </p:cNvPr>
          <p:cNvPicPr>
            <a:picLocks noChangeAspect="1"/>
          </p:cNvPicPr>
          <p:nvPr/>
        </p:nvPicPr>
        <p:blipFill>
          <a:blip r:embed="rId10"/>
          <a:stretch>
            <a:fillRect/>
          </a:stretch>
        </p:blipFill>
        <p:spPr>
          <a:xfrm>
            <a:off x="3151212" y="1220541"/>
            <a:ext cx="2516152" cy="2023982"/>
          </a:xfrm>
          <a:prstGeom prst="rect">
            <a:avLst/>
          </a:prstGeom>
          <a:ln w="12700">
            <a:miter lim="400000"/>
          </a:ln>
        </p:spPr>
      </p:pic>
      <p:sp>
        <p:nvSpPr>
          <p:cNvPr id="33" name="TextBox 32">
            <a:extLst>
              <a:ext uri="{FF2B5EF4-FFF2-40B4-BE49-F238E27FC236}">
                <a16:creationId xmlns:a16="http://schemas.microsoft.com/office/drawing/2014/main" id="{D6CFA43C-05FF-4940-E8F4-2B79172F2B80}"/>
              </a:ext>
            </a:extLst>
          </p:cNvPr>
          <p:cNvSpPr txBox="1"/>
          <p:nvPr/>
        </p:nvSpPr>
        <p:spPr>
          <a:xfrm>
            <a:off x="3243437" y="2934182"/>
            <a:ext cx="2311747" cy="246221"/>
          </a:xfrm>
          <a:prstGeom prst="rect">
            <a:avLst/>
          </a:prstGeom>
          <a:noFill/>
        </p:spPr>
        <p:txBody>
          <a:bodyPr wrap="square" lIns="0" tIns="0" rIns="0" bIns="0" rtlCol="0">
            <a:spAutoFit/>
          </a:bodyPr>
          <a:lstStyle/>
          <a:p>
            <a:pPr algn="l"/>
            <a:r>
              <a:rPr lang="en-US" sz="800" dirty="0">
                <a:solidFill>
                  <a:schemeClr val="bg1"/>
                </a:solidFill>
              </a:rPr>
              <a:t>Ernest Lawrence</a:t>
            </a:r>
            <a:r>
              <a:rPr lang="el-GR" sz="800" dirty="0">
                <a:solidFill>
                  <a:schemeClr val="bg1"/>
                </a:solidFill>
              </a:rPr>
              <a:t> &amp; Μ. </a:t>
            </a:r>
            <a:r>
              <a:rPr lang="en-US" sz="800" dirty="0">
                <a:solidFill>
                  <a:schemeClr val="bg1"/>
                </a:solidFill>
              </a:rPr>
              <a:t>Stanley Livingston, </a:t>
            </a:r>
            <a:r>
              <a:rPr lang="en-US" sz="800" b="1" dirty="0">
                <a:solidFill>
                  <a:srgbClr val="FF40FF"/>
                </a:solidFill>
              </a:rPr>
              <a:t>1.25 MeV cyclotron</a:t>
            </a:r>
            <a:endParaRPr lang="el-GR" sz="800" b="1" dirty="0">
              <a:solidFill>
                <a:srgbClr val="FF40FF"/>
              </a:solidFill>
            </a:endParaRPr>
          </a:p>
        </p:txBody>
      </p:sp>
      <p:sp>
        <p:nvSpPr>
          <p:cNvPr id="34" name="TextBox 33">
            <a:extLst>
              <a:ext uri="{FF2B5EF4-FFF2-40B4-BE49-F238E27FC236}">
                <a16:creationId xmlns:a16="http://schemas.microsoft.com/office/drawing/2014/main" id="{76CF7D29-FEAB-60C0-380D-2B3F77C5D82B}"/>
              </a:ext>
            </a:extLst>
          </p:cNvPr>
          <p:cNvSpPr txBox="1"/>
          <p:nvPr/>
        </p:nvSpPr>
        <p:spPr>
          <a:xfrm>
            <a:off x="2425790" y="5967546"/>
            <a:ext cx="1727596" cy="184666"/>
          </a:xfrm>
          <a:prstGeom prst="rect">
            <a:avLst/>
          </a:prstGeom>
          <a:noFill/>
        </p:spPr>
        <p:txBody>
          <a:bodyPr wrap="square" lIns="0" tIns="0" rIns="0" bIns="0" rtlCol="0">
            <a:spAutoFit/>
          </a:bodyPr>
          <a:lstStyle/>
          <a:p>
            <a:pPr algn="ctr"/>
            <a:r>
              <a:rPr lang="el-GR" sz="1200" dirty="0"/>
              <a:t>Διάσπαση ατόμου </a:t>
            </a:r>
            <a:r>
              <a:rPr lang="el-GR" sz="1200" dirty="0" err="1"/>
              <a:t>Λιθίου</a:t>
            </a:r>
            <a:r>
              <a:rPr lang="el-GR" sz="1200" dirty="0"/>
              <a:t> </a:t>
            </a:r>
          </a:p>
        </p:txBody>
      </p:sp>
      <p:cxnSp>
        <p:nvCxnSpPr>
          <p:cNvPr id="35" name="Straight Connector 34">
            <a:extLst>
              <a:ext uri="{FF2B5EF4-FFF2-40B4-BE49-F238E27FC236}">
                <a16:creationId xmlns:a16="http://schemas.microsoft.com/office/drawing/2014/main" id="{C2FF1090-CD44-862C-8CEC-80A7FDF5FE85}"/>
              </a:ext>
            </a:extLst>
          </p:cNvPr>
          <p:cNvCxnSpPr>
            <a:cxnSpLocks/>
          </p:cNvCxnSpPr>
          <p:nvPr/>
        </p:nvCxnSpPr>
        <p:spPr>
          <a:xfrm flipV="1">
            <a:off x="4065602" y="3308360"/>
            <a:ext cx="0" cy="558668"/>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9122347-B9FC-237A-C7E7-C86F89411CFF}"/>
              </a:ext>
            </a:extLst>
          </p:cNvPr>
          <p:cNvSpPr txBox="1"/>
          <p:nvPr/>
        </p:nvSpPr>
        <p:spPr>
          <a:xfrm>
            <a:off x="4095885" y="3458604"/>
            <a:ext cx="301365" cy="161583"/>
          </a:xfrm>
          <a:prstGeom prst="rect">
            <a:avLst/>
          </a:prstGeom>
          <a:noFill/>
        </p:spPr>
        <p:txBody>
          <a:bodyPr wrap="none" lIns="0" tIns="0" rIns="0" bIns="0" rtlCol="0">
            <a:spAutoFit/>
          </a:bodyPr>
          <a:lstStyle/>
          <a:p>
            <a:pPr algn="l"/>
            <a:r>
              <a:rPr lang="en-US" sz="1050" dirty="0"/>
              <a:t>193</a:t>
            </a:r>
            <a:r>
              <a:rPr lang="el-GR" sz="1050" dirty="0"/>
              <a:t>4</a:t>
            </a:r>
            <a:endParaRPr lang="en-US" sz="1050" dirty="0"/>
          </a:p>
        </p:txBody>
      </p:sp>
      <p:cxnSp>
        <p:nvCxnSpPr>
          <p:cNvPr id="41" name="Straight Connector 40">
            <a:extLst>
              <a:ext uri="{FF2B5EF4-FFF2-40B4-BE49-F238E27FC236}">
                <a16:creationId xmlns:a16="http://schemas.microsoft.com/office/drawing/2014/main" id="{824DC8A2-0BBE-062B-048A-0BC6A976AB1B}"/>
              </a:ext>
            </a:extLst>
          </p:cNvPr>
          <p:cNvCxnSpPr>
            <a:cxnSpLocks/>
          </p:cNvCxnSpPr>
          <p:nvPr/>
        </p:nvCxnSpPr>
        <p:spPr>
          <a:xfrm>
            <a:off x="5559786" y="3880669"/>
            <a:ext cx="0" cy="421344"/>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EAC930EC-56DA-098B-B862-E6C34BB13B26}"/>
              </a:ext>
            </a:extLst>
          </p:cNvPr>
          <p:cNvSpPr txBox="1"/>
          <p:nvPr/>
        </p:nvSpPr>
        <p:spPr>
          <a:xfrm>
            <a:off x="5596169" y="3978214"/>
            <a:ext cx="301365" cy="161583"/>
          </a:xfrm>
          <a:prstGeom prst="rect">
            <a:avLst/>
          </a:prstGeom>
          <a:noFill/>
        </p:spPr>
        <p:txBody>
          <a:bodyPr wrap="square" lIns="0" tIns="0" rIns="0" bIns="0" rtlCol="0">
            <a:spAutoFit/>
          </a:bodyPr>
          <a:lstStyle/>
          <a:p>
            <a:pPr algn="l"/>
            <a:r>
              <a:rPr lang="en-US" sz="1050" dirty="0"/>
              <a:t>19</a:t>
            </a:r>
            <a:r>
              <a:rPr lang="el-GR" sz="1050" dirty="0"/>
              <a:t>28</a:t>
            </a:r>
            <a:endParaRPr lang="en-US" sz="1050" dirty="0"/>
          </a:p>
        </p:txBody>
      </p:sp>
      <p:pic>
        <p:nvPicPr>
          <p:cNvPr id="43" name="Picture 42">
            <a:extLst>
              <a:ext uri="{FF2B5EF4-FFF2-40B4-BE49-F238E27FC236}">
                <a16:creationId xmlns:a16="http://schemas.microsoft.com/office/drawing/2014/main" id="{73715349-3814-D9D1-878B-CB520C6D2A95}"/>
              </a:ext>
            </a:extLst>
          </p:cNvPr>
          <p:cNvPicPr>
            <a:picLocks noChangeAspect="1"/>
          </p:cNvPicPr>
          <p:nvPr/>
        </p:nvPicPr>
        <p:blipFill>
          <a:blip r:embed="rId11"/>
          <a:stretch>
            <a:fillRect/>
          </a:stretch>
        </p:blipFill>
        <p:spPr>
          <a:xfrm>
            <a:off x="7937265" y="4475078"/>
            <a:ext cx="2987101" cy="1601145"/>
          </a:xfrm>
          <a:prstGeom prst="rect">
            <a:avLst/>
          </a:prstGeom>
          <a:ln>
            <a:solidFill>
              <a:schemeClr val="accent1"/>
            </a:solidFill>
          </a:ln>
        </p:spPr>
      </p:pic>
      <p:grpSp>
        <p:nvGrpSpPr>
          <p:cNvPr id="3111" name="Group 3110">
            <a:extLst>
              <a:ext uri="{FF2B5EF4-FFF2-40B4-BE49-F238E27FC236}">
                <a16:creationId xmlns:a16="http://schemas.microsoft.com/office/drawing/2014/main" id="{3E0FECFF-BBCA-FC7E-1038-185DEC6092D1}"/>
              </a:ext>
            </a:extLst>
          </p:cNvPr>
          <p:cNvGrpSpPr/>
          <p:nvPr/>
        </p:nvGrpSpPr>
        <p:grpSpPr>
          <a:xfrm>
            <a:off x="4541154" y="4164782"/>
            <a:ext cx="3000595" cy="2010406"/>
            <a:chOff x="208899" y="4198564"/>
            <a:chExt cx="3000595" cy="2010406"/>
          </a:xfrm>
        </p:grpSpPr>
        <p:pic>
          <p:nvPicPr>
            <p:cNvPr id="40" name="Picture 10" descr="wideroe">
              <a:extLst>
                <a:ext uri="{FF2B5EF4-FFF2-40B4-BE49-F238E27FC236}">
                  <a16:creationId xmlns:a16="http://schemas.microsoft.com/office/drawing/2014/main" id="{D1B2C93E-84F8-BC73-2D98-AEF63D5F22E3}"/>
                </a:ext>
              </a:extLst>
            </p:cNvPr>
            <p:cNvPicPr>
              <a:picLocks noChangeAspect="1" noChangeArrowheads="1"/>
            </p:cNvPicPr>
            <p:nvPr/>
          </p:nvPicPr>
          <p:blipFill rotWithShape="1">
            <a:blip r:embed="rId12" cstate="hqprint">
              <a:extLst>
                <a:ext uri="{28A0092B-C50C-407E-A947-70E740481C1C}">
                  <a14:useLocalDpi xmlns:a14="http://schemas.microsoft.com/office/drawing/2010/main"/>
                </a:ext>
              </a:extLst>
            </a:blip>
            <a:srcRect/>
            <a:stretch/>
          </p:blipFill>
          <p:spPr bwMode="auto">
            <a:xfrm>
              <a:off x="474102" y="4398395"/>
              <a:ext cx="2735392" cy="1810575"/>
            </a:xfrm>
            <a:prstGeom prst="rect">
              <a:avLst/>
            </a:prstGeom>
            <a:noFill/>
          </p:spPr>
        </p:pic>
        <p:pic>
          <p:nvPicPr>
            <p:cNvPr id="38" name="Image" descr="Image">
              <a:extLst>
                <a:ext uri="{FF2B5EF4-FFF2-40B4-BE49-F238E27FC236}">
                  <a16:creationId xmlns:a16="http://schemas.microsoft.com/office/drawing/2014/main" id="{99DDA1AA-3D82-1466-820B-853727ADAFA6}"/>
                </a:ext>
              </a:extLst>
            </p:cNvPr>
            <p:cNvPicPr>
              <a:picLocks noChangeAspect="1"/>
            </p:cNvPicPr>
            <p:nvPr/>
          </p:nvPicPr>
          <p:blipFill>
            <a:blip r:embed="rId13"/>
            <a:stretch>
              <a:fillRect/>
            </a:stretch>
          </p:blipFill>
          <p:spPr>
            <a:xfrm>
              <a:off x="208899" y="4198564"/>
              <a:ext cx="697074" cy="1007999"/>
            </a:xfrm>
            <a:prstGeom prst="rect">
              <a:avLst/>
            </a:prstGeom>
            <a:ln w="12700">
              <a:miter lim="400000"/>
            </a:ln>
          </p:spPr>
        </p:pic>
        <p:sp>
          <p:nvSpPr>
            <p:cNvPr id="39" name="TextBox 38">
              <a:extLst>
                <a:ext uri="{FF2B5EF4-FFF2-40B4-BE49-F238E27FC236}">
                  <a16:creationId xmlns:a16="http://schemas.microsoft.com/office/drawing/2014/main" id="{D7193995-FDF8-DEDA-9CC1-1175314CB338}"/>
                </a:ext>
              </a:extLst>
            </p:cNvPr>
            <p:cNvSpPr txBox="1"/>
            <p:nvPr/>
          </p:nvSpPr>
          <p:spPr>
            <a:xfrm>
              <a:off x="293281" y="4949864"/>
              <a:ext cx="594715" cy="123111"/>
            </a:xfrm>
            <a:prstGeom prst="rect">
              <a:avLst/>
            </a:prstGeom>
            <a:noFill/>
          </p:spPr>
          <p:txBody>
            <a:bodyPr wrap="none" lIns="0" tIns="0" rIns="0" bIns="0" rtlCol="0">
              <a:spAutoFit/>
            </a:bodyPr>
            <a:lstStyle/>
            <a:p>
              <a:pPr algn="l"/>
              <a:r>
                <a:rPr lang="en-US" sz="800" dirty="0">
                  <a:solidFill>
                    <a:schemeClr val="bg1"/>
                  </a:solidFill>
                </a:rPr>
                <a:t>Rolf </a:t>
              </a:r>
              <a:r>
                <a:rPr lang="en-US" sz="800" dirty="0" err="1">
                  <a:solidFill>
                    <a:schemeClr val="bg1"/>
                  </a:solidFill>
                </a:rPr>
                <a:t>Wideroe</a:t>
              </a:r>
              <a:endParaRPr lang="en-US" sz="800" dirty="0">
                <a:solidFill>
                  <a:schemeClr val="bg1"/>
                </a:solidFill>
              </a:endParaRPr>
            </a:p>
          </p:txBody>
        </p:sp>
        <p:sp>
          <p:nvSpPr>
            <p:cNvPr id="46" name="TextBox 45">
              <a:extLst>
                <a:ext uri="{FF2B5EF4-FFF2-40B4-BE49-F238E27FC236}">
                  <a16:creationId xmlns:a16="http://schemas.microsoft.com/office/drawing/2014/main" id="{9C8E5605-844C-F6BE-ADA4-9CEB4282CE15}"/>
                </a:ext>
              </a:extLst>
            </p:cNvPr>
            <p:cNvSpPr txBox="1"/>
            <p:nvPr/>
          </p:nvSpPr>
          <p:spPr>
            <a:xfrm>
              <a:off x="1235652" y="4218724"/>
              <a:ext cx="1760350" cy="184666"/>
            </a:xfrm>
            <a:prstGeom prst="rect">
              <a:avLst/>
            </a:prstGeom>
            <a:noFill/>
          </p:spPr>
          <p:txBody>
            <a:bodyPr wrap="square" lIns="0" tIns="0" rIns="0" bIns="0" rtlCol="0">
              <a:spAutoFit/>
            </a:bodyPr>
            <a:lstStyle/>
            <a:p>
              <a:pPr algn="ctr"/>
              <a:r>
                <a:rPr lang="en-US" sz="1200" dirty="0"/>
                <a:t>Acceleration using RF</a:t>
              </a:r>
            </a:p>
          </p:txBody>
        </p:sp>
      </p:grpSp>
      <p:sp>
        <p:nvSpPr>
          <p:cNvPr id="50" name="TextBox 49">
            <a:extLst>
              <a:ext uri="{FF2B5EF4-FFF2-40B4-BE49-F238E27FC236}">
                <a16:creationId xmlns:a16="http://schemas.microsoft.com/office/drawing/2014/main" id="{BE97EFD7-6DED-FDEA-9577-4ADCEC19CC6D}"/>
              </a:ext>
            </a:extLst>
          </p:cNvPr>
          <p:cNvSpPr txBox="1"/>
          <p:nvPr/>
        </p:nvSpPr>
        <p:spPr>
          <a:xfrm>
            <a:off x="8026323" y="3978214"/>
            <a:ext cx="301365" cy="161583"/>
          </a:xfrm>
          <a:prstGeom prst="rect">
            <a:avLst/>
          </a:prstGeom>
          <a:noFill/>
        </p:spPr>
        <p:txBody>
          <a:bodyPr wrap="square" lIns="0" tIns="0" rIns="0" bIns="0" rtlCol="0">
            <a:spAutoFit/>
          </a:bodyPr>
          <a:lstStyle/>
          <a:p>
            <a:pPr algn="l"/>
            <a:r>
              <a:rPr lang="en-US" sz="1050" dirty="0"/>
              <a:t>1946</a:t>
            </a:r>
          </a:p>
        </p:txBody>
      </p:sp>
      <p:sp>
        <p:nvSpPr>
          <p:cNvPr id="60" name="TextBox 59">
            <a:extLst>
              <a:ext uri="{FF2B5EF4-FFF2-40B4-BE49-F238E27FC236}">
                <a16:creationId xmlns:a16="http://schemas.microsoft.com/office/drawing/2014/main" id="{B2E41B3F-C08A-5582-79EB-AFF4EFC42D2B}"/>
              </a:ext>
            </a:extLst>
          </p:cNvPr>
          <p:cNvSpPr txBox="1"/>
          <p:nvPr/>
        </p:nvSpPr>
        <p:spPr>
          <a:xfrm>
            <a:off x="8032195" y="4178538"/>
            <a:ext cx="2826247" cy="184666"/>
          </a:xfrm>
          <a:prstGeom prst="rect">
            <a:avLst/>
          </a:prstGeom>
          <a:noFill/>
        </p:spPr>
        <p:txBody>
          <a:bodyPr wrap="square" lIns="0" tIns="0" rIns="0" bIns="0" rtlCol="0">
            <a:spAutoFit/>
          </a:bodyPr>
          <a:lstStyle/>
          <a:p>
            <a:pPr algn="ctr"/>
            <a:r>
              <a:rPr lang="en-US" sz="1200" dirty="0"/>
              <a:t>Accelerating structures Hansen-Alvarez</a:t>
            </a:r>
          </a:p>
        </p:txBody>
      </p:sp>
      <p:sp>
        <p:nvSpPr>
          <p:cNvPr id="3077" name="Pentagon 3076">
            <a:extLst>
              <a:ext uri="{FF2B5EF4-FFF2-40B4-BE49-F238E27FC236}">
                <a16:creationId xmlns:a16="http://schemas.microsoft.com/office/drawing/2014/main" id="{4578ACC5-0C9D-8016-8E91-CA164709B5E2}"/>
              </a:ext>
            </a:extLst>
          </p:cNvPr>
          <p:cNvSpPr/>
          <p:nvPr/>
        </p:nvSpPr>
        <p:spPr>
          <a:xfrm>
            <a:off x="2999656" y="3696347"/>
            <a:ext cx="9084187" cy="235754"/>
          </a:xfrm>
          <a:prstGeom prst="homePlate">
            <a:avLst/>
          </a:prstGeom>
          <a:solidFill>
            <a:schemeClr val="tx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Κυκλικοί επιταχυντές</a:t>
            </a:r>
            <a:endParaRPr lang="en-US" sz="1600" dirty="0"/>
          </a:p>
        </p:txBody>
      </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spTree>
    <p:extLst>
      <p:ext uri="{BB962C8B-B14F-4D97-AF65-F5344CB8AC3E}">
        <p14:creationId xmlns:p14="http://schemas.microsoft.com/office/powerpoint/2010/main" val="1509265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a:extLst>
              <a:ext uri="{FF2B5EF4-FFF2-40B4-BE49-F238E27FC236}">
                <a16:creationId xmlns:a16="http://schemas.microsoft.com/office/drawing/2014/main" id="{07BAA896-36CD-58AD-DD10-EE8C6413CEB2}"/>
              </a:ext>
            </a:extLst>
          </p:cNvPr>
          <p:cNvCxnSpPr>
            <a:cxnSpLocks/>
          </p:cNvCxnSpPr>
          <p:nvPr/>
        </p:nvCxnSpPr>
        <p:spPr>
          <a:xfrm>
            <a:off x="7968208" y="3813440"/>
            <a:ext cx="0" cy="564653"/>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C6F1CB6-6571-6C35-2CA8-F76FDB9ECB09}"/>
              </a:ext>
            </a:extLst>
          </p:cNvPr>
          <p:cNvCxnSpPr>
            <a:cxnSpLocks/>
          </p:cNvCxnSpPr>
          <p:nvPr/>
        </p:nvCxnSpPr>
        <p:spPr>
          <a:xfrm>
            <a:off x="1072621" y="3879356"/>
            <a:ext cx="0" cy="297461"/>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8" name="TextBox 7">
            <a:extLst>
              <a:ext uri="{FF2B5EF4-FFF2-40B4-BE49-F238E27FC236}">
                <a16:creationId xmlns:a16="http://schemas.microsoft.com/office/drawing/2014/main" id="{063BCB39-A8D5-2CE6-8F79-322B6BD378AD}"/>
              </a:ext>
            </a:extLst>
          </p:cNvPr>
          <p:cNvSpPr txBox="1"/>
          <p:nvPr/>
        </p:nvSpPr>
        <p:spPr>
          <a:xfrm>
            <a:off x="3161540" y="983175"/>
            <a:ext cx="1511550" cy="184666"/>
          </a:xfrm>
          <a:prstGeom prst="rect">
            <a:avLst/>
          </a:prstGeom>
          <a:noFill/>
        </p:spPr>
        <p:txBody>
          <a:bodyPr wrap="square" lIns="0" tIns="0" rIns="0" bIns="0" rtlCol="0">
            <a:spAutoFit/>
          </a:bodyPr>
          <a:lstStyle/>
          <a:p>
            <a:pPr algn="l"/>
            <a:r>
              <a:rPr lang="en-US" sz="1200" dirty="0"/>
              <a:t>Cyclotron </a:t>
            </a:r>
            <a:r>
              <a:rPr lang="en-US" sz="1200" dirty="0" err="1"/>
              <a:t>E.Lawrence</a:t>
            </a:r>
            <a:endParaRPr lang="en-US" sz="1200"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pic>
        <p:nvPicPr>
          <p:cNvPr id="21" name="Image" descr="Image">
            <a:extLst>
              <a:ext uri="{FF2B5EF4-FFF2-40B4-BE49-F238E27FC236}">
                <a16:creationId xmlns:a16="http://schemas.microsoft.com/office/drawing/2014/main" id="{9F64B361-E06A-BFE7-5F32-47BFA02955DB}"/>
              </a:ext>
            </a:extLst>
          </p:cNvPr>
          <p:cNvPicPr>
            <a:picLocks noChangeAspect="1"/>
          </p:cNvPicPr>
          <p:nvPr/>
        </p:nvPicPr>
        <p:blipFill>
          <a:blip r:embed="rId4"/>
          <a:stretch>
            <a:fillRect/>
          </a:stretch>
        </p:blipFill>
        <p:spPr>
          <a:xfrm>
            <a:off x="443587" y="4254206"/>
            <a:ext cx="1107890" cy="1938807"/>
          </a:xfrm>
          <a:prstGeom prst="rect">
            <a:avLst/>
          </a:prstGeom>
          <a:ln w="12700">
            <a:miter lim="400000"/>
          </a:ln>
        </p:spPr>
      </p:pic>
      <p:sp>
        <p:nvSpPr>
          <p:cNvPr id="24" name="TextBox 23">
            <a:extLst>
              <a:ext uri="{FF2B5EF4-FFF2-40B4-BE49-F238E27FC236}">
                <a16:creationId xmlns:a16="http://schemas.microsoft.com/office/drawing/2014/main" id="{E218ED6F-A4CD-7F23-3DC8-C6AA5876E175}"/>
              </a:ext>
            </a:extLst>
          </p:cNvPr>
          <p:cNvSpPr txBox="1"/>
          <p:nvPr/>
        </p:nvSpPr>
        <p:spPr>
          <a:xfrm>
            <a:off x="1114115" y="3933056"/>
            <a:ext cx="301365" cy="161583"/>
          </a:xfrm>
          <a:prstGeom prst="rect">
            <a:avLst/>
          </a:prstGeom>
          <a:noFill/>
        </p:spPr>
        <p:txBody>
          <a:bodyPr wrap="square" lIns="0" tIns="0" rIns="0" bIns="0" rtlCol="0">
            <a:spAutoFit/>
          </a:bodyPr>
          <a:lstStyle/>
          <a:p>
            <a:pPr algn="l"/>
            <a:r>
              <a:rPr lang="en-US" sz="1050" dirty="0">
                <a:solidFill>
                  <a:schemeClr val="accent2">
                    <a:lumMod val="50000"/>
                  </a:schemeClr>
                </a:solidFill>
              </a:rPr>
              <a:t>1932</a:t>
            </a:r>
          </a:p>
        </p:txBody>
      </p:sp>
      <p:grpSp>
        <p:nvGrpSpPr>
          <p:cNvPr id="3078" name="Group 3077">
            <a:extLst>
              <a:ext uri="{FF2B5EF4-FFF2-40B4-BE49-F238E27FC236}">
                <a16:creationId xmlns:a16="http://schemas.microsoft.com/office/drawing/2014/main" id="{CE6D01D7-E311-C58F-7A3B-C4605230C034}"/>
              </a:ext>
            </a:extLst>
          </p:cNvPr>
          <p:cNvGrpSpPr/>
          <p:nvPr/>
        </p:nvGrpSpPr>
        <p:grpSpPr>
          <a:xfrm>
            <a:off x="1692000" y="4109188"/>
            <a:ext cx="714687" cy="2050118"/>
            <a:chOff x="4436952" y="4143651"/>
            <a:chExt cx="714687" cy="2050118"/>
          </a:xfrm>
        </p:grpSpPr>
        <p:graphicFrame>
          <p:nvGraphicFramePr>
            <p:cNvPr id="25" name="Object 3">
              <a:extLst>
                <a:ext uri="{FF2B5EF4-FFF2-40B4-BE49-F238E27FC236}">
                  <a16:creationId xmlns:a16="http://schemas.microsoft.com/office/drawing/2014/main" id="{D3A46C68-30EE-A446-3526-234A2D5B23C0}"/>
                </a:ext>
              </a:extLst>
            </p:cNvPr>
            <p:cNvGraphicFramePr>
              <a:graphicFrameLocks noChangeAspect="1"/>
            </p:cNvGraphicFramePr>
            <p:nvPr/>
          </p:nvGraphicFramePr>
          <p:xfrm>
            <a:off x="4436952" y="4143651"/>
            <a:ext cx="714687" cy="1008000"/>
          </p:xfrm>
          <a:graphic>
            <a:graphicData uri="http://schemas.openxmlformats.org/presentationml/2006/ole">
              <mc:AlternateContent xmlns:mc="http://schemas.openxmlformats.org/markup-compatibility/2006">
                <mc:Choice xmlns:v="urn:schemas-microsoft-com:vml" Requires="v">
                  <p:oleObj name="Photo Editor Photo" r:id="rId5" imgW="762066" imgH="1074513" progId="">
                    <p:embed/>
                  </p:oleObj>
                </mc:Choice>
                <mc:Fallback>
                  <p:oleObj name="Photo Editor Photo" r:id="rId5" imgW="762066" imgH="1074513" progId="">
                    <p:embed/>
                    <p:pic>
                      <p:nvPicPr>
                        <p:cNvPr id="25" name="Object 3">
                          <a:extLst>
                            <a:ext uri="{FF2B5EF4-FFF2-40B4-BE49-F238E27FC236}">
                              <a16:creationId xmlns:a16="http://schemas.microsoft.com/office/drawing/2014/main" id="{D3A46C68-30EE-A446-3526-234A2D5B23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6952" y="4143651"/>
                          <a:ext cx="714687"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 name="Object 4">
              <a:extLst>
                <a:ext uri="{FF2B5EF4-FFF2-40B4-BE49-F238E27FC236}">
                  <a16:creationId xmlns:a16="http://schemas.microsoft.com/office/drawing/2014/main" id="{6E97012F-2587-A2CD-1B0D-B655BE1EAEC6}"/>
                </a:ext>
              </a:extLst>
            </p:cNvPr>
            <p:cNvGraphicFramePr>
              <a:graphicFrameLocks noChangeAspect="1"/>
            </p:cNvGraphicFramePr>
            <p:nvPr/>
          </p:nvGraphicFramePr>
          <p:xfrm>
            <a:off x="4437295" y="5185769"/>
            <a:ext cx="714000" cy="1008000"/>
          </p:xfrm>
          <a:graphic>
            <a:graphicData uri="http://schemas.openxmlformats.org/presentationml/2006/ole">
              <mc:AlternateContent xmlns:mc="http://schemas.openxmlformats.org/markup-compatibility/2006">
                <mc:Choice xmlns:v="urn:schemas-microsoft-com:vml" Requires="v">
                  <p:oleObj name="Photo Editor Photo" r:id="rId7" imgW="1066667" imgH="1508891" progId="">
                    <p:embed/>
                  </p:oleObj>
                </mc:Choice>
                <mc:Fallback>
                  <p:oleObj name="Photo Editor Photo" r:id="rId7" imgW="1066667" imgH="1508891" progId="">
                    <p:embed/>
                    <p:pic>
                      <p:nvPicPr>
                        <p:cNvPr id="26" name="Object 4">
                          <a:extLst>
                            <a:ext uri="{FF2B5EF4-FFF2-40B4-BE49-F238E27FC236}">
                              <a16:creationId xmlns:a16="http://schemas.microsoft.com/office/drawing/2014/main" id="{6E97012F-2587-A2CD-1B0D-B655BE1EA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7295" y="5185769"/>
                          <a:ext cx="714000"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 name="TextBox 26">
              <a:extLst>
                <a:ext uri="{FF2B5EF4-FFF2-40B4-BE49-F238E27FC236}">
                  <a16:creationId xmlns:a16="http://schemas.microsoft.com/office/drawing/2014/main" id="{B6A8A956-7C4C-128B-0B47-F497F74AFC46}"/>
                </a:ext>
              </a:extLst>
            </p:cNvPr>
            <p:cNvSpPr txBox="1"/>
            <p:nvPr/>
          </p:nvSpPr>
          <p:spPr>
            <a:xfrm>
              <a:off x="4476099" y="5002725"/>
              <a:ext cx="636393" cy="123111"/>
            </a:xfrm>
            <a:prstGeom prst="rect">
              <a:avLst/>
            </a:prstGeom>
            <a:noFill/>
          </p:spPr>
          <p:txBody>
            <a:bodyPr wrap="none" lIns="0" tIns="0" rIns="0" bIns="0" rtlCol="0">
              <a:spAutoFit/>
            </a:bodyPr>
            <a:lstStyle/>
            <a:p>
              <a:pPr algn="l"/>
              <a:r>
                <a:rPr lang="en-US" sz="800" dirty="0">
                  <a:solidFill>
                    <a:schemeClr val="bg1"/>
                  </a:solidFill>
                </a:rPr>
                <a:t>John </a:t>
              </a:r>
              <a:r>
                <a:rPr lang="en-US" sz="800" dirty="0" err="1">
                  <a:solidFill>
                    <a:schemeClr val="bg1"/>
                  </a:solidFill>
                </a:rPr>
                <a:t>Cockroft</a:t>
              </a:r>
              <a:endParaRPr lang="en-US" sz="800" dirty="0">
                <a:solidFill>
                  <a:schemeClr val="bg1"/>
                </a:solidFill>
              </a:endParaRPr>
            </a:p>
          </p:txBody>
        </p:sp>
        <p:sp>
          <p:nvSpPr>
            <p:cNvPr id="28" name="TextBox 27">
              <a:extLst>
                <a:ext uri="{FF2B5EF4-FFF2-40B4-BE49-F238E27FC236}">
                  <a16:creationId xmlns:a16="http://schemas.microsoft.com/office/drawing/2014/main" id="{52939E1D-9C9D-F5B0-E3EF-C593413C5498}"/>
                </a:ext>
              </a:extLst>
            </p:cNvPr>
            <p:cNvSpPr txBox="1"/>
            <p:nvPr/>
          </p:nvSpPr>
          <p:spPr>
            <a:xfrm>
              <a:off x="4470489" y="6070658"/>
              <a:ext cx="647613" cy="123111"/>
            </a:xfrm>
            <a:prstGeom prst="rect">
              <a:avLst/>
            </a:prstGeom>
            <a:noFill/>
          </p:spPr>
          <p:txBody>
            <a:bodyPr wrap="none" lIns="0" tIns="0" rIns="0" bIns="0" rtlCol="0">
              <a:spAutoFit/>
            </a:bodyPr>
            <a:lstStyle/>
            <a:p>
              <a:pPr algn="l"/>
              <a:r>
                <a:rPr lang="en-US" sz="800" dirty="0">
                  <a:solidFill>
                    <a:schemeClr val="bg1"/>
                  </a:solidFill>
                </a:rPr>
                <a:t>Ernest Walton</a:t>
              </a:r>
            </a:p>
          </p:txBody>
        </p:sp>
      </p:grpSp>
      <p:pic>
        <p:nvPicPr>
          <p:cNvPr id="29" name="Picture Placeholder 26" descr="Diagram of a diagram of a hydrogen discharge tube&#10;&#10;Description automatically generated">
            <a:extLst>
              <a:ext uri="{FF2B5EF4-FFF2-40B4-BE49-F238E27FC236}">
                <a16:creationId xmlns:a16="http://schemas.microsoft.com/office/drawing/2014/main" id="{A9E0948E-1775-E21B-E12B-8BB7695D1D9E}"/>
              </a:ext>
            </a:extLst>
          </p:cNvPr>
          <p:cNvPicPr>
            <a:picLocks noChangeAspect="1"/>
          </p:cNvPicPr>
          <p:nvPr/>
        </p:nvPicPr>
        <p:blipFill>
          <a:blip r:embed="rId9"/>
          <a:stretch>
            <a:fillRect/>
          </a:stretch>
        </p:blipFill>
        <p:spPr>
          <a:xfrm>
            <a:off x="2425790" y="4156574"/>
            <a:ext cx="1687508" cy="1734602"/>
          </a:xfrm>
          <a:prstGeom prst="rect">
            <a:avLst/>
          </a:prstGeom>
        </p:spPr>
      </p:pic>
      <p:pic>
        <p:nvPicPr>
          <p:cNvPr id="32" name="Image" descr="Image">
            <a:extLst>
              <a:ext uri="{FF2B5EF4-FFF2-40B4-BE49-F238E27FC236}">
                <a16:creationId xmlns:a16="http://schemas.microsoft.com/office/drawing/2014/main" id="{A03BAFD0-723D-C5FB-E323-737DFCED2A13}"/>
              </a:ext>
            </a:extLst>
          </p:cNvPr>
          <p:cNvPicPr>
            <a:picLocks noChangeAspect="1"/>
          </p:cNvPicPr>
          <p:nvPr/>
        </p:nvPicPr>
        <p:blipFill>
          <a:blip r:embed="rId10"/>
          <a:stretch>
            <a:fillRect/>
          </a:stretch>
        </p:blipFill>
        <p:spPr>
          <a:xfrm>
            <a:off x="3151212" y="1220541"/>
            <a:ext cx="2516152" cy="2023982"/>
          </a:xfrm>
          <a:prstGeom prst="rect">
            <a:avLst/>
          </a:prstGeom>
          <a:ln w="12700">
            <a:miter lim="400000"/>
          </a:ln>
        </p:spPr>
      </p:pic>
      <p:sp>
        <p:nvSpPr>
          <p:cNvPr id="33" name="TextBox 32">
            <a:extLst>
              <a:ext uri="{FF2B5EF4-FFF2-40B4-BE49-F238E27FC236}">
                <a16:creationId xmlns:a16="http://schemas.microsoft.com/office/drawing/2014/main" id="{D6CFA43C-05FF-4940-E8F4-2B79172F2B80}"/>
              </a:ext>
            </a:extLst>
          </p:cNvPr>
          <p:cNvSpPr txBox="1"/>
          <p:nvPr/>
        </p:nvSpPr>
        <p:spPr>
          <a:xfrm>
            <a:off x="3243437" y="2934182"/>
            <a:ext cx="2311747" cy="246221"/>
          </a:xfrm>
          <a:prstGeom prst="rect">
            <a:avLst/>
          </a:prstGeom>
          <a:noFill/>
        </p:spPr>
        <p:txBody>
          <a:bodyPr wrap="square" lIns="0" tIns="0" rIns="0" bIns="0" rtlCol="0">
            <a:spAutoFit/>
          </a:bodyPr>
          <a:lstStyle/>
          <a:p>
            <a:pPr algn="l"/>
            <a:r>
              <a:rPr lang="en-US" sz="800" dirty="0">
                <a:solidFill>
                  <a:schemeClr val="bg1"/>
                </a:solidFill>
              </a:rPr>
              <a:t>Ernest Lawrence</a:t>
            </a:r>
            <a:r>
              <a:rPr lang="el-GR" sz="800" dirty="0">
                <a:solidFill>
                  <a:schemeClr val="bg1"/>
                </a:solidFill>
              </a:rPr>
              <a:t> &amp; Μ. </a:t>
            </a:r>
            <a:r>
              <a:rPr lang="en-US" sz="800" dirty="0">
                <a:solidFill>
                  <a:schemeClr val="bg1"/>
                </a:solidFill>
              </a:rPr>
              <a:t>Stanley Livingston, </a:t>
            </a:r>
            <a:r>
              <a:rPr lang="en-US" sz="800" b="1" dirty="0">
                <a:solidFill>
                  <a:srgbClr val="FF40FF"/>
                </a:solidFill>
              </a:rPr>
              <a:t>1.25 MeV cyclotron</a:t>
            </a:r>
            <a:endParaRPr lang="el-GR" sz="800" b="1" dirty="0">
              <a:solidFill>
                <a:srgbClr val="FF40FF"/>
              </a:solidFill>
            </a:endParaRPr>
          </a:p>
        </p:txBody>
      </p:sp>
      <p:sp>
        <p:nvSpPr>
          <p:cNvPr id="34" name="TextBox 33">
            <a:extLst>
              <a:ext uri="{FF2B5EF4-FFF2-40B4-BE49-F238E27FC236}">
                <a16:creationId xmlns:a16="http://schemas.microsoft.com/office/drawing/2014/main" id="{76CF7D29-FEAB-60C0-380D-2B3F77C5D82B}"/>
              </a:ext>
            </a:extLst>
          </p:cNvPr>
          <p:cNvSpPr txBox="1"/>
          <p:nvPr/>
        </p:nvSpPr>
        <p:spPr>
          <a:xfrm>
            <a:off x="2425790" y="5967546"/>
            <a:ext cx="1727596" cy="184666"/>
          </a:xfrm>
          <a:prstGeom prst="rect">
            <a:avLst/>
          </a:prstGeom>
          <a:noFill/>
        </p:spPr>
        <p:txBody>
          <a:bodyPr wrap="square" lIns="0" tIns="0" rIns="0" bIns="0" rtlCol="0">
            <a:spAutoFit/>
          </a:bodyPr>
          <a:lstStyle/>
          <a:p>
            <a:pPr algn="ctr"/>
            <a:r>
              <a:rPr lang="el-GR" sz="1200" dirty="0"/>
              <a:t>Διάσπαση ατόμου </a:t>
            </a:r>
            <a:r>
              <a:rPr lang="el-GR" sz="1200" dirty="0" err="1"/>
              <a:t>Λιθίου</a:t>
            </a:r>
            <a:r>
              <a:rPr lang="el-GR" sz="1200" dirty="0"/>
              <a:t> </a:t>
            </a:r>
          </a:p>
        </p:txBody>
      </p:sp>
      <p:cxnSp>
        <p:nvCxnSpPr>
          <p:cNvPr id="35" name="Straight Connector 34">
            <a:extLst>
              <a:ext uri="{FF2B5EF4-FFF2-40B4-BE49-F238E27FC236}">
                <a16:creationId xmlns:a16="http://schemas.microsoft.com/office/drawing/2014/main" id="{C2FF1090-CD44-862C-8CEC-80A7FDF5FE85}"/>
              </a:ext>
            </a:extLst>
          </p:cNvPr>
          <p:cNvCxnSpPr>
            <a:cxnSpLocks/>
          </p:cNvCxnSpPr>
          <p:nvPr/>
        </p:nvCxnSpPr>
        <p:spPr>
          <a:xfrm flipV="1">
            <a:off x="4065602" y="3308360"/>
            <a:ext cx="0" cy="558668"/>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9122347-B9FC-237A-C7E7-C86F89411CFF}"/>
              </a:ext>
            </a:extLst>
          </p:cNvPr>
          <p:cNvSpPr txBox="1"/>
          <p:nvPr/>
        </p:nvSpPr>
        <p:spPr>
          <a:xfrm>
            <a:off x="4095885" y="3458604"/>
            <a:ext cx="301365" cy="161583"/>
          </a:xfrm>
          <a:prstGeom prst="rect">
            <a:avLst/>
          </a:prstGeom>
          <a:noFill/>
        </p:spPr>
        <p:txBody>
          <a:bodyPr wrap="none" lIns="0" tIns="0" rIns="0" bIns="0" rtlCol="0">
            <a:spAutoFit/>
          </a:bodyPr>
          <a:lstStyle/>
          <a:p>
            <a:pPr algn="l"/>
            <a:r>
              <a:rPr lang="en-US" sz="1050" dirty="0"/>
              <a:t>193</a:t>
            </a:r>
            <a:r>
              <a:rPr lang="el-GR" sz="1050" dirty="0"/>
              <a:t>2</a:t>
            </a:r>
            <a:endParaRPr lang="en-US" sz="1050" dirty="0"/>
          </a:p>
        </p:txBody>
      </p:sp>
      <p:cxnSp>
        <p:nvCxnSpPr>
          <p:cNvPr id="41" name="Straight Connector 40">
            <a:extLst>
              <a:ext uri="{FF2B5EF4-FFF2-40B4-BE49-F238E27FC236}">
                <a16:creationId xmlns:a16="http://schemas.microsoft.com/office/drawing/2014/main" id="{824DC8A2-0BBE-062B-048A-0BC6A976AB1B}"/>
              </a:ext>
            </a:extLst>
          </p:cNvPr>
          <p:cNvCxnSpPr>
            <a:cxnSpLocks/>
          </p:cNvCxnSpPr>
          <p:nvPr/>
        </p:nvCxnSpPr>
        <p:spPr>
          <a:xfrm>
            <a:off x="5559786" y="3880669"/>
            <a:ext cx="0" cy="421344"/>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EAC930EC-56DA-098B-B862-E6C34BB13B26}"/>
              </a:ext>
            </a:extLst>
          </p:cNvPr>
          <p:cNvSpPr txBox="1"/>
          <p:nvPr/>
        </p:nvSpPr>
        <p:spPr>
          <a:xfrm>
            <a:off x="5596169" y="3978214"/>
            <a:ext cx="301365" cy="161583"/>
          </a:xfrm>
          <a:prstGeom prst="rect">
            <a:avLst/>
          </a:prstGeom>
          <a:noFill/>
        </p:spPr>
        <p:txBody>
          <a:bodyPr wrap="square" lIns="0" tIns="0" rIns="0" bIns="0" rtlCol="0">
            <a:spAutoFit/>
          </a:bodyPr>
          <a:lstStyle/>
          <a:p>
            <a:pPr algn="l"/>
            <a:r>
              <a:rPr lang="en-US" sz="1050" dirty="0"/>
              <a:t>19</a:t>
            </a:r>
            <a:r>
              <a:rPr lang="el-GR" sz="1050" dirty="0"/>
              <a:t>28</a:t>
            </a:r>
            <a:endParaRPr lang="en-US" sz="1050" dirty="0"/>
          </a:p>
        </p:txBody>
      </p:sp>
      <p:pic>
        <p:nvPicPr>
          <p:cNvPr id="43" name="Picture 42">
            <a:extLst>
              <a:ext uri="{FF2B5EF4-FFF2-40B4-BE49-F238E27FC236}">
                <a16:creationId xmlns:a16="http://schemas.microsoft.com/office/drawing/2014/main" id="{73715349-3814-D9D1-878B-CB520C6D2A95}"/>
              </a:ext>
            </a:extLst>
          </p:cNvPr>
          <p:cNvPicPr>
            <a:picLocks noChangeAspect="1"/>
          </p:cNvPicPr>
          <p:nvPr/>
        </p:nvPicPr>
        <p:blipFill>
          <a:blip r:embed="rId11"/>
          <a:stretch>
            <a:fillRect/>
          </a:stretch>
        </p:blipFill>
        <p:spPr>
          <a:xfrm>
            <a:off x="7937265" y="4475078"/>
            <a:ext cx="2987101" cy="1601145"/>
          </a:xfrm>
          <a:prstGeom prst="rect">
            <a:avLst/>
          </a:prstGeom>
          <a:ln>
            <a:solidFill>
              <a:schemeClr val="accent1"/>
            </a:solidFill>
          </a:ln>
        </p:spPr>
      </p:pic>
      <p:grpSp>
        <p:nvGrpSpPr>
          <p:cNvPr id="3111" name="Group 3110">
            <a:extLst>
              <a:ext uri="{FF2B5EF4-FFF2-40B4-BE49-F238E27FC236}">
                <a16:creationId xmlns:a16="http://schemas.microsoft.com/office/drawing/2014/main" id="{3E0FECFF-BBCA-FC7E-1038-185DEC6092D1}"/>
              </a:ext>
            </a:extLst>
          </p:cNvPr>
          <p:cNvGrpSpPr/>
          <p:nvPr/>
        </p:nvGrpSpPr>
        <p:grpSpPr>
          <a:xfrm>
            <a:off x="4541154" y="4164782"/>
            <a:ext cx="3000595" cy="2010406"/>
            <a:chOff x="208899" y="4198564"/>
            <a:chExt cx="3000595" cy="2010406"/>
          </a:xfrm>
        </p:grpSpPr>
        <p:pic>
          <p:nvPicPr>
            <p:cNvPr id="40" name="Picture 10" descr="wideroe">
              <a:extLst>
                <a:ext uri="{FF2B5EF4-FFF2-40B4-BE49-F238E27FC236}">
                  <a16:creationId xmlns:a16="http://schemas.microsoft.com/office/drawing/2014/main" id="{D1B2C93E-84F8-BC73-2D98-AEF63D5F22E3}"/>
                </a:ext>
              </a:extLst>
            </p:cNvPr>
            <p:cNvPicPr>
              <a:picLocks noChangeAspect="1" noChangeArrowheads="1"/>
            </p:cNvPicPr>
            <p:nvPr/>
          </p:nvPicPr>
          <p:blipFill rotWithShape="1">
            <a:blip r:embed="rId12" cstate="hqprint">
              <a:extLst>
                <a:ext uri="{28A0092B-C50C-407E-A947-70E740481C1C}">
                  <a14:useLocalDpi xmlns:a14="http://schemas.microsoft.com/office/drawing/2010/main"/>
                </a:ext>
              </a:extLst>
            </a:blip>
            <a:srcRect/>
            <a:stretch/>
          </p:blipFill>
          <p:spPr bwMode="auto">
            <a:xfrm>
              <a:off x="474102" y="4398395"/>
              <a:ext cx="2735392" cy="1810575"/>
            </a:xfrm>
            <a:prstGeom prst="rect">
              <a:avLst/>
            </a:prstGeom>
            <a:noFill/>
          </p:spPr>
        </p:pic>
        <p:pic>
          <p:nvPicPr>
            <p:cNvPr id="38" name="Image" descr="Image">
              <a:extLst>
                <a:ext uri="{FF2B5EF4-FFF2-40B4-BE49-F238E27FC236}">
                  <a16:creationId xmlns:a16="http://schemas.microsoft.com/office/drawing/2014/main" id="{99DDA1AA-3D82-1466-820B-853727ADAFA6}"/>
                </a:ext>
              </a:extLst>
            </p:cNvPr>
            <p:cNvPicPr>
              <a:picLocks noChangeAspect="1"/>
            </p:cNvPicPr>
            <p:nvPr/>
          </p:nvPicPr>
          <p:blipFill>
            <a:blip r:embed="rId13"/>
            <a:stretch>
              <a:fillRect/>
            </a:stretch>
          </p:blipFill>
          <p:spPr>
            <a:xfrm>
              <a:off x="208899" y="4198564"/>
              <a:ext cx="697074" cy="1007999"/>
            </a:xfrm>
            <a:prstGeom prst="rect">
              <a:avLst/>
            </a:prstGeom>
            <a:ln w="12700">
              <a:miter lim="400000"/>
            </a:ln>
          </p:spPr>
        </p:pic>
        <p:sp>
          <p:nvSpPr>
            <p:cNvPr id="39" name="TextBox 38">
              <a:extLst>
                <a:ext uri="{FF2B5EF4-FFF2-40B4-BE49-F238E27FC236}">
                  <a16:creationId xmlns:a16="http://schemas.microsoft.com/office/drawing/2014/main" id="{D7193995-FDF8-DEDA-9CC1-1175314CB338}"/>
                </a:ext>
              </a:extLst>
            </p:cNvPr>
            <p:cNvSpPr txBox="1"/>
            <p:nvPr/>
          </p:nvSpPr>
          <p:spPr>
            <a:xfrm>
              <a:off x="293281" y="4949864"/>
              <a:ext cx="594715" cy="123111"/>
            </a:xfrm>
            <a:prstGeom prst="rect">
              <a:avLst/>
            </a:prstGeom>
            <a:noFill/>
          </p:spPr>
          <p:txBody>
            <a:bodyPr wrap="none" lIns="0" tIns="0" rIns="0" bIns="0" rtlCol="0">
              <a:spAutoFit/>
            </a:bodyPr>
            <a:lstStyle/>
            <a:p>
              <a:pPr algn="l"/>
              <a:r>
                <a:rPr lang="en-US" sz="800" dirty="0">
                  <a:solidFill>
                    <a:schemeClr val="bg1"/>
                  </a:solidFill>
                </a:rPr>
                <a:t>Rolf </a:t>
              </a:r>
              <a:r>
                <a:rPr lang="en-US" sz="800" dirty="0" err="1">
                  <a:solidFill>
                    <a:schemeClr val="bg1"/>
                  </a:solidFill>
                </a:rPr>
                <a:t>Wideroe</a:t>
              </a:r>
              <a:endParaRPr lang="en-US" sz="800" dirty="0">
                <a:solidFill>
                  <a:schemeClr val="bg1"/>
                </a:solidFill>
              </a:endParaRPr>
            </a:p>
          </p:txBody>
        </p:sp>
        <p:sp>
          <p:nvSpPr>
            <p:cNvPr id="46" name="TextBox 45">
              <a:extLst>
                <a:ext uri="{FF2B5EF4-FFF2-40B4-BE49-F238E27FC236}">
                  <a16:creationId xmlns:a16="http://schemas.microsoft.com/office/drawing/2014/main" id="{9C8E5605-844C-F6BE-ADA4-9CEB4282CE15}"/>
                </a:ext>
              </a:extLst>
            </p:cNvPr>
            <p:cNvSpPr txBox="1"/>
            <p:nvPr/>
          </p:nvSpPr>
          <p:spPr>
            <a:xfrm>
              <a:off x="1235652" y="4218724"/>
              <a:ext cx="1760350" cy="184666"/>
            </a:xfrm>
            <a:prstGeom prst="rect">
              <a:avLst/>
            </a:prstGeom>
            <a:noFill/>
          </p:spPr>
          <p:txBody>
            <a:bodyPr wrap="square" lIns="0" tIns="0" rIns="0" bIns="0" rtlCol="0">
              <a:spAutoFit/>
            </a:bodyPr>
            <a:lstStyle/>
            <a:p>
              <a:pPr algn="ctr"/>
              <a:r>
                <a:rPr lang="en-US" sz="1200" dirty="0"/>
                <a:t>Acceleration using RF</a:t>
              </a:r>
            </a:p>
          </p:txBody>
        </p:sp>
      </p:grpSp>
      <p:sp>
        <p:nvSpPr>
          <p:cNvPr id="50" name="TextBox 49">
            <a:extLst>
              <a:ext uri="{FF2B5EF4-FFF2-40B4-BE49-F238E27FC236}">
                <a16:creationId xmlns:a16="http://schemas.microsoft.com/office/drawing/2014/main" id="{BE97EFD7-6DED-FDEA-9577-4ADCEC19CC6D}"/>
              </a:ext>
            </a:extLst>
          </p:cNvPr>
          <p:cNvSpPr txBox="1"/>
          <p:nvPr/>
        </p:nvSpPr>
        <p:spPr>
          <a:xfrm>
            <a:off x="8026323" y="3978214"/>
            <a:ext cx="301365" cy="161583"/>
          </a:xfrm>
          <a:prstGeom prst="rect">
            <a:avLst/>
          </a:prstGeom>
          <a:noFill/>
        </p:spPr>
        <p:txBody>
          <a:bodyPr wrap="square" lIns="0" tIns="0" rIns="0" bIns="0" rtlCol="0">
            <a:spAutoFit/>
          </a:bodyPr>
          <a:lstStyle/>
          <a:p>
            <a:pPr algn="l"/>
            <a:r>
              <a:rPr lang="en-US" sz="1050" dirty="0"/>
              <a:t>1946</a:t>
            </a:r>
          </a:p>
        </p:txBody>
      </p:sp>
      <p:cxnSp>
        <p:nvCxnSpPr>
          <p:cNvPr id="53" name="Straight Connector 52">
            <a:extLst>
              <a:ext uri="{FF2B5EF4-FFF2-40B4-BE49-F238E27FC236}">
                <a16:creationId xmlns:a16="http://schemas.microsoft.com/office/drawing/2014/main" id="{67B29187-1BE0-A874-3D6F-9EB52A394C60}"/>
              </a:ext>
            </a:extLst>
          </p:cNvPr>
          <p:cNvCxnSpPr>
            <a:cxnSpLocks/>
          </p:cNvCxnSpPr>
          <p:nvPr/>
        </p:nvCxnSpPr>
        <p:spPr>
          <a:xfrm flipV="1">
            <a:off x="6744072" y="3093721"/>
            <a:ext cx="0" cy="601842"/>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3AD7C94-6CE8-13B8-8B71-716E8D1FB757}"/>
              </a:ext>
            </a:extLst>
          </p:cNvPr>
          <p:cNvSpPr txBox="1"/>
          <p:nvPr/>
        </p:nvSpPr>
        <p:spPr>
          <a:xfrm>
            <a:off x="6796902" y="3452490"/>
            <a:ext cx="301365" cy="161583"/>
          </a:xfrm>
          <a:prstGeom prst="rect">
            <a:avLst/>
          </a:prstGeom>
          <a:noFill/>
        </p:spPr>
        <p:txBody>
          <a:bodyPr wrap="square" lIns="0" tIns="0" rIns="0" bIns="0" rtlCol="0">
            <a:spAutoFit/>
          </a:bodyPr>
          <a:lstStyle/>
          <a:p>
            <a:pPr algn="l"/>
            <a:r>
              <a:rPr lang="en-US" sz="1050" dirty="0"/>
              <a:t>1950</a:t>
            </a:r>
          </a:p>
        </p:txBody>
      </p:sp>
      <p:sp>
        <p:nvSpPr>
          <p:cNvPr id="60" name="TextBox 59">
            <a:extLst>
              <a:ext uri="{FF2B5EF4-FFF2-40B4-BE49-F238E27FC236}">
                <a16:creationId xmlns:a16="http://schemas.microsoft.com/office/drawing/2014/main" id="{B2E41B3F-C08A-5582-79EB-AFF4EFC42D2B}"/>
              </a:ext>
            </a:extLst>
          </p:cNvPr>
          <p:cNvSpPr txBox="1"/>
          <p:nvPr/>
        </p:nvSpPr>
        <p:spPr>
          <a:xfrm>
            <a:off x="8032195" y="4178538"/>
            <a:ext cx="2826247" cy="184666"/>
          </a:xfrm>
          <a:prstGeom prst="rect">
            <a:avLst/>
          </a:prstGeom>
          <a:noFill/>
        </p:spPr>
        <p:txBody>
          <a:bodyPr wrap="square" lIns="0" tIns="0" rIns="0" bIns="0" rtlCol="0">
            <a:spAutoFit/>
          </a:bodyPr>
          <a:lstStyle/>
          <a:p>
            <a:pPr algn="ctr"/>
            <a:r>
              <a:rPr lang="en-US" sz="1200" dirty="0"/>
              <a:t>Accelerating structures Hansen-Alvarez</a:t>
            </a:r>
          </a:p>
        </p:txBody>
      </p:sp>
      <p:grpSp>
        <p:nvGrpSpPr>
          <p:cNvPr id="6" name="Group 5">
            <a:extLst>
              <a:ext uri="{FF2B5EF4-FFF2-40B4-BE49-F238E27FC236}">
                <a16:creationId xmlns:a16="http://schemas.microsoft.com/office/drawing/2014/main" id="{C448797D-C969-1D43-9718-1E6140AA0388}"/>
              </a:ext>
            </a:extLst>
          </p:cNvPr>
          <p:cNvGrpSpPr/>
          <p:nvPr/>
        </p:nvGrpSpPr>
        <p:grpSpPr>
          <a:xfrm>
            <a:off x="6269945" y="1148072"/>
            <a:ext cx="1729675" cy="1986812"/>
            <a:chOff x="6269945" y="1148072"/>
            <a:chExt cx="1729675" cy="1986812"/>
          </a:xfrm>
        </p:grpSpPr>
        <p:pic>
          <p:nvPicPr>
            <p:cNvPr id="52" name="Picture 6" descr="agfocus">
              <a:extLst>
                <a:ext uri="{FF2B5EF4-FFF2-40B4-BE49-F238E27FC236}">
                  <a16:creationId xmlns:a16="http://schemas.microsoft.com/office/drawing/2014/main" id="{3458F525-01C1-37A7-D536-D19A3F268436}"/>
                </a:ext>
              </a:extLst>
            </p:cNvPr>
            <p:cNvPicPr>
              <a:picLocks noChangeAspect="1" noChangeArrowheads="1" noCrop="1"/>
            </p:cNvPicPr>
            <p:nvPr/>
          </p:nvPicPr>
          <p:blipFill>
            <a:blip r:embed="rId14"/>
            <a:srcRect/>
            <a:stretch>
              <a:fillRect/>
            </a:stretch>
          </p:blipFill>
          <p:spPr bwMode="auto">
            <a:xfrm>
              <a:off x="6269945" y="1797326"/>
              <a:ext cx="1098193" cy="1103558"/>
            </a:xfrm>
            <a:prstGeom prst="rect">
              <a:avLst/>
            </a:prstGeom>
            <a:noFill/>
            <a:ln w="9525">
              <a:solidFill>
                <a:schemeClr val="tx1">
                  <a:lumMod val="50000"/>
                </a:schemeClr>
              </a:solidFill>
              <a:miter lim="800000"/>
              <a:headEnd/>
              <a:tailEnd/>
            </a:ln>
          </p:spPr>
        </p:pic>
        <p:sp>
          <p:nvSpPr>
            <p:cNvPr id="61" name="TextBox 60">
              <a:extLst>
                <a:ext uri="{FF2B5EF4-FFF2-40B4-BE49-F238E27FC236}">
                  <a16:creationId xmlns:a16="http://schemas.microsoft.com/office/drawing/2014/main" id="{7459ADF7-F593-C3A0-E6CF-DF3E449083C2}"/>
                </a:ext>
              </a:extLst>
            </p:cNvPr>
            <p:cNvSpPr txBox="1"/>
            <p:nvPr/>
          </p:nvSpPr>
          <p:spPr>
            <a:xfrm>
              <a:off x="6841066" y="2950218"/>
              <a:ext cx="1158554" cy="184666"/>
            </a:xfrm>
            <a:prstGeom prst="rect">
              <a:avLst/>
            </a:prstGeom>
            <a:noFill/>
          </p:spPr>
          <p:txBody>
            <a:bodyPr wrap="square" lIns="0" tIns="0" rIns="0" bIns="0" rtlCol="0">
              <a:spAutoFit/>
            </a:bodyPr>
            <a:lstStyle/>
            <a:p>
              <a:pPr algn="ctr"/>
              <a:r>
                <a:rPr lang="el-GR" sz="1200" dirty="0"/>
                <a:t>Ισχυρή εστίαση </a:t>
              </a:r>
              <a:endParaRPr lang="en-US" sz="1200" dirty="0"/>
            </a:p>
          </p:txBody>
        </p:sp>
        <p:pic>
          <p:nvPicPr>
            <p:cNvPr id="3074" name="Picture 2" descr="Nicholas Christofilos | 1971. Nicholas Christofilos came to … | Flickr">
              <a:extLst>
                <a:ext uri="{FF2B5EF4-FFF2-40B4-BE49-F238E27FC236}">
                  <a16:creationId xmlns:a16="http://schemas.microsoft.com/office/drawing/2014/main" id="{8A504059-B425-D155-2C51-C12C39C9D6D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84016" y="1148072"/>
              <a:ext cx="669792" cy="900000"/>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a:extLst>
                <a:ext uri="{FF2B5EF4-FFF2-40B4-BE49-F238E27FC236}">
                  <a16:creationId xmlns:a16="http://schemas.microsoft.com/office/drawing/2014/main" id="{BF1A9B9E-A997-0EAC-99F9-2B9F70472BA6}"/>
                </a:ext>
              </a:extLst>
            </p:cNvPr>
            <p:cNvSpPr txBox="1"/>
            <p:nvPr/>
          </p:nvSpPr>
          <p:spPr>
            <a:xfrm>
              <a:off x="7256494" y="1772857"/>
              <a:ext cx="577621" cy="246221"/>
            </a:xfrm>
            <a:prstGeom prst="rect">
              <a:avLst/>
            </a:prstGeom>
            <a:noFill/>
          </p:spPr>
          <p:txBody>
            <a:bodyPr wrap="square" lIns="0" tIns="0" rIns="0" bIns="0" rtlCol="0">
              <a:spAutoFit/>
            </a:bodyPr>
            <a:lstStyle/>
            <a:p>
              <a:pPr algn="l"/>
              <a:r>
                <a:rPr lang="en-US" sz="800" dirty="0">
                  <a:solidFill>
                    <a:schemeClr val="bg1"/>
                  </a:solidFill>
                </a:rPr>
                <a:t>Nicolas </a:t>
              </a:r>
              <a:r>
                <a:rPr lang="en-US" sz="800" dirty="0" err="1">
                  <a:solidFill>
                    <a:schemeClr val="bg1"/>
                  </a:solidFill>
                </a:rPr>
                <a:t>Christfilos</a:t>
              </a:r>
              <a:endParaRPr lang="el-GR" sz="800" b="1" dirty="0">
                <a:solidFill>
                  <a:schemeClr val="bg1"/>
                </a:solidFill>
              </a:endParaRPr>
            </a:p>
          </p:txBody>
        </p:sp>
      </p:grpSp>
      <p:cxnSp>
        <p:nvCxnSpPr>
          <p:cNvPr id="63" name="Straight Connector 62">
            <a:extLst>
              <a:ext uri="{FF2B5EF4-FFF2-40B4-BE49-F238E27FC236}">
                <a16:creationId xmlns:a16="http://schemas.microsoft.com/office/drawing/2014/main" id="{990A83F9-8806-996E-D02E-F1542CE62361}"/>
              </a:ext>
            </a:extLst>
          </p:cNvPr>
          <p:cNvCxnSpPr>
            <a:cxnSpLocks/>
          </p:cNvCxnSpPr>
          <p:nvPr/>
        </p:nvCxnSpPr>
        <p:spPr>
          <a:xfrm flipV="1">
            <a:off x="9102107" y="3127016"/>
            <a:ext cx="0" cy="601842"/>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3072" name="TextBox 3071">
            <a:extLst>
              <a:ext uri="{FF2B5EF4-FFF2-40B4-BE49-F238E27FC236}">
                <a16:creationId xmlns:a16="http://schemas.microsoft.com/office/drawing/2014/main" id="{C466D69E-BFCD-C5C9-9F76-57BFE5908AB6}"/>
              </a:ext>
            </a:extLst>
          </p:cNvPr>
          <p:cNvSpPr txBox="1"/>
          <p:nvPr/>
        </p:nvSpPr>
        <p:spPr>
          <a:xfrm>
            <a:off x="9154937" y="3485785"/>
            <a:ext cx="301365" cy="161583"/>
          </a:xfrm>
          <a:prstGeom prst="rect">
            <a:avLst/>
          </a:prstGeom>
          <a:noFill/>
        </p:spPr>
        <p:txBody>
          <a:bodyPr wrap="square" lIns="0" tIns="0" rIns="0" bIns="0" rtlCol="0">
            <a:spAutoFit/>
          </a:bodyPr>
          <a:lstStyle/>
          <a:p>
            <a:pPr algn="l"/>
            <a:r>
              <a:rPr lang="en-US" sz="1050" dirty="0"/>
              <a:t>1952</a:t>
            </a:r>
          </a:p>
        </p:txBody>
      </p:sp>
      <p:grpSp>
        <p:nvGrpSpPr>
          <p:cNvPr id="7" name="Group 6">
            <a:extLst>
              <a:ext uri="{FF2B5EF4-FFF2-40B4-BE49-F238E27FC236}">
                <a16:creationId xmlns:a16="http://schemas.microsoft.com/office/drawing/2014/main" id="{48A7C3F2-5025-57EA-7E74-6841C4738292}"/>
              </a:ext>
            </a:extLst>
          </p:cNvPr>
          <p:cNvGrpSpPr/>
          <p:nvPr/>
        </p:nvGrpSpPr>
        <p:grpSpPr>
          <a:xfrm>
            <a:off x="8246230" y="900319"/>
            <a:ext cx="3495810" cy="2370824"/>
            <a:chOff x="8246230" y="900319"/>
            <a:chExt cx="3495810" cy="2370824"/>
          </a:xfrm>
        </p:grpSpPr>
        <p:pic>
          <p:nvPicPr>
            <p:cNvPr id="51" name="Picture 4">
              <a:extLst>
                <a:ext uri="{FF2B5EF4-FFF2-40B4-BE49-F238E27FC236}">
                  <a16:creationId xmlns:a16="http://schemas.microsoft.com/office/drawing/2014/main" id="{DAA07B6F-3FD3-9B88-DEB9-C5EEC751952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246230" y="900319"/>
              <a:ext cx="2440632" cy="205434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6" name="Picture 8" descr="CrSnyder">
              <a:extLst>
                <a:ext uri="{FF2B5EF4-FFF2-40B4-BE49-F238E27FC236}">
                  <a16:creationId xmlns:a16="http://schemas.microsoft.com/office/drawing/2014/main" id="{9E3FE2E7-50D5-4204-7E6B-ADB418F0F470}"/>
                </a:ext>
              </a:extLst>
            </p:cNvPr>
            <p:cNvPicPr>
              <a:picLocks noChangeAspect="1" noChangeArrowheads="1"/>
            </p:cNvPicPr>
            <p:nvPr/>
          </p:nvPicPr>
          <p:blipFill>
            <a:blip r:embed="rId17"/>
            <a:srcRect l="7890" r="9270" b="14285"/>
            <a:stretch>
              <a:fillRect/>
            </a:stretch>
          </p:blipFill>
          <p:spPr bwMode="auto">
            <a:xfrm>
              <a:off x="10344826" y="2285652"/>
              <a:ext cx="1379687" cy="985491"/>
            </a:xfrm>
            <a:prstGeom prst="rect">
              <a:avLst/>
            </a:prstGeom>
            <a:noFill/>
            <a:ln w="9525">
              <a:noFill/>
              <a:miter lim="800000"/>
              <a:headEnd/>
              <a:tailEnd/>
            </a:ln>
          </p:spPr>
        </p:pic>
        <p:sp>
          <p:nvSpPr>
            <p:cNvPr id="3073" name="TextBox 3072">
              <a:extLst>
                <a:ext uri="{FF2B5EF4-FFF2-40B4-BE49-F238E27FC236}">
                  <a16:creationId xmlns:a16="http://schemas.microsoft.com/office/drawing/2014/main" id="{95A3AAA5-8F05-A7DB-8265-49ADECD19DEC}"/>
                </a:ext>
              </a:extLst>
            </p:cNvPr>
            <p:cNvSpPr txBox="1"/>
            <p:nvPr/>
          </p:nvSpPr>
          <p:spPr>
            <a:xfrm>
              <a:off x="10565959" y="2027996"/>
              <a:ext cx="1158554" cy="184666"/>
            </a:xfrm>
            <a:prstGeom prst="rect">
              <a:avLst/>
            </a:prstGeom>
            <a:noFill/>
          </p:spPr>
          <p:txBody>
            <a:bodyPr wrap="square" lIns="0" tIns="0" rIns="0" bIns="0" rtlCol="0">
              <a:spAutoFit/>
            </a:bodyPr>
            <a:lstStyle/>
            <a:p>
              <a:pPr algn="ctr"/>
              <a:r>
                <a:rPr lang="en-US" sz="1200" b="1" dirty="0">
                  <a:solidFill>
                    <a:srgbClr val="FF0000"/>
                  </a:solidFill>
                </a:rPr>
                <a:t>To Synchrotron</a:t>
              </a:r>
            </a:p>
          </p:txBody>
        </p:sp>
        <p:sp>
          <p:nvSpPr>
            <p:cNvPr id="3075" name="TextBox 3074">
              <a:extLst>
                <a:ext uri="{FF2B5EF4-FFF2-40B4-BE49-F238E27FC236}">
                  <a16:creationId xmlns:a16="http://schemas.microsoft.com/office/drawing/2014/main" id="{64A8D9FE-E966-78D0-4FCE-20F272CB399D}"/>
                </a:ext>
              </a:extLst>
            </p:cNvPr>
            <p:cNvSpPr txBox="1"/>
            <p:nvPr/>
          </p:nvSpPr>
          <p:spPr>
            <a:xfrm>
              <a:off x="10399483" y="3055496"/>
              <a:ext cx="1342557" cy="184666"/>
            </a:xfrm>
            <a:prstGeom prst="rect">
              <a:avLst/>
            </a:prstGeom>
            <a:noFill/>
          </p:spPr>
          <p:txBody>
            <a:bodyPr wrap="square" lIns="0" tIns="0" rIns="0" bIns="0" rtlCol="0">
              <a:spAutoFit/>
            </a:bodyPr>
            <a:lstStyle/>
            <a:p>
              <a:pPr algn="l"/>
              <a:r>
                <a:rPr lang="en-US" sz="600" dirty="0" err="1">
                  <a:solidFill>
                    <a:schemeClr val="bg1"/>
                  </a:solidFill>
                </a:rPr>
                <a:t>Ernest.Courant</a:t>
              </a:r>
              <a:r>
                <a:rPr lang="en-US" sz="600" dirty="0">
                  <a:solidFill>
                    <a:schemeClr val="bg1"/>
                  </a:solidFill>
                </a:rPr>
                <a:t>, S. Livingston, Hartland Snyder, John Paul </a:t>
              </a:r>
              <a:r>
                <a:rPr lang="en-US" sz="600" dirty="0" err="1">
                  <a:solidFill>
                    <a:schemeClr val="bg1"/>
                  </a:solidFill>
                </a:rPr>
                <a:t>Blewett</a:t>
              </a:r>
              <a:endParaRPr lang="el-GR" sz="600" b="1" dirty="0">
                <a:solidFill>
                  <a:schemeClr val="bg1"/>
                </a:solidFill>
              </a:endParaRPr>
            </a:p>
          </p:txBody>
        </p:sp>
      </p:grpSp>
      <p:sp>
        <p:nvSpPr>
          <p:cNvPr id="3077" name="Pentagon 3076">
            <a:extLst>
              <a:ext uri="{FF2B5EF4-FFF2-40B4-BE49-F238E27FC236}">
                <a16:creationId xmlns:a16="http://schemas.microsoft.com/office/drawing/2014/main" id="{4578ACC5-0C9D-8016-8E91-CA164709B5E2}"/>
              </a:ext>
            </a:extLst>
          </p:cNvPr>
          <p:cNvSpPr/>
          <p:nvPr/>
        </p:nvSpPr>
        <p:spPr>
          <a:xfrm>
            <a:off x="2999656" y="3696347"/>
            <a:ext cx="9084187" cy="235754"/>
          </a:xfrm>
          <a:prstGeom prst="homePlate">
            <a:avLst/>
          </a:prstGeom>
          <a:solidFill>
            <a:schemeClr val="tx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Κυκλικοί επιταχυντές</a:t>
            </a:r>
            <a:endParaRPr lang="en-US" sz="1600" dirty="0"/>
          </a:p>
        </p:txBody>
      </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pic>
        <p:nvPicPr>
          <p:cNvPr id="13314" name="Picture 2" descr="BNL | Our History: Accelerators">
            <a:extLst>
              <a:ext uri="{FF2B5EF4-FFF2-40B4-BE49-F238E27FC236}">
                <a16:creationId xmlns:a16="http://schemas.microsoft.com/office/drawing/2014/main" id="{66106072-8F22-20DE-9CC8-8272E03EBF5A}"/>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3262" y="1030602"/>
            <a:ext cx="11849839" cy="506241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E37AD95-7EF2-4DE1-B804-D1AC11D73777}"/>
              </a:ext>
            </a:extLst>
          </p:cNvPr>
          <p:cNvSpPr txBox="1"/>
          <p:nvPr/>
        </p:nvSpPr>
        <p:spPr>
          <a:xfrm>
            <a:off x="9232651" y="5655079"/>
            <a:ext cx="2610715" cy="276999"/>
          </a:xfrm>
          <a:prstGeom prst="rect">
            <a:avLst/>
          </a:prstGeom>
          <a:noFill/>
        </p:spPr>
        <p:txBody>
          <a:bodyPr wrap="none" lIns="0" tIns="0" rIns="0" bIns="0" rtlCol="0">
            <a:spAutoFit/>
          </a:bodyPr>
          <a:lstStyle/>
          <a:p>
            <a:pPr algn="l"/>
            <a:r>
              <a:rPr lang="en-US" dirty="0">
                <a:solidFill>
                  <a:srgbClr val="FFFF00"/>
                </a:solidFill>
              </a:rPr>
              <a:t>Cosmotron @ BNL - USA</a:t>
            </a:r>
          </a:p>
        </p:txBody>
      </p:sp>
    </p:spTree>
    <p:extLst>
      <p:ext uri="{BB962C8B-B14F-4D97-AF65-F5344CB8AC3E}">
        <p14:creationId xmlns:p14="http://schemas.microsoft.com/office/powerpoint/2010/main" val="207741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3314"/>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3072" grpId="0"/>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Connector 42">
            <a:extLst>
              <a:ext uri="{FF2B5EF4-FFF2-40B4-BE49-F238E27FC236}">
                <a16:creationId xmlns:a16="http://schemas.microsoft.com/office/drawing/2014/main" id="{C9C89083-065B-9C6E-804F-DD2C6D6513E5}"/>
              </a:ext>
            </a:extLst>
          </p:cNvPr>
          <p:cNvCxnSpPr>
            <a:cxnSpLocks/>
          </p:cNvCxnSpPr>
          <p:nvPr/>
        </p:nvCxnSpPr>
        <p:spPr>
          <a:xfrm flipV="1">
            <a:off x="8966562" y="2317217"/>
            <a:ext cx="0" cy="1481339"/>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C64FD7A-9CD6-BA86-A82C-9D4FFCC3E059}"/>
              </a:ext>
            </a:extLst>
          </p:cNvPr>
          <p:cNvCxnSpPr>
            <a:cxnSpLocks/>
          </p:cNvCxnSpPr>
          <p:nvPr/>
        </p:nvCxnSpPr>
        <p:spPr>
          <a:xfrm flipV="1">
            <a:off x="9693457" y="3462204"/>
            <a:ext cx="0" cy="401908"/>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204" name="Straight Connector 7203">
            <a:extLst>
              <a:ext uri="{FF2B5EF4-FFF2-40B4-BE49-F238E27FC236}">
                <a16:creationId xmlns:a16="http://schemas.microsoft.com/office/drawing/2014/main" id="{7DEB8F1B-ED1E-4DB6-69C7-52D5789E8A6D}"/>
              </a:ext>
            </a:extLst>
          </p:cNvPr>
          <p:cNvCxnSpPr>
            <a:cxnSpLocks/>
          </p:cNvCxnSpPr>
          <p:nvPr/>
        </p:nvCxnSpPr>
        <p:spPr>
          <a:xfrm>
            <a:off x="10078872" y="3856450"/>
            <a:ext cx="0" cy="330938"/>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175" name="Straight Connector 7174">
            <a:extLst>
              <a:ext uri="{FF2B5EF4-FFF2-40B4-BE49-F238E27FC236}">
                <a16:creationId xmlns:a16="http://schemas.microsoft.com/office/drawing/2014/main" id="{502F5D07-38FF-85B5-24E2-80635B0D2473}"/>
              </a:ext>
            </a:extLst>
          </p:cNvPr>
          <p:cNvCxnSpPr>
            <a:cxnSpLocks/>
          </p:cNvCxnSpPr>
          <p:nvPr/>
        </p:nvCxnSpPr>
        <p:spPr>
          <a:xfrm>
            <a:off x="7968208" y="3864112"/>
            <a:ext cx="0" cy="933040"/>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194" name="Straight Connector 7193">
            <a:extLst>
              <a:ext uri="{FF2B5EF4-FFF2-40B4-BE49-F238E27FC236}">
                <a16:creationId xmlns:a16="http://schemas.microsoft.com/office/drawing/2014/main" id="{DCFCFAF3-EF61-011B-530B-6F9894355473}"/>
              </a:ext>
            </a:extLst>
          </p:cNvPr>
          <p:cNvCxnSpPr>
            <a:cxnSpLocks/>
          </p:cNvCxnSpPr>
          <p:nvPr/>
        </p:nvCxnSpPr>
        <p:spPr>
          <a:xfrm flipV="1">
            <a:off x="7030761" y="2863168"/>
            <a:ext cx="0" cy="978775"/>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F6B88AB-FA39-2CCE-CF5E-562FAA23AE28}"/>
              </a:ext>
            </a:extLst>
          </p:cNvPr>
          <p:cNvCxnSpPr>
            <a:cxnSpLocks/>
          </p:cNvCxnSpPr>
          <p:nvPr/>
        </p:nvCxnSpPr>
        <p:spPr>
          <a:xfrm>
            <a:off x="4222472" y="3789040"/>
            <a:ext cx="0" cy="344267"/>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91E6184-A231-23A8-C5C9-33569705142F}"/>
              </a:ext>
            </a:extLst>
          </p:cNvPr>
          <p:cNvSpPr>
            <a:spLocks noGrp="1"/>
          </p:cNvSpPr>
          <p:nvPr>
            <p:ph type="title"/>
          </p:nvPr>
        </p:nvSpPr>
        <p:spPr/>
        <p:txBody>
          <a:bodyPr/>
          <a:lstStyle/>
          <a:p>
            <a:r>
              <a:rPr lang="el-GR" dirty="0">
                <a:solidFill>
                  <a:schemeClr val="tx1"/>
                </a:solidFill>
              </a:rPr>
              <a:t>Η εξέλιξη των επιταχυντών</a:t>
            </a:r>
            <a:r>
              <a:rPr lang="en-US" dirty="0">
                <a:solidFill>
                  <a:schemeClr val="tx1"/>
                </a:solidFill>
              </a:rPr>
              <a:t> </a:t>
            </a:r>
            <a:r>
              <a:rPr lang="el-GR" dirty="0">
                <a:solidFill>
                  <a:schemeClr val="tx1"/>
                </a:solidFill>
              </a:rPr>
              <a:t>–</a:t>
            </a:r>
            <a:r>
              <a:rPr lang="el-GR" dirty="0">
                <a:solidFill>
                  <a:schemeClr val="tx1">
                    <a:lumMod val="50000"/>
                  </a:schemeClr>
                </a:solidFill>
              </a:rPr>
              <a:t> </a:t>
            </a:r>
            <a:r>
              <a:rPr lang="el-GR" dirty="0">
                <a:solidFill>
                  <a:schemeClr val="accent1">
                    <a:lumMod val="40000"/>
                    <a:lumOff val="60000"/>
                  </a:schemeClr>
                </a:solidFill>
              </a:rPr>
              <a:t>τα </a:t>
            </a:r>
            <a:r>
              <a:rPr lang="el-GR" dirty="0" err="1">
                <a:solidFill>
                  <a:schemeClr val="accent1">
                    <a:lumMod val="40000"/>
                    <a:lumOff val="60000"/>
                  </a:schemeClr>
                </a:solidFill>
              </a:rPr>
              <a:t>επ</a:t>
            </a:r>
            <a:r>
              <a:rPr lang="en-US" dirty="0" err="1">
                <a:solidFill>
                  <a:schemeClr val="accent1">
                    <a:lumMod val="40000"/>
                    <a:lumOff val="60000"/>
                  </a:schemeClr>
                </a:solidFill>
              </a:rPr>
              <a:t>ό</a:t>
            </a:r>
            <a:r>
              <a:rPr lang="el-GR" dirty="0" err="1">
                <a:solidFill>
                  <a:schemeClr val="accent1">
                    <a:lumMod val="40000"/>
                    <a:lumOff val="60000"/>
                  </a:schemeClr>
                </a:solidFill>
              </a:rPr>
              <a:t>μενα</a:t>
            </a:r>
            <a:r>
              <a:rPr lang="el-GR" dirty="0">
                <a:solidFill>
                  <a:schemeClr val="accent1">
                    <a:lumMod val="40000"/>
                    <a:lumOff val="60000"/>
                  </a:schemeClr>
                </a:solidFill>
              </a:rPr>
              <a:t> βήματα μέχρι το σήμερα…</a:t>
            </a:r>
            <a:endParaRPr lang="en-US" dirty="0"/>
          </a:p>
        </p:txBody>
      </p:sp>
      <p:sp>
        <p:nvSpPr>
          <p:cNvPr id="3" name="Date Placeholder 2">
            <a:extLst>
              <a:ext uri="{FF2B5EF4-FFF2-40B4-BE49-F238E27FC236}">
                <a16:creationId xmlns:a16="http://schemas.microsoft.com/office/drawing/2014/main" id="{F54F0427-7066-503A-3289-84883B726561}"/>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90DAC321-DED0-1313-A0FB-45582A7C946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4" name="Slide Number Placeholder 3">
            <a:extLst>
              <a:ext uri="{FF2B5EF4-FFF2-40B4-BE49-F238E27FC236}">
                <a16:creationId xmlns:a16="http://schemas.microsoft.com/office/drawing/2014/main" id="{7119CBEE-CFED-4C63-7026-827441622BD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cxnSp>
        <p:nvCxnSpPr>
          <p:cNvPr id="9" name="Straight Connector 8">
            <a:extLst>
              <a:ext uri="{FF2B5EF4-FFF2-40B4-BE49-F238E27FC236}">
                <a16:creationId xmlns:a16="http://schemas.microsoft.com/office/drawing/2014/main" id="{F2B8F8D9-08D6-802D-4CA4-8F07B721C2FC}"/>
              </a:ext>
            </a:extLst>
          </p:cNvPr>
          <p:cNvCxnSpPr>
            <a:cxnSpLocks/>
          </p:cNvCxnSpPr>
          <p:nvPr/>
        </p:nvCxnSpPr>
        <p:spPr>
          <a:xfrm flipV="1">
            <a:off x="695400" y="3429000"/>
            <a:ext cx="0" cy="331155"/>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E284C2E-A047-D8F3-12A2-69477C3267FA}"/>
              </a:ext>
            </a:extLst>
          </p:cNvPr>
          <p:cNvSpPr txBox="1"/>
          <p:nvPr/>
        </p:nvSpPr>
        <p:spPr>
          <a:xfrm>
            <a:off x="748230" y="3517082"/>
            <a:ext cx="301365" cy="161583"/>
          </a:xfrm>
          <a:prstGeom prst="rect">
            <a:avLst/>
          </a:prstGeom>
          <a:noFill/>
        </p:spPr>
        <p:txBody>
          <a:bodyPr wrap="square" lIns="0" tIns="0" rIns="0" bIns="0" rtlCol="0">
            <a:spAutoFit/>
          </a:bodyPr>
          <a:lstStyle/>
          <a:p>
            <a:pPr algn="l"/>
            <a:r>
              <a:rPr lang="en-US" sz="1050" dirty="0"/>
              <a:t>1959</a:t>
            </a:r>
          </a:p>
        </p:txBody>
      </p:sp>
      <p:grpSp>
        <p:nvGrpSpPr>
          <p:cNvPr id="7179" name="Group 7178">
            <a:extLst>
              <a:ext uri="{FF2B5EF4-FFF2-40B4-BE49-F238E27FC236}">
                <a16:creationId xmlns:a16="http://schemas.microsoft.com/office/drawing/2014/main" id="{4020076E-7D14-3135-60D3-0BBE9250069B}"/>
              </a:ext>
            </a:extLst>
          </p:cNvPr>
          <p:cNvGrpSpPr/>
          <p:nvPr/>
        </p:nvGrpSpPr>
        <p:grpSpPr>
          <a:xfrm>
            <a:off x="263352" y="1486127"/>
            <a:ext cx="2250179" cy="2031233"/>
            <a:chOff x="393660" y="1486127"/>
            <a:chExt cx="2250179" cy="2031233"/>
          </a:xfrm>
        </p:grpSpPr>
        <p:graphicFrame>
          <p:nvGraphicFramePr>
            <p:cNvPr id="8" name="Object 2">
              <a:extLst>
                <a:ext uri="{FF2B5EF4-FFF2-40B4-BE49-F238E27FC236}">
                  <a16:creationId xmlns:a16="http://schemas.microsoft.com/office/drawing/2014/main" id="{53E398E1-A93A-9F6D-BCE3-F443635E6F42}"/>
                </a:ext>
              </a:extLst>
            </p:cNvPr>
            <p:cNvGraphicFramePr>
              <a:graphicFrameLocks noChangeAspect="1"/>
            </p:cNvGraphicFramePr>
            <p:nvPr>
              <p:extLst>
                <p:ext uri="{D42A27DB-BD31-4B8C-83A1-F6EECF244321}">
                  <p14:modId xmlns:p14="http://schemas.microsoft.com/office/powerpoint/2010/main" val="3008950083"/>
                </p:ext>
              </p:extLst>
            </p:nvPr>
          </p:nvGraphicFramePr>
          <p:xfrm>
            <a:off x="393660" y="1486127"/>
            <a:ext cx="2216240" cy="1662180"/>
          </p:xfrm>
          <a:graphic>
            <a:graphicData uri="http://schemas.openxmlformats.org/presentationml/2006/ole">
              <mc:AlternateContent xmlns:mc="http://schemas.openxmlformats.org/markup-compatibility/2006">
                <mc:Choice xmlns:v="urn:schemas-microsoft-com:vml" Requires="v">
                  <p:oleObj name="Photo Editor Photo" r:id="rId2" imgW="3048264" imgH="2286198" progId="">
                    <p:embed/>
                  </p:oleObj>
                </mc:Choice>
                <mc:Fallback>
                  <p:oleObj name="Photo Editor Photo" r:id="rId2" imgW="3048264" imgH="2286198" progId="">
                    <p:embed/>
                    <p:pic>
                      <p:nvPicPr>
                        <p:cNvPr id="7" name="Object 2">
                          <a:extLst>
                            <a:ext uri="{FF2B5EF4-FFF2-40B4-BE49-F238E27FC236}">
                              <a16:creationId xmlns:a16="http://schemas.microsoft.com/office/drawing/2014/main" id="{F2CF1A45-766D-C45F-CC06-16606B388F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60" y="1486127"/>
                          <a:ext cx="2216240" cy="16621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 name="TextBox 10">
              <a:extLst>
                <a:ext uri="{FF2B5EF4-FFF2-40B4-BE49-F238E27FC236}">
                  <a16:creationId xmlns:a16="http://schemas.microsoft.com/office/drawing/2014/main" id="{7B23E18A-98F4-9FA4-488A-030AEF822A64}"/>
                </a:ext>
              </a:extLst>
            </p:cNvPr>
            <p:cNvSpPr txBox="1"/>
            <p:nvPr/>
          </p:nvSpPr>
          <p:spPr>
            <a:xfrm>
              <a:off x="393660" y="3148028"/>
              <a:ext cx="2250179" cy="369332"/>
            </a:xfrm>
            <a:prstGeom prst="rect">
              <a:avLst/>
            </a:prstGeom>
            <a:noFill/>
          </p:spPr>
          <p:txBody>
            <a:bodyPr wrap="square" lIns="0" tIns="0" rIns="0" bIns="0" rtlCol="0">
              <a:spAutoFit/>
            </a:bodyPr>
            <a:lstStyle/>
            <a:p>
              <a:pPr algn="ctr"/>
              <a:r>
                <a:rPr lang="en-US" sz="1200" dirty="0"/>
                <a:t>Proton Synchrotron (PS) </a:t>
              </a:r>
              <a:r>
                <a:rPr lang="en-US" sz="1200" dirty="0">
                  <a:solidFill>
                    <a:srgbClr val="FF0000"/>
                  </a:solidFill>
                </a:rPr>
                <a:t>25 GeV  </a:t>
              </a:r>
              <a:r>
                <a:rPr lang="en-US" sz="1200" dirty="0"/>
                <a:t>CERN</a:t>
              </a:r>
            </a:p>
          </p:txBody>
        </p:sp>
      </p:grpSp>
      <p:sp>
        <p:nvSpPr>
          <p:cNvPr id="16" name="TextBox 15">
            <a:extLst>
              <a:ext uri="{FF2B5EF4-FFF2-40B4-BE49-F238E27FC236}">
                <a16:creationId xmlns:a16="http://schemas.microsoft.com/office/drawing/2014/main" id="{AEB0BBB3-DBCA-A4EE-8C1F-874A6CC8D8D4}"/>
              </a:ext>
            </a:extLst>
          </p:cNvPr>
          <p:cNvSpPr txBox="1"/>
          <p:nvPr/>
        </p:nvSpPr>
        <p:spPr>
          <a:xfrm>
            <a:off x="966137" y="3981240"/>
            <a:ext cx="301365" cy="161583"/>
          </a:xfrm>
          <a:prstGeom prst="rect">
            <a:avLst/>
          </a:prstGeom>
          <a:noFill/>
        </p:spPr>
        <p:txBody>
          <a:bodyPr wrap="square" lIns="0" tIns="0" rIns="0" bIns="0" rtlCol="0">
            <a:spAutoFit/>
          </a:bodyPr>
          <a:lstStyle/>
          <a:p>
            <a:pPr algn="l"/>
            <a:r>
              <a:rPr lang="en-US" sz="1050" dirty="0"/>
              <a:t>1960</a:t>
            </a:r>
          </a:p>
        </p:txBody>
      </p:sp>
      <p:cxnSp>
        <p:nvCxnSpPr>
          <p:cNvPr id="17" name="Straight Connector 16">
            <a:extLst>
              <a:ext uri="{FF2B5EF4-FFF2-40B4-BE49-F238E27FC236}">
                <a16:creationId xmlns:a16="http://schemas.microsoft.com/office/drawing/2014/main" id="{847EFEFE-F182-B720-B09C-1FE3E34E9B1C}"/>
              </a:ext>
            </a:extLst>
          </p:cNvPr>
          <p:cNvCxnSpPr>
            <a:cxnSpLocks/>
          </p:cNvCxnSpPr>
          <p:nvPr/>
        </p:nvCxnSpPr>
        <p:spPr>
          <a:xfrm>
            <a:off x="931386" y="3813440"/>
            <a:ext cx="0" cy="628230"/>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4400700-FDB5-F656-6D4C-1BBE4E1398A6}"/>
              </a:ext>
            </a:extLst>
          </p:cNvPr>
          <p:cNvCxnSpPr>
            <a:cxnSpLocks/>
          </p:cNvCxnSpPr>
          <p:nvPr/>
        </p:nvCxnSpPr>
        <p:spPr>
          <a:xfrm flipV="1">
            <a:off x="2907405" y="3230956"/>
            <a:ext cx="0" cy="547179"/>
          </a:xfrm>
          <a:prstGeom prst="line">
            <a:avLst/>
          </a:prstGeom>
          <a:ln w="15875">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6269B6B-D23F-43EA-E455-E11F6713D828}"/>
              </a:ext>
            </a:extLst>
          </p:cNvPr>
          <p:cNvSpPr txBox="1"/>
          <p:nvPr/>
        </p:nvSpPr>
        <p:spPr>
          <a:xfrm>
            <a:off x="2966080" y="3518988"/>
            <a:ext cx="301365" cy="161583"/>
          </a:xfrm>
          <a:prstGeom prst="rect">
            <a:avLst/>
          </a:prstGeom>
          <a:noFill/>
        </p:spPr>
        <p:txBody>
          <a:bodyPr wrap="square" lIns="0" tIns="0" rIns="0" bIns="0" rtlCol="0">
            <a:spAutoFit/>
          </a:bodyPr>
          <a:lstStyle/>
          <a:p>
            <a:pPr algn="l"/>
            <a:r>
              <a:rPr lang="en-US" sz="1050" dirty="0"/>
              <a:t>1966</a:t>
            </a:r>
          </a:p>
        </p:txBody>
      </p:sp>
      <p:sp>
        <p:nvSpPr>
          <p:cNvPr id="25" name="Pentagon 24">
            <a:extLst>
              <a:ext uri="{FF2B5EF4-FFF2-40B4-BE49-F238E27FC236}">
                <a16:creationId xmlns:a16="http://schemas.microsoft.com/office/drawing/2014/main" id="{AA160F2C-1173-9694-88EE-113BF60FA914}"/>
              </a:ext>
            </a:extLst>
          </p:cNvPr>
          <p:cNvSpPr/>
          <p:nvPr/>
        </p:nvSpPr>
        <p:spPr>
          <a:xfrm>
            <a:off x="3611675" y="3717032"/>
            <a:ext cx="8172328" cy="216095"/>
          </a:xfrm>
          <a:prstGeom prst="homePlat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err="1"/>
              <a:t>Συγκρουστ</a:t>
            </a:r>
            <a:r>
              <a:rPr lang="en-US" sz="1600" dirty="0" err="1"/>
              <a:t>ή</a:t>
            </a:r>
            <a:r>
              <a:rPr lang="el-GR" sz="1600" dirty="0" err="1"/>
              <a:t>ρες</a:t>
            </a:r>
            <a:r>
              <a:rPr lang="el-GR" sz="1600" dirty="0"/>
              <a:t> - </a:t>
            </a:r>
            <a:r>
              <a:rPr lang="en-US" sz="1600" dirty="0"/>
              <a:t>colliders</a:t>
            </a:r>
          </a:p>
        </p:txBody>
      </p:sp>
      <p:sp>
        <p:nvSpPr>
          <p:cNvPr id="6" name="Pentagon 5">
            <a:extLst>
              <a:ext uri="{FF2B5EF4-FFF2-40B4-BE49-F238E27FC236}">
                <a16:creationId xmlns:a16="http://schemas.microsoft.com/office/drawing/2014/main" id="{709F0632-1186-C2C7-FF05-C809C9855EC5}"/>
              </a:ext>
            </a:extLst>
          </p:cNvPr>
          <p:cNvSpPr/>
          <p:nvPr/>
        </p:nvSpPr>
        <p:spPr>
          <a:xfrm>
            <a:off x="227117" y="3717032"/>
            <a:ext cx="3651161" cy="216095"/>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Κυκλικοί επιταχυντές</a:t>
            </a:r>
            <a:endParaRPr lang="en-US" sz="1600" dirty="0"/>
          </a:p>
        </p:txBody>
      </p:sp>
      <p:sp>
        <p:nvSpPr>
          <p:cNvPr id="28" name="TextBox 27">
            <a:extLst>
              <a:ext uri="{FF2B5EF4-FFF2-40B4-BE49-F238E27FC236}">
                <a16:creationId xmlns:a16="http://schemas.microsoft.com/office/drawing/2014/main" id="{4FDD2BFB-F2E0-C5A8-7849-2820BCF6FD8B}"/>
              </a:ext>
            </a:extLst>
          </p:cNvPr>
          <p:cNvSpPr txBox="1"/>
          <p:nvPr/>
        </p:nvSpPr>
        <p:spPr>
          <a:xfrm>
            <a:off x="4282467" y="3972344"/>
            <a:ext cx="301365" cy="161583"/>
          </a:xfrm>
          <a:prstGeom prst="rect">
            <a:avLst/>
          </a:prstGeom>
          <a:noFill/>
        </p:spPr>
        <p:txBody>
          <a:bodyPr wrap="square" lIns="0" tIns="0" rIns="0" bIns="0" rtlCol="0">
            <a:spAutoFit/>
          </a:bodyPr>
          <a:lstStyle/>
          <a:p>
            <a:pPr algn="l"/>
            <a:r>
              <a:rPr lang="en-US" sz="1050" dirty="0"/>
              <a:t>1971</a:t>
            </a:r>
          </a:p>
        </p:txBody>
      </p:sp>
      <p:sp>
        <p:nvSpPr>
          <p:cNvPr id="31" name="TextBox 30">
            <a:extLst>
              <a:ext uri="{FF2B5EF4-FFF2-40B4-BE49-F238E27FC236}">
                <a16:creationId xmlns:a16="http://schemas.microsoft.com/office/drawing/2014/main" id="{873E04E9-A706-6E61-E51E-E1FFB5F1935D}"/>
              </a:ext>
            </a:extLst>
          </p:cNvPr>
          <p:cNvSpPr txBox="1"/>
          <p:nvPr/>
        </p:nvSpPr>
        <p:spPr>
          <a:xfrm>
            <a:off x="4031108" y="4173389"/>
            <a:ext cx="3634994" cy="184666"/>
          </a:xfrm>
          <a:prstGeom prst="rect">
            <a:avLst/>
          </a:prstGeom>
          <a:noFill/>
        </p:spPr>
        <p:txBody>
          <a:bodyPr wrap="square" lIns="0" tIns="0" rIns="0" bIns="0" rtlCol="0">
            <a:spAutoFit/>
          </a:bodyPr>
          <a:lstStyle/>
          <a:p>
            <a:pPr algn="ctr"/>
            <a:r>
              <a:rPr lang="en-US" sz="1200" dirty="0"/>
              <a:t>Intersecting Storage Rings (ISR) – CERN p-p 68 GeV</a:t>
            </a:r>
          </a:p>
        </p:txBody>
      </p:sp>
      <p:pic>
        <p:nvPicPr>
          <p:cNvPr id="35" name="Picture 34">
            <a:extLst>
              <a:ext uri="{FF2B5EF4-FFF2-40B4-BE49-F238E27FC236}">
                <a16:creationId xmlns:a16="http://schemas.microsoft.com/office/drawing/2014/main" id="{C0DEBA27-0F38-7822-C6B4-5F0054BC24E3}"/>
              </a:ext>
            </a:extLst>
          </p:cNvPr>
          <p:cNvPicPr>
            <a:picLocks noChangeAspect="1"/>
          </p:cNvPicPr>
          <p:nvPr/>
        </p:nvPicPr>
        <p:blipFill>
          <a:blip r:embed="rId4"/>
          <a:stretch>
            <a:fillRect/>
          </a:stretch>
        </p:blipFill>
        <p:spPr>
          <a:xfrm>
            <a:off x="4130218" y="4401139"/>
            <a:ext cx="1174181" cy="1761272"/>
          </a:xfrm>
          <a:prstGeom prst="rect">
            <a:avLst/>
          </a:prstGeom>
        </p:spPr>
      </p:pic>
      <p:pic>
        <p:nvPicPr>
          <p:cNvPr id="7178" name="Picture 10">
            <a:extLst>
              <a:ext uri="{FF2B5EF4-FFF2-40B4-BE49-F238E27FC236}">
                <a16:creationId xmlns:a16="http://schemas.microsoft.com/office/drawing/2014/main" id="{679758D7-CDDE-F9C4-5BFE-F24CDE97E7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5807" y="4558733"/>
            <a:ext cx="2274369" cy="1384074"/>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Straight Connector 37">
            <a:extLst>
              <a:ext uri="{FF2B5EF4-FFF2-40B4-BE49-F238E27FC236}">
                <a16:creationId xmlns:a16="http://schemas.microsoft.com/office/drawing/2014/main" id="{43ECF8AD-3146-B989-CF01-4DB10233F961}"/>
              </a:ext>
            </a:extLst>
          </p:cNvPr>
          <p:cNvCxnSpPr>
            <a:cxnSpLocks/>
          </p:cNvCxnSpPr>
          <p:nvPr/>
        </p:nvCxnSpPr>
        <p:spPr>
          <a:xfrm flipV="1">
            <a:off x="4365808" y="3284984"/>
            <a:ext cx="0" cy="467870"/>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C21CBC0-A11C-0A6D-E17C-7901CE7B6097}"/>
              </a:ext>
            </a:extLst>
          </p:cNvPr>
          <p:cNvSpPr txBox="1"/>
          <p:nvPr/>
        </p:nvSpPr>
        <p:spPr>
          <a:xfrm>
            <a:off x="4426483" y="3469650"/>
            <a:ext cx="301365" cy="161583"/>
          </a:xfrm>
          <a:prstGeom prst="rect">
            <a:avLst/>
          </a:prstGeom>
          <a:noFill/>
        </p:spPr>
        <p:txBody>
          <a:bodyPr wrap="square" lIns="0" tIns="0" rIns="0" bIns="0" rtlCol="0">
            <a:spAutoFit/>
          </a:bodyPr>
          <a:lstStyle/>
          <a:p>
            <a:pPr algn="l"/>
            <a:r>
              <a:rPr lang="en-US" sz="1050" dirty="0"/>
              <a:t>1972</a:t>
            </a:r>
          </a:p>
        </p:txBody>
      </p:sp>
      <p:sp>
        <p:nvSpPr>
          <p:cNvPr id="44" name="TextBox 43">
            <a:extLst>
              <a:ext uri="{FF2B5EF4-FFF2-40B4-BE49-F238E27FC236}">
                <a16:creationId xmlns:a16="http://schemas.microsoft.com/office/drawing/2014/main" id="{DA209E9F-8894-956A-C1D1-F0E37BA53BE4}"/>
              </a:ext>
            </a:extLst>
          </p:cNvPr>
          <p:cNvSpPr txBox="1"/>
          <p:nvPr/>
        </p:nvSpPr>
        <p:spPr>
          <a:xfrm>
            <a:off x="8990734" y="3502678"/>
            <a:ext cx="417634" cy="161583"/>
          </a:xfrm>
          <a:prstGeom prst="rect">
            <a:avLst/>
          </a:prstGeom>
          <a:noFill/>
        </p:spPr>
        <p:txBody>
          <a:bodyPr wrap="square" lIns="0" tIns="0" rIns="0" bIns="0" rtlCol="0">
            <a:spAutoFit/>
          </a:bodyPr>
          <a:lstStyle/>
          <a:p>
            <a:pPr algn="l"/>
            <a:r>
              <a:rPr lang="el-GR" sz="1050" dirty="0"/>
              <a:t>1989</a:t>
            </a:r>
            <a:endParaRPr lang="en-US" sz="1050" dirty="0"/>
          </a:p>
        </p:txBody>
      </p:sp>
      <p:pic>
        <p:nvPicPr>
          <p:cNvPr id="7182" name="Picture 14">
            <a:extLst>
              <a:ext uri="{FF2B5EF4-FFF2-40B4-BE49-F238E27FC236}">
                <a16:creationId xmlns:a16="http://schemas.microsoft.com/office/drawing/2014/main" id="{6F2D8985-1EC0-F27C-3E0E-227FC2F8CF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2470" y="1397374"/>
            <a:ext cx="2242734" cy="157662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BFABE122-F194-CE95-53BA-B578A7248A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9861" y="1430120"/>
            <a:ext cx="1242150" cy="1654318"/>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531AB6B1-651E-8C42-21FD-10583F2A5322}"/>
              </a:ext>
            </a:extLst>
          </p:cNvPr>
          <p:cNvSpPr txBox="1"/>
          <p:nvPr/>
        </p:nvSpPr>
        <p:spPr>
          <a:xfrm>
            <a:off x="3039262" y="3101274"/>
            <a:ext cx="1368230" cy="369332"/>
          </a:xfrm>
          <a:prstGeom prst="rect">
            <a:avLst/>
          </a:prstGeom>
          <a:noFill/>
        </p:spPr>
        <p:txBody>
          <a:bodyPr wrap="square" lIns="0" tIns="0" rIns="0" bIns="0" rtlCol="0">
            <a:spAutoFit/>
          </a:bodyPr>
          <a:lstStyle/>
          <a:p>
            <a:r>
              <a:rPr lang="en-US" sz="1200" dirty="0"/>
              <a:t>Linear accelerator </a:t>
            </a:r>
          </a:p>
          <a:p>
            <a:r>
              <a:rPr lang="en-US" sz="1200" dirty="0"/>
              <a:t>Stanford, USA</a:t>
            </a:r>
          </a:p>
        </p:txBody>
      </p:sp>
      <p:sp>
        <p:nvSpPr>
          <p:cNvPr id="49" name="TextBox 48">
            <a:extLst>
              <a:ext uri="{FF2B5EF4-FFF2-40B4-BE49-F238E27FC236}">
                <a16:creationId xmlns:a16="http://schemas.microsoft.com/office/drawing/2014/main" id="{8076FA74-CF5C-43F0-D7BB-9A3F796A00E4}"/>
              </a:ext>
            </a:extLst>
          </p:cNvPr>
          <p:cNvSpPr txBox="1"/>
          <p:nvPr/>
        </p:nvSpPr>
        <p:spPr>
          <a:xfrm>
            <a:off x="4267440" y="3048128"/>
            <a:ext cx="1900568" cy="184666"/>
          </a:xfrm>
          <a:prstGeom prst="rect">
            <a:avLst/>
          </a:prstGeom>
          <a:noFill/>
        </p:spPr>
        <p:txBody>
          <a:bodyPr wrap="square" lIns="0" tIns="0" rIns="0" bIns="0" rtlCol="0">
            <a:spAutoFit/>
          </a:bodyPr>
          <a:lstStyle/>
          <a:p>
            <a:r>
              <a:rPr lang="en-US" sz="1200" dirty="0"/>
              <a:t>SPEAR – </a:t>
            </a:r>
            <a:r>
              <a:rPr lang="en-US" sz="1200" dirty="0" err="1"/>
              <a:t>e</a:t>
            </a:r>
            <a:r>
              <a:rPr lang="en-US" sz="1200" baseline="30000" dirty="0" err="1"/>
              <a:t>+</a:t>
            </a:r>
            <a:r>
              <a:rPr lang="en-US" sz="1200" dirty="0" err="1"/>
              <a:t>e</a:t>
            </a:r>
            <a:r>
              <a:rPr lang="en-US" sz="1200" baseline="30000" dirty="0"/>
              <a:t>-</a:t>
            </a:r>
            <a:r>
              <a:rPr lang="en-US" sz="1200" dirty="0"/>
              <a:t> up to 4 GeV</a:t>
            </a:r>
          </a:p>
        </p:txBody>
      </p:sp>
      <p:cxnSp>
        <p:nvCxnSpPr>
          <p:cNvPr id="50" name="Straight Connector 49">
            <a:extLst>
              <a:ext uri="{FF2B5EF4-FFF2-40B4-BE49-F238E27FC236}">
                <a16:creationId xmlns:a16="http://schemas.microsoft.com/office/drawing/2014/main" id="{72F1FB47-3C76-3EBC-40C3-54864952FF73}"/>
              </a:ext>
            </a:extLst>
          </p:cNvPr>
          <p:cNvCxnSpPr>
            <a:cxnSpLocks/>
          </p:cNvCxnSpPr>
          <p:nvPr/>
        </p:nvCxnSpPr>
        <p:spPr>
          <a:xfrm flipV="1">
            <a:off x="4799856" y="3352861"/>
            <a:ext cx="0" cy="460579"/>
          </a:xfrm>
          <a:prstGeom prst="line">
            <a:avLst/>
          </a:prstGeom>
          <a:ln w="15875">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996983FC-A0C2-13C6-4125-D07DACA7ED17}"/>
              </a:ext>
            </a:extLst>
          </p:cNvPr>
          <p:cNvSpPr txBox="1"/>
          <p:nvPr/>
        </p:nvSpPr>
        <p:spPr>
          <a:xfrm>
            <a:off x="4858729" y="3512365"/>
            <a:ext cx="301365" cy="161583"/>
          </a:xfrm>
          <a:prstGeom prst="rect">
            <a:avLst/>
          </a:prstGeom>
          <a:noFill/>
        </p:spPr>
        <p:txBody>
          <a:bodyPr wrap="square" lIns="0" tIns="0" rIns="0" bIns="0" rtlCol="0">
            <a:spAutoFit/>
          </a:bodyPr>
          <a:lstStyle/>
          <a:p>
            <a:pPr algn="l"/>
            <a:r>
              <a:rPr lang="en-US" sz="1050" dirty="0"/>
              <a:t>1989</a:t>
            </a:r>
          </a:p>
        </p:txBody>
      </p:sp>
      <p:sp>
        <p:nvSpPr>
          <p:cNvPr id="53" name="TextBox 52">
            <a:extLst>
              <a:ext uri="{FF2B5EF4-FFF2-40B4-BE49-F238E27FC236}">
                <a16:creationId xmlns:a16="http://schemas.microsoft.com/office/drawing/2014/main" id="{6B094880-B865-F95E-4B15-E574DBEEEFC3}"/>
              </a:ext>
            </a:extLst>
          </p:cNvPr>
          <p:cNvSpPr txBox="1"/>
          <p:nvPr/>
        </p:nvSpPr>
        <p:spPr>
          <a:xfrm>
            <a:off x="4878039" y="3246385"/>
            <a:ext cx="1686791" cy="184666"/>
          </a:xfrm>
          <a:prstGeom prst="rect">
            <a:avLst/>
          </a:prstGeom>
          <a:noFill/>
        </p:spPr>
        <p:txBody>
          <a:bodyPr wrap="square" lIns="0" tIns="0" rIns="0" bIns="0" rtlCol="0">
            <a:spAutoFit/>
          </a:bodyPr>
          <a:lstStyle/>
          <a:p>
            <a:r>
              <a:rPr lang="en-US" sz="1200" dirty="0"/>
              <a:t>SLC – </a:t>
            </a:r>
            <a:r>
              <a:rPr lang="en-US" sz="1200" dirty="0" err="1"/>
              <a:t>e</a:t>
            </a:r>
            <a:r>
              <a:rPr lang="en-US" sz="1200" baseline="30000" dirty="0" err="1"/>
              <a:t>+</a:t>
            </a:r>
            <a:r>
              <a:rPr lang="en-US" sz="1200" dirty="0" err="1"/>
              <a:t>e</a:t>
            </a:r>
            <a:r>
              <a:rPr lang="en-US" sz="1200" baseline="30000" dirty="0"/>
              <a:t>-</a:t>
            </a:r>
            <a:r>
              <a:rPr lang="en-US" sz="1200" dirty="0"/>
              <a:t> up to 45 GeV</a:t>
            </a:r>
          </a:p>
        </p:txBody>
      </p:sp>
      <p:pic>
        <p:nvPicPr>
          <p:cNvPr id="7190" name="Picture 22">
            <a:extLst>
              <a:ext uri="{FF2B5EF4-FFF2-40B4-BE49-F238E27FC236}">
                <a16:creationId xmlns:a16="http://schemas.microsoft.com/office/drawing/2014/main" id="{8DC8EC62-D188-C674-A486-48492C694A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59486" y="912858"/>
            <a:ext cx="1979606" cy="1304637"/>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 descr="The Super Proton Synchrotron - CERN Document Server">
            <a:extLst>
              <a:ext uri="{FF2B5EF4-FFF2-40B4-BE49-F238E27FC236}">
                <a16:creationId xmlns:a16="http://schemas.microsoft.com/office/drawing/2014/main" id="{EDEE66FD-F62D-7856-7398-F883A6DF34E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21017" y="1282099"/>
            <a:ext cx="1923546" cy="1481761"/>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3" descr="LHC_tunnel">
            <a:extLst>
              <a:ext uri="{FF2B5EF4-FFF2-40B4-BE49-F238E27FC236}">
                <a16:creationId xmlns:a16="http://schemas.microsoft.com/office/drawing/2014/main" id="{9B19602D-D3CE-61C5-D780-C1D13A5F203F}"/>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t="7389" b="14270"/>
          <a:stretch/>
        </p:blipFill>
        <p:spPr bwMode="auto">
          <a:xfrm>
            <a:off x="9408368" y="2244239"/>
            <a:ext cx="2252545" cy="1173496"/>
          </a:xfrm>
          <a:prstGeom prst="rect">
            <a:avLst/>
          </a:prstGeom>
          <a:noFill/>
        </p:spPr>
      </p:pic>
      <p:sp>
        <p:nvSpPr>
          <p:cNvPr id="59" name="TextBox 58">
            <a:extLst>
              <a:ext uri="{FF2B5EF4-FFF2-40B4-BE49-F238E27FC236}">
                <a16:creationId xmlns:a16="http://schemas.microsoft.com/office/drawing/2014/main" id="{D9843D78-E04E-BFD3-EFC9-57F80C8127D5}"/>
              </a:ext>
            </a:extLst>
          </p:cNvPr>
          <p:cNvSpPr txBox="1"/>
          <p:nvPr/>
        </p:nvSpPr>
        <p:spPr>
          <a:xfrm>
            <a:off x="9782822" y="3555449"/>
            <a:ext cx="417634" cy="161583"/>
          </a:xfrm>
          <a:prstGeom prst="rect">
            <a:avLst/>
          </a:prstGeom>
          <a:noFill/>
        </p:spPr>
        <p:txBody>
          <a:bodyPr wrap="square" lIns="0" tIns="0" rIns="0" bIns="0" rtlCol="0">
            <a:spAutoFit/>
          </a:bodyPr>
          <a:lstStyle/>
          <a:p>
            <a:pPr algn="l"/>
            <a:r>
              <a:rPr lang="en-US" sz="1050" dirty="0"/>
              <a:t>2009</a:t>
            </a:r>
          </a:p>
        </p:txBody>
      </p:sp>
      <p:sp>
        <p:nvSpPr>
          <p:cNvPr id="62" name="TextBox 61">
            <a:extLst>
              <a:ext uri="{FF2B5EF4-FFF2-40B4-BE49-F238E27FC236}">
                <a16:creationId xmlns:a16="http://schemas.microsoft.com/office/drawing/2014/main" id="{275CDAC8-3938-2F5A-80C4-AC5DA340499C}"/>
              </a:ext>
            </a:extLst>
          </p:cNvPr>
          <p:cNvSpPr txBox="1"/>
          <p:nvPr/>
        </p:nvSpPr>
        <p:spPr>
          <a:xfrm>
            <a:off x="10078872" y="956143"/>
            <a:ext cx="1900568" cy="184666"/>
          </a:xfrm>
          <a:prstGeom prst="rect">
            <a:avLst/>
          </a:prstGeom>
          <a:solidFill>
            <a:schemeClr val="bg1"/>
          </a:solidFill>
        </p:spPr>
        <p:txBody>
          <a:bodyPr wrap="square" lIns="0" tIns="0" rIns="0" bIns="0" rtlCol="0">
            <a:spAutoFit/>
          </a:bodyPr>
          <a:lstStyle/>
          <a:p>
            <a:r>
              <a:rPr lang="en-US" sz="1200" dirty="0"/>
              <a:t>LEP – </a:t>
            </a:r>
            <a:r>
              <a:rPr lang="en-US" sz="1200" dirty="0" err="1"/>
              <a:t>e</a:t>
            </a:r>
            <a:r>
              <a:rPr lang="en-US" sz="1200" baseline="30000" dirty="0" err="1"/>
              <a:t>+</a:t>
            </a:r>
            <a:r>
              <a:rPr lang="en-US" sz="1200" dirty="0" err="1"/>
              <a:t>e</a:t>
            </a:r>
            <a:r>
              <a:rPr lang="en-US" sz="1200" baseline="30000" dirty="0"/>
              <a:t>-</a:t>
            </a:r>
            <a:r>
              <a:rPr lang="en-US" sz="1200" dirty="0"/>
              <a:t> 45-102.5 GeV</a:t>
            </a:r>
          </a:p>
        </p:txBody>
      </p:sp>
      <p:sp>
        <p:nvSpPr>
          <p:cNvPr id="63" name="TextBox 62">
            <a:extLst>
              <a:ext uri="{FF2B5EF4-FFF2-40B4-BE49-F238E27FC236}">
                <a16:creationId xmlns:a16="http://schemas.microsoft.com/office/drawing/2014/main" id="{88FBF53B-A631-D5E8-287B-BC220ADEAA4B}"/>
              </a:ext>
            </a:extLst>
          </p:cNvPr>
          <p:cNvSpPr txBox="1"/>
          <p:nvPr/>
        </p:nvSpPr>
        <p:spPr>
          <a:xfrm>
            <a:off x="10099344" y="3415003"/>
            <a:ext cx="1685288" cy="184666"/>
          </a:xfrm>
          <a:prstGeom prst="rect">
            <a:avLst/>
          </a:prstGeom>
          <a:noFill/>
        </p:spPr>
        <p:txBody>
          <a:bodyPr wrap="square" lIns="0" tIns="0" rIns="0" bIns="0" rtlCol="0">
            <a:spAutoFit/>
          </a:bodyPr>
          <a:lstStyle/>
          <a:p>
            <a:r>
              <a:rPr lang="en-US" sz="1200" dirty="0"/>
              <a:t>LHC – p-p, ions  6.8 </a:t>
            </a:r>
            <a:r>
              <a:rPr lang="en-US" sz="1200" dirty="0" err="1"/>
              <a:t>TeV</a:t>
            </a:r>
            <a:endParaRPr lang="en-US" sz="1200" dirty="0"/>
          </a:p>
        </p:txBody>
      </p:sp>
      <p:sp>
        <p:nvSpPr>
          <p:cNvPr id="7177" name="TextBox 7176">
            <a:extLst>
              <a:ext uri="{FF2B5EF4-FFF2-40B4-BE49-F238E27FC236}">
                <a16:creationId xmlns:a16="http://schemas.microsoft.com/office/drawing/2014/main" id="{CD9F814C-839D-B545-1A37-1AB168B32A81}"/>
              </a:ext>
            </a:extLst>
          </p:cNvPr>
          <p:cNvSpPr txBox="1"/>
          <p:nvPr/>
        </p:nvSpPr>
        <p:spPr>
          <a:xfrm>
            <a:off x="8024363" y="3961173"/>
            <a:ext cx="301365" cy="161583"/>
          </a:xfrm>
          <a:prstGeom prst="rect">
            <a:avLst/>
          </a:prstGeom>
          <a:noFill/>
        </p:spPr>
        <p:txBody>
          <a:bodyPr wrap="square" lIns="0" tIns="0" rIns="0" bIns="0" rtlCol="0">
            <a:spAutoFit/>
          </a:bodyPr>
          <a:lstStyle/>
          <a:p>
            <a:pPr algn="l"/>
            <a:r>
              <a:rPr lang="en-US" sz="1050" dirty="0"/>
              <a:t>1983</a:t>
            </a:r>
          </a:p>
        </p:txBody>
      </p:sp>
      <p:grpSp>
        <p:nvGrpSpPr>
          <p:cNvPr id="7191" name="Group 7190">
            <a:extLst>
              <a:ext uri="{FF2B5EF4-FFF2-40B4-BE49-F238E27FC236}">
                <a16:creationId xmlns:a16="http://schemas.microsoft.com/office/drawing/2014/main" id="{10544154-A4C3-F787-1814-2586F52949BC}"/>
              </a:ext>
            </a:extLst>
          </p:cNvPr>
          <p:cNvGrpSpPr/>
          <p:nvPr/>
        </p:nvGrpSpPr>
        <p:grpSpPr>
          <a:xfrm>
            <a:off x="227117" y="4187388"/>
            <a:ext cx="3693180" cy="2056337"/>
            <a:chOff x="227117" y="4187388"/>
            <a:chExt cx="3693180" cy="2056337"/>
          </a:xfrm>
        </p:grpSpPr>
        <p:pic>
          <p:nvPicPr>
            <p:cNvPr id="14" name="Picture 13">
              <a:extLst>
                <a:ext uri="{FF2B5EF4-FFF2-40B4-BE49-F238E27FC236}">
                  <a16:creationId xmlns:a16="http://schemas.microsoft.com/office/drawing/2014/main" id="{FABE3DFD-F4AF-36F1-C23E-29CE830D9CA7}"/>
                </a:ext>
              </a:extLst>
            </p:cNvPr>
            <p:cNvPicPr>
              <a:picLocks noChangeAspect="1"/>
            </p:cNvPicPr>
            <p:nvPr/>
          </p:nvPicPr>
          <p:blipFill>
            <a:blip r:embed="rId11"/>
            <a:stretch>
              <a:fillRect/>
            </a:stretch>
          </p:blipFill>
          <p:spPr>
            <a:xfrm>
              <a:off x="227117" y="4556728"/>
              <a:ext cx="2158008" cy="1686997"/>
            </a:xfrm>
            <a:prstGeom prst="rect">
              <a:avLst/>
            </a:prstGeom>
          </p:spPr>
        </p:pic>
        <p:sp>
          <p:nvSpPr>
            <p:cNvPr id="20" name="TextBox 19">
              <a:extLst>
                <a:ext uri="{FF2B5EF4-FFF2-40B4-BE49-F238E27FC236}">
                  <a16:creationId xmlns:a16="http://schemas.microsoft.com/office/drawing/2014/main" id="{1C3896ED-7B0C-1C1D-EC8E-2A6734821D4F}"/>
                </a:ext>
              </a:extLst>
            </p:cNvPr>
            <p:cNvSpPr txBox="1"/>
            <p:nvPr/>
          </p:nvSpPr>
          <p:spPr>
            <a:xfrm>
              <a:off x="1049595" y="4187388"/>
              <a:ext cx="2688354" cy="369332"/>
            </a:xfrm>
            <a:prstGeom prst="rect">
              <a:avLst/>
            </a:prstGeom>
            <a:noFill/>
          </p:spPr>
          <p:txBody>
            <a:bodyPr wrap="square" lIns="0" tIns="0" rIns="0" bIns="0" rtlCol="0">
              <a:spAutoFit/>
            </a:bodyPr>
            <a:lstStyle/>
            <a:p>
              <a:pPr algn="ctr"/>
              <a:r>
                <a:rPr lang="en-US" sz="1200" dirty="0"/>
                <a:t>Alternating Gradient Synchrotron (AGS) </a:t>
              </a:r>
              <a:endParaRPr lang="el-GR" sz="1200" dirty="0"/>
            </a:p>
            <a:p>
              <a:pPr algn="ctr"/>
              <a:r>
                <a:rPr lang="en-US" sz="1200" dirty="0">
                  <a:solidFill>
                    <a:srgbClr val="FF0000"/>
                  </a:solidFill>
                </a:rPr>
                <a:t>33 GeV </a:t>
              </a:r>
              <a:r>
                <a:rPr lang="en-US" sz="1200" dirty="0"/>
                <a:t>– BNL, USA</a:t>
              </a:r>
            </a:p>
          </p:txBody>
        </p:sp>
        <p:pic>
          <p:nvPicPr>
            <p:cNvPr id="7192" name="Picture 24" descr="BNL | RHIC | Alternating Gradient Synchrotron">
              <a:extLst>
                <a:ext uri="{FF2B5EF4-FFF2-40B4-BE49-F238E27FC236}">
                  <a16:creationId xmlns:a16="http://schemas.microsoft.com/office/drawing/2014/main" id="{B5A491CD-7118-F09A-C3D7-DE6D08EF6B5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23617" y="4565721"/>
              <a:ext cx="1496680" cy="1656326"/>
            </a:xfrm>
            <a:prstGeom prst="rect">
              <a:avLst/>
            </a:prstGeom>
            <a:noFill/>
            <a:extLst>
              <a:ext uri="{909E8E84-426E-40DD-AFC4-6F175D3DCCD1}">
                <a14:hiddenFill xmlns:a14="http://schemas.microsoft.com/office/drawing/2010/main">
                  <a:solidFill>
                    <a:srgbClr val="FFFFFF"/>
                  </a:solidFill>
                </a14:hiddenFill>
              </a:ext>
            </a:extLst>
          </p:spPr>
        </p:pic>
      </p:grpSp>
      <p:sp>
        <p:nvSpPr>
          <p:cNvPr id="7195" name="TextBox 7194">
            <a:extLst>
              <a:ext uri="{FF2B5EF4-FFF2-40B4-BE49-F238E27FC236}">
                <a16:creationId xmlns:a16="http://schemas.microsoft.com/office/drawing/2014/main" id="{C0EBBD3A-D6A2-FD5B-59B1-EDE5EC81C214}"/>
              </a:ext>
            </a:extLst>
          </p:cNvPr>
          <p:cNvSpPr txBox="1"/>
          <p:nvPr/>
        </p:nvSpPr>
        <p:spPr>
          <a:xfrm>
            <a:off x="7044918" y="3510783"/>
            <a:ext cx="417634" cy="161583"/>
          </a:xfrm>
          <a:prstGeom prst="rect">
            <a:avLst/>
          </a:prstGeom>
          <a:noFill/>
        </p:spPr>
        <p:txBody>
          <a:bodyPr wrap="square" lIns="0" tIns="0" rIns="0" bIns="0" rtlCol="0">
            <a:spAutoFit/>
          </a:bodyPr>
          <a:lstStyle/>
          <a:p>
            <a:pPr algn="l"/>
            <a:r>
              <a:rPr lang="el-GR" sz="1050" dirty="0"/>
              <a:t>198</a:t>
            </a:r>
            <a:r>
              <a:rPr lang="en-US" sz="1050" dirty="0"/>
              <a:t>1</a:t>
            </a:r>
          </a:p>
        </p:txBody>
      </p:sp>
      <p:sp>
        <p:nvSpPr>
          <p:cNvPr id="7197" name="TextBox 7196">
            <a:extLst>
              <a:ext uri="{FF2B5EF4-FFF2-40B4-BE49-F238E27FC236}">
                <a16:creationId xmlns:a16="http://schemas.microsoft.com/office/drawing/2014/main" id="{82F24B97-5836-261F-ECDA-DB11017BE0F1}"/>
              </a:ext>
            </a:extLst>
          </p:cNvPr>
          <p:cNvSpPr txBox="1"/>
          <p:nvPr/>
        </p:nvSpPr>
        <p:spPr>
          <a:xfrm>
            <a:off x="7209502" y="2837379"/>
            <a:ext cx="1685288" cy="369332"/>
          </a:xfrm>
          <a:prstGeom prst="rect">
            <a:avLst/>
          </a:prstGeom>
          <a:noFill/>
        </p:spPr>
        <p:txBody>
          <a:bodyPr wrap="square" lIns="0" tIns="0" rIns="0" bIns="0" rtlCol="0">
            <a:spAutoFit/>
          </a:bodyPr>
          <a:lstStyle/>
          <a:p>
            <a:r>
              <a:rPr lang="en-US" sz="1200" dirty="0" err="1"/>
              <a:t>Sp</a:t>
            </a:r>
            <a:r>
              <a:rPr lang="en-US" sz="1200" dirty="0"/>
              <a:t>-p-</a:t>
            </a:r>
            <a:r>
              <a:rPr lang="en-US" sz="1200" dirty="0" err="1"/>
              <a:t>barS</a:t>
            </a:r>
            <a:endParaRPr lang="en-US" sz="1200" dirty="0"/>
          </a:p>
          <a:p>
            <a:r>
              <a:rPr lang="en-US" sz="1200" dirty="0"/>
              <a:t>315-450 GeV - CERN</a:t>
            </a:r>
          </a:p>
        </p:txBody>
      </p:sp>
      <p:pic>
        <p:nvPicPr>
          <p:cNvPr id="7198" name="Picture 26">
            <a:extLst>
              <a:ext uri="{FF2B5EF4-FFF2-40B4-BE49-F238E27FC236}">
                <a16:creationId xmlns:a16="http://schemas.microsoft.com/office/drawing/2014/main" id="{6ADB1348-0F6D-9590-1A1D-4EA592A9728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51861" y="4901807"/>
            <a:ext cx="1897428" cy="1236333"/>
          </a:xfrm>
          <a:prstGeom prst="rect">
            <a:avLst/>
          </a:prstGeom>
          <a:noFill/>
          <a:extLst>
            <a:ext uri="{909E8E84-426E-40DD-AFC4-6F175D3DCCD1}">
              <a14:hiddenFill xmlns:a14="http://schemas.microsoft.com/office/drawing/2010/main">
                <a:solidFill>
                  <a:srgbClr val="FFFFFF"/>
                </a:solidFill>
              </a14:hiddenFill>
            </a:ext>
          </a:extLst>
        </p:spPr>
      </p:pic>
      <p:sp>
        <p:nvSpPr>
          <p:cNvPr id="7202" name="TextBox 7201">
            <a:extLst>
              <a:ext uri="{FF2B5EF4-FFF2-40B4-BE49-F238E27FC236}">
                <a16:creationId xmlns:a16="http://schemas.microsoft.com/office/drawing/2014/main" id="{37C1D4D8-AF96-D507-8079-5C4C50BDCA5B}"/>
              </a:ext>
            </a:extLst>
          </p:cNvPr>
          <p:cNvSpPr txBox="1"/>
          <p:nvPr/>
        </p:nvSpPr>
        <p:spPr>
          <a:xfrm>
            <a:off x="8022512" y="4397904"/>
            <a:ext cx="1660719" cy="369332"/>
          </a:xfrm>
          <a:prstGeom prst="rect">
            <a:avLst/>
          </a:prstGeom>
          <a:noFill/>
        </p:spPr>
        <p:txBody>
          <a:bodyPr wrap="square" lIns="0" tIns="0" rIns="0" bIns="0" rtlCol="0">
            <a:spAutoFit/>
          </a:bodyPr>
          <a:lstStyle/>
          <a:p>
            <a:r>
              <a:rPr lang="en-US" sz="1200" dirty="0"/>
              <a:t>Tevatron p-pbar 1TeV – </a:t>
            </a:r>
            <a:r>
              <a:rPr lang="en-US" sz="1200" dirty="0" err="1"/>
              <a:t>FermiLab</a:t>
            </a:r>
            <a:r>
              <a:rPr lang="en-US" sz="1200" dirty="0"/>
              <a:t> USA</a:t>
            </a:r>
          </a:p>
        </p:txBody>
      </p:sp>
      <p:pic>
        <p:nvPicPr>
          <p:cNvPr id="7203" name="Picture 4">
            <a:extLst>
              <a:ext uri="{FF2B5EF4-FFF2-40B4-BE49-F238E27FC236}">
                <a16:creationId xmlns:a16="http://schemas.microsoft.com/office/drawing/2014/main" id="{98D8AA18-BCE9-4978-07E2-61CBA9CF32C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91603" y="4311554"/>
            <a:ext cx="1449058" cy="1890361"/>
          </a:xfrm>
          <a:prstGeom prst="rect">
            <a:avLst/>
          </a:prstGeom>
          <a:noFill/>
          <a:extLst>
            <a:ext uri="{909E8E84-426E-40DD-AFC4-6F175D3DCCD1}">
              <a14:hiddenFill xmlns:a14="http://schemas.microsoft.com/office/drawing/2010/main">
                <a:solidFill>
                  <a:srgbClr val="FFFFFF"/>
                </a:solidFill>
              </a14:hiddenFill>
            </a:ext>
          </a:extLst>
        </p:spPr>
      </p:pic>
      <p:sp>
        <p:nvSpPr>
          <p:cNvPr id="7205" name="TextBox 7204">
            <a:extLst>
              <a:ext uri="{FF2B5EF4-FFF2-40B4-BE49-F238E27FC236}">
                <a16:creationId xmlns:a16="http://schemas.microsoft.com/office/drawing/2014/main" id="{73F17B94-193E-1108-07F9-CF148255BED2}"/>
              </a:ext>
            </a:extLst>
          </p:cNvPr>
          <p:cNvSpPr txBox="1"/>
          <p:nvPr/>
        </p:nvSpPr>
        <p:spPr>
          <a:xfrm>
            <a:off x="10135027" y="3953511"/>
            <a:ext cx="301365" cy="161583"/>
          </a:xfrm>
          <a:prstGeom prst="rect">
            <a:avLst/>
          </a:prstGeom>
          <a:noFill/>
        </p:spPr>
        <p:txBody>
          <a:bodyPr wrap="square" lIns="0" tIns="0" rIns="0" bIns="0" rtlCol="0">
            <a:spAutoFit/>
          </a:bodyPr>
          <a:lstStyle/>
          <a:p>
            <a:pPr algn="l"/>
            <a:r>
              <a:rPr lang="en-US" sz="1050" dirty="0"/>
              <a:t>2018</a:t>
            </a:r>
          </a:p>
        </p:txBody>
      </p:sp>
      <p:sp>
        <p:nvSpPr>
          <p:cNvPr id="7206" name="TextBox 7205">
            <a:extLst>
              <a:ext uri="{FF2B5EF4-FFF2-40B4-BE49-F238E27FC236}">
                <a16:creationId xmlns:a16="http://schemas.microsoft.com/office/drawing/2014/main" id="{3E17D40D-8AEF-5956-FD0E-A0A3DC8C250F}"/>
              </a:ext>
            </a:extLst>
          </p:cNvPr>
          <p:cNvSpPr txBox="1"/>
          <p:nvPr/>
        </p:nvSpPr>
        <p:spPr>
          <a:xfrm>
            <a:off x="10235642" y="4083907"/>
            <a:ext cx="1660719" cy="184666"/>
          </a:xfrm>
          <a:prstGeom prst="rect">
            <a:avLst/>
          </a:prstGeom>
          <a:noFill/>
        </p:spPr>
        <p:txBody>
          <a:bodyPr wrap="square" lIns="0" tIns="0" rIns="0" bIns="0" rtlCol="0">
            <a:spAutoFit/>
          </a:bodyPr>
          <a:lstStyle/>
          <a:p>
            <a:r>
              <a:rPr lang="en-US" sz="1200" dirty="0" err="1"/>
              <a:t>SuperKEKB</a:t>
            </a:r>
            <a:r>
              <a:rPr lang="en-US" sz="1200" dirty="0"/>
              <a:t>, Japan</a:t>
            </a:r>
          </a:p>
        </p:txBody>
      </p:sp>
    </p:spTree>
    <p:extLst>
      <p:ext uri="{BB962C8B-B14F-4D97-AF65-F5344CB8AC3E}">
        <p14:creationId xmlns:p14="http://schemas.microsoft.com/office/powerpoint/2010/main" val="2568190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D02A-3200-4FF7-8F9B-767768890442}"/>
              </a:ext>
            </a:extLst>
          </p:cNvPr>
          <p:cNvSpPr>
            <a:spLocks noGrp="1"/>
          </p:cNvSpPr>
          <p:nvPr>
            <p:ph type="ctrTitle"/>
          </p:nvPr>
        </p:nvSpPr>
        <p:spPr/>
        <p:txBody>
          <a:bodyPr/>
          <a:lstStyle/>
          <a:p>
            <a:r>
              <a:rPr lang="el-GR" dirty="0"/>
              <a:t>Πως δουλεύουν οι επιταχυντές</a:t>
            </a:r>
            <a:endParaRPr lang="en-US" dirty="0"/>
          </a:p>
        </p:txBody>
      </p:sp>
      <p:sp>
        <p:nvSpPr>
          <p:cNvPr id="8" name="Subtitle 7">
            <a:extLst>
              <a:ext uri="{FF2B5EF4-FFF2-40B4-BE49-F238E27FC236}">
                <a16:creationId xmlns:a16="http://schemas.microsoft.com/office/drawing/2014/main" id="{37DA45AB-DF8B-35D5-0726-53CE87F4D9D7}"/>
              </a:ext>
            </a:extLst>
          </p:cNvPr>
          <p:cNvSpPr>
            <a:spLocks noGrp="1"/>
          </p:cNvSpPr>
          <p:nvPr>
            <p:ph type="subTitle" idx="1"/>
          </p:nvPr>
        </p:nvSpPr>
        <p:spPr/>
        <p:txBody>
          <a:bodyPr/>
          <a:lstStyle/>
          <a:p>
            <a:endParaRPr lang="el-GR" sz="4000" dirty="0"/>
          </a:p>
          <a:p>
            <a:r>
              <a:rPr lang="el-GR" sz="4000" dirty="0"/>
              <a:t>Η φυσική των επιταχυντών</a:t>
            </a:r>
            <a:endParaRPr lang="en-US" sz="4000" dirty="0"/>
          </a:p>
        </p:txBody>
      </p:sp>
      <p:sp>
        <p:nvSpPr>
          <p:cNvPr id="4" name="Date Placeholder 3">
            <a:extLst>
              <a:ext uri="{FF2B5EF4-FFF2-40B4-BE49-F238E27FC236}">
                <a16:creationId xmlns:a16="http://schemas.microsoft.com/office/drawing/2014/main" id="{461C30ED-224D-F4A4-EB61-AB982789FB63}"/>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10482A9-48ED-1A12-AB4D-DFBC7FB0701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5D37E744-4F1C-5D3E-407C-9B4517A7B49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4231667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7F293C-6ADA-D074-9EC5-B152B1325511}"/>
              </a:ext>
            </a:extLst>
          </p:cNvPr>
          <p:cNvSpPr>
            <a:spLocks noGrp="1"/>
          </p:cNvSpPr>
          <p:nvPr>
            <p:ph idx="1"/>
          </p:nvPr>
        </p:nvSpPr>
        <p:spPr>
          <a:xfrm>
            <a:off x="407989" y="1052736"/>
            <a:ext cx="11376024" cy="1728191"/>
          </a:xfrm>
        </p:spPr>
        <p:txBody>
          <a:bodyPr>
            <a:normAutofit fontScale="85000" lnSpcReduction="20000"/>
          </a:bodyPr>
          <a:lstStyle/>
          <a:p>
            <a:pPr>
              <a:lnSpc>
                <a:spcPct val="100000"/>
              </a:lnSpc>
            </a:pPr>
            <a:r>
              <a:rPr lang="el-GR" dirty="0"/>
              <a:t>Η δέσμη είναι μια ρο</a:t>
            </a:r>
            <a:r>
              <a:rPr lang="en-US" dirty="0" err="1"/>
              <a:t>ή</a:t>
            </a:r>
            <a:r>
              <a:rPr lang="el-GR" dirty="0"/>
              <a:t> από </a:t>
            </a:r>
            <a:r>
              <a:rPr lang="el-GR" dirty="0">
                <a:solidFill>
                  <a:srgbClr val="FF0000"/>
                </a:solidFill>
              </a:rPr>
              <a:t>σωματίδια ηλεκτρικά φορτισμένα </a:t>
            </a:r>
            <a:r>
              <a:rPr lang="el-GR" dirty="0">
                <a:solidFill>
                  <a:schemeClr val="tx2">
                    <a:lumMod val="25000"/>
                    <a:lumOff val="75000"/>
                  </a:schemeClr>
                </a:solidFill>
              </a:rPr>
              <a:t>ή ουδέτερα </a:t>
            </a:r>
            <a:r>
              <a:rPr lang="el-GR" dirty="0">
                <a:solidFill>
                  <a:srgbClr val="303030"/>
                </a:solidFill>
              </a:rPr>
              <a:t>που κινούνται σε μια κατεύθυνση</a:t>
            </a:r>
            <a:endParaRPr lang="el-GR" dirty="0"/>
          </a:p>
          <a:p>
            <a:pPr>
              <a:lnSpc>
                <a:spcPct val="100000"/>
              </a:lnSpc>
            </a:pPr>
            <a:r>
              <a:rPr lang="el-GR" b="0" dirty="0"/>
              <a:t>Οι δέσμες μπορεί να είναι συνεχείς (</a:t>
            </a:r>
            <a:r>
              <a:rPr lang="en-US" b="0" dirty="0">
                <a:solidFill>
                  <a:srgbClr val="FF0000"/>
                </a:solidFill>
              </a:rPr>
              <a:t>DC</a:t>
            </a:r>
            <a:r>
              <a:rPr lang="en-US" b="0" dirty="0"/>
              <a:t>) </a:t>
            </a:r>
            <a:r>
              <a:rPr lang="el-GR" b="0" dirty="0"/>
              <a:t>ή σε ομάδες </a:t>
            </a:r>
            <a:r>
              <a:rPr lang="en-US" b="0" dirty="0"/>
              <a:t>(</a:t>
            </a:r>
            <a:r>
              <a:rPr lang="en-US" b="0" dirty="0">
                <a:solidFill>
                  <a:srgbClr val="FF0000"/>
                </a:solidFill>
              </a:rPr>
              <a:t>bunches</a:t>
            </a:r>
            <a:r>
              <a:rPr lang="en-US" b="0" dirty="0"/>
              <a:t>) </a:t>
            </a:r>
          </a:p>
          <a:p>
            <a:pPr>
              <a:lnSpc>
                <a:spcPct val="100000"/>
              </a:lnSpc>
            </a:pPr>
            <a:r>
              <a:rPr lang="en-US" b="0" dirty="0"/>
              <a:t>O</a:t>
            </a:r>
            <a:r>
              <a:rPr lang="el-GR" b="0" dirty="0"/>
              <a:t>ι δέσμες παράγονται με διάφορους μηχανισμούς, και στην συνέχεια μπορούμε να τις χειριστούμε, δηλαδή να τους αλλάξουμε μια ή περισσότερες από τις παραμέτρους τους.</a:t>
            </a:r>
          </a:p>
        </p:txBody>
      </p:sp>
      <p:sp>
        <p:nvSpPr>
          <p:cNvPr id="3" name="Title 2">
            <a:extLst>
              <a:ext uri="{FF2B5EF4-FFF2-40B4-BE49-F238E27FC236}">
                <a16:creationId xmlns:a16="http://schemas.microsoft.com/office/drawing/2014/main" id="{5B51B04E-8246-618E-49C2-8701127ECEF4}"/>
              </a:ext>
            </a:extLst>
          </p:cNvPr>
          <p:cNvSpPr>
            <a:spLocks noGrp="1"/>
          </p:cNvSpPr>
          <p:nvPr>
            <p:ph type="title"/>
          </p:nvPr>
        </p:nvSpPr>
        <p:spPr/>
        <p:txBody>
          <a:bodyPr/>
          <a:lstStyle/>
          <a:p>
            <a:r>
              <a:rPr lang="el-GR" dirty="0"/>
              <a:t>Η δέσμη σωματιδίων</a:t>
            </a:r>
            <a:endParaRPr lang="en-US" dirty="0"/>
          </a:p>
        </p:txBody>
      </p:sp>
      <p:sp>
        <p:nvSpPr>
          <p:cNvPr id="4" name="Date Placeholder 3">
            <a:extLst>
              <a:ext uri="{FF2B5EF4-FFF2-40B4-BE49-F238E27FC236}">
                <a16:creationId xmlns:a16="http://schemas.microsoft.com/office/drawing/2014/main" id="{68F8590B-8F72-A83F-E631-D4B6DACC1FB9}"/>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49710E5C-2056-1DA5-93DC-DBFD41379083}"/>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FDF23A0-F035-6FF2-0C07-9545981E165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9" name="Picture 8">
            <a:extLst>
              <a:ext uri="{FF2B5EF4-FFF2-40B4-BE49-F238E27FC236}">
                <a16:creationId xmlns:a16="http://schemas.microsoft.com/office/drawing/2014/main" id="{ABC00DFF-6DBD-D8F1-4988-E8D375A33A04}"/>
              </a:ext>
            </a:extLst>
          </p:cNvPr>
          <p:cNvPicPr>
            <a:picLocks noChangeAspect="1"/>
          </p:cNvPicPr>
          <p:nvPr/>
        </p:nvPicPr>
        <p:blipFill rotWithShape="1">
          <a:blip r:embed="rId2"/>
          <a:srcRect l="5509"/>
          <a:stretch/>
        </p:blipFill>
        <p:spPr>
          <a:xfrm>
            <a:off x="5591944" y="2852936"/>
            <a:ext cx="6192068" cy="3187815"/>
          </a:xfrm>
          <a:prstGeom prst="rect">
            <a:avLst/>
          </a:prstGeom>
        </p:spPr>
      </p:pic>
      <p:sp>
        <p:nvSpPr>
          <p:cNvPr id="10" name="Content Placeholder 1">
            <a:extLst>
              <a:ext uri="{FF2B5EF4-FFF2-40B4-BE49-F238E27FC236}">
                <a16:creationId xmlns:a16="http://schemas.microsoft.com/office/drawing/2014/main" id="{51C1EC11-E8E1-5F3E-369B-6E51EBA46EC4}"/>
              </a:ext>
            </a:extLst>
          </p:cNvPr>
          <p:cNvSpPr txBox="1">
            <a:spLocks/>
          </p:cNvSpPr>
          <p:nvPr/>
        </p:nvSpPr>
        <p:spPr>
          <a:xfrm>
            <a:off x="506083" y="2852936"/>
            <a:ext cx="4869837" cy="3307791"/>
          </a:xfrm>
          <a:prstGeom prst="rect">
            <a:avLst/>
          </a:prstGeom>
        </p:spPr>
        <p:txBody>
          <a:bodyPr vert="horz" lIns="0" tIns="0" rIns="0" bIns="0" rtlCol="0">
            <a:normAutofit fontScale="70000" lnSpcReduction="20000"/>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lnSpc>
                <a:spcPct val="100000"/>
              </a:lnSpc>
            </a:pPr>
            <a:r>
              <a:rPr lang="el-GR" b="0" dirty="0"/>
              <a:t>Τα σωματίδια της δέσμης περιγράφονται στον 6</a:t>
            </a:r>
            <a:r>
              <a:rPr lang="en-US" b="0" dirty="0"/>
              <a:t>-</a:t>
            </a:r>
            <a:r>
              <a:rPr lang="el-GR" b="0" dirty="0" err="1"/>
              <a:t>διαστατο</a:t>
            </a:r>
            <a:r>
              <a:rPr lang="el-GR" b="0" dirty="0"/>
              <a:t> χώρο των χωρικών συντεταγμένων </a:t>
            </a:r>
            <a:r>
              <a:rPr lang="el-GR" b="0" dirty="0">
                <a:solidFill>
                  <a:srgbClr val="FF0000"/>
                </a:solidFill>
              </a:rPr>
              <a:t>{</a:t>
            </a:r>
            <a:r>
              <a:rPr lang="en-US" b="0" dirty="0">
                <a:solidFill>
                  <a:srgbClr val="FF0000"/>
                </a:solidFill>
              </a:rPr>
              <a:t>x, y, z}</a:t>
            </a:r>
            <a:r>
              <a:rPr lang="el-GR" b="0" dirty="0"/>
              <a:t>,και ορμών </a:t>
            </a:r>
            <a:r>
              <a:rPr lang="el-GR" b="0" dirty="0">
                <a:solidFill>
                  <a:srgbClr val="FF0000"/>
                </a:solidFill>
              </a:rPr>
              <a:t>{</a:t>
            </a:r>
            <a:r>
              <a:rPr lang="en-US" b="0" dirty="0" err="1">
                <a:solidFill>
                  <a:srgbClr val="FF0000"/>
                </a:solidFill>
              </a:rPr>
              <a:t>p</a:t>
            </a:r>
            <a:r>
              <a:rPr lang="en-US" b="0" baseline="-25000" dirty="0" err="1">
                <a:solidFill>
                  <a:srgbClr val="FF0000"/>
                </a:solidFill>
              </a:rPr>
              <a:t>x</a:t>
            </a:r>
            <a:r>
              <a:rPr lang="en-US" b="0" dirty="0">
                <a:solidFill>
                  <a:srgbClr val="FF0000"/>
                </a:solidFill>
              </a:rPr>
              <a:t>, </a:t>
            </a:r>
            <a:r>
              <a:rPr lang="en-US" b="0" dirty="0" err="1">
                <a:solidFill>
                  <a:srgbClr val="FF0000"/>
                </a:solidFill>
              </a:rPr>
              <a:t>p</a:t>
            </a:r>
            <a:r>
              <a:rPr lang="en-US" b="0" baseline="-25000" dirty="0" err="1">
                <a:solidFill>
                  <a:srgbClr val="FF0000"/>
                </a:solidFill>
              </a:rPr>
              <a:t>y</a:t>
            </a:r>
            <a:r>
              <a:rPr lang="en-US" b="0" dirty="0">
                <a:solidFill>
                  <a:srgbClr val="FF0000"/>
                </a:solidFill>
              </a:rPr>
              <a:t>, </a:t>
            </a:r>
            <a:r>
              <a:rPr lang="en-US" b="0" dirty="0" err="1">
                <a:solidFill>
                  <a:srgbClr val="FF0000"/>
                </a:solidFill>
              </a:rPr>
              <a:t>p</a:t>
            </a:r>
            <a:r>
              <a:rPr lang="en-US" b="0" baseline="-25000" dirty="0" err="1">
                <a:solidFill>
                  <a:srgbClr val="FF0000"/>
                </a:solidFill>
              </a:rPr>
              <a:t>z</a:t>
            </a:r>
            <a:r>
              <a:rPr lang="en-US" b="0" dirty="0">
                <a:solidFill>
                  <a:srgbClr val="FF0000"/>
                </a:solidFill>
              </a:rPr>
              <a:t>}</a:t>
            </a:r>
            <a:r>
              <a:rPr lang="en-US" b="0" dirty="0"/>
              <a:t>. </a:t>
            </a:r>
            <a:endParaRPr lang="el-GR" b="0" dirty="0"/>
          </a:p>
          <a:p>
            <a:pPr algn="l">
              <a:lnSpc>
                <a:spcPct val="100000"/>
              </a:lnSpc>
            </a:pPr>
            <a:r>
              <a:rPr lang="el-GR" b="0" dirty="0"/>
              <a:t>Ο </a:t>
            </a:r>
            <a:r>
              <a:rPr lang="el-GR" b="0" dirty="0" err="1"/>
              <a:t>υπερχώρος</a:t>
            </a:r>
            <a:r>
              <a:rPr lang="el-GR" b="0" dirty="0"/>
              <a:t> (6</a:t>
            </a:r>
            <a:r>
              <a:rPr lang="en-US" b="0" dirty="0"/>
              <a:t>D) </a:t>
            </a:r>
            <a:r>
              <a:rPr lang="el-GR" b="0" dirty="0"/>
              <a:t>που ορίζεται από όλες τις τιμές των παραμέτρων των σωματιδίων αποτελεί τον </a:t>
            </a:r>
            <a:r>
              <a:rPr lang="el-GR" b="0" dirty="0">
                <a:solidFill>
                  <a:schemeClr val="tx1">
                    <a:lumMod val="60000"/>
                    <a:lumOff val="40000"/>
                  </a:schemeClr>
                </a:solidFill>
              </a:rPr>
              <a:t>χώρο φάσεων (</a:t>
            </a:r>
            <a:r>
              <a:rPr lang="en-US" dirty="0">
                <a:solidFill>
                  <a:schemeClr val="tx1">
                    <a:lumMod val="60000"/>
                    <a:lumOff val="40000"/>
                  </a:schemeClr>
                </a:solidFill>
              </a:rPr>
              <a:t>phase space</a:t>
            </a:r>
            <a:r>
              <a:rPr lang="en-US" b="0" dirty="0">
                <a:solidFill>
                  <a:schemeClr val="tx1">
                    <a:lumMod val="60000"/>
                    <a:lumOff val="40000"/>
                  </a:schemeClr>
                </a:solidFill>
              </a:rPr>
              <a:t>)</a:t>
            </a:r>
            <a:r>
              <a:rPr lang="el-GR" b="0" dirty="0">
                <a:solidFill>
                  <a:schemeClr val="tx1">
                    <a:lumMod val="60000"/>
                    <a:lumOff val="40000"/>
                  </a:schemeClr>
                </a:solidFill>
              </a:rPr>
              <a:t> </a:t>
            </a:r>
            <a:r>
              <a:rPr lang="el-GR" b="0" dirty="0"/>
              <a:t>της δέσμης. </a:t>
            </a:r>
          </a:p>
          <a:p>
            <a:pPr algn="l">
              <a:lnSpc>
                <a:spcPct val="100000"/>
              </a:lnSpc>
            </a:pPr>
            <a:r>
              <a:rPr lang="el-GR" b="0" dirty="0"/>
              <a:t>Οι </a:t>
            </a:r>
            <a:r>
              <a:rPr lang="el-GR" b="0" dirty="0" err="1"/>
              <a:t>δεσμες</a:t>
            </a:r>
            <a:r>
              <a:rPr lang="el-GR" b="0" dirty="0"/>
              <a:t> περιγράφονται επίσης από τις στατιστικά ορισμένες παραμέτρους όπως το εγκάρσιο {</a:t>
            </a:r>
            <a:r>
              <a:rPr lang="en-US" b="0" dirty="0"/>
              <a:t>x, y} </a:t>
            </a:r>
            <a:r>
              <a:rPr lang="el-GR" b="0" dirty="0"/>
              <a:t>ή κατά μήκος {</a:t>
            </a:r>
            <a:r>
              <a:rPr lang="en-US" b="0" dirty="0"/>
              <a:t>z} RMS </a:t>
            </a:r>
            <a:r>
              <a:rPr lang="en-US" b="0" dirty="0" err="1"/>
              <a:t>μ</a:t>
            </a:r>
            <a:r>
              <a:rPr lang="el-GR" b="0" dirty="0"/>
              <a:t>μέγεθος</a:t>
            </a:r>
            <a:r>
              <a:rPr lang="en-US" b="0" dirty="0"/>
              <a:t> </a:t>
            </a:r>
            <a:r>
              <a:rPr lang="el-GR" b="0" dirty="0"/>
              <a:t>και την </a:t>
            </a:r>
            <a:r>
              <a:rPr lang="en-US" dirty="0">
                <a:solidFill>
                  <a:schemeClr val="tx1">
                    <a:lumMod val="60000"/>
                    <a:lumOff val="40000"/>
                  </a:schemeClr>
                </a:solidFill>
              </a:rPr>
              <a:t>emittance</a:t>
            </a:r>
            <a:endParaRPr lang="en-US" b="0" dirty="0"/>
          </a:p>
          <a:p>
            <a:pPr algn="l">
              <a:lnSpc>
                <a:spcPct val="100000"/>
              </a:lnSpc>
            </a:pPr>
            <a:r>
              <a:rPr lang="el-GR" b="0" dirty="0"/>
              <a:t>Όταν οι δέσμες δεν επηρεάζονται από πεδία που αλλάζουν την ενέργεια των σωματιδίων τότε η πυκνότητα του χώρου των φάσεων παραμένει σταθερή – </a:t>
            </a:r>
            <a:r>
              <a:rPr lang="el-GR" dirty="0">
                <a:solidFill>
                  <a:srgbClr val="C00000"/>
                </a:solidFill>
              </a:rPr>
              <a:t>θεώρημα </a:t>
            </a:r>
            <a:r>
              <a:rPr lang="en-US" dirty="0">
                <a:solidFill>
                  <a:srgbClr val="C00000"/>
                </a:solidFill>
              </a:rPr>
              <a:t>Liouville</a:t>
            </a:r>
            <a:r>
              <a:rPr lang="el-GR" b="0" dirty="0">
                <a:solidFill>
                  <a:srgbClr val="C00000"/>
                </a:solidFill>
              </a:rPr>
              <a:t>. </a:t>
            </a:r>
            <a:endParaRPr lang="en-US" b="0" dirty="0">
              <a:solidFill>
                <a:srgbClr val="C00000"/>
              </a:solidFill>
            </a:endParaRPr>
          </a:p>
        </p:txBody>
      </p:sp>
    </p:spTree>
    <p:extLst>
      <p:ext uri="{BB962C8B-B14F-4D97-AF65-F5344CB8AC3E}">
        <p14:creationId xmlns:p14="http://schemas.microsoft.com/office/powerpoint/2010/main" val="3136736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28E875-8A1B-E2A9-42ED-A9C057AD7A57}"/>
              </a:ext>
            </a:extLst>
          </p:cNvPr>
          <p:cNvSpPr>
            <a:spLocks noGrp="1"/>
          </p:cNvSpPr>
          <p:nvPr>
            <p:ph idx="1"/>
          </p:nvPr>
        </p:nvSpPr>
        <p:spPr>
          <a:xfrm>
            <a:off x="416922" y="1089517"/>
            <a:ext cx="11376024" cy="422107"/>
          </a:xfrm>
        </p:spPr>
        <p:txBody>
          <a:bodyPr/>
          <a:lstStyle/>
          <a:p>
            <a:r>
              <a:rPr lang="el-GR" dirty="0"/>
              <a:t>Μόνο φορτισμένα σωματίδια μπορούν να</a:t>
            </a:r>
            <a:r>
              <a:rPr lang="en-US" dirty="0"/>
              <a:t> </a:t>
            </a:r>
            <a:r>
              <a:rPr lang="el-GR" dirty="0"/>
              <a:t>χρησιμοποιηθούν στους επιταχυντές.</a:t>
            </a:r>
          </a:p>
        </p:txBody>
      </p:sp>
      <p:sp>
        <p:nvSpPr>
          <p:cNvPr id="3" name="Title 2">
            <a:extLst>
              <a:ext uri="{FF2B5EF4-FFF2-40B4-BE49-F238E27FC236}">
                <a16:creationId xmlns:a16="http://schemas.microsoft.com/office/drawing/2014/main" id="{A674095A-33DC-A2AF-2F66-5BC25A4E9EDB}"/>
              </a:ext>
            </a:extLst>
          </p:cNvPr>
          <p:cNvSpPr>
            <a:spLocks noGrp="1"/>
          </p:cNvSpPr>
          <p:nvPr>
            <p:ph type="title"/>
          </p:nvPr>
        </p:nvSpPr>
        <p:spPr/>
        <p:txBody>
          <a:bodyPr/>
          <a:lstStyle/>
          <a:p>
            <a:r>
              <a:rPr lang="el-GR" dirty="0"/>
              <a:t>Η δέσμη σωματιδίων</a:t>
            </a:r>
            <a:endParaRPr lang="en-US" dirty="0"/>
          </a:p>
        </p:txBody>
      </p:sp>
      <p:sp>
        <p:nvSpPr>
          <p:cNvPr id="4" name="Date Placeholder 3">
            <a:extLst>
              <a:ext uri="{FF2B5EF4-FFF2-40B4-BE49-F238E27FC236}">
                <a16:creationId xmlns:a16="http://schemas.microsoft.com/office/drawing/2014/main" id="{74EBCB3D-0909-025C-5B60-EF63D31B340E}"/>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896C46FA-F4F7-FA21-B79D-7DFCF603BF44}"/>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E4D8DC73-CF63-C021-B1CF-1DA47482FE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026" name="Picture 2" descr="Atomic nucleus - Wikipedia">
            <a:extLst>
              <a:ext uri="{FF2B5EF4-FFF2-40B4-BE49-F238E27FC236}">
                <a16:creationId xmlns:a16="http://schemas.microsoft.com/office/drawing/2014/main" id="{AEE918AF-1D63-0F54-DE25-7FD4899A42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2547" y="4497882"/>
            <a:ext cx="1036960" cy="103696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7DCE519-0939-8480-82A5-EA18F205A7BC}"/>
              </a:ext>
            </a:extLst>
          </p:cNvPr>
          <p:cNvSpPr txBox="1"/>
          <p:nvPr/>
        </p:nvSpPr>
        <p:spPr>
          <a:xfrm>
            <a:off x="2878870" y="4787175"/>
            <a:ext cx="1237518" cy="307777"/>
          </a:xfrm>
          <a:prstGeom prst="rect">
            <a:avLst/>
          </a:prstGeom>
          <a:noFill/>
        </p:spPr>
        <p:txBody>
          <a:bodyPr wrap="none" lIns="0" tIns="0" rIns="0" bIns="0" rtlCol="0">
            <a:spAutoFit/>
          </a:bodyPr>
          <a:lstStyle/>
          <a:p>
            <a:pPr algn="ctr"/>
            <a:r>
              <a:rPr lang="el-GR" sz="1000" dirty="0"/>
              <a:t>πυρήνες </a:t>
            </a:r>
          </a:p>
          <a:p>
            <a:pPr algn="ctr"/>
            <a:r>
              <a:rPr lang="el-GR" sz="1000" dirty="0"/>
              <a:t>(</a:t>
            </a:r>
            <a:r>
              <a:rPr lang="el-GR" sz="1000" dirty="0" err="1"/>
              <a:t>προτόνια</a:t>
            </a:r>
            <a:r>
              <a:rPr lang="el-GR" sz="1000" dirty="0"/>
              <a:t> + νετρόνια)</a:t>
            </a:r>
            <a:endParaRPr lang="en-US" sz="1000" dirty="0"/>
          </a:p>
        </p:txBody>
      </p:sp>
      <p:grpSp>
        <p:nvGrpSpPr>
          <p:cNvPr id="14" name="Group 13">
            <a:extLst>
              <a:ext uri="{FF2B5EF4-FFF2-40B4-BE49-F238E27FC236}">
                <a16:creationId xmlns:a16="http://schemas.microsoft.com/office/drawing/2014/main" id="{8132B294-7EA9-576D-97EE-8951990FCC17}"/>
              </a:ext>
            </a:extLst>
          </p:cNvPr>
          <p:cNvGrpSpPr/>
          <p:nvPr/>
        </p:nvGrpSpPr>
        <p:grpSpPr>
          <a:xfrm>
            <a:off x="679248" y="3044729"/>
            <a:ext cx="1478112" cy="1426624"/>
            <a:chOff x="596274" y="3413224"/>
            <a:chExt cx="1478112" cy="1426624"/>
          </a:xfrm>
        </p:grpSpPr>
        <p:pic>
          <p:nvPicPr>
            <p:cNvPr id="1028" name="Picture 4" descr="What is the Difference Between Nascent Hydrogen and Atomic Hydrogen -  Pediaa.Com">
              <a:extLst>
                <a:ext uri="{FF2B5EF4-FFF2-40B4-BE49-F238E27FC236}">
                  <a16:creationId xmlns:a16="http://schemas.microsoft.com/office/drawing/2014/main" id="{A7DEBBB4-2F6A-6F5E-1339-4433E86749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634" y="3413224"/>
              <a:ext cx="1196752" cy="119675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C0B2C60-1416-E9B8-7CBA-7027DB552AD6}"/>
                </a:ext>
              </a:extLst>
            </p:cNvPr>
            <p:cNvSpPr txBox="1"/>
            <p:nvPr/>
          </p:nvSpPr>
          <p:spPr>
            <a:xfrm>
              <a:off x="596274" y="3413224"/>
              <a:ext cx="618759" cy="153888"/>
            </a:xfrm>
            <a:prstGeom prst="rect">
              <a:avLst/>
            </a:prstGeom>
            <a:noFill/>
          </p:spPr>
          <p:txBody>
            <a:bodyPr wrap="none" lIns="0" tIns="0" rIns="0" bIns="0" rtlCol="0">
              <a:spAutoFit/>
            </a:bodyPr>
            <a:lstStyle/>
            <a:p>
              <a:pPr algn="l"/>
              <a:r>
                <a:rPr lang="el-GR" sz="1000" dirty="0" err="1"/>
                <a:t>ηλεκτρ</a:t>
              </a:r>
              <a:r>
                <a:rPr lang="en-US" sz="1000" dirty="0" err="1"/>
                <a:t>ό</a:t>
              </a:r>
              <a:r>
                <a:rPr lang="el-GR" sz="1000" dirty="0"/>
                <a:t>νια</a:t>
              </a:r>
              <a:endParaRPr lang="en-US" sz="1000" dirty="0"/>
            </a:p>
          </p:txBody>
        </p:sp>
        <p:sp>
          <p:nvSpPr>
            <p:cNvPr id="8" name="TextBox 7">
              <a:extLst>
                <a:ext uri="{FF2B5EF4-FFF2-40B4-BE49-F238E27FC236}">
                  <a16:creationId xmlns:a16="http://schemas.microsoft.com/office/drawing/2014/main" id="{0530F4C7-6D87-53F3-664C-6E10A48A9949}"/>
                </a:ext>
              </a:extLst>
            </p:cNvPr>
            <p:cNvSpPr txBox="1"/>
            <p:nvPr/>
          </p:nvSpPr>
          <p:spPr>
            <a:xfrm>
              <a:off x="1225336" y="3645024"/>
              <a:ext cx="520976" cy="153888"/>
            </a:xfrm>
            <a:prstGeom prst="rect">
              <a:avLst/>
            </a:prstGeom>
            <a:noFill/>
          </p:spPr>
          <p:txBody>
            <a:bodyPr wrap="none" lIns="0" tIns="0" rIns="0" bIns="0" rtlCol="0">
              <a:spAutoFit/>
            </a:bodyPr>
            <a:lstStyle/>
            <a:p>
              <a:pPr algn="l"/>
              <a:r>
                <a:rPr lang="el-GR" sz="1000" dirty="0" err="1"/>
                <a:t>προτόνια</a:t>
              </a:r>
              <a:endParaRPr lang="en-US" sz="1000" dirty="0"/>
            </a:p>
          </p:txBody>
        </p:sp>
        <p:sp>
          <p:nvSpPr>
            <p:cNvPr id="10" name="TextBox 9">
              <a:extLst>
                <a:ext uri="{FF2B5EF4-FFF2-40B4-BE49-F238E27FC236}">
                  <a16:creationId xmlns:a16="http://schemas.microsoft.com/office/drawing/2014/main" id="{3AD4E4B7-7935-CEDB-10D1-6A46F89CE811}"/>
                </a:ext>
              </a:extLst>
            </p:cNvPr>
            <p:cNvSpPr txBox="1"/>
            <p:nvPr/>
          </p:nvSpPr>
          <p:spPr>
            <a:xfrm>
              <a:off x="975071" y="4685960"/>
              <a:ext cx="1001877" cy="153888"/>
            </a:xfrm>
            <a:prstGeom prst="rect">
              <a:avLst/>
            </a:prstGeom>
            <a:noFill/>
          </p:spPr>
          <p:txBody>
            <a:bodyPr wrap="none" lIns="0" tIns="0" rIns="0" bIns="0" rtlCol="0">
              <a:spAutoFit/>
            </a:bodyPr>
            <a:lstStyle/>
            <a:p>
              <a:pPr algn="l"/>
              <a:r>
                <a:rPr lang="el-GR" sz="1000" dirty="0" err="1">
                  <a:solidFill>
                    <a:srgbClr val="00B050"/>
                  </a:solidFill>
                </a:rPr>
                <a:t>ατομο</a:t>
              </a:r>
              <a:r>
                <a:rPr lang="el-GR" sz="1000" dirty="0">
                  <a:solidFill>
                    <a:srgbClr val="00B050"/>
                  </a:solidFill>
                </a:rPr>
                <a:t> υδρογόνου</a:t>
              </a:r>
              <a:endParaRPr lang="en-US" sz="1000" dirty="0">
                <a:solidFill>
                  <a:srgbClr val="00B050"/>
                </a:solidFill>
              </a:endParaRPr>
            </a:p>
          </p:txBody>
        </p:sp>
      </p:grpSp>
      <p:sp>
        <p:nvSpPr>
          <p:cNvPr id="11" name="TextBox 10">
            <a:extLst>
              <a:ext uri="{FF2B5EF4-FFF2-40B4-BE49-F238E27FC236}">
                <a16:creationId xmlns:a16="http://schemas.microsoft.com/office/drawing/2014/main" id="{054078D8-ACF4-1E33-9ECE-989D5ABB2EF2}"/>
              </a:ext>
            </a:extLst>
          </p:cNvPr>
          <p:cNvSpPr txBox="1"/>
          <p:nvPr/>
        </p:nvSpPr>
        <p:spPr>
          <a:xfrm>
            <a:off x="3215680" y="5694455"/>
            <a:ext cx="1288814" cy="153888"/>
          </a:xfrm>
          <a:prstGeom prst="rect">
            <a:avLst/>
          </a:prstGeom>
          <a:noFill/>
        </p:spPr>
        <p:txBody>
          <a:bodyPr wrap="none" lIns="0" tIns="0" rIns="0" bIns="0" rtlCol="0">
            <a:spAutoFit/>
          </a:bodyPr>
          <a:lstStyle/>
          <a:p>
            <a:pPr algn="l"/>
            <a:r>
              <a:rPr lang="el-GR" sz="1000" dirty="0" err="1">
                <a:solidFill>
                  <a:srgbClr val="00B050"/>
                </a:solidFill>
              </a:rPr>
              <a:t>ατομο</a:t>
            </a:r>
            <a:r>
              <a:rPr lang="el-GR" sz="1000" dirty="0">
                <a:solidFill>
                  <a:srgbClr val="00B050"/>
                </a:solidFill>
              </a:rPr>
              <a:t> (</a:t>
            </a:r>
            <a:r>
              <a:rPr lang="en-US" sz="1000" dirty="0">
                <a:solidFill>
                  <a:srgbClr val="00B050"/>
                </a:solidFill>
              </a:rPr>
              <a:t>Pb, Au, In, …</a:t>
            </a:r>
            <a:r>
              <a:rPr lang="el-GR" sz="1000" dirty="0">
                <a:solidFill>
                  <a:srgbClr val="00B050"/>
                </a:solidFill>
              </a:rPr>
              <a:t>) </a:t>
            </a:r>
            <a:r>
              <a:rPr lang="en-US" sz="1000" dirty="0">
                <a:solidFill>
                  <a:srgbClr val="00B050"/>
                </a:solidFill>
              </a:rPr>
              <a:t> </a:t>
            </a:r>
          </a:p>
        </p:txBody>
      </p:sp>
      <p:sp>
        <p:nvSpPr>
          <p:cNvPr id="12" name="Content Placeholder 1">
            <a:extLst>
              <a:ext uri="{FF2B5EF4-FFF2-40B4-BE49-F238E27FC236}">
                <a16:creationId xmlns:a16="http://schemas.microsoft.com/office/drawing/2014/main" id="{6A7DC311-4D4E-41CB-0E91-E10EFC424A66}"/>
              </a:ext>
            </a:extLst>
          </p:cNvPr>
          <p:cNvSpPr txBox="1">
            <a:spLocks/>
          </p:cNvSpPr>
          <p:nvPr/>
        </p:nvSpPr>
        <p:spPr>
          <a:xfrm>
            <a:off x="407988" y="1563041"/>
            <a:ext cx="11376024" cy="784636"/>
          </a:xfrm>
          <a:prstGeom prst="rect">
            <a:avLst/>
          </a:prstGeom>
        </p:spPr>
        <p:txBody>
          <a:bodyPr vert="horz" lIns="0" tIns="0" rIns="0" bIns="0" rtlCol="0">
            <a:noAutofit/>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pPr>
            <a:r>
              <a:rPr lang="el-GR" b="0" dirty="0"/>
              <a:t>Τα σωματίδια είναι αυτά που </a:t>
            </a:r>
            <a:r>
              <a:rPr lang="el-GR" b="0" i="1" dirty="0"/>
              <a:t>βρίσκουμε εύκολα</a:t>
            </a:r>
            <a:r>
              <a:rPr lang="el-GR" b="0" dirty="0"/>
              <a:t>, όπως τα βασικά συστατικά του ατόμου: </a:t>
            </a:r>
            <a:r>
              <a:rPr lang="el-GR" dirty="0" err="1">
                <a:solidFill>
                  <a:srgbClr val="FF0000"/>
                </a:solidFill>
              </a:rPr>
              <a:t>ηλεκτρ</a:t>
            </a:r>
            <a:r>
              <a:rPr lang="en-US" dirty="0" err="1">
                <a:solidFill>
                  <a:srgbClr val="FF0000"/>
                </a:solidFill>
              </a:rPr>
              <a:t>ό</a:t>
            </a:r>
            <a:r>
              <a:rPr lang="el-GR" dirty="0">
                <a:solidFill>
                  <a:srgbClr val="FF0000"/>
                </a:solidFill>
              </a:rPr>
              <a:t>νια</a:t>
            </a:r>
            <a:r>
              <a:rPr lang="el-GR" dirty="0">
                <a:solidFill>
                  <a:srgbClr val="2F2F2F"/>
                </a:solidFill>
              </a:rPr>
              <a:t>, </a:t>
            </a:r>
            <a:r>
              <a:rPr lang="el-GR" dirty="0" err="1">
                <a:solidFill>
                  <a:srgbClr val="FF0000"/>
                </a:solidFill>
              </a:rPr>
              <a:t>προτόνια</a:t>
            </a:r>
            <a:r>
              <a:rPr lang="el-GR" b="0" dirty="0"/>
              <a:t> ή ολόκληροι </a:t>
            </a:r>
            <a:r>
              <a:rPr lang="el-GR" dirty="0">
                <a:solidFill>
                  <a:srgbClr val="FF0000"/>
                </a:solidFill>
              </a:rPr>
              <a:t>πυρήνες</a:t>
            </a:r>
            <a:r>
              <a:rPr lang="en-US" b="0" dirty="0"/>
              <a:t>.</a:t>
            </a:r>
          </a:p>
        </p:txBody>
      </p:sp>
      <p:sp>
        <p:nvSpPr>
          <p:cNvPr id="13" name="Content Placeholder 1">
            <a:extLst>
              <a:ext uri="{FF2B5EF4-FFF2-40B4-BE49-F238E27FC236}">
                <a16:creationId xmlns:a16="http://schemas.microsoft.com/office/drawing/2014/main" id="{A378C6BA-D459-FFCC-4ABE-3EBD336ECA31}"/>
              </a:ext>
            </a:extLst>
          </p:cNvPr>
          <p:cNvSpPr txBox="1">
            <a:spLocks/>
          </p:cNvSpPr>
          <p:nvPr/>
        </p:nvSpPr>
        <p:spPr>
          <a:xfrm>
            <a:off x="4655840" y="2316271"/>
            <a:ext cx="7111467" cy="960258"/>
          </a:xfrm>
          <a:prstGeom prst="rect">
            <a:avLst/>
          </a:prstGeom>
        </p:spPr>
        <p:txBody>
          <a:bodyPr vert="horz" lIns="0" tIns="0" rIns="0" bIns="0" rtlCol="0">
            <a:noAutofit/>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spcBef>
                <a:spcPts val="600"/>
              </a:spcBef>
            </a:pPr>
            <a:r>
              <a:rPr lang="el-GR" b="0" dirty="0" err="1"/>
              <a:t>αλλ</a:t>
            </a:r>
            <a:r>
              <a:rPr lang="en-US" b="0" dirty="0" err="1"/>
              <a:t>ά</a:t>
            </a:r>
            <a:r>
              <a:rPr lang="el-GR" b="0" dirty="0"/>
              <a:t> και σωματίδια που παράγονται από αντιδράσεις αυτών με την ύλη – </a:t>
            </a:r>
            <a:r>
              <a:rPr lang="el-GR" dirty="0">
                <a:solidFill>
                  <a:srgbClr val="FF0000"/>
                </a:solidFill>
              </a:rPr>
              <a:t>δευτερογενή</a:t>
            </a:r>
            <a:r>
              <a:rPr lang="el-GR" b="0" dirty="0"/>
              <a:t> ή </a:t>
            </a:r>
            <a:r>
              <a:rPr lang="el-GR" dirty="0">
                <a:solidFill>
                  <a:srgbClr val="FF0000"/>
                </a:solidFill>
              </a:rPr>
              <a:t>τριτογενή</a:t>
            </a:r>
            <a:r>
              <a:rPr lang="el-GR" b="0" dirty="0"/>
              <a:t> σωματίδια! </a:t>
            </a:r>
            <a:endParaRPr lang="en-US" b="0" dirty="0"/>
          </a:p>
        </p:txBody>
      </p:sp>
      <p:pic>
        <p:nvPicPr>
          <p:cNvPr id="1032" name="Picture 8" descr="Lesson - All About Atoms Educational Resources K12 Learning">
            <a:extLst>
              <a:ext uri="{FF2B5EF4-FFF2-40B4-BE49-F238E27FC236}">
                <a16:creationId xmlns:a16="http://schemas.microsoft.com/office/drawing/2014/main" id="{2873E142-BEA4-87FF-840F-C98431F7EF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5232" y="2571057"/>
            <a:ext cx="2747653" cy="1926825"/>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Connector 18">
            <a:extLst>
              <a:ext uri="{FF2B5EF4-FFF2-40B4-BE49-F238E27FC236}">
                <a16:creationId xmlns:a16="http://schemas.microsoft.com/office/drawing/2014/main" id="{4F0A4A0F-DE0C-E288-CD01-BE520E9522FC}"/>
              </a:ext>
            </a:extLst>
          </p:cNvPr>
          <p:cNvCxnSpPr>
            <a:cxnSpLocks/>
          </p:cNvCxnSpPr>
          <p:nvPr/>
        </p:nvCxnSpPr>
        <p:spPr>
          <a:xfrm>
            <a:off x="3647728" y="3503778"/>
            <a:ext cx="611534" cy="994104"/>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B45345A-810B-1C71-1E8D-3278CF62405E}"/>
              </a:ext>
            </a:extLst>
          </p:cNvPr>
          <p:cNvCxnSpPr>
            <a:cxnSpLocks/>
          </p:cNvCxnSpPr>
          <p:nvPr/>
        </p:nvCxnSpPr>
        <p:spPr>
          <a:xfrm>
            <a:off x="5897483" y="4005064"/>
            <a:ext cx="1092513"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4C48B3B-B505-1322-5773-16643C13633F}"/>
              </a:ext>
            </a:extLst>
          </p:cNvPr>
          <p:cNvSpPr txBox="1"/>
          <p:nvPr/>
        </p:nvSpPr>
        <p:spPr>
          <a:xfrm>
            <a:off x="5897483" y="3703977"/>
            <a:ext cx="918521" cy="553998"/>
          </a:xfrm>
          <a:prstGeom prst="rect">
            <a:avLst/>
          </a:prstGeom>
          <a:noFill/>
        </p:spPr>
        <p:txBody>
          <a:bodyPr wrap="none" lIns="0" tIns="0" rIns="0" bIns="0" rtlCol="0">
            <a:spAutoFit/>
          </a:bodyPr>
          <a:lstStyle/>
          <a:p>
            <a:pPr algn="ctr"/>
            <a:r>
              <a:rPr lang="el-GR" sz="1200" dirty="0"/>
              <a:t>αρχική δέσμη</a:t>
            </a:r>
            <a:endParaRPr lang="en-US" sz="1200" dirty="0"/>
          </a:p>
          <a:p>
            <a:pPr algn="ctr"/>
            <a:endParaRPr lang="el-GR" sz="1200" dirty="0"/>
          </a:p>
          <a:p>
            <a:pPr algn="ctr"/>
            <a:r>
              <a:rPr lang="el-GR" sz="1200" dirty="0"/>
              <a:t>(</a:t>
            </a:r>
            <a:r>
              <a:rPr lang="en-US" sz="1200" dirty="0"/>
              <a:t>e</a:t>
            </a:r>
            <a:r>
              <a:rPr lang="en-US" sz="1200" baseline="30000" dirty="0"/>
              <a:t>-</a:t>
            </a:r>
            <a:r>
              <a:rPr lang="en-US" sz="1200" dirty="0"/>
              <a:t>, p)</a:t>
            </a:r>
          </a:p>
        </p:txBody>
      </p:sp>
      <p:sp>
        <p:nvSpPr>
          <p:cNvPr id="38" name="TextBox 37">
            <a:extLst>
              <a:ext uri="{FF2B5EF4-FFF2-40B4-BE49-F238E27FC236}">
                <a16:creationId xmlns:a16="http://schemas.microsoft.com/office/drawing/2014/main" id="{865C5100-7F2F-DB37-9E8A-D92333811D7A}"/>
              </a:ext>
            </a:extLst>
          </p:cNvPr>
          <p:cNvSpPr txBox="1"/>
          <p:nvPr/>
        </p:nvSpPr>
        <p:spPr>
          <a:xfrm>
            <a:off x="7179078" y="3627365"/>
            <a:ext cx="471090" cy="184666"/>
          </a:xfrm>
          <a:prstGeom prst="rect">
            <a:avLst/>
          </a:prstGeom>
          <a:noFill/>
        </p:spPr>
        <p:txBody>
          <a:bodyPr wrap="none" lIns="0" tIns="0" rIns="0" bIns="0" rtlCol="0">
            <a:spAutoFit/>
          </a:bodyPr>
          <a:lstStyle/>
          <a:p>
            <a:pPr algn="ctr"/>
            <a:r>
              <a:rPr lang="el-GR" sz="1200" dirty="0"/>
              <a:t>στόχος</a:t>
            </a:r>
          </a:p>
        </p:txBody>
      </p:sp>
      <p:cxnSp>
        <p:nvCxnSpPr>
          <p:cNvPr id="43" name="Straight Arrow Connector 42">
            <a:extLst>
              <a:ext uri="{FF2B5EF4-FFF2-40B4-BE49-F238E27FC236}">
                <a16:creationId xmlns:a16="http://schemas.microsoft.com/office/drawing/2014/main" id="{634B96CB-0DF4-9A4C-4F1A-1D7C706A9610}"/>
              </a:ext>
            </a:extLst>
          </p:cNvPr>
          <p:cNvCxnSpPr>
            <a:cxnSpLocks/>
            <a:stCxn id="32" idx="3"/>
          </p:cNvCxnSpPr>
          <p:nvPr/>
        </p:nvCxnSpPr>
        <p:spPr>
          <a:xfrm>
            <a:off x="7898671" y="3992327"/>
            <a:ext cx="1977691" cy="0"/>
          </a:xfrm>
          <a:prstGeom prst="straightConnector1">
            <a:avLst/>
          </a:prstGeom>
          <a:ln w="12700">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84F31B1F-9E15-5332-69F7-3F3449BA316B}"/>
                  </a:ext>
                </a:extLst>
              </p:cNvPr>
              <p:cNvSpPr txBox="1"/>
              <p:nvPr/>
            </p:nvSpPr>
            <p:spPr>
              <a:xfrm>
                <a:off x="8013242" y="3718261"/>
                <a:ext cx="1736680" cy="677108"/>
              </a:xfrm>
              <a:prstGeom prst="rect">
                <a:avLst/>
              </a:prstGeom>
              <a:noFill/>
            </p:spPr>
            <p:txBody>
              <a:bodyPr wrap="square" lIns="0" tIns="0" rIns="0" bIns="0" rtlCol="0">
                <a:spAutoFit/>
              </a:bodyPr>
              <a:lstStyle/>
              <a:p>
                <a:pPr algn="ctr"/>
                <a:r>
                  <a:rPr lang="el-GR" sz="1200" dirty="0" err="1"/>
                  <a:t>δευτερογεν</a:t>
                </a:r>
                <a:r>
                  <a:rPr lang="en-US" sz="1200" dirty="0" err="1"/>
                  <a:t>ή</a:t>
                </a:r>
                <a:r>
                  <a:rPr lang="el-GR" sz="1200" dirty="0"/>
                  <a:t> σωματίδια</a:t>
                </a:r>
                <a:endParaRPr lang="en-US" sz="1200" dirty="0"/>
              </a:p>
              <a:p>
                <a:pPr algn="ctr"/>
                <a:endParaRPr lang="en-US" sz="1200" dirty="0"/>
              </a:p>
              <a:p>
                <a:pPr algn="ctr"/>
                <a:r>
                  <a:rPr lang="el-GR" sz="1000" dirty="0"/>
                  <a:t>(e</a:t>
                </a:r>
                <a:r>
                  <a:rPr lang="en-US" sz="1000" baseline="30000" dirty="0"/>
                  <a:t>-</a:t>
                </a:r>
                <a:r>
                  <a:rPr lang="el-GR" sz="1000" dirty="0"/>
                  <a:t>, </a:t>
                </a:r>
                <a:r>
                  <a:rPr lang="el-GR" sz="1000" dirty="0">
                    <a:solidFill>
                      <a:srgbClr val="00B050"/>
                    </a:solidFill>
                  </a:rPr>
                  <a:t>e</a:t>
                </a:r>
                <a:r>
                  <a:rPr lang="en-US" sz="1000" baseline="30000" dirty="0">
                    <a:solidFill>
                      <a:srgbClr val="00B050"/>
                    </a:solidFill>
                  </a:rPr>
                  <a:t>+</a:t>
                </a:r>
                <a:r>
                  <a:rPr lang="en-US" sz="1000" dirty="0"/>
                  <a:t>, </a:t>
                </a:r>
                <a:r>
                  <a:rPr lang="en-US" sz="1000" dirty="0" err="1">
                    <a:solidFill>
                      <a:srgbClr val="FF9300"/>
                    </a:solidFill>
                  </a:rPr>
                  <a:t>γ</a:t>
                </a:r>
                <a:r>
                  <a:rPr lang="el-GR" sz="1000" dirty="0"/>
                  <a:t>, </a:t>
                </a:r>
                <a14:m>
                  <m:oMath xmlns:m="http://schemas.openxmlformats.org/officeDocument/2006/math">
                    <m:acc>
                      <m:accPr>
                        <m:chr m:val="̅"/>
                        <m:ctrlPr>
                          <a:rPr lang="en-US" sz="1000" i="1" dirty="0" smtClean="0">
                            <a:solidFill>
                              <a:srgbClr val="00B050"/>
                            </a:solidFill>
                            <a:latin typeface="Cambria Math" panose="02040503050406030204" pitchFamily="18" charset="0"/>
                          </a:rPr>
                        </m:ctrlPr>
                      </m:accPr>
                      <m:e>
                        <m:r>
                          <a:rPr lang="en-US" sz="1000" b="0" i="1" dirty="0" smtClean="0">
                            <a:solidFill>
                              <a:srgbClr val="00B050"/>
                            </a:solidFill>
                            <a:latin typeface="Cambria Math" panose="02040503050406030204" pitchFamily="18" charset="0"/>
                          </a:rPr>
                          <m:t>𝑝</m:t>
                        </m:r>
                      </m:e>
                    </m:acc>
                    <m:r>
                      <a:rPr lang="en-US" sz="1000" b="0" i="1" dirty="0" smtClean="0">
                        <a:latin typeface="Cambria Math" panose="02040503050406030204" pitchFamily="18" charset="0"/>
                      </a:rPr>
                      <m:t>, </m:t>
                    </m:r>
                  </m:oMath>
                </a14:m>
                <a:r>
                  <a:rPr lang="en-US" sz="1000" dirty="0"/>
                  <a:t> </a:t>
                </a:r>
                <a:r>
                  <a:rPr lang="en-US" sz="1000" dirty="0">
                    <a:solidFill>
                      <a:srgbClr val="FF40FF"/>
                    </a:solidFill>
                  </a:rPr>
                  <a:t>π</a:t>
                </a:r>
                <a:r>
                  <a:rPr lang="el-GR" sz="1000" baseline="30000" dirty="0">
                    <a:solidFill>
                      <a:srgbClr val="FF40FF"/>
                    </a:solidFill>
                  </a:rPr>
                  <a:t>+</a:t>
                </a:r>
                <a:r>
                  <a:rPr lang="el-GR" sz="1000" dirty="0">
                    <a:solidFill>
                      <a:srgbClr val="FF40FF"/>
                    </a:solidFill>
                  </a:rPr>
                  <a:t>, π</a:t>
                </a:r>
                <a:r>
                  <a:rPr lang="el-GR" sz="1000" baseline="30000" dirty="0">
                    <a:solidFill>
                      <a:srgbClr val="FF40FF"/>
                    </a:solidFill>
                  </a:rPr>
                  <a:t>-</a:t>
                </a:r>
                <a:r>
                  <a:rPr lang="el-GR" sz="1000" dirty="0">
                    <a:solidFill>
                      <a:srgbClr val="FF40FF"/>
                    </a:solidFill>
                  </a:rPr>
                  <a:t>, Κ</a:t>
                </a:r>
                <a:r>
                  <a:rPr lang="el-GR" sz="1000" baseline="30000" dirty="0">
                    <a:solidFill>
                      <a:srgbClr val="FF40FF"/>
                    </a:solidFill>
                  </a:rPr>
                  <a:t>+</a:t>
                </a:r>
                <a:r>
                  <a:rPr lang="el-GR" sz="1000" dirty="0">
                    <a:solidFill>
                      <a:srgbClr val="FF40FF"/>
                    </a:solidFill>
                  </a:rPr>
                  <a:t>, Κ</a:t>
                </a:r>
                <a:r>
                  <a:rPr lang="el-GR" sz="1000" baseline="30000" dirty="0">
                    <a:solidFill>
                      <a:srgbClr val="FF40FF"/>
                    </a:solidFill>
                  </a:rPr>
                  <a:t>-</a:t>
                </a:r>
                <a:r>
                  <a:rPr lang="el-GR" sz="1000" dirty="0"/>
                  <a:t>,..</a:t>
                </a:r>
              </a:p>
              <a:p>
                <a:pPr algn="ctr"/>
                <a:r>
                  <a:rPr lang="el-GR" sz="1000" dirty="0"/>
                  <a:t>ατομικοί πυρήνες - </a:t>
                </a:r>
                <a:r>
                  <a:rPr lang="el-GR" sz="1000" b="1" dirty="0"/>
                  <a:t>ιόντα</a:t>
                </a:r>
                <a:r>
                  <a:rPr lang="el-GR" sz="1000" dirty="0"/>
                  <a:t>)</a:t>
                </a:r>
                <a:r>
                  <a:rPr lang="en-US" sz="1000" dirty="0"/>
                  <a:t> </a:t>
                </a:r>
                <a:endParaRPr lang="en-US" sz="1000" baseline="30000" dirty="0"/>
              </a:p>
            </p:txBody>
          </p:sp>
        </mc:Choice>
        <mc:Fallback xmlns="">
          <p:sp>
            <p:nvSpPr>
              <p:cNvPr id="51" name="TextBox 50">
                <a:extLst>
                  <a:ext uri="{FF2B5EF4-FFF2-40B4-BE49-F238E27FC236}">
                    <a16:creationId xmlns:a16="http://schemas.microsoft.com/office/drawing/2014/main" id="{84F31B1F-9E15-5332-69F7-3F3449BA316B}"/>
                  </a:ext>
                </a:extLst>
              </p:cNvPr>
              <p:cNvSpPr txBox="1">
                <a:spLocks noRot="1" noChangeAspect="1" noMove="1" noResize="1" noEditPoints="1" noAdjustHandles="1" noChangeArrowheads="1" noChangeShapeType="1" noTextEdit="1"/>
              </p:cNvSpPr>
              <p:nvPr/>
            </p:nvSpPr>
            <p:spPr>
              <a:xfrm>
                <a:off x="8013242" y="3718261"/>
                <a:ext cx="1736680" cy="677108"/>
              </a:xfrm>
              <a:prstGeom prst="rect">
                <a:avLst/>
              </a:prstGeom>
              <a:blipFill>
                <a:blip r:embed="rId5"/>
                <a:stretch>
                  <a:fillRect l="-730" t="-7273" r="-730" b="-9091"/>
                </a:stretch>
              </a:blipFill>
            </p:spPr>
            <p:txBody>
              <a:bodyPr/>
              <a:lstStyle/>
              <a:p>
                <a:r>
                  <a:rPr lang="en-US">
                    <a:noFill/>
                  </a:rPr>
                  <a:t> </a:t>
                </a:r>
              </a:p>
            </p:txBody>
          </p:sp>
        </mc:Fallback>
      </mc:AlternateContent>
      <p:sp>
        <p:nvSpPr>
          <p:cNvPr id="32" name="Rectangle 31">
            <a:extLst>
              <a:ext uri="{FF2B5EF4-FFF2-40B4-BE49-F238E27FC236}">
                <a16:creationId xmlns:a16="http://schemas.microsoft.com/office/drawing/2014/main" id="{30C3E141-0A3C-C9A0-E7D0-906F7123E204}"/>
              </a:ext>
            </a:extLst>
          </p:cNvPr>
          <p:cNvSpPr/>
          <p:nvPr/>
        </p:nvSpPr>
        <p:spPr>
          <a:xfrm>
            <a:off x="6980599" y="3861048"/>
            <a:ext cx="918072" cy="262557"/>
          </a:xfrm>
          <a:prstGeom prst="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l-GR" sz="1000" dirty="0"/>
              <a:t>(W</a:t>
            </a:r>
            <a:r>
              <a:rPr lang="en-US" sz="1000" dirty="0"/>
              <a:t>, Be, Pb,..)</a:t>
            </a:r>
          </a:p>
        </p:txBody>
      </p:sp>
      <p:sp>
        <p:nvSpPr>
          <p:cNvPr id="1040" name="Rectangle 1039">
            <a:extLst>
              <a:ext uri="{FF2B5EF4-FFF2-40B4-BE49-F238E27FC236}">
                <a16:creationId xmlns:a16="http://schemas.microsoft.com/office/drawing/2014/main" id="{96B2FD29-16F4-990D-D435-EA42144AA4CE}"/>
              </a:ext>
            </a:extLst>
          </p:cNvPr>
          <p:cNvSpPr/>
          <p:nvPr/>
        </p:nvSpPr>
        <p:spPr>
          <a:xfrm>
            <a:off x="9840416" y="3830859"/>
            <a:ext cx="675891" cy="318221"/>
          </a:xfrm>
          <a:prstGeom prst="rect">
            <a:avLst/>
          </a:prstGeom>
          <a:pattFill prst="pct5">
            <a:fgClr>
              <a:srgbClr val="7030A0"/>
            </a:fgClr>
            <a:bgClr>
              <a:schemeClr val="bg1"/>
            </a:bgClr>
          </a:patt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TextBox 1040">
            <a:extLst>
              <a:ext uri="{FF2B5EF4-FFF2-40B4-BE49-F238E27FC236}">
                <a16:creationId xmlns:a16="http://schemas.microsoft.com/office/drawing/2014/main" id="{0BCB88BC-84F9-2F1C-6378-3C2BF0CDFFB5}"/>
              </a:ext>
            </a:extLst>
          </p:cNvPr>
          <p:cNvSpPr txBox="1"/>
          <p:nvPr/>
        </p:nvSpPr>
        <p:spPr>
          <a:xfrm>
            <a:off x="9848493" y="3224613"/>
            <a:ext cx="675891" cy="553998"/>
          </a:xfrm>
          <a:prstGeom prst="rect">
            <a:avLst/>
          </a:prstGeom>
          <a:noFill/>
        </p:spPr>
        <p:txBody>
          <a:bodyPr wrap="none" lIns="0" tIns="0" rIns="0" bIns="0" rtlCol="0">
            <a:spAutoFit/>
          </a:bodyPr>
          <a:lstStyle/>
          <a:p>
            <a:pPr algn="ctr"/>
            <a:r>
              <a:rPr lang="el-GR" sz="1200" dirty="0"/>
              <a:t>στόχος</a:t>
            </a:r>
          </a:p>
          <a:p>
            <a:pPr algn="ctr"/>
            <a:r>
              <a:rPr lang="el-GR" sz="1200" dirty="0"/>
              <a:t>ή</a:t>
            </a:r>
          </a:p>
          <a:p>
            <a:pPr algn="ctr"/>
            <a:r>
              <a:rPr lang="el-GR" sz="1200" dirty="0"/>
              <a:t>διάσπαση</a:t>
            </a:r>
            <a:endParaRPr lang="en-US" sz="1200" dirty="0"/>
          </a:p>
        </p:txBody>
      </p:sp>
      <p:cxnSp>
        <p:nvCxnSpPr>
          <p:cNvPr id="1042" name="Straight Arrow Connector 1041">
            <a:extLst>
              <a:ext uri="{FF2B5EF4-FFF2-40B4-BE49-F238E27FC236}">
                <a16:creationId xmlns:a16="http://schemas.microsoft.com/office/drawing/2014/main" id="{23095D44-611B-7B6C-91D1-E9856E25BE06}"/>
              </a:ext>
            </a:extLst>
          </p:cNvPr>
          <p:cNvCxnSpPr>
            <a:cxnSpLocks/>
            <a:stCxn id="1040" idx="3"/>
          </p:cNvCxnSpPr>
          <p:nvPr/>
        </p:nvCxnSpPr>
        <p:spPr>
          <a:xfrm>
            <a:off x="10516307" y="3989970"/>
            <a:ext cx="1340333" cy="0"/>
          </a:xfrm>
          <a:prstGeom prst="straightConnector1">
            <a:avLst/>
          </a:prstGeom>
          <a:ln w="12700">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5" name="TextBox 1044">
            <a:extLst>
              <a:ext uri="{FF2B5EF4-FFF2-40B4-BE49-F238E27FC236}">
                <a16:creationId xmlns:a16="http://schemas.microsoft.com/office/drawing/2014/main" id="{4AA55557-E291-E50E-F4A3-A5C4BEC0A6F4}"/>
              </a:ext>
            </a:extLst>
          </p:cNvPr>
          <p:cNvSpPr txBox="1"/>
          <p:nvPr/>
        </p:nvSpPr>
        <p:spPr>
          <a:xfrm>
            <a:off x="10524384" y="3573016"/>
            <a:ext cx="1215097" cy="707886"/>
          </a:xfrm>
          <a:prstGeom prst="rect">
            <a:avLst/>
          </a:prstGeom>
          <a:noFill/>
        </p:spPr>
        <p:txBody>
          <a:bodyPr wrap="square" lIns="0" tIns="0" rIns="0" bIns="0" rtlCol="0">
            <a:spAutoFit/>
          </a:bodyPr>
          <a:lstStyle/>
          <a:p>
            <a:pPr algn="ctr"/>
            <a:r>
              <a:rPr lang="el-GR" sz="1200" dirty="0"/>
              <a:t>τριτογενή σωματίδια</a:t>
            </a:r>
            <a:endParaRPr lang="en-US" sz="1200" dirty="0"/>
          </a:p>
          <a:p>
            <a:pPr algn="ctr"/>
            <a:endParaRPr lang="en-US" sz="1200" dirty="0"/>
          </a:p>
          <a:p>
            <a:pPr algn="ctr"/>
            <a:r>
              <a:rPr lang="el-GR" sz="1000" dirty="0"/>
              <a:t>(μ</a:t>
            </a:r>
            <a:r>
              <a:rPr lang="el-GR" sz="1000" baseline="30000" dirty="0"/>
              <a:t>+</a:t>
            </a:r>
            <a:r>
              <a:rPr lang="el-GR" sz="1000" dirty="0"/>
              <a:t>, μ-, </a:t>
            </a:r>
            <a:r>
              <a:rPr lang="el-GR" sz="1000" dirty="0" err="1"/>
              <a:t>νετρίνα</a:t>
            </a:r>
            <a:r>
              <a:rPr lang="el-GR" sz="1000" dirty="0"/>
              <a:t>, …)</a:t>
            </a:r>
            <a:r>
              <a:rPr lang="en-US" sz="1000" dirty="0"/>
              <a:t> </a:t>
            </a:r>
            <a:endParaRPr lang="en-US" sz="1000" baseline="30000" dirty="0"/>
          </a:p>
        </p:txBody>
      </p:sp>
      <p:sp>
        <p:nvSpPr>
          <p:cNvPr id="1049" name="Content Placeholder 1">
            <a:extLst>
              <a:ext uri="{FF2B5EF4-FFF2-40B4-BE49-F238E27FC236}">
                <a16:creationId xmlns:a16="http://schemas.microsoft.com/office/drawing/2014/main" id="{D6F26F8F-E839-E672-B28B-810A90881108}"/>
              </a:ext>
            </a:extLst>
          </p:cNvPr>
          <p:cNvSpPr txBox="1">
            <a:spLocks/>
          </p:cNvSpPr>
          <p:nvPr/>
        </p:nvSpPr>
        <p:spPr>
          <a:xfrm>
            <a:off x="5634326" y="5174078"/>
            <a:ext cx="6137457" cy="1086752"/>
          </a:xfrm>
          <a:prstGeom prst="rect">
            <a:avLst/>
          </a:prstGeom>
        </p:spPr>
        <p:txBody>
          <a:bodyPr vert="horz" lIns="0" tIns="0" rIns="0" bIns="0" rtlCol="0">
            <a:normAutofit/>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spcBef>
                <a:spcPts val="600"/>
              </a:spcBef>
            </a:pPr>
            <a:r>
              <a:rPr lang="el-GR" sz="1200" b="0" dirty="0"/>
              <a:t>Με </a:t>
            </a:r>
            <a:r>
              <a:rPr lang="el-GR" sz="1200" b="0" dirty="0" err="1"/>
              <a:t>αυτ</a:t>
            </a:r>
            <a:r>
              <a:rPr lang="en-US" sz="1200" b="0" dirty="0" err="1"/>
              <a:t>ό</a:t>
            </a:r>
            <a:r>
              <a:rPr lang="el-GR" sz="1200" b="0" dirty="0"/>
              <a:t>ν τον τρόπο μπορούμε να έχουμε δέσμες </a:t>
            </a:r>
            <a:r>
              <a:rPr lang="el-GR" sz="1200" b="0" dirty="0">
                <a:solidFill>
                  <a:schemeClr val="accent3">
                    <a:lumMod val="60000"/>
                    <a:lumOff val="40000"/>
                  </a:schemeClr>
                </a:solidFill>
              </a:rPr>
              <a:t>σωματιδίων</a:t>
            </a:r>
            <a:r>
              <a:rPr lang="el-GR" sz="1200" b="0" dirty="0"/>
              <a:t> και </a:t>
            </a:r>
            <a:r>
              <a:rPr lang="el-GR" sz="1200" b="0" dirty="0" err="1">
                <a:solidFill>
                  <a:srgbClr val="00B050"/>
                </a:solidFill>
              </a:rPr>
              <a:t>αντι</a:t>
            </a:r>
            <a:r>
              <a:rPr lang="el-GR" sz="1200" b="0" dirty="0">
                <a:solidFill>
                  <a:srgbClr val="00B050"/>
                </a:solidFill>
              </a:rPr>
              <a:t>-σωματιδίων</a:t>
            </a:r>
            <a:r>
              <a:rPr lang="el-GR" sz="1200" b="0" dirty="0"/>
              <a:t>! </a:t>
            </a:r>
          </a:p>
          <a:p>
            <a:pPr algn="just">
              <a:lnSpc>
                <a:spcPct val="100000"/>
              </a:lnSpc>
              <a:spcBef>
                <a:spcPts val="600"/>
              </a:spcBef>
            </a:pPr>
            <a:r>
              <a:rPr lang="el-GR" sz="1200" b="0" dirty="0"/>
              <a:t>Τα δευτερογενή/τριτογενή σωματίδια θα πρέπει να έχουν </a:t>
            </a:r>
            <a:r>
              <a:rPr lang="el-GR" sz="1200" b="0" dirty="0">
                <a:solidFill>
                  <a:schemeClr val="tx1">
                    <a:lumMod val="60000"/>
                    <a:lumOff val="40000"/>
                  </a:schemeClr>
                </a:solidFill>
              </a:rPr>
              <a:t>χρόνο ζωής</a:t>
            </a:r>
            <a:r>
              <a:rPr lang="el-GR" sz="1200" b="0" dirty="0"/>
              <a:t> μεγαλύτερο από τον χρόνο που προβλέπεται να μείνουν στον επιταχυντή!</a:t>
            </a:r>
            <a:endParaRPr lang="en-US" sz="1200" b="0" dirty="0"/>
          </a:p>
          <a:p>
            <a:pPr algn="just">
              <a:lnSpc>
                <a:spcPct val="100000"/>
              </a:lnSpc>
              <a:spcBef>
                <a:spcPts val="600"/>
              </a:spcBef>
            </a:pPr>
            <a:r>
              <a:rPr lang="el-GR" sz="1200" b="0" dirty="0"/>
              <a:t>Σε κάθε στάδιο, ο αριθμός των σωματιδίων της δέσμης είναι </a:t>
            </a:r>
            <a:r>
              <a:rPr lang="el-GR" sz="1200" dirty="0"/>
              <a:t>~10</a:t>
            </a:r>
            <a:r>
              <a:rPr lang="el-GR" sz="1200" baseline="30000" dirty="0"/>
              <a:t>-4</a:t>
            </a:r>
            <a:r>
              <a:rPr lang="el-GR" sz="1200" dirty="0"/>
              <a:t> </a:t>
            </a:r>
            <a:r>
              <a:rPr lang="el-GR" sz="1200" b="0" dirty="0"/>
              <a:t>του προηγούμενου! </a:t>
            </a:r>
            <a:endParaRPr lang="en-US" sz="1200" b="0" dirty="0"/>
          </a:p>
        </p:txBody>
      </p:sp>
      <p:pic>
        <p:nvPicPr>
          <p:cNvPr id="29" name="Picture 28">
            <a:extLst>
              <a:ext uri="{FF2B5EF4-FFF2-40B4-BE49-F238E27FC236}">
                <a16:creationId xmlns:a16="http://schemas.microsoft.com/office/drawing/2014/main" id="{C01D3D40-6F2F-E4CF-4C39-6CC59A35F901}"/>
              </a:ext>
            </a:extLst>
          </p:cNvPr>
          <p:cNvPicPr>
            <a:picLocks noChangeAspect="1"/>
          </p:cNvPicPr>
          <p:nvPr/>
        </p:nvPicPr>
        <p:blipFill>
          <a:blip r:embed="rId6"/>
          <a:stretch>
            <a:fillRect/>
          </a:stretch>
        </p:blipFill>
        <p:spPr>
          <a:xfrm>
            <a:off x="10501317" y="4383495"/>
            <a:ext cx="1347828" cy="688459"/>
          </a:xfrm>
          <a:prstGeom prst="rect">
            <a:avLst/>
          </a:prstGeom>
        </p:spPr>
      </p:pic>
    </p:spTree>
    <p:extLst>
      <p:ext uri="{BB962C8B-B14F-4D97-AF65-F5344CB8AC3E}">
        <p14:creationId xmlns:p14="http://schemas.microsoft.com/office/powerpoint/2010/main" val="4100887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6">
            <a:extLst>
              <a:ext uri="{FF2B5EF4-FFF2-40B4-BE49-F238E27FC236}">
                <a16:creationId xmlns:a16="http://schemas.microsoft.com/office/drawing/2014/main" id="{97A04F1B-612C-F00A-87F4-4439A5C9633A}"/>
              </a:ext>
            </a:extLst>
          </p:cNvPr>
          <p:cNvSpPr>
            <a:spLocks noGrp="1"/>
          </p:cNvSpPr>
          <p:nvPr>
            <p:ph idx="1"/>
          </p:nvPr>
        </p:nvSpPr>
        <p:spPr>
          <a:xfrm>
            <a:off x="332702" y="970903"/>
            <a:ext cx="11376024" cy="4608512"/>
          </a:xfrm>
        </p:spPr>
        <p:txBody>
          <a:bodyPr/>
          <a:lstStyle/>
          <a:p>
            <a:pPr algn="just">
              <a:lnSpc>
                <a:spcPct val="100000"/>
              </a:lnSpc>
            </a:pPr>
            <a:r>
              <a:rPr lang="el-GR" b="0" dirty="0"/>
              <a:t>Οι επιταχυντές δίνουν βασικά </a:t>
            </a:r>
            <a:r>
              <a:rPr lang="el-GR" b="0" dirty="0">
                <a:solidFill>
                  <a:schemeClr val="tx1">
                    <a:lumMod val="60000"/>
                    <a:lumOff val="40000"/>
                  </a:schemeClr>
                </a:solidFill>
              </a:rPr>
              <a:t>Ενέργεια</a:t>
            </a:r>
            <a:r>
              <a:rPr lang="el-GR" b="0" dirty="0"/>
              <a:t> (κινητική</a:t>
            </a:r>
            <a:r>
              <a:rPr lang="en-US" b="0" dirty="0"/>
              <a:t> </a:t>
            </a:r>
            <a:r>
              <a:rPr lang="en-US" b="0" dirty="0">
                <a:solidFill>
                  <a:schemeClr val="tx1">
                    <a:lumMod val="60000"/>
                    <a:lumOff val="40000"/>
                  </a:schemeClr>
                </a:solidFill>
              </a:rPr>
              <a:t>T</a:t>
            </a:r>
            <a:r>
              <a:rPr lang="el-GR" b="0" dirty="0"/>
              <a:t>) στα </a:t>
            </a:r>
            <a:r>
              <a:rPr lang="el-GR" b="0" dirty="0">
                <a:solidFill>
                  <a:schemeClr val="tx1">
                    <a:lumMod val="60000"/>
                    <a:lumOff val="40000"/>
                  </a:schemeClr>
                </a:solidFill>
              </a:rPr>
              <a:t>φορτισμένα</a:t>
            </a:r>
            <a:r>
              <a:rPr lang="el-GR" b="0" dirty="0"/>
              <a:t> σωματίδια. Για χαμηλές τιμές αυτή η ενέργεια ισοδυναμεί με αύξηση της ταχύτητάς τους, αλλά γρήγορα φτάνουν κοντά στην ταχύτητα του φωτός και γίνονται σχετικιστικά σωματίδια. </a:t>
            </a:r>
          </a:p>
          <a:p>
            <a:pPr algn="just">
              <a:lnSpc>
                <a:spcPct val="100000"/>
              </a:lnSpc>
            </a:pPr>
            <a:r>
              <a:rPr lang="el-GR" b="0" dirty="0"/>
              <a:t>Από αυτό το σημείο, η κινητική ενέργεια ισοδυναμεί με αύξηση της μάζα τους, σύμφωνα με τις εξισώσεις της σχετικότητας του </a:t>
            </a:r>
            <a:r>
              <a:rPr lang="el-GR" b="0" dirty="0" err="1"/>
              <a:t>Αινσταιν</a:t>
            </a:r>
            <a:r>
              <a:rPr lang="el-GR" b="0" dirty="0"/>
              <a:t>.</a:t>
            </a:r>
          </a:p>
        </p:txBody>
      </p:sp>
      <p:sp>
        <p:nvSpPr>
          <p:cNvPr id="2" name="Title 1">
            <a:extLst>
              <a:ext uri="{FF2B5EF4-FFF2-40B4-BE49-F238E27FC236}">
                <a16:creationId xmlns:a16="http://schemas.microsoft.com/office/drawing/2014/main" id="{AB5B07EB-03CD-B300-D73F-FB6B43669C31}"/>
              </a:ext>
            </a:extLst>
          </p:cNvPr>
          <p:cNvSpPr>
            <a:spLocks noGrp="1"/>
          </p:cNvSpPr>
          <p:nvPr>
            <p:ph type="title"/>
          </p:nvPr>
        </p:nvSpPr>
        <p:spPr/>
        <p:txBody>
          <a:bodyPr/>
          <a:lstStyle/>
          <a:p>
            <a:r>
              <a:rPr lang="el-GR" dirty="0"/>
              <a:t>Η επιτάχυνση των σωματιδίων</a:t>
            </a:r>
            <a:endParaRPr lang="en-US" dirty="0"/>
          </a:p>
        </p:txBody>
      </p:sp>
      <p:sp>
        <p:nvSpPr>
          <p:cNvPr id="4" name="Date Placeholder 3">
            <a:extLst>
              <a:ext uri="{FF2B5EF4-FFF2-40B4-BE49-F238E27FC236}">
                <a16:creationId xmlns:a16="http://schemas.microsoft.com/office/drawing/2014/main" id="{2EDA1813-1C42-6953-C294-2D1CE820231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F19CA7CA-DA1C-3B4E-CDDD-AF2F6ED45DC3}"/>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5DA966F1-9C9A-4ED5-FD63-CE15FDE342D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44" name="Picture 43">
            <a:extLst>
              <a:ext uri="{FF2B5EF4-FFF2-40B4-BE49-F238E27FC236}">
                <a16:creationId xmlns:a16="http://schemas.microsoft.com/office/drawing/2014/main" id="{0F573316-7D75-1ECF-706C-B0D275258463}"/>
              </a:ext>
            </a:extLst>
          </p:cNvPr>
          <p:cNvPicPr>
            <a:picLocks noChangeAspect="1"/>
          </p:cNvPicPr>
          <p:nvPr/>
        </p:nvPicPr>
        <p:blipFill rotWithShape="1">
          <a:blip r:embed="rId2"/>
          <a:srcRect t="26689" b="44243"/>
          <a:stretch/>
        </p:blipFill>
        <p:spPr>
          <a:xfrm>
            <a:off x="2327790" y="3077600"/>
            <a:ext cx="3360514" cy="2117518"/>
          </a:xfrm>
          <a:prstGeom prst="rect">
            <a:avLst/>
          </a:prstGeom>
        </p:spPr>
      </p:pic>
      <p:pic>
        <p:nvPicPr>
          <p:cNvPr id="45" name="Picture 44">
            <a:extLst>
              <a:ext uri="{FF2B5EF4-FFF2-40B4-BE49-F238E27FC236}">
                <a16:creationId xmlns:a16="http://schemas.microsoft.com/office/drawing/2014/main" id="{5E4DB6C3-9F17-F83A-4AA2-72F6BB9473BA}"/>
              </a:ext>
            </a:extLst>
          </p:cNvPr>
          <p:cNvPicPr>
            <a:picLocks noChangeAspect="1"/>
          </p:cNvPicPr>
          <p:nvPr/>
        </p:nvPicPr>
        <p:blipFill rotWithShape="1">
          <a:blip r:embed="rId2"/>
          <a:srcRect t="65364" b="16543"/>
          <a:stretch/>
        </p:blipFill>
        <p:spPr>
          <a:xfrm>
            <a:off x="778189" y="5129473"/>
            <a:ext cx="2495698" cy="978826"/>
          </a:xfrm>
          <a:prstGeom prst="rect">
            <a:avLst/>
          </a:prstGeom>
          <a:ln>
            <a:solidFill>
              <a:srgbClr val="FF0000"/>
            </a:solidFill>
          </a:ln>
        </p:spPr>
      </p:pic>
      <p:pic>
        <p:nvPicPr>
          <p:cNvPr id="46" name="Picture 45">
            <a:extLst>
              <a:ext uri="{FF2B5EF4-FFF2-40B4-BE49-F238E27FC236}">
                <a16:creationId xmlns:a16="http://schemas.microsoft.com/office/drawing/2014/main" id="{CE0C770D-22C1-A554-A9A3-0A1F46AC4241}"/>
              </a:ext>
            </a:extLst>
          </p:cNvPr>
          <p:cNvPicPr>
            <a:picLocks noChangeAspect="1"/>
          </p:cNvPicPr>
          <p:nvPr/>
        </p:nvPicPr>
        <p:blipFill rotWithShape="1">
          <a:blip r:embed="rId2"/>
          <a:srcRect t="86796"/>
          <a:stretch/>
        </p:blipFill>
        <p:spPr>
          <a:xfrm>
            <a:off x="3503712" y="5336262"/>
            <a:ext cx="2264427" cy="714332"/>
          </a:xfrm>
          <a:prstGeom prst="rect">
            <a:avLst/>
          </a:prstGeom>
        </p:spPr>
      </p:pic>
      <p:pic>
        <p:nvPicPr>
          <p:cNvPr id="52" name="Picture 51" descr="A graph of a number of electrons&#10;&#10;Description automatically generated">
            <a:extLst>
              <a:ext uri="{FF2B5EF4-FFF2-40B4-BE49-F238E27FC236}">
                <a16:creationId xmlns:a16="http://schemas.microsoft.com/office/drawing/2014/main" id="{BE70CA4B-F80E-A516-252C-0EEA52B8FBF5}"/>
              </a:ext>
            </a:extLst>
          </p:cNvPr>
          <p:cNvPicPr>
            <a:picLocks noChangeAspect="1"/>
          </p:cNvPicPr>
          <p:nvPr/>
        </p:nvPicPr>
        <p:blipFill>
          <a:blip r:embed="rId3"/>
          <a:stretch>
            <a:fillRect/>
          </a:stretch>
        </p:blipFill>
        <p:spPr>
          <a:xfrm>
            <a:off x="6312024" y="2735194"/>
            <a:ext cx="5328592" cy="3491475"/>
          </a:xfrm>
          <a:prstGeom prst="rect">
            <a:avLst/>
          </a:prstGeom>
        </p:spPr>
      </p:pic>
      <p:sp>
        <p:nvSpPr>
          <p:cNvPr id="48" name="Line Callout 1 47">
            <a:extLst>
              <a:ext uri="{FF2B5EF4-FFF2-40B4-BE49-F238E27FC236}">
                <a16:creationId xmlns:a16="http://schemas.microsoft.com/office/drawing/2014/main" id="{B509AE5B-EE6C-9401-7A4D-7F8C3C6838FA}"/>
              </a:ext>
            </a:extLst>
          </p:cNvPr>
          <p:cNvSpPr/>
          <p:nvPr/>
        </p:nvSpPr>
        <p:spPr>
          <a:xfrm>
            <a:off x="10196885" y="4885883"/>
            <a:ext cx="1783783" cy="807545"/>
          </a:xfrm>
          <a:prstGeom prst="borderCallout1">
            <a:avLst>
              <a:gd name="adj1" fmla="val 977"/>
              <a:gd name="adj2" fmla="val 62915"/>
              <a:gd name="adj3" fmla="val -227358"/>
              <a:gd name="adj4" fmla="val 61566"/>
            </a:avLst>
          </a:prstGeom>
          <a:solidFill>
            <a:schemeClr val="bg1"/>
          </a:solidFill>
          <a:ln w="15875">
            <a:solidFill>
              <a:srgbClr val="FFC000"/>
            </a:solidFill>
            <a:round/>
            <a:tailEnd type="triangle"/>
            <a:extLst>
              <a:ext uri="{C807C97D-BFC1-408E-A445-0C87EB9F89A2}">
                <ask:lineSketchStyleProps xmlns:ask="http://schemas.microsoft.com/office/drawing/2018/sketchyshapes" sd="1219033472">
                  <a:custGeom>
                    <a:avLst/>
                    <a:gdLst>
                      <a:gd name="connsiteX0" fmla="*/ 0 w 1783783"/>
                      <a:gd name="connsiteY0" fmla="*/ 0 h 807545"/>
                      <a:gd name="connsiteX1" fmla="*/ 576757 w 1783783"/>
                      <a:gd name="connsiteY1" fmla="*/ 0 h 807545"/>
                      <a:gd name="connsiteX2" fmla="*/ 1171351 w 1783783"/>
                      <a:gd name="connsiteY2" fmla="*/ 0 h 807545"/>
                      <a:gd name="connsiteX3" fmla="*/ 1783783 w 1783783"/>
                      <a:gd name="connsiteY3" fmla="*/ 0 h 807545"/>
                      <a:gd name="connsiteX4" fmla="*/ 1783783 w 1783783"/>
                      <a:gd name="connsiteY4" fmla="*/ 403773 h 807545"/>
                      <a:gd name="connsiteX5" fmla="*/ 1783783 w 1783783"/>
                      <a:gd name="connsiteY5" fmla="*/ 807545 h 807545"/>
                      <a:gd name="connsiteX6" fmla="*/ 1189189 w 1783783"/>
                      <a:gd name="connsiteY6" fmla="*/ 807545 h 807545"/>
                      <a:gd name="connsiteX7" fmla="*/ 630270 w 1783783"/>
                      <a:gd name="connsiteY7" fmla="*/ 807545 h 807545"/>
                      <a:gd name="connsiteX8" fmla="*/ 0 w 1783783"/>
                      <a:gd name="connsiteY8" fmla="*/ 807545 h 807545"/>
                      <a:gd name="connsiteX9" fmla="*/ 0 w 1783783"/>
                      <a:gd name="connsiteY9" fmla="*/ 411848 h 807545"/>
                      <a:gd name="connsiteX10" fmla="*/ 0 w 1783783"/>
                      <a:gd name="connsiteY10" fmla="*/ 0 h 807545"/>
                      <a:gd name="connsiteX0" fmla="*/ 1546807 w 1783783"/>
                      <a:gd name="connsiteY0" fmla="*/ -58135 h 807545"/>
                      <a:gd name="connsiteX1" fmla="*/ 1541643 w 1783783"/>
                      <a:gd name="connsiteY1" fmla="*/ -498894 h 807545"/>
                      <a:gd name="connsiteX2" fmla="*/ 1535819 w 1783783"/>
                      <a:gd name="connsiteY2" fmla="*/ -995921 h 807545"/>
                      <a:gd name="connsiteX3" fmla="*/ 1530325 w 1783783"/>
                      <a:gd name="connsiteY3" fmla="*/ -1464814 h 807545"/>
                    </a:gdLst>
                    <a:ahLst/>
                    <a:cxnLst>
                      <a:cxn ang="0">
                        <a:pos x="connsiteX0" y="connsiteY0"/>
                      </a:cxn>
                      <a:cxn ang="0">
                        <a:pos x="connsiteX1" y="connsiteY1"/>
                      </a:cxn>
                      <a:cxn ang="0">
                        <a:pos x="connsiteX2" y="connsiteY2"/>
                      </a:cxn>
                      <a:cxn ang="0">
                        <a:pos x="connsiteX3" y="connsiteY3"/>
                      </a:cxn>
                    </a:cxnLst>
                    <a:rect l="l" t="t" r="r" b="b"/>
                    <a:pathLst>
                      <a:path w="1783783" h="807545" fill="none" extrusionOk="0">
                        <a:moveTo>
                          <a:pt x="0" y="0"/>
                        </a:moveTo>
                        <a:cubicBezTo>
                          <a:pt x="172884" y="-1085"/>
                          <a:pt x="421512" y="2679"/>
                          <a:pt x="576757" y="0"/>
                        </a:cubicBezTo>
                        <a:cubicBezTo>
                          <a:pt x="732002" y="-2679"/>
                          <a:pt x="991882" y="64003"/>
                          <a:pt x="1171351" y="0"/>
                        </a:cubicBezTo>
                        <a:cubicBezTo>
                          <a:pt x="1350820" y="-64003"/>
                          <a:pt x="1591645" y="26431"/>
                          <a:pt x="1783783" y="0"/>
                        </a:cubicBezTo>
                        <a:cubicBezTo>
                          <a:pt x="1807328" y="165756"/>
                          <a:pt x="1749451" y="231167"/>
                          <a:pt x="1783783" y="403773"/>
                        </a:cubicBezTo>
                        <a:cubicBezTo>
                          <a:pt x="1818115" y="576379"/>
                          <a:pt x="1740774" y="721502"/>
                          <a:pt x="1783783" y="807545"/>
                        </a:cubicBezTo>
                        <a:cubicBezTo>
                          <a:pt x="1606866" y="837910"/>
                          <a:pt x="1388450" y="737692"/>
                          <a:pt x="1189189" y="807545"/>
                        </a:cubicBezTo>
                        <a:cubicBezTo>
                          <a:pt x="989928" y="877398"/>
                          <a:pt x="900669" y="751466"/>
                          <a:pt x="630270" y="807545"/>
                        </a:cubicBezTo>
                        <a:cubicBezTo>
                          <a:pt x="359871" y="863624"/>
                          <a:pt x="254302" y="751505"/>
                          <a:pt x="0" y="807545"/>
                        </a:cubicBezTo>
                        <a:cubicBezTo>
                          <a:pt x="-34950" y="699350"/>
                          <a:pt x="31749" y="567099"/>
                          <a:pt x="0" y="411848"/>
                        </a:cubicBezTo>
                        <a:cubicBezTo>
                          <a:pt x="-31749" y="256597"/>
                          <a:pt x="28220" y="137201"/>
                          <a:pt x="0" y="0"/>
                        </a:cubicBezTo>
                        <a:close/>
                      </a:path>
                      <a:path w="1783783" h="807545" fill="none" extrusionOk="0">
                        <a:moveTo>
                          <a:pt x="1546807" y="-58135"/>
                        </a:moveTo>
                        <a:cubicBezTo>
                          <a:pt x="1504302" y="-273124"/>
                          <a:pt x="1583618" y="-384211"/>
                          <a:pt x="1541643" y="-498894"/>
                        </a:cubicBezTo>
                        <a:cubicBezTo>
                          <a:pt x="1499668" y="-613577"/>
                          <a:pt x="1584972" y="-799411"/>
                          <a:pt x="1535819" y="-995921"/>
                        </a:cubicBezTo>
                        <a:cubicBezTo>
                          <a:pt x="1486666" y="-1192431"/>
                          <a:pt x="1547680" y="-1264621"/>
                          <a:pt x="1530325" y="-1464814"/>
                        </a:cubicBezTo>
                      </a:path>
                      <a:path w="1783783" h="807545" stroke="0" extrusionOk="0">
                        <a:moveTo>
                          <a:pt x="0" y="0"/>
                        </a:moveTo>
                        <a:cubicBezTo>
                          <a:pt x="158367" y="-28042"/>
                          <a:pt x="302571" y="41420"/>
                          <a:pt x="576757" y="0"/>
                        </a:cubicBezTo>
                        <a:cubicBezTo>
                          <a:pt x="850943" y="-41420"/>
                          <a:pt x="986490" y="10942"/>
                          <a:pt x="1117837" y="0"/>
                        </a:cubicBezTo>
                        <a:cubicBezTo>
                          <a:pt x="1249184" y="-10942"/>
                          <a:pt x="1614857" y="74264"/>
                          <a:pt x="1783783" y="0"/>
                        </a:cubicBezTo>
                        <a:cubicBezTo>
                          <a:pt x="1825273" y="82191"/>
                          <a:pt x="1779359" y="201189"/>
                          <a:pt x="1783783" y="395697"/>
                        </a:cubicBezTo>
                        <a:cubicBezTo>
                          <a:pt x="1788207" y="590205"/>
                          <a:pt x="1756819" y="667913"/>
                          <a:pt x="1783783" y="807545"/>
                        </a:cubicBezTo>
                        <a:cubicBezTo>
                          <a:pt x="1640522" y="862539"/>
                          <a:pt x="1480006" y="759997"/>
                          <a:pt x="1224864" y="807545"/>
                        </a:cubicBezTo>
                        <a:cubicBezTo>
                          <a:pt x="969722" y="855093"/>
                          <a:pt x="891335" y="794063"/>
                          <a:pt x="665946" y="807545"/>
                        </a:cubicBezTo>
                        <a:cubicBezTo>
                          <a:pt x="440557" y="821027"/>
                          <a:pt x="327921" y="805602"/>
                          <a:pt x="0" y="807545"/>
                        </a:cubicBezTo>
                        <a:cubicBezTo>
                          <a:pt x="-13522" y="708225"/>
                          <a:pt x="6707" y="584398"/>
                          <a:pt x="0" y="427999"/>
                        </a:cubicBezTo>
                        <a:cubicBezTo>
                          <a:pt x="-6707" y="271600"/>
                          <a:pt x="6271" y="99964"/>
                          <a:pt x="0" y="0"/>
                        </a:cubicBezTo>
                        <a:close/>
                      </a:path>
                      <a:path w="1783783" h="807545" fill="none" stroke="0" extrusionOk="0">
                        <a:moveTo>
                          <a:pt x="1546807" y="-58135"/>
                        </a:moveTo>
                        <a:cubicBezTo>
                          <a:pt x="1527660" y="-292494"/>
                          <a:pt x="1577644" y="-319856"/>
                          <a:pt x="1541148" y="-541095"/>
                        </a:cubicBezTo>
                        <a:cubicBezTo>
                          <a:pt x="1504653" y="-762334"/>
                          <a:pt x="1559784" y="-811377"/>
                          <a:pt x="1536149" y="-967787"/>
                        </a:cubicBezTo>
                        <a:cubicBezTo>
                          <a:pt x="1512513" y="-1124197"/>
                          <a:pt x="1569440" y="-1359807"/>
                          <a:pt x="1530325" y="-1464814"/>
                        </a:cubicBezTo>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lIns="0" tIns="144000" rIns="72000" bIns="144000" rtlCol="0" anchor="ctr"/>
          <a:lstStyle/>
          <a:p>
            <a:r>
              <a:rPr lang="en-US" sz="1400" b="1" dirty="0">
                <a:solidFill>
                  <a:srgbClr val="303030"/>
                </a:solidFill>
              </a:rPr>
              <a:t>Protons</a:t>
            </a:r>
            <a:r>
              <a:rPr lang="en-US" sz="1400" dirty="0">
                <a:solidFill>
                  <a:srgbClr val="C00000"/>
                </a:solidFill>
              </a:rPr>
              <a:t>:</a:t>
            </a:r>
          </a:p>
          <a:p>
            <a:pPr algn="ctr"/>
            <a:r>
              <a:rPr lang="el-GR" sz="1400" dirty="0">
                <a:solidFill>
                  <a:srgbClr val="C00000"/>
                </a:solidFill>
              </a:rPr>
              <a:t>Ε</a:t>
            </a:r>
            <a:r>
              <a:rPr lang="en-US" sz="1400" baseline="-25000" dirty="0">
                <a:solidFill>
                  <a:srgbClr val="C00000"/>
                </a:solidFill>
              </a:rPr>
              <a:t>LHC</a:t>
            </a:r>
            <a:r>
              <a:rPr lang="en-US" sz="1400" dirty="0">
                <a:solidFill>
                  <a:srgbClr val="C00000"/>
                </a:solidFill>
              </a:rPr>
              <a:t> = 6.8×10</a:t>
            </a:r>
            <a:r>
              <a:rPr lang="en-US" sz="1400" baseline="30000" dirty="0">
                <a:solidFill>
                  <a:srgbClr val="C00000"/>
                </a:solidFill>
              </a:rPr>
              <a:t>6</a:t>
            </a:r>
            <a:r>
              <a:rPr lang="en-US" sz="1400" dirty="0">
                <a:solidFill>
                  <a:srgbClr val="C00000"/>
                </a:solidFill>
              </a:rPr>
              <a:t> MeV</a:t>
            </a:r>
          </a:p>
          <a:p>
            <a:pPr algn="ctr"/>
            <a:r>
              <a:rPr lang="el-GR" sz="1400" dirty="0">
                <a:solidFill>
                  <a:srgbClr val="C00000"/>
                </a:solidFill>
              </a:rPr>
              <a:t>γ = 7247.36</a:t>
            </a:r>
          </a:p>
          <a:p>
            <a:pPr algn="ctr"/>
            <a:r>
              <a:rPr lang="el-GR" sz="1400" dirty="0">
                <a:solidFill>
                  <a:srgbClr val="C00000"/>
                </a:solidFill>
              </a:rPr>
              <a:t>β = </a:t>
            </a:r>
            <a:r>
              <a:rPr lang="en-CH" sz="1400" dirty="0">
                <a:solidFill>
                  <a:srgbClr val="C00000"/>
                </a:solidFill>
              </a:rPr>
              <a:t>0.999999990</a:t>
            </a:r>
            <a:r>
              <a:rPr lang="el-GR" sz="1400" dirty="0">
                <a:solidFill>
                  <a:srgbClr val="C00000"/>
                </a:solidFill>
              </a:rPr>
              <a:t>5</a:t>
            </a:r>
            <a:endParaRPr lang="en-US" sz="1400" dirty="0">
              <a:solidFill>
                <a:srgbClr val="C00000"/>
              </a:solidFill>
            </a:endParaRPr>
          </a:p>
        </p:txBody>
      </p:sp>
      <p:cxnSp>
        <p:nvCxnSpPr>
          <p:cNvPr id="7" name="Straight Arrow Connector 6">
            <a:extLst>
              <a:ext uri="{FF2B5EF4-FFF2-40B4-BE49-F238E27FC236}">
                <a16:creationId xmlns:a16="http://schemas.microsoft.com/office/drawing/2014/main" id="{B8659F07-1001-1DB1-F815-9355DEC9A88A}"/>
              </a:ext>
            </a:extLst>
          </p:cNvPr>
          <p:cNvCxnSpPr/>
          <p:nvPr/>
        </p:nvCxnSpPr>
        <p:spPr>
          <a:xfrm flipH="1" flipV="1">
            <a:off x="8245823" y="3217118"/>
            <a:ext cx="2503235" cy="7200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9BEC099-7819-FEB4-382D-A4C1638F8802}"/>
              </a:ext>
            </a:extLst>
          </p:cNvPr>
          <p:cNvSpPr txBox="1"/>
          <p:nvPr/>
        </p:nvSpPr>
        <p:spPr>
          <a:xfrm rot="928846">
            <a:off x="8433793" y="3580653"/>
            <a:ext cx="1558632" cy="276999"/>
          </a:xfrm>
          <a:prstGeom prst="rect">
            <a:avLst/>
          </a:prstGeom>
          <a:noFill/>
        </p:spPr>
        <p:txBody>
          <a:bodyPr wrap="none" lIns="0" tIns="0" rIns="0" bIns="0" rtlCol="0">
            <a:spAutoFit/>
          </a:bodyPr>
          <a:lstStyle/>
          <a:p>
            <a:pPr algn="l"/>
            <a:r>
              <a:rPr lang="el-GR" dirty="0"/>
              <a:t>μικρότερη μάζα</a:t>
            </a:r>
            <a:endParaRPr lang="en-US" dirty="0"/>
          </a:p>
        </p:txBody>
      </p:sp>
      <p:sp>
        <p:nvSpPr>
          <p:cNvPr id="10" name="TextBox 9">
            <a:extLst>
              <a:ext uri="{FF2B5EF4-FFF2-40B4-BE49-F238E27FC236}">
                <a16:creationId xmlns:a16="http://schemas.microsoft.com/office/drawing/2014/main" id="{FE6EDC62-0DB9-5EDE-3EE9-B36D425ABD26}"/>
              </a:ext>
            </a:extLst>
          </p:cNvPr>
          <p:cNvSpPr txBox="1"/>
          <p:nvPr/>
        </p:nvSpPr>
        <p:spPr>
          <a:xfrm>
            <a:off x="6795105" y="3719152"/>
            <a:ext cx="1450718" cy="307777"/>
          </a:xfrm>
          <a:prstGeom prst="rect">
            <a:avLst/>
          </a:prstGeom>
          <a:solidFill>
            <a:schemeClr val="accent3">
              <a:lumMod val="20000"/>
              <a:lumOff val="80000"/>
            </a:schemeClr>
          </a:solidFill>
        </p:spPr>
        <p:txBody>
          <a:bodyPr wrap="none" lIns="0" tIns="0" rIns="0" bIns="0" rtlCol="0">
            <a:spAutoFit/>
          </a:bodyPr>
          <a:lstStyle/>
          <a:p>
            <a:pPr algn="l"/>
            <a:r>
              <a:rPr lang="en-US" sz="1000" dirty="0" err="1"/>
              <a:t>m</a:t>
            </a:r>
            <a:r>
              <a:rPr lang="en-US" sz="1000" baseline="-25000" dirty="0" err="1"/>
              <a:t>o</a:t>
            </a:r>
            <a:r>
              <a:rPr lang="en-US" sz="1000" dirty="0"/>
              <a:t> </a:t>
            </a:r>
            <a:r>
              <a:rPr lang="en-US" sz="1000" baseline="-25000" dirty="0"/>
              <a:t>(</a:t>
            </a:r>
            <a:r>
              <a:rPr lang="en-US" sz="1000" baseline="-25000" dirty="0" err="1"/>
              <a:t>η</a:t>
            </a:r>
            <a:r>
              <a:rPr lang="el-GR" sz="1000" baseline="-25000" dirty="0" err="1"/>
              <a:t>λεκτρόνιο</a:t>
            </a:r>
            <a:r>
              <a:rPr lang="el-GR" sz="1000" baseline="-25000" dirty="0"/>
              <a:t>)</a:t>
            </a:r>
            <a:r>
              <a:rPr lang="el-GR" sz="1000" dirty="0"/>
              <a:t> = 0.511 </a:t>
            </a:r>
            <a:r>
              <a:rPr lang="en-US" sz="1000" dirty="0"/>
              <a:t>MeV</a:t>
            </a:r>
          </a:p>
          <a:p>
            <a:pPr algn="l"/>
            <a:r>
              <a:rPr lang="en-US" sz="1000" dirty="0"/>
              <a:t>m</a:t>
            </a:r>
            <a:r>
              <a:rPr lang="en-US" sz="1000" baseline="-25000" dirty="0"/>
              <a:t>0</a:t>
            </a:r>
            <a:r>
              <a:rPr lang="en-US" sz="1000" dirty="0"/>
              <a:t> </a:t>
            </a:r>
            <a:r>
              <a:rPr lang="en-US" sz="1000" baseline="-25000" dirty="0"/>
              <a:t>(π</a:t>
            </a:r>
            <a:r>
              <a:rPr lang="el-GR" sz="1000" baseline="-25000" dirty="0" err="1"/>
              <a:t>ροτόνιο</a:t>
            </a:r>
            <a:r>
              <a:rPr lang="el-GR" sz="1000" baseline="-25000" dirty="0"/>
              <a:t>)    </a:t>
            </a:r>
            <a:r>
              <a:rPr lang="el-GR" sz="1000" dirty="0"/>
              <a:t>= </a:t>
            </a:r>
            <a:r>
              <a:rPr lang="en-US" sz="1000" dirty="0"/>
              <a:t>938 MeV</a:t>
            </a:r>
          </a:p>
        </p:txBody>
      </p:sp>
    </p:spTree>
    <p:extLst>
      <p:ext uri="{BB962C8B-B14F-4D97-AF65-F5344CB8AC3E}">
        <p14:creationId xmlns:p14="http://schemas.microsoft.com/office/powerpoint/2010/main" val="168803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46887D0F-50B6-98E0-BA99-A5FA82E950B4}"/>
                  </a:ext>
                </a:extLst>
              </p:cNvPr>
              <p:cNvSpPr>
                <a:spLocks noGrp="1"/>
              </p:cNvSpPr>
              <p:nvPr>
                <p:ph idx="1"/>
              </p:nvPr>
            </p:nvSpPr>
            <p:spPr/>
            <p:txBody>
              <a:bodyPr/>
              <a:lstStyle/>
              <a:p>
                <a:pPr marL="0" indent="0" algn="ctr">
                  <a:buNone/>
                </a:pPr>
                <a:r>
                  <a:rPr lang="el-GR" sz="4000" dirty="0">
                    <a:solidFill>
                      <a:srgbClr val="00B050"/>
                    </a:solidFill>
                  </a:rPr>
                  <a:t>Ηλεκτρομαγνητισμός!</a:t>
                </a:r>
              </a:p>
              <a:p>
                <a:pPr marL="0" indent="0">
                  <a:buNone/>
                </a:pPr>
                <a:r>
                  <a:rPr lang="el-GR" dirty="0">
                    <a:solidFill>
                      <a:srgbClr val="FF0000"/>
                    </a:solidFill>
                  </a:rPr>
                  <a:t>Δύναμη </a:t>
                </a:r>
                <a:r>
                  <a:rPr lang="en-US" dirty="0">
                    <a:solidFill>
                      <a:srgbClr val="FF0000"/>
                    </a:solidFill>
                  </a:rPr>
                  <a:t>Lorentz</a:t>
                </a:r>
                <a:r>
                  <a:rPr lang="en-US" dirty="0"/>
                  <a:t> </a:t>
                </a:r>
                <a:r>
                  <a:rPr lang="el-GR" dirty="0"/>
                  <a:t>σε ένα σωματίδιο μέσα σε ηλεκτρομαγνητικό πεδίο</a:t>
                </a:r>
              </a:p>
              <a:p>
                <a:pPr marL="0" indent="0">
                  <a:buNone/>
                </a:pPr>
                <a:endParaRPr lang="el-GR" dirty="0"/>
              </a:p>
              <a:p>
                <a:pPr marL="0" indent="0" algn="ctr">
                  <a:buNone/>
                </a:pPr>
                <a14:m>
                  <m:oMathPara xmlns:m="http://schemas.openxmlformats.org/officeDocument/2006/math">
                    <m:oMathParaPr>
                      <m:jc m:val="left"/>
                    </m:oMathParaPr>
                    <m:oMath xmlns:m="http://schemas.openxmlformats.org/officeDocument/2006/math">
                      <m:acc>
                        <m:accPr>
                          <m:chr m:val="⃗"/>
                          <m:ctrlPr>
                            <a:rPr lang="en-US" sz="2400" i="1" smtClean="0">
                              <a:solidFill>
                                <a:srgbClr val="FF0000"/>
                              </a:solidFill>
                              <a:latin typeface="Cambria Math" panose="02040503050406030204" pitchFamily="18" charset="0"/>
                            </a:rPr>
                          </m:ctrlPr>
                        </m:accPr>
                        <m:e>
                          <m:r>
                            <a:rPr lang="en-US" sz="2400" b="1" i="1" smtClean="0">
                              <a:solidFill>
                                <a:srgbClr val="FF0000"/>
                              </a:solidFill>
                              <a:latin typeface="Cambria Math" panose="02040503050406030204" pitchFamily="18" charset="0"/>
                            </a:rPr>
                            <m:t>𝑭</m:t>
                          </m:r>
                        </m:e>
                      </m:acc>
                      <m:r>
                        <a:rPr lang="en-US" sz="2400" i="1" smtClean="0">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𝒒</m:t>
                      </m:r>
                      <m:r>
                        <a:rPr lang="en-US" sz="2400" b="1" i="1" smtClean="0">
                          <a:solidFill>
                            <a:srgbClr val="FF0000"/>
                          </a:solidFill>
                          <a:latin typeface="Cambria Math" panose="02040503050406030204" pitchFamily="18" charset="0"/>
                        </a:rPr>
                        <m:t> (</m:t>
                      </m:r>
                      <m:acc>
                        <m:accPr>
                          <m:chr m:val="⃗"/>
                          <m:ctrlPr>
                            <a:rPr lang="en-US" sz="2400" b="1" i="1" smtClean="0">
                              <a:solidFill>
                                <a:srgbClr val="FF0000"/>
                              </a:solidFill>
                              <a:latin typeface="Cambria Math" panose="02040503050406030204" pitchFamily="18" charset="0"/>
                            </a:rPr>
                          </m:ctrlPr>
                        </m:accPr>
                        <m:e>
                          <m:r>
                            <a:rPr lang="en-US" sz="2400" b="1" i="1" smtClean="0">
                              <a:solidFill>
                                <a:srgbClr val="FF0000"/>
                              </a:solidFill>
                              <a:latin typeface="Cambria Math" panose="02040503050406030204" pitchFamily="18" charset="0"/>
                            </a:rPr>
                            <m:t>𝑬</m:t>
                          </m:r>
                        </m:e>
                      </m:acc>
                      <m:r>
                        <a:rPr lang="en-US" sz="2400" b="1" i="1" smtClean="0">
                          <a:solidFill>
                            <a:srgbClr val="FF0000"/>
                          </a:solidFill>
                          <a:latin typeface="Cambria Math" panose="02040503050406030204" pitchFamily="18" charset="0"/>
                        </a:rPr>
                        <m:t>+</m:t>
                      </m:r>
                      <m:acc>
                        <m:accPr>
                          <m:chr m:val="⃗"/>
                          <m:ctrlPr>
                            <a:rPr lang="en-US" sz="2400" b="1" i="1" smtClean="0">
                              <a:solidFill>
                                <a:srgbClr val="FF0000"/>
                              </a:solidFill>
                              <a:latin typeface="Cambria Math" panose="02040503050406030204" pitchFamily="18" charset="0"/>
                            </a:rPr>
                          </m:ctrlPr>
                        </m:accPr>
                        <m:e>
                          <m:r>
                            <a:rPr lang="en-US" sz="2400" b="1" i="1" smtClean="0">
                              <a:solidFill>
                                <a:srgbClr val="FF0000"/>
                              </a:solidFill>
                              <a:latin typeface="Cambria Math" panose="02040503050406030204" pitchFamily="18" charset="0"/>
                            </a:rPr>
                            <m:t>𝒗</m:t>
                          </m:r>
                        </m:e>
                      </m:acc>
                      <m:r>
                        <a:rPr lang="en-US" sz="2400" b="1" i="1" smtClean="0">
                          <a:solidFill>
                            <a:srgbClr val="FF0000"/>
                          </a:solidFill>
                          <a:latin typeface="Cambria Math" panose="02040503050406030204" pitchFamily="18" charset="0"/>
                          <a:ea typeface="Cambria Math" panose="02040503050406030204" pitchFamily="18" charset="0"/>
                        </a:rPr>
                        <m:t>×</m:t>
                      </m:r>
                      <m:acc>
                        <m:accPr>
                          <m:chr m:val="⃗"/>
                          <m:ctrlPr>
                            <a:rPr lang="en-US" sz="2400" b="1" i="1" smtClean="0">
                              <a:solidFill>
                                <a:srgbClr val="FF0000"/>
                              </a:solidFill>
                              <a:latin typeface="Cambria Math" panose="02040503050406030204" pitchFamily="18" charset="0"/>
                              <a:ea typeface="Cambria Math" panose="02040503050406030204" pitchFamily="18" charset="0"/>
                            </a:rPr>
                          </m:ctrlPr>
                        </m:accPr>
                        <m:e>
                          <m:r>
                            <a:rPr lang="en-US" sz="2400" b="1" i="1" smtClean="0">
                              <a:solidFill>
                                <a:srgbClr val="FF0000"/>
                              </a:solidFill>
                              <a:latin typeface="Cambria Math" panose="02040503050406030204" pitchFamily="18" charset="0"/>
                              <a:ea typeface="Cambria Math" panose="02040503050406030204" pitchFamily="18" charset="0"/>
                            </a:rPr>
                            <m:t>𝑩</m:t>
                          </m:r>
                        </m:e>
                      </m:acc>
                      <m:r>
                        <a:rPr lang="en-US" sz="2400" b="1" i="1" smtClean="0">
                          <a:solidFill>
                            <a:srgbClr val="FF0000"/>
                          </a:solidFill>
                          <a:latin typeface="Cambria Math" panose="02040503050406030204" pitchFamily="18" charset="0"/>
                        </a:rPr>
                        <m:t>)</m:t>
                      </m:r>
                    </m:oMath>
                  </m:oMathPara>
                </a14:m>
                <a:endParaRPr lang="el-GR" sz="2400" i="1" dirty="0">
                  <a:latin typeface="Cambria Math" panose="02040503050406030204" pitchFamily="18" charset="0"/>
                </a:endParaRPr>
              </a:p>
              <a:p>
                <a:pPr marL="0" indent="0">
                  <a:buNone/>
                </a:pPr>
                <a14:m>
                  <m:oMath xmlns:m="http://schemas.openxmlformats.org/officeDocument/2006/math">
                    <m:sSub>
                      <m:sSubPr>
                        <m:ctrlPr>
                          <a:rPr lang="en-US" sz="2400" i="1" smtClean="0">
                            <a:latin typeface="Cambria Math" panose="02040503050406030204" pitchFamily="18" charset="0"/>
                          </a:rPr>
                        </m:ctrlPr>
                      </m:sSubPr>
                      <m:e>
                        <m:r>
                          <a:rPr lang="en-US" sz="2400" b="1" i="1" smtClean="0">
                            <a:latin typeface="Cambria Math" panose="02040503050406030204" pitchFamily="18" charset="0"/>
                          </a:rPr>
                          <m:t>𝑭</m:t>
                        </m:r>
                      </m:e>
                      <m:sub>
                        <m:r>
                          <a:rPr lang="en-US" sz="2400" b="1" i="1" smtClean="0">
                            <a:latin typeface="Cambria Math" panose="02040503050406030204" pitchFamily="18" charset="0"/>
                          </a:rPr>
                          <m:t>𝒙</m:t>
                        </m:r>
                      </m:sub>
                    </m:sSub>
                    <m:r>
                      <a:rPr lang="en-US" sz="2400" b="1" i="1" smtClean="0">
                        <a:latin typeface="Cambria Math" panose="02040503050406030204" pitchFamily="18" charset="0"/>
                      </a:rPr>
                      <m:t>=</m:t>
                    </m:r>
                    <m:r>
                      <a:rPr lang="en-US" sz="2400" b="1" i="1" smtClean="0">
                        <a:latin typeface="Cambria Math" panose="02040503050406030204" pitchFamily="18" charset="0"/>
                      </a:rPr>
                      <m:t>𝒒</m:t>
                    </m:r>
                    <m:r>
                      <a:rPr lang="en-US" sz="2400" b="1" i="1" smtClean="0">
                        <a:latin typeface="Cambria Math" panose="02040503050406030204" pitchFamily="18" charset="0"/>
                      </a:rPr>
                      <m:t> (</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𝑬</m:t>
                        </m:r>
                      </m:e>
                      <m:sub>
                        <m:r>
                          <a:rPr lang="en-US" sz="2400" b="1" i="1" smtClean="0">
                            <a:latin typeface="Cambria Math" panose="02040503050406030204" pitchFamily="18" charset="0"/>
                          </a:rPr>
                          <m:t>𝒙</m:t>
                        </m:r>
                      </m:sub>
                    </m:sSub>
                    <m:r>
                      <a:rPr lang="en-US" sz="2400" b="1" i="1" smtClean="0">
                        <a:latin typeface="Cambria Math" panose="02040503050406030204" pitchFamily="18" charset="0"/>
                      </a:rPr>
                      <m:t>−</m:t>
                    </m:r>
                    <m:r>
                      <a:rPr lang="en-US" sz="2400" b="1" i="1" smtClean="0">
                        <a:latin typeface="Cambria Math" panose="02040503050406030204" pitchFamily="18" charset="0"/>
                      </a:rPr>
                      <m:t>𝒗</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𝑩</m:t>
                        </m:r>
                      </m:e>
                      <m:sub>
                        <m:r>
                          <a:rPr lang="en-US" sz="2400" b="1" i="1" smtClean="0">
                            <a:latin typeface="Cambria Math" panose="02040503050406030204" pitchFamily="18" charset="0"/>
                          </a:rPr>
                          <m:t>𝒚</m:t>
                        </m:r>
                      </m:sub>
                    </m:sSub>
                    <m:r>
                      <a:rPr lang="en-US" sz="2400" b="1" i="1" smtClean="0">
                        <a:latin typeface="Cambria Math" panose="02040503050406030204" pitchFamily="18" charset="0"/>
                      </a:rPr>
                      <m:t>)</m:t>
                    </m:r>
                  </m:oMath>
                </a14:m>
                <a:r>
                  <a:rPr lang="en-US" sz="2400" dirty="0"/>
                  <a:t>,</a:t>
                </a:r>
                <a:endParaRPr lang="el-GR" sz="2400" dirty="0"/>
              </a:p>
              <a:p>
                <a:pPr marL="0" indent="0">
                  <a:buNone/>
                </a:pPr>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𝑭</m:t>
                        </m:r>
                      </m:e>
                      <m:sub>
                        <m:r>
                          <a:rPr lang="en-US" sz="2400" b="1" i="1" smtClean="0">
                            <a:latin typeface="Cambria Math" panose="02040503050406030204" pitchFamily="18" charset="0"/>
                          </a:rPr>
                          <m:t>𝒚</m:t>
                        </m:r>
                      </m:sub>
                    </m:sSub>
                    <m:r>
                      <a:rPr lang="en-US" sz="2400" i="1">
                        <a:latin typeface="Cambria Math" panose="02040503050406030204" pitchFamily="18" charset="0"/>
                      </a:rPr>
                      <m:t>=</m:t>
                    </m:r>
                    <m:r>
                      <a:rPr lang="en-US" sz="2400" i="1">
                        <a:latin typeface="Cambria Math" panose="02040503050406030204" pitchFamily="18" charset="0"/>
                      </a:rPr>
                      <m:t>𝒒</m:t>
                    </m:r>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𝑬</m:t>
                        </m:r>
                      </m:e>
                      <m:sub>
                        <m:r>
                          <a:rPr lang="en-US" sz="2400" b="1" i="1" smtClean="0">
                            <a:latin typeface="Cambria Math" panose="02040503050406030204" pitchFamily="18" charset="0"/>
                          </a:rPr>
                          <m:t>𝒚</m:t>
                        </m:r>
                      </m:sub>
                    </m:sSub>
                    <m:r>
                      <a:rPr lang="en-US" sz="2400" i="1">
                        <a:latin typeface="Cambria Math" panose="02040503050406030204" pitchFamily="18" charset="0"/>
                      </a:rPr>
                      <m:t>−</m:t>
                    </m:r>
                    <m:r>
                      <a:rPr lang="en-US" sz="2400" i="1">
                        <a:latin typeface="Cambria Math" panose="02040503050406030204" pitchFamily="18" charset="0"/>
                      </a:rPr>
                      <m:t>𝒗</m:t>
                    </m:r>
                    <m:sSub>
                      <m:sSubPr>
                        <m:ctrlPr>
                          <a:rPr lang="en-US" sz="2400" i="1" smtClean="0">
                            <a:latin typeface="Cambria Math" panose="02040503050406030204" pitchFamily="18" charset="0"/>
                          </a:rPr>
                        </m:ctrlPr>
                      </m:sSubPr>
                      <m:e>
                        <m:r>
                          <a:rPr lang="en-US" sz="2400" i="1">
                            <a:latin typeface="Cambria Math" panose="02040503050406030204" pitchFamily="18" charset="0"/>
                          </a:rPr>
                          <m:t>𝑩</m:t>
                        </m:r>
                      </m:e>
                      <m:sub>
                        <m:r>
                          <a:rPr lang="en-US" sz="2400" b="1" i="1" smtClean="0">
                            <a:latin typeface="Cambria Math" panose="02040503050406030204" pitchFamily="18" charset="0"/>
                          </a:rPr>
                          <m:t>𝒙</m:t>
                        </m:r>
                      </m:sub>
                    </m:sSub>
                    <m:r>
                      <a:rPr lang="en-US" sz="2400" b="1" i="1" smtClean="0">
                        <a:latin typeface="Cambria Math" panose="02040503050406030204" pitchFamily="18" charset="0"/>
                      </a:rPr>
                      <m:t>)</m:t>
                    </m:r>
                  </m:oMath>
                </a14:m>
                <a:r>
                  <a:rPr lang="en-US" sz="2400" dirty="0"/>
                  <a:t>, </a:t>
                </a:r>
                <a:endParaRPr lang="el-GR" sz="2400" dirty="0"/>
              </a:p>
              <a:p>
                <a:pPr marL="0" indent="0">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𝑭</m:t>
                        </m:r>
                      </m:e>
                      <m:sub>
                        <m:r>
                          <a:rPr lang="en-US" sz="2400" b="1" i="1" smtClean="0">
                            <a:latin typeface="Cambria Math" panose="02040503050406030204" pitchFamily="18" charset="0"/>
                          </a:rPr>
                          <m:t>𝒔</m:t>
                        </m:r>
                      </m:sub>
                    </m:sSub>
                    <m:r>
                      <a:rPr lang="en-US" sz="2400" i="1">
                        <a:latin typeface="Cambria Math" panose="02040503050406030204" pitchFamily="18" charset="0"/>
                      </a:rPr>
                      <m:t>=</m:t>
                    </m:r>
                    <m:r>
                      <a:rPr lang="en-US" sz="2400" i="1">
                        <a:latin typeface="Cambria Math" panose="02040503050406030204" pitchFamily="18" charset="0"/>
                      </a:rPr>
                      <m:t>𝒒</m:t>
                    </m:r>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𝑬</m:t>
                        </m:r>
                      </m:e>
                      <m:sub>
                        <m:r>
                          <a:rPr lang="en-US" sz="2400" b="1" i="1" smtClean="0">
                            <a:latin typeface="Cambria Math" panose="02040503050406030204" pitchFamily="18" charset="0"/>
                          </a:rPr>
                          <m:t>𝒔</m:t>
                        </m:r>
                      </m:sub>
                    </m:sSub>
                  </m:oMath>
                </a14:m>
                <a:r>
                  <a:rPr lang="en-US" sz="2400" dirty="0"/>
                  <a:t>, </a:t>
                </a:r>
              </a:p>
              <a:p>
                <a:pPr marL="0" indent="0">
                  <a:buNone/>
                </a:pPr>
                <a:endParaRPr lang="en-US" sz="2400" dirty="0"/>
              </a:p>
            </p:txBody>
          </p:sp>
        </mc:Choice>
        <mc:Fallback xmlns="">
          <p:sp>
            <p:nvSpPr>
              <p:cNvPr id="2" name="Content Placeholder 1">
                <a:extLst>
                  <a:ext uri="{FF2B5EF4-FFF2-40B4-BE49-F238E27FC236}">
                    <a16:creationId xmlns:a16="http://schemas.microsoft.com/office/drawing/2014/main" id="{46887D0F-50B6-98E0-BA99-A5FA82E950B4}"/>
                  </a:ext>
                </a:extLst>
              </p:cNvPr>
              <p:cNvSpPr>
                <a:spLocks noGrp="1" noRot="1" noChangeAspect="1" noMove="1" noResize="1" noEditPoints="1" noAdjustHandles="1" noChangeArrowheads="1" noChangeShapeType="1" noTextEdit="1"/>
              </p:cNvSpPr>
              <p:nvPr>
                <p:ph idx="1"/>
              </p:nvPr>
            </p:nvSpPr>
            <p:spPr>
              <a:blipFill>
                <a:blip r:embed="rId2"/>
                <a:stretch>
                  <a:fillRect l="-1451" t="-467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566AE319-A852-640B-BE89-4309AD957846}"/>
              </a:ext>
            </a:extLst>
          </p:cNvPr>
          <p:cNvSpPr>
            <a:spLocks noGrp="1"/>
          </p:cNvSpPr>
          <p:nvPr>
            <p:ph type="title"/>
          </p:nvPr>
        </p:nvSpPr>
        <p:spPr/>
        <p:txBody>
          <a:bodyPr/>
          <a:lstStyle/>
          <a:p>
            <a:r>
              <a:rPr lang="el-GR" dirty="0"/>
              <a:t>Πως επιδρούμε στις δέσμες;</a:t>
            </a:r>
            <a:br>
              <a:rPr lang="en-US" dirty="0"/>
            </a:br>
            <a:r>
              <a:rPr lang="el-GR" dirty="0">
                <a:solidFill>
                  <a:schemeClr val="accent1">
                    <a:lumMod val="40000"/>
                    <a:lumOff val="60000"/>
                  </a:schemeClr>
                </a:solidFill>
              </a:rPr>
              <a:t>χρειαζόμαστε μια δύναμη!</a:t>
            </a:r>
            <a:endParaRPr lang="en-US" dirty="0"/>
          </a:p>
        </p:txBody>
      </p:sp>
      <p:sp>
        <p:nvSpPr>
          <p:cNvPr id="4" name="Date Placeholder 3">
            <a:extLst>
              <a:ext uri="{FF2B5EF4-FFF2-40B4-BE49-F238E27FC236}">
                <a16:creationId xmlns:a16="http://schemas.microsoft.com/office/drawing/2014/main" id="{6E80B999-5E08-B902-EC55-0E86E28A117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B3002A1A-6E83-EA79-BE56-98DFCC5A9914}"/>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AE55697-617C-F56C-8796-408C2E1FA18B}"/>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18434" name="Picture 2">
            <a:extLst>
              <a:ext uri="{FF2B5EF4-FFF2-40B4-BE49-F238E27FC236}">
                <a16:creationId xmlns:a16="http://schemas.microsoft.com/office/drawing/2014/main" id="{59F15C24-CEBB-7650-8AD7-A3EEA5B825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517" y="3267336"/>
            <a:ext cx="2188888" cy="288535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D4F82F9-FB51-863C-090E-AAC37267FC57}"/>
              </a:ext>
            </a:extLst>
          </p:cNvPr>
          <p:cNvSpPr txBox="1"/>
          <p:nvPr/>
        </p:nvSpPr>
        <p:spPr>
          <a:xfrm>
            <a:off x="9716518" y="5834626"/>
            <a:ext cx="2188888" cy="246221"/>
          </a:xfrm>
          <a:prstGeom prst="rect">
            <a:avLst/>
          </a:prstGeom>
          <a:noFill/>
        </p:spPr>
        <p:txBody>
          <a:bodyPr wrap="square" lIns="0" tIns="0" rIns="0" bIns="0" rtlCol="0">
            <a:spAutoFit/>
          </a:bodyPr>
          <a:lstStyle/>
          <a:p>
            <a:pPr algn="l"/>
            <a:r>
              <a:rPr lang="en-US" sz="800" dirty="0">
                <a:solidFill>
                  <a:schemeClr val="bg1"/>
                </a:solidFill>
              </a:rPr>
              <a:t>Albert Einstein &amp; </a:t>
            </a:r>
            <a:r>
              <a:rPr lang="en-US" sz="800" dirty="0">
                <a:solidFill>
                  <a:srgbClr val="FFFF00"/>
                </a:solidFill>
              </a:rPr>
              <a:t>Hendrick </a:t>
            </a:r>
            <a:r>
              <a:rPr lang="en-US" sz="800" dirty="0" err="1">
                <a:solidFill>
                  <a:srgbClr val="FFFF00"/>
                </a:solidFill>
              </a:rPr>
              <a:t>Antoon</a:t>
            </a:r>
            <a:r>
              <a:rPr lang="en-US" sz="800" dirty="0">
                <a:solidFill>
                  <a:srgbClr val="FFFF00"/>
                </a:solidFill>
              </a:rPr>
              <a:t> Lorentz</a:t>
            </a:r>
          </a:p>
          <a:p>
            <a:pPr algn="l"/>
            <a:r>
              <a:rPr lang="en-US" sz="800" dirty="0">
                <a:solidFill>
                  <a:schemeClr val="bg1"/>
                </a:solidFill>
              </a:rPr>
              <a:t>Leiden 1921</a:t>
            </a:r>
            <a:endParaRPr lang="el-GR" sz="800" b="1" dirty="0">
              <a:solidFill>
                <a:schemeClr val="bg1"/>
              </a:solidFill>
            </a:endParaRPr>
          </a:p>
        </p:txBody>
      </p:sp>
      <p:pic>
        <p:nvPicPr>
          <p:cNvPr id="18436" name="Picture 4" descr="Gyromotion and Lorentz - PHYSICS TIME">
            <a:extLst>
              <a:ext uri="{FF2B5EF4-FFF2-40B4-BE49-F238E27FC236}">
                <a16:creationId xmlns:a16="http://schemas.microsoft.com/office/drawing/2014/main" id="{ADD97974-3016-B103-4DC8-A1B5CA6C4D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7768" y="2872794"/>
            <a:ext cx="4417822" cy="189770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B3D8C5D-5578-EF76-9FCD-163E312EACEB}"/>
                  </a:ext>
                </a:extLst>
              </p:cNvPr>
              <p:cNvSpPr txBox="1"/>
              <p:nvPr/>
            </p:nvSpPr>
            <p:spPr>
              <a:xfrm>
                <a:off x="4306439" y="4961857"/>
                <a:ext cx="3579121" cy="553998"/>
              </a:xfrm>
              <a:prstGeom prst="rect">
                <a:avLst/>
              </a:prstGeom>
              <a:noFill/>
            </p:spPr>
            <p:txBody>
              <a:bodyPr wrap="none" lIns="0" tIns="0" rIns="0" bIns="0" rtlCol="0">
                <a:spAutoFit/>
              </a:bodyPr>
              <a:lstStyle/>
              <a:p>
                <a:pPr algn="l"/>
                <a:r>
                  <a:rPr lang="el-GR" dirty="0"/>
                  <a:t>Για σωματίδια με υψηλές ταχύτητες</a:t>
                </a:r>
                <a:endParaRPr lang="en-US" dirty="0"/>
              </a:p>
              <a:p>
                <a:pPr algn="l"/>
                <a14:m>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m:t>
                    </m:r>
                    <m:r>
                      <a:rPr lang="en-US" b="0" i="1" smtClean="0">
                        <a:latin typeface="Cambria Math" panose="02040503050406030204" pitchFamily="18" charset="0"/>
                        <a:ea typeface="Cambria Math" panose="02040503050406030204" pitchFamily="18" charset="0"/>
                      </a:rPr>
                      <m:t>=3 </m:t>
                    </m:r>
                  </m:oMath>
                </a14:m>
                <a:r>
                  <a:rPr lang="en-US" dirty="0"/>
                  <a:t>10</a:t>
                </a:r>
                <a:r>
                  <a:rPr lang="en-US" baseline="30000" dirty="0"/>
                  <a:t>8</a:t>
                </a:r>
                <a:r>
                  <a:rPr lang="en-US" dirty="0"/>
                  <a:t> m/s</a:t>
                </a:r>
              </a:p>
            </p:txBody>
          </p:sp>
        </mc:Choice>
        <mc:Fallback xmlns="">
          <p:sp>
            <p:nvSpPr>
              <p:cNvPr id="8" name="TextBox 7">
                <a:extLst>
                  <a:ext uri="{FF2B5EF4-FFF2-40B4-BE49-F238E27FC236}">
                    <a16:creationId xmlns:a16="http://schemas.microsoft.com/office/drawing/2014/main" id="{9B3D8C5D-5578-EF76-9FCD-163E312EACEB}"/>
                  </a:ext>
                </a:extLst>
              </p:cNvPr>
              <p:cNvSpPr txBox="1">
                <a:spLocks noRot="1" noChangeAspect="1" noMove="1" noResize="1" noEditPoints="1" noAdjustHandles="1" noChangeArrowheads="1" noChangeShapeType="1" noTextEdit="1"/>
              </p:cNvSpPr>
              <p:nvPr/>
            </p:nvSpPr>
            <p:spPr>
              <a:xfrm>
                <a:off x="4306439" y="4961857"/>
                <a:ext cx="3579121" cy="553998"/>
              </a:xfrm>
              <a:prstGeom prst="rect">
                <a:avLst/>
              </a:prstGeom>
              <a:blipFill>
                <a:blip r:embed="rId5"/>
                <a:stretch>
                  <a:fillRect l="-3873" t="-13333" r="-2817" b="-22222"/>
                </a:stretch>
              </a:blipFill>
            </p:spPr>
            <p:txBody>
              <a:bodyPr/>
              <a:lstStyle/>
              <a:p>
                <a:r>
                  <a:rPr lang="en-US">
                    <a:noFill/>
                  </a:rPr>
                  <a:t> </a:t>
                </a:r>
              </a:p>
            </p:txBody>
          </p:sp>
        </mc:Fallback>
      </mc:AlternateContent>
      <p:pic>
        <p:nvPicPr>
          <p:cNvPr id="18440" name="Picture 8">
            <a:extLst>
              <a:ext uri="{FF2B5EF4-FFF2-40B4-BE49-F238E27FC236}">
                <a16:creationId xmlns:a16="http://schemas.microsoft.com/office/drawing/2014/main" id="{57EBD7E3-8353-3F1B-9E09-5751C65D54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08368" y="213350"/>
            <a:ext cx="2089778" cy="297752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5329B17-642D-6469-A3DA-0D32E01410FD}"/>
              </a:ext>
            </a:extLst>
          </p:cNvPr>
          <p:cNvSpPr txBox="1"/>
          <p:nvPr/>
        </p:nvSpPr>
        <p:spPr>
          <a:xfrm>
            <a:off x="9452192" y="2868187"/>
            <a:ext cx="2044408" cy="246221"/>
          </a:xfrm>
          <a:prstGeom prst="rect">
            <a:avLst/>
          </a:prstGeom>
          <a:noFill/>
        </p:spPr>
        <p:txBody>
          <a:bodyPr wrap="square" lIns="0" tIns="0" rIns="0" bIns="0" rtlCol="0">
            <a:spAutoFit/>
          </a:bodyPr>
          <a:lstStyle/>
          <a:p>
            <a:pPr algn="l"/>
            <a:r>
              <a:rPr lang="en-GB" sz="800" b="0" i="1" u="none" strike="noStrike" dirty="0">
                <a:solidFill>
                  <a:schemeClr val="bg1"/>
                </a:solidFill>
                <a:effectLst/>
                <a:latin typeface="Arial" panose="020B0604020202020204" pitchFamily="34" charset="0"/>
              </a:rPr>
              <a:t>Notes on Recent Researches in Electricity and Magnetism, </a:t>
            </a:r>
            <a:r>
              <a:rPr lang="en-GB" sz="800" b="0" i="1" u="none" strike="noStrike" dirty="0" err="1">
                <a:solidFill>
                  <a:srgbClr val="FFFF00"/>
                </a:solidFill>
                <a:effectLst/>
                <a:latin typeface="Arial" panose="020B0604020202020204" pitchFamily="34" charset="0"/>
              </a:rPr>
              <a:t>J.J.Thomson</a:t>
            </a:r>
            <a:r>
              <a:rPr lang="en-GB" sz="800" b="0" i="1" u="none" strike="noStrike" dirty="0">
                <a:solidFill>
                  <a:srgbClr val="FFFF00"/>
                </a:solidFill>
                <a:effectLst/>
                <a:latin typeface="Arial" panose="020B0604020202020204" pitchFamily="34" charset="0"/>
              </a:rPr>
              <a:t> 1893</a:t>
            </a:r>
            <a:endParaRPr lang="el-GR" sz="800" b="1" dirty="0">
              <a:solidFill>
                <a:srgbClr val="FFFF00"/>
              </a:solidFill>
            </a:endParaRPr>
          </a:p>
        </p:txBody>
      </p:sp>
      <p:sp>
        <p:nvSpPr>
          <p:cNvPr id="11" name="TextBox 10">
            <a:extLst>
              <a:ext uri="{FF2B5EF4-FFF2-40B4-BE49-F238E27FC236}">
                <a16:creationId xmlns:a16="http://schemas.microsoft.com/office/drawing/2014/main" id="{8D3FEC71-F675-74EA-5241-13CB83C9409C}"/>
              </a:ext>
            </a:extLst>
          </p:cNvPr>
          <p:cNvSpPr txBox="1"/>
          <p:nvPr/>
        </p:nvSpPr>
        <p:spPr>
          <a:xfrm>
            <a:off x="1271464" y="3190872"/>
            <a:ext cx="461665" cy="677108"/>
          </a:xfrm>
          <a:prstGeom prst="rect">
            <a:avLst/>
          </a:prstGeom>
          <a:noFill/>
        </p:spPr>
        <p:txBody>
          <a:bodyPr wrap="none" lIns="0" tIns="0" rIns="0" bIns="0" rtlCol="0">
            <a:spAutoFit/>
          </a:bodyPr>
          <a:lstStyle/>
          <a:p>
            <a:pPr algn="l"/>
            <a:r>
              <a:rPr lang="en-US" sz="4400" dirty="0"/>
              <a:t>✗</a:t>
            </a:r>
          </a:p>
        </p:txBody>
      </p:sp>
      <p:sp>
        <p:nvSpPr>
          <p:cNvPr id="12" name="TextBox 11">
            <a:extLst>
              <a:ext uri="{FF2B5EF4-FFF2-40B4-BE49-F238E27FC236}">
                <a16:creationId xmlns:a16="http://schemas.microsoft.com/office/drawing/2014/main" id="{805B8642-BF12-5808-3127-B1BD8BF43D78}"/>
              </a:ext>
            </a:extLst>
          </p:cNvPr>
          <p:cNvSpPr txBox="1"/>
          <p:nvPr/>
        </p:nvSpPr>
        <p:spPr>
          <a:xfrm>
            <a:off x="1445027" y="3860335"/>
            <a:ext cx="461665" cy="677108"/>
          </a:xfrm>
          <a:prstGeom prst="rect">
            <a:avLst/>
          </a:prstGeom>
          <a:noFill/>
        </p:spPr>
        <p:txBody>
          <a:bodyPr wrap="none" lIns="0" tIns="0" rIns="0" bIns="0" rtlCol="0">
            <a:spAutoFit/>
          </a:bodyPr>
          <a:lstStyle/>
          <a:p>
            <a:pPr algn="l"/>
            <a:r>
              <a:rPr lang="en-US" sz="4400" dirty="0"/>
              <a:t>✗</a:t>
            </a:r>
          </a:p>
        </p:txBody>
      </p:sp>
      <p:sp>
        <p:nvSpPr>
          <p:cNvPr id="13" name="TextBox 12">
            <a:extLst>
              <a:ext uri="{FF2B5EF4-FFF2-40B4-BE49-F238E27FC236}">
                <a16:creationId xmlns:a16="http://schemas.microsoft.com/office/drawing/2014/main" id="{E700362C-365D-3333-D7A8-586254BAC910}"/>
              </a:ext>
            </a:extLst>
          </p:cNvPr>
          <p:cNvSpPr txBox="1"/>
          <p:nvPr/>
        </p:nvSpPr>
        <p:spPr>
          <a:xfrm>
            <a:off x="1502296" y="4463206"/>
            <a:ext cx="461665" cy="677108"/>
          </a:xfrm>
          <a:prstGeom prst="rect">
            <a:avLst/>
          </a:prstGeom>
          <a:noFill/>
        </p:spPr>
        <p:txBody>
          <a:bodyPr wrap="none" lIns="0" tIns="0" rIns="0" bIns="0" rtlCol="0">
            <a:spAutoFit/>
          </a:bodyPr>
          <a:lstStyle/>
          <a:p>
            <a:pPr algn="l"/>
            <a:r>
              <a:rPr lang="en-US" sz="4400" dirty="0"/>
              <a:t>✗</a:t>
            </a:r>
          </a:p>
        </p:txBody>
      </p:sp>
      <p:sp>
        <p:nvSpPr>
          <p:cNvPr id="14" name="TextBox 13">
            <a:extLst>
              <a:ext uri="{FF2B5EF4-FFF2-40B4-BE49-F238E27FC236}">
                <a16:creationId xmlns:a16="http://schemas.microsoft.com/office/drawing/2014/main" id="{316D89D7-4B9F-F9CA-897F-6FF44470BBBF}"/>
              </a:ext>
            </a:extLst>
          </p:cNvPr>
          <p:cNvSpPr txBox="1"/>
          <p:nvPr/>
        </p:nvSpPr>
        <p:spPr>
          <a:xfrm>
            <a:off x="2956661" y="5612779"/>
            <a:ext cx="5914183" cy="553998"/>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p>
            <a:pPr algn="ctr"/>
            <a:r>
              <a:rPr lang="el-GR" dirty="0">
                <a:solidFill>
                  <a:srgbClr val="00FA00"/>
                </a:solidFill>
              </a:rPr>
              <a:t>Εγκάρσια μαγνητικά πεδία </a:t>
            </a:r>
            <a:r>
              <a:rPr lang="el-GR" dirty="0"/>
              <a:t>για την κίνηση των σωματιδίων</a:t>
            </a:r>
          </a:p>
          <a:p>
            <a:pPr algn="ctr"/>
            <a:r>
              <a:rPr lang="el-GR" dirty="0">
                <a:solidFill>
                  <a:srgbClr val="00FA00"/>
                </a:solidFill>
              </a:rPr>
              <a:t>Διαμήκη ηλεκτρικά πεδία </a:t>
            </a:r>
            <a:r>
              <a:rPr lang="el-GR" dirty="0"/>
              <a:t>για την επιτάχυνση</a:t>
            </a:r>
            <a:endParaRPr lang="en-US" dirty="0"/>
          </a:p>
        </p:txBody>
      </p:sp>
    </p:spTree>
    <p:extLst>
      <p:ext uri="{BB962C8B-B14F-4D97-AF65-F5344CB8AC3E}">
        <p14:creationId xmlns:p14="http://schemas.microsoft.com/office/powerpoint/2010/main" val="62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B2A7F55-F710-78FB-B038-A830D3B886F0}"/>
              </a:ext>
            </a:extLst>
          </p:cNvPr>
          <p:cNvGraphicFramePr>
            <a:graphicFrameLocks noGrp="1"/>
          </p:cNvGraphicFramePr>
          <p:nvPr>
            <p:ph idx="1"/>
            <p:extLst>
              <p:ext uri="{D42A27DB-BD31-4B8C-83A1-F6EECF244321}">
                <p14:modId xmlns:p14="http://schemas.microsoft.com/office/powerpoint/2010/main" val="552534976"/>
              </p:ext>
            </p:extLst>
          </p:nvPr>
        </p:nvGraphicFramePr>
        <p:xfrm>
          <a:off x="407988" y="1592263"/>
          <a:ext cx="11376025"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44C4C201-92DB-7F12-1109-41BE5922B99B}"/>
              </a:ext>
            </a:extLst>
          </p:cNvPr>
          <p:cNvSpPr>
            <a:spLocks noGrp="1"/>
          </p:cNvSpPr>
          <p:nvPr>
            <p:ph type="title"/>
          </p:nvPr>
        </p:nvSpPr>
        <p:spPr/>
        <p:txBody>
          <a:bodyPr/>
          <a:lstStyle/>
          <a:p>
            <a:r>
              <a:rPr lang="el-GR" dirty="0"/>
              <a:t>Λίγα λ</a:t>
            </a:r>
            <a:r>
              <a:rPr lang="en-US" dirty="0" err="1"/>
              <a:t>ό</a:t>
            </a:r>
            <a:r>
              <a:rPr lang="el-GR" dirty="0"/>
              <a:t>για για μένα…</a:t>
            </a:r>
            <a:endParaRPr lang="en-US" dirty="0"/>
          </a:p>
        </p:txBody>
      </p:sp>
      <p:sp>
        <p:nvSpPr>
          <p:cNvPr id="4" name="Date Placeholder 3">
            <a:extLst>
              <a:ext uri="{FF2B5EF4-FFF2-40B4-BE49-F238E27FC236}">
                <a16:creationId xmlns:a16="http://schemas.microsoft.com/office/drawing/2014/main" id="{1DFEB330-9268-0D85-1E20-4AF64E322BEC}"/>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361F96C-3055-6B5F-9523-45844FD8F73A}"/>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077DF558-0A12-8D33-084B-FF32B76337C4}"/>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715445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A974D-A371-6495-7F0B-736854786077}"/>
              </a:ext>
            </a:extLst>
          </p:cNvPr>
          <p:cNvSpPr>
            <a:spLocks noGrp="1"/>
          </p:cNvSpPr>
          <p:nvPr>
            <p:ph type="title"/>
          </p:nvPr>
        </p:nvSpPr>
        <p:spPr/>
        <p:txBody>
          <a:bodyPr/>
          <a:lstStyle/>
          <a:p>
            <a:r>
              <a:rPr lang="el-GR" dirty="0"/>
              <a:t>Τι χρειαζόμαστε για τον επιταχυντή;</a:t>
            </a:r>
            <a:br>
              <a:rPr lang="el-GR" dirty="0"/>
            </a:br>
            <a:r>
              <a:rPr lang="el-GR" dirty="0">
                <a:solidFill>
                  <a:schemeClr val="accent1">
                    <a:lumMod val="40000"/>
                    <a:lumOff val="60000"/>
                  </a:schemeClr>
                </a:solidFill>
              </a:rPr>
              <a:t>το </a:t>
            </a:r>
            <a:r>
              <a:rPr lang="en-US" dirty="0">
                <a:solidFill>
                  <a:schemeClr val="accent1">
                    <a:lumMod val="40000"/>
                    <a:lumOff val="60000"/>
                  </a:schemeClr>
                </a:solidFill>
              </a:rPr>
              <a:t>synchrotron</a:t>
            </a:r>
          </a:p>
        </p:txBody>
      </p:sp>
      <p:sp>
        <p:nvSpPr>
          <p:cNvPr id="4" name="Content Placeholder 3">
            <a:extLst>
              <a:ext uri="{FF2B5EF4-FFF2-40B4-BE49-F238E27FC236}">
                <a16:creationId xmlns:a16="http://schemas.microsoft.com/office/drawing/2014/main" id="{213304D1-E97E-A9DA-819D-200BDA170FDC}"/>
              </a:ext>
            </a:extLst>
          </p:cNvPr>
          <p:cNvSpPr>
            <a:spLocks noGrp="1"/>
          </p:cNvSpPr>
          <p:nvPr>
            <p:ph sz="half" idx="2"/>
          </p:nvPr>
        </p:nvSpPr>
        <p:spPr>
          <a:xfrm>
            <a:off x="6172199" y="2670827"/>
            <a:ext cx="5611813" cy="3529948"/>
          </a:xfrm>
        </p:spPr>
        <p:txBody>
          <a:bodyPr>
            <a:normAutofit fontScale="77500" lnSpcReduction="20000"/>
          </a:bodyPr>
          <a:lstStyle/>
          <a:p>
            <a:pPr>
              <a:lnSpc>
                <a:spcPct val="120000"/>
              </a:lnSpc>
              <a:spcBef>
                <a:spcPts val="600"/>
              </a:spcBef>
            </a:pPr>
            <a:r>
              <a:rPr lang="el-GR" dirty="0"/>
              <a:t>Τα </a:t>
            </a:r>
            <a:r>
              <a:rPr lang="el-GR" dirty="0" err="1"/>
              <a:t>υλικ</a:t>
            </a:r>
            <a:r>
              <a:rPr lang="en-US" dirty="0" err="1"/>
              <a:t>ά</a:t>
            </a:r>
            <a:r>
              <a:rPr lang="el-GR" dirty="0"/>
              <a:t> του επιταχυντή:</a:t>
            </a:r>
          </a:p>
          <a:p>
            <a:pPr marL="342900" indent="-342900">
              <a:lnSpc>
                <a:spcPct val="120000"/>
              </a:lnSpc>
              <a:spcBef>
                <a:spcPts val="600"/>
              </a:spcBef>
              <a:buFont typeface="Wingdings" pitchFamily="2" charset="2"/>
              <a:buChar char="§"/>
            </a:pPr>
            <a:r>
              <a:rPr lang="el-GR" dirty="0"/>
              <a:t>Μαγνήτες για την τροχιά και διατήρηση της δέσμης</a:t>
            </a:r>
          </a:p>
          <a:p>
            <a:pPr marL="666750" lvl="1" indent="-342900">
              <a:lnSpc>
                <a:spcPct val="120000"/>
              </a:lnSpc>
              <a:spcBef>
                <a:spcPts val="600"/>
              </a:spcBef>
              <a:buFont typeface="Wingdings" pitchFamily="2" charset="2"/>
              <a:buChar char="§"/>
            </a:pPr>
            <a:r>
              <a:rPr lang="el-GR" dirty="0">
                <a:solidFill>
                  <a:srgbClr val="FF0000"/>
                </a:solidFill>
              </a:rPr>
              <a:t>Δίπολα</a:t>
            </a:r>
            <a:r>
              <a:rPr lang="el-GR" dirty="0"/>
              <a:t> : αλλαγή τροχιάς</a:t>
            </a:r>
          </a:p>
          <a:p>
            <a:pPr marL="666750" lvl="1" indent="-342900">
              <a:lnSpc>
                <a:spcPct val="120000"/>
              </a:lnSpc>
              <a:spcBef>
                <a:spcPts val="600"/>
              </a:spcBef>
              <a:buFont typeface="Wingdings" pitchFamily="2" charset="2"/>
              <a:buChar char="§"/>
            </a:pPr>
            <a:r>
              <a:rPr lang="el-GR" dirty="0" err="1">
                <a:solidFill>
                  <a:schemeClr val="tx1">
                    <a:lumMod val="60000"/>
                    <a:lumOff val="40000"/>
                  </a:schemeClr>
                </a:solidFill>
              </a:rPr>
              <a:t>Τετράπολα</a:t>
            </a:r>
            <a:r>
              <a:rPr lang="el-GR" dirty="0"/>
              <a:t> : </a:t>
            </a:r>
            <a:r>
              <a:rPr lang="en-US" dirty="0"/>
              <a:t>focusing</a:t>
            </a:r>
            <a:r>
              <a:rPr lang="el-GR" dirty="0"/>
              <a:t> – μ</a:t>
            </a:r>
            <a:r>
              <a:rPr lang="en-US" dirty="0" err="1"/>
              <a:t>έ</a:t>
            </a:r>
            <a:r>
              <a:rPr lang="el-GR" dirty="0" err="1"/>
              <a:t>γεθος</a:t>
            </a:r>
            <a:endParaRPr lang="el-GR" dirty="0"/>
          </a:p>
          <a:p>
            <a:pPr marL="666750" lvl="1" indent="-342900">
              <a:lnSpc>
                <a:spcPct val="120000"/>
              </a:lnSpc>
              <a:spcBef>
                <a:spcPts val="600"/>
              </a:spcBef>
              <a:buFont typeface="Wingdings" pitchFamily="2" charset="2"/>
              <a:buChar char="§"/>
            </a:pPr>
            <a:r>
              <a:rPr lang="el-GR" dirty="0">
                <a:solidFill>
                  <a:srgbClr val="FFC000"/>
                </a:solidFill>
              </a:rPr>
              <a:t>Πολ</a:t>
            </a:r>
            <a:r>
              <a:rPr lang="en-US" dirty="0" err="1">
                <a:solidFill>
                  <a:srgbClr val="FFC000"/>
                </a:solidFill>
              </a:rPr>
              <a:t>ύ</a:t>
            </a:r>
            <a:r>
              <a:rPr lang="el-GR" dirty="0" err="1">
                <a:solidFill>
                  <a:srgbClr val="FFC000"/>
                </a:solidFill>
              </a:rPr>
              <a:t>πολα</a:t>
            </a:r>
            <a:r>
              <a:rPr lang="el-GR" dirty="0">
                <a:solidFill>
                  <a:srgbClr val="FFC000"/>
                </a:solidFill>
              </a:rPr>
              <a:t> </a:t>
            </a:r>
            <a:r>
              <a:rPr lang="el-GR" dirty="0"/>
              <a:t>: διορθώσεις, μη γραμμικά φαινόμενα</a:t>
            </a:r>
          </a:p>
          <a:p>
            <a:pPr marL="342900" indent="-342900">
              <a:lnSpc>
                <a:spcPct val="120000"/>
              </a:lnSpc>
              <a:spcBef>
                <a:spcPts val="600"/>
              </a:spcBef>
              <a:buFont typeface="Wingdings" pitchFamily="2" charset="2"/>
              <a:buChar char="§"/>
            </a:pPr>
            <a:r>
              <a:rPr lang="el-GR" dirty="0">
                <a:solidFill>
                  <a:srgbClr val="00B050"/>
                </a:solidFill>
              </a:rPr>
              <a:t>Κοιλότητες </a:t>
            </a:r>
            <a:r>
              <a:rPr lang="en-US" dirty="0">
                <a:solidFill>
                  <a:srgbClr val="00B050"/>
                </a:solidFill>
              </a:rPr>
              <a:t>RF </a:t>
            </a:r>
            <a:r>
              <a:rPr lang="el-GR" dirty="0"/>
              <a:t>για ηλεκτρικό πεδίο επιτάχυνσης</a:t>
            </a:r>
          </a:p>
          <a:p>
            <a:pPr marL="342900" indent="-342900">
              <a:lnSpc>
                <a:spcPct val="120000"/>
              </a:lnSpc>
              <a:spcBef>
                <a:spcPts val="600"/>
              </a:spcBef>
              <a:buFont typeface="Wingdings" pitchFamily="2" charset="2"/>
              <a:buChar char="§"/>
            </a:pPr>
            <a:r>
              <a:rPr lang="el-GR" dirty="0"/>
              <a:t>Συστήματα παρατήρησης της δέσμης</a:t>
            </a:r>
          </a:p>
          <a:p>
            <a:pPr marL="342900" indent="-342900">
              <a:lnSpc>
                <a:spcPct val="120000"/>
              </a:lnSpc>
              <a:spcBef>
                <a:spcPts val="600"/>
              </a:spcBef>
              <a:buFont typeface="Wingdings" pitchFamily="2" charset="2"/>
              <a:buChar char="§"/>
            </a:pPr>
            <a:r>
              <a:rPr lang="el-GR" dirty="0"/>
              <a:t>Κενό στην διαδρομή της δέσμης</a:t>
            </a:r>
          </a:p>
          <a:p>
            <a:pPr marL="342900" indent="-342900">
              <a:lnSpc>
                <a:spcPct val="120000"/>
              </a:lnSpc>
              <a:spcBef>
                <a:spcPts val="600"/>
              </a:spcBef>
              <a:buFont typeface="Wingdings" pitchFamily="2" charset="2"/>
              <a:buChar char="§"/>
            </a:pPr>
            <a:r>
              <a:rPr lang="el-GR" dirty="0"/>
              <a:t>Γρήγοροι μαγνήτες (</a:t>
            </a:r>
            <a:r>
              <a:rPr lang="en-US" dirty="0">
                <a:solidFill>
                  <a:srgbClr val="FF40FF"/>
                </a:solidFill>
              </a:rPr>
              <a:t>kicker magnets</a:t>
            </a:r>
            <a:r>
              <a:rPr lang="en-US" dirty="0"/>
              <a:t>) </a:t>
            </a:r>
            <a:r>
              <a:rPr lang="el-GR" dirty="0"/>
              <a:t>για την είσοδο ή εξαγωγή της δέσμης</a:t>
            </a:r>
          </a:p>
        </p:txBody>
      </p:sp>
      <p:sp>
        <p:nvSpPr>
          <p:cNvPr id="5" name="Date Placeholder 4">
            <a:extLst>
              <a:ext uri="{FF2B5EF4-FFF2-40B4-BE49-F238E27FC236}">
                <a16:creationId xmlns:a16="http://schemas.microsoft.com/office/drawing/2014/main" id="{C29CB31A-749F-9DAF-9F0B-7D8370D653C5}"/>
              </a:ext>
            </a:extLst>
          </p:cNvPr>
          <p:cNvSpPr>
            <a:spLocks noGrp="1"/>
          </p:cNvSpPr>
          <p:nvPr>
            <p:ph type="dt" sz="half" idx="10"/>
          </p:nvPr>
        </p:nvSpPr>
        <p:spPr/>
        <p:txBody>
          <a:bodyPr/>
          <a:lstStyle/>
          <a:p>
            <a:r>
              <a:rPr lang="de-CH"/>
              <a:t>13.04.2024</a:t>
            </a:r>
            <a:endParaRPr lang="en-US" dirty="0"/>
          </a:p>
        </p:txBody>
      </p:sp>
      <p:sp>
        <p:nvSpPr>
          <p:cNvPr id="6" name="Footer Placeholder 5">
            <a:extLst>
              <a:ext uri="{FF2B5EF4-FFF2-40B4-BE49-F238E27FC236}">
                <a16:creationId xmlns:a16="http://schemas.microsoft.com/office/drawing/2014/main" id="{9077C523-3136-5AE1-9BBE-5A5241367EFC}"/>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7" name="Slide Number Placeholder 6">
            <a:extLst>
              <a:ext uri="{FF2B5EF4-FFF2-40B4-BE49-F238E27FC236}">
                <a16:creationId xmlns:a16="http://schemas.microsoft.com/office/drawing/2014/main" id="{84B2FAFA-0A07-ECD2-B864-DA8AE9BA5D5C}"/>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8" name="Content Placeholder 7">
            <a:extLst>
              <a:ext uri="{FF2B5EF4-FFF2-40B4-BE49-F238E27FC236}">
                <a16:creationId xmlns:a16="http://schemas.microsoft.com/office/drawing/2014/main" id="{83ABB5E6-F116-F079-21C6-5F47AD22E824}"/>
              </a:ext>
            </a:extLst>
          </p:cNvPr>
          <p:cNvPicPr>
            <a:picLocks noGrp="1" noChangeAspect="1"/>
          </p:cNvPicPr>
          <p:nvPr>
            <p:ph sz="half" idx="1"/>
          </p:nvPr>
        </p:nvPicPr>
        <p:blipFill>
          <a:blip r:embed="rId2"/>
          <a:stretch>
            <a:fillRect/>
          </a:stretch>
        </p:blipFill>
        <p:spPr>
          <a:xfrm>
            <a:off x="407989" y="2175115"/>
            <a:ext cx="5749408" cy="3719211"/>
          </a:xfrm>
          <a:prstGeom prst="rect">
            <a:avLst/>
          </a:prstGeom>
        </p:spPr>
      </p:pic>
      <p:pic>
        <p:nvPicPr>
          <p:cNvPr id="10" name="Picture 9" descr="A piece of paper with writing on it&#10;&#10;Description automatically generated">
            <a:extLst>
              <a:ext uri="{FF2B5EF4-FFF2-40B4-BE49-F238E27FC236}">
                <a16:creationId xmlns:a16="http://schemas.microsoft.com/office/drawing/2014/main" id="{A3744983-02AD-EBDD-86D9-76C02297B39F}"/>
              </a:ext>
            </a:extLst>
          </p:cNvPr>
          <p:cNvPicPr>
            <a:picLocks noChangeAspect="1"/>
          </p:cNvPicPr>
          <p:nvPr/>
        </p:nvPicPr>
        <p:blipFill>
          <a:blip r:embed="rId3"/>
          <a:stretch>
            <a:fillRect/>
          </a:stretch>
        </p:blipFill>
        <p:spPr>
          <a:xfrm rot="16200000">
            <a:off x="9031575" y="-383229"/>
            <a:ext cx="2158348" cy="3836341"/>
          </a:xfrm>
          <a:prstGeom prst="rect">
            <a:avLst/>
          </a:prstGeom>
          <a:ln>
            <a:noFill/>
          </a:ln>
          <a:effectLst>
            <a:softEdge rad="112500"/>
          </a:effectLst>
        </p:spPr>
      </p:pic>
      <p:sp>
        <p:nvSpPr>
          <p:cNvPr id="17" name="TextBox 16">
            <a:extLst>
              <a:ext uri="{FF2B5EF4-FFF2-40B4-BE49-F238E27FC236}">
                <a16:creationId xmlns:a16="http://schemas.microsoft.com/office/drawing/2014/main" id="{17CCA38A-2F37-942F-535E-EE55332EE06C}"/>
              </a:ext>
            </a:extLst>
          </p:cNvPr>
          <p:cNvSpPr txBox="1"/>
          <p:nvPr/>
        </p:nvSpPr>
        <p:spPr>
          <a:xfrm>
            <a:off x="4727848" y="5085184"/>
            <a:ext cx="541358" cy="184666"/>
          </a:xfrm>
          <a:prstGeom prst="rect">
            <a:avLst/>
          </a:prstGeom>
          <a:noFill/>
        </p:spPr>
        <p:txBody>
          <a:bodyPr wrap="none" lIns="36000" tIns="0" rIns="36000" bIns="0" rtlCol="0">
            <a:spAutoFit/>
          </a:bodyPr>
          <a:lstStyle/>
          <a:p>
            <a:pPr algn="l"/>
            <a:r>
              <a:rPr lang="el-GR" sz="1200" dirty="0">
                <a:solidFill>
                  <a:srgbClr val="FF0000"/>
                </a:solidFill>
              </a:rPr>
              <a:t>δίπολα</a:t>
            </a:r>
            <a:endParaRPr lang="en-US" sz="1200" dirty="0">
              <a:solidFill>
                <a:srgbClr val="FF0000"/>
              </a:solidFill>
            </a:endParaRPr>
          </a:p>
        </p:txBody>
      </p:sp>
      <p:sp>
        <p:nvSpPr>
          <p:cNvPr id="18" name="TextBox 17">
            <a:extLst>
              <a:ext uri="{FF2B5EF4-FFF2-40B4-BE49-F238E27FC236}">
                <a16:creationId xmlns:a16="http://schemas.microsoft.com/office/drawing/2014/main" id="{80171D11-0C9E-0F3F-AA6B-0C6894E34903}"/>
              </a:ext>
            </a:extLst>
          </p:cNvPr>
          <p:cNvSpPr txBox="1"/>
          <p:nvPr/>
        </p:nvSpPr>
        <p:spPr>
          <a:xfrm>
            <a:off x="4639620" y="5489755"/>
            <a:ext cx="791426" cy="184666"/>
          </a:xfrm>
          <a:prstGeom prst="rect">
            <a:avLst/>
          </a:prstGeom>
          <a:noFill/>
        </p:spPr>
        <p:txBody>
          <a:bodyPr wrap="none" lIns="36000" tIns="0" rIns="36000" bIns="0" rtlCol="0">
            <a:spAutoFit/>
          </a:bodyPr>
          <a:lstStyle/>
          <a:p>
            <a:pPr algn="l"/>
            <a:r>
              <a:rPr lang="el-GR" sz="1200" dirty="0" err="1"/>
              <a:t>τετραπολα</a:t>
            </a:r>
            <a:endParaRPr lang="en-US" sz="1200" dirty="0"/>
          </a:p>
        </p:txBody>
      </p:sp>
      <p:sp>
        <p:nvSpPr>
          <p:cNvPr id="19" name="TextBox 18">
            <a:extLst>
              <a:ext uri="{FF2B5EF4-FFF2-40B4-BE49-F238E27FC236}">
                <a16:creationId xmlns:a16="http://schemas.microsoft.com/office/drawing/2014/main" id="{A27359CE-8A22-7792-01CC-CBD238D1B751}"/>
              </a:ext>
            </a:extLst>
          </p:cNvPr>
          <p:cNvSpPr txBox="1"/>
          <p:nvPr/>
        </p:nvSpPr>
        <p:spPr>
          <a:xfrm>
            <a:off x="3431704" y="5907373"/>
            <a:ext cx="693908" cy="184666"/>
          </a:xfrm>
          <a:prstGeom prst="rect">
            <a:avLst/>
          </a:prstGeom>
          <a:noFill/>
        </p:spPr>
        <p:txBody>
          <a:bodyPr wrap="none" lIns="0" tIns="0" rIns="0" bIns="0" rtlCol="0">
            <a:spAutoFit/>
          </a:bodyPr>
          <a:lstStyle/>
          <a:p>
            <a:pPr algn="l"/>
            <a:r>
              <a:rPr lang="el-GR" sz="1200" dirty="0" err="1">
                <a:solidFill>
                  <a:srgbClr val="FFC000"/>
                </a:solidFill>
              </a:rPr>
              <a:t>πολύπολα</a:t>
            </a:r>
            <a:endParaRPr lang="en-US" sz="1200" dirty="0">
              <a:solidFill>
                <a:srgbClr val="FFC000"/>
              </a:solidFill>
            </a:endParaRPr>
          </a:p>
        </p:txBody>
      </p:sp>
      <p:cxnSp>
        <p:nvCxnSpPr>
          <p:cNvPr id="21" name="Straight Arrow Connector 20">
            <a:extLst>
              <a:ext uri="{FF2B5EF4-FFF2-40B4-BE49-F238E27FC236}">
                <a16:creationId xmlns:a16="http://schemas.microsoft.com/office/drawing/2014/main" id="{9B4EB16F-111A-949D-2EE8-D4477A35DCC4}"/>
              </a:ext>
            </a:extLst>
          </p:cNvPr>
          <p:cNvCxnSpPr/>
          <p:nvPr/>
        </p:nvCxnSpPr>
        <p:spPr>
          <a:xfrm flipH="1" flipV="1">
            <a:off x="4439816" y="5085184"/>
            <a:ext cx="288032" cy="923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FAFB294-0B89-CEF2-C73E-A61EC1A772C7}"/>
              </a:ext>
            </a:extLst>
          </p:cNvPr>
          <p:cNvCxnSpPr>
            <a:cxnSpLocks/>
            <a:stCxn id="18" idx="1"/>
          </p:cNvCxnSpPr>
          <p:nvPr/>
        </p:nvCxnSpPr>
        <p:spPr>
          <a:xfrm flipH="1" flipV="1">
            <a:off x="4223792" y="5445224"/>
            <a:ext cx="415828" cy="1368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8DB5103-06BA-DC22-472F-1687C004BEF0}"/>
              </a:ext>
            </a:extLst>
          </p:cNvPr>
          <p:cNvCxnSpPr>
            <a:cxnSpLocks/>
            <a:stCxn id="19" idx="0"/>
          </p:cNvCxnSpPr>
          <p:nvPr/>
        </p:nvCxnSpPr>
        <p:spPr>
          <a:xfrm flipH="1" flipV="1">
            <a:off x="3503712" y="5733256"/>
            <a:ext cx="274946" cy="17411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23E4646-308A-5920-F9DF-6374E99B0A74}"/>
              </a:ext>
            </a:extLst>
          </p:cNvPr>
          <p:cNvSpPr txBox="1"/>
          <p:nvPr/>
        </p:nvSpPr>
        <p:spPr>
          <a:xfrm>
            <a:off x="3098139" y="2162068"/>
            <a:ext cx="966666" cy="184666"/>
          </a:xfrm>
          <a:prstGeom prst="rect">
            <a:avLst/>
          </a:prstGeom>
          <a:noFill/>
        </p:spPr>
        <p:txBody>
          <a:bodyPr wrap="none" lIns="36000" tIns="0" rIns="36000" bIns="0" rtlCol="0">
            <a:spAutoFit/>
          </a:bodyPr>
          <a:lstStyle/>
          <a:p>
            <a:pPr algn="l"/>
            <a:r>
              <a:rPr lang="el-GR" sz="1200" dirty="0">
                <a:solidFill>
                  <a:srgbClr val="00B050"/>
                </a:solidFill>
              </a:rPr>
              <a:t>κοιλότητα </a:t>
            </a:r>
            <a:r>
              <a:rPr lang="en-US" sz="1200" dirty="0">
                <a:solidFill>
                  <a:srgbClr val="00B050"/>
                </a:solidFill>
              </a:rPr>
              <a:t>RF</a:t>
            </a:r>
          </a:p>
        </p:txBody>
      </p:sp>
      <p:sp>
        <p:nvSpPr>
          <p:cNvPr id="29" name="TextBox 28">
            <a:extLst>
              <a:ext uri="{FF2B5EF4-FFF2-40B4-BE49-F238E27FC236}">
                <a16:creationId xmlns:a16="http://schemas.microsoft.com/office/drawing/2014/main" id="{245493E9-4F44-DB9B-E6E5-AADA65FFA5E1}"/>
              </a:ext>
            </a:extLst>
          </p:cNvPr>
          <p:cNvSpPr txBox="1"/>
          <p:nvPr/>
        </p:nvSpPr>
        <p:spPr>
          <a:xfrm>
            <a:off x="926748" y="5576423"/>
            <a:ext cx="1181981" cy="184666"/>
          </a:xfrm>
          <a:prstGeom prst="rect">
            <a:avLst/>
          </a:prstGeom>
          <a:noFill/>
        </p:spPr>
        <p:txBody>
          <a:bodyPr wrap="none" lIns="36000" tIns="0" rIns="36000" bIns="0" rtlCol="0">
            <a:spAutoFit/>
          </a:bodyPr>
          <a:lstStyle/>
          <a:p>
            <a:pPr algn="l"/>
            <a:r>
              <a:rPr lang="el-GR" sz="1200" dirty="0">
                <a:solidFill>
                  <a:srgbClr val="2F2F2F"/>
                </a:solidFill>
              </a:rPr>
              <a:t>μέτρηση δέσμης</a:t>
            </a:r>
            <a:endParaRPr lang="en-US" sz="1200" dirty="0">
              <a:solidFill>
                <a:srgbClr val="2F2F2F"/>
              </a:solidFill>
            </a:endParaRPr>
          </a:p>
        </p:txBody>
      </p:sp>
      <p:cxnSp>
        <p:nvCxnSpPr>
          <p:cNvPr id="30" name="Straight Arrow Connector 29">
            <a:extLst>
              <a:ext uri="{FF2B5EF4-FFF2-40B4-BE49-F238E27FC236}">
                <a16:creationId xmlns:a16="http://schemas.microsoft.com/office/drawing/2014/main" id="{C3BE79F3-539D-B8B6-AA69-6B133F36CC32}"/>
              </a:ext>
            </a:extLst>
          </p:cNvPr>
          <p:cNvCxnSpPr>
            <a:cxnSpLocks/>
            <a:stCxn id="29" idx="3"/>
          </p:cNvCxnSpPr>
          <p:nvPr/>
        </p:nvCxnSpPr>
        <p:spPr>
          <a:xfrm flipV="1">
            <a:off x="2108729" y="5432177"/>
            <a:ext cx="200389" cy="236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1DFF552-DB09-D1E9-7494-ED7FD56EB07F}"/>
              </a:ext>
            </a:extLst>
          </p:cNvPr>
          <p:cNvSpPr txBox="1"/>
          <p:nvPr/>
        </p:nvSpPr>
        <p:spPr>
          <a:xfrm>
            <a:off x="590438" y="4655977"/>
            <a:ext cx="1102087" cy="184666"/>
          </a:xfrm>
          <a:prstGeom prst="rect">
            <a:avLst/>
          </a:prstGeom>
          <a:noFill/>
        </p:spPr>
        <p:txBody>
          <a:bodyPr wrap="none" lIns="36000" tIns="0" rIns="36000" bIns="0" rtlCol="0">
            <a:spAutoFit/>
          </a:bodyPr>
          <a:lstStyle/>
          <a:p>
            <a:pPr algn="l"/>
            <a:r>
              <a:rPr lang="el-GR" sz="1200" dirty="0">
                <a:solidFill>
                  <a:srgbClr val="2F2F2F"/>
                </a:solidFill>
              </a:rPr>
              <a:t>σωλήνες κενού</a:t>
            </a:r>
            <a:endParaRPr lang="en-US" sz="1200" dirty="0">
              <a:solidFill>
                <a:srgbClr val="2F2F2F"/>
              </a:solidFill>
            </a:endParaRPr>
          </a:p>
        </p:txBody>
      </p:sp>
      <p:cxnSp>
        <p:nvCxnSpPr>
          <p:cNvPr id="34" name="Straight Arrow Connector 33">
            <a:extLst>
              <a:ext uri="{FF2B5EF4-FFF2-40B4-BE49-F238E27FC236}">
                <a16:creationId xmlns:a16="http://schemas.microsoft.com/office/drawing/2014/main" id="{7E674278-87AF-8F73-370E-37E121D91A6E}"/>
              </a:ext>
            </a:extLst>
          </p:cNvPr>
          <p:cNvCxnSpPr>
            <a:cxnSpLocks/>
            <a:stCxn id="33" idx="3"/>
          </p:cNvCxnSpPr>
          <p:nvPr/>
        </p:nvCxnSpPr>
        <p:spPr>
          <a:xfrm flipV="1">
            <a:off x="1692525" y="4713736"/>
            <a:ext cx="351599" cy="34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3C9B4287-61A3-3675-C356-9586D41F4FF6}"/>
              </a:ext>
            </a:extLst>
          </p:cNvPr>
          <p:cNvSpPr txBox="1"/>
          <p:nvPr/>
        </p:nvSpPr>
        <p:spPr>
          <a:xfrm>
            <a:off x="407988" y="4277312"/>
            <a:ext cx="1137097" cy="184666"/>
          </a:xfrm>
          <a:prstGeom prst="rect">
            <a:avLst/>
          </a:prstGeom>
          <a:noFill/>
        </p:spPr>
        <p:txBody>
          <a:bodyPr wrap="none" lIns="36000" tIns="0" rIns="36000" bIns="0" rtlCol="0">
            <a:spAutoFit/>
          </a:bodyPr>
          <a:lstStyle/>
          <a:p>
            <a:pPr algn="l"/>
            <a:r>
              <a:rPr lang="en-US" sz="1200" dirty="0">
                <a:solidFill>
                  <a:srgbClr val="FF40FF"/>
                </a:solidFill>
              </a:rPr>
              <a:t>kicker </a:t>
            </a:r>
            <a:r>
              <a:rPr lang="el-GR" sz="1200" dirty="0">
                <a:solidFill>
                  <a:srgbClr val="FF40FF"/>
                </a:solidFill>
              </a:rPr>
              <a:t>μαγνήτες</a:t>
            </a:r>
            <a:endParaRPr lang="en-US" sz="1200" dirty="0">
              <a:solidFill>
                <a:srgbClr val="FF40FF"/>
              </a:solidFill>
            </a:endParaRPr>
          </a:p>
        </p:txBody>
      </p:sp>
      <p:cxnSp>
        <p:nvCxnSpPr>
          <p:cNvPr id="39" name="Straight Arrow Connector 38">
            <a:extLst>
              <a:ext uri="{FF2B5EF4-FFF2-40B4-BE49-F238E27FC236}">
                <a16:creationId xmlns:a16="http://schemas.microsoft.com/office/drawing/2014/main" id="{B944D025-4846-4EF6-3DD7-5C8863A8EC63}"/>
              </a:ext>
            </a:extLst>
          </p:cNvPr>
          <p:cNvCxnSpPr>
            <a:cxnSpLocks/>
            <a:stCxn id="38" idx="3"/>
          </p:cNvCxnSpPr>
          <p:nvPr/>
        </p:nvCxnSpPr>
        <p:spPr>
          <a:xfrm flipV="1">
            <a:off x="1545085" y="4337221"/>
            <a:ext cx="374451" cy="32424"/>
          </a:xfrm>
          <a:prstGeom prst="straightConnector1">
            <a:avLst/>
          </a:prstGeom>
          <a:ln>
            <a:solidFill>
              <a:srgbClr val="FF4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6382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A5B655B-115B-2FF9-34B7-22CA316697A9}"/>
              </a:ext>
            </a:extLst>
          </p:cNvPr>
          <p:cNvSpPr>
            <a:spLocks noGrp="1"/>
          </p:cNvSpPr>
          <p:nvPr>
            <p:ph idx="1"/>
          </p:nvPr>
        </p:nvSpPr>
        <p:spPr>
          <a:xfrm>
            <a:off x="407989" y="1592263"/>
            <a:ext cx="6572221" cy="3132881"/>
          </a:xfrm>
        </p:spPr>
        <p:txBody>
          <a:bodyPr>
            <a:normAutofit fontScale="70000" lnSpcReduction="20000"/>
          </a:bodyPr>
          <a:lstStyle/>
          <a:p>
            <a:r>
              <a:rPr lang="el-GR" dirty="0"/>
              <a:t>Η δέσμη κινείται μέσα σε ένα </a:t>
            </a:r>
            <a:r>
              <a:rPr lang="el-GR" dirty="0">
                <a:solidFill>
                  <a:srgbClr val="00B050"/>
                </a:solidFill>
              </a:rPr>
              <a:t>σωλήνα κενού. </a:t>
            </a:r>
          </a:p>
          <a:p>
            <a:r>
              <a:rPr lang="el-GR" dirty="0"/>
              <a:t>Αυτό γιατί δεν θέλουμε η δέσμη να συγκρούεται με τα άτομα του αέρα και να χάνουμε έτσι τα σωματίδια που επιταχύνουμε, δημιουργώντας παράλληλα πρόβλημα ακτινοβολίας στον επιταχυντή.</a:t>
            </a:r>
          </a:p>
          <a:p>
            <a:r>
              <a:rPr lang="el-GR" dirty="0"/>
              <a:t>Ανάλογα με την ένταση της δέσμης και την λειτουργία του επιταχυντή έχουμε και τις απαιτήσεις για το επίπεδο και την ποιότητα του κενού</a:t>
            </a:r>
          </a:p>
        </p:txBody>
      </p:sp>
      <p:sp>
        <p:nvSpPr>
          <p:cNvPr id="3" name="Title 2">
            <a:extLst>
              <a:ext uri="{FF2B5EF4-FFF2-40B4-BE49-F238E27FC236}">
                <a16:creationId xmlns:a16="http://schemas.microsoft.com/office/drawing/2014/main" id="{C54A18DB-43D7-ECF0-BCA4-3E4FCC1856C9}"/>
              </a:ext>
            </a:extLst>
          </p:cNvPr>
          <p:cNvSpPr>
            <a:spLocks noGrp="1"/>
          </p:cNvSpPr>
          <p:nvPr>
            <p:ph type="title"/>
          </p:nvPr>
        </p:nvSpPr>
        <p:spPr/>
        <p:txBody>
          <a:bodyPr/>
          <a:lstStyle/>
          <a:p>
            <a:r>
              <a:rPr lang="el-GR" dirty="0"/>
              <a:t>Που κινούνται οι δέσμες στον επιταχυντή;</a:t>
            </a:r>
          </a:p>
        </p:txBody>
      </p:sp>
      <p:sp>
        <p:nvSpPr>
          <p:cNvPr id="4" name="Date Placeholder 3">
            <a:extLst>
              <a:ext uri="{FF2B5EF4-FFF2-40B4-BE49-F238E27FC236}">
                <a16:creationId xmlns:a16="http://schemas.microsoft.com/office/drawing/2014/main" id="{B818CFE8-A448-183A-C902-FD7A2F506959}"/>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A8FBFBC8-3CDE-D542-82CC-281780F1A30B}"/>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4C5CD2BF-BAD1-1B34-CA21-46A71D55F688}"/>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30724" name="Picture 4" descr="A brand-new beam screen to cope with high luminosity | CERN">
            <a:extLst>
              <a:ext uri="{FF2B5EF4-FFF2-40B4-BE49-F238E27FC236}">
                <a16:creationId xmlns:a16="http://schemas.microsoft.com/office/drawing/2014/main" id="{410A5F83-1130-0142-0FBF-09E4B7BAF3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0179" y="3736053"/>
            <a:ext cx="3129122" cy="2348880"/>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2">
            <a:extLst>
              <a:ext uri="{FF2B5EF4-FFF2-40B4-BE49-F238E27FC236}">
                <a16:creationId xmlns:a16="http://schemas.microsoft.com/office/drawing/2014/main" id="{0FF248E6-C45A-A3AC-C233-4E800898C2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2220" y="1080120"/>
            <a:ext cx="4728265" cy="23488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E0899F2-A510-66F5-D192-40054E7CC84A}"/>
              </a:ext>
            </a:extLst>
          </p:cNvPr>
          <p:cNvSpPr txBox="1"/>
          <p:nvPr/>
        </p:nvSpPr>
        <p:spPr>
          <a:xfrm>
            <a:off x="797475" y="5013176"/>
            <a:ext cx="5341774" cy="811367"/>
          </a:xfrm>
          <a:prstGeom prst="rect">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wrap="none" lIns="36000" tIns="36000" rIns="36000" bIns="36000" rtlCol="0">
            <a:spAutoFit/>
          </a:bodyPr>
          <a:lstStyle/>
          <a:p>
            <a:pPr algn="ctr"/>
            <a:r>
              <a:rPr lang="el-GR" dirty="0"/>
              <a:t>LHC : ~ 10</a:t>
            </a:r>
            <a:r>
              <a:rPr lang="el-GR" baseline="30000" dirty="0"/>
              <a:t>-7</a:t>
            </a:r>
            <a:r>
              <a:rPr lang="el-GR" dirty="0"/>
              <a:t> – 10</a:t>
            </a:r>
            <a:r>
              <a:rPr lang="el-GR" baseline="30000" dirty="0"/>
              <a:t>-10</a:t>
            </a:r>
            <a:r>
              <a:rPr lang="el-GR" dirty="0"/>
              <a:t> </a:t>
            </a:r>
            <a:r>
              <a:rPr lang="el-GR" dirty="0" err="1"/>
              <a:t>Pa</a:t>
            </a:r>
            <a:r>
              <a:rPr lang="el-GR" dirty="0"/>
              <a:t> </a:t>
            </a:r>
            <a:r>
              <a:rPr lang="en-US" dirty="0"/>
              <a:t>⇒ </a:t>
            </a:r>
            <a:r>
              <a:rPr lang="en-US" dirty="0">
                <a:solidFill>
                  <a:srgbClr val="00FA00"/>
                </a:solidFill>
              </a:rPr>
              <a:t>4×10</a:t>
            </a:r>
            <a:r>
              <a:rPr lang="en-US" baseline="30000" dirty="0">
                <a:solidFill>
                  <a:srgbClr val="00FA00"/>
                </a:solidFill>
              </a:rPr>
              <a:t>6</a:t>
            </a:r>
            <a:r>
              <a:rPr lang="en-US" dirty="0">
                <a:solidFill>
                  <a:srgbClr val="00FA00"/>
                </a:solidFill>
              </a:rPr>
              <a:t> – 4×10</a:t>
            </a:r>
            <a:r>
              <a:rPr lang="en-US" baseline="30000" dirty="0">
                <a:solidFill>
                  <a:srgbClr val="00FA00"/>
                </a:solidFill>
              </a:rPr>
              <a:t>9</a:t>
            </a:r>
            <a:r>
              <a:rPr lang="en-US" dirty="0">
                <a:solidFill>
                  <a:srgbClr val="00FA00"/>
                </a:solidFill>
              </a:rPr>
              <a:t> atoms/cm</a:t>
            </a:r>
            <a:r>
              <a:rPr lang="en-US" baseline="30000" dirty="0">
                <a:solidFill>
                  <a:srgbClr val="00FA00"/>
                </a:solidFill>
              </a:rPr>
              <a:t>3</a:t>
            </a:r>
          </a:p>
          <a:p>
            <a:pPr algn="ctr"/>
            <a:endParaRPr lang="en-US" baseline="30000" dirty="0">
              <a:solidFill>
                <a:srgbClr val="FF40FF"/>
              </a:solidFill>
            </a:endParaRPr>
          </a:p>
          <a:p>
            <a:pPr algn="ctr"/>
            <a:r>
              <a:rPr lang="el-GR" dirty="0" err="1">
                <a:solidFill>
                  <a:srgbClr val="FFD579"/>
                </a:solidFill>
              </a:rPr>
              <a:t>πυκν</a:t>
            </a:r>
            <a:r>
              <a:rPr lang="en-US" dirty="0" err="1">
                <a:solidFill>
                  <a:srgbClr val="FFD579"/>
                </a:solidFill>
              </a:rPr>
              <a:t>ό</a:t>
            </a:r>
            <a:r>
              <a:rPr lang="el-GR" dirty="0" err="1">
                <a:solidFill>
                  <a:srgbClr val="FFD579"/>
                </a:solidFill>
              </a:rPr>
              <a:t>τητα</a:t>
            </a:r>
            <a:r>
              <a:rPr lang="el-GR" dirty="0">
                <a:solidFill>
                  <a:srgbClr val="FFD579"/>
                </a:solidFill>
              </a:rPr>
              <a:t> αέρα: ~3</a:t>
            </a:r>
            <a:r>
              <a:rPr lang="en-US" dirty="0">
                <a:solidFill>
                  <a:srgbClr val="FFD579"/>
                </a:solidFill>
              </a:rPr>
              <a:t>×10</a:t>
            </a:r>
            <a:r>
              <a:rPr lang="el-GR" baseline="30000" dirty="0">
                <a:solidFill>
                  <a:srgbClr val="FFD579"/>
                </a:solidFill>
              </a:rPr>
              <a:t>1</a:t>
            </a:r>
            <a:r>
              <a:rPr lang="en-US" baseline="30000" dirty="0">
                <a:solidFill>
                  <a:srgbClr val="FFD579"/>
                </a:solidFill>
              </a:rPr>
              <a:t>9</a:t>
            </a:r>
            <a:r>
              <a:rPr lang="el-GR" dirty="0">
                <a:solidFill>
                  <a:srgbClr val="FFD579"/>
                </a:solidFill>
              </a:rPr>
              <a:t> </a:t>
            </a:r>
            <a:r>
              <a:rPr lang="en-US" dirty="0">
                <a:solidFill>
                  <a:srgbClr val="FFD579"/>
                </a:solidFill>
              </a:rPr>
              <a:t>atoms/cm</a:t>
            </a:r>
            <a:r>
              <a:rPr lang="en-US" baseline="30000" dirty="0">
                <a:solidFill>
                  <a:srgbClr val="FFD579"/>
                </a:solidFill>
              </a:rPr>
              <a:t>3</a:t>
            </a:r>
            <a:endParaRPr lang="en-US" dirty="0">
              <a:solidFill>
                <a:srgbClr val="FFD579"/>
              </a:solidFill>
            </a:endParaRPr>
          </a:p>
        </p:txBody>
      </p:sp>
    </p:spTree>
    <p:extLst>
      <p:ext uri="{BB962C8B-B14F-4D97-AF65-F5344CB8AC3E}">
        <p14:creationId xmlns:p14="http://schemas.microsoft.com/office/powerpoint/2010/main" val="824851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FF8BF63F-0A72-4529-2EBE-A1E8DED3D93E}"/>
              </a:ext>
            </a:extLst>
          </p:cNvPr>
          <p:cNvSpPr/>
          <p:nvPr/>
        </p:nvSpPr>
        <p:spPr>
          <a:xfrm rot="16200000">
            <a:off x="10392835" y="992932"/>
            <a:ext cx="559418" cy="504056"/>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314BC78-D530-516E-EDE8-DA0881D33481}"/>
              </a:ext>
            </a:extLst>
          </p:cNvPr>
          <p:cNvSpPr/>
          <p:nvPr/>
        </p:nvSpPr>
        <p:spPr>
          <a:xfrm>
            <a:off x="7248130" y="1798371"/>
            <a:ext cx="559418" cy="936104"/>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Content Placeholder 82">
            <a:extLst>
              <a:ext uri="{FF2B5EF4-FFF2-40B4-BE49-F238E27FC236}">
                <a16:creationId xmlns:a16="http://schemas.microsoft.com/office/drawing/2014/main" id="{67A11F9E-651F-C3A4-7070-0B290B72FF22}"/>
              </a:ext>
            </a:extLst>
          </p:cNvPr>
          <p:cNvSpPr>
            <a:spLocks noGrp="1"/>
          </p:cNvSpPr>
          <p:nvPr>
            <p:ph idx="1"/>
          </p:nvPr>
        </p:nvSpPr>
        <p:spPr>
          <a:xfrm>
            <a:off x="407989" y="5416113"/>
            <a:ext cx="7704235" cy="784662"/>
          </a:xfrm>
        </p:spPr>
        <p:txBody>
          <a:bodyPr>
            <a:normAutofit fontScale="92500" lnSpcReduction="10000"/>
          </a:bodyPr>
          <a:lstStyle/>
          <a:p>
            <a:pPr algn="l">
              <a:lnSpc>
                <a:spcPct val="100000"/>
              </a:lnSpc>
              <a:spcBef>
                <a:spcPts val="600"/>
              </a:spcBef>
            </a:pPr>
            <a:r>
              <a:rPr lang="en-US" dirty="0" err="1"/>
              <a:t>Γ</a:t>
            </a:r>
            <a:r>
              <a:rPr lang="el-GR" dirty="0" err="1"/>
              <a:t>ια</a:t>
            </a:r>
            <a:r>
              <a:rPr lang="el-GR" dirty="0"/>
              <a:t> την ίδια ενέργεια κέντρου μάζας (</a:t>
            </a:r>
            <a:r>
              <a:rPr lang="en-US" dirty="0"/>
              <a:t>CM) </a:t>
            </a:r>
            <a:r>
              <a:rPr lang="el-GR" dirty="0"/>
              <a:t>η απαιτούμενη ενέργεια σε </a:t>
            </a:r>
            <a:r>
              <a:rPr lang="en-US" dirty="0" err="1"/>
              <a:t>δ</a:t>
            </a:r>
            <a:r>
              <a:rPr lang="el-GR" dirty="0"/>
              <a:t>ι</a:t>
            </a:r>
            <a:r>
              <a:rPr lang="en-US" dirty="0" err="1"/>
              <a:t>ά</a:t>
            </a:r>
            <a:r>
              <a:rPr lang="el-GR" dirty="0" err="1"/>
              <a:t>ταξη</a:t>
            </a:r>
            <a:r>
              <a:rPr lang="el-GR" dirty="0"/>
              <a:t> σταθερού στόχου </a:t>
            </a:r>
            <a:r>
              <a:rPr lang="en-US" dirty="0"/>
              <a:t>(fixed target) </a:t>
            </a:r>
            <a:r>
              <a:rPr lang="el-GR" dirty="0"/>
              <a:t>είναι πολύ μεγαλύτερη από αυτή ενός </a:t>
            </a:r>
            <a:r>
              <a:rPr lang="el-GR" dirty="0" err="1"/>
              <a:t>συγκρουστήρα</a:t>
            </a:r>
            <a:r>
              <a:rPr lang="el-GR" dirty="0"/>
              <a:t> </a:t>
            </a:r>
            <a:r>
              <a:rPr lang="en-US" dirty="0"/>
              <a:t>(collider):</a:t>
            </a:r>
          </a:p>
        </p:txBody>
      </p:sp>
      <p:sp>
        <p:nvSpPr>
          <p:cNvPr id="2" name="Title 1">
            <a:extLst>
              <a:ext uri="{FF2B5EF4-FFF2-40B4-BE49-F238E27FC236}">
                <a16:creationId xmlns:a16="http://schemas.microsoft.com/office/drawing/2014/main" id="{4F74053A-2782-C28C-8668-5F76DEC05033}"/>
              </a:ext>
            </a:extLst>
          </p:cNvPr>
          <p:cNvSpPr>
            <a:spLocks noGrp="1"/>
          </p:cNvSpPr>
          <p:nvPr>
            <p:ph type="title"/>
          </p:nvPr>
        </p:nvSpPr>
        <p:spPr/>
        <p:txBody>
          <a:bodyPr/>
          <a:lstStyle/>
          <a:p>
            <a:r>
              <a:rPr lang="el-GR" dirty="0"/>
              <a:t>Τύποι επιταχυντών</a:t>
            </a:r>
            <a:endParaRPr lang="en-US" dirty="0"/>
          </a:p>
        </p:txBody>
      </p:sp>
      <p:sp>
        <p:nvSpPr>
          <p:cNvPr id="3" name="Date Placeholder 2">
            <a:extLst>
              <a:ext uri="{FF2B5EF4-FFF2-40B4-BE49-F238E27FC236}">
                <a16:creationId xmlns:a16="http://schemas.microsoft.com/office/drawing/2014/main" id="{865D9705-DE94-3637-AF0D-42203DF4A5BA}"/>
              </a:ext>
            </a:extLst>
          </p:cNvPr>
          <p:cNvSpPr>
            <a:spLocks noGrp="1" noChangeAspect="1"/>
          </p:cNvSpPr>
          <p:nvPr>
            <p:ph type="dt" sz="half" idx="10"/>
          </p:nvPr>
        </p:nvSpPr>
        <p:spPr/>
        <p:txBody>
          <a:bodyPr/>
          <a:lstStyle/>
          <a:p>
            <a:r>
              <a:rPr lang="de-CH" sz="900"/>
              <a:t>13.04.2024</a:t>
            </a:r>
            <a:endParaRPr lang="en-US" sz="900" dirty="0"/>
          </a:p>
        </p:txBody>
      </p:sp>
      <p:sp>
        <p:nvSpPr>
          <p:cNvPr id="4" name="Footer Placeholder 3">
            <a:extLst>
              <a:ext uri="{FF2B5EF4-FFF2-40B4-BE49-F238E27FC236}">
                <a16:creationId xmlns:a16="http://schemas.microsoft.com/office/drawing/2014/main" id="{D194B714-1CBF-2484-96A6-1172715A0B5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24A8E9F6-88EF-0D7C-DA18-0278FF21D1AE}"/>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6" name="TextBox 5">
            <a:extLst>
              <a:ext uri="{FF2B5EF4-FFF2-40B4-BE49-F238E27FC236}">
                <a16:creationId xmlns:a16="http://schemas.microsoft.com/office/drawing/2014/main" id="{4337F3C8-B719-28BB-FDB0-C628B0C5AD48}"/>
              </a:ext>
            </a:extLst>
          </p:cNvPr>
          <p:cNvSpPr txBox="1"/>
          <p:nvPr/>
        </p:nvSpPr>
        <p:spPr>
          <a:xfrm>
            <a:off x="695401" y="1879967"/>
            <a:ext cx="1872207" cy="830997"/>
          </a:xfrm>
          <a:prstGeom prst="rect">
            <a:avLst/>
          </a:prstGeom>
          <a:noFill/>
        </p:spPr>
        <p:txBody>
          <a:bodyPr wrap="square" lIns="0" tIns="0" rIns="0" bIns="0" rtlCol="0">
            <a:spAutoFit/>
          </a:bodyPr>
          <a:lstStyle/>
          <a:p>
            <a:pPr algn="l"/>
            <a:r>
              <a:rPr lang="el-GR" dirty="0"/>
              <a:t>Επιταχυντές σταθερού στόχου</a:t>
            </a:r>
            <a:endParaRPr lang="en-US" dirty="0"/>
          </a:p>
          <a:p>
            <a:pPr algn="l"/>
            <a:r>
              <a:rPr lang="en-US" dirty="0"/>
              <a:t>fixed target</a:t>
            </a:r>
          </a:p>
        </p:txBody>
      </p:sp>
      <p:sp>
        <p:nvSpPr>
          <p:cNvPr id="7" name="TextBox 6">
            <a:extLst>
              <a:ext uri="{FF2B5EF4-FFF2-40B4-BE49-F238E27FC236}">
                <a16:creationId xmlns:a16="http://schemas.microsoft.com/office/drawing/2014/main" id="{348C79B8-C555-F8FA-B18C-64D455F51E13}"/>
              </a:ext>
            </a:extLst>
          </p:cNvPr>
          <p:cNvSpPr txBox="1"/>
          <p:nvPr/>
        </p:nvSpPr>
        <p:spPr>
          <a:xfrm>
            <a:off x="695400" y="4040663"/>
            <a:ext cx="1872207" cy="553998"/>
          </a:xfrm>
          <a:prstGeom prst="rect">
            <a:avLst/>
          </a:prstGeom>
          <a:noFill/>
        </p:spPr>
        <p:txBody>
          <a:bodyPr wrap="square" lIns="0" tIns="0" rIns="0" bIns="0" rtlCol="0">
            <a:spAutoFit/>
          </a:bodyPr>
          <a:lstStyle/>
          <a:p>
            <a:pPr algn="l"/>
            <a:r>
              <a:rPr lang="el-GR" dirty="0" err="1"/>
              <a:t>Συγκρουστήρες</a:t>
            </a:r>
            <a:endParaRPr lang="el-GR" dirty="0"/>
          </a:p>
          <a:p>
            <a:pPr algn="l"/>
            <a:r>
              <a:rPr lang="el-GR" dirty="0"/>
              <a:t>c</a:t>
            </a:r>
            <a:r>
              <a:rPr lang="en-US" dirty="0" err="1"/>
              <a:t>olliders</a:t>
            </a:r>
            <a:endParaRPr lang="en-US" dirty="0"/>
          </a:p>
        </p:txBody>
      </p:sp>
      <p:cxnSp>
        <p:nvCxnSpPr>
          <p:cNvPr id="9" name="Straight Connector 8">
            <a:extLst>
              <a:ext uri="{FF2B5EF4-FFF2-40B4-BE49-F238E27FC236}">
                <a16:creationId xmlns:a16="http://schemas.microsoft.com/office/drawing/2014/main" id="{40AAB380-59D5-8113-DF65-1CD4A2EEB8B8}"/>
              </a:ext>
            </a:extLst>
          </p:cNvPr>
          <p:cNvCxnSpPr>
            <a:cxnSpLocks/>
          </p:cNvCxnSpPr>
          <p:nvPr/>
        </p:nvCxnSpPr>
        <p:spPr>
          <a:xfrm>
            <a:off x="3012977" y="1787306"/>
            <a:ext cx="0" cy="936104"/>
          </a:xfrm>
          <a:prstGeom prst="line">
            <a:avLst/>
          </a:prstGeom>
          <a:ln w="15875">
            <a:no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D78AA95-E3A9-9CDE-61E2-5081AA3BE2AD}"/>
              </a:ext>
            </a:extLst>
          </p:cNvPr>
          <p:cNvCxnSpPr>
            <a:cxnSpLocks/>
          </p:cNvCxnSpPr>
          <p:nvPr/>
        </p:nvCxnSpPr>
        <p:spPr>
          <a:xfrm>
            <a:off x="3566564"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709C4A-B27F-87F1-FBA5-FCFC2F438E42}"/>
              </a:ext>
            </a:extLst>
          </p:cNvPr>
          <p:cNvCxnSpPr>
            <a:cxnSpLocks/>
          </p:cNvCxnSpPr>
          <p:nvPr/>
        </p:nvCxnSpPr>
        <p:spPr>
          <a:xfrm>
            <a:off x="4120151"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7DA8807-D933-F97B-CFD5-8D8103148FFA}"/>
              </a:ext>
            </a:extLst>
          </p:cNvPr>
          <p:cNvCxnSpPr>
            <a:cxnSpLocks/>
          </p:cNvCxnSpPr>
          <p:nvPr/>
        </p:nvCxnSpPr>
        <p:spPr>
          <a:xfrm>
            <a:off x="4673738"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BD95DC8-011F-BB2C-8A84-23C7182DF959}"/>
              </a:ext>
            </a:extLst>
          </p:cNvPr>
          <p:cNvCxnSpPr>
            <a:cxnSpLocks/>
          </p:cNvCxnSpPr>
          <p:nvPr/>
        </p:nvCxnSpPr>
        <p:spPr>
          <a:xfrm>
            <a:off x="5227325"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4A932F-CCA2-ECE0-F15E-8DE9CF9BE488}"/>
              </a:ext>
            </a:extLst>
          </p:cNvPr>
          <p:cNvCxnSpPr>
            <a:cxnSpLocks/>
          </p:cNvCxnSpPr>
          <p:nvPr/>
        </p:nvCxnSpPr>
        <p:spPr>
          <a:xfrm>
            <a:off x="5780912"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5EC0C79-CEE2-B718-E0C6-4F7184225EE1}"/>
              </a:ext>
            </a:extLst>
          </p:cNvPr>
          <p:cNvCxnSpPr>
            <a:cxnSpLocks/>
          </p:cNvCxnSpPr>
          <p:nvPr/>
        </p:nvCxnSpPr>
        <p:spPr>
          <a:xfrm>
            <a:off x="6334499"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61F98D9-8D2C-E787-5B1B-0128D40D0D97}"/>
              </a:ext>
            </a:extLst>
          </p:cNvPr>
          <p:cNvCxnSpPr>
            <a:cxnSpLocks/>
          </p:cNvCxnSpPr>
          <p:nvPr/>
        </p:nvCxnSpPr>
        <p:spPr>
          <a:xfrm>
            <a:off x="6888089" y="1787306"/>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D79ACA01-4F94-EF6C-8525-4EEA054B8BF0}"/>
              </a:ext>
            </a:extLst>
          </p:cNvPr>
          <p:cNvSpPr/>
          <p:nvPr/>
        </p:nvSpPr>
        <p:spPr>
          <a:xfrm>
            <a:off x="2855641" y="2177834"/>
            <a:ext cx="4176464" cy="1550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4FC373E-C379-21EF-E9E0-5C25650BF660}"/>
              </a:ext>
            </a:extLst>
          </p:cNvPr>
          <p:cNvCxnSpPr/>
          <p:nvPr/>
        </p:nvCxnSpPr>
        <p:spPr>
          <a:xfrm>
            <a:off x="3143673" y="2255358"/>
            <a:ext cx="4032448"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5B7FD2FE-CE19-60FE-8D74-328765870C3B}"/>
              </a:ext>
            </a:extLst>
          </p:cNvPr>
          <p:cNvSpPr/>
          <p:nvPr/>
        </p:nvSpPr>
        <p:spPr>
          <a:xfrm>
            <a:off x="7248129" y="2116858"/>
            <a:ext cx="288032" cy="2769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Explosion 1 20">
            <a:extLst>
              <a:ext uri="{FF2B5EF4-FFF2-40B4-BE49-F238E27FC236}">
                <a16:creationId xmlns:a16="http://schemas.microsoft.com/office/drawing/2014/main" id="{FF6E28BC-7D40-7F69-95EB-4BEB9A14762F}"/>
              </a:ext>
            </a:extLst>
          </p:cNvPr>
          <p:cNvSpPr/>
          <p:nvPr/>
        </p:nvSpPr>
        <p:spPr>
          <a:xfrm>
            <a:off x="7189441" y="2188220"/>
            <a:ext cx="130695" cy="134181"/>
          </a:xfrm>
          <a:prstGeom prst="irregularSeal1">
            <a:avLst/>
          </a:prstGeom>
          <a:gradFill>
            <a:gsLst>
              <a:gs pos="0">
                <a:srgbClr val="FF0000"/>
              </a:gs>
              <a:gs pos="50000">
                <a:schemeClr val="accent3">
                  <a:satMod val="110000"/>
                  <a:lumMod val="100000"/>
                  <a:shade val="100000"/>
                </a:schemeClr>
              </a:gs>
              <a:gs pos="100000">
                <a:srgbClr val="FFFF00"/>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3650239-B244-D3EF-E074-35166A54EF98}"/>
              </a:ext>
            </a:extLst>
          </p:cNvPr>
          <p:cNvSpPr txBox="1"/>
          <p:nvPr/>
        </p:nvSpPr>
        <p:spPr>
          <a:xfrm>
            <a:off x="7298919" y="1921707"/>
            <a:ext cx="400751" cy="153888"/>
          </a:xfrm>
          <a:prstGeom prst="rect">
            <a:avLst/>
          </a:prstGeom>
          <a:noFill/>
        </p:spPr>
        <p:txBody>
          <a:bodyPr wrap="none" lIns="0" tIns="0" rIns="0" bIns="0" rtlCol="0">
            <a:spAutoFit/>
          </a:bodyPr>
          <a:lstStyle/>
          <a:p>
            <a:pPr algn="l"/>
            <a:r>
              <a:rPr lang="el-GR" sz="1000" dirty="0" err="1">
                <a:solidFill>
                  <a:schemeClr val="bg1"/>
                </a:solidFill>
              </a:rPr>
              <a:t>στ</a:t>
            </a:r>
            <a:r>
              <a:rPr lang="en-US" sz="1000" dirty="0" err="1">
                <a:solidFill>
                  <a:schemeClr val="bg1"/>
                </a:solidFill>
              </a:rPr>
              <a:t>ό</a:t>
            </a:r>
            <a:r>
              <a:rPr lang="el-GR" sz="1000" dirty="0" err="1">
                <a:solidFill>
                  <a:schemeClr val="bg1"/>
                </a:solidFill>
              </a:rPr>
              <a:t>χος</a:t>
            </a:r>
            <a:endParaRPr lang="en-US" sz="1000" dirty="0">
              <a:solidFill>
                <a:schemeClr val="bg1"/>
              </a:solidFill>
            </a:endParaRPr>
          </a:p>
        </p:txBody>
      </p:sp>
      <p:sp>
        <p:nvSpPr>
          <p:cNvPr id="24" name="TextBox 23">
            <a:extLst>
              <a:ext uri="{FF2B5EF4-FFF2-40B4-BE49-F238E27FC236}">
                <a16:creationId xmlns:a16="http://schemas.microsoft.com/office/drawing/2014/main" id="{40A43D6E-B8FC-9A20-53F4-4AD06D2F6BE4}"/>
              </a:ext>
            </a:extLst>
          </p:cNvPr>
          <p:cNvSpPr txBox="1"/>
          <p:nvPr/>
        </p:nvSpPr>
        <p:spPr>
          <a:xfrm>
            <a:off x="7248129" y="1628800"/>
            <a:ext cx="610745" cy="153888"/>
          </a:xfrm>
          <a:prstGeom prst="rect">
            <a:avLst/>
          </a:prstGeom>
          <a:noFill/>
        </p:spPr>
        <p:txBody>
          <a:bodyPr wrap="none" lIns="0" tIns="0" rIns="0" bIns="0" rtlCol="0">
            <a:spAutoFit/>
          </a:bodyPr>
          <a:lstStyle/>
          <a:p>
            <a:pPr algn="l"/>
            <a:r>
              <a:rPr lang="el-GR" sz="1000" dirty="0">
                <a:solidFill>
                  <a:schemeClr val="accent6">
                    <a:lumMod val="50000"/>
                  </a:schemeClr>
                </a:solidFill>
              </a:rPr>
              <a:t>ανιχνευτής</a:t>
            </a:r>
            <a:endParaRPr lang="en-US" sz="1000" dirty="0">
              <a:solidFill>
                <a:schemeClr val="accent6">
                  <a:lumMod val="50000"/>
                </a:schemeClr>
              </a:solidFill>
            </a:endParaRPr>
          </a:p>
        </p:txBody>
      </p:sp>
      <p:sp>
        <p:nvSpPr>
          <p:cNvPr id="25" name="Oval 24">
            <a:extLst>
              <a:ext uri="{FF2B5EF4-FFF2-40B4-BE49-F238E27FC236}">
                <a16:creationId xmlns:a16="http://schemas.microsoft.com/office/drawing/2014/main" id="{ADAFFE26-8FA4-60AA-296B-42FB46B2335F}"/>
              </a:ext>
            </a:extLst>
          </p:cNvPr>
          <p:cNvSpPr>
            <a:spLocks noChangeAspect="1"/>
          </p:cNvSpPr>
          <p:nvPr/>
        </p:nvSpPr>
        <p:spPr>
          <a:xfrm>
            <a:off x="3491522" y="2816071"/>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26" name="Oval 25">
            <a:extLst>
              <a:ext uri="{FF2B5EF4-FFF2-40B4-BE49-F238E27FC236}">
                <a16:creationId xmlns:a16="http://schemas.microsoft.com/office/drawing/2014/main" id="{FBDC023C-9F31-211D-D0F9-413CE0B34026}"/>
              </a:ext>
            </a:extLst>
          </p:cNvPr>
          <p:cNvSpPr>
            <a:spLocks noChangeAspect="1"/>
          </p:cNvSpPr>
          <p:nvPr/>
        </p:nvSpPr>
        <p:spPr>
          <a:xfrm>
            <a:off x="4048151" y="2816071"/>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27" name="Oval 26">
            <a:extLst>
              <a:ext uri="{FF2B5EF4-FFF2-40B4-BE49-F238E27FC236}">
                <a16:creationId xmlns:a16="http://schemas.microsoft.com/office/drawing/2014/main" id="{E6A7166E-BBC9-342D-3308-607CB6DBB37E}"/>
              </a:ext>
            </a:extLst>
          </p:cNvPr>
          <p:cNvSpPr>
            <a:spLocks noChangeAspect="1"/>
          </p:cNvSpPr>
          <p:nvPr/>
        </p:nvSpPr>
        <p:spPr>
          <a:xfrm>
            <a:off x="4604780" y="2816071"/>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28" name="Oval 27">
            <a:extLst>
              <a:ext uri="{FF2B5EF4-FFF2-40B4-BE49-F238E27FC236}">
                <a16:creationId xmlns:a16="http://schemas.microsoft.com/office/drawing/2014/main" id="{5DD49DD3-95BC-6E64-F24C-A47D0A90B70B}"/>
              </a:ext>
            </a:extLst>
          </p:cNvPr>
          <p:cNvSpPr>
            <a:spLocks noChangeAspect="1"/>
          </p:cNvSpPr>
          <p:nvPr/>
        </p:nvSpPr>
        <p:spPr>
          <a:xfrm>
            <a:off x="5161409" y="2816071"/>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29" name="Oval 28">
            <a:extLst>
              <a:ext uri="{FF2B5EF4-FFF2-40B4-BE49-F238E27FC236}">
                <a16:creationId xmlns:a16="http://schemas.microsoft.com/office/drawing/2014/main" id="{BCCA5657-FEDE-1EB1-E556-898B951C6908}"/>
              </a:ext>
            </a:extLst>
          </p:cNvPr>
          <p:cNvSpPr>
            <a:spLocks noChangeAspect="1"/>
          </p:cNvSpPr>
          <p:nvPr/>
        </p:nvSpPr>
        <p:spPr>
          <a:xfrm>
            <a:off x="5718038" y="2821004"/>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30" name="Oval 29">
            <a:extLst>
              <a:ext uri="{FF2B5EF4-FFF2-40B4-BE49-F238E27FC236}">
                <a16:creationId xmlns:a16="http://schemas.microsoft.com/office/drawing/2014/main" id="{5D9C8060-7671-3A41-A155-4EC9AFDC4D3D}"/>
              </a:ext>
            </a:extLst>
          </p:cNvPr>
          <p:cNvSpPr>
            <a:spLocks noChangeAspect="1"/>
          </p:cNvSpPr>
          <p:nvPr/>
        </p:nvSpPr>
        <p:spPr>
          <a:xfrm>
            <a:off x="6274667" y="2821004"/>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31" name="Oval 30">
            <a:extLst>
              <a:ext uri="{FF2B5EF4-FFF2-40B4-BE49-F238E27FC236}">
                <a16:creationId xmlns:a16="http://schemas.microsoft.com/office/drawing/2014/main" id="{4DB3E5A2-3C4B-3EFA-A6D5-F82C5162F499}"/>
              </a:ext>
            </a:extLst>
          </p:cNvPr>
          <p:cNvSpPr>
            <a:spLocks noChangeAspect="1"/>
          </p:cNvSpPr>
          <p:nvPr/>
        </p:nvSpPr>
        <p:spPr>
          <a:xfrm>
            <a:off x="6831296" y="2816071"/>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32" name="Oval 31">
            <a:extLst>
              <a:ext uri="{FF2B5EF4-FFF2-40B4-BE49-F238E27FC236}">
                <a16:creationId xmlns:a16="http://schemas.microsoft.com/office/drawing/2014/main" id="{DBF9A760-23BC-C6EB-1E7B-5C6480BC489F}"/>
              </a:ext>
            </a:extLst>
          </p:cNvPr>
          <p:cNvSpPr>
            <a:spLocks noChangeAspect="1"/>
          </p:cNvSpPr>
          <p:nvPr/>
        </p:nvSpPr>
        <p:spPr>
          <a:xfrm>
            <a:off x="9052908" y="1484784"/>
            <a:ext cx="1800000" cy="18000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FDA9794-2682-533C-A48E-9367BF4C9D55}"/>
              </a:ext>
            </a:extLst>
          </p:cNvPr>
          <p:cNvSpPr>
            <a:spLocks noChangeAspect="1"/>
          </p:cNvSpPr>
          <p:nvPr/>
        </p:nvSpPr>
        <p:spPr>
          <a:xfrm>
            <a:off x="9412907" y="1844783"/>
            <a:ext cx="1080000" cy="10800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9593037E-85CD-50C7-26A6-12BA7615A7D1}"/>
              </a:ext>
            </a:extLst>
          </p:cNvPr>
          <p:cNvSpPr/>
          <p:nvPr/>
        </p:nvSpPr>
        <p:spPr>
          <a:xfrm>
            <a:off x="10550927" y="1248114"/>
            <a:ext cx="288032" cy="2769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Explosion 1 35">
            <a:extLst>
              <a:ext uri="{FF2B5EF4-FFF2-40B4-BE49-F238E27FC236}">
                <a16:creationId xmlns:a16="http://schemas.microsoft.com/office/drawing/2014/main" id="{5ADDA6A0-1EA5-9757-A34C-E1A3664B255E}"/>
              </a:ext>
            </a:extLst>
          </p:cNvPr>
          <p:cNvSpPr/>
          <p:nvPr/>
        </p:nvSpPr>
        <p:spPr>
          <a:xfrm>
            <a:off x="10629595" y="1474598"/>
            <a:ext cx="130695" cy="134181"/>
          </a:xfrm>
          <a:prstGeom prst="irregularSeal1">
            <a:avLst/>
          </a:prstGeom>
          <a:gradFill>
            <a:gsLst>
              <a:gs pos="0">
                <a:srgbClr val="FF0000"/>
              </a:gs>
              <a:gs pos="50000">
                <a:schemeClr val="accent3">
                  <a:satMod val="110000"/>
                  <a:lumMod val="100000"/>
                  <a:shade val="100000"/>
                </a:schemeClr>
              </a:gs>
              <a:gs pos="100000">
                <a:srgbClr val="FFFF00"/>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1E8B5E3B-B24F-F321-4D7E-80964D0C8363}"/>
              </a:ext>
            </a:extLst>
          </p:cNvPr>
          <p:cNvCxnSpPr>
            <a:cxnSpLocks/>
          </p:cNvCxnSpPr>
          <p:nvPr/>
        </p:nvCxnSpPr>
        <p:spPr>
          <a:xfrm>
            <a:off x="10690908" y="1596087"/>
            <a:ext cx="0" cy="962520"/>
          </a:xfrm>
          <a:prstGeom prst="line">
            <a:avLst/>
          </a:prstGeom>
          <a:ln w="254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D97095C-077E-14AA-D664-706F5BFFB66E}"/>
              </a:ext>
            </a:extLst>
          </p:cNvPr>
          <p:cNvSpPr txBox="1"/>
          <p:nvPr/>
        </p:nvSpPr>
        <p:spPr>
          <a:xfrm>
            <a:off x="10385535" y="766719"/>
            <a:ext cx="610745" cy="153888"/>
          </a:xfrm>
          <a:prstGeom prst="rect">
            <a:avLst/>
          </a:prstGeom>
          <a:noFill/>
        </p:spPr>
        <p:txBody>
          <a:bodyPr wrap="none" lIns="0" tIns="0" rIns="0" bIns="0" rtlCol="0">
            <a:spAutoFit/>
          </a:bodyPr>
          <a:lstStyle/>
          <a:p>
            <a:pPr algn="l"/>
            <a:r>
              <a:rPr lang="el-GR" sz="1000" dirty="0">
                <a:solidFill>
                  <a:schemeClr val="accent6">
                    <a:lumMod val="50000"/>
                  </a:schemeClr>
                </a:solidFill>
              </a:rPr>
              <a:t>ανιχνευτής</a:t>
            </a:r>
            <a:endParaRPr lang="en-US" sz="1000" dirty="0">
              <a:solidFill>
                <a:schemeClr val="accent6">
                  <a:lumMod val="50000"/>
                </a:schemeClr>
              </a:solidFill>
            </a:endParaRPr>
          </a:p>
        </p:txBody>
      </p:sp>
      <p:sp>
        <p:nvSpPr>
          <p:cNvPr id="43" name="TextBox 42">
            <a:extLst>
              <a:ext uri="{FF2B5EF4-FFF2-40B4-BE49-F238E27FC236}">
                <a16:creationId xmlns:a16="http://schemas.microsoft.com/office/drawing/2014/main" id="{433070B3-66C9-3A15-F5D5-C50E0CC03F67}"/>
              </a:ext>
            </a:extLst>
          </p:cNvPr>
          <p:cNvSpPr txBox="1"/>
          <p:nvPr/>
        </p:nvSpPr>
        <p:spPr>
          <a:xfrm>
            <a:off x="4367809" y="1066592"/>
            <a:ext cx="2412373" cy="422405"/>
          </a:xfrm>
          <a:prstGeom prst="rect">
            <a:avLst/>
          </a:prstGeom>
          <a:solidFill>
            <a:srgbClr val="FFC000">
              <a:alpha val="70000"/>
            </a:srgbClr>
          </a:solidFill>
          <a:ln>
            <a:noFill/>
          </a:ln>
        </p:spPr>
        <p:style>
          <a:lnRef idx="2">
            <a:schemeClr val="accent3"/>
          </a:lnRef>
          <a:fillRef idx="1">
            <a:schemeClr val="lt1"/>
          </a:fillRef>
          <a:effectRef idx="0">
            <a:schemeClr val="accent3"/>
          </a:effectRef>
          <a:fontRef idx="minor">
            <a:schemeClr val="dk1"/>
          </a:fontRef>
        </p:style>
        <p:txBody>
          <a:bodyPr wrap="none" lIns="72000" tIns="72000" rIns="72000" bIns="72000" rtlCol="0">
            <a:spAutoFit/>
          </a:bodyPr>
          <a:lstStyle/>
          <a:p>
            <a:pPr algn="l"/>
            <a:r>
              <a:rPr lang="el-GR" dirty="0" err="1">
                <a:solidFill>
                  <a:srgbClr val="C00000"/>
                </a:solidFill>
              </a:rPr>
              <a:t>Γραμμικο</a:t>
            </a:r>
            <a:r>
              <a:rPr lang="en-US" dirty="0" err="1">
                <a:solidFill>
                  <a:srgbClr val="C00000"/>
                </a:solidFill>
              </a:rPr>
              <a:t>ί</a:t>
            </a:r>
            <a:r>
              <a:rPr lang="el-GR" dirty="0">
                <a:solidFill>
                  <a:srgbClr val="C00000"/>
                </a:solidFill>
              </a:rPr>
              <a:t> επιταχυντές</a:t>
            </a:r>
            <a:endParaRPr lang="en-US" dirty="0">
              <a:solidFill>
                <a:srgbClr val="C00000"/>
              </a:solidFill>
            </a:endParaRPr>
          </a:p>
        </p:txBody>
      </p:sp>
      <p:sp>
        <p:nvSpPr>
          <p:cNvPr id="44" name="TextBox 43">
            <a:extLst>
              <a:ext uri="{FF2B5EF4-FFF2-40B4-BE49-F238E27FC236}">
                <a16:creationId xmlns:a16="http://schemas.microsoft.com/office/drawing/2014/main" id="{A73817F1-4BC4-FF5F-B109-ACA5A85A6AE4}"/>
              </a:ext>
            </a:extLst>
          </p:cNvPr>
          <p:cNvSpPr txBox="1"/>
          <p:nvPr/>
        </p:nvSpPr>
        <p:spPr>
          <a:xfrm>
            <a:off x="8781185" y="258277"/>
            <a:ext cx="2343444" cy="422405"/>
          </a:xfrm>
          <a:prstGeom prst="rect">
            <a:avLst/>
          </a:prstGeom>
          <a:solidFill>
            <a:schemeClr val="accent6">
              <a:lumMod val="40000"/>
              <a:lumOff val="60000"/>
            </a:schemeClr>
          </a:solidFill>
          <a:ln>
            <a:noFill/>
          </a:ln>
        </p:spPr>
        <p:style>
          <a:lnRef idx="1">
            <a:schemeClr val="accent3"/>
          </a:lnRef>
          <a:fillRef idx="3">
            <a:schemeClr val="accent3"/>
          </a:fillRef>
          <a:effectRef idx="2">
            <a:schemeClr val="accent3"/>
          </a:effectRef>
          <a:fontRef idx="minor">
            <a:schemeClr val="lt1"/>
          </a:fontRef>
        </p:style>
        <p:txBody>
          <a:bodyPr wrap="none" lIns="72000" tIns="72000" rIns="72000" bIns="72000" rtlCol="0">
            <a:spAutoFit/>
          </a:bodyPr>
          <a:lstStyle/>
          <a:p>
            <a:pPr algn="l"/>
            <a:r>
              <a:rPr lang="el-GR" dirty="0"/>
              <a:t>Κυκλικοί επιταχυντές</a:t>
            </a:r>
            <a:endParaRPr lang="en-US" dirty="0"/>
          </a:p>
        </p:txBody>
      </p:sp>
      <p:sp>
        <p:nvSpPr>
          <p:cNvPr id="45" name="Arc 44">
            <a:extLst>
              <a:ext uri="{FF2B5EF4-FFF2-40B4-BE49-F238E27FC236}">
                <a16:creationId xmlns:a16="http://schemas.microsoft.com/office/drawing/2014/main" id="{EE743F1C-23FB-FB88-CD05-09FEA3E383E3}"/>
              </a:ext>
            </a:extLst>
          </p:cNvPr>
          <p:cNvSpPr/>
          <p:nvPr/>
        </p:nvSpPr>
        <p:spPr>
          <a:xfrm>
            <a:off x="9214908" y="1646784"/>
            <a:ext cx="1475999" cy="1475999"/>
          </a:xfrm>
          <a:prstGeom prst="arc">
            <a:avLst>
              <a:gd name="adj1" fmla="val 21574447"/>
              <a:gd name="adj2" fmla="val 21556247"/>
            </a:avLst>
          </a:prstGeom>
          <a:ln w="254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2202D013-ED93-ADE9-D8D9-AB9991BD9DA4}"/>
              </a:ext>
            </a:extLst>
          </p:cNvPr>
          <p:cNvCxnSpPr>
            <a:cxnSpLocks/>
          </p:cNvCxnSpPr>
          <p:nvPr/>
        </p:nvCxnSpPr>
        <p:spPr>
          <a:xfrm>
            <a:off x="3080405"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979B191-0E38-4583-4EA5-E0542A32495E}"/>
              </a:ext>
            </a:extLst>
          </p:cNvPr>
          <p:cNvCxnSpPr>
            <a:cxnSpLocks/>
          </p:cNvCxnSpPr>
          <p:nvPr/>
        </p:nvCxnSpPr>
        <p:spPr>
          <a:xfrm>
            <a:off x="3633992"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40FEC8A-74E3-73A0-F99B-0A04AA4DA67E}"/>
              </a:ext>
            </a:extLst>
          </p:cNvPr>
          <p:cNvCxnSpPr>
            <a:cxnSpLocks/>
          </p:cNvCxnSpPr>
          <p:nvPr/>
        </p:nvCxnSpPr>
        <p:spPr>
          <a:xfrm>
            <a:off x="4187579"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AD92AD-B5AF-E972-3E80-AD55314DA2FC}"/>
              </a:ext>
            </a:extLst>
          </p:cNvPr>
          <p:cNvCxnSpPr>
            <a:cxnSpLocks/>
          </p:cNvCxnSpPr>
          <p:nvPr/>
        </p:nvCxnSpPr>
        <p:spPr>
          <a:xfrm>
            <a:off x="4741166"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F5CA1FE-951F-8B5D-C584-418EEE75A9F3}"/>
              </a:ext>
            </a:extLst>
          </p:cNvPr>
          <p:cNvCxnSpPr>
            <a:cxnSpLocks/>
          </p:cNvCxnSpPr>
          <p:nvPr/>
        </p:nvCxnSpPr>
        <p:spPr>
          <a:xfrm>
            <a:off x="5765713"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84B1972-09FA-AEB6-96B2-11A5C3756A4B}"/>
              </a:ext>
            </a:extLst>
          </p:cNvPr>
          <p:cNvCxnSpPr>
            <a:cxnSpLocks/>
          </p:cNvCxnSpPr>
          <p:nvPr/>
        </p:nvCxnSpPr>
        <p:spPr>
          <a:xfrm>
            <a:off x="6319300"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C22BFB1-1D1C-E453-5560-E6C6873895F6}"/>
              </a:ext>
            </a:extLst>
          </p:cNvPr>
          <p:cNvCxnSpPr>
            <a:cxnSpLocks/>
          </p:cNvCxnSpPr>
          <p:nvPr/>
        </p:nvCxnSpPr>
        <p:spPr>
          <a:xfrm>
            <a:off x="6872890" y="3801467"/>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A08406D8-976E-9B6A-2A3B-4689C6B7B1D2}"/>
              </a:ext>
            </a:extLst>
          </p:cNvPr>
          <p:cNvSpPr>
            <a:spLocks noChangeAspect="1"/>
          </p:cNvSpPr>
          <p:nvPr/>
        </p:nvSpPr>
        <p:spPr>
          <a:xfrm>
            <a:off x="3005363" y="4830232"/>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0" name="Oval 59">
            <a:extLst>
              <a:ext uri="{FF2B5EF4-FFF2-40B4-BE49-F238E27FC236}">
                <a16:creationId xmlns:a16="http://schemas.microsoft.com/office/drawing/2014/main" id="{8D8AB8F2-FEE2-9F92-2DBD-526D4D65875C}"/>
              </a:ext>
            </a:extLst>
          </p:cNvPr>
          <p:cNvSpPr>
            <a:spLocks noChangeAspect="1"/>
          </p:cNvSpPr>
          <p:nvPr/>
        </p:nvSpPr>
        <p:spPr>
          <a:xfrm>
            <a:off x="3561992" y="4830232"/>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1" name="Oval 60">
            <a:extLst>
              <a:ext uri="{FF2B5EF4-FFF2-40B4-BE49-F238E27FC236}">
                <a16:creationId xmlns:a16="http://schemas.microsoft.com/office/drawing/2014/main" id="{9CFB8A38-7122-ECFB-F938-ECDAC0CD598D}"/>
              </a:ext>
            </a:extLst>
          </p:cNvPr>
          <p:cNvSpPr>
            <a:spLocks noChangeAspect="1"/>
          </p:cNvSpPr>
          <p:nvPr/>
        </p:nvSpPr>
        <p:spPr>
          <a:xfrm>
            <a:off x="4118621" y="4830232"/>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2" name="Oval 61">
            <a:extLst>
              <a:ext uri="{FF2B5EF4-FFF2-40B4-BE49-F238E27FC236}">
                <a16:creationId xmlns:a16="http://schemas.microsoft.com/office/drawing/2014/main" id="{C8D592FB-B0F9-33A9-7D3A-06763E297910}"/>
              </a:ext>
            </a:extLst>
          </p:cNvPr>
          <p:cNvSpPr>
            <a:spLocks noChangeAspect="1"/>
          </p:cNvSpPr>
          <p:nvPr/>
        </p:nvSpPr>
        <p:spPr>
          <a:xfrm>
            <a:off x="4675250" y="4830232"/>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3" name="Oval 62">
            <a:extLst>
              <a:ext uri="{FF2B5EF4-FFF2-40B4-BE49-F238E27FC236}">
                <a16:creationId xmlns:a16="http://schemas.microsoft.com/office/drawing/2014/main" id="{03F86254-B71D-7360-D7AF-A8A72BA27E4E}"/>
              </a:ext>
            </a:extLst>
          </p:cNvPr>
          <p:cNvSpPr>
            <a:spLocks noChangeAspect="1"/>
          </p:cNvSpPr>
          <p:nvPr/>
        </p:nvSpPr>
        <p:spPr>
          <a:xfrm>
            <a:off x="5702839" y="4835165"/>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4" name="Oval 63">
            <a:extLst>
              <a:ext uri="{FF2B5EF4-FFF2-40B4-BE49-F238E27FC236}">
                <a16:creationId xmlns:a16="http://schemas.microsoft.com/office/drawing/2014/main" id="{3031130E-5861-65CD-4B79-08B654EB4B37}"/>
              </a:ext>
            </a:extLst>
          </p:cNvPr>
          <p:cNvSpPr>
            <a:spLocks noChangeAspect="1"/>
          </p:cNvSpPr>
          <p:nvPr/>
        </p:nvSpPr>
        <p:spPr>
          <a:xfrm>
            <a:off x="6259468" y="4835165"/>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65" name="Oval 64">
            <a:extLst>
              <a:ext uri="{FF2B5EF4-FFF2-40B4-BE49-F238E27FC236}">
                <a16:creationId xmlns:a16="http://schemas.microsoft.com/office/drawing/2014/main" id="{FA58B20A-D908-DFF8-2168-114AB65E27F6}"/>
              </a:ext>
            </a:extLst>
          </p:cNvPr>
          <p:cNvSpPr>
            <a:spLocks noChangeAspect="1"/>
          </p:cNvSpPr>
          <p:nvPr/>
        </p:nvSpPr>
        <p:spPr>
          <a:xfrm>
            <a:off x="6816097" y="4830232"/>
            <a:ext cx="144000" cy="144000"/>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cxnSp>
        <p:nvCxnSpPr>
          <p:cNvPr id="67" name="Straight Connector 66">
            <a:extLst>
              <a:ext uri="{FF2B5EF4-FFF2-40B4-BE49-F238E27FC236}">
                <a16:creationId xmlns:a16="http://schemas.microsoft.com/office/drawing/2014/main" id="{F466BFDE-3BBF-34DC-73DC-1361444AA6AE}"/>
              </a:ext>
            </a:extLst>
          </p:cNvPr>
          <p:cNvCxnSpPr>
            <a:cxnSpLocks/>
          </p:cNvCxnSpPr>
          <p:nvPr/>
        </p:nvCxnSpPr>
        <p:spPr>
          <a:xfrm>
            <a:off x="7404755" y="3785010"/>
            <a:ext cx="0" cy="936104"/>
          </a:xfrm>
          <a:prstGeom prst="line">
            <a:avLst/>
          </a:prstGeom>
          <a:ln w="15875"/>
          <a:effectLst/>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06F48E50-61A6-00B0-2096-B3A9FC997B30}"/>
              </a:ext>
            </a:extLst>
          </p:cNvPr>
          <p:cNvSpPr>
            <a:spLocks noChangeAspect="1"/>
          </p:cNvSpPr>
          <p:nvPr/>
        </p:nvSpPr>
        <p:spPr>
          <a:xfrm>
            <a:off x="7344923" y="4818708"/>
            <a:ext cx="144000" cy="144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900" dirty="0"/>
              <a:t>-</a:t>
            </a:r>
            <a:endParaRPr lang="en-US" sz="900" dirty="0"/>
          </a:p>
        </p:txBody>
      </p:sp>
      <p:sp>
        <p:nvSpPr>
          <p:cNvPr id="70" name="Rectangle 69">
            <a:extLst>
              <a:ext uri="{FF2B5EF4-FFF2-40B4-BE49-F238E27FC236}">
                <a16:creationId xmlns:a16="http://schemas.microsoft.com/office/drawing/2014/main" id="{A9783420-5F1D-08C6-945C-615923C6FCFE}"/>
              </a:ext>
            </a:extLst>
          </p:cNvPr>
          <p:cNvSpPr/>
          <p:nvPr/>
        </p:nvSpPr>
        <p:spPr>
          <a:xfrm>
            <a:off x="2780054" y="4182267"/>
            <a:ext cx="4684091" cy="1341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1A9DE265-2086-90A4-D54D-E5D496ACF0A2}"/>
              </a:ext>
            </a:extLst>
          </p:cNvPr>
          <p:cNvCxnSpPr>
            <a:cxnSpLocks/>
          </p:cNvCxnSpPr>
          <p:nvPr/>
        </p:nvCxnSpPr>
        <p:spPr>
          <a:xfrm>
            <a:off x="2657514" y="4269518"/>
            <a:ext cx="2358367"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60FB2CE-3CDF-F4BD-C22C-63EC8D07E2CC}"/>
              </a:ext>
            </a:extLst>
          </p:cNvPr>
          <p:cNvCxnSpPr>
            <a:cxnSpLocks/>
          </p:cNvCxnSpPr>
          <p:nvPr/>
        </p:nvCxnSpPr>
        <p:spPr>
          <a:xfrm>
            <a:off x="5177794" y="4269518"/>
            <a:ext cx="2358367" cy="0"/>
          </a:xfrm>
          <a:prstGeom prst="straightConnector1">
            <a:avLst/>
          </a:prstGeom>
          <a:ln w="15875">
            <a:solidFill>
              <a:schemeClr val="accent1">
                <a:lumMod val="60000"/>
                <a:lumOff val="40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1" name="Explosion 1 70">
            <a:extLst>
              <a:ext uri="{FF2B5EF4-FFF2-40B4-BE49-F238E27FC236}">
                <a16:creationId xmlns:a16="http://schemas.microsoft.com/office/drawing/2014/main" id="{BC49024E-41F9-7028-80A8-AC7884C5C44B}"/>
              </a:ext>
            </a:extLst>
          </p:cNvPr>
          <p:cNvSpPr/>
          <p:nvPr/>
        </p:nvSpPr>
        <p:spPr>
          <a:xfrm>
            <a:off x="5020879" y="4202428"/>
            <a:ext cx="130695" cy="134181"/>
          </a:xfrm>
          <a:prstGeom prst="irregularSeal1">
            <a:avLst/>
          </a:prstGeom>
          <a:gradFill>
            <a:gsLst>
              <a:gs pos="0">
                <a:srgbClr val="FF0000"/>
              </a:gs>
              <a:gs pos="50000">
                <a:schemeClr val="accent3">
                  <a:satMod val="110000"/>
                  <a:lumMod val="100000"/>
                  <a:shade val="100000"/>
                </a:schemeClr>
              </a:gs>
              <a:gs pos="100000">
                <a:srgbClr val="FFFF00"/>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Direct Access Storage 72">
            <a:extLst>
              <a:ext uri="{FF2B5EF4-FFF2-40B4-BE49-F238E27FC236}">
                <a16:creationId xmlns:a16="http://schemas.microsoft.com/office/drawing/2014/main" id="{BB799672-7170-FE8B-1366-D1E9C235F6EF}"/>
              </a:ext>
            </a:extLst>
          </p:cNvPr>
          <p:cNvSpPr/>
          <p:nvPr/>
        </p:nvSpPr>
        <p:spPr>
          <a:xfrm>
            <a:off x="4871865" y="4017430"/>
            <a:ext cx="504056" cy="472150"/>
          </a:xfrm>
          <a:prstGeom prst="flowChartMagneticDrum">
            <a:avLst/>
          </a:prstGeom>
          <a:solidFill>
            <a:srgbClr val="00B050">
              <a:alpha val="46000"/>
            </a:srgb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D8FF3705-391D-D9B4-7D93-847D3F66080E}"/>
              </a:ext>
            </a:extLst>
          </p:cNvPr>
          <p:cNvSpPr>
            <a:spLocks noChangeAspect="1"/>
          </p:cNvSpPr>
          <p:nvPr/>
        </p:nvSpPr>
        <p:spPr>
          <a:xfrm>
            <a:off x="9133865" y="3356992"/>
            <a:ext cx="1800000" cy="18000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F27CE791-CE64-2B18-8467-4A0BB8168ED6}"/>
              </a:ext>
            </a:extLst>
          </p:cNvPr>
          <p:cNvSpPr>
            <a:spLocks noChangeAspect="1"/>
          </p:cNvSpPr>
          <p:nvPr/>
        </p:nvSpPr>
        <p:spPr>
          <a:xfrm>
            <a:off x="9493864" y="3716991"/>
            <a:ext cx="1080000" cy="10800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Explosion 1 77">
            <a:extLst>
              <a:ext uri="{FF2B5EF4-FFF2-40B4-BE49-F238E27FC236}">
                <a16:creationId xmlns:a16="http://schemas.microsoft.com/office/drawing/2014/main" id="{6503AD1F-B44F-5C09-11D7-0DC312ACF05A}"/>
              </a:ext>
            </a:extLst>
          </p:cNvPr>
          <p:cNvSpPr/>
          <p:nvPr/>
        </p:nvSpPr>
        <p:spPr>
          <a:xfrm>
            <a:off x="9239370" y="4182267"/>
            <a:ext cx="130695" cy="134181"/>
          </a:xfrm>
          <a:prstGeom prst="irregularSeal1">
            <a:avLst/>
          </a:prstGeom>
          <a:gradFill>
            <a:gsLst>
              <a:gs pos="0">
                <a:srgbClr val="FF0000"/>
              </a:gs>
              <a:gs pos="50000">
                <a:schemeClr val="accent3">
                  <a:satMod val="110000"/>
                  <a:lumMod val="100000"/>
                  <a:shade val="100000"/>
                </a:schemeClr>
              </a:gs>
              <a:gs pos="100000">
                <a:srgbClr val="FFFF00"/>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Arc 78">
            <a:extLst>
              <a:ext uri="{FF2B5EF4-FFF2-40B4-BE49-F238E27FC236}">
                <a16:creationId xmlns:a16="http://schemas.microsoft.com/office/drawing/2014/main" id="{E68D23A3-A735-B458-C024-EA47CA12E4EA}"/>
              </a:ext>
            </a:extLst>
          </p:cNvPr>
          <p:cNvSpPr/>
          <p:nvPr/>
        </p:nvSpPr>
        <p:spPr>
          <a:xfrm>
            <a:off x="9304399" y="3501008"/>
            <a:ext cx="1475999" cy="1475999"/>
          </a:xfrm>
          <a:prstGeom prst="arc">
            <a:avLst>
              <a:gd name="adj1" fmla="val 21574447"/>
              <a:gd name="adj2" fmla="val 21544559"/>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Arc 79">
            <a:extLst>
              <a:ext uri="{FF2B5EF4-FFF2-40B4-BE49-F238E27FC236}">
                <a16:creationId xmlns:a16="http://schemas.microsoft.com/office/drawing/2014/main" id="{2083E54F-4E29-9038-3CDC-ABFDE3297989}"/>
              </a:ext>
            </a:extLst>
          </p:cNvPr>
          <p:cNvSpPr/>
          <p:nvPr/>
        </p:nvSpPr>
        <p:spPr>
          <a:xfrm rot="10800000">
            <a:off x="9304399" y="3503726"/>
            <a:ext cx="1475999" cy="1475999"/>
          </a:xfrm>
          <a:prstGeom prst="arc">
            <a:avLst>
              <a:gd name="adj1" fmla="val 21574447"/>
              <a:gd name="adj2" fmla="val 21544559"/>
            </a:avLst>
          </a:prstGeom>
          <a:ln w="25400">
            <a:solidFill>
              <a:schemeClr val="tx1">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Explosion 1 55">
            <a:extLst>
              <a:ext uri="{FF2B5EF4-FFF2-40B4-BE49-F238E27FC236}">
                <a16:creationId xmlns:a16="http://schemas.microsoft.com/office/drawing/2014/main" id="{89F6879D-943E-BF87-66C8-A35A48160C1E}"/>
              </a:ext>
            </a:extLst>
          </p:cNvPr>
          <p:cNvSpPr/>
          <p:nvPr/>
        </p:nvSpPr>
        <p:spPr>
          <a:xfrm>
            <a:off x="10716837" y="4156346"/>
            <a:ext cx="130695" cy="134181"/>
          </a:xfrm>
          <a:prstGeom prst="irregularSeal1">
            <a:avLst/>
          </a:prstGeom>
          <a:gradFill>
            <a:gsLst>
              <a:gs pos="0">
                <a:srgbClr val="FF0000"/>
              </a:gs>
              <a:gs pos="50000">
                <a:schemeClr val="accent3">
                  <a:satMod val="110000"/>
                  <a:lumMod val="100000"/>
                  <a:shade val="100000"/>
                </a:schemeClr>
              </a:gs>
              <a:gs pos="100000">
                <a:srgbClr val="FFFF00"/>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E439518C-F969-9D76-F5AB-21336C306952}"/>
                  </a:ext>
                </a:extLst>
              </p:cNvPr>
              <p:cNvSpPr txBox="1"/>
              <p:nvPr/>
            </p:nvSpPr>
            <p:spPr>
              <a:xfrm>
                <a:off x="538540" y="2773705"/>
                <a:ext cx="2060949" cy="37273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l-GR" sz="2000" b="0" i="1" smtClean="0">
                              <a:solidFill>
                                <a:srgbClr val="C00000"/>
                              </a:solidFill>
                              <a:latin typeface="Cambria Math" panose="02040503050406030204" pitchFamily="18" charset="0"/>
                            </a:rPr>
                          </m:ctrlPr>
                        </m:sSubPr>
                        <m:e>
                          <m:r>
                            <m:rPr>
                              <m:sty m:val="p"/>
                            </m:rPr>
                            <a:rPr lang="en-US" sz="2000" b="0" i="0" smtClean="0">
                              <a:solidFill>
                                <a:srgbClr val="C00000"/>
                              </a:solidFill>
                              <a:latin typeface="Cambria Math" panose="02040503050406030204" pitchFamily="18" charset="0"/>
                            </a:rPr>
                            <m:t>E</m:t>
                          </m:r>
                        </m:e>
                        <m:sub>
                          <m:r>
                            <a:rPr lang="en-US" sz="2000" b="0" i="1" smtClean="0">
                              <a:solidFill>
                                <a:srgbClr val="C00000"/>
                              </a:solidFill>
                              <a:latin typeface="Cambria Math" panose="02040503050406030204" pitchFamily="18" charset="0"/>
                            </a:rPr>
                            <m:t>𝐶𝑀</m:t>
                          </m:r>
                        </m:sub>
                      </m:sSub>
                      <m:r>
                        <a:rPr lang="en-US" sz="2000" i="1" smtClean="0">
                          <a:solidFill>
                            <a:srgbClr val="C00000"/>
                          </a:solidFill>
                          <a:latin typeface="Cambria Math" panose="02040503050406030204" pitchFamily="18" charset="0"/>
                        </a:rPr>
                        <m:t>=</m:t>
                      </m:r>
                      <m:rad>
                        <m:radPr>
                          <m:degHide m:val="on"/>
                          <m:ctrlPr>
                            <a:rPr lang="en-US" sz="2000" i="1" smtClean="0">
                              <a:solidFill>
                                <a:srgbClr val="C00000"/>
                              </a:solidFill>
                              <a:latin typeface="Cambria Math" panose="02040503050406030204" pitchFamily="18" charset="0"/>
                            </a:rPr>
                          </m:ctrlPr>
                        </m:radPr>
                        <m:deg/>
                        <m:e>
                          <m:r>
                            <a:rPr lang="en-US" sz="2000" b="0" i="1" smtClean="0">
                              <a:solidFill>
                                <a:srgbClr val="C00000"/>
                              </a:solidFill>
                              <a:latin typeface="Cambria Math" panose="02040503050406030204" pitchFamily="18" charset="0"/>
                            </a:rPr>
                            <m:t>2</m:t>
                          </m:r>
                          <m:sSub>
                            <m:sSubPr>
                              <m:ctrlPr>
                                <a:rPr lang="en-US" sz="2000" b="0" i="1" smtClean="0">
                                  <a:solidFill>
                                    <a:srgbClr val="C00000"/>
                                  </a:solidFill>
                                  <a:latin typeface="Cambria Math" panose="02040503050406030204" pitchFamily="18" charset="0"/>
                                </a:rPr>
                              </m:ctrlPr>
                            </m:sSubPr>
                            <m:e>
                              <m:r>
                                <a:rPr lang="en-US" sz="2000" b="0" i="1" smtClean="0">
                                  <a:solidFill>
                                    <a:srgbClr val="C00000"/>
                                  </a:solidFill>
                                  <a:latin typeface="Cambria Math" panose="02040503050406030204" pitchFamily="18" charset="0"/>
                                </a:rPr>
                                <m:t>𝐸</m:t>
                              </m:r>
                            </m:e>
                            <m:sub>
                              <m:r>
                                <a:rPr lang="en-US" sz="2000" b="0" i="1" smtClean="0">
                                  <a:solidFill>
                                    <a:srgbClr val="C00000"/>
                                  </a:solidFill>
                                  <a:latin typeface="Cambria Math" panose="02040503050406030204" pitchFamily="18" charset="0"/>
                                </a:rPr>
                                <m:t>𝑏</m:t>
                              </m:r>
                            </m:sub>
                          </m:sSub>
                          <m:sSub>
                            <m:sSubPr>
                              <m:ctrlPr>
                                <a:rPr lang="en-US" sz="2000" b="0" i="1" smtClean="0">
                                  <a:solidFill>
                                    <a:srgbClr val="C00000"/>
                                  </a:solidFill>
                                  <a:latin typeface="Cambria Math" panose="02040503050406030204" pitchFamily="18" charset="0"/>
                                </a:rPr>
                              </m:ctrlPr>
                            </m:sSubPr>
                            <m:e>
                              <m:r>
                                <a:rPr lang="en-US" sz="2000" b="0" i="1" smtClean="0">
                                  <a:solidFill>
                                    <a:srgbClr val="C00000"/>
                                  </a:solidFill>
                                  <a:latin typeface="Cambria Math" panose="02040503050406030204" pitchFamily="18" charset="0"/>
                                </a:rPr>
                                <m:t>𝑚</m:t>
                              </m:r>
                            </m:e>
                            <m:sub>
                              <m:r>
                                <a:rPr lang="en-US" sz="2000" b="0" i="1" smtClean="0">
                                  <a:solidFill>
                                    <a:srgbClr val="C00000"/>
                                  </a:solidFill>
                                  <a:latin typeface="Cambria Math" panose="02040503050406030204" pitchFamily="18" charset="0"/>
                                </a:rPr>
                                <m:t>𝑇</m:t>
                              </m:r>
                            </m:sub>
                          </m:sSub>
                          <m:sSup>
                            <m:sSupPr>
                              <m:ctrlPr>
                                <a:rPr lang="en-US" sz="2000" b="0" i="1" smtClean="0">
                                  <a:solidFill>
                                    <a:srgbClr val="C00000"/>
                                  </a:solidFill>
                                  <a:latin typeface="Cambria Math" panose="02040503050406030204" pitchFamily="18" charset="0"/>
                                </a:rPr>
                              </m:ctrlPr>
                            </m:sSupPr>
                            <m:e>
                              <m:r>
                                <a:rPr lang="en-US" sz="2000" b="0" i="1" smtClean="0">
                                  <a:solidFill>
                                    <a:srgbClr val="C00000"/>
                                  </a:solidFill>
                                  <a:latin typeface="Cambria Math" panose="02040503050406030204" pitchFamily="18" charset="0"/>
                                </a:rPr>
                                <m:t>𝑐</m:t>
                              </m:r>
                            </m:e>
                            <m:sup>
                              <m:r>
                                <a:rPr lang="en-US" sz="2000" b="0" i="1" smtClean="0">
                                  <a:solidFill>
                                    <a:srgbClr val="C00000"/>
                                  </a:solidFill>
                                  <a:latin typeface="Cambria Math" panose="02040503050406030204" pitchFamily="18" charset="0"/>
                                </a:rPr>
                                <m:t>2</m:t>
                              </m:r>
                            </m:sup>
                          </m:sSup>
                        </m:e>
                      </m:rad>
                    </m:oMath>
                  </m:oMathPara>
                </a14:m>
                <a:endParaRPr lang="en-US" sz="2000" dirty="0">
                  <a:solidFill>
                    <a:srgbClr val="C00000"/>
                  </a:solidFill>
                </a:endParaRPr>
              </a:p>
            </p:txBody>
          </p:sp>
        </mc:Choice>
        <mc:Fallback xmlns="">
          <p:sp>
            <p:nvSpPr>
              <p:cNvPr id="81" name="TextBox 80">
                <a:extLst>
                  <a:ext uri="{FF2B5EF4-FFF2-40B4-BE49-F238E27FC236}">
                    <a16:creationId xmlns:a16="http://schemas.microsoft.com/office/drawing/2014/main" id="{E439518C-F969-9D76-F5AB-21336C306952}"/>
                  </a:ext>
                </a:extLst>
              </p:cNvPr>
              <p:cNvSpPr txBox="1">
                <a:spLocks noRot="1" noChangeAspect="1" noMove="1" noResize="1" noEditPoints="1" noAdjustHandles="1" noChangeArrowheads="1" noChangeShapeType="1" noTextEdit="1"/>
              </p:cNvSpPr>
              <p:nvPr/>
            </p:nvSpPr>
            <p:spPr>
              <a:xfrm>
                <a:off x="538540" y="2773705"/>
                <a:ext cx="2060949" cy="372731"/>
              </a:xfrm>
              <a:prstGeom prst="rect">
                <a:avLst/>
              </a:prstGeom>
              <a:blipFill>
                <a:blip r:embed="rId2"/>
                <a:stretch>
                  <a:fillRect l="-184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820411ED-DDB2-3F52-41C2-B34BFCB69CB6}"/>
                  </a:ext>
                </a:extLst>
              </p:cNvPr>
              <p:cNvSpPr txBox="1"/>
              <p:nvPr/>
            </p:nvSpPr>
            <p:spPr>
              <a:xfrm>
                <a:off x="678572" y="4877706"/>
                <a:ext cx="1320105"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l-GR" sz="2000" b="0" i="1" smtClean="0">
                              <a:solidFill>
                                <a:srgbClr val="C00000"/>
                              </a:solidFill>
                              <a:latin typeface="Cambria Math" panose="02040503050406030204" pitchFamily="18" charset="0"/>
                            </a:rPr>
                          </m:ctrlPr>
                        </m:sSubPr>
                        <m:e>
                          <m:r>
                            <m:rPr>
                              <m:sty m:val="p"/>
                            </m:rPr>
                            <a:rPr lang="en-US" sz="2000" b="0" i="0" smtClean="0">
                              <a:solidFill>
                                <a:srgbClr val="C00000"/>
                              </a:solidFill>
                              <a:latin typeface="Cambria Math" panose="02040503050406030204" pitchFamily="18" charset="0"/>
                            </a:rPr>
                            <m:t>E</m:t>
                          </m:r>
                        </m:e>
                        <m:sub>
                          <m:r>
                            <a:rPr lang="en-US" sz="2000" b="0" i="1" smtClean="0">
                              <a:solidFill>
                                <a:srgbClr val="C00000"/>
                              </a:solidFill>
                              <a:latin typeface="Cambria Math" panose="02040503050406030204" pitchFamily="18" charset="0"/>
                            </a:rPr>
                            <m:t>𝐶𝑀</m:t>
                          </m:r>
                        </m:sub>
                      </m:sSub>
                      <m:r>
                        <a:rPr lang="en-US" sz="2000" i="1" smtClean="0">
                          <a:solidFill>
                            <a:srgbClr val="C00000"/>
                          </a:solidFill>
                          <a:latin typeface="Cambria Math" panose="02040503050406030204" pitchFamily="18" charset="0"/>
                        </a:rPr>
                        <m:t>=2</m:t>
                      </m:r>
                      <m:r>
                        <a:rPr lang="en-US" sz="2000" b="0" i="1" smtClean="0">
                          <a:solidFill>
                            <a:srgbClr val="C00000"/>
                          </a:solidFill>
                          <a:latin typeface="Cambria Math" panose="02040503050406030204" pitchFamily="18" charset="0"/>
                        </a:rPr>
                        <m:t> </m:t>
                      </m:r>
                      <m:sSub>
                        <m:sSubPr>
                          <m:ctrlPr>
                            <a:rPr lang="en-US" sz="2000" b="0" i="1" smtClean="0">
                              <a:solidFill>
                                <a:srgbClr val="C00000"/>
                              </a:solidFill>
                              <a:latin typeface="Cambria Math" panose="02040503050406030204" pitchFamily="18" charset="0"/>
                            </a:rPr>
                          </m:ctrlPr>
                        </m:sSubPr>
                        <m:e>
                          <m:r>
                            <a:rPr lang="en-US" sz="2000" b="0" i="1" smtClean="0">
                              <a:solidFill>
                                <a:srgbClr val="C00000"/>
                              </a:solidFill>
                              <a:latin typeface="Cambria Math" panose="02040503050406030204" pitchFamily="18" charset="0"/>
                            </a:rPr>
                            <m:t>𝐸</m:t>
                          </m:r>
                        </m:e>
                        <m:sub>
                          <m:r>
                            <a:rPr lang="en-US" sz="2000" b="0" i="1" smtClean="0">
                              <a:solidFill>
                                <a:srgbClr val="C00000"/>
                              </a:solidFill>
                              <a:latin typeface="Cambria Math" panose="02040503050406030204" pitchFamily="18" charset="0"/>
                            </a:rPr>
                            <m:t>𝑏</m:t>
                          </m:r>
                        </m:sub>
                      </m:sSub>
                    </m:oMath>
                  </m:oMathPara>
                </a14:m>
                <a:endParaRPr lang="en-US" sz="2000" dirty="0">
                  <a:solidFill>
                    <a:srgbClr val="C00000"/>
                  </a:solidFill>
                </a:endParaRPr>
              </a:p>
            </p:txBody>
          </p:sp>
        </mc:Choice>
        <mc:Fallback xmlns="">
          <p:sp>
            <p:nvSpPr>
              <p:cNvPr id="82" name="TextBox 81">
                <a:extLst>
                  <a:ext uri="{FF2B5EF4-FFF2-40B4-BE49-F238E27FC236}">
                    <a16:creationId xmlns:a16="http://schemas.microsoft.com/office/drawing/2014/main" id="{820411ED-DDB2-3F52-41C2-B34BFCB69CB6}"/>
                  </a:ext>
                </a:extLst>
              </p:cNvPr>
              <p:cNvSpPr txBox="1">
                <a:spLocks noRot="1" noChangeAspect="1" noMove="1" noResize="1" noEditPoints="1" noAdjustHandles="1" noChangeArrowheads="1" noChangeShapeType="1" noTextEdit="1"/>
              </p:cNvSpPr>
              <p:nvPr/>
            </p:nvSpPr>
            <p:spPr>
              <a:xfrm>
                <a:off x="678572" y="4877706"/>
                <a:ext cx="1320105" cy="307777"/>
              </a:xfrm>
              <a:prstGeom prst="rect">
                <a:avLst/>
              </a:prstGeom>
              <a:blipFill>
                <a:blip r:embed="rId3"/>
                <a:stretch>
                  <a:fillRect l="-3810" t="-8000" b="-36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0C909C8B-134C-DD3F-8557-C9B856A36290}"/>
                  </a:ext>
                </a:extLst>
              </p:cNvPr>
              <p:cNvSpPr txBox="1"/>
              <p:nvPr/>
            </p:nvSpPr>
            <p:spPr>
              <a:xfrm>
                <a:off x="9052908" y="5236836"/>
                <a:ext cx="2222522" cy="503590"/>
              </a:xfrm>
              <a:prstGeom prst="rect">
                <a:avLst/>
              </a:prstGeom>
              <a:solidFill>
                <a:schemeClr val="accent5">
                  <a:lumMod val="60000"/>
                  <a:lumOff val="40000"/>
                </a:schemeClr>
              </a:solidFill>
            </p:spPr>
            <p:style>
              <a:lnRef idx="0">
                <a:schemeClr val="accent2"/>
              </a:lnRef>
              <a:fillRef idx="3">
                <a:schemeClr val="accent2"/>
              </a:fillRef>
              <a:effectRef idx="3">
                <a:schemeClr val="accent2"/>
              </a:effectRef>
              <a:fontRef idx="minor">
                <a:schemeClr val="lt1"/>
              </a:fontRef>
            </p:style>
            <p:txBody>
              <a:bodyPr wrap="none" lIns="36000" tIns="36000" rIns="36000" bIns="36000" rtlCol="0">
                <a:spAutoFit/>
              </a:bodyPr>
              <a:lstStyle/>
              <a:p>
                <a:pPr algn="l"/>
                <a14:m>
                  <m:oMathPara xmlns:m="http://schemas.openxmlformats.org/officeDocument/2006/math">
                    <m:oMathParaPr>
                      <m:jc m:val="centerGroup"/>
                    </m:oMathParaPr>
                    <m:oMath xmlns:m="http://schemas.openxmlformats.org/officeDocument/2006/math">
                      <m:sSub>
                        <m:sSubPr>
                          <m:ctrlPr>
                            <a:rPr lang="el-GR" sz="2800" b="0" i="1" smtClean="0">
                              <a:solidFill>
                                <a:srgbClr val="FFFF00"/>
                              </a:solidFill>
                              <a:latin typeface="Cambria Math" panose="02040503050406030204" pitchFamily="18" charset="0"/>
                            </a:rPr>
                          </m:ctrlPr>
                        </m:sSubPr>
                        <m:e>
                          <m:r>
                            <m:rPr>
                              <m:sty m:val="p"/>
                            </m:rPr>
                            <a:rPr lang="en-US" sz="2800" b="0" i="0" smtClean="0">
                              <a:solidFill>
                                <a:srgbClr val="FFFF00"/>
                              </a:solidFill>
                              <a:latin typeface="Cambria Math" panose="02040503050406030204" pitchFamily="18" charset="0"/>
                            </a:rPr>
                            <m:t>E</m:t>
                          </m:r>
                        </m:e>
                        <m:sub>
                          <m:r>
                            <a:rPr lang="en-US" sz="2800" b="0" i="1" smtClean="0">
                              <a:solidFill>
                                <a:srgbClr val="FFFF00"/>
                              </a:solidFill>
                              <a:latin typeface="Cambria Math" panose="02040503050406030204" pitchFamily="18" charset="0"/>
                            </a:rPr>
                            <m:t>𝐹𝑇</m:t>
                          </m:r>
                        </m:sub>
                      </m:sSub>
                      <m:r>
                        <a:rPr lang="en-US" sz="2800" i="1" smtClean="0">
                          <a:solidFill>
                            <a:srgbClr val="FFFF00"/>
                          </a:solidFill>
                          <a:latin typeface="Cambria Math" panose="02040503050406030204" pitchFamily="18" charset="0"/>
                        </a:rPr>
                        <m:t>=2</m:t>
                      </m:r>
                      <m:r>
                        <a:rPr lang="en-US" sz="2800" b="0" i="1" smtClean="0">
                          <a:solidFill>
                            <a:srgbClr val="FFFF00"/>
                          </a:solidFill>
                          <a:latin typeface="Cambria Math" panose="02040503050406030204" pitchFamily="18" charset="0"/>
                        </a:rPr>
                        <m:t> </m:t>
                      </m:r>
                      <m:sSub>
                        <m:sSubPr>
                          <m:ctrlPr>
                            <a:rPr lang="en-US" sz="2800" b="0" i="1" smtClean="0">
                              <a:solidFill>
                                <a:srgbClr val="FFFF00"/>
                              </a:solidFill>
                              <a:latin typeface="Cambria Math" panose="02040503050406030204" pitchFamily="18" charset="0"/>
                            </a:rPr>
                          </m:ctrlPr>
                        </m:sSubPr>
                        <m:e>
                          <m:r>
                            <a:rPr lang="el-GR" sz="2800" b="0" i="1" smtClean="0">
                              <a:solidFill>
                                <a:srgbClr val="FFFF00"/>
                              </a:solidFill>
                              <a:latin typeface="Cambria Math" panose="02040503050406030204" pitchFamily="18" charset="0"/>
                            </a:rPr>
                            <m:t>𝛾</m:t>
                          </m:r>
                        </m:e>
                        <m:sub>
                          <m:r>
                            <a:rPr lang="en-US" sz="2800" b="0" i="1" smtClean="0">
                              <a:solidFill>
                                <a:srgbClr val="FFFF00"/>
                              </a:solidFill>
                              <a:latin typeface="Cambria Math" panose="02040503050406030204" pitchFamily="18" charset="0"/>
                            </a:rPr>
                            <m:t>𝐶</m:t>
                          </m:r>
                        </m:sub>
                      </m:sSub>
                      <m:sSub>
                        <m:sSubPr>
                          <m:ctrlPr>
                            <a:rPr lang="en-US" sz="2800" b="0" i="1" smtClean="0">
                              <a:solidFill>
                                <a:srgbClr val="FFFF00"/>
                              </a:solidFill>
                              <a:latin typeface="Cambria Math" panose="02040503050406030204" pitchFamily="18" charset="0"/>
                            </a:rPr>
                          </m:ctrlPr>
                        </m:sSubPr>
                        <m:e>
                          <m:r>
                            <a:rPr lang="en-US" sz="2800" b="0" i="1" smtClean="0">
                              <a:solidFill>
                                <a:srgbClr val="FFFF00"/>
                              </a:solidFill>
                              <a:latin typeface="Cambria Math" panose="02040503050406030204" pitchFamily="18" charset="0"/>
                            </a:rPr>
                            <m:t>𝐸</m:t>
                          </m:r>
                        </m:e>
                        <m:sub>
                          <m:r>
                            <a:rPr lang="en-US" sz="2800" b="0" i="1" smtClean="0">
                              <a:solidFill>
                                <a:srgbClr val="FFFF00"/>
                              </a:solidFill>
                              <a:latin typeface="Cambria Math" panose="02040503050406030204" pitchFamily="18" charset="0"/>
                            </a:rPr>
                            <m:t>𝐶</m:t>
                          </m:r>
                        </m:sub>
                      </m:sSub>
                    </m:oMath>
                  </m:oMathPara>
                </a14:m>
                <a:endParaRPr lang="en-US" sz="2800" dirty="0">
                  <a:solidFill>
                    <a:srgbClr val="FFFF00"/>
                  </a:solidFill>
                </a:endParaRPr>
              </a:p>
            </p:txBody>
          </p:sp>
        </mc:Choice>
        <mc:Fallback xmlns="">
          <p:sp>
            <p:nvSpPr>
              <p:cNvPr id="84" name="TextBox 83">
                <a:extLst>
                  <a:ext uri="{FF2B5EF4-FFF2-40B4-BE49-F238E27FC236}">
                    <a16:creationId xmlns:a16="http://schemas.microsoft.com/office/drawing/2014/main" id="{0C909C8B-134C-DD3F-8557-C9B856A36290}"/>
                  </a:ext>
                </a:extLst>
              </p:cNvPr>
              <p:cNvSpPr txBox="1">
                <a:spLocks noRot="1" noChangeAspect="1" noMove="1" noResize="1" noEditPoints="1" noAdjustHandles="1" noChangeArrowheads="1" noChangeShapeType="1" noTextEdit="1"/>
              </p:cNvSpPr>
              <p:nvPr/>
            </p:nvSpPr>
            <p:spPr>
              <a:xfrm>
                <a:off x="9052908" y="5236836"/>
                <a:ext cx="2222522" cy="503590"/>
              </a:xfrm>
              <a:prstGeom prst="rect">
                <a:avLst/>
              </a:prstGeom>
              <a:blipFill>
                <a:blip r:embed="rId4"/>
                <a:stretch>
                  <a:fillRect/>
                </a:stretch>
              </a:blipFill>
            </p:spPr>
            <p:txBody>
              <a:bodyPr/>
              <a:lstStyle/>
              <a:p>
                <a:r>
                  <a:rPr lang="en-US">
                    <a:noFill/>
                  </a:rPr>
                  <a:t> </a:t>
                </a:r>
              </a:p>
            </p:txBody>
          </p:sp>
        </mc:Fallback>
      </mc:AlternateContent>
      <p:sp>
        <p:nvSpPr>
          <p:cNvPr id="85" name="TextBox 84">
            <a:extLst>
              <a:ext uri="{FF2B5EF4-FFF2-40B4-BE49-F238E27FC236}">
                <a16:creationId xmlns:a16="http://schemas.microsoft.com/office/drawing/2014/main" id="{EF9288E0-F58B-D490-D026-1FCDCA7825FB}"/>
              </a:ext>
            </a:extLst>
          </p:cNvPr>
          <p:cNvSpPr txBox="1"/>
          <p:nvPr/>
        </p:nvSpPr>
        <p:spPr>
          <a:xfrm>
            <a:off x="8256652" y="5941068"/>
            <a:ext cx="3571491" cy="246221"/>
          </a:xfrm>
          <a:prstGeom prst="rect">
            <a:avLst/>
          </a:prstGeom>
          <a:noFill/>
        </p:spPr>
        <p:txBody>
          <a:bodyPr wrap="none" lIns="0" tIns="0" rIns="0" bIns="0" rtlCol="0">
            <a:spAutoFit/>
          </a:bodyPr>
          <a:lstStyle/>
          <a:p>
            <a:pPr algn="l"/>
            <a:r>
              <a:rPr lang="el-GR" sz="1600" dirty="0"/>
              <a:t>Παρ</a:t>
            </a:r>
            <a:r>
              <a:rPr lang="en-US" sz="1600" dirty="0" err="1"/>
              <a:t>ά</a:t>
            </a:r>
            <a:r>
              <a:rPr lang="el-GR" sz="1600" dirty="0" err="1"/>
              <a:t>δειγμα</a:t>
            </a:r>
            <a:r>
              <a:rPr lang="el-GR" sz="1600" dirty="0"/>
              <a:t>: </a:t>
            </a:r>
            <a:r>
              <a:rPr lang="en-US" sz="1600" dirty="0"/>
              <a:t>LHC </a:t>
            </a:r>
            <a:r>
              <a:rPr lang="el-GR" sz="1600" dirty="0"/>
              <a:t>γ</a:t>
            </a:r>
            <a:r>
              <a:rPr lang="en-US" sz="1600" baseline="-25000" dirty="0"/>
              <a:t>C</a:t>
            </a:r>
            <a:r>
              <a:rPr lang="el-GR" sz="1600" dirty="0"/>
              <a:t>=7247, 2γ</a:t>
            </a:r>
            <a:r>
              <a:rPr lang="en-US" sz="1600" baseline="-25000" dirty="0"/>
              <a:t>C</a:t>
            </a:r>
            <a:r>
              <a:rPr lang="el-GR" sz="1600" dirty="0"/>
              <a:t>~15000</a:t>
            </a:r>
            <a:endParaRPr lang="en-US" sz="1600" dirty="0"/>
          </a:p>
        </p:txBody>
      </p:sp>
    </p:spTree>
    <p:extLst>
      <p:ext uri="{BB962C8B-B14F-4D97-AF65-F5344CB8AC3E}">
        <p14:creationId xmlns:p14="http://schemas.microsoft.com/office/powerpoint/2010/main" val="1996597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8DB22B-DEE2-74D1-4F05-D4E6CB47C095}"/>
              </a:ext>
            </a:extLst>
          </p:cNvPr>
          <p:cNvSpPr>
            <a:spLocks noGrp="1"/>
          </p:cNvSpPr>
          <p:nvPr>
            <p:ph idx="1"/>
          </p:nvPr>
        </p:nvSpPr>
        <p:spPr/>
        <p:txBody>
          <a:bodyPr/>
          <a:lstStyle/>
          <a:p>
            <a:pPr>
              <a:lnSpc>
                <a:spcPct val="100000"/>
              </a:lnSpc>
            </a:pPr>
            <a:r>
              <a:rPr lang="el-GR" dirty="0"/>
              <a:t>Κ</a:t>
            </a:r>
            <a:r>
              <a:rPr lang="en-US" dirty="0" err="1"/>
              <a:t>ί</a:t>
            </a:r>
            <a:r>
              <a:rPr lang="el-GR" dirty="0" err="1"/>
              <a:t>νηση</a:t>
            </a:r>
            <a:r>
              <a:rPr lang="el-GR" dirty="0"/>
              <a:t> φορτισμένου σωματιδίου σε ομογενές μαγνητικό πεδίο</a:t>
            </a:r>
          </a:p>
        </p:txBody>
      </p:sp>
      <p:sp>
        <p:nvSpPr>
          <p:cNvPr id="8" name="Title 7">
            <a:extLst>
              <a:ext uri="{FF2B5EF4-FFF2-40B4-BE49-F238E27FC236}">
                <a16:creationId xmlns:a16="http://schemas.microsoft.com/office/drawing/2014/main" id="{1F9EE587-4B92-37F5-E18E-FA774DD27C8D}"/>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endParaRPr lang="en-US" dirty="0">
              <a:solidFill>
                <a:schemeClr val="accent1">
                  <a:lumMod val="40000"/>
                  <a:lumOff val="60000"/>
                </a:schemeClr>
              </a:solidFill>
            </a:endParaRPr>
          </a:p>
        </p:txBody>
      </p:sp>
      <p:sp>
        <p:nvSpPr>
          <p:cNvPr id="4" name="Date Placeholder 3">
            <a:extLst>
              <a:ext uri="{FF2B5EF4-FFF2-40B4-BE49-F238E27FC236}">
                <a16:creationId xmlns:a16="http://schemas.microsoft.com/office/drawing/2014/main" id="{711CA42D-8098-CB95-17B4-D7AB85B5804F}"/>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5A932328-CC8F-E656-6125-73956ACCEAD0}"/>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39C76B32-9A35-ADD4-4D19-09C7E5042FE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21506" name="Picture 2" descr="Lesson 1: Page 3">
            <a:extLst>
              <a:ext uri="{FF2B5EF4-FFF2-40B4-BE49-F238E27FC236}">
                <a16:creationId xmlns:a16="http://schemas.microsoft.com/office/drawing/2014/main" id="{D64FAFB4-2B42-4E1C-4EF4-8E5A9B6F5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811" y="2278390"/>
            <a:ext cx="1809062" cy="204038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22154B6-BA06-B6D4-449D-1DFE77C755EE}"/>
                  </a:ext>
                </a:extLst>
              </p:cNvPr>
              <p:cNvSpPr txBox="1"/>
              <p:nvPr/>
            </p:nvSpPr>
            <p:spPr>
              <a:xfrm>
                <a:off x="3972306" y="2253972"/>
                <a:ext cx="5508070" cy="414088"/>
              </a:xfrm>
              <a:prstGeom prst="rect">
                <a:avLst/>
              </a:prstGeom>
              <a:noFill/>
            </p:spPr>
            <p:txBody>
              <a:bodyPr wrap="square" lIns="0" tIns="0" rIns="0" bIns="0" rtlCol="0">
                <a:spAutoFit/>
              </a:bodyPr>
              <a:lstStyle/>
              <a:p>
                <a:pPr marL="342900" indent="-342900">
                  <a:buFont typeface="Wingdings" pitchFamily="2" charset="2"/>
                  <a:buChar char="§"/>
                </a:pPr>
                <a:r>
                  <a:rPr lang="el-GR" sz="2400" dirty="0">
                    <a:solidFill>
                      <a:schemeClr val="bg2">
                        <a:lumMod val="10000"/>
                      </a:schemeClr>
                    </a:solidFill>
                  </a:rPr>
                  <a:t>Δύναμη </a:t>
                </a:r>
                <a:r>
                  <a:rPr lang="en-US" sz="2400" dirty="0">
                    <a:solidFill>
                      <a:schemeClr val="bg2">
                        <a:lumMod val="10000"/>
                      </a:schemeClr>
                    </a:solidFill>
                  </a:rPr>
                  <a:t>Lorenz </a:t>
                </a:r>
                <a:r>
                  <a:rPr lang="el-GR" sz="2400" dirty="0">
                    <a:solidFill>
                      <a:schemeClr val="bg2">
                        <a:lumMod val="10000"/>
                      </a:schemeClr>
                    </a:solidFill>
                  </a:rPr>
                  <a:t> </a:t>
                </a:r>
                <a:r>
                  <a:rPr lang="en-US" sz="2400" dirty="0">
                    <a:solidFill>
                      <a:schemeClr val="bg2">
                        <a:lumMod val="10000"/>
                      </a:schemeClr>
                    </a:solidFill>
                  </a:rPr>
                  <a:t>: </a:t>
                </a:r>
                <a14:m>
                  <m:oMath xmlns:m="http://schemas.openxmlformats.org/officeDocument/2006/math">
                    <m:acc>
                      <m:accPr>
                        <m:chr m:val="⃗"/>
                        <m:ctrlPr>
                          <a:rPr lang="en-US" sz="2400" i="1" smtClean="0">
                            <a:solidFill>
                              <a:schemeClr val="bg2">
                                <a:lumMod val="10000"/>
                              </a:schemeClr>
                            </a:solidFill>
                            <a:latin typeface="Cambria Math" panose="02040503050406030204" pitchFamily="18" charset="0"/>
                          </a:rPr>
                        </m:ctrlPr>
                      </m:accPr>
                      <m:e>
                        <m:r>
                          <a:rPr lang="en-US" sz="2400" b="1" i="1">
                            <a:solidFill>
                              <a:schemeClr val="bg2">
                                <a:lumMod val="10000"/>
                              </a:schemeClr>
                            </a:solidFill>
                            <a:latin typeface="Cambria Math" panose="02040503050406030204" pitchFamily="18" charset="0"/>
                          </a:rPr>
                          <m:t>𝑭</m:t>
                        </m:r>
                      </m:e>
                    </m:acc>
                    <m:r>
                      <a:rPr lang="en-US" sz="2400" i="1">
                        <a:solidFill>
                          <a:schemeClr val="bg2">
                            <a:lumMod val="10000"/>
                          </a:schemeClr>
                        </a:solidFill>
                        <a:latin typeface="Cambria Math" panose="02040503050406030204" pitchFamily="18" charset="0"/>
                      </a:rPr>
                      <m:t>=</m:t>
                    </m:r>
                    <m:r>
                      <a:rPr lang="en-US" sz="2400" b="1" i="1">
                        <a:solidFill>
                          <a:schemeClr val="bg2">
                            <a:lumMod val="10000"/>
                          </a:schemeClr>
                        </a:solidFill>
                        <a:latin typeface="Cambria Math" panose="02040503050406030204" pitchFamily="18" charset="0"/>
                      </a:rPr>
                      <m:t>𝒒</m:t>
                    </m:r>
                    <m:r>
                      <a:rPr lang="en-US" sz="2400" b="1" i="1">
                        <a:solidFill>
                          <a:schemeClr val="bg2">
                            <a:lumMod val="10000"/>
                          </a:schemeClr>
                        </a:solidFill>
                        <a:latin typeface="Cambria Math" panose="02040503050406030204" pitchFamily="18" charset="0"/>
                      </a:rPr>
                      <m:t> </m:t>
                    </m:r>
                    <m:acc>
                      <m:accPr>
                        <m:chr m:val="⃗"/>
                        <m:ctrlPr>
                          <a:rPr lang="en-US" sz="2400" b="1" i="1">
                            <a:solidFill>
                              <a:schemeClr val="bg2">
                                <a:lumMod val="10000"/>
                              </a:schemeClr>
                            </a:solidFill>
                            <a:latin typeface="Cambria Math" panose="02040503050406030204" pitchFamily="18" charset="0"/>
                          </a:rPr>
                        </m:ctrlPr>
                      </m:accPr>
                      <m:e>
                        <m:r>
                          <a:rPr lang="en-US" sz="2400" b="1" i="1">
                            <a:solidFill>
                              <a:schemeClr val="bg2">
                                <a:lumMod val="10000"/>
                              </a:schemeClr>
                            </a:solidFill>
                            <a:latin typeface="Cambria Math" panose="02040503050406030204" pitchFamily="18" charset="0"/>
                          </a:rPr>
                          <m:t>𝒗</m:t>
                        </m:r>
                      </m:e>
                    </m:acc>
                    <m:r>
                      <a:rPr lang="el-GR" sz="2400" b="1" i="1" smtClean="0">
                        <a:solidFill>
                          <a:schemeClr val="bg2">
                            <a:lumMod val="10000"/>
                          </a:schemeClr>
                        </a:solidFill>
                        <a:latin typeface="Cambria Math" panose="02040503050406030204" pitchFamily="18" charset="0"/>
                      </a:rPr>
                      <m:t> </m:t>
                    </m:r>
                    <m:r>
                      <a:rPr lang="en-US" sz="2400" b="1" i="1">
                        <a:solidFill>
                          <a:schemeClr val="bg2">
                            <a:lumMod val="10000"/>
                          </a:schemeClr>
                        </a:solidFill>
                        <a:latin typeface="Cambria Math" panose="02040503050406030204" pitchFamily="18" charset="0"/>
                        <a:ea typeface="Cambria Math" panose="02040503050406030204" pitchFamily="18" charset="0"/>
                      </a:rPr>
                      <m:t>×</m:t>
                    </m:r>
                    <m:r>
                      <a:rPr lang="el-GR" sz="2400" b="1" i="1" smtClean="0">
                        <a:solidFill>
                          <a:schemeClr val="bg2">
                            <a:lumMod val="10000"/>
                          </a:schemeClr>
                        </a:solidFill>
                        <a:latin typeface="Cambria Math" panose="02040503050406030204" pitchFamily="18" charset="0"/>
                        <a:ea typeface="Cambria Math" panose="02040503050406030204" pitchFamily="18" charset="0"/>
                      </a:rPr>
                      <m:t> </m:t>
                    </m:r>
                    <m:acc>
                      <m:accPr>
                        <m:chr m:val="⃗"/>
                        <m:ctrlPr>
                          <a:rPr lang="en-US" sz="2400" b="1" i="1">
                            <a:solidFill>
                              <a:schemeClr val="bg2">
                                <a:lumMod val="10000"/>
                              </a:schemeClr>
                            </a:solidFill>
                            <a:latin typeface="Cambria Math" panose="02040503050406030204" pitchFamily="18" charset="0"/>
                            <a:ea typeface="Cambria Math" panose="02040503050406030204" pitchFamily="18" charset="0"/>
                          </a:rPr>
                        </m:ctrlPr>
                      </m:accPr>
                      <m:e>
                        <m:r>
                          <a:rPr lang="en-US" sz="2400" b="1" i="1">
                            <a:solidFill>
                              <a:schemeClr val="bg2">
                                <a:lumMod val="10000"/>
                              </a:schemeClr>
                            </a:solidFill>
                            <a:latin typeface="Cambria Math" panose="02040503050406030204" pitchFamily="18" charset="0"/>
                            <a:ea typeface="Cambria Math" panose="02040503050406030204" pitchFamily="18" charset="0"/>
                          </a:rPr>
                          <m:t>𝑩</m:t>
                        </m:r>
                      </m:e>
                    </m:acc>
                  </m:oMath>
                </a14:m>
                <a:endParaRPr lang="en-US" sz="2400" i="1" dirty="0">
                  <a:solidFill>
                    <a:schemeClr val="bg2">
                      <a:lumMod val="10000"/>
                    </a:schemeClr>
                  </a:solidFill>
                  <a:latin typeface="Cambria Math" panose="02040503050406030204" pitchFamily="18" charset="0"/>
                </a:endParaRPr>
              </a:p>
            </p:txBody>
          </p:sp>
        </mc:Choice>
        <mc:Fallback xmlns="">
          <p:sp>
            <p:nvSpPr>
              <p:cNvPr id="9" name="TextBox 8">
                <a:extLst>
                  <a:ext uri="{FF2B5EF4-FFF2-40B4-BE49-F238E27FC236}">
                    <a16:creationId xmlns:a16="http://schemas.microsoft.com/office/drawing/2014/main" id="{022154B6-BA06-B6D4-449D-1DFE77C755EE}"/>
                  </a:ext>
                </a:extLst>
              </p:cNvPr>
              <p:cNvSpPr txBox="1">
                <a:spLocks noRot="1" noChangeAspect="1" noMove="1" noResize="1" noEditPoints="1" noAdjustHandles="1" noChangeArrowheads="1" noChangeShapeType="1" noTextEdit="1"/>
              </p:cNvSpPr>
              <p:nvPr/>
            </p:nvSpPr>
            <p:spPr>
              <a:xfrm>
                <a:off x="3972306" y="2253972"/>
                <a:ext cx="5508070" cy="414088"/>
              </a:xfrm>
              <a:prstGeom prst="rect">
                <a:avLst/>
              </a:prstGeom>
              <a:blipFill>
                <a:blip r:embed="rId3"/>
                <a:stretch>
                  <a:fillRect l="-2989" t="-14706" b="-382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7383FB8-F88A-3561-9C9F-727B1E37EC57}"/>
                  </a:ext>
                </a:extLst>
              </p:cNvPr>
              <p:cNvSpPr txBox="1"/>
              <p:nvPr/>
            </p:nvSpPr>
            <p:spPr>
              <a:xfrm>
                <a:off x="3338245" y="3035707"/>
                <a:ext cx="2863028" cy="1106585"/>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m>
                        <m:mPr>
                          <m:mcs>
                            <m:mc>
                              <m:mcPr>
                                <m:count m:val="1"/>
                                <m:mcJc m:val="center"/>
                              </m:mcPr>
                            </m:mc>
                          </m:mcs>
                          <m:ctrlPr>
                            <a:rPr lang="en-US" sz="2400" i="1" smtClean="0">
                              <a:latin typeface="Cambria Math" panose="02040503050406030204" pitchFamily="18" charset="0"/>
                            </a:rPr>
                          </m:ctrlPr>
                        </m:mPr>
                        <m:m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𝐹</m:t>
                                </m:r>
                              </m:e>
                              <m:sub>
                                <m:r>
                                  <a:rPr lang="en-US" sz="2400" b="0" i="1" smtClean="0">
                                    <a:latin typeface="Cambria Math" panose="02040503050406030204" pitchFamily="18" charset="0"/>
                                  </a:rPr>
                                  <m:t>𝐿</m:t>
                                </m:r>
                              </m:sub>
                            </m:sSub>
                            <m:r>
                              <m:rPr>
                                <m:brk m:alnAt="7"/>
                              </m:rPr>
                              <a:rPr lang="en-US" sz="2400" b="0" i="1" smtClean="0">
                                <a:latin typeface="Cambria Math" panose="02040503050406030204" pitchFamily="18" charset="0"/>
                              </a:rPr>
                              <m:t>=</m:t>
                            </m:r>
                            <m:r>
                              <a:rPr lang="en-US" sz="2400" b="0" i="1" smtClean="0">
                                <a:latin typeface="Cambria Math" panose="02040503050406030204" pitchFamily="18" charset="0"/>
                              </a:rPr>
                              <m:t>𝑞</m:t>
                            </m:r>
                            <m:r>
                              <a:rPr lang="en-US" sz="2400" b="0" i="1" smtClean="0">
                                <a:latin typeface="Cambria Math" panose="02040503050406030204" pitchFamily="18" charset="0"/>
                              </a:rPr>
                              <m:t> </m:t>
                            </m:r>
                            <m:r>
                              <a:rPr lang="en-US" sz="2400" b="0" i="1" smtClean="0">
                                <a:latin typeface="Cambria Math" panose="02040503050406030204" pitchFamily="18" charset="0"/>
                              </a:rPr>
                              <m:t>𝑣</m:t>
                            </m:r>
                            <m:r>
                              <a:rPr lang="en-US" sz="2400" b="0" i="1" smtClean="0">
                                <a:latin typeface="Cambria Math" panose="02040503050406030204" pitchFamily="18" charset="0"/>
                              </a:rPr>
                              <m:t> </m:t>
                            </m:r>
                            <m:r>
                              <a:rPr lang="en-US" sz="2400" b="0" i="1" smtClean="0">
                                <a:latin typeface="Cambria Math" panose="02040503050406030204" pitchFamily="18" charset="0"/>
                              </a:rPr>
                              <m:t>𝐵</m:t>
                            </m:r>
                          </m:e>
                        </m:mr>
                        <m:m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𝐹</m:t>
                                </m:r>
                              </m:e>
                              <m:sub>
                                <m:r>
                                  <a:rPr lang="en-US" sz="2400" b="0" i="1" smtClean="0">
                                    <a:latin typeface="Cambria Math" panose="02040503050406030204" pitchFamily="18" charset="0"/>
                                  </a:rPr>
                                  <m:t>𝑚</m:t>
                                </m:r>
                              </m:sub>
                            </m:sSub>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𝑚</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𝑣</m:t>
                                    </m:r>
                                  </m:e>
                                  <m:sup>
                                    <m:r>
                                      <a:rPr lang="en-US" sz="2400" b="0" i="1" smtClean="0">
                                        <a:latin typeface="Cambria Math" panose="02040503050406030204" pitchFamily="18" charset="0"/>
                                      </a:rPr>
                                      <m:t>2</m:t>
                                    </m:r>
                                  </m:sup>
                                </m:sSup>
                              </m:num>
                              <m:den>
                                <m:r>
                                  <a:rPr lang="en-US" sz="2400" b="0" i="1" smtClean="0">
                                    <a:latin typeface="Cambria Math" panose="02040503050406030204" pitchFamily="18" charset="0"/>
                                  </a:rPr>
                                  <m:t>𝑅</m:t>
                                </m:r>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l-GR" sz="2400" b="0" i="1" smtClean="0">
                                        <a:latin typeface="Cambria Math" panose="02040503050406030204" pitchFamily="18" charset="0"/>
                                      </a:rPr>
                                      <m:t>𝛾</m:t>
                                    </m:r>
                                    <m:r>
                                      <a:rPr lang="el-GR" sz="2400" b="0" i="1" smtClean="0">
                                        <a:latin typeface="Cambria Math" panose="02040503050406030204" pitchFamily="18" charset="0"/>
                                      </a:rPr>
                                      <m:t> </m:t>
                                    </m:r>
                                    <m:r>
                                      <a:rPr lang="en-US" sz="2400" b="0" i="1" smtClean="0">
                                        <a:latin typeface="Cambria Math" panose="02040503050406030204" pitchFamily="18" charset="0"/>
                                      </a:rPr>
                                      <m:t>𝑚</m:t>
                                    </m:r>
                                  </m:e>
                                  <m:sub>
                                    <m:r>
                                      <a:rPr lang="en-US" sz="2400" b="0" i="1" smtClean="0">
                                        <a:latin typeface="Cambria Math" panose="02040503050406030204" pitchFamily="18" charset="0"/>
                                      </a:rPr>
                                      <m:t>0</m:t>
                                    </m:r>
                                  </m:sub>
                                </m:s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𝑣</m:t>
                                    </m:r>
                                  </m:e>
                                  <m:sup>
                                    <m:r>
                                      <a:rPr lang="en-US" sz="2400" b="0" i="1" smtClean="0">
                                        <a:latin typeface="Cambria Math" panose="02040503050406030204" pitchFamily="18" charset="0"/>
                                      </a:rPr>
                                      <m:t>2</m:t>
                                    </m:r>
                                  </m:sup>
                                </m:sSup>
                              </m:num>
                              <m:den>
                                <m:r>
                                  <a:rPr lang="en-US" sz="2400" b="0" i="1" smtClean="0">
                                    <a:latin typeface="Cambria Math" panose="02040503050406030204" pitchFamily="18" charset="0"/>
                                  </a:rPr>
                                  <m:t>𝑅</m:t>
                                </m:r>
                              </m:den>
                            </m:f>
                          </m:e>
                        </m:mr>
                      </m:m>
                    </m:oMath>
                  </m:oMathPara>
                </a14:m>
                <a:endParaRPr lang="en-US" sz="2400" dirty="0"/>
              </a:p>
            </p:txBody>
          </p:sp>
        </mc:Choice>
        <mc:Fallback xmlns="">
          <p:sp>
            <p:nvSpPr>
              <p:cNvPr id="10" name="TextBox 9">
                <a:extLst>
                  <a:ext uri="{FF2B5EF4-FFF2-40B4-BE49-F238E27FC236}">
                    <a16:creationId xmlns:a16="http://schemas.microsoft.com/office/drawing/2014/main" id="{97383FB8-F88A-3561-9C9F-727B1E37EC57}"/>
                  </a:ext>
                </a:extLst>
              </p:cNvPr>
              <p:cNvSpPr txBox="1">
                <a:spLocks noRot="1" noChangeAspect="1" noMove="1" noResize="1" noEditPoints="1" noAdjustHandles="1" noChangeArrowheads="1" noChangeShapeType="1" noTextEdit="1"/>
              </p:cNvSpPr>
              <p:nvPr/>
            </p:nvSpPr>
            <p:spPr>
              <a:xfrm>
                <a:off x="3338245" y="3035707"/>
                <a:ext cx="2863028" cy="1106585"/>
              </a:xfrm>
              <a:prstGeom prst="rect">
                <a:avLst/>
              </a:prstGeom>
              <a:blipFill>
                <a:blip r:embed="rId4"/>
                <a:stretch>
                  <a:fillRect l="-1770" t="-6818" b="-79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ED1BCAC-10B5-53E9-48C9-277E7FB43AEF}"/>
                  </a:ext>
                </a:extLst>
              </p:cNvPr>
              <p:cNvSpPr txBox="1"/>
              <p:nvPr/>
            </p:nvSpPr>
            <p:spPr>
              <a:xfrm>
                <a:off x="7032104" y="3187319"/>
                <a:ext cx="3759619" cy="80336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l-GR" sz="2400" b="0" i="1" smtClean="0">
                              <a:latin typeface="Cambria Math" panose="02040503050406030204" pitchFamily="18" charset="0"/>
                            </a:rPr>
                            <m:t>𝛾</m:t>
                          </m:r>
                          <m:sSub>
                            <m:sSubPr>
                              <m:ctrlPr>
                                <a:rPr lang="el-GR"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0</m:t>
                              </m:r>
                            </m:sub>
                          </m:sSub>
                          <m:sSup>
                            <m:sSupPr>
                              <m:ctrlPr>
                                <a:rPr lang="el-GR" sz="2400" b="0" i="1" smtClean="0">
                                  <a:latin typeface="Cambria Math" panose="02040503050406030204" pitchFamily="18" charset="0"/>
                                </a:rPr>
                              </m:ctrlPr>
                            </m:sSupPr>
                            <m:e>
                              <m:r>
                                <a:rPr lang="en-US" sz="2400" b="0" i="1" smtClean="0">
                                  <a:latin typeface="Cambria Math" panose="02040503050406030204" pitchFamily="18" charset="0"/>
                                </a:rPr>
                                <m:t>𝑣</m:t>
                              </m:r>
                            </m:e>
                            <m:sup>
                              <m:r>
                                <a:rPr lang="en-US" sz="2400" b="0" i="1" smtClean="0">
                                  <a:latin typeface="Cambria Math" panose="02040503050406030204" pitchFamily="18" charset="0"/>
                                </a:rPr>
                                <m:t>2</m:t>
                              </m:r>
                            </m:sup>
                          </m:sSup>
                        </m:num>
                        <m:den>
                          <m:r>
                            <a:rPr lang="en-US" sz="2400" b="0" i="1" smtClean="0">
                              <a:latin typeface="Cambria Math" panose="02040503050406030204" pitchFamily="18" charset="0"/>
                            </a:rPr>
                            <m:t>𝑅</m:t>
                          </m:r>
                        </m:den>
                      </m:f>
                      <m:r>
                        <a:rPr lang="en-US" sz="2400" b="0" i="1" smtClean="0">
                          <a:latin typeface="Cambria Math" panose="02040503050406030204" pitchFamily="18" charset="0"/>
                        </a:rPr>
                        <m:t>=</m:t>
                      </m:r>
                      <m:r>
                        <a:rPr lang="en-US" sz="2400" b="0" i="1" smtClean="0">
                          <a:latin typeface="Cambria Math" panose="02040503050406030204" pitchFamily="18" charset="0"/>
                        </a:rPr>
                        <m:t>𝑞</m:t>
                      </m:r>
                      <m:r>
                        <a:rPr lang="en-US" sz="2400" b="0" i="1" smtClean="0">
                          <a:latin typeface="Cambria Math" panose="02040503050406030204" pitchFamily="18" charset="0"/>
                        </a:rPr>
                        <m:t> </m:t>
                      </m:r>
                      <m:r>
                        <a:rPr lang="en-US" sz="2400" b="0" i="1" smtClean="0">
                          <a:latin typeface="Cambria Math" panose="02040503050406030204" pitchFamily="18" charset="0"/>
                        </a:rPr>
                        <m:t>𝑣</m:t>
                      </m:r>
                      <m:r>
                        <a:rPr lang="en-US" sz="2400" b="0" i="1" smtClean="0">
                          <a:latin typeface="Cambria Math" panose="02040503050406030204" pitchFamily="18" charset="0"/>
                        </a:rPr>
                        <m:t> </m:t>
                      </m:r>
                      <m:r>
                        <a:rPr lang="en-US" sz="2400" b="0" i="1" smtClean="0">
                          <a:latin typeface="Cambria Math" panose="02040503050406030204" pitchFamily="18" charset="0"/>
                        </a:rPr>
                        <m:t>𝐵</m:t>
                      </m:r>
                      <m:r>
                        <a:rPr lang="en-US" sz="2400" b="0" i="1" smtClean="0">
                          <a:latin typeface="Cambria Math" panose="02040503050406030204" pitchFamily="18" charset="0"/>
                          <a:ea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𝑃</m:t>
                          </m:r>
                        </m:num>
                        <m:den>
                          <m:r>
                            <a:rPr lang="en-US" sz="2400" b="0" i="1" smtClean="0">
                              <a:latin typeface="Cambria Math" panose="02040503050406030204" pitchFamily="18" charset="0"/>
                              <a:ea typeface="Cambria Math" panose="02040503050406030204" pitchFamily="18" charset="0"/>
                            </a:rPr>
                            <m:t>𝑞</m:t>
                          </m:r>
                        </m:den>
                      </m:f>
                      <m:r>
                        <a:rPr lang="en-US" sz="2400" b="0" i="1" smtClean="0">
                          <a:latin typeface="Cambria Math" panose="02040503050406030204" pitchFamily="18" charset="0"/>
                          <a:ea typeface="Cambria Math" panose="02040503050406030204" pitchFamily="18" charset="0"/>
                        </a:rPr>
                        <m:t>=</m:t>
                      </m:r>
                      <m:r>
                        <a:rPr lang="en-US" sz="2400" b="0" i="1" smtClean="0">
                          <a:solidFill>
                            <a:schemeClr val="accent5">
                              <a:lumMod val="60000"/>
                              <a:lumOff val="40000"/>
                            </a:schemeClr>
                          </a:solidFill>
                          <a:latin typeface="Cambria Math" panose="02040503050406030204" pitchFamily="18" charset="0"/>
                          <a:ea typeface="Cambria Math" panose="02040503050406030204" pitchFamily="18" charset="0"/>
                        </a:rPr>
                        <m:t>𝐵</m:t>
                      </m:r>
                      <m:r>
                        <a:rPr lang="en-US" sz="2400" b="0" i="1" smtClean="0">
                          <a:solidFill>
                            <a:schemeClr val="accent5">
                              <a:lumMod val="60000"/>
                              <a:lumOff val="40000"/>
                            </a:schemeClr>
                          </a:solidFill>
                          <a:latin typeface="Cambria Math" panose="02040503050406030204" pitchFamily="18" charset="0"/>
                          <a:ea typeface="Cambria Math" panose="02040503050406030204" pitchFamily="18" charset="0"/>
                        </a:rPr>
                        <m:t> </m:t>
                      </m:r>
                      <m:r>
                        <a:rPr lang="en-US" sz="2400" b="0" i="1" smtClean="0">
                          <a:solidFill>
                            <a:schemeClr val="accent5">
                              <a:lumMod val="60000"/>
                              <a:lumOff val="40000"/>
                            </a:schemeClr>
                          </a:solidFill>
                          <a:latin typeface="Cambria Math" panose="02040503050406030204" pitchFamily="18" charset="0"/>
                          <a:ea typeface="Cambria Math" panose="02040503050406030204" pitchFamily="18" charset="0"/>
                        </a:rPr>
                        <m:t>𝑅</m:t>
                      </m:r>
                    </m:oMath>
                  </m:oMathPara>
                </a14:m>
                <a:endParaRPr lang="en-US" dirty="0"/>
              </a:p>
            </p:txBody>
          </p:sp>
        </mc:Choice>
        <mc:Fallback xmlns="">
          <p:sp>
            <p:nvSpPr>
              <p:cNvPr id="13" name="TextBox 12">
                <a:extLst>
                  <a:ext uri="{FF2B5EF4-FFF2-40B4-BE49-F238E27FC236}">
                    <a16:creationId xmlns:a16="http://schemas.microsoft.com/office/drawing/2014/main" id="{4ED1BCAC-10B5-53E9-48C9-277E7FB43AEF}"/>
                  </a:ext>
                </a:extLst>
              </p:cNvPr>
              <p:cNvSpPr txBox="1">
                <a:spLocks noRot="1" noChangeAspect="1" noMove="1" noResize="1" noEditPoints="1" noAdjustHandles="1" noChangeArrowheads="1" noChangeShapeType="1" noTextEdit="1"/>
              </p:cNvSpPr>
              <p:nvPr/>
            </p:nvSpPr>
            <p:spPr>
              <a:xfrm>
                <a:off x="7032104" y="3187319"/>
                <a:ext cx="3759619" cy="803361"/>
              </a:xfrm>
              <a:prstGeom prst="rect">
                <a:avLst/>
              </a:prstGeom>
              <a:blipFill>
                <a:blip r:embed="rId5"/>
                <a:stretch>
                  <a:fillRect l="-1010" r="-1010" b="-12500"/>
                </a:stretch>
              </a:blipFill>
            </p:spPr>
            <p:txBody>
              <a:bodyPr/>
              <a:lstStyle/>
              <a:p>
                <a:r>
                  <a:rPr lang="en-US">
                    <a:noFill/>
                  </a:rPr>
                  <a:t> </a:t>
                </a:r>
              </a:p>
            </p:txBody>
          </p:sp>
        </mc:Fallback>
      </mc:AlternateContent>
      <p:sp>
        <p:nvSpPr>
          <p:cNvPr id="19" name="Right Brace 18">
            <a:extLst>
              <a:ext uri="{FF2B5EF4-FFF2-40B4-BE49-F238E27FC236}">
                <a16:creationId xmlns:a16="http://schemas.microsoft.com/office/drawing/2014/main" id="{B562FB74-003C-63AD-E208-93E5711E546A}"/>
              </a:ext>
            </a:extLst>
          </p:cNvPr>
          <p:cNvSpPr/>
          <p:nvPr/>
        </p:nvSpPr>
        <p:spPr>
          <a:xfrm>
            <a:off x="6506597" y="3078903"/>
            <a:ext cx="288032" cy="102019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169CFF5-7ED5-CB28-D458-BB32DA81C54B}"/>
                  </a:ext>
                </a:extLst>
              </p:cNvPr>
              <p:cNvSpPr txBox="1"/>
              <p:nvPr/>
            </p:nvSpPr>
            <p:spPr>
              <a:xfrm>
                <a:off x="8289049" y="4844119"/>
                <a:ext cx="3159124" cy="843235"/>
              </a:xfrm>
              <a:prstGeom prst="rect">
                <a:avLst/>
              </a:prstGeom>
              <a:solidFill>
                <a:schemeClr val="accent2">
                  <a:lumMod val="20000"/>
                  <a:lumOff val="80000"/>
                </a:schemeClr>
              </a:solidFill>
              <a:ln>
                <a:solidFill>
                  <a:srgbClr val="FF0000"/>
                </a:solidFill>
              </a:ln>
            </p:spPr>
            <p:txBody>
              <a:bodyPr wrap="none" lIns="36000" tIns="36000" rIns="36000" bIns="36000" rtlCol="0">
                <a:spAutoFit/>
              </a:bodyPr>
              <a:lstStyle/>
              <a:p>
                <a:pPr algn="l"/>
                <a14:m>
                  <m:oMathPara xmlns:m="http://schemas.openxmlformats.org/officeDocument/2006/math">
                    <m:oMathParaPr>
                      <m:jc m:val="centerGroup"/>
                    </m:oMathParaPr>
                    <m:oMath xmlns:m="http://schemas.openxmlformats.org/officeDocument/2006/math">
                      <m:f>
                        <m:fPr>
                          <m:ctrlPr>
                            <a:rPr lang="en-US" sz="2400" b="0" i="1" smtClean="0">
                              <a:solidFill>
                                <a:srgbClr val="FF0000"/>
                              </a:solidFill>
                              <a:latin typeface="Cambria Math" panose="02040503050406030204" pitchFamily="18" charset="0"/>
                              <a:ea typeface="Cambria Math" panose="02040503050406030204"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rPr>
                            <m:t>1</m:t>
                          </m:r>
                        </m:num>
                        <m:den>
                          <m:r>
                            <a:rPr lang="en-US" sz="2400" b="0" i="1" smtClean="0">
                              <a:solidFill>
                                <a:srgbClr val="FF0000"/>
                              </a:solidFill>
                              <a:latin typeface="Cambria Math" panose="02040503050406030204" pitchFamily="18" charset="0"/>
                              <a:ea typeface="Cambria Math" panose="02040503050406030204" pitchFamily="18" charset="0"/>
                            </a:rPr>
                            <m:t>𝑅</m:t>
                          </m:r>
                          <m:r>
                            <a:rPr lang="en-US" sz="2400" b="0" i="1" smtClean="0">
                              <a:solidFill>
                                <a:srgbClr val="FF0000"/>
                              </a:solidFill>
                              <a:latin typeface="Cambria Math" panose="02040503050406030204" pitchFamily="18" charset="0"/>
                              <a:ea typeface="Cambria Math" panose="02040503050406030204" pitchFamily="18" charset="0"/>
                            </a:rPr>
                            <m:t> [</m:t>
                          </m:r>
                          <m:r>
                            <a:rPr lang="en-US" sz="2400" b="0" i="1" smtClean="0">
                              <a:solidFill>
                                <a:srgbClr val="FF0000"/>
                              </a:solidFill>
                              <a:latin typeface="Cambria Math" panose="02040503050406030204" pitchFamily="18" charset="0"/>
                              <a:ea typeface="Cambria Math" panose="02040503050406030204" pitchFamily="18" charset="0"/>
                            </a:rPr>
                            <m:t>𝑚</m:t>
                          </m:r>
                          <m:r>
                            <a:rPr lang="en-US" sz="2400" b="0" i="1" smtClean="0">
                              <a:solidFill>
                                <a:srgbClr val="FF0000"/>
                              </a:solidFill>
                              <a:latin typeface="Cambria Math" panose="02040503050406030204" pitchFamily="18" charset="0"/>
                              <a:ea typeface="Cambria Math" panose="02040503050406030204" pitchFamily="18" charset="0"/>
                            </a:rPr>
                            <m:t>]</m:t>
                          </m:r>
                        </m:den>
                      </m:f>
                      <m:r>
                        <a:rPr lang="en-US" sz="240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0.3 </m:t>
                      </m:r>
                      <m:f>
                        <m:fPr>
                          <m:ctrlPr>
                            <a:rPr lang="en-US" sz="2400" b="0" i="1" smtClean="0">
                              <a:solidFill>
                                <a:srgbClr val="FF0000"/>
                              </a:solidFill>
                              <a:latin typeface="Cambria Math" panose="02040503050406030204" pitchFamily="18" charset="0"/>
                              <a:ea typeface="Cambria Math" panose="02040503050406030204"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rPr>
                            <m:t>𝐵</m:t>
                          </m:r>
                          <m:r>
                            <a:rPr lang="en-US" sz="2400" b="0" i="1" smtClean="0">
                              <a:solidFill>
                                <a:srgbClr val="FF0000"/>
                              </a:solidFill>
                              <a:latin typeface="Cambria Math" panose="02040503050406030204" pitchFamily="18" charset="0"/>
                              <a:ea typeface="Cambria Math" panose="02040503050406030204" pitchFamily="18" charset="0"/>
                            </a:rPr>
                            <m:t> [</m:t>
                          </m:r>
                          <m:r>
                            <a:rPr lang="en-US" sz="2400" b="0" i="1" smtClean="0">
                              <a:solidFill>
                                <a:srgbClr val="FF0000"/>
                              </a:solidFill>
                              <a:latin typeface="Cambria Math" panose="02040503050406030204" pitchFamily="18" charset="0"/>
                              <a:ea typeface="Cambria Math" panose="02040503050406030204" pitchFamily="18" charset="0"/>
                            </a:rPr>
                            <m:t>𝑇</m:t>
                          </m:r>
                          <m:r>
                            <a:rPr lang="en-US" sz="2400" b="0" i="1" smtClean="0">
                              <a:solidFill>
                                <a:srgbClr val="FF0000"/>
                              </a:solidFill>
                              <a:latin typeface="Cambria Math" panose="02040503050406030204" pitchFamily="18" charset="0"/>
                              <a:ea typeface="Cambria Math" panose="02040503050406030204" pitchFamily="18" charset="0"/>
                            </a:rPr>
                            <m:t>]</m:t>
                          </m:r>
                        </m:num>
                        <m:den>
                          <m:r>
                            <a:rPr lang="en-US" sz="2400" b="0" i="1" smtClean="0">
                              <a:solidFill>
                                <a:srgbClr val="FF0000"/>
                              </a:solidFill>
                              <a:latin typeface="Cambria Math" panose="02040503050406030204" pitchFamily="18" charset="0"/>
                              <a:ea typeface="Cambria Math" panose="02040503050406030204" pitchFamily="18" charset="0"/>
                            </a:rPr>
                            <m:t>𝑃</m:t>
                          </m:r>
                          <m:r>
                            <a:rPr lang="en-US" sz="2400" b="0" i="1" smtClean="0">
                              <a:solidFill>
                                <a:srgbClr val="FF0000"/>
                              </a:solidFill>
                              <a:latin typeface="Cambria Math" panose="02040503050406030204" pitchFamily="18" charset="0"/>
                              <a:ea typeface="Cambria Math" panose="02040503050406030204" pitchFamily="18" charset="0"/>
                            </a:rPr>
                            <m:t> [</m:t>
                          </m:r>
                          <m:r>
                            <a:rPr lang="en-US" sz="2400" b="0" i="1" smtClean="0">
                              <a:solidFill>
                                <a:srgbClr val="FF0000"/>
                              </a:solidFill>
                              <a:latin typeface="Cambria Math" panose="02040503050406030204" pitchFamily="18" charset="0"/>
                              <a:ea typeface="Cambria Math" panose="02040503050406030204" pitchFamily="18" charset="0"/>
                            </a:rPr>
                            <m:t>𝐺𝑒𝑉</m:t>
                          </m:r>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𝑐</m:t>
                          </m:r>
                          <m:r>
                            <a:rPr lang="en-US" sz="2400" b="0" i="1" smtClean="0">
                              <a:solidFill>
                                <a:srgbClr val="FF0000"/>
                              </a:solidFill>
                              <a:latin typeface="Cambria Math" panose="02040503050406030204" pitchFamily="18" charset="0"/>
                              <a:ea typeface="Cambria Math" panose="02040503050406030204" pitchFamily="18" charset="0"/>
                            </a:rPr>
                            <m:t>]</m:t>
                          </m:r>
                        </m:den>
                      </m:f>
                    </m:oMath>
                  </m:oMathPara>
                </a14:m>
                <a:endParaRPr lang="en-US" dirty="0">
                  <a:solidFill>
                    <a:srgbClr val="FF0000"/>
                  </a:solidFill>
                </a:endParaRPr>
              </a:p>
            </p:txBody>
          </p:sp>
        </mc:Choice>
        <mc:Fallback xmlns="">
          <p:sp>
            <p:nvSpPr>
              <p:cNvPr id="20" name="TextBox 19">
                <a:extLst>
                  <a:ext uri="{FF2B5EF4-FFF2-40B4-BE49-F238E27FC236}">
                    <a16:creationId xmlns:a16="http://schemas.microsoft.com/office/drawing/2014/main" id="{C169CFF5-7ED5-CB28-D458-BB32DA81C54B}"/>
                  </a:ext>
                </a:extLst>
              </p:cNvPr>
              <p:cNvSpPr txBox="1">
                <a:spLocks noRot="1" noChangeAspect="1" noMove="1" noResize="1" noEditPoints="1" noAdjustHandles="1" noChangeArrowheads="1" noChangeShapeType="1" noTextEdit="1"/>
              </p:cNvSpPr>
              <p:nvPr/>
            </p:nvSpPr>
            <p:spPr>
              <a:xfrm>
                <a:off x="8289049" y="4844119"/>
                <a:ext cx="3159124" cy="843235"/>
              </a:xfrm>
              <a:prstGeom prst="rect">
                <a:avLst/>
              </a:prstGeom>
              <a:blipFill>
                <a:blip r:embed="rId6"/>
                <a:stretch>
                  <a:fillRect l="-400" t="-1471" r="-1600" b="-11765"/>
                </a:stretch>
              </a:blipFill>
              <a:ln>
                <a:solidFill>
                  <a:srgbClr val="FF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AF3BD41-61C8-966D-D466-C1AD02E303A3}"/>
                  </a:ext>
                </a:extLst>
              </p:cNvPr>
              <p:cNvSpPr txBox="1"/>
              <p:nvPr/>
            </p:nvSpPr>
            <p:spPr>
              <a:xfrm>
                <a:off x="491648" y="4480749"/>
                <a:ext cx="7116520" cy="1734697"/>
              </a:xfrm>
              <a:prstGeom prst="rect">
                <a:avLst/>
              </a:prstGeom>
              <a:solidFill>
                <a:schemeClr val="tx2">
                  <a:lumMod val="10000"/>
                  <a:lumOff val="90000"/>
                </a:schemeClr>
              </a:solidFill>
              <a:ln>
                <a:noFill/>
              </a:ln>
            </p:spPr>
            <p:style>
              <a:lnRef idx="0">
                <a:scrgbClr r="0" g="0" b="0"/>
              </a:lnRef>
              <a:fillRef idx="0">
                <a:scrgbClr r="0" g="0" b="0"/>
              </a:fillRef>
              <a:effectRef idx="0">
                <a:scrgbClr r="0" g="0" b="0"/>
              </a:effectRef>
              <a:fontRef idx="minor">
                <a:schemeClr val="lt1"/>
              </a:fontRef>
            </p:style>
            <p:txBody>
              <a:bodyPr wrap="square" lIns="36000" tIns="36000" rIns="36000" bIns="36000" rtlCol="0">
                <a:spAutoFit/>
              </a:bodyPr>
              <a:lstStyle/>
              <a:p>
                <a:r>
                  <a:rPr lang="el-GR" b="1" dirty="0">
                    <a:solidFill>
                      <a:schemeClr val="tx1"/>
                    </a:solidFill>
                  </a:rPr>
                  <a:t>LHC :</a:t>
                </a:r>
                <a:endParaRPr lang="en-US" b="1" dirty="0">
                  <a:solidFill>
                    <a:schemeClr val="tx1"/>
                  </a:solidFill>
                </a:endParaRPr>
              </a:p>
              <a:p>
                <a:r>
                  <a:rPr lang="en-US" dirty="0">
                    <a:solidFill>
                      <a:schemeClr val="tx1"/>
                    </a:solidFill>
                  </a:rPr>
                  <a:t>B = 8.33 T</a:t>
                </a:r>
              </a:p>
              <a:p>
                <a:r>
                  <a:rPr lang="en-US" i="1" dirty="0">
                    <a:solidFill>
                      <a:schemeClr val="tx1"/>
                    </a:solidFill>
                  </a:rPr>
                  <a:t>p</a:t>
                </a:r>
                <a:r>
                  <a:rPr lang="en-US" dirty="0">
                    <a:solidFill>
                      <a:schemeClr val="tx1"/>
                    </a:solidFill>
                  </a:rPr>
                  <a:t> = 7000 GeV/c</a:t>
                </a:r>
              </a:p>
              <a:p>
                <a:endParaRPr lang="en-US" dirty="0">
                  <a:solidFill>
                    <a:schemeClr val="tx1"/>
                  </a:solidFill>
                </a:endParaRPr>
              </a:p>
              <a:p>
                <a:r>
                  <a:rPr lang="el-GR" dirty="0">
                    <a:solidFill>
                      <a:schemeClr val="tx1"/>
                    </a:solidFill>
                  </a:rPr>
                  <a:t>Το δαχτυλίδι που ορίζεται από τα δίπολα : </a:t>
                </a:r>
                <a:r>
                  <a:rPr lang="en-US" dirty="0">
                    <a:solidFill>
                      <a:schemeClr val="tx1"/>
                    </a:solidFill>
                  </a:rPr>
                  <a:t>S </a:t>
                </a:r>
                <a14:m>
                  <m:oMath xmlns:m="http://schemas.openxmlformats.org/officeDocument/2006/math">
                    <m:r>
                      <a:rPr lang="en-US"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2</m:t>
                    </m:r>
                    <m:r>
                      <a:rPr lang="el-GR" i="1" smtClean="0">
                        <a:solidFill>
                          <a:schemeClr val="tx1"/>
                        </a:solidFill>
                        <a:latin typeface="Cambria Math" panose="02040503050406030204" pitchFamily="18" charset="0"/>
                      </a:rPr>
                      <m:t>𝜋</m:t>
                    </m:r>
                    <m:r>
                      <m:rPr>
                        <m:sty m:val="p"/>
                      </m:rPr>
                      <a:rPr lang="en-US" b="0" i="0" smtClean="0">
                        <a:solidFill>
                          <a:schemeClr val="tx1"/>
                        </a:solidFill>
                        <a:latin typeface="Cambria Math" panose="02040503050406030204" pitchFamily="18" charset="0"/>
                      </a:rPr>
                      <m:t>R</m:t>
                    </m:r>
                    <m:r>
                      <a:rPr lang="en-US" b="0" i="1" smtClean="0">
                        <a:solidFill>
                          <a:schemeClr val="tx1"/>
                        </a:solidFill>
                        <a:latin typeface="Cambria Math" panose="02040503050406030204" pitchFamily="18" charset="0"/>
                        <a:ea typeface="Cambria Math" panose="02040503050406030204" pitchFamily="18" charset="0"/>
                      </a:rPr>
                      <m:t>⟶</m:t>
                    </m:r>
                    <m:r>
                      <a:rPr lang="en-US" b="1" i="1" smtClean="0">
                        <a:solidFill>
                          <a:schemeClr val="tx1"/>
                        </a:solidFill>
                        <a:latin typeface="Cambria Math" panose="02040503050406030204" pitchFamily="18" charset="0"/>
                        <a:ea typeface="Cambria Math" panose="02040503050406030204" pitchFamily="18" charset="0"/>
                      </a:rPr>
                      <m:t>𝑺</m:t>
                    </m:r>
                    <m:r>
                      <a:rPr lang="en-US" b="1" i="1" smtClean="0">
                        <a:solidFill>
                          <a:schemeClr val="tx1"/>
                        </a:solidFill>
                        <a:latin typeface="Cambria Math" panose="02040503050406030204" pitchFamily="18" charset="0"/>
                        <a:ea typeface="Cambria Math" panose="02040503050406030204" pitchFamily="18" charset="0"/>
                      </a:rPr>
                      <m:t> ~ </m:t>
                    </m:r>
                    <m:r>
                      <a:rPr lang="en-US" b="1" i="1" smtClean="0">
                        <a:solidFill>
                          <a:schemeClr val="tx1"/>
                        </a:solidFill>
                        <a:latin typeface="Cambria Math" panose="02040503050406030204" pitchFamily="18" charset="0"/>
                        <a:ea typeface="Cambria Math" panose="02040503050406030204" pitchFamily="18" charset="0"/>
                      </a:rPr>
                      <m:t>𝟏𝟖</m:t>
                    </m:r>
                    <m:r>
                      <a:rPr lang="en-US" b="1" i="1" smtClean="0">
                        <a:solidFill>
                          <a:schemeClr val="tx1"/>
                        </a:solidFill>
                        <a:latin typeface="Cambria Math" panose="02040503050406030204" pitchFamily="18" charset="0"/>
                        <a:ea typeface="Cambria Math" panose="02040503050406030204" pitchFamily="18" charset="0"/>
                      </a:rPr>
                      <m:t> </m:t>
                    </m:r>
                    <m:r>
                      <a:rPr lang="en-US" b="1" i="1" smtClean="0">
                        <a:solidFill>
                          <a:schemeClr val="tx1"/>
                        </a:solidFill>
                        <a:latin typeface="Cambria Math" panose="02040503050406030204" pitchFamily="18" charset="0"/>
                        <a:ea typeface="Cambria Math" panose="02040503050406030204" pitchFamily="18" charset="0"/>
                      </a:rPr>
                      <m:t>𝒌𝒎</m:t>
                    </m:r>
                  </m:oMath>
                </a14:m>
                <a:r>
                  <a:rPr lang="el-GR" b="1" dirty="0">
                    <a:solidFill>
                      <a:schemeClr val="tx1"/>
                    </a:solidFill>
                  </a:rPr>
                  <a:t> αντιστοιχεί στο ~66% το συνολικού (27</a:t>
                </a:r>
                <a:r>
                  <a:rPr lang="en-US" b="1" dirty="0">
                    <a:solidFill>
                      <a:schemeClr val="tx1"/>
                    </a:solidFill>
                  </a:rPr>
                  <a:t>km) – </a:t>
                </a:r>
                <a:r>
                  <a:rPr lang="en-US" b="1" dirty="0">
                    <a:solidFill>
                      <a:srgbClr val="00B050"/>
                    </a:solidFill>
                  </a:rPr>
                  <a:t>packing factor</a:t>
                </a:r>
              </a:p>
            </p:txBody>
          </p:sp>
        </mc:Choice>
        <mc:Fallback xmlns="">
          <p:sp>
            <p:nvSpPr>
              <p:cNvPr id="21" name="TextBox 20">
                <a:extLst>
                  <a:ext uri="{FF2B5EF4-FFF2-40B4-BE49-F238E27FC236}">
                    <a16:creationId xmlns:a16="http://schemas.microsoft.com/office/drawing/2014/main" id="{9AF3BD41-61C8-966D-D466-C1AD02E303A3}"/>
                  </a:ext>
                </a:extLst>
              </p:cNvPr>
              <p:cNvSpPr txBox="1">
                <a:spLocks noRot="1" noChangeAspect="1" noMove="1" noResize="1" noEditPoints="1" noAdjustHandles="1" noChangeArrowheads="1" noChangeShapeType="1" noTextEdit="1"/>
              </p:cNvSpPr>
              <p:nvPr/>
            </p:nvSpPr>
            <p:spPr>
              <a:xfrm>
                <a:off x="491648" y="4480749"/>
                <a:ext cx="7116520" cy="1734697"/>
              </a:xfrm>
              <a:prstGeom prst="rect">
                <a:avLst/>
              </a:prstGeom>
              <a:blipFill>
                <a:blip r:embed="rId7"/>
                <a:stretch>
                  <a:fillRect l="-1423" t="-2174" b="-5072"/>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1224967-A798-B58D-B560-E758B1A27CE6}"/>
                  </a:ext>
                </a:extLst>
              </p:cNvPr>
              <p:cNvSpPr txBox="1"/>
              <p:nvPr/>
            </p:nvSpPr>
            <p:spPr>
              <a:xfrm>
                <a:off x="2419449" y="4842524"/>
                <a:ext cx="3722558" cy="534762"/>
              </a:xfrm>
              <a:prstGeom prst="rect">
                <a:avLst/>
              </a:prstGeom>
              <a:noFill/>
            </p:spPr>
            <p:txBody>
              <a:bodyPr wrap="none" lIns="0" tIns="0" rIns="0" bIns="0" rtlCol="0">
                <a:spAutoFit/>
              </a:bodyPr>
              <a:lstStyle/>
              <a:p>
                <a:pPr algn="l"/>
                <a14:m>
                  <m:oMath xmlns:m="http://schemas.openxmlformats.org/officeDocument/2006/math">
                    <m:f>
                      <m:fPr>
                        <m:ctrlPr>
                          <a:rPr lang="en-US" b="0" i="1" smtClean="0">
                            <a:solidFill>
                              <a:schemeClr val="tx1"/>
                            </a:solidFill>
                            <a:latin typeface="Cambria Math" panose="02040503050406030204" pitchFamily="18" charset="0"/>
                            <a:ea typeface="Cambria Math" panose="02040503050406030204" pitchFamily="18" charset="0"/>
                          </a:rPr>
                        </m:ctrlPr>
                      </m:fPr>
                      <m:num>
                        <m:r>
                          <a:rPr lang="en-US" b="0" i="1" smtClean="0">
                            <a:solidFill>
                              <a:schemeClr val="tx1"/>
                            </a:solidFill>
                            <a:latin typeface="Cambria Math" panose="02040503050406030204" pitchFamily="18" charset="0"/>
                            <a:ea typeface="Cambria Math" panose="02040503050406030204" pitchFamily="18" charset="0"/>
                          </a:rPr>
                          <m:t>1</m:t>
                        </m:r>
                      </m:num>
                      <m:den>
                        <m:r>
                          <a:rPr lang="en-US" b="0" i="1" smtClean="0">
                            <a:solidFill>
                              <a:schemeClr val="tx1"/>
                            </a:solidFill>
                            <a:latin typeface="Cambria Math" panose="02040503050406030204" pitchFamily="18" charset="0"/>
                            <a:ea typeface="Cambria Math" panose="02040503050406030204" pitchFamily="18" charset="0"/>
                          </a:rPr>
                          <m:t>𝑅</m:t>
                        </m:r>
                        <m:r>
                          <a:rPr lang="en-US" b="0" i="1" smtClean="0">
                            <a:solidFill>
                              <a:schemeClr val="tx1"/>
                            </a:solidFill>
                            <a:latin typeface="Cambria Math" panose="02040503050406030204" pitchFamily="18" charset="0"/>
                            <a:ea typeface="Cambria Math" panose="02040503050406030204" pitchFamily="18" charset="0"/>
                          </a:rPr>
                          <m:t> [</m:t>
                        </m:r>
                        <m:r>
                          <a:rPr lang="en-US" b="0" i="1" smtClean="0">
                            <a:solidFill>
                              <a:schemeClr val="tx1"/>
                            </a:solidFill>
                            <a:latin typeface="Cambria Math" panose="02040503050406030204" pitchFamily="18" charset="0"/>
                            <a:ea typeface="Cambria Math" panose="02040503050406030204" pitchFamily="18" charset="0"/>
                          </a:rPr>
                          <m:t>𝑚</m:t>
                        </m:r>
                        <m:r>
                          <a:rPr lang="en-US" b="0" i="1" smtClean="0">
                            <a:solidFill>
                              <a:schemeClr val="tx1"/>
                            </a:solidFill>
                            <a:latin typeface="Cambria Math" panose="02040503050406030204" pitchFamily="18" charset="0"/>
                            <a:ea typeface="Cambria Math" panose="02040503050406030204" pitchFamily="18" charset="0"/>
                          </a:rPr>
                          <m:t>]</m:t>
                        </m:r>
                      </m:den>
                    </m:f>
                    <m:r>
                      <a:rPr lang="en-US"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0.3 </m:t>
                    </m:r>
                    <m:f>
                      <m:fPr>
                        <m:ctrlPr>
                          <a:rPr lang="en-US" b="0" i="1" smtClean="0">
                            <a:solidFill>
                              <a:schemeClr val="tx1"/>
                            </a:solidFill>
                            <a:latin typeface="Cambria Math" panose="02040503050406030204" pitchFamily="18" charset="0"/>
                            <a:ea typeface="Cambria Math" panose="02040503050406030204" pitchFamily="18" charset="0"/>
                          </a:rPr>
                        </m:ctrlPr>
                      </m:fPr>
                      <m:num>
                        <m:r>
                          <a:rPr lang="en-US" b="0" i="1" smtClean="0">
                            <a:solidFill>
                              <a:schemeClr val="tx1"/>
                            </a:solidFill>
                            <a:latin typeface="Cambria Math" panose="02040503050406030204" pitchFamily="18" charset="0"/>
                            <a:ea typeface="Cambria Math" panose="02040503050406030204" pitchFamily="18" charset="0"/>
                          </a:rPr>
                          <m:t>8.33 </m:t>
                        </m:r>
                        <m:d>
                          <m:dPr>
                            <m:begChr m:val="["/>
                            <m:endChr m:val="]"/>
                            <m:ctrlPr>
                              <a:rPr lang="en-US" b="0" i="1" smtClean="0">
                                <a:solidFill>
                                  <a:schemeClr val="tx1"/>
                                </a:solidFill>
                                <a:latin typeface="Cambria Math" panose="02040503050406030204" pitchFamily="18" charset="0"/>
                                <a:ea typeface="Cambria Math" panose="02040503050406030204" pitchFamily="18" charset="0"/>
                              </a:rPr>
                            </m:ctrlPr>
                          </m:dPr>
                          <m:e>
                            <m:r>
                              <a:rPr lang="en-US" b="0" i="1" smtClean="0">
                                <a:solidFill>
                                  <a:schemeClr val="tx1"/>
                                </a:solidFill>
                                <a:latin typeface="Cambria Math" panose="02040503050406030204" pitchFamily="18" charset="0"/>
                                <a:ea typeface="Cambria Math" panose="02040503050406030204" pitchFamily="18" charset="0"/>
                              </a:rPr>
                              <m:t>𝑇</m:t>
                            </m:r>
                          </m:e>
                        </m:d>
                      </m:num>
                      <m:den>
                        <m:r>
                          <a:rPr lang="en-US" b="0" i="1" smtClean="0">
                            <a:solidFill>
                              <a:schemeClr val="tx1"/>
                            </a:solidFill>
                            <a:latin typeface="Cambria Math" panose="02040503050406030204" pitchFamily="18" charset="0"/>
                            <a:ea typeface="Cambria Math" panose="02040503050406030204" pitchFamily="18" charset="0"/>
                          </a:rPr>
                          <m:t>7000 </m:t>
                        </m:r>
                        <m:d>
                          <m:dPr>
                            <m:begChr m:val="["/>
                            <m:endChr m:val="]"/>
                            <m:ctrlPr>
                              <a:rPr lang="en-US" b="0" i="1" smtClean="0">
                                <a:solidFill>
                                  <a:schemeClr val="tx1"/>
                                </a:solidFill>
                                <a:latin typeface="Cambria Math" panose="02040503050406030204" pitchFamily="18" charset="0"/>
                                <a:ea typeface="Cambria Math" panose="02040503050406030204" pitchFamily="18" charset="0"/>
                              </a:rPr>
                            </m:ctrlPr>
                          </m:dPr>
                          <m:e>
                            <m:f>
                              <m:fPr>
                                <m:ctrlPr>
                                  <a:rPr lang="en-US" b="0" i="1" smtClean="0">
                                    <a:solidFill>
                                      <a:schemeClr val="tx1"/>
                                    </a:solidFill>
                                    <a:latin typeface="Cambria Math" panose="02040503050406030204" pitchFamily="18" charset="0"/>
                                    <a:ea typeface="Cambria Math" panose="02040503050406030204" pitchFamily="18" charset="0"/>
                                  </a:rPr>
                                </m:ctrlPr>
                              </m:fPr>
                              <m:num>
                                <m:r>
                                  <m:rPr>
                                    <m:sty m:val="p"/>
                                  </m:rPr>
                                  <a:rPr lang="en-US" b="0" i="0" smtClean="0">
                                    <a:solidFill>
                                      <a:schemeClr val="tx1"/>
                                    </a:solidFill>
                                    <a:latin typeface="Cambria Math" panose="02040503050406030204" pitchFamily="18" charset="0"/>
                                    <a:ea typeface="Cambria Math" panose="02040503050406030204" pitchFamily="18" charset="0"/>
                                  </a:rPr>
                                  <m:t>GeV</m:t>
                                </m:r>
                              </m:num>
                              <m:den>
                                <m:r>
                                  <m:rPr>
                                    <m:sty m:val="p"/>
                                  </m:rPr>
                                  <a:rPr lang="en-US" b="0" i="0" smtClean="0">
                                    <a:solidFill>
                                      <a:schemeClr val="tx1"/>
                                    </a:solidFill>
                                    <a:latin typeface="Cambria Math" panose="02040503050406030204" pitchFamily="18" charset="0"/>
                                    <a:ea typeface="Cambria Math" panose="02040503050406030204" pitchFamily="18" charset="0"/>
                                  </a:rPr>
                                  <m:t>c</m:t>
                                </m:r>
                              </m:den>
                            </m:f>
                          </m:e>
                        </m:d>
                      </m:den>
                    </m:f>
                    <m:r>
                      <a:rPr lang="en-US" b="0" i="1" smtClean="0">
                        <a:solidFill>
                          <a:schemeClr val="tx1"/>
                        </a:solidFill>
                        <a:latin typeface="Cambria Math" panose="02040503050406030204" pitchFamily="18" charset="0"/>
                        <a:ea typeface="Cambria Math" panose="02040503050406030204" pitchFamily="18" charset="0"/>
                      </a:rPr>
                      <m:t>⇒</m:t>
                    </m:r>
                    <m:r>
                      <a:rPr lang="en-US" b="1" i="1" smtClean="0">
                        <a:solidFill>
                          <a:schemeClr val="tx1"/>
                        </a:solidFill>
                        <a:latin typeface="Cambria Math" panose="02040503050406030204" pitchFamily="18" charset="0"/>
                        <a:ea typeface="Cambria Math" panose="02040503050406030204" pitchFamily="18" charset="0"/>
                      </a:rPr>
                      <m:t>𝑹</m:t>
                    </m:r>
                    <m:r>
                      <a:rPr lang="en-US" b="1" i="1" smtClean="0">
                        <a:solidFill>
                          <a:schemeClr val="tx1"/>
                        </a:solidFill>
                        <a:latin typeface="Cambria Math" panose="02040503050406030204" pitchFamily="18" charset="0"/>
                        <a:ea typeface="Cambria Math" panose="02040503050406030204" pitchFamily="18" charset="0"/>
                      </a:rPr>
                      <m:t>=</m:t>
                    </m:r>
                    <m:r>
                      <a:rPr lang="en-US" b="1" i="1" smtClean="0">
                        <a:solidFill>
                          <a:schemeClr val="tx1"/>
                        </a:solidFill>
                        <a:latin typeface="Cambria Math" panose="02040503050406030204" pitchFamily="18" charset="0"/>
                        <a:ea typeface="Cambria Math" panose="02040503050406030204" pitchFamily="18" charset="0"/>
                      </a:rPr>
                      <m:t>𝟐</m:t>
                    </m:r>
                    <m:r>
                      <a:rPr lang="en-US" b="1" i="1" smtClean="0">
                        <a:solidFill>
                          <a:schemeClr val="tx1"/>
                        </a:solidFill>
                        <a:latin typeface="Cambria Math" panose="02040503050406030204" pitchFamily="18" charset="0"/>
                        <a:ea typeface="Cambria Math" panose="02040503050406030204" pitchFamily="18" charset="0"/>
                      </a:rPr>
                      <m:t>.</m:t>
                    </m:r>
                    <m:r>
                      <a:rPr lang="en-US" b="1" i="1" smtClean="0">
                        <a:solidFill>
                          <a:schemeClr val="tx1"/>
                        </a:solidFill>
                        <a:latin typeface="Cambria Math" panose="02040503050406030204" pitchFamily="18" charset="0"/>
                        <a:ea typeface="Cambria Math" panose="02040503050406030204" pitchFamily="18" charset="0"/>
                      </a:rPr>
                      <m:t>𝟖𝟑</m:t>
                    </m:r>
                    <m:r>
                      <a:rPr lang="en-US" b="1" i="1" smtClean="0">
                        <a:solidFill>
                          <a:schemeClr val="tx1"/>
                        </a:solidFill>
                        <a:latin typeface="Cambria Math" panose="02040503050406030204" pitchFamily="18" charset="0"/>
                        <a:ea typeface="Cambria Math" panose="02040503050406030204" pitchFamily="18" charset="0"/>
                      </a:rPr>
                      <m:t>𝒌𝒎</m:t>
                    </m:r>
                  </m:oMath>
                </a14:m>
                <a:r>
                  <a:rPr lang="en-US" b="1" dirty="0">
                    <a:solidFill>
                      <a:schemeClr val="tx1"/>
                    </a:solidFill>
                  </a:rPr>
                  <a:t>  </a:t>
                </a:r>
              </a:p>
            </p:txBody>
          </p:sp>
        </mc:Choice>
        <mc:Fallback xmlns="">
          <p:sp>
            <p:nvSpPr>
              <p:cNvPr id="22" name="TextBox 21">
                <a:extLst>
                  <a:ext uri="{FF2B5EF4-FFF2-40B4-BE49-F238E27FC236}">
                    <a16:creationId xmlns:a16="http://schemas.microsoft.com/office/drawing/2014/main" id="{41224967-A798-B58D-B560-E758B1A27CE6}"/>
                  </a:ext>
                </a:extLst>
              </p:cNvPr>
              <p:cNvSpPr txBox="1">
                <a:spLocks noRot="1" noChangeAspect="1" noMove="1" noResize="1" noEditPoints="1" noAdjustHandles="1" noChangeArrowheads="1" noChangeShapeType="1" noTextEdit="1"/>
              </p:cNvSpPr>
              <p:nvPr/>
            </p:nvSpPr>
            <p:spPr>
              <a:xfrm>
                <a:off x="2419449" y="4842524"/>
                <a:ext cx="3722558" cy="534762"/>
              </a:xfrm>
              <a:prstGeom prst="rect">
                <a:avLst/>
              </a:prstGeom>
              <a:blipFill>
                <a:blip r:embed="rId8"/>
                <a:stretch>
                  <a:fillRect l="-1361" t="-2326" b="-4651"/>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36947A95-304C-0D23-8197-1E427448C7B3}"/>
              </a:ext>
            </a:extLst>
          </p:cNvPr>
          <p:cNvSpPr txBox="1"/>
          <p:nvPr/>
        </p:nvSpPr>
        <p:spPr>
          <a:xfrm>
            <a:off x="10416480" y="4085539"/>
            <a:ext cx="1308050" cy="276999"/>
          </a:xfrm>
          <a:prstGeom prst="rect">
            <a:avLst/>
          </a:prstGeom>
          <a:noFill/>
        </p:spPr>
        <p:txBody>
          <a:bodyPr wrap="none" lIns="0" tIns="0" rIns="0" bIns="0" rtlCol="0">
            <a:spAutoFit/>
          </a:bodyPr>
          <a:lstStyle/>
          <a:p>
            <a:pPr algn="l"/>
            <a:r>
              <a:rPr lang="en-US" dirty="0">
                <a:solidFill>
                  <a:schemeClr val="accent5">
                    <a:lumMod val="60000"/>
                    <a:lumOff val="40000"/>
                  </a:schemeClr>
                </a:solidFill>
              </a:rPr>
              <a:t>beam rigidity</a:t>
            </a:r>
          </a:p>
        </p:txBody>
      </p:sp>
      <p:cxnSp>
        <p:nvCxnSpPr>
          <p:cNvPr id="26" name="Straight Arrow Connector 25">
            <a:extLst>
              <a:ext uri="{FF2B5EF4-FFF2-40B4-BE49-F238E27FC236}">
                <a16:creationId xmlns:a16="http://schemas.microsoft.com/office/drawing/2014/main" id="{5662DC88-C133-2391-7414-BCDC7EBEB31A}"/>
              </a:ext>
            </a:extLst>
          </p:cNvPr>
          <p:cNvCxnSpPr>
            <a:cxnSpLocks/>
          </p:cNvCxnSpPr>
          <p:nvPr/>
        </p:nvCxnSpPr>
        <p:spPr>
          <a:xfrm flipH="1" flipV="1">
            <a:off x="10560496" y="3789040"/>
            <a:ext cx="231227" cy="296499"/>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0888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8" name="Content Placeholder 37">
                <a:extLst>
                  <a:ext uri="{FF2B5EF4-FFF2-40B4-BE49-F238E27FC236}">
                    <a16:creationId xmlns:a16="http://schemas.microsoft.com/office/drawing/2014/main" id="{A76CABB4-6A95-13B1-FBE0-31420E97B070}"/>
                  </a:ext>
                </a:extLst>
              </p:cNvPr>
              <p:cNvSpPr>
                <a:spLocks noGrp="1"/>
              </p:cNvSpPr>
              <p:nvPr>
                <p:ph idx="1"/>
              </p:nvPr>
            </p:nvSpPr>
            <p:spPr>
              <a:xfrm>
                <a:off x="407989" y="1592263"/>
                <a:ext cx="11376024" cy="2295937"/>
              </a:xfrm>
              <a:ln>
                <a:solidFill>
                  <a:schemeClr val="accent5">
                    <a:lumMod val="60000"/>
                    <a:lumOff val="40000"/>
                  </a:schemeClr>
                </a:solidFill>
              </a:ln>
            </p:spPr>
            <p:txBody>
              <a:bodyPr/>
              <a:lstStyle/>
              <a:p>
                <a:pPr marL="0" indent="0">
                  <a:buNone/>
                </a:pPr>
                <a:r>
                  <a:rPr lang="el-GR" dirty="0">
                    <a:solidFill>
                      <a:srgbClr val="FF0000"/>
                    </a:solidFill>
                  </a:rPr>
                  <a:t>Τα </a:t>
                </a:r>
                <a:r>
                  <a:rPr lang="el-GR" dirty="0" err="1">
                    <a:solidFill>
                      <a:srgbClr val="FF0000"/>
                    </a:solidFill>
                  </a:rPr>
                  <a:t>τετρ</a:t>
                </a:r>
                <a:r>
                  <a:rPr lang="en-US" dirty="0" err="1">
                    <a:solidFill>
                      <a:srgbClr val="FF0000"/>
                    </a:solidFill>
                  </a:rPr>
                  <a:t>ά</a:t>
                </a:r>
                <a:r>
                  <a:rPr lang="el-GR" dirty="0" err="1">
                    <a:solidFill>
                      <a:srgbClr val="FF0000"/>
                    </a:solidFill>
                  </a:rPr>
                  <a:t>πολα</a:t>
                </a:r>
                <a:endParaRPr lang="el-GR" dirty="0">
                  <a:solidFill>
                    <a:srgbClr val="FF0000"/>
                  </a:solidFill>
                </a:endParaRPr>
              </a:p>
              <a:p>
                <a:pPr>
                  <a:buFont typeface="Wingdings" pitchFamily="2" charset="2"/>
                  <a:buChar char="§"/>
                </a:pPr>
                <a:r>
                  <a:rPr lang="el-GR" dirty="0">
                    <a:solidFill>
                      <a:schemeClr val="bg2">
                        <a:lumMod val="10000"/>
                      </a:schemeClr>
                    </a:solidFill>
                  </a:rPr>
                  <a:t>Αντιστοιχούν στους φακούς της οπτικής</a:t>
                </a:r>
                <a:endParaRPr lang="el-GR" dirty="0"/>
              </a:p>
              <a:p>
                <a:pPr>
                  <a:buFont typeface="Wingdings" pitchFamily="2" charset="2"/>
                  <a:buChar char="§"/>
                </a:pPr>
                <a:r>
                  <a:rPr lang="el-GR" dirty="0">
                    <a:solidFill>
                      <a:schemeClr val="bg2">
                        <a:lumMod val="10000"/>
                      </a:schemeClr>
                    </a:solidFill>
                  </a:rPr>
                  <a:t>Μαγνητικό πεδίο: </a:t>
                </a:r>
                <a14:m>
                  <m:oMath xmlns:m="http://schemas.openxmlformats.org/officeDocument/2006/math">
                    <m:r>
                      <a:rPr lang="en-US" b="1" i="0" smtClean="0">
                        <a:solidFill>
                          <a:schemeClr val="bg2">
                            <a:lumMod val="10000"/>
                          </a:schemeClr>
                        </a:solidFill>
                        <a:latin typeface="Cambria Math" panose="02040503050406030204" pitchFamily="18" charset="0"/>
                      </a:rPr>
                      <m:t>(</m:t>
                    </m:r>
                    <m:sSub>
                      <m:sSubPr>
                        <m:ctrlPr>
                          <a:rPr lang="en-US" b="1" i="1" smtClean="0">
                            <a:solidFill>
                              <a:schemeClr val="bg2">
                                <a:lumMod val="10000"/>
                              </a:schemeClr>
                            </a:solidFill>
                            <a:latin typeface="Cambria Math" panose="02040503050406030204" pitchFamily="18" charset="0"/>
                          </a:rPr>
                        </m:ctrlPr>
                      </m:sSubPr>
                      <m:e>
                        <m:r>
                          <a:rPr lang="en-US" b="1" i="1" smtClean="0">
                            <a:solidFill>
                              <a:schemeClr val="bg2">
                                <a:lumMod val="10000"/>
                              </a:schemeClr>
                            </a:solidFill>
                            <a:latin typeface="Cambria Math" panose="02040503050406030204" pitchFamily="18" charset="0"/>
                          </a:rPr>
                          <m:t>𝑩</m:t>
                        </m:r>
                      </m:e>
                      <m:sub>
                        <m:r>
                          <a:rPr lang="en-US" b="1" i="1" smtClean="0">
                            <a:solidFill>
                              <a:schemeClr val="bg2">
                                <a:lumMod val="10000"/>
                              </a:schemeClr>
                            </a:solidFill>
                            <a:latin typeface="Cambria Math" panose="02040503050406030204" pitchFamily="18" charset="0"/>
                          </a:rPr>
                          <m:t>𝒙</m:t>
                        </m:r>
                      </m:sub>
                    </m:sSub>
                    <m:r>
                      <a:rPr lang="en-US" b="1" i="1" smtClean="0">
                        <a:solidFill>
                          <a:schemeClr val="bg2">
                            <a:lumMod val="10000"/>
                          </a:schemeClr>
                        </a:solidFill>
                        <a:latin typeface="Cambria Math" panose="02040503050406030204" pitchFamily="18" charset="0"/>
                      </a:rPr>
                      <m:t>, </m:t>
                    </m:r>
                    <m:sSub>
                      <m:sSubPr>
                        <m:ctrlPr>
                          <a:rPr lang="en-US" b="1" i="1" smtClean="0">
                            <a:solidFill>
                              <a:schemeClr val="bg2">
                                <a:lumMod val="10000"/>
                              </a:schemeClr>
                            </a:solidFill>
                            <a:latin typeface="Cambria Math" panose="02040503050406030204" pitchFamily="18" charset="0"/>
                          </a:rPr>
                        </m:ctrlPr>
                      </m:sSubPr>
                      <m:e>
                        <m:r>
                          <a:rPr lang="en-US" b="1" i="1" smtClean="0">
                            <a:solidFill>
                              <a:schemeClr val="bg2">
                                <a:lumMod val="10000"/>
                              </a:schemeClr>
                            </a:solidFill>
                            <a:latin typeface="Cambria Math" panose="02040503050406030204" pitchFamily="18" charset="0"/>
                          </a:rPr>
                          <m:t>𝑩</m:t>
                        </m:r>
                      </m:e>
                      <m:sub>
                        <m:r>
                          <a:rPr lang="en-US" b="1" i="1" smtClean="0">
                            <a:solidFill>
                              <a:schemeClr val="bg2">
                                <a:lumMod val="10000"/>
                              </a:schemeClr>
                            </a:solidFill>
                            <a:latin typeface="Cambria Math" panose="02040503050406030204" pitchFamily="18" charset="0"/>
                          </a:rPr>
                          <m:t>𝒚</m:t>
                        </m:r>
                      </m:sub>
                    </m:sSub>
                    <m:r>
                      <a:rPr lang="en-GB" i="1" smtClean="0">
                        <a:solidFill>
                          <a:schemeClr val="bg2">
                            <a:lumMod val="10000"/>
                          </a:schemeClr>
                        </a:solidFill>
                        <a:latin typeface="Cambria Math" panose="02040503050406030204" pitchFamily="18" charset="0"/>
                      </a:rPr>
                      <m:t>=</m:t>
                    </m:r>
                    <m:r>
                      <a:rPr lang="en-US" b="1" i="1" smtClean="0">
                        <a:solidFill>
                          <a:schemeClr val="bg2">
                            <a:lumMod val="10000"/>
                          </a:schemeClr>
                        </a:solidFill>
                        <a:latin typeface="Cambria Math" panose="02040503050406030204" pitchFamily="18" charset="0"/>
                      </a:rPr>
                      <m:t>𝑮</m:t>
                    </m:r>
                    <m:r>
                      <a:rPr lang="en-US" b="1" i="1" smtClean="0">
                        <a:solidFill>
                          <a:schemeClr val="bg2">
                            <a:lumMod val="10000"/>
                          </a:schemeClr>
                        </a:solidFill>
                        <a:latin typeface="Cambria Math" panose="02040503050406030204" pitchFamily="18" charset="0"/>
                      </a:rPr>
                      <m:t> ∙(</m:t>
                    </m:r>
                    <m:r>
                      <a:rPr lang="en-US" b="1" i="1" smtClean="0">
                        <a:solidFill>
                          <a:schemeClr val="bg2">
                            <a:lumMod val="10000"/>
                          </a:schemeClr>
                        </a:solidFill>
                        <a:latin typeface="Cambria Math" panose="02040503050406030204" pitchFamily="18" charset="0"/>
                        <a:ea typeface="Cambria Math" panose="02040503050406030204" pitchFamily="18" charset="0"/>
                      </a:rPr>
                      <m:t>𝒚</m:t>
                    </m:r>
                    <m:r>
                      <a:rPr lang="en-US" b="1" i="1" smtClean="0">
                        <a:solidFill>
                          <a:schemeClr val="bg2">
                            <a:lumMod val="10000"/>
                          </a:schemeClr>
                        </a:solidFill>
                        <a:latin typeface="Cambria Math" panose="02040503050406030204" pitchFamily="18" charset="0"/>
                        <a:ea typeface="Cambria Math" panose="02040503050406030204" pitchFamily="18" charset="0"/>
                      </a:rPr>
                      <m:t>, </m:t>
                    </m:r>
                    <m:r>
                      <a:rPr lang="en-US" b="1" i="1" smtClean="0">
                        <a:solidFill>
                          <a:schemeClr val="bg2">
                            <a:lumMod val="10000"/>
                          </a:schemeClr>
                        </a:solidFill>
                        <a:latin typeface="Cambria Math" panose="02040503050406030204" pitchFamily="18" charset="0"/>
                        <a:ea typeface="Cambria Math" panose="02040503050406030204" pitchFamily="18" charset="0"/>
                      </a:rPr>
                      <m:t>𝒙</m:t>
                    </m:r>
                    <m:r>
                      <a:rPr lang="en-US" b="1" i="1" smtClean="0">
                        <a:solidFill>
                          <a:schemeClr val="bg2">
                            <a:lumMod val="10000"/>
                          </a:schemeClr>
                        </a:solidFill>
                        <a:latin typeface="Cambria Math" panose="02040503050406030204" pitchFamily="18" charset="0"/>
                        <a:ea typeface="Cambria Math" panose="02040503050406030204" pitchFamily="18" charset="0"/>
                      </a:rPr>
                      <m:t>)</m:t>
                    </m:r>
                  </m:oMath>
                </a14:m>
                <a:endParaRPr lang="en-US" dirty="0">
                  <a:solidFill>
                    <a:schemeClr val="bg2">
                      <a:lumMod val="10000"/>
                    </a:schemeClr>
                  </a:solidFill>
                </a:endParaRPr>
              </a:p>
              <a:p>
                <a:pPr>
                  <a:buFont typeface="Wingdings" pitchFamily="2" charset="2"/>
                  <a:buChar char="§"/>
                </a:pPr>
                <a:r>
                  <a:rPr lang="el-GR" dirty="0">
                    <a:solidFill>
                      <a:schemeClr val="bg2">
                        <a:lumMod val="10000"/>
                      </a:schemeClr>
                    </a:solidFill>
                  </a:rPr>
                  <a:t>Μαγνητική δύναμη: </a:t>
                </a:r>
                <a14:m>
                  <m:oMath xmlns:m="http://schemas.openxmlformats.org/officeDocument/2006/math">
                    <m:r>
                      <a:rPr lang="en-US" smtClean="0">
                        <a:solidFill>
                          <a:srgbClr val="C00000"/>
                        </a:solidFill>
                        <a:latin typeface="Cambria Math" panose="02040503050406030204" pitchFamily="18" charset="0"/>
                      </a:rPr>
                      <m:t>(</m:t>
                    </m:r>
                    <m:sSub>
                      <m:sSubPr>
                        <m:ctrlPr>
                          <a:rPr lang="en-US" i="1">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𝑭</m:t>
                        </m:r>
                      </m:e>
                      <m:sub>
                        <m:r>
                          <a:rPr lang="en-US" i="1">
                            <a:solidFill>
                              <a:srgbClr val="C00000"/>
                            </a:solidFill>
                            <a:latin typeface="Cambria Math" panose="02040503050406030204" pitchFamily="18" charset="0"/>
                          </a:rPr>
                          <m:t>𝒙</m:t>
                        </m:r>
                      </m:sub>
                    </m:sSub>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𝑭</m:t>
                        </m:r>
                      </m:e>
                      <m:sub>
                        <m:r>
                          <a:rPr lang="en-US" i="1">
                            <a:solidFill>
                              <a:srgbClr val="C00000"/>
                            </a:solidFill>
                            <a:latin typeface="Cambria Math" panose="02040503050406030204" pitchFamily="18" charset="0"/>
                          </a:rPr>
                          <m:t>𝒚</m:t>
                        </m:r>
                      </m:sub>
                    </m:sSub>
                    <m:r>
                      <a:rPr lang="el-GR" b="1" i="1" smtClean="0">
                        <a:solidFill>
                          <a:srgbClr val="C00000"/>
                        </a:solidFill>
                        <a:latin typeface="Cambria Math" panose="02040503050406030204" pitchFamily="18" charset="0"/>
                      </a:rPr>
                      <m:t>)</m:t>
                    </m:r>
                    <m:r>
                      <a:rPr lang="en-GB" i="1">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𝒌</m:t>
                    </m:r>
                    <m:r>
                      <a:rPr lang="en-US" i="1">
                        <a:solidFill>
                          <a:srgbClr val="C00000"/>
                        </a:solidFill>
                        <a:latin typeface="Cambria Math" panose="02040503050406030204" pitchFamily="18" charset="0"/>
                      </a:rPr>
                      <m:t> ∙</m:t>
                    </m:r>
                    <m:d>
                      <m:dPr>
                        <m:ctrlPr>
                          <a:rPr lang="en-US" i="1">
                            <a:solidFill>
                              <a:srgbClr val="C00000"/>
                            </a:solidFill>
                            <a:latin typeface="Cambria Math" panose="02040503050406030204" pitchFamily="18" charset="0"/>
                          </a:rPr>
                        </m:ctrlPr>
                      </m:dPr>
                      <m:e>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𝒙</m:t>
                        </m:r>
                        <m:r>
                          <a:rPr lang="en-US" i="1">
                            <a:solidFill>
                              <a:srgbClr val="C00000"/>
                            </a:solidFill>
                            <a:latin typeface="Cambria Math" panose="02040503050406030204" pitchFamily="18" charset="0"/>
                            <a:ea typeface="Cambria Math" panose="02040503050406030204" pitchFamily="18" charset="0"/>
                          </a:rPr>
                          <m:t>, </m:t>
                        </m:r>
                        <m:r>
                          <a:rPr lang="en-US" b="1" i="1" smtClean="0">
                            <a:solidFill>
                              <a:srgbClr val="C00000"/>
                            </a:solidFill>
                            <a:latin typeface="Cambria Math" panose="02040503050406030204" pitchFamily="18" charset="0"/>
                            <a:ea typeface="Cambria Math" panose="02040503050406030204" pitchFamily="18" charset="0"/>
                          </a:rPr>
                          <m:t>𝒚</m:t>
                        </m:r>
                      </m:e>
                    </m:d>
                    <m:r>
                      <a:rPr lang="en-US" b="1" i="1" smtClean="0">
                        <a:solidFill>
                          <a:srgbClr val="C00000"/>
                        </a:solidFill>
                        <a:latin typeface="Cambria Math" panose="02040503050406030204" pitchFamily="18" charset="0"/>
                        <a:ea typeface="Cambria Math" panose="02040503050406030204" pitchFamily="18" charset="0"/>
                      </a:rPr>
                      <m:t>, </m:t>
                    </m:r>
                    <m:r>
                      <a:rPr lang="el-GR" b="1" i="1" smtClean="0">
                        <a:solidFill>
                          <a:srgbClr val="C00000"/>
                        </a:solidFill>
                        <a:latin typeface="Cambria Math" panose="02040503050406030204" pitchFamily="18" charset="0"/>
                        <a:ea typeface="Cambria Math" panose="02040503050406030204" pitchFamily="18" charset="0"/>
                      </a:rPr>
                      <m:t>  </m:t>
                    </m:r>
                    <m:r>
                      <a:rPr lang="en-US" b="1" i="1" smtClean="0">
                        <a:solidFill>
                          <a:srgbClr val="C00000"/>
                        </a:solidFill>
                        <a:latin typeface="Cambria Math" panose="02040503050406030204" pitchFamily="18" charset="0"/>
                        <a:ea typeface="Cambria Math" panose="02040503050406030204" pitchFamily="18" charset="0"/>
                      </a:rPr>
                      <m:t>𝒌</m:t>
                    </m:r>
                    <m:r>
                      <a:rPr lang="en-US" b="1" i="1" smtClean="0">
                        <a:solidFill>
                          <a:srgbClr val="C00000"/>
                        </a:solidFill>
                        <a:latin typeface="Cambria Math" panose="02040503050406030204" pitchFamily="18" charset="0"/>
                        <a:ea typeface="Cambria Math" panose="02040503050406030204" pitchFamily="18" charset="0"/>
                      </a:rPr>
                      <m:t>=</m:t>
                    </m:r>
                    <m:f>
                      <m:fPr>
                        <m:ctrlPr>
                          <a:rPr lang="en-US" b="1" i="1" smtClean="0">
                            <a:solidFill>
                              <a:srgbClr val="C00000"/>
                            </a:solidFill>
                            <a:latin typeface="Cambria Math" panose="02040503050406030204" pitchFamily="18" charset="0"/>
                            <a:ea typeface="Cambria Math" panose="02040503050406030204" pitchFamily="18" charset="0"/>
                          </a:rPr>
                        </m:ctrlPr>
                      </m:fPr>
                      <m:num>
                        <m:r>
                          <a:rPr lang="en-US" b="1" i="1" smtClean="0">
                            <a:solidFill>
                              <a:srgbClr val="C00000"/>
                            </a:solidFill>
                            <a:latin typeface="Cambria Math" panose="02040503050406030204" pitchFamily="18" charset="0"/>
                            <a:ea typeface="Cambria Math" panose="02040503050406030204" pitchFamily="18" charset="0"/>
                          </a:rPr>
                          <m:t>𝑮</m:t>
                        </m:r>
                      </m:num>
                      <m:den>
                        <m:r>
                          <a:rPr lang="en-US" b="1" i="1" smtClean="0">
                            <a:solidFill>
                              <a:srgbClr val="C00000"/>
                            </a:solidFill>
                            <a:latin typeface="Cambria Math" panose="02040503050406030204" pitchFamily="18" charset="0"/>
                            <a:ea typeface="Cambria Math" panose="02040503050406030204" pitchFamily="18" charset="0"/>
                          </a:rPr>
                          <m:t>𝑩</m:t>
                        </m:r>
                        <m:r>
                          <a:rPr lang="el-GR" b="1" i="1" smtClean="0">
                            <a:solidFill>
                              <a:srgbClr val="C00000"/>
                            </a:solidFill>
                            <a:latin typeface="Cambria Math" panose="02040503050406030204" pitchFamily="18" charset="0"/>
                            <a:ea typeface="Cambria Math" panose="02040503050406030204" pitchFamily="18" charset="0"/>
                          </a:rPr>
                          <m:t>𝝆</m:t>
                        </m:r>
                      </m:den>
                    </m:f>
                  </m:oMath>
                </a14:m>
                <a:endParaRPr lang="en-US" dirty="0">
                  <a:solidFill>
                    <a:schemeClr val="bg2">
                      <a:lumMod val="10000"/>
                    </a:schemeClr>
                  </a:solidFill>
                </a:endParaRPr>
              </a:p>
              <a:p>
                <a:pPr>
                  <a:buFont typeface="Wingdings" pitchFamily="2" charset="2"/>
                  <a:buChar char="§"/>
                </a:pPr>
                <a:endParaRPr lang="el-GR" dirty="0">
                  <a:solidFill>
                    <a:schemeClr val="bg2">
                      <a:lumMod val="10000"/>
                    </a:schemeClr>
                  </a:solidFill>
                </a:endParaRPr>
              </a:p>
            </p:txBody>
          </p:sp>
        </mc:Choice>
        <mc:Fallback xmlns="">
          <p:sp>
            <p:nvSpPr>
              <p:cNvPr id="38" name="Content Placeholder 37">
                <a:extLst>
                  <a:ext uri="{FF2B5EF4-FFF2-40B4-BE49-F238E27FC236}">
                    <a16:creationId xmlns:a16="http://schemas.microsoft.com/office/drawing/2014/main" id="{A76CABB4-6A95-13B1-FBE0-31420E97B070}"/>
                  </a:ext>
                </a:extLst>
              </p:cNvPr>
              <p:cNvSpPr>
                <a:spLocks noGrp="1" noRot="1" noChangeAspect="1" noMove="1" noResize="1" noEditPoints="1" noAdjustHandles="1" noChangeArrowheads="1" noChangeShapeType="1" noTextEdit="1"/>
              </p:cNvSpPr>
              <p:nvPr>
                <p:ph idx="1"/>
              </p:nvPr>
            </p:nvSpPr>
            <p:spPr>
              <a:xfrm>
                <a:off x="407989" y="1592263"/>
                <a:ext cx="11376024" cy="2295937"/>
              </a:xfrm>
              <a:blipFill>
                <a:blip r:embed="rId2"/>
                <a:stretch>
                  <a:fillRect l="-1336" t="-3825"/>
                </a:stretch>
              </a:blipFill>
              <a:ln>
                <a:solidFill>
                  <a:schemeClr val="accent5">
                    <a:lumMod val="60000"/>
                    <a:lumOff val="40000"/>
                  </a:schemeClr>
                </a:solidFill>
              </a:ln>
            </p:spPr>
            <p:txBody>
              <a:bodyPr/>
              <a:lstStyle/>
              <a:p>
                <a:r>
                  <a:rPr lang="en-US">
                    <a:noFill/>
                  </a:rPr>
                  <a:t> </a:t>
                </a:r>
              </a:p>
            </p:txBody>
          </p:sp>
        </mc:Fallback>
      </mc:AlternateContent>
      <p:sp>
        <p:nvSpPr>
          <p:cNvPr id="3" name="Title 2">
            <a:extLst>
              <a:ext uri="{FF2B5EF4-FFF2-40B4-BE49-F238E27FC236}">
                <a16:creationId xmlns:a16="http://schemas.microsoft.com/office/drawing/2014/main" id="{2E96A34A-22D6-0D2F-15E5-EBE628CA1A06}"/>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8F64BB09-4457-0CF1-D888-D6970290A8E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F68F6B3-3D0C-25C9-7F3D-E9C45F10EEC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1EF464FD-E994-B17E-AABC-C8F116365F58}"/>
              </a:ext>
            </a:extLst>
          </p:cNvPr>
          <p:cNvSpPr>
            <a:spLocks noGrp="1"/>
          </p:cNvSpPr>
          <p:nvPr>
            <p:ph type="sldNum" sz="quarter" idx="12"/>
          </p:nvPr>
        </p:nvSpPr>
        <p:spPr/>
        <p:txBody>
          <a:bodyPr/>
          <a:lstStyle/>
          <a:p>
            <a:fld id="{36B5EA5A-BC32-A742-B11B-8E7414D5B535}" type="slidenum">
              <a:rPr lang="en-US" smtClean="0"/>
              <a:pPr/>
              <a:t>24</a:t>
            </a:fld>
            <a:endParaRPr lang="en-US" dirty="0"/>
          </a:p>
        </p:txBody>
      </p:sp>
      <p:grpSp>
        <p:nvGrpSpPr>
          <p:cNvPr id="7" name="Group 1035">
            <a:extLst>
              <a:ext uri="{FF2B5EF4-FFF2-40B4-BE49-F238E27FC236}">
                <a16:creationId xmlns:a16="http://schemas.microsoft.com/office/drawing/2014/main" id="{0F677723-B904-2E34-E4FB-01AF6B8A65D6}"/>
              </a:ext>
            </a:extLst>
          </p:cNvPr>
          <p:cNvGrpSpPr>
            <a:grpSpLocks/>
          </p:cNvGrpSpPr>
          <p:nvPr/>
        </p:nvGrpSpPr>
        <p:grpSpPr bwMode="auto">
          <a:xfrm>
            <a:off x="8207813" y="1844824"/>
            <a:ext cx="3240360" cy="1864194"/>
            <a:chOff x="2352" y="1968"/>
            <a:chExt cx="3408" cy="2085"/>
          </a:xfrm>
        </p:grpSpPr>
        <p:grpSp>
          <p:nvGrpSpPr>
            <p:cNvPr id="8" name="Group 1036">
              <a:extLst>
                <a:ext uri="{FF2B5EF4-FFF2-40B4-BE49-F238E27FC236}">
                  <a16:creationId xmlns:a16="http://schemas.microsoft.com/office/drawing/2014/main" id="{35DB2BD0-B9BC-EE19-00CB-EB8568660F17}"/>
                </a:ext>
              </a:extLst>
            </p:cNvPr>
            <p:cNvGrpSpPr>
              <a:grpSpLocks/>
            </p:cNvGrpSpPr>
            <p:nvPr/>
          </p:nvGrpSpPr>
          <p:grpSpPr bwMode="auto">
            <a:xfrm>
              <a:off x="2894" y="2062"/>
              <a:ext cx="2866" cy="1512"/>
              <a:chOff x="3168" y="2976"/>
              <a:chExt cx="2592" cy="1248"/>
            </a:xfrm>
          </p:grpSpPr>
          <p:grpSp>
            <p:nvGrpSpPr>
              <p:cNvPr id="18" name="Group 1037">
                <a:extLst>
                  <a:ext uri="{FF2B5EF4-FFF2-40B4-BE49-F238E27FC236}">
                    <a16:creationId xmlns:a16="http://schemas.microsoft.com/office/drawing/2014/main" id="{90AC7764-8FF1-7179-82FB-95A5C65884C5}"/>
                  </a:ext>
                </a:extLst>
              </p:cNvPr>
              <p:cNvGrpSpPr>
                <a:grpSpLocks/>
              </p:cNvGrpSpPr>
              <p:nvPr/>
            </p:nvGrpSpPr>
            <p:grpSpPr bwMode="auto">
              <a:xfrm>
                <a:off x="3168" y="2976"/>
                <a:ext cx="2592" cy="1248"/>
                <a:chOff x="3168" y="2976"/>
                <a:chExt cx="2592" cy="1248"/>
              </a:xfrm>
            </p:grpSpPr>
            <p:sp>
              <p:nvSpPr>
                <p:cNvPr id="20" name="Arc 1038">
                  <a:extLst>
                    <a:ext uri="{FF2B5EF4-FFF2-40B4-BE49-F238E27FC236}">
                      <a16:creationId xmlns:a16="http://schemas.microsoft.com/office/drawing/2014/main" id="{E69DD0C8-0CA6-0D7B-0902-2E9D36BAD5D8}"/>
                    </a:ext>
                  </a:extLst>
                </p:cNvPr>
                <p:cNvSpPr>
                  <a:spLocks/>
                </p:cNvSpPr>
                <p:nvPr/>
              </p:nvSpPr>
              <p:spPr bwMode="auto">
                <a:xfrm flipH="1">
                  <a:off x="3792" y="2976"/>
                  <a:ext cx="384" cy="1248"/>
                </a:xfrm>
                <a:custGeom>
                  <a:avLst/>
                  <a:gdLst>
                    <a:gd name="T0" fmla="*/ 192 w 43200"/>
                    <a:gd name="T1" fmla="*/ 0 h 43200"/>
                    <a:gd name="T2" fmla="*/ 179 w 43200"/>
                    <a:gd name="T3" fmla="*/ 2 h 43200"/>
                    <a:gd name="T4" fmla="*/ 192 w 43200"/>
                    <a:gd name="T5" fmla="*/ 624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0250"/>
                        <a:pt x="8783" y="836"/>
                        <a:pt x="20105" y="51"/>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0250"/>
                        <a:pt x="8783" y="836"/>
                        <a:pt x="20105" y="51"/>
                      </a:cubicBezTo>
                      <a:lnTo>
                        <a:pt x="21600" y="21600"/>
                      </a:lnTo>
                      <a:close/>
                    </a:path>
                  </a:pathLst>
                </a:custGeom>
                <a:noFill/>
                <a:ln w="25400">
                  <a:solidFill>
                    <a:srgbClr val="0000FF"/>
                  </a:solidFill>
                  <a:round/>
                  <a:headEnd/>
                  <a:tailEnd/>
                </a:ln>
              </p:spPr>
              <p:txBody>
                <a:bodyPr wrap="none" anchor="ctr">
                  <a:prstTxWarp prst="textNoShape">
                    <a:avLst/>
                  </a:prstTxWarp>
                </a:bodyPr>
                <a:lstStyle/>
                <a:p>
                  <a:endParaRPr lang="en-US"/>
                </a:p>
              </p:txBody>
            </p:sp>
            <p:grpSp>
              <p:nvGrpSpPr>
                <p:cNvPr id="21" name="Group 1039">
                  <a:extLst>
                    <a:ext uri="{FF2B5EF4-FFF2-40B4-BE49-F238E27FC236}">
                      <a16:creationId xmlns:a16="http://schemas.microsoft.com/office/drawing/2014/main" id="{AFC1DFCC-7D46-1813-420D-8F0AB9E7FF4D}"/>
                    </a:ext>
                  </a:extLst>
                </p:cNvPr>
                <p:cNvGrpSpPr>
                  <a:grpSpLocks/>
                </p:cNvGrpSpPr>
                <p:nvPr/>
              </p:nvGrpSpPr>
              <p:grpSpPr bwMode="auto">
                <a:xfrm>
                  <a:off x="3168" y="3072"/>
                  <a:ext cx="2592" cy="1008"/>
                  <a:chOff x="2832" y="3168"/>
                  <a:chExt cx="2304" cy="768"/>
                </a:xfrm>
              </p:grpSpPr>
              <p:sp>
                <p:nvSpPr>
                  <p:cNvPr id="22" name="Line 1040">
                    <a:extLst>
                      <a:ext uri="{FF2B5EF4-FFF2-40B4-BE49-F238E27FC236}">
                        <a16:creationId xmlns:a16="http://schemas.microsoft.com/office/drawing/2014/main" id="{E654A312-1E6C-2BB7-A67C-AF5C3F47179E}"/>
                      </a:ext>
                    </a:extLst>
                  </p:cNvPr>
                  <p:cNvSpPr>
                    <a:spLocks noChangeShapeType="1"/>
                  </p:cNvSpPr>
                  <p:nvPr/>
                </p:nvSpPr>
                <p:spPr bwMode="auto">
                  <a:xfrm>
                    <a:off x="2832" y="3168"/>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3" name="Line 1041">
                    <a:extLst>
                      <a:ext uri="{FF2B5EF4-FFF2-40B4-BE49-F238E27FC236}">
                        <a16:creationId xmlns:a16="http://schemas.microsoft.com/office/drawing/2014/main" id="{FFB0C6C3-2B15-A6C5-AF28-5CA29B982EF9}"/>
                      </a:ext>
                    </a:extLst>
                  </p:cNvPr>
                  <p:cNvSpPr>
                    <a:spLocks noChangeShapeType="1"/>
                  </p:cNvSpPr>
                  <p:nvPr/>
                </p:nvSpPr>
                <p:spPr bwMode="auto">
                  <a:xfrm>
                    <a:off x="3552" y="3168"/>
                    <a:ext cx="1440" cy="624"/>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4" name="Line 1042">
                    <a:extLst>
                      <a:ext uri="{FF2B5EF4-FFF2-40B4-BE49-F238E27FC236}">
                        <a16:creationId xmlns:a16="http://schemas.microsoft.com/office/drawing/2014/main" id="{A8E38339-06BF-35FF-C221-FBA1B3245B10}"/>
                      </a:ext>
                    </a:extLst>
                  </p:cNvPr>
                  <p:cNvSpPr>
                    <a:spLocks noChangeShapeType="1"/>
                  </p:cNvSpPr>
                  <p:nvPr/>
                </p:nvSpPr>
                <p:spPr bwMode="auto">
                  <a:xfrm>
                    <a:off x="2832" y="3264"/>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5" name="Line 1043">
                    <a:extLst>
                      <a:ext uri="{FF2B5EF4-FFF2-40B4-BE49-F238E27FC236}">
                        <a16:creationId xmlns:a16="http://schemas.microsoft.com/office/drawing/2014/main" id="{03726106-EC2A-1AAC-EA91-28AC6C741247}"/>
                      </a:ext>
                    </a:extLst>
                  </p:cNvPr>
                  <p:cNvSpPr>
                    <a:spLocks noChangeShapeType="1"/>
                  </p:cNvSpPr>
                  <p:nvPr/>
                </p:nvSpPr>
                <p:spPr bwMode="auto">
                  <a:xfrm>
                    <a:off x="3552" y="3264"/>
                    <a:ext cx="1440" cy="48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6" name="Line 1044">
                    <a:extLst>
                      <a:ext uri="{FF2B5EF4-FFF2-40B4-BE49-F238E27FC236}">
                        <a16:creationId xmlns:a16="http://schemas.microsoft.com/office/drawing/2014/main" id="{78BC85C7-A59E-F9E9-B549-846865EBE1DD}"/>
                      </a:ext>
                    </a:extLst>
                  </p:cNvPr>
                  <p:cNvSpPr>
                    <a:spLocks noChangeShapeType="1"/>
                  </p:cNvSpPr>
                  <p:nvPr/>
                </p:nvSpPr>
                <p:spPr bwMode="auto">
                  <a:xfrm>
                    <a:off x="2832" y="3360"/>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7" name="Line 1045">
                    <a:extLst>
                      <a:ext uri="{FF2B5EF4-FFF2-40B4-BE49-F238E27FC236}">
                        <a16:creationId xmlns:a16="http://schemas.microsoft.com/office/drawing/2014/main" id="{521AF0DB-AB10-2AD1-0099-786A69059379}"/>
                      </a:ext>
                    </a:extLst>
                  </p:cNvPr>
                  <p:cNvSpPr>
                    <a:spLocks noChangeShapeType="1"/>
                  </p:cNvSpPr>
                  <p:nvPr/>
                </p:nvSpPr>
                <p:spPr bwMode="auto">
                  <a:xfrm>
                    <a:off x="2832" y="3456"/>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8" name="Line 1046">
                    <a:extLst>
                      <a:ext uri="{FF2B5EF4-FFF2-40B4-BE49-F238E27FC236}">
                        <a16:creationId xmlns:a16="http://schemas.microsoft.com/office/drawing/2014/main" id="{527AA012-0C6E-897E-F3CA-793B6470A2CB}"/>
                      </a:ext>
                    </a:extLst>
                  </p:cNvPr>
                  <p:cNvSpPr>
                    <a:spLocks noChangeShapeType="1"/>
                  </p:cNvSpPr>
                  <p:nvPr/>
                </p:nvSpPr>
                <p:spPr bwMode="auto">
                  <a:xfrm>
                    <a:off x="3552" y="3360"/>
                    <a:ext cx="1488" cy="336"/>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29" name="Line 1047">
                    <a:extLst>
                      <a:ext uri="{FF2B5EF4-FFF2-40B4-BE49-F238E27FC236}">
                        <a16:creationId xmlns:a16="http://schemas.microsoft.com/office/drawing/2014/main" id="{7172EA51-C39B-A643-5ADF-D6BB0F3EB1DC}"/>
                      </a:ext>
                    </a:extLst>
                  </p:cNvPr>
                  <p:cNvSpPr>
                    <a:spLocks noChangeShapeType="1"/>
                  </p:cNvSpPr>
                  <p:nvPr/>
                </p:nvSpPr>
                <p:spPr bwMode="auto">
                  <a:xfrm>
                    <a:off x="2832" y="3648"/>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0" name="Line 1048">
                    <a:extLst>
                      <a:ext uri="{FF2B5EF4-FFF2-40B4-BE49-F238E27FC236}">
                        <a16:creationId xmlns:a16="http://schemas.microsoft.com/office/drawing/2014/main" id="{6DB11A0C-C8E3-C57F-8120-2AD694A64929}"/>
                      </a:ext>
                    </a:extLst>
                  </p:cNvPr>
                  <p:cNvSpPr>
                    <a:spLocks noChangeShapeType="1"/>
                  </p:cNvSpPr>
                  <p:nvPr/>
                </p:nvSpPr>
                <p:spPr bwMode="auto">
                  <a:xfrm>
                    <a:off x="2832" y="3744"/>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1" name="Line 1049">
                    <a:extLst>
                      <a:ext uri="{FF2B5EF4-FFF2-40B4-BE49-F238E27FC236}">
                        <a16:creationId xmlns:a16="http://schemas.microsoft.com/office/drawing/2014/main" id="{AD8C2596-DA63-3408-F8A5-F34E80B23D91}"/>
                      </a:ext>
                    </a:extLst>
                  </p:cNvPr>
                  <p:cNvSpPr>
                    <a:spLocks noChangeShapeType="1"/>
                  </p:cNvSpPr>
                  <p:nvPr/>
                </p:nvSpPr>
                <p:spPr bwMode="auto">
                  <a:xfrm>
                    <a:off x="2832" y="3840"/>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2" name="Line 1050">
                    <a:extLst>
                      <a:ext uri="{FF2B5EF4-FFF2-40B4-BE49-F238E27FC236}">
                        <a16:creationId xmlns:a16="http://schemas.microsoft.com/office/drawing/2014/main" id="{CDE7B3DE-8F87-DB5E-758B-C08D83E41EA0}"/>
                      </a:ext>
                    </a:extLst>
                  </p:cNvPr>
                  <p:cNvSpPr>
                    <a:spLocks noChangeShapeType="1"/>
                  </p:cNvSpPr>
                  <p:nvPr/>
                </p:nvSpPr>
                <p:spPr bwMode="auto">
                  <a:xfrm>
                    <a:off x="2832" y="3936"/>
                    <a:ext cx="720"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3" name="Line 1051">
                    <a:extLst>
                      <a:ext uri="{FF2B5EF4-FFF2-40B4-BE49-F238E27FC236}">
                        <a16:creationId xmlns:a16="http://schemas.microsoft.com/office/drawing/2014/main" id="{897A64CA-ED04-B877-CEB0-34A301966DD0}"/>
                      </a:ext>
                    </a:extLst>
                  </p:cNvPr>
                  <p:cNvSpPr>
                    <a:spLocks noChangeShapeType="1"/>
                  </p:cNvSpPr>
                  <p:nvPr/>
                </p:nvSpPr>
                <p:spPr bwMode="auto">
                  <a:xfrm>
                    <a:off x="3552" y="3456"/>
                    <a:ext cx="1536" cy="192"/>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4" name="Line 1052">
                    <a:extLst>
                      <a:ext uri="{FF2B5EF4-FFF2-40B4-BE49-F238E27FC236}">
                        <a16:creationId xmlns:a16="http://schemas.microsoft.com/office/drawing/2014/main" id="{A23C5CD4-30CB-45F4-231F-83C1DC3C14CE}"/>
                      </a:ext>
                    </a:extLst>
                  </p:cNvPr>
                  <p:cNvSpPr>
                    <a:spLocks noChangeShapeType="1"/>
                  </p:cNvSpPr>
                  <p:nvPr/>
                </p:nvSpPr>
                <p:spPr bwMode="auto">
                  <a:xfrm flipV="1">
                    <a:off x="3552" y="3504"/>
                    <a:ext cx="1584" cy="144"/>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5" name="Line 1053">
                    <a:extLst>
                      <a:ext uri="{FF2B5EF4-FFF2-40B4-BE49-F238E27FC236}">
                        <a16:creationId xmlns:a16="http://schemas.microsoft.com/office/drawing/2014/main" id="{FEADDDC4-997D-0CEA-5ABB-E98194AB8A1F}"/>
                      </a:ext>
                    </a:extLst>
                  </p:cNvPr>
                  <p:cNvSpPr>
                    <a:spLocks noChangeShapeType="1"/>
                  </p:cNvSpPr>
                  <p:nvPr/>
                </p:nvSpPr>
                <p:spPr bwMode="auto">
                  <a:xfrm flipV="1">
                    <a:off x="3552" y="3456"/>
                    <a:ext cx="1488" cy="288"/>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6" name="Line 1054">
                    <a:extLst>
                      <a:ext uri="{FF2B5EF4-FFF2-40B4-BE49-F238E27FC236}">
                        <a16:creationId xmlns:a16="http://schemas.microsoft.com/office/drawing/2014/main" id="{0D633FA9-49FF-1497-EF8C-0D8E332C0F7A}"/>
                      </a:ext>
                    </a:extLst>
                  </p:cNvPr>
                  <p:cNvSpPr>
                    <a:spLocks noChangeShapeType="1"/>
                  </p:cNvSpPr>
                  <p:nvPr/>
                </p:nvSpPr>
                <p:spPr bwMode="auto">
                  <a:xfrm flipV="1">
                    <a:off x="3552" y="3408"/>
                    <a:ext cx="1440" cy="432"/>
                  </a:xfrm>
                  <a:prstGeom prst="line">
                    <a:avLst/>
                  </a:prstGeom>
                  <a:noFill/>
                  <a:ln w="25400">
                    <a:solidFill>
                      <a:schemeClr val="tx1"/>
                    </a:solidFill>
                    <a:prstDash val="sysDot"/>
                    <a:round/>
                    <a:headEnd/>
                    <a:tailEnd/>
                  </a:ln>
                </p:spPr>
                <p:txBody>
                  <a:bodyPr>
                    <a:prstTxWarp prst="textNoShape">
                      <a:avLst/>
                    </a:prstTxWarp>
                  </a:bodyPr>
                  <a:lstStyle/>
                  <a:p>
                    <a:endParaRPr lang="en-US"/>
                  </a:p>
                </p:txBody>
              </p:sp>
              <p:sp>
                <p:nvSpPr>
                  <p:cNvPr id="37" name="Line 1055">
                    <a:extLst>
                      <a:ext uri="{FF2B5EF4-FFF2-40B4-BE49-F238E27FC236}">
                        <a16:creationId xmlns:a16="http://schemas.microsoft.com/office/drawing/2014/main" id="{A24637A7-BE72-230D-262A-284C56D80678}"/>
                      </a:ext>
                    </a:extLst>
                  </p:cNvPr>
                  <p:cNvSpPr>
                    <a:spLocks noChangeShapeType="1"/>
                  </p:cNvSpPr>
                  <p:nvPr/>
                </p:nvSpPr>
                <p:spPr bwMode="auto">
                  <a:xfrm flipV="1">
                    <a:off x="3552" y="3360"/>
                    <a:ext cx="1440" cy="576"/>
                  </a:xfrm>
                  <a:prstGeom prst="line">
                    <a:avLst/>
                  </a:prstGeom>
                  <a:noFill/>
                  <a:ln w="25400">
                    <a:solidFill>
                      <a:schemeClr val="tx1"/>
                    </a:solidFill>
                    <a:prstDash val="sysDot"/>
                    <a:round/>
                    <a:headEnd/>
                    <a:tailEnd/>
                  </a:ln>
                </p:spPr>
                <p:txBody>
                  <a:bodyPr>
                    <a:prstTxWarp prst="textNoShape">
                      <a:avLst/>
                    </a:prstTxWarp>
                  </a:bodyPr>
                  <a:lstStyle/>
                  <a:p>
                    <a:endParaRPr lang="en-US"/>
                  </a:p>
                </p:txBody>
              </p:sp>
            </p:grpSp>
          </p:grpSp>
          <p:sp>
            <p:nvSpPr>
              <p:cNvPr id="19" name="Line 1056">
                <a:extLst>
                  <a:ext uri="{FF2B5EF4-FFF2-40B4-BE49-F238E27FC236}">
                    <a16:creationId xmlns:a16="http://schemas.microsoft.com/office/drawing/2014/main" id="{43DC0F8A-172A-50C7-CB37-D93A27BC94CF}"/>
                  </a:ext>
                </a:extLst>
              </p:cNvPr>
              <p:cNvSpPr>
                <a:spLocks noChangeShapeType="1"/>
              </p:cNvSpPr>
              <p:nvPr/>
            </p:nvSpPr>
            <p:spPr bwMode="auto">
              <a:xfrm flipH="1">
                <a:off x="3168" y="3600"/>
                <a:ext cx="2544" cy="0"/>
              </a:xfrm>
              <a:prstGeom prst="line">
                <a:avLst/>
              </a:prstGeom>
              <a:noFill/>
              <a:ln w="25400">
                <a:solidFill>
                  <a:schemeClr val="tx1"/>
                </a:solidFill>
                <a:prstDash val="sysDot"/>
                <a:round/>
                <a:headEnd/>
                <a:tailEnd/>
              </a:ln>
            </p:spPr>
            <p:txBody>
              <a:bodyPr>
                <a:prstTxWarp prst="textNoShape">
                  <a:avLst/>
                </a:prstTxWarp>
              </a:bodyPr>
              <a:lstStyle/>
              <a:p>
                <a:endParaRPr lang="en-US"/>
              </a:p>
            </p:txBody>
          </p:sp>
        </p:grpSp>
        <p:sp>
          <p:nvSpPr>
            <p:cNvPr id="9" name="AutoShape 1057">
              <a:extLst>
                <a:ext uri="{FF2B5EF4-FFF2-40B4-BE49-F238E27FC236}">
                  <a16:creationId xmlns:a16="http://schemas.microsoft.com/office/drawing/2014/main" id="{A32A0A3C-F6C5-9FD7-C90B-8831DCB5A21C}"/>
                </a:ext>
              </a:extLst>
            </p:cNvPr>
            <p:cNvSpPr>
              <a:spLocks/>
            </p:cNvSpPr>
            <p:nvPr/>
          </p:nvSpPr>
          <p:spPr bwMode="auto">
            <a:xfrm>
              <a:off x="2584" y="2157"/>
              <a:ext cx="233" cy="661"/>
            </a:xfrm>
            <a:prstGeom prst="leftBrace">
              <a:avLst>
                <a:gd name="adj1" fmla="val 23641"/>
                <a:gd name="adj2" fmla="val 50000"/>
              </a:avLst>
            </a:prstGeom>
            <a:noFill/>
            <a:ln w="25400">
              <a:solidFill>
                <a:schemeClr val="tx1"/>
              </a:solidFill>
              <a:round/>
              <a:headEnd/>
              <a:tailEnd/>
            </a:ln>
          </p:spPr>
          <p:txBody>
            <a:bodyPr wrap="none" anchor="ctr">
              <a:prstTxWarp prst="textNoShape">
                <a:avLst/>
              </a:prstTxWarp>
            </a:bodyPr>
            <a:lstStyle/>
            <a:p>
              <a:endParaRPr lang="en-US"/>
            </a:p>
          </p:txBody>
        </p:sp>
        <p:sp>
          <p:nvSpPr>
            <p:cNvPr id="10" name="Rectangle 1058">
              <a:extLst>
                <a:ext uri="{FF2B5EF4-FFF2-40B4-BE49-F238E27FC236}">
                  <a16:creationId xmlns:a16="http://schemas.microsoft.com/office/drawing/2014/main" id="{AAFCD8F1-DCDE-6C4E-BDBA-9C79810E2987}"/>
                </a:ext>
              </a:extLst>
            </p:cNvPr>
            <p:cNvSpPr>
              <a:spLocks noChangeArrowheads="1"/>
            </p:cNvSpPr>
            <p:nvPr/>
          </p:nvSpPr>
          <p:spPr bwMode="auto">
            <a:xfrm>
              <a:off x="2352" y="2346"/>
              <a:ext cx="310" cy="231"/>
            </a:xfrm>
            <a:prstGeom prst="rect">
              <a:avLst/>
            </a:prstGeom>
            <a:noFill/>
            <a:ln w="25400">
              <a:noFill/>
              <a:miter lim="800000"/>
              <a:headEnd/>
              <a:tailEnd/>
            </a:ln>
          </p:spPr>
          <p:txBody>
            <a:bodyPr>
              <a:prstTxWarp prst="textNoShape">
                <a:avLst/>
              </a:prstTxWarp>
              <a:spAutoFit/>
            </a:bodyPr>
            <a:lstStyle/>
            <a:p>
              <a:pPr>
                <a:buFont typeface="Wingdings" pitchFamily="-112" charset="2"/>
                <a:buNone/>
              </a:pPr>
              <a:r>
                <a:rPr lang="en-US" i="1">
                  <a:latin typeface="Bookman Old Style" pitchFamily="-112" charset="0"/>
                  <a:ea typeface="Times New Roman" pitchFamily="-112" charset="0"/>
                  <a:cs typeface="Times New Roman" pitchFamily="-112" charset="0"/>
                </a:rPr>
                <a:t>y</a:t>
              </a:r>
              <a:endParaRPr lang="en-GB" b="1">
                <a:ea typeface="Times New Roman" pitchFamily="-112" charset="0"/>
                <a:cs typeface="Times New Roman" pitchFamily="-112" charset="0"/>
              </a:endParaRPr>
            </a:p>
          </p:txBody>
        </p:sp>
        <p:sp>
          <p:nvSpPr>
            <p:cNvPr id="11" name="Line 1059">
              <a:extLst>
                <a:ext uri="{FF2B5EF4-FFF2-40B4-BE49-F238E27FC236}">
                  <a16:creationId xmlns:a16="http://schemas.microsoft.com/office/drawing/2014/main" id="{B8CB291A-04B3-FCB5-A8A5-5346C7D1BDC8}"/>
                </a:ext>
              </a:extLst>
            </p:cNvPr>
            <p:cNvSpPr>
              <a:spLocks noChangeShapeType="1"/>
            </p:cNvSpPr>
            <p:nvPr/>
          </p:nvSpPr>
          <p:spPr bwMode="auto">
            <a:xfrm>
              <a:off x="3746" y="2157"/>
              <a:ext cx="697" cy="0"/>
            </a:xfrm>
            <a:prstGeom prst="line">
              <a:avLst/>
            </a:prstGeom>
            <a:noFill/>
            <a:ln w="19050">
              <a:solidFill>
                <a:schemeClr val="tx1"/>
              </a:solidFill>
              <a:prstDash val="sysDot"/>
              <a:round/>
              <a:headEnd/>
              <a:tailEnd/>
            </a:ln>
          </p:spPr>
          <p:txBody>
            <a:bodyPr>
              <a:prstTxWarp prst="textNoShape">
                <a:avLst/>
              </a:prstTxWarp>
            </a:bodyPr>
            <a:lstStyle/>
            <a:p>
              <a:endParaRPr lang="en-US"/>
            </a:p>
          </p:txBody>
        </p:sp>
        <p:sp>
          <p:nvSpPr>
            <p:cNvPr id="12" name="Arc 1060">
              <a:extLst>
                <a:ext uri="{FF2B5EF4-FFF2-40B4-BE49-F238E27FC236}">
                  <a16:creationId xmlns:a16="http://schemas.microsoft.com/office/drawing/2014/main" id="{2BFB7696-6B25-C430-DCC0-0C171D3BFDD1}"/>
                </a:ext>
              </a:extLst>
            </p:cNvPr>
            <p:cNvSpPr>
              <a:spLocks/>
            </p:cNvSpPr>
            <p:nvPr/>
          </p:nvSpPr>
          <p:spPr bwMode="auto">
            <a:xfrm rot="12316664" flipH="1">
              <a:off x="4058" y="2159"/>
              <a:ext cx="77" cy="183"/>
            </a:xfrm>
            <a:custGeom>
              <a:avLst/>
              <a:gdLst>
                <a:gd name="T0" fmla="*/ 19 w 21600"/>
                <a:gd name="T1" fmla="*/ 0 h 42323"/>
                <a:gd name="T2" fmla="*/ 11 w 21600"/>
                <a:gd name="T3" fmla="*/ 183 h 42323"/>
                <a:gd name="T4" fmla="*/ 0 w 21600"/>
                <a:gd name="T5" fmla="*/ 91 h 42323"/>
                <a:gd name="T6" fmla="*/ 0 60000 65536"/>
                <a:gd name="T7" fmla="*/ 0 60000 65536"/>
                <a:gd name="T8" fmla="*/ 0 60000 65536"/>
                <a:gd name="T9" fmla="*/ 0 w 21600"/>
                <a:gd name="T10" fmla="*/ 0 h 42323"/>
                <a:gd name="T11" fmla="*/ 21600 w 21600"/>
                <a:gd name="T12" fmla="*/ 42323 h 42323"/>
              </a:gdLst>
              <a:ahLst/>
              <a:cxnLst>
                <a:cxn ang="T6">
                  <a:pos x="T0" y="T1"/>
                </a:cxn>
                <a:cxn ang="T7">
                  <a:pos x="T2" y="T3"/>
                </a:cxn>
                <a:cxn ang="T8">
                  <a:pos x="T4" y="T5"/>
                </a:cxn>
              </a:cxnLst>
              <a:rect l="T9" t="T10" r="T11" b="T12"/>
              <a:pathLst>
                <a:path w="21600" h="42323" fill="none" extrusionOk="0">
                  <a:moveTo>
                    <a:pt x="5203" y="0"/>
                  </a:moveTo>
                  <a:cubicBezTo>
                    <a:pt x="14836" y="2391"/>
                    <a:pt x="21600" y="11039"/>
                    <a:pt x="21600" y="20964"/>
                  </a:cubicBezTo>
                  <a:cubicBezTo>
                    <a:pt x="21600" y="31649"/>
                    <a:pt x="13786" y="40729"/>
                    <a:pt x="3219" y="42322"/>
                  </a:cubicBezTo>
                </a:path>
                <a:path w="21600" h="42323" stroke="0" extrusionOk="0">
                  <a:moveTo>
                    <a:pt x="5203" y="0"/>
                  </a:moveTo>
                  <a:cubicBezTo>
                    <a:pt x="14836" y="2391"/>
                    <a:pt x="21600" y="11039"/>
                    <a:pt x="21600" y="20964"/>
                  </a:cubicBezTo>
                  <a:cubicBezTo>
                    <a:pt x="21600" y="31649"/>
                    <a:pt x="13786" y="40729"/>
                    <a:pt x="3219" y="42322"/>
                  </a:cubicBezTo>
                  <a:lnTo>
                    <a:pt x="0" y="20964"/>
                  </a:lnTo>
                  <a:close/>
                </a:path>
              </a:pathLst>
            </a:custGeom>
            <a:noFill/>
            <a:ln w="25400">
              <a:solidFill>
                <a:schemeClr val="tx1"/>
              </a:solidFill>
              <a:prstDash val="sysDot"/>
              <a:round/>
              <a:headEnd/>
              <a:tailEnd/>
            </a:ln>
          </p:spPr>
          <p:txBody>
            <a:bodyPr wrap="none" anchor="ctr">
              <a:prstTxWarp prst="textNoShape">
                <a:avLst/>
              </a:prstTxWarp>
            </a:bodyPr>
            <a:lstStyle/>
            <a:p>
              <a:endParaRPr lang="en-US"/>
            </a:p>
          </p:txBody>
        </p:sp>
        <p:sp>
          <p:nvSpPr>
            <p:cNvPr id="13" name="Rectangle 1061">
              <a:extLst>
                <a:ext uri="{FF2B5EF4-FFF2-40B4-BE49-F238E27FC236}">
                  <a16:creationId xmlns:a16="http://schemas.microsoft.com/office/drawing/2014/main" id="{59EE52A4-233B-721C-E20F-EFF08F3599E9}"/>
                </a:ext>
              </a:extLst>
            </p:cNvPr>
            <p:cNvSpPr>
              <a:spLocks noChangeArrowheads="1"/>
            </p:cNvSpPr>
            <p:nvPr/>
          </p:nvSpPr>
          <p:spPr bwMode="auto">
            <a:xfrm>
              <a:off x="4056" y="2137"/>
              <a:ext cx="310" cy="231"/>
            </a:xfrm>
            <a:prstGeom prst="rect">
              <a:avLst/>
            </a:prstGeom>
            <a:noFill/>
            <a:ln w="25400">
              <a:noFill/>
              <a:miter lim="800000"/>
              <a:headEnd/>
              <a:tailEnd/>
            </a:ln>
          </p:spPr>
          <p:txBody>
            <a:bodyPr>
              <a:prstTxWarp prst="textNoShape">
                <a:avLst/>
              </a:prstTxWarp>
              <a:spAutoFit/>
            </a:bodyPr>
            <a:lstStyle/>
            <a:p>
              <a:pPr>
                <a:buFont typeface="Wingdings" pitchFamily="-112" charset="2"/>
                <a:buNone/>
              </a:pPr>
              <a:r>
                <a:rPr lang="el-GR" i="1">
                  <a:latin typeface="Lucida Grande" pitchFamily="-112" charset="0"/>
                </a:rPr>
                <a:t>α</a:t>
              </a:r>
              <a:endParaRPr lang="en-GB" b="1" i="1"/>
            </a:p>
          </p:txBody>
        </p:sp>
        <p:sp>
          <p:nvSpPr>
            <p:cNvPr id="14" name="AutoShape 1062">
              <a:extLst>
                <a:ext uri="{FF2B5EF4-FFF2-40B4-BE49-F238E27FC236}">
                  <a16:creationId xmlns:a16="http://schemas.microsoft.com/office/drawing/2014/main" id="{F2EBA680-39F1-3798-D459-A1F5F57A263D}"/>
                </a:ext>
              </a:extLst>
            </p:cNvPr>
            <p:cNvSpPr>
              <a:spLocks/>
            </p:cNvSpPr>
            <p:nvPr/>
          </p:nvSpPr>
          <p:spPr bwMode="auto">
            <a:xfrm rot="5419254">
              <a:off x="4123" y="3071"/>
              <a:ext cx="417" cy="1152"/>
            </a:xfrm>
            <a:prstGeom prst="rightBrace">
              <a:avLst>
                <a:gd name="adj1" fmla="val 23022"/>
                <a:gd name="adj2" fmla="val 49435"/>
              </a:avLst>
            </a:prstGeom>
            <a:noFill/>
            <a:ln w="25400">
              <a:solidFill>
                <a:schemeClr val="tx1"/>
              </a:solidFill>
              <a:round/>
              <a:headEnd/>
              <a:tailEnd/>
            </a:ln>
          </p:spPr>
          <p:txBody>
            <a:bodyPr wrap="none" anchor="ctr">
              <a:prstTxWarp prst="textNoShape">
                <a:avLst/>
              </a:prstTxWarp>
            </a:bodyPr>
            <a:lstStyle/>
            <a:p>
              <a:endParaRPr lang="en-US"/>
            </a:p>
          </p:txBody>
        </p:sp>
        <p:sp>
          <p:nvSpPr>
            <p:cNvPr id="15" name="Line 1063">
              <a:extLst>
                <a:ext uri="{FF2B5EF4-FFF2-40B4-BE49-F238E27FC236}">
                  <a16:creationId xmlns:a16="http://schemas.microsoft.com/office/drawing/2014/main" id="{F4490A4D-4ED1-199D-B280-C7CE206B11B6}"/>
                </a:ext>
              </a:extLst>
            </p:cNvPr>
            <p:cNvSpPr>
              <a:spLocks noChangeShapeType="1"/>
            </p:cNvSpPr>
            <p:nvPr/>
          </p:nvSpPr>
          <p:spPr bwMode="auto">
            <a:xfrm>
              <a:off x="4908" y="2251"/>
              <a:ext cx="0" cy="1134"/>
            </a:xfrm>
            <a:prstGeom prst="line">
              <a:avLst/>
            </a:prstGeom>
            <a:noFill/>
            <a:ln w="15875">
              <a:solidFill>
                <a:schemeClr val="tx1"/>
              </a:solidFill>
              <a:prstDash val="sysDot"/>
              <a:round/>
              <a:headEnd/>
              <a:tailEnd/>
            </a:ln>
          </p:spPr>
          <p:txBody>
            <a:bodyPr>
              <a:prstTxWarp prst="textNoShape">
                <a:avLst/>
              </a:prstTxWarp>
            </a:bodyPr>
            <a:lstStyle/>
            <a:p>
              <a:endParaRPr lang="en-US"/>
            </a:p>
          </p:txBody>
        </p:sp>
        <p:sp>
          <p:nvSpPr>
            <p:cNvPr id="16" name="Rectangle 1064">
              <a:extLst>
                <a:ext uri="{FF2B5EF4-FFF2-40B4-BE49-F238E27FC236}">
                  <a16:creationId xmlns:a16="http://schemas.microsoft.com/office/drawing/2014/main" id="{9FE11F9C-A773-5074-39D6-5F63E95A5C94}"/>
                </a:ext>
              </a:extLst>
            </p:cNvPr>
            <p:cNvSpPr>
              <a:spLocks noChangeArrowheads="1"/>
            </p:cNvSpPr>
            <p:nvPr/>
          </p:nvSpPr>
          <p:spPr bwMode="auto">
            <a:xfrm>
              <a:off x="4272" y="3822"/>
              <a:ext cx="163" cy="231"/>
            </a:xfrm>
            <a:prstGeom prst="rect">
              <a:avLst/>
            </a:prstGeom>
            <a:noFill/>
            <a:ln w="9525">
              <a:noFill/>
              <a:miter lim="800000"/>
              <a:headEnd/>
              <a:tailEnd/>
            </a:ln>
          </p:spPr>
          <p:txBody>
            <a:bodyPr wrap="none">
              <a:prstTxWarp prst="textNoShape">
                <a:avLst/>
              </a:prstTxWarp>
              <a:spAutoFit/>
            </a:bodyPr>
            <a:lstStyle/>
            <a:p>
              <a:pPr algn="l">
                <a:buFont typeface="Wingdings" pitchFamily="-112" charset="2"/>
                <a:buNone/>
              </a:pPr>
              <a:r>
                <a:rPr lang="en-US" i="1">
                  <a:latin typeface="Bookman Old Style" pitchFamily="-112" charset="0"/>
                </a:rPr>
                <a:t>f</a:t>
              </a:r>
              <a:endParaRPr lang="en-GB" b="1" i="1"/>
            </a:p>
          </p:txBody>
        </p:sp>
        <p:sp>
          <p:nvSpPr>
            <p:cNvPr id="17" name="Rectangle 1065">
              <a:extLst>
                <a:ext uri="{FF2B5EF4-FFF2-40B4-BE49-F238E27FC236}">
                  <a16:creationId xmlns:a16="http://schemas.microsoft.com/office/drawing/2014/main" id="{C43B54AE-F842-D021-3031-6E5492D99D88}"/>
                </a:ext>
              </a:extLst>
            </p:cNvPr>
            <p:cNvSpPr>
              <a:spLocks noChangeArrowheads="1"/>
            </p:cNvSpPr>
            <p:nvPr/>
          </p:nvSpPr>
          <p:spPr bwMode="auto">
            <a:xfrm>
              <a:off x="4521" y="1968"/>
              <a:ext cx="852" cy="231"/>
            </a:xfrm>
            <a:prstGeom prst="rect">
              <a:avLst/>
            </a:prstGeom>
            <a:noFill/>
            <a:ln w="9525">
              <a:noFill/>
              <a:miter lim="800000"/>
              <a:headEnd/>
              <a:tailEnd/>
            </a:ln>
          </p:spPr>
          <p:txBody>
            <a:bodyPr>
              <a:prstTxWarp prst="textNoShape">
                <a:avLst/>
              </a:prstTxWarp>
              <a:spAutoFit/>
            </a:bodyPr>
            <a:lstStyle/>
            <a:p>
              <a:pPr algn="l">
                <a:buFont typeface="Wingdings" pitchFamily="-112" charset="2"/>
                <a:buNone/>
              </a:pPr>
              <a:r>
                <a:rPr lang="en-US" b="1"/>
                <a:t>focal point</a:t>
              </a:r>
              <a:endParaRPr lang="en-GB" b="1"/>
            </a:p>
          </p:txBody>
        </p:sp>
      </p:grpSp>
      <p:pic>
        <p:nvPicPr>
          <p:cNvPr id="70" name="Picture 69">
            <a:extLst>
              <a:ext uri="{FF2B5EF4-FFF2-40B4-BE49-F238E27FC236}">
                <a16:creationId xmlns:a16="http://schemas.microsoft.com/office/drawing/2014/main" id="{FD1A78A9-3CA4-1C5A-2E7C-EF24E800A8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1416" y="3961820"/>
            <a:ext cx="3236501" cy="2160000"/>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47BDDAEC-B297-F612-45B0-0B047050252F}"/>
              </a:ext>
            </a:extLst>
          </p:cNvPr>
          <p:cNvGrpSpPr/>
          <p:nvPr/>
        </p:nvGrpSpPr>
        <p:grpSpPr>
          <a:xfrm>
            <a:off x="5303913" y="3888200"/>
            <a:ext cx="2652037" cy="2494209"/>
            <a:chOff x="4980123" y="3118078"/>
            <a:chExt cx="2350113" cy="1978025"/>
          </a:xfrm>
        </p:grpSpPr>
        <p:pic>
          <p:nvPicPr>
            <p:cNvPr id="76" name="Picture 21" descr="Graphic6">
              <a:extLst>
                <a:ext uri="{FF2B5EF4-FFF2-40B4-BE49-F238E27FC236}">
                  <a16:creationId xmlns:a16="http://schemas.microsoft.com/office/drawing/2014/main" id="{39C6C760-2078-C246-E28B-DB42402CFA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0123" y="3118078"/>
              <a:ext cx="2350113" cy="197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 name="Oval 76">
              <a:extLst>
                <a:ext uri="{FF2B5EF4-FFF2-40B4-BE49-F238E27FC236}">
                  <a16:creationId xmlns:a16="http://schemas.microsoft.com/office/drawing/2014/main" id="{ED5F2FF9-762D-3BAE-55A9-0F83BF7036F5}"/>
                </a:ext>
              </a:extLst>
            </p:cNvPr>
            <p:cNvSpPr/>
            <p:nvPr/>
          </p:nvSpPr>
          <p:spPr bwMode="auto">
            <a:xfrm>
              <a:off x="6019792" y="3819843"/>
              <a:ext cx="137965" cy="625259"/>
            </a:xfrm>
            <a:prstGeom prst="ellipse">
              <a:avLst/>
            </a:prstGeom>
            <a:gradFill flip="none" rotWithShape="1">
              <a:gsLst>
                <a:gs pos="0">
                  <a:srgbClr val="7030A0">
                    <a:alpha val="50000"/>
                  </a:srgbClr>
                </a:gs>
                <a:gs pos="50000">
                  <a:schemeClr val="accent1">
                    <a:tint val="44500"/>
                    <a:satMod val="160000"/>
                  </a:schemeClr>
                </a:gs>
                <a:gs pos="100000">
                  <a:schemeClr val="accent1">
                    <a:tint val="23500"/>
                    <a:satMod val="160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wrap="none"/>
            <a:lstStyle/>
            <a:p>
              <a:pPr>
                <a:defRPr/>
              </a:pPr>
              <a:endParaRPr lang="de-DE" sz="2000" dirty="0">
                <a:latin typeface="Comic Sans MS" pitchFamily="66" charset="0"/>
                <a:ea typeface="+mn-ea"/>
              </a:endParaRPr>
            </a:p>
          </p:txBody>
        </p:sp>
        <p:sp>
          <p:nvSpPr>
            <p:cNvPr id="78" name="Down Arrow 17">
              <a:extLst>
                <a:ext uri="{FF2B5EF4-FFF2-40B4-BE49-F238E27FC236}">
                  <a16:creationId xmlns:a16="http://schemas.microsoft.com/office/drawing/2014/main" id="{88B35866-6757-F474-C65A-9668D4921D04}"/>
                </a:ext>
              </a:extLst>
            </p:cNvPr>
            <p:cNvSpPr>
              <a:spLocks noChangeArrowheads="1"/>
            </p:cNvSpPr>
            <p:nvPr/>
          </p:nvSpPr>
          <p:spPr bwMode="auto">
            <a:xfrm>
              <a:off x="6034353" y="4593381"/>
              <a:ext cx="108844" cy="282690"/>
            </a:xfrm>
            <a:prstGeom prst="downArrow">
              <a:avLst>
                <a:gd name="adj1" fmla="val 50000"/>
                <a:gd name="adj2" fmla="val 49986"/>
              </a:avLst>
            </a:prstGeom>
            <a:solidFill>
              <a:srgbClr val="FF0000"/>
            </a:solidFill>
            <a:ln w="9525">
              <a:solidFill>
                <a:srgbClr val="FF0000"/>
              </a:solidFill>
              <a:round/>
              <a:headEnd/>
              <a:tailEnd/>
            </a:ln>
          </p:spPr>
          <p:txBody>
            <a:bodyPr wrap="none"/>
            <a:lstStyle/>
            <a:p>
              <a:endParaRPr lang="de-DE" sz="2000"/>
            </a:p>
          </p:txBody>
        </p:sp>
        <p:sp>
          <p:nvSpPr>
            <p:cNvPr id="79" name="Down Arrow 18">
              <a:extLst>
                <a:ext uri="{FF2B5EF4-FFF2-40B4-BE49-F238E27FC236}">
                  <a16:creationId xmlns:a16="http://schemas.microsoft.com/office/drawing/2014/main" id="{27D8DCB7-2373-2973-5756-9FF7DF97C505}"/>
                </a:ext>
              </a:extLst>
            </p:cNvPr>
            <p:cNvSpPr>
              <a:spLocks noChangeArrowheads="1"/>
            </p:cNvSpPr>
            <p:nvPr/>
          </p:nvSpPr>
          <p:spPr bwMode="auto">
            <a:xfrm rot="10800000">
              <a:off x="6034965" y="3376831"/>
              <a:ext cx="108844" cy="282690"/>
            </a:xfrm>
            <a:prstGeom prst="downArrow">
              <a:avLst>
                <a:gd name="adj1" fmla="val 50000"/>
                <a:gd name="adj2" fmla="val 49986"/>
              </a:avLst>
            </a:prstGeom>
            <a:solidFill>
              <a:srgbClr val="FF0000"/>
            </a:solidFill>
            <a:ln w="9525">
              <a:solidFill>
                <a:srgbClr val="FF0000"/>
              </a:solidFill>
              <a:round/>
              <a:headEnd/>
              <a:tailEnd/>
            </a:ln>
          </p:spPr>
          <p:txBody>
            <a:bodyPr wrap="none"/>
            <a:lstStyle/>
            <a:p>
              <a:endParaRPr lang="de-DE" sz="2000"/>
            </a:p>
          </p:txBody>
        </p:sp>
        <p:sp>
          <p:nvSpPr>
            <p:cNvPr id="80" name="Down Arrow 19">
              <a:extLst>
                <a:ext uri="{FF2B5EF4-FFF2-40B4-BE49-F238E27FC236}">
                  <a16:creationId xmlns:a16="http://schemas.microsoft.com/office/drawing/2014/main" id="{F9424311-44A7-42DA-839D-406AECB8F051}"/>
                </a:ext>
              </a:extLst>
            </p:cNvPr>
            <p:cNvSpPr>
              <a:spLocks noChangeArrowheads="1"/>
            </p:cNvSpPr>
            <p:nvPr/>
          </p:nvSpPr>
          <p:spPr bwMode="auto">
            <a:xfrm rot="5400000">
              <a:off x="6326020" y="4037379"/>
              <a:ext cx="131275" cy="234383"/>
            </a:xfrm>
            <a:prstGeom prst="downArrow">
              <a:avLst>
                <a:gd name="adj1" fmla="val 50000"/>
                <a:gd name="adj2" fmla="val 49986"/>
              </a:avLst>
            </a:prstGeom>
            <a:solidFill>
              <a:srgbClr val="0427BC"/>
            </a:solidFill>
            <a:ln w="9525">
              <a:solidFill>
                <a:srgbClr val="0427BC"/>
              </a:solidFill>
              <a:round/>
              <a:headEnd/>
              <a:tailEnd/>
            </a:ln>
          </p:spPr>
          <p:txBody>
            <a:bodyPr wrap="none"/>
            <a:lstStyle/>
            <a:p>
              <a:endParaRPr lang="de-DE" sz="2000" dirty="0"/>
            </a:p>
          </p:txBody>
        </p:sp>
        <p:sp>
          <p:nvSpPr>
            <p:cNvPr id="81" name="Down Arrow 20">
              <a:extLst>
                <a:ext uri="{FF2B5EF4-FFF2-40B4-BE49-F238E27FC236}">
                  <a16:creationId xmlns:a16="http://schemas.microsoft.com/office/drawing/2014/main" id="{6E2AD1D0-16FB-DB68-C338-86BE05192190}"/>
                </a:ext>
              </a:extLst>
            </p:cNvPr>
            <p:cNvSpPr>
              <a:spLocks noChangeArrowheads="1"/>
            </p:cNvSpPr>
            <p:nvPr/>
          </p:nvSpPr>
          <p:spPr bwMode="auto">
            <a:xfrm rot="16200000">
              <a:off x="5754387" y="4041358"/>
              <a:ext cx="130472" cy="234381"/>
            </a:xfrm>
            <a:prstGeom prst="downArrow">
              <a:avLst>
                <a:gd name="adj1" fmla="val 50000"/>
                <a:gd name="adj2" fmla="val 50295"/>
              </a:avLst>
            </a:prstGeom>
            <a:solidFill>
              <a:srgbClr val="0427BC"/>
            </a:solidFill>
            <a:ln w="9525">
              <a:solidFill>
                <a:srgbClr val="0427BC"/>
              </a:solidFill>
              <a:round/>
              <a:headEnd/>
              <a:tailEnd/>
            </a:ln>
          </p:spPr>
          <p:txBody>
            <a:bodyPr wrap="none"/>
            <a:lstStyle/>
            <a:p>
              <a:endParaRPr lang="de-DE" sz="2000" dirty="0"/>
            </a:p>
          </p:txBody>
        </p:sp>
      </p:grpSp>
      <p:sp>
        <p:nvSpPr>
          <p:cNvPr id="74" name="AutoShape 8">
            <a:extLst>
              <a:ext uri="{FF2B5EF4-FFF2-40B4-BE49-F238E27FC236}">
                <a16:creationId xmlns:a16="http://schemas.microsoft.com/office/drawing/2014/main" id="{122BF856-1195-D26D-6813-854F2F9779C1}"/>
              </a:ext>
            </a:extLst>
          </p:cNvPr>
          <p:cNvSpPr>
            <a:spLocks/>
          </p:cNvSpPr>
          <p:nvPr/>
        </p:nvSpPr>
        <p:spPr bwMode="auto">
          <a:xfrm>
            <a:off x="7483645" y="4262866"/>
            <a:ext cx="956598" cy="534060"/>
          </a:xfrm>
          <a:prstGeom prst="borderCallout2">
            <a:avLst>
              <a:gd name="adj1" fmla="val 31952"/>
              <a:gd name="adj2" fmla="val -85"/>
              <a:gd name="adj3" fmla="val 30192"/>
              <a:gd name="adj4" fmla="val -26036"/>
              <a:gd name="adj5" fmla="val 24185"/>
              <a:gd name="adj6" fmla="val -87687"/>
            </a:avLst>
          </a:prstGeom>
          <a:solidFill>
            <a:schemeClr val="tx2">
              <a:lumMod val="20000"/>
              <a:lumOff val="80000"/>
            </a:schemeClr>
          </a:solidFill>
          <a:ln w="12700">
            <a:solidFill>
              <a:schemeClr val="tx2"/>
            </a:solidFill>
            <a:miter lim="800000"/>
            <a:headEnd/>
            <a:tailEnd type="stealth" w="lg" len="lg"/>
          </a:ln>
        </p:spPr>
        <p:txBody>
          <a:bodyPr anchor="ctr">
            <a:normAutofit fontScale="62500" lnSpcReduction="20000"/>
          </a:bodyPr>
          <a:lstStyle/>
          <a:p>
            <a:pPr algn="ctr" eaLnBrk="0" hangingPunct="0"/>
            <a:r>
              <a:rPr lang="el-GR" dirty="0">
                <a:solidFill>
                  <a:schemeClr val="tx2"/>
                </a:solidFill>
              </a:rPr>
              <a:t>κατεύθυνση της δύναμης</a:t>
            </a:r>
            <a:endParaRPr lang="en-GB" dirty="0">
              <a:solidFill>
                <a:schemeClr val="tx2"/>
              </a:solidFill>
            </a:endParaRPr>
          </a:p>
        </p:txBody>
      </p:sp>
      <p:cxnSp>
        <p:nvCxnSpPr>
          <p:cNvPr id="75" name="Elbow Connector 33">
            <a:extLst>
              <a:ext uri="{FF2B5EF4-FFF2-40B4-BE49-F238E27FC236}">
                <a16:creationId xmlns:a16="http://schemas.microsoft.com/office/drawing/2014/main" id="{9A973B87-E4A3-51E1-DA57-67661AD2BF04}"/>
              </a:ext>
            </a:extLst>
          </p:cNvPr>
          <p:cNvCxnSpPr>
            <a:cxnSpLocks/>
            <a:stCxn id="74" idx="2"/>
          </p:cNvCxnSpPr>
          <p:nvPr/>
        </p:nvCxnSpPr>
        <p:spPr>
          <a:xfrm flipH="1">
            <a:off x="6927607" y="4529896"/>
            <a:ext cx="556038" cy="540051"/>
          </a:xfrm>
          <a:prstGeom prst="straightConnector1">
            <a:avLst/>
          </a:prstGeom>
          <a:ln w="12700">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017FB951-4948-65DA-F3D0-611BF79A2800}"/>
              </a:ext>
            </a:extLst>
          </p:cNvPr>
          <p:cNvSpPr txBox="1"/>
          <p:nvPr/>
        </p:nvSpPr>
        <p:spPr>
          <a:xfrm>
            <a:off x="655785" y="4719806"/>
            <a:ext cx="4214855" cy="830997"/>
          </a:xfrm>
          <a:prstGeom prst="rect">
            <a:avLst/>
          </a:prstGeom>
          <a:noFill/>
        </p:spPr>
        <p:txBody>
          <a:bodyPr wrap="square" lIns="0" tIns="0" rIns="0" bIns="0" rtlCol="0">
            <a:spAutoFit/>
          </a:bodyPr>
          <a:lstStyle/>
          <a:p>
            <a:pPr marL="285750" indent="-285750" algn="l">
              <a:buFont typeface="Wingdings" pitchFamily="2" charset="2"/>
              <a:buChar char="§"/>
            </a:pPr>
            <a:r>
              <a:rPr lang="el-GR" dirty="0"/>
              <a:t>Τα </a:t>
            </a:r>
            <a:r>
              <a:rPr lang="el-GR" dirty="0" err="1"/>
              <a:t>τετράπολα</a:t>
            </a:r>
            <a:r>
              <a:rPr lang="el-GR" dirty="0"/>
              <a:t> εστιάζουν την δέσμη στο ένα επίπεδο και αποκλίνουν την δέσμη στο άλλο</a:t>
            </a:r>
          </a:p>
        </p:txBody>
      </p:sp>
    </p:spTree>
    <p:extLst>
      <p:ext uri="{BB962C8B-B14F-4D97-AF65-F5344CB8AC3E}">
        <p14:creationId xmlns:p14="http://schemas.microsoft.com/office/powerpoint/2010/main" val="1173361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739962-2DED-B7EE-C758-BD9017A7A69B}"/>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26" name="Text Placeholder 25">
            <a:extLst>
              <a:ext uri="{FF2B5EF4-FFF2-40B4-BE49-F238E27FC236}">
                <a16:creationId xmlns:a16="http://schemas.microsoft.com/office/drawing/2014/main" id="{502DE566-C03B-728B-87B8-5A6D5A568F98}"/>
              </a:ext>
            </a:extLst>
          </p:cNvPr>
          <p:cNvSpPr>
            <a:spLocks noGrp="1"/>
          </p:cNvSpPr>
          <p:nvPr>
            <p:ph type="body" idx="1"/>
          </p:nvPr>
        </p:nvSpPr>
        <p:spPr/>
        <p:txBody>
          <a:bodyPr/>
          <a:lstStyle/>
          <a:p>
            <a:r>
              <a:rPr lang="el-GR" dirty="0" err="1"/>
              <a:t>Εναλλασόμενη</a:t>
            </a:r>
            <a:r>
              <a:rPr lang="el-GR" dirty="0"/>
              <a:t> βαθμίδα εστίασης (</a:t>
            </a:r>
            <a:r>
              <a:rPr lang="el-GR" dirty="0" err="1">
                <a:solidFill>
                  <a:srgbClr val="FF0000"/>
                </a:solidFill>
              </a:rPr>
              <a:t>Alternating</a:t>
            </a:r>
            <a:r>
              <a:rPr lang="el-GR" dirty="0">
                <a:solidFill>
                  <a:srgbClr val="FF0000"/>
                </a:solidFill>
              </a:rPr>
              <a:t> </a:t>
            </a:r>
            <a:r>
              <a:rPr lang="el-GR" dirty="0" err="1">
                <a:solidFill>
                  <a:srgbClr val="FF0000"/>
                </a:solidFill>
              </a:rPr>
              <a:t>Gradient</a:t>
            </a:r>
            <a:r>
              <a:rPr lang="el-GR" dirty="0">
                <a:solidFill>
                  <a:srgbClr val="FF0000"/>
                </a:solidFill>
              </a:rPr>
              <a:t> </a:t>
            </a:r>
            <a:r>
              <a:rPr lang="el-GR" dirty="0" err="1">
                <a:solidFill>
                  <a:srgbClr val="FF0000"/>
                </a:solidFill>
              </a:rPr>
              <a:t>Focusing</a:t>
            </a:r>
            <a:r>
              <a:rPr lang="el-GR" dirty="0"/>
              <a:t>)</a:t>
            </a:r>
          </a:p>
          <a:p>
            <a:endParaRPr lang="en-US" dirty="0"/>
          </a:p>
        </p:txBody>
      </p: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C03B707-F120-48BE-1F36-F9FF33627977}"/>
                  </a:ext>
                </a:extLst>
              </p:cNvPr>
              <p:cNvSpPr>
                <a:spLocks noGrp="1"/>
              </p:cNvSpPr>
              <p:nvPr>
                <p:ph sz="half" idx="2"/>
              </p:nvPr>
            </p:nvSpPr>
            <p:spPr>
              <a:xfrm>
                <a:off x="407987" y="2427287"/>
                <a:ext cx="5616575" cy="2197657"/>
              </a:xfrm>
            </p:spPr>
            <p:txBody>
              <a:bodyPr>
                <a:normAutofit fontScale="92500"/>
              </a:bodyPr>
              <a:lstStyle/>
              <a:p>
                <a:pPr>
                  <a:spcBef>
                    <a:spcPts val="600"/>
                  </a:spcBef>
                  <a:buFont typeface="Wingdings" pitchFamily="2" charset="2"/>
                  <a:buChar char="§"/>
                </a:pPr>
                <a:r>
                  <a:rPr lang="el-GR" dirty="0"/>
                  <a:t>Αλληλουχία </a:t>
                </a:r>
                <a:r>
                  <a:rPr lang="el-GR" dirty="0" err="1"/>
                  <a:t>εστιαζόντων</a:t>
                </a:r>
                <a:r>
                  <a:rPr lang="el-GR" dirty="0"/>
                  <a:t> (</a:t>
                </a:r>
                <a:r>
                  <a:rPr lang="el-GR" dirty="0" err="1"/>
                  <a:t>focusing</a:t>
                </a:r>
                <a:r>
                  <a:rPr lang="el-GR" dirty="0"/>
                  <a:t>) και αποκλινόντων (</a:t>
                </a:r>
                <a:r>
                  <a:rPr lang="el-GR" dirty="0" err="1"/>
                  <a:t>defocusing</a:t>
                </a:r>
                <a:r>
                  <a:rPr lang="el-GR" dirty="0"/>
                  <a:t>) </a:t>
                </a:r>
                <a:r>
                  <a:rPr lang="el-GR" dirty="0" err="1"/>
                  <a:t>τετραπόλων</a:t>
                </a:r>
                <a:r>
                  <a:rPr lang="el-GR" dirty="0"/>
                  <a:t>, πετυχαίνοντας συνολικά εστίαση της δέσμης</a:t>
                </a:r>
                <a:endParaRPr lang="en-US" dirty="0"/>
              </a:p>
              <a:p>
                <a:pPr marL="0" indent="0">
                  <a:spcBef>
                    <a:spcPts val="600"/>
                  </a:spcBef>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𝟏</m:t>
                          </m:r>
                        </m:num>
                        <m:den>
                          <m:r>
                            <a:rPr lang="en-US" b="1" i="1" smtClean="0">
                              <a:latin typeface="Cambria Math" panose="02040503050406030204" pitchFamily="18" charset="0"/>
                            </a:rPr>
                            <m:t>𝒇</m:t>
                          </m:r>
                        </m:den>
                      </m:f>
                      <m:r>
                        <a:rPr lang="en-US" b="1" i="1" smtClean="0">
                          <a:latin typeface="Cambria Math" panose="02040503050406030204" pitchFamily="18" charset="0"/>
                        </a:rPr>
                        <m:t>= </m:t>
                      </m:r>
                      <m:f>
                        <m:fPr>
                          <m:ctrlPr>
                            <a:rPr lang="en-US" i="1" smtClean="0">
                              <a:latin typeface="Cambria Math" panose="02040503050406030204" pitchFamily="18" charset="0"/>
                            </a:rPr>
                          </m:ctrlPr>
                        </m:fPr>
                        <m:num>
                          <m:r>
                            <a:rPr lang="en-US" b="1" i="1" smtClean="0">
                              <a:latin typeface="Cambria Math" panose="02040503050406030204" pitchFamily="18" charset="0"/>
                            </a:rPr>
                            <m:t>𝟏</m:t>
                          </m:r>
                        </m:num>
                        <m:den>
                          <m:sSub>
                            <m:sSubPr>
                              <m:ctrlPr>
                                <a:rPr lang="en-US" i="1" smtClean="0">
                                  <a:latin typeface="Cambria Math" panose="02040503050406030204" pitchFamily="18" charset="0"/>
                                </a:rPr>
                              </m:ctrlPr>
                            </m:sSubPr>
                            <m:e>
                              <m:r>
                                <a:rPr lang="en-US" b="1" i="1" smtClean="0">
                                  <a:latin typeface="Cambria Math" panose="02040503050406030204" pitchFamily="18" charset="0"/>
                                </a:rPr>
                                <m:t>𝒇</m:t>
                              </m:r>
                            </m:e>
                            <m:sub>
                              <m:r>
                                <a:rPr lang="en-US" b="1" i="1" smtClean="0">
                                  <a:latin typeface="Cambria Math" panose="02040503050406030204" pitchFamily="18" charset="0"/>
                                </a:rPr>
                                <m:t>𝟏</m:t>
                              </m:r>
                            </m:sub>
                          </m:sSub>
                        </m:den>
                      </m:f>
                      <m:r>
                        <a:rPr lang="en-US" b="1"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𝟏</m:t>
                          </m:r>
                        </m:num>
                        <m:den>
                          <m:sSub>
                            <m:sSubPr>
                              <m:ctrlPr>
                                <a:rPr lang="en-US" i="1">
                                  <a:latin typeface="Cambria Math" panose="02040503050406030204" pitchFamily="18" charset="0"/>
                                </a:rPr>
                              </m:ctrlPr>
                            </m:sSubPr>
                            <m:e>
                              <m:r>
                                <a:rPr lang="en-US" i="1">
                                  <a:latin typeface="Cambria Math" panose="02040503050406030204" pitchFamily="18" charset="0"/>
                                </a:rPr>
                                <m:t>𝒇</m:t>
                              </m:r>
                            </m:e>
                            <m:sub>
                              <m:r>
                                <a:rPr lang="en-US" b="1" i="1" smtClean="0">
                                  <a:latin typeface="Cambria Math" panose="02040503050406030204" pitchFamily="18" charset="0"/>
                                </a:rPr>
                                <m:t>𝟐</m:t>
                              </m:r>
                            </m:sub>
                          </m:sSub>
                        </m:den>
                      </m:f>
                      <m:r>
                        <a:rPr lang="en-US" b="1" i="1" smtClean="0">
                          <a:latin typeface="Cambria Math" panose="02040503050406030204" pitchFamily="18" charset="0"/>
                        </a:rPr>
                        <m:t> −</m:t>
                      </m:r>
                      <m:f>
                        <m:fPr>
                          <m:ctrlPr>
                            <a:rPr lang="en-US" i="1">
                              <a:latin typeface="Cambria Math" panose="02040503050406030204" pitchFamily="18" charset="0"/>
                            </a:rPr>
                          </m:ctrlPr>
                        </m:fPr>
                        <m:num>
                          <m:r>
                            <a:rPr lang="en-US" b="1" i="1" smtClean="0">
                              <a:latin typeface="Cambria Math" panose="02040503050406030204" pitchFamily="18" charset="0"/>
                            </a:rPr>
                            <m:t>𝒅</m:t>
                          </m:r>
                        </m:num>
                        <m:den>
                          <m:sSub>
                            <m:sSubPr>
                              <m:ctrlPr>
                                <a:rPr lang="en-US" i="1">
                                  <a:latin typeface="Cambria Math" panose="02040503050406030204" pitchFamily="18" charset="0"/>
                                </a:rPr>
                              </m:ctrlPr>
                            </m:sSubPr>
                            <m:e>
                              <m:r>
                                <a:rPr lang="en-US" i="1">
                                  <a:latin typeface="Cambria Math" panose="02040503050406030204" pitchFamily="18" charset="0"/>
                                </a:rPr>
                                <m:t>𝒇</m:t>
                              </m:r>
                            </m:e>
                            <m:sub>
                              <m:r>
                                <a:rPr lang="en-US" i="1">
                                  <a:latin typeface="Cambria Math" panose="02040503050406030204" pitchFamily="18" charset="0"/>
                                </a:rPr>
                                <m:t>𝟏</m:t>
                              </m:r>
                            </m:sub>
                          </m:sSub>
                          <m:sSub>
                            <m:sSubPr>
                              <m:ctrlPr>
                                <a:rPr lang="en-US" i="1" smtClean="0">
                                  <a:latin typeface="Cambria Math" panose="02040503050406030204" pitchFamily="18" charset="0"/>
                                </a:rPr>
                              </m:ctrlPr>
                            </m:sSubPr>
                            <m:e>
                              <m:r>
                                <a:rPr lang="en-US" b="1" i="1" smtClean="0">
                                  <a:latin typeface="Cambria Math" panose="02040503050406030204" pitchFamily="18" charset="0"/>
                                </a:rPr>
                                <m:t>𝒇</m:t>
                              </m:r>
                            </m:e>
                            <m:sub>
                              <m:r>
                                <a:rPr lang="en-US" b="1" i="1" smtClean="0">
                                  <a:latin typeface="Cambria Math" panose="02040503050406030204" pitchFamily="18" charset="0"/>
                                </a:rPr>
                                <m:t>𝟐</m:t>
                              </m:r>
                            </m:sub>
                          </m:sSub>
                        </m:den>
                      </m:f>
                    </m:oMath>
                  </m:oMathPara>
                </a14:m>
                <a:endParaRPr lang="en-US" dirty="0"/>
              </a:p>
              <a:p>
                <a:pPr>
                  <a:spcBef>
                    <a:spcPts val="600"/>
                  </a:spcBef>
                  <a:buFont typeface="Wingdings" pitchFamily="2" charset="2"/>
                  <a:buChar char="§"/>
                </a:pPr>
                <a:r>
                  <a:rPr lang="el-GR" dirty="0"/>
                  <a:t>Αν </a:t>
                </a:r>
                <a14:m>
                  <m:oMath xmlns:m="http://schemas.openxmlformats.org/officeDocument/2006/math">
                    <m:sSub>
                      <m:sSubPr>
                        <m:ctrlPr>
                          <a:rPr lang="en-GB" i="1" smtClean="0">
                            <a:latin typeface="Cambria Math" panose="02040503050406030204" pitchFamily="18" charset="0"/>
                          </a:rPr>
                        </m:ctrlPr>
                      </m:sSubPr>
                      <m:e>
                        <m:r>
                          <a:rPr lang="en-US" b="1" i="1" smtClean="0">
                            <a:latin typeface="Cambria Math" panose="02040503050406030204" pitchFamily="18" charset="0"/>
                          </a:rPr>
                          <m:t>𝒇</m:t>
                        </m:r>
                      </m:e>
                      <m:sub>
                        <m:r>
                          <a:rPr lang="en-US" b="1" i="1" smtClean="0">
                            <a:latin typeface="Cambria Math" panose="02040503050406030204" pitchFamily="18" charset="0"/>
                          </a:rPr>
                          <m:t>𝟏</m:t>
                        </m:r>
                      </m:sub>
                    </m:sSub>
                    <m:r>
                      <a:rPr lang="en-GB" i="1" smtClean="0">
                        <a:latin typeface="Cambria Math" panose="02040503050406030204" pitchFamily="18" charset="0"/>
                      </a:rPr>
                      <m:t>=</m:t>
                    </m:r>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𝒇</m:t>
                        </m:r>
                      </m:e>
                      <m:sub>
                        <m:r>
                          <a:rPr lang="en-US" b="1" i="1" smtClean="0">
                            <a:latin typeface="Cambria Math" panose="02040503050406030204" pitchFamily="18" charset="0"/>
                          </a:rPr>
                          <m:t>𝟐</m:t>
                        </m:r>
                      </m:sub>
                    </m:sSub>
                  </m:oMath>
                </a14:m>
                <a:r>
                  <a:rPr lang="en-US" dirty="0"/>
                  <a:t> →</a:t>
                </a:r>
                <a:r>
                  <a:rPr lang="en-US" dirty="0">
                    <a:solidFill>
                      <a:srgbClr val="C00000"/>
                    </a:solidFill>
                  </a:rPr>
                  <a:t> </a:t>
                </a:r>
                <a14:m>
                  <m:oMath xmlns:m="http://schemas.openxmlformats.org/officeDocument/2006/math">
                    <m:f>
                      <m:fPr>
                        <m:ctrlPr>
                          <a:rPr lang="en-US" i="1">
                            <a:solidFill>
                              <a:srgbClr val="C00000"/>
                            </a:solidFill>
                            <a:latin typeface="Cambria Math" panose="02040503050406030204" pitchFamily="18" charset="0"/>
                          </a:rPr>
                        </m:ctrlPr>
                      </m:fPr>
                      <m:num>
                        <m:r>
                          <a:rPr lang="en-US" i="1">
                            <a:solidFill>
                              <a:srgbClr val="C00000"/>
                            </a:solidFill>
                            <a:latin typeface="Cambria Math" panose="02040503050406030204" pitchFamily="18" charset="0"/>
                          </a:rPr>
                          <m:t>𝟏</m:t>
                        </m:r>
                      </m:num>
                      <m:den>
                        <m:r>
                          <a:rPr lang="en-US" i="1">
                            <a:solidFill>
                              <a:srgbClr val="C00000"/>
                            </a:solidFill>
                            <a:latin typeface="Cambria Math" panose="02040503050406030204" pitchFamily="18" charset="0"/>
                          </a:rPr>
                          <m:t>𝒇</m:t>
                        </m:r>
                      </m:den>
                    </m:f>
                    <m:r>
                      <a:rPr lang="en-US" i="1">
                        <a:solidFill>
                          <a:srgbClr val="C00000"/>
                        </a:solidFill>
                        <a:latin typeface="Cambria Math" panose="02040503050406030204" pitchFamily="18" charset="0"/>
                      </a:rPr>
                      <m:t>= </m:t>
                    </m:r>
                    <m:d>
                      <m:dPr>
                        <m:begChr m:val="⌊"/>
                        <m:endChr m:val="⌋"/>
                        <m:ctrlPr>
                          <a:rPr lang="en-US" i="1" smtClean="0">
                            <a:solidFill>
                              <a:srgbClr val="C00000"/>
                            </a:solidFill>
                            <a:latin typeface="Cambria Math" panose="02040503050406030204" pitchFamily="18" charset="0"/>
                          </a:rPr>
                        </m:ctrlPr>
                      </m:dPr>
                      <m:e>
                        <m:f>
                          <m:fPr>
                            <m:ctrlPr>
                              <a:rPr lang="en-US" i="1">
                                <a:solidFill>
                                  <a:srgbClr val="C00000"/>
                                </a:solidFill>
                                <a:latin typeface="Cambria Math" panose="02040503050406030204" pitchFamily="18" charset="0"/>
                              </a:rPr>
                            </m:ctrlPr>
                          </m:fPr>
                          <m:num>
                            <m:r>
                              <a:rPr lang="en-US" i="1">
                                <a:solidFill>
                                  <a:srgbClr val="C00000"/>
                                </a:solidFill>
                                <a:latin typeface="Cambria Math" panose="02040503050406030204" pitchFamily="18" charset="0"/>
                              </a:rPr>
                              <m:t>𝒅</m:t>
                            </m:r>
                          </m:num>
                          <m:den>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𝒇</m:t>
                                </m:r>
                              </m:e>
                              <m:sub>
                                <m:r>
                                  <a:rPr lang="en-US" i="1">
                                    <a:solidFill>
                                      <a:srgbClr val="C00000"/>
                                    </a:solidFill>
                                    <a:latin typeface="Cambria Math" panose="02040503050406030204" pitchFamily="18" charset="0"/>
                                  </a:rPr>
                                  <m:t>𝟏</m:t>
                                </m:r>
                              </m:sub>
                            </m:sSub>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𝒇</m:t>
                                </m:r>
                              </m:e>
                              <m:sub>
                                <m:r>
                                  <a:rPr lang="en-US" i="1">
                                    <a:solidFill>
                                      <a:srgbClr val="C00000"/>
                                    </a:solidFill>
                                    <a:latin typeface="Cambria Math" panose="02040503050406030204" pitchFamily="18" charset="0"/>
                                  </a:rPr>
                                  <m:t>𝟐</m:t>
                                </m:r>
                              </m:sub>
                            </m:sSub>
                          </m:den>
                        </m:f>
                      </m:e>
                    </m:d>
                  </m:oMath>
                </a14:m>
                <a:endParaRPr lang="el-GR" dirty="0">
                  <a:solidFill>
                    <a:srgbClr val="C00000"/>
                  </a:solidFill>
                </a:endParaRPr>
              </a:p>
            </p:txBody>
          </p:sp>
        </mc:Choice>
        <mc:Fallback xmlns="">
          <p:sp>
            <p:nvSpPr>
              <p:cNvPr id="2" name="Content Placeholder 1">
                <a:extLst>
                  <a:ext uri="{FF2B5EF4-FFF2-40B4-BE49-F238E27FC236}">
                    <a16:creationId xmlns:a16="http://schemas.microsoft.com/office/drawing/2014/main" id="{6C03B707-F120-48BE-1F36-F9FF33627977}"/>
                  </a:ext>
                </a:extLst>
              </p:cNvPr>
              <p:cNvSpPr>
                <a:spLocks noGrp="1" noRot="1" noChangeAspect="1" noMove="1" noResize="1" noEditPoints="1" noAdjustHandles="1" noChangeArrowheads="1" noChangeShapeType="1" noTextEdit="1"/>
              </p:cNvSpPr>
              <p:nvPr>
                <p:ph sz="half" idx="2"/>
              </p:nvPr>
            </p:nvSpPr>
            <p:spPr>
              <a:xfrm>
                <a:off x="407987" y="2427287"/>
                <a:ext cx="5616575" cy="2197657"/>
              </a:xfrm>
              <a:blipFill>
                <a:blip r:embed="rId2"/>
                <a:stretch>
                  <a:fillRect l="-2483" t="-4598" r="-226"/>
                </a:stretch>
              </a:blipFill>
            </p:spPr>
            <p:txBody>
              <a:bodyPr/>
              <a:lstStyle/>
              <a:p>
                <a:r>
                  <a:rPr lang="en-US">
                    <a:noFill/>
                  </a:rPr>
                  <a:t> </a:t>
                </a:r>
              </a:p>
            </p:txBody>
          </p:sp>
        </mc:Fallback>
      </mc:AlternateContent>
      <p:sp>
        <p:nvSpPr>
          <p:cNvPr id="27" name="Text Placeholder 26">
            <a:extLst>
              <a:ext uri="{FF2B5EF4-FFF2-40B4-BE49-F238E27FC236}">
                <a16:creationId xmlns:a16="http://schemas.microsoft.com/office/drawing/2014/main" id="{B9961486-6AB7-87E8-D6CE-C989EFB3E6C2}"/>
              </a:ext>
            </a:extLst>
          </p:cNvPr>
          <p:cNvSpPr>
            <a:spLocks noGrp="1"/>
          </p:cNvSpPr>
          <p:nvPr>
            <p:ph type="body" sz="quarter" idx="3"/>
          </p:nvPr>
        </p:nvSpPr>
        <p:spPr/>
        <p:txBody>
          <a:bodyPr/>
          <a:lstStyle/>
          <a:p>
            <a:r>
              <a:rPr lang="el-GR" dirty="0" err="1"/>
              <a:t>Δι</a:t>
            </a:r>
            <a:r>
              <a:rPr lang="en-US" dirty="0" err="1"/>
              <a:t>ά</a:t>
            </a:r>
            <a:r>
              <a:rPr lang="el-GR" dirty="0" err="1"/>
              <a:t>ταξη</a:t>
            </a:r>
            <a:r>
              <a:rPr lang="el-GR" dirty="0"/>
              <a:t> </a:t>
            </a:r>
            <a:r>
              <a:rPr lang="en-US" dirty="0">
                <a:solidFill>
                  <a:srgbClr val="FF0000"/>
                </a:solidFill>
              </a:rPr>
              <a:t>FODO</a:t>
            </a:r>
          </a:p>
        </p:txBody>
      </p:sp>
      <p:sp>
        <p:nvSpPr>
          <p:cNvPr id="28" name="Content Placeholder 27">
            <a:extLst>
              <a:ext uri="{FF2B5EF4-FFF2-40B4-BE49-F238E27FC236}">
                <a16:creationId xmlns:a16="http://schemas.microsoft.com/office/drawing/2014/main" id="{7F3A9007-6307-0EBC-B7D0-401F8799BB7C}"/>
              </a:ext>
            </a:extLst>
          </p:cNvPr>
          <p:cNvSpPr>
            <a:spLocks noGrp="1"/>
          </p:cNvSpPr>
          <p:nvPr>
            <p:ph sz="quarter" idx="4"/>
          </p:nvPr>
        </p:nvSpPr>
        <p:spPr>
          <a:xfrm>
            <a:off x="6172200" y="2427287"/>
            <a:ext cx="5611813" cy="1649785"/>
          </a:xfrm>
        </p:spPr>
        <p:txBody>
          <a:bodyPr/>
          <a:lstStyle/>
          <a:p>
            <a:pPr>
              <a:spcBef>
                <a:spcPts val="600"/>
              </a:spcBef>
            </a:pPr>
            <a:r>
              <a:rPr lang="el-GR" dirty="0" err="1"/>
              <a:t>Διαταξη</a:t>
            </a:r>
            <a:r>
              <a:rPr lang="el-GR" dirty="0"/>
              <a:t> με </a:t>
            </a:r>
            <a:r>
              <a:rPr lang="el-GR" dirty="0" err="1"/>
              <a:t>διαδοχικ</a:t>
            </a:r>
            <a:r>
              <a:rPr lang="en-US" dirty="0" err="1"/>
              <a:t>ά</a:t>
            </a:r>
            <a:r>
              <a:rPr lang="el-GR" dirty="0"/>
              <a:t> </a:t>
            </a:r>
            <a:r>
              <a:rPr lang="en-US" dirty="0"/>
              <a:t>cells </a:t>
            </a:r>
            <a:r>
              <a:rPr lang="el-GR" dirty="0"/>
              <a:t>από </a:t>
            </a:r>
            <a:r>
              <a:rPr lang="en-US" dirty="0"/>
              <a:t>AGF </a:t>
            </a:r>
            <a:r>
              <a:rPr lang="el-GR" dirty="0"/>
              <a:t>με ενδιάμεσα δίπολα</a:t>
            </a:r>
          </a:p>
          <a:p>
            <a:pPr>
              <a:spcBef>
                <a:spcPts val="600"/>
              </a:spcBef>
            </a:pPr>
            <a:r>
              <a:rPr lang="el-GR" dirty="0"/>
              <a:t>Επαναλαμβάνεται διαδοχικά για να κάνει το </a:t>
            </a:r>
            <a:r>
              <a:rPr lang="el-GR" dirty="0" err="1"/>
              <a:t>δαχτυλιδι</a:t>
            </a:r>
            <a:r>
              <a:rPr lang="el-GR" dirty="0"/>
              <a:t> του επιταχυντή</a:t>
            </a:r>
            <a:endParaRPr lang="en-US" dirty="0"/>
          </a:p>
        </p:txBody>
      </p:sp>
      <p:sp>
        <p:nvSpPr>
          <p:cNvPr id="4" name="Date Placeholder 3">
            <a:extLst>
              <a:ext uri="{FF2B5EF4-FFF2-40B4-BE49-F238E27FC236}">
                <a16:creationId xmlns:a16="http://schemas.microsoft.com/office/drawing/2014/main" id="{B02879C2-35CC-3742-50DD-ACD85CD9CCD3}"/>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535756B-ADE4-30B2-90A9-6637CE50D6B5}"/>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62E54F28-B70D-DFF5-F587-CB22B77D12BC}"/>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29" name="Picture 2" descr="Willering">
            <a:extLst>
              <a:ext uri="{FF2B5EF4-FFF2-40B4-BE49-F238E27FC236}">
                <a16:creationId xmlns:a16="http://schemas.microsoft.com/office/drawing/2014/main" id="{8DA3C24D-B832-D636-8DD0-56572BEC8D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0618" y="3870942"/>
            <a:ext cx="3379330" cy="229311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 name="Oval 29">
            <a:extLst>
              <a:ext uri="{FF2B5EF4-FFF2-40B4-BE49-F238E27FC236}">
                <a16:creationId xmlns:a16="http://schemas.microsoft.com/office/drawing/2014/main" id="{18CBA310-0B48-B86E-4A0E-567F9E487EA6}"/>
              </a:ext>
            </a:extLst>
          </p:cNvPr>
          <p:cNvSpPr/>
          <p:nvPr/>
        </p:nvSpPr>
        <p:spPr>
          <a:xfrm>
            <a:off x="9026800" y="3988780"/>
            <a:ext cx="1231703" cy="2175512"/>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D1CDA282-B6C0-7732-D418-D712E0EE054C}"/>
              </a:ext>
            </a:extLst>
          </p:cNvPr>
          <p:cNvSpPr txBox="1"/>
          <p:nvPr/>
        </p:nvSpPr>
        <p:spPr>
          <a:xfrm>
            <a:off x="10450588" y="3984739"/>
            <a:ext cx="570669" cy="184666"/>
          </a:xfrm>
          <a:prstGeom prst="rect">
            <a:avLst/>
          </a:prstGeom>
          <a:noFill/>
        </p:spPr>
        <p:txBody>
          <a:bodyPr wrap="none" lIns="0" tIns="0" rIns="0" bIns="0" rtlCol="0">
            <a:spAutoFit/>
          </a:bodyPr>
          <a:lstStyle/>
          <a:p>
            <a:pPr algn="l"/>
            <a:r>
              <a:rPr lang="en-US" sz="1200" dirty="0">
                <a:solidFill>
                  <a:schemeClr val="tx1">
                    <a:lumMod val="75000"/>
                  </a:schemeClr>
                </a:solidFill>
              </a:rPr>
              <a:t>focusing</a:t>
            </a:r>
          </a:p>
        </p:txBody>
      </p:sp>
      <p:sp>
        <p:nvSpPr>
          <p:cNvPr id="32" name="TextBox 31">
            <a:extLst>
              <a:ext uri="{FF2B5EF4-FFF2-40B4-BE49-F238E27FC236}">
                <a16:creationId xmlns:a16="http://schemas.microsoft.com/office/drawing/2014/main" id="{E101047E-28F4-FE9E-7C46-23395E035000}"/>
              </a:ext>
            </a:extLst>
          </p:cNvPr>
          <p:cNvSpPr txBox="1"/>
          <p:nvPr/>
        </p:nvSpPr>
        <p:spPr>
          <a:xfrm>
            <a:off x="10363031" y="5922114"/>
            <a:ext cx="570669" cy="184666"/>
          </a:xfrm>
          <a:prstGeom prst="rect">
            <a:avLst/>
          </a:prstGeom>
          <a:noFill/>
        </p:spPr>
        <p:txBody>
          <a:bodyPr wrap="none" lIns="0" tIns="0" rIns="0" bIns="0" rtlCol="0">
            <a:spAutoFit/>
          </a:bodyPr>
          <a:lstStyle/>
          <a:p>
            <a:pPr algn="l"/>
            <a:r>
              <a:rPr lang="en-US" sz="1200" dirty="0"/>
              <a:t>focusing</a:t>
            </a:r>
          </a:p>
        </p:txBody>
      </p:sp>
      <p:sp>
        <p:nvSpPr>
          <p:cNvPr id="33" name="TextBox 32">
            <a:extLst>
              <a:ext uri="{FF2B5EF4-FFF2-40B4-BE49-F238E27FC236}">
                <a16:creationId xmlns:a16="http://schemas.microsoft.com/office/drawing/2014/main" id="{5C4658C3-7DD6-9C41-BC21-51BD000AC86D}"/>
              </a:ext>
            </a:extLst>
          </p:cNvPr>
          <p:cNvSpPr txBox="1"/>
          <p:nvPr/>
        </p:nvSpPr>
        <p:spPr>
          <a:xfrm>
            <a:off x="10648365" y="4984203"/>
            <a:ext cx="740587" cy="184666"/>
          </a:xfrm>
          <a:prstGeom prst="rect">
            <a:avLst/>
          </a:prstGeom>
          <a:noFill/>
        </p:spPr>
        <p:txBody>
          <a:bodyPr wrap="none" lIns="0" tIns="0" rIns="0" bIns="0" rtlCol="0">
            <a:spAutoFit/>
          </a:bodyPr>
          <a:lstStyle/>
          <a:p>
            <a:pPr algn="l"/>
            <a:r>
              <a:rPr lang="en-US" sz="1200" dirty="0"/>
              <a:t>defocusing</a:t>
            </a:r>
          </a:p>
        </p:txBody>
      </p:sp>
      <p:sp>
        <p:nvSpPr>
          <p:cNvPr id="34" name="TextBox 33">
            <a:extLst>
              <a:ext uri="{FF2B5EF4-FFF2-40B4-BE49-F238E27FC236}">
                <a16:creationId xmlns:a16="http://schemas.microsoft.com/office/drawing/2014/main" id="{BF270E86-9128-0F79-0D86-C384CA743F65}"/>
              </a:ext>
            </a:extLst>
          </p:cNvPr>
          <p:cNvSpPr txBox="1"/>
          <p:nvPr/>
        </p:nvSpPr>
        <p:spPr>
          <a:xfrm>
            <a:off x="10642306" y="4422915"/>
            <a:ext cx="463845" cy="184666"/>
          </a:xfrm>
          <a:prstGeom prst="rect">
            <a:avLst/>
          </a:prstGeom>
          <a:noFill/>
        </p:spPr>
        <p:txBody>
          <a:bodyPr wrap="none" lIns="0" tIns="0" rIns="0" bIns="0" rtlCol="0">
            <a:spAutoFit/>
          </a:bodyPr>
          <a:lstStyle/>
          <a:p>
            <a:pPr algn="l"/>
            <a:r>
              <a:rPr lang="en-US" sz="1200" dirty="0" err="1"/>
              <a:t>δί</a:t>
            </a:r>
            <a:r>
              <a:rPr lang="el-GR" sz="1200" dirty="0" err="1"/>
              <a:t>πολο</a:t>
            </a:r>
            <a:endParaRPr lang="en-US" sz="1200" dirty="0"/>
          </a:p>
        </p:txBody>
      </p:sp>
      <p:sp>
        <p:nvSpPr>
          <p:cNvPr id="36" name="TextBox 35">
            <a:extLst>
              <a:ext uri="{FF2B5EF4-FFF2-40B4-BE49-F238E27FC236}">
                <a16:creationId xmlns:a16="http://schemas.microsoft.com/office/drawing/2014/main" id="{B543CAF9-B483-13F0-BB73-71FF7F904EF0}"/>
              </a:ext>
            </a:extLst>
          </p:cNvPr>
          <p:cNvSpPr txBox="1"/>
          <p:nvPr/>
        </p:nvSpPr>
        <p:spPr>
          <a:xfrm>
            <a:off x="10674227" y="5502512"/>
            <a:ext cx="463845" cy="184666"/>
          </a:xfrm>
          <a:prstGeom prst="rect">
            <a:avLst/>
          </a:prstGeom>
          <a:noFill/>
        </p:spPr>
        <p:txBody>
          <a:bodyPr wrap="none" lIns="0" tIns="0" rIns="0" bIns="0" rtlCol="0">
            <a:spAutoFit/>
          </a:bodyPr>
          <a:lstStyle/>
          <a:p>
            <a:pPr algn="l"/>
            <a:r>
              <a:rPr lang="en-US" sz="1200" dirty="0" err="1"/>
              <a:t>δί</a:t>
            </a:r>
            <a:r>
              <a:rPr lang="el-GR" sz="1200" dirty="0" err="1"/>
              <a:t>πολο</a:t>
            </a:r>
            <a:endParaRPr lang="en-US" sz="1200" dirty="0"/>
          </a:p>
        </p:txBody>
      </p:sp>
      <p:cxnSp>
        <p:nvCxnSpPr>
          <p:cNvPr id="38" name="Straight Arrow Connector 37">
            <a:extLst>
              <a:ext uri="{FF2B5EF4-FFF2-40B4-BE49-F238E27FC236}">
                <a16:creationId xmlns:a16="http://schemas.microsoft.com/office/drawing/2014/main" id="{F561551E-B040-1A6B-9F2E-E4F25C113C78}"/>
              </a:ext>
            </a:extLst>
          </p:cNvPr>
          <p:cNvCxnSpPr/>
          <p:nvPr/>
        </p:nvCxnSpPr>
        <p:spPr>
          <a:xfrm flipH="1">
            <a:off x="9947303" y="4137708"/>
            <a:ext cx="348559" cy="31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9" name="Picture 6">
            <a:extLst>
              <a:ext uri="{FF2B5EF4-FFF2-40B4-BE49-F238E27FC236}">
                <a16:creationId xmlns:a16="http://schemas.microsoft.com/office/drawing/2014/main" id="{260C35F3-BEF5-8F3C-AC71-1A04984267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942" y="4690214"/>
            <a:ext cx="5300663"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510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8" name="Content Placeholder 37">
                <a:extLst>
                  <a:ext uri="{FF2B5EF4-FFF2-40B4-BE49-F238E27FC236}">
                    <a16:creationId xmlns:a16="http://schemas.microsoft.com/office/drawing/2014/main" id="{A76CABB4-6A95-13B1-FBE0-31420E97B070}"/>
                  </a:ext>
                </a:extLst>
              </p:cNvPr>
              <p:cNvSpPr>
                <a:spLocks noGrp="1"/>
              </p:cNvSpPr>
              <p:nvPr>
                <p:ph idx="1"/>
              </p:nvPr>
            </p:nvSpPr>
            <p:spPr>
              <a:xfrm>
                <a:off x="407989" y="1592263"/>
                <a:ext cx="6696123" cy="2295937"/>
              </a:xfrm>
              <a:ln>
                <a:noFill/>
              </a:ln>
            </p:spPr>
            <p:txBody>
              <a:bodyPr/>
              <a:lstStyle/>
              <a:p>
                <a:pPr marL="0" indent="0">
                  <a:buNone/>
                </a:pPr>
                <a:r>
                  <a:rPr lang="el-GR" dirty="0">
                    <a:solidFill>
                      <a:srgbClr val="FF0000"/>
                    </a:solidFill>
                  </a:rPr>
                  <a:t>Τα </a:t>
                </a:r>
                <a:r>
                  <a:rPr lang="el-GR" dirty="0" err="1">
                    <a:solidFill>
                      <a:srgbClr val="FF0000"/>
                    </a:solidFill>
                  </a:rPr>
                  <a:t>τετρ</a:t>
                </a:r>
                <a:r>
                  <a:rPr lang="en-US" dirty="0" err="1">
                    <a:solidFill>
                      <a:srgbClr val="FF0000"/>
                    </a:solidFill>
                  </a:rPr>
                  <a:t>ά</a:t>
                </a:r>
                <a:r>
                  <a:rPr lang="el-GR" dirty="0" err="1">
                    <a:solidFill>
                      <a:srgbClr val="FF0000"/>
                    </a:solidFill>
                  </a:rPr>
                  <a:t>πολα</a:t>
                </a:r>
                <a:endParaRPr lang="el-GR" dirty="0">
                  <a:solidFill>
                    <a:srgbClr val="FF0000"/>
                  </a:solidFill>
                </a:endParaRPr>
              </a:p>
              <a:p>
                <a:pPr>
                  <a:buFont typeface="Wingdings" pitchFamily="2" charset="2"/>
                  <a:buChar char="§"/>
                </a:pPr>
                <a:r>
                  <a:rPr lang="el-GR" dirty="0">
                    <a:solidFill>
                      <a:schemeClr val="bg2">
                        <a:lumMod val="10000"/>
                      </a:schemeClr>
                    </a:solidFill>
                  </a:rPr>
                  <a:t>Αντιστοιχούν στους φακούς της οπτικής</a:t>
                </a:r>
                <a:endParaRPr lang="el-GR" dirty="0"/>
              </a:p>
              <a:p>
                <a:pPr>
                  <a:buFont typeface="Wingdings" pitchFamily="2" charset="2"/>
                  <a:buChar char="§"/>
                </a:pPr>
                <a:r>
                  <a:rPr lang="el-GR" dirty="0">
                    <a:solidFill>
                      <a:schemeClr val="bg2">
                        <a:lumMod val="10000"/>
                      </a:schemeClr>
                    </a:solidFill>
                  </a:rPr>
                  <a:t>Μαγνητικό πεδίο: </a:t>
                </a:r>
                <a14:m>
                  <m:oMath xmlns:m="http://schemas.openxmlformats.org/officeDocument/2006/math">
                    <m:r>
                      <a:rPr lang="en-US" b="1" i="0" smtClean="0">
                        <a:solidFill>
                          <a:schemeClr val="bg2">
                            <a:lumMod val="10000"/>
                          </a:schemeClr>
                        </a:solidFill>
                        <a:latin typeface="Cambria Math" panose="02040503050406030204" pitchFamily="18" charset="0"/>
                      </a:rPr>
                      <m:t>(</m:t>
                    </m:r>
                    <m:sSub>
                      <m:sSubPr>
                        <m:ctrlPr>
                          <a:rPr lang="en-US" b="1" i="1" smtClean="0">
                            <a:solidFill>
                              <a:schemeClr val="bg2">
                                <a:lumMod val="10000"/>
                              </a:schemeClr>
                            </a:solidFill>
                            <a:latin typeface="Cambria Math" panose="02040503050406030204" pitchFamily="18" charset="0"/>
                          </a:rPr>
                        </m:ctrlPr>
                      </m:sSubPr>
                      <m:e>
                        <m:r>
                          <a:rPr lang="en-US" b="1" i="1" smtClean="0">
                            <a:solidFill>
                              <a:schemeClr val="bg2">
                                <a:lumMod val="10000"/>
                              </a:schemeClr>
                            </a:solidFill>
                            <a:latin typeface="Cambria Math" panose="02040503050406030204" pitchFamily="18" charset="0"/>
                          </a:rPr>
                          <m:t>𝑩</m:t>
                        </m:r>
                      </m:e>
                      <m:sub>
                        <m:r>
                          <a:rPr lang="en-US" b="1" i="1" smtClean="0">
                            <a:solidFill>
                              <a:schemeClr val="bg2">
                                <a:lumMod val="10000"/>
                              </a:schemeClr>
                            </a:solidFill>
                            <a:latin typeface="Cambria Math" panose="02040503050406030204" pitchFamily="18" charset="0"/>
                          </a:rPr>
                          <m:t>𝒙</m:t>
                        </m:r>
                      </m:sub>
                    </m:sSub>
                    <m:r>
                      <a:rPr lang="en-US" b="1" i="1" smtClean="0">
                        <a:solidFill>
                          <a:schemeClr val="bg2">
                            <a:lumMod val="10000"/>
                          </a:schemeClr>
                        </a:solidFill>
                        <a:latin typeface="Cambria Math" panose="02040503050406030204" pitchFamily="18" charset="0"/>
                      </a:rPr>
                      <m:t>, </m:t>
                    </m:r>
                    <m:sSub>
                      <m:sSubPr>
                        <m:ctrlPr>
                          <a:rPr lang="en-US" b="1" i="1" smtClean="0">
                            <a:solidFill>
                              <a:schemeClr val="bg2">
                                <a:lumMod val="10000"/>
                              </a:schemeClr>
                            </a:solidFill>
                            <a:latin typeface="Cambria Math" panose="02040503050406030204" pitchFamily="18" charset="0"/>
                          </a:rPr>
                        </m:ctrlPr>
                      </m:sSubPr>
                      <m:e>
                        <m:r>
                          <a:rPr lang="en-US" b="1" i="1" smtClean="0">
                            <a:solidFill>
                              <a:schemeClr val="bg2">
                                <a:lumMod val="10000"/>
                              </a:schemeClr>
                            </a:solidFill>
                            <a:latin typeface="Cambria Math" panose="02040503050406030204" pitchFamily="18" charset="0"/>
                          </a:rPr>
                          <m:t>𝑩</m:t>
                        </m:r>
                      </m:e>
                      <m:sub>
                        <m:r>
                          <a:rPr lang="en-US" b="1" i="1" smtClean="0">
                            <a:solidFill>
                              <a:schemeClr val="bg2">
                                <a:lumMod val="10000"/>
                              </a:schemeClr>
                            </a:solidFill>
                            <a:latin typeface="Cambria Math" panose="02040503050406030204" pitchFamily="18" charset="0"/>
                          </a:rPr>
                          <m:t>𝒚</m:t>
                        </m:r>
                      </m:sub>
                    </m:sSub>
                    <m:r>
                      <a:rPr lang="el-GR" b="1" i="1" smtClean="0">
                        <a:solidFill>
                          <a:schemeClr val="bg2">
                            <a:lumMod val="10000"/>
                          </a:schemeClr>
                        </a:solidFill>
                        <a:latin typeface="Cambria Math" panose="02040503050406030204" pitchFamily="18" charset="0"/>
                      </a:rPr>
                      <m:t>)</m:t>
                    </m:r>
                    <m:r>
                      <a:rPr lang="en-GB" i="1" smtClean="0">
                        <a:solidFill>
                          <a:schemeClr val="bg2">
                            <a:lumMod val="10000"/>
                          </a:schemeClr>
                        </a:solidFill>
                        <a:latin typeface="Cambria Math" panose="02040503050406030204" pitchFamily="18" charset="0"/>
                      </a:rPr>
                      <m:t>=</m:t>
                    </m:r>
                    <m:r>
                      <a:rPr lang="en-US" b="1" i="1" smtClean="0">
                        <a:solidFill>
                          <a:schemeClr val="bg2">
                            <a:lumMod val="10000"/>
                          </a:schemeClr>
                        </a:solidFill>
                        <a:latin typeface="Cambria Math" panose="02040503050406030204" pitchFamily="18" charset="0"/>
                      </a:rPr>
                      <m:t>𝑮</m:t>
                    </m:r>
                    <m:r>
                      <a:rPr lang="en-US" b="1" i="1" smtClean="0">
                        <a:solidFill>
                          <a:schemeClr val="bg2">
                            <a:lumMod val="10000"/>
                          </a:schemeClr>
                        </a:solidFill>
                        <a:latin typeface="Cambria Math" panose="02040503050406030204" pitchFamily="18" charset="0"/>
                      </a:rPr>
                      <m:t> ∙(</m:t>
                    </m:r>
                    <m:r>
                      <a:rPr lang="en-US" b="1" i="1" smtClean="0">
                        <a:solidFill>
                          <a:schemeClr val="bg2">
                            <a:lumMod val="10000"/>
                          </a:schemeClr>
                        </a:solidFill>
                        <a:latin typeface="Cambria Math" panose="02040503050406030204" pitchFamily="18" charset="0"/>
                        <a:ea typeface="Cambria Math" panose="02040503050406030204" pitchFamily="18" charset="0"/>
                      </a:rPr>
                      <m:t>𝒚</m:t>
                    </m:r>
                    <m:r>
                      <a:rPr lang="en-US" b="1" i="1" smtClean="0">
                        <a:solidFill>
                          <a:schemeClr val="bg2">
                            <a:lumMod val="10000"/>
                          </a:schemeClr>
                        </a:solidFill>
                        <a:latin typeface="Cambria Math" panose="02040503050406030204" pitchFamily="18" charset="0"/>
                        <a:ea typeface="Cambria Math" panose="02040503050406030204" pitchFamily="18" charset="0"/>
                      </a:rPr>
                      <m:t>, </m:t>
                    </m:r>
                    <m:r>
                      <a:rPr lang="en-US" b="1" i="1" smtClean="0">
                        <a:solidFill>
                          <a:schemeClr val="bg2">
                            <a:lumMod val="10000"/>
                          </a:schemeClr>
                        </a:solidFill>
                        <a:latin typeface="Cambria Math" panose="02040503050406030204" pitchFamily="18" charset="0"/>
                        <a:ea typeface="Cambria Math" panose="02040503050406030204" pitchFamily="18" charset="0"/>
                      </a:rPr>
                      <m:t>𝒙</m:t>
                    </m:r>
                    <m:r>
                      <a:rPr lang="en-US" b="1" i="1" smtClean="0">
                        <a:solidFill>
                          <a:schemeClr val="bg2">
                            <a:lumMod val="10000"/>
                          </a:schemeClr>
                        </a:solidFill>
                        <a:latin typeface="Cambria Math" panose="02040503050406030204" pitchFamily="18" charset="0"/>
                        <a:ea typeface="Cambria Math" panose="02040503050406030204" pitchFamily="18" charset="0"/>
                      </a:rPr>
                      <m:t>)</m:t>
                    </m:r>
                  </m:oMath>
                </a14:m>
                <a:endParaRPr lang="en-US" dirty="0">
                  <a:solidFill>
                    <a:schemeClr val="bg2">
                      <a:lumMod val="10000"/>
                    </a:schemeClr>
                  </a:solidFill>
                </a:endParaRPr>
              </a:p>
              <a:p>
                <a:pPr>
                  <a:buFont typeface="Wingdings" pitchFamily="2" charset="2"/>
                  <a:buChar char="§"/>
                </a:pPr>
                <a:r>
                  <a:rPr lang="el-GR" dirty="0">
                    <a:solidFill>
                      <a:schemeClr val="bg2">
                        <a:lumMod val="10000"/>
                      </a:schemeClr>
                    </a:solidFill>
                  </a:rPr>
                  <a:t>Μαγνητική δύναμη: </a:t>
                </a:r>
                <a14:m>
                  <m:oMath xmlns:m="http://schemas.openxmlformats.org/officeDocument/2006/math">
                    <m:r>
                      <a:rPr lang="en-US" smtClean="0">
                        <a:solidFill>
                          <a:srgbClr val="C00000"/>
                        </a:solidFill>
                        <a:latin typeface="Cambria Math" panose="02040503050406030204" pitchFamily="18" charset="0"/>
                      </a:rPr>
                      <m:t>(</m:t>
                    </m:r>
                    <m:sSub>
                      <m:sSubPr>
                        <m:ctrlPr>
                          <a:rPr lang="en-US" i="1">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𝑭</m:t>
                        </m:r>
                      </m:e>
                      <m:sub>
                        <m:r>
                          <a:rPr lang="en-US" i="1">
                            <a:solidFill>
                              <a:srgbClr val="C00000"/>
                            </a:solidFill>
                            <a:latin typeface="Cambria Math" panose="02040503050406030204" pitchFamily="18" charset="0"/>
                          </a:rPr>
                          <m:t>𝒙</m:t>
                        </m:r>
                      </m:sub>
                    </m:sSub>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𝑭</m:t>
                        </m:r>
                      </m:e>
                      <m:sub>
                        <m:r>
                          <a:rPr lang="en-US" i="1">
                            <a:solidFill>
                              <a:srgbClr val="C00000"/>
                            </a:solidFill>
                            <a:latin typeface="Cambria Math" panose="02040503050406030204" pitchFamily="18" charset="0"/>
                          </a:rPr>
                          <m:t>𝒚</m:t>
                        </m:r>
                      </m:sub>
                    </m:sSub>
                    <m:r>
                      <a:rPr lang="el-GR" b="1" i="1" smtClean="0">
                        <a:solidFill>
                          <a:srgbClr val="C00000"/>
                        </a:solidFill>
                        <a:latin typeface="Cambria Math" panose="02040503050406030204" pitchFamily="18" charset="0"/>
                      </a:rPr>
                      <m:t>)</m:t>
                    </m:r>
                    <m:r>
                      <a:rPr lang="en-GB" i="1">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𝒌</m:t>
                    </m:r>
                    <m:r>
                      <a:rPr lang="en-US" i="1">
                        <a:solidFill>
                          <a:srgbClr val="C00000"/>
                        </a:solidFill>
                        <a:latin typeface="Cambria Math" panose="02040503050406030204" pitchFamily="18" charset="0"/>
                      </a:rPr>
                      <m:t> ∙</m:t>
                    </m:r>
                    <m:d>
                      <m:dPr>
                        <m:ctrlPr>
                          <a:rPr lang="en-US" i="1">
                            <a:solidFill>
                              <a:srgbClr val="C00000"/>
                            </a:solidFill>
                            <a:latin typeface="Cambria Math" panose="02040503050406030204" pitchFamily="18" charset="0"/>
                          </a:rPr>
                        </m:ctrlPr>
                      </m:dPr>
                      <m:e>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𝒙</m:t>
                        </m:r>
                        <m:r>
                          <a:rPr lang="en-US" i="1">
                            <a:solidFill>
                              <a:srgbClr val="C00000"/>
                            </a:solidFill>
                            <a:latin typeface="Cambria Math" panose="02040503050406030204" pitchFamily="18" charset="0"/>
                            <a:ea typeface="Cambria Math" panose="02040503050406030204" pitchFamily="18" charset="0"/>
                          </a:rPr>
                          <m:t>, </m:t>
                        </m:r>
                        <m:r>
                          <a:rPr lang="en-US" b="1" i="1" smtClean="0">
                            <a:solidFill>
                              <a:srgbClr val="C00000"/>
                            </a:solidFill>
                            <a:latin typeface="Cambria Math" panose="02040503050406030204" pitchFamily="18" charset="0"/>
                            <a:ea typeface="Cambria Math" panose="02040503050406030204" pitchFamily="18" charset="0"/>
                          </a:rPr>
                          <m:t>𝒚</m:t>
                        </m:r>
                      </m:e>
                    </m:d>
                    <m:r>
                      <a:rPr lang="en-US" b="1" i="1" smtClean="0">
                        <a:solidFill>
                          <a:srgbClr val="C00000"/>
                        </a:solidFill>
                        <a:latin typeface="Cambria Math" panose="02040503050406030204" pitchFamily="18" charset="0"/>
                        <a:ea typeface="Cambria Math" panose="02040503050406030204" pitchFamily="18" charset="0"/>
                      </a:rPr>
                      <m:t>, </m:t>
                    </m:r>
                    <m:r>
                      <a:rPr lang="el-GR" b="1" i="1" smtClean="0">
                        <a:solidFill>
                          <a:srgbClr val="C00000"/>
                        </a:solidFill>
                        <a:latin typeface="Cambria Math" panose="02040503050406030204" pitchFamily="18" charset="0"/>
                        <a:ea typeface="Cambria Math" panose="02040503050406030204" pitchFamily="18" charset="0"/>
                      </a:rPr>
                      <m:t>  </m:t>
                    </m:r>
                    <m:r>
                      <a:rPr lang="en-US" b="1" i="1" smtClean="0">
                        <a:solidFill>
                          <a:srgbClr val="C00000"/>
                        </a:solidFill>
                        <a:latin typeface="Cambria Math" panose="02040503050406030204" pitchFamily="18" charset="0"/>
                        <a:ea typeface="Cambria Math" panose="02040503050406030204" pitchFamily="18" charset="0"/>
                      </a:rPr>
                      <m:t>𝒌</m:t>
                    </m:r>
                    <m:r>
                      <a:rPr lang="en-US" b="1" i="1" smtClean="0">
                        <a:solidFill>
                          <a:srgbClr val="C00000"/>
                        </a:solidFill>
                        <a:latin typeface="Cambria Math" panose="02040503050406030204" pitchFamily="18" charset="0"/>
                        <a:ea typeface="Cambria Math" panose="02040503050406030204" pitchFamily="18" charset="0"/>
                      </a:rPr>
                      <m:t>=</m:t>
                    </m:r>
                    <m:f>
                      <m:fPr>
                        <m:ctrlPr>
                          <a:rPr lang="en-US" b="1" i="1" smtClean="0">
                            <a:solidFill>
                              <a:srgbClr val="C00000"/>
                            </a:solidFill>
                            <a:latin typeface="Cambria Math" panose="02040503050406030204" pitchFamily="18" charset="0"/>
                            <a:ea typeface="Cambria Math" panose="02040503050406030204" pitchFamily="18" charset="0"/>
                          </a:rPr>
                        </m:ctrlPr>
                      </m:fPr>
                      <m:num>
                        <m:r>
                          <a:rPr lang="en-US" b="1" i="1" smtClean="0">
                            <a:solidFill>
                              <a:srgbClr val="C00000"/>
                            </a:solidFill>
                            <a:latin typeface="Cambria Math" panose="02040503050406030204" pitchFamily="18" charset="0"/>
                            <a:ea typeface="Cambria Math" panose="02040503050406030204" pitchFamily="18" charset="0"/>
                          </a:rPr>
                          <m:t>𝑮</m:t>
                        </m:r>
                      </m:num>
                      <m:den>
                        <m:r>
                          <a:rPr lang="en-US" b="1" i="1" smtClean="0">
                            <a:solidFill>
                              <a:srgbClr val="C00000"/>
                            </a:solidFill>
                            <a:latin typeface="Cambria Math" panose="02040503050406030204" pitchFamily="18" charset="0"/>
                            <a:ea typeface="Cambria Math" panose="02040503050406030204" pitchFamily="18" charset="0"/>
                          </a:rPr>
                          <m:t>𝑩</m:t>
                        </m:r>
                        <m:r>
                          <a:rPr lang="el-GR" b="1" i="1" smtClean="0">
                            <a:solidFill>
                              <a:srgbClr val="C00000"/>
                            </a:solidFill>
                            <a:latin typeface="Cambria Math" panose="02040503050406030204" pitchFamily="18" charset="0"/>
                            <a:ea typeface="Cambria Math" panose="02040503050406030204" pitchFamily="18" charset="0"/>
                          </a:rPr>
                          <m:t>𝝆</m:t>
                        </m:r>
                      </m:den>
                    </m:f>
                  </m:oMath>
                </a14:m>
                <a:endParaRPr lang="en-US" dirty="0">
                  <a:solidFill>
                    <a:schemeClr val="bg2">
                      <a:lumMod val="10000"/>
                    </a:schemeClr>
                  </a:solidFill>
                </a:endParaRPr>
              </a:p>
              <a:p>
                <a:pPr>
                  <a:buFont typeface="Wingdings" pitchFamily="2" charset="2"/>
                  <a:buChar char="§"/>
                </a:pPr>
                <a:endParaRPr lang="el-GR" dirty="0">
                  <a:solidFill>
                    <a:schemeClr val="bg2">
                      <a:lumMod val="10000"/>
                    </a:schemeClr>
                  </a:solidFill>
                </a:endParaRPr>
              </a:p>
            </p:txBody>
          </p:sp>
        </mc:Choice>
        <mc:Fallback>
          <p:sp>
            <p:nvSpPr>
              <p:cNvPr id="38" name="Content Placeholder 37">
                <a:extLst>
                  <a:ext uri="{FF2B5EF4-FFF2-40B4-BE49-F238E27FC236}">
                    <a16:creationId xmlns:a16="http://schemas.microsoft.com/office/drawing/2014/main" id="{A76CABB4-6A95-13B1-FBE0-31420E97B070}"/>
                  </a:ext>
                </a:extLst>
              </p:cNvPr>
              <p:cNvSpPr>
                <a:spLocks noGrp="1" noRot="1" noChangeAspect="1" noMove="1" noResize="1" noEditPoints="1" noAdjustHandles="1" noChangeArrowheads="1" noChangeShapeType="1" noTextEdit="1"/>
              </p:cNvSpPr>
              <p:nvPr>
                <p:ph idx="1"/>
              </p:nvPr>
            </p:nvSpPr>
            <p:spPr>
              <a:xfrm>
                <a:off x="407989" y="1592263"/>
                <a:ext cx="6696123" cy="2295937"/>
              </a:xfrm>
              <a:blipFill>
                <a:blip r:embed="rId2"/>
                <a:stretch>
                  <a:fillRect l="-2462" t="-4396"/>
                </a:stretch>
              </a:blipFill>
              <a:ln>
                <a:noFill/>
              </a:ln>
            </p:spPr>
            <p:txBody>
              <a:bodyPr/>
              <a:lstStyle/>
              <a:p>
                <a:r>
                  <a:rPr lang="en-US">
                    <a:noFill/>
                  </a:rPr>
                  <a:t> </a:t>
                </a:r>
              </a:p>
            </p:txBody>
          </p:sp>
        </mc:Fallback>
      </mc:AlternateContent>
      <p:sp>
        <p:nvSpPr>
          <p:cNvPr id="3" name="Title 2">
            <a:extLst>
              <a:ext uri="{FF2B5EF4-FFF2-40B4-BE49-F238E27FC236}">
                <a16:creationId xmlns:a16="http://schemas.microsoft.com/office/drawing/2014/main" id="{2E96A34A-22D6-0D2F-15E5-EBE628CA1A06}"/>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8F64BB09-4457-0CF1-D888-D6970290A8E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F68F6B3-3D0C-25C9-7F3D-E9C45F10EEC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1EF464FD-E994-B17E-AABC-C8F116365F58}"/>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2" name="TextBox 1">
            <a:extLst>
              <a:ext uri="{FF2B5EF4-FFF2-40B4-BE49-F238E27FC236}">
                <a16:creationId xmlns:a16="http://schemas.microsoft.com/office/drawing/2014/main" id="{F26D2B83-C172-D9A4-B10B-B0EE5AE51BD2}"/>
              </a:ext>
            </a:extLst>
          </p:cNvPr>
          <p:cNvSpPr txBox="1"/>
          <p:nvPr/>
        </p:nvSpPr>
        <p:spPr>
          <a:xfrm>
            <a:off x="7721619" y="1387330"/>
            <a:ext cx="3385927" cy="276999"/>
          </a:xfrm>
          <a:prstGeom prst="rect">
            <a:avLst/>
          </a:prstGeom>
          <a:noFill/>
        </p:spPr>
        <p:txBody>
          <a:bodyPr wrap="none" lIns="0" tIns="0" rIns="0" bIns="0" rtlCol="0">
            <a:spAutoFit/>
          </a:bodyPr>
          <a:lstStyle/>
          <a:p>
            <a:pPr algn="l"/>
            <a:r>
              <a:rPr lang="el-GR" dirty="0"/>
              <a:t>Αυτή η εξίσωση μας θυμίζει κάτι; </a:t>
            </a:r>
          </a:p>
        </p:txBody>
      </p:sp>
      <p:cxnSp>
        <p:nvCxnSpPr>
          <p:cNvPr id="40" name="Straight Arrow Connector 39">
            <a:extLst>
              <a:ext uri="{FF2B5EF4-FFF2-40B4-BE49-F238E27FC236}">
                <a16:creationId xmlns:a16="http://schemas.microsoft.com/office/drawing/2014/main" id="{12011171-0D3F-9D04-0E91-CB3BCE6F2BC9}"/>
              </a:ext>
            </a:extLst>
          </p:cNvPr>
          <p:cNvCxnSpPr/>
          <p:nvPr/>
        </p:nvCxnSpPr>
        <p:spPr>
          <a:xfrm flipV="1">
            <a:off x="5807968" y="1592263"/>
            <a:ext cx="1800200" cy="154870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8C3F12EC-8F45-466E-9F13-444BAAEBAB6F}"/>
              </a:ext>
            </a:extLst>
          </p:cNvPr>
          <p:cNvPicPr>
            <a:picLocks noChangeAspect="1"/>
          </p:cNvPicPr>
          <p:nvPr/>
        </p:nvPicPr>
        <p:blipFill>
          <a:blip r:embed="rId3"/>
          <a:stretch>
            <a:fillRect/>
          </a:stretch>
        </p:blipFill>
        <p:spPr>
          <a:xfrm>
            <a:off x="7483645" y="2016739"/>
            <a:ext cx="4442509" cy="3248998"/>
          </a:xfrm>
          <a:prstGeom prst="rect">
            <a:avLst/>
          </a:prstGeom>
          <a:ln>
            <a:solidFill>
              <a:schemeClr val="tx1"/>
            </a:solidFill>
          </a:ln>
          <a:effectLst>
            <a:outerShdw blurRad="292100" dist="139700" dir="2700000" algn="tl" rotWithShape="0">
              <a:srgbClr val="333333">
                <a:alpha val="65000"/>
              </a:srgbClr>
            </a:outerShdw>
          </a:effectLst>
        </p:spPr>
      </p:pic>
      <p:pic>
        <p:nvPicPr>
          <p:cNvPr id="42" name="Picture 2" descr="Πειραματική διάταξη για την απευθείας λήψη του διαγράμματος της απομάκρυνσης σε συνάρτηση με το χρόνο. Εικόνα 5-11.">
            <a:extLst>
              <a:ext uri="{FF2B5EF4-FFF2-40B4-BE49-F238E27FC236}">
                <a16:creationId xmlns:a16="http://schemas.microsoft.com/office/drawing/2014/main" id="{7E6B21F7-D627-E600-1B3C-FF1C0D69AF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5440" y="4041128"/>
            <a:ext cx="1152128" cy="19076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7B6D4667-FAA6-45C6-59C9-2267A2124E29}"/>
                  </a:ext>
                </a:extLst>
              </p:cNvPr>
              <p:cNvSpPr txBox="1"/>
              <p:nvPr/>
            </p:nvSpPr>
            <p:spPr>
              <a:xfrm>
                <a:off x="2921810" y="3821600"/>
                <a:ext cx="1923796" cy="494110"/>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𝐹</m:t>
                      </m:r>
                      <m:r>
                        <a:rPr lang="en-US" sz="1600" b="0" i="1" smtClean="0">
                          <a:latin typeface="Cambria Math" panose="02040503050406030204" pitchFamily="18" charset="0"/>
                        </a:rPr>
                        <m:t>=</m:t>
                      </m:r>
                      <m:r>
                        <a:rPr lang="en-US" sz="1600" b="0" i="1" smtClean="0">
                          <a:latin typeface="Cambria Math" panose="02040503050406030204" pitchFamily="18" charset="0"/>
                        </a:rPr>
                        <m:t>𝑚</m:t>
                      </m:r>
                      <m:r>
                        <a:rPr lang="en-US" sz="1600" b="0" i="1" smtClean="0">
                          <a:latin typeface="Cambria Math" panose="02040503050406030204" pitchFamily="18" charset="0"/>
                          <a:ea typeface="Cambria Math" panose="02040503050406030204" pitchFamily="18" charset="0"/>
                        </a:rPr>
                        <m:t>∙</m:t>
                      </m:r>
                      <m:f>
                        <m:fPr>
                          <m:ctrlPr>
                            <a:rPr lang="en-US" sz="1600" b="0" i="1" smtClean="0">
                              <a:latin typeface="Cambria Math" panose="02040503050406030204" pitchFamily="18" charset="0"/>
                              <a:ea typeface="Cambria Math" panose="02040503050406030204" pitchFamily="18" charset="0"/>
                            </a:rPr>
                          </m:ctrlPr>
                        </m:fPr>
                        <m:num>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𝑑</m:t>
                              </m:r>
                            </m:e>
                            <m:sup>
                              <m:r>
                                <a:rPr lang="en-US" sz="1600" b="0" i="1" smtClean="0">
                                  <a:latin typeface="Cambria Math" panose="02040503050406030204" pitchFamily="18" charset="0"/>
                                  <a:ea typeface="Cambria Math" panose="02040503050406030204" pitchFamily="18" charset="0"/>
                                </a:rPr>
                                <m:t>2</m:t>
                              </m:r>
                            </m:sup>
                          </m:sSup>
                          <m:r>
                            <a:rPr lang="en-US" sz="1600" b="0" i="1" smtClean="0">
                              <a:latin typeface="Cambria Math" panose="02040503050406030204" pitchFamily="18" charset="0"/>
                              <a:ea typeface="Cambria Math" panose="02040503050406030204" pitchFamily="18" charset="0"/>
                            </a:rPr>
                            <m:t>𝑥</m:t>
                          </m:r>
                        </m:num>
                        <m:den>
                          <m:r>
                            <a:rPr lang="en-US" sz="1600" b="0" i="1" smtClean="0">
                              <a:latin typeface="Cambria Math" panose="02040503050406030204" pitchFamily="18" charset="0"/>
                              <a:ea typeface="Cambria Math" panose="02040503050406030204" pitchFamily="18" charset="0"/>
                            </a:rPr>
                            <m:t>𝑑</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𝑡</m:t>
                              </m:r>
                            </m:e>
                            <m:sup>
                              <m:r>
                                <a:rPr lang="en-US" sz="1600" b="0" i="1" smtClean="0">
                                  <a:latin typeface="Cambria Math" panose="02040503050406030204" pitchFamily="18" charset="0"/>
                                  <a:ea typeface="Cambria Math" panose="02040503050406030204" pitchFamily="18" charset="0"/>
                                </a:rPr>
                                <m:t>2</m:t>
                              </m:r>
                            </m:sup>
                          </m:sSup>
                        </m:den>
                      </m:f>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𝑘</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𝑥</m:t>
                      </m:r>
                    </m:oMath>
                  </m:oMathPara>
                </a14:m>
                <a:endParaRPr lang="en-US" sz="1600" dirty="0"/>
              </a:p>
            </p:txBody>
          </p:sp>
        </mc:Choice>
        <mc:Fallback xmlns="">
          <p:sp>
            <p:nvSpPr>
              <p:cNvPr id="44" name="TextBox 43">
                <a:extLst>
                  <a:ext uri="{FF2B5EF4-FFF2-40B4-BE49-F238E27FC236}">
                    <a16:creationId xmlns:a16="http://schemas.microsoft.com/office/drawing/2014/main" id="{7B6D4667-FAA6-45C6-59C9-2267A2124E29}"/>
                  </a:ext>
                </a:extLst>
              </p:cNvPr>
              <p:cNvSpPr txBox="1">
                <a:spLocks noRot="1" noChangeAspect="1" noMove="1" noResize="1" noEditPoints="1" noAdjustHandles="1" noChangeArrowheads="1" noChangeShapeType="1" noTextEdit="1"/>
              </p:cNvSpPr>
              <p:nvPr/>
            </p:nvSpPr>
            <p:spPr>
              <a:xfrm>
                <a:off x="2921810" y="3821600"/>
                <a:ext cx="1923796" cy="494110"/>
              </a:xfrm>
              <a:prstGeom prst="rect">
                <a:avLst/>
              </a:prstGeom>
              <a:blipFill>
                <a:blip r:embed="rId5"/>
                <a:stretch>
                  <a:fillRect l="-1307" r="-654"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B0EF0BE-E7DA-DBF0-FFA0-7CF4222B5459}"/>
                  </a:ext>
                </a:extLst>
              </p:cNvPr>
              <p:cNvSpPr txBox="1"/>
              <p:nvPr/>
            </p:nvSpPr>
            <p:spPr>
              <a:xfrm>
                <a:off x="2629085" y="4515273"/>
                <a:ext cx="2824684" cy="7739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sz="1600" i="1">
                              <a:latin typeface="Cambria Math" panose="02040503050406030204" pitchFamily="18" charset="0"/>
                            </a:rPr>
                          </m:ctrlPr>
                        </m:mPr>
                        <m:mr>
                          <m:e>
                            <m:r>
                              <m:rPr>
                                <m:brk m:alnAt="7"/>
                              </m:rPr>
                              <a:rPr lang="en-US" sz="1600" i="1">
                                <a:latin typeface="Cambria Math" panose="02040503050406030204" pitchFamily="18" charset="0"/>
                              </a:rPr>
                              <m:t>𝑥</m:t>
                            </m:r>
                            <m:d>
                              <m:dPr>
                                <m:ctrlPr>
                                  <a:rPr lang="en-US" sz="1600" i="1">
                                    <a:latin typeface="Cambria Math" panose="02040503050406030204" pitchFamily="18" charset="0"/>
                                  </a:rPr>
                                </m:ctrlPr>
                              </m:dPr>
                              <m:e>
                                <m:r>
                                  <m:rPr>
                                    <m:brk m:alnAt="7"/>
                                  </m:rPr>
                                  <a:rPr lang="en-US" sz="1600" i="1">
                                    <a:latin typeface="Cambria Math" panose="02040503050406030204" pitchFamily="18" charset="0"/>
                                  </a:rPr>
                                  <m:t>𝑡</m:t>
                                </m:r>
                              </m:e>
                            </m:d>
                          </m:e>
                          <m:e>
                            <m:r>
                              <a:rPr lang="el-GR" sz="1600" i="1">
                                <a:latin typeface="Cambria Math" panose="02040503050406030204" pitchFamily="18" charset="0"/>
                              </a:rPr>
                              <m:t>=</m:t>
                            </m:r>
                          </m:e>
                          <m:e>
                            <m:r>
                              <m:rPr>
                                <m:brk m:alnAt="7"/>
                              </m:rPr>
                              <a:rPr lang="en-US" sz="1600" i="1">
                                <a:latin typeface="Cambria Math" panose="02040503050406030204" pitchFamily="18" charset="0"/>
                              </a:rPr>
                              <m:t>𝐴</m:t>
                            </m:r>
                            <m:r>
                              <a:rPr lang="en-US" sz="1600" i="1">
                                <a:latin typeface="Cambria Math" panose="02040503050406030204" pitchFamily="18" charset="0"/>
                                <a:ea typeface="Cambria Math" panose="02040503050406030204" pitchFamily="18" charset="0"/>
                              </a:rPr>
                              <m:t>∙</m:t>
                            </m:r>
                            <m:r>
                              <m:rPr>
                                <m:sty m:val="p"/>
                                <m:brk m:alnAt="7"/>
                              </m:rPr>
                              <a:rPr lang="en-US" sz="1600">
                                <a:latin typeface="Cambria Math" panose="02040503050406030204" pitchFamily="18" charset="0"/>
                                <a:ea typeface="Cambria Math" panose="02040503050406030204" pitchFamily="18" charset="0"/>
                              </a:rPr>
                              <m:t>c</m:t>
                            </m:r>
                            <m:r>
                              <m:rPr>
                                <m:sty m:val="p"/>
                              </m:rPr>
                              <a:rPr lang="en-US" sz="1600">
                                <a:latin typeface="Cambria Math" panose="02040503050406030204" pitchFamily="18" charset="0"/>
                                <a:ea typeface="Cambria Math" panose="02040503050406030204" pitchFamily="18" charset="0"/>
                              </a:rPr>
                              <m:t>os</m:t>
                            </m:r>
                            <m:r>
                              <m:rPr>
                                <m:brk m:alnAt="7"/>
                              </m:rP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m:t>
                            </m:r>
                            <m:r>
                              <m:rPr>
                                <m:brk m:alnAt="7"/>
                              </m:rPr>
                              <a:rPr lang="el-GR" sz="1600" i="1">
                                <a:latin typeface="Cambria Math" panose="02040503050406030204" pitchFamily="18" charset="0"/>
                                <a:ea typeface="Cambria Math" panose="02040503050406030204" pitchFamily="18" charset="0"/>
                              </a:rPr>
                              <m:t>𝜔</m:t>
                            </m:r>
                            <m:r>
                              <m:rPr>
                                <m:brk m:alnAt="7"/>
                              </m:rPr>
                              <a:rPr lang="en-US" sz="1600" i="1">
                                <a:latin typeface="Cambria Math" panose="02040503050406030204" pitchFamily="18" charset="0"/>
                                <a:ea typeface="Cambria Math" panose="02040503050406030204" pitchFamily="18" charset="0"/>
                              </a:rPr>
                              <m:t>𝑡</m:t>
                            </m:r>
                            <m:r>
                              <a:rPr lang="en-US" sz="1600" i="1">
                                <a:latin typeface="Cambria Math" panose="02040503050406030204" pitchFamily="18" charset="0"/>
                                <a:ea typeface="Cambria Math" panose="02040503050406030204" pitchFamily="18" charset="0"/>
                              </a:rPr>
                              <m:t>+</m:t>
                            </m:r>
                            <m:r>
                              <m:rPr>
                                <m:brk m:alnAt="7"/>
                              </m:rPr>
                              <a:rPr lang="el-GR" sz="1600" i="1">
                                <a:latin typeface="Cambria Math" panose="02040503050406030204" pitchFamily="18" charset="0"/>
                                <a:ea typeface="Cambria Math" panose="02040503050406030204" pitchFamily="18" charset="0"/>
                              </a:rPr>
                              <m:t>𝜑</m:t>
                            </m:r>
                            <m:r>
                              <a:rPr lang="el-GR" sz="1600" i="1">
                                <a:latin typeface="Cambria Math" panose="02040503050406030204" pitchFamily="18" charset="0"/>
                                <a:ea typeface="Cambria Math" panose="02040503050406030204" pitchFamily="18" charset="0"/>
                              </a:rPr>
                              <m:t>)</m:t>
                            </m:r>
                          </m:e>
                        </m:mr>
                        <m:mr>
                          <m:e>
                            <m:sSup>
                              <m:sSupPr>
                                <m:ctrlPr>
                                  <a:rPr lang="en-US" sz="1600" i="1">
                                    <a:latin typeface="Cambria Math" panose="02040503050406030204" pitchFamily="18" charset="0"/>
                                  </a:rPr>
                                </m:ctrlPr>
                              </m:sSupPr>
                              <m:e>
                                <m:r>
                                  <a:rPr lang="en-US" sz="1600" i="1">
                                    <a:latin typeface="Cambria Math" panose="02040503050406030204" pitchFamily="18" charset="0"/>
                                  </a:rPr>
                                  <m:t>𝑥</m:t>
                                </m:r>
                              </m:e>
                              <m:sup>
                                <m:r>
                                  <a:rPr lang="en-US" sz="1600" i="1">
                                    <a:latin typeface="Cambria Math" panose="02040503050406030204" pitchFamily="18" charset="0"/>
                                  </a:rPr>
                                  <m:t>′</m:t>
                                </m:r>
                              </m:sup>
                            </m:sSup>
                            <m:d>
                              <m:dPr>
                                <m:ctrlPr>
                                  <a:rPr lang="en-US" sz="1600" i="1">
                                    <a:latin typeface="Cambria Math" panose="02040503050406030204" pitchFamily="18" charset="0"/>
                                  </a:rPr>
                                </m:ctrlPr>
                              </m:dPr>
                              <m:e>
                                <m:r>
                                  <a:rPr lang="en-US" sz="1600" i="1">
                                    <a:latin typeface="Cambria Math" panose="02040503050406030204" pitchFamily="18" charset="0"/>
                                  </a:rPr>
                                  <m:t>𝑡</m:t>
                                </m:r>
                              </m:e>
                            </m:d>
                          </m:e>
                          <m:e>
                            <m:r>
                              <a:rPr lang="el-GR" sz="1600" i="1">
                                <a:latin typeface="Cambria Math" panose="02040503050406030204" pitchFamily="18" charset="0"/>
                              </a:rPr>
                              <m:t>=</m:t>
                            </m:r>
                          </m:e>
                          <m:e>
                            <m:r>
                              <a:rPr lang="en-US" sz="1600" i="1">
                                <a:latin typeface="Cambria Math" panose="02040503050406030204" pitchFamily="18" charset="0"/>
                              </a:rPr>
                              <m:t>−</m:t>
                            </m:r>
                            <m:r>
                              <a:rPr lang="en-US" sz="1600" i="1">
                                <a:latin typeface="Cambria Math" panose="02040503050406030204" pitchFamily="18" charset="0"/>
                              </a:rPr>
                              <m:t>𝐴</m:t>
                            </m:r>
                            <m:r>
                              <a:rPr lang="en-US" sz="1600" i="1">
                                <a:latin typeface="Cambria Math" panose="02040503050406030204" pitchFamily="18" charset="0"/>
                              </a:rPr>
                              <m:t> </m:t>
                            </m:r>
                            <m:r>
                              <a:rPr lang="el-GR" sz="1600" i="1">
                                <a:latin typeface="Cambria Math" panose="02040503050406030204" pitchFamily="18" charset="0"/>
                              </a:rPr>
                              <m:t>𝜔</m:t>
                            </m:r>
                            <m:r>
                              <a:rPr lang="en-US" sz="1600" i="1">
                                <a:latin typeface="Cambria Math" panose="02040503050406030204" pitchFamily="18" charset="0"/>
                              </a:rPr>
                              <m:t> </m:t>
                            </m:r>
                            <m:r>
                              <m:rPr>
                                <m:sty m:val="p"/>
                              </m:rPr>
                              <a:rPr lang="en-US" sz="1600">
                                <a:latin typeface="Cambria Math" panose="02040503050406030204" pitchFamily="18" charset="0"/>
                              </a:rPr>
                              <m:t>sin</m:t>
                            </m:r>
                            <m:r>
                              <a:rPr lang="en-US" sz="1600" i="1">
                                <a:latin typeface="Cambria Math" panose="02040503050406030204" pitchFamily="18" charset="0"/>
                              </a:rPr>
                              <m:t>⁡(</m:t>
                            </m:r>
                            <m:r>
                              <a:rPr lang="el-GR" sz="1600" i="1">
                                <a:latin typeface="Cambria Math" panose="02040503050406030204" pitchFamily="18" charset="0"/>
                              </a:rPr>
                              <m:t>𝜔</m:t>
                            </m:r>
                            <m:r>
                              <a:rPr lang="en-US" sz="1600" i="1">
                                <a:latin typeface="Cambria Math" panose="02040503050406030204" pitchFamily="18" charset="0"/>
                              </a:rPr>
                              <m:t>𝑡</m:t>
                            </m:r>
                            <m:r>
                              <a:rPr lang="en-US" sz="1600" i="1">
                                <a:latin typeface="Cambria Math" panose="02040503050406030204" pitchFamily="18" charset="0"/>
                              </a:rPr>
                              <m:t>+</m:t>
                            </m:r>
                            <m:r>
                              <a:rPr lang="el-GR" sz="1600" i="1">
                                <a:latin typeface="Cambria Math" panose="02040503050406030204" pitchFamily="18" charset="0"/>
                              </a:rPr>
                              <m:t>𝜑</m:t>
                            </m:r>
                            <m:r>
                              <a:rPr lang="el-GR" sz="1600" i="1">
                                <a:latin typeface="Cambria Math" panose="02040503050406030204" pitchFamily="18" charset="0"/>
                              </a:rPr>
                              <m:t>)</m:t>
                            </m:r>
                          </m:e>
                        </m:mr>
                        <m:mr>
                          <m:e>
                            <m:sSup>
                              <m:sSupPr>
                                <m:ctrlPr>
                                  <a:rPr lang="en-US" sz="1600" i="1">
                                    <a:latin typeface="Cambria Math" panose="02040503050406030204" pitchFamily="18" charset="0"/>
                                  </a:rPr>
                                </m:ctrlPr>
                              </m:sSupPr>
                              <m:e>
                                <m:r>
                                  <a:rPr lang="el-GR" sz="1600" i="1">
                                    <a:latin typeface="Cambria Math" panose="02040503050406030204" pitchFamily="18" charset="0"/>
                                  </a:rPr>
                                  <m:t>𝜒</m:t>
                                </m:r>
                              </m:e>
                              <m:sup>
                                <m:r>
                                  <a:rPr lang="el-GR" sz="1600" i="1">
                                    <a:latin typeface="Cambria Math" panose="02040503050406030204" pitchFamily="18" charset="0"/>
                                  </a:rPr>
                                  <m:t>′′</m:t>
                                </m:r>
                              </m:sup>
                            </m:sSup>
                            <m:d>
                              <m:dPr>
                                <m:ctrlPr>
                                  <a:rPr lang="en-US" sz="1600" i="1">
                                    <a:latin typeface="Cambria Math" panose="02040503050406030204" pitchFamily="18" charset="0"/>
                                  </a:rPr>
                                </m:ctrlPr>
                              </m:dPr>
                              <m:e>
                                <m:r>
                                  <a:rPr lang="en-US" sz="1600" i="1">
                                    <a:latin typeface="Cambria Math" panose="02040503050406030204" pitchFamily="18" charset="0"/>
                                  </a:rPr>
                                  <m:t>𝑡</m:t>
                                </m:r>
                              </m:e>
                            </m:d>
                          </m:e>
                          <m:e>
                            <m:r>
                              <a:rPr lang="el-GR" sz="1600" i="1">
                                <a:latin typeface="Cambria Math" panose="02040503050406030204" pitchFamily="18" charset="0"/>
                              </a:rPr>
                              <m:t>=</m:t>
                            </m:r>
                          </m:e>
                          <m:e>
                            <m:r>
                              <a:rPr lang="en-US" sz="1600" i="1">
                                <a:latin typeface="Cambria Math" panose="02040503050406030204" pitchFamily="18" charset="0"/>
                              </a:rPr>
                              <m:t>−</m:t>
                            </m:r>
                            <m:r>
                              <a:rPr lang="en-US" sz="1600" i="1">
                                <a:latin typeface="Cambria Math" panose="02040503050406030204" pitchFamily="18" charset="0"/>
                              </a:rPr>
                              <m:t>𝐴</m:t>
                            </m:r>
                            <m:r>
                              <a:rPr lang="en-US" sz="1600" i="1">
                                <a:latin typeface="Cambria Math" panose="02040503050406030204" pitchFamily="18" charset="0"/>
                              </a:rPr>
                              <m:t> </m:t>
                            </m:r>
                            <m:sSup>
                              <m:sSupPr>
                                <m:ctrlPr>
                                  <a:rPr lang="en-US" sz="1600" i="1">
                                    <a:latin typeface="Cambria Math" panose="02040503050406030204" pitchFamily="18" charset="0"/>
                                  </a:rPr>
                                </m:ctrlPr>
                              </m:sSupPr>
                              <m:e>
                                <m:r>
                                  <a:rPr lang="el-GR" sz="1600" i="1">
                                    <a:latin typeface="Cambria Math" panose="02040503050406030204" pitchFamily="18" charset="0"/>
                                  </a:rPr>
                                  <m:t>𝜔</m:t>
                                </m:r>
                              </m:e>
                              <m:sup>
                                <m:r>
                                  <a:rPr lang="el-GR" sz="1600" i="1">
                                    <a:latin typeface="Cambria Math" panose="02040503050406030204" pitchFamily="18" charset="0"/>
                                  </a:rPr>
                                  <m:t>2</m:t>
                                </m:r>
                              </m:sup>
                            </m:sSup>
                            <m:r>
                              <a:rPr lang="el-GR" sz="1600" i="1">
                                <a:latin typeface="Cambria Math" panose="02040503050406030204" pitchFamily="18" charset="0"/>
                              </a:rPr>
                              <m:t> </m:t>
                            </m:r>
                            <m:r>
                              <m:rPr>
                                <m:sty m:val="p"/>
                              </m:rPr>
                              <a:rPr lang="en-US" sz="1600">
                                <a:latin typeface="Cambria Math" panose="02040503050406030204" pitchFamily="18" charset="0"/>
                              </a:rPr>
                              <m:t>cos</m:t>
                            </m:r>
                            <m:r>
                              <a:rPr lang="en-US" sz="1600" i="1">
                                <a:latin typeface="Cambria Math" panose="02040503050406030204" pitchFamily="18" charset="0"/>
                              </a:rPr>
                              <m:t>⁡(</m:t>
                            </m:r>
                            <m:r>
                              <a:rPr lang="el-GR" sz="1600" i="1">
                                <a:latin typeface="Cambria Math" panose="02040503050406030204" pitchFamily="18" charset="0"/>
                              </a:rPr>
                              <m:t>𝜔</m:t>
                            </m:r>
                            <m:r>
                              <a:rPr lang="en-US" sz="1600" i="1">
                                <a:latin typeface="Cambria Math" panose="02040503050406030204" pitchFamily="18" charset="0"/>
                              </a:rPr>
                              <m:t>𝑡</m:t>
                            </m:r>
                            <m:r>
                              <a:rPr lang="en-US" sz="1600" i="1">
                                <a:latin typeface="Cambria Math" panose="02040503050406030204" pitchFamily="18" charset="0"/>
                              </a:rPr>
                              <m:t>+</m:t>
                            </m:r>
                            <m:r>
                              <a:rPr lang="el-GR" sz="1600" i="1">
                                <a:latin typeface="Cambria Math" panose="02040503050406030204" pitchFamily="18" charset="0"/>
                              </a:rPr>
                              <m:t>𝜑</m:t>
                            </m:r>
                            <m:r>
                              <a:rPr lang="el-GR" sz="1600" i="1">
                                <a:latin typeface="Cambria Math" panose="02040503050406030204" pitchFamily="18" charset="0"/>
                              </a:rPr>
                              <m:t>)</m:t>
                            </m:r>
                          </m:e>
                        </m:mr>
                      </m:m>
                    </m:oMath>
                  </m:oMathPara>
                </a14:m>
                <a:endParaRPr lang="en-US" sz="1600" dirty="0"/>
              </a:p>
            </p:txBody>
          </p:sp>
        </mc:Choice>
        <mc:Fallback xmlns="">
          <p:sp>
            <p:nvSpPr>
              <p:cNvPr id="45" name="TextBox 44">
                <a:extLst>
                  <a:ext uri="{FF2B5EF4-FFF2-40B4-BE49-F238E27FC236}">
                    <a16:creationId xmlns:a16="http://schemas.microsoft.com/office/drawing/2014/main" id="{3B0EF0BE-E7DA-DBF0-FFA0-7CF4222B5459}"/>
                  </a:ext>
                </a:extLst>
              </p:cNvPr>
              <p:cNvSpPr txBox="1">
                <a:spLocks noRot="1" noChangeAspect="1" noMove="1" noResize="1" noEditPoints="1" noAdjustHandles="1" noChangeArrowheads="1" noChangeShapeType="1" noTextEdit="1"/>
              </p:cNvSpPr>
              <p:nvPr/>
            </p:nvSpPr>
            <p:spPr>
              <a:xfrm>
                <a:off x="2629085" y="4515273"/>
                <a:ext cx="2824684" cy="773930"/>
              </a:xfrm>
              <a:prstGeom prst="rect">
                <a:avLst/>
              </a:prstGeom>
              <a:blipFill>
                <a:blip r:embed="rId6"/>
                <a:stretch>
                  <a:fillRect l="-893" t="-3226" r="-1786"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3E00915B-ABFA-4F8F-FA5E-ABDE31663549}"/>
                  </a:ext>
                </a:extLst>
              </p:cNvPr>
              <p:cNvSpPr txBox="1"/>
              <p:nvPr/>
            </p:nvSpPr>
            <p:spPr>
              <a:xfrm>
                <a:off x="5970672" y="4651268"/>
                <a:ext cx="1205138" cy="33541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l-GR" b="0" i="1" smtClean="0">
                          <a:latin typeface="Cambria Math" panose="02040503050406030204" pitchFamily="18" charset="0"/>
                        </a:rPr>
                        <m:t>𝜔</m:t>
                      </m:r>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𝑚</m:t>
                          </m:r>
                        </m:e>
                      </m:rad>
                    </m:oMath>
                  </m:oMathPara>
                </a14:m>
                <a:endParaRPr lang="en-US" dirty="0"/>
              </a:p>
            </p:txBody>
          </p:sp>
        </mc:Choice>
        <mc:Fallback xmlns="">
          <p:sp>
            <p:nvSpPr>
              <p:cNvPr id="47" name="TextBox 46">
                <a:extLst>
                  <a:ext uri="{FF2B5EF4-FFF2-40B4-BE49-F238E27FC236}">
                    <a16:creationId xmlns:a16="http://schemas.microsoft.com/office/drawing/2014/main" id="{3E00915B-ABFA-4F8F-FA5E-ABDE31663549}"/>
                  </a:ext>
                </a:extLst>
              </p:cNvPr>
              <p:cNvSpPr txBox="1">
                <a:spLocks noRot="1" noChangeAspect="1" noMove="1" noResize="1" noEditPoints="1" noAdjustHandles="1" noChangeArrowheads="1" noChangeShapeType="1" noTextEdit="1"/>
              </p:cNvSpPr>
              <p:nvPr/>
            </p:nvSpPr>
            <p:spPr>
              <a:xfrm>
                <a:off x="5970672" y="4651268"/>
                <a:ext cx="1205138" cy="335413"/>
              </a:xfrm>
              <a:prstGeom prst="rect">
                <a:avLst/>
              </a:prstGeom>
              <a:blipFill>
                <a:blip r:embed="rId7"/>
                <a:stretch>
                  <a:fillRect l="-1042" r="-2083" b="-29630"/>
                </a:stretch>
              </a:blipFill>
            </p:spPr>
            <p:txBody>
              <a:bodyPr/>
              <a:lstStyle/>
              <a:p>
                <a:r>
                  <a:rPr lang="en-US">
                    <a:noFill/>
                  </a:rPr>
                  <a:t> </a:t>
                </a:r>
              </a:p>
            </p:txBody>
          </p:sp>
        </mc:Fallback>
      </mc:AlternateContent>
    </p:spTree>
    <p:extLst>
      <p:ext uri="{BB962C8B-B14F-4D97-AF65-F5344CB8AC3E}">
        <p14:creationId xmlns:p14="http://schemas.microsoft.com/office/powerpoint/2010/main" val="2974260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4" grpId="0"/>
      <p:bldP spid="45"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8FF0D3-F940-C101-2354-8FABCEA2BCCA}"/>
              </a:ext>
            </a:extLst>
          </p:cNvPr>
          <p:cNvSpPr>
            <a:spLocks noGrp="1"/>
          </p:cNvSpPr>
          <p:nvPr>
            <p:ph idx="1"/>
          </p:nvPr>
        </p:nvSpPr>
        <p:spPr>
          <a:xfrm>
            <a:off x="407989" y="1592263"/>
            <a:ext cx="11376024" cy="959063"/>
          </a:xfrm>
        </p:spPr>
        <p:txBody>
          <a:bodyPr/>
          <a:lstStyle/>
          <a:p>
            <a:pPr>
              <a:buFont typeface="Wingdings" pitchFamily="2" charset="2"/>
              <a:buChar char="§"/>
            </a:pPr>
            <a:r>
              <a:rPr lang="el-GR" dirty="0"/>
              <a:t>Τα σωματίδια ανάλογα με την θέση τους στον χώρο των φάσεων της δέσμης, καθώς περνούν από τα διαδοχικά </a:t>
            </a:r>
            <a:r>
              <a:rPr lang="el-GR" dirty="0" err="1"/>
              <a:t>τετράπολα</a:t>
            </a:r>
            <a:r>
              <a:rPr lang="el-GR" dirty="0"/>
              <a:t> εκτελούν ταλαντώσεις </a:t>
            </a:r>
            <a:r>
              <a:rPr lang="en-US" dirty="0"/>
              <a:t>(</a:t>
            </a:r>
            <a:r>
              <a:rPr lang="el-GR" dirty="0">
                <a:solidFill>
                  <a:srgbClr val="FF0000"/>
                </a:solidFill>
              </a:rPr>
              <a:t>ταλαντώσεις </a:t>
            </a:r>
            <a:r>
              <a:rPr lang="en-US" dirty="0" err="1">
                <a:solidFill>
                  <a:srgbClr val="FF0000"/>
                </a:solidFill>
              </a:rPr>
              <a:t>betatron</a:t>
            </a:r>
            <a:r>
              <a:rPr lang="en-US" dirty="0"/>
              <a:t>) </a:t>
            </a:r>
            <a:r>
              <a:rPr lang="el-GR" dirty="0"/>
              <a:t>γύρω από την </a:t>
            </a:r>
            <a:r>
              <a:rPr lang="el-GR" dirty="0">
                <a:solidFill>
                  <a:srgbClr val="FF0000"/>
                </a:solidFill>
              </a:rPr>
              <a:t>κεντρική τροχιά (</a:t>
            </a:r>
            <a:r>
              <a:rPr lang="en-US" dirty="0">
                <a:solidFill>
                  <a:srgbClr val="FF0000"/>
                </a:solidFill>
              </a:rPr>
              <a:t>central orbit)</a:t>
            </a:r>
            <a:r>
              <a:rPr lang="el-GR" dirty="0">
                <a:solidFill>
                  <a:srgbClr val="FF0000"/>
                </a:solidFill>
              </a:rPr>
              <a:t> </a:t>
            </a:r>
          </a:p>
          <a:p>
            <a:endParaRPr lang="en-US" dirty="0"/>
          </a:p>
        </p:txBody>
      </p:sp>
      <p:sp>
        <p:nvSpPr>
          <p:cNvPr id="3" name="Title 2">
            <a:extLst>
              <a:ext uri="{FF2B5EF4-FFF2-40B4-BE49-F238E27FC236}">
                <a16:creationId xmlns:a16="http://schemas.microsoft.com/office/drawing/2014/main" id="{FCF9D5AC-8712-1476-11E5-55863C8668A3}"/>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C6F00ECA-50BE-C10B-D714-8CB1CFFBA14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33FFFEB-07F1-24A9-41A7-B8580C9B5A5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BC558805-A799-17D6-0E41-FEC0DBF2EC68}"/>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8" name="Picture 2" descr="Willering">
            <a:extLst>
              <a:ext uri="{FF2B5EF4-FFF2-40B4-BE49-F238E27FC236}">
                <a16:creationId xmlns:a16="http://schemas.microsoft.com/office/drawing/2014/main" id="{04246B84-6FC1-7236-BD2E-9CB662B01C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392" y="2492896"/>
            <a:ext cx="3492475" cy="236989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8" descr="x^prime_prime_+_.pdf">
            <a:extLst>
              <a:ext uri="{FF2B5EF4-FFF2-40B4-BE49-F238E27FC236}">
                <a16:creationId xmlns:a16="http://schemas.microsoft.com/office/drawing/2014/main" id="{AD3FED36-3458-2194-2199-3865A72CCD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7633" y="2916982"/>
            <a:ext cx="4084613" cy="1080000"/>
          </a:xfrm>
          <a:prstGeom prst="rect">
            <a:avLst/>
          </a:prstGeom>
          <a:ln w="19050" cmpd="sng">
            <a:noFill/>
          </a:ln>
        </p:spPr>
      </p:pic>
      <p:pic>
        <p:nvPicPr>
          <p:cNvPr id="10" name="Picture 9" descr="K_x(s)_=_left(_k.pdf">
            <a:extLst>
              <a:ext uri="{FF2B5EF4-FFF2-40B4-BE49-F238E27FC236}">
                <a16:creationId xmlns:a16="http://schemas.microsoft.com/office/drawing/2014/main" id="{87194803-CBA6-8D2B-FE3D-A7610FC688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408" y="5141123"/>
            <a:ext cx="2705100" cy="622300"/>
          </a:xfrm>
          <a:prstGeom prst="rect">
            <a:avLst/>
          </a:prstGeom>
        </p:spPr>
      </p:pic>
      <p:pic>
        <p:nvPicPr>
          <p:cNvPr id="11" name="Picture 10" descr="K_y(s)_=_-k(s).pdf">
            <a:extLst>
              <a:ext uri="{FF2B5EF4-FFF2-40B4-BE49-F238E27FC236}">
                <a16:creationId xmlns:a16="http://schemas.microsoft.com/office/drawing/2014/main" id="{FA05C4AB-7B5E-16D7-8FCB-C61E1D8D66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636" y="5842399"/>
            <a:ext cx="1612900" cy="279400"/>
          </a:xfrm>
          <a:prstGeom prst="rect">
            <a:avLst/>
          </a:prstGeom>
        </p:spPr>
      </p:pic>
      <p:sp>
        <p:nvSpPr>
          <p:cNvPr id="12" name="Content Placeholder 1">
            <a:extLst>
              <a:ext uri="{FF2B5EF4-FFF2-40B4-BE49-F238E27FC236}">
                <a16:creationId xmlns:a16="http://schemas.microsoft.com/office/drawing/2014/main" id="{86B4BF91-3BAC-53B4-4D6C-5BEA601AB488}"/>
              </a:ext>
            </a:extLst>
          </p:cNvPr>
          <p:cNvSpPr txBox="1">
            <a:spLocks/>
          </p:cNvSpPr>
          <p:nvPr/>
        </p:nvSpPr>
        <p:spPr>
          <a:xfrm>
            <a:off x="4655839" y="2497919"/>
            <a:ext cx="4536505" cy="373939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l-GR" dirty="0"/>
              <a:t>Γενικευμ</a:t>
            </a:r>
            <a:r>
              <a:rPr lang="en-US" dirty="0" err="1"/>
              <a:t>έ</a:t>
            </a:r>
            <a:r>
              <a:rPr lang="el-GR" dirty="0" err="1"/>
              <a:t>νη</a:t>
            </a:r>
            <a:r>
              <a:rPr lang="el-GR" dirty="0"/>
              <a:t> εξίσωση κίνησης</a:t>
            </a:r>
          </a:p>
          <a:p>
            <a:pPr>
              <a:buFont typeface="Wingdings" pitchFamily="2" charset="2"/>
              <a:buChar char="§"/>
            </a:pPr>
            <a:endParaRPr lang="el-GR" dirty="0"/>
          </a:p>
          <a:p>
            <a:pPr>
              <a:buFont typeface="Wingdings" pitchFamily="2" charset="2"/>
              <a:buChar char="§"/>
            </a:pPr>
            <a:endParaRPr lang="el-GR" dirty="0"/>
          </a:p>
          <a:p>
            <a:pPr>
              <a:buFont typeface="Wingdings" pitchFamily="2" charset="2"/>
              <a:buChar char="§"/>
            </a:pPr>
            <a:r>
              <a:rPr lang="el-GR" dirty="0"/>
              <a:t>Συνθήκη περιοδικότητας :</a:t>
            </a:r>
            <a:endParaRPr lang="en-US" dirty="0"/>
          </a:p>
          <a:p>
            <a:pPr>
              <a:buFont typeface="Wingdings" pitchFamily="2" charset="2"/>
              <a:buChar char="§"/>
            </a:pPr>
            <a:r>
              <a:rPr lang="el-GR" dirty="0" err="1"/>
              <a:t>Γενικ</a:t>
            </a:r>
            <a:r>
              <a:rPr lang="en-US" dirty="0" err="1"/>
              <a:t>έ</a:t>
            </a:r>
            <a:r>
              <a:rPr lang="el-GR" dirty="0"/>
              <a:t>ς λύσεις</a:t>
            </a:r>
          </a:p>
          <a:p>
            <a:endParaRPr lang="en-US" dirty="0"/>
          </a:p>
        </p:txBody>
      </p:sp>
      <p:pic>
        <p:nvPicPr>
          <p:cNvPr id="13" name="Picture 12">
            <a:extLst>
              <a:ext uri="{FF2B5EF4-FFF2-40B4-BE49-F238E27FC236}">
                <a16:creationId xmlns:a16="http://schemas.microsoft.com/office/drawing/2014/main" id="{19CB199F-D242-CDA1-21A1-3DE9FCAA690E}"/>
              </a:ext>
            </a:extLst>
          </p:cNvPr>
          <p:cNvPicPr>
            <a:picLocks noChangeAspect="1"/>
          </p:cNvPicPr>
          <p:nvPr/>
        </p:nvPicPr>
        <p:blipFill>
          <a:blip r:embed="rId6"/>
          <a:stretch>
            <a:fillRect/>
          </a:stretch>
        </p:blipFill>
        <p:spPr>
          <a:xfrm>
            <a:off x="8675197" y="4198268"/>
            <a:ext cx="2451100" cy="279400"/>
          </a:xfrm>
          <a:prstGeom prst="rect">
            <a:avLst/>
          </a:prstGeom>
        </p:spPr>
      </p:pic>
      <p:pic>
        <p:nvPicPr>
          <p:cNvPr id="16" name="Picture 15">
            <a:extLst>
              <a:ext uri="{FF2B5EF4-FFF2-40B4-BE49-F238E27FC236}">
                <a16:creationId xmlns:a16="http://schemas.microsoft.com/office/drawing/2014/main" id="{914213E7-2388-7396-F339-A50505B11317}"/>
              </a:ext>
            </a:extLst>
          </p:cNvPr>
          <p:cNvPicPr>
            <a:picLocks noChangeAspect="1"/>
          </p:cNvPicPr>
          <p:nvPr/>
        </p:nvPicPr>
        <p:blipFill>
          <a:blip r:embed="rId7"/>
          <a:stretch>
            <a:fillRect/>
          </a:stretch>
        </p:blipFill>
        <p:spPr>
          <a:xfrm>
            <a:off x="6351146" y="5041799"/>
            <a:ext cx="4648101" cy="1080000"/>
          </a:xfrm>
          <a:prstGeom prst="rect">
            <a:avLst/>
          </a:prstGeom>
        </p:spPr>
      </p:pic>
    </p:spTree>
    <p:extLst>
      <p:ext uri="{BB962C8B-B14F-4D97-AF65-F5344CB8AC3E}">
        <p14:creationId xmlns:p14="http://schemas.microsoft.com/office/powerpoint/2010/main" val="176021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A325ADD-81D4-ED80-4456-58D713DA6BDB}"/>
                  </a:ext>
                </a:extLst>
              </p:cNvPr>
              <p:cNvSpPr>
                <a:spLocks noGrp="1"/>
              </p:cNvSpPr>
              <p:nvPr>
                <p:ph idx="1"/>
              </p:nvPr>
            </p:nvSpPr>
            <p:spPr>
              <a:xfrm>
                <a:off x="4448665" y="2610767"/>
                <a:ext cx="7335347" cy="3590007"/>
              </a:xfrm>
            </p:spPr>
            <p:txBody>
              <a:bodyPr/>
              <a:lstStyle/>
              <a:p>
                <a:pPr>
                  <a:spcBef>
                    <a:spcPts val="600"/>
                  </a:spcBef>
                  <a:buFont typeface="Wingdings" pitchFamily="2" charset="2"/>
                  <a:buChar char="§"/>
                </a:pPr>
                <a:r>
                  <a:rPr lang="el-GR" i="1" dirty="0"/>
                  <a:t>β</a:t>
                </a:r>
                <a:r>
                  <a:rPr lang="en-US" i="1" baseline="-25000" dirty="0" err="1"/>
                  <a:t>x,y</a:t>
                </a:r>
                <a:r>
                  <a:rPr lang="el-GR" i="1" baseline="-25000" dirty="0"/>
                  <a:t> </a:t>
                </a:r>
                <a:r>
                  <a:rPr lang="el-GR" b="0" i="1" dirty="0"/>
                  <a:t>: συνάρτηση </a:t>
                </a:r>
                <a:r>
                  <a:rPr lang="en-US" b="0" i="1" dirty="0"/>
                  <a:t>beta</a:t>
                </a:r>
                <a:r>
                  <a:rPr lang="el-GR" b="0" i="1" dirty="0"/>
                  <a:t>, χαρακτηριστικό του επιταχυντή και της οπτικής,</a:t>
                </a:r>
              </a:p>
              <a:p>
                <a:pPr>
                  <a:spcBef>
                    <a:spcPts val="600"/>
                  </a:spcBef>
                  <a:buFont typeface="Wingdings" pitchFamily="2" charset="2"/>
                  <a:buChar char="§"/>
                </a:pPr>
                <a:r>
                  <a:rPr lang="el-GR" i="1" dirty="0"/>
                  <a:t>ε</a:t>
                </a:r>
                <a:r>
                  <a:rPr lang="en-US" i="1" baseline="-25000" dirty="0" err="1"/>
                  <a:t>x,y</a:t>
                </a:r>
                <a:r>
                  <a:rPr lang="en-US" b="0" i="1" baseline="-25000" dirty="0"/>
                  <a:t> </a:t>
                </a:r>
                <a:r>
                  <a:rPr lang="en-US" b="0" i="1" dirty="0"/>
                  <a:t>: emittance</a:t>
                </a:r>
                <a:r>
                  <a:rPr lang="el-GR" b="0" i="1" dirty="0"/>
                  <a:t>, χαρακτηριστικό της δέσμης, </a:t>
                </a:r>
                <a:r>
                  <a:rPr lang="el-GR" b="0" i="1" dirty="0" err="1"/>
                  <a:t>αναλοίωτο</a:t>
                </a:r>
                <a:r>
                  <a:rPr lang="el-GR" b="0" i="1" dirty="0"/>
                  <a:t> μέγεθος</a:t>
                </a:r>
              </a:p>
              <a:p>
                <a:pPr lvl="1">
                  <a:spcBef>
                    <a:spcPts val="600"/>
                  </a:spcBef>
                  <a:buFont typeface="Wingdings" pitchFamily="2" charset="2"/>
                  <a:buChar char="§"/>
                </a:pPr>
                <a:r>
                  <a:rPr lang="el-GR" i="1" dirty="0"/>
                  <a:t>Ορίζει μια έλλειψη στον χώρο τον φάσεων</a:t>
                </a:r>
              </a:p>
              <a:p>
                <a:pPr>
                  <a:spcBef>
                    <a:spcPts val="600"/>
                  </a:spcBef>
                  <a:buFont typeface="Wingdings" pitchFamily="2" charset="2"/>
                  <a:buChar char="§"/>
                </a:pPr>
                <a14:m>
                  <m:oMath xmlns:m="http://schemas.openxmlformats.org/officeDocument/2006/math">
                    <m:rad>
                      <m:radPr>
                        <m:degHide m:val="on"/>
                        <m:ctrlPr>
                          <a:rPr lang="en-US" i="1" smtClean="0">
                            <a:latin typeface="Cambria Math" panose="02040503050406030204" pitchFamily="18" charset="0"/>
                          </a:rPr>
                        </m:ctrlPr>
                      </m:radPr>
                      <m:deg/>
                      <m:e>
                        <m:r>
                          <a:rPr lang="el-GR" b="1" i="1" smtClean="0">
                            <a:latin typeface="Cambria Math" panose="02040503050406030204" pitchFamily="18" charset="0"/>
                          </a:rPr>
                          <m:t>𝜺</m:t>
                        </m:r>
                        <m:r>
                          <a:rPr lang="el-GR" b="1" i="1" smtClean="0">
                            <a:latin typeface="Cambria Math" panose="02040503050406030204" pitchFamily="18" charset="0"/>
                            <a:ea typeface="Cambria Math" panose="02040503050406030204" pitchFamily="18" charset="0"/>
                          </a:rPr>
                          <m:t>∙</m:t>
                        </m:r>
                        <m:r>
                          <a:rPr lang="el-GR" b="1" i="1" smtClean="0">
                            <a:latin typeface="Cambria Math" panose="02040503050406030204" pitchFamily="18" charset="0"/>
                            <a:ea typeface="Cambria Math" panose="02040503050406030204" pitchFamily="18" charset="0"/>
                          </a:rPr>
                          <m:t>𝜷</m:t>
                        </m:r>
                      </m:e>
                    </m:rad>
                  </m:oMath>
                </a14:m>
                <a:r>
                  <a:rPr lang="el-GR" b="0" i="1" dirty="0"/>
                  <a:t> : ορίζει το μέγεθος της δέσμης (</a:t>
                </a:r>
                <a:r>
                  <a:rPr lang="en-US" b="0" i="1" dirty="0"/>
                  <a:t>1-</a:t>
                </a:r>
                <a:r>
                  <a:rPr lang="el-GR" b="0" i="1" dirty="0"/>
                  <a:t>σ </a:t>
                </a:r>
                <a:r>
                  <a:rPr lang="en-US" b="0" i="1" dirty="0"/>
                  <a:t>RMS)</a:t>
                </a:r>
              </a:p>
              <a:p>
                <a:pPr>
                  <a:spcBef>
                    <a:spcPts val="600"/>
                  </a:spcBef>
                  <a:buFont typeface="Wingdings" pitchFamily="2" charset="2"/>
                  <a:buChar char="§"/>
                </a:pPr>
                <a:r>
                  <a:rPr lang="en-US" i="1" dirty="0">
                    <a:solidFill>
                      <a:srgbClr val="FF0000"/>
                    </a:solidFill>
                  </a:rPr>
                  <a:t>tune</a:t>
                </a:r>
                <a:r>
                  <a:rPr lang="en-US" b="0" i="1" dirty="0"/>
                  <a:t> : </a:t>
                </a:r>
                <a:r>
                  <a:rPr lang="el-GR" b="0" i="1" dirty="0" err="1"/>
                  <a:t>αριθμ</a:t>
                </a:r>
                <a:r>
                  <a:rPr lang="en-US" b="0" i="1" dirty="0" err="1"/>
                  <a:t>ό</a:t>
                </a:r>
                <a:r>
                  <a:rPr lang="el-GR" b="0" i="1" dirty="0"/>
                  <a:t>ς των ταλαντώσεων ανά περιστροφή</a:t>
                </a:r>
                <a:r>
                  <a:rPr lang="en-US" b="0" i="1" dirty="0"/>
                  <a:t> </a:t>
                </a:r>
              </a:p>
            </p:txBody>
          </p:sp>
        </mc:Choice>
        <mc:Fallback xmlns="">
          <p:sp>
            <p:nvSpPr>
              <p:cNvPr id="2" name="Content Placeholder 1">
                <a:extLst>
                  <a:ext uri="{FF2B5EF4-FFF2-40B4-BE49-F238E27FC236}">
                    <a16:creationId xmlns:a16="http://schemas.microsoft.com/office/drawing/2014/main" id="{8A325ADD-81D4-ED80-4456-58D713DA6BDB}"/>
                  </a:ext>
                </a:extLst>
              </p:cNvPr>
              <p:cNvSpPr>
                <a:spLocks noGrp="1" noRot="1" noChangeAspect="1" noMove="1" noResize="1" noEditPoints="1" noAdjustHandles="1" noChangeArrowheads="1" noChangeShapeType="1" noTextEdit="1"/>
              </p:cNvSpPr>
              <p:nvPr>
                <p:ph idx="1"/>
              </p:nvPr>
            </p:nvSpPr>
            <p:spPr>
              <a:xfrm>
                <a:off x="4448665" y="2610767"/>
                <a:ext cx="7335347" cy="3590007"/>
              </a:xfrm>
              <a:blipFill>
                <a:blip r:embed="rId2"/>
                <a:stretch>
                  <a:fillRect l="-2076" t="-2817"/>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13FC47C9-1110-C6E2-966E-7D2006DE6BA2}"/>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416AFB45-2244-6C3B-8BB5-5DA2DFEC575F}"/>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EE958D4E-EEF0-60D2-5EAE-39A8C41D55EA}"/>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F03C3221-EF9C-3C24-86E8-EEF273DFACCA}"/>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8" name="Picture 7">
            <a:extLst>
              <a:ext uri="{FF2B5EF4-FFF2-40B4-BE49-F238E27FC236}">
                <a16:creationId xmlns:a16="http://schemas.microsoft.com/office/drawing/2014/main" id="{79A6AA5D-6168-0774-9A60-8247976D4A0B}"/>
              </a:ext>
            </a:extLst>
          </p:cNvPr>
          <p:cNvPicPr>
            <a:picLocks noChangeAspect="1"/>
          </p:cNvPicPr>
          <p:nvPr/>
        </p:nvPicPr>
        <p:blipFill>
          <a:blip r:embed="rId3">
            <a:lum bright="-20000" contrast="40000"/>
          </a:blip>
          <a:stretch>
            <a:fillRect/>
          </a:stretch>
        </p:blipFill>
        <p:spPr>
          <a:xfrm>
            <a:off x="1055440" y="4007602"/>
            <a:ext cx="3393225" cy="2193173"/>
          </a:xfrm>
          <a:prstGeom prst="rect">
            <a:avLst/>
          </a:prstGeom>
        </p:spPr>
      </p:pic>
      <p:sp>
        <p:nvSpPr>
          <p:cNvPr id="9" name="Oval 8">
            <a:extLst>
              <a:ext uri="{FF2B5EF4-FFF2-40B4-BE49-F238E27FC236}">
                <a16:creationId xmlns:a16="http://schemas.microsoft.com/office/drawing/2014/main" id="{748A40D8-8E28-E1AD-1011-EE41B131063C}"/>
              </a:ext>
            </a:extLst>
          </p:cNvPr>
          <p:cNvSpPr/>
          <p:nvPr/>
        </p:nvSpPr>
        <p:spPr>
          <a:xfrm>
            <a:off x="3424518" y="4509120"/>
            <a:ext cx="151202" cy="1594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017EE68-16FE-87F3-528F-F67E89652C7E}"/>
              </a:ext>
            </a:extLst>
          </p:cNvPr>
          <p:cNvSpPr/>
          <p:nvPr/>
        </p:nvSpPr>
        <p:spPr>
          <a:xfrm>
            <a:off x="2894674" y="5331262"/>
            <a:ext cx="151202" cy="1594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6146FBA-072D-C5E9-2A30-7EA4807632EE}"/>
              </a:ext>
            </a:extLst>
          </p:cNvPr>
          <p:cNvSpPr/>
          <p:nvPr/>
        </p:nvSpPr>
        <p:spPr>
          <a:xfrm>
            <a:off x="2086077" y="5685140"/>
            <a:ext cx="151202" cy="159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D75D001-1158-A156-3DF1-B9B955A81016}"/>
              </a:ext>
            </a:extLst>
          </p:cNvPr>
          <p:cNvSpPr/>
          <p:nvPr/>
        </p:nvSpPr>
        <p:spPr>
          <a:xfrm>
            <a:off x="2010476" y="5055352"/>
            <a:ext cx="151202" cy="159438"/>
          </a:xfrm>
          <a:prstGeom prst="ellipse">
            <a:avLst/>
          </a:prstGeom>
          <a:solidFill>
            <a:srgbClr val="AA2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990A9A5-8DE6-77C9-E069-ED097F7F8B9E}"/>
              </a:ext>
            </a:extLst>
          </p:cNvPr>
          <p:cNvPicPr>
            <a:picLocks noChangeAspect="1"/>
          </p:cNvPicPr>
          <p:nvPr/>
        </p:nvPicPr>
        <p:blipFill>
          <a:blip r:embed="rId4"/>
          <a:stretch>
            <a:fillRect/>
          </a:stretch>
        </p:blipFill>
        <p:spPr>
          <a:xfrm>
            <a:off x="5663952" y="1339555"/>
            <a:ext cx="4648101" cy="1080000"/>
          </a:xfrm>
          <a:prstGeom prst="rect">
            <a:avLst/>
          </a:prstGeom>
        </p:spPr>
      </p:pic>
      <p:pic>
        <p:nvPicPr>
          <p:cNvPr id="14" name="Picture 13">
            <a:extLst>
              <a:ext uri="{FF2B5EF4-FFF2-40B4-BE49-F238E27FC236}">
                <a16:creationId xmlns:a16="http://schemas.microsoft.com/office/drawing/2014/main" id="{4CC9F3F3-5393-57A1-E267-667786AC50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624" y="1339555"/>
            <a:ext cx="3657600" cy="2743200"/>
          </a:xfrm>
          <a:prstGeom prst="rect">
            <a:avLst/>
          </a:prstGeom>
        </p:spPr>
      </p:pic>
      <p:pic>
        <p:nvPicPr>
          <p:cNvPr id="15" name="Picture 14">
            <a:extLst>
              <a:ext uri="{FF2B5EF4-FFF2-40B4-BE49-F238E27FC236}">
                <a16:creationId xmlns:a16="http://schemas.microsoft.com/office/drawing/2014/main" id="{432DBFB3-BBDB-1F5E-BC69-B0F7D6800F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2624" y="1339555"/>
            <a:ext cx="3657600" cy="2743200"/>
          </a:xfrm>
          <a:prstGeom prst="rect">
            <a:avLst/>
          </a:prstGeom>
        </p:spPr>
      </p:pic>
      <p:pic>
        <p:nvPicPr>
          <p:cNvPr id="16" name="Picture 15">
            <a:extLst>
              <a:ext uri="{FF2B5EF4-FFF2-40B4-BE49-F238E27FC236}">
                <a16:creationId xmlns:a16="http://schemas.microsoft.com/office/drawing/2014/main" id="{07E53A96-2A51-3DA5-16B3-497350A2ED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624" y="1339555"/>
            <a:ext cx="3657600" cy="2743200"/>
          </a:xfrm>
          <a:prstGeom prst="rect">
            <a:avLst/>
          </a:prstGeom>
        </p:spPr>
      </p:pic>
      <p:pic>
        <p:nvPicPr>
          <p:cNvPr id="7" name="Picture 6">
            <a:extLst>
              <a:ext uri="{FF2B5EF4-FFF2-40B4-BE49-F238E27FC236}">
                <a16:creationId xmlns:a16="http://schemas.microsoft.com/office/drawing/2014/main" id="{2C6BE720-65A6-D7DE-3213-6BA00CFDEF7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624" y="1339555"/>
            <a:ext cx="3657600" cy="2743200"/>
          </a:xfrm>
          <a:prstGeom prst="rect">
            <a:avLst/>
          </a:prstGeom>
        </p:spPr>
      </p:pic>
      <p:pic>
        <p:nvPicPr>
          <p:cNvPr id="18" name="Picture 17">
            <a:extLst>
              <a:ext uri="{FF2B5EF4-FFF2-40B4-BE49-F238E27FC236}">
                <a16:creationId xmlns:a16="http://schemas.microsoft.com/office/drawing/2014/main" id="{981D3C51-9AD2-2788-8573-DC02945D5C62}"/>
              </a:ext>
            </a:extLst>
          </p:cNvPr>
          <p:cNvPicPr>
            <a:picLocks noChangeAspect="1"/>
          </p:cNvPicPr>
          <p:nvPr/>
        </p:nvPicPr>
        <p:blipFill>
          <a:blip r:embed="rId9"/>
          <a:stretch>
            <a:fillRect/>
          </a:stretch>
        </p:blipFill>
        <p:spPr>
          <a:xfrm>
            <a:off x="5707551" y="5327208"/>
            <a:ext cx="2056202" cy="715863"/>
          </a:xfrm>
          <a:prstGeom prst="rect">
            <a:avLst/>
          </a:prstGeom>
        </p:spPr>
      </p:pic>
      <p:sp>
        <p:nvSpPr>
          <p:cNvPr id="19" name="TextBox 18">
            <a:extLst>
              <a:ext uri="{FF2B5EF4-FFF2-40B4-BE49-F238E27FC236}">
                <a16:creationId xmlns:a16="http://schemas.microsoft.com/office/drawing/2014/main" id="{66D74FEF-B7F8-BA98-E5BD-63BDD9D48DFB}"/>
              </a:ext>
            </a:extLst>
          </p:cNvPr>
          <p:cNvSpPr txBox="1"/>
          <p:nvPr/>
        </p:nvSpPr>
        <p:spPr>
          <a:xfrm>
            <a:off x="8130002" y="5331688"/>
            <a:ext cx="3448060" cy="830997"/>
          </a:xfrm>
          <a:prstGeom prst="rect">
            <a:avLst/>
          </a:prstGeom>
          <a:noFill/>
        </p:spPr>
        <p:txBody>
          <a:bodyPr wrap="none" lIns="0" tIns="0" rIns="0" bIns="0" rtlCol="0">
            <a:spAutoFit/>
          </a:bodyPr>
          <a:lstStyle/>
          <a:p>
            <a:pPr algn="l"/>
            <a:r>
              <a:rPr lang="el-GR" b="1" dirty="0"/>
              <a:t>ακέραιο</a:t>
            </a:r>
            <a:r>
              <a:rPr lang="el-GR" dirty="0"/>
              <a:t> + </a:t>
            </a:r>
            <a:r>
              <a:rPr lang="el-GR" b="1" dirty="0">
                <a:solidFill>
                  <a:srgbClr val="00B050"/>
                </a:solidFill>
              </a:rPr>
              <a:t>δεκαδικό κομμάτι</a:t>
            </a:r>
            <a:endParaRPr lang="en-US" b="1" dirty="0">
              <a:solidFill>
                <a:srgbClr val="00B050"/>
              </a:solidFill>
            </a:endParaRPr>
          </a:p>
          <a:p>
            <a:pPr algn="l"/>
            <a:endParaRPr lang="el-GR" dirty="0"/>
          </a:p>
          <a:p>
            <a:pPr algn="l"/>
            <a:r>
              <a:rPr lang="el-GR" dirty="0"/>
              <a:t>π.χ. </a:t>
            </a:r>
            <a:r>
              <a:rPr lang="en-US" dirty="0"/>
              <a:t>LHC : </a:t>
            </a:r>
            <a:r>
              <a:rPr lang="en-US" dirty="0" err="1"/>
              <a:t>Q</a:t>
            </a:r>
            <a:r>
              <a:rPr lang="en-US" baseline="-25000" dirty="0" err="1"/>
              <a:t>x</a:t>
            </a:r>
            <a:r>
              <a:rPr lang="en-US" dirty="0"/>
              <a:t> = 62.31, </a:t>
            </a:r>
            <a:r>
              <a:rPr lang="en-US" dirty="0" err="1"/>
              <a:t>Q</a:t>
            </a:r>
            <a:r>
              <a:rPr lang="en-US" baseline="-25000" dirty="0" err="1"/>
              <a:t>y</a:t>
            </a:r>
            <a:r>
              <a:rPr lang="en-US" dirty="0"/>
              <a:t> = 60.32</a:t>
            </a:r>
            <a:endParaRPr lang="el-GR" dirty="0"/>
          </a:p>
        </p:txBody>
      </p:sp>
    </p:spTree>
    <p:extLst>
      <p:ext uri="{BB962C8B-B14F-4D97-AF65-F5344CB8AC3E}">
        <p14:creationId xmlns:p14="http://schemas.microsoft.com/office/powerpoint/2010/main" val="150264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 </a:t>
            </a:r>
            <a:r>
              <a:rPr lang="el-GR" dirty="0">
                <a:solidFill>
                  <a:schemeClr val="accent1">
                    <a:lumMod val="40000"/>
                    <a:lumOff val="60000"/>
                  </a:schemeClr>
                </a:solidFill>
              </a:rPr>
              <a:t>ιδανικός επιταχυντής</a:t>
            </a:r>
            <a:endParaRPr lang="en-US" dirty="0"/>
          </a:p>
        </p:txBody>
      </p:sp>
      <p:grpSp>
        <p:nvGrpSpPr>
          <p:cNvPr id="50" name="Group 49">
            <a:extLst>
              <a:ext uri="{FF2B5EF4-FFF2-40B4-BE49-F238E27FC236}">
                <a16:creationId xmlns:a16="http://schemas.microsoft.com/office/drawing/2014/main" id="{FAEF3EC9-2429-8455-CD31-6A431B52ED13}"/>
              </a:ext>
            </a:extLst>
          </p:cNvPr>
          <p:cNvGrpSpPr/>
          <p:nvPr/>
        </p:nvGrpSpPr>
        <p:grpSpPr>
          <a:xfrm>
            <a:off x="120575" y="1340768"/>
            <a:ext cx="11376025" cy="4550410"/>
            <a:chOff x="-384662" y="1391801"/>
            <a:chExt cx="11376025" cy="4550410"/>
          </a:xfrm>
        </p:grpSpPr>
        <p:pic>
          <p:nvPicPr>
            <p:cNvPr id="5" name="Picture 4">
              <a:extLst>
                <a:ext uri="{FF2B5EF4-FFF2-40B4-BE49-F238E27FC236}">
                  <a16:creationId xmlns:a16="http://schemas.microsoft.com/office/drawing/2014/main" id="{6DF1A68B-A83E-C001-A5F0-2D0A7140E6FD}"/>
                </a:ext>
              </a:extLst>
            </p:cNvPr>
            <p:cNvPicPr>
              <a:picLocks noChangeAspect="1"/>
            </p:cNvPicPr>
            <p:nvPr/>
          </p:nvPicPr>
          <p:blipFill>
            <a:blip r:embed="rId3"/>
            <a:srcRect/>
            <a:stretch/>
          </p:blipFill>
          <p:spPr>
            <a:xfrm>
              <a:off x="-384662" y="1391801"/>
              <a:ext cx="11376025" cy="4550410"/>
            </a:xfrm>
            <a:prstGeom prst="rect">
              <a:avLst/>
            </a:prstGeom>
          </p:spPr>
        </p:pic>
        <p:sp>
          <p:nvSpPr>
            <p:cNvPr id="35" name="TextBox 34">
              <a:extLst>
                <a:ext uri="{FF2B5EF4-FFF2-40B4-BE49-F238E27FC236}">
                  <a16:creationId xmlns:a16="http://schemas.microsoft.com/office/drawing/2014/main" id="{B95F5414-453F-725E-22C7-82F6A857BFE9}"/>
                </a:ext>
              </a:extLst>
            </p:cNvPr>
            <p:cNvSpPr txBox="1"/>
            <p:nvPr/>
          </p:nvSpPr>
          <p:spPr>
            <a:xfrm>
              <a:off x="1285994" y="3227959"/>
              <a:ext cx="1247136" cy="276999"/>
            </a:xfrm>
            <a:prstGeom prst="rect">
              <a:avLst/>
            </a:prstGeom>
            <a:noFill/>
            <a:ln w="28575">
              <a:noFill/>
            </a:ln>
          </p:spPr>
          <p:txBody>
            <a:bodyPr wrap="none" rtlCol="0">
              <a:spAutoFit/>
            </a:bodyPr>
            <a:lstStyle/>
            <a:p>
              <a:pPr>
                <a:buNone/>
              </a:pPr>
              <a:r>
                <a:rPr lang="el-GR" sz="1200" b="1" dirty="0">
                  <a:solidFill>
                    <a:srgbClr val="FF0000"/>
                  </a:solidFill>
                  <a:latin typeface="Arial"/>
                  <a:cs typeface="Arial"/>
                </a:rPr>
                <a:t>Αρχικό σημείο</a:t>
              </a:r>
              <a:endParaRPr lang="en-US" sz="1200" b="1" dirty="0">
                <a:solidFill>
                  <a:srgbClr val="FF0000"/>
                </a:solidFill>
                <a:latin typeface="Arial"/>
                <a:cs typeface="Arial"/>
              </a:endParaRPr>
            </a:p>
          </p:txBody>
        </p:sp>
        <p:cxnSp>
          <p:nvCxnSpPr>
            <p:cNvPr id="38" name="Straight Arrow Connector 37">
              <a:extLst>
                <a:ext uri="{FF2B5EF4-FFF2-40B4-BE49-F238E27FC236}">
                  <a16:creationId xmlns:a16="http://schemas.microsoft.com/office/drawing/2014/main" id="{522F545B-3B21-F4B6-FBBD-A497564C3976}"/>
                </a:ext>
              </a:extLst>
            </p:cNvPr>
            <p:cNvCxnSpPr>
              <a:cxnSpLocks/>
            </p:cNvCxnSpPr>
            <p:nvPr/>
          </p:nvCxnSpPr>
          <p:spPr>
            <a:xfrm flipH="1">
              <a:off x="1541827" y="3502992"/>
              <a:ext cx="197742" cy="28325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 name="Oval 42">
              <a:extLst>
                <a:ext uri="{FF2B5EF4-FFF2-40B4-BE49-F238E27FC236}">
                  <a16:creationId xmlns:a16="http://schemas.microsoft.com/office/drawing/2014/main" id="{702D585F-322D-8C98-D98B-8C6F88B46FE0}"/>
                </a:ext>
              </a:extLst>
            </p:cNvPr>
            <p:cNvSpPr/>
            <p:nvPr/>
          </p:nvSpPr>
          <p:spPr>
            <a:xfrm flipV="1">
              <a:off x="1460261" y="3813226"/>
              <a:ext cx="81964" cy="7229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TextBox 43">
              <a:extLst>
                <a:ext uri="{FF2B5EF4-FFF2-40B4-BE49-F238E27FC236}">
                  <a16:creationId xmlns:a16="http://schemas.microsoft.com/office/drawing/2014/main" id="{0C026CE4-19AA-6FFD-0407-D8ABF1C56D46}"/>
                </a:ext>
              </a:extLst>
            </p:cNvPr>
            <p:cNvSpPr txBox="1"/>
            <p:nvPr/>
          </p:nvSpPr>
          <p:spPr>
            <a:xfrm>
              <a:off x="1472782" y="4796479"/>
              <a:ext cx="4754443" cy="276999"/>
            </a:xfrm>
            <a:prstGeom prst="rect">
              <a:avLst/>
            </a:prstGeom>
            <a:noFill/>
            <a:ln w="28575">
              <a:noFill/>
            </a:ln>
          </p:spPr>
          <p:txBody>
            <a:bodyPr wrap="none" rtlCol="0">
              <a:spAutoFit/>
            </a:bodyPr>
            <a:lstStyle/>
            <a:p>
              <a:pPr>
                <a:buNone/>
              </a:pPr>
              <a:r>
                <a:rPr lang="el-GR" sz="1200" b="1" dirty="0">
                  <a:solidFill>
                    <a:srgbClr val="FF0000"/>
                  </a:solidFill>
                  <a:latin typeface="Arial"/>
                  <a:cs typeface="Arial"/>
                </a:rPr>
                <a:t>θέση σε κάθε στοιχείο του επιταχυντή για μια περιστροφή </a:t>
              </a:r>
              <a:r>
                <a:rPr lang="en-US" sz="1200" b="1" dirty="0">
                  <a:solidFill>
                    <a:srgbClr val="FF0000"/>
                  </a:solidFill>
                  <a:latin typeface="Arial"/>
                  <a:cs typeface="Arial"/>
                </a:rPr>
                <a:t>…</a:t>
              </a:r>
            </a:p>
          </p:txBody>
        </p:sp>
        <p:cxnSp>
          <p:nvCxnSpPr>
            <p:cNvPr id="45" name="Straight Arrow Connector 44">
              <a:extLst>
                <a:ext uri="{FF2B5EF4-FFF2-40B4-BE49-F238E27FC236}">
                  <a16:creationId xmlns:a16="http://schemas.microsoft.com/office/drawing/2014/main" id="{91DCF82D-CDAA-AB9B-D0B9-4AD40445DF9A}"/>
                </a:ext>
              </a:extLst>
            </p:cNvPr>
            <p:cNvCxnSpPr>
              <a:cxnSpLocks/>
            </p:cNvCxnSpPr>
            <p:nvPr/>
          </p:nvCxnSpPr>
          <p:spPr>
            <a:xfrm>
              <a:off x="1329975" y="4767837"/>
              <a:ext cx="4896544" cy="0"/>
            </a:xfrm>
            <a:prstGeom prst="straightConnector1">
              <a:avLst/>
            </a:prstGeom>
            <a:ln w="28575">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grpSp>
      <p:pic>
        <p:nvPicPr>
          <p:cNvPr id="7" name="Picture 6">
            <a:extLst>
              <a:ext uri="{FF2B5EF4-FFF2-40B4-BE49-F238E27FC236}">
                <a16:creationId xmlns:a16="http://schemas.microsoft.com/office/drawing/2014/main" id="{9CBF239E-CDAF-703B-38C3-26ED22BF1E0E}"/>
              </a:ext>
            </a:extLst>
          </p:cNvPr>
          <p:cNvPicPr>
            <a:picLocks noChangeAspect="1"/>
          </p:cNvPicPr>
          <p:nvPr/>
        </p:nvPicPr>
        <p:blipFill>
          <a:blip r:embed="rId4"/>
          <a:srcRect/>
          <a:stretch/>
        </p:blipFill>
        <p:spPr>
          <a:xfrm>
            <a:off x="7390800" y="1371600"/>
            <a:ext cx="4829284" cy="4829284"/>
          </a:xfrm>
          <a:prstGeom prst="rect">
            <a:avLst/>
          </a:prstGeom>
        </p:spPr>
      </p:pic>
      <p:grpSp>
        <p:nvGrpSpPr>
          <p:cNvPr id="62" name="Group 61">
            <a:extLst>
              <a:ext uri="{FF2B5EF4-FFF2-40B4-BE49-F238E27FC236}">
                <a16:creationId xmlns:a16="http://schemas.microsoft.com/office/drawing/2014/main" id="{9C5FF8F2-9AA0-7D60-E20C-7AE5B78AFD81}"/>
              </a:ext>
            </a:extLst>
          </p:cNvPr>
          <p:cNvGrpSpPr/>
          <p:nvPr/>
        </p:nvGrpSpPr>
        <p:grpSpPr>
          <a:xfrm>
            <a:off x="120575" y="1340768"/>
            <a:ext cx="11376025" cy="4550410"/>
            <a:chOff x="-169200" y="1472400"/>
            <a:chExt cx="11376025" cy="4550410"/>
          </a:xfrm>
        </p:grpSpPr>
        <p:pic>
          <p:nvPicPr>
            <p:cNvPr id="23" name="Picture 22">
              <a:extLst>
                <a:ext uri="{FF2B5EF4-FFF2-40B4-BE49-F238E27FC236}">
                  <a16:creationId xmlns:a16="http://schemas.microsoft.com/office/drawing/2014/main" id="{585A52AC-7007-A0BC-A243-D948DBB1C445}"/>
                </a:ext>
              </a:extLst>
            </p:cNvPr>
            <p:cNvPicPr>
              <a:picLocks noChangeAspect="1"/>
            </p:cNvPicPr>
            <p:nvPr/>
          </p:nvPicPr>
          <p:blipFill>
            <a:blip r:embed="rId5"/>
            <a:srcRect/>
            <a:stretch/>
          </p:blipFill>
          <p:spPr>
            <a:xfrm>
              <a:off x="-169200" y="1472400"/>
              <a:ext cx="11376025" cy="4550410"/>
            </a:xfrm>
            <a:prstGeom prst="rect">
              <a:avLst/>
            </a:prstGeom>
          </p:spPr>
        </p:pic>
        <p:sp>
          <p:nvSpPr>
            <p:cNvPr id="51" name="Oval 50">
              <a:extLst>
                <a:ext uri="{FF2B5EF4-FFF2-40B4-BE49-F238E27FC236}">
                  <a16:creationId xmlns:a16="http://schemas.microsoft.com/office/drawing/2014/main" id="{C4EC6AFB-5C39-51DE-5574-636D82A586C3}"/>
                </a:ext>
              </a:extLst>
            </p:cNvPr>
            <p:cNvSpPr/>
            <p:nvPr/>
          </p:nvSpPr>
          <p:spPr>
            <a:xfrm>
              <a:off x="6672064" y="4653136"/>
              <a:ext cx="72008" cy="8304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9" name="Freeform 58">
              <a:extLst>
                <a:ext uri="{FF2B5EF4-FFF2-40B4-BE49-F238E27FC236}">
                  <a16:creationId xmlns:a16="http://schemas.microsoft.com/office/drawing/2014/main" id="{E9DA440C-7C39-EFBE-A4E0-4CD2FB02C056}"/>
                </a:ext>
              </a:extLst>
            </p:cNvPr>
            <p:cNvSpPr/>
            <p:nvPr/>
          </p:nvSpPr>
          <p:spPr>
            <a:xfrm>
              <a:off x="1541826" y="4672238"/>
              <a:ext cx="5125673" cy="600557"/>
            </a:xfrm>
            <a:custGeom>
              <a:avLst/>
              <a:gdLst>
                <a:gd name="connsiteX0" fmla="*/ 5162550 w 5162550"/>
                <a:gd name="connsiteY0" fmla="*/ 85725 h 619660"/>
                <a:gd name="connsiteX1" fmla="*/ 2457450 w 5162550"/>
                <a:gd name="connsiteY1" fmla="*/ 619125 h 619660"/>
                <a:gd name="connsiteX2" fmla="*/ 0 w 5162550"/>
                <a:gd name="connsiteY2" fmla="*/ 0 h 619660"/>
              </a:gdLst>
              <a:ahLst/>
              <a:cxnLst>
                <a:cxn ang="0">
                  <a:pos x="connsiteX0" y="connsiteY0"/>
                </a:cxn>
                <a:cxn ang="0">
                  <a:pos x="connsiteX1" y="connsiteY1"/>
                </a:cxn>
                <a:cxn ang="0">
                  <a:pos x="connsiteX2" y="connsiteY2"/>
                </a:cxn>
              </a:cxnLst>
              <a:rect l="l" t="t" r="r" b="b"/>
              <a:pathLst>
                <a:path w="5162550" h="619660">
                  <a:moveTo>
                    <a:pt x="5162550" y="85725"/>
                  </a:moveTo>
                  <a:cubicBezTo>
                    <a:pt x="4240212" y="359568"/>
                    <a:pt x="3317875" y="633412"/>
                    <a:pt x="2457450" y="619125"/>
                  </a:cubicBezTo>
                  <a:cubicBezTo>
                    <a:pt x="1597025" y="604838"/>
                    <a:pt x="261937" y="61912"/>
                    <a:pt x="0" y="0"/>
                  </a:cubicBezTo>
                </a:path>
              </a:pathLst>
            </a:custGeom>
            <a:noFill/>
            <a:ln w="28575">
              <a:solidFill>
                <a:srgbClr val="FF0000"/>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60" name="TextBox 59">
              <a:extLst>
                <a:ext uri="{FF2B5EF4-FFF2-40B4-BE49-F238E27FC236}">
                  <a16:creationId xmlns:a16="http://schemas.microsoft.com/office/drawing/2014/main" id="{6DA7631A-DCB0-785B-04A8-DE6409425A87}"/>
                </a:ext>
              </a:extLst>
            </p:cNvPr>
            <p:cNvSpPr txBox="1"/>
            <p:nvPr/>
          </p:nvSpPr>
          <p:spPr>
            <a:xfrm>
              <a:off x="3110416" y="4880193"/>
              <a:ext cx="1845378" cy="276999"/>
            </a:xfrm>
            <a:prstGeom prst="rect">
              <a:avLst/>
            </a:prstGeom>
            <a:noFill/>
          </p:spPr>
          <p:txBody>
            <a:bodyPr wrap="none" rtlCol="0">
              <a:spAutoFit/>
            </a:bodyPr>
            <a:lstStyle/>
            <a:p>
              <a:pPr>
                <a:buNone/>
              </a:pPr>
              <a:r>
                <a:rPr lang="en-US" sz="1200" b="1" dirty="0">
                  <a:solidFill>
                    <a:srgbClr val="FF0000"/>
                  </a:solidFill>
                  <a:latin typeface="Arial"/>
                  <a:cs typeface="Arial"/>
                </a:rPr>
                <a:t>… and start a new turn</a:t>
              </a:r>
            </a:p>
          </p:txBody>
        </p:sp>
        <p:sp>
          <p:nvSpPr>
            <p:cNvPr id="61" name="Oval 60">
              <a:extLst>
                <a:ext uri="{FF2B5EF4-FFF2-40B4-BE49-F238E27FC236}">
                  <a16:creationId xmlns:a16="http://schemas.microsoft.com/office/drawing/2014/main" id="{69EA5CEB-67CE-F007-9994-35D1AE6BBEB1}"/>
                </a:ext>
              </a:extLst>
            </p:cNvPr>
            <p:cNvSpPr/>
            <p:nvPr/>
          </p:nvSpPr>
          <p:spPr>
            <a:xfrm>
              <a:off x="1469819" y="4611615"/>
              <a:ext cx="72008" cy="8304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24" name="Picture 23">
            <a:extLst>
              <a:ext uri="{FF2B5EF4-FFF2-40B4-BE49-F238E27FC236}">
                <a16:creationId xmlns:a16="http://schemas.microsoft.com/office/drawing/2014/main" id="{D56CD4CC-1AC3-E753-7BA2-E03B2F7990A7}"/>
              </a:ext>
            </a:extLst>
          </p:cNvPr>
          <p:cNvPicPr>
            <a:picLocks noChangeAspect="1"/>
          </p:cNvPicPr>
          <p:nvPr/>
        </p:nvPicPr>
        <p:blipFill>
          <a:blip r:embed="rId6"/>
          <a:srcRect/>
          <a:stretch/>
        </p:blipFill>
        <p:spPr>
          <a:xfrm>
            <a:off x="7374280" y="1419844"/>
            <a:ext cx="4829284" cy="4829284"/>
          </a:xfrm>
          <a:prstGeom prst="rect">
            <a:avLst/>
          </a:prstGeom>
        </p:spPr>
      </p:pic>
      <p:pic>
        <p:nvPicPr>
          <p:cNvPr id="25" name="Picture 24">
            <a:extLst>
              <a:ext uri="{FF2B5EF4-FFF2-40B4-BE49-F238E27FC236}">
                <a16:creationId xmlns:a16="http://schemas.microsoft.com/office/drawing/2014/main" id="{10F3A8E4-F86B-59BC-389A-28782E9D49AD}"/>
              </a:ext>
            </a:extLst>
          </p:cNvPr>
          <p:cNvPicPr>
            <a:picLocks noChangeAspect="1"/>
          </p:cNvPicPr>
          <p:nvPr/>
        </p:nvPicPr>
        <p:blipFill>
          <a:blip r:embed="rId7"/>
          <a:srcRect/>
          <a:stretch/>
        </p:blipFill>
        <p:spPr>
          <a:xfrm>
            <a:off x="120575" y="1340768"/>
            <a:ext cx="11376025" cy="4550410"/>
          </a:xfrm>
          <a:prstGeom prst="rect">
            <a:avLst/>
          </a:prstGeom>
        </p:spPr>
      </p:pic>
      <p:pic>
        <p:nvPicPr>
          <p:cNvPr id="26" name="Picture 25">
            <a:extLst>
              <a:ext uri="{FF2B5EF4-FFF2-40B4-BE49-F238E27FC236}">
                <a16:creationId xmlns:a16="http://schemas.microsoft.com/office/drawing/2014/main" id="{D808842C-F1BF-A48B-F8B2-F60537A47F45}"/>
              </a:ext>
            </a:extLst>
          </p:cNvPr>
          <p:cNvPicPr>
            <a:picLocks noChangeAspect="1"/>
          </p:cNvPicPr>
          <p:nvPr/>
        </p:nvPicPr>
        <p:blipFill>
          <a:blip r:embed="rId8"/>
          <a:srcRect/>
          <a:stretch/>
        </p:blipFill>
        <p:spPr>
          <a:xfrm>
            <a:off x="7374280" y="1419844"/>
            <a:ext cx="4829284" cy="4829284"/>
          </a:xfrm>
          <a:prstGeom prst="rect">
            <a:avLst/>
          </a:prstGeom>
        </p:spPr>
      </p:pic>
      <p:pic>
        <p:nvPicPr>
          <p:cNvPr id="27" name="Picture 26">
            <a:extLst>
              <a:ext uri="{FF2B5EF4-FFF2-40B4-BE49-F238E27FC236}">
                <a16:creationId xmlns:a16="http://schemas.microsoft.com/office/drawing/2014/main" id="{7F42C978-6D39-636F-5799-ABECD714880E}"/>
              </a:ext>
            </a:extLst>
          </p:cNvPr>
          <p:cNvPicPr>
            <a:picLocks noChangeAspect="1"/>
          </p:cNvPicPr>
          <p:nvPr/>
        </p:nvPicPr>
        <p:blipFill>
          <a:blip r:embed="rId9"/>
          <a:srcRect/>
          <a:stretch/>
        </p:blipFill>
        <p:spPr>
          <a:xfrm>
            <a:off x="120575" y="1340768"/>
            <a:ext cx="11376025" cy="4550410"/>
          </a:xfrm>
          <a:prstGeom prst="rect">
            <a:avLst/>
          </a:prstGeom>
        </p:spPr>
      </p:pic>
      <p:pic>
        <p:nvPicPr>
          <p:cNvPr id="28" name="Picture 27">
            <a:extLst>
              <a:ext uri="{FF2B5EF4-FFF2-40B4-BE49-F238E27FC236}">
                <a16:creationId xmlns:a16="http://schemas.microsoft.com/office/drawing/2014/main" id="{A494B7D4-1CB6-2EC9-6AC6-DE6DFCAC1E8A}"/>
              </a:ext>
            </a:extLst>
          </p:cNvPr>
          <p:cNvPicPr>
            <a:picLocks noChangeAspect="1"/>
          </p:cNvPicPr>
          <p:nvPr/>
        </p:nvPicPr>
        <p:blipFill>
          <a:blip r:embed="rId10"/>
          <a:srcRect/>
          <a:stretch/>
        </p:blipFill>
        <p:spPr>
          <a:xfrm>
            <a:off x="7374280" y="1419844"/>
            <a:ext cx="4829284" cy="4829284"/>
          </a:xfrm>
          <a:prstGeom prst="rect">
            <a:avLst/>
          </a:prstGeom>
        </p:spPr>
      </p:pic>
      <p:pic>
        <p:nvPicPr>
          <p:cNvPr id="29" name="Picture 28">
            <a:extLst>
              <a:ext uri="{FF2B5EF4-FFF2-40B4-BE49-F238E27FC236}">
                <a16:creationId xmlns:a16="http://schemas.microsoft.com/office/drawing/2014/main" id="{2B672A8A-A2E9-872C-5E07-892A03FFC5E1}"/>
              </a:ext>
            </a:extLst>
          </p:cNvPr>
          <p:cNvPicPr>
            <a:picLocks noChangeAspect="1"/>
          </p:cNvPicPr>
          <p:nvPr/>
        </p:nvPicPr>
        <p:blipFill>
          <a:blip r:embed="rId11"/>
          <a:srcRect/>
          <a:stretch/>
        </p:blipFill>
        <p:spPr>
          <a:xfrm>
            <a:off x="120575" y="1340768"/>
            <a:ext cx="11376025" cy="4550410"/>
          </a:xfrm>
          <a:prstGeom prst="rect">
            <a:avLst/>
          </a:prstGeom>
        </p:spPr>
      </p:pic>
      <p:pic>
        <p:nvPicPr>
          <p:cNvPr id="30" name="Picture 29">
            <a:extLst>
              <a:ext uri="{FF2B5EF4-FFF2-40B4-BE49-F238E27FC236}">
                <a16:creationId xmlns:a16="http://schemas.microsoft.com/office/drawing/2014/main" id="{874428EF-D0CA-042C-9398-B1DF68D73BEF}"/>
              </a:ext>
            </a:extLst>
          </p:cNvPr>
          <p:cNvPicPr>
            <a:picLocks noChangeAspect="1"/>
          </p:cNvPicPr>
          <p:nvPr/>
        </p:nvPicPr>
        <p:blipFill>
          <a:blip r:embed="rId12"/>
          <a:srcRect/>
          <a:stretch/>
        </p:blipFill>
        <p:spPr>
          <a:xfrm>
            <a:off x="7374280" y="1419844"/>
            <a:ext cx="4829284" cy="4829284"/>
          </a:xfrm>
          <a:prstGeom prst="rect">
            <a:avLst/>
          </a:prstGeom>
        </p:spPr>
      </p:pic>
      <p:pic>
        <p:nvPicPr>
          <p:cNvPr id="31" name="Picture 30">
            <a:extLst>
              <a:ext uri="{FF2B5EF4-FFF2-40B4-BE49-F238E27FC236}">
                <a16:creationId xmlns:a16="http://schemas.microsoft.com/office/drawing/2014/main" id="{D53D4DFD-0136-7849-FAC1-CC289FFDF610}"/>
              </a:ext>
            </a:extLst>
          </p:cNvPr>
          <p:cNvPicPr>
            <a:picLocks noChangeAspect="1"/>
          </p:cNvPicPr>
          <p:nvPr/>
        </p:nvPicPr>
        <p:blipFill>
          <a:blip r:embed="rId13"/>
          <a:srcRect/>
          <a:stretch/>
        </p:blipFill>
        <p:spPr>
          <a:xfrm>
            <a:off x="120575" y="1340768"/>
            <a:ext cx="11376025" cy="4550410"/>
          </a:xfrm>
          <a:prstGeom prst="rect">
            <a:avLst/>
          </a:prstGeom>
        </p:spPr>
      </p:pic>
      <p:pic>
        <p:nvPicPr>
          <p:cNvPr id="33" name="Picture 32">
            <a:extLst>
              <a:ext uri="{FF2B5EF4-FFF2-40B4-BE49-F238E27FC236}">
                <a16:creationId xmlns:a16="http://schemas.microsoft.com/office/drawing/2014/main" id="{193B7C88-420D-D88A-A6FB-1DF6DE744886}"/>
              </a:ext>
            </a:extLst>
          </p:cNvPr>
          <p:cNvPicPr>
            <a:picLocks noChangeAspect="1"/>
          </p:cNvPicPr>
          <p:nvPr/>
        </p:nvPicPr>
        <p:blipFill>
          <a:blip r:embed="rId14"/>
          <a:srcRect/>
          <a:stretch/>
        </p:blipFill>
        <p:spPr>
          <a:xfrm>
            <a:off x="7374280" y="1419844"/>
            <a:ext cx="4829284" cy="4829284"/>
          </a:xfrm>
          <a:prstGeom prst="rect">
            <a:avLst/>
          </a:prstGeom>
        </p:spPr>
      </p:pic>
      <p:sp>
        <p:nvSpPr>
          <p:cNvPr id="8" name="TextBox 7">
            <a:extLst>
              <a:ext uri="{FF2B5EF4-FFF2-40B4-BE49-F238E27FC236}">
                <a16:creationId xmlns:a16="http://schemas.microsoft.com/office/drawing/2014/main" id="{CC0569A6-E00F-61FF-7BA6-329AA3CE43C7}"/>
              </a:ext>
            </a:extLst>
          </p:cNvPr>
          <p:cNvSpPr txBox="1"/>
          <p:nvPr/>
        </p:nvSpPr>
        <p:spPr>
          <a:xfrm>
            <a:off x="1264555" y="1567045"/>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A)</a:t>
            </a:r>
          </a:p>
        </p:txBody>
      </p:sp>
      <p:sp>
        <p:nvSpPr>
          <p:cNvPr id="9" name="TextBox 8">
            <a:extLst>
              <a:ext uri="{FF2B5EF4-FFF2-40B4-BE49-F238E27FC236}">
                <a16:creationId xmlns:a16="http://schemas.microsoft.com/office/drawing/2014/main" id="{E8B3A078-4656-E5F4-E9C2-773C8EF258E3}"/>
              </a:ext>
            </a:extLst>
          </p:cNvPr>
          <p:cNvSpPr txBox="1"/>
          <p:nvPr/>
        </p:nvSpPr>
        <p:spPr>
          <a:xfrm>
            <a:off x="1972548" y="1537726"/>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B)</a:t>
            </a:r>
          </a:p>
        </p:txBody>
      </p:sp>
      <p:sp>
        <p:nvSpPr>
          <p:cNvPr id="10" name="TextBox 9">
            <a:extLst>
              <a:ext uri="{FF2B5EF4-FFF2-40B4-BE49-F238E27FC236}">
                <a16:creationId xmlns:a16="http://schemas.microsoft.com/office/drawing/2014/main" id="{9CE0001A-9742-89CB-2979-04FC65DBD1F4}"/>
              </a:ext>
            </a:extLst>
          </p:cNvPr>
          <p:cNvSpPr txBox="1"/>
          <p:nvPr/>
        </p:nvSpPr>
        <p:spPr>
          <a:xfrm>
            <a:off x="1386480" y="2340897"/>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C)</a:t>
            </a:r>
          </a:p>
        </p:txBody>
      </p:sp>
      <p:cxnSp>
        <p:nvCxnSpPr>
          <p:cNvPr id="11" name="Straight Arrow Connector 10">
            <a:extLst>
              <a:ext uri="{FF2B5EF4-FFF2-40B4-BE49-F238E27FC236}">
                <a16:creationId xmlns:a16="http://schemas.microsoft.com/office/drawing/2014/main" id="{8DEEB927-FA0D-87B5-26DD-D5C962674774}"/>
              </a:ext>
            </a:extLst>
          </p:cNvPr>
          <p:cNvCxnSpPr>
            <a:cxnSpLocks/>
          </p:cNvCxnSpPr>
          <p:nvPr/>
        </p:nvCxnSpPr>
        <p:spPr>
          <a:xfrm>
            <a:off x="1559765" y="1821517"/>
            <a:ext cx="211909" cy="268013"/>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8C4BD4BD-FC04-3A9F-2335-1CDC27EE2A7D}"/>
              </a:ext>
            </a:extLst>
          </p:cNvPr>
          <p:cNvCxnSpPr>
            <a:cxnSpLocks/>
          </p:cNvCxnSpPr>
          <p:nvPr/>
        </p:nvCxnSpPr>
        <p:spPr>
          <a:xfrm flipH="1">
            <a:off x="1836563" y="1769149"/>
            <a:ext cx="197742" cy="291529"/>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8530435E-E2F9-EB7A-FDBA-6413DB7703AE}"/>
              </a:ext>
            </a:extLst>
          </p:cNvPr>
          <p:cNvCxnSpPr>
            <a:cxnSpLocks/>
          </p:cNvCxnSpPr>
          <p:nvPr/>
        </p:nvCxnSpPr>
        <p:spPr>
          <a:xfrm flipV="1">
            <a:off x="1665719" y="2414769"/>
            <a:ext cx="260521" cy="6953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DC49EAEF-3FF3-2545-ED33-88E007C843C2}"/>
              </a:ext>
            </a:extLst>
          </p:cNvPr>
          <p:cNvSpPr txBox="1"/>
          <p:nvPr/>
        </p:nvSpPr>
        <p:spPr>
          <a:xfrm>
            <a:off x="2293046" y="2340897"/>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D)</a:t>
            </a:r>
          </a:p>
        </p:txBody>
      </p:sp>
      <p:cxnSp>
        <p:nvCxnSpPr>
          <p:cNvPr id="15" name="Straight Arrow Connector 14">
            <a:extLst>
              <a:ext uri="{FF2B5EF4-FFF2-40B4-BE49-F238E27FC236}">
                <a16:creationId xmlns:a16="http://schemas.microsoft.com/office/drawing/2014/main" id="{0B8D3CB1-5BEE-828C-6871-E8ECEA2122BA}"/>
              </a:ext>
            </a:extLst>
          </p:cNvPr>
          <p:cNvCxnSpPr>
            <a:cxnSpLocks/>
          </p:cNvCxnSpPr>
          <p:nvPr/>
        </p:nvCxnSpPr>
        <p:spPr>
          <a:xfrm flipH="1" flipV="1">
            <a:off x="2005729" y="2412157"/>
            <a:ext cx="338150" cy="67239"/>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8073840" y="1988840"/>
            <a:ext cx="1386918" cy="261610"/>
          </a:xfrm>
          <a:prstGeom prst="rect">
            <a:avLst/>
          </a:prstGeom>
          <a:noFill/>
        </p:spPr>
        <p:txBody>
          <a:bodyPr wrap="none" rtlCol="0">
            <a:spAutoFit/>
          </a:bodyPr>
          <a:lstStyle/>
          <a:p>
            <a:pPr>
              <a:buNone/>
            </a:pPr>
            <a:r>
              <a:rPr lang="en-US" sz="1100" b="1" dirty="0">
                <a:solidFill>
                  <a:srgbClr val="FF0000"/>
                </a:solidFill>
                <a:latin typeface="Arial"/>
                <a:cs typeface="Arial"/>
              </a:rPr>
              <a:t>A) </a:t>
            </a:r>
            <a:r>
              <a:rPr lang="el-GR" sz="1100" b="1" dirty="0" err="1">
                <a:solidFill>
                  <a:srgbClr val="FF0000"/>
                </a:solidFill>
                <a:latin typeface="Arial"/>
                <a:cs typeface="Arial"/>
              </a:rPr>
              <a:t>πρίν</a:t>
            </a:r>
            <a:r>
              <a:rPr lang="en-US" sz="1100" b="1" dirty="0">
                <a:solidFill>
                  <a:srgbClr val="FF0000"/>
                </a:solidFill>
                <a:latin typeface="Arial"/>
                <a:cs typeface="Arial"/>
              </a:rPr>
              <a:t> </a:t>
            </a:r>
            <a:r>
              <a:rPr lang="en-US" sz="1100" b="1" dirty="0" err="1">
                <a:solidFill>
                  <a:srgbClr val="FF0000"/>
                </a:solidFill>
                <a:latin typeface="Arial"/>
                <a:cs typeface="Arial"/>
              </a:rPr>
              <a:t>foc</a:t>
            </a:r>
            <a:r>
              <a:rPr lang="en-US" sz="1100" b="1" dirty="0">
                <a:solidFill>
                  <a:srgbClr val="FF0000"/>
                </a:solidFill>
                <a:latin typeface="Arial"/>
                <a:cs typeface="Arial"/>
              </a:rPr>
              <a:t>. quad.</a:t>
            </a:r>
          </a:p>
        </p:txBody>
      </p:sp>
      <p:sp>
        <p:nvSpPr>
          <p:cNvPr id="87" name="TextBox 86"/>
          <p:cNvSpPr txBox="1"/>
          <p:nvPr/>
        </p:nvSpPr>
        <p:spPr>
          <a:xfrm>
            <a:off x="10126355" y="1988840"/>
            <a:ext cx="1490023" cy="276999"/>
          </a:xfrm>
          <a:prstGeom prst="rect">
            <a:avLst/>
          </a:prstGeom>
          <a:noFill/>
        </p:spPr>
        <p:txBody>
          <a:bodyPr wrap="none" rtlCol="0">
            <a:spAutoFit/>
          </a:bodyPr>
          <a:lstStyle/>
          <a:p>
            <a:pPr>
              <a:buNone/>
            </a:pPr>
            <a:r>
              <a:rPr lang="en-US" sz="1200" b="1" dirty="0">
                <a:solidFill>
                  <a:srgbClr val="FF0000"/>
                </a:solidFill>
                <a:latin typeface="Arial"/>
                <a:cs typeface="Arial"/>
              </a:rPr>
              <a:t>B) </a:t>
            </a:r>
            <a:r>
              <a:rPr lang="el-GR" sz="1200" b="1" dirty="0" err="1">
                <a:solidFill>
                  <a:srgbClr val="FF0000"/>
                </a:solidFill>
                <a:latin typeface="Arial"/>
                <a:cs typeface="Arial"/>
              </a:rPr>
              <a:t>μετ</a:t>
            </a:r>
            <a:r>
              <a:rPr lang="en-US" sz="1200" b="1" dirty="0" err="1">
                <a:solidFill>
                  <a:srgbClr val="FF0000"/>
                </a:solidFill>
                <a:latin typeface="Arial"/>
                <a:cs typeface="Arial"/>
              </a:rPr>
              <a:t>ά</a:t>
            </a:r>
            <a:r>
              <a:rPr lang="en-US" sz="1200" b="1" dirty="0">
                <a:solidFill>
                  <a:srgbClr val="FF0000"/>
                </a:solidFill>
                <a:latin typeface="Arial"/>
                <a:cs typeface="Arial"/>
              </a:rPr>
              <a:t> </a:t>
            </a:r>
            <a:r>
              <a:rPr lang="en-US" sz="1200" b="1" dirty="0" err="1">
                <a:solidFill>
                  <a:srgbClr val="FF0000"/>
                </a:solidFill>
                <a:latin typeface="Arial"/>
                <a:cs typeface="Arial"/>
              </a:rPr>
              <a:t>foc</a:t>
            </a:r>
            <a:r>
              <a:rPr lang="en-US" sz="1200" b="1" dirty="0">
                <a:solidFill>
                  <a:srgbClr val="FF0000"/>
                </a:solidFill>
                <a:latin typeface="Arial"/>
                <a:cs typeface="Arial"/>
              </a:rPr>
              <a:t>. quad.</a:t>
            </a:r>
          </a:p>
        </p:txBody>
      </p:sp>
      <p:sp>
        <p:nvSpPr>
          <p:cNvPr id="88" name="TextBox 87"/>
          <p:cNvSpPr txBox="1"/>
          <p:nvPr/>
        </p:nvSpPr>
        <p:spPr>
          <a:xfrm>
            <a:off x="8040216" y="3914827"/>
            <a:ext cx="1683474" cy="276999"/>
          </a:xfrm>
          <a:prstGeom prst="rect">
            <a:avLst/>
          </a:prstGeom>
          <a:noFill/>
        </p:spPr>
        <p:txBody>
          <a:bodyPr wrap="none" rtlCol="0">
            <a:spAutoFit/>
          </a:bodyPr>
          <a:lstStyle/>
          <a:p>
            <a:pPr>
              <a:buNone/>
            </a:pPr>
            <a:r>
              <a:rPr lang="en-US" sz="1200" b="1" dirty="0">
                <a:solidFill>
                  <a:srgbClr val="FF0000"/>
                </a:solidFill>
                <a:latin typeface="Arial"/>
                <a:cs typeface="Arial"/>
              </a:rPr>
              <a:t>C) </a:t>
            </a:r>
            <a:r>
              <a:rPr lang="el-GR" sz="1200" b="1" dirty="0" err="1">
                <a:solidFill>
                  <a:srgbClr val="FF0000"/>
                </a:solidFill>
                <a:latin typeface="Arial"/>
                <a:cs typeface="Arial"/>
              </a:rPr>
              <a:t>πρίν</a:t>
            </a:r>
            <a:r>
              <a:rPr lang="en-US" sz="1200" b="1" dirty="0">
                <a:solidFill>
                  <a:srgbClr val="FF0000"/>
                </a:solidFill>
                <a:latin typeface="Arial"/>
                <a:cs typeface="Arial"/>
              </a:rPr>
              <a:t> </a:t>
            </a:r>
            <a:r>
              <a:rPr lang="en-US" sz="1200" b="1" dirty="0" err="1">
                <a:solidFill>
                  <a:srgbClr val="FF0000"/>
                </a:solidFill>
                <a:latin typeface="Arial"/>
                <a:cs typeface="Arial"/>
              </a:rPr>
              <a:t>defoc</a:t>
            </a:r>
            <a:r>
              <a:rPr lang="en-US" sz="1200" b="1" dirty="0">
                <a:solidFill>
                  <a:srgbClr val="FF0000"/>
                </a:solidFill>
                <a:latin typeface="Arial"/>
                <a:cs typeface="Arial"/>
              </a:rPr>
              <a:t>. quad.</a:t>
            </a:r>
          </a:p>
        </p:txBody>
      </p:sp>
      <p:sp>
        <p:nvSpPr>
          <p:cNvPr id="89" name="TextBox 88"/>
          <p:cNvSpPr txBox="1"/>
          <p:nvPr/>
        </p:nvSpPr>
        <p:spPr>
          <a:xfrm>
            <a:off x="10090834" y="3914827"/>
            <a:ext cx="1669560" cy="276999"/>
          </a:xfrm>
          <a:prstGeom prst="rect">
            <a:avLst/>
          </a:prstGeom>
          <a:noFill/>
        </p:spPr>
        <p:txBody>
          <a:bodyPr wrap="none" rtlCol="0">
            <a:spAutoFit/>
          </a:bodyPr>
          <a:lstStyle/>
          <a:p>
            <a:pPr>
              <a:buNone/>
            </a:pPr>
            <a:r>
              <a:rPr lang="en-US" sz="1200" b="1" dirty="0">
                <a:solidFill>
                  <a:srgbClr val="FF0000"/>
                </a:solidFill>
                <a:latin typeface="Arial"/>
                <a:cs typeface="Arial"/>
              </a:rPr>
              <a:t>D) </a:t>
            </a:r>
            <a:r>
              <a:rPr lang="el-GR" sz="1200" b="1" dirty="0">
                <a:solidFill>
                  <a:srgbClr val="FF0000"/>
                </a:solidFill>
                <a:latin typeface="Arial"/>
                <a:cs typeface="Arial"/>
              </a:rPr>
              <a:t>μετά</a:t>
            </a:r>
            <a:r>
              <a:rPr lang="en-US" sz="1200" b="1" dirty="0">
                <a:solidFill>
                  <a:srgbClr val="FF0000"/>
                </a:solidFill>
                <a:latin typeface="Arial"/>
                <a:cs typeface="Arial"/>
              </a:rPr>
              <a:t> </a:t>
            </a:r>
            <a:r>
              <a:rPr lang="en-US" sz="1200" b="1" dirty="0" err="1">
                <a:solidFill>
                  <a:srgbClr val="FF0000"/>
                </a:solidFill>
                <a:latin typeface="Arial"/>
                <a:cs typeface="Arial"/>
              </a:rPr>
              <a:t>defoc</a:t>
            </a:r>
            <a:r>
              <a:rPr lang="en-US" sz="1200" b="1" dirty="0">
                <a:solidFill>
                  <a:srgbClr val="FF0000"/>
                </a:solidFill>
                <a:latin typeface="Arial"/>
                <a:cs typeface="Arial"/>
              </a:rPr>
              <a:t>. quad.</a:t>
            </a:r>
          </a:p>
        </p:txBody>
      </p:sp>
      <p:sp>
        <p:nvSpPr>
          <p:cNvPr id="3" name="Date Placeholder 2">
            <a:extLst>
              <a:ext uri="{FF2B5EF4-FFF2-40B4-BE49-F238E27FC236}">
                <a16:creationId xmlns:a16="http://schemas.microsoft.com/office/drawing/2014/main" id="{0D9B880F-4573-ADE8-56E7-CC63871C606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F2FC57B-9CC8-66FA-4BC3-5731D864EC06}"/>
              </a:ext>
            </a:extLst>
          </p:cNvPr>
          <p:cNvSpPr>
            <a:spLocks noGrp="1"/>
          </p:cNvSpPr>
          <p:nvPr>
            <p:ph type="ftr" sz="quarter" idx="11"/>
          </p:nvPr>
        </p:nvSpPr>
        <p:spPr/>
        <p:txBody>
          <a:bodyPr/>
          <a:lstStyle/>
          <a:p>
            <a:r>
              <a:rPr lang="el-GR"/>
              <a:t>Η. Ευθυμιόπουλος | Επιταχυντές - Ι. </a:t>
            </a:r>
            <a:r>
              <a:rPr lang="en-US"/>
              <a:t>Efthymiopoulos | Accelerators</a:t>
            </a:r>
            <a:endParaRPr lang="en-US" dirty="0"/>
          </a:p>
        </p:txBody>
      </p:sp>
      <p:sp>
        <p:nvSpPr>
          <p:cNvPr id="6" name="Slide Number Placeholder 5">
            <a:extLst>
              <a:ext uri="{FF2B5EF4-FFF2-40B4-BE49-F238E27FC236}">
                <a16:creationId xmlns:a16="http://schemas.microsoft.com/office/drawing/2014/main" id="{9F2A2DDF-0CB1-D442-9B17-68F0AD54533B}"/>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38615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7435B4-F0FD-969E-6FAB-5AF6101D3342}"/>
              </a:ext>
            </a:extLst>
          </p:cNvPr>
          <p:cNvSpPr>
            <a:spLocks noGrp="1"/>
          </p:cNvSpPr>
          <p:nvPr>
            <p:ph idx="1"/>
          </p:nvPr>
        </p:nvSpPr>
        <p:spPr/>
        <p:txBody>
          <a:bodyPr/>
          <a:lstStyle/>
          <a:p>
            <a:pPr algn="l"/>
            <a:r>
              <a:rPr lang="el-GR" dirty="0"/>
              <a:t>Οι βασικές ερωτήσεις</a:t>
            </a:r>
          </a:p>
          <a:p>
            <a:pPr marL="342900" indent="-342900" algn="l">
              <a:buFont typeface="Wingdings" pitchFamily="2" charset="2"/>
              <a:buChar char="§"/>
            </a:pPr>
            <a:r>
              <a:rPr lang="el-GR" dirty="0"/>
              <a:t>Τι είναι και πώς γεννήθηκαν οι επιταχυντές?</a:t>
            </a:r>
          </a:p>
          <a:p>
            <a:pPr marL="342900" indent="-342900" algn="l">
              <a:buFont typeface="Wingdings" pitchFamily="2" charset="2"/>
              <a:buChar char="§"/>
            </a:pPr>
            <a:r>
              <a:rPr lang="el-GR" dirty="0"/>
              <a:t>Πως </a:t>
            </a:r>
            <a:r>
              <a:rPr lang="el-GR" dirty="0" err="1"/>
              <a:t>λειτουργο</a:t>
            </a:r>
            <a:r>
              <a:rPr lang="en-US" dirty="0" err="1"/>
              <a:t>ύ</a:t>
            </a:r>
            <a:r>
              <a:rPr lang="el-GR" dirty="0"/>
              <a:t>ν? – η βασική φυσική: δέσμες, κίνηση σωματιδίων</a:t>
            </a:r>
          </a:p>
          <a:p>
            <a:pPr marL="342900" indent="-342900" algn="l">
              <a:buFont typeface="Wingdings" pitchFamily="2" charset="2"/>
              <a:buChar char="§"/>
            </a:pPr>
            <a:r>
              <a:rPr lang="el-GR" dirty="0"/>
              <a:t>Σε τί χρησιμεύουν; Οι επιταχυντές του </a:t>
            </a:r>
            <a:r>
              <a:rPr lang="el-GR" dirty="0" err="1"/>
              <a:t>χτές</a:t>
            </a:r>
            <a:r>
              <a:rPr lang="el-GR" dirty="0"/>
              <a:t>, του σήμερα και του αύριο στην φυσική έρευνα και όχι μόνο !</a:t>
            </a:r>
          </a:p>
        </p:txBody>
      </p:sp>
      <p:sp>
        <p:nvSpPr>
          <p:cNvPr id="3" name="Title 2">
            <a:extLst>
              <a:ext uri="{FF2B5EF4-FFF2-40B4-BE49-F238E27FC236}">
                <a16:creationId xmlns:a16="http://schemas.microsoft.com/office/drawing/2014/main" id="{92758B57-E1D7-5265-AB48-6027B05546E5}"/>
              </a:ext>
            </a:extLst>
          </p:cNvPr>
          <p:cNvSpPr>
            <a:spLocks noGrp="1"/>
          </p:cNvSpPr>
          <p:nvPr>
            <p:ph type="title"/>
          </p:nvPr>
        </p:nvSpPr>
        <p:spPr/>
        <p:txBody>
          <a:bodyPr/>
          <a:lstStyle/>
          <a:p>
            <a:r>
              <a:rPr lang="el-GR" dirty="0"/>
              <a:t>Για τι θα μιλήσουμε</a:t>
            </a:r>
            <a:endParaRPr lang="en-US" dirty="0"/>
          </a:p>
        </p:txBody>
      </p:sp>
      <p:sp>
        <p:nvSpPr>
          <p:cNvPr id="4" name="Date Placeholder 3">
            <a:extLst>
              <a:ext uri="{FF2B5EF4-FFF2-40B4-BE49-F238E27FC236}">
                <a16:creationId xmlns:a16="http://schemas.microsoft.com/office/drawing/2014/main" id="{8E0DCA96-584B-CDE7-60F6-5EC5E708A8B6}"/>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BE9AF093-FB2A-8B23-B51F-E01FD0D01534}"/>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716363E-17B0-2DFD-1F59-88BB6E60784B}"/>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338057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Wingdings" pitchFamily="2" charset="2"/>
              <a:buChar char="§"/>
            </a:pPr>
            <a:r>
              <a:rPr lang="el-GR" dirty="0"/>
              <a:t>Ιδανικός επιταχυντής + σφάλμα σε ένα δίπολο </a:t>
            </a:r>
            <a:r>
              <a:rPr lang="el-GR" dirty="0">
                <a:solidFill>
                  <a:srgbClr val="BE1787"/>
                </a:solidFill>
              </a:rPr>
              <a:t>(</a:t>
            </a:r>
            <a:r>
              <a:rPr lang="en-US" dirty="0">
                <a:solidFill>
                  <a:srgbClr val="BE1787"/>
                </a:solidFill>
              </a:rPr>
              <a:t>dipole error</a:t>
            </a:r>
            <a:r>
              <a:rPr lang="el-GR" dirty="0">
                <a:solidFill>
                  <a:srgbClr val="BE1787"/>
                </a:solidFill>
              </a:rPr>
              <a:t>)</a:t>
            </a:r>
            <a:r>
              <a:rPr lang="en-US" dirty="0">
                <a:solidFill>
                  <a:srgbClr val="BE1787"/>
                </a:solidFill>
              </a:rPr>
              <a:t> </a:t>
            </a:r>
            <a:r>
              <a:rPr lang="en-US" dirty="0"/>
              <a:t>(</a:t>
            </a:r>
            <a:r>
              <a:rPr lang="el-GR" dirty="0"/>
              <a:t>λάθος </a:t>
            </a:r>
            <a:r>
              <a:rPr lang="en-US" dirty="0"/>
              <a:t>) </a:t>
            </a:r>
          </a:p>
          <a:p>
            <a:pPr marL="914400" lvl="1" indent="-457200">
              <a:buSzPct val="100000"/>
              <a:buFont typeface="Wingdings" pitchFamily="2" charset="2"/>
              <a:buChar char="§"/>
            </a:pPr>
            <a:r>
              <a:rPr lang="el-GR" dirty="0"/>
              <a:t>Το </a:t>
            </a:r>
            <a:r>
              <a:rPr lang="el-GR" dirty="0" err="1"/>
              <a:t>σωματ</a:t>
            </a:r>
            <a:r>
              <a:rPr lang="en-US" dirty="0" err="1"/>
              <a:t>ί</a:t>
            </a:r>
            <a:r>
              <a:rPr lang="el-GR" dirty="0" err="1"/>
              <a:t>διο</a:t>
            </a:r>
            <a:r>
              <a:rPr lang="el-GR" dirty="0"/>
              <a:t> που ξεκινάει στην ιδανική τροχιά, </a:t>
            </a:r>
            <a:r>
              <a:rPr lang="is-IS" dirty="0"/>
              <a:t>… </a:t>
            </a:r>
            <a:r>
              <a:rPr lang="el-GR" dirty="0"/>
              <a:t>δέχεται μια επιπλέον αλλαγή σε κάθε περιστροφή με αποτέλεσμα να κάνει ταλαντώσεις </a:t>
            </a:r>
            <a:r>
              <a:rPr lang="en-US" dirty="0" err="1"/>
              <a:t>betatron</a:t>
            </a:r>
            <a:r>
              <a:rPr lang="en-US" dirty="0"/>
              <a:t> </a:t>
            </a:r>
            <a:r>
              <a:rPr lang="el-GR" dirty="0" err="1"/>
              <a:t>αλλα</a:t>
            </a:r>
            <a:r>
              <a:rPr lang="el-GR" dirty="0"/>
              <a:t> σε μια </a:t>
            </a:r>
            <a:r>
              <a:rPr lang="el-GR" b="1" dirty="0"/>
              <a:t>αλλοιωμένη κλειστή τροχιά</a:t>
            </a:r>
            <a:endParaRPr lang="en-US" b="1" dirty="0"/>
          </a:p>
          <a:p>
            <a:endParaRPr lang="en-US" dirty="0"/>
          </a:p>
        </p:txBody>
      </p:sp>
      <p:sp>
        <p:nvSpPr>
          <p:cNvPr id="2" name="Title 1"/>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 </a:t>
            </a:r>
            <a:r>
              <a:rPr lang="el-GR" dirty="0">
                <a:solidFill>
                  <a:schemeClr val="accent1">
                    <a:lumMod val="40000"/>
                    <a:lumOff val="60000"/>
                  </a:schemeClr>
                </a:solidFill>
              </a:rPr>
              <a:t>μη ιδανικός επιταχυντής</a:t>
            </a:r>
            <a:endParaRPr lang="en-US" dirty="0"/>
          </a:p>
        </p:txBody>
      </p:sp>
      <p:sp>
        <p:nvSpPr>
          <p:cNvPr id="4" name="Date Placeholder 3">
            <a:extLst>
              <a:ext uri="{FF2B5EF4-FFF2-40B4-BE49-F238E27FC236}">
                <a16:creationId xmlns:a16="http://schemas.microsoft.com/office/drawing/2014/main" id="{0C9BF3EA-1FEF-DDB1-9827-8E61D858E242}"/>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CB7A362-5AC7-DE19-2615-99F94C76B850}"/>
              </a:ext>
            </a:extLst>
          </p:cNvPr>
          <p:cNvSpPr>
            <a:spLocks noGrp="1"/>
          </p:cNvSpPr>
          <p:nvPr>
            <p:ph type="ftr" sz="quarter" idx="11"/>
          </p:nvPr>
        </p:nvSpPr>
        <p:spPr/>
        <p:txBody>
          <a:bodyPr/>
          <a:lstStyle/>
          <a:p>
            <a:r>
              <a:rPr lang="el-GR"/>
              <a:t>Η. Ευθυμιόπουλος | Επιταχυντές - Ι. </a:t>
            </a:r>
            <a:r>
              <a:rPr lang="en-US"/>
              <a:t>Efthymiopoulos | Accelerators</a:t>
            </a:r>
            <a:endParaRPr lang="en-US" dirty="0"/>
          </a:p>
        </p:txBody>
      </p:sp>
      <p:sp>
        <p:nvSpPr>
          <p:cNvPr id="6" name="Slide Number Placeholder 5">
            <a:extLst>
              <a:ext uri="{FF2B5EF4-FFF2-40B4-BE49-F238E27FC236}">
                <a16:creationId xmlns:a16="http://schemas.microsoft.com/office/drawing/2014/main" id="{158D7DCB-20A4-09B1-AA83-5C392613B6B4}"/>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 name="Picture 6" descr="Q4.270_turns1.png">
            <a:extLst>
              <a:ext uri="{FF2B5EF4-FFF2-40B4-BE49-F238E27FC236}">
                <a16:creationId xmlns:a16="http://schemas.microsoft.com/office/drawing/2014/main" id="{303E797B-1F75-BEE4-1F52-7B32BAE976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8" name="Picture 7" descr="Q4.270_turns2.png">
            <a:extLst>
              <a:ext uri="{FF2B5EF4-FFF2-40B4-BE49-F238E27FC236}">
                <a16:creationId xmlns:a16="http://schemas.microsoft.com/office/drawing/2014/main" id="{8ADECD0A-044D-A767-680A-EDAE41C52A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9" name="Picture 8" descr="Q4.270_turns3.png">
            <a:extLst>
              <a:ext uri="{FF2B5EF4-FFF2-40B4-BE49-F238E27FC236}">
                <a16:creationId xmlns:a16="http://schemas.microsoft.com/office/drawing/2014/main" id="{2C710B1A-A1D9-07DF-0621-F813153EB6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1" name="Picture 10" descr="Q4.270_turns4.png">
            <a:extLst>
              <a:ext uri="{FF2B5EF4-FFF2-40B4-BE49-F238E27FC236}">
                <a16:creationId xmlns:a16="http://schemas.microsoft.com/office/drawing/2014/main" id="{C4F503FB-438C-CFC0-90BB-487DF7FB19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2" name="Picture 11" descr="Q4.270_turns5.png">
            <a:extLst>
              <a:ext uri="{FF2B5EF4-FFF2-40B4-BE49-F238E27FC236}">
                <a16:creationId xmlns:a16="http://schemas.microsoft.com/office/drawing/2014/main" id="{B470DDA7-A5ED-5B33-5837-EF32C31B95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3" name="Picture 12" descr="Q4.270_turns100.png">
            <a:extLst>
              <a:ext uri="{FF2B5EF4-FFF2-40B4-BE49-F238E27FC236}">
                <a16:creationId xmlns:a16="http://schemas.microsoft.com/office/drawing/2014/main" id="{3D69D456-24C6-48A1-56DE-9F5CFF2A4D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14" name="TextBox 13">
            <a:extLst>
              <a:ext uri="{FF2B5EF4-FFF2-40B4-BE49-F238E27FC236}">
                <a16:creationId xmlns:a16="http://schemas.microsoft.com/office/drawing/2014/main" id="{4B56889B-7474-4E5F-31C7-93E321EBF0B6}"/>
              </a:ext>
            </a:extLst>
          </p:cNvPr>
          <p:cNvSpPr txBox="1"/>
          <p:nvPr/>
        </p:nvSpPr>
        <p:spPr>
          <a:xfrm>
            <a:off x="4369491" y="2664424"/>
            <a:ext cx="1547475" cy="276999"/>
          </a:xfrm>
          <a:prstGeom prst="rect">
            <a:avLst/>
          </a:prstGeom>
          <a:noFill/>
          <a:ln w="28575">
            <a:noFill/>
          </a:ln>
        </p:spPr>
        <p:txBody>
          <a:bodyPr wrap="none" rtlCol="0">
            <a:spAutoFit/>
          </a:bodyPr>
          <a:lstStyle/>
          <a:p>
            <a:pPr>
              <a:buNone/>
            </a:pPr>
            <a:r>
              <a:rPr lang="el-GR" sz="1200" b="1" dirty="0">
                <a:solidFill>
                  <a:srgbClr val="FF0000"/>
                </a:solidFill>
                <a:latin typeface="Arial"/>
                <a:cs typeface="Arial"/>
              </a:rPr>
              <a:t>δίπολο με σφάλμα</a:t>
            </a:r>
            <a:endParaRPr lang="en-US" sz="1200" b="1" dirty="0">
              <a:solidFill>
                <a:srgbClr val="FF0000"/>
              </a:solidFill>
              <a:latin typeface="Arial"/>
              <a:cs typeface="Arial"/>
            </a:endParaRPr>
          </a:p>
        </p:txBody>
      </p:sp>
      <p:cxnSp>
        <p:nvCxnSpPr>
          <p:cNvPr id="15" name="Straight Arrow Connector 14">
            <a:extLst>
              <a:ext uri="{FF2B5EF4-FFF2-40B4-BE49-F238E27FC236}">
                <a16:creationId xmlns:a16="http://schemas.microsoft.com/office/drawing/2014/main" id="{9BBBFBA4-D268-8523-5553-17A802EBC58F}"/>
              </a:ext>
            </a:extLst>
          </p:cNvPr>
          <p:cNvCxnSpPr>
            <a:cxnSpLocks/>
          </p:cNvCxnSpPr>
          <p:nvPr/>
        </p:nvCxnSpPr>
        <p:spPr>
          <a:xfrm flipH="1">
            <a:off x="4151784" y="2873750"/>
            <a:ext cx="269160" cy="20187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Q4.270_turns100.png">
            <a:extLst>
              <a:ext uri="{FF2B5EF4-FFF2-40B4-BE49-F238E27FC236}">
                <a16:creationId xmlns:a16="http://schemas.microsoft.com/office/drawing/2014/main" id="{1231AFCD-616C-5C43-D77D-A5BA80FA73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47528" y="2664424"/>
            <a:ext cx="8784000" cy="3513600"/>
          </a:xfrm>
          <a:prstGeom prst="rect">
            <a:avLst/>
          </a:prstGeom>
        </p:spPr>
      </p:pic>
    </p:spTree>
    <p:extLst>
      <p:ext uri="{BB962C8B-B14F-4D97-AF65-F5344CB8AC3E}">
        <p14:creationId xmlns:p14="http://schemas.microsoft.com/office/powerpoint/2010/main" val="255985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1F4C26-E860-1A1E-FDEE-792DA2556779}"/>
              </a:ext>
            </a:extLst>
          </p:cNvPr>
          <p:cNvSpPr>
            <a:spLocks noGrp="1"/>
          </p:cNvSpPr>
          <p:nvPr>
            <p:ph idx="1"/>
          </p:nvPr>
        </p:nvSpPr>
        <p:spPr/>
        <p:txBody>
          <a:bodyPr>
            <a:normAutofit fontScale="85000" lnSpcReduction="10000"/>
          </a:bodyPr>
          <a:lstStyle/>
          <a:p>
            <a:r>
              <a:rPr lang="el-GR" dirty="0"/>
              <a:t>Η σταθερότητα της τροχιάς (μέση) είναι σημαντική για την σωστή λειτουργία του επιταχυντή</a:t>
            </a:r>
          </a:p>
          <a:p>
            <a:pPr lvl="1"/>
            <a:r>
              <a:rPr lang="el-GR" dirty="0"/>
              <a:t>Εισαγωγή και </a:t>
            </a:r>
            <a:r>
              <a:rPr lang="el-GR" dirty="0" err="1"/>
              <a:t>εξοδος</a:t>
            </a:r>
            <a:r>
              <a:rPr lang="el-GR" dirty="0"/>
              <a:t> της δέσμης</a:t>
            </a:r>
          </a:p>
          <a:p>
            <a:pPr lvl="1"/>
            <a:r>
              <a:rPr lang="el-GR" dirty="0"/>
              <a:t>Σταθερότητα του σημείου σύγκρουσης στα πειράματα για τους </a:t>
            </a:r>
            <a:r>
              <a:rPr lang="el-GR" dirty="0" err="1"/>
              <a:t>συγκρουστήρες</a:t>
            </a:r>
            <a:endParaRPr lang="el-GR" dirty="0"/>
          </a:p>
          <a:p>
            <a:pPr lvl="1"/>
            <a:r>
              <a:rPr lang="el-GR" dirty="0"/>
              <a:t>Σταθερότητα της πηγής του φωτός για εφαρμογές </a:t>
            </a:r>
            <a:r>
              <a:rPr lang="en-US" dirty="0"/>
              <a:t>synchrotron radiation </a:t>
            </a:r>
            <a:r>
              <a:rPr lang="en-US" dirty="0" err="1"/>
              <a:t>ή</a:t>
            </a:r>
            <a:r>
              <a:rPr lang="el-GR" dirty="0"/>
              <a:t> </a:t>
            </a:r>
            <a:r>
              <a:rPr lang="el-GR" dirty="0" err="1"/>
              <a:t>ραδιο</a:t>
            </a:r>
            <a:r>
              <a:rPr lang="el-GR" dirty="0"/>
              <a:t>-θεραπείες</a:t>
            </a:r>
          </a:p>
          <a:p>
            <a:r>
              <a:rPr lang="el-GR" dirty="0"/>
              <a:t>Απώλεια της σταθερότητας μπορεί να οδηγήσει σε καταστροφικά αποτελέσματα</a:t>
            </a:r>
          </a:p>
          <a:p>
            <a:pPr lvl="1"/>
            <a:r>
              <a:rPr lang="el-GR" dirty="0"/>
              <a:t>Χάσιμο ή λάθος κατεύθυνση της δέσμης, εισαγωγή επιπλέον διασποράς στην ενέργεια, εμφάνιση </a:t>
            </a:r>
            <a:r>
              <a:rPr lang="el-GR" dirty="0" err="1"/>
              <a:t>συντονιστμών</a:t>
            </a:r>
            <a:r>
              <a:rPr lang="el-GR" dirty="0"/>
              <a:t>, περιορισμοί στο διαθέσιμο χώρο στο θάλαμο κενού, σταδιακή απώλεια της δέσμης, αλληλεπίδραση </a:t>
            </a:r>
            <a:r>
              <a:rPr lang="en-US" dirty="0"/>
              <a:t>{x, y} </a:t>
            </a:r>
            <a:r>
              <a:rPr lang="el-GR" dirty="0"/>
              <a:t>επιπέδων,…</a:t>
            </a:r>
          </a:p>
          <a:p>
            <a:r>
              <a:rPr lang="el-GR" dirty="0"/>
              <a:t>Πιθανές πηγές:</a:t>
            </a:r>
          </a:p>
          <a:p>
            <a:pPr lvl="1"/>
            <a:r>
              <a:rPr lang="el-GR" dirty="0">
                <a:solidFill>
                  <a:srgbClr val="C00000"/>
                </a:solidFill>
              </a:rPr>
              <a:t>Αργές μεταβολές (χρόνια – μήνες) </a:t>
            </a:r>
            <a:r>
              <a:rPr lang="el-GR" dirty="0"/>
              <a:t>: γεωμετρία του επιταχυντή, στο τούνελ, ή περιοδικές μεταβολές ανάλογα με τις εποχές</a:t>
            </a:r>
          </a:p>
          <a:p>
            <a:pPr lvl="1"/>
            <a:r>
              <a:rPr lang="el-GR" dirty="0">
                <a:solidFill>
                  <a:srgbClr val="C00000"/>
                </a:solidFill>
              </a:rPr>
              <a:t>Μεσαίας κλίμακας μεταβολές (ημέρες – ώρες</a:t>
            </a:r>
            <a:r>
              <a:rPr lang="el-GR" dirty="0"/>
              <a:t>): θέση </a:t>
            </a:r>
            <a:r>
              <a:rPr lang="el-GR" dirty="0" err="1"/>
              <a:t>γής</a:t>
            </a:r>
            <a:r>
              <a:rPr lang="el-GR" dirty="0"/>
              <a:t>-ήλιου, μέρα-νύχτα (θερμικές), ολίσθηση των ηλεκτρονικών, …</a:t>
            </a:r>
          </a:p>
          <a:p>
            <a:pPr lvl="1"/>
            <a:r>
              <a:rPr lang="el-GR" dirty="0">
                <a:solidFill>
                  <a:srgbClr val="C00000"/>
                </a:solidFill>
              </a:rPr>
              <a:t>Γρήγορες μεταβολές (λεπτά – δευτερόλεπτα) : </a:t>
            </a:r>
            <a:r>
              <a:rPr lang="el-GR" dirty="0"/>
              <a:t>σεισμικές δονήσεις, απώλεια των τροφοδοτικών ισχύος για τους μαγνήτες, απώλεια συστημάτων ψύξης…</a:t>
            </a:r>
          </a:p>
          <a:p>
            <a:r>
              <a:rPr lang="el-GR" dirty="0">
                <a:solidFill>
                  <a:srgbClr val="00B050"/>
                </a:solidFill>
              </a:rPr>
              <a:t>Η μελέτη και εφαρμογή συστημάτων διάγνωσης και διόρθωσης της τροχιάς είναι σημαντικό κομμάτι στον σχεδιασμό και λειτουργία των επιταχυντών</a:t>
            </a:r>
          </a:p>
        </p:txBody>
      </p:sp>
      <p:sp>
        <p:nvSpPr>
          <p:cNvPr id="3" name="Title 2">
            <a:extLst>
              <a:ext uri="{FF2B5EF4-FFF2-40B4-BE49-F238E27FC236}">
                <a16:creationId xmlns:a16="http://schemas.microsoft.com/office/drawing/2014/main" id="{E035AA14-4B1F-AA40-33F0-C63F447F91EE}"/>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 </a:t>
            </a:r>
            <a:r>
              <a:rPr lang="el-GR" dirty="0">
                <a:solidFill>
                  <a:schemeClr val="accent1">
                    <a:lumMod val="40000"/>
                    <a:lumOff val="60000"/>
                  </a:schemeClr>
                </a:solidFill>
              </a:rPr>
              <a:t>σταθερότητα της τροχιάς</a:t>
            </a:r>
            <a:endParaRPr lang="en-US" dirty="0"/>
          </a:p>
        </p:txBody>
      </p:sp>
      <p:sp>
        <p:nvSpPr>
          <p:cNvPr id="4" name="Date Placeholder 3">
            <a:extLst>
              <a:ext uri="{FF2B5EF4-FFF2-40B4-BE49-F238E27FC236}">
                <a16:creationId xmlns:a16="http://schemas.microsoft.com/office/drawing/2014/main" id="{D48EFA5F-74A7-CCB8-377A-68BE7E9C06F0}"/>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B854DE7C-0B32-F35E-456C-80A47E488FDB}"/>
              </a:ext>
            </a:extLst>
          </p:cNvPr>
          <p:cNvSpPr>
            <a:spLocks noGrp="1"/>
          </p:cNvSpPr>
          <p:nvPr>
            <p:ph type="ftr" sz="quarter" idx="11"/>
          </p:nvPr>
        </p:nvSpPr>
        <p:spPr/>
        <p:txBody>
          <a:bodyPr/>
          <a:lstStyle/>
          <a:p>
            <a:r>
              <a:rPr lang="el-GR" dirty="0"/>
              <a:t>Η. Ευθυμιόπουλος | Επιταχυντές - Ι. </a:t>
            </a:r>
            <a:r>
              <a:rPr lang="en-GB" dirty="0"/>
              <a:t>Efthymiopoulos | Accelerators</a:t>
            </a:r>
            <a:endParaRPr lang="en-US" dirty="0"/>
          </a:p>
        </p:txBody>
      </p:sp>
      <p:sp>
        <p:nvSpPr>
          <p:cNvPr id="6" name="Slide Number Placeholder 5">
            <a:extLst>
              <a:ext uri="{FF2B5EF4-FFF2-40B4-BE49-F238E27FC236}">
                <a16:creationId xmlns:a16="http://schemas.microsoft.com/office/drawing/2014/main" id="{265087D4-3C33-B7A4-0AA3-9DD81B83AD0F}"/>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14489747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FA520-2573-96D3-C588-EEBC2606E440}"/>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 </a:t>
            </a:r>
            <a:endParaRPr lang="en-US" dirty="0"/>
          </a:p>
        </p:txBody>
      </p:sp>
      <p:sp>
        <p:nvSpPr>
          <p:cNvPr id="7" name="Content Placeholder 6">
            <a:extLst>
              <a:ext uri="{FF2B5EF4-FFF2-40B4-BE49-F238E27FC236}">
                <a16:creationId xmlns:a16="http://schemas.microsoft.com/office/drawing/2014/main" id="{71CDA74F-6036-132B-75D9-1D998E6905F5}"/>
              </a:ext>
            </a:extLst>
          </p:cNvPr>
          <p:cNvSpPr>
            <a:spLocks noGrp="1"/>
          </p:cNvSpPr>
          <p:nvPr>
            <p:ph sz="half" idx="1"/>
          </p:nvPr>
        </p:nvSpPr>
        <p:spPr/>
        <p:txBody>
          <a:bodyPr>
            <a:normAutofit/>
          </a:bodyPr>
          <a:lstStyle/>
          <a:p>
            <a:r>
              <a:rPr lang="el-GR" dirty="0"/>
              <a:t>Ο επιταχυντής λόγω της διάστασής του και κυρίως λόγω της </a:t>
            </a:r>
            <a:r>
              <a:rPr lang="el-GR" dirty="0" err="1"/>
              <a:t>απα</a:t>
            </a:r>
            <a:r>
              <a:rPr lang="en-US" dirty="0" err="1"/>
              <a:t>ί</a:t>
            </a:r>
            <a:r>
              <a:rPr lang="el-GR" dirty="0" err="1"/>
              <a:t>τησης</a:t>
            </a:r>
            <a:r>
              <a:rPr lang="el-GR" dirty="0"/>
              <a:t> συγχρονισμού είναι πολύ ευαίσθητος σε οτιδήποτε μπορεί να του αλλοιώσει την γεωμετρία</a:t>
            </a:r>
          </a:p>
          <a:p>
            <a:r>
              <a:rPr lang="el-GR" dirty="0"/>
              <a:t>Τελευταίο παράδειγμα </a:t>
            </a:r>
            <a:r>
              <a:rPr lang="el-GR" dirty="0">
                <a:solidFill>
                  <a:srgbClr val="FF0000"/>
                </a:solidFill>
              </a:rPr>
              <a:t>ο σεισμός στην </a:t>
            </a:r>
            <a:r>
              <a:rPr lang="el-GR" dirty="0" err="1">
                <a:solidFill>
                  <a:srgbClr val="FF0000"/>
                </a:solidFill>
              </a:rPr>
              <a:t>Ταιβαν</a:t>
            </a:r>
            <a:endParaRPr lang="el-GR" dirty="0">
              <a:solidFill>
                <a:srgbClr val="FF0000"/>
              </a:solidFill>
            </a:endParaRPr>
          </a:p>
          <a:p>
            <a:pPr marL="342900" indent="-342900">
              <a:buFontTx/>
              <a:buChar char="-"/>
            </a:pPr>
            <a:r>
              <a:rPr lang="el-GR" dirty="0"/>
              <a:t>Ένταση 7.2Μ, »κούνησε» το </a:t>
            </a:r>
            <a:r>
              <a:rPr lang="en-US" dirty="0"/>
              <a:t>LHC </a:t>
            </a:r>
            <a:r>
              <a:rPr lang="el-GR" dirty="0"/>
              <a:t>για περίπου μία ώρα! </a:t>
            </a:r>
          </a:p>
          <a:p>
            <a:pPr marL="342900" indent="-342900">
              <a:buFontTx/>
              <a:buChar char="-"/>
            </a:pPr>
            <a:r>
              <a:rPr lang="el-GR" dirty="0"/>
              <a:t>Κύριο φαινόμενο </a:t>
            </a:r>
            <a:r>
              <a:rPr lang="en-US" dirty="0"/>
              <a:t>– </a:t>
            </a:r>
            <a:r>
              <a:rPr lang="el-GR" dirty="0"/>
              <a:t>ακτίνα (±50μ</a:t>
            </a:r>
            <a:r>
              <a:rPr lang="en-US" dirty="0"/>
              <a:t>m) </a:t>
            </a:r>
            <a:r>
              <a:rPr lang="el-GR" dirty="0"/>
              <a:t>– κάθετο ~15μ</a:t>
            </a:r>
            <a:r>
              <a:rPr lang="en-US" dirty="0"/>
              <a:t>m</a:t>
            </a:r>
            <a:r>
              <a:rPr lang="el-GR"/>
              <a:t> - σαν ένα μεγάλο κύμα</a:t>
            </a:r>
            <a:endParaRPr lang="en-US" dirty="0"/>
          </a:p>
          <a:p>
            <a:pPr marL="342900" indent="-342900">
              <a:buFontTx/>
              <a:buChar char="-"/>
            </a:pPr>
            <a:r>
              <a:rPr lang="el-GR" dirty="0" err="1"/>
              <a:t>Ομως</a:t>
            </a:r>
            <a:r>
              <a:rPr lang="el-GR" dirty="0"/>
              <a:t> χ</a:t>
            </a:r>
            <a:r>
              <a:rPr lang="en-US" dirty="0" err="1"/>
              <a:t>ά</a:t>
            </a:r>
            <a:r>
              <a:rPr lang="el-GR" dirty="0" err="1"/>
              <a:t>ρη</a:t>
            </a:r>
            <a:r>
              <a:rPr lang="el-GR" dirty="0"/>
              <a:t> στα συστήματα ελέγχου και </a:t>
            </a:r>
            <a:r>
              <a:rPr lang="el-GR" dirty="0" err="1"/>
              <a:t>δίορθωσης</a:t>
            </a:r>
            <a:r>
              <a:rPr lang="el-GR" dirty="0"/>
              <a:t> δεν χάσαμε την δέσμη! </a:t>
            </a:r>
            <a:endParaRPr lang="en-US" dirty="0"/>
          </a:p>
        </p:txBody>
      </p:sp>
      <p:sp>
        <p:nvSpPr>
          <p:cNvPr id="3" name="Date Placeholder 2">
            <a:extLst>
              <a:ext uri="{FF2B5EF4-FFF2-40B4-BE49-F238E27FC236}">
                <a16:creationId xmlns:a16="http://schemas.microsoft.com/office/drawing/2014/main" id="{E7C60B8E-4F1B-C86F-A8C5-E2C593FC9546}"/>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8A24BFB-BB9B-E976-39B4-CF977BCB9EF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97975D1D-DCD6-197B-B0C5-3F7F5F8ABD63}"/>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6" name="Picture 5">
            <a:extLst>
              <a:ext uri="{FF2B5EF4-FFF2-40B4-BE49-F238E27FC236}">
                <a16:creationId xmlns:a16="http://schemas.microsoft.com/office/drawing/2014/main" id="{DA3126A6-ABAF-818C-4A50-CB74E55A15A7}"/>
              </a:ext>
            </a:extLst>
          </p:cNvPr>
          <p:cNvPicPr>
            <a:picLocks noChangeAspect="1"/>
          </p:cNvPicPr>
          <p:nvPr/>
        </p:nvPicPr>
        <p:blipFill rotWithShape="1">
          <a:blip r:embed="rId2"/>
          <a:srcRect l="42463"/>
          <a:stretch/>
        </p:blipFill>
        <p:spPr>
          <a:xfrm>
            <a:off x="6528048" y="1439335"/>
            <a:ext cx="5096057" cy="4602842"/>
          </a:xfrm>
          <a:prstGeom prst="rect">
            <a:avLst/>
          </a:prstGeom>
        </p:spPr>
      </p:pic>
    </p:spTree>
    <p:extLst>
      <p:ext uri="{BB962C8B-B14F-4D97-AF65-F5344CB8AC3E}">
        <p14:creationId xmlns:p14="http://schemas.microsoft.com/office/powerpoint/2010/main" val="4217698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F9D5AC-8712-1476-11E5-55863C8668A3}"/>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 - συντονισμοί</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C6F00ECA-50BE-C10B-D714-8CB1CFFBA14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33FFFEB-07F1-24A9-41A7-B8580C9B5A5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BC558805-A799-17D6-0E41-FEC0DBF2EC68}"/>
              </a:ext>
            </a:extLst>
          </p:cNvPr>
          <p:cNvSpPr>
            <a:spLocks noGrp="1"/>
          </p:cNvSpPr>
          <p:nvPr>
            <p:ph type="sldNum" sz="quarter" idx="12"/>
          </p:nvPr>
        </p:nvSpPr>
        <p:spPr/>
        <p:txBody>
          <a:bodyPr/>
          <a:lstStyle/>
          <a:p>
            <a:fld id="{36B5EA5A-BC32-A742-B11B-8E7414D5B535}" type="slidenum">
              <a:rPr lang="en-US" smtClean="0"/>
              <a:pPr/>
              <a:t>33</a:t>
            </a:fld>
            <a:endParaRPr lang="en-US" dirty="0"/>
          </a:p>
        </p:txBody>
      </p:sp>
      <mc:AlternateContent xmlns:mc="http://schemas.openxmlformats.org/markup-compatibility/2006">
        <mc:Choice xmlns:a14="http://schemas.microsoft.com/office/drawing/2010/main" Requires="a14">
          <p:sp>
            <p:nvSpPr>
              <p:cNvPr id="9" name="Content Placeholder 8">
                <a:extLst>
                  <a:ext uri="{FF2B5EF4-FFF2-40B4-BE49-F238E27FC236}">
                    <a16:creationId xmlns:a16="http://schemas.microsoft.com/office/drawing/2014/main" id="{5E430F86-A80D-CC43-2CC7-F03828CA798A}"/>
                  </a:ext>
                </a:extLst>
              </p:cNvPr>
              <p:cNvSpPr>
                <a:spLocks noGrp="1"/>
              </p:cNvSpPr>
              <p:nvPr>
                <p:ph idx="1"/>
              </p:nvPr>
            </p:nvSpPr>
            <p:spPr>
              <a:xfrm>
                <a:off x="407989" y="1592263"/>
                <a:ext cx="11376024" cy="900633"/>
              </a:xfrm>
            </p:spPr>
            <p:txBody>
              <a:bodyPr/>
              <a:lstStyle/>
              <a:p>
                <a:pPr>
                  <a:buFont typeface="Wingdings" pitchFamily="2" charset="2"/>
                  <a:buChar char="§"/>
                </a:pPr>
                <a:r>
                  <a:rPr lang="el-GR" dirty="0"/>
                  <a:t>Ο </a:t>
                </a:r>
                <a:r>
                  <a:rPr lang="el-GR" dirty="0" err="1"/>
                  <a:t>επιταχυντ</a:t>
                </a:r>
                <a:r>
                  <a:rPr lang="en-US" dirty="0" err="1"/>
                  <a:t>ή</a:t>
                </a:r>
                <a:r>
                  <a:rPr lang="el-GR" dirty="0"/>
                  <a:t>ς σαν περιοδικό σύστημα παρουσιάζει συντονισμούς: </a:t>
                </a:r>
              </a:p>
              <a:p>
                <a:pPr lvl="1">
                  <a:buFont typeface="Wingdings" pitchFamily="2" charset="2"/>
                  <a:buChar char="§"/>
                </a:pPr>
                <a:r>
                  <a:rPr lang="el-GR" dirty="0"/>
                  <a:t>Συνθήκη σταθερότητας </a:t>
                </a:r>
                <a:r>
                  <a:rPr lang="en-US" i="1" dirty="0"/>
                  <a:t>(</a:t>
                </a:r>
                <a:r>
                  <a:rPr lang="en-US" i="1" dirty="0" err="1"/>
                  <a:t>Q</a:t>
                </a:r>
                <a:r>
                  <a:rPr lang="en-US" i="1" baseline="-25000" dirty="0" err="1"/>
                  <a:t>x</a:t>
                </a:r>
                <a:r>
                  <a:rPr lang="en-US" i="1" dirty="0"/>
                  <a:t>, </a:t>
                </a:r>
                <a:r>
                  <a:rPr lang="en-US" i="1" dirty="0" err="1"/>
                  <a:t>Q</a:t>
                </a:r>
                <a:r>
                  <a:rPr lang="en-US" i="1" baseline="-25000" dirty="0" err="1"/>
                  <a:t>y</a:t>
                </a:r>
                <a:r>
                  <a:rPr lang="en-US" i="1" dirty="0"/>
                  <a:t>) </a:t>
                </a:r>
                <a:r>
                  <a:rPr lang="el-GR" dirty="0"/>
                  <a:t>:</a:t>
                </a:r>
                <a:r>
                  <a:rPr lang="en-US" dirty="0"/>
                  <a:t> </a:t>
                </a:r>
                <a14:m>
                  <m:oMath xmlns:m="http://schemas.openxmlformats.org/officeDocument/2006/math">
                    <m:r>
                      <a:rPr lang="en-US" b="1" i="0" smtClean="0">
                        <a:solidFill>
                          <a:srgbClr val="FF0000"/>
                        </a:solidFill>
                        <a:latin typeface="Cambria Math" panose="02040503050406030204" pitchFamily="18" charset="0"/>
                      </a:rPr>
                      <m:t>𝐦</m:t>
                    </m:r>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𝑸</m:t>
                        </m:r>
                      </m:e>
                      <m:sub>
                        <m:r>
                          <a:rPr lang="en-US" b="1" i="1" smtClean="0">
                            <a:solidFill>
                              <a:srgbClr val="FF0000"/>
                            </a:solidFill>
                            <a:latin typeface="Cambria Math" panose="02040503050406030204" pitchFamily="18" charset="0"/>
                          </a:rPr>
                          <m:t>𝒙</m:t>
                        </m:r>
                      </m:sub>
                    </m:sSub>
                    <m:r>
                      <a:rPr lang="en-US" b="1" i="1" smtClean="0">
                        <a:solidFill>
                          <a:srgbClr val="FF0000"/>
                        </a:solidFill>
                        <a:latin typeface="Cambria Math" panose="02040503050406030204" pitchFamily="18" charset="0"/>
                      </a:rPr>
                      <m:t>+</m:t>
                    </m:r>
                    <m:r>
                      <a:rPr lang="en-US" b="1" i="1" smtClean="0">
                        <a:solidFill>
                          <a:srgbClr val="FF0000"/>
                        </a:solidFill>
                        <a:latin typeface="Cambria Math" panose="02040503050406030204" pitchFamily="18" charset="0"/>
                      </a:rPr>
                      <m:t>𝒏</m:t>
                    </m:r>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𝑸</m:t>
                        </m:r>
                      </m:e>
                      <m:sub>
                        <m:r>
                          <a:rPr lang="en-US" b="1" i="1" smtClean="0">
                            <a:solidFill>
                              <a:srgbClr val="FF0000"/>
                            </a:solidFill>
                            <a:latin typeface="Cambria Math" panose="02040503050406030204" pitchFamily="18" charset="0"/>
                          </a:rPr>
                          <m:t>𝒚</m:t>
                        </m:r>
                      </m:sub>
                    </m:sSub>
                    <m:r>
                      <a:rPr lang="en-US" b="1" i="1" smtClean="0">
                        <a:solidFill>
                          <a:srgbClr val="FF0000"/>
                        </a:solidFill>
                        <a:latin typeface="Cambria Math" panose="02040503050406030204" pitchFamily="18" charset="0"/>
                      </a:rPr>
                      <m:t>=</m:t>
                    </m:r>
                    <m:r>
                      <a:rPr lang="en-US" b="1" i="1" smtClean="0">
                        <a:solidFill>
                          <a:srgbClr val="FF0000"/>
                        </a:solidFill>
                        <a:latin typeface="Cambria Math" panose="02040503050406030204" pitchFamily="18" charset="0"/>
                        <a:ea typeface="Cambria Math" panose="02040503050406030204" pitchFamily="18" charset="0"/>
                      </a:rPr>
                      <m:t>ℓ</m:t>
                    </m:r>
                  </m:oMath>
                </a14:m>
                <a:endParaRPr lang="en-US" b="1" dirty="0"/>
              </a:p>
            </p:txBody>
          </p:sp>
        </mc:Choice>
        <mc:Fallback>
          <p:sp>
            <p:nvSpPr>
              <p:cNvPr id="9" name="Content Placeholder 8">
                <a:extLst>
                  <a:ext uri="{FF2B5EF4-FFF2-40B4-BE49-F238E27FC236}">
                    <a16:creationId xmlns:a16="http://schemas.microsoft.com/office/drawing/2014/main" id="{5E430F86-A80D-CC43-2CC7-F03828CA798A}"/>
                  </a:ext>
                </a:extLst>
              </p:cNvPr>
              <p:cNvSpPr>
                <a:spLocks noGrp="1" noRot="1" noChangeAspect="1" noMove="1" noResize="1" noEditPoints="1" noAdjustHandles="1" noChangeArrowheads="1" noChangeShapeType="1" noTextEdit="1"/>
              </p:cNvSpPr>
              <p:nvPr>
                <p:ph idx="1"/>
              </p:nvPr>
            </p:nvSpPr>
            <p:spPr>
              <a:xfrm>
                <a:off x="407989" y="1592263"/>
                <a:ext cx="11376024" cy="900633"/>
              </a:xfrm>
              <a:blipFill>
                <a:blip r:embed="rId2"/>
                <a:stretch>
                  <a:fillRect l="-1339" t="-11111"/>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EEA83A92-36E2-C1D5-C681-55E133CC21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1721" y="2348880"/>
            <a:ext cx="4708355" cy="3531266"/>
          </a:xfrm>
          <a:prstGeom prst="rect">
            <a:avLst/>
          </a:prstGeom>
        </p:spPr>
      </p:pic>
      <p:sp>
        <p:nvSpPr>
          <p:cNvPr id="11" name="Content Placeholder 8">
            <a:extLst>
              <a:ext uri="{FF2B5EF4-FFF2-40B4-BE49-F238E27FC236}">
                <a16:creationId xmlns:a16="http://schemas.microsoft.com/office/drawing/2014/main" id="{DAF92266-1D8E-82A2-7408-E0E71588C601}"/>
              </a:ext>
            </a:extLst>
          </p:cNvPr>
          <p:cNvSpPr txBox="1">
            <a:spLocks/>
          </p:cNvSpPr>
          <p:nvPr/>
        </p:nvSpPr>
        <p:spPr>
          <a:xfrm>
            <a:off x="403200" y="2492896"/>
            <a:ext cx="6772920" cy="93610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l-GR" dirty="0"/>
              <a:t>Το σημείο λειτουργίας και τα σωματίδια της δέσμης πρέπει να είναι μακριά από τέτοιους συντονισμούς που οδηγούν σε απώλειες</a:t>
            </a:r>
            <a:endParaRPr lang="en-US" dirty="0"/>
          </a:p>
          <a:p>
            <a:pPr lvl="1"/>
            <a:endParaRPr lang="en-US" b="1" dirty="0"/>
          </a:p>
        </p:txBody>
      </p:sp>
      <p:pic>
        <p:nvPicPr>
          <p:cNvPr id="12" name="Picture 11">
            <a:extLst>
              <a:ext uri="{FF2B5EF4-FFF2-40B4-BE49-F238E27FC236}">
                <a16:creationId xmlns:a16="http://schemas.microsoft.com/office/drawing/2014/main" id="{B0DC1A01-0CD9-2896-5DAD-96560174A10F}"/>
              </a:ext>
            </a:extLst>
          </p:cNvPr>
          <p:cNvPicPr>
            <a:picLocks noChangeAspect="1"/>
          </p:cNvPicPr>
          <p:nvPr/>
        </p:nvPicPr>
        <p:blipFill>
          <a:blip r:embed="rId4"/>
          <a:stretch>
            <a:fillRect/>
          </a:stretch>
        </p:blipFill>
        <p:spPr>
          <a:xfrm>
            <a:off x="1775520" y="3984661"/>
            <a:ext cx="2947383" cy="2190622"/>
          </a:xfrm>
          <a:prstGeom prst="rect">
            <a:avLst/>
          </a:prstGeom>
        </p:spPr>
      </p:pic>
      <p:sp>
        <p:nvSpPr>
          <p:cNvPr id="13" name="TextBox 12">
            <a:extLst>
              <a:ext uri="{FF2B5EF4-FFF2-40B4-BE49-F238E27FC236}">
                <a16:creationId xmlns:a16="http://schemas.microsoft.com/office/drawing/2014/main" id="{281EC1B1-A201-75CD-ECF4-9F43A96FF8AA}"/>
              </a:ext>
            </a:extLst>
          </p:cNvPr>
          <p:cNvSpPr txBox="1"/>
          <p:nvPr/>
        </p:nvSpPr>
        <p:spPr>
          <a:xfrm>
            <a:off x="839416" y="3568331"/>
            <a:ext cx="3025187" cy="276999"/>
          </a:xfrm>
          <a:prstGeom prst="rect">
            <a:avLst/>
          </a:prstGeom>
          <a:noFill/>
        </p:spPr>
        <p:txBody>
          <a:bodyPr wrap="none" lIns="0" tIns="0" rIns="0" bIns="0" rtlCol="0">
            <a:spAutoFit/>
          </a:bodyPr>
          <a:lstStyle/>
          <a:p>
            <a:pPr algn="l"/>
            <a:r>
              <a:rPr lang="el-GR" dirty="0"/>
              <a:t>Ρυθμός απώλειας της δέσμης</a:t>
            </a:r>
            <a:endParaRPr lang="en-US" dirty="0"/>
          </a:p>
        </p:txBody>
      </p:sp>
      <p:sp>
        <p:nvSpPr>
          <p:cNvPr id="14" name="TextBox 13">
            <a:extLst>
              <a:ext uri="{FF2B5EF4-FFF2-40B4-BE49-F238E27FC236}">
                <a16:creationId xmlns:a16="http://schemas.microsoft.com/office/drawing/2014/main" id="{15698EA3-5FAB-F867-007C-EC29BACB4329}"/>
              </a:ext>
            </a:extLst>
          </p:cNvPr>
          <p:cNvSpPr txBox="1"/>
          <p:nvPr/>
        </p:nvSpPr>
        <p:spPr>
          <a:xfrm rot="16200000">
            <a:off x="4467336" y="4827601"/>
            <a:ext cx="979564" cy="276999"/>
          </a:xfrm>
          <a:prstGeom prst="rect">
            <a:avLst/>
          </a:prstGeom>
          <a:noFill/>
        </p:spPr>
        <p:txBody>
          <a:bodyPr wrap="none" lIns="0" tIns="0" rIns="0" bIns="0" rtlCol="0">
            <a:spAutoFit/>
          </a:bodyPr>
          <a:lstStyle/>
          <a:p>
            <a:pPr algn="l"/>
            <a:r>
              <a:rPr lang="el-GR" dirty="0"/>
              <a:t>αυξάνεται</a:t>
            </a:r>
            <a:endParaRPr lang="en-US" dirty="0"/>
          </a:p>
        </p:txBody>
      </p:sp>
      <p:cxnSp>
        <p:nvCxnSpPr>
          <p:cNvPr id="16" name="Straight Arrow Connector 15">
            <a:extLst>
              <a:ext uri="{FF2B5EF4-FFF2-40B4-BE49-F238E27FC236}">
                <a16:creationId xmlns:a16="http://schemas.microsoft.com/office/drawing/2014/main" id="{238EB3DC-0847-1D0D-3D2F-895FBA2939AE}"/>
              </a:ext>
            </a:extLst>
          </p:cNvPr>
          <p:cNvCxnSpPr/>
          <p:nvPr/>
        </p:nvCxnSpPr>
        <p:spPr>
          <a:xfrm>
            <a:off x="4722903" y="4114513"/>
            <a:ext cx="0" cy="16907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8889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buFont typeface="Wingdings" pitchFamily="2" charset="2"/>
              <a:buChar char="§"/>
            </a:pPr>
            <a:r>
              <a:rPr lang="el-GR" dirty="0"/>
              <a:t>Σφάλματα στα </a:t>
            </a:r>
            <a:r>
              <a:rPr lang="el-GR" dirty="0" err="1"/>
              <a:t>τετράπολα</a:t>
            </a:r>
            <a:r>
              <a:rPr lang="el-GR" dirty="0"/>
              <a:t> μπορούν να οδηγήσουν σε διαφοροποίηση της οπτικής, μεταβολή του </a:t>
            </a:r>
            <a:r>
              <a:rPr lang="en-US" dirty="0"/>
              <a:t>tune </a:t>
            </a:r>
            <a:r>
              <a:rPr lang="el-GR" dirty="0"/>
              <a:t>της μηχανής, μεταφέροντας το σημείο λειτουργίας κοντά σε συντονισμούς με αποτέλεσμα την απώλεια της δέσμης</a:t>
            </a:r>
            <a:endParaRPr lang="en-US" b="1" dirty="0">
              <a:solidFill>
                <a:srgbClr val="FF0000"/>
              </a:solidFill>
              <a:sym typeface="Wingdings"/>
            </a:endParaRPr>
          </a:p>
          <a:p>
            <a:endParaRPr lang="en-US" dirty="0"/>
          </a:p>
        </p:txBody>
      </p:sp>
      <p:sp>
        <p:nvSpPr>
          <p:cNvPr id="2" name="Title 1"/>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 - συντονισμοί</a:t>
            </a:r>
            <a:r>
              <a:rPr lang="en-US" dirty="0">
                <a:solidFill>
                  <a:schemeClr val="accent1">
                    <a:lumMod val="40000"/>
                    <a:lumOff val="60000"/>
                  </a:schemeClr>
                </a:solidFill>
              </a:rPr>
              <a:t> </a:t>
            </a:r>
            <a:endParaRPr lang="en-US" dirty="0"/>
          </a:p>
        </p:txBody>
      </p:sp>
      <p:pic>
        <p:nvPicPr>
          <p:cNvPr id="24" name="Picture 23" descr="Q4.228_kL7.00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5" name="Picture 24" descr="Q4.278_kL7.000_turns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6" name="Picture 25" descr="Q4.328_kL7.000_turns1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7" name="Picture 26" descr="Q4.378_kL7.000_turns1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8" name="Picture 27" descr="Q4.428_kL7.000_turns10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9" name="Picture 28" descr="Q4.478_kL7.000_turns1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2" name="Picture 11" descr="frac_delta_beta_.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55640" y="2322927"/>
            <a:ext cx="4133593" cy="466129"/>
          </a:xfrm>
          <a:prstGeom prst="rect">
            <a:avLst/>
          </a:prstGeom>
          <a:ln>
            <a:noFill/>
          </a:ln>
        </p:spPr>
      </p:pic>
      <p:sp>
        <p:nvSpPr>
          <p:cNvPr id="4" name="Date Placeholder 3">
            <a:extLst>
              <a:ext uri="{FF2B5EF4-FFF2-40B4-BE49-F238E27FC236}">
                <a16:creationId xmlns:a16="http://schemas.microsoft.com/office/drawing/2014/main" id="{B7E20792-9C72-A784-B5DF-70351B49886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A485C38-37B7-0BE4-B485-0771FA7D37F3}"/>
              </a:ext>
            </a:extLst>
          </p:cNvPr>
          <p:cNvSpPr>
            <a:spLocks noGrp="1"/>
          </p:cNvSpPr>
          <p:nvPr>
            <p:ph type="ftr" sz="quarter" idx="11"/>
          </p:nvPr>
        </p:nvSpPr>
        <p:spPr/>
        <p:txBody>
          <a:bodyPr/>
          <a:lstStyle/>
          <a:p>
            <a:r>
              <a:rPr lang="el-GR"/>
              <a:t>Η. Ευθυμιόπουλος | Επιταχυντές - Ι. </a:t>
            </a:r>
            <a:r>
              <a:rPr lang="en-US"/>
              <a:t>Efthymiopoulos | Accelerators</a:t>
            </a:r>
            <a:endParaRPr lang="en-US" dirty="0"/>
          </a:p>
        </p:txBody>
      </p:sp>
      <p:sp>
        <p:nvSpPr>
          <p:cNvPr id="6" name="Slide Number Placeholder 5">
            <a:extLst>
              <a:ext uri="{FF2B5EF4-FFF2-40B4-BE49-F238E27FC236}">
                <a16:creationId xmlns:a16="http://schemas.microsoft.com/office/drawing/2014/main" id="{95559205-D363-4315-2242-F29D6E54B550}"/>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7" name="TextBox 6">
            <a:extLst>
              <a:ext uri="{FF2B5EF4-FFF2-40B4-BE49-F238E27FC236}">
                <a16:creationId xmlns:a16="http://schemas.microsoft.com/office/drawing/2014/main" id="{EB9DB03C-7C33-DF37-1A9C-18F73CD50C49}"/>
              </a:ext>
            </a:extLst>
          </p:cNvPr>
          <p:cNvSpPr txBox="1"/>
          <p:nvPr/>
        </p:nvSpPr>
        <p:spPr>
          <a:xfrm>
            <a:off x="7811581" y="2774218"/>
            <a:ext cx="1380763" cy="184666"/>
          </a:xfrm>
          <a:prstGeom prst="rect">
            <a:avLst/>
          </a:prstGeom>
          <a:noFill/>
        </p:spPr>
        <p:txBody>
          <a:bodyPr wrap="none" lIns="0" tIns="0" rIns="0" bIns="0" rtlCol="0">
            <a:spAutoFit/>
          </a:bodyPr>
          <a:lstStyle/>
          <a:p>
            <a:pPr algn="l"/>
            <a:r>
              <a:rPr lang="el-GR" sz="1200" dirty="0">
                <a:solidFill>
                  <a:srgbClr val="FF0000"/>
                </a:solidFill>
              </a:rPr>
              <a:t>σφάλμα </a:t>
            </a:r>
            <a:r>
              <a:rPr lang="el-GR" sz="1200" dirty="0" err="1">
                <a:solidFill>
                  <a:srgbClr val="FF0000"/>
                </a:solidFill>
              </a:rPr>
              <a:t>τετράπολου</a:t>
            </a:r>
            <a:endParaRPr lang="en-US" sz="1200" dirty="0">
              <a:solidFill>
                <a:srgbClr val="FF0000"/>
              </a:solidFill>
            </a:endParaRPr>
          </a:p>
        </p:txBody>
      </p:sp>
      <p:cxnSp>
        <p:nvCxnSpPr>
          <p:cNvPr id="9" name="Straight Arrow Connector 8">
            <a:extLst>
              <a:ext uri="{FF2B5EF4-FFF2-40B4-BE49-F238E27FC236}">
                <a16:creationId xmlns:a16="http://schemas.microsoft.com/office/drawing/2014/main" id="{ED44BAD1-9E3F-6038-EB3A-A57DE2262ABF}"/>
              </a:ext>
            </a:extLst>
          </p:cNvPr>
          <p:cNvCxnSpPr/>
          <p:nvPr/>
        </p:nvCxnSpPr>
        <p:spPr>
          <a:xfrm flipH="1">
            <a:off x="7483645" y="2958884"/>
            <a:ext cx="268539" cy="855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301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8FF0D3-F940-C101-2354-8FABCEA2BCCA}"/>
              </a:ext>
            </a:extLst>
          </p:cNvPr>
          <p:cNvSpPr>
            <a:spLocks noGrp="1"/>
          </p:cNvSpPr>
          <p:nvPr>
            <p:ph idx="1"/>
          </p:nvPr>
        </p:nvSpPr>
        <p:spPr/>
        <p:txBody>
          <a:bodyPr>
            <a:normAutofit fontScale="92500" lnSpcReduction="10000"/>
          </a:bodyPr>
          <a:lstStyle/>
          <a:p>
            <a:pPr marL="0" indent="0">
              <a:buNone/>
            </a:pPr>
            <a:r>
              <a:rPr lang="el-GR" dirty="0">
                <a:solidFill>
                  <a:srgbClr val="C00000"/>
                </a:solidFill>
              </a:rPr>
              <a:t>Συνοψίζοντας</a:t>
            </a:r>
          </a:p>
          <a:p>
            <a:pPr>
              <a:buFont typeface="Wingdings" pitchFamily="2" charset="2"/>
              <a:buChar char="§"/>
            </a:pPr>
            <a:r>
              <a:rPr lang="el-GR" dirty="0"/>
              <a:t>Ο </a:t>
            </a:r>
            <a:r>
              <a:rPr lang="en-US" dirty="0" err="1"/>
              <a:t>έ</a:t>
            </a:r>
            <a:r>
              <a:rPr lang="el-GR" dirty="0" err="1"/>
              <a:t>λεγχος</a:t>
            </a:r>
            <a:r>
              <a:rPr lang="el-GR" dirty="0"/>
              <a:t> της οπτικής είναι σημαντικός παράγοντας για την σωστή και βέλτιστη λειτουργία του επιταχυντή</a:t>
            </a:r>
          </a:p>
          <a:p>
            <a:pPr>
              <a:buFont typeface="Wingdings" pitchFamily="2" charset="2"/>
              <a:buChar char="§"/>
            </a:pPr>
            <a:r>
              <a:rPr lang="el-GR" dirty="0"/>
              <a:t>Πηγές σφαλμάτων: αλλαγές στη γεωμετρία ή σφάλματα στους μαγνήτες</a:t>
            </a:r>
          </a:p>
          <a:p>
            <a:pPr>
              <a:buFont typeface="Wingdings" pitchFamily="2" charset="2"/>
              <a:buChar char="§"/>
            </a:pPr>
            <a:r>
              <a:rPr lang="el-GR" dirty="0"/>
              <a:t>Μέτρηση και διόρθωση της οπτικής (μαγνήτες) απαραίτητη, ιδίως για στο ξεκίνημα του επιταχυντή</a:t>
            </a:r>
          </a:p>
          <a:p>
            <a:pPr>
              <a:buFont typeface="Wingdings" pitchFamily="2" charset="2"/>
              <a:buChar char="§"/>
            </a:pPr>
            <a:r>
              <a:rPr lang="el-GR" dirty="0"/>
              <a:t>Δυναμικά φαινόμενα από την δέσμη ή την αλληλεπίδραση των δεσμών όπως στους </a:t>
            </a:r>
            <a:r>
              <a:rPr lang="el-GR" dirty="0" err="1"/>
              <a:t>συγκρουστήρες</a:t>
            </a:r>
            <a:r>
              <a:rPr lang="el-GR" dirty="0"/>
              <a:t> δημιουργούν επίσης αλλαγές στην οπτική (</a:t>
            </a:r>
            <a:r>
              <a:rPr lang="en-US" dirty="0"/>
              <a:t>tune shift) </a:t>
            </a:r>
            <a:r>
              <a:rPr lang="el-GR" dirty="0"/>
              <a:t>με ταυτόχρονη ενεργοποίηση συντονισμών</a:t>
            </a:r>
          </a:p>
          <a:p>
            <a:pPr lvl="1">
              <a:buFont typeface="Wingdings" pitchFamily="2" charset="2"/>
              <a:buChar char="§"/>
            </a:pPr>
            <a:r>
              <a:rPr lang="el-GR" dirty="0" err="1"/>
              <a:t>Αλληελεπ</a:t>
            </a:r>
            <a:r>
              <a:rPr lang="en-US" dirty="0" err="1"/>
              <a:t>ί</a:t>
            </a:r>
            <a:r>
              <a:rPr lang="el-GR" dirty="0" err="1"/>
              <a:t>δραση</a:t>
            </a:r>
            <a:r>
              <a:rPr lang="en-US" dirty="0"/>
              <a:t> beam-beam </a:t>
            </a:r>
            <a:r>
              <a:rPr lang="el-GR" dirty="0"/>
              <a:t>στο σημείο σύγκρουσης (</a:t>
            </a:r>
            <a:r>
              <a:rPr lang="en-US" dirty="0"/>
              <a:t>head-on)</a:t>
            </a:r>
            <a:r>
              <a:rPr lang="el-GR" dirty="0"/>
              <a:t> ή όταν οι δέσμες έρχονται κοντά </a:t>
            </a:r>
            <a:r>
              <a:rPr lang="en-US" dirty="0"/>
              <a:t>(beam-beam long ranges)</a:t>
            </a:r>
            <a:r>
              <a:rPr lang="el-GR" dirty="0"/>
              <a:t> </a:t>
            </a:r>
          </a:p>
          <a:p>
            <a:pPr>
              <a:buFont typeface="Wingdings" pitchFamily="2" charset="2"/>
              <a:buChar char="§"/>
            </a:pPr>
            <a:r>
              <a:rPr lang="el-GR" dirty="0"/>
              <a:t>Τα δυναμικά φαινόμενα αποτελούν </a:t>
            </a:r>
            <a:r>
              <a:rPr lang="el-GR" dirty="0" err="1"/>
              <a:t>σημαντικ</a:t>
            </a:r>
            <a:r>
              <a:rPr lang="en-US" dirty="0" err="1"/>
              <a:t>ή</a:t>
            </a:r>
            <a:r>
              <a:rPr lang="el-GR" dirty="0"/>
              <a:t> πρόκληση στην </a:t>
            </a:r>
            <a:r>
              <a:rPr lang="el-GR" dirty="0" err="1"/>
              <a:t>σχεδιάση</a:t>
            </a:r>
            <a:r>
              <a:rPr lang="el-GR" dirty="0"/>
              <a:t> και </a:t>
            </a:r>
            <a:r>
              <a:rPr lang="el-GR" dirty="0" err="1"/>
              <a:t>λειτουργαία</a:t>
            </a:r>
            <a:r>
              <a:rPr lang="el-GR" dirty="0"/>
              <a:t> επιταχυντών υψηλής έντασης και ενέργειας</a:t>
            </a:r>
          </a:p>
          <a:p>
            <a:pPr lvl="1">
              <a:buFont typeface="Wingdings" pitchFamily="2" charset="2"/>
              <a:buChar char="§"/>
            </a:pPr>
            <a:endParaRPr lang="el-GR" dirty="0"/>
          </a:p>
          <a:p>
            <a:pPr>
              <a:buFont typeface="Wingdings" pitchFamily="2" charset="2"/>
              <a:buChar char="§"/>
            </a:pPr>
            <a:endParaRPr lang="el-GR" dirty="0"/>
          </a:p>
        </p:txBody>
      </p:sp>
      <p:sp>
        <p:nvSpPr>
          <p:cNvPr id="3" name="Title 2">
            <a:extLst>
              <a:ext uri="{FF2B5EF4-FFF2-40B4-BE49-F238E27FC236}">
                <a16:creationId xmlns:a16="http://schemas.microsoft.com/office/drawing/2014/main" id="{FCF9D5AC-8712-1476-11E5-55863C8668A3}"/>
              </a:ext>
            </a:extLst>
          </p:cNvPr>
          <p:cNvSpPr>
            <a:spLocks noGrp="1"/>
          </p:cNvSpPr>
          <p:nvPr>
            <p:ph type="title"/>
          </p:nvPr>
        </p:nvSpPr>
        <p:spPr/>
        <p:txBody>
          <a:bodyPr/>
          <a:lstStyle/>
          <a:p>
            <a:r>
              <a:rPr lang="el-GR" dirty="0"/>
              <a:t>Η κίνηση της δέσμης στον επιταχυντή</a:t>
            </a:r>
            <a:br>
              <a:rPr lang="el-GR" dirty="0"/>
            </a:br>
            <a:r>
              <a:rPr lang="el-GR" dirty="0" err="1">
                <a:solidFill>
                  <a:schemeClr val="accent1">
                    <a:lumMod val="40000"/>
                    <a:lumOff val="60000"/>
                  </a:schemeClr>
                </a:solidFill>
              </a:rPr>
              <a:t>Εγκ</a:t>
            </a:r>
            <a:r>
              <a:rPr lang="en-US" dirty="0" err="1">
                <a:solidFill>
                  <a:schemeClr val="accent1">
                    <a:lumMod val="40000"/>
                    <a:lumOff val="60000"/>
                  </a:schemeClr>
                </a:solidFill>
              </a:rPr>
              <a:t>ά</a:t>
            </a:r>
            <a:r>
              <a:rPr lang="el-GR" dirty="0" err="1">
                <a:solidFill>
                  <a:schemeClr val="accent1">
                    <a:lumMod val="40000"/>
                    <a:lumOff val="60000"/>
                  </a:schemeClr>
                </a:solidFill>
              </a:rPr>
              <a:t>ρσια</a:t>
            </a:r>
            <a:r>
              <a:rPr lang="el-GR" dirty="0">
                <a:solidFill>
                  <a:schemeClr val="accent1">
                    <a:lumMod val="40000"/>
                    <a:lumOff val="60000"/>
                  </a:schemeClr>
                </a:solidFill>
              </a:rPr>
              <a:t> δυναμική</a:t>
            </a:r>
            <a:r>
              <a:rPr lang="en-US" dirty="0">
                <a:solidFill>
                  <a:schemeClr val="accent1">
                    <a:lumMod val="40000"/>
                    <a:lumOff val="60000"/>
                  </a:schemeClr>
                </a:solidFill>
              </a:rPr>
              <a:t> </a:t>
            </a:r>
            <a:endParaRPr lang="en-US" dirty="0"/>
          </a:p>
        </p:txBody>
      </p:sp>
      <p:sp>
        <p:nvSpPr>
          <p:cNvPr id="4" name="Date Placeholder 3">
            <a:extLst>
              <a:ext uri="{FF2B5EF4-FFF2-40B4-BE49-F238E27FC236}">
                <a16:creationId xmlns:a16="http://schemas.microsoft.com/office/drawing/2014/main" id="{C6F00ECA-50BE-C10B-D714-8CB1CFFBA14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33FFFEB-07F1-24A9-41A7-B8580C9B5A5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BC558805-A799-17D6-0E41-FEC0DBF2EC68}"/>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8298651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8FF0D3-F940-C101-2354-8FABCEA2BCCA}"/>
              </a:ext>
            </a:extLst>
          </p:cNvPr>
          <p:cNvSpPr>
            <a:spLocks noGrp="1"/>
          </p:cNvSpPr>
          <p:nvPr>
            <p:ph idx="1"/>
          </p:nvPr>
        </p:nvSpPr>
        <p:spPr>
          <a:xfrm>
            <a:off x="407988" y="1592263"/>
            <a:ext cx="7950649" cy="1601312"/>
          </a:xfrm>
        </p:spPr>
        <p:txBody>
          <a:bodyPr>
            <a:normAutofit fontScale="85000" lnSpcReduction="20000"/>
          </a:bodyPr>
          <a:lstStyle/>
          <a:p>
            <a:pPr>
              <a:buFont typeface="Wingdings" pitchFamily="2" charset="2"/>
              <a:buChar char="§"/>
            </a:pPr>
            <a:r>
              <a:rPr lang="el-GR" dirty="0"/>
              <a:t>Η επιτάχυνση σε ένα </a:t>
            </a:r>
            <a:r>
              <a:rPr lang="en-US" dirty="0"/>
              <a:t>synchrotron </a:t>
            </a:r>
            <a:r>
              <a:rPr lang="el-GR" dirty="0"/>
              <a:t>επιτυγχάνεται με τις κοιλότητες R</a:t>
            </a:r>
            <a:r>
              <a:rPr lang="en-US" dirty="0"/>
              <a:t>F</a:t>
            </a:r>
            <a:endParaRPr lang="el-GR" dirty="0"/>
          </a:p>
          <a:p>
            <a:pPr lvl="1">
              <a:buFont typeface="Wingdings" pitchFamily="2" charset="2"/>
              <a:buChar char="§"/>
            </a:pPr>
            <a:r>
              <a:rPr lang="el-GR" dirty="0"/>
              <a:t>ηλεκτρικό πεδίο από δυναμικό παράλληλο με τον άξονα της κίνησης</a:t>
            </a:r>
          </a:p>
          <a:p>
            <a:pPr>
              <a:lnSpc>
                <a:spcPct val="110000"/>
              </a:lnSpc>
              <a:buFont typeface="Wingdings" pitchFamily="2" charset="2"/>
              <a:buChar char="§"/>
            </a:pPr>
            <a:r>
              <a:rPr lang="el-GR" dirty="0"/>
              <a:t>Στην διάρκεια της επιτάχυνσης η μεταβολή του ηλεκτρικού πεδίο είναι συγχρονισμένη με την μεταβολή του μαγνητικού πεδίου στην κάθε περιστροφή ⟶ συνθήκη για σταθερή ακτίνα καμπυλότητας </a:t>
            </a:r>
          </a:p>
          <a:p>
            <a:pPr lvl="1">
              <a:buFont typeface="Wingdings" pitchFamily="2" charset="2"/>
              <a:buChar char="§"/>
            </a:pPr>
            <a:endParaRPr lang="el-GR" dirty="0"/>
          </a:p>
          <a:p>
            <a:pPr>
              <a:buFont typeface="Wingdings" pitchFamily="2" charset="2"/>
              <a:buChar char="§"/>
            </a:pPr>
            <a:endParaRPr lang="el-GR" dirty="0"/>
          </a:p>
        </p:txBody>
      </p:sp>
      <p:sp>
        <p:nvSpPr>
          <p:cNvPr id="3" name="Title 2">
            <a:extLst>
              <a:ext uri="{FF2B5EF4-FFF2-40B4-BE49-F238E27FC236}">
                <a16:creationId xmlns:a16="http://schemas.microsoft.com/office/drawing/2014/main" id="{FCF9D5AC-8712-1476-11E5-55863C8668A3}"/>
              </a:ext>
            </a:extLst>
          </p:cNvPr>
          <p:cNvSpPr>
            <a:spLocks noGrp="1"/>
          </p:cNvSpPr>
          <p:nvPr>
            <p:ph type="title"/>
          </p:nvPr>
        </p:nvSpPr>
        <p:spPr/>
        <p:txBody>
          <a:bodyPr/>
          <a:lstStyle/>
          <a:p>
            <a:r>
              <a:rPr lang="el-GR" dirty="0"/>
              <a:t>Η κίνηση της δέσμης στον επιταχυντή</a:t>
            </a:r>
            <a:br>
              <a:rPr lang="el-GR" dirty="0"/>
            </a:br>
            <a:r>
              <a:rPr lang="el-GR" dirty="0">
                <a:solidFill>
                  <a:schemeClr val="accent1">
                    <a:lumMod val="40000"/>
                    <a:lumOff val="60000"/>
                  </a:schemeClr>
                </a:solidFill>
              </a:rPr>
              <a:t>Διαμήκης δυναμική</a:t>
            </a:r>
            <a:r>
              <a:rPr lang="en-US" dirty="0">
                <a:solidFill>
                  <a:schemeClr val="accent1">
                    <a:lumMod val="40000"/>
                    <a:lumOff val="60000"/>
                  </a:schemeClr>
                </a:solidFill>
              </a:rPr>
              <a:t> </a:t>
            </a:r>
            <a:r>
              <a:rPr lang="el-GR" dirty="0">
                <a:solidFill>
                  <a:schemeClr val="accent1">
                    <a:lumMod val="40000"/>
                    <a:lumOff val="60000"/>
                  </a:schemeClr>
                </a:solidFill>
              </a:rPr>
              <a:t>- </a:t>
            </a:r>
            <a:r>
              <a:rPr lang="el-GR" dirty="0" err="1">
                <a:solidFill>
                  <a:schemeClr val="accent1">
                    <a:lumMod val="40000"/>
                    <a:lumOff val="60000"/>
                  </a:schemeClr>
                </a:solidFill>
              </a:rPr>
              <a:t>επιτ</a:t>
            </a:r>
            <a:r>
              <a:rPr lang="en-US" dirty="0" err="1">
                <a:solidFill>
                  <a:schemeClr val="accent1">
                    <a:lumMod val="40000"/>
                    <a:lumOff val="60000"/>
                  </a:schemeClr>
                </a:solidFill>
              </a:rPr>
              <a:t>ά</a:t>
            </a:r>
            <a:r>
              <a:rPr lang="el-GR" dirty="0" err="1">
                <a:solidFill>
                  <a:schemeClr val="accent1">
                    <a:lumMod val="40000"/>
                    <a:lumOff val="60000"/>
                  </a:schemeClr>
                </a:solidFill>
              </a:rPr>
              <a:t>χυνση</a:t>
            </a:r>
            <a:endParaRPr lang="en-US" dirty="0"/>
          </a:p>
        </p:txBody>
      </p:sp>
      <p:sp>
        <p:nvSpPr>
          <p:cNvPr id="4" name="Date Placeholder 3">
            <a:extLst>
              <a:ext uri="{FF2B5EF4-FFF2-40B4-BE49-F238E27FC236}">
                <a16:creationId xmlns:a16="http://schemas.microsoft.com/office/drawing/2014/main" id="{C6F00ECA-50BE-C10B-D714-8CB1CFFBA14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33FFFEB-07F1-24A9-41A7-B8580C9B5A5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BC558805-A799-17D6-0E41-FEC0DBF2EC68}"/>
              </a:ext>
            </a:extLst>
          </p:cNvPr>
          <p:cNvSpPr>
            <a:spLocks noGrp="1"/>
          </p:cNvSpPr>
          <p:nvPr>
            <p:ph type="sldNum" sz="quarter" idx="12"/>
          </p:nvPr>
        </p:nvSpPr>
        <p:spPr/>
        <p:txBody>
          <a:bodyPr/>
          <a:lstStyle/>
          <a:p>
            <a:fld id="{36B5EA5A-BC32-A742-B11B-8E7414D5B535}" type="slidenum">
              <a:rPr lang="en-US" smtClean="0"/>
              <a:pPr/>
              <a:t>36</a:t>
            </a:fld>
            <a:endParaRPr lang="en-US" dirty="0"/>
          </a:p>
        </p:txBody>
      </p:sp>
      <p:grpSp>
        <p:nvGrpSpPr>
          <p:cNvPr id="7" name="Group 5">
            <a:extLst>
              <a:ext uri="{FF2B5EF4-FFF2-40B4-BE49-F238E27FC236}">
                <a16:creationId xmlns:a16="http://schemas.microsoft.com/office/drawing/2014/main" id="{226EAF0E-CCE4-F9AC-6064-6DE311FF95DE}"/>
              </a:ext>
            </a:extLst>
          </p:cNvPr>
          <p:cNvGrpSpPr>
            <a:grpSpLocks noChangeAspect="1"/>
          </p:cNvGrpSpPr>
          <p:nvPr/>
        </p:nvGrpSpPr>
        <p:grpSpPr bwMode="auto">
          <a:xfrm>
            <a:off x="8150835" y="2154556"/>
            <a:ext cx="3646011" cy="3554254"/>
            <a:chOff x="190" y="606"/>
            <a:chExt cx="2702" cy="2634"/>
          </a:xfrm>
        </p:grpSpPr>
        <p:grpSp>
          <p:nvGrpSpPr>
            <p:cNvPr id="8" name="Group 6">
              <a:extLst>
                <a:ext uri="{FF2B5EF4-FFF2-40B4-BE49-F238E27FC236}">
                  <a16:creationId xmlns:a16="http://schemas.microsoft.com/office/drawing/2014/main" id="{10FAA62D-09B2-6ACF-8D54-9A572A727B25}"/>
                </a:ext>
              </a:extLst>
            </p:cNvPr>
            <p:cNvGrpSpPr>
              <a:grpSpLocks/>
            </p:cNvGrpSpPr>
            <p:nvPr/>
          </p:nvGrpSpPr>
          <p:grpSpPr bwMode="auto">
            <a:xfrm>
              <a:off x="190" y="606"/>
              <a:ext cx="2702" cy="2634"/>
              <a:chOff x="303" y="361"/>
              <a:chExt cx="2702" cy="2634"/>
            </a:xfrm>
          </p:grpSpPr>
          <p:sp>
            <p:nvSpPr>
              <p:cNvPr id="10" name="AutoShape 7">
                <a:extLst>
                  <a:ext uri="{FF2B5EF4-FFF2-40B4-BE49-F238E27FC236}">
                    <a16:creationId xmlns:a16="http://schemas.microsoft.com/office/drawing/2014/main" id="{C6BC9112-B972-FBE5-A40B-F240BCDF9158}"/>
                  </a:ext>
                </a:extLst>
              </p:cNvPr>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11" name="Line 8">
                <a:extLst>
                  <a:ext uri="{FF2B5EF4-FFF2-40B4-BE49-F238E27FC236}">
                    <a16:creationId xmlns:a16="http://schemas.microsoft.com/office/drawing/2014/main" id="{B4C61AA0-6B4B-C6D2-8234-AA1342C58596}"/>
                  </a:ext>
                </a:extLst>
              </p:cNvPr>
              <p:cNvSpPr>
                <a:spLocks noChangeShapeType="1"/>
              </p:cNvSpPr>
              <p:nvPr/>
            </p:nvSpPr>
            <p:spPr bwMode="auto">
              <a:xfrm flipH="1">
                <a:off x="1533" y="2995"/>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12" name="Line 12">
                <a:extLst>
                  <a:ext uri="{FF2B5EF4-FFF2-40B4-BE49-F238E27FC236}">
                    <a16:creationId xmlns:a16="http://schemas.microsoft.com/office/drawing/2014/main" id="{05A4FA78-7B8D-2B5E-9546-5DA4A9CF0445}"/>
                  </a:ext>
                </a:extLst>
              </p:cNvPr>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13" name="Rectangle 13">
                <a:extLst>
                  <a:ext uri="{FF2B5EF4-FFF2-40B4-BE49-F238E27FC236}">
                    <a16:creationId xmlns:a16="http://schemas.microsoft.com/office/drawing/2014/main" id="{2C8E7A18-F7BA-7D9D-870D-60B7C71E8C7A}"/>
                  </a:ext>
                </a:extLst>
              </p:cNvPr>
              <p:cNvSpPr>
                <a:spLocks noChangeArrowheads="1"/>
              </p:cNvSpPr>
              <p:nvPr/>
            </p:nvSpPr>
            <p:spPr bwMode="auto">
              <a:xfrm>
                <a:off x="348" y="511"/>
                <a:ext cx="257" cy="297"/>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14" name="Group 14">
                <a:extLst>
                  <a:ext uri="{FF2B5EF4-FFF2-40B4-BE49-F238E27FC236}">
                    <a16:creationId xmlns:a16="http://schemas.microsoft.com/office/drawing/2014/main" id="{0C8CD12D-A5C4-B526-1A2B-D36CB6F2004B}"/>
                  </a:ext>
                </a:extLst>
              </p:cNvPr>
              <p:cNvGrpSpPr>
                <a:grpSpLocks/>
              </p:cNvGrpSpPr>
              <p:nvPr/>
            </p:nvGrpSpPr>
            <p:grpSpPr bwMode="auto">
              <a:xfrm>
                <a:off x="543" y="491"/>
                <a:ext cx="124" cy="124"/>
                <a:chOff x="2817" y="2503"/>
                <a:chExt cx="163" cy="163"/>
              </a:xfrm>
            </p:grpSpPr>
            <p:sp>
              <p:nvSpPr>
                <p:cNvPr id="42" name="Oval 15">
                  <a:extLst>
                    <a:ext uri="{FF2B5EF4-FFF2-40B4-BE49-F238E27FC236}">
                      <a16:creationId xmlns:a16="http://schemas.microsoft.com/office/drawing/2014/main" id="{73090CF8-E39C-8974-8164-C03E66063328}"/>
                    </a:ext>
                  </a:extLst>
                </p:cNvPr>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43" name="Oval 16">
                  <a:extLst>
                    <a:ext uri="{FF2B5EF4-FFF2-40B4-BE49-F238E27FC236}">
                      <a16:creationId xmlns:a16="http://schemas.microsoft.com/office/drawing/2014/main" id="{FA9A54CF-F6E7-4408-A0F1-6E26BDF2186B}"/>
                    </a:ext>
                  </a:extLst>
                </p:cNvPr>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15" name="Group 17">
                <a:extLst>
                  <a:ext uri="{FF2B5EF4-FFF2-40B4-BE49-F238E27FC236}">
                    <a16:creationId xmlns:a16="http://schemas.microsoft.com/office/drawing/2014/main" id="{8A655BDA-E55E-6986-0EEC-D7153A838F36}"/>
                  </a:ext>
                </a:extLst>
              </p:cNvPr>
              <p:cNvGrpSpPr>
                <a:grpSpLocks/>
              </p:cNvGrpSpPr>
              <p:nvPr/>
            </p:nvGrpSpPr>
            <p:grpSpPr bwMode="auto">
              <a:xfrm>
                <a:off x="1030" y="648"/>
                <a:ext cx="1745" cy="1745"/>
                <a:chOff x="3327" y="1095"/>
                <a:chExt cx="1745" cy="1745"/>
              </a:xfrm>
            </p:grpSpPr>
            <p:sp>
              <p:nvSpPr>
                <p:cNvPr id="40" name="AutoShape 18">
                  <a:extLst>
                    <a:ext uri="{FF2B5EF4-FFF2-40B4-BE49-F238E27FC236}">
                      <a16:creationId xmlns:a16="http://schemas.microsoft.com/office/drawing/2014/main" id="{DCCDB3D5-E1CF-B4A2-3E7A-747C34FA0FBF}"/>
                    </a:ext>
                  </a:extLst>
                </p:cNvPr>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41" name="Arc 19">
                  <a:extLst>
                    <a:ext uri="{FF2B5EF4-FFF2-40B4-BE49-F238E27FC236}">
                      <a16:creationId xmlns:a16="http://schemas.microsoft.com/office/drawing/2014/main" id="{F6F1EFB7-4ED5-8DD6-2552-A6B80B36B90A}"/>
                    </a:ext>
                  </a:extLst>
                </p:cNvPr>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16" name="AutoShape 20">
                <a:extLst>
                  <a:ext uri="{FF2B5EF4-FFF2-40B4-BE49-F238E27FC236}">
                    <a16:creationId xmlns:a16="http://schemas.microsoft.com/office/drawing/2014/main" id="{58724040-F667-89BF-0434-9B0E77C71B04}"/>
                  </a:ext>
                </a:extLst>
              </p:cNvPr>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17" name="Arc 21">
                <a:extLst>
                  <a:ext uri="{FF2B5EF4-FFF2-40B4-BE49-F238E27FC236}">
                    <a16:creationId xmlns:a16="http://schemas.microsoft.com/office/drawing/2014/main" id="{7E9CD4B4-8051-B726-762B-B38737BDB810}"/>
                  </a:ext>
                </a:extLst>
              </p:cNvPr>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18" name="Group 22">
                <a:extLst>
                  <a:ext uri="{FF2B5EF4-FFF2-40B4-BE49-F238E27FC236}">
                    <a16:creationId xmlns:a16="http://schemas.microsoft.com/office/drawing/2014/main" id="{183BCE10-63ED-2C3F-07BF-69D00F7D35A5}"/>
                  </a:ext>
                </a:extLst>
              </p:cNvPr>
              <p:cNvGrpSpPr>
                <a:grpSpLocks/>
              </p:cNvGrpSpPr>
              <p:nvPr/>
            </p:nvGrpSpPr>
            <p:grpSpPr bwMode="auto">
              <a:xfrm>
                <a:off x="1014" y="1137"/>
                <a:ext cx="1745" cy="1745"/>
                <a:chOff x="3311" y="1754"/>
                <a:chExt cx="1745" cy="1745"/>
              </a:xfrm>
            </p:grpSpPr>
            <p:sp>
              <p:nvSpPr>
                <p:cNvPr id="38" name="AutoShape 23">
                  <a:extLst>
                    <a:ext uri="{FF2B5EF4-FFF2-40B4-BE49-F238E27FC236}">
                      <a16:creationId xmlns:a16="http://schemas.microsoft.com/office/drawing/2014/main" id="{7C096A5C-296C-00F3-1E7C-56E24B5248BE}"/>
                    </a:ext>
                  </a:extLst>
                </p:cNvPr>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39" name="Arc 24">
                  <a:extLst>
                    <a:ext uri="{FF2B5EF4-FFF2-40B4-BE49-F238E27FC236}">
                      <a16:creationId xmlns:a16="http://schemas.microsoft.com/office/drawing/2014/main" id="{C79C8302-BB59-322B-DA4B-8CD54E878A01}"/>
                    </a:ext>
                  </a:extLst>
                </p:cNvPr>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19" name="Arc 25">
                <a:extLst>
                  <a:ext uri="{FF2B5EF4-FFF2-40B4-BE49-F238E27FC236}">
                    <a16:creationId xmlns:a16="http://schemas.microsoft.com/office/drawing/2014/main" id="{20DFDF63-3DC0-DD8A-E3C6-FC74673384B4}"/>
                  </a:ext>
                </a:extLst>
              </p:cNvPr>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20" name="Line 26">
                <a:extLst>
                  <a:ext uri="{FF2B5EF4-FFF2-40B4-BE49-F238E27FC236}">
                    <a16:creationId xmlns:a16="http://schemas.microsoft.com/office/drawing/2014/main" id="{8EF1E59F-BE98-676F-D987-EA712E499A49}"/>
                  </a:ext>
                </a:extLst>
              </p:cNvPr>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1" name="Line 27">
                <a:extLst>
                  <a:ext uri="{FF2B5EF4-FFF2-40B4-BE49-F238E27FC236}">
                    <a16:creationId xmlns:a16="http://schemas.microsoft.com/office/drawing/2014/main" id="{3BCF0216-D74E-BA44-35D3-4EAA086AF04C}"/>
                  </a:ext>
                </a:extLst>
              </p:cNvPr>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2" name="Line 28">
                <a:extLst>
                  <a:ext uri="{FF2B5EF4-FFF2-40B4-BE49-F238E27FC236}">
                    <a16:creationId xmlns:a16="http://schemas.microsoft.com/office/drawing/2014/main" id="{59017538-5A00-CCC0-9CDE-92896AF689A5}"/>
                  </a:ext>
                </a:extLst>
              </p:cNvPr>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3" name="Rectangle 29">
                <a:extLst>
                  <a:ext uri="{FF2B5EF4-FFF2-40B4-BE49-F238E27FC236}">
                    <a16:creationId xmlns:a16="http://schemas.microsoft.com/office/drawing/2014/main" id="{00541CD4-86EE-25A3-5B58-70461B775FB9}"/>
                  </a:ext>
                </a:extLst>
              </p:cNvPr>
              <p:cNvSpPr>
                <a:spLocks noChangeArrowheads="1"/>
              </p:cNvSpPr>
              <p:nvPr/>
            </p:nvSpPr>
            <p:spPr bwMode="auto">
              <a:xfrm>
                <a:off x="585" y="1669"/>
                <a:ext cx="521" cy="205"/>
              </a:xfrm>
              <a:prstGeom prst="rect">
                <a:avLst/>
              </a:prstGeom>
              <a:noFill/>
              <a:ln w="9525">
                <a:noFill/>
                <a:miter lim="800000"/>
                <a:headEnd/>
                <a:tailEnd/>
              </a:ln>
            </p:spPr>
            <p:txBody>
              <a:bodyPr wrap="none">
                <a:prstTxWarp prst="textNoShape">
                  <a:avLst/>
                </a:prstTxWarp>
                <a:spAutoFit/>
              </a:bodyPr>
              <a:lstStyle/>
              <a:p>
                <a:r>
                  <a:rPr lang="el-GR" sz="1200" noProof="1">
                    <a:latin typeface="Comic Sans MS" pitchFamily="-110" charset="0"/>
                  </a:rPr>
                  <a:t>είσοδος</a:t>
                </a:r>
                <a:endParaRPr sz="1200" noProof="1">
                  <a:latin typeface="Comic Sans MS" pitchFamily="-110" charset="0"/>
                </a:endParaRPr>
              </a:p>
            </p:txBody>
          </p:sp>
          <p:sp>
            <p:nvSpPr>
              <p:cNvPr id="24" name="Rectangle 30">
                <a:extLst>
                  <a:ext uri="{FF2B5EF4-FFF2-40B4-BE49-F238E27FC236}">
                    <a16:creationId xmlns:a16="http://schemas.microsoft.com/office/drawing/2014/main" id="{1C0E5289-2500-1BBC-AE47-4943F73FEFD1}"/>
                  </a:ext>
                </a:extLst>
              </p:cNvPr>
              <p:cNvSpPr>
                <a:spLocks noChangeArrowheads="1"/>
              </p:cNvSpPr>
              <p:nvPr/>
            </p:nvSpPr>
            <p:spPr bwMode="auto">
              <a:xfrm>
                <a:off x="2024" y="1669"/>
                <a:ext cx="487" cy="205"/>
              </a:xfrm>
              <a:prstGeom prst="rect">
                <a:avLst/>
              </a:prstGeom>
              <a:noFill/>
              <a:ln w="9525">
                <a:noFill/>
                <a:miter lim="800000"/>
                <a:headEnd/>
                <a:tailEnd/>
              </a:ln>
            </p:spPr>
            <p:txBody>
              <a:bodyPr wrap="none">
                <a:prstTxWarp prst="textNoShape">
                  <a:avLst/>
                </a:prstTxWarp>
                <a:spAutoFit/>
              </a:bodyPr>
              <a:lstStyle/>
              <a:p>
                <a:r>
                  <a:rPr lang="en-US" sz="1200" noProof="1">
                    <a:latin typeface="Comic Sans MS" pitchFamily="-110" charset="0"/>
                  </a:rPr>
                  <a:t>έ</a:t>
                </a:r>
                <a:r>
                  <a:rPr lang="el-GR" sz="1200" noProof="1">
                    <a:latin typeface="Comic Sans MS" pitchFamily="-110" charset="0"/>
                  </a:rPr>
                  <a:t>ξοδος</a:t>
                </a:r>
                <a:endParaRPr sz="1400" noProof="1">
                  <a:latin typeface="Comic Sans MS" pitchFamily="-110" charset="0"/>
                </a:endParaRPr>
              </a:p>
            </p:txBody>
          </p:sp>
          <p:sp>
            <p:nvSpPr>
              <p:cNvPr id="25" name="Line 31">
                <a:extLst>
                  <a:ext uri="{FF2B5EF4-FFF2-40B4-BE49-F238E27FC236}">
                    <a16:creationId xmlns:a16="http://schemas.microsoft.com/office/drawing/2014/main" id="{B07CA195-A23C-22F2-9B62-49B787784B51}"/>
                  </a:ext>
                </a:extLst>
              </p:cNvPr>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26" name="Rectangle 32">
                <a:extLst>
                  <a:ext uri="{FF2B5EF4-FFF2-40B4-BE49-F238E27FC236}">
                    <a16:creationId xmlns:a16="http://schemas.microsoft.com/office/drawing/2014/main" id="{CEA9F499-6C0F-4BD7-DD88-58A89E421A94}"/>
                  </a:ext>
                </a:extLst>
              </p:cNvPr>
              <p:cNvSpPr>
                <a:spLocks noChangeArrowheads="1"/>
              </p:cNvSpPr>
              <p:nvPr/>
            </p:nvSpPr>
            <p:spPr bwMode="auto">
              <a:xfrm>
                <a:off x="1014" y="2046"/>
                <a:ext cx="209" cy="228"/>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rPr>
                  <a:t>r</a:t>
                </a:r>
                <a:endParaRPr sz="1400" noProof="1">
                  <a:latin typeface="Symbol" pitchFamily="-110" charset="2"/>
                </a:endParaRPr>
              </a:p>
            </p:txBody>
          </p:sp>
          <p:sp>
            <p:nvSpPr>
              <p:cNvPr id="27" name="Line 33">
                <a:extLst>
                  <a:ext uri="{FF2B5EF4-FFF2-40B4-BE49-F238E27FC236}">
                    <a16:creationId xmlns:a16="http://schemas.microsoft.com/office/drawing/2014/main" id="{E481EFCA-47C6-6C23-EC04-8F35C79C61B8}"/>
                  </a:ext>
                </a:extLst>
              </p:cNvPr>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8" name="Line 34">
                <a:extLst>
                  <a:ext uri="{FF2B5EF4-FFF2-40B4-BE49-F238E27FC236}">
                    <a16:creationId xmlns:a16="http://schemas.microsoft.com/office/drawing/2014/main" id="{7AA4D84B-EF87-3E55-19DC-C87EF7880846}"/>
                  </a:ext>
                </a:extLst>
              </p:cNvPr>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9" name="Rectangle 35">
                <a:extLst>
                  <a:ext uri="{FF2B5EF4-FFF2-40B4-BE49-F238E27FC236}">
                    <a16:creationId xmlns:a16="http://schemas.microsoft.com/office/drawing/2014/main" id="{4CF7FCDC-6CA1-4A28-ED6D-62CEA6EABD44}"/>
                  </a:ext>
                </a:extLst>
              </p:cNvPr>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30" name="Line 36">
                <a:extLst>
                  <a:ext uri="{FF2B5EF4-FFF2-40B4-BE49-F238E27FC236}">
                    <a16:creationId xmlns:a16="http://schemas.microsoft.com/office/drawing/2014/main" id="{4709F484-DD83-6AB6-59B9-73A26EB23F2C}"/>
                  </a:ext>
                </a:extLst>
              </p:cNvPr>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31" name="Line 37">
                <a:extLst>
                  <a:ext uri="{FF2B5EF4-FFF2-40B4-BE49-F238E27FC236}">
                    <a16:creationId xmlns:a16="http://schemas.microsoft.com/office/drawing/2014/main" id="{EB536CC4-A5C5-35B0-E4EC-2124218C9F22}"/>
                  </a:ext>
                </a:extLst>
              </p:cNvPr>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2" name="Line 39">
                <a:extLst>
                  <a:ext uri="{FF2B5EF4-FFF2-40B4-BE49-F238E27FC236}">
                    <a16:creationId xmlns:a16="http://schemas.microsoft.com/office/drawing/2014/main" id="{79136030-2C2D-BD6D-BFD5-51D588CB27AD}"/>
                  </a:ext>
                </a:extLst>
              </p:cNvPr>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33" name="Line 40">
                <a:extLst>
                  <a:ext uri="{FF2B5EF4-FFF2-40B4-BE49-F238E27FC236}">
                    <a16:creationId xmlns:a16="http://schemas.microsoft.com/office/drawing/2014/main" id="{D2A0CD9C-60DD-2720-C460-90DEB5C34E95}"/>
                  </a:ext>
                </a:extLst>
              </p:cNvPr>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34" name="Rectangle 41">
                <a:extLst>
                  <a:ext uri="{FF2B5EF4-FFF2-40B4-BE49-F238E27FC236}">
                    <a16:creationId xmlns:a16="http://schemas.microsoft.com/office/drawing/2014/main" id="{0E79D40C-85E7-1360-828B-83CA137A14F1}"/>
                  </a:ext>
                </a:extLst>
              </p:cNvPr>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R=C/2π</a:t>
                </a:r>
                <a:endParaRPr sz="1400" noProof="1">
                  <a:latin typeface="Comic Sans MS" pitchFamily="-110" charset="0"/>
                </a:endParaRPr>
              </a:p>
            </p:txBody>
          </p:sp>
          <p:grpSp>
            <p:nvGrpSpPr>
              <p:cNvPr id="35" name="Group 42">
                <a:extLst>
                  <a:ext uri="{FF2B5EF4-FFF2-40B4-BE49-F238E27FC236}">
                    <a16:creationId xmlns:a16="http://schemas.microsoft.com/office/drawing/2014/main" id="{8A4F4D9B-C123-A1AB-7445-FE7D41735934}"/>
                  </a:ext>
                </a:extLst>
              </p:cNvPr>
              <p:cNvGrpSpPr>
                <a:grpSpLocks/>
              </p:cNvGrpSpPr>
              <p:nvPr/>
            </p:nvGrpSpPr>
            <p:grpSpPr bwMode="auto">
              <a:xfrm>
                <a:off x="1569" y="361"/>
                <a:ext cx="192" cy="251"/>
                <a:chOff x="3748" y="3151"/>
                <a:chExt cx="192" cy="251"/>
              </a:xfrm>
            </p:grpSpPr>
            <p:sp>
              <p:nvSpPr>
                <p:cNvPr id="36" name="Rectangle 43">
                  <a:extLst>
                    <a:ext uri="{FF2B5EF4-FFF2-40B4-BE49-F238E27FC236}">
                      <a16:creationId xmlns:a16="http://schemas.microsoft.com/office/drawing/2014/main" id="{0B70C53A-E152-E516-B091-EDE0A75778AA}"/>
                    </a:ext>
                  </a:extLst>
                </p:cNvPr>
                <p:cNvSpPr>
                  <a:spLocks noChangeArrowheads="1"/>
                </p:cNvSpPr>
                <p:nvPr/>
              </p:nvSpPr>
              <p:spPr bwMode="auto">
                <a:xfrm>
                  <a:off x="3748" y="3151"/>
                  <a:ext cx="192" cy="251"/>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sp>
              <p:nvSpPr>
                <p:cNvPr id="37" name="Line 44">
                  <a:extLst>
                    <a:ext uri="{FF2B5EF4-FFF2-40B4-BE49-F238E27FC236}">
                      <a16:creationId xmlns:a16="http://schemas.microsoft.com/office/drawing/2014/main" id="{35C4C35B-1320-E49A-7CD9-1379BFD46A91}"/>
                    </a:ext>
                  </a:extLst>
                </p:cNvPr>
                <p:cNvSpPr>
                  <a:spLocks noChangeShapeType="1"/>
                </p:cNvSpPr>
                <p:nvPr/>
              </p:nvSpPr>
              <p:spPr bwMode="auto">
                <a:xfrm>
                  <a:off x="3796" y="3151"/>
                  <a:ext cx="96" cy="0"/>
                </a:xfrm>
                <a:prstGeom prst="line">
                  <a:avLst/>
                </a:prstGeom>
                <a:noFill/>
                <a:ln w="12700">
                  <a:solidFill>
                    <a:srgbClr val="3333FF"/>
                  </a:solidFill>
                  <a:round/>
                  <a:headEnd/>
                  <a:tailEnd type="stealth" w="sm" len="sm"/>
                </a:ln>
              </p:spPr>
              <p:txBody>
                <a:bodyPr>
                  <a:prstTxWarp prst="textNoShape">
                    <a:avLst/>
                  </a:prstTxWarp>
                </a:bodyPr>
                <a:lstStyle/>
                <a:p>
                  <a:endParaRPr lang="en-US"/>
                </a:p>
              </p:txBody>
            </p:sp>
          </p:grpSp>
        </p:grpSp>
        <p:sp>
          <p:nvSpPr>
            <p:cNvPr id="9" name="Rectangle 45">
              <a:extLst>
                <a:ext uri="{FF2B5EF4-FFF2-40B4-BE49-F238E27FC236}">
                  <a16:creationId xmlns:a16="http://schemas.microsoft.com/office/drawing/2014/main" id="{B6889E1A-AFCA-5ED2-9278-BF558AA6D8BB}"/>
                </a:ext>
              </a:extLst>
            </p:cNvPr>
            <p:cNvSpPr>
              <a:spLocks noChangeArrowheads="1"/>
            </p:cNvSpPr>
            <p:nvPr/>
          </p:nvSpPr>
          <p:spPr bwMode="auto">
            <a:xfrm>
              <a:off x="1807" y="1171"/>
              <a:ext cx="474" cy="205"/>
            </a:xfrm>
            <a:prstGeom prst="rect">
              <a:avLst/>
            </a:prstGeom>
            <a:noFill/>
            <a:ln w="9525">
              <a:noFill/>
              <a:miter lim="800000"/>
              <a:headEnd/>
              <a:tailEnd/>
            </a:ln>
          </p:spPr>
          <p:txBody>
            <a:bodyPr wrap="none">
              <a:prstTxWarp prst="textNoShape">
                <a:avLst/>
              </a:prstTxWarp>
              <a:spAutoFit/>
            </a:bodyPr>
            <a:lstStyle/>
            <a:p>
              <a:pPr algn="ctr"/>
              <a:r>
                <a:rPr lang="el-GR" sz="1200" noProof="1">
                  <a:solidFill>
                    <a:srgbClr val="009999"/>
                  </a:solidFill>
                  <a:latin typeface="Comic Sans MS" pitchFamily="-110" charset="0"/>
                </a:rPr>
                <a:t>δ</a:t>
              </a:r>
              <a:r>
                <a:rPr lang="en-US" sz="1200" noProof="1">
                  <a:solidFill>
                    <a:srgbClr val="009999"/>
                  </a:solidFill>
                  <a:latin typeface="Comic Sans MS" pitchFamily="-110" charset="0"/>
                </a:rPr>
                <a:t>ί</a:t>
              </a:r>
              <a:r>
                <a:rPr lang="el-GR" sz="1200" noProof="1">
                  <a:solidFill>
                    <a:srgbClr val="009999"/>
                  </a:solidFill>
                  <a:latin typeface="Comic Sans MS" pitchFamily="-110" charset="0"/>
                </a:rPr>
                <a:t>πολο</a:t>
              </a:r>
              <a:endParaRPr sz="1200" noProof="1">
                <a:solidFill>
                  <a:srgbClr val="009999"/>
                </a:solidFill>
                <a:latin typeface="Comic Sans MS" pitchFamily="-110" charset="0"/>
              </a:endParaRPr>
            </a:p>
          </p:txBody>
        </p:sp>
      </p:grpSp>
      <p:sp>
        <p:nvSpPr>
          <p:cNvPr id="44" name="Content Placeholder 1">
            <a:extLst>
              <a:ext uri="{FF2B5EF4-FFF2-40B4-BE49-F238E27FC236}">
                <a16:creationId xmlns:a16="http://schemas.microsoft.com/office/drawing/2014/main" id="{5F4A9246-537F-83A4-C0C3-EB64C1DA2572}"/>
              </a:ext>
            </a:extLst>
          </p:cNvPr>
          <p:cNvSpPr txBox="1">
            <a:spLocks/>
          </p:cNvSpPr>
          <p:nvPr/>
        </p:nvSpPr>
        <p:spPr>
          <a:xfrm>
            <a:off x="429041" y="3346502"/>
            <a:ext cx="3778576" cy="2890809"/>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l-GR" dirty="0"/>
              <a:t>Αύξηση ενέργειας ανά περιστροφή</a:t>
            </a:r>
            <a:endParaRPr lang="en-US" dirty="0"/>
          </a:p>
          <a:p>
            <a:pPr>
              <a:buFont typeface="Wingdings" pitchFamily="2" charset="2"/>
              <a:buChar char="§"/>
            </a:pPr>
            <a:r>
              <a:rPr lang="el-GR" dirty="0"/>
              <a:t>Σύγχρονη φάση</a:t>
            </a:r>
            <a:endParaRPr lang="en-US" dirty="0"/>
          </a:p>
          <a:p>
            <a:pPr>
              <a:buFont typeface="Wingdings" pitchFamily="2" charset="2"/>
              <a:buChar char="§"/>
            </a:pPr>
            <a:r>
              <a:rPr lang="el-GR" dirty="0" err="1"/>
              <a:t>Συνθ</a:t>
            </a:r>
            <a:r>
              <a:rPr lang="en-US" dirty="0" err="1"/>
              <a:t>ή</a:t>
            </a:r>
            <a:r>
              <a:rPr lang="el-GR" dirty="0" err="1"/>
              <a:t>κη</a:t>
            </a:r>
            <a:r>
              <a:rPr lang="el-GR" dirty="0"/>
              <a:t> συγχρονισμού </a:t>
            </a:r>
          </a:p>
        </p:txBody>
      </p:sp>
      <p:sp>
        <p:nvSpPr>
          <p:cNvPr id="46" name="Cube 45">
            <a:extLst>
              <a:ext uri="{FF2B5EF4-FFF2-40B4-BE49-F238E27FC236}">
                <a16:creationId xmlns:a16="http://schemas.microsoft.com/office/drawing/2014/main" id="{07D5BB4F-C426-DD22-8A8A-82DE0AC37B50}"/>
              </a:ext>
            </a:extLst>
          </p:cNvPr>
          <p:cNvSpPr/>
          <p:nvPr/>
        </p:nvSpPr>
        <p:spPr>
          <a:xfrm>
            <a:off x="9687243" y="1825053"/>
            <a:ext cx="129541" cy="419582"/>
          </a:xfrm>
          <a:prstGeom prst="cube">
            <a:avLst>
              <a:gd name="adj" fmla="val 43844"/>
            </a:avLst>
          </a:prstGeom>
          <a:solidFill>
            <a:schemeClr val="tx1">
              <a:lumMod val="75000"/>
            </a:schemeClr>
          </a:solidFill>
          <a:ln>
            <a:solidFill>
              <a:schemeClr val="bg2">
                <a:lumMod val="50000"/>
              </a:schemeClr>
            </a:solidFill>
          </a:ln>
          <a:scene3d>
            <a:camera prst="isometricOffAxis2Righ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ube 46">
            <a:extLst>
              <a:ext uri="{FF2B5EF4-FFF2-40B4-BE49-F238E27FC236}">
                <a16:creationId xmlns:a16="http://schemas.microsoft.com/office/drawing/2014/main" id="{9E97E048-8EBB-67A3-F317-78DE51880C25}"/>
              </a:ext>
            </a:extLst>
          </p:cNvPr>
          <p:cNvSpPr/>
          <p:nvPr/>
        </p:nvSpPr>
        <p:spPr>
          <a:xfrm>
            <a:off x="10178270" y="1825053"/>
            <a:ext cx="129541" cy="419582"/>
          </a:xfrm>
          <a:prstGeom prst="cube">
            <a:avLst>
              <a:gd name="adj" fmla="val 43844"/>
            </a:avLst>
          </a:prstGeom>
          <a:solidFill>
            <a:schemeClr val="tx1">
              <a:lumMod val="75000"/>
            </a:schemeClr>
          </a:solidFill>
          <a:ln>
            <a:solidFill>
              <a:schemeClr val="bg2">
                <a:lumMod val="50000"/>
              </a:schemeClr>
            </a:solidFill>
          </a:ln>
          <a:scene3d>
            <a:camera prst="isometricOffAxis2Righ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FD8A3B65-FCE9-B8E0-0EE0-4313FCE623CB}"/>
              </a:ext>
            </a:extLst>
          </p:cNvPr>
          <p:cNvSpPr txBox="1"/>
          <p:nvPr/>
        </p:nvSpPr>
        <p:spPr>
          <a:xfrm>
            <a:off x="9684687" y="1574212"/>
            <a:ext cx="134652" cy="276999"/>
          </a:xfrm>
          <a:prstGeom prst="rect">
            <a:avLst/>
          </a:prstGeom>
          <a:noFill/>
        </p:spPr>
        <p:txBody>
          <a:bodyPr wrap="none" lIns="0" tIns="0" rIns="0" bIns="0" rtlCol="0">
            <a:spAutoFit/>
          </a:bodyPr>
          <a:lstStyle/>
          <a:p>
            <a:pPr algn="l"/>
            <a:r>
              <a:rPr lang="el-GR" dirty="0"/>
              <a:t>+</a:t>
            </a:r>
            <a:endParaRPr lang="en-US" dirty="0"/>
          </a:p>
        </p:txBody>
      </p:sp>
      <p:sp>
        <p:nvSpPr>
          <p:cNvPr id="49" name="TextBox 48">
            <a:extLst>
              <a:ext uri="{FF2B5EF4-FFF2-40B4-BE49-F238E27FC236}">
                <a16:creationId xmlns:a16="http://schemas.microsoft.com/office/drawing/2014/main" id="{9C004FC5-6FC3-17CA-90FF-EFC28ACD1CA1}"/>
              </a:ext>
            </a:extLst>
          </p:cNvPr>
          <p:cNvSpPr txBox="1"/>
          <p:nvPr/>
        </p:nvSpPr>
        <p:spPr>
          <a:xfrm>
            <a:off x="10198122" y="1547000"/>
            <a:ext cx="76944" cy="276999"/>
          </a:xfrm>
          <a:prstGeom prst="rect">
            <a:avLst/>
          </a:prstGeom>
          <a:noFill/>
        </p:spPr>
        <p:txBody>
          <a:bodyPr wrap="none" lIns="0" tIns="0" rIns="0" bIns="0" rtlCol="0">
            <a:spAutoFit/>
          </a:bodyPr>
          <a:lstStyle/>
          <a:p>
            <a:pPr algn="l"/>
            <a:r>
              <a:rPr lang="el-GR" dirty="0"/>
              <a:t>-</a:t>
            </a:r>
            <a:endParaRPr lang="en-US" dirty="0"/>
          </a:p>
        </p:txBody>
      </p:sp>
      <p:pic>
        <p:nvPicPr>
          <p:cNvPr id="50" name="Picture 49">
            <a:extLst>
              <a:ext uri="{FF2B5EF4-FFF2-40B4-BE49-F238E27FC236}">
                <a16:creationId xmlns:a16="http://schemas.microsoft.com/office/drawing/2014/main" id="{17C0F834-EDEC-75A4-058B-B38F24661F43}"/>
              </a:ext>
            </a:extLst>
          </p:cNvPr>
          <p:cNvPicPr>
            <a:picLocks noChangeAspect="1"/>
          </p:cNvPicPr>
          <p:nvPr/>
        </p:nvPicPr>
        <p:blipFill>
          <a:blip r:embed="rId2"/>
          <a:stretch>
            <a:fillRect/>
          </a:stretch>
        </p:blipFill>
        <p:spPr>
          <a:xfrm>
            <a:off x="4377639" y="3443377"/>
            <a:ext cx="2631397" cy="253790"/>
          </a:xfrm>
          <a:prstGeom prst="rect">
            <a:avLst/>
          </a:prstGeom>
        </p:spPr>
      </p:pic>
      <p:pic>
        <p:nvPicPr>
          <p:cNvPr id="51" name="Picture 50">
            <a:extLst>
              <a:ext uri="{FF2B5EF4-FFF2-40B4-BE49-F238E27FC236}">
                <a16:creationId xmlns:a16="http://schemas.microsoft.com/office/drawing/2014/main" id="{1632E70E-814D-D47E-CD87-E064F6A16825}"/>
              </a:ext>
            </a:extLst>
          </p:cNvPr>
          <p:cNvPicPr>
            <a:picLocks noChangeAspect="1"/>
          </p:cNvPicPr>
          <p:nvPr/>
        </p:nvPicPr>
        <p:blipFill>
          <a:blip r:embed="rId3"/>
          <a:stretch>
            <a:fillRect/>
          </a:stretch>
        </p:blipFill>
        <p:spPr>
          <a:xfrm>
            <a:off x="4603807" y="4226798"/>
            <a:ext cx="1638300" cy="241300"/>
          </a:xfrm>
          <a:prstGeom prst="rect">
            <a:avLst/>
          </a:prstGeom>
        </p:spPr>
      </p:pic>
      <p:pic>
        <p:nvPicPr>
          <p:cNvPr id="52" name="Picture 51">
            <a:extLst>
              <a:ext uri="{FF2B5EF4-FFF2-40B4-BE49-F238E27FC236}">
                <a16:creationId xmlns:a16="http://schemas.microsoft.com/office/drawing/2014/main" id="{47CF39F6-903F-3461-B246-128ADC78612C}"/>
              </a:ext>
            </a:extLst>
          </p:cNvPr>
          <p:cNvPicPr>
            <a:picLocks noChangeAspect="1"/>
          </p:cNvPicPr>
          <p:nvPr/>
        </p:nvPicPr>
        <p:blipFill>
          <a:blip r:embed="rId4"/>
          <a:stretch>
            <a:fillRect/>
          </a:stretch>
        </p:blipFill>
        <p:spPr>
          <a:xfrm>
            <a:off x="4603807" y="4752338"/>
            <a:ext cx="2087359" cy="326717"/>
          </a:xfrm>
          <a:prstGeom prst="rect">
            <a:avLst/>
          </a:prstGeom>
        </p:spPr>
      </p:pic>
      <p:sp>
        <p:nvSpPr>
          <p:cNvPr id="53" name="Content Placeholder 1">
            <a:extLst>
              <a:ext uri="{FF2B5EF4-FFF2-40B4-BE49-F238E27FC236}">
                <a16:creationId xmlns:a16="http://schemas.microsoft.com/office/drawing/2014/main" id="{AAA0B878-DC86-7070-545A-64D754E19099}"/>
              </a:ext>
            </a:extLst>
          </p:cNvPr>
          <p:cNvSpPr txBox="1">
            <a:spLocks/>
          </p:cNvSpPr>
          <p:nvPr/>
        </p:nvSpPr>
        <p:spPr>
          <a:xfrm>
            <a:off x="581441" y="5517232"/>
            <a:ext cx="7777196" cy="872479"/>
          </a:xfrm>
          <a:prstGeom prst="rect">
            <a:avLst/>
          </a:prstGeom>
        </p:spPr>
        <p:txBody>
          <a:bodyPr vert="horz" lIns="0" tIns="0" rIns="0" bIns="0" rtlCol="0">
            <a:normAutofit fontScale="85000" lnSpcReduction="10000"/>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n-US" dirty="0"/>
              <a:t>H : harmonic number  = </a:t>
            </a:r>
            <a:r>
              <a:rPr lang="el-GR" dirty="0"/>
              <a:t>αριθμός των κύκλων </a:t>
            </a:r>
            <a:r>
              <a:rPr lang="en-US" dirty="0"/>
              <a:t>RF </a:t>
            </a:r>
            <a:r>
              <a:rPr lang="el-GR" dirty="0"/>
              <a:t>ανά περιστροφή</a:t>
            </a:r>
          </a:p>
          <a:p>
            <a:pPr lvl="1">
              <a:buFont typeface="Wingdings" pitchFamily="2" charset="2"/>
              <a:buChar char="§"/>
            </a:pPr>
            <a:r>
              <a:rPr lang="el-GR" dirty="0"/>
              <a:t>Δείχνει τον </a:t>
            </a:r>
            <a:r>
              <a:rPr lang="el-GR" dirty="0" err="1"/>
              <a:t>μεγιστο</a:t>
            </a:r>
            <a:r>
              <a:rPr lang="el-GR" dirty="0"/>
              <a:t> αριθμό από από πακέτα δέσμης που μπορούμε να έχουμε</a:t>
            </a:r>
            <a:endParaRPr lang="en-US" dirty="0"/>
          </a:p>
          <a:p>
            <a:pPr lvl="1">
              <a:buFont typeface="Wingdings" pitchFamily="2" charset="2"/>
              <a:buChar char="§"/>
            </a:pPr>
            <a:endParaRPr lang="el-GR" dirty="0"/>
          </a:p>
        </p:txBody>
      </p:sp>
    </p:spTree>
    <p:extLst>
      <p:ext uri="{BB962C8B-B14F-4D97-AF65-F5344CB8AC3E}">
        <p14:creationId xmlns:p14="http://schemas.microsoft.com/office/powerpoint/2010/main" val="41298055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3967937-0A42-EA9D-F272-315F0382B662}"/>
              </a:ext>
            </a:extLst>
          </p:cNvPr>
          <p:cNvSpPr>
            <a:spLocks noGrp="1"/>
          </p:cNvSpPr>
          <p:nvPr>
            <p:ph idx="1"/>
          </p:nvPr>
        </p:nvSpPr>
        <p:spPr>
          <a:xfrm>
            <a:off x="407989" y="1592263"/>
            <a:ext cx="11376024" cy="1618819"/>
          </a:xfrm>
        </p:spPr>
        <p:txBody>
          <a:bodyPr>
            <a:normAutofit fontScale="77500" lnSpcReduction="20000"/>
          </a:bodyPr>
          <a:lstStyle/>
          <a:p>
            <a:r>
              <a:rPr lang="el-GR" dirty="0">
                <a:solidFill>
                  <a:schemeClr val="accent5">
                    <a:lumMod val="60000"/>
                    <a:lumOff val="40000"/>
                  </a:schemeClr>
                </a:solidFill>
              </a:rPr>
              <a:t>Εστίαση φάσης (</a:t>
            </a:r>
            <a:r>
              <a:rPr lang="en-US" dirty="0">
                <a:solidFill>
                  <a:schemeClr val="accent5">
                    <a:lumMod val="60000"/>
                    <a:lumOff val="40000"/>
                  </a:schemeClr>
                </a:solidFill>
              </a:rPr>
              <a:t>phase focusing) :</a:t>
            </a:r>
            <a:r>
              <a:rPr lang="en-US" dirty="0"/>
              <a:t> </a:t>
            </a:r>
            <a:r>
              <a:rPr lang="el-GR" dirty="0"/>
              <a:t>σχηματισμός πακέτων (</a:t>
            </a:r>
            <a:r>
              <a:rPr lang="en-US" dirty="0"/>
              <a:t>bunches) </a:t>
            </a:r>
            <a:r>
              <a:rPr lang="el-GR" dirty="0"/>
              <a:t>δέσμης γύρω από το σύγχρονο σωματίδιο </a:t>
            </a:r>
          </a:p>
          <a:p>
            <a:r>
              <a:rPr lang="el-GR" dirty="0">
                <a:solidFill>
                  <a:srgbClr val="00B050"/>
                </a:solidFill>
              </a:rPr>
              <a:t>Για χαμηλές ενέργειες:</a:t>
            </a:r>
            <a:r>
              <a:rPr lang="en-US" dirty="0">
                <a:solidFill>
                  <a:srgbClr val="00B050"/>
                </a:solidFill>
              </a:rPr>
              <a:t> </a:t>
            </a:r>
            <a:r>
              <a:rPr lang="el-GR" dirty="0">
                <a:solidFill>
                  <a:srgbClr val="303030"/>
                </a:solidFill>
              </a:rPr>
              <a:t>ο χρόνος άφιξης (φάση) στην κοιλότητα </a:t>
            </a:r>
            <a:r>
              <a:rPr lang="en-US" dirty="0">
                <a:solidFill>
                  <a:srgbClr val="303030"/>
                </a:solidFill>
              </a:rPr>
              <a:t>RF </a:t>
            </a:r>
            <a:r>
              <a:rPr lang="el-GR" dirty="0">
                <a:solidFill>
                  <a:srgbClr val="303030"/>
                </a:solidFill>
              </a:rPr>
              <a:t>εξαρτάται από την ταχύτητα των σωματιδίων</a:t>
            </a:r>
          </a:p>
          <a:p>
            <a:r>
              <a:rPr lang="el-GR" dirty="0">
                <a:solidFill>
                  <a:srgbClr val="FF0000"/>
                </a:solidFill>
              </a:rPr>
              <a:t>Για υψηλές ενέργειες: </a:t>
            </a:r>
            <a:r>
              <a:rPr lang="el-GR" dirty="0"/>
              <a:t>τα σωματίδια κινούνται με την ίδια ταχύτητα, ο χρόνος άφιξης εξαρτάται από την διαδρομή</a:t>
            </a:r>
            <a:endParaRPr lang="en-US" baseline="-25000" dirty="0"/>
          </a:p>
        </p:txBody>
      </p:sp>
      <p:sp>
        <p:nvSpPr>
          <p:cNvPr id="3" name="Title 2">
            <a:extLst>
              <a:ext uri="{FF2B5EF4-FFF2-40B4-BE49-F238E27FC236}">
                <a16:creationId xmlns:a16="http://schemas.microsoft.com/office/drawing/2014/main" id="{CB7AFD0B-EA31-D39F-71DD-AAE2A1D48C8B}"/>
              </a:ext>
            </a:extLst>
          </p:cNvPr>
          <p:cNvSpPr>
            <a:spLocks noGrp="1"/>
          </p:cNvSpPr>
          <p:nvPr>
            <p:ph type="title"/>
          </p:nvPr>
        </p:nvSpPr>
        <p:spPr/>
        <p:txBody>
          <a:bodyPr/>
          <a:lstStyle/>
          <a:p>
            <a:r>
              <a:rPr lang="el-GR" dirty="0"/>
              <a:t>Η κίνηση της δέσμης στον επιταχυντή</a:t>
            </a:r>
            <a:br>
              <a:rPr lang="el-GR" dirty="0"/>
            </a:br>
            <a:r>
              <a:rPr lang="el-GR" dirty="0">
                <a:solidFill>
                  <a:schemeClr val="accent1">
                    <a:lumMod val="40000"/>
                    <a:lumOff val="60000"/>
                  </a:schemeClr>
                </a:solidFill>
              </a:rPr>
              <a:t>Διαμήκης δυναμική</a:t>
            </a:r>
            <a:r>
              <a:rPr lang="en-US" dirty="0">
                <a:solidFill>
                  <a:schemeClr val="accent1">
                    <a:lumMod val="40000"/>
                    <a:lumOff val="60000"/>
                  </a:schemeClr>
                </a:solidFill>
              </a:rPr>
              <a:t> </a:t>
            </a:r>
            <a:r>
              <a:rPr lang="el-GR" dirty="0">
                <a:solidFill>
                  <a:schemeClr val="accent1">
                    <a:lumMod val="40000"/>
                    <a:lumOff val="60000"/>
                  </a:schemeClr>
                </a:solidFill>
              </a:rPr>
              <a:t>– </a:t>
            </a:r>
            <a:r>
              <a:rPr lang="en-US" dirty="0">
                <a:solidFill>
                  <a:schemeClr val="accent1">
                    <a:lumMod val="40000"/>
                    <a:lumOff val="60000"/>
                  </a:schemeClr>
                </a:solidFill>
              </a:rPr>
              <a:t>phase focusing</a:t>
            </a:r>
            <a:endParaRPr lang="en-US" dirty="0"/>
          </a:p>
        </p:txBody>
      </p:sp>
      <p:sp>
        <p:nvSpPr>
          <p:cNvPr id="4" name="Date Placeholder 3">
            <a:extLst>
              <a:ext uri="{FF2B5EF4-FFF2-40B4-BE49-F238E27FC236}">
                <a16:creationId xmlns:a16="http://schemas.microsoft.com/office/drawing/2014/main" id="{1BF020F0-3243-B30A-2C37-6AAE07749E1A}"/>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7B85B8BA-C979-170E-6F77-BCF11083F2D1}"/>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47EE550A-07DE-8FC2-C0C1-ADE356485837}"/>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8" name="Picture 39" descr="fig13">
            <a:extLst>
              <a:ext uri="{FF2B5EF4-FFF2-40B4-BE49-F238E27FC236}">
                <a16:creationId xmlns:a16="http://schemas.microsoft.com/office/drawing/2014/main" id="{A7F67520-0511-36C6-6B57-58FFBD5987D7}"/>
              </a:ext>
            </a:extLst>
          </p:cNvPr>
          <p:cNvPicPr>
            <a:picLocks noChangeAspect="1" noChangeArrowheads="1"/>
          </p:cNvPicPr>
          <p:nvPr/>
        </p:nvPicPr>
        <p:blipFill>
          <a:blip r:embed="rId2"/>
          <a:srcRect/>
          <a:stretch>
            <a:fillRect/>
          </a:stretch>
        </p:blipFill>
        <p:spPr bwMode="auto">
          <a:xfrm>
            <a:off x="4079776" y="3319890"/>
            <a:ext cx="6363273" cy="2740247"/>
          </a:xfrm>
          <a:prstGeom prst="rect">
            <a:avLst/>
          </a:prstGeom>
          <a:noFill/>
          <a:ln w="9525">
            <a:noFill/>
            <a:miter lim="800000"/>
            <a:headEnd/>
            <a:tailEnd/>
          </a:ln>
        </p:spPr>
      </p:pic>
      <p:sp>
        <p:nvSpPr>
          <p:cNvPr id="10" name="Content Placeholder 1">
            <a:extLst>
              <a:ext uri="{FF2B5EF4-FFF2-40B4-BE49-F238E27FC236}">
                <a16:creationId xmlns:a16="http://schemas.microsoft.com/office/drawing/2014/main" id="{12606D92-CB16-CF4C-3556-4D59A13335FB}"/>
              </a:ext>
            </a:extLst>
          </p:cNvPr>
          <p:cNvSpPr txBox="1">
            <a:spLocks/>
          </p:cNvSpPr>
          <p:nvPr/>
        </p:nvSpPr>
        <p:spPr>
          <a:xfrm>
            <a:off x="410359" y="3208308"/>
            <a:ext cx="3455764" cy="1548705"/>
          </a:xfrm>
          <a:prstGeom prst="rect">
            <a:avLst/>
          </a:prstGeom>
        </p:spPr>
        <p:txBody>
          <a:bodyPr vert="horz" lIns="0" tIns="0" rIns="0" bIns="0" rtlCol="0">
            <a:normAutofit fontScale="62500" lnSpcReduction="20000"/>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600"/>
              </a:spcBef>
              <a:buFont typeface="Wingdings" pitchFamily="2" charset="2"/>
              <a:buChar char="§"/>
            </a:pPr>
            <a:r>
              <a:rPr lang="el-GR" dirty="0"/>
              <a:t>Ν</a:t>
            </a:r>
            <a:r>
              <a:rPr lang="el-GR" baseline="-25000" dirty="0"/>
              <a:t>1</a:t>
            </a:r>
            <a:r>
              <a:rPr lang="el-GR" dirty="0"/>
              <a:t> : </a:t>
            </a:r>
            <a:r>
              <a:rPr lang="el-GR" b="0" dirty="0"/>
              <a:t>σωματίδιο με μεγάλη ταχύτητα (ενέργεια), φτάνει νωρίτερα ⟶ μικρότερο δυναμικό, μικρότερη επιτάχυνση</a:t>
            </a:r>
          </a:p>
          <a:p>
            <a:pPr>
              <a:lnSpc>
                <a:spcPct val="120000"/>
              </a:lnSpc>
              <a:spcBef>
                <a:spcPts val="600"/>
              </a:spcBef>
              <a:buFont typeface="Wingdings" pitchFamily="2" charset="2"/>
              <a:buChar char="§"/>
            </a:pPr>
            <a:r>
              <a:rPr lang="el-GR" dirty="0"/>
              <a:t>Μ</a:t>
            </a:r>
            <a:r>
              <a:rPr lang="el-GR" baseline="-25000" dirty="0"/>
              <a:t>1</a:t>
            </a:r>
            <a:r>
              <a:rPr lang="el-GR" dirty="0"/>
              <a:t> : </a:t>
            </a:r>
            <a:r>
              <a:rPr lang="el-GR" b="0" dirty="0"/>
              <a:t>σωματίδιο με μικρή ταχύτητα φτάνει αργότερα ⟶ μεγαλύτερο δυναμικό, μεγαλύτερη επιτάχυνση</a:t>
            </a:r>
            <a:endParaRPr lang="en-US" b="0" dirty="0"/>
          </a:p>
        </p:txBody>
      </p:sp>
      <p:grpSp>
        <p:nvGrpSpPr>
          <p:cNvPr id="34" name="Group 33">
            <a:extLst>
              <a:ext uri="{FF2B5EF4-FFF2-40B4-BE49-F238E27FC236}">
                <a16:creationId xmlns:a16="http://schemas.microsoft.com/office/drawing/2014/main" id="{46E77897-A9F5-1D0A-1B97-66E1EB12B621}"/>
              </a:ext>
            </a:extLst>
          </p:cNvPr>
          <p:cNvGrpSpPr/>
          <p:nvPr/>
        </p:nvGrpSpPr>
        <p:grpSpPr>
          <a:xfrm>
            <a:off x="4727848" y="3717032"/>
            <a:ext cx="440432" cy="720080"/>
            <a:chOff x="4727848" y="3717032"/>
            <a:chExt cx="440432" cy="720080"/>
          </a:xfrm>
        </p:grpSpPr>
        <p:cxnSp>
          <p:nvCxnSpPr>
            <p:cNvPr id="12" name="Straight Arrow Connector 11">
              <a:extLst>
                <a:ext uri="{FF2B5EF4-FFF2-40B4-BE49-F238E27FC236}">
                  <a16:creationId xmlns:a16="http://schemas.microsoft.com/office/drawing/2014/main" id="{6AFEB50D-6EFA-AA46-E7FF-70216E09A791}"/>
                </a:ext>
              </a:extLst>
            </p:cNvPr>
            <p:cNvCxnSpPr/>
            <p:nvPr/>
          </p:nvCxnSpPr>
          <p:spPr>
            <a:xfrm flipV="1">
              <a:off x="4727848" y="4149080"/>
              <a:ext cx="144016" cy="28803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3BB1A1F-CDB1-4804-890B-FCF583AD97A0}"/>
                </a:ext>
              </a:extLst>
            </p:cNvPr>
            <p:cNvCxnSpPr>
              <a:cxnSpLocks/>
            </p:cNvCxnSpPr>
            <p:nvPr/>
          </p:nvCxnSpPr>
          <p:spPr>
            <a:xfrm flipH="1">
              <a:off x="4943872" y="3717032"/>
              <a:ext cx="224408" cy="28803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Oval 15">
            <a:extLst>
              <a:ext uri="{FF2B5EF4-FFF2-40B4-BE49-F238E27FC236}">
                <a16:creationId xmlns:a16="http://schemas.microsoft.com/office/drawing/2014/main" id="{A1697F0E-5155-32A5-B69A-5E1F42E2756E}"/>
              </a:ext>
            </a:extLst>
          </p:cNvPr>
          <p:cNvSpPr/>
          <p:nvPr/>
        </p:nvSpPr>
        <p:spPr>
          <a:xfrm rot="1474015">
            <a:off x="4511824" y="3343678"/>
            <a:ext cx="864096" cy="1353702"/>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61935523-E647-13FB-35AF-34B0A0B67D5D}"/>
              </a:ext>
            </a:extLst>
          </p:cNvPr>
          <p:cNvSpPr/>
          <p:nvPr/>
        </p:nvSpPr>
        <p:spPr>
          <a:xfrm rot="20084181">
            <a:off x="5909120" y="3354182"/>
            <a:ext cx="864096" cy="135370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1">
            <a:extLst>
              <a:ext uri="{FF2B5EF4-FFF2-40B4-BE49-F238E27FC236}">
                <a16:creationId xmlns:a16="http://schemas.microsoft.com/office/drawing/2014/main" id="{891C0A82-2FAF-8B66-99F8-A0CC24503A91}"/>
              </a:ext>
            </a:extLst>
          </p:cNvPr>
          <p:cNvSpPr txBox="1">
            <a:spLocks/>
          </p:cNvSpPr>
          <p:nvPr/>
        </p:nvSpPr>
        <p:spPr>
          <a:xfrm>
            <a:off x="7992409" y="3141309"/>
            <a:ext cx="3455764" cy="1548705"/>
          </a:xfrm>
          <a:prstGeom prst="rect">
            <a:avLst/>
          </a:prstGeom>
          <a:solidFill>
            <a:schemeClr val="bg1"/>
          </a:solidFill>
        </p:spPr>
        <p:txBody>
          <a:bodyPr vert="horz" lIns="0" tIns="0" rIns="0" bIns="0" rtlCol="0">
            <a:normAutofit fontScale="62500" lnSpcReduction="20000"/>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600"/>
              </a:spcBef>
              <a:buFont typeface="Wingdings" pitchFamily="2" charset="2"/>
              <a:buChar char="§"/>
            </a:pPr>
            <a:r>
              <a:rPr lang="el-GR" dirty="0"/>
              <a:t>Μ</a:t>
            </a:r>
            <a:r>
              <a:rPr lang="el-GR" baseline="-25000" dirty="0"/>
              <a:t>2</a:t>
            </a:r>
            <a:r>
              <a:rPr lang="el-GR" dirty="0"/>
              <a:t> : </a:t>
            </a:r>
            <a:r>
              <a:rPr lang="el-GR" b="0" dirty="0"/>
              <a:t>σωματίδιο με μεγαλύτερη διαδρομή φτάνει αργότερα ⟶ μεγαλύτερο δυναμικό, μεγαλύτερη επιτάχυνση</a:t>
            </a:r>
          </a:p>
          <a:p>
            <a:pPr>
              <a:lnSpc>
                <a:spcPct val="120000"/>
              </a:lnSpc>
              <a:spcBef>
                <a:spcPts val="600"/>
              </a:spcBef>
              <a:buFont typeface="Wingdings" pitchFamily="2" charset="2"/>
              <a:buChar char="§"/>
            </a:pPr>
            <a:r>
              <a:rPr lang="el-GR" dirty="0"/>
              <a:t>Ν</a:t>
            </a:r>
            <a:r>
              <a:rPr lang="el-GR" baseline="-25000" dirty="0"/>
              <a:t>2</a:t>
            </a:r>
            <a:r>
              <a:rPr lang="el-GR" dirty="0"/>
              <a:t> : </a:t>
            </a:r>
            <a:r>
              <a:rPr lang="el-GR" b="0" dirty="0"/>
              <a:t>σωματίδιο με μικρότερη διαδρομή, φτάνει νωρίτερα ⟶ μικρότερο δυναμικό, μικρότερη επιτάχυνση</a:t>
            </a:r>
            <a:endParaRPr lang="en-US" b="0" dirty="0"/>
          </a:p>
        </p:txBody>
      </p:sp>
      <p:grpSp>
        <p:nvGrpSpPr>
          <p:cNvPr id="35" name="Group 34">
            <a:extLst>
              <a:ext uri="{FF2B5EF4-FFF2-40B4-BE49-F238E27FC236}">
                <a16:creationId xmlns:a16="http://schemas.microsoft.com/office/drawing/2014/main" id="{98A6E0C8-18BB-7BA0-1A3F-B56145A6987A}"/>
              </a:ext>
            </a:extLst>
          </p:cNvPr>
          <p:cNvGrpSpPr/>
          <p:nvPr/>
        </p:nvGrpSpPr>
        <p:grpSpPr>
          <a:xfrm>
            <a:off x="5908605" y="3705615"/>
            <a:ext cx="518469" cy="731497"/>
            <a:chOff x="5908605" y="3705615"/>
            <a:chExt cx="518469" cy="731497"/>
          </a:xfrm>
        </p:grpSpPr>
        <p:cxnSp>
          <p:nvCxnSpPr>
            <p:cNvPr id="19" name="Straight Arrow Connector 18">
              <a:extLst>
                <a:ext uri="{FF2B5EF4-FFF2-40B4-BE49-F238E27FC236}">
                  <a16:creationId xmlns:a16="http://schemas.microsoft.com/office/drawing/2014/main" id="{62E05F31-E15E-66C9-F88E-FD1DB5F5F48E}"/>
                </a:ext>
              </a:extLst>
            </p:cNvPr>
            <p:cNvCxnSpPr>
              <a:cxnSpLocks/>
            </p:cNvCxnSpPr>
            <p:nvPr/>
          </p:nvCxnSpPr>
          <p:spPr>
            <a:xfrm flipH="1" flipV="1">
              <a:off x="6237946" y="4149080"/>
              <a:ext cx="189128"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4A48F08-4DFA-BF75-612C-87AFB5D24585}"/>
                </a:ext>
              </a:extLst>
            </p:cNvPr>
            <p:cNvCxnSpPr>
              <a:cxnSpLocks/>
            </p:cNvCxnSpPr>
            <p:nvPr/>
          </p:nvCxnSpPr>
          <p:spPr>
            <a:xfrm>
              <a:off x="5908605" y="3705615"/>
              <a:ext cx="145229" cy="2175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6C930D4E-315C-1DA8-8799-A9AB2F0FDFD0}"/>
              </a:ext>
            </a:extLst>
          </p:cNvPr>
          <p:cNvGrpSpPr/>
          <p:nvPr/>
        </p:nvGrpSpPr>
        <p:grpSpPr>
          <a:xfrm>
            <a:off x="5056076" y="4931192"/>
            <a:ext cx="1449115" cy="446895"/>
            <a:chOff x="5056076" y="4931192"/>
            <a:chExt cx="1449115" cy="446895"/>
          </a:xfrm>
        </p:grpSpPr>
        <p:sp>
          <p:nvSpPr>
            <p:cNvPr id="9" name="TextBox 8">
              <a:extLst>
                <a:ext uri="{FF2B5EF4-FFF2-40B4-BE49-F238E27FC236}">
                  <a16:creationId xmlns:a16="http://schemas.microsoft.com/office/drawing/2014/main" id="{282B28E6-A53C-80EF-31EC-55283FD64530}"/>
                </a:ext>
              </a:extLst>
            </p:cNvPr>
            <p:cNvSpPr txBox="1"/>
            <p:nvPr/>
          </p:nvSpPr>
          <p:spPr>
            <a:xfrm>
              <a:off x="5056076" y="5193421"/>
              <a:ext cx="1449115" cy="184666"/>
            </a:xfrm>
            <a:prstGeom prst="rect">
              <a:avLst/>
            </a:prstGeom>
            <a:noFill/>
          </p:spPr>
          <p:txBody>
            <a:bodyPr wrap="none" lIns="0" tIns="0" rIns="0" bIns="0" rtlCol="0">
              <a:spAutoFit/>
            </a:bodyPr>
            <a:lstStyle/>
            <a:p>
              <a:pPr algn="l"/>
              <a:r>
                <a:rPr lang="el-GR" sz="1200" dirty="0">
                  <a:solidFill>
                    <a:schemeClr val="bg2">
                      <a:lumMod val="10000"/>
                    </a:schemeClr>
                  </a:solidFill>
                </a:rPr>
                <a:t>σύγχρονο σωματίδιο </a:t>
              </a:r>
              <a:endParaRPr lang="en-US" sz="1200" dirty="0">
                <a:solidFill>
                  <a:schemeClr val="bg2">
                    <a:lumMod val="10000"/>
                  </a:schemeClr>
                </a:solidFill>
              </a:endParaRPr>
            </a:p>
          </p:txBody>
        </p:sp>
        <p:cxnSp>
          <p:nvCxnSpPr>
            <p:cNvPr id="26" name="Straight Arrow Connector 25">
              <a:extLst>
                <a:ext uri="{FF2B5EF4-FFF2-40B4-BE49-F238E27FC236}">
                  <a16:creationId xmlns:a16="http://schemas.microsoft.com/office/drawing/2014/main" id="{55477D09-37A6-C7B2-C4FB-CC6A378B3897}"/>
                </a:ext>
              </a:extLst>
            </p:cNvPr>
            <p:cNvCxnSpPr>
              <a:cxnSpLocks/>
              <a:stCxn id="9" idx="0"/>
            </p:cNvCxnSpPr>
            <p:nvPr/>
          </p:nvCxnSpPr>
          <p:spPr>
            <a:xfrm flipV="1">
              <a:off x="5780634" y="4931192"/>
              <a:ext cx="209517" cy="262229"/>
            </a:xfrm>
            <a:prstGeom prst="straightConnector1">
              <a:avLst/>
            </a:prstGeom>
            <a:ln>
              <a:solidFill>
                <a:schemeClr val="tx2">
                  <a:lumMod val="90000"/>
                  <a:lumOff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B51CBEA-A36E-52FA-ED09-11CA61C59153}"/>
                </a:ext>
              </a:extLst>
            </p:cNvPr>
            <p:cNvCxnSpPr>
              <a:cxnSpLocks/>
              <a:stCxn id="9" idx="0"/>
            </p:cNvCxnSpPr>
            <p:nvPr/>
          </p:nvCxnSpPr>
          <p:spPr>
            <a:xfrm flipH="1" flipV="1">
              <a:off x="5056076" y="4985819"/>
              <a:ext cx="724558" cy="207602"/>
            </a:xfrm>
            <a:prstGeom prst="straightConnector1">
              <a:avLst/>
            </a:prstGeom>
            <a:ln>
              <a:solidFill>
                <a:schemeClr val="tx2">
                  <a:lumMod val="90000"/>
                  <a:lumOff val="1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Content Placeholder 1">
            <a:extLst>
              <a:ext uri="{FF2B5EF4-FFF2-40B4-BE49-F238E27FC236}">
                <a16:creationId xmlns:a16="http://schemas.microsoft.com/office/drawing/2014/main" id="{6860C7D4-FF82-3F18-7793-E848CCD52D7B}"/>
              </a:ext>
            </a:extLst>
          </p:cNvPr>
          <p:cNvSpPr txBox="1">
            <a:spLocks/>
          </p:cNvSpPr>
          <p:nvPr/>
        </p:nvSpPr>
        <p:spPr>
          <a:xfrm>
            <a:off x="529251" y="5378087"/>
            <a:ext cx="3336872" cy="733642"/>
          </a:xfrm>
          <a:prstGeom prst="rect">
            <a:avLst/>
          </a:prstGeom>
          <a:solidFill>
            <a:schemeClr val="bg1"/>
          </a:solidFill>
        </p:spPr>
        <p:txBody>
          <a:bodyPr vert="horz" lIns="0" tIns="0" rIns="0" bIns="0" rtlCol="0">
            <a:normAutofit fontScale="62500" lnSpcReduction="20000"/>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spcBef>
                <a:spcPts val="600"/>
              </a:spcBef>
              <a:buNone/>
            </a:pPr>
            <a:r>
              <a:rPr lang="el-GR" dirty="0"/>
              <a:t>Σωματίδια που φτάνουν σε άλλες φάσεις είναι ασταθή και θα χαθούν σταδιακά μένοντας μακριά από τον πακέτο δέσμης</a:t>
            </a:r>
            <a:endParaRPr lang="en-US" b="0" dirty="0"/>
          </a:p>
        </p:txBody>
      </p:sp>
    </p:spTree>
    <p:extLst>
      <p:ext uri="{BB962C8B-B14F-4D97-AF65-F5344CB8AC3E}">
        <p14:creationId xmlns:p14="http://schemas.microsoft.com/office/powerpoint/2010/main" val="263247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17" grpId="0" animBg="1"/>
      <p:bldP spid="18" grpId="0" animBg="1"/>
      <p:bldP spid="3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C1F80ED-509C-F0AB-74CE-AC815FFC44B6}"/>
              </a:ext>
            </a:extLst>
          </p:cNvPr>
          <p:cNvSpPr>
            <a:spLocks noGrp="1"/>
          </p:cNvSpPr>
          <p:nvPr>
            <p:ph idx="1"/>
          </p:nvPr>
        </p:nvSpPr>
        <p:spPr/>
        <p:txBody>
          <a:bodyPr/>
          <a:lstStyle/>
          <a:p>
            <a:pPr>
              <a:buFont typeface="Wingdings" pitchFamily="2" charset="2"/>
              <a:buChar char="§"/>
            </a:pPr>
            <a:r>
              <a:rPr lang="en-US" dirty="0" err="1"/>
              <a:t>Ο</a:t>
            </a:r>
            <a:r>
              <a:rPr lang="en-US" dirty="0"/>
              <a:t>π</a:t>
            </a:r>
            <a:r>
              <a:rPr lang="en-US" dirty="0" err="1"/>
              <a:t>ως</a:t>
            </a:r>
            <a:r>
              <a:rPr lang="en-US" dirty="0"/>
              <a:t> </a:t>
            </a:r>
            <a:r>
              <a:rPr lang="en-US" dirty="0" err="1"/>
              <a:t>κ</a:t>
            </a:r>
            <a:r>
              <a:rPr lang="en-US" dirty="0"/>
              <a:t>α</a:t>
            </a:r>
            <a:r>
              <a:rPr lang="en-US" dirty="0" err="1"/>
              <a:t>ι</a:t>
            </a:r>
            <a:r>
              <a:rPr lang="en-US" dirty="0"/>
              <a:t> </a:t>
            </a:r>
            <a:r>
              <a:rPr lang="en-US" dirty="0" err="1"/>
              <a:t>γι</a:t>
            </a:r>
            <a:r>
              <a:rPr lang="en-US" dirty="0"/>
              <a:t>α </a:t>
            </a:r>
            <a:r>
              <a:rPr lang="en-US" dirty="0" err="1"/>
              <a:t>την</a:t>
            </a:r>
            <a:r>
              <a:rPr lang="en-US" dirty="0"/>
              <a:t> </a:t>
            </a:r>
            <a:r>
              <a:rPr lang="en-US" dirty="0" err="1"/>
              <a:t>εγκάρσι</a:t>
            </a:r>
            <a:r>
              <a:rPr lang="en-US" dirty="0"/>
              <a:t>α </a:t>
            </a:r>
            <a:r>
              <a:rPr lang="en-US" dirty="0" err="1"/>
              <a:t>κίνηση</a:t>
            </a:r>
            <a:r>
              <a:rPr lang="en-US" dirty="0"/>
              <a:t>, </a:t>
            </a:r>
            <a:r>
              <a:rPr lang="en-US" dirty="0" err="1"/>
              <a:t>τ</a:t>
            </a:r>
            <a:r>
              <a:rPr lang="en-US" dirty="0"/>
              <a:t>α </a:t>
            </a:r>
            <a:r>
              <a:rPr lang="en-US" dirty="0" err="1"/>
              <a:t>σωμ</a:t>
            </a:r>
            <a:r>
              <a:rPr lang="en-US" dirty="0"/>
              <a:t>α</a:t>
            </a:r>
            <a:r>
              <a:rPr lang="en-US" dirty="0" err="1"/>
              <a:t>τίδι</a:t>
            </a:r>
            <a:r>
              <a:rPr lang="en-US" dirty="0"/>
              <a:t>α </a:t>
            </a:r>
            <a:r>
              <a:rPr lang="en-US" dirty="0" err="1"/>
              <a:t>εκτελούν</a:t>
            </a:r>
            <a:r>
              <a:rPr lang="en-US" dirty="0"/>
              <a:t> </a:t>
            </a:r>
            <a:r>
              <a:rPr lang="en-US" dirty="0" err="1"/>
              <a:t>τ</a:t>
            </a:r>
            <a:r>
              <a:rPr lang="en-US" dirty="0"/>
              <a:t>α</a:t>
            </a:r>
            <a:r>
              <a:rPr lang="en-US" dirty="0" err="1"/>
              <a:t>λάντωση</a:t>
            </a:r>
            <a:r>
              <a:rPr lang="en-US" dirty="0"/>
              <a:t> </a:t>
            </a:r>
            <a:r>
              <a:rPr lang="en-US" dirty="0" err="1"/>
              <a:t>γύρω</a:t>
            </a:r>
            <a:r>
              <a:rPr lang="en-US" dirty="0"/>
              <a:t> απ</a:t>
            </a:r>
            <a:r>
              <a:rPr lang="en-US" dirty="0" err="1"/>
              <a:t>ό</a:t>
            </a:r>
            <a:r>
              <a:rPr lang="en-US" dirty="0"/>
              <a:t> </a:t>
            </a:r>
            <a:r>
              <a:rPr lang="en-US" dirty="0" err="1"/>
              <a:t>το</a:t>
            </a:r>
            <a:r>
              <a:rPr lang="en-US" dirty="0"/>
              <a:t> </a:t>
            </a:r>
            <a:r>
              <a:rPr lang="en-US" dirty="0" err="1"/>
              <a:t>συγχρονο</a:t>
            </a:r>
            <a:r>
              <a:rPr lang="en-US" dirty="0"/>
              <a:t> </a:t>
            </a:r>
            <a:r>
              <a:rPr lang="en-US" dirty="0" err="1"/>
              <a:t>σωμ</a:t>
            </a:r>
            <a:r>
              <a:rPr lang="en-US" dirty="0"/>
              <a:t>α</a:t>
            </a:r>
            <a:r>
              <a:rPr lang="en-US" dirty="0" err="1"/>
              <a:t>τίδιο</a:t>
            </a:r>
            <a:endParaRPr lang="el-GR" dirty="0"/>
          </a:p>
          <a:p>
            <a:pPr>
              <a:buFont typeface="Wingdings" pitchFamily="2" charset="2"/>
              <a:buChar char="§"/>
            </a:pPr>
            <a:endParaRPr lang="el-GR" dirty="0"/>
          </a:p>
          <a:p>
            <a:pPr>
              <a:buFont typeface="Wingdings" pitchFamily="2" charset="2"/>
              <a:buChar char="§"/>
            </a:pPr>
            <a:endParaRPr lang="el-GR" dirty="0"/>
          </a:p>
          <a:p>
            <a:pPr>
              <a:buFont typeface="Wingdings" pitchFamily="2" charset="2"/>
              <a:buChar char="§"/>
            </a:pPr>
            <a:endParaRPr lang="el-GR" dirty="0"/>
          </a:p>
          <a:p>
            <a:pPr>
              <a:buFont typeface="Wingdings" pitchFamily="2" charset="2"/>
              <a:buChar char="§"/>
            </a:pPr>
            <a:endParaRPr lang="en-US" dirty="0"/>
          </a:p>
          <a:p>
            <a:pPr>
              <a:buFont typeface="Wingdings" pitchFamily="2" charset="2"/>
              <a:buChar char="§"/>
            </a:pPr>
            <a:r>
              <a:rPr lang="en-US" dirty="0"/>
              <a:t>LHC : </a:t>
            </a:r>
          </a:p>
          <a:p>
            <a:pPr lvl="1">
              <a:buFont typeface="Wingdings" pitchFamily="2" charset="2"/>
              <a:buChar char="§"/>
            </a:pPr>
            <a:r>
              <a:rPr lang="el-GR" dirty="0"/>
              <a:t>Περ</a:t>
            </a:r>
            <a:r>
              <a:rPr lang="en-US" dirty="0" err="1"/>
              <a:t>ί</a:t>
            </a:r>
            <a:r>
              <a:rPr lang="el-GR" dirty="0" err="1"/>
              <a:t>μετρος</a:t>
            </a:r>
            <a:r>
              <a:rPr lang="el-GR" dirty="0"/>
              <a:t> 26’659 m</a:t>
            </a:r>
            <a:r>
              <a:rPr lang="en-US" dirty="0"/>
              <a:t> </a:t>
            </a:r>
          </a:p>
          <a:p>
            <a:pPr lvl="1">
              <a:buFont typeface="Wingdings" pitchFamily="2" charset="2"/>
              <a:buChar char="§"/>
            </a:pPr>
            <a:r>
              <a:rPr lang="en-US" b="1" dirty="0" err="1">
                <a:solidFill>
                  <a:schemeClr val="tx1">
                    <a:lumMod val="60000"/>
                    <a:lumOff val="40000"/>
                  </a:schemeClr>
                </a:solidFill>
              </a:rPr>
              <a:t>f</a:t>
            </a:r>
            <a:r>
              <a:rPr lang="en-US" b="1" baseline="-25000" dirty="0" err="1">
                <a:solidFill>
                  <a:schemeClr val="tx1">
                    <a:lumMod val="60000"/>
                    <a:lumOff val="40000"/>
                  </a:schemeClr>
                </a:solidFill>
              </a:rPr>
              <a:t>rev</a:t>
            </a:r>
            <a:r>
              <a:rPr lang="en-US" dirty="0">
                <a:solidFill>
                  <a:schemeClr val="tx1">
                    <a:lumMod val="60000"/>
                    <a:lumOff val="40000"/>
                  </a:schemeClr>
                </a:solidFill>
              </a:rPr>
              <a:t> = </a:t>
            </a:r>
            <a:r>
              <a:rPr lang="en-US" dirty="0" err="1">
                <a:solidFill>
                  <a:schemeClr val="tx1">
                    <a:lumMod val="60000"/>
                    <a:lumOff val="40000"/>
                  </a:schemeClr>
                </a:solidFill>
              </a:rPr>
              <a:t>C</a:t>
            </a:r>
            <a:r>
              <a:rPr lang="en-US" baseline="-25000" dirty="0" err="1">
                <a:solidFill>
                  <a:schemeClr val="tx1">
                    <a:lumMod val="60000"/>
                    <a:lumOff val="40000"/>
                  </a:schemeClr>
                </a:solidFill>
              </a:rPr>
              <a:t>light</a:t>
            </a:r>
            <a:r>
              <a:rPr lang="en-US" dirty="0">
                <a:solidFill>
                  <a:schemeClr val="tx1">
                    <a:lumMod val="60000"/>
                    <a:lumOff val="40000"/>
                  </a:schemeClr>
                </a:solidFill>
              </a:rPr>
              <a:t>/ 26’659 </a:t>
            </a:r>
            <a:r>
              <a:rPr lang="en-US" b="1" dirty="0">
                <a:solidFill>
                  <a:schemeClr val="tx1">
                    <a:lumMod val="60000"/>
                    <a:lumOff val="40000"/>
                  </a:schemeClr>
                </a:solidFill>
              </a:rPr>
              <a:t>=  11.245 kHz</a:t>
            </a:r>
          </a:p>
          <a:p>
            <a:pPr lvl="1">
              <a:buFont typeface="Wingdings" pitchFamily="2" charset="2"/>
              <a:buChar char="§"/>
            </a:pPr>
            <a:r>
              <a:rPr lang="en-US" b="1" dirty="0" err="1">
                <a:solidFill>
                  <a:schemeClr val="tx1">
                    <a:lumMod val="60000"/>
                    <a:lumOff val="40000"/>
                  </a:schemeClr>
                </a:solidFill>
              </a:rPr>
              <a:t>f</a:t>
            </a:r>
            <a:r>
              <a:rPr lang="en-US" b="1" baseline="-25000" dirty="0" err="1">
                <a:solidFill>
                  <a:schemeClr val="tx1">
                    <a:lumMod val="60000"/>
                    <a:lumOff val="40000"/>
                  </a:schemeClr>
                </a:solidFill>
              </a:rPr>
              <a:t>RF</a:t>
            </a:r>
            <a:r>
              <a:rPr lang="en-US" b="1" dirty="0">
                <a:solidFill>
                  <a:schemeClr val="tx1">
                    <a:lumMod val="60000"/>
                    <a:lumOff val="40000"/>
                  </a:schemeClr>
                </a:solidFill>
              </a:rPr>
              <a:t> = 400 MHz</a:t>
            </a:r>
          </a:p>
        </p:txBody>
      </p:sp>
      <p:sp>
        <p:nvSpPr>
          <p:cNvPr id="3" name="Title 2">
            <a:extLst>
              <a:ext uri="{FF2B5EF4-FFF2-40B4-BE49-F238E27FC236}">
                <a16:creationId xmlns:a16="http://schemas.microsoft.com/office/drawing/2014/main" id="{4EECC675-FCF7-E8EF-77C7-F30969A1658C}"/>
              </a:ext>
            </a:extLst>
          </p:cNvPr>
          <p:cNvSpPr>
            <a:spLocks noGrp="1"/>
          </p:cNvSpPr>
          <p:nvPr>
            <p:ph type="title"/>
          </p:nvPr>
        </p:nvSpPr>
        <p:spPr/>
        <p:txBody>
          <a:bodyPr/>
          <a:lstStyle/>
          <a:p>
            <a:r>
              <a:rPr lang="el-GR" dirty="0"/>
              <a:t>Η κίνηση της δέσμης στον επιταχυντή</a:t>
            </a:r>
            <a:br>
              <a:rPr lang="el-GR" dirty="0"/>
            </a:br>
            <a:r>
              <a:rPr lang="el-GR" dirty="0">
                <a:solidFill>
                  <a:schemeClr val="accent1">
                    <a:lumMod val="40000"/>
                    <a:lumOff val="60000"/>
                  </a:schemeClr>
                </a:solidFill>
              </a:rPr>
              <a:t>Διαμήκης δυναμική</a:t>
            </a:r>
            <a:r>
              <a:rPr lang="en-US" dirty="0">
                <a:solidFill>
                  <a:schemeClr val="accent1">
                    <a:lumMod val="40000"/>
                    <a:lumOff val="60000"/>
                  </a:schemeClr>
                </a:solidFill>
              </a:rPr>
              <a:t> </a:t>
            </a:r>
            <a:r>
              <a:rPr lang="el-GR" dirty="0">
                <a:solidFill>
                  <a:schemeClr val="accent1">
                    <a:lumMod val="40000"/>
                    <a:lumOff val="60000"/>
                  </a:schemeClr>
                </a:solidFill>
              </a:rPr>
              <a:t>– </a:t>
            </a:r>
            <a:r>
              <a:rPr lang="en-US" dirty="0">
                <a:solidFill>
                  <a:schemeClr val="accent1">
                    <a:lumMod val="40000"/>
                    <a:lumOff val="60000"/>
                  </a:schemeClr>
                </a:solidFill>
              </a:rPr>
              <a:t>phase focusing</a:t>
            </a:r>
            <a:endParaRPr lang="en-US" dirty="0"/>
          </a:p>
        </p:txBody>
      </p:sp>
      <p:sp>
        <p:nvSpPr>
          <p:cNvPr id="4" name="Date Placeholder 3">
            <a:extLst>
              <a:ext uri="{FF2B5EF4-FFF2-40B4-BE49-F238E27FC236}">
                <a16:creationId xmlns:a16="http://schemas.microsoft.com/office/drawing/2014/main" id="{E750D352-8ECF-281C-AA4E-56015FA962AF}"/>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EFC8DB5-3F26-F5FB-CE61-ACE25F329B4B}"/>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73AC6D48-0E0D-A625-24E7-DC83CDF0DA06}"/>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28674" name="Picture 2">
            <a:extLst>
              <a:ext uri="{FF2B5EF4-FFF2-40B4-BE49-F238E27FC236}">
                <a16:creationId xmlns:a16="http://schemas.microsoft.com/office/drawing/2014/main" id="{06E95B09-1328-4C82-39EF-0715E166CE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464" y="2420425"/>
            <a:ext cx="3744416" cy="1732062"/>
          </a:xfrm>
          <a:prstGeom prst="rect">
            <a:avLst/>
          </a:prstGeom>
          <a:noFill/>
          <a:extLst>
            <a:ext uri="{909E8E84-426E-40DD-AFC4-6F175D3DCCD1}">
              <a14:hiddenFill xmlns:a14="http://schemas.microsoft.com/office/drawing/2010/main">
                <a:solidFill>
                  <a:srgbClr val="FFFFFF"/>
                </a:solidFill>
              </a14:hiddenFill>
            </a:ext>
          </a:extLst>
        </p:spPr>
      </p:pic>
      <p:pic>
        <p:nvPicPr>
          <p:cNvPr id="28678" name="Picture 6">
            <a:extLst>
              <a:ext uri="{FF2B5EF4-FFF2-40B4-BE49-F238E27FC236}">
                <a16:creationId xmlns:a16="http://schemas.microsoft.com/office/drawing/2014/main" id="{90DBF69B-E3CD-B31C-DEDE-6BEEEAAEA3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032" y="2420425"/>
            <a:ext cx="3238036" cy="173159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6CD59E9-0D86-5D09-ED08-00245EBAD7A6}"/>
                  </a:ext>
                </a:extLst>
              </p:cNvPr>
              <p:cNvSpPr txBox="1"/>
              <p:nvPr/>
            </p:nvSpPr>
            <p:spPr>
              <a:xfrm>
                <a:off x="5735960" y="5157192"/>
                <a:ext cx="4088620" cy="348878"/>
              </a:xfrm>
              <a:prstGeom prst="rect">
                <a:avLst/>
              </a:prstGeom>
              <a:noFill/>
            </p:spPr>
            <p:txBody>
              <a:bodyPr wrap="none" lIns="0" tIns="0" rIns="0" bIns="0" rtlCol="0">
                <a:spAutoFit/>
              </a:bodyPr>
              <a:lstStyle/>
              <a:p>
                <a:pPr algn="l"/>
                <a:r>
                  <a:rPr lang="en-US" dirty="0"/>
                  <a:t>harmonic number :  </a:t>
                </a:r>
                <a14:m>
                  <m:oMath xmlns:m="http://schemas.openxmlformats.org/officeDocument/2006/math">
                    <m:r>
                      <a:rPr lang="en-US" b="0" i="1" smtClean="0">
                        <a:solidFill>
                          <a:srgbClr val="FF0000"/>
                        </a:solidFill>
                        <a:latin typeface="Cambria Math" panose="02040503050406030204" pitchFamily="18" charset="0"/>
                      </a:rPr>
                      <m:t>h</m:t>
                    </m:r>
                    <m:r>
                      <a:rPr lang="en-US" b="0" i="1" smtClean="0">
                        <a:solidFill>
                          <a:srgbClr val="FF0000"/>
                        </a:solidFill>
                        <a:latin typeface="Cambria Math" panose="02040503050406030204" pitchFamily="18" charset="0"/>
                      </a:rPr>
                      <m:t>= </m:t>
                    </m:r>
                    <m:f>
                      <m:fPr>
                        <m:type m:val="skw"/>
                        <m:ctrlPr>
                          <a:rPr lang="en-US" b="0" i="1" smtClean="0">
                            <a:solidFill>
                              <a:srgbClr val="FF0000"/>
                            </a:solidFill>
                            <a:latin typeface="Cambria Math" panose="02040503050406030204" pitchFamily="18" charset="0"/>
                          </a:rPr>
                        </m:ctrlPr>
                      </m:fPr>
                      <m:num>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𝑓</m:t>
                            </m:r>
                          </m:e>
                          <m:sub>
                            <m:r>
                              <a:rPr lang="en-US" b="0" i="1" smtClean="0">
                                <a:solidFill>
                                  <a:srgbClr val="FF0000"/>
                                </a:solidFill>
                                <a:latin typeface="Cambria Math" panose="02040503050406030204" pitchFamily="18" charset="0"/>
                              </a:rPr>
                              <m:t>𝑅𝐹</m:t>
                            </m:r>
                          </m:sub>
                        </m:sSub>
                      </m:num>
                      <m:den>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𝑓</m:t>
                            </m:r>
                          </m:e>
                          <m:sub>
                            <m:r>
                              <a:rPr lang="en-US" b="0" i="1" smtClean="0">
                                <a:solidFill>
                                  <a:srgbClr val="FF0000"/>
                                </a:solidFill>
                                <a:latin typeface="Cambria Math" panose="02040503050406030204" pitchFamily="18" charset="0"/>
                              </a:rPr>
                              <m:t>𝑟𝑒𝑣</m:t>
                            </m:r>
                          </m:sub>
                        </m:sSub>
                      </m:den>
                    </m:f>
                  </m:oMath>
                </a14:m>
                <a:r>
                  <a:rPr lang="en-US" dirty="0">
                    <a:solidFill>
                      <a:srgbClr val="FF0000"/>
                    </a:solidFill>
                  </a:rPr>
                  <a:t>~ 35640</a:t>
                </a:r>
                <a:endParaRPr lang="el-GR" dirty="0">
                  <a:solidFill>
                    <a:srgbClr val="FF0000"/>
                  </a:solidFill>
                </a:endParaRPr>
              </a:p>
            </p:txBody>
          </p:sp>
        </mc:Choice>
        <mc:Fallback xmlns="">
          <p:sp>
            <p:nvSpPr>
              <p:cNvPr id="8" name="TextBox 7">
                <a:extLst>
                  <a:ext uri="{FF2B5EF4-FFF2-40B4-BE49-F238E27FC236}">
                    <a16:creationId xmlns:a16="http://schemas.microsoft.com/office/drawing/2014/main" id="{F6CD59E9-0D86-5D09-ED08-00245EBAD7A6}"/>
                  </a:ext>
                </a:extLst>
              </p:cNvPr>
              <p:cNvSpPr txBox="1">
                <a:spLocks noRot="1" noChangeAspect="1" noMove="1" noResize="1" noEditPoints="1" noAdjustHandles="1" noChangeArrowheads="1" noChangeShapeType="1" noTextEdit="1"/>
              </p:cNvSpPr>
              <p:nvPr/>
            </p:nvSpPr>
            <p:spPr>
              <a:xfrm>
                <a:off x="5735960" y="5157192"/>
                <a:ext cx="4088620" cy="348878"/>
              </a:xfrm>
              <a:prstGeom prst="rect">
                <a:avLst/>
              </a:prstGeom>
              <a:blipFill>
                <a:blip r:embed="rId4"/>
                <a:stretch>
                  <a:fillRect l="-3406" t="-164286" r="-2477" b="-242857"/>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E859C35C-C680-9AD7-D8F2-17BF56A6D61A}"/>
              </a:ext>
            </a:extLst>
          </p:cNvPr>
          <p:cNvSpPr txBox="1"/>
          <p:nvPr/>
        </p:nvSpPr>
        <p:spPr>
          <a:xfrm>
            <a:off x="5753330" y="5686686"/>
            <a:ext cx="4278919" cy="349702"/>
          </a:xfrm>
          <a:prstGeom prst="rect">
            <a:avLst/>
          </a:prstGeom>
        </p:spPr>
        <p:style>
          <a:lnRef idx="2">
            <a:schemeClr val="accent3"/>
          </a:lnRef>
          <a:fillRef idx="1">
            <a:schemeClr val="lt1"/>
          </a:fillRef>
          <a:effectRef idx="0">
            <a:schemeClr val="accent3"/>
          </a:effectRef>
          <a:fontRef idx="minor">
            <a:schemeClr val="dk1"/>
          </a:fontRef>
        </p:style>
        <p:txBody>
          <a:bodyPr wrap="none" lIns="36000" tIns="36000" rIns="36000" bIns="36000" rtlCol="0">
            <a:spAutoFit/>
          </a:bodyPr>
          <a:lstStyle/>
          <a:p>
            <a:r>
              <a:rPr lang="el-GR" dirty="0">
                <a:solidFill>
                  <a:schemeClr val="bg2">
                    <a:lumMod val="10000"/>
                  </a:schemeClr>
                </a:solidFill>
              </a:rPr>
              <a:t>Πακέτα δέσμης (1/10) </a:t>
            </a:r>
            <a:r>
              <a:rPr lang="en-US" dirty="0">
                <a:solidFill>
                  <a:schemeClr val="bg2">
                    <a:lumMod val="10000"/>
                  </a:schemeClr>
                </a:solidFill>
              </a:rPr>
              <a:t>: </a:t>
            </a:r>
            <a:r>
              <a:rPr lang="el-GR" dirty="0">
                <a:solidFill>
                  <a:schemeClr val="bg2">
                    <a:lumMod val="10000"/>
                  </a:schemeClr>
                </a:solidFill>
              </a:rPr>
              <a:t> </a:t>
            </a:r>
            <a:r>
              <a:rPr lang="el-GR" dirty="0">
                <a:solidFill>
                  <a:srgbClr val="FF0000"/>
                </a:solidFill>
              </a:rPr>
              <a:t>3564 @ 40 </a:t>
            </a:r>
            <a:r>
              <a:rPr lang="en-US" dirty="0">
                <a:solidFill>
                  <a:srgbClr val="FF0000"/>
                </a:solidFill>
              </a:rPr>
              <a:t>MHz </a:t>
            </a:r>
          </a:p>
        </p:txBody>
      </p:sp>
    </p:spTree>
    <p:extLst>
      <p:ext uri="{BB962C8B-B14F-4D97-AF65-F5344CB8AC3E}">
        <p14:creationId xmlns:p14="http://schemas.microsoft.com/office/powerpoint/2010/main" val="28649224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F04F96B-6145-BE6E-71C5-935AA19D8F2C}"/>
              </a:ext>
            </a:extLst>
          </p:cNvPr>
          <p:cNvSpPr>
            <a:spLocks noGrp="1"/>
          </p:cNvSpPr>
          <p:nvPr>
            <p:ph type="ctrTitle"/>
          </p:nvPr>
        </p:nvSpPr>
        <p:spPr/>
        <p:txBody>
          <a:bodyPr/>
          <a:lstStyle/>
          <a:p>
            <a:r>
              <a:rPr lang="el-GR" dirty="0"/>
              <a:t>Πως δουλεύουμε με έναν επιταχυντή</a:t>
            </a:r>
            <a:endParaRPr lang="en-US" dirty="0"/>
          </a:p>
        </p:txBody>
      </p:sp>
      <p:sp>
        <p:nvSpPr>
          <p:cNvPr id="8" name="Subtitle 7">
            <a:extLst>
              <a:ext uri="{FF2B5EF4-FFF2-40B4-BE49-F238E27FC236}">
                <a16:creationId xmlns:a16="http://schemas.microsoft.com/office/drawing/2014/main" id="{E6F5B8C7-B8DE-A8AB-07C7-07072FEFA81D}"/>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id="{7F222364-8EEF-BF35-19CF-0D6D7DBDD8AC}"/>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E61BE37D-4698-679F-08B4-9924C67065E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ABF933B3-AE0C-8341-9187-0B26245F18E4}"/>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Tree>
    <p:extLst>
      <p:ext uri="{BB962C8B-B14F-4D97-AF65-F5344CB8AC3E}">
        <p14:creationId xmlns:p14="http://schemas.microsoft.com/office/powerpoint/2010/main" val="183299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48948A-C217-A88F-4323-E9198E9F9B86}"/>
              </a:ext>
            </a:extLst>
          </p:cNvPr>
          <p:cNvSpPr>
            <a:spLocks noGrp="1"/>
          </p:cNvSpPr>
          <p:nvPr>
            <p:ph idx="1"/>
          </p:nvPr>
        </p:nvSpPr>
        <p:spPr/>
        <p:txBody>
          <a:bodyPr/>
          <a:lstStyle/>
          <a:p>
            <a:pPr algn="ctr">
              <a:lnSpc>
                <a:spcPct val="200000"/>
              </a:lnSpc>
            </a:pPr>
            <a:r>
              <a:rPr lang="el-GR" sz="2800" dirty="0">
                <a:solidFill>
                  <a:schemeClr val="accent6">
                    <a:lumMod val="50000"/>
                  </a:schemeClr>
                </a:solidFill>
              </a:rPr>
              <a:t>Οι επιταχυντές ή σωστότερα οι </a:t>
            </a:r>
          </a:p>
          <a:p>
            <a:pPr algn="ctr">
              <a:lnSpc>
                <a:spcPct val="200000"/>
              </a:lnSpc>
            </a:pPr>
            <a:r>
              <a:rPr lang="el-GR" sz="2800" dirty="0">
                <a:solidFill>
                  <a:srgbClr val="FF0000"/>
                </a:solidFill>
              </a:rPr>
              <a:t>επιταχυντές φορτισμένων σωματιδίων</a:t>
            </a:r>
            <a:r>
              <a:rPr lang="el-GR" sz="2800" dirty="0"/>
              <a:t> </a:t>
            </a:r>
          </a:p>
          <a:p>
            <a:pPr algn="ctr">
              <a:lnSpc>
                <a:spcPct val="200000"/>
              </a:lnSpc>
            </a:pPr>
            <a:r>
              <a:rPr lang="el-GR" sz="2800" dirty="0"/>
              <a:t>είναι </a:t>
            </a:r>
            <a:r>
              <a:rPr lang="el-GR" sz="2800" dirty="0" err="1"/>
              <a:t>ηλεκτρο</a:t>
            </a:r>
            <a:r>
              <a:rPr lang="el-GR" sz="2800" dirty="0"/>
              <a:t>-μηχανικές εγκαταστάσεις </a:t>
            </a:r>
            <a:r>
              <a:rPr lang="el-GR" sz="2800" dirty="0">
                <a:solidFill>
                  <a:srgbClr val="FF0000"/>
                </a:solidFill>
              </a:rPr>
              <a:t>«μηχανές»</a:t>
            </a:r>
            <a:r>
              <a:rPr lang="el-GR" sz="2800" dirty="0"/>
              <a:t> που μπορούν να δημιουργήσουν </a:t>
            </a:r>
            <a:r>
              <a:rPr lang="el-GR" sz="2800" dirty="0">
                <a:solidFill>
                  <a:srgbClr val="00B050"/>
                </a:solidFill>
              </a:rPr>
              <a:t>ενεργειακές δέσμες σωματιδίων </a:t>
            </a:r>
            <a:endParaRPr lang="en-US" sz="2800" dirty="0">
              <a:solidFill>
                <a:srgbClr val="00B050"/>
              </a:solidFill>
            </a:endParaRPr>
          </a:p>
        </p:txBody>
      </p:sp>
      <p:sp>
        <p:nvSpPr>
          <p:cNvPr id="7" name="Title 6">
            <a:extLst>
              <a:ext uri="{FF2B5EF4-FFF2-40B4-BE49-F238E27FC236}">
                <a16:creationId xmlns:a16="http://schemas.microsoft.com/office/drawing/2014/main" id="{4A124167-EE16-4053-8999-8A9D80AF9982}"/>
              </a:ext>
            </a:extLst>
          </p:cNvPr>
          <p:cNvSpPr>
            <a:spLocks noGrp="1"/>
          </p:cNvSpPr>
          <p:nvPr>
            <p:ph type="title"/>
          </p:nvPr>
        </p:nvSpPr>
        <p:spPr/>
        <p:txBody>
          <a:bodyPr/>
          <a:lstStyle/>
          <a:p>
            <a:r>
              <a:rPr lang="el-GR" dirty="0"/>
              <a:t>Τι είναι οι επιταχυντές;</a:t>
            </a:r>
            <a:endParaRPr lang="en-US" dirty="0"/>
          </a:p>
        </p:txBody>
      </p:sp>
      <p:sp>
        <p:nvSpPr>
          <p:cNvPr id="4" name="Date Placeholder 3">
            <a:extLst>
              <a:ext uri="{FF2B5EF4-FFF2-40B4-BE49-F238E27FC236}">
                <a16:creationId xmlns:a16="http://schemas.microsoft.com/office/drawing/2014/main" id="{CBAE8751-ADEF-33EA-1101-675C17F50B7A}"/>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D062C6B6-287F-3E22-F152-BABA8C10B2E4}"/>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3C2E6056-A197-5343-8F89-0D0622A340C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0741391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2582DA22-013B-0198-232D-D7F159C00B59}"/>
              </a:ext>
            </a:extLst>
          </p:cNvPr>
          <p:cNvGraphicFramePr>
            <a:graphicFrameLocks noGrp="1"/>
          </p:cNvGraphicFramePr>
          <p:nvPr>
            <p:ph idx="1"/>
            <p:extLst>
              <p:ext uri="{D42A27DB-BD31-4B8C-83A1-F6EECF244321}">
                <p14:modId xmlns:p14="http://schemas.microsoft.com/office/powerpoint/2010/main" val="205789009"/>
              </p:ext>
            </p:extLst>
          </p:nvPr>
        </p:nvGraphicFramePr>
        <p:xfrm>
          <a:off x="407989" y="1592263"/>
          <a:ext cx="11304635"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2E20061-CC7C-62AF-D2FF-20B75D455D89}"/>
              </a:ext>
            </a:extLst>
          </p:cNvPr>
          <p:cNvSpPr>
            <a:spLocks noGrp="1"/>
          </p:cNvSpPr>
          <p:nvPr>
            <p:ph type="title"/>
          </p:nvPr>
        </p:nvSpPr>
        <p:spPr/>
        <p:txBody>
          <a:bodyPr/>
          <a:lstStyle/>
          <a:p>
            <a:r>
              <a:rPr lang="en-US" dirty="0"/>
              <a:t>O </a:t>
            </a:r>
            <a:r>
              <a:rPr lang="el-GR" dirty="0"/>
              <a:t>κύκλος λειτουργίας ενός επιταχυντή</a:t>
            </a:r>
            <a:endParaRPr lang="en-US" dirty="0"/>
          </a:p>
        </p:txBody>
      </p:sp>
      <p:sp>
        <p:nvSpPr>
          <p:cNvPr id="4" name="Date Placeholder 3">
            <a:extLst>
              <a:ext uri="{FF2B5EF4-FFF2-40B4-BE49-F238E27FC236}">
                <a16:creationId xmlns:a16="http://schemas.microsoft.com/office/drawing/2014/main" id="{DFC6EEC0-004F-9640-B438-DE5B8C4CEB23}"/>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8808AD86-F290-37A3-826F-95C4980A06D1}"/>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CE076AA6-EC2E-EE36-C1E6-9E57185EBFF1}"/>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Tree>
    <p:extLst>
      <p:ext uri="{BB962C8B-B14F-4D97-AF65-F5344CB8AC3E}">
        <p14:creationId xmlns:p14="http://schemas.microsoft.com/office/powerpoint/2010/main" val="9353220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24B8EC-44C1-5DE2-AB04-476C8988CBDA}"/>
              </a:ext>
            </a:extLst>
          </p:cNvPr>
          <p:cNvSpPr>
            <a:spLocks noGrp="1"/>
          </p:cNvSpPr>
          <p:nvPr>
            <p:ph idx="1"/>
          </p:nvPr>
        </p:nvSpPr>
        <p:spPr/>
        <p:txBody>
          <a:bodyPr>
            <a:normAutofit lnSpcReduction="10000"/>
          </a:bodyPr>
          <a:lstStyle/>
          <a:p>
            <a:r>
              <a:rPr lang="el-GR" dirty="0"/>
              <a:t>Οι επιταχυντές συνήθως δουλεύουν με ένα βασικό κύκλο: </a:t>
            </a:r>
          </a:p>
          <a:p>
            <a:r>
              <a:rPr lang="el-GR" dirty="0"/>
              <a:t>Εισαγωγή της δέσμης (i</a:t>
            </a:r>
            <a:r>
              <a:rPr lang="en-US" dirty="0" err="1"/>
              <a:t>njection</a:t>
            </a:r>
            <a:r>
              <a:rPr lang="en-US" dirty="0"/>
              <a:t>)</a:t>
            </a:r>
          </a:p>
          <a:p>
            <a:pPr>
              <a:lnSpc>
                <a:spcPct val="100000"/>
              </a:lnSpc>
            </a:pPr>
            <a:r>
              <a:rPr lang="el-GR" dirty="0" err="1"/>
              <a:t>Επιτ</a:t>
            </a:r>
            <a:r>
              <a:rPr lang="en-US" dirty="0" err="1"/>
              <a:t>ά</a:t>
            </a:r>
            <a:r>
              <a:rPr lang="el-GR" dirty="0" err="1"/>
              <a:t>χυνση</a:t>
            </a:r>
            <a:r>
              <a:rPr lang="el-GR" dirty="0"/>
              <a:t> (</a:t>
            </a:r>
            <a:r>
              <a:rPr lang="en-US" dirty="0"/>
              <a:t>acceleration) : </a:t>
            </a:r>
            <a:r>
              <a:rPr lang="el-GR" dirty="0"/>
              <a:t>το πεδίο στους μαγνήτες ανεβαίνει σύγχρονα με την ενέργεια της δέσμης</a:t>
            </a:r>
            <a:endParaRPr lang="en-US" dirty="0"/>
          </a:p>
          <a:p>
            <a:pPr>
              <a:lnSpc>
                <a:spcPct val="110000"/>
              </a:lnSpc>
            </a:pPr>
            <a:r>
              <a:rPr lang="el-GR" dirty="0" err="1"/>
              <a:t>Εξοδος</a:t>
            </a:r>
            <a:r>
              <a:rPr lang="el-GR" dirty="0"/>
              <a:t> (</a:t>
            </a:r>
            <a:r>
              <a:rPr lang="en-US" dirty="0"/>
              <a:t>extraction) </a:t>
            </a:r>
            <a:r>
              <a:rPr lang="el-GR" dirty="0"/>
              <a:t>της δέσμης για ένα πείραμα ή άλλη διάταξη. Αν είναι </a:t>
            </a:r>
            <a:r>
              <a:rPr lang="el-GR" dirty="0" err="1"/>
              <a:t>Συγκρουστήρας</a:t>
            </a:r>
            <a:r>
              <a:rPr lang="el-GR" dirty="0"/>
              <a:t> (</a:t>
            </a:r>
            <a:r>
              <a:rPr lang="en-US" dirty="0"/>
              <a:t>Collider)</a:t>
            </a:r>
            <a:r>
              <a:rPr lang="el-GR" dirty="0"/>
              <a:t> οι δέσμες μένουν κάνοντας περιστροφές μέχρι να θεωρηθούν ότι δεν παράγουν κάτι χρήσιμο πιά και στέλνονται σε ένα </a:t>
            </a:r>
            <a:r>
              <a:rPr lang="en-US" dirty="0"/>
              <a:t>dump</a:t>
            </a:r>
            <a:endParaRPr lang="el-GR" dirty="0"/>
          </a:p>
          <a:p>
            <a:r>
              <a:rPr lang="el-GR" dirty="0"/>
              <a:t>Χαμήλωμα του πεδίου</a:t>
            </a:r>
            <a:endParaRPr lang="en-US" dirty="0"/>
          </a:p>
          <a:p>
            <a:endParaRPr lang="en-US" dirty="0"/>
          </a:p>
        </p:txBody>
      </p:sp>
      <p:sp>
        <p:nvSpPr>
          <p:cNvPr id="7" name="Title 6">
            <a:extLst>
              <a:ext uri="{FF2B5EF4-FFF2-40B4-BE49-F238E27FC236}">
                <a16:creationId xmlns:a16="http://schemas.microsoft.com/office/drawing/2014/main" id="{84280D45-458F-863A-F97C-A9C7FE0D76BF}"/>
              </a:ext>
            </a:extLst>
          </p:cNvPr>
          <p:cNvSpPr>
            <a:spLocks noGrp="1"/>
          </p:cNvSpPr>
          <p:nvPr>
            <p:ph type="title"/>
          </p:nvPr>
        </p:nvSpPr>
        <p:spPr/>
        <p:txBody>
          <a:bodyPr/>
          <a:lstStyle/>
          <a:p>
            <a:r>
              <a:rPr lang="en-US" dirty="0"/>
              <a:t>O </a:t>
            </a:r>
            <a:r>
              <a:rPr lang="el-GR" dirty="0"/>
              <a:t>κύκλος λειτουργίας ενός επιταχυντή</a:t>
            </a:r>
            <a:endParaRPr lang="en-US" dirty="0"/>
          </a:p>
        </p:txBody>
      </p:sp>
      <p:sp>
        <p:nvSpPr>
          <p:cNvPr id="4" name="Date Placeholder 3">
            <a:extLst>
              <a:ext uri="{FF2B5EF4-FFF2-40B4-BE49-F238E27FC236}">
                <a16:creationId xmlns:a16="http://schemas.microsoft.com/office/drawing/2014/main" id="{7486A54F-7DFA-8A4E-78D9-F859F80D0636}"/>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74F046E9-9262-52D8-E9E8-2D2FAF38575B}"/>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C7FE14DA-1538-9A60-7058-DF368AED66BC}"/>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Tree>
    <p:extLst>
      <p:ext uri="{BB962C8B-B14F-4D97-AF65-F5344CB8AC3E}">
        <p14:creationId xmlns:p14="http://schemas.microsoft.com/office/powerpoint/2010/main" val="21315783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FF922D-2CE0-4156-F071-AF18DE09A43B}"/>
              </a:ext>
            </a:extLst>
          </p:cNvPr>
          <p:cNvSpPr>
            <a:spLocks noGrp="1"/>
          </p:cNvSpPr>
          <p:nvPr>
            <p:ph idx="1"/>
          </p:nvPr>
        </p:nvSpPr>
        <p:spPr>
          <a:xfrm>
            <a:off x="407989" y="1592263"/>
            <a:ext cx="5686595" cy="4608512"/>
          </a:xfrm>
        </p:spPr>
        <p:txBody>
          <a:bodyPr/>
          <a:lstStyle/>
          <a:p>
            <a:r>
              <a:rPr lang="el-GR" dirty="0"/>
              <a:t>Ο κάθε επιταχυντής σχεδιάζεται για ένα συγκεκριμένο εύρος  επιτάχυνσης</a:t>
            </a:r>
          </a:p>
          <a:p>
            <a:pPr lvl="1"/>
            <a:r>
              <a:rPr lang="el-GR" dirty="0"/>
              <a:t>Δυνατότητα των μαγνητών</a:t>
            </a:r>
          </a:p>
          <a:p>
            <a:pPr lvl="1"/>
            <a:r>
              <a:rPr lang="el-GR" dirty="0"/>
              <a:t>Δυναμική της δέσμης</a:t>
            </a:r>
          </a:p>
          <a:p>
            <a:pPr lvl="1"/>
            <a:endParaRPr lang="el-GR" dirty="0"/>
          </a:p>
          <a:p>
            <a:r>
              <a:rPr lang="el-GR" dirty="0"/>
              <a:t>Χρησιμοποιούμε πολλούς επιταχυντές στην σειρά για να πετύχουμε μεγάλες ενέργειες</a:t>
            </a:r>
          </a:p>
          <a:p>
            <a:pPr lvl="1"/>
            <a:r>
              <a:rPr lang="el-GR" dirty="0"/>
              <a:t>Η δέσμη μεταφέρεται από τον ένα επιταχυντή στον επόμενο  </a:t>
            </a:r>
          </a:p>
        </p:txBody>
      </p:sp>
      <p:sp>
        <p:nvSpPr>
          <p:cNvPr id="3" name="Title 2">
            <a:extLst>
              <a:ext uri="{FF2B5EF4-FFF2-40B4-BE49-F238E27FC236}">
                <a16:creationId xmlns:a16="http://schemas.microsoft.com/office/drawing/2014/main" id="{74C8EC3A-6142-864C-FFE0-23E7FC5443F8}"/>
              </a:ext>
            </a:extLst>
          </p:cNvPr>
          <p:cNvSpPr>
            <a:spLocks noGrp="1"/>
          </p:cNvSpPr>
          <p:nvPr>
            <p:ph type="title"/>
          </p:nvPr>
        </p:nvSpPr>
        <p:spPr/>
        <p:txBody>
          <a:bodyPr/>
          <a:lstStyle/>
          <a:p>
            <a:r>
              <a:rPr lang="en-US" dirty="0"/>
              <a:t>O </a:t>
            </a:r>
            <a:r>
              <a:rPr lang="el-GR" dirty="0"/>
              <a:t>κύκλος λειτουργίας ενός επιταχυντή</a:t>
            </a:r>
            <a:br>
              <a:rPr lang="el-GR" dirty="0"/>
            </a:br>
            <a:r>
              <a:rPr lang="en-US" dirty="0">
                <a:solidFill>
                  <a:schemeClr val="tx1">
                    <a:lumMod val="20000"/>
                    <a:lumOff val="80000"/>
                  </a:schemeClr>
                </a:solidFill>
              </a:rPr>
              <a:t>To </a:t>
            </a:r>
            <a:r>
              <a:rPr lang="el-GR" dirty="0">
                <a:solidFill>
                  <a:schemeClr val="tx1">
                    <a:lumMod val="20000"/>
                    <a:lumOff val="80000"/>
                  </a:schemeClr>
                </a:solidFill>
              </a:rPr>
              <a:t>σύμπλεγμα των επιταχυντών του </a:t>
            </a:r>
            <a:r>
              <a:rPr lang="en-US" dirty="0">
                <a:solidFill>
                  <a:schemeClr val="tx1">
                    <a:lumMod val="20000"/>
                    <a:lumOff val="80000"/>
                  </a:schemeClr>
                </a:solidFill>
              </a:rPr>
              <a:t>CERN</a:t>
            </a:r>
            <a:endParaRPr lang="en-US" dirty="0"/>
          </a:p>
        </p:txBody>
      </p:sp>
      <p:sp>
        <p:nvSpPr>
          <p:cNvPr id="4" name="Date Placeholder 3">
            <a:extLst>
              <a:ext uri="{FF2B5EF4-FFF2-40B4-BE49-F238E27FC236}">
                <a16:creationId xmlns:a16="http://schemas.microsoft.com/office/drawing/2014/main" id="{AB986FFB-38B3-2383-2357-530B7540F02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79880C62-21B9-504F-E8F2-D71960AB958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9EEC63D-AEA6-C5D0-EA0A-C89EC6C272E3}"/>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7" name="CustomShape 1">
            <a:extLst>
              <a:ext uri="{FF2B5EF4-FFF2-40B4-BE49-F238E27FC236}">
                <a16:creationId xmlns:a16="http://schemas.microsoft.com/office/drawing/2014/main" id="{403B175E-1B03-225F-B01B-F7D6461DDF25}"/>
              </a:ext>
            </a:extLst>
          </p:cNvPr>
          <p:cNvSpPr>
            <a:spLocks noChangeAspect="1"/>
          </p:cNvSpPr>
          <p:nvPr/>
        </p:nvSpPr>
        <p:spPr>
          <a:xfrm>
            <a:off x="6094584" y="1682539"/>
            <a:ext cx="5230755" cy="4427959"/>
          </a:xfrm>
          <a:prstGeom prst="rect">
            <a:avLst/>
          </a:prstGeom>
          <a:blipFill rotWithShape="0">
            <a:blip r:embed="rId2"/>
            <a:stretch>
              <a:fillRect t="-13962" b="-3724"/>
            </a:stretch>
          </a:blipFill>
          <a:ln>
            <a:noFill/>
          </a:ln>
        </p:spPr>
        <p:style>
          <a:lnRef idx="0">
            <a:scrgbClr r="0" g="0" b="0"/>
          </a:lnRef>
          <a:fillRef idx="0">
            <a:scrgbClr r="0" g="0" b="0"/>
          </a:fillRef>
          <a:effectRef idx="0">
            <a:scrgbClr r="0" g="0" b="0"/>
          </a:effectRef>
          <a:fontRef idx="minor"/>
        </p:style>
        <p:txBody>
          <a:bodyPr lIns="81638" tIns="40819" rIns="81638" bIns="40819" anchor="ctr"/>
          <a:lstStyle/>
          <a:p>
            <a:pPr algn="ctr">
              <a:lnSpc>
                <a:spcPct val="100000"/>
              </a:lnSpc>
            </a:pPr>
            <a:r>
              <a:rPr lang="en-US" sz="1633" spc="-1" dirty="0">
                <a:solidFill>
                  <a:srgbClr val="000000"/>
                </a:solidFill>
                <a:latin typeface="Arial"/>
                <a:ea typeface="DejaVu Sans"/>
              </a:rPr>
              <a:t> </a:t>
            </a:r>
            <a:endParaRPr lang="en-US" sz="1633" spc="-1" dirty="0">
              <a:latin typeface="Arial"/>
            </a:endParaRPr>
          </a:p>
        </p:txBody>
      </p:sp>
    </p:spTree>
    <p:extLst>
      <p:ext uri="{BB962C8B-B14F-4D97-AF65-F5344CB8AC3E}">
        <p14:creationId xmlns:p14="http://schemas.microsoft.com/office/powerpoint/2010/main" val="22020182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9740DA-F210-FEC2-8ED6-83FD285F55DA}"/>
              </a:ext>
            </a:extLst>
          </p:cNvPr>
          <p:cNvSpPr>
            <a:spLocks noGrp="1"/>
          </p:cNvSpPr>
          <p:nvPr>
            <p:ph type="title"/>
          </p:nvPr>
        </p:nvSpPr>
        <p:spPr/>
        <p:txBody>
          <a:bodyPr/>
          <a:lstStyle/>
          <a:p>
            <a:r>
              <a:rPr lang="en-US" dirty="0"/>
              <a:t>O </a:t>
            </a:r>
            <a:r>
              <a:rPr lang="el-GR" dirty="0"/>
              <a:t>κύκλος λειτουργίας ενός επιταχυντή</a:t>
            </a:r>
            <a:br>
              <a:rPr lang="el-GR" dirty="0"/>
            </a:br>
            <a:r>
              <a:rPr lang="el-GR" dirty="0">
                <a:solidFill>
                  <a:schemeClr val="tx1">
                    <a:lumMod val="20000"/>
                    <a:lumOff val="80000"/>
                  </a:schemeClr>
                </a:solidFill>
              </a:rPr>
              <a:t>L</a:t>
            </a:r>
            <a:r>
              <a:rPr lang="en-US" dirty="0">
                <a:solidFill>
                  <a:schemeClr val="tx1">
                    <a:lumMod val="20000"/>
                    <a:lumOff val="80000"/>
                  </a:schemeClr>
                </a:solidFill>
              </a:rPr>
              <a:t>HC injectors </a:t>
            </a:r>
          </a:p>
        </p:txBody>
      </p:sp>
      <p:sp>
        <p:nvSpPr>
          <p:cNvPr id="4" name="Date Placeholder 3">
            <a:extLst>
              <a:ext uri="{FF2B5EF4-FFF2-40B4-BE49-F238E27FC236}">
                <a16:creationId xmlns:a16="http://schemas.microsoft.com/office/drawing/2014/main" id="{D30B6A83-5853-02C3-54CA-851F751FE33C}"/>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E38D6FC6-A54C-42BB-01F1-8057E18FDED8}"/>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630C163D-016D-E374-3EBE-39572E71B14C}"/>
              </a:ext>
            </a:extLst>
          </p:cNvPr>
          <p:cNvSpPr>
            <a:spLocks noGrp="1"/>
          </p:cNvSpPr>
          <p:nvPr>
            <p:ph type="sldNum" sz="quarter" idx="12"/>
          </p:nvPr>
        </p:nvSpPr>
        <p:spPr/>
        <p:txBody>
          <a:bodyPr/>
          <a:lstStyle/>
          <a:p>
            <a:fld id="{36B5EA5A-BC32-A742-B11B-8E7414D5B535}" type="slidenum">
              <a:rPr lang="en-US" smtClean="0"/>
              <a:pPr/>
              <a:t>43</a:t>
            </a:fld>
            <a:endParaRPr lang="en-US" dirty="0"/>
          </a:p>
        </p:txBody>
      </p:sp>
      <p:grpSp>
        <p:nvGrpSpPr>
          <p:cNvPr id="2" name="Group 1">
            <a:extLst>
              <a:ext uri="{FF2B5EF4-FFF2-40B4-BE49-F238E27FC236}">
                <a16:creationId xmlns:a16="http://schemas.microsoft.com/office/drawing/2014/main" id="{325B3317-BCF6-BE00-22CB-892B6CFAE57A}"/>
              </a:ext>
            </a:extLst>
          </p:cNvPr>
          <p:cNvGrpSpPr/>
          <p:nvPr/>
        </p:nvGrpSpPr>
        <p:grpSpPr>
          <a:xfrm>
            <a:off x="1428496" y="1317879"/>
            <a:ext cx="9139981" cy="4803174"/>
            <a:chOff x="1428496" y="1317879"/>
            <a:chExt cx="9139981" cy="4803174"/>
          </a:xfrm>
        </p:grpSpPr>
        <p:grpSp>
          <p:nvGrpSpPr>
            <p:cNvPr id="7" name="Group 6">
              <a:extLst>
                <a:ext uri="{FF2B5EF4-FFF2-40B4-BE49-F238E27FC236}">
                  <a16:creationId xmlns:a16="http://schemas.microsoft.com/office/drawing/2014/main" id="{9172CC04-A883-57F0-9AFB-BA8F9CA7B860}"/>
                </a:ext>
              </a:extLst>
            </p:cNvPr>
            <p:cNvGrpSpPr/>
            <p:nvPr/>
          </p:nvGrpSpPr>
          <p:grpSpPr>
            <a:xfrm>
              <a:off x="3458631" y="5742798"/>
              <a:ext cx="1523259" cy="378255"/>
              <a:chOff x="2426239" y="5734900"/>
              <a:chExt cx="1523258" cy="378255"/>
            </a:xfrm>
          </p:grpSpPr>
          <p:cxnSp>
            <p:nvCxnSpPr>
              <p:cNvPr id="8" name="Straight Arrow Connector 7">
                <a:extLst>
                  <a:ext uri="{FF2B5EF4-FFF2-40B4-BE49-F238E27FC236}">
                    <a16:creationId xmlns:a16="http://schemas.microsoft.com/office/drawing/2014/main" id="{1B19CA9A-87F9-6E7C-8B34-7A34CC90B848}"/>
                  </a:ext>
                </a:extLst>
              </p:cNvPr>
              <p:cNvCxnSpPr/>
              <p:nvPr/>
            </p:nvCxnSpPr>
            <p:spPr>
              <a:xfrm>
                <a:off x="2912876" y="5734900"/>
                <a:ext cx="503830" cy="0"/>
              </a:xfrm>
              <a:prstGeom prst="straightConnector1">
                <a:avLst/>
              </a:prstGeom>
              <a:ln>
                <a:solidFill>
                  <a:srgbClr val="00B0F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45A0E1C8-AB49-8194-3255-EDC98DF7A6F3}"/>
                  </a:ext>
                </a:extLst>
              </p:cNvPr>
              <p:cNvSpPr txBox="1"/>
              <p:nvPr/>
            </p:nvSpPr>
            <p:spPr>
              <a:xfrm>
                <a:off x="2426239" y="5743823"/>
                <a:ext cx="1523258" cy="369332"/>
              </a:xfrm>
              <a:prstGeom prst="rect">
                <a:avLst/>
              </a:prstGeom>
              <a:noFill/>
            </p:spPr>
            <p:txBody>
              <a:bodyPr wrap="square" rtlCol="0">
                <a:spAutoFit/>
              </a:bodyPr>
              <a:lstStyle/>
              <a:p>
                <a:pPr algn="ctr"/>
                <a:r>
                  <a:rPr lang="en-GB" dirty="0"/>
                  <a:t>1.2 seconds</a:t>
                </a:r>
              </a:p>
            </p:txBody>
          </p:sp>
        </p:grpSp>
        <p:sp>
          <p:nvSpPr>
            <p:cNvPr id="10" name="TextBox 9">
              <a:extLst>
                <a:ext uri="{FF2B5EF4-FFF2-40B4-BE49-F238E27FC236}">
                  <a16:creationId xmlns:a16="http://schemas.microsoft.com/office/drawing/2014/main" id="{142F5E1B-3D36-0290-3180-B7E9F28EB715}"/>
                </a:ext>
              </a:extLst>
            </p:cNvPr>
            <p:cNvSpPr txBox="1"/>
            <p:nvPr/>
          </p:nvSpPr>
          <p:spPr>
            <a:xfrm>
              <a:off x="1480432" y="5161732"/>
              <a:ext cx="665804" cy="369332"/>
            </a:xfrm>
            <a:prstGeom prst="rect">
              <a:avLst/>
            </a:prstGeom>
            <a:noFill/>
          </p:spPr>
          <p:txBody>
            <a:bodyPr wrap="square" rtlCol="0">
              <a:spAutoFit/>
            </a:bodyPr>
            <a:lstStyle/>
            <a:p>
              <a:r>
                <a:rPr lang="en-GB" dirty="0"/>
                <a:t>PSB</a:t>
              </a:r>
            </a:p>
          </p:txBody>
        </p:sp>
        <p:sp>
          <p:nvSpPr>
            <p:cNvPr id="11" name="TextBox 10">
              <a:extLst>
                <a:ext uri="{FF2B5EF4-FFF2-40B4-BE49-F238E27FC236}">
                  <a16:creationId xmlns:a16="http://schemas.microsoft.com/office/drawing/2014/main" id="{4F51B089-24FE-5079-6744-271B7137C04A}"/>
                </a:ext>
              </a:extLst>
            </p:cNvPr>
            <p:cNvSpPr txBox="1"/>
            <p:nvPr/>
          </p:nvSpPr>
          <p:spPr>
            <a:xfrm>
              <a:off x="1475345" y="4416260"/>
              <a:ext cx="543751" cy="369332"/>
            </a:xfrm>
            <a:prstGeom prst="rect">
              <a:avLst/>
            </a:prstGeom>
            <a:noFill/>
          </p:spPr>
          <p:txBody>
            <a:bodyPr wrap="square" rtlCol="0">
              <a:spAutoFit/>
            </a:bodyPr>
            <a:lstStyle/>
            <a:p>
              <a:r>
                <a:rPr lang="en-GB" dirty="0"/>
                <a:t>PS</a:t>
              </a:r>
            </a:p>
          </p:txBody>
        </p:sp>
        <p:sp>
          <p:nvSpPr>
            <p:cNvPr id="12" name="TextBox 11">
              <a:extLst>
                <a:ext uri="{FF2B5EF4-FFF2-40B4-BE49-F238E27FC236}">
                  <a16:creationId xmlns:a16="http://schemas.microsoft.com/office/drawing/2014/main" id="{823EA458-A79D-17AF-D369-AAE172D1C456}"/>
                </a:ext>
              </a:extLst>
            </p:cNvPr>
            <p:cNvSpPr txBox="1"/>
            <p:nvPr/>
          </p:nvSpPr>
          <p:spPr>
            <a:xfrm>
              <a:off x="1428496" y="3488621"/>
              <a:ext cx="731620" cy="369332"/>
            </a:xfrm>
            <a:prstGeom prst="rect">
              <a:avLst/>
            </a:prstGeom>
            <a:noFill/>
          </p:spPr>
          <p:txBody>
            <a:bodyPr wrap="square" rtlCol="0">
              <a:spAutoFit/>
            </a:bodyPr>
            <a:lstStyle/>
            <a:p>
              <a:r>
                <a:rPr lang="en-GB" dirty="0"/>
                <a:t>SPS</a:t>
              </a:r>
            </a:p>
          </p:txBody>
        </p:sp>
        <p:grpSp>
          <p:nvGrpSpPr>
            <p:cNvPr id="13" name="Group 12">
              <a:extLst>
                <a:ext uri="{FF2B5EF4-FFF2-40B4-BE49-F238E27FC236}">
                  <a16:creationId xmlns:a16="http://schemas.microsoft.com/office/drawing/2014/main" id="{E8ABB318-27B6-0981-AB3D-F80FDB7E4555}"/>
                </a:ext>
              </a:extLst>
            </p:cNvPr>
            <p:cNvGrpSpPr/>
            <p:nvPr/>
          </p:nvGrpSpPr>
          <p:grpSpPr>
            <a:xfrm>
              <a:off x="2495883" y="2543469"/>
              <a:ext cx="7544729" cy="1324576"/>
              <a:chOff x="1373493" y="2434802"/>
              <a:chExt cx="7544729" cy="1324576"/>
            </a:xfrm>
          </p:grpSpPr>
          <p:cxnSp>
            <p:nvCxnSpPr>
              <p:cNvPr id="14" name="Straight Connector 13">
                <a:extLst>
                  <a:ext uri="{FF2B5EF4-FFF2-40B4-BE49-F238E27FC236}">
                    <a16:creationId xmlns:a16="http://schemas.microsoft.com/office/drawing/2014/main" id="{98FB5E2E-E81E-6286-C707-33D46D7E8AB9}"/>
                  </a:ext>
                </a:extLst>
              </p:cNvPr>
              <p:cNvCxnSpPr/>
              <p:nvPr/>
            </p:nvCxnSpPr>
            <p:spPr>
              <a:xfrm>
                <a:off x="1373493" y="3759378"/>
                <a:ext cx="5559766"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32EA15EC-E202-C61A-54C0-22BA4EA1CA16}"/>
                  </a:ext>
                </a:extLst>
              </p:cNvPr>
              <p:cNvCxnSpPr/>
              <p:nvPr/>
            </p:nvCxnSpPr>
            <p:spPr>
              <a:xfrm flipV="1">
                <a:off x="6933259" y="2434802"/>
                <a:ext cx="997185" cy="132457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CD8A7DA2-2BA5-4AE2-1DDF-637496620CBE}"/>
                  </a:ext>
                </a:extLst>
              </p:cNvPr>
              <p:cNvCxnSpPr/>
              <p:nvPr/>
            </p:nvCxnSpPr>
            <p:spPr>
              <a:xfrm>
                <a:off x="7930444" y="2434802"/>
                <a:ext cx="33140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4AD34B9-B1A8-2CBB-9A9E-111F98630DA0}"/>
                  </a:ext>
                </a:extLst>
              </p:cNvPr>
              <p:cNvCxnSpPr/>
              <p:nvPr/>
            </p:nvCxnSpPr>
            <p:spPr>
              <a:xfrm>
                <a:off x="8261844" y="2434802"/>
                <a:ext cx="392971" cy="1324575"/>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56834D98-2A57-52E9-BEDB-7EAC42EAAD51}"/>
                  </a:ext>
                </a:extLst>
              </p:cNvPr>
              <p:cNvCxnSpPr/>
              <p:nvPr/>
            </p:nvCxnSpPr>
            <p:spPr>
              <a:xfrm>
                <a:off x="8654815" y="3759377"/>
                <a:ext cx="263407" cy="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9" name="Group 18">
              <a:extLst>
                <a:ext uri="{FF2B5EF4-FFF2-40B4-BE49-F238E27FC236}">
                  <a16:creationId xmlns:a16="http://schemas.microsoft.com/office/drawing/2014/main" id="{083BF140-E659-BBBE-8AAB-D6BEF4813B97}"/>
                </a:ext>
              </a:extLst>
            </p:cNvPr>
            <p:cNvGrpSpPr/>
            <p:nvPr/>
          </p:nvGrpSpPr>
          <p:grpSpPr>
            <a:xfrm>
              <a:off x="2011201" y="5163080"/>
              <a:ext cx="8029411" cy="418277"/>
              <a:chOff x="888811" y="5054413"/>
              <a:chExt cx="8029411" cy="418277"/>
            </a:xfrm>
          </p:grpSpPr>
          <p:cxnSp>
            <p:nvCxnSpPr>
              <p:cNvPr id="20" name="Straight Connector 19">
                <a:extLst>
                  <a:ext uri="{FF2B5EF4-FFF2-40B4-BE49-F238E27FC236}">
                    <a16:creationId xmlns:a16="http://schemas.microsoft.com/office/drawing/2014/main" id="{9786AB82-7D1C-E258-B986-3FBD3F9EE688}"/>
                  </a:ext>
                </a:extLst>
              </p:cNvPr>
              <p:cNvCxnSpPr/>
              <p:nvPr/>
            </p:nvCxnSpPr>
            <p:spPr>
              <a:xfrm flipV="1">
                <a:off x="1845731" y="5457584"/>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D1750194-DBA0-D03D-A3A0-21CF751EB0F8}"/>
                  </a:ext>
                </a:extLst>
              </p:cNvPr>
              <p:cNvCxnSpPr/>
              <p:nvPr/>
            </p:nvCxnSpPr>
            <p:spPr>
              <a:xfrm flipV="1">
                <a:off x="3297079" y="5459472"/>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9FB9B7B3-6B14-D1E0-3FB0-A744EBDF3018}"/>
                  </a:ext>
                </a:extLst>
              </p:cNvPr>
              <p:cNvCxnSpPr/>
              <p:nvPr/>
            </p:nvCxnSpPr>
            <p:spPr>
              <a:xfrm flipV="1">
                <a:off x="4766931" y="5461360"/>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364C60A9-9BB0-8179-A512-37FCA6FE1309}"/>
                  </a:ext>
                </a:extLst>
              </p:cNvPr>
              <p:cNvGrpSpPr/>
              <p:nvPr/>
            </p:nvGrpSpPr>
            <p:grpSpPr>
              <a:xfrm>
                <a:off x="888811" y="5054413"/>
                <a:ext cx="8029411" cy="418277"/>
                <a:chOff x="888811" y="5053065"/>
                <a:chExt cx="8029411" cy="418277"/>
              </a:xfrm>
            </p:grpSpPr>
            <p:grpSp>
              <p:nvGrpSpPr>
                <p:cNvPr id="24" name="Group 23">
                  <a:extLst>
                    <a:ext uri="{FF2B5EF4-FFF2-40B4-BE49-F238E27FC236}">
                      <a16:creationId xmlns:a16="http://schemas.microsoft.com/office/drawing/2014/main" id="{0882C427-710A-DA6A-BA6F-375145A334D5}"/>
                    </a:ext>
                  </a:extLst>
                </p:cNvPr>
                <p:cNvGrpSpPr/>
                <p:nvPr/>
              </p:nvGrpSpPr>
              <p:grpSpPr>
                <a:xfrm>
                  <a:off x="888811" y="5053065"/>
                  <a:ext cx="484682" cy="404519"/>
                  <a:chOff x="1152207" y="4995333"/>
                  <a:chExt cx="484682" cy="404519"/>
                </a:xfrm>
              </p:grpSpPr>
              <p:cxnSp>
                <p:nvCxnSpPr>
                  <p:cNvPr id="61" name="Straight Connector 60">
                    <a:extLst>
                      <a:ext uri="{FF2B5EF4-FFF2-40B4-BE49-F238E27FC236}">
                        <a16:creationId xmlns:a16="http://schemas.microsoft.com/office/drawing/2014/main" id="{4537BBAA-4AE6-1955-5708-C1750CE06A63}"/>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C93BC421-4B61-2F94-E493-9F863CA7DED4}"/>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2953BC72-2951-FFCF-3BB1-19242BC6B1D1}"/>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E2D35039-E080-F72C-A106-198C6A4FC70E}"/>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02E13417-73C7-6A48-8A1F-8AA440AF6C5B}"/>
                    </a:ext>
                  </a:extLst>
                </p:cNvPr>
                <p:cNvGrpSpPr/>
                <p:nvPr/>
              </p:nvGrpSpPr>
              <p:grpSpPr>
                <a:xfrm>
                  <a:off x="1361049" y="5054953"/>
                  <a:ext cx="484682" cy="404519"/>
                  <a:chOff x="1152207" y="4995333"/>
                  <a:chExt cx="484682" cy="404519"/>
                </a:xfrm>
              </p:grpSpPr>
              <p:cxnSp>
                <p:nvCxnSpPr>
                  <p:cNvPr id="57" name="Straight Connector 56">
                    <a:extLst>
                      <a:ext uri="{FF2B5EF4-FFF2-40B4-BE49-F238E27FC236}">
                        <a16:creationId xmlns:a16="http://schemas.microsoft.com/office/drawing/2014/main" id="{3A9AC70C-9B6A-EEF6-F574-B6B483E1A599}"/>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61C88900-8BF5-CA05-9744-AA0742FE5150}"/>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2A30FEF1-3768-F253-D140-FF6A281CF3EB}"/>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96E2A048-304D-1028-5B21-BF0CB61B7556}"/>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3D58BD50-976D-F78C-DA17-D03A3F51A8AE}"/>
                    </a:ext>
                  </a:extLst>
                </p:cNvPr>
                <p:cNvGrpSpPr/>
                <p:nvPr/>
              </p:nvGrpSpPr>
              <p:grpSpPr>
                <a:xfrm>
                  <a:off x="2321034" y="5053065"/>
                  <a:ext cx="484682" cy="404519"/>
                  <a:chOff x="1152207" y="4995333"/>
                  <a:chExt cx="484682" cy="404519"/>
                </a:xfrm>
              </p:grpSpPr>
              <p:cxnSp>
                <p:nvCxnSpPr>
                  <p:cNvPr id="53" name="Straight Connector 52">
                    <a:extLst>
                      <a:ext uri="{FF2B5EF4-FFF2-40B4-BE49-F238E27FC236}">
                        <a16:creationId xmlns:a16="http://schemas.microsoft.com/office/drawing/2014/main" id="{8B880511-8C3B-464B-846B-2B3630E4F3BA}"/>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DBE67CEC-5731-921E-0298-FD8A1D2A9E45}"/>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CD36C3C9-3865-B473-BCCE-69661EF6F570}"/>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497CC590-9501-BCB4-A91B-164590B9A57A}"/>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3F81A489-0DFC-D120-AB0A-16B594CB28EF}"/>
                    </a:ext>
                  </a:extLst>
                </p:cNvPr>
                <p:cNvGrpSpPr/>
                <p:nvPr/>
              </p:nvGrpSpPr>
              <p:grpSpPr>
                <a:xfrm>
                  <a:off x="2821184" y="5054953"/>
                  <a:ext cx="484682" cy="404519"/>
                  <a:chOff x="1152207" y="4995333"/>
                  <a:chExt cx="484682" cy="404519"/>
                </a:xfrm>
              </p:grpSpPr>
              <p:cxnSp>
                <p:nvCxnSpPr>
                  <p:cNvPr id="49" name="Straight Connector 48">
                    <a:extLst>
                      <a:ext uri="{FF2B5EF4-FFF2-40B4-BE49-F238E27FC236}">
                        <a16:creationId xmlns:a16="http://schemas.microsoft.com/office/drawing/2014/main" id="{279246A7-E320-267C-7B3E-627472EE688F}"/>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44410B98-DFC1-BE27-3D73-9539EE8C493B}"/>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E987A750-E372-2883-ACAC-5BB4FA08566C}"/>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BFC97997-118F-4E6D-0C4A-BD3C3AEA218B}"/>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C626FCD8-75A7-FBE7-B93D-2B648624EA1F}"/>
                    </a:ext>
                  </a:extLst>
                </p:cNvPr>
                <p:cNvGrpSpPr/>
                <p:nvPr/>
              </p:nvGrpSpPr>
              <p:grpSpPr>
                <a:xfrm>
                  <a:off x="3772382" y="5054953"/>
                  <a:ext cx="484682" cy="404519"/>
                  <a:chOff x="1152207" y="4995333"/>
                  <a:chExt cx="484682" cy="404519"/>
                </a:xfrm>
              </p:grpSpPr>
              <p:cxnSp>
                <p:nvCxnSpPr>
                  <p:cNvPr id="45" name="Straight Connector 44">
                    <a:extLst>
                      <a:ext uri="{FF2B5EF4-FFF2-40B4-BE49-F238E27FC236}">
                        <a16:creationId xmlns:a16="http://schemas.microsoft.com/office/drawing/2014/main" id="{BAB17D29-5389-0C82-7AAB-845B9E43DCD0}"/>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95EC3569-E285-7298-28DF-D966A6184803}"/>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CBAA8BB7-A1FF-D3F3-E54C-0E3F33802BAC}"/>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512EF55A-22E8-5B83-5643-C65FE11D5857}"/>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DDA659EF-31FA-C46F-8128-43FCE32873FF}"/>
                    </a:ext>
                  </a:extLst>
                </p:cNvPr>
                <p:cNvGrpSpPr/>
                <p:nvPr/>
              </p:nvGrpSpPr>
              <p:grpSpPr>
                <a:xfrm>
                  <a:off x="4263434" y="5056841"/>
                  <a:ext cx="484682" cy="404519"/>
                  <a:chOff x="1152207" y="4995333"/>
                  <a:chExt cx="484682" cy="404519"/>
                </a:xfrm>
              </p:grpSpPr>
              <p:cxnSp>
                <p:nvCxnSpPr>
                  <p:cNvPr id="41" name="Straight Connector 40">
                    <a:extLst>
                      <a:ext uri="{FF2B5EF4-FFF2-40B4-BE49-F238E27FC236}">
                        <a16:creationId xmlns:a16="http://schemas.microsoft.com/office/drawing/2014/main" id="{D0B5B130-C39A-3EAA-3885-94D0ED8C4A2C}"/>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EDBCC764-E37F-A30E-61F5-CFE489853D08}"/>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09947BC7-1E7D-6479-67C9-5EC456F11C52}"/>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270A1A5D-B003-DE4F-1FF9-BDC132D7DCBC}"/>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79AF8E54-CF29-ED27-4ADE-43886B700C61}"/>
                    </a:ext>
                  </a:extLst>
                </p:cNvPr>
                <p:cNvGrpSpPr/>
                <p:nvPr/>
              </p:nvGrpSpPr>
              <p:grpSpPr>
                <a:xfrm>
                  <a:off x="5239625" y="5058729"/>
                  <a:ext cx="484682" cy="404519"/>
                  <a:chOff x="1152207" y="4995333"/>
                  <a:chExt cx="484682" cy="404519"/>
                </a:xfrm>
              </p:grpSpPr>
              <p:cxnSp>
                <p:nvCxnSpPr>
                  <p:cNvPr id="37" name="Straight Connector 36">
                    <a:extLst>
                      <a:ext uri="{FF2B5EF4-FFF2-40B4-BE49-F238E27FC236}">
                        <a16:creationId xmlns:a16="http://schemas.microsoft.com/office/drawing/2014/main" id="{1608B3D2-329A-75E7-E5EA-1BCAF666639C}"/>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13009F2-8589-E9BA-7349-01576519BB86}"/>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32AA0F5-2239-800C-697B-71D39B8D42A3}"/>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D98010A6-DFCA-120A-DC5E-2C610801A225}"/>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9A95FD21-8095-6A17-67D3-331A71A42D05}"/>
                    </a:ext>
                  </a:extLst>
                </p:cNvPr>
                <p:cNvGrpSpPr/>
                <p:nvPr/>
              </p:nvGrpSpPr>
              <p:grpSpPr>
                <a:xfrm>
                  <a:off x="5726722" y="5059277"/>
                  <a:ext cx="484682" cy="404519"/>
                  <a:chOff x="1152207" y="4995333"/>
                  <a:chExt cx="484682" cy="404519"/>
                </a:xfrm>
              </p:grpSpPr>
              <p:cxnSp>
                <p:nvCxnSpPr>
                  <p:cNvPr id="33" name="Straight Connector 32">
                    <a:extLst>
                      <a:ext uri="{FF2B5EF4-FFF2-40B4-BE49-F238E27FC236}">
                        <a16:creationId xmlns:a16="http://schemas.microsoft.com/office/drawing/2014/main" id="{114070A3-0E27-CED3-ABE5-C7038DF44149}"/>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667B6F72-98A2-6332-3288-BD5E75BDEEAA}"/>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8FA83A3F-C819-DCAD-D66E-1C9E332E2FD4}"/>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5985CE6D-8BA0-5190-4D32-5783CCD5DC8C}"/>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32" name="Straight Connector 31">
                  <a:extLst>
                    <a:ext uri="{FF2B5EF4-FFF2-40B4-BE49-F238E27FC236}">
                      <a16:creationId xmlns:a16="http://schemas.microsoft.com/office/drawing/2014/main" id="{B68BCF6F-7E8C-B2E6-902B-A0BD957ACB5E}"/>
                    </a:ext>
                  </a:extLst>
                </p:cNvPr>
                <p:cNvCxnSpPr/>
                <p:nvPr/>
              </p:nvCxnSpPr>
              <p:spPr>
                <a:xfrm>
                  <a:off x="6211404" y="5471342"/>
                  <a:ext cx="2706818"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65" name="Group 64">
              <a:extLst>
                <a:ext uri="{FF2B5EF4-FFF2-40B4-BE49-F238E27FC236}">
                  <a16:creationId xmlns:a16="http://schemas.microsoft.com/office/drawing/2014/main" id="{C74C12E6-B2E6-D404-57D3-DB0C6D2B01D3}"/>
                </a:ext>
              </a:extLst>
            </p:cNvPr>
            <p:cNvGrpSpPr/>
            <p:nvPr/>
          </p:nvGrpSpPr>
          <p:grpSpPr>
            <a:xfrm>
              <a:off x="8027265" y="5624901"/>
              <a:ext cx="1392880" cy="369332"/>
              <a:chOff x="6679107" y="5807850"/>
              <a:chExt cx="1392880" cy="369331"/>
            </a:xfrm>
          </p:grpSpPr>
          <p:cxnSp>
            <p:nvCxnSpPr>
              <p:cNvPr id="66" name="Straight Arrow Connector 65">
                <a:extLst>
                  <a:ext uri="{FF2B5EF4-FFF2-40B4-BE49-F238E27FC236}">
                    <a16:creationId xmlns:a16="http://schemas.microsoft.com/office/drawing/2014/main" id="{20A2DCB1-FD7B-8577-3A61-6A4E7C9EF206}"/>
                  </a:ext>
                </a:extLst>
              </p:cNvPr>
              <p:cNvCxnSpPr/>
              <p:nvPr/>
            </p:nvCxnSpPr>
            <p:spPr>
              <a:xfrm>
                <a:off x="7507072" y="5992516"/>
                <a:ext cx="564915" cy="0"/>
              </a:xfrm>
              <a:prstGeom prst="straightConnector1">
                <a:avLst/>
              </a:prstGeom>
              <a:ln>
                <a:solidFill>
                  <a:srgbClr val="00B0F0"/>
                </a:solidFill>
                <a:tailEnd type="stealth"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1953F99A-0D85-9C35-66F7-DF93010106B6}"/>
                  </a:ext>
                </a:extLst>
              </p:cNvPr>
              <p:cNvSpPr txBox="1"/>
              <p:nvPr/>
            </p:nvSpPr>
            <p:spPr>
              <a:xfrm>
                <a:off x="6679107" y="5807850"/>
                <a:ext cx="842244" cy="369331"/>
              </a:xfrm>
              <a:prstGeom prst="rect">
                <a:avLst/>
              </a:prstGeom>
              <a:noFill/>
            </p:spPr>
            <p:txBody>
              <a:bodyPr wrap="square" rtlCol="0">
                <a:spAutoFit/>
              </a:bodyPr>
              <a:lstStyle/>
              <a:p>
                <a:r>
                  <a:rPr lang="en-GB" dirty="0"/>
                  <a:t>Time</a:t>
                </a:r>
              </a:p>
            </p:txBody>
          </p:sp>
        </p:grpSp>
        <p:grpSp>
          <p:nvGrpSpPr>
            <p:cNvPr id="68" name="Group 67">
              <a:extLst>
                <a:ext uri="{FF2B5EF4-FFF2-40B4-BE49-F238E27FC236}">
                  <a16:creationId xmlns:a16="http://schemas.microsoft.com/office/drawing/2014/main" id="{C9851BC8-6AE6-38D5-563C-FD09707F15FD}"/>
                </a:ext>
              </a:extLst>
            </p:cNvPr>
            <p:cNvGrpSpPr/>
            <p:nvPr/>
          </p:nvGrpSpPr>
          <p:grpSpPr>
            <a:xfrm>
              <a:off x="2011201" y="4121881"/>
              <a:ext cx="8029411" cy="790221"/>
              <a:chOff x="888811" y="4013214"/>
              <a:chExt cx="8029411" cy="790221"/>
            </a:xfrm>
          </p:grpSpPr>
          <p:grpSp>
            <p:nvGrpSpPr>
              <p:cNvPr id="69" name="Group 68">
                <a:extLst>
                  <a:ext uri="{FF2B5EF4-FFF2-40B4-BE49-F238E27FC236}">
                    <a16:creationId xmlns:a16="http://schemas.microsoft.com/office/drawing/2014/main" id="{640FB174-AE3A-759E-45A6-84764B1E920A}"/>
                  </a:ext>
                </a:extLst>
              </p:cNvPr>
              <p:cNvGrpSpPr/>
              <p:nvPr/>
            </p:nvGrpSpPr>
            <p:grpSpPr>
              <a:xfrm>
                <a:off x="888811" y="4016963"/>
                <a:ext cx="1755126" cy="786472"/>
                <a:chOff x="888811" y="4016963"/>
                <a:chExt cx="1755126" cy="786472"/>
              </a:xfrm>
            </p:grpSpPr>
            <p:cxnSp>
              <p:nvCxnSpPr>
                <p:cNvPr id="86" name="Straight Connector 85">
                  <a:extLst>
                    <a:ext uri="{FF2B5EF4-FFF2-40B4-BE49-F238E27FC236}">
                      <a16:creationId xmlns:a16="http://schemas.microsoft.com/office/drawing/2014/main" id="{53139547-74A3-011B-76C4-D0D2AE013713}"/>
                    </a:ext>
                  </a:extLst>
                </p:cNvPr>
                <p:cNvCxnSpPr/>
                <p:nvPr/>
              </p:nvCxnSpPr>
              <p:spPr>
                <a:xfrm>
                  <a:off x="888811" y="4797777"/>
                  <a:ext cx="1039719" cy="565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950F37EC-AD3C-AED0-1E9E-26314092CD39}"/>
                    </a:ext>
                  </a:extLst>
                </p:cNvPr>
                <p:cNvCxnSpPr/>
                <p:nvPr/>
              </p:nvCxnSpPr>
              <p:spPr>
                <a:xfrm flipV="1">
                  <a:off x="1928530" y="4016963"/>
                  <a:ext cx="392504"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3C666036-1C7E-5C2F-1777-FD23BED9BF3B}"/>
                    </a:ext>
                  </a:extLst>
                </p:cNvPr>
                <p:cNvCxnSpPr/>
                <p:nvPr/>
              </p:nvCxnSpPr>
              <p:spPr>
                <a:xfrm>
                  <a:off x="232740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2ACD41A4-FC83-76F9-E72A-F8B0C9A643E2}"/>
                    </a:ext>
                  </a:extLst>
                </p:cNvPr>
                <p:cNvCxnSpPr/>
                <p:nvPr/>
              </p:nvCxnSpPr>
              <p:spPr>
                <a:xfrm>
                  <a:off x="2495271" y="4016963"/>
                  <a:ext cx="148666"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0" name="Group 69">
                <a:extLst>
                  <a:ext uri="{FF2B5EF4-FFF2-40B4-BE49-F238E27FC236}">
                    <a16:creationId xmlns:a16="http://schemas.microsoft.com/office/drawing/2014/main" id="{2FFE7451-234A-1289-7AE7-F7466683119A}"/>
                  </a:ext>
                </a:extLst>
              </p:cNvPr>
              <p:cNvGrpSpPr/>
              <p:nvPr/>
            </p:nvGrpSpPr>
            <p:grpSpPr>
              <a:xfrm>
                <a:off x="2643937" y="4016963"/>
                <a:ext cx="1451348" cy="780814"/>
                <a:chOff x="2643937" y="4016963"/>
                <a:chExt cx="1451348" cy="780814"/>
              </a:xfrm>
            </p:grpSpPr>
            <p:cxnSp>
              <p:nvCxnSpPr>
                <p:cNvPr id="82" name="Straight Connector 81">
                  <a:extLst>
                    <a:ext uri="{FF2B5EF4-FFF2-40B4-BE49-F238E27FC236}">
                      <a16:creationId xmlns:a16="http://schemas.microsoft.com/office/drawing/2014/main" id="{03B9888E-EF07-FF0A-6864-9992A6938B9B}"/>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C70BEB36-47D2-BE97-4325-56C6266C4922}"/>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419070C5-129F-D978-80C0-5CC5FC8758A0}"/>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E3985DA-697E-AD4F-3CA4-DB9F4B8546E3}"/>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71" name="Straight Connector 70">
                <a:extLst>
                  <a:ext uri="{FF2B5EF4-FFF2-40B4-BE49-F238E27FC236}">
                    <a16:creationId xmlns:a16="http://schemas.microsoft.com/office/drawing/2014/main" id="{CD8BB06E-DC7F-8C56-1409-D63985FF24C7}"/>
                  </a:ext>
                </a:extLst>
              </p:cNvPr>
              <p:cNvCxnSpPr/>
              <p:nvPr/>
            </p:nvCxnSpPr>
            <p:spPr>
              <a:xfrm>
                <a:off x="6986347" y="4803435"/>
                <a:ext cx="193187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72" name="Group 71">
                <a:extLst>
                  <a:ext uri="{FF2B5EF4-FFF2-40B4-BE49-F238E27FC236}">
                    <a16:creationId xmlns:a16="http://schemas.microsoft.com/office/drawing/2014/main" id="{C20DD865-62CB-D8D7-8EDE-753A60504541}"/>
                  </a:ext>
                </a:extLst>
              </p:cNvPr>
              <p:cNvGrpSpPr/>
              <p:nvPr/>
            </p:nvGrpSpPr>
            <p:grpSpPr>
              <a:xfrm>
                <a:off x="4083651" y="4022621"/>
                <a:ext cx="1451348" cy="780814"/>
                <a:chOff x="2643937" y="4016963"/>
                <a:chExt cx="1451348" cy="780814"/>
              </a:xfrm>
            </p:grpSpPr>
            <p:cxnSp>
              <p:nvCxnSpPr>
                <p:cNvPr id="78" name="Straight Connector 77">
                  <a:extLst>
                    <a:ext uri="{FF2B5EF4-FFF2-40B4-BE49-F238E27FC236}">
                      <a16:creationId xmlns:a16="http://schemas.microsoft.com/office/drawing/2014/main" id="{42D11BB0-8526-1382-5835-3D422E710F64}"/>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7562A6E-3F02-FBF8-503B-BB222E372592}"/>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9D138A23-7F31-596B-510B-C4C625CBE6E1}"/>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ECA74B5E-7F8C-C251-B022-0D2B3559662E}"/>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B81D59B3-0D82-A011-A2E9-19B5C5EB509A}"/>
                  </a:ext>
                </a:extLst>
              </p:cNvPr>
              <p:cNvGrpSpPr/>
              <p:nvPr/>
            </p:nvGrpSpPr>
            <p:grpSpPr>
              <a:xfrm>
                <a:off x="5534999" y="4013214"/>
                <a:ext cx="1451348" cy="780814"/>
                <a:chOff x="2643937" y="4016963"/>
                <a:chExt cx="1451348" cy="780814"/>
              </a:xfrm>
            </p:grpSpPr>
            <p:cxnSp>
              <p:nvCxnSpPr>
                <p:cNvPr id="74" name="Straight Connector 73">
                  <a:extLst>
                    <a:ext uri="{FF2B5EF4-FFF2-40B4-BE49-F238E27FC236}">
                      <a16:creationId xmlns:a16="http://schemas.microsoft.com/office/drawing/2014/main" id="{27ACB282-74A2-8C10-15F2-2695FECFAEB0}"/>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AED9E738-8485-7179-0A6C-02BD4A0BA9D2}"/>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85FE10CF-C0B9-5A01-2826-2EFAB7DEBD0C}"/>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98A1C95C-5B0D-C13C-0CC9-1A813322CAE3}"/>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90" name="Group 89">
              <a:extLst>
                <a:ext uri="{FF2B5EF4-FFF2-40B4-BE49-F238E27FC236}">
                  <a16:creationId xmlns:a16="http://schemas.microsoft.com/office/drawing/2014/main" id="{E87228A7-08FA-5E54-E0E1-BA6F9F939174}"/>
                </a:ext>
              </a:extLst>
            </p:cNvPr>
            <p:cNvGrpSpPr/>
            <p:nvPr/>
          </p:nvGrpSpPr>
          <p:grpSpPr>
            <a:xfrm>
              <a:off x="2860916" y="2390716"/>
              <a:ext cx="7095031" cy="1482967"/>
              <a:chOff x="1738526" y="2282049"/>
              <a:chExt cx="7095030" cy="1482967"/>
            </a:xfrm>
          </p:grpSpPr>
          <p:cxnSp>
            <p:nvCxnSpPr>
              <p:cNvPr id="91" name="Straight Connector 90">
                <a:extLst>
                  <a:ext uri="{FF2B5EF4-FFF2-40B4-BE49-F238E27FC236}">
                    <a16:creationId xmlns:a16="http://schemas.microsoft.com/office/drawing/2014/main" id="{46C0C0C2-0A15-16A4-8C30-356E0F69D9D7}"/>
                  </a:ext>
                </a:extLst>
              </p:cNvPr>
              <p:cNvCxnSpPr/>
              <p:nvPr/>
            </p:nvCxnSpPr>
            <p:spPr>
              <a:xfrm flipV="1">
                <a:off x="2420012" y="3390045"/>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C5186B1D-E86A-D79E-B2A3-EE4591CC7740}"/>
                  </a:ext>
                </a:extLst>
              </p:cNvPr>
              <p:cNvCxnSpPr/>
              <p:nvPr/>
            </p:nvCxnSpPr>
            <p:spPr>
              <a:xfrm flipV="1">
                <a:off x="3861227" y="3020713"/>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671EE259-9763-F35F-8A95-5DA0650AF176}"/>
                  </a:ext>
                </a:extLst>
              </p:cNvPr>
              <p:cNvCxnSpPr/>
              <p:nvPr/>
            </p:nvCxnSpPr>
            <p:spPr>
              <a:xfrm flipV="1">
                <a:off x="5283627" y="2651381"/>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EF17C19A-CF4F-8B5B-4F63-E69EF4AFBC27}"/>
                  </a:ext>
                </a:extLst>
              </p:cNvPr>
              <p:cNvCxnSpPr/>
              <p:nvPr/>
            </p:nvCxnSpPr>
            <p:spPr>
              <a:xfrm flipV="1">
                <a:off x="6724842" y="2282049"/>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F533A6A8-BA62-7015-9711-62D60ABE8A7A}"/>
                  </a:ext>
                </a:extLst>
              </p:cNvPr>
              <p:cNvCxnSpPr/>
              <p:nvPr/>
            </p:nvCxnSpPr>
            <p:spPr>
              <a:xfrm>
                <a:off x="2420012" y="3390045"/>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D3EE3BB8-3FD1-CB11-A2D6-CE2AE3938728}"/>
                  </a:ext>
                </a:extLst>
              </p:cNvPr>
              <p:cNvCxnSpPr/>
              <p:nvPr/>
            </p:nvCxnSpPr>
            <p:spPr>
              <a:xfrm>
                <a:off x="3842412" y="3020713"/>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99855141-C03F-6FA6-6D6B-3F75D2CD861F}"/>
                  </a:ext>
                </a:extLst>
              </p:cNvPr>
              <p:cNvCxnSpPr/>
              <p:nvPr/>
            </p:nvCxnSpPr>
            <p:spPr>
              <a:xfrm>
                <a:off x="5283627" y="2651381"/>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8BF3E161-A3DA-BE81-8C44-464F472D5C8A}"/>
                  </a:ext>
                </a:extLst>
              </p:cNvPr>
              <p:cNvCxnSpPr/>
              <p:nvPr/>
            </p:nvCxnSpPr>
            <p:spPr>
              <a:xfrm>
                <a:off x="6724842" y="2284139"/>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318078FE-2ABD-1B8B-7D6B-4312B5F53A47}"/>
                  </a:ext>
                </a:extLst>
              </p:cNvPr>
              <p:cNvCxnSpPr/>
              <p:nvPr/>
            </p:nvCxnSpPr>
            <p:spPr>
              <a:xfrm>
                <a:off x="8166057" y="2284139"/>
                <a:ext cx="0" cy="147523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E22D2BCD-8D33-E348-F582-7E2F6FDBC7FF}"/>
                  </a:ext>
                </a:extLst>
              </p:cNvPr>
              <p:cNvCxnSpPr/>
              <p:nvPr/>
            </p:nvCxnSpPr>
            <p:spPr>
              <a:xfrm>
                <a:off x="8152070" y="3759378"/>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EED28047-BC73-464D-718D-8EE7FE230361}"/>
                  </a:ext>
                </a:extLst>
              </p:cNvPr>
              <p:cNvCxnSpPr/>
              <p:nvPr/>
            </p:nvCxnSpPr>
            <p:spPr>
              <a:xfrm>
                <a:off x="1738526" y="3753739"/>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2" name="Group 101">
              <a:extLst>
                <a:ext uri="{FF2B5EF4-FFF2-40B4-BE49-F238E27FC236}">
                  <a16:creationId xmlns:a16="http://schemas.microsoft.com/office/drawing/2014/main" id="{93CE5D8A-BF25-AE23-B8A5-74C926BE6711}"/>
                </a:ext>
              </a:extLst>
            </p:cNvPr>
            <p:cNvGrpSpPr/>
            <p:nvPr/>
          </p:nvGrpSpPr>
          <p:grpSpPr>
            <a:xfrm>
              <a:off x="2098549" y="4821812"/>
              <a:ext cx="6349517" cy="759545"/>
              <a:chOff x="957171" y="4710723"/>
              <a:chExt cx="6349517" cy="759545"/>
            </a:xfrm>
          </p:grpSpPr>
          <p:grpSp>
            <p:nvGrpSpPr>
              <p:cNvPr id="103" name="Group 102">
                <a:extLst>
                  <a:ext uri="{FF2B5EF4-FFF2-40B4-BE49-F238E27FC236}">
                    <a16:creationId xmlns:a16="http://schemas.microsoft.com/office/drawing/2014/main" id="{5F4A61C9-6E6B-C4CD-5F8B-F1D401AD7C4A}"/>
                  </a:ext>
                </a:extLst>
              </p:cNvPr>
              <p:cNvGrpSpPr/>
              <p:nvPr/>
            </p:nvGrpSpPr>
            <p:grpSpPr>
              <a:xfrm>
                <a:off x="957171" y="4710723"/>
                <a:ext cx="1389321" cy="759401"/>
                <a:chOff x="957171" y="4654281"/>
                <a:chExt cx="1389321" cy="759401"/>
              </a:xfrm>
            </p:grpSpPr>
            <p:grpSp>
              <p:nvGrpSpPr>
                <p:cNvPr id="143" name="Group 142">
                  <a:extLst>
                    <a:ext uri="{FF2B5EF4-FFF2-40B4-BE49-F238E27FC236}">
                      <a16:creationId xmlns:a16="http://schemas.microsoft.com/office/drawing/2014/main" id="{B9EFBCC5-1E87-86D5-0E14-8DDFF9D1A32B}"/>
                    </a:ext>
                  </a:extLst>
                </p:cNvPr>
                <p:cNvGrpSpPr/>
                <p:nvPr/>
              </p:nvGrpSpPr>
              <p:grpSpPr>
                <a:xfrm>
                  <a:off x="957171" y="4841542"/>
                  <a:ext cx="476249" cy="564522"/>
                  <a:chOff x="957171" y="4841542"/>
                  <a:chExt cx="476249" cy="564522"/>
                </a:xfrm>
              </p:grpSpPr>
              <p:cxnSp>
                <p:nvCxnSpPr>
                  <p:cNvPr id="150" name="Straight Connector 149">
                    <a:extLst>
                      <a:ext uri="{FF2B5EF4-FFF2-40B4-BE49-F238E27FC236}">
                        <a16:creationId xmlns:a16="http://schemas.microsoft.com/office/drawing/2014/main" id="{74E8A929-0584-F65D-3895-AC349C45E1CB}"/>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1B9644F0-A95C-8FC7-9738-DAB8B2A1B50B}"/>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24F00979-A1D0-03D0-9CAB-3AE393B9D8C2}"/>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3" name="Straight Arrow Connector 152">
                    <a:extLst>
                      <a:ext uri="{FF2B5EF4-FFF2-40B4-BE49-F238E27FC236}">
                        <a16:creationId xmlns:a16="http://schemas.microsoft.com/office/drawing/2014/main" id="{56C8F338-3876-45E1-0C71-B217153A8C31}"/>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0058404F-7A65-6456-3F8A-F0A2D1A5AD6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44" name="Group 143">
                  <a:extLst>
                    <a:ext uri="{FF2B5EF4-FFF2-40B4-BE49-F238E27FC236}">
                      <a16:creationId xmlns:a16="http://schemas.microsoft.com/office/drawing/2014/main" id="{A2592CC8-6DC6-0DC6-8CBD-74B35A2EB22D}"/>
                    </a:ext>
                  </a:extLst>
                </p:cNvPr>
                <p:cNvGrpSpPr/>
                <p:nvPr/>
              </p:nvGrpSpPr>
              <p:grpSpPr>
                <a:xfrm>
                  <a:off x="1433420" y="4654281"/>
                  <a:ext cx="913072" cy="759401"/>
                  <a:chOff x="957171" y="4646663"/>
                  <a:chExt cx="913072" cy="759401"/>
                </a:xfrm>
              </p:grpSpPr>
              <p:cxnSp>
                <p:nvCxnSpPr>
                  <p:cNvPr id="145" name="Straight Connector 144">
                    <a:extLst>
                      <a:ext uri="{FF2B5EF4-FFF2-40B4-BE49-F238E27FC236}">
                        <a16:creationId xmlns:a16="http://schemas.microsoft.com/office/drawing/2014/main" id="{4A14D06C-67B2-35D8-673D-1B2A6AC84CDF}"/>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11A4FFAD-CAA4-E55A-FA90-60AE87B92DA1}"/>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6856B823-C7FB-7000-4521-3D954F66F04B}"/>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8" name="Straight Arrow Connector 147">
                    <a:extLst>
                      <a:ext uri="{FF2B5EF4-FFF2-40B4-BE49-F238E27FC236}">
                        <a16:creationId xmlns:a16="http://schemas.microsoft.com/office/drawing/2014/main" id="{D4594AA8-47F8-B5FB-0675-7B6C3A865676}"/>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2EE363E6-212C-7D70-3F25-697036235334}"/>
                      </a:ext>
                    </a:extLst>
                  </p:cNvPr>
                  <p:cNvCxnSpPr/>
                  <p:nvPr/>
                </p:nvCxnSpPr>
                <p:spPr>
                  <a:xfrm flipV="1">
                    <a:off x="1273394" y="5395777"/>
                    <a:ext cx="596849" cy="761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4" name="Group 103">
                <a:extLst>
                  <a:ext uri="{FF2B5EF4-FFF2-40B4-BE49-F238E27FC236}">
                    <a16:creationId xmlns:a16="http://schemas.microsoft.com/office/drawing/2014/main" id="{CB5DCFD4-1704-E467-1BAC-D339CC4906BF}"/>
                  </a:ext>
                </a:extLst>
              </p:cNvPr>
              <p:cNvGrpSpPr/>
              <p:nvPr/>
            </p:nvGrpSpPr>
            <p:grpSpPr>
              <a:xfrm>
                <a:off x="2346492" y="4710723"/>
                <a:ext cx="1496796" cy="759401"/>
                <a:chOff x="957171" y="4654281"/>
                <a:chExt cx="1496796" cy="759401"/>
              </a:xfrm>
            </p:grpSpPr>
            <p:grpSp>
              <p:nvGrpSpPr>
                <p:cNvPr id="131" name="Group 130">
                  <a:extLst>
                    <a:ext uri="{FF2B5EF4-FFF2-40B4-BE49-F238E27FC236}">
                      <a16:creationId xmlns:a16="http://schemas.microsoft.com/office/drawing/2014/main" id="{F9676534-B1D7-B11A-89A7-715F3ECD5F73}"/>
                    </a:ext>
                  </a:extLst>
                </p:cNvPr>
                <p:cNvGrpSpPr/>
                <p:nvPr/>
              </p:nvGrpSpPr>
              <p:grpSpPr>
                <a:xfrm>
                  <a:off x="957171" y="4841542"/>
                  <a:ext cx="476249" cy="564522"/>
                  <a:chOff x="957171" y="4841542"/>
                  <a:chExt cx="476249" cy="564522"/>
                </a:xfrm>
              </p:grpSpPr>
              <p:cxnSp>
                <p:nvCxnSpPr>
                  <p:cNvPr id="138" name="Straight Connector 137">
                    <a:extLst>
                      <a:ext uri="{FF2B5EF4-FFF2-40B4-BE49-F238E27FC236}">
                        <a16:creationId xmlns:a16="http://schemas.microsoft.com/office/drawing/2014/main" id="{6F579E15-A78F-10A3-A5BC-93B2FF6C481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13C96616-F276-C1CA-5DCE-B947389F000C}"/>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A7785711-CA4B-EA2C-B739-6B7B3B528AAF}"/>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1" name="Straight Arrow Connector 140">
                    <a:extLst>
                      <a:ext uri="{FF2B5EF4-FFF2-40B4-BE49-F238E27FC236}">
                        <a16:creationId xmlns:a16="http://schemas.microsoft.com/office/drawing/2014/main" id="{981F43A8-EAF0-5A69-7B8D-8144081B8A46}"/>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3979F7E8-04E3-59B3-5ABC-9690568117F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32" name="Group 131">
                  <a:extLst>
                    <a:ext uri="{FF2B5EF4-FFF2-40B4-BE49-F238E27FC236}">
                      <a16:creationId xmlns:a16="http://schemas.microsoft.com/office/drawing/2014/main" id="{7FB71A72-AF7A-EEA2-7598-14C880D6B932}"/>
                    </a:ext>
                  </a:extLst>
                </p:cNvPr>
                <p:cNvGrpSpPr/>
                <p:nvPr/>
              </p:nvGrpSpPr>
              <p:grpSpPr>
                <a:xfrm>
                  <a:off x="1433420" y="4654281"/>
                  <a:ext cx="1020547" cy="759401"/>
                  <a:chOff x="957171" y="4646663"/>
                  <a:chExt cx="1020547" cy="759401"/>
                </a:xfrm>
              </p:grpSpPr>
              <p:cxnSp>
                <p:nvCxnSpPr>
                  <p:cNvPr id="133" name="Straight Connector 132">
                    <a:extLst>
                      <a:ext uri="{FF2B5EF4-FFF2-40B4-BE49-F238E27FC236}">
                        <a16:creationId xmlns:a16="http://schemas.microsoft.com/office/drawing/2014/main" id="{E1BBEF2A-5C46-54F5-A908-A5B81FF4D56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8D5540D1-FE22-1C44-DFE1-ACFE03B0B662}"/>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8408B9E5-70AB-CD19-09C9-BA864D8837D4}"/>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6" name="Straight Arrow Connector 135">
                    <a:extLst>
                      <a:ext uri="{FF2B5EF4-FFF2-40B4-BE49-F238E27FC236}">
                        <a16:creationId xmlns:a16="http://schemas.microsoft.com/office/drawing/2014/main" id="{337951E9-7027-3C68-929A-14FB00337591}"/>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8D03A2B6-CFB5-E306-F04C-2624E3C8264C}"/>
                      </a:ext>
                    </a:extLst>
                  </p:cNvPr>
                  <p:cNvCxnSpPr/>
                  <p:nvPr/>
                </p:nvCxnSpPr>
                <p:spPr>
                  <a:xfrm flipV="1">
                    <a:off x="1273394" y="5395777"/>
                    <a:ext cx="704324" cy="761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5" name="Group 104">
                <a:extLst>
                  <a:ext uri="{FF2B5EF4-FFF2-40B4-BE49-F238E27FC236}">
                    <a16:creationId xmlns:a16="http://schemas.microsoft.com/office/drawing/2014/main" id="{DCA93C7D-F654-E750-EF72-E7AD071DB3F1}"/>
                  </a:ext>
                </a:extLst>
              </p:cNvPr>
              <p:cNvGrpSpPr/>
              <p:nvPr/>
            </p:nvGrpSpPr>
            <p:grpSpPr>
              <a:xfrm>
                <a:off x="3843288" y="4710723"/>
                <a:ext cx="1424210" cy="759401"/>
                <a:chOff x="957171" y="4654281"/>
                <a:chExt cx="1424210" cy="759401"/>
              </a:xfrm>
            </p:grpSpPr>
            <p:grpSp>
              <p:nvGrpSpPr>
                <p:cNvPr id="119" name="Group 118">
                  <a:extLst>
                    <a:ext uri="{FF2B5EF4-FFF2-40B4-BE49-F238E27FC236}">
                      <a16:creationId xmlns:a16="http://schemas.microsoft.com/office/drawing/2014/main" id="{6E52B070-9E1A-2A20-326E-7B49E379A0CA}"/>
                    </a:ext>
                  </a:extLst>
                </p:cNvPr>
                <p:cNvGrpSpPr/>
                <p:nvPr/>
              </p:nvGrpSpPr>
              <p:grpSpPr>
                <a:xfrm>
                  <a:off x="957171" y="4841542"/>
                  <a:ext cx="476249" cy="564522"/>
                  <a:chOff x="957171" y="4841542"/>
                  <a:chExt cx="476249" cy="564522"/>
                </a:xfrm>
              </p:grpSpPr>
              <p:cxnSp>
                <p:nvCxnSpPr>
                  <p:cNvPr id="126" name="Straight Connector 125">
                    <a:extLst>
                      <a:ext uri="{FF2B5EF4-FFF2-40B4-BE49-F238E27FC236}">
                        <a16:creationId xmlns:a16="http://schemas.microsoft.com/office/drawing/2014/main" id="{7F9FEEB0-A37B-84E6-7776-7F1EBA0F1ACA}"/>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a:extLst>
                      <a:ext uri="{FF2B5EF4-FFF2-40B4-BE49-F238E27FC236}">
                        <a16:creationId xmlns:a16="http://schemas.microsoft.com/office/drawing/2014/main" id="{34236085-CEB0-9EEC-D9E7-D6507703C37D}"/>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1A4A54E8-21C0-1D05-6153-79BBBE1DB72E}"/>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CE2AFA71-2111-397B-5416-6A4337B7DF4F}"/>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5B724F6D-0A2F-6843-4364-0397F36B26EB}"/>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20" name="Group 119">
                  <a:extLst>
                    <a:ext uri="{FF2B5EF4-FFF2-40B4-BE49-F238E27FC236}">
                      <a16:creationId xmlns:a16="http://schemas.microsoft.com/office/drawing/2014/main" id="{A199801C-2E9F-4336-59CE-7E5D05AAA9E3}"/>
                    </a:ext>
                  </a:extLst>
                </p:cNvPr>
                <p:cNvGrpSpPr/>
                <p:nvPr/>
              </p:nvGrpSpPr>
              <p:grpSpPr>
                <a:xfrm>
                  <a:off x="1433420" y="4654281"/>
                  <a:ext cx="947961" cy="759401"/>
                  <a:chOff x="957171" y="4646663"/>
                  <a:chExt cx="947961" cy="759401"/>
                </a:xfrm>
              </p:grpSpPr>
              <p:cxnSp>
                <p:nvCxnSpPr>
                  <p:cNvPr id="121" name="Straight Connector 120">
                    <a:extLst>
                      <a:ext uri="{FF2B5EF4-FFF2-40B4-BE49-F238E27FC236}">
                        <a16:creationId xmlns:a16="http://schemas.microsoft.com/office/drawing/2014/main" id="{B9636591-2EDA-241A-8C45-C3CE0ECE3C2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7299CC23-96D3-9BA3-981A-87C7A48C000C}"/>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E3DECE00-21BA-06F8-654A-D8711DB7CD89}"/>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4" name="Straight Arrow Connector 123">
                    <a:extLst>
                      <a:ext uri="{FF2B5EF4-FFF2-40B4-BE49-F238E27FC236}">
                        <a16:creationId xmlns:a16="http://schemas.microsoft.com/office/drawing/2014/main" id="{8DC37406-B3F9-FCF9-2769-4FEBC77ECCD8}"/>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C06580A8-7C16-F3BB-3149-46B2E1A84D74}"/>
                      </a:ext>
                    </a:extLst>
                  </p:cNvPr>
                  <p:cNvCxnSpPr/>
                  <p:nvPr/>
                </p:nvCxnSpPr>
                <p:spPr>
                  <a:xfrm>
                    <a:off x="1273394" y="5403395"/>
                    <a:ext cx="63173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6" name="Group 105">
                <a:extLst>
                  <a:ext uri="{FF2B5EF4-FFF2-40B4-BE49-F238E27FC236}">
                    <a16:creationId xmlns:a16="http://schemas.microsoft.com/office/drawing/2014/main" id="{A4F30E06-24B2-41EC-16B9-BFBEB309C13A}"/>
                  </a:ext>
                </a:extLst>
              </p:cNvPr>
              <p:cNvGrpSpPr/>
              <p:nvPr/>
            </p:nvGrpSpPr>
            <p:grpSpPr>
              <a:xfrm>
                <a:off x="5267498" y="4710867"/>
                <a:ext cx="2039190" cy="759401"/>
                <a:chOff x="957171" y="4654281"/>
                <a:chExt cx="2039190" cy="759401"/>
              </a:xfrm>
            </p:grpSpPr>
            <p:grpSp>
              <p:nvGrpSpPr>
                <p:cNvPr id="107" name="Group 106">
                  <a:extLst>
                    <a:ext uri="{FF2B5EF4-FFF2-40B4-BE49-F238E27FC236}">
                      <a16:creationId xmlns:a16="http://schemas.microsoft.com/office/drawing/2014/main" id="{3CB047A8-E7FD-79D2-713B-5C48EEE734E9}"/>
                    </a:ext>
                  </a:extLst>
                </p:cNvPr>
                <p:cNvGrpSpPr/>
                <p:nvPr/>
              </p:nvGrpSpPr>
              <p:grpSpPr>
                <a:xfrm>
                  <a:off x="957171" y="4841542"/>
                  <a:ext cx="476249" cy="564522"/>
                  <a:chOff x="957171" y="4841542"/>
                  <a:chExt cx="476249" cy="564522"/>
                </a:xfrm>
              </p:grpSpPr>
              <p:cxnSp>
                <p:nvCxnSpPr>
                  <p:cNvPr id="114" name="Straight Connector 113">
                    <a:extLst>
                      <a:ext uri="{FF2B5EF4-FFF2-40B4-BE49-F238E27FC236}">
                        <a16:creationId xmlns:a16="http://schemas.microsoft.com/office/drawing/2014/main" id="{65811032-2A7B-954F-183B-A40A938C5DA6}"/>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CB555F76-F76C-ED9E-0A63-E647595D54DC}"/>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79A53F7A-D53A-0C99-95DE-4AEC89FE1E01}"/>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7" name="Straight Arrow Connector 116">
                    <a:extLst>
                      <a:ext uri="{FF2B5EF4-FFF2-40B4-BE49-F238E27FC236}">
                        <a16:creationId xmlns:a16="http://schemas.microsoft.com/office/drawing/2014/main" id="{425742D1-40AF-5E00-45CD-D398337FFCCD}"/>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C21B8FF9-9CC7-63AA-67B8-1D7CF7365649}"/>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8" name="Group 107">
                  <a:extLst>
                    <a:ext uri="{FF2B5EF4-FFF2-40B4-BE49-F238E27FC236}">
                      <a16:creationId xmlns:a16="http://schemas.microsoft.com/office/drawing/2014/main" id="{ADB88225-C10E-7E47-ACC4-4A12FBAB2793}"/>
                    </a:ext>
                  </a:extLst>
                </p:cNvPr>
                <p:cNvGrpSpPr/>
                <p:nvPr/>
              </p:nvGrpSpPr>
              <p:grpSpPr>
                <a:xfrm>
                  <a:off x="1433420" y="4654281"/>
                  <a:ext cx="1562941" cy="759401"/>
                  <a:chOff x="957171" y="4646663"/>
                  <a:chExt cx="1562941" cy="759401"/>
                </a:xfrm>
              </p:grpSpPr>
              <p:cxnSp>
                <p:nvCxnSpPr>
                  <p:cNvPr id="109" name="Straight Connector 108">
                    <a:extLst>
                      <a:ext uri="{FF2B5EF4-FFF2-40B4-BE49-F238E27FC236}">
                        <a16:creationId xmlns:a16="http://schemas.microsoft.com/office/drawing/2014/main" id="{1E5EC4DD-6807-020A-9CDC-0A47506886BF}"/>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2AB8F088-1C8C-6108-8D83-44B1EF6EFB21}"/>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DA0B1167-0237-13EE-ED0C-7D60A5335060}"/>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AB89BBD8-E00F-BE3B-7EBD-A6F929CF075E}"/>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F36BB529-DE03-9E29-8F26-711F12F758CE}"/>
                      </a:ext>
                    </a:extLst>
                  </p:cNvPr>
                  <p:cNvCxnSpPr/>
                  <p:nvPr/>
                </p:nvCxnSpPr>
                <p:spPr>
                  <a:xfrm>
                    <a:off x="1273394" y="5403395"/>
                    <a:ext cx="1246718" cy="266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grpSp>
          <p:nvGrpSpPr>
            <p:cNvPr id="155" name="Group 154">
              <a:extLst>
                <a:ext uri="{FF2B5EF4-FFF2-40B4-BE49-F238E27FC236}">
                  <a16:creationId xmlns:a16="http://schemas.microsoft.com/office/drawing/2014/main" id="{711D90B5-7C37-D46B-B6D0-1A0A29EA669B}"/>
                </a:ext>
              </a:extLst>
            </p:cNvPr>
            <p:cNvGrpSpPr/>
            <p:nvPr/>
          </p:nvGrpSpPr>
          <p:grpSpPr>
            <a:xfrm>
              <a:off x="2411631" y="2850903"/>
              <a:ext cx="5992091" cy="2063875"/>
              <a:chOff x="1289242" y="2742238"/>
              <a:chExt cx="5992091" cy="2063874"/>
            </a:xfrm>
          </p:grpSpPr>
          <p:grpSp>
            <p:nvGrpSpPr>
              <p:cNvPr id="156" name="Group 155">
                <a:extLst>
                  <a:ext uri="{FF2B5EF4-FFF2-40B4-BE49-F238E27FC236}">
                    <a16:creationId xmlns:a16="http://schemas.microsoft.com/office/drawing/2014/main" id="{500A5DA1-13FC-63D1-913F-1501C19CFF57}"/>
                  </a:ext>
                </a:extLst>
              </p:cNvPr>
              <p:cNvGrpSpPr/>
              <p:nvPr/>
            </p:nvGrpSpPr>
            <p:grpSpPr>
              <a:xfrm>
                <a:off x="1289242" y="4444046"/>
                <a:ext cx="5992091" cy="362066"/>
                <a:chOff x="1289242" y="4444046"/>
                <a:chExt cx="5992091" cy="362066"/>
              </a:xfrm>
            </p:grpSpPr>
            <p:grpSp>
              <p:nvGrpSpPr>
                <p:cNvPr id="161" name="Group 160">
                  <a:extLst>
                    <a:ext uri="{FF2B5EF4-FFF2-40B4-BE49-F238E27FC236}">
                      <a16:creationId xmlns:a16="http://schemas.microsoft.com/office/drawing/2014/main" id="{D5E720FF-B27C-CB86-ABC3-ECDA070A2DA5}"/>
                    </a:ext>
                  </a:extLst>
                </p:cNvPr>
                <p:cNvGrpSpPr/>
                <p:nvPr/>
              </p:nvGrpSpPr>
              <p:grpSpPr>
                <a:xfrm>
                  <a:off x="1289242" y="4444046"/>
                  <a:ext cx="1130770" cy="359389"/>
                  <a:chOff x="1289242" y="4444046"/>
                  <a:chExt cx="1130770" cy="359389"/>
                </a:xfrm>
              </p:grpSpPr>
              <p:cxnSp>
                <p:nvCxnSpPr>
                  <p:cNvPr id="184" name="Straight Connector 183">
                    <a:extLst>
                      <a:ext uri="{FF2B5EF4-FFF2-40B4-BE49-F238E27FC236}">
                        <a16:creationId xmlns:a16="http://schemas.microsoft.com/office/drawing/2014/main" id="{09A5EB05-F67B-35BF-525A-9365580BB26A}"/>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a16="http://schemas.microsoft.com/office/drawing/2014/main" id="{7ADAC697-1252-382C-0C80-7DDDB5BA94FA}"/>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6" name="Straight Connector 185">
                    <a:extLst>
                      <a:ext uri="{FF2B5EF4-FFF2-40B4-BE49-F238E27FC236}">
                        <a16:creationId xmlns:a16="http://schemas.microsoft.com/office/drawing/2014/main" id="{B3328654-697B-B93D-0B9E-A2DCA8F4363D}"/>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a16="http://schemas.microsoft.com/office/drawing/2014/main" id="{A3C52AB7-00B1-B3A4-CC3A-40E0B33CA3EC}"/>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8" name="Straight Connector 187">
                    <a:extLst>
                      <a:ext uri="{FF2B5EF4-FFF2-40B4-BE49-F238E27FC236}">
                        <a16:creationId xmlns:a16="http://schemas.microsoft.com/office/drawing/2014/main" id="{A4FBAE09-C36D-405D-026D-CFA2F21E985A}"/>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2" name="Group 161">
                  <a:extLst>
                    <a:ext uri="{FF2B5EF4-FFF2-40B4-BE49-F238E27FC236}">
                      <a16:creationId xmlns:a16="http://schemas.microsoft.com/office/drawing/2014/main" id="{19D865AC-7717-421C-C601-0F8BD6507D3C}"/>
                    </a:ext>
                  </a:extLst>
                </p:cNvPr>
                <p:cNvGrpSpPr/>
                <p:nvPr/>
              </p:nvGrpSpPr>
              <p:grpSpPr>
                <a:xfrm>
                  <a:off x="2711642" y="4444046"/>
                  <a:ext cx="1130770" cy="359389"/>
                  <a:chOff x="1289242" y="4444046"/>
                  <a:chExt cx="1130770" cy="359389"/>
                </a:xfrm>
              </p:grpSpPr>
              <p:cxnSp>
                <p:nvCxnSpPr>
                  <p:cNvPr id="179" name="Straight Connector 178">
                    <a:extLst>
                      <a:ext uri="{FF2B5EF4-FFF2-40B4-BE49-F238E27FC236}">
                        <a16:creationId xmlns:a16="http://schemas.microsoft.com/office/drawing/2014/main" id="{C061DB40-0456-21FD-3CEE-8D292CA3294B}"/>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0" name="Straight Connector 179">
                    <a:extLst>
                      <a:ext uri="{FF2B5EF4-FFF2-40B4-BE49-F238E27FC236}">
                        <a16:creationId xmlns:a16="http://schemas.microsoft.com/office/drawing/2014/main" id="{3E2371CB-C52B-ECC0-201F-708A135F9EA8}"/>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1" name="Straight Connector 180">
                    <a:extLst>
                      <a:ext uri="{FF2B5EF4-FFF2-40B4-BE49-F238E27FC236}">
                        <a16:creationId xmlns:a16="http://schemas.microsoft.com/office/drawing/2014/main" id="{402EC9B2-B115-39AB-76B3-974611C43614}"/>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D2496FB6-71FA-C7C3-EB57-22035250E7CD}"/>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649845D3-B070-47E6-1433-47D892FCBF3B}"/>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3" name="Group 162">
                  <a:extLst>
                    <a:ext uri="{FF2B5EF4-FFF2-40B4-BE49-F238E27FC236}">
                      <a16:creationId xmlns:a16="http://schemas.microsoft.com/office/drawing/2014/main" id="{D08EA70E-7DBD-A1F6-1138-5443C82ACD31}"/>
                    </a:ext>
                  </a:extLst>
                </p:cNvPr>
                <p:cNvGrpSpPr/>
                <p:nvPr/>
              </p:nvGrpSpPr>
              <p:grpSpPr>
                <a:xfrm>
                  <a:off x="4164573" y="4446319"/>
                  <a:ext cx="1130770" cy="359389"/>
                  <a:chOff x="1289242" y="4444046"/>
                  <a:chExt cx="1130770" cy="359389"/>
                </a:xfrm>
              </p:grpSpPr>
              <p:cxnSp>
                <p:nvCxnSpPr>
                  <p:cNvPr id="174" name="Straight Connector 173">
                    <a:extLst>
                      <a:ext uri="{FF2B5EF4-FFF2-40B4-BE49-F238E27FC236}">
                        <a16:creationId xmlns:a16="http://schemas.microsoft.com/office/drawing/2014/main" id="{5566FFFE-8936-2300-3763-C6824D90BB5C}"/>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a16="http://schemas.microsoft.com/office/drawing/2014/main" id="{E8D8CE1C-A104-0D1D-3D50-9D0FE93F9228}"/>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a16="http://schemas.microsoft.com/office/drawing/2014/main" id="{7867C008-060D-A8F2-B900-8E333A483D3A}"/>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C26D65B4-2576-2296-240E-1153C24658A8}"/>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a16="http://schemas.microsoft.com/office/drawing/2014/main" id="{EB0763C6-DA5C-2CDB-AC82-8759E7625505}"/>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4" name="Group 163">
                  <a:extLst>
                    <a:ext uri="{FF2B5EF4-FFF2-40B4-BE49-F238E27FC236}">
                      <a16:creationId xmlns:a16="http://schemas.microsoft.com/office/drawing/2014/main" id="{2F0EEBF8-7CB5-940F-0E78-F67A00F2EFFC}"/>
                    </a:ext>
                  </a:extLst>
                </p:cNvPr>
                <p:cNvGrpSpPr/>
                <p:nvPr/>
              </p:nvGrpSpPr>
              <p:grpSpPr>
                <a:xfrm>
                  <a:off x="5596380" y="4446319"/>
                  <a:ext cx="1130770" cy="359389"/>
                  <a:chOff x="1289242" y="4444046"/>
                  <a:chExt cx="1130770" cy="359389"/>
                </a:xfrm>
              </p:grpSpPr>
              <p:cxnSp>
                <p:nvCxnSpPr>
                  <p:cNvPr id="169" name="Straight Connector 168">
                    <a:extLst>
                      <a:ext uri="{FF2B5EF4-FFF2-40B4-BE49-F238E27FC236}">
                        <a16:creationId xmlns:a16="http://schemas.microsoft.com/office/drawing/2014/main" id="{28C4664E-3ECE-AE5D-74B6-B5BCC731F3D8}"/>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1CA6321E-2D2F-4318-5FBF-2D8F1BE2AE21}"/>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1" name="Straight Connector 170">
                    <a:extLst>
                      <a:ext uri="{FF2B5EF4-FFF2-40B4-BE49-F238E27FC236}">
                        <a16:creationId xmlns:a16="http://schemas.microsoft.com/office/drawing/2014/main" id="{A5E14D0D-3A9A-404A-384A-2DEDB44793E7}"/>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05F56AE8-14C4-8195-692E-AEA9DEAC4AA3}"/>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3E730F9D-72F0-3B4E-EDC0-A34825297AEF}"/>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65" name="Straight Connector 164">
                  <a:extLst>
                    <a:ext uri="{FF2B5EF4-FFF2-40B4-BE49-F238E27FC236}">
                      <a16:creationId xmlns:a16="http://schemas.microsoft.com/office/drawing/2014/main" id="{F88732A3-022B-010E-EB4F-9C8762821C24}"/>
                    </a:ext>
                  </a:extLst>
                </p:cNvPr>
                <p:cNvCxnSpPr/>
                <p:nvPr/>
              </p:nvCxnSpPr>
              <p:spPr>
                <a:xfrm>
                  <a:off x="2420012"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F7E9395D-A572-800C-D15A-3CD1FF70AD27}"/>
                    </a:ext>
                  </a:extLst>
                </p:cNvPr>
                <p:cNvCxnSpPr/>
                <p:nvPr/>
              </p:nvCxnSpPr>
              <p:spPr>
                <a:xfrm>
                  <a:off x="3842412" y="4805708"/>
                  <a:ext cx="325935" cy="4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9CB751B1-17B8-F441-A34D-8B200E8F86DC}"/>
                    </a:ext>
                  </a:extLst>
                </p:cNvPr>
                <p:cNvCxnSpPr/>
                <p:nvPr/>
              </p:nvCxnSpPr>
              <p:spPr>
                <a:xfrm>
                  <a:off x="5304750"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30B0C67E-E9DF-2511-DB22-A547A2972920}"/>
                    </a:ext>
                  </a:extLst>
                </p:cNvPr>
                <p:cNvCxnSpPr/>
                <p:nvPr/>
              </p:nvCxnSpPr>
              <p:spPr>
                <a:xfrm flipV="1">
                  <a:off x="6709777" y="4797777"/>
                  <a:ext cx="571556" cy="833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57" name="Straight Arrow Connector 156">
                <a:extLst>
                  <a:ext uri="{FF2B5EF4-FFF2-40B4-BE49-F238E27FC236}">
                    <a16:creationId xmlns:a16="http://schemas.microsoft.com/office/drawing/2014/main" id="{7ED06B16-09D0-824B-56BF-CF52487B4DA2}"/>
                  </a:ext>
                </a:extLst>
              </p:cNvPr>
              <p:cNvCxnSpPr/>
              <p:nvPr/>
            </p:nvCxnSpPr>
            <p:spPr>
              <a:xfrm flipH="1" flipV="1">
                <a:off x="2397673" y="3793882"/>
                <a:ext cx="10216" cy="616450"/>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8" name="Straight Arrow Connector 157">
                <a:extLst>
                  <a:ext uri="{FF2B5EF4-FFF2-40B4-BE49-F238E27FC236}">
                    <a16:creationId xmlns:a16="http://schemas.microsoft.com/office/drawing/2014/main" id="{29229FB2-B615-F3DE-7F1D-BFE485AB5F51}"/>
                  </a:ext>
                </a:extLst>
              </p:cNvPr>
              <p:cNvCxnSpPr/>
              <p:nvPr/>
            </p:nvCxnSpPr>
            <p:spPr>
              <a:xfrm flipV="1">
                <a:off x="3832196" y="3485657"/>
                <a:ext cx="0" cy="92467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9" name="Straight Arrow Connector 158">
                <a:extLst>
                  <a:ext uri="{FF2B5EF4-FFF2-40B4-BE49-F238E27FC236}">
                    <a16:creationId xmlns:a16="http://schemas.microsoft.com/office/drawing/2014/main" id="{F542758D-7E72-985E-24B6-FB1024791D9E}"/>
                  </a:ext>
                </a:extLst>
              </p:cNvPr>
              <p:cNvCxnSpPr/>
              <p:nvPr/>
            </p:nvCxnSpPr>
            <p:spPr>
              <a:xfrm flipV="1">
                <a:off x="5267498" y="3097947"/>
                <a:ext cx="0" cy="131238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60" name="Straight Arrow Connector 159">
                <a:extLst>
                  <a:ext uri="{FF2B5EF4-FFF2-40B4-BE49-F238E27FC236}">
                    <a16:creationId xmlns:a16="http://schemas.microsoft.com/office/drawing/2014/main" id="{B576C430-7CA7-ED7B-F7A0-132BB8B0D036}"/>
                  </a:ext>
                </a:extLst>
              </p:cNvPr>
              <p:cNvCxnSpPr/>
              <p:nvPr/>
            </p:nvCxnSpPr>
            <p:spPr>
              <a:xfrm flipV="1">
                <a:off x="6709777" y="2742238"/>
                <a:ext cx="0" cy="1590861"/>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189" name="Group 188">
              <a:extLst>
                <a:ext uri="{FF2B5EF4-FFF2-40B4-BE49-F238E27FC236}">
                  <a16:creationId xmlns:a16="http://schemas.microsoft.com/office/drawing/2014/main" id="{384F8DC7-4D8B-BB4F-74FF-2CB3852C8C3D}"/>
                </a:ext>
              </a:extLst>
            </p:cNvPr>
            <p:cNvGrpSpPr/>
            <p:nvPr/>
          </p:nvGrpSpPr>
          <p:grpSpPr>
            <a:xfrm>
              <a:off x="1874358" y="1691969"/>
              <a:ext cx="4459125" cy="369333"/>
              <a:chOff x="963502" y="1674522"/>
              <a:chExt cx="3008150" cy="369331"/>
            </a:xfrm>
          </p:grpSpPr>
          <p:cxnSp>
            <p:nvCxnSpPr>
              <p:cNvPr id="190" name="Straight Connector 189">
                <a:extLst>
                  <a:ext uri="{FF2B5EF4-FFF2-40B4-BE49-F238E27FC236}">
                    <a16:creationId xmlns:a16="http://schemas.microsoft.com/office/drawing/2014/main" id="{A14E5C9F-63C2-0498-5599-FA0836974A4B}"/>
                  </a:ext>
                </a:extLst>
              </p:cNvPr>
              <p:cNvCxnSpPr/>
              <p:nvPr/>
            </p:nvCxnSpPr>
            <p:spPr>
              <a:xfrm>
                <a:off x="963502" y="1859188"/>
                <a:ext cx="325740" cy="347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sp>
            <p:nvSpPr>
              <p:cNvPr id="191" name="TextBox 190">
                <a:extLst>
                  <a:ext uri="{FF2B5EF4-FFF2-40B4-BE49-F238E27FC236}">
                    <a16:creationId xmlns:a16="http://schemas.microsoft.com/office/drawing/2014/main" id="{1C15751A-8FF4-174D-99A0-D961E9C9282E}"/>
                  </a:ext>
                </a:extLst>
              </p:cNvPr>
              <p:cNvSpPr txBox="1"/>
              <p:nvPr/>
            </p:nvSpPr>
            <p:spPr>
              <a:xfrm>
                <a:off x="1371652" y="1674522"/>
                <a:ext cx="2600000" cy="369331"/>
              </a:xfrm>
              <a:prstGeom prst="rect">
                <a:avLst/>
              </a:prstGeom>
              <a:noFill/>
            </p:spPr>
            <p:txBody>
              <a:bodyPr wrap="square" rtlCol="0">
                <a:spAutoFit/>
              </a:bodyPr>
              <a:lstStyle/>
              <a:p>
                <a:r>
                  <a:rPr lang="en-GB" dirty="0"/>
                  <a:t>= Field in main magnets</a:t>
                </a:r>
              </a:p>
            </p:txBody>
          </p:sp>
        </p:grpSp>
        <p:grpSp>
          <p:nvGrpSpPr>
            <p:cNvPr id="192" name="Group 191">
              <a:extLst>
                <a:ext uri="{FF2B5EF4-FFF2-40B4-BE49-F238E27FC236}">
                  <a16:creationId xmlns:a16="http://schemas.microsoft.com/office/drawing/2014/main" id="{A086B230-653E-32EC-A1FA-2EBA5CA39D18}"/>
                </a:ext>
              </a:extLst>
            </p:cNvPr>
            <p:cNvGrpSpPr/>
            <p:nvPr/>
          </p:nvGrpSpPr>
          <p:grpSpPr>
            <a:xfrm>
              <a:off x="1874359" y="2054404"/>
              <a:ext cx="4451129" cy="737613"/>
              <a:chOff x="751969" y="1945739"/>
              <a:chExt cx="4451129" cy="737612"/>
            </a:xfrm>
          </p:grpSpPr>
          <p:cxnSp>
            <p:nvCxnSpPr>
              <p:cNvPr id="193" name="Straight Connector 192">
                <a:extLst>
                  <a:ext uri="{FF2B5EF4-FFF2-40B4-BE49-F238E27FC236}">
                    <a16:creationId xmlns:a16="http://schemas.microsoft.com/office/drawing/2014/main" id="{0652BFF2-6D50-1060-3314-E6E21AD3CF63}"/>
                  </a:ext>
                </a:extLst>
              </p:cNvPr>
              <p:cNvCxnSpPr/>
              <p:nvPr/>
            </p:nvCxnSpPr>
            <p:spPr>
              <a:xfrm>
                <a:off x="751969" y="2130405"/>
                <a:ext cx="50300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139DC45C-E0EC-3F2D-1904-80437D5B1A5B}"/>
                  </a:ext>
                </a:extLst>
              </p:cNvPr>
              <p:cNvCxnSpPr/>
              <p:nvPr/>
            </p:nvCxnSpPr>
            <p:spPr>
              <a:xfrm flipV="1">
                <a:off x="993399" y="2350344"/>
                <a:ext cx="0" cy="301037"/>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195" name="TextBox 194">
                <a:extLst>
                  <a:ext uri="{FF2B5EF4-FFF2-40B4-BE49-F238E27FC236}">
                    <a16:creationId xmlns:a16="http://schemas.microsoft.com/office/drawing/2014/main" id="{DBE6744E-84DF-6086-2663-15BAD0A01D0A}"/>
                  </a:ext>
                </a:extLst>
              </p:cNvPr>
              <p:cNvSpPr txBox="1"/>
              <p:nvPr/>
            </p:nvSpPr>
            <p:spPr>
              <a:xfrm>
                <a:off x="1361352" y="1945739"/>
                <a:ext cx="3841746" cy="369332"/>
              </a:xfrm>
              <a:prstGeom prst="rect">
                <a:avLst/>
              </a:prstGeom>
              <a:noFill/>
            </p:spPr>
            <p:txBody>
              <a:bodyPr wrap="square" rtlCol="0">
                <a:spAutoFit/>
              </a:bodyPr>
              <a:lstStyle/>
              <a:p>
                <a:r>
                  <a:rPr lang="en-GB" dirty="0"/>
                  <a:t>= Proton beam intensity (current)</a:t>
                </a:r>
              </a:p>
            </p:txBody>
          </p:sp>
          <p:sp>
            <p:nvSpPr>
              <p:cNvPr id="196" name="TextBox 195">
                <a:extLst>
                  <a:ext uri="{FF2B5EF4-FFF2-40B4-BE49-F238E27FC236}">
                    <a16:creationId xmlns:a16="http://schemas.microsoft.com/office/drawing/2014/main" id="{C7A94ED9-56A9-4799-B04C-322AE47ED750}"/>
                  </a:ext>
                </a:extLst>
              </p:cNvPr>
              <p:cNvSpPr txBox="1"/>
              <p:nvPr/>
            </p:nvSpPr>
            <p:spPr>
              <a:xfrm>
                <a:off x="1361352" y="2314019"/>
                <a:ext cx="3841746" cy="369332"/>
              </a:xfrm>
              <a:prstGeom prst="rect">
                <a:avLst/>
              </a:prstGeom>
              <a:noFill/>
            </p:spPr>
            <p:txBody>
              <a:bodyPr wrap="square" rtlCol="0">
                <a:spAutoFit/>
              </a:bodyPr>
              <a:lstStyle/>
              <a:p>
                <a:r>
                  <a:rPr lang="en-GB" dirty="0"/>
                  <a:t>= Beam transfer</a:t>
                </a:r>
              </a:p>
            </p:txBody>
          </p:sp>
        </p:grpSp>
        <p:grpSp>
          <p:nvGrpSpPr>
            <p:cNvPr id="197" name="Group 196">
              <a:extLst>
                <a:ext uri="{FF2B5EF4-FFF2-40B4-BE49-F238E27FC236}">
                  <a16:creationId xmlns:a16="http://schemas.microsoft.com/office/drawing/2014/main" id="{278F08C5-8D9F-C48A-9651-A230502B90F4}"/>
                </a:ext>
              </a:extLst>
            </p:cNvPr>
            <p:cNvGrpSpPr/>
            <p:nvPr/>
          </p:nvGrpSpPr>
          <p:grpSpPr>
            <a:xfrm>
              <a:off x="7684965" y="1317879"/>
              <a:ext cx="2640056" cy="1037299"/>
              <a:chOff x="6430877" y="1472610"/>
              <a:chExt cx="2640056" cy="1037298"/>
            </a:xfrm>
          </p:grpSpPr>
          <p:cxnSp>
            <p:nvCxnSpPr>
              <p:cNvPr id="198" name="Straight Arrow Connector 197">
                <a:extLst>
                  <a:ext uri="{FF2B5EF4-FFF2-40B4-BE49-F238E27FC236}">
                    <a16:creationId xmlns:a16="http://schemas.microsoft.com/office/drawing/2014/main" id="{874EBE31-2801-9CB7-F288-DBF15BF33C7E}"/>
                  </a:ext>
                </a:extLst>
              </p:cNvPr>
              <p:cNvCxnSpPr/>
              <p:nvPr/>
            </p:nvCxnSpPr>
            <p:spPr>
              <a:xfrm flipV="1">
                <a:off x="8025480" y="2088435"/>
                <a:ext cx="8879" cy="421473"/>
              </a:xfrm>
              <a:prstGeom prst="straightConnector1">
                <a:avLst/>
              </a:prstGeom>
              <a:ln>
                <a:solidFill>
                  <a:srgbClr val="008000"/>
                </a:solidFill>
                <a:tailEnd type="stealth" w="lg" len="lg"/>
              </a:ln>
            </p:spPr>
            <p:style>
              <a:lnRef idx="2">
                <a:schemeClr val="accent1"/>
              </a:lnRef>
              <a:fillRef idx="0">
                <a:schemeClr val="accent1"/>
              </a:fillRef>
              <a:effectRef idx="1">
                <a:schemeClr val="accent1"/>
              </a:effectRef>
              <a:fontRef idx="minor">
                <a:schemeClr val="tx1"/>
              </a:fontRef>
            </p:style>
          </p:cxnSp>
          <p:sp>
            <p:nvSpPr>
              <p:cNvPr id="199" name="TextBox 198">
                <a:extLst>
                  <a:ext uri="{FF2B5EF4-FFF2-40B4-BE49-F238E27FC236}">
                    <a16:creationId xmlns:a16="http://schemas.microsoft.com/office/drawing/2014/main" id="{38F09B3E-EC9A-D310-CC67-A95DB679C289}"/>
                  </a:ext>
                </a:extLst>
              </p:cNvPr>
              <p:cNvSpPr txBox="1"/>
              <p:nvPr/>
            </p:nvSpPr>
            <p:spPr>
              <a:xfrm>
                <a:off x="6430877" y="1472610"/>
                <a:ext cx="2640056" cy="646330"/>
              </a:xfrm>
              <a:prstGeom prst="rect">
                <a:avLst/>
              </a:prstGeom>
              <a:noFill/>
            </p:spPr>
            <p:txBody>
              <a:bodyPr wrap="square" rtlCol="0">
                <a:spAutoFit/>
              </a:bodyPr>
              <a:lstStyle/>
              <a:p>
                <a:pPr algn="ctr"/>
                <a:r>
                  <a:rPr lang="en-GB" dirty="0"/>
                  <a:t>To LHC clock-wise or counter clock-wise</a:t>
                </a:r>
              </a:p>
            </p:txBody>
          </p:sp>
        </p:grpSp>
        <p:sp>
          <p:nvSpPr>
            <p:cNvPr id="200" name="TextBox 199">
              <a:extLst>
                <a:ext uri="{FF2B5EF4-FFF2-40B4-BE49-F238E27FC236}">
                  <a16:creationId xmlns:a16="http://schemas.microsoft.com/office/drawing/2014/main" id="{3DF3CECB-BD03-6996-4A68-C79B89DF5FE0}"/>
                </a:ext>
              </a:extLst>
            </p:cNvPr>
            <p:cNvSpPr txBox="1"/>
            <p:nvPr/>
          </p:nvSpPr>
          <p:spPr>
            <a:xfrm>
              <a:off x="9328436" y="2231849"/>
              <a:ext cx="1240041" cy="369332"/>
            </a:xfrm>
            <a:prstGeom prst="rect">
              <a:avLst/>
            </a:prstGeom>
            <a:noFill/>
          </p:spPr>
          <p:txBody>
            <a:bodyPr wrap="square" rtlCol="0">
              <a:spAutoFit/>
            </a:bodyPr>
            <a:lstStyle/>
            <a:p>
              <a:r>
                <a:rPr lang="en-GB" dirty="0"/>
                <a:t>450 </a:t>
              </a:r>
              <a:r>
                <a:rPr lang="en-GB" dirty="0" err="1"/>
                <a:t>GeV</a:t>
              </a:r>
              <a:endParaRPr lang="en-GB" dirty="0"/>
            </a:p>
          </p:txBody>
        </p:sp>
        <p:sp>
          <p:nvSpPr>
            <p:cNvPr id="201" name="TextBox 200">
              <a:extLst>
                <a:ext uri="{FF2B5EF4-FFF2-40B4-BE49-F238E27FC236}">
                  <a16:creationId xmlns:a16="http://schemas.microsoft.com/office/drawing/2014/main" id="{9B8E26FB-9A63-5687-6DE5-CD5A7AEF014A}"/>
                </a:ext>
              </a:extLst>
            </p:cNvPr>
            <p:cNvSpPr txBox="1"/>
            <p:nvPr/>
          </p:nvSpPr>
          <p:spPr>
            <a:xfrm>
              <a:off x="7951648" y="3946621"/>
              <a:ext cx="1244967" cy="369332"/>
            </a:xfrm>
            <a:prstGeom prst="rect">
              <a:avLst/>
            </a:prstGeom>
            <a:noFill/>
          </p:spPr>
          <p:txBody>
            <a:bodyPr wrap="square" rtlCol="0">
              <a:spAutoFit/>
            </a:bodyPr>
            <a:lstStyle/>
            <a:p>
              <a:r>
                <a:rPr lang="en-GB" dirty="0"/>
                <a:t>26 </a:t>
              </a:r>
              <a:r>
                <a:rPr lang="en-GB" dirty="0" err="1"/>
                <a:t>GeV</a:t>
              </a:r>
              <a:endParaRPr lang="en-GB" dirty="0"/>
            </a:p>
          </p:txBody>
        </p:sp>
        <p:sp>
          <p:nvSpPr>
            <p:cNvPr id="202" name="TextBox 201">
              <a:extLst>
                <a:ext uri="{FF2B5EF4-FFF2-40B4-BE49-F238E27FC236}">
                  <a16:creationId xmlns:a16="http://schemas.microsoft.com/office/drawing/2014/main" id="{C17983C1-33D0-6640-F788-CD1CBAF38E57}"/>
                </a:ext>
              </a:extLst>
            </p:cNvPr>
            <p:cNvSpPr txBox="1"/>
            <p:nvPr/>
          </p:nvSpPr>
          <p:spPr>
            <a:xfrm>
              <a:off x="7247047" y="4970894"/>
              <a:ext cx="1425483" cy="369332"/>
            </a:xfrm>
            <a:prstGeom prst="rect">
              <a:avLst/>
            </a:prstGeom>
            <a:noFill/>
          </p:spPr>
          <p:txBody>
            <a:bodyPr wrap="square" rtlCol="0">
              <a:spAutoFit/>
            </a:bodyPr>
            <a:lstStyle/>
            <a:p>
              <a:r>
                <a:rPr lang="en-GB" dirty="0"/>
                <a:t>1.4 </a:t>
              </a:r>
              <a:r>
                <a:rPr lang="en-GB" dirty="0" err="1"/>
                <a:t>GeV</a:t>
              </a:r>
              <a:endParaRPr lang="en-GB" dirty="0"/>
            </a:p>
          </p:txBody>
        </p:sp>
      </p:grpSp>
    </p:spTree>
    <p:extLst>
      <p:ext uri="{BB962C8B-B14F-4D97-AF65-F5344CB8AC3E}">
        <p14:creationId xmlns:p14="http://schemas.microsoft.com/office/powerpoint/2010/main" val="9234654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92CDF5-B794-4475-25C0-F88AA6DC2CE2}"/>
              </a:ext>
            </a:extLst>
          </p:cNvPr>
          <p:cNvSpPr>
            <a:spLocks noGrp="1"/>
          </p:cNvSpPr>
          <p:nvPr>
            <p:ph idx="1"/>
          </p:nvPr>
        </p:nvSpPr>
        <p:spPr>
          <a:xfrm>
            <a:off x="407989" y="1052736"/>
            <a:ext cx="5183955" cy="5148037"/>
          </a:xfrm>
        </p:spPr>
        <p:txBody>
          <a:bodyPr>
            <a:normAutofit fontScale="70000" lnSpcReduction="20000"/>
          </a:bodyPr>
          <a:lstStyle/>
          <a:p>
            <a:pPr algn="l">
              <a:lnSpc>
                <a:spcPct val="110000"/>
              </a:lnSpc>
            </a:pPr>
            <a:r>
              <a:rPr lang="el-GR" dirty="0"/>
              <a:t>Φτειαγμένος ~100μ κάτω από την επιφάνεια</a:t>
            </a:r>
          </a:p>
          <a:p>
            <a:pPr algn="l">
              <a:lnSpc>
                <a:spcPct val="110000"/>
              </a:lnSpc>
            </a:pPr>
            <a:r>
              <a:rPr lang="el-GR" dirty="0"/>
              <a:t>Έχουμε συγκρούσεις σε 4 μεγάλα πειράματα</a:t>
            </a:r>
          </a:p>
          <a:p>
            <a:pPr algn="l">
              <a:lnSpc>
                <a:spcPct val="110000"/>
              </a:lnSpc>
            </a:pPr>
            <a:r>
              <a:rPr lang="el-GR" dirty="0"/>
              <a:t>Περιφέρεια 26.7 k</a:t>
            </a:r>
            <a:r>
              <a:rPr lang="en-US" dirty="0"/>
              <a:t>m</a:t>
            </a:r>
          </a:p>
          <a:p>
            <a:pPr algn="l">
              <a:lnSpc>
                <a:spcPct val="110000"/>
              </a:lnSpc>
            </a:pPr>
            <a:r>
              <a:rPr lang="el-GR" dirty="0" err="1"/>
              <a:t>Ιδια</a:t>
            </a:r>
            <a:r>
              <a:rPr lang="en-US" dirty="0" err="1"/>
              <a:t>ί</a:t>
            </a:r>
            <a:r>
              <a:rPr lang="el-GR" dirty="0" err="1"/>
              <a:t>τερος</a:t>
            </a:r>
            <a:r>
              <a:rPr lang="el-GR" dirty="0"/>
              <a:t> σχεδιασμός των μαγνητών με δύο δέσμες στον ίδιο μαγνήτη σε απόσταση 19.4 εκ μεταξύ τους</a:t>
            </a:r>
          </a:p>
          <a:p>
            <a:pPr algn="l">
              <a:lnSpc>
                <a:spcPct val="110000"/>
              </a:lnSpc>
            </a:pPr>
            <a:r>
              <a:rPr lang="el-GR" dirty="0"/>
              <a:t>150 </a:t>
            </a:r>
            <a:r>
              <a:rPr lang="el-GR" dirty="0" err="1"/>
              <a:t>τονους</a:t>
            </a:r>
            <a:r>
              <a:rPr lang="el-GR" dirty="0"/>
              <a:t> υγρό </a:t>
            </a:r>
            <a:r>
              <a:rPr lang="el-GR" dirty="0" err="1"/>
              <a:t>Ηλιο</a:t>
            </a:r>
            <a:r>
              <a:rPr lang="el-GR" dirty="0"/>
              <a:t> για να κρατηθούν οι μαγνήτες στην χαμηλή θερμοκρασία και να μείνουν </a:t>
            </a:r>
            <a:r>
              <a:rPr lang="el-GR" dirty="0" err="1"/>
              <a:t>υπεραγώγιμοι</a:t>
            </a:r>
            <a:r>
              <a:rPr lang="el-GR" dirty="0"/>
              <a:t> </a:t>
            </a:r>
            <a:endParaRPr lang="en-US" dirty="0"/>
          </a:p>
          <a:p>
            <a:pPr algn="l">
              <a:lnSpc>
                <a:spcPct val="110000"/>
              </a:lnSpc>
            </a:pPr>
            <a:r>
              <a:rPr lang="el-GR" dirty="0"/>
              <a:t>Χαρακτηριστικά δέσμης: </a:t>
            </a:r>
          </a:p>
          <a:p>
            <a:pPr marL="342900" indent="-342900" algn="l">
              <a:lnSpc>
                <a:spcPct val="110000"/>
              </a:lnSpc>
              <a:buFont typeface="Wingdings" pitchFamily="2" charset="2"/>
              <a:buChar char="§"/>
            </a:pPr>
            <a:r>
              <a:rPr lang="el-GR" dirty="0"/>
              <a:t>1.1-2.2</a:t>
            </a:r>
            <a:r>
              <a:rPr lang="en-US" dirty="0"/>
              <a:t> 10</a:t>
            </a:r>
            <a:r>
              <a:rPr lang="en-US" baseline="30000" dirty="0"/>
              <a:t>11</a:t>
            </a:r>
            <a:r>
              <a:rPr lang="en-US" dirty="0"/>
              <a:t> protons/bunch</a:t>
            </a:r>
          </a:p>
          <a:p>
            <a:pPr marL="342900" indent="-342900" algn="l">
              <a:lnSpc>
                <a:spcPct val="110000"/>
              </a:lnSpc>
              <a:buFont typeface="Wingdings" pitchFamily="2" charset="2"/>
              <a:buChar char="§"/>
            </a:pPr>
            <a:r>
              <a:rPr lang="el-GR" dirty="0"/>
              <a:t>Εν</a:t>
            </a:r>
            <a:r>
              <a:rPr lang="en-US" dirty="0" err="1"/>
              <a:t>έ</a:t>
            </a:r>
            <a:r>
              <a:rPr lang="el-GR" dirty="0" err="1"/>
              <a:t>ργεια</a:t>
            </a:r>
            <a:r>
              <a:rPr lang="el-GR" dirty="0"/>
              <a:t>: </a:t>
            </a:r>
            <a:r>
              <a:rPr lang="en-US" dirty="0"/>
              <a:t>130 KJ</a:t>
            </a:r>
            <a:r>
              <a:rPr lang="el-GR" dirty="0"/>
              <a:t>, </a:t>
            </a:r>
          </a:p>
          <a:p>
            <a:pPr marL="342900" indent="-342900" algn="l">
              <a:lnSpc>
                <a:spcPct val="110000"/>
              </a:lnSpc>
              <a:buFont typeface="Wingdings" pitchFamily="2" charset="2"/>
              <a:buChar char="§"/>
            </a:pPr>
            <a:r>
              <a:rPr lang="el-GR" dirty="0"/>
              <a:t>πυκνότητα ενέργειας: ~0.5 10</a:t>
            </a:r>
            <a:r>
              <a:rPr lang="el-GR" baseline="30000" dirty="0"/>
              <a:t>12</a:t>
            </a:r>
            <a:r>
              <a:rPr lang="el-GR" dirty="0"/>
              <a:t> </a:t>
            </a:r>
            <a:r>
              <a:rPr lang="en-US" dirty="0"/>
              <a:t>J/m</a:t>
            </a:r>
            <a:r>
              <a:rPr lang="en-US" baseline="30000" dirty="0"/>
              <a:t>3</a:t>
            </a:r>
            <a:r>
              <a:rPr lang="en-US" dirty="0"/>
              <a:t> </a:t>
            </a:r>
          </a:p>
          <a:p>
            <a:pPr marL="666900" lvl="1" indent="-342900">
              <a:lnSpc>
                <a:spcPct val="110000"/>
              </a:lnSpc>
              <a:buFont typeface="Wingdings" pitchFamily="2" charset="2"/>
              <a:buChar char="§"/>
            </a:pPr>
            <a:r>
              <a:rPr lang="el-GR" dirty="0"/>
              <a:t>Για σύγκριση: </a:t>
            </a:r>
            <a:r>
              <a:rPr lang="en-US" dirty="0"/>
              <a:t>diesel-</a:t>
            </a:r>
            <a:r>
              <a:rPr lang="el-GR" dirty="0"/>
              <a:t>βενζίνη </a:t>
            </a:r>
            <a:r>
              <a:rPr lang="en-US" dirty="0"/>
              <a:t>4 10</a:t>
            </a:r>
            <a:r>
              <a:rPr lang="en-US" baseline="30000" dirty="0"/>
              <a:t>10</a:t>
            </a:r>
            <a:r>
              <a:rPr lang="en-US" dirty="0"/>
              <a:t> J/m</a:t>
            </a:r>
            <a:r>
              <a:rPr lang="en-US" baseline="30000" dirty="0"/>
              <a:t>3</a:t>
            </a:r>
            <a:r>
              <a:rPr lang="el-GR" dirty="0"/>
              <a:t>, </a:t>
            </a:r>
            <a:r>
              <a:rPr lang="en-US" dirty="0"/>
              <a:t>Li-bat 6 10</a:t>
            </a:r>
            <a:r>
              <a:rPr lang="en-US" baseline="30000" dirty="0"/>
              <a:t>9</a:t>
            </a:r>
            <a:r>
              <a:rPr lang="en-US" dirty="0"/>
              <a:t> J/m</a:t>
            </a:r>
            <a:r>
              <a:rPr lang="en-US" baseline="30000" dirty="0"/>
              <a:t>3</a:t>
            </a:r>
            <a:endParaRPr lang="el-GR" baseline="30000" dirty="0"/>
          </a:p>
          <a:p>
            <a:pPr algn="l">
              <a:lnSpc>
                <a:spcPct val="110000"/>
              </a:lnSpc>
            </a:pPr>
            <a:endParaRPr lang="en-US" dirty="0"/>
          </a:p>
        </p:txBody>
      </p:sp>
      <p:sp>
        <p:nvSpPr>
          <p:cNvPr id="3" name="Title 2">
            <a:extLst>
              <a:ext uri="{FF2B5EF4-FFF2-40B4-BE49-F238E27FC236}">
                <a16:creationId xmlns:a16="http://schemas.microsoft.com/office/drawing/2014/main" id="{A5A31975-F929-C54B-F541-5D599EDEB261}"/>
              </a:ext>
            </a:extLst>
          </p:cNvPr>
          <p:cNvSpPr>
            <a:spLocks noGrp="1"/>
          </p:cNvSpPr>
          <p:nvPr>
            <p:ph type="title"/>
          </p:nvPr>
        </p:nvSpPr>
        <p:spPr/>
        <p:txBody>
          <a:bodyPr/>
          <a:lstStyle/>
          <a:p>
            <a:r>
              <a:rPr lang="en-US" dirty="0"/>
              <a:t>O LHC </a:t>
            </a:r>
            <a:r>
              <a:rPr lang="el-GR" dirty="0"/>
              <a:t>σε λ</a:t>
            </a:r>
            <a:r>
              <a:rPr lang="en-US" dirty="0" err="1"/>
              <a:t>ί</a:t>
            </a:r>
            <a:r>
              <a:rPr lang="el-GR" dirty="0" err="1"/>
              <a:t>γα</a:t>
            </a:r>
            <a:r>
              <a:rPr lang="el-GR" dirty="0"/>
              <a:t> λόγια!</a:t>
            </a:r>
            <a:endParaRPr lang="en-US" dirty="0"/>
          </a:p>
        </p:txBody>
      </p:sp>
      <p:sp>
        <p:nvSpPr>
          <p:cNvPr id="4" name="Date Placeholder 3">
            <a:extLst>
              <a:ext uri="{FF2B5EF4-FFF2-40B4-BE49-F238E27FC236}">
                <a16:creationId xmlns:a16="http://schemas.microsoft.com/office/drawing/2014/main" id="{610189F8-91B2-DD22-069C-D79F34B55C7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B4CB9D17-07D8-7975-DB07-D051C0DE85EC}"/>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66BAB405-B554-61CF-F10A-3201A64BE489}"/>
              </a:ext>
            </a:extLst>
          </p:cNvPr>
          <p:cNvSpPr>
            <a:spLocks noGrp="1"/>
          </p:cNvSpPr>
          <p:nvPr>
            <p:ph type="sldNum" sz="quarter" idx="12"/>
          </p:nvPr>
        </p:nvSpPr>
        <p:spPr/>
        <p:txBody>
          <a:bodyPr/>
          <a:lstStyle/>
          <a:p>
            <a:fld id="{36B5EA5A-BC32-A742-B11B-8E7414D5B535}" type="slidenum">
              <a:rPr lang="en-US" smtClean="0"/>
              <a:pPr/>
              <a:t>44</a:t>
            </a:fld>
            <a:endParaRPr lang="en-US" dirty="0"/>
          </a:p>
        </p:txBody>
      </p:sp>
      <p:pic>
        <p:nvPicPr>
          <p:cNvPr id="8" name="Picture 4" descr="Picture1.jpg">
            <a:extLst>
              <a:ext uri="{FF2B5EF4-FFF2-40B4-BE49-F238E27FC236}">
                <a16:creationId xmlns:a16="http://schemas.microsoft.com/office/drawing/2014/main" id="{3C2A34CA-CD17-F3FD-F9CF-0B631003CF1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92144" y="1479794"/>
            <a:ext cx="4590980" cy="4680520"/>
          </a:xfrm>
          <a:prstGeom prst="rect">
            <a:avLst/>
          </a:prstGeom>
          <a:noFill/>
          <a:ln w="9525">
            <a:solidFill>
              <a:srgbClr val="002774"/>
            </a:solidFill>
            <a:miter lim="800000"/>
            <a:headEnd/>
            <a:tailEnd/>
          </a:ln>
        </p:spPr>
      </p:pic>
      <p:pic>
        <p:nvPicPr>
          <p:cNvPr id="7" name="Picture 2" descr="Aerial view">
            <a:extLst>
              <a:ext uri="{FF2B5EF4-FFF2-40B4-BE49-F238E27FC236}">
                <a16:creationId xmlns:a16="http://schemas.microsoft.com/office/drawing/2014/main" id="{35C51A9F-1158-B2C9-8386-ADD82A53619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88459" y="697686"/>
            <a:ext cx="3207370" cy="2412561"/>
          </a:xfrm>
          <a:prstGeom prst="rect">
            <a:avLst/>
          </a:prstGeom>
          <a:noFill/>
        </p:spPr>
      </p:pic>
    </p:spTree>
    <p:extLst>
      <p:ext uri="{BB962C8B-B14F-4D97-AF65-F5344CB8AC3E}">
        <p14:creationId xmlns:p14="http://schemas.microsoft.com/office/powerpoint/2010/main" val="16894566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DD3FB6-A8C2-FDC2-62CF-E364C47F8D2A}"/>
              </a:ext>
            </a:extLst>
          </p:cNvPr>
          <p:cNvSpPr>
            <a:spLocks noGrp="1"/>
          </p:cNvSpPr>
          <p:nvPr>
            <p:ph idx="1"/>
          </p:nvPr>
        </p:nvSpPr>
        <p:spPr>
          <a:xfrm>
            <a:off x="407989" y="1592262"/>
            <a:ext cx="6048051" cy="1980754"/>
          </a:xfrm>
        </p:spPr>
        <p:txBody>
          <a:bodyPr/>
          <a:lstStyle/>
          <a:p>
            <a:r>
              <a:rPr lang="el-GR" dirty="0"/>
              <a:t>Οι </a:t>
            </a:r>
            <a:r>
              <a:rPr lang="el-GR" dirty="0" err="1"/>
              <a:t>δεσμες</a:t>
            </a:r>
            <a:r>
              <a:rPr lang="el-GR" dirty="0"/>
              <a:t> κινούνται στον 3-διαστατο χώρο, </a:t>
            </a:r>
            <a:r>
              <a:rPr lang="el-GR" dirty="0" err="1"/>
              <a:t>θελουμε</a:t>
            </a:r>
            <a:r>
              <a:rPr lang="el-GR" dirty="0"/>
              <a:t> να συγκρουστούν στο κέντρο των ανιχνευτών</a:t>
            </a:r>
          </a:p>
          <a:p>
            <a:r>
              <a:rPr lang="el-GR" dirty="0"/>
              <a:t>Με την </a:t>
            </a:r>
            <a:r>
              <a:rPr lang="el-GR" dirty="0" err="1"/>
              <a:t>ιδαίτερους</a:t>
            </a:r>
            <a:r>
              <a:rPr lang="el-GR" dirty="0"/>
              <a:t> μαγνήτες μπορούμε να οδηγήσουμε τις δέσμες σε σύγκρουση</a:t>
            </a:r>
          </a:p>
          <a:p>
            <a:pPr lvl="1"/>
            <a:r>
              <a:rPr lang="el-GR" dirty="0"/>
              <a:t>Οι </a:t>
            </a:r>
            <a:r>
              <a:rPr lang="el-GR" dirty="0" err="1"/>
              <a:t>δεσμες</a:t>
            </a:r>
            <a:r>
              <a:rPr lang="el-GR" dirty="0"/>
              <a:t> συγκρούονται σε γωνία για να αποφύγουμε την αλληλεπίδραση εκτός σε άλλα σημεία</a:t>
            </a:r>
          </a:p>
        </p:txBody>
      </p:sp>
      <p:sp>
        <p:nvSpPr>
          <p:cNvPr id="3" name="Title 2">
            <a:extLst>
              <a:ext uri="{FF2B5EF4-FFF2-40B4-BE49-F238E27FC236}">
                <a16:creationId xmlns:a16="http://schemas.microsoft.com/office/drawing/2014/main" id="{126E30A3-2446-1414-E48E-6BC9609C7D26}"/>
              </a:ext>
            </a:extLst>
          </p:cNvPr>
          <p:cNvSpPr>
            <a:spLocks noGrp="1"/>
          </p:cNvSpPr>
          <p:nvPr>
            <p:ph type="title"/>
          </p:nvPr>
        </p:nvSpPr>
        <p:spPr/>
        <p:txBody>
          <a:bodyPr/>
          <a:lstStyle/>
          <a:p>
            <a:r>
              <a:rPr lang="el-GR" dirty="0"/>
              <a:t>Πως συγκρούονται οι δέσμες</a:t>
            </a:r>
            <a:br>
              <a:rPr lang="el-GR" dirty="0"/>
            </a:br>
            <a:r>
              <a:rPr lang="en-US" dirty="0">
                <a:solidFill>
                  <a:schemeClr val="tx1">
                    <a:lumMod val="20000"/>
                    <a:lumOff val="80000"/>
                  </a:schemeClr>
                </a:solidFill>
              </a:rPr>
              <a:t>LHC</a:t>
            </a:r>
            <a:r>
              <a:rPr lang="en-US" dirty="0"/>
              <a:t> </a:t>
            </a:r>
          </a:p>
        </p:txBody>
      </p:sp>
      <p:sp>
        <p:nvSpPr>
          <p:cNvPr id="4" name="Date Placeholder 3">
            <a:extLst>
              <a:ext uri="{FF2B5EF4-FFF2-40B4-BE49-F238E27FC236}">
                <a16:creationId xmlns:a16="http://schemas.microsoft.com/office/drawing/2014/main" id="{A0842784-FEF6-D5BF-3790-1165E0F8A02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4ACB724C-DF40-F39A-CE44-3081C74A60D6}"/>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7D87BA8D-BD36-6A14-7420-0E40DFC42C19}"/>
              </a:ext>
            </a:extLst>
          </p:cNvPr>
          <p:cNvSpPr>
            <a:spLocks noGrp="1"/>
          </p:cNvSpPr>
          <p:nvPr>
            <p:ph type="sldNum" sz="quarter" idx="12"/>
          </p:nvPr>
        </p:nvSpPr>
        <p:spPr/>
        <p:txBody>
          <a:bodyPr/>
          <a:lstStyle/>
          <a:p>
            <a:fld id="{36B5EA5A-BC32-A742-B11B-8E7414D5B535}" type="slidenum">
              <a:rPr lang="en-US" smtClean="0"/>
              <a:pPr/>
              <a:t>45</a:t>
            </a:fld>
            <a:endParaRPr lang="en-US" dirty="0"/>
          </a:p>
        </p:txBody>
      </p:sp>
      <p:pic>
        <p:nvPicPr>
          <p:cNvPr id="29698" name="Picture 2" descr="LHC Report: playing with angles">
            <a:extLst>
              <a:ext uri="{FF2B5EF4-FFF2-40B4-BE49-F238E27FC236}">
                <a16:creationId xmlns:a16="http://schemas.microsoft.com/office/drawing/2014/main" id="{7D2BA469-2ED3-D8C0-A711-6264CC1892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2024" y="1592262"/>
            <a:ext cx="5286988" cy="4608513"/>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a:extLst>
              <a:ext uri="{FF2B5EF4-FFF2-40B4-BE49-F238E27FC236}">
                <a16:creationId xmlns:a16="http://schemas.microsoft.com/office/drawing/2014/main" id="{B5C56B1A-B019-3AFF-23A1-367C5E42E0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90" y="3464115"/>
            <a:ext cx="5149487" cy="2581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0965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DB3CE3D-E109-FA69-E516-C2D56C9F6A37}"/>
              </a:ext>
            </a:extLst>
          </p:cNvPr>
          <p:cNvSpPr/>
          <p:nvPr/>
        </p:nvSpPr>
        <p:spPr>
          <a:xfrm>
            <a:off x="743826" y="4465731"/>
            <a:ext cx="5352173" cy="1188586"/>
          </a:xfrm>
          <a:prstGeom prst="rect">
            <a:avLst/>
          </a:prstGeom>
          <a:solidFill>
            <a:schemeClr val="accent6">
              <a:lumMod val="20000"/>
              <a:lumOff val="80000"/>
              <a:alpha val="5996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F76C3ECA-84D2-73EA-1135-F9F150C38233}"/>
              </a:ext>
            </a:extLst>
          </p:cNvPr>
          <p:cNvSpPr>
            <a:spLocks noGrp="1"/>
          </p:cNvSpPr>
          <p:nvPr>
            <p:ph idx="1"/>
          </p:nvPr>
        </p:nvSpPr>
        <p:spPr>
          <a:xfrm>
            <a:off x="407989" y="1592263"/>
            <a:ext cx="11376024" cy="756617"/>
          </a:xfrm>
        </p:spPr>
        <p:txBody>
          <a:bodyPr/>
          <a:lstStyle/>
          <a:p>
            <a:r>
              <a:rPr lang="el-GR" dirty="0" err="1"/>
              <a:t>Αυτ</a:t>
            </a:r>
            <a:r>
              <a:rPr lang="en-US" dirty="0" err="1"/>
              <a:t>ό</a:t>
            </a:r>
            <a:r>
              <a:rPr lang="el-GR" dirty="0"/>
              <a:t> που ενδιαφέρει είναι η μεγιστοποίηση του αριθμού των συγκρούσεων για την παραγωγή (νέων) σωματιδίων</a:t>
            </a:r>
            <a:endParaRPr lang="en-US" dirty="0"/>
          </a:p>
        </p:txBody>
      </p:sp>
      <p:sp>
        <p:nvSpPr>
          <p:cNvPr id="3" name="Title 2">
            <a:extLst>
              <a:ext uri="{FF2B5EF4-FFF2-40B4-BE49-F238E27FC236}">
                <a16:creationId xmlns:a16="http://schemas.microsoft.com/office/drawing/2014/main" id="{139DAF34-FA8D-144A-2CF3-F6C7463EE386}"/>
              </a:ext>
            </a:extLst>
          </p:cNvPr>
          <p:cNvSpPr>
            <a:spLocks noGrp="1"/>
          </p:cNvSpPr>
          <p:nvPr>
            <p:ph type="title"/>
          </p:nvPr>
        </p:nvSpPr>
        <p:spPr/>
        <p:txBody>
          <a:bodyPr/>
          <a:lstStyle/>
          <a:p>
            <a:r>
              <a:rPr lang="el-GR" dirty="0"/>
              <a:t>Πως συγκρούονται οι δέσμες</a:t>
            </a:r>
            <a:br>
              <a:rPr lang="el-GR" dirty="0"/>
            </a:br>
            <a:r>
              <a:rPr lang="en-US" dirty="0">
                <a:solidFill>
                  <a:schemeClr val="tx1">
                    <a:lumMod val="20000"/>
                    <a:lumOff val="80000"/>
                  </a:schemeClr>
                </a:solidFill>
              </a:rPr>
              <a:t>LHC</a:t>
            </a:r>
            <a:r>
              <a:rPr lang="en-US" dirty="0"/>
              <a:t> </a:t>
            </a:r>
          </a:p>
        </p:txBody>
      </p:sp>
      <p:sp>
        <p:nvSpPr>
          <p:cNvPr id="4" name="Date Placeholder 3">
            <a:extLst>
              <a:ext uri="{FF2B5EF4-FFF2-40B4-BE49-F238E27FC236}">
                <a16:creationId xmlns:a16="http://schemas.microsoft.com/office/drawing/2014/main" id="{21FBD887-B3B1-D789-B9F3-C974F58B30E9}"/>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F13C98FE-755D-66DB-C611-2C49C15B7AE6}"/>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C7963358-AF23-3EE3-7104-04A73FA5D6ED}"/>
              </a:ext>
            </a:extLst>
          </p:cNvPr>
          <p:cNvSpPr>
            <a:spLocks noGrp="1"/>
          </p:cNvSpPr>
          <p:nvPr>
            <p:ph type="sldNum" sz="quarter" idx="12"/>
          </p:nvPr>
        </p:nvSpPr>
        <p:spPr/>
        <p:txBody>
          <a:bodyPr/>
          <a:lstStyle/>
          <a:p>
            <a:fld id="{36B5EA5A-BC32-A742-B11B-8E7414D5B535}" type="slidenum">
              <a:rPr lang="en-US" smtClean="0"/>
              <a:pPr/>
              <a:t>46</a:t>
            </a:fld>
            <a:endParaRPr lang="en-US" dirty="0"/>
          </a:p>
        </p:txBody>
      </p:sp>
      <p:pic>
        <p:nvPicPr>
          <p:cNvPr id="7" name="Picture 2" descr="Figure 3">
            <a:extLst>
              <a:ext uri="{FF2B5EF4-FFF2-40B4-BE49-F238E27FC236}">
                <a16:creationId xmlns:a16="http://schemas.microsoft.com/office/drawing/2014/main" id="{B3378708-0F6E-6321-09E2-3F21B1C78C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5673" y="2348880"/>
            <a:ext cx="4762500" cy="34575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78621C3-C076-504A-CBE9-EA11A4FF5A7A}"/>
              </a:ext>
            </a:extLst>
          </p:cNvPr>
          <p:cNvPicPr>
            <a:picLocks noChangeAspect="1"/>
          </p:cNvPicPr>
          <p:nvPr/>
        </p:nvPicPr>
        <p:blipFill>
          <a:blip r:embed="rId3"/>
          <a:stretch>
            <a:fillRect/>
          </a:stretch>
        </p:blipFill>
        <p:spPr>
          <a:xfrm>
            <a:off x="1775520" y="2501808"/>
            <a:ext cx="3480438" cy="756617"/>
          </a:xfrm>
          <a:prstGeom prst="rect">
            <a:avLst/>
          </a:prstGeom>
        </p:spPr>
      </p:pic>
      <p:sp>
        <p:nvSpPr>
          <p:cNvPr id="9" name="Line Callout 1 (No Border) 8">
            <a:extLst>
              <a:ext uri="{FF2B5EF4-FFF2-40B4-BE49-F238E27FC236}">
                <a16:creationId xmlns:a16="http://schemas.microsoft.com/office/drawing/2014/main" id="{2164F462-3872-F39D-9D2C-EECFB41A0441}"/>
              </a:ext>
            </a:extLst>
          </p:cNvPr>
          <p:cNvSpPr/>
          <p:nvPr/>
        </p:nvSpPr>
        <p:spPr>
          <a:xfrm>
            <a:off x="407988" y="3296485"/>
            <a:ext cx="1151508" cy="395869"/>
          </a:xfrm>
          <a:prstGeom prst="callout1">
            <a:avLst>
              <a:gd name="adj1" fmla="val -2323"/>
              <a:gd name="adj2" fmla="val 59008"/>
              <a:gd name="adj3" fmla="val -84941"/>
              <a:gd name="adj4" fmla="val 101662"/>
            </a:avLst>
          </a:prstGeom>
          <a:noFill/>
          <a:ln>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bg2">
                    <a:lumMod val="10000"/>
                  </a:schemeClr>
                </a:solidFill>
              </a:rPr>
              <a:t>γεγονότα στον ανιχνευτή</a:t>
            </a:r>
            <a:endParaRPr lang="en-US" sz="1050" dirty="0">
              <a:solidFill>
                <a:schemeClr val="bg2">
                  <a:lumMod val="10000"/>
                </a:schemeClr>
              </a:solidFill>
            </a:endParaRPr>
          </a:p>
        </p:txBody>
      </p:sp>
      <p:sp>
        <p:nvSpPr>
          <p:cNvPr id="10" name="Line Callout 1 (No Border) 9">
            <a:extLst>
              <a:ext uri="{FF2B5EF4-FFF2-40B4-BE49-F238E27FC236}">
                <a16:creationId xmlns:a16="http://schemas.microsoft.com/office/drawing/2014/main" id="{E46FD778-74BD-38A4-7F27-04E510928866}"/>
              </a:ext>
            </a:extLst>
          </p:cNvPr>
          <p:cNvSpPr/>
          <p:nvPr/>
        </p:nvSpPr>
        <p:spPr>
          <a:xfrm>
            <a:off x="2495600" y="3494419"/>
            <a:ext cx="1151508" cy="395869"/>
          </a:xfrm>
          <a:prstGeom prst="callout1">
            <a:avLst>
              <a:gd name="adj1" fmla="val -59"/>
              <a:gd name="adj2" fmla="val 41881"/>
              <a:gd name="adj3" fmla="val -93999"/>
              <a:gd name="adj4" fmla="val 47944"/>
            </a:avLst>
          </a:prstGeom>
          <a:noFill/>
          <a:ln>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bg2">
                    <a:lumMod val="10000"/>
                  </a:schemeClr>
                </a:solidFill>
              </a:rPr>
              <a:t>ενεργός διατομή </a:t>
            </a:r>
            <a:r>
              <a:rPr lang="el-GR" sz="1050" b="1" dirty="0">
                <a:solidFill>
                  <a:srgbClr val="FF0000"/>
                </a:solidFill>
              </a:rPr>
              <a:t>φυσική</a:t>
            </a:r>
            <a:endParaRPr lang="en-US" sz="1050" b="1" dirty="0">
              <a:solidFill>
                <a:srgbClr val="FF0000"/>
              </a:solidFill>
            </a:endParaRPr>
          </a:p>
        </p:txBody>
      </p:sp>
      <p:sp>
        <p:nvSpPr>
          <p:cNvPr id="11" name="Line Callout 1 (No Border) 10">
            <a:extLst>
              <a:ext uri="{FF2B5EF4-FFF2-40B4-BE49-F238E27FC236}">
                <a16:creationId xmlns:a16="http://schemas.microsoft.com/office/drawing/2014/main" id="{D205D855-3EE2-4336-1A3F-5430E6BB5FE0}"/>
              </a:ext>
            </a:extLst>
          </p:cNvPr>
          <p:cNvSpPr/>
          <p:nvPr/>
        </p:nvSpPr>
        <p:spPr>
          <a:xfrm>
            <a:off x="4555020" y="3494419"/>
            <a:ext cx="1415796" cy="395869"/>
          </a:xfrm>
          <a:prstGeom prst="callout1">
            <a:avLst>
              <a:gd name="adj1" fmla="val -59"/>
              <a:gd name="adj2" fmla="val 41881"/>
              <a:gd name="adj3" fmla="val -98528"/>
              <a:gd name="adj4" fmla="val 2074"/>
            </a:avLst>
          </a:prstGeom>
          <a:noFill/>
          <a:ln>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bg2">
                    <a:lumMod val="10000"/>
                  </a:schemeClr>
                </a:solidFill>
              </a:rPr>
              <a:t>Φωτεινότητα δέσμης </a:t>
            </a:r>
          </a:p>
          <a:p>
            <a:pPr algn="ctr"/>
            <a:r>
              <a:rPr lang="el-GR" sz="1050" b="1" dirty="0">
                <a:solidFill>
                  <a:srgbClr val="FF0000"/>
                </a:solidFill>
              </a:rPr>
              <a:t>επιταχυντής</a:t>
            </a:r>
            <a:endParaRPr lang="en-US" sz="1050" b="1" dirty="0">
              <a:solidFill>
                <a:srgbClr val="FF0000"/>
              </a:solidFill>
            </a:endParaRPr>
          </a:p>
        </p:txBody>
      </p:sp>
      <p:pic>
        <p:nvPicPr>
          <p:cNvPr id="13" name="Picture 12">
            <a:extLst>
              <a:ext uri="{FF2B5EF4-FFF2-40B4-BE49-F238E27FC236}">
                <a16:creationId xmlns:a16="http://schemas.microsoft.com/office/drawing/2014/main" id="{AFF651CD-3261-B186-DC61-0F27D3C1C3B2}"/>
              </a:ext>
            </a:extLst>
          </p:cNvPr>
          <p:cNvPicPr>
            <a:picLocks noChangeAspect="1"/>
          </p:cNvPicPr>
          <p:nvPr/>
        </p:nvPicPr>
        <p:blipFill>
          <a:blip r:embed="rId4"/>
          <a:stretch>
            <a:fillRect/>
          </a:stretch>
        </p:blipFill>
        <p:spPr>
          <a:xfrm>
            <a:off x="854096" y="4623983"/>
            <a:ext cx="5068432" cy="957814"/>
          </a:xfrm>
          <a:prstGeom prst="rect">
            <a:avLst/>
          </a:prstGeom>
        </p:spPr>
      </p:pic>
      <p:sp>
        <p:nvSpPr>
          <p:cNvPr id="14" name="Line Callout 1 (No Border) 13">
            <a:extLst>
              <a:ext uri="{FF2B5EF4-FFF2-40B4-BE49-F238E27FC236}">
                <a16:creationId xmlns:a16="http://schemas.microsoft.com/office/drawing/2014/main" id="{A62D4D6D-071C-665E-746B-13D133217767}"/>
              </a:ext>
            </a:extLst>
          </p:cNvPr>
          <p:cNvSpPr/>
          <p:nvPr/>
        </p:nvSpPr>
        <p:spPr>
          <a:xfrm>
            <a:off x="1454503" y="5806455"/>
            <a:ext cx="1067628" cy="395869"/>
          </a:xfrm>
          <a:prstGeom prst="callout1">
            <a:avLst>
              <a:gd name="adj1" fmla="val -15912"/>
              <a:gd name="adj2" fmla="val 48213"/>
              <a:gd name="adj3" fmla="val -121173"/>
              <a:gd name="adj4" fmla="val 106040"/>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κινηματική της σύγκρουσης</a:t>
            </a:r>
          </a:p>
        </p:txBody>
      </p:sp>
      <p:sp>
        <p:nvSpPr>
          <p:cNvPr id="15" name="Line Callout 1 (No Border) 14">
            <a:extLst>
              <a:ext uri="{FF2B5EF4-FFF2-40B4-BE49-F238E27FC236}">
                <a16:creationId xmlns:a16="http://schemas.microsoft.com/office/drawing/2014/main" id="{A63C90EB-B5FB-A227-05AD-1BD11689C2F9}"/>
              </a:ext>
            </a:extLst>
          </p:cNvPr>
          <p:cNvSpPr/>
          <p:nvPr/>
        </p:nvSpPr>
        <p:spPr>
          <a:xfrm>
            <a:off x="3380847" y="5933043"/>
            <a:ext cx="1067628" cy="234286"/>
          </a:xfrm>
          <a:prstGeom prst="callout1">
            <a:avLst>
              <a:gd name="adj1" fmla="val -12086"/>
              <a:gd name="adj2" fmla="val 69205"/>
              <a:gd name="adj3" fmla="val -142804"/>
              <a:gd name="adj4" fmla="val 105201"/>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μέγεθος δέσμης</a:t>
            </a:r>
          </a:p>
        </p:txBody>
      </p:sp>
      <p:sp>
        <p:nvSpPr>
          <p:cNvPr id="16" name="Line Callout 1 (No Border) 15">
            <a:extLst>
              <a:ext uri="{FF2B5EF4-FFF2-40B4-BE49-F238E27FC236}">
                <a16:creationId xmlns:a16="http://schemas.microsoft.com/office/drawing/2014/main" id="{91E02816-A61B-8F11-730C-B4CA460DF437}"/>
              </a:ext>
            </a:extLst>
          </p:cNvPr>
          <p:cNvSpPr/>
          <p:nvPr/>
        </p:nvSpPr>
        <p:spPr>
          <a:xfrm>
            <a:off x="4501890" y="5852251"/>
            <a:ext cx="1938288" cy="395869"/>
          </a:xfrm>
          <a:prstGeom prst="callout1">
            <a:avLst>
              <a:gd name="adj1" fmla="val -19035"/>
              <a:gd name="adj2" fmla="val 39317"/>
              <a:gd name="adj3" fmla="val -153348"/>
              <a:gd name="adj4" fmla="val 48081"/>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γεωμετρία της σύγκρουσης</a:t>
            </a:r>
          </a:p>
          <a:p>
            <a:pPr algn="ctr"/>
            <a:r>
              <a:rPr lang="el-GR" sz="1050" dirty="0">
                <a:solidFill>
                  <a:schemeClr val="tx2">
                    <a:lumMod val="50000"/>
                    <a:lumOff val="50000"/>
                  </a:schemeClr>
                </a:solidFill>
              </a:rPr>
              <a:t>(γωνία σκέδασης)</a:t>
            </a:r>
          </a:p>
        </p:txBody>
      </p:sp>
      <p:sp>
        <p:nvSpPr>
          <p:cNvPr id="17" name="Line Callout 1 (No Border) 16">
            <a:extLst>
              <a:ext uri="{FF2B5EF4-FFF2-40B4-BE49-F238E27FC236}">
                <a16:creationId xmlns:a16="http://schemas.microsoft.com/office/drawing/2014/main" id="{CD73C570-EE2D-C3B3-CC14-1BC1D812E276}"/>
              </a:ext>
            </a:extLst>
          </p:cNvPr>
          <p:cNvSpPr/>
          <p:nvPr/>
        </p:nvSpPr>
        <p:spPr>
          <a:xfrm>
            <a:off x="1775520" y="4212372"/>
            <a:ext cx="1160578" cy="234286"/>
          </a:xfrm>
          <a:prstGeom prst="callout1">
            <a:avLst>
              <a:gd name="adj1" fmla="val 45310"/>
              <a:gd name="adj2" fmla="val 98421"/>
              <a:gd name="adj3" fmla="val 170961"/>
              <a:gd name="adj4" fmla="val 154734"/>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αριθμός πακέτων</a:t>
            </a:r>
          </a:p>
        </p:txBody>
      </p:sp>
      <p:sp>
        <p:nvSpPr>
          <p:cNvPr id="18" name="Line Callout 1 (No Border) 17">
            <a:extLst>
              <a:ext uri="{FF2B5EF4-FFF2-40B4-BE49-F238E27FC236}">
                <a16:creationId xmlns:a16="http://schemas.microsoft.com/office/drawing/2014/main" id="{8C3C4589-2FBD-5EF8-1A3D-6B956A995571}"/>
              </a:ext>
            </a:extLst>
          </p:cNvPr>
          <p:cNvSpPr/>
          <p:nvPr/>
        </p:nvSpPr>
        <p:spPr>
          <a:xfrm>
            <a:off x="3473865" y="4008163"/>
            <a:ext cx="1257483" cy="234286"/>
          </a:xfrm>
          <a:prstGeom prst="callout1">
            <a:avLst>
              <a:gd name="adj1" fmla="val 98880"/>
              <a:gd name="adj2" fmla="val 63954"/>
              <a:gd name="adj3" fmla="val 205398"/>
              <a:gd name="adj4" fmla="val 79237"/>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err="1">
                <a:solidFill>
                  <a:schemeClr val="tx2">
                    <a:lumMod val="50000"/>
                    <a:lumOff val="50000"/>
                  </a:schemeClr>
                </a:solidFill>
              </a:rPr>
              <a:t>προτόνια</a:t>
            </a:r>
            <a:r>
              <a:rPr lang="el-GR" sz="1050" dirty="0">
                <a:solidFill>
                  <a:schemeClr val="tx2">
                    <a:lumMod val="50000"/>
                    <a:lumOff val="50000"/>
                  </a:schemeClr>
                </a:solidFill>
              </a:rPr>
              <a:t>/πακέτο</a:t>
            </a:r>
          </a:p>
        </p:txBody>
      </p:sp>
      <p:sp>
        <p:nvSpPr>
          <p:cNvPr id="19" name="Line Callout 1 (No Border) 18">
            <a:extLst>
              <a:ext uri="{FF2B5EF4-FFF2-40B4-BE49-F238E27FC236}">
                <a16:creationId xmlns:a16="http://schemas.microsoft.com/office/drawing/2014/main" id="{CB08A1FA-DD83-17B3-6388-7B4810C2FB9E}"/>
              </a:ext>
            </a:extLst>
          </p:cNvPr>
          <p:cNvSpPr/>
          <p:nvPr/>
        </p:nvSpPr>
        <p:spPr>
          <a:xfrm>
            <a:off x="6312024" y="5833178"/>
            <a:ext cx="1879713" cy="395869"/>
          </a:xfrm>
          <a:prstGeom prst="callout1">
            <a:avLst>
              <a:gd name="adj1" fmla="val -27391"/>
              <a:gd name="adj2" fmla="val 17984"/>
              <a:gd name="adj3" fmla="val -132107"/>
              <a:gd name="adj4" fmla="val -19252"/>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γεωμετρία της σύγκρουσης</a:t>
            </a:r>
          </a:p>
          <a:p>
            <a:pPr algn="ctr"/>
            <a:r>
              <a:rPr lang="el-GR" sz="1050" dirty="0">
                <a:solidFill>
                  <a:schemeClr val="tx2">
                    <a:lumMod val="50000"/>
                    <a:lumOff val="50000"/>
                  </a:schemeClr>
                </a:solidFill>
              </a:rPr>
              <a:t>(παράμετρος πρόσκρουσης</a:t>
            </a:r>
            <a:r>
              <a:rPr lang="en-US" sz="1050" dirty="0">
                <a:solidFill>
                  <a:schemeClr val="tx2">
                    <a:lumMod val="50000"/>
                    <a:lumOff val="50000"/>
                  </a:schemeClr>
                </a:solidFill>
              </a:rPr>
              <a:t>,</a:t>
            </a:r>
            <a:endParaRPr lang="el-GR" sz="1050" dirty="0">
              <a:solidFill>
                <a:schemeClr val="tx2">
                  <a:lumMod val="50000"/>
                  <a:lumOff val="50000"/>
                </a:schemeClr>
              </a:solidFill>
            </a:endParaRPr>
          </a:p>
        </p:txBody>
      </p:sp>
    </p:spTree>
    <p:extLst>
      <p:ext uri="{BB962C8B-B14F-4D97-AF65-F5344CB8AC3E}">
        <p14:creationId xmlns:p14="http://schemas.microsoft.com/office/powerpoint/2010/main" val="193915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26E181-40A8-7D85-E7F2-9B6D8746787F}"/>
              </a:ext>
            </a:extLst>
          </p:cNvPr>
          <p:cNvSpPr>
            <a:spLocks noGrp="1"/>
          </p:cNvSpPr>
          <p:nvPr>
            <p:ph type="title"/>
          </p:nvPr>
        </p:nvSpPr>
        <p:spPr/>
        <p:txBody>
          <a:bodyPr/>
          <a:lstStyle/>
          <a:p>
            <a:r>
              <a:rPr lang="en-US" dirty="0"/>
              <a:t>O</a:t>
            </a:r>
            <a:r>
              <a:rPr lang="el-GR" dirty="0"/>
              <a:t> κύκλος λειτουργίας</a:t>
            </a:r>
            <a:br>
              <a:rPr lang="el-GR" dirty="0"/>
            </a:br>
            <a:r>
              <a:rPr lang="en-US" dirty="0">
                <a:solidFill>
                  <a:schemeClr val="tx1">
                    <a:lumMod val="20000"/>
                    <a:lumOff val="80000"/>
                  </a:schemeClr>
                </a:solidFill>
              </a:rPr>
              <a:t>LHC</a:t>
            </a:r>
            <a:r>
              <a:rPr lang="en-US" dirty="0"/>
              <a:t> </a:t>
            </a:r>
          </a:p>
        </p:txBody>
      </p:sp>
      <p:sp>
        <p:nvSpPr>
          <p:cNvPr id="4" name="Date Placeholder 3">
            <a:extLst>
              <a:ext uri="{FF2B5EF4-FFF2-40B4-BE49-F238E27FC236}">
                <a16:creationId xmlns:a16="http://schemas.microsoft.com/office/drawing/2014/main" id="{570E0EB8-CA19-CD42-2211-9FA752EAA33C}"/>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90F1BEDF-0B13-F2EB-96FB-6E88342697EF}"/>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C2B3BB50-D52F-E750-A3C8-8AA6B9B8008C}"/>
              </a:ext>
            </a:extLst>
          </p:cNvPr>
          <p:cNvSpPr>
            <a:spLocks noGrp="1"/>
          </p:cNvSpPr>
          <p:nvPr>
            <p:ph type="sldNum" sz="quarter" idx="12"/>
          </p:nvPr>
        </p:nvSpPr>
        <p:spPr/>
        <p:txBody>
          <a:bodyPr/>
          <a:lstStyle/>
          <a:p>
            <a:fld id="{36B5EA5A-BC32-A742-B11B-8E7414D5B535}" type="slidenum">
              <a:rPr lang="en-US" smtClean="0"/>
              <a:pPr/>
              <a:t>47</a:t>
            </a:fld>
            <a:endParaRPr lang="en-US" dirty="0"/>
          </a:p>
        </p:txBody>
      </p:sp>
      <p:grpSp>
        <p:nvGrpSpPr>
          <p:cNvPr id="7" name="Group 6">
            <a:extLst>
              <a:ext uri="{FF2B5EF4-FFF2-40B4-BE49-F238E27FC236}">
                <a16:creationId xmlns:a16="http://schemas.microsoft.com/office/drawing/2014/main" id="{59879A3D-EF2F-D8A6-3330-4BEC88CA2232}"/>
              </a:ext>
            </a:extLst>
          </p:cNvPr>
          <p:cNvGrpSpPr/>
          <p:nvPr/>
        </p:nvGrpSpPr>
        <p:grpSpPr>
          <a:xfrm>
            <a:off x="407986" y="1690538"/>
            <a:ext cx="11118995" cy="4568183"/>
            <a:chOff x="340822" y="2466752"/>
            <a:chExt cx="8701724" cy="3169633"/>
          </a:xfrm>
        </p:grpSpPr>
        <p:grpSp>
          <p:nvGrpSpPr>
            <p:cNvPr id="8" name="Group 7">
              <a:extLst>
                <a:ext uri="{FF2B5EF4-FFF2-40B4-BE49-F238E27FC236}">
                  <a16:creationId xmlns:a16="http://schemas.microsoft.com/office/drawing/2014/main" id="{7CEF2B35-2844-8D45-B80D-3C8DCFED3122}"/>
                </a:ext>
              </a:extLst>
            </p:cNvPr>
            <p:cNvGrpSpPr/>
            <p:nvPr/>
          </p:nvGrpSpPr>
          <p:grpSpPr>
            <a:xfrm>
              <a:off x="340822" y="2466752"/>
              <a:ext cx="8701724" cy="2472603"/>
              <a:chOff x="461080" y="2749686"/>
              <a:chExt cx="8701724" cy="2472603"/>
            </a:xfrm>
          </p:grpSpPr>
          <p:sp>
            <p:nvSpPr>
              <p:cNvPr id="102" name="TextBox 101">
                <a:extLst>
                  <a:ext uri="{FF2B5EF4-FFF2-40B4-BE49-F238E27FC236}">
                    <a16:creationId xmlns:a16="http://schemas.microsoft.com/office/drawing/2014/main" id="{D5267748-3895-D20D-30F7-5A3B31844854}"/>
                  </a:ext>
                </a:extLst>
              </p:cNvPr>
              <p:cNvSpPr txBox="1"/>
              <p:nvPr/>
            </p:nvSpPr>
            <p:spPr>
              <a:xfrm>
                <a:off x="8184861" y="3044782"/>
                <a:ext cx="977943" cy="213551"/>
              </a:xfrm>
              <a:prstGeom prst="rect">
                <a:avLst/>
              </a:prstGeom>
              <a:noFill/>
            </p:spPr>
            <p:txBody>
              <a:bodyPr wrap="square" rtlCol="0">
                <a:spAutoFit/>
              </a:bodyPr>
              <a:lstStyle/>
              <a:p>
                <a:r>
                  <a:rPr lang="en-GB" sz="1400" dirty="0"/>
                  <a:t>6.8 </a:t>
                </a:r>
                <a:r>
                  <a:rPr lang="en-GB" sz="1400" dirty="0" err="1"/>
                  <a:t>TeV</a:t>
                </a:r>
                <a:endParaRPr lang="en-GB" sz="1400" dirty="0"/>
              </a:p>
            </p:txBody>
          </p:sp>
          <p:sp>
            <p:nvSpPr>
              <p:cNvPr id="103" name="TextBox 102">
                <a:extLst>
                  <a:ext uri="{FF2B5EF4-FFF2-40B4-BE49-F238E27FC236}">
                    <a16:creationId xmlns:a16="http://schemas.microsoft.com/office/drawing/2014/main" id="{3BEBB61D-6BDC-3FEE-9553-66E91F9138F6}"/>
                  </a:ext>
                </a:extLst>
              </p:cNvPr>
              <p:cNvSpPr txBox="1"/>
              <p:nvPr/>
            </p:nvSpPr>
            <p:spPr>
              <a:xfrm>
                <a:off x="461080" y="4874886"/>
                <a:ext cx="977943" cy="307777"/>
              </a:xfrm>
              <a:prstGeom prst="rect">
                <a:avLst/>
              </a:prstGeom>
              <a:noFill/>
            </p:spPr>
            <p:txBody>
              <a:bodyPr wrap="square" rtlCol="0">
                <a:spAutoFit/>
              </a:bodyPr>
              <a:lstStyle/>
              <a:p>
                <a:r>
                  <a:rPr lang="en-GB" sz="1400" dirty="0"/>
                  <a:t>450 </a:t>
                </a:r>
                <a:r>
                  <a:rPr lang="en-GB" sz="1400" dirty="0" err="1"/>
                  <a:t>GeV</a:t>
                </a:r>
                <a:endParaRPr lang="en-GB" sz="1400" dirty="0"/>
              </a:p>
            </p:txBody>
          </p:sp>
          <p:grpSp>
            <p:nvGrpSpPr>
              <p:cNvPr id="104" name="Group 103">
                <a:extLst>
                  <a:ext uri="{FF2B5EF4-FFF2-40B4-BE49-F238E27FC236}">
                    <a16:creationId xmlns:a16="http://schemas.microsoft.com/office/drawing/2014/main" id="{10A9E9FA-D5A8-B7E9-9E10-627C16F9A7EB}"/>
                  </a:ext>
                </a:extLst>
              </p:cNvPr>
              <p:cNvGrpSpPr/>
              <p:nvPr/>
            </p:nvGrpSpPr>
            <p:grpSpPr>
              <a:xfrm>
                <a:off x="962184" y="2749686"/>
                <a:ext cx="7946414" cy="2472603"/>
                <a:chOff x="962184" y="2749686"/>
                <a:chExt cx="7946414" cy="2472603"/>
              </a:xfrm>
            </p:grpSpPr>
            <p:grpSp>
              <p:nvGrpSpPr>
                <p:cNvPr id="105" name="Group 104">
                  <a:extLst>
                    <a:ext uri="{FF2B5EF4-FFF2-40B4-BE49-F238E27FC236}">
                      <a16:creationId xmlns:a16="http://schemas.microsoft.com/office/drawing/2014/main" id="{8C46C013-1B49-594D-5E97-6CBEEDA83FE2}"/>
                    </a:ext>
                  </a:extLst>
                </p:cNvPr>
                <p:cNvGrpSpPr/>
                <p:nvPr/>
              </p:nvGrpSpPr>
              <p:grpSpPr>
                <a:xfrm>
                  <a:off x="7521898" y="2749686"/>
                  <a:ext cx="1091930" cy="307777"/>
                  <a:chOff x="6849464" y="6027892"/>
                  <a:chExt cx="1091930" cy="307777"/>
                </a:xfrm>
              </p:grpSpPr>
              <p:cxnSp>
                <p:nvCxnSpPr>
                  <p:cNvPr id="117" name="Straight Arrow Connector 116">
                    <a:extLst>
                      <a:ext uri="{FF2B5EF4-FFF2-40B4-BE49-F238E27FC236}">
                        <a16:creationId xmlns:a16="http://schemas.microsoft.com/office/drawing/2014/main" id="{789293C3-DFFD-9C8B-7E94-EDBBC46E0769}"/>
                      </a:ext>
                    </a:extLst>
                  </p:cNvPr>
                  <p:cNvCxnSpPr/>
                  <p:nvPr/>
                </p:nvCxnSpPr>
                <p:spPr>
                  <a:xfrm>
                    <a:off x="7376479" y="6170006"/>
                    <a:ext cx="564915" cy="0"/>
                  </a:xfrm>
                  <a:prstGeom prst="straightConnector1">
                    <a:avLst/>
                  </a:prstGeom>
                  <a:ln>
                    <a:solidFill>
                      <a:schemeClr val="tx1">
                        <a:lumMod val="60000"/>
                        <a:lumOff val="40000"/>
                      </a:schemeClr>
                    </a:solidFill>
                    <a:tailEnd type="stealth" w="lg" len="lg"/>
                  </a:ln>
                </p:spPr>
                <p:style>
                  <a:lnRef idx="2">
                    <a:schemeClr val="accent1"/>
                  </a:lnRef>
                  <a:fillRef idx="0">
                    <a:schemeClr val="accent1"/>
                  </a:fillRef>
                  <a:effectRef idx="1">
                    <a:schemeClr val="accent1"/>
                  </a:effectRef>
                  <a:fontRef idx="minor">
                    <a:schemeClr val="tx1"/>
                  </a:fontRef>
                </p:style>
              </p:cxnSp>
              <p:sp>
                <p:nvSpPr>
                  <p:cNvPr id="118" name="TextBox 117">
                    <a:extLst>
                      <a:ext uri="{FF2B5EF4-FFF2-40B4-BE49-F238E27FC236}">
                        <a16:creationId xmlns:a16="http://schemas.microsoft.com/office/drawing/2014/main" id="{C35E306B-1FD9-8E22-31F8-798C01C51C00}"/>
                      </a:ext>
                    </a:extLst>
                  </p:cNvPr>
                  <p:cNvSpPr txBox="1"/>
                  <p:nvPr/>
                </p:nvSpPr>
                <p:spPr>
                  <a:xfrm>
                    <a:off x="6849464" y="6027892"/>
                    <a:ext cx="677333" cy="307777"/>
                  </a:xfrm>
                  <a:prstGeom prst="rect">
                    <a:avLst/>
                  </a:prstGeom>
                  <a:noFill/>
                </p:spPr>
                <p:txBody>
                  <a:bodyPr wrap="square" rtlCol="0">
                    <a:spAutoFit/>
                  </a:bodyPr>
                  <a:lstStyle/>
                  <a:p>
                    <a:r>
                      <a:rPr lang="en-GB" sz="1400" dirty="0"/>
                      <a:t>Time</a:t>
                    </a:r>
                  </a:p>
                </p:txBody>
              </p:sp>
            </p:grpSp>
            <p:grpSp>
              <p:nvGrpSpPr>
                <p:cNvPr id="106" name="Group 105">
                  <a:extLst>
                    <a:ext uri="{FF2B5EF4-FFF2-40B4-BE49-F238E27FC236}">
                      <a16:creationId xmlns:a16="http://schemas.microsoft.com/office/drawing/2014/main" id="{D2BDF22D-0BA5-CC9A-B5E3-208C0D9B9FD1}"/>
                    </a:ext>
                  </a:extLst>
                </p:cNvPr>
                <p:cNvGrpSpPr/>
                <p:nvPr/>
              </p:nvGrpSpPr>
              <p:grpSpPr>
                <a:xfrm>
                  <a:off x="962184" y="3009019"/>
                  <a:ext cx="7946414" cy="2213270"/>
                  <a:chOff x="962184" y="3009019"/>
                  <a:chExt cx="7946414" cy="2213270"/>
                </a:xfrm>
              </p:grpSpPr>
              <p:grpSp>
                <p:nvGrpSpPr>
                  <p:cNvPr id="107" name="Group 106">
                    <a:extLst>
                      <a:ext uri="{FF2B5EF4-FFF2-40B4-BE49-F238E27FC236}">
                        <a16:creationId xmlns:a16="http://schemas.microsoft.com/office/drawing/2014/main" id="{54EE9237-0FDB-0440-2AD8-6A9739581DB1}"/>
                      </a:ext>
                    </a:extLst>
                  </p:cNvPr>
                  <p:cNvGrpSpPr/>
                  <p:nvPr/>
                </p:nvGrpSpPr>
                <p:grpSpPr>
                  <a:xfrm>
                    <a:off x="962184" y="3185774"/>
                    <a:ext cx="7946414" cy="2036515"/>
                    <a:chOff x="962184" y="3185774"/>
                    <a:chExt cx="7946414" cy="2036515"/>
                  </a:xfrm>
                </p:grpSpPr>
                <p:grpSp>
                  <p:nvGrpSpPr>
                    <p:cNvPr id="110" name="Group 109">
                      <a:extLst>
                        <a:ext uri="{FF2B5EF4-FFF2-40B4-BE49-F238E27FC236}">
                          <a16:creationId xmlns:a16="http://schemas.microsoft.com/office/drawing/2014/main" id="{709999F2-AF14-17DC-D06F-B7AA0A8E37EC}"/>
                        </a:ext>
                      </a:extLst>
                    </p:cNvPr>
                    <p:cNvGrpSpPr/>
                    <p:nvPr/>
                  </p:nvGrpSpPr>
                  <p:grpSpPr>
                    <a:xfrm>
                      <a:off x="962184" y="3185774"/>
                      <a:ext cx="7946414" cy="2036515"/>
                      <a:chOff x="1962771" y="1728501"/>
                      <a:chExt cx="7946414" cy="2036515"/>
                    </a:xfrm>
                  </p:grpSpPr>
                  <p:cxnSp>
                    <p:nvCxnSpPr>
                      <p:cNvPr id="112" name="Straight Connector 111">
                        <a:extLst>
                          <a:ext uri="{FF2B5EF4-FFF2-40B4-BE49-F238E27FC236}">
                            <a16:creationId xmlns:a16="http://schemas.microsoft.com/office/drawing/2014/main" id="{7BEFBF5D-E6E0-2039-46EF-87E73BD2932C}"/>
                          </a:ext>
                        </a:extLst>
                      </p:cNvPr>
                      <p:cNvCxnSpPr/>
                      <p:nvPr/>
                    </p:nvCxnSpPr>
                    <p:spPr>
                      <a:xfrm flipV="1">
                        <a:off x="1962771" y="3758270"/>
                        <a:ext cx="1628616" cy="674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E5C1E95B-5E9F-9C78-B192-68864F414F34}"/>
                          </a:ext>
                        </a:extLst>
                      </p:cNvPr>
                      <p:cNvCxnSpPr/>
                      <p:nvPr/>
                    </p:nvCxnSpPr>
                    <p:spPr>
                      <a:xfrm flipV="1">
                        <a:off x="3599541" y="1728501"/>
                        <a:ext cx="1149156" cy="202976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92921577-CDE3-2E77-E6B8-2E7EFEEAE5C9}"/>
                          </a:ext>
                        </a:extLst>
                      </p:cNvPr>
                      <p:cNvCxnSpPr/>
                      <p:nvPr/>
                    </p:nvCxnSpPr>
                    <p:spPr>
                      <a:xfrm>
                        <a:off x="4748697" y="1748061"/>
                        <a:ext cx="20351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CA78567E-E009-4025-57E9-B887584D415E}"/>
                          </a:ext>
                        </a:extLst>
                      </p:cNvPr>
                      <p:cNvCxnSpPr/>
                      <p:nvPr/>
                    </p:nvCxnSpPr>
                    <p:spPr>
                      <a:xfrm>
                        <a:off x="9086463" y="1772174"/>
                        <a:ext cx="568936" cy="1987203"/>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D9C7E7A5-BF3B-237B-6421-E69502D1B282}"/>
                          </a:ext>
                        </a:extLst>
                      </p:cNvPr>
                      <p:cNvCxnSpPr/>
                      <p:nvPr/>
                    </p:nvCxnSpPr>
                    <p:spPr>
                      <a:xfrm>
                        <a:off x="9645778" y="3759377"/>
                        <a:ext cx="263407" cy="1"/>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11" name="Straight Connector 110">
                      <a:extLst>
                        <a:ext uri="{FF2B5EF4-FFF2-40B4-BE49-F238E27FC236}">
                          <a16:creationId xmlns:a16="http://schemas.microsoft.com/office/drawing/2014/main" id="{0540DB79-7713-FC15-7853-A6719BCAC996}"/>
                        </a:ext>
                      </a:extLst>
                    </p:cNvPr>
                    <p:cNvCxnSpPr/>
                    <p:nvPr/>
                  </p:nvCxnSpPr>
                  <p:spPr>
                    <a:xfrm>
                      <a:off x="6011311" y="3229447"/>
                      <a:ext cx="207456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08" name="Straight Connector 107">
                    <a:extLst>
                      <a:ext uri="{FF2B5EF4-FFF2-40B4-BE49-F238E27FC236}">
                        <a16:creationId xmlns:a16="http://schemas.microsoft.com/office/drawing/2014/main" id="{8A1E772D-EE1D-552A-B40A-7B0BAB4C9758}"/>
                      </a:ext>
                    </a:extLst>
                  </p:cNvPr>
                  <p:cNvCxnSpPr/>
                  <p:nvPr/>
                </p:nvCxnSpPr>
                <p:spPr>
                  <a:xfrm flipH="1">
                    <a:off x="5879630" y="3009019"/>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77E11008-1137-52AD-57AA-B0F9562044FF}"/>
                      </a:ext>
                    </a:extLst>
                  </p:cNvPr>
                  <p:cNvCxnSpPr/>
                  <p:nvPr/>
                </p:nvCxnSpPr>
                <p:spPr>
                  <a:xfrm flipH="1">
                    <a:off x="5783230" y="3009151"/>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grpSp>
        <p:grpSp>
          <p:nvGrpSpPr>
            <p:cNvPr id="9" name="Group 8">
              <a:extLst>
                <a:ext uri="{FF2B5EF4-FFF2-40B4-BE49-F238E27FC236}">
                  <a16:creationId xmlns:a16="http://schemas.microsoft.com/office/drawing/2014/main" id="{BCD532BA-A751-E653-6323-FF32F574E3B9}"/>
                </a:ext>
              </a:extLst>
            </p:cNvPr>
            <p:cNvGrpSpPr/>
            <p:nvPr/>
          </p:nvGrpSpPr>
          <p:grpSpPr>
            <a:xfrm>
              <a:off x="933372" y="2675566"/>
              <a:ext cx="7988916" cy="2960819"/>
              <a:chOff x="1053630" y="2958500"/>
              <a:chExt cx="7988916" cy="2960819"/>
            </a:xfrm>
          </p:grpSpPr>
          <p:grpSp>
            <p:nvGrpSpPr>
              <p:cNvPr id="86" name="Group 85">
                <a:extLst>
                  <a:ext uri="{FF2B5EF4-FFF2-40B4-BE49-F238E27FC236}">
                    <a16:creationId xmlns:a16="http://schemas.microsoft.com/office/drawing/2014/main" id="{98A9D6A1-34C7-A706-8468-442E5D172D85}"/>
                  </a:ext>
                </a:extLst>
              </p:cNvPr>
              <p:cNvGrpSpPr/>
              <p:nvPr/>
            </p:nvGrpSpPr>
            <p:grpSpPr>
              <a:xfrm>
                <a:off x="1159393" y="5298615"/>
                <a:ext cx="7883153" cy="620704"/>
                <a:chOff x="1167408" y="5303376"/>
                <a:chExt cx="7883153" cy="620704"/>
              </a:xfrm>
            </p:grpSpPr>
            <p:sp>
              <p:nvSpPr>
                <p:cNvPr id="97" name="TextBox 96">
                  <a:extLst>
                    <a:ext uri="{FF2B5EF4-FFF2-40B4-BE49-F238E27FC236}">
                      <a16:creationId xmlns:a16="http://schemas.microsoft.com/office/drawing/2014/main" id="{4C2321B1-EAC3-6DB9-9A58-DC88E20FE279}"/>
                    </a:ext>
                  </a:extLst>
                </p:cNvPr>
                <p:cNvSpPr txBox="1"/>
                <p:nvPr/>
              </p:nvSpPr>
              <p:spPr>
                <a:xfrm>
                  <a:off x="1167408" y="5318716"/>
                  <a:ext cx="1293580" cy="307777"/>
                </a:xfrm>
                <a:prstGeom prst="rect">
                  <a:avLst/>
                </a:prstGeom>
                <a:noFill/>
              </p:spPr>
              <p:txBody>
                <a:bodyPr wrap="square" rtlCol="0">
                  <a:spAutoFit/>
                </a:bodyPr>
                <a:lstStyle/>
                <a:p>
                  <a:pPr algn="ctr"/>
                  <a:r>
                    <a:rPr lang="en-GB" sz="1400" dirty="0"/>
                    <a:t>Injection</a:t>
                  </a:r>
                </a:p>
              </p:txBody>
            </p:sp>
            <p:sp>
              <p:nvSpPr>
                <p:cNvPr id="98" name="TextBox 97">
                  <a:extLst>
                    <a:ext uri="{FF2B5EF4-FFF2-40B4-BE49-F238E27FC236}">
                      <a16:creationId xmlns:a16="http://schemas.microsoft.com/office/drawing/2014/main" id="{D0AB792D-56ED-C228-4918-D6C7D8EEF94D}"/>
                    </a:ext>
                  </a:extLst>
                </p:cNvPr>
                <p:cNvSpPr txBox="1"/>
                <p:nvPr/>
              </p:nvSpPr>
              <p:spPr>
                <a:xfrm>
                  <a:off x="2460988" y="5303376"/>
                  <a:ext cx="1335951" cy="307777"/>
                </a:xfrm>
                <a:prstGeom prst="rect">
                  <a:avLst/>
                </a:prstGeom>
                <a:noFill/>
              </p:spPr>
              <p:txBody>
                <a:bodyPr wrap="square" rtlCol="0">
                  <a:spAutoFit/>
                </a:bodyPr>
                <a:lstStyle/>
                <a:p>
                  <a:pPr algn="ctr"/>
                  <a:r>
                    <a:rPr lang="en-GB" sz="1400" dirty="0"/>
                    <a:t>Ramp</a:t>
                  </a:r>
                </a:p>
              </p:txBody>
            </p:sp>
            <p:sp>
              <p:nvSpPr>
                <p:cNvPr id="99" name="TextBox 98">
                  <a:extLst>
                    <a:ext uri="{FF2B5EF4-FFF2-40B4-BE49-F238E27FC236}">
                      <a16:creationId xmlns:a16="http://schemas.microsoft.com/office/drawing/2014/main" id="{EE6F6F78-13D7-26DB-5137-CBF4E26BC0C9}"/>
                    </a:ext>
                  </a:extLst>
                </p:cNvPr>
                <p:cNvSpPr txBox="1"/>
                <p:nvPr/>
              </p:nvSpPr>
              <p:spPr>
                <a:xfrm>
                  <a:off x="3598296" y="5378391"/>
                  <a:ext cx="1365453" cy="544765"/>
                </a:xfrm>
                <a:prstGeom prst="rect">
                  <a:avLst/>
                </a:prstGeom>
                <a:noFill/>
              </p:spPr>
              <p:txBody>
                <a:bodyPr wrap="square" rtlCol="0">
                  <a:spAutoFit/>
                </a:bodyPr>
                <a:lstStyle/>
                <a:p>
                  <a:pPr algn="ctr">
                    <a:lnSpc>
                      <a:spcPct val="70000"/>
                    </a:lnSpc>
                  </a:pPr>
                  <a:r>
                    <a:rPr lang="en-GB" sz="1400" dirty="0"/>
                    <a:t>Squeeze </a:t>
                  </a:r>
                </a:p>
                <a:p>
                  <a:pPr algn="ctr">
                    <a:lnSpc>
                      <a:spcPct val="70000"/>
                    </a:lnSpc>
                  </a:pPr>
                  <a:r>
                    <a:rPr lang="en-GB" sz="1400" dirty="0"/>
                    <a:t>&amp; </a:t>
                  </a:r>
                </a:p>
                <a:p>
                  <a:pPr algn="ctr">
                    <a:lnSpc>
                      <a:spcPct val="70000"/>
                    </a:lnSpc>
                  </a:pPr>
                  <a:r>
                    <a:rPr lang="en-GB" sz="1400" dirty="0"/>
                    <a:t>Adjust</a:t>
                  </a:r>
                </a:p>
              </p:txBody>
            </p:sp>
            <p:sp>
              <p:nvSpPr>
                <p:cNvPr id="100" name="TextBox 99">
                  <a:extLst>
                    <a:ext uri="{FF2B5EF4-FFF2-40B4-BE49-F238E27FC236}">
                      <a16:creationId xmlns:a16="http://schemas.microsoft.com/office/drawing/2014/main" id="{90E8450C-5F51-3D37-BC70-67D38C17E50F}"/>
                    </a:ext>
                  </a:extLst>
                </p:cNvPr>
                <p:cNvSpPr txBox="1"/>
                <p:nvPr/>
              </p:nvSpPr>
              <p:spPr>
                <a:xfrm>
                  <a:off x="4770135" y="5319117"/>
                  <a:ext cx="2754407" cy="307777"/>
                </a:xfrm>
                <a:prstGeom prst="rect">
                  <a:avLst/>
                </a:prstGeom>
                <a:noFill/>
              </p:spPr>
              <p:txBody>
                <a:bodyPr wrap="square" rtlCol="0">
                  <a:spAutoFit/>
                </a:bodyPr>
                <a:lstStyle/>
                <a:p>
                  <a:pPr algn="ctr"/>
                  <a:r>
                    <a:rPr lang="en-GB" sz="1400" dirty="0"/>
                    <a:t>Stable beams for physics</a:t>
                  </a:r>
                </a:p>
              </p:txBody>
            </p:sp>
            <p:sp>
              <p:nvSpPr>
                <p:cNvPr id="101" name="TextBox 100">
                  <a:extLst>
                    <a:ext uri="{FF2B5EF4-FFF2-40B4-BE49-F238E27FC236}">
                      <a16:creationId xmlns:a16="http://schemas.microsoft.com/office/drawing/2014/main" id="{2BCEC873-7D0A-F78C-BD58-FC14D9FE652D}"/>
                    </a:ext>
                  </a:extLst>
                </p:cNvPr>
                <p:cNvSpPr txBox="1"/>
                <p:nvPr/>
              </p:nvSpPr>
              <p:spPr>
                <a:xfrm>
                  <a:off x="7529913" y="5379315"/>
                  <a:ext cx="1520648" cy="544765"/>
                </a:xfrm>
                <a:prstGeom prst="rect">
                  <a:avLst/>
                </a:prstGeom>
                <a:noFill/>
              </p:spPr>
              <p:txBody>
                <a:bodyPr wrap="square" rtlCol="0">
                  <a:spAutoFit/>
                </a:bodyPr>
                <a:lstStyle/>
                <a:p>
                  <a:pPr algn="ctr">
                    <a:lnSpc>
                      <a:spcPct val="70000"/>
                    </a:lnSpc>
                  </a:pPr>
                  <a:r>
                    <a:rPr lang="en-GB" sz="1400" dirty="0"/>
                    <a:t>Dump</a:t>
                  </a:r>
                </a:p>
                <a:p>
                  <a:pPr algn="ctr">
                    <a:lnSpc>
                      <a:spcPct val="70000"/>
                    </a:lnSpc>
                  </a:pPr>
                  <a:r>
                    <a:rPr lang="en-GB" sz="1400" dirty="0"/>
                    <a:t>&amp; </a:t>
                  </a:r>
                </a:p>
                <a:p>
                  <a:pPr algn="ctr">
                    <a:lnSpc>
                      <a:spcPct val="70000"/>
                    </a:lnSpc>
                  </a:pPr>
                  <a:r>
                    <a:rPr lang="en-GB" sz="1400" dirty="0"/>
                    <a:t>Ramp down</a:t>
                  </a:r>
                </a:p>
              </p:txBody>
            </p:sp>
          </p:grpSp>
          <p:grpSp>
            <p:nvGrpSpPr>
              <p:cNvPr id="87" name="Group 86">
                <a:extLst>
                  <a:ext uri="{FF2B5EF4-FFF2-40B4-BE49-F238E27FC236}">
                    <a16:creationId xmlns:a16="http://schemas.microsoft.com/office/drawing/2014/main" id="{D9FC1EB3-2090-4D49-B1FD-C2B678369921}"/>
                  </a:ext>
                </a:extLst>
              </p:cNvPr>
              <p:cNvGrpSpPr/>
              <p:nvPr/>
            </p:nvGrpSpPr>
            <p:grpSpPr>
              <a:xfrm>
                <a:off x="1053630" y="2958500"/>
                <a:ext cx="7824634" cy="2789464"/>
                <a:chOff x="1053630" y="2958500"/>
                <a:chExt cx="7824634" cy="2789464"/>
              </a:xfrm>
            </p:grpSpPr>
            <p:cxnSp>
              <p:nvCxnSpPr>
                <p:cNvPr id="88" name="Straight Arrow Connector 87">
                  <a:extLst>
                    <a:ext uri="{FF2B5EF4-FFF2-40B4-BE49-F238E27FC236}">
                      <a16:creationId xmlns:a16="http://schemas.microsoft.com/office/drawing/2014/main" id="{5EBCD95F-460D-93C3-3040-46BCAC588EE7}"/>
                    </a:ext>
                  </a:extLst>
                </p:cNvPr>
                <p:cNvCxnSpPr/>
                <p:nvPr/>
              </p:nvCxnSpPr>
              <p:spPr>
                <a:xfrm>
                  <a:off x="1053630" y="5365751"/>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3D0B97A5-CA75-499E-01C7-A899F9739117}"/>
                    </a:ext>
                  </a:extLst>
                </p:cNvPr>
                <p:cNvCxnSpPr/>
                <p:nvPr/>
              </p:nvCxnSpPr>
              <p:spPr>
                <a:xfrm>
                  <a:off x="2440437" y="3023177"/>
                  <a:ext cx="0" cy="2724787"/>
                </a:xfrm>
                <a:prstGeom prst="line">
                  <a:avLst/>
                </a:prstGeom>
                <a:ln w="38100">
                  <a:solidFill>
                    <a:schemeClr val="tx1">
                      <a:lumMod val="50000"/>
                      <a:lumOff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FB55462F-0D6A-695E-DB03-F7956F6A59E9}"/>
                    </a:ext>
                  </a:extLst>
                </p:cNvPr>
                <p:cNvCxnSpPr/>
                <p:nvPr/>
              </p:nvCxnSpPr>
              <p:spPr>
                <a:xfrm>
                  <a:off x="3788923"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C9A89655-625B-A897-7AF6-7CC80273082B}"/>
                    </a:ext>
                  </a:extLst>
                </p:cNvPr>
                <p:cNvCxnSpPr/>
                <p:nvPr/>
              </p:nvCxnSpPr>
              <p:spPr>
                <a:xfrm>
                  <a:off x="4762119"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F8AB30B0-014A-8B8B-8C8A-9FA428FD6E25}"/>
                    </a:ext>
                  </a:extLst>
                </p:cNvPr>
                <p:cNvCxnSpPr/>
                <p:nvPr/>
              </p:nvCxnSpPr>
              <p:spPr>
                <a:xfrm>
                  <a:off x="7497738" y="2958500"/>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CD46BF9F-FB65-AE4A-8E15-43EFB93E4936}"/>
                    </a:ext>
                  </a:extLst>
                </p:cNvPr>
                <p:cNvCxnSpPr/>
                <p:nvPr/>
              </p:nvCxnSpPr>
              <p:spPr>
                <a:xfrm>
                  <a:off x="2440437" y="5362153"/>
                  <a:ext cx="1348486"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7FA609BE-9CE1-CF58-5404-85221A36697F}"/>
                    </a:ext>
                  </a:extLst>
                </p:cNvPr>
                <p:cNvCxnSpPr/>
                <p:nvPr/>
              </p:nvCxnSpPr>
              <p:spPr>
                <a:xfrm flipV="1">
                  <a:off x="3788923" y="5356344"/>
                  <a:ext cx="982249" cy="5809"/>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4F9DBE60-FED4-94E1-C9F9-5062EB27957E}"/>
                    </a:ext>
                  </a:extLst>
                </p:cNvPr>
                <p:cNvCxnSpPr/>
                <p:nvPr/>
              </p:nvCxnSpPr>
              <p:spPr>
                <a:xfrm>
                  <a:off x="4771172" y="5356745"/>
                  <a:ext cx="2755017" cy="5408"/>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8C6716F0-27E8-5423-29EF-06826D94AC93}"/>
                    </a:ext>
                  </a:extLst>
                </p:cNvPr>
                <p:cNvCxnSpPr/>
                <p:nvPr/>
              </p:nvCxnSpPr>
              <p:spPr>
                <a:xfrm>
                  <a:off x="7491457" y="5356502"/>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grpSp>
        </p:grpSp>
        <p:grpSp>
          <p:nvGrpSpPr>
            <p:cNvPr id="10" name="Group 9">
              <a:extLst>
                <a:ext uri="{FF2B5EF4-FFF2-40B4-BE49-F238E27FC236}">
                  <a16:creationId xmlns:a16="http://schemas.microsoft.com/office/drawing/2014/main" id="{2A2116D5-F9D1-02DA-71CA-2F02D565F2BB}"/>
                </a:ext>
              </a:extLst>
            </p:cNvPr>
            <p:cNvGrpSpPr/>
            <p:nvPr/>
          </p:nvGrpSpPr>
          <p:grpSpPr>
            <a:xfrm>
              <a:off x="1002849" y="3093766"/>
              <a:ext cx="6403082" cy="1853279"/>
              <a:chOff x="1123107" y="3376700"/>
              <a:chExt cx="6403082" cy="1853279"/>
            </a:xfrm>
          </p:grpSpPr>
          <p:cxnSp>
            <p:nvCxnSpPr>
              <p:cNvPr id="13" name="Straight Connector 12">
                <a:extLst>
                  <a:ext uri="{FF2B5EF4-FFF2-40B4-BE49-F238E27FC236}">
                    <a16:creationId xmlns:a16="http://schemas.microsoft.com/office/drawing/2014/main" id="{0DE873AE-A688-2C7C-BF8B-C2BBBF1E1B7E}"/>
                  </a:ext>
                </a:extLst>
              </p:cNvPr>
              <p:cNvCxnSpPr>
                <a:stCxn id="64" idx="2"/>
              </p:cNvCxnSpPr>
              <p:nvPr/>
            </p:nvCxnSpPr>
            <p:spPr>
              <a:xfrm>
                <a:off x="7526189" y="4522235"/>
                <a:ext cx="0" cy="707744"/>
              </a:xfrm>
              <a:prstGeom prst="line">
                <a:avLst/>
              </a:prstGeom>
              <a:ln w="38100">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5BD2C8AA-C0BF-D56F-C894-E8EFD3BF7250}"/>
                  </a:ext>
                </a:extLst>
              </p:cNvPr>
              <p:cNvGrpSpPr/>
              <p:nvPr/>
            </p:nvGrpSpPr>
            <p:grpSpPr>
              <a:xfrm>
                <a:off x="1123107" y="3376700"/>
                <a:ext cx="6403082" cy="1847641"/>
                <a:chOff x="1123107" y="3376700"/>
                <a:chExt cx="6403082" cy="1847641"/>
              </a:xfrm>
            </p:grpSpPr>
            <p:grpSp>
              <p:nvGrpSpPr>
                <p:cNvPr id="15" name="Group 14">
                  <a:extLst>
                    <a:ext uri="{FF2B5EF4-FFF2-40B4-BE49-F238E27FC236}">
                      <a16:creationId xmlns:a16="http://schemas.microsoft.com/office/drawing/2014/main" id="{1EEFCB08-0379-55D1-FCCC-95F80F5D8ADC}"/>
                    </a:ext>
                  </a:extLst>
                </p:cNvPr>
                <p:cNvGrpSpPr/>
                <p:nvPr/>
              </p:nvGrpSpPr>
              <p:grpSpPr>
                <a:xfrm>
                  <a:off x="1159393" y="3395844"/>
                  <a:ext cx="6366796" cy="1828497"/>
                  <a:chOff x="1159393" y="3388154"/>
                  <a:chExt cx="6366796" cy="1828497"/>
                </a:xfrm>
              </p:grpSpPr>
              <p:cxnSp>
                <p:nvCxnSpPr>
                  <p:cNvPr id="52" name="Straight Connector 51">
                    <a:extLst>
                      <a:ext uri="{FF2B5EF4-FFF2-40B4-BE49-F238E27FC236}">
                        <a16:creationId xmlns:a16="http://schemas.microsoft.com/office/drawing/2014/main" id="{6383EDA4-06AE-CB84-EC45-ABD64323E2C8}"/>
                      </a:ext>
                    </a:extLst>
                  </p:cNvPr>
                  <p:cNvCxnSpPr>
                    <a:endCxn id="64" idx="0"/>
                  </p:cNvCxnSpPr>
                  <p:nvPr/>
                </p:nvCxnSpPr>
                <p:spPr>
                  <a:xfrm>
                    <a:off x="2393239" y="3395816"/>
                    <a:ext cx="2215442" cy="5312"/>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3" name="Group 52">
                    <a:extLst>
                      <a:ext uri="{FF2B5EF4-FFF2-40B4-BE49-F238E27FC236}">
                        <a16:creationId xmlns:a16="http://schemas.microsoft.com/office/drawing/2014/main" id="{9F5AA889-C2E9-29F4-5C85-B6A6357B6C39}"/>
                      </a:ext>
                    </a:extLst>
                  </p:cNvPr>
                  <p:cNvGrpSpPr/>
                  <p:nvPr/>
                </p:nvGrpSpPr>
                <p:grpSpPr>
                  <a:xfrm>
                    <a:off x="1159393" y="3388154"/>
                    <a:ext cx="1281044" cy="1828497"/>
                    <a:chOff x="1891496" y="3657569"/>
                    <a:chExt cx="1281044" cy="1828497"/>
                  </a:xfrm>
                </p:grpSpPr>
                <p:grpSp>
                  <p:nvGrpSpPr>
                    <p:cNvPr id="55" name="Group 54">
                      <a:extLst>
                        <a:ext uri="{FF2B5EF4-FFF2-40B4-BE49-F238E27FC236}">
                          <a16:creationId xmlns:a16="http://schemas.microsoft.com/office/drawing/2014/main" id="{745A636A-E3B4-6F34-54C9-94B54189A5DB}"/>
                        </a:ext>
                      </a:extLst>
                    </p:cNvPr>
                    <p:cNvGrpSpPr/>
                    <p:nvPr/>
                  </p:nvGrpSpPr>
                  <p:grpSpPr>
                    <a:xfrm>
                      <a:off x="2198726" y="5305778"/>
                      <a:ext cx="96681" cy="180288"/>
                      <a:chOff x="2198726" y="5305778"/>
                      <a:chExt cx="96681" cy="180288"/>
                    </a:xfrm>
                  </p:grpSpPr>
                  <p:cxnSp>
                    <p:nvCxnSpPr>
                      <p:cNvPr id="84" name="Straight Connector 83">
                        <a:extLst>
                          <a:ext uri="{FF2B5EF4-FFF2-40B4-BE49-F238E27FC236}">
                            <a16:creationId xmlns:a16="http://schemas.microsoft.com/office/drawing/2014/main" id="{62ACB8EA-C639-47C2-6967-8C08559F179B}"/>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AE677A90-33D0-3DFA-B0BA-C7A80025F9C6}"/>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a:extLst>
                        <a:ext uri="{FF2B5EF4-FFF2-40B4-BE49-F238E27FC236}">
                          <a16:creationId xmlns:a16="http://schemas.microsoft.com/office/drawing/2014/main" id="{7D59CE3A-7A72-FCBD-9432-790D24F04627}"/>
                        </a:ext>
                      </a:extLst>
                    </p:cNvPr>
                    <p:cNvCxnSpPr/>
                    <p:nvPr/>
                  </p:nvCxnSpPr>
                  <p:spPr>
                    <a:xfrm>
                      <a:off x="1891496" y="5480428"/>
                      <a:ext cx="307230" cy="563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7" name="Group 56">
                      <a:extLst>
                        <a:ext uri="{FF2B5EF4-FFF2-40B4-BE49-F238E27FC236}">
                          <a16:creationId xmlns:a16="http://schemas.microsoft.com/office/drawing/2014/main" id="{D44D549F-0DEF-8502-362B-C33CB151E953}"/>
                        </a:ext>
                      </a:extLst>
                    </p:cNvPr>
                    <p:cNvGrpSpPr/>
                    <p:nvPr/>
                  </p:nvGrpSpPr>
                  <p:grpSpPr>
                    <a:xfrm>
                      <a:off x="2295407" y="5125490"/>
                      <a:ext cx="96681" cy="180288"/>
                      <a:chOff x="2198726" y="5305778"/>
                      <a:chExt cx="96681" cy="180288"/>
                    </a:xfrm>
                  </p:grpSpPr>
                  <p:cxnSp>
                    <p:nvCxnSpPr>
                      <p:cNvPr id="82" name="Straight Connector 81">
                        <a:extLst>
                          <a:ext uri="{FF2B5EF4-FFF2-40B4-BE49-F238E27FC236}">
                            <a16:creationId xmlns:a16="http://schemas.microsoft.com/office/drawing/2014/main" id="{E5DC4CF6-446D-9F80-93A5-CFD0BDE1FB9B}"/>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C5649951-0893-B561-5714-35B2DB5A4CED}"/>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8" name="Group 57">
                      <a:extLst>
                        <a:ext uri="{FF2B5EF4-FFF2-40B4-BE49-F238E27FC236}">
                          <a16:creationId xmlns:a16="http://schemas.microsoft.com/office/drawing/2014/main" id="{1A0AC9F7-3FD2-00C0-EB5D-3AD8806E29B5}"/>
                        </a:ext>
                      </a:extLst>
                    </p:cNvPr>
                    <p:cNvGrpSpPr/>
                    <p:nvPr/>
                  </p:nvGrpSpPr>
                  <p:grpSpPr>
                    <a:xfrm>
                      <a:off x="2399466" y="4945202"/>
                      <a:ext cx="96681" cy="180288"/>
                      <a:chOff x="2198726" y="5305778"/>
                      <a:chExt cx="96681" cy="180288"/>
                    </a:xfrm>
                  </p:grpSpPr>
                  <p:cxnSp>
                    <p:nvCxnSpPr>
                      <p:cNvPr id="80" name="Straight Connector 79">
                        <a:extLst>
                          <a:ext uri="{FF2B5EF4-FFF2-40B4-BE49-F238E27FC236}">
                            <a16:creationId xmlns:a16="http://schemas.microsoft.com/office/drawing/2014/main" id="{7D61BF29-9666-D647-52A8-EE1B79AAB043}"/>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F8284DDC-C2D6-EEB1-2317-C98AC1598555}"/>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9" name="Group 58">
                      <a:extLst>
                        <a:ext uri="{FF2B5EF4-FFF2-40B4-BE49-F238E27FC236}">
                          <a16:creationId xmlns:a16="http://schemas.microsoft.com/office/drawing/2014/main" id="{D0CDFC24-7147-51B2-863E-549EA3D3B77B}"/>
                        </a:ext>
                      </a:extLst>
                    </p:cNvPr>
                    <p:cNvGrpSpPr/>
                    <p:nvPr/>
                  </p:nvGrpSpPr>
                  <p:grpSpPr>
                    <a:xfrm>
                      <a:off x="2494119" y="4764914"/>
                      <a:ext cx="96681" cy="180288"/>
                      <a:chOff x="2198726" y="5305778"/>
                      <a:chExt cx="96681" cy="180288"/>
                    </a:xfrm>
                  </p:grpSpPr>
                  <p:cxnSp>
                    <p:nvCxnSpPr>
                      <p:cNvPr id="78" name="Straight Connector 77">
                        <a:extLst>
                          <a:ext uri="{FF2B5EF4-FFF2-40B4-BE49-F238E27FC236}">
                            <a16:creationId xmlns:a16="http://schemas.microsoft.com/office/drawing/2014/main" id="{73731ECF-8BA1-4C06-B9B2-6759E67CA205}"/>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576C5549-C341-F5B3-7A5F-2E874C93F1A9}"/>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0" name="Group 59">
                      <a:extLst>
                        <a:ext uri="{FF2B5EF4-FFF2-40B4-BE49-F238E27FC236}">
                          <a16:creationId xmlns:a16="http://schemas.microsoft.com/office/drawing/2014/main" id="{19496919-BFC8-0447-683E-22AFCBC5A7E1}"/>
                        </a:ext>
                      </a:extLst>
                    </p:cNvPr>
                    <p:cNvGrpSpPr/>
                    <p:nvPr/>
                  </p:nvGrpSpPr>
                  <p:grpSpPr>
                    <a:xfrm>
                      <a:off x="2590800" y="4584626"/>
                      <a:ext cx="96681" cy="180288"/>
                      <a:chOff x="2198726" y="5305778"/>
                      <a:chExt cx="96681" cy="180288"/>
                    </a:xfrm>
                  </p:grpSpPr>
                  <p:cxnSp>
                    <p:nvCxnSpPr>
                      <p:cNvPr id="76" name="Straight Connector 75">
                        <a:extLst>
                          <a:ext uri="{FF2B5EF4-FFF2-40B4-BE49-F238E27FC236}">
                            <a16:creationId xmlns:a16="http://schemas.microsoft.com/office/drawing/2014/main" id="{13C25E05-4420-4087-3ACD-67FB37B33491}"/>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0AC693B0-497D-2136-B867-1E35063254B5}"/>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0721821C-4549-6D15-03B0-F622AEC1829B}"/>
                        </a:ext>
                      </a:extLst>
                    </p:cNvPr>
                    <p:cNvGrpSpPr/>
                    <p:nvPr/>
                  </p:nvGrpSpPr>
                  <p:grpSpPr>
                    <a:xfrm>
                      <a:off x="2687481" y="4404338"/>
                      <a:ext cx="96681" cy="180288"/>
                      <a:chOff x="2198726" y="5305778"/>
                      <a:chExt cx="96681" cy="180288"/>
                    </a:xfrm>
                  </p:grpSpPr>
                  <p:cxnSp>
                    <p:nvCxnSpPr>
                      <p:cNvPr id="74" name="Straight Connector 73">
                        <a:extLst>
                          <a:ext uri="{FF2B5EF4-FFF2-40B4-BE49-F238E27FC236}">
                            <a16:creationId xmlns:a16="http://schemas.microsoft.com/office/drawing/2014/main" id="{86487CBF-6D88-B046-673D-238C2683B7F5}"/>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5C1C45A5-0F0E-D9FE-F2AE-960850B4466C}"/>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2" name="Group 61">
                      <a:extLst>
                        <a:ext uri="{FF2B5EF4-FFF2-40B4-BE49-F238E27FC236}">
                          <a16:creationId xmlns:a16="http://schemas.microsoft.com/office/drawing/2014/main" id="{3183D3D1-C381-DA91-9CA7-9AE9840792BA}"/>
                        </a:ext>
                      </a:extLst>
                    </p:cNvPr>
                    <p:cNvGrpSpPr/>
                    <p:nvPr/>
                  </p:nvGrpSpPr>
                  <p:grpSpPr>
                    <a:xfrm>
                      <a:off x="2784162" y="4211957"/>
                      <a:ext cx="96681" cy="180288"/>
                      <a:chOff x="2198726" y="5305778"/>
                      <a:chExt cx="96681" cy="180288"/>
                    </a:xfrm>
                  </p:grpSpPr>
                  <p:cxnSp>
                    <p:nvCxnSpPr>
                      <p:cNvPr id="72" name="Straight Connector 71">
                        <a:extLst>
                          <a:ext uri="{FF2B5EF4-FFF2-40B4-BE49-F238E27FC236}">
                            <a16:creationId xmlns:a16="http://schemas.microsoft.com/office/drawing/2014/main" id="{A59D193B-641A-E35C-5A76-BBB8708B619B}"/>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EEF23F20-CC82-009F-6B4E-C3B46D75B54B}"/>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3" name="Group 62">
                      <a:extLst>
                        <a:ext uri="{FF2B5EF4-FFF2-40B4-BE49-F238E27FC236}">
                          <a16:creationId xmlns:a16="http://schemas.microsoft.com/office/drawing/2014/main" id="{43ED01E4-3E39-E3B5-81EC-DCF32DB5C9E9}"/>
                        </a:ext>
                      </a:extLst>
                    </p:cNvPr>
                    <p:cNvGrpSpPr/>
                    <p:nvPr/>
                  </p:nvGrpSpPr>
                  <p:grpSpPr>
                    <a:xfrm>
                      <a:off x="2880843" y="4018145"/>
                      <a:ext cx="96681" cy="180288"/>
                      <a:chOff x="2198726" y="5305778"/>
                      <a:chExt cx="96681" cy="180288"/>
                    </a:xfrm>
                  </p:grpSpPr>
                  <p:cxnSp>
                    <p:nvCxnSpPr>
                      <p:cNvPr id="70" name="Straight Connector 69">
                        <a:extLst>
                          <a:ext uri="{FF2B5EF4-FFF2-40B4-BE49-F238E27FC236}">
                            <a16:creationId xmlns:a16="http://schemas.microsoft.com/office/drawing/2014/main" id="{5F75CFCA-7A18-F705-6175-703513984C71}"/>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A84A735E-C140-F48F-A4DA-37C2B10A8614}"/>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4" name="Group 63">
                      <a:extLst>
                        <a:ext uri="{FF2B5EF4-FFF2-40B4-BE49-F238E27FC236}">
                          <a16:creationId xmlns:a16="http://schemas.microsoft.com/office/drawing/2014/main" id="{7DF7C981-60DF-A3C7-50E3-2B7CDFCF8ECD}"/>
                        </a:ext>
                      </a:extLst>
                    </p:cNvPr>
                    <p:cNvGrpSpPr/>
                    <p:nvPr/>
                  </p:nvGrpSpPr>
                  <p:grpSpPr>
                    <a:xfrm>
                      <a:off x="2977524" y="3837857"/>
                      <a:ext cx="96681" cy="180288"/>
                      <a:chOff x="2198726" y="5305778"/>
                      <a:chExt cx="96681" cy="180288"/>
                    </a:xfrm>
                  </p:grpSpPr>
                  <p:cxnSp>
                    <p:nvCxnSpPr>
                      <p:cNvPr id="68" name="Straight Connector 67">
                        <a:extLst>
                          <a:ext uri="{FF2B5EF4-FFF2-40B4-BE49-F238E27FC236}">
                            <a16:creationId xmlns:a16="http://schemas.microsoft.com/office/drawing/2014/main" id="{FC24AA60-1CE8-E286-FF8A-E435CD8E7874}"/>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973A6C4D-B9DF-C07D-8011-3E6110946B14}"/>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54635C02-A608-C93D-D801-22D7025636B5}"/>
                        </a:ext>
                      </a:extLst>
                    </p:cNvPr>
                    <p:cNvGrpSpPr/>
                    <p:nvPr/>
                  </p:nvGrpSpPr>
                  <p:grpSpPr>
                    <a:xfrm>
                      <a:off x="3075859" y="3657569"/>
                      <a:ext cx="96681" cy="180288"/>
                      <a:chOff x="2198726" y="5305778"/>
                      <a:chExt cx="96681" cy="180288"/>
                    </a:xfrm>
                  </p:grpSpPr>
                  <p:cxnSp>
                    <p:nvCxnSpPr>
                      <p:cNvPr id="66" name="Straight Connector 65">
                        <a:extLst>
                          <a:ext uri="{FF2B5EF4-FFF2-40B4-BE49-F238E27FC236}">
                            <a16:creationId xmlns:a16="http://schemas.microsoft.com/office/drawing/2014/main" id="{09B8FB17-7FA3-CAB6-DE8E-B058ACEC194F}"/>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CF23E5CC-293C-7FFA-9439-0E344C62EC77}"/>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sp>
                <p:nvSpPr>
                  <p:cNvPr id="54" name="Freeform 53">
                    <a:extLst>
                      <a:ext uri="{FF2B5EF4-FFF2-40B4-BE49-F238E27FC236}">
                        <a16:creationId xmlns:a16="http://schemas.microsoft.com/office/drawing/2014/main" id="{639D1183-E025-C780-4A87-8D8F5922D927}"/>
                      </a:ext>
                    </a:extLst>
                  </p:cNvPr>
                  <p:cNvSpPr/>
                  <p:nvPr/>
                </p:nvSpPr>
                <p:spPr>
                  <a:xfrm>
                    <a:off x="4608681" y="3401128"/>
                    <a:ext cx="2917508"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grpSp>
            <p:grpSp>
              <p:nvGrpSpPr>
                <p:cNvPr id="16" name="Group 15">
                  <a:extLst>
                    <a:ext uri="{FF2B5EF4-FFF2-40B4-BE49-F238E27FC236}">
                      <a16:creationId xmlns:a16="http://schemas.microsoft.com/office/drawing/2014/main" id="{377DBF43-2236-6BE3-6708-5BA7BFEE2030}"/>
                    </a:ext>
                  </a:extLst>
                </p:cNvPr>
                <p:cNvGrpSpPr/>
                <p:nvPr/>
              </p:nvGrpSpPr>
              <p:grpSpPr>
                <a:xfrm>
                  <a:off x="1123107" y="3376700"/>
                  <a:ext cx="6393419" cy="1834569"/>
                  <a:chOff x="1123107" y="3376700"/>
                  <a:chExt cx="6393419" cy="1834569"/>
                </a:xfrm>
              </p:grpSpPr>
              <p:cxnSp>
                <p:nvCxnSpPr>
                  <p:cNvPr id="17" name="Straight Connector 16">
                    <a:extLst>
                      <a:ext uri="{FF2B5EF4-FFF2-40B4-BE49-F238E27FC236}">
                        <a16:creationId xmlns:a16="http://schemas.microsoft.com/office/drawing/2014/main" id="{23628810-2673-67C4-DDDE-FFB68AC5C8EA}"/>
                      </a:ext>
                    </a:extLst>
                  </p:cNvPr>
                  <p:cNvCxnSpPr>
                    <a:endCxn id="29" idx="0"/>
                  </p:cNvCxnSpPr>
                  <p:nvPr/>
                </p:nvCxnSpPr>
                <p:spPr>
                  <a:xfrm flipV="1">
                    <a:off x="2393239" y="3376700"/>
                    <a:ext cx="2215442" cy="6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FED2F926-1DB0-3A39-50F1-DA1E7B0DBA8D}"/>
                      </a:ext>
                    </a:extLst>
                  </p:cNvPr>
                  <p:cNvGrpSpPr/>
                  <p:nvPr/>
                </p:nvGrpSpPr>
                <p:grpSpPr>
                  <a:xfrm>
                    <a:off x="1123107" y="3382772"/>
                    <a:ext cx="1270132" cy="1828497"/>
                    <a:chOff x="1902408" y="3657569"/>
                    <a:chExt cx="1270132" cy="1828497"/>
                  </a:xfrm>
                </p:grpSpPr>
                <p:grpSp>
                  <p:nvGrpSpPr>
                    <p:cNvPr id="21" name="Group 20">
                      <a:extLst>
                        <a:ext uri="{FF2B5EF4-FFF2-40B4-BE49-F238E27FC236}">
                          <a16:creationId xmlns:a16="http://schemas.microsoft.com/office/drawing/2014/main" id="{C0B187FD-00DD-9F9E-7DCF-986E2451871A}"/>
                        </a:ext>
                      </a:extLst>
                    </p:cNvPr>
                    <p:cNvGrpSpPr/>
                    <p:nvPr/>
                  </p:nvGrpSpPr>
                  <p:grpSpPr>
                    <a:xfrm>
                      <a:off x="2198726" y="5305778"/>
                      <a:ext cx="96681" cy="180288"/>
                      <a:chOff x="2198726" y="5305778"/>
                      <a:chExt cx="96681" cy="180288"/>
                    </a:xfrm>
                  </p:grpSpPr>
                  <p:cxnSp>
                    <p:nvCxnSpPr>
                      <p:cNvPr id="50" name="Straight Connector 49">
                        <a:extLst>
                          <a:ext uri="{FF2B5EF4-FFF2-40B4-BE49-F238E27FC236}">
                            <a16:creationId xmlns:a16="http://schemas.microsoft.com/office/drawing/2014/main" id="{1DF58024-6CC2-D9D7-589F-C76E637B5ECC}"/>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56FCB995-584D-F7E6-DB94-6C7EB339D2B7}"/>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22" name="Straight Connector 21">
                      <a:extLst>
                        <a:ext uri="{FF2B5EF4-FFF2-40B4-BE49-F238E27FC236}">
                          <a16:creationId xmlns:a16="http://schemas.microsoft.com/office/drawing/2014/main" id="{EE1730EA-382A-661F-B236-D446473696ED}"/>
                        </a:ext>
                      </a:extLst>
                    </p:cNvPr>
                    <p:cNvCxnSpPr/>
                    <p:nvPr/>
                  </p:nvCxnSpPr>
                  <p:spPr>
                    <a:xfrm>
                      <a:off x="1902408" y="5480428"/>
                      <a:ext cx="296318"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6054E3B4-F8F6-4371-4BF2-9330A8E66A9E}"/>
                        </a:ext>
                      </a:extLst>
                    </p:cNvPr>
                    <p:cNvGrpSpPr/>
                    <p:nvPr/>
                  </p:nvGrpSpPr>
                  <p:grpSpPr>
                    <a:xfrm>
                      <a:off x="2295407" y="5125490"/>
                      <a:ext cx="96681" cy="180288"/>
                      <a:chOff x="2198726" y="5305778"/>
                      <a:chExt cx="96681" cy="180288"/>
                    </a:xfrm>
                  </p:grpSpPr>
                  <p:cxnSp>
                    <p:nvCxnSpPr>
                      <p:cNvPr id="48" name="Straight Connector 47">
                        <a:extLst>
                          <a:ext uri="{FF2B5EF4-FFF2-40B4-BE49-F238E27FC236}">
                            <a16:creationId xmlns:a16="http://schemas.microsoft.com/office/drawing/2014/main" id="{42BA4AFE-8CEC-D97A-96D4-284082C0E1B0}"/>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B81A8C9A-C44C-7D9F-2978-F353000D7050}"/>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B780EB49-74B0-BAF7-17D9-00AF0FCC3E76}"/>
                        </a:ext>
                      </a:extLst>
                    </p:cNvPr>
                    <p:cNvGrpSpPr/>
                    <p:nvPr/>
                  </p:nvGrpSpPr>
                  <p:grpSpPr>
                    <a:xfrm>
                      <a:off x="2399466" y="4945202"/>
                      <a:ext cx="96681" cy="180288"/>
                      <a:chOff x="2198726" y="5305778"/>
                      <a:chExt cx="96681" cy="180288"/>
                    </a:xfrm>
                  </p:grpSpPr>
                  <p:cxnSp>
                    <p:nvCxnSpPr>
                      <p:cNvPr id="46" name="Straight Connector 45">
                        <a:extLst>
                          <a:ext uri="{FF2B5EF4-FFF2-40B4-BE49-F238E27FC236}">
                            <a16:creationId xmlns:a16="http://schemas.microsoft.com/office/drawing/2014/main" id="{C117A4A8-B78B-4B6D-F502-AFE8DC138B6C}"/>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21CB74FF-C7C5-E1CC-AE95-ADC0FE43CD07}"/>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7813B856-02E2-39DC-C04B-097261A3995D}"/>
                        </a:ext>
                      </a:extLst>
                    </p:cNvPr>
                    <p:cNvGrpSpPr/>
                    <p:nvPr/>
                  </p:nvGrpSpPr>
                  <p:grpSpPr>
                    <a:xfrm>
                      <a:off x="2494119" y="4764914"/>
                      <a:ext cx="96681" cy="180288"/>
                      <a:chOff x="2198726" y="5305778"/>
                      <a:chExt cx="96681" cy="180288"/>
                    </a:xfrm>
                  </p:grpSpPr>
                  <p:cxnSp>
                    <p:nvCxnSpPr>
                      <p:cNvPr id="44" name="Straight Connector 43">
                        <a:extLst>
                          <a:ext uri="{FF2B5EF4-FFF2-40B4-BE49-F238E27FC236}">
                            <a16:creationId xmlns:a16="http://schemas.microsoft.com/office/drawing/2014/main" id="{DDD14B8E-A003-3131-A397-228FAE142D47}"/>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C1364A84-CC40-7075-D891-0AB8E08498D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F8909FB0-B606-2749-9DDD-89FE2553AAB8}"/>
                        </a:ext>
                      </a:extLst>
                    </p:cNvPr>
                    <p:cNvGrpSpPr/>
                    <p:nvPr/>
                  </p:nvGrpSpPr>
                  <p:grpSpPr>
                    <a:xfrm>
                      <a:off x="2590800" y="4584626"/>
                      <a:ext cx="96681" cy="180288"/>
                      <a:chOff x="2198726" y="5305778"/>
                      <a:chExt cx="96681" cy="180288"/>
                    </a:xfrm>
                  </p:grpSpPr>
                  <p:cxnSp>
                    <p:nvCxnSpPr>
                      <p:cNvPr id="42" name="Straight Connector 41">
                        <a:extLst>
                          <a:ext uri="{FF2B5EF4-FFF2-40B4-BE49-F238E27FC236}">
                            <a16:creationId xmlns:a16="http://schemas.microsoft.com/office/drawing/2014/main" id="{31762123-59B1-640F-B2FF-C462EE12EF0F}"/>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0EC410F0-27CC-4B33-3F07-E19B93B11D6F}"/>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A0EDB083-3F49-F9D4-E784-AB6076975F77}"/>
                        </a:ext>
                      </a:extLst>
                    </p:cNvPr>
                    <p:cNvGrpSpPr/>
                    <p:nvPr/>
                  </p:nvGrpSpPr>
                  <p:grpSpPr>
                    <a:xfrm>
                      <a:off x="2687481" y="4404338"/>
                      <a:ext cx="96681" cy="180288"/>
                      <a:chOff x="2198726" y="5305778"/>
                      <a:chExt cx="96681" cy="180288"/>
                    </a:xfrm>
                  </p:grpSpPr>
                  <p:cxnSp>
                    <p:nvCxnSpPr>
                      <p:cNvPr id="40" name="Straight Connector 39">
                        <a:extLst>
                          <a:ext uri="{FF2B5EF4-FFF2-40B4-BE49-F238E27FC236}">
                            <a16:creationId xmlns:a16="http://schemas.microsoft.com/office/drawing/2014/main" id="{C9F3005B-5006-EAC0-E7C6-E7152C119373}"/>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2C454BAA-FB6E-7591-6DD5-45EE35C20BEF}"/>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6B80FE86-80D8-E522-094D-69333CE5544C}"/>
                        </a:ext>
                      </a:extLst>
                    </p:cNvPr>
                    <p:cNvGrpSpPr/>
                    <p:nvPr/>
                  </p:nvGrpSpPr>
                  <p:grpSpPr>
                    <a:xfrm>
                      <a:off x="2784162" y="4211957"/>
                      <a:ext cx="96681" cy="180288"/>
                      <a:chOff x="2198726" y="5305778"/>
                      <a:chExt cx="96681" cy="180288"/>
                    </a:xfrm>
                  </p:grpSpPr>
                  <p:cxnSp>
                    <p:nvCxnSpPr>
                      <p:cNvPr id="38" name="Straight Connector 37">
                        <a:extLst>
                          <a:ext uri="{FF2B5EF4-FFF2-40B4-BE49-F238E27FC236}">
                            <a16:creationId xmlns:a16="http://schemas.microsoft.com/office/drawing/2014/main" id="{58B91323-CEBF-D71D-74A9-594C3CA3921E}"/>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21B96D00-04C5-0ABA-D560-D30F5C0254A8}"/>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7B8EC555-6B24-5371-49BE-9B1D0355CA61}"/>
                        </a:ext>
                      </a:extLst>
                    </p:cNvPr>
                    <p:cNvGrpSpPr/>
                    <p:nvPr/>
                  </p:nvGrpSpPr>
                  <p:grpSpPr>
                    <a:xfrm>
                      <a:off x="2880843" y="4018145"/>
                      <a:ext cx="96681" cy="180288"/>
                      <a:chOff x="2198726" y="5305778"/>
                      <a:chExt cx="96681" cy="180288"/>
                    </a:xfrm>
                  </p:grpSpPr>
                  <p:cxnSp>
                    <p:nvCxnSpPr>
                      <p:cNvPr id="36" name="Straight Connector 35">
                        <a:extLst>
                          <a:ext uri="{FF2B5EF4-FFF2-40B4-BE49-F238E27FC236}">
                            <a16:creationId xmlns:a16="http://schemas.microsoft.com/office/drawing/2014/main" id="{B6F21735-781E-BCE9-9DAB-C41553D52E6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EE57A97-FBB7-D4D0-1011-D3A1A196AFD5}"/>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E483638C-3D1B-920E-04CF-AAB012B6224C}"/>
                        </a:ext>
                      </a:extLst>
                    </p:cNvPr>
                    <p:cNvGrpSpPr/>
                    <p:nvPr/>
                  </p:nvGrpSpPr>
                  <p:grpSpPr>
                    <a:xfrm>
                      <a:off x="2977524" y="3837857"/>
                      <a:ext cx="96681" cy="180288"/>
                      <a:chOff x="2198726" y="5305778"/>
                      <a:chExt cx="96681" cy="180288"/>
                    </a:xfrm>
                  </p:grpSpPr>
                  <p:cxnSp>
                    <p:nvCxnSpPr>
                      <p:cNvPr id="34" name="Straight Connector 33">
                        <a:extLst>
                          <a:ext uri="{FF2B5EF4-FFF2-40B4-BE49-F238E27FC236}">
                            <a16:creationId xmlns:a16="http://schemas.microsoft.com/office/drawing/2014/main" id="{946341DB-BEB9-5CCF-91D2-8FBF6E12084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BEEF592E-3959-569D-2ED0-B090228B2E63}"/>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E74BE21F-18FF-F790-C36B-41D52527B169}"/>
                        </a:ext>
                      </a:extLst>
                    </p:cNvPr>
                    <p:cNvGrpSpPr/>
                    <p:nvPr/>
                  </p:nvGrpSpPr>
                  <p:grpSpPr>
                    <a:xfrm>
                      <a:off x="3075859" y="3657569"/>
                      <a:ext cx="96681" cy="180288"/>
                      <a:chOff x="2198726" y="5305778"/>
                      <a:chExt cx="96681" cy="180288"/>
                    </a:xfrm>
                  </p:grpSpPr>
                  <p:cxnSp>
                    <p:nvCxnSpPr>
                      <p:cNvPr id="32" name="Straight Connector 31">
                        <a:extLst>
                          <a:ext uri="{FF2B5EF4-FFF2-40B4-BE49-F238E27FC236}">
                            <a16:creationId xmlns:a16="http://schemas.microsoft.com/office/drawing/2014/main" id="{7E8E32A5-AB4F-D0F3-3541-7A89334EA477}"/>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00577835-04A1-F607-B30D-26A2F82AD7A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sp>
                <p:nvSpPr>
                  <p:cNvPr id="19" name="Freeform 18">
                    <a:extLst>
                      <a:ext uri="{FF2B5EF4-FFF2-40B4-BE49-F238E27FC236}">
                        <a16:creationId xmlns:a16="http://schemas.microsoft.com/office/drawing/2014/main" id="{C81C0603-47F1-6B5B-0999-B9B9C3D07C31}"/>
                      </a:ext>
                    </a:extLst>
                  </p:cNvPr>
                  <p:cNvSpPr/>
                  <p:nvPr/>
                </p:nvSpPr>
                <p:spPr>
                  <a:xfrm>
                    <a:off x="4608681" y="3376700"/>
                    <a:ext cx="2907845"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cxnSp>
                <p:nvCxnSpPr>
                  <p:cNvPr id="20" name="Straight Connector 19">
                    <a:extLst>
                      <a:ext uri="{FF2B5EF4-FFF2-40B4-BE49-F238E27FC236}">
                        <a16:creationId xmlns:a16="http://schemas.microsoft.com/office/drawing/2014/main" id="{48D00555-C4A4-49E2-8B04-4ED1B4F070D0}"/>
                      </a:ext>
                    </a:extLst>
                  </p:cNvPr>
                  <p:cNvCxnSpPr/>
                  <p:nvPr/>
                </p:nvCxnSpPr>
                <p:spPr>
                  <a:xfrm>
                    <a:off x="7497738" y="4502174"/>
                    <a:ext cx="0" cy="707744"/>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grpSp>
        </p:grpSp>
        <p:cxnSp>
          <p:nvCxnSpPr>
            <p:cNvPr id="11" name="Straight Connector 10">
              <a:extLst>
                <a:ext uri="{FF2B5EF4-FFF2-40B4-BE49-F238E27FC236}">
                  <a16:creationId xmlns:a16="http://schemas.microsoft.com/office/drawing/2014/main" id="{06C6ACC3-3176-4E57-4E5F-0B347AF75E08}"/>
                </a:ext>
              </a:extLst>
            </p:cNvPr>
            <p:cNvCxnSpPr/>
            <p:nvPr/>
          </p:nvCxnSpPr>
          <p:spPr>
            <a:xfrm flipH="1">
              <a:off x="5458735" y="3521705"/>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90ED8BD-AFB2-8EA3-C78E-311E7CF8847E}"/>
                </a:ext>
              </a:extLst>
            </p:cNvPr>
            <p:cNvCxnSpPr/>
            <p:nvPr/>
          </p:nvCxnSpPr>
          <p:spPr>
            <a:xfrm flipH="1">
              <a:off x="5536801" y="3524557"/>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9" name="Group 118">
            <a:extLst>
              <a:ext uri="{FF2B5EF4-FFF2-40B4-BE49-F238E27FC236}">
                <a16:creationId xmlns:a16="http://schemas.microsoft.com/office/drawing/2014/main" id="{92B082A5-3F17-B4CC-0BD1-7A01B036066C}"/>
              </a:ext>
            </a:extLst>
          </p:cNvPr>
          <p:cNvGrpSpPr/>
          <p:nvPr/>
        </p:nvGrpSpPr>
        <p:grpSpPr>
          <a:xfrm>
            <a:off x="7590451" y="688557"/>
            <a:ext cx="4283199" cy="958398"/>
            <a:chOff x="653240" y="1372762"/>
            <a:chExt cx="4283199" cy="958398"/>
          </a:xfrm>
        </p:grpSpPr>
        <p:grpSp>
          <p:nvGrpSpPr>
            <p:cNvPr id="120" name="Group 119">
              <a:extLst>
                <a:ext uri="{FF2B5EF4-FFF2-40B4-BE49-F238E27FC236}">
                  <a16:creationId xmlns:a16="http://schemas.microsoft.com/office/drawing/2014/main" id="{160FB117-72F2-D3D1-E2FB-0ECF1E161D83}"/>
                </a:ext>
              </a:extLst>
            </p:cNvPr>
            <p:cNvGrpSpPr/>
            <p:nvPr/>
          </p:nvGrpSpPr>
          <p:grpSpPr>
            <a:xfrm>
              <a:off x="655361" y="1372762"/>
              <a:ext cx="4281077" cy="369332"/>
              <a:chOff x="929775" y="1674522"/>
              <a:chExt cx="4281077" cy="369332"/>
            </a:xfrm>
          </p:grpSpPr>
          <p:cxnSp>
            <p:nvCxnSpPr>
              <p:cNvPr id="126" name="Straight Connector 125">
                <a:extLst>
                  <a:ext uri="{FF2B5EF4-FFF2-40B4-BE49-F238E27FC236}">
                    <a16:creationId xmlns:a16="http://schemas.microsoft.com/office/drawing/2014/main" id="{82F4B90A-F125-A916-E380-14203D736ECB}"/>
                  </a:ext>
                </a:extLst>
              </p:cNvPr>
              <p:cNvCxnSpPr/>
              <p:nvPr/>
            </p:nvCxnSpPr>
            <p:spPr>
              <a:xfrm>
                <a:off x="929775" y="1862667"/>
                <a:ext cx="359467" cy="0"/>
              </a:xfrm>
              <a:prstGeom prst="line">
                <a:avLst/>
              </a:prstGeom>
              <a:ln>
                <a:solidFill>
                  <a:srgbClr val="9BBB59"/>
                </a:solidFill>
              </a:ln>
            </p:spPr>
            <p:style>
              <a:lnRef idx="2">
                <a:schemeClr val="accent1"/>
              </a:lnRef>
              <a:fillRef idx="0">
                <a:schemeClr val="accent1"/>
              </a:fillRef>
              <a:effectRef idx="1">
                <a:schemeClr val="accent1"/>
              </a:effectRef>
              <a:fontRef idx="minor">
                <a:schemeClr val="tx1"/>
              </a:fontRef>
            </p:style>
          </p:cxnSp>
          <p:sp>
            <p:nvSpPr>
              <p:cNvPr id="127" name="TextBox 126">
                <a:extLst>
                  <a:ext uri="{FF2B5EF4-FFF2-40B4-BE49-F238E27FC236}">
                    <a16:creationId xmlns:a16="http://schemas.microsoft.com/office/drawing/2014/main" id="{AE64D251-D60D-1D30-C369-F1AF793814E5}"/>
                  </a:ext>
                </a:extLst>
              </p:cNvPr>
              <p:cNvSpPr txBox="1"/>
              <p:nvPr/>
            </p:nvSpPr>
            <p:spPr>
              <a:xfrm>
                <a:off x="1371651" y="1674522"/>
                <a:ext cx="3839201" cy="369332"/>
              </a:xfrm>
              <a:prstGeom prst="rect">
                <a:avLst/>
              </a:prstGeom>
              <a:noFill/>
              <a:ln>
                <a:noFill/>
              </a:ln>
            </p:spPr>
            <p:txBody>
              <a:bodyPr wrap="square" rtlCol="0">
                <a:spAutoFit/>
              </a:bodyPr>
              <a:lstStyle/>
              <a:p>
                <a:r>
                  <a:rPr lang="en-GB" dirty="0"/>
                  <a:t>= Field in main magnets</a:t>
                </a:r>
              </a:p>
            </p:txBody>
          </p:sp>
        </p:grpSp>
        <p:grpSp>
          <p:nvGrpSpPr>
            <p:cNvPr id="121" name="Group 120">
              <a:extLst>
                <a:ext uri="{FF2B5EF4-FFF2-40B4-BE49-F238E27FC236}">
                  <a16:creationId xmlns:a16="http://schemas.microsoft.com/office/drawing/2014/main" id="{363C82C6-BFFD-DE30-79B0-9262E525B775}"/>
                </a:ext>
              </a:extLst>
            </p:cNvPr>
            <p:cNvGrpSpPr/>
            <p:nvPr/>
          </p:nvGrpSpPr>
          <p:grpSpPr>
            <a:xfrm>
              <a:off x="660370" y="1685652"/>
              <a:ext cx="4276069" cy="645508"/>
              <a:chOff x="929775" y="1945739"/>
              <a:chExt cx="4276069" cy="645508"/>
            </a:xfrm>
          </p:grpSpPr>
          <p:cxnSp>
            <p:nvCxnSpPr>
              <p:cNvPr id="123" name="Straight Connector 122">
                <a:extLst>
                  <a:ext uri="{FF2B5EF4-FFF2-40B4-BE49-F238E27FC236}">
                    <a16:creationId xmlns:a16="http://schemas.microsoft.com/office/drawing/2014/main" id="{3CADBD5C-2958-452A-B7AC-F71EEF2A3ADF}"/>
                  </a:ext>
                </a:extLst>
              </p:cNvPr>
              <p:cNvCxnSpPr/>
              <p:nvPr/>
            </p:nvCxnSpPr>
            <p:spPr>
              <a:xfrm>
                <a:off x="929775" y="2144887"/>
                <a:ext cx="359467"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82D6E546-7D1E-E9DD-9489-326F639AB73D}"/>
                  </a:ext>
                </a:extLst>
              </p:cNvPr>
              <p:cNvSpPr txBox="1"/>
              <p:nvPr/>
            </p:nvSpPr>
            <p:spPr>
              <a:xfrm>
                <a:off x="1361351" y="1945739"/>
                <a:ext cx="3841746" cy="369332"/>
              </a:xfrm>
              <a:prstGeom prst="rect">
                <a:avLst/>
              </a:prstGeom>
              <a:noFill/>
            </p:spPr>
            <p:txBody>
              <a:bodyPr wrap="square" rtlCol="0">
                <a:spAutoFit/>
              </a:bodyPr>
              <a:lstStyle/>
              <a:p>
                <a:r>
                  <a:rPr lang="en-GB" dirty="0"/>
                  <a:t>= Beam 1 intensity (current)</a:t>
                </a:r>
              </a:p>
            </p:txBody>
          </p:sp>
          <p:sp>
            <p:nvSpPr>
              <p:cNvPr id="125" name="TextBox 124">
                <a:extLst>
                  <a:ext uri="{FF2B5EF4-FFF2-40B4-BE49-F238E27FC236}">
                    <a16:creationId xmlns:a16="http://schemas.microsoft.com/office/drawing/2014/main" id="{B3EF33C6-BF04-AD1B-100A-0CC54ABB7BCF}"/>
                  </a:ext>
                </a:extLst>
              </p:cNvPr>
              <p:cNvSpPr txBox="1"/>
              <p:nvPr/>
            </p:nvSpPr>
            <p:spPr>
              <a:xfrm>
                <a:off x="1364098" y="2221915"/>
                <a:ext cx="3841746" cy="369332"/>
              </a:xfrm>
              <a:prstGeom prst="rect">
                <a:avLst/>
              </a:prstGeom>
              <a:noFill/>
            </p:spPr>
            <p:txBody>
              <a:bodyPr wrap="square" rtlCol="0">
                <a:spAutoFit/>
              </a:bodyPr>
              <a:lstStyle/>
              <a:p>
                <a:r>
                  <a:rPr lang="en-GB" dirty="0"/>
                  <a:t>= Beam 2 intensity (current)</a:t>
                </a:r>
              </a:p>
            </p:txBody>
          </p:sp>
        </p:grpSp>
        <p:cxnSp>
          <p:nvCxnSpPr>
            <p:cNvPr id="122" name="Straight Connector 121">
              <a:extLst>
                <a:ext uri="{FF2B5EF4-FFF2-40B4-BE49-F238E27FC236}">
                  <a16:creationId xmlns:a16="http://schemas.microsoft.com/office/drawing/2014/main" id="{2A01DA97-82EE-3AD8-612A-CEBA6069ACC4}"/>
                </a:ext>
              </a:extLst>
            </p:cNvPr>
            <p:cNvCxnSpPr/>
            <p:nvPr/>
          </p:nvCxnSpPr>
          <p:spPr>
            <a:xfrm>
              <a:off x="653240" y="2170583"/>
              <a:ext cx="35946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30" name="Rectangle 129">
            <a:extLst>
              <a:ext uri="{FF2B5EF4-FFF2-40B4-BE49-F238E27FC236}">
                <a16:creationId xmlns:a16="http://schemas.microsoft.com/office/drawing/2014/main" id="{47396281-1E46-6311-1AC3-A8922FCF4507}"/>
              </a:ext>
            </a:extLst>
          </p:cNvPr>
          <p:cNvSpPr/>
          <p:nvPr/>
        </p:nvSpPr>
        <p:spPr>
          <a:xfrm>
            <a:off x="7917079" y="2780902"/>
            <a:ext cx="2675456" cy="799003"/>
          </a:xfrm>
          <a:prstGeom prst="rect">
            <a:avLst/>
          </a:prstGeom>
          <a:solidFill>
            <a:srgbClr val="FFD57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Line Callout 1 (No Border) 127">
            <a:extLst>
              <a:ext uri="{FF2B5EF4-FFF2-40B4-BE49-F238E27FC236}">
                <a16:creationId xmlns:a16="http://schemas.microsoft.com/office/drawing/2014/main" id="{9EC1D555-B89F-4683-8732-2FA378FB69A8}"/>
              </a:ext>
            </a:extLst>
          </p:cNvPr>
          <p:cNvSpPr/>
          <p:nvPr/>
        </p:nvSpPr>
        <p:spPr>
          <a:xfrm>
            <a:off x="10223542" y="3805442"/>
            <a:ext cx="1879713" cy="234286"/>
          </a:xfrm>
          <a:prstGeom prst="callout1">
            <a:avLst>
              <a:gd name="adj1" fmla="val -8259"/>
              <a:gd name="adj2" fmla="val 36584"/>
              <a:gd name="adj3" fmla="val -196298"/>
              <a:gd name="adj4" fmla="val 10316"/>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err="1">
                <a:solidFill>
                  <a:schemeClr val="tx2">
                    <a:lumMod val="50000"/>
                    <a:lumOff val="50000"/>
                  </a:schemeClr>
                </a:solidFill>
              </a:rPr>
              <a:t>χρ</a:t>
            </a:r>
            <a:r>
              <a:rPr lang="en-US" sz="1050" dirty="0" err="1">
                <a:solidFill>
                  <a:schemeClr val="tx2">
                    <a:lumMod val="50000"/>
                    <a:lumOff val="50000"/>
                  </a:schemeClr>
                </a:solidFill>
              </a:rPr>
              <a:t>ό</a:t>
            </a:r>
            <a:r>
              <a:rPr lang="el-GR" sz="1050" dirty="0" err="1">
                <a:solidFill>
                  <a:schemeClr val="tx2">
                    <a:lumMod val="50000"/>
                    <a:lumOff val="50000"/>
                  </a:schemeClr>
                </a:solidFill>
              </a:rPr>
              <a:t>νος</a:t>
            </a:r>
            <a:r>
              <a:rPr lang="el-GR" sz="1050" dirty="0">
                <a:solidFill>
                  <a:schemeClr val="tx2">
                    <a:lumMod val="50000"/>
                    <a:lumOff val="50000"/>
                  </a:schemeClr>
                </a:solidFill>
              </a:rPr>
              <a:t> </a:t>
            </a:r>
            <a:r>
              <a:rPr lang="el-GR" sz="1050" dirty="0" err="1">
                <a:solidFill>
                  <a:schemeClr val="tx2">
                    <a:lumMod val="50000"/>
                    <a:lumOff val="50000"/>
                  </a:schemeClr>
                </a:solidFill>
              </a:rPr>
              <a:t>ημι</a:t>
            </a:r>
            <a:r>
              <a:rPr lang="el-GR" sz="1050" dirty="0">
                <a:solidFill>
                  <a:schemeClr val="tx2">
                    <a:lumMod val="50000"/>
                    <a:lumOff val="50000"/>
                  </a:schemeClr>
                </a:solidFill>
              </a:rPr>
              <a:t>-ζωής</a:t>
            </a:r>
          </a:p>
        </p:txBody>
      </p:sp>
      <p:pic>
        <p:nvPicPr>
          <p:cNvPr id="2" name="Picture 1">
            <a:extLst>
              <a:ext uri="{FF2B5EF4-FFF2-40B4-BE49-F238E27FC236}">
                <a16:creationId xmlns:a16="http://schemas.microsoft.com/office/drawing/2014/main" id="{C621F5DE-A33D-AC33-1794-7E123D98213E}"/>
              </a:ext>
            </a:extLst>
          </p:cNvPr>
          <p:cNvPicPr>
            <a:picLocks noChangeAspect="1"/>
          </p:cNvPicPr>
          <p:nvPr/>
        </p:nvPicPr>
        <p:blipFill>
          <a:blip r:embed="rId2"/>
          <a:stretch>
            <a:fillRect/>
          </a:stretch>
        </p:blipFill>
        <p:spPr>
          <a:xfrm>
            <a:off x="8088931" y="2921320"/>
            <a:ext cx="2331752" cy="518167"/>
          </a:xfrm>
          <a:prstGeom prst="rect">
            <a:avLst/>
          </a:prstGeom>
          <a:noFill/>
        </p:spPr>
      </p:pic>
      <p:grpSp>
        <p:nvGrpSpPr>
          <p:cNvPr id="133" name="Group 132">
            <a:extLst>
              <a:ext uri="{FF2B5EF4-FFF2-40B4-BE49-F238E27FC236}">
                <a16:creationId xmlns:a16="http://schemas.microsoft.com/office/drawing/2014/main" id="{91D509BE-E196-3BFF-D0DE-F0E6490A8ACE}"/>
              </a:ext>
            </a:extLst>
          </p:cNvPr>
          <p:cNvGrpSpPr/>
          <p:nvPr/>
        </p:nvGrpSpPr>
        <p:grpSpPr>
          <a:xfrm>
            <a:off x="1713958" y="3593005"/>
            <a:ext cx="6286017" cy="1479211"/>
            <a:chOff x="2502696" y="4010122"/>
            <a:chExt cx="6286017" cy="1479211"/>
          </a:xfrm>
        </p:grpSpPr>
        <p:sp>
          <p:nvSpPr>
            <p:cNvPr id="132" name="Rectangle 131">
              <a:extLst>
                <a:ext uri="{FF2B5EF4-FFF2-40B4-BE49-F238E27FC236}">
                  <a16:creationId xmlns:a16="http://schemas.microsoft.com/office/drawing/2014/main" id="{2C753A96-5D3D-55A9-1B44-2E8DCC7F3A57}"/>
                </a:ext>
              </a:extLst>
            </p:cNvPr>
            <p:cNvSpPr/>
            <p:nvPr/>
          </p:nvSpPr>
          <p:spPr>
            <a:xfrm>
              <a:off x="2502696" y="4010122"/>
              <a:ext cx="6286017" cy="1479211"/>
            </a:xfrm>
            <a:prstGeom prst="rect">
              <a:avLst/>
            </a:prstGeom>
            <a:solidFill>
              <a:srgbClr val="92D05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1" name="Picture 130">
              <a:extLst>
                <a:ext uri="{FF2B5EF4-FFF2-40B4-BE49-F238E27FC236}">
                  <a16:creationId xmlns:a16="http://schemas.microsoft.com/office/drawing/2014/main" id="{2D9C38C1-5716-07A3-FD62-77D54C0ACCD6}"/>
                </a:ext>
              </a:extLst>
            </p:cNvPr>
            <p:cNvPicPr>
              <a:picLocks noChangeAspect="1"/>
            </p:cNvPicPr>
            <p:nvPr/>
          </p:nvPicPr>
          <p:blipFill>
            <a:blip r:embed="rId3"/>
            <a:stretch>
              <a:fillRect/>
            </a:stretch>
          </p:blipFill>
          <p:spPr>
            <a:xfrm>
              <a:off x="2645648" y="4144973"/>
              <a:ext cx="6000113" cy="1209509"/>
            </a:xfrm>
            <a:prstGeom prst="rect">
              <a:avLst/>
            </a:prstGeom>
          </p:spPr>
        </p:pic>
      </p:grpSp>
    </p:spTree>
    <p:extLst>
      <p:ext uri="{BB962C8B-B14F-4D97-AF65-F5344CB8AC3E}">
        <p14:creationId xmlns:p14="http://schemas.microsoft.com/office/powerpoint/2010/main" val="423702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2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2F5DB88-261B-1FF0-A4E4-6343FDD9EADC}"/>
              </a:ext>
            </a:extLst>
          </p:cNvPr>
          <p:cNvSpPr>
            <a:spLocks noGrp="1"/>
          </p:cNvSpPr>
          <p:nvPr>
            <p:ph idx="1"/>
          </p:nvPr>
        </p:nvSpPr>
        <p:spPr>
          <a:xfrm>
            <a:off x="407989" y="1592263"/>
            <a:ext cx="11376024" cy="1620714"/>
          </a:xfrm>
        </p:spPr>
        <p:txBody>
          <a:bodyPr/>
          <a:lstStyle/>
          <a:p>
            <a:pPr marL="0" indent="0">
              <a:buNone/>
            </a:pPr>
            <a:r>
              <a:rPr lang="el-GR" dirty="0"/>
              <a:t>Ο επιταχυντής σαν σύστημα περιγράφεται από την κλασσική μηχανική </a:t>
            </a:r>
          </a:p>
          <a:p>
            <a:pPr>
              <a:buFont typeface="Wingdings" pitchFamily="2" charset="2"/>
              <a:buChar char="§"/>
            </a:pPr>
            <a:r>
              <a:rPr lang="el-GR" dirty="0"/>
              <a:t>Κλασσική </a:t>
            </a:r>
            <a:r>
              <a:rPr lang="el-GR" dirty="0" err="1"/>
              <a:t>Νευτώνια</a:t>
            </a:r>
            <a:r>
              <a:rPr lang="el-GR" dirty="0"/>
              <a:t> μηχανική για πιο «φυσική» περιγραφή</a:t>
            </a:r>
          </a:p>
          <a:p>
            <a:pPr>
              <a:buFont typeface="Wingdings" pitchFamily="2" charset="2"/>
              <a:buChar char="§"/>
            </a:pPr>
            <a:r>
              <a:rPr lang="en-US" dirty="0"/>
              <a:t>Hamiltonian – </a:t>
            </a:r>
            <a:r>
              <a:rPr lang="en-US" dirty="0" err="1"/>
              <a:t>Lagrangian</a:t>
            </a:r>
            <a:r>
              <a:rPr lang="en-US" dirty="0"/>
              <a:t> mechanics </a:t>
            </a:r>
            <a:r>
              <a:rPr lang="el-GR" dirty="0"/>
              <a:t>για πιο «μαθηματική περιγραφή»</a:t>
            </a:r>
            <a:r>
              <a:rPr lang="en-US" dirty="0"/>
              <a:t>	</a:t>
            </a:r>
            <a:endParaRPr lang="el-GR" dirty="0"/>
          </a:p>
          <a:p>
            <a:endParaRPr lang="en-US" dirty="0"/>
          </a:p>
        </p:txBody>
      </p:sp>
      <p:sp>
        <p:nvSpPr>
          <p:cNvPr id="3" name="Title 2">
            <a:extLst>
              <a:ext uri="{FF2B5EF4-FFF2-40B4-BE49-F238E27FC236}">
                <a16:creationId xmlns:a16="http://schemas.microsoft.com/office/drawing/2014/main" id="{F9282F14-04E0-6B91-46AF-4156524209CE}"/>
              </a:ext>
            </a:extLst>
          </p:cNvPr>
          <p:cNvSpPr>
            <a:spLocks noGrp="1"/>
          </p:cNvSpPr>
          <p:nvPr>
            <p:ph type="title"/>
          </p:nvPr>
        </p:nvSpPr>
        <p:spPr/>
        <p:txBody>
          <a:bodyPr/>
          <a:lstStyle/>
          <a:p>
            <a:r>
              <a:rPr lang="el-GR" dirty="0"/>
              <a:t>Η φυσική του επιταχυντή</a:t>
            </a:r>
            <a:endParaRPr lang="en-US" dirty="0">
              <a:solidFill>
                <a:schemeClr val="accent1">
                  <a:lumMod val="20000"/>
                  <a:lumOff val="80000"/>
                </a:schemeClr>
              </a:solidFill>
            </a:endParaRPr>
          </a:p>
        </p:txBody>
      </p:sp>
      <p:sp>
        <p:nvSpPr>
          <p:cNvPr id="4" name="Date Placeholder 3">
            <a:extLst>
              <a:ext uri="{FF2B5EF4-FFF2-40B4-BE49-F238E27FC236}">
                <a16:creationId xmlns:a16="http://schemas.microsoft.com/office/drawing/2014/main" id="{5BB59ADC-B0E0-19D9-7780-DE45D8039AE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715AB56E-AD2E-4DC0-8145-64DC95CC385E}"/>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63EF57CA-EF3F-8F65-7A6C-F896F0721FEE}"/>
              </a:ext>
            </a:extLst>
          </p:cNvPr>
          <p:cNvSpPr>
            <a:spLocks noGrp="1"/>
          </p:cNvSpPr>
          <p:nvPr>
            <p:ph type="sldNum" sz="quarter" idx="12"/>
          </p:nvPr>
        </p:nvSpPr>
        <p:spPr/>
        <p:txBody>
          <a:bodyPr/>
          <a:lstStyle/>
          <a:p>
            <a:fld id="{36B5EA5A-BC32-A742-B11B-8E7414D5B535}" type="slidenum">
              <a:rPr lang="en-US" smtClean="0"/>
              <a:pPr/>
              <a:t>48</a:t>
            </a:fld>
            <a:endParaRPr lang="en-US" dirty="0"/>
          </a:p>
        </p:txBody>
      </p:sp>
      <p:pic>
        <p:nvPicPr>
          <p:cNvPr id="9" name="Picture 8">
            <a:extLst>
              <a:ext uri="{FF2B5EF4-FFF2-40B4-BE49-F238E27FC236}">
                <a16:creationId xmlns:a16="http://schemas.microsoft.com/office/drawing/2014/main" id="{B6256CDB-8F17-74A4-1513-492528B83BA4}"/>
              </a:ext>
            </a:extLst>
          </p:cNvPr>
          <p:cNvPicPr>
            <a:picLocks noChangeAspect="1"/>
          </p:cNvPicPr>
          <p:nvPr/>
        </p:nvPicPr>
        <p:blipFill>
          <a:blip r:embed="rId2"/>
          <a:stretch>
            <a:fillRect/>
          </a:stretch>
        </p:blipFill>
        <p:spPr>
          <a:xfrm>
            <a:off x="767408" y="3191840"/>
            <a:ext cx="1612900" cy="584200"/>
          </a:xfrm>
          <a:prstGeom prst="rect">
            <a:avLst/>
          </a:prstGeom>
        </p:spPr>
      </p:pic>
      <p:pic>
        <p:nvPicPr>
          <p:cNvPr id="12" name="Picture 11">
            <a:extLst>
              <a:ext uri="{FF2B5EF4-FFF2-40B4-BE49-F238E27FC236}">
                <a16:creationId xmlns:a16="http://schemas.microsoft.com/office/drawing/2014/main" id="{DE29FABD-6CF0-B222-4905-9C4019C5E0A1}"/>
              </a:ext>
            </a:extLst>
          </p:cNvPr>
          <p:cNvPicPr>
            <a:picLocks noChangeAspect="1"/>
          </p:cNvPicPr>
          <p:nvPr/>
        </p:nvPicPr>
        <p:blipFill>
          <a:blip r:embed="rId3"/>
          <a:stretch>
            <a:fillRect/>
          </a:stretch>
        </p:blipFill>
        <p:spPr>
          <a:xfrm>
            <a:off x="8144784" y="3136900"/>
            <a:ext cx="2654300" cy="584200"/>
          </a:xfrm>
          <a:prstGeom prst="rect">
            <a:avLst/>
          </a:prstGeom>
        </p:spPr>
      </p:pic>
      <p:pic>
        <p:nvPicPr>
          <p:cNvPr id="13" name="Picture 12">
            <a:extLst>
              <a:ext uri="{FF2B5EF4-FFF2-40B4-BE49-F238E27FC236}">
                <a16:creationId xmlns:a16="http://schemas.microsoft.com/office/drawing/2014/main" id="{72124199-053F-0950-C1FE-A4C802B05856}"/>
              </a:ext>
            </a:extLst>
          </p:cNvPr>
          <p:cNvPicPr>
            <a:picLocks noChangeAspect="1"/>
          </p:cNvPicPr>
          <p:nvPr/>
        </p:nvPicPr>
        <p:blipFill>
          <a:blip r:embed="rId4"/>
          <a:stretch>
            <a:fillRect/>
          </a:stretch>
        </p:blipFill>
        <p:spPr>
          <a:xfrm>
            <a:off x="2741596" y="3165789"/>
            <a:ext cx="5041900" cy="711200"/>
          </a:xfrm>
          <a:prstGeom prst="rect">
            <a:avLst/>
          </a:prstGeom>
        </p:spPr>
      </p:pic>
      <p:sp>
        <p:nvSpPr>
          <p:cNvPr id="14" name="Line Callout 1 (No Border) 13">
            <a:extLst>
              <a:ext uri="{FF2B5EF4-FFF2-40B4-BE49-F238E27FC236}">
                <a16:creationId xmlns:a16="http://schemas.microsoft.com/office/drawing/2014/main" id="{2D071E1D-0FC1-D0D6-A7CC-6BC11B06524D}"/>
              </a:ext>
            </a:extLst>
          </p:cNvPr>
          <p:cNvSpPr/>
          <p:nvPr/>
        </p:nvSpPr>
        <p:spPr>
          <a:xfrm>
            <a:off x="631511" y="3953551"/>
            <a:ext cx="1737269" cy="395869"/>
          </a:xfrm>
          <a:prstGeom prst="callout1">
            <a:avLst>
              <a:gd name="adj1" fmla="val 35060"/>
              <a:gd name="adj2" fmla="val 102126"/>
              <a:gd name="adj3" fmla="val -50757"/>
              <a:gd name="adj4" fmla="val 129044"/>
            </a:avLst>
          </a:prstGeom>
          <a:noFill/>
          <a:ln>
            <a:solidFill>
              <a:schemeClr val="accent4">
                <a:lumMod val="75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l-GR" sz="1050" dirty="0">
                <a:solidFill>
                  <a:schemeClr val="tx2">
                    <a:lumMod val="50000"/>
                    <a:lumOff val="50000"/>
                  </a:schemeClr>
                </a:solidFill>
              </a:rPr>
              <a:t>Κανονικές συντεταγμένες</a:t>
            </a:r>
          </a:p>
          <a:p>
            <a:pPr algn="ctr"/>
            <a:r>
              <a:rPr lang="el-GR" sz="1050" dirty="0">
                <a:solidFill>
                  <a:schemeClr val="tx2">
                    <a:lumMod val="50000"/>
                    <a:lumOff val="50000"/>
                  </a:schemeClr>
                </a:solidFill>
              </a:rPr>
              <a:t>(</a:t>
            </a:r>
            <a:r>
              <a:rPr lang="en-US" sz="1050" dirty="0">
                <a:solidFill>
                  <a:schemeClr val="tx2">
                    <a:lumMod val="50000"/>
                    <a:lumOff val="50000"/>
                  </a:schemeClr>
                </a:solidFill>
              </a:rPr>
              <a:t>phase space coordinates)</a:t>
            </a:r>
            <a:endParaRPr lang="el-GR" sz="1050" dirty="0">
              <a:solidFill>
                <a:schemeClr val="tx2">
                  <a:lumMod val="50000"/>
                  <a:lumOff val="50000"/>
                </a:schemeClr>
              </a:solidFill>
            </a:endParaRPr>
          </a:p>
        </p:txBody>
      </p:sp>
      <p:sp>
        <p:nvSpPr>
          <p:cNvPr id="16" name="Content Placeholder 6">
            <a:extLst>
              <a:ext uri="{FF2B5EF4-FFF2-40B4-BE49-F238E27FC236}">
                <a16:creationId xmlns:a16="http://schemas.microsoft.com/office/drawing/2014/main" id="{D0A5D832-A371-E47E-7BAA-ABB7B1305A5B}"/>
              </a:ext>
            </a:extLst>
          </p:cNvPr>
          <p:cNvSpPr txBox="1">
            <a:spLocks/>
          </p:cNvSpPr>
          <p:nvPr/>
        </p:nvSpPr>
        <p:spPr>
          <a:xfrm>
            <a:off x="479376" y="4516614"/>
            <a:ext cx="11233248" cy="1398580"/>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l-GR" dirty="0"/>
              <a:t>Η βασική περιγραφή συμπληρώνεται με τις εξισώσεις </a:t>
            </a:r>
            <a:r>
              <a:rPr lang="en-US" dirty="0"/>
              <a:t>Maxwell </a:t>
            </a:r>
            <a:r>
              <a:rPr lang="el-GR" dirty="0"/>
              <a:t>για τα ηλεκτρικά/μαγνητικά πεδία</a:t>
            </a:r>
          </a:p>
          <a:p>
            <a:pPr>
              <a:buFont typeface="Wingdings" pitchFamily="2" charset="2"/>
              <a:buChar char="§"/>
            </a:pPr>
            <a:r>
              <a:rPr lang="el-GR" dirty="0"/>
              <a:t>Τα σωματίδια θεωρούνται σαν «σφαίρες-σημεία» </a:t>
            </a:r>
          </a:p>
          <a:p>
            <a:endParaRPr lang="en-US" dirty="0"/>
          </a:p>
        </p:txBody>
      </p:sp>
    </p:spTree>
    <p:extLst>
      <p:ext uri="{BB962C8B-B14F-4D97-AF65-F5344CB8AC3E}">
        <p14:creationId xmlns:p14="http://schemas.microsoft.com/office/powerpoint/2010/main" val="36834992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D64744-8FE8-663A-1869-AFB40C72DD6F}"/>
              </a:ext>
            </a:extLst>
          </p:cNvPr>
          <p:cNvSpPr>
            <a:spLocks noGrp="1"/>
          </p:cNvSpPr>
          <p:nvPr>
            <p:ph idx="1"/>
          </p:nvPr>
        </p:nvSpPr>
        <p:spPr/>
        <p:txBody>
          <a:bodyPr/>
          <a:lstStyle/>
          <a:p>
            <a:pPr>
              <a:buFont typeface="Wingdings" pitchFamily="2" charset="2"/>
              <a:buChar char="§"/>
            </a:pPr>
            <a:endParaRPr lang="el-GR" dirty="0"/>
          </a:p>
          <a:p>
            <a:pPr>
              <a:buFont typeface="Wingdings" pitchFamily="2" charset="2"/>
              <a:buChar char="§"/>
            </a:pPr>
            <a:r>
              <a:rPr lang="el-GR" dirty="0"/>
              <a:t>Για ταχύτητες που «πλησιάζουν» την ταχύτητα του φωτός η περιγραφή της κίνησης πρέπει να περιλαμβάνει την Ειδική Σχετικότητα</a:t>
            </a:r>
          </a:p>
          <a:p>
            <a:pPr>
              <a:buFont typeface="Wingdings" pitchFamily="2" charset="2"/>
              <a:buChar char="§"/>
            </a:pPr>
            <a:r>
              <a:rPr lang="el-GR" dirty="0"/>
              <a:t>Το </a:t>
            </a:r>
            <a:r>
              <a:rPr lang="el-GR" dirty="0" err="1"/>
              <a:t>κβαντομηχανικό</a:t>
            </a:r>
            <a:r>
              <a:rPr lang="el-GR" dirty="0"/>
              <a:t> μήκος κύματος των σωματιδίων, </a:t>
            </a:r>
            <a:r>
              <a:rPr lang="en-US" dirty="0"/>
              <a:t>de Broglie, </a:t>
            </a:r>
            <a:r>
              <a:rPr lang="el-GR" dirty="0"/>
              <a:t>τουλάχιστον για τις τωρινές ενέργειες είναι </a:t>
            </a:r>
            <a:r>
              <a:rPr lang="el-GR" dirty="0" err="1"/>
              <a:t>πολ</a:t>
            </a:r>
            <a:r>
              <a:rPr lang="en-US" dirty="0" err="1"/>
              <a:t>ύ</a:t>
            </a:r>
            <a:r>
              <a:rPr lang="el-GR" dirty="0"/>
              <a:t> μικρό σε σχέση με τις διαστάσεις του επιταχυντή για να έχει νόημα μια κβαντομηχανική περιγραφή</a:t>
            </a:r>
          </a:p>
          <a:p>
            <a:pPr>
              <a:buFont typeface="Wingdings" pitchFamily="2" charset="2"/>
              <a:buChar char="§"/>
            </a:pPr>
            <a:r>
              <a:rPr lang="el-GR" dirty="0"/>
              <a:t>Όμως τα </a:t>
            </a:r>
            <a:r>
              <a:rPr lang="el-GR" dirty="0" err="1"/>
              <a:t>σωματίδα</a:t>
            </a:r>
            <a:r>
              <a:rPr lang="el-GR" dirty="0"/>
              <a:t> διατηρούν τις κβαντομηχανικές τους ιδιότητες και </a:t>
            </a:r>
            <a:r>
              <a:rPr lang="el-GR" dirty="0" err="1"/>
              <a:t>φαίνόμενα</a:t>
            </a:r>
            <a:r>
              <a:rPr lang="el-GR" dirty="0"/>
              <a:t> ως προς τις αλληλεπιδράσεις τους, ή την εκπομπή ακτινοβολίας (π.χ. </a:t>
            </a:r>
            <a:r>
              <a:rPr lang="en-US" dirty="0"/>
              <a:t>synchrotron radiation</a:t>
            </a:r>
            <a:r>
              <a:rPr lang="el-GR" dirty="0"/>
              <a:t>) ε</a:t>
            </a:r>
            <a:r>
              <a:rPr lang="en-US" dirty="0" err="1"/>
              <a:t>ί</a:t>
            </a:r>
            <a:r>
              <a:rPr lang="el-GR" dirty="0"/>
              <a:t>ναι </a:t>
            </a:r>
            <a:r>
              <a:rPr lang="el-GR" dirty="0" err="1"/>
              <a:t>κβαντομηχανικά</a:t>
            </a:r>
            <a:r>
              <a:rPr lang="el-GR" dirty="0"/>
              <a:t> φαινόμενα με την αντίστοιχη περιγραφή</a:t>
            </a:r>
          </a:p>
          <a:p>
            <a:pPr lvl="1">
              <a:buFont typeface="Wingdings" pitchFamily="2" charset="2"/>
              <a:buChar char="§"/>
            </a:pPr>
            <a:r>
              <a:rPr lang="el-GR" dirty="0"/>
              <a:t>Επίσης </a:t>
            </a:r>
            <a:r>
              <a:rPr lang="el-GR" dirty="0" err="1"/>
              <a:t>ιδαίτερες</a:t>
            </a:r>
            <a:r>
              <a:rPr lang="el-GR" dirty="0"/>
              <a:t> επιταχυντικές διατάξεις όπως τα </a:t>
            </a:r>
            <a:r>
              <a:rPr lang="en-US" dirty="0"/>
              <a:t>Free Electron Lasers, Wave Acceleration</a:t>
            </a:r>
            <a:r>
              <a:rPr lang="el-GR" dirty="0"/>
              <a:t>, </a:t>
            </a:r>
            <a:r>
              <a:rPr lang="en-US" dirty="0"/>
              <a:t>Crystal channeling, </a:t>
            </a:r>
            <a:r>
              <a:rPr lang="el-GR" dirty="0"/>
              <a:t>βασίζονται ή </a:t>
            </a:r>
            <a:r>
              <a:rPr lang="el-GR" dirty="0" err="1"/>
              <a:t>χρησιμοποιουν</a:t>
            </a:r>
            <a:r>
              <a:rPr lang="el-GR" dirty="0"/>
              <a:t> </a:t>
            </a:r>
            <a:r>
              <a:rPr lang="el-GR" dirty="0" err="1"/>
              <a:t>κβαντομηχανικά</a:t>
            </a:r>
            <a:r>
              <a:rPr lang="el-GR" dirty="0"/>
              <a:t> φαινόμενα </a:t>
            </a:r>
          </a:p>
        </p:txBody>
      </p:sp>
      <p:sp>
        <p:nvSpPr>
          <p:cNvPr id="3" name="Title 2">
            <a:extLst>
              <a:ext uri="{FF2B5EF4-FFF2-40B4-BE49-F238E27FC236}">
                <a16:creationId xmlns:a16="http://schemas.microsoft.com/office/drawing/2014/main" id="{1A31A99F-1BC2-5E99-36E7-91BE9C7ED9FF}"/>
              </a:ext>
            </a:extLst>
          </p:cNvPr>
          <p:cNvSpPr>
            <a:spLocks noGrp="1"/>
          </p:cNvSpPr>
          <p:nvPr>
            <p:ph type="title"/>
          </p:nvPr>
        </p:nvSpPr>
        <p:spPr/>
        <p:txBody>
          <a:bodyPr/>
          <a:lstStyle/>
          <a:p>
            <a:r>
              <a:rPr lang="el-GR" dirty="0"/>
              <a:t>Η φυσική του επιταχυντή</a:t>
            </a:r>
            <a:br>
              <a:rPr lang="el-GR" dirty="0"/>
            </a:br>
            <a:r>
              <a:rPr lang="el-GR" dirty="0">
                <a:solidFill>
                  <a:schemeClr val="accent1">
                    <a:lumMod val="20000"/>
                    <a:lumOff val="80000"/>
                  </a:schemeClr>
                </a:solidFill>
              </a:rPr>
              <a:t>…και η κβαντομηχανική;</a:t>
            </a:r>
            <a:endParaRPr lang="en-US" dirty="0"/>
          </a:p>
        </p:txBody>
      </p:sp>
      <p:sp>
        <p:nvSpPr>
          <p:cNvPr id="4" name="Date Placeholder 3">
            <a:extLst>
              <a:ext uri="{FF2B5EF4-FFF2-40B4-BE49-F238E27FC236}">
                <a16:creationId xmlns:a16="http://schemas.microsoft.com/office/drawing/2014/main" id="{79772DB1-6596-4283-4594-8001736A5301}"/>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CA205BCF-CC6D-A995-1862-9A5759B080E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F96656AF-D8C7-C673-DE6B-E043A7CDAC94}"/>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Tree>
    <p:extLst>
      <p:ext uri="{BB962C8B-B14F-4D97-AF65-F5344CB8AC3E}">
        <p14:creationId xmlns:p14="http://schemas.microsoft.com/office/powerpoint/2010/main" val="3647743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D02A-3200-4FF7-8F9B-767768890442}"/>
              </a:ext>
            </a:extLst>
          </p:cNvPr>
          <p:cNvSpPr>
            <a:spLocks noGrp="1"/>
          </p:cNvSpPr>
          <p:nvPr>
            <p:ph type="ctrTitle"/>
          </p:nvPr>
        </p:nvSpPr>
        <p:spPr>
          <a:xfrm>
            <a:off x="407368" y="1046163"/>
            <a:ext cx="11381432" cy="2387600"/>
          </a:xfrm>
        </p:spPr>
        <p:txBody>
          <a:bodyPr/>
          <a:lstStyle/>
          <a:p>
            <a:r>
              <a:rPr lang="el-GR" dirty="0"/>
              <a:t>Ποια η ανάγκη για τους επιταχυντές;</a:t>
            </a:r>
            <a:endParaRPr lang="en-US" dirty="0"/>
          </a:p>
        </p:txBody>
      </p:sp>
      <p:sp>
        <p:nvSpPr>
          <p:cNvPr id="12" name="Subtitle 11">
            <a:extLst>
              <a:ext uri="{FF2B5EF4-FFF2-40B4-BE49-F238E27FC236}">
                <a16:creationId xmlns:a16="http://schemas.microsoft.com/office/drawing/2014/main" id="{FEB7913B-7295-0184-2822-5E2073F35F0C}"/>
              </a:ext>
            </a:extLst>
          </p:cNvPr>
          <p:cNvSpPr>
            <a:spLocks noGrp="1"/>
          </p:cNvSpPr>
          <p:nvPr>
            <p:ph type="subTitle" idx="1"/>
          </p:nvPr>
        </p:nvSpPr>
        <p:spPr/>
        <p:txBody>
          <a:bodyPr/>
          <a:lstStyle/>
          <a:p>
            <a:endParaRPr lang="el-GR" dirty="0"/>
          </a:p>
          <a:p>
            <a:r>
              <a:rPr lang="el-GR" dirty="0"/>
              <a:t>Πως γεννήθηκε η ιδέα να φτειάξουμε επιταχυντές;</a:t>
            </a:r>
            <a:endParaRPr lang="en-US" dirty="0"/>
          </a:p>
        </p:txBody>
      </p:sp>
      <p:sp>
        <p:nvSpPr>
          <p:cNvPr id="4" name="Date Placeholder 3">
            <a:extLst>
              <a:ext uri="{FF2B5EF4-FFF2-40B4-BE49-F238E27FC236}">
                <a16:creationId xmlns:a16="http://schemas.microsoft.com/office/drawing/2014/main" id="{461C30ED-224D-F4A4-EB61-AB982789FB63}"/>
              </a:ext>
            </a:extLst>
          </p:cNvPr>
          <p:cNvSpPr>
            <a:spLocks noGrp="1"/>
          </p:cNvSpPr>
          <p:nvPr>
            <p:ph type="dt" sz="half" idx="10"/>
          </p:nvPr>
        </p:nvSpPr>
        <p:spPr>
          <a:xfrm>
            <a:off x="2279576" y="6378349"/>
            <a:ext cx="1836812" cy="365125"/>
          </a:xfrm>
        </p:spPr>
        <p:txBody>
          <a:bodyPr/>
          <a:lstStyle/>
          <a:p>
            <a:r>
              <a:rPr lang="de-CH"/>
              <a:t>13.04.2024</a:t>
            </a:r>
            <a:endParaRPr lang="en-US" dirty="0"/>
          </a:p>
        </p:txBody>
      </p:sp>
      <p:sp>
        <p:nvSpPr>
          <p:cNvPr id="5" name="Footer Placeholder 4">
            <a:extLst>
              <a:ext uri="{FF2B5EF4-FFF2-40B4-BE49-F238E27FC236}">
                <a16:creationId xmlns:a16="http://schemas.microsoft.com/office/drawing/2014/main" id="{210482A9-48ED-1A12-AB4D-DFBC7FB07017}"/>
              </a:ext>
            </a:extLst>
          </p:cNvPr>
          <p:cNvSpPr>
            <a:spLocks noGrp="1"/>
          </p:cNvSpPr>
          <p:nvPr>
            <p:ph type="ftr" sz="quarter" idx="11"/>
          </p:nvPr>
        </p:nvSpPr>
        <p:spPr>
          <a:xfrm>
            <a:off x="4259262" y="6383848"/>
            <a:ext cx="6572221" cy="365125"/>
          </a:xfrm>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5D37E744-4F1C-5D3E-407C-9B4517A7B49D}"/>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40862575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FCE6F-2927-181B-F948-A5657CD5814E}"/>
              </a:ext>
            </a:extLst>
          </p:cNvPr>
          <p:cNvSpPr>
            <a:spLocks noGrp="1"/>
          </p:cNvSpPr>
          <p:nvPr>
            <p:ph type="ctrTitle"/>
          </p:nvPr>
        </p:nvSpPr>
        <p:spPr/>
        <p:txBody>
          <a:bodyPr/>
          <a:lstStyle/>
          <a:p>
            <a:r>
              <a:rPr lang="el-GR" dirty="0"/>
              <a:t>Πως γεμίζουμε την δέσμη σε έναν επιταχυντή;</a:t>
            </a:r>
            <a:endParaRPr lang="en-US" dirty="0"/>
          </a:p>
        </p:txBody>
      </p:sp>
      <p:sp>
        <p:nvSpPr>
          <p:cNvPr id="3" name="Subtitle 2">
            <a:extLst>
              <a:ext uri="{FF2B5EF4-FFF2-40B4-BE49-F238E27FC236}">
                <a16:creationId xmlns:a16="http://schemas.microsoft.com/office/drawing/2014/main" id="{8B59286F-0D48-3D22-92D5-CD2C8F0AC691}"/>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id="{5E7CC5B5-66DA-6CD2-3949-16FD7B9906E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8480379D-9588-F056-A405-217698C26594}"/>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01EF3976-9DAB-AD06-F85D-7BEA86882D4A}"/>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Tree>
    <p:extLst>
      <p:ext uri="{BB962C8B-B14F-4D97-AF65-F5344CB8AC3E}">
        <p14:creationId xmlns:p14="http://schemas.microsoft.com/office/powerpoint/2010/main" val="3192750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297DD-0137-39EE-D307-2D8AE3C3C8DD}"/>
              </a:ext>
            </a:extLst>
          </p:cNvPr>
          <p:cNvSpPr>
            <a:spLocks noGrp="1"/>
          </p:cNvSpPr>
          <p:nvPr>
            <p:ph type="title"/>
          </p:nvPr>
        </p:nvSpPr>
        <p:spPr/>
        <p:txBody>
          <a:bodyPr/>
          <a:lstStyle/>
          <a:p>
            <a:r>
              <a:rPr lang="el-GR" dirty="0" err="1">
                <a:solidFill>
                  <a:srgbClr val="FF0000"/>
                </a:solidFill>
              </a:rPr>
              <a:t>Εισαγωγ</a:t>
            </a:r>
            <a:r>
              <a:rPr lang="en-US" dirty="0" err="1">
                <a:solidFill>
                  <a:srgbClr val="FF0000"/>
                </a:solidFill>
              </a:rPr>
              <a:t>ή</a:t>
            </a:r>
            <a:r>
              <a:rPr lang="el-GR" dirty="0">
                <a:solidFill>
                  <a:srgbClr val="FF0000"/>
                </a:solidFill>
              </a:rPr>
              <a:t> (</a:t>
            </a:r>
            <a:r>
              <a:rPr lang="en-US" dirty="0">
                <a:solidFill>
                  <a:srgbClr val="FF0000"/>
                </a:solidFill>
              </a:rPr>
              <a:t>Injection) </a:t>
            </a:r>
            <a:r>
              <a:rPr lang="en-US" dirty="0"/>
              <a:t>/ </a:t>
            </a:r>
            <a:r>
              <a:rPr lang="el-GR" dirty="0"/>
              <a:t>Εξαγωγή (</a:t>
            </a:r>
            <a:r>
              <a:rPr lang="en-US" dirty="0"/>
              <a:t>Extraction) </a:t>
            </a:r>
            <a:r>
              <a:rPr lang="el-GR" dirty="0"/>
              <a:t>της δέσμης</a:t>
            </a:r>
            <a:endParaRPr lang="en-US" dirty="0"/>
          </a:p>
        </p:txBody>
      </p:sp>
      <p:sp>
        <p:nvSpPr>
          <p:cNvPr id="4" name="Date Placeholder 3">
            <a:extLst>
              <a:ext uri="{FF2B5EF4-FFF2-40B4-BE49-F238E27FC236}">
                <a16:creationId xmlns:a16="http://schemas.microsoft.com/office/drawing/2014/main" id="{C3B8EFBD-1764-E846-0A36-F48337FF103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AA242273-CB11-15CD-3637-190304AE5302}"/>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9F916133-B635-D6D2-DA25-AAB5900CDA5C}"/>
              </a:ext>
            </a:extLst>
          </p:cNvPr>
          <p:cNvSpPr>
            <a:spLocks noGrp="1"/>
          </p:cNvSpPr>
          <p:nvPr>
            <p:ph type="sldNum" sz="quarter" idx="12"/>
          </p:nvPr>
        </p:nvSpPr>
        <p:spPr/>
        <p:txBody>
          <a:bodyPr/>
          <a:lstStyle/>
          <a:p>
            <a:fld id="{36B5EA5A-BC32-A742-B11B-8E7414D5B535}" type="slidenum">
              <a:rPr lang="en-US" smtClean="0"/>
              <a:pPr/>
              <a:t>51</a:t>
            </a:fld>
            <a:endParaRPr lang="en-US" dirty="0"/>
          </a:p>
        </p:txBody>
      </p:sp>
      <p:grpSp>
        <p:nvGrpSpPr>
          <p:cNvPr id="7" name="Group 6">
            <a:extLst>
              <a:ext uri="{FF2B5EF4-FFF2-40B4-BE49-F238E27FC236}">
                <a16:creationId xmlns:a16="http://schemas.microsoft.com/office/drawing/2014/main" id="{BC2D8840-7CC8-90DB-A1FA-3F6AC5FAF8EC}"/>
              </a:ext>
            </a:extLst>
          </p:cNvPr>
          <p:cNvGrpSpPr/>
          <p:nvPr/>
        </p:nvGrpSpPr>
        <p:grpSpPr>
          <a:xfrm>
            <a:off x="3451442" y="1518943"/>
            <a:ext cx="8332571" cy="3518774"/>
            <a:chOff x="551754" y="1380473"/>
            <a:chExt cx="8332570" cy="3518774"/>
          </a:xfrm>
          <a:effectLst>
            <a:glow>
              <a:schemeClr val="accent1">
                <a:alpha val="40000"/>
              </a:schemeClr>
            </a:glow>
          </a:effectLst>
        </p:grpSpPr>
        <p:sp>
          <p:nvSpPr>
            <p:cNvPr id="8" name="Down Arrow 7">
              <a:extLst>
                <a:ext uri="{FF2B5EF4-FFF2-40B4-BE49-F238E27FC236}">
                  <a16:creationId xmlns:a16="http://schemas.microsoft.com/office/drawing/2014/main" id="{AC097EF9-D1CC-5BEE-FAF3-A3A9D871F05A}"/>
                </a:ext>
              </a:extLst>
            </p:cNvPr>
            <p:cNvSpPr/>
            <p:nvPr/>
          </p:nvSpPr>
          <p:spPr>
            <a:xfrm rot="20033118">
              <a:off x="2576278" y="1575840"/>
              <a:ext cx="425805" cy="77609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8DE5F4B6-6BB4-2169-F014-8C60AFDD9413}"/>
                </a:ext>
              </a:extLst>
            </p:cNvPr>
            <p:cNvGrpSpPr/>
            <p:nvPr/>
          </p:nvGrpSpPr>
          <p:grpSpPr>
            <a:xfrm>
              <a:off x="551754" y="1380473"/>
              <a:ext cx="8332570" cy="3518774"/>
              <a:chOff x="541888" y="1356725"/>
              <a:chExt cx="8332570" cy="3518774"/>
            </a:xfrm>
          </p:grpSpPr>
          <p:grpSp>
            <p:nvGrpSpPr>
              <p:cNvPr id="10" name="Group 9">
                <a:extLst>
                  <a:ext uri="{FF2B5EF4-FFF2-40B4-BE49-F238E27FC236}">
                    <a16:creationId xmlns:a16="http://schemas.microsoft.com/office/drawing/2014/main" id="{241D69AB-E19E-3B54-2EC2-A2C10E934801}"/>
                  </a:ext>
                </a:extLst>
              </p:cNvPr>
              <p:cNvGrpSpPr/>
              <p:nvPr/>
            </p:nvGrpSpPr>
            <p:grpSpPr>
              <a:xfrm>
                <a:off x="541888" y="1439371"/>
                <a:ext cx="8332570" cy="3436128"/>
                <a:chOff x="541888" y="1439371"/>
                <a:chExt cx="8332570" cy="3436128"/>
              </a:xfrm>
            </p:grpSpPr>
            <p:sp>
              <p:nvSpPr>
                <p:cNvPr id="12" name="Parallelogram 11">
                  <a:extLst>
                    <a:ext uri="{FF2B5EF4-FFF2-40B4-BE49-F238E27FC236}">
                      <a16:creationId xmlns:a16="http://schemas.microsoft.com/office/drawing/2014/main" id="{031635A4-7568-46F8-7298-A93C67D9E204}"/>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02771249-D148-DFD4-664A-ED64AC213523}"/>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4" name="Freeform 13">
                  <a:extLst>
                    <a:ext uri="{FF2B5EF4-FFF2-40B4-BE49-F238E27FC236}">
                      <a16:creationId xmlns:a16="http://schemas.microsoft.com/office/drawing/2014/main" id="{9CEDE061-012B-E3C5-7A65-F9C5AE7409D9}"/>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403147BD-A555-26D1-8CB3-C7D940159039}"/>
                    </a:ext>
                  </a:extLst>
                </p:cNvPr>
                <p:cNvCxnSpPr>
                  <a:endCxn id="14"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063E2C5-7012-F471-1533-770662AD161A}"/>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81D02CB2-AF8A-BE28-BC70-D3420C68F967}"/>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E385AFC-6D32-A588-FD09-8C46DCBE4E5E}"/>
                    </a:ext>
                  </a:extLst>
                </p:cNvPr>
                <p:cNvCxnSpPr/>
                <p:nvPr/>
              </p:nvCxnSpPr>
              <p:spPr>
                <a:xfrm>
                  <a:off x="712176" y="4023997"/>
                  <a:ext cx="5553178" cy="0"/>
                </a:xfrm>
                <a:prstGeom prst="line">
                  <a:avLst/>
                </a:prstGeom>
                <a:ln>
                  <a:solidFill>
                    <a:schemeClr val="bg1">
                      <a:lumMod val="65000"/>
                    </a:schemeClr>
                  </a:solidFill>
                  <a:prstDash val="dash"/>
                </a:ln>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9" name="Parallelogram 18">
                  <a:extLst>
                    <a:ext uri="{FF2B5EF4-FFF2-40B4-BE49-F238E27FC236}">
                      <a16:creationId xmlns:a16="http://schemas.microsoft.com/office/drawing/2014/main" id="{DCE3A1C8-7B40-1F42-682D-2F638EB026BA}"/>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29A95BDD-206F-5523-E84D-2EB1ADEFE7C0}"/>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DA01B13A-74F4-685D-6678-110E0BA61D20}"/>
                    </a:ext>
                  </a:extLst>
                </p:cNvPr>
                <p:cNvCxnSpPr>
                  <a:stCxn id="22"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DFB87951-D158-3463-9936-A399F881F645}"/>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Incoming beam</a:t>
                  </a:r>
                </a:p>
              </p:txBody>
            </p:sp>
            <p:sp>
              <p:nvSpPr>
                <p:cNvPr id="23" name="TextBox 22">
                  <a:extLst>
                    <a:ext uri="{FF2B5EF4-FFF2-40B4-BE49-F238E27FC236}">
                      <a16:creationId xmlns:a16="http://schemas.microsoft.com/office/drawing/2014/main" id="{418E1450-B6A2-ED2B-0449-819CA88CC10C}"/>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4" name="Straight Arrow Connector 23">
                  <a:extLst>
                    <a:ext uri="{FF2B5EF4-FFF2-40B4-BE49-F238E27FC236}">
                      <a16:creationId xmlns:a16="http://schemas.microsoft.com/office/drawing/2014/main" id="{0D8D8221-2163-435C-370D-0669966BB8C3}"/>
                    </a:ext>
                  </a:extLst>
                </p:cNvPr>
                <p:cNvCxnSpPr>
                  <a:stCxn id="23" idx="2"/>
                </p:cNvCxnSpPr>
                <p:nvPr/>
              </p:nvCxnSpPr>
              <p:spPr>
                <a:xfrm flipH="1">
                  <a:off x="3465913" y="2016688"/>
                  <a:ext cx="613730" cy="739485"/>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AEE127FA-2042-0980-E46B-614C4CE289FE}"/>
                    </a:ext>
                  </a:extLst>
                </p:cNvPr>
                <p:cNvSpPr txBox="1"/>
                <p:nvPr/>
              </p:nvSpPr>
              <p:spPr>
                <a:xfrm>
                  <a:off x="7055542" y="3595484"/>
                  <a:ext cx="1818916"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Injected beam</a:t>
                  </a:r>
                </a:p>
              </p:txBody>
            </p:sp>
            <p:sp>
              <p:nvSpPr>
                <p:cNvPr id="26" name="TextBox 25">
                  <a:extLst>
                    <a:ext uri="{FF2B5EF4-FFF2-40B4-BE49-F238E27FC236}">
                      <a16:creationId xmlns:a16="http://schemas.microsoft.com/office/drawing/2014/main" id="{38BA4B7F-6750-6E8E-1B08-A3DC7406F14B}"/>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7" name="TextBox 26">
                  <a:extLst>
                    <a:ext uri="{FF2B5EF4-FFF2-40B4-BE49-F238E27FC236}">
                      <a16:creationId xmlns:a16="http://schemas.microsoft.com/office/drawing/2014/main" id="{0A993D03-6B96-4F5F-6513-37888F86784D}"/>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8" name="Straight Arrow Connector 27">
                  <a:extLst>
                    <a:ext uri="{FF2B5EF4-FFF2-40B4-BE49-F238E27FC236}">
                      <a16:creationId xmlns:a16="http://schemas.microsoft.com/office/drawing/2014/main" id="{A6BB95E6-30F3-F331-0D81-D7B400A9197A}"/>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82B69443-4AD3-2638-566F-E8631F3BC984}"/>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30" name="Rectangle 29">
                  <a:extLst>
                    <a:ext uri="{FF2B5EF4-FFF2-40B4-BE49-F238E27FC236}">
                      <a16:creationId xmlns:a16="http://schemas.microsoft.com/office/drawing/2014/main" id="{257C7C53-036C-B089-4C44-307B6C4EBF3D}"/>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A41D3885-C8AD-5A70-B2C2-50BCE6789F52}"/>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5578968C-1CB7-1EAD-7A3C-3D25B14BAA8F}"/>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3" name="Rectangle 32">
                  <a:extLst>
                    <a:ext uri="{FF2B5EF4-FFF2-40B4-BE49-F238E27FC236}">
                      <a16:creationId xmlns:a16="http://schemas.microsoft.com/office/drawing/2014/main" id="{40165187-0641-7848-905B-4EB84D824E1E}"/>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B87A0560-8459-719F-352C-1F541D05CAF9}"/>
                  </a:ext>
                </a:extLst>
              </p:cNvPr>
              <p:cNvPicPr>
                <a:picLocks noChangeAspect="1"/>
              </p:cNvPicPr>
              <p:nvPr/>
            </p:nvPicPr>
            <p:blipFill>
              <a:blip r:embed="rId2"/>
              <a:stretch>
                <a:fillRect/>
              </a:stretch>
            </p:blipFill>
            <p:spPr>
              <a:xfrm>
                <a:off x="6089076" y="1356725"/>
                <a:ext cx="2507203" cy="2139868"/>
              </a:xfrm>
              <a:prstGeom prst="rect">
                <a:avLst/>
              </a:prstGeom>
            </p:spPr>
          </p:pic>
        </p:grpSp>
      </p:grpSp>
      <p:pic>
        <p:nvPicPr>
          <p:cNvPr id="34" name="Picture 33">
            <a:extLst>
              <a:ext uri="{FF2B5EF4-FFF2-40B4-BE49-F238E27FC236}">
                <a16:creationId xmlns:a16="http://schemas.microsoft.com/office/drawing/2014/main" id="{78D6046B-1A98-C0BB-079E-3378E4C94B70}"/>
              </a:ext>
            </a:extLst>
          </p:cNvPr>
          <p:cNvPicPr>
            <a:picLocks noChangeAspect="1"/>
          </p:cNvPicPr>
          <p:nvPr/>
        </p:nvPicPr>
        <p:blipFill>
          <a:blip r:embed="rId3"/>
          <a:stretch>
            <a:fillRect/>
          </a:stretch>
        </p:blipFill>
        <p:spPr>
          <a:xfrm>
            <a:off x="702439" y="3862216"/>
            <a:ext cx="2730917" cy="2351002"/>
          </a:xfrm>
          <a:prstGeom prst="rect">
            <a:avLst/>
          </a:prstGeom>
        </p:spPr>
      </p:pic>
    </p:spTree>
    <p:extLst>
      <p:ext uri="{BB962C8B-B14F-4D97-AF65-F5344CB8AC3E}">
        <p14:creationId xmlns:p14="http://schemas.microsoft.com/office/powerpoint/2010/main" val="3950091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22CC25-3F99-30CB-C370-A26F199D9EC0}"/>
              </a:ext>
            </a:extLst>
          </p:cNvPr>
          <p:cNvSpPr>
            <a:spLocks noGrp="1"/>
          </p:cNvSpPr>
          <p:nvPr>
            <p:ph idx="1"/>
          </p:nvPr>
        </p:nvSpPr>
        <p:spPr>
          <a:xfrm>
            <a:off x="407989" y="5013175"/>
            <a:ext cx="11376024" cy="1187599"/>
          </a:xfrm>
        </p:spPr>
        <p:txBody>
          <a:bodyPr/>
          <a:lstStyle/>
          <a:p>
            <a:endParaRPr lang="en-US" dirty="0"/>
          </a:p>
        </p:txBody>
      </p:sp>
      <p:sp>
        <p:nvSpPr>
          <p:cNvPr id="3" name="Title 2">
            <a:extLst>
              <a:ext uri="{FF2B5EF4-FFF2-40B4-BE49-F238E27FC236}">
                <a16:creationId xmlns:a16="http://schemas.microsoft.com/office/drawing/2014/main" id="{DFAB9B1C-7FEA-9C50-3E29-922F74C446CD}"/>
              </a:ext>
            </a:extLst>
          </p:cNvPr>
          <p:cNvSpPr>
            <a:spLocks noGrp="1"/>
          </p:cNvSpPr>
          <p:nvPr>
            <p:ph type="title"/>
          </p:nvPr>
        </p:nvSpPr>
        <p:spPr/>
        <p:txBody>
          <a:bodyPr/>
          <a:lstStyle/>
          <a:p>
            <a:r>
              <a:rPr lang="el-GR" dirty="0" err="1"/>
              <a:t>Εισαγωγ</a:t>
            </a:r>
            <a:r>
              <a:rPr lang="en-US" dirty="0" err="1"/>
              <a:t>ή</a:t>
            </a:r>
            <a:r>
              <a:rPr lang="el-GR" dirty="0"/>
              <a:t> (</a:t>
            </a:r>
            <a:r>
              <a:rPr lang="en-US" dirty="0"/>
              <a:t>Injection) / </a:t>
            </a:r>
            <a:r>
              <a:rPr lang="el-GR" dirty="0">
                <a:solidFill>
                  <a:srgbClr val="FF0000"/>
                </a:solidFill>
              </a:rPr>
              <a:t>Εξαγωγή (</a:t>
            </a:r>
            <a:r>
              <a:rPr lang="en-US" dirty="0">
                <a:solidFill>
                  <a:srgbClr val="FF0000"/>
                </a:solidFill>
              </a:rPr>
              <a:t>Extraction) </a:t>
            </a:r>
            <a:r>
              <a:rPr lang="el-GR" dirty="0"/>
              <a:t>της δέσμης</a:t>
            </a:r>
            <a:endParaRPr lang="en-US" dirty="0"/>
          </a:p>
        </p:txBody>
      </p:sp>
      <p:sp>
        <p:nvSpPr>
          <p:cNvPr id="4" name="Date Placeholder 3">
            <a:extLst>
              <a:ext uri="{FF2B5EF4-FFF2-40B4-BE49-F238E27FC236}">
                <a16:creationId xmlns:a16="http://schemas.microsoft.com/office/drawing/2014/main" id="{D6B5BE82-FC1E-6AB9-4116-1B5CD3BB94D6}"/>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D45F465B-0274-E99A-B9E2-EF530A3805BF}"/>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4D819926-2F9F-527B-CC99-3B96CAB1273A}"/>
              </a:ext>
            </a:extLst>
          </p:cNvPr>
          <p:cNvSpPr>
            <a:spLocks noGrp="1"/>
          </p:cNvSpPr>
          <p:nvPr>
            <p:ph type="sldNum" sz="quarter" idx="12"/>
          </p:nvPr>
        </p:nvSpPr>
        <p:spPr/>
        <p:txBody>
          <a:bodyPr/>
          <a:lstStyle/>
          <a:p>
            <a:fld id="{36B5EA5A-BC32-A742-B11B-8E7414D5B535}" type="slidenum">
              <a:rPr lang="en-US" smtClean="0"/>
              <a:pPr/>
              <a:t>52</a:t>
            </a:fld>
            <a:endParaRPr lang="en-US" dirty="0"/>
          </a:p>
        </p:txBody>
      </p:sp>
      <p:grpSp>
        <p:nvGrpSpPr>
          <p:cNvPr id="7" name="Group 6">
            <a:extLst>
              <a:ext uri="{FF2B5EF4-FFF2-40B4-BE49-F238E27FC236}">
                <a16:creationId xmlns:a16="http://schemas.microsoft.com/office/drawing/2014/main" id="{55C87B3E-F7A0-DA04-5607-A80A6DC60AD2}"/>
              </a:ext>
            </a:extLst>
          </p:cNvPr>
          <p:cNvGrpSpPr/>
          <p:nvPr/>
        </p:nvGrpSpPr>
        <p:grpSpPr>
          <a:xfrm>
            <a:off x="767408" y="2550799"/>
            <a:ext cx="8456707" cy="3436129"/>
            <a:chOff x="551754" y="1463119"/>
            <a:chExt cx="8456706" cy="3436128"/>
          </a:xfrm>
        </p:grpSpPr>
        <p:sp>
          <p:nvSpPr>
            <p:cNvPr id="8" name="Down Arrow 7">
              <a:extLst>
                <a:ext uri="{FF2B5EF4-FFF2-40B4-BE49-F238E27FC236}">
                  <a16:creationId xmlns:a16="http://schemas.microsoft.com/office/drawing/2014/main" id="{B5FF9BB8-C7FA-4E70-90E8-DB2E95D92244}"/>
                </a:ext>
              </a:extLst>
            </p:cNvPr>
            <p:cNvSpPr/>
            <p:nvPr/>
          </p:nvSpPr>
          <p:spPr>
            <a:xfrm rot="9384446">
              <a:off x="2538620" y="1567387"/>
              <a:ext cx="410322" cy="782006"/>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18EEB1D8-9040-AF24-6764-2EFE833D4E74}"/>
                </a:ext>
              </a:extLst>
            </p:cNvPr>
            <p:cNvGrpSpPr/>
            <p:nvPr/>
          </p:nvGrpSpPr>
          <p:grpSpPr>
            <a:xfrm>
              <a:off x="551754" y="1463119"/>
              <a:ext cx="8456706" cy="3436128"/>
              <a:chOff x="541888" y="1439371"/>
              <a:chExt cx="8456706" cy="3436128"/>
            </a:xfrm>
          </p:grpSpPr>
          <p:sp>
            <p:nvSpPr>
              <p:cNvPr id="10" name="Parallelogram 9">
                <a:extLst>
                  <a:ext uri="{FF2B5EF4-FFF2-40B4-BE49-F238E27FC236}">
                    <a16:creationId xmlns:a16="http://schemas.microsoft.com/office/drawing/2014/main" id="{A082DEEC-B34A-AD49-BAF1-58B605E44D9E}"/>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BD83B7C7-9F73-E307-5181-064E18A02CC1}"/>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2" name="Freeform 11">
                <a:extLst>
                  <a:ext uri="{FF2B5EF4-FFF2-40B4-BE49-F238E27FC236}">
                    <a16:creationId xmlns:a16="http://schemas.microsoft.com/office/drawing/2014/main" id="{60CEF3EE-B9AE-9D10-5ACE-D6AAB5C9F729}"/>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88F13904-545E-AFF1-D188-FF2B08CD74E6}"/>
                  </a:ext>
                </a:extLst>
              </p:cNvPr>
              <p:cNvCxnSpPr>
                <a:endCxn id="12"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273637DC-5B63-419E-1DA1-DC58C7BFFD4E}"/>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D6B4175E-DFE3-302E-9193-A810CF72C99D}"/>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30968A4C-4676-EEFB-4D13-BC9EFEF6AFC9}"/>
                  </a:ext>
                </a:extLst>
              </p:cNvPr>
              <p:cNvCxnSpPr/>
              <p:nvPr/>
            </p:nvCxnSpPr>
            <p:spPr>
              <a:xfrm>
                <a:off x="712176" y="4023997"/>
                <a:ext cx="5553178" cy="0"/>
              </a:xfrm>
              <a:prstGeom prst="line">
                <a:avLst/>
              </a:prstGeom>
              <a:ln>
                <a:solidFill>
                  <a:schemeClr val="bg1">
                    <a:lumMod val="65000"/>
                  </a:schemeClr>
                </a:solidFill>
                <a:prstDash val="dash"/>
              </a:ln>
              <a:effectLst>
                <a:glow>
                  <a:schemeClr val="bg1">
                    <a:lumMod val="75000"/>
                    <a:alpha val="50000"/>
                  </a:schemeClr>
                </a:glow>
              </a:effectLst>
            </p:spPr>
            <p:style>
              <a:lnRef idx="2">
                <a:schemeClr val="accent1"/>
              </a:lnRef>
              <a:fillRef idx="0">
                <a:schemeClr val="accent1"/>
              </a:fillRef>
              <a:effectRef idx="1">
                <a:schemeClr val="accent1"/>
              </a:effectRef>
              <a:fontRef idx="minor">
                <a:schemeClr val="tx1"/>
              </a:fontRef>
            </p:style>
          </p:cxnSp>
          <p:sp>
            <p:nvSpPr>
              <p:cNvPr id="17" name="Parallelogram 16">
                <a:extLst>
                  <a:ext uri="{FF2B5EF4-FFF2-40B4-BE49-F238E27FC236}">
                    <a16:creationId xmlns:a16="http://schemas.microsoft.com/office/drawing/2014/main" id="{E3430B16-8643-4A25-53D0-AF91EDD455D3}"/>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1C6EFC74-EAB2-4A8B-BC7F-D5F35668C7CA}"/>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6AC2E10-1E98-3BCA-145B-99FA391AB388}"/>
                  </a:ext>
                </a:extLst>
              </p:cNvPr>
              <p:cNvCxnSpPr>
                <a:stCxn id="20"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C04C9FB7-1F81-FBC4-2E3C-F6909AF7C288}"/>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Extracted beam</a:t>
                </a:r>
              </a:p>
            </p:txBody>
          </p:sp>
          <p:sp>
            <p:nvSpPr>
              <p:cNvPr id="21" name="TextBox 20">
                <a:extLst>
                  <a:ext uri="{FF2B5EF4-FFF2-40B4-BE49-F238E27FC236}">
                    <a16:creationId xmlns:a16="http://schemas.microsoft.com/office/drawing/2014/main" id="{83CBFFEB-83E3-78C6-41F3-927CD46C86FF}"/>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2" name="Straight Arrow Connector 21">
                <a:extLst>
                  <a:ext uri="{FF2B5EF4-FFF2-40B4-BE49-F238E27FC236}">
                    <a16:creationId xmlns:a16="http://schemas.microsoft.com/office/drawing/2014/main" id="{6C53B4C9-BCB7-6690-3B53-597B3AB59A20}"/>
                  </a:ext>
                </a:extLst>
              </p:cNvPr>
              <p:cNvCxnSpPr>
                <a:stCxn id="21" idx="2"/>
              </p:cNvCxnSpPr>
              <p:nvPr/>
            </p:nvCxnSpPr>
            <p:spPr>
              <a:xfrm flipH="1">
                <a:off x="3465913" y="2016688"/>
                <a:ext cx="613730" cy="739485"/>
              </a:xfrm>
              <a:prstGeom prst="straightConnector1">
                <a:avLst/>
              </a:prstGeom>
              <a:ln>
                <a:solidFill>
                  <a:srgbClr val="92D050"/>
                </a:solidFill>
                <a:prstDash val="dash"/>
                <a:tailEnd type="stealth" w="lg" len="lg"/>
              </a:ln>
              <a:effectLst>
                <a:glow>
                  <a:srgbClr val="92D050">
                    <a:alpha val="50000"/>
                  </a:srgbClr>
                </a:glow>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BCCB8D7E-FF59-CB52-2CF2-3B126BE8A8A8}"/>
                  </a:ext>
                </a:extLst>
              </p:cNvPr>
              <p:cNvSpPr txBox="1"/>
              <p:nvPr/>
            </p:nvSpPr>
            <p:spPr>
              <a:xfrm>
                <a:off x="6767120" y="3595484"/>
                <a:ext cx="2231474"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Beam to be extracted</a:t>
                </a:r>
              </a:p>
            </p:txBody>
          </p:sp>
          <p:sp>
            <p:nvSpPr>
              <p:cNvPr id="24" name="TextBox 23">
                <a:extLst>
                  <a:ext uri="{FF2B5EF4-FFF2-40B4-BE49-F238E27FC236}">
                    <a16:creationId xmlns:a16="http://schemas.microsoft.com/office/drawing/2014/main" id="{81855926-F3B1-DB61-2F9D-6B0B713BE4F0}"/>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5" name="TextBox 24">
                <a:extLst>
                  <a:ext uri="{FF2B5EF4-FFF2-40B4-BE49-F238E27FC236}">
                    <a16:creationId xmlns:a16="http://schemas.microsoft.com/office/drawing/2014/main" id="{3BB16CF0-F909-0403-E90B-FE91D988C0E9}"/>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6" name="Straight Arrow Connector 25">
                <a:extLst>
                  <a:ext uri="{FF2B5EF4-FFF2-40B4-BE49-F238E27FC236}">
                    <a16:creationId xmlns:a16="http://schemas.microsoft.com/office/drawing/2014/main" id="{EAE99147-1749-ED4C-A87B-5C152E880283}"/>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0FFDDECB-CC1B-5928-5D98-F5ECF37DEE67}"/>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28" name="Rectangle 27">
                <a:extLst>
                  <a:ext uri="{FF2B5EF4-FFF2-40B4-BE49-F238E27FC236}">
                    <a16:creationId xmlns:a16="http://schemas.microsoft.com/office/drawing/2014/main" id="{EFBB2CE5-3D7E-796E-6A2A-F88812A03455}"/>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1371898-E2E7-805F-39EC-43E4C4C31325}"/>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8067AF67-2D16-3E75-4AD9-8F3C8AABF862}"/>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1" name="Rectangle 30">
                <a:extLst>
                  <a:ext uri="{FF2B5EF4-FFF2-40B4-BE49-F238E27FC236}">
                    <a16:creationId xmlns:a16="http://schemas.microsoft.com/office/drawing/2014/main" id="{8F8BD966-C3A6-C2E5-213E-A374666E523C}"/>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pic>
        <p:nvPicPr>
          <p:cNvPr id="29698" name="Picture 2" descr="Magnetic Septa 2">
            <a:extLst>
              <a:ext uri="{FF2B5EF4-FFF2-40B4-BE49-F238E27FC236}">
                <a16:creationId xmlns:a16="http://schemas.microsoft.com/office/drawing/2014/main" id="{089CEED9-EDB4-28F5-AA5D-443FEC7F5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1681" y="936091"/>
            <a:ext cx="4907817" cy="3680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5553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227E83C-3503-CB6E-6991-8568F2D47FD9}"/>
              </a:ext>
            </a:extLst>
          </p:cNvPr>
          <p:cNvPicPr>
            <a:picLocks noChangeAspect="1"/>
          </p:cNvPicPr>
          <p:nvPr/>
        </p:nvPicPr>
        <p:blipFill>
          <a:blip r:embed="rId2"/>
          <a:stretch>
            <a:fillRect/>
          </a:stretch>
        </p:blipFill>
        <p:spPr>
          <a:xfrm>
            <a:off x="7190167" y="1961021"/>
            <a:ext cx="4333695" cy="4296011"/>
          </a:xfrm>
          <a:prstGeom prst="rect">
            <a:avLst/>
          </a:prstGeom>
        </p:spPr>
      </p:pic>
      <p:sp>
        <p:nvSpPr>
          <p:cNvPr id="2" name="Content Placeholder 1">
            <a:extLst>
              <a:ext uri="{FF2B5EF4-FFF2-40B4-BE49-F238E27FC236}">
                <a16:creationId xmlns:a16="http://schemas.microsoft.com/office/drawing/2014/main" id="{703AA2DB-289B-10B3-C5DF-3744917FC823}"/>
              </a:ext>
            </a:extLst>
          </p:cNvPr>
          <p:cNvSpPr>
            <a:spLocks noGrp="1"/>
          </p:cNvSpPr>
          <p:nvPr>
            <p:ph idx="1"/>
          </p:nvPr>
        </p:nvSpPr>
        <p:spPr>
          <a:xfrm>
            <a:off x="407989" y="1592263"/>
            <a:ext cx="11376024" cy="684609"/>
          </a:xfrm>
        </p:spPr>
        <p:txBody>
          <a:bodyPr/>
          <a:lstStyle/>
          <a:p>
            <a:pPr>
              <a:buFont typeface="Wingdings" pitchFamily="2" charset="2"/>
              <a:buChar char="§"/>
            </a:pPr>
            <a:r>
              <a:rPr lang="el-GR" dirty="0"/>
              <a:t>Οι επιταχυντές έπαιξαν έναν κομβικό ρόλο στην θεμελίωση του Καθιερωμένου Πρότυπου (</a:t>
            </a:r>
            <a:r>
              <a:rPr lang="en-US" dirty="0"/>
              <a:t>Standard Model) </a:t>
            </a:r>
          </a:p>
        </p:txBody>
      </p:sp>
      <p:sp>
        <p:nvSpPr>
          <p:cNvPr id="3" name="Title 2">
            <a:extLst>
              <a:ext uri="{FF2B5EF4-FFF2-40B4-BE49-F238E27FC236}">
                <a16:creationId xmlns:a16="http://schemas.microsoft.com/office/drawing/2014/main" id="{45DEBBE5-ADEE-59A6-BDE0-E7F6704F5650}"/>
              </a:ext>
            </a:extLst>
          </p:cNvPr>
          <p:cNvSpPr>
            <a:spLocks noGrp="1"/>
          </p:cNvSpPr>
          <p:nvPr>
            <p:ph type="title"/>
          </p:nvPr>
        </p:nvSpPr>
        <p:spPr/>
        <p:txBody>
          <a:bodyPr/>
          <a:lstStyle/>
          <a:p>
            <a:r>
              <a:rPr lang="el-GR" dirty="0"/>
              <a:t>Η εξέλιξη των επιταχυντών</a:t>
            </a:r>
            <a:br>
              <a:rPr lang="el-GR" dirty="0"/>
            </a:br>
            <a:r>
              <a:rPr lang="en-US" dirty="0">
                <a:solidFill>
                  <a:schemeClr val="accent1">
                    <a:lumMod val="20000"/>
                    <a:lumOff val="80000"/>
                  </a:schemeClr>
                </a:solidFill>
              </a:rPr>
              <a:t>…</a:t>
            </a:r>
            <a:r>
              <a:rPr lang="el-GR" dirty="0">
                <a:solidFill>
                  <a:schemeClr val="accent1">
                    <a:lumMod val="20000"/>
                    <a:lumOff val="80000"/>
                  </a:schemeClr>
                </a:solidFill>
              </a:rPr>
              <a:t>το </a:t>
            </a:r>
            <a:r>
              <a:rPr lang="el-GR" dirty="0" err="1">
                <a:solidFill>
                  <a:schemeClr val="accent1">
                    <a:lumMod val="20000"/>
                    <a:lumOff val="80000"/>
                  </a:schemeClr>
                </a:solidFill>
              </a:rPr>
              <a:t>χτές</a:t>
            </a:r>
            <a:endParaRPr lang="en-US" dirty="0">
              <a:solidFill>
                <a:schemeClr val="accent1">
                  <a:lumMod val="20000"/>
                  <a:lumOff val="80000"/>
                </a:schemeClr>
              </a:solidFill>
            </a:endParaRPr>
          </a:p>
        </p:txBody>
      </p:sp>
      <p:sp>
        <p:nvSpPr>
          <p:cNvPr id="4" name="Date Placeholder 3">
            <a:extLst>
              <a:ext uri="{FF2B5EF4-FFF2-40B4-BE49-F238E27FC236}">
                <a16:creationId xmlns:a16="http://schemas.microsoft.com/office/drawing/2014/main" id="{4CE61F9E-A2CA-D73B-46C3-3A218682370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988599A8-2A19-85D9-8B66-E91E598AE62C}"/>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9CBD5873-A223-409E-98E4-61AD6AAB47F6}"/>
              </a:ext>
            </a:extLst>
          </p:cNvPr>
          <p:cNvSpPr>
            <a:spLocks noGrp="1"/>
          </p:cNvSpPr>
          <p:nvPr>
            <p:ph type="sldNum" sz="quarter" idx="12"/>
          </p:nvPr>
        </p:nvSpPr>
        <p:spPr/>
        <p:txBody>
          <a:bodyPr/>
          <a:lstStyle/>
          <a:p>
            <a:fld id="{36B5EA5A-BC32-A742-B11B-8E7414D5B535}" type="slidenum">
              <a:rPr lang="en-US" smtClean="0"/>
              <a:pPr/>
              <a:t>53</a:t>
            </a:fld>
            <a:endParaRPr lang="en-US" dirty="0"/>
          </a:p>
        </p:txBody>
      </p:sp>
      <p:pic>
        <p:nvPicPr>
          <p:cNvPr id="7" name="Picture 6">
            <a:extLst>
              <a:ext uri="{FF2B5EF4-FFF2-40B4-BE49-F238E27FC236}">
                <a16:creationId xmlns:a16="http://schemas.microsoft.com/office/drawing/2014/main" id="{DB863F8A-8DF4-D332-1B26-3E040C5E9B4A}"/>
              </a:ext>
            </a:extLst>
          </p:cNvPr>
          <p:cNvPicPr>
            <a:picLocks noChangeAspect="1"/>
          </p:cNvPicPr>
          <p:nvPr/>
        </p:nvPicPr>
        <p:blipFill>
          <a:blip r:embed="rId3"/>
          <a:stretch>
            <a:fillRect/>
          </a:stretch>
        </p:blipFill>
        <p:spPr>
          <a:xfrm>
            <a:off x="1487488" y="2546780"/>
            <a:ext cx="4333695" cy="3575298"/>
          </a:xfrm>
          <a:prstGeom prst="rect">
            <a:avLst/>
          </a:prstGeom>
        </p:spPr>
      </p:pic>
      <p:sp>
        <p:nvSpPr>
          <p:cNvPr id="9" name="Line Callout 1 (No Border) 8">
            <a:extLst>
              <a:ext uri="{FF2B5EF4-FFF2-40B4-BE49-F238E27FC236}">
                <a16:creationId xmlns:a16="http://schemas.microsoft.com/office/drawing/2014/main" id="{6BF190A8-F636-D614-932A-9ECAC520587B}"/>
              </a:ext>
            </a:extLst>
          </p:cNvPr>
          <p:cNvSpPr/>
          <p:nvPr/>
        </p:nvSpPr>
        <p:spPr>
          <a:xfrm>
            <a:off x="407988" y="5085184"/>
            <a:ext cx="963366" cy="612648"/>
          </a:xfrm>
          <a:prstGeom prst="callout1">
            <a:avLst>
              <a:gd name="adj1" fmla="val 46319"/>
              <a:gd name="adj2" fmla="val 96257"/>
              <a:gd name="adj3" fmla="val -57669"/>
              <a:gd name="adj4" fmla="val 245209"/>
            </a:avLst>
          </a:prstGeom>
          <a:noFill/>
          <a:ln>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1200" b="1" dirty="0">
                <a:solidFill>
                  <a:schemeClr val="tx1">
                    <a:lumMod val="75000"/>
                  </a:schemeClr>
                </a:solidFill>
              </a:rPr>
              <a:t>SPEAR</a:t>
            </a:r>
          </a:p>
          <a:p>
            <a:pPr marL="133350" indent="-133350" algn="ctr">
              <a:buFont typeface="Wingdings" pitchFamily="2" charset="2"/>
              <a:buChar char="§"/>
            </a:pPr>
            <a:r>
              <a:rPr lang="en-US" sz="1200" dirty="0">
                <a:solidFill>
                  <a:schemeClr val="tx1">
                    <a:lumMod val="75000"/>
                  </a:schemeClr>
                </a:solidFill>
              </a:rPr>
              <a:t>c-quark</a:t>
            </a:r>
          </a:p>
          <a:p>
            <a:pPr marL="133350" indent="-133350" algn="ctr">
              <a:buFont typeface="Wingdings" pitchFamily="2" charset="2"/>
              <a:buChar char="§"/>
            </a:pPr>
            <a:r>
              <a:rPr lang="el-GR" sz="1200" i="1" dirty="0">
                <a:solidFill>
                  <a:schemeClr val="tx1">
                    <a:lumMod val="75000"/>
                  </a:schemeClr>
                </a:solidFill>
              </a:rPr>
              <a:t>τ</a:t>
            </a:r>
            <a:r>
              <a:rPr lang="el-GR" sz="1200" dirty="0">
                <a:solidFill>
                  <a:schemeClr val="tx1">
                    <a:lumMod val="75000"/>
                  </a:schemeClr>
                </a:solidFill>
              </a:rPr>
              <a:t>-</a:t>
            </a:r>
            <a:r>
              <a:rPr lang="en-US" sz="1200" dirty="0">
                <a:solidFill>
                  <a:schemeClr val="tx1">
                    <a:lumMod val="75000"/>
                  </a:schemeClr>
                </a:solidFill>
              </a:rPr>
              <a:t>lepton</a:t>
            </a:r>
          </a:p>
        </p:txBody>
      </p:sp>
      <p:sp>
        <p:nvSpPr>
          <p:cNvPr id="10" name="Rectangle 9">
            <a:extLst>
              <a:ext uri="{FF2B5EF4-FFF2-40B4-BE49-F238E27FC236}">
                <a16:creationId xmlns:a16="http://schemas.microsoft.com/office/drawing/2014/main" id="{F1B70E9E-7ED2-0628-9F54-280E81C8806D}"/>
              </a:ext>
            </a:extLst>
          </p:cNvPr>
          <p:cNvSpPr/>
          <p:nvPr/>
        </p:nvSpPr>
        <p:spPr>
          <a:xfrm>
            <a:off x="7968208" y="2924944"/>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86E9F05-7030-B7CF-334D-40EE7F0A12F6}"/>
              </a:ext>
            </a:extLst>
          </p:cNvPr>
          <p:cNvSpPr/>
          <p:nvPr/>
        </p:nvSpPr>
        <p:spPr>
          <a:xfrm>
            <a:off x="8472264" y="4590988"/>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ine Callout 1 (No Border) 12">
            <a:extLst>
              <a:ext uri="{FF2B5EF4-FFF2-40B4-BE49-F238E27FC236}">
                <a16:creationId xmlns:a16="http://schemas.microsoft.com/office/drawing/2014/main" id="{6AD57DE9-A945-456C-A068-1B0F6ED75EAA}"/>
              </a:ext>
            </a:extLst>
          </p:cNvPr>
          <p:cNvSpPr/>
          <p:nvPr/>
        </p:nvSpPr>
        <p:spPr>
          <a:xfrm>
            <a:off x="407988" y="4028105"/>
            <a:ext cx="963366" cy="612648"/>
          </a:xfrm>
          <a:prstGeom prst="callout1">
            <a:avLst>
              <a:gd name="adj1" fmla="val 46319"/>
              <a:gd name="adj2" fmla="val 96257"/>
              <a:gd name="adj3" fmla="val 50125"/>
              <a:gd name="adj4" fmla="val 286076"/>
            </a:avLst>
          </a:prstGeom>
          <a:noFill/>
          <a:ln>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1200" b="1" dirty="0">
                <a:solidFill>
                  <a:schemeClr val="tx1">
                    <a:lumMod val="75000"/>
                  </a:schemeClr>
                </a:solidFill>
              </a:rPr>
              <a:t>PETRA</a:t>
            </a:r>
          </a:p>
          <a:p>
            <a:pPr marL="133350" indent="-133350" algn="ctr">
              <a:buFont typeface="Wingdings" pitchFamily="2" charset="2"/>
              <a:buChar char="§"/>
            </a:pPr>
            <a:r>
              <a:rPr lang="en-US" sz="1200" dirty="0">
                <a:solidFill>
                  <a:schemeClr val="tx1">
                    <a:lumMod val="75000"/>
                  </a:schemeClr>
                </a:solidFill>
              </a:rPr>
              <a:t>gluon</a:t>
            </a:r>
          </a:p>
        </p:txBody>
      </p:sp>
      <p:sp>
        <p:nvSpPr>
          <p:cNvPr id="14" name="Rectangle 13">
            <a:extLst>
              <a:ext uri="{FF2B5EF4-FFF2-40B4-BE49-F238E27FC236}">
                <a16:creationId xmlns:a16="http://schemas.microsoft.com/office/drawing/2014/main" id="{2A53919A-124B-C67B-EACF-5B12D8107AC5}"/>
              </a:ext>
            </a:extLst>
          </p:cNvPr>
          <p:cNvSpPr/>
          <p:nvPr/>
        </p:nvSpPr>
        <p:spPr>
          <a:xfrm>
            <a:off x="10603490" y="4321820"/>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ine Callout 1 (No Border) 14">
            <a:extLst>
              <a:ext uri="{FF2B5EF4-FFF2-40B4-BE49-F238E27FC236}">
                <a16:creationId xmlns:a16="http://schemas.microsoft.com/office/drawing/2014/main" id="{82BA1FE7-7D89-E812-B4DA-D022730168D8}"/>
              </a:ext>
            </a:extLst>
          </p:cNvPr>
          <p:cNvSpPr/>
          <p:nvPr/>
        </p:nvSpPr>
        <p:spPr>
          <a:xfrm>
            <a:off x="308367" y="2901752"/>
            <a:ext cx="963366" cy="612648"/>
          </a:xfrm>
          <a:prstGeom prst="callout1">
            <a:avLst>
              <a:gd name="adj1" fmla="val 46319"/>
              <a:gd name="adj2" fmla="val 96257"/>
              <a:gd name="adj3" fmla="val 122679"/>
              <a:gd name="adj4" fmla="val 291349"/>
            </a:avLst>
          </a:prstGeom>
          <a:noFill/>
          <a:ln>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1200" b="1" dirty="0" err="1">
                <a:solidFill>
                  <a:schemeClr val="tx1">
                    <a:lumMod val="75000"/>
                  </a:schemeClr>
                </a:solidFill>
              </a:rPr>
              <a:t>SppS</a:t>
            </a:r>
            <a:endParaRPr lang="en-US" sz="1200" b="1" dirty="0">
              <a:solidFill>
                <a:schemeClr val="tx1">
                  <a:lumMod val="75000"/>
                </a:schemeClr>
              </a:solidFill>
            </a:endParaRPr>
          </a:p>
          <a:p>
            <a:pPr marL="133350" indent="-133350" algn="ctr">
              <a:buFont typeface="Wingdings" pitchFamily="2" charset="2"/>
              <a:buChar char="§"/>
            </a:pPr>
            <a:r>
              <a:rPr lang="en-US" sz="1200" dirty="0">
                <a:solidFill>
                  <a:schemeClr val="tx1">
                    <a:lumMod val="75000"/>
                  </a:schemeClr>
                </a:solidFill>
              </a:rPr>
              <a:t>W,Z bosons</a:t>
            </a:r>
          </a:p>
        </p:txBody>
      </p:sp>
      <p:sp>
        <p:nvSpPr>
          <p:cNvPr id="16" name="Rectangle 15">
            <a:extLst>
              <a:ext uri="{FF2B5EF4-FFF2-40B4-BE49-F238E27FC236}">
                <a16:creationId xmlns:a16="http://schemas.microsoft.com/office/drawing/2014/main" id="{44490853-5116-9E56-6C0F-0B469C647894}"/>
              </a:ext>
            </a:extLst>
          </p:cNvPr>
          <p:cNvSpPr/>
          <p:nvPr/>
        </p:nvSpPr>
        <p:spPr>
          <a:xfrm>
            <a:off x="9912424" y="3762896"/>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7A87655-F2C4-789B-1657-ECC3399AF01F}"/>
              </a:ext>
            </a:extLst>
          </p:cNvPr>
          <p:cNvSpPr/>
          <p:nvPr/>
        </p:nvSpPr>
        <p:spPr>
          <a:xfrm>
            <a:off x="9967841" y="4266952"/>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ine Callout 1 (No Border) 17">
            <a:extLst>
              <a:ext uri="{FF2B5EF4-FFF2-40B4-BE49-F238E27FC236}">
                <a16:creationId xmlns:a16="http://schemas.microsoft.com/office/drawing/2014/main" id="{FFE6E573-2B5E-68AB-341A-A8368C3A83FE}"/>
              </a:ext>
            </a:extLst>
          </p:cNvPr>
          <p:cNvSpPr/>
          <p:nvPr/>
        </p:nvSpPr>
        <p:spPr>
          <a:xfrm>
            <a:off x="6140746" y="3945433"/>
            <a:ext cx="963366" cy="612648"/>
          </a:xfrm>
          <a:prstGeom prst="callout1">
            <a:avLst>
              <a:gd name="adj1" fmla="val 41993"/>
              <a:gd name="adj2" fmla="val -6914"/>
              <a:gd name="adj3" fmla="val -49923"/>
              <a:gd name="adj4" fmla="val -156048"/>
            </a:avLst>
          </a:prstGeom>
          <a:noFill/>
          <a:ln>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1200" b="1" dirty="0">
                <a:solidFill>
                  <a:schemeClr val="tx1">
                    <a:lumMod val="75000"/>
                  </a:schemeClr>
                </a:solidFill>
              </a:rPr>
              <a:t>Tevatron</a:t>
            </a:r>
          </a:p>
          <a:p>
            <a:pPr marL="133350" indent="-133350" algn="ctr">
              <a:buFont typeface="Wingdings" pitchFamily="2" charset="2"/>
              <a:buChar char="§"/>
            </a:pPr>
            <a:r>
              <a:rPr lang="en-US" sz="1200" dirty="0">
                <a:solidFill>
                  <a:schemeClr val="tx1">
                    <a:lumMod val="75000"/>
                  </a:schemeClr>
                </a:solidFill>
              </a:rPr>
              <a:t>t-quark</a:t>
            </a:r>
          </a:p>
        </p:txBody>
      </p:sp>
      <p:sp>
        <p:nvSpPr>
          <p:cNvPr id="19" name="Rectangle 18">
            <a:extLst>
              <a:ext uri="{FF2B5EF4-FFF2-40B4-BE49-F238E27FC236}">
                <a16:creationId xmlns:a16="http://schemas.microsoft.com/office/drawing/2014/main" id="{4B3DC5BF-9A97-9897-1927-C045E3C076E0}"/>
              </a:ext>
            </a:extLst>
          </p:cNvPr>
          <p:cNvSpPr/>
          <p:nvPr/>
        </p:nvSpPr>
        <p:spPr>
          <a:xfrm>
            <a:off x="8472264" y="2924944"/>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ine Callout 1 (No Border) 19">
            <a:extLst>
              <a:ext uri="{FF2B5EF4-FFF2-40B4-BE49-F238E27FC236}">
                <a16:creationId xmlns:a16="http://schemas.microsoft.com/office/drawing/2014/main" id="{DA339BAA-E759-286A-4C7D-31532E3A21C6}"/>
              </a:ext>
            </a:extLst>
          </p:cNvPr>
          <p:cNvSpPr/>
          <p:nvPr/>
        </p:nvSpPr>
        <p:spPr>
          <a:xfrm>
            <a:off x="6140746" y="2974179"/>
            <a:ext cx="963366" cy="612648"/>
          </a:xfrm>
          <a:prstGeom prst="callout1">
            <a:avLst>
              <a:gd name="adj1" fmla="val 41993"/>
              <a:gd name="adj2" fmla="val -6914"/>
              <a:gd name="adj3" fmla="val 44643"/>
              <a:gd name="adj4" fmla="val -101027"/>
            </a:avLst>
          </a:prstGeom>
          <a:noFill/>
          <a:ln>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n-US" sz="1200" b="1" dirty="0">
                <a:solidFill>
                  <a:schemeClr val="tx1">
                    <a:lumMod val="75000"/>
                  </a:schemeClr>
                </a:solidFill>
              </a:rPr>
              <a:t>LHC</a:t>
            </a:r>
          </a:p>
          <a:p>
            <a:pPr marL="133350" indent="-133350" algn="ctr">
              <a:buFont typeface="Wingdings" pitchFamily="2" charset="2"/>
              <a:buChar char="§"/>
            </a:pPr>
            <a:r>
              <a:rPr lang="en-US" sz="1200" dirty="0">
                <a:solidFill>
                  <a:schemeClr val="tx1">
                    <a:lumMod val="75000"/>
                  </a:schemeClr>
                </a:solidFill>
              </a:rPr>
              <a:t>Higgs</a:t>
            </a:r>
          </a:p>
        </p:txBody>
      </p:sp>
      <p:sp>
        <p:nvSpPr>
          <p:cNvPr id="21" name="Rectangle 20">
            <a:extLst>
              <a:ext uri="{FF2B5EF4-FFF2-40B4-BE49-F238E27FC236}">
                <a16:creationId xmlns:a16="http://schemas.microsoft.com/office/drawing/2014/main" id="{4D9D789E-28FF-97C0-E0FD-B37FA3EB8E7F}"/>
              </a:ext>
            </a:extLst>
          </p:cNvPr>
          <p:cNvSpPr/>
          <p:nvPr/>
        </p:nvSpPr>
        <p:spPr>
          <a:xfrm>
            <a:off x="9198911" y="4028105"/>
            <a:ext cx="504056" cy="504056"/>
          </a:xfrm>
          <a:custGeom>
            <a:avLst/>
            <a:gdLst>
              <a:gd name="connsiteX0" fmla="*/ 0 w 504056"/>
              <a:gd name="connsiteY0" fmla="*/ 0 h 504056"/>
              <a:gd name="connsiteX1" fmla="*/ 504056 w 504056"/>
              <a:gd name="connsiteY1" fmla="*/ 0 h 504056"/>
              <a:gd name="connsiteX2" fmla="*/ 504056 w 504056"/>
              <a:gd name="connsiteY2" fmla="*/ 504056 h 504056"/>
              <a:gd name="connsiteX3" fmla="*/ 0 w 504056"/>
              <a:gd name="connsiteY3" fmla="*/ 504056 h 504056"/>
              <a:gd name="connsiteX4" fmla="*/ 0 w 504056"/>
              <a:gd name="connsiteY4" fmla="*/ 0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056" h="504056" extrusionOk="0">
                <a:moveTo>
                  <a:pt x="0" y="0"/>
                </a:moveTo>
                <a:cubicBezTo>
                  <a:pt x="151388" y="-5914"/>
                  <a:pt x="265144" y="-11181"/>
                  <a:pt x="504056" y="0"/>
                </a:cubicBezTo>
                <a:cubicBezTo>
                  <a:pt x="498267" y="137182"/>
                  <a:pt x="480714" y="289230"/>
                  <a:pt x="504056" y="504056"/>
                </a:cubicBezTo>
                <a:cubicBezTo>
                  <a:pt x="397510" y="498557"/>
                  <a:pt x="147461" y="480864"/>
                  <a:pt x="0" y="504056"/>
                </a:cubicBezTo>
                <a:cubicBezTo>
                  <a:pt x="21436" y="278197"/>
                  <a:pt x="23146" y="174453"/>
                  <a:pt x="0" y="0"/>
                </a:cubicBezTo>
                <a:close/>
              </a:path>
            </a:pathLst>
          </a:custGeom>
          <a:noFill/>
          <a:ln w="38100">
            <a:solidFill>
              <a:srgbClr val="FFFF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972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712CF0-11EB-B34E-9F4A-6F6DC27DC4AD}"/>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σήμερα</a:t>
            </a:r>
            <a:endParaRPr lang="en-US" dirty="0"/>
          </a:p>
        </p:txBody>
      </p:sp>
      <p:sp>
        <p:nvSpPr>
          <p:cNvPr id="14" name="Content Placeholder 13">
            <a:extLst>
              <a:ext uri="{FF2B5EF4-FFF2-40B4-BE49-F238E27FC236}">
                <a16:creationId xmlns:a16="http://schemas.microsoft.com/office/drawing/2014/main" id="{7980D5C1-A36F-37BD-A1CA-A310391C2F49}"/>
              </a:ext>
            </a:extLst>
          </p:cNvPr>
          <p:cNvSpPr>
            <a:spLocks noGrp="1"/>
          </p:cNvSpPr>
          <p:nvPr>
            <p:ph sz="half" idx="1"/>
          </p:nvPr>
        </p:nvSpPr>
        <p:spPr>
          <a:xfrm>
            <a:off x="407987" y="1598658"/>
            <a:ext cx="4967933" cy="4608512"/>
          </a:xfrm>
        </p:spPr>
        <p:txBody>
          <a:bodyPr lIns="36000" tIns="36000" rIns="36000" bIns="36000">
            <a:normAutofit fontScale="62500" lnSpcReduction="20000"/>
          </a:bodyPr>
          <a:lstStyle/>
          <a:p>
            <a:pPr>
              <a:lnSpc>
                <a:spcPct val="120000"/>
              </a:lnSpc>
            </a:pPr>
            <a:r>
              <a:rPr lang="en-US" sz="2400" dirty="0">
                <a:solidFill>
                  <a:srgbClr val="00B050"/>
                </a:solidFill>
              </a:rPr>
              <a:t>CERN</a:t>
            </a:r>
            <a:endParaRPr lang="el-GR" sz="2400" b="1" dirty="0">
              <a:solidFill>
                <a:srgbClr val="00B050"/>
              </a:solidFill>
            </a:endParaRPr>
          </a:p>
          <a:p>
            <a:pPr marL="342900" indent="-342900">
              <a:lnSpc>
                <a:spcPct val="120000"/>
              </a:lnSpc>
              <a:buFont typeface="Wingdings" pitchFamily="2" charset="2"/>
              <a:buChar char="§"/>
            </a:pPr>
            <a:r>
              <a:rPr lang="el-GR" sz="2400" b="0" dirty="0"/>
              <a:t>Το </a:t>
            </a:r>
            <a:r>
              <a:rPr lang="el-GR" sz="2400" b="0" dirty="0" err="1"/>
              <a:t>μεγαλ</a:t>
            </a:r>
            <a:r>
              <a:rPr lang="en-US" sz="2400" b="0" dirty="0" err="1"/>
              <a:t>ύ</a:t>
            </a:r>
            <a:r>
              <a:rPr lang="el-GR" sz="2400" b="0" dirty="0" err="1"/>
              <a:t>τερο</a:t>
            </a:r>
            <a:r>
              <a:rPr lang="el-GR" sz="2400" b="0" dirty="0"/>
              <a:t> κέντρο επιταχυντών σήμερα στον κόσμο</a:t>
            </a:r>
            <a:endParaRPr lang="en-US" sz="2400" b="0" dirty="0"/>
          </a:p>
          <a:p>
            <a:pPr marL="342900" indent="-342900">
              <a:lnSpc>
                <a:spcPct val="120000"/>
              </a:lnSpc>
              <a:buFont typeface="Wingdings" pitchFamily="2" charset="2"/>
              <a:buChar char="§"/>
            </a:pPr>
            <a:r>
              <a:rPr lang="el-GR" sz="2400" b="0" dirty="0"/>
              <a:t>Σειρά επιταχυντών για την παραγωγή των δεσμών υψηλής ενέργειας </a:t>
            </a:r>
            <a:r>
              <a:rPr lang="el-GR" sz="2400" b="0" dirty="0" err="1"/>
              <a:t>προτονίων</a:t>
            </a:r>
            <a:r>
              <a:rPr lang="el-GR" sz="2400" b="0" dirty="0"/>
              <a:t> ή ιόντων για τον </a:t>
            </a:r>
            <a:r>
              <a:rPr lang="en-US" sz="2400" b="0" dirty="0"/>
              <a:t>LHC</a:t>
            </a:r>
          </a:p>
          <a:p>
            <a:pPr marL="342900" indent="-342900">
              <a:lnSpc>
                <a:spcPct val="120000"/>
              </a:lnSpc>
              <a:buFont typeface="Wingdings" pitchFamily="2" charset="2"/>
              <a:buChar char="§"/>
            </a:pPr>
            <a:r>
              <a:rPr lang="el-GR" sz="2400" b="0" dirty="0"/>
              <a:t>Κύριο πρόγραμμα: </a:t>
            </a:r>
            <a:r>
              <a:rPr lang="en-US" sz="2400" b="0" dirty="0"/>
              <a:t>LHC </a:t>
            </a:r>
            <a:endParaRPr lang="el-GR" sz="2400" b="0" dirty="0"/>
          </a:p>
          <a:p>
            <a:pPr marL="342900" indent="-342900">
              <a:lnSpc>
                <a:spcPct val="120000"/>
              </a:lnSpc>
              <a:buFont typeface="Wingdings" pitchFamily="2" charset="2"/>
              <a:buChar char="§"/>
            </a:pPr>
            <a:r>
              <a:rPr lang="el-GR" sz="2400" b="0" dirty="0"/>
              <a:t>Παράλληλα ένα ποικίλο πρόγραμμα φυσικής με δέσμες σταθερού στόχου </a:t>
            </a:r>
          </a:p>
          <a:p>
            <a:pPr marL="666750" lvl="1" indent="-342900">
              <a:lnSpc>
                <a:spcPct val="120000"/>
              </a:lnSpc>
              <a:buFont typeface="Wingdings" pitchFamily="2" charset="2"/>
              <a:buChar char="§"/>
            </a:pPr>
            <a:r>
              <a:rPr lang="el-GR" sz="2100" dirty="0" err="1"/>
              <a:t>προτόνια</a:t>
            </a:r>
            <a:r>
              <a:rPr lang="el-GR" sz="2100" dirty="0"/>
              <a:t>, ηλεκτρόνια, ιόντα, νετρόνια</a:t>
            </a:r>
          </a:p>
          <a:p>
            <a:pPr marL="342900" indent="-342900">
              <a:lnSpc>
                <a:spcPct val="120000"/>
              </a:lnSpc>
              <a:buFont typeface="Wingdings" pitchFamily="2" charset="2"/>
              <a:buChar char="§"/>
            </a:pPr>
            <a:r>
              <a:rPr lang="el-GR" sz="2400" b="0" dirty="0"/>
              <a:t>Μελέτη της ύλης και της πυρηνικής δομής</a:t>
            </a:r>
          </a:p>
          <a:p>
            <a:pPr marL="342900" indent="-342900">
              <a:lnSpc>
                <a:spcPct val="120000"/>
              </a:lnSpc>
              <a:buFont typeface="Wingdings" pitchFamily="2" charset="2"/>
              <a:buChar char="§"/>
            </a:pPr>
            <a:r>
              <a:rPr lang="el-GR" sz="2400" b="0" dirty="0"/>
              <a:t>Παραγωγή και μελέτη της </a:t>
            </a:r>
            <a:r>
              <a:rPr lang="el-GR" sz="2400" b="0" dirty="0" err="1"/>
              <a:t>αντι</a:t>
            </a:r>
            <a:r>
              <a:rPr lang="el-GR" sz="2400" b="0" dirty="0"/>
              <a:t>-ύλης</a:t>
            </a:r>
          </a:p>
        </p:txBody>
      </p:sp>
      <p:sp>
        <p:nvSpPr>
          <p:cNvPr id="4" name="Date Placeholder 3">
            <a:extLst>
              <a:ext uri="{FF2B5EF4-FFF2-40B4-BE49-F238E27FC236}">
                <a16:creationId xmlns:a16="http://schemas.microsoft.com/office/drawing/2014/main" id="{50E5D620-FF0B-26EB-6EE7-D24F3146DE73}"/>
              </a:ext>
            </a:extLst>
          </p:cNvPr>
          <p:cNvSpPr>
            <a:spLocks noGrp="1"/>
          </p:cNvSpPr>
          <p:nvPr>
            <p:ph type="dt" sz="half" idx="14"/>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1076C3F-BF1F-40C3-7EB3-97BDCA4081F0}"/>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E5046019-D781-3D32-B996-64A61C83CAAF}"/>
              </a:ext>
            </a:extLst>
          </p:cNvPr>
          <p:cNvSpPr>
            <a:spLocks noGrp="1"/>
          </p:cNvSpPr>
          <p:nvPr>
            <p:ph type="sldNum" sz="quarter" idx="16"/>
          </p:nvPr>
        </p:nvSpPr>
        <p:spPr/>
        <p:txBody>
          <a:bodyPr/>
          <a:lstStyle/>
          <a:p>
            <a:fld id="{36B5EA5A-BC32-A742-B11B-8E7414D5B535}" type="slidenum">
              <a:rPr lang="en-US" smtClean="0"/>
              <a:pPr/>
              <a:t>54</a:t>
            </a:fld>
            <a:endParaRPr lang="en-US" dirty="0"/>
          </a:p>
        </p:txBody>
      </p:sp>
      <p:sp>
        <p:nvSpPr>
          <p:cNvPr id="3" name="CustomShape 1">
            <a:extLst>
              <a:ext uri="{FF2B5EF4-FFF2-40B4-BE49-F238E27FC236}">
                <a16:creationId xmlns:a16="http://schemas.microsoft.com/office/drawing/2014/main" id="{B313E002-AABB-3070-6CA4-8C4220B59473}"/>
              </a:ext>
            </a:extLst>
          </p:cNvPr>
          <p:cNvSpPr>
            <a:spLocks noChangeAspect="1"/>
          </p:cNvSpPr>
          <p:nvPr/>
        </p:nvSpPr>
        <p:spPr>
          <a:xfrm>
            <a:off x="5545772" y="906464"/>
            <a:ext cx="6238239" cy="5280818"/>
          </a:xfrm>
          <a:prstGeom prst="rect">
            <a:avLst/>
          </a:prstGeom>
          <a:blipFill rotWithShape="0">
            <a:blip r:embed="rId2"/>
            <a:stretch>
              <a:fillRect t="-13962" b="-3724"/>
            </a:stretch>
          </a:blipFill>
          <a:ln>
            <a:noFill/>
          </a:ln>
        </p:spPr>
        <p:style>
          <a:lnRef idx="0">
            <a:scrgbClr r="0" g="0" b="0"/>
          </a:lnRef>
          <a:fillRef idx="0">
            <a:scrgbClr r="0" g="0" b="0"/>
          </a:fillRef>
          <a:effectRef idx="0">
            <a:scrgbClr r="0" g="0" b="0"/>
          </a:effectRef>
          <a:fontRef idx="minor"/>
        </p:style>
        <p:txBody>
          <a:bodyPr lIns="81638" tIns="40819" rIns="81638" bIns="40819" anchor="ctr"/>
          <a:lstStyle/>
          <a:p>
            <a:pPr algn="ctr">
              <a:lnSpc>
                <a:spcPct val="100000"/>
              </a:lnSpc>
            </a:pPr>
            <a:r>
              <a:rPr lang="en-US" sz="1633" spc="-1" dirty="0">
                <a:solidFill>
                  <a:srgbClr val="000000"/>
                </a:solidFill>
                <a:latin typeface="Arial"/>
                <a:ea typeface="DejaVu Sans"/>
              </a:rPr>
              <a:t> </a:t>
            </a:r>
            <a:endParaRPr lang="en-US" sz="1633" spc="-1" dirty="0">
              <a:latin typeface="Arial"/>
            </a:endParaRPr>
          </a:p>
        </p:txBody>
      </p:sp>
    </p:spTree>
    <p:extLst>
      <p:ext uri="{BB962C8B-B14F-4D97-AF65-F5344CB8AC3E}">
        <p14:creationId xmlns:p14="http://schemas.microsoft.com/office/powerpoint/2010/main" val="7920423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712CF0-11EB-B34E-9F4A-6F6DC27DC4AD}"/>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σήμερα</a:t>
            </a:r>
            <a:endParaRPr lang="en-US" dirty="0"/>
          </a:p>
        </p:txBody>
      </p:sp>
      <p:sp>
        <p:nvSpPr>
          <p:cNvPr id="14" name="Content Placeholder 13">
            <a:extLst>
              <a:ext uri="{FF2B5EF4-FFF2-40B4-BE49-F238E27FC236}">
                <a16:creationId xmlns:a16="http://schemas.microsoft.com/office/drawing/2014/main" id="{7980D5C1-A36F-37BD-A1CA-A310391C2F49}"/>
              </a:ext>
            </a:extLst>
          </p:cNvPr>
          <p:cNvSpPr>
            <a:spLocks noGrp="1"/>
          </p:cNvSpPr>
          <p:nvPr>
            <p:ph sz="half" idx="1"/>
          </p:nvPr>
        </p:nvSpPr>
        <p:spPr/>
        <p:txBody>
          <a:bodyPr lIns="36000" tIns="36000" rIns="36000" bIns="36000">
            <a:normAutofit fontScale="62500" lnSpcReduction="20000"/>
          </a:bodyPr>
          <a:lstStyle/>
          <a:p>
            <a:pPr>
              <a:lnSpc>
                <a:spcPct val="120000"/>
              </a:lnSpc>
            </a:pPr>
            <a:r>
              <a:rPr lang="en-US" sz="2400" b="1" dirty="0">
                <a:solidFill>
                  <a:srgbClr val="00B050"/>
                </a:solidFill>
              </a:rPr>
              <a:t>Brookhaven</a:t>
            </a:r>
            <a:r>
              <a:rPr lang="en-US" sz="2400" dirty="0">
                <a:solidFill>
                  <a:srgbClr val="00B050"/>
                </a:solidFill>
              </a:rPr>
              <a:t> National Lab (BNL) - USA</a:t>
            </a:r>
            <a:endParaRPr lang="el-GR" sz="2400" b="1" dirty="0">
              <a:solidFill>
                <a:srgbClr val="00B050"/>
              </a:solidFill>
            </a:endParaRPr>
          </a:p>
          <a:p>
            <a:pPr>
              <a:lnSpc>
                <a:spcPct val="120000"/>
              </a:lnSpc>
            </a:pPr>
            <a:r>
              <a:rPr lang="el-GR" sz="2400" b="1" dirty="0" err="1"/>
              <a:t>Χρ</a:t>
            </a:r>
            <a:r>
              <a:rPr lang="en-GB" sz="2400" b="1" dirty="0" err="1"/>
              <a:t>ή</a:t>
            </a:r>
            <a:r>
              <a:rPr lang="el-GR" sz="2400" b="1" dirty="0" err="1"/>
              <a:t>ση</a:t>
            </a:r>
            <a:r>
              <a:rPr lang="el-GR" sz="2400" b="1" dirty="0"/>
              <a:t> </a:t>
            </a:r>
            <a:r>
              <a:rPr lang="el-GR" sz="2400" b="1" dirty="0" err="1"/>
              <a:t>υπερ</a:t>
            </a:r>
            <a:r>
              <a:rPr lang="el-GR" sz="2400" b="1" dirty="0"/>
              <a:t>-αγώγιμων καλωδίων στην </a:t>
            </a:r>
            <a:r>
              <a:rPr lang="el-GR" sz="2400" b="1" dirty="0" err="1"/>
              <a:t>σχεδιάση</a:t>
            </a:r>
            <a:r>
              <a:rPr lang="el-GR" sz="2400" b="1" dirty="0"/>
              <a:t> των μαγνη</a:t>
            </a:r>
            <a:r>
              <a:rPr lang="el-GR" sz="2400" dirty="0"/>
              <a:t>τών για την εξασφάλιση υψηλών μαγνητικών πεδίων</a:t>
            </a:r>
            <a:endParaRPr lang="en-GB" sz="2400" b="1" dirty="0"/>
          </a:p>
          <a:p>
            <a:pPr marL="342900" indent="-342900">
              <a:lnSpc>
                <a:spcPct val="120000"/>
              </a:lnSpc>
              <a:buFont typeface="Wingdings" pitchFamily="2" charset="2"/>
              <a:buChar char="§"/>
            </a:pPr>
            <a:r>
              <a:rPr lang="el-GR" sz="2400" dirty="0">
                <a:solidFill>
                  <a:srgbClr val="FF0000"/>
                </a:solidFill>
              </a:rPr>
              <a:t>Συγκρούσεις ιόντων </a:t>
            </a:r>
            <a:r>
              <a:rPr lang="el-GR" sz="2400" b="0" dirty="0"/>
              <a:t>(πυρήνες χρυσού, χαλκού, ..) με ενέργειες </a:t>
            </a:r>
            <a:r>
              <a:rPr lang="el-GR" sz="2400" b="0" dirty="0" err="1"/>
              <a:t>έω</a:t>
            </a:r>
            <a:r>
              <a:rPr lang="el-GR" sz="2400" b="0" dirty="0"/>
              <a:t> </a:t>
            </a:r>
            <a:r>
              <a:rPr lang="en-US" sz="2400" b="0" dirty="0"/>
              <a:t>100 GeV/nucleon</a:t>
            </a:r>
          </a:p>
          <a:p>
            <a:pPr marL="342900" indent="-342900">
              <a:lnSpc>
                <a:spcPct val="120000"/>
              </a:lnSpc>
              <a:buFont typeface="Wingdings" pitchFamily="2" charset="2"/>
              <a:buChar char="§"/>
            </a:pPr>
            <a:r>
              <a:rPr lang="el-GR" sz="2400" b="0" dirty="0"/>
              <a:t>Μήκος ~4</a:t>
            </a:r>
            <a:r>
              <a:rPr lang="en-US" sz="2400" b="0" dirty="0"/>
              <a:t> km</a:t>
            </a:r>
            <a:r>
              <a:rPr lang="el-GR" sz="2400" b="0" dirty="0"/>
              <a:t>, 1740 μαγνήτες</a:t>
            </a:r>
            <a:r>
              <a:rPr lang="en-US" sz="2400" b="0" dirty="0"/>
              <a:t> </a:t>
            </a:r>
            <a:endParaRPr lang="el-GR" sz="2400" b="0" dirty="0"/>
          </a:p>
          <a:p>
            <a:pPr marL="342900" indent="-342900">
              <a:lnSpc>
                <a:spcPct val="120000"/>
              </a:lnSpc>
              <a:buFont typeface="Wingdings" pitchFamily="2" charset="2"/>
              <a:buChar char="§"/>
            </a:pPr>
            <a:r>
              <a:rPr lang="el-GR" sz="2400" b="0" dirty="0"/>
              <a:t>4 εγκατεστημένα πειράματα στα σημεία σύγκρουσης </a:t>
            </a:r>
            <a:r>
              <a:rPr lang="en-GB" sz="2400" b="0" dirty="0"/>
              <a:t>(BRAHMS, PHENIX, PHOBOS, STAR)</a:t>
            </a:r>
          </a:p>
          <a:p>
            <a:pPr marL="342900" indent="-342900">
              <a:lnSpc>
                <a:spcPct val="120000"/>
              </a:lnSpc>
              <a:buFont typeface="Wingdings" pitchFamily="2" charset="2"/>
              <a:buChar char="§"/>
            </a:pPr>
            <a:r>
              <a:rPr lang="el-GR" sz="2400" b="0" dirty="0"/>
              <a:t>Βασική έρευνα η μελέτη του </a:t>
            </a:r>
            <a:r>
              <a:rPr lang="en-US" sz="2400" b="0" dirty="0"/>
              <a:t>quark-gluon plasma</a:t>
            </a:r>
            <a:r>
              <a:rPr lang="el-GR" sz="2400" b="0" dirty="0"/>
              <a:t> σαν μέρος της δημιουργίας του σύμπαντος</a:t>
            </a:r>
            <a:endParaRPr lang="en-US" sz="2400" b="0" dirty="0"/>
          </a:p>
          <a:p>
            <a:pPr marL="342900" indent="-342900">
              <a:lnSpc>
                <a:spcPct val="120000"/>
              </a:lnSpc>
              <a:buFont typeface="Wingdings" pitchFamily="2" charset="2"/>
              <a:buChar char="§"/>
            </a:pPr>
            <a:r>
              <a:rPr lang="el-GR" sz="2400" b="0" dirty="0"/>
              <a:t>Σχέδια για την κατασκευή του </a:t>
            </a:r>
            <a:r>
              <a:rPr lang="en-US" sz="2400" b="0" dirty="0">
                <a:solidFill>
                  <a:srgbClr val="FF40FF"/>
                </a:solidFill>
              </a:rPr>
              <a:t>EIC – Electron-Ion collider</a:t>
            </a:r>
            <a:endParaRPr lang="el-GR" sz="2400" b="0" dirty="0">
              <a:solidFill>
                <a:srgbClr val="FF40FF"/>
              </a:solidFill>
            </a:endParaRPr>
          </a:p>
          <a:p>
            <a:pPr>
              <a:lnSpc>
                <a:spcPct val="120000"/>
              </a:lnSpc>
            </a:pPr>
            <a:endParaRPr lang="en-US" dirty="0"/>
          </a:p>
        </p:txBody>
      </p:sp>
      <p:sp>
        <p:nvSpPr>
          <p:cNvPr id="4" name="Date Placeholder 3">
            <a:extLst>
              <a:ext uri="{FF2B5EF4-FFF2-40B4-BE49-F238E27FC236}">
                <a16:creationId xmlns:a16="http://schemas.microsoft.com/office/drawing/2014/main" id="{50E5D620-FF0B-26EB-6EE7-D24F3146DE73}"/>
              </a:ext>
            </a:extLst>
          </p:cNvPr>
          <p:cNvSpPr>
            <a:spLocks noGrp="1"/>
          </p:cNvSpPr>
          <p:nvPr>
            <p:ph type="dt" sz="half" idx="14"/>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1076C3F-BF1F-40C3-7EB3-97BDCA4081F0}"/>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E5046019-D781-3D32-B996-64A61C83CAAF}"/>
              </a:ext>
            </a:extLst>
          </p:cNvPr>
          <p:cNvSpPr>
            <a:spLocks noGrp="1"/>
          </p:cNvSpPr>
          <p:nvPr>
            <p:ph type="sldNum" sz="quarter" idx="16"/>
          </p:nvPr>
        </p:nvSpPr>
        <p:spPr/>
        <p:txBody>
          <a:bodyPr/>
          <a:lstStyle/>
          <a:p>
            <a:fld id="{36B5EA5A-BC32-A742-B11B-8E7414D5B535}" type="slidenum">
              <a:rPr lang="en-US" smtClean="0"/>
              <a:pPr/>
              <a:t>55</a:t>
            </a:fld>
            <a:endParaRPr lang="en-US" dirty="0"/>
          </a:p>
        </p:txBody>
      </p:sp>
      <p:pic>
        <p:nvPicPr>
          <p:cNvPr id="17" name="Picture 2">
            <a:extLst>
              <a:ext uri="{FF2B5EF4-FFF2-40B4-BE49-F238E27FC236}">
                <a16:creationId xmlns:a16="http://schemas.microsoft.com/office/drawing/2014/main" id="{250A4A52-8524-2C53-8205-29D222A56C85}"/>
              </a:ext>
            </a:extLst>
          </p:cNvPr>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tretch>
            <a:fillRect/>
          </a:stretch>
        </p:blipFill>
        <p:spPr bwMode="auto">
          <a:xfrm>
            <a:off x="6024562" y="1571836"/>
            <a:ext cx="5616573" cy="341626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Relativistic Heavy Ion Collider (RHIC) | A view of the super… | Flickr">
            <a:extLst>
              <a:ext uri="{FF2B5EF4-FFF2-40B4-BE49-F238E27FC236}">
                <a16:creationId xmlns:a16="http://schemas.microsoft.com/office/drawing/2014/main" id="{0A1EB014-A679-28BF-810D-CB194367BB13}"/>
              </a:ext>
            </a:extLst>
          </p:cNvPr>
          <p:cNvPicPr>
            <a:picLocks noGrp="1" noChangeAspect="1" noChangeArrowheads="1"/>
          </p:cNvPicPr>
          <p:nvPr>
            <p:ph type="pic" sz="quarter" idx="17"/>
          </p:nvPr>
        </p:nvPicPr>
        <p:blipFill>
          <a:blip r:embed="rId3">
            <a:extLst>
              <a:ext uri="{28A0092B-C50C-407E-A947-70E740481C1C}">
                <a14:useLocalDpi xmlns:a14="http://schemas.microsoft.com/office/drawing/2010/main" val="0"/>
              </a:ext>
            </a:extLst>
          </a:blip>
          <a:stretch>
            <a:fillRect/>
          </a:stretch>
        </p:blipFill>
        <p:spPr bwMode="auto">
          <a:xfrm>
            <a:off x="6161696" y="4258644"/>
            <a:ext cx="2545858" cy="1937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20066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712CF0-11EB-B34E-9F4A-6F6DC27DC4AD}"/>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σήμερα</a:t>
            </a:r>
            <a:endParaRPr lang="en-US" dirty="0"/>
          </a:p>
        </p:txBody>
      </p:sp>
      <p:sp>
        <p:nvSpPr>
          <p:cNvPr id="14" name="Content Placeholder 13">
            <a:extLst>
              <a:ext uri="{FF2B5EF4-FFF2-40B4-BE49-F238E27FC236}">
                <a16:creationId xmlns:a16="http://schemas.microsoft.com/office/drawing/2014/main" id="{7980D5C1-A36F-37BD-A1CA-A310391C2F49}"/>
              </a:ext>
            </a:extLst>
          </p:cNvPr>
          <p:cNvSpPr>
            <a:spLocks noGrp="1"/>
          </p:cNvSpPr>
          <p:nvPr>
            <p:ph sz="half" idx="1"/>
          </p:nvPr>
        </p:nvSpPr>
        <p:spPr/>
        <p:txBody>
          <a:bodyPr lIns="36000" tIns="36000" rIns="36000" bIns="36000">
            <a:normAutofit fontScale="70000" lnSpcReduction="20000"/>
          </a:bodyPr>
          <a:lstStyle/>
          <a:p>
            <a:pPr>
              <a:lnSpc>
                <a:spcPct val="120000"/>
              </a:lnSpc>
            </a:pPr>
            <a:r>
              <a:rPr lang="en-US" sz="2400" dirty="0">
                <a:solidFill>
                  <a:srgbClr val="00B050"/>
                </a:solidFill>
              </a:rPr>
              <a:t>Spallation Neutron Source (SNS),  Oak Ridge - USA</a:t>
            </a:r>
            <a:endParaRPr lang="el-GR" sz="2400" b="1" dirty="0">
              <a:solidFill>
                <a:srgbClr val="00B050"/>
              </a:solidFill>
            </a:endParaRPr>
          </a:p>
          <a:p>
            <a:pPr marL="342900" indent="-342900">
              <a:lnSpc>
                <a:spcPct val="120000"/>
              </a:lnSpc>
              <a:buFont typeface="Wingdings" pitchFamily="2" charset="2"/>
              <a:buChar char="§"/>
            </a:pPr>
            <a:r>
              <a:rPr lang="el-GR" sz="2400" dirty="0">
                <a:solidFill>
                  <a:srgbClr val="FF0000"/>
                </a:solidFill>
              </a:rPr>
              <a:t>Παραγωγή δεσμών νετρονίων </a:t>
            </a:r>
            <a:r>
              <a:rPr lang="el-GR" sz="2400" b="0" dirty="0"/>
              <a:t>από σύγκρουση </a:t>
            </a:r>
            <a:r>
              <a:rPr lang="el-GR" sz="2400" b="0" dirty="0" err="1"/>
              <a:t>δεσμης</a:t>
            </a:r>
            <a:r>
              <a:rPr lang="el-GR" sz="2400" b="0" dirty="0"/>
              <a:t> </a:t>
            </a:r>
            <a:r>
              <a:rPr lang="el-GR" sz="2400" b="0" dirty="0" err="1"/>
              <a:t>προτονίων</a:t>
            </a:r>
            <a:r>
              <a:rPr lang="el-GR" sz="2400" b="0" dirty="0"/>
              <a:t> υψηλής έντασης σε στόχο (Υδράργυρος)</a:t>
            </a:r>
            <a:endParaRPr lang="en-US" sz="2400" b="0" dirty="0"/>
          </a:p>
          <a:p>
            <a:pPr marL="342900" indent="-342900">
              <a:lnSpc>
                <a:spcPct val="120000"/>
              </a:lnSpc>
              <a:buFont typeface="Wingdings" pitchFamily="2" charset="2"/>
              <a:buChar char="§"/>
            </a:pPr>
            <a:r>
              <a:rPr lang="el-GR" sz="2400" b="0" dirty="0"/>
              <a:t>Διάταξη: </a:t>
            </a:r>
          </a:p>
          <a:p>
            <a:pPr marL="666750" lvl="1" indent="-342900">
              <a:lnSpc>
                <a:spcPct val="120000"/>
              </a:lnSpc>
              <a:spcBef>
                <a:spcPts val="600"/>
              </a:spcBef>
              <a:spcAft>
                <a:spcPts val="0"/>
              </a:spcAft>
              <a:buFont typeface="Wingdings" pitchFamily="2" charset="2"/>
              <a:buChar char="§"/>
            </a:pPr>
            <a:r>
              <a:rPr lang="el-GR" sz="2400" dirty="0"/>
              <a:t>πηγή Η</a:t>
            </a:r>
            <a:r>
              <a:rPr lang="en-US" sz="2400" dirty="0"/>
              <a:t>- </a:t>
            </a:r>
            <a:r>
              <a:rPr lang="el-GR" sz="2400" dirty="0"/>
              <a:t> (</a:t>
            </a:r>
            <a:r>
              <a:rPr lang="en-US" sz="2400" dirty="0"/>
              <a:t>p+2e)</a:t>
            </a:r>
            <a:endParaRPr lang="el-GR" sz="2400" dirty="0"/>
          </a:p>
          <a:p>
            <a:pPr marL="666750" lvl="1" indent="-342900">
              <a:lnSpc>
                <a:spcPct val="120000"/>
              </a:lnSpc>
              <a:spcBef>
                <a:spcPts val="600"/>
              </a:spcBef>
              <a:spcAft>
                <a:spcPts val="0"/>
              </a:spcAft>
              <a:buFont typeface="Wingdings" pitchFamily="2" charset="2"/>
              <a:buChar char="§"/>
            </a:pPr>
            <a:r>
              <a:rPr lang="el-GR" sz="2400" dirty="0"/>
              <a:t>300</a:t>
            </a:r>
            <a:r>
              <a:rPr lang="en-US" sz="2400" dirty="0"/>
              <a:t>m </a:t>
            </a:r>
            <a:r>
              <a:rPr lang="el-GR" sz="2400" dirty="0"/>
              <a:t>γραμμικός επιταχυντής με</a:t>
            </a:r>
            <a:r>
              <a:rPr lang="en-US" sz="2400" dirty="0"/>
              <a:t> </a:t>
            </a:r>
            <a:r>
              <a:rPr lang="el-GR" sz="2400" dirty="0" err="1"/>
              <a:t>υπεραγώγιμες</a:t>
            </a:r>
            <a:r>
              <a:rPr lang="el-GR" sz="2400" dirty="0"/>
              <a:t> κοιλότητες </a:t>
            </a:r>
            <a:r>
              <a:rPr lang="en-US" sz="2400" dirty="0"/>
              <a:t>RF</a:t>
            </a:r>
            <a:endParaRPr lang="el-GR" sz="2400" dirty="0"/>
          </a:p>
          <a:p>
            <a:pPr marL="666750" lvl="1" indent="-342900">
              <a:lnSpc>
                <a:spcPct val="120000"/>
              </a:lnSpc>
              <a:spcBef>
                <a:spcPts val="600"/>
              </a:spcBef>
              <a:spcAft>
                <a:spcPts val="0"/>
              </a:spcAft>
              <a:buFont typeface="Wingdings" pitchFamily="2" charset="2"/>
              <a:buChar char="§"/>
            </a:pPr>
            <a:r>
              <a:rPr lang="el-GR" sz="2400" b="0" dirty="0"/>
              <a:t>δαχτυλίδι</a:t>
            </a:r>
            <a:r>
              <a:rPr lang="en-US" sz="2400" b="0" dirty="0"/>
              <a:t> </a:t>
            </a:r>
            <a:r>
              <a:rPr lang="el-GR" sz="2400" b="0" dirty="0"/>
              <a:t>συσσώρευσης της δέσμης (</a:t>
            </a:r>
            <a:r>
              <a:rPr lang="en-US" sz="2400" b="0" dirty="0"/>
              <a:t>1 MW)</a:t>
            </a:r>
            <a:endParaRPr lang="el-GR" sz="2400" b="0" dirty="0"/>
          </a:p>
          <a:p>
            <a:pPr marL="666750" lvl="1" indent="-342900">
              <a:lnSpc>
                <a:spcPct val="120000"/>
              </a:lnSpc>
              <a:spcBef>
                <a:spcPts val="600"/>
              </a:spcBef>
              <a:spcAft>
                <a:spcPts val="0"/>
              </a:spcAft>
              <a:buFont typeface="Wingdings" pitchFamily="2" charset="2"/>
              <a:buChar char="§"/>
            </a:pPr>
            <a:r>
              <a:rPr lang="el-GR" sz="2400" b="0" dirty="0"/>
              <a:t>στόχος από υδράργυρο  </a:t>
            </a:r>
            <a:endParaRPr lang="el-GR" sz="2400" b="0" baseline="30000" dirty="0"/>
          </a:p>
          <a:p>
            <a:pPr marL="342900" indent="-342900">
              <a:lnSpc>
                <a:spcPct val="120000"/>
              </a:lnSpc>
              <a:buFont typeface="Wingdings" pitchFamily="2" charset="2"/>
              <a:buChar char="§"/>
            </a:pPr>
            <a:r>
              <a:rPr lang="el-GR" sz="2400" b="0" dirty="0"/>
              <a:t>πειράματα σκέδασης νετρονίων σε υλικά, μελέτη της δομής, </a:t>
            </a:r>
            <a:r>
              <a:rPr lang="en-US" sz="2400" b="0" dirty="0"/>
              <a:t>nano-materials, …</a:t>
            </a:r>
          </a:p>
        </p:txBody>
      </p:sp>
      <p:sp>
        <p:nvSpPr>
          <p:cNvPr id="4" name="Date Placeholder 3">
            <a:extLst>
              <a:ext uri="{FF2B5EF4-FFF2-40B4-BE49-F238E27FC236}">
                <a16:creationId xmlns:a16="http://schemas.microsoft.com/office/drawing/2014/main" id="{50E5D620-FF0B-26EB-6EE7-D24F3146DE73}"/>
              </a:ext>
            </a:extLst>
          </p:cNvPr>
          <p:cNvSpPr>
            <a:spLocks noGrp="1"/>
          </p:cNvSpPr>
          <p:nvPr>
            <p:ph type="dt" sz="half" idx="14"/>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1076C3F-BF1F-40C3-7EB3-97BDCA4081F0}"/>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E5046019-D781-3D32-B996-64A61C83CAAF}"/>
              </a:ext>
            </a:extLst>
          </p:cNvPr>
          <p:cNvSpPr>
            <a:spLocks noGrp="1"/>
          </p:cNvSpPr>
          <p:nvPr>
            <p:ph type="sldNum" sz="quarter" idx="16"/>
          </p:nvPr>
        </p:nvSpPr>
        <p:spPr/>
        <p:txBody>
          <a:bodyPr/>
          <a:lstStyle/>
          <a:p>
            <a:fld id="{36B5EA5A-BC32-A742-B11B-8E7414D5B535}" type="slidenum">
              <a:rPr lang="en-US" smtClean="0"/>
              <a:pPr/>
              <a:t>56</a:t>
            </a:fld>
            <a:endParaRPr lang="en-US" dirty="0"/>
          </a:p>
        </p:txBody>
      </p:sp>
      <p:pic>
        <p:nvPicPr>
          <p:cNvPr id="9" name="Picture 8">
            <a:extLst>
              <a:ext uri="{FF2B5EF4-FFF2-40B4-BE49-F238E27FC236}">
                <a16:creationId xmlns:a16="http://schemas.microsoft.com/office/drawing/2014/main" id="{BA65F9FA-5588-592E-A4F4-7787BFF5E0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528" y="1203637"/>
            <a:ext cx="4946400" cy="2764215"/>
          </a:xfrm>
          <a:prstGeom prst="rect">
            <a:avLst/>
          </a:prstGeom>
          <a:noFill/>
          <a:ln>
            <a:noFill/>
          </a:ln>
          <a:effectLst/>
          <a:extLst>
            <a:ext uri="{909E8E84-426E-40dd-AFC4-6F175D3DCCD1}">
              <a14:hiddenFill xmlns:lc="http://schemas.openxmlformats.org/drawingml/2006/lockedCanvas" xmlns:a14="http://schemas.microsoft.com/office/drawing/2010/main" xmlns="" xmlns:mc="http://schemas.openxmlformats.org/markup-compatibility/2006">
                <a:solidFill>
                  <a:schemeClr val="accent1"/>
                </a:solidFill>
              </a14:hiddenFill>
            </a:ext>
            <a:ext uri="{91240B29-F687-4f45-9708-019B960494DF}">
              <a14:hiddenLine xmlns:lc="http://schemas.openxmlformats.org/drawingml/2006/lockedCanvas" xmlns:a14="http://schemas.microsoft.com/office/drawing/2010/main" xmlns="" xmlns:mc="http://schemas.openxmlformats.org/markup-compatibility/2006" w="12700" cap="sq">
                <a:solidFill>
                  <a:schemeClr val="tx1"/>
                </a:solidFill>
                <a:miter lim="800000"/>
                <a:headEnd type="none" w="sm" len="sm"/>
                <a:tailEnd type="none" w="sm" len="sm"/>
              </a14:hiddenLine>
            </a:ext>
            <a:ext uri="{AF507438-7753-43e0-B8FC-AC1667EBCBE1}">
              <a14:hiddenEffects xmlns:lc="http://schemas.openxmlformats.org/drawingml/2006/lockedCanvas" xmlns:a14="http://schemas.microsoft.com/office/drawing/2010/main" xmlns="" xmlns:mc="http://schemas.openxmlformats.org/markup-compatibility/2006">
                <a:effectLst>
                  <a:outerShdw blurRad="63500" dist="38099" dir="2700000" algn="ctr" rotWithShape="0">
                    <a:schemeClr val="bg2">
                      <a:alpha val="74998"/>
                    </a:schemeClr>
                  </a:outerShdw>
                </a:effectLst>
              </a14:hiddenEffects>
            </a:ext>
          </a:extLst>
        </p:spPr>
      </p:pic>
      <p:pic>
        <p:nvPicPr>
          <p:cNvPr id="11" name="Picture 7">
            <a:extLst>
              <a:ext uri="{FF2B5EF4-FFF2-40B4-BE49-F238E27FC236}">
                <a16:creationId xmlns:a16="http://schemas.microsoft.com/office/drawing/2014/main" id="{503504DD-23E5-E569-BB62-0435DA000310}"/>
              </a:ext>
            </a:extLst>
          </p:cNvPr>
          <p:cNvPicPr>
            <a:picLocks noChangeAspect="1" noChangeArrowheads="1"/>
          </p:cNvPicPr>
          <p:nvPr/>
        </p:nvPicPr>
        <p:blipFill>
          <a:blip r:embed="rId3"/>
          <a:srcRect/>
          <a:stretch>
            <a:fillRect/>
          </a:stretch>
        </p:blipFill>
        <p:spPr bwMode="auto">
          <a:xfrm>
            <a:off x="6888088" y="4060261"/>
            <a:ext cx="4947920" cy="2174379"/>
          </a:xfrm>
          <a:prstGeom prst="rect">
            <a:avLst/>
          </a:prstGeom>
          <a:noFill/>
          <a:ln w="12700" cap="sq">
            <a:noFill/>
            <a:miter lim="800000"/>
            <a:headEnd type="none" w="sm" len="sm"/>
            <a:tailEnd type="none" w="sm" len="sm"/>
          </a:ln>
        </p:spPr>
      </p:pic>
    </p:spTree>
    <p:extLst>
      <p:ext uri="{BB962C8B-B14F-4D97-AF65-F5344CB8AC3E}">
        <p14:creationId xmlns:p14="http://schemas.microsoft.com/office/powerpoint/2010/main" val="1794903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712CF0-11EB-B34E-9F4A-6F6DC27DC4AD}"/>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σήμερα</a:t>
            </a:r>
            <a:endParaRPr lang="en-US" dirty="0"/>
          </a:p>
        </p:txBody>
      </p:sp>
      <p:sp>
        <p:nvSpPr>
          <p:cNvPr id="14" name="Content Placeholder 13">
            <a:extLst>
              <a:ext uri="{FF2B5EF4-FFF2-40B4-BE49-F238E27FC236}">
                <a16:creationId xmlns:a16="http://schemas.microsoft.com/office/drawing/2014/main" id="{7980D5C1-A36F-37BD-A1CA-A310391C2F49}"/>
              </a:ext>
            </a:extLst>
          </p:cNvPr>
          <p:cNvSpPr>
            <a:spLocks noGrp="1"/>
          </p:cNvSpPr>
          <p:nvPr>
            <p:ph sz="half" idx="1"/>
          </p:nvPr>
        </p:nvSpPr>
        <p:spPr/>
        <p:txBody>
          <a:bodyPr lIns="36000" tIns="36000" rIns="36000" bIns="36000">
            <a:normAutofit fontScale="62500" lnSpcReduction="20000"/>
          </a:bodyPr>
          <a:lstStyle/>
          <a:p>
            <a:pPr>
              <a:lnSpc>
                <a:spcPct val="120000"/>
              </a:lnSpc>
            </a:pPr>
            <a:r>
              <a:rPr lang="en-US" sz="2400" dirty="0">
                <a:solidFill>
                  <a:srgbClr val="00B050"/>
                </a:solidFill>
              </a:rPr>
              <a:t>ALBA </a:t>
            </a:r>
            <a:r>
              <a:rPr lang="en-US" sz="2400" dirty="0">
                <a:solidFill>
                  <a:srgbClr val="FF0000"/>
                </a:solidFill>
              </a:rPr>
              <a:t>Synchrotron Light Facilities </a:t>
            </a:r>
            <a:r>
              <a:rPr lang="en-US" sz="2400" dirty="0">
                <a:solidFill>
                  <a:srgbClr val="00B050"/>
                </a:solidFill>
              </a:rPr>
              <a:t>– Barcelona Spain</a:t>
            </a:r>
            <a:endParaRPr lang="el-GR" sz="2400" b="1" dirty="0">
              <a:solidFill>
                <a:srgbClr val="00B050"/>
              </a:solidFill>
            </a:endParaRPr>
          </a:p>
          <a:p>
            <a:pPr marL="342900" indent="-342900">
              <a:lnSpc>
                <a:spcPct val="120000"/>
              </a:lnSpc>
              <a:buFont typeface="Wingdings" pitchFamily="2" charset="2"/>
              <a:buChar char="§"/>
            </a:pPr>
            <a:r>
              <a:rPr lang="el-GR" sz="2400" b="0" dirty="0"/>
              <a:t>Τελευταίας 3</a:t>
            </a:r>
            <a:r>
              <a:rPr lang="el-GR" sz="2400" b="0" baseline="30000" dirty="0"/>
              <a:t>ης</a:t>
            </a:r>
            <a:r>
              <a:rPr lang="el-GR" sz="2400" b="0" dirty="0"/>
              <a:t> γενιάς </a:t>
            </a:r>
            <a:r>
              <a:rPr lang="en-US" sz="2400" b="0" dirty="0"/>
              <a:t>synchrotron</a:t>
            </a:r>
            <a:r>
              <a:rPr lang="el-GR" sz="2400" b="0" dirty="0"/>
              <a:t> </a:t>
            </a:r>
            <a:r>
              <a:rPr lang="en-US" sz="2400" b="0" dirty="0"/>
              <a:t>light</a:t>
            </a:r>
            <a:r>
              <a:rPr lang="el-GR" sz="2400" b="0" dirty="0"/>
              <a:t>, το νεότερο κέντρο στην λεκάνη της μεσογείου</a:t>
            </a:r>
            <a:r>
              <a:rPr lang="en-US" sz="2400" b="0" dirty="0"/>
              <a:t>  </a:t>
            </a:r>
          </a:p>
          <a:p>
            <a:pPr marL="342900" indent="-342900">
              <a:lnSpc>
                <a:spcPct val="120000"/>
              </a:lnSpc>
              <a:buFont typeface="Wingdings" pitchFamily="2" charset="2"/>
              <a:buChar char="§"/>
            </a:pPr>
            <a:r>
              <a:rPr lang="el-GR" sz="2400" b="0" dirty="0"/>
              <a:t>3 </a:t>
            </a:r>
            <a:r>
              <a:rPr lang="en-US" sz="2400" b="0" dirty="0"/>
              <a:t>GeV </a:t>
            </a:r>
            <a:r>
              <a:rPr lang="el-GR" sz="2400" b="0" dirty="0"/>
              <a:t>δέσμη ηλεκτρονίων, 270μ περίμετρος</a:t>
            </a:r>
          </a:p>
          <a:p>
            <a:pPr marL="342900" indent="-342900">
              <a:lnSpc>
                <a:spcPct val="120000"/>
              </a:lnSpc>
              <a:buFont typeface="Wingdings" pitchFamily="2" charset="2"/>
              <a:buChar char="§"/>
            </a:pPr>
            <a:r>
              <a:rPr lang="el-GR" sz="2400" b="0" dirty="0"/>
              <a:t>πειραμάτων με </a:t>
            </a:r>
            <a:r>
              <a:rPr lang="en-US" sz="2400" b="0" dirty="0"/>
              <a:t>soft </a:t>
            </a:r>
            <a:r>
              <a:rPr lang="el-GR" sz="2400" b="0" dirty="0"/>
              <a:t>και </a:t>
            </a:r>
            <a:r>
              <a:rPr lang="en-US" sz="2400" b="0" dirty="0"/>
              <a:t>hard </a:t>
            </a:r>
            <a:r>
              <a:rPr lang="el-GR" sz="2400" b="0" dirty="0"/>
              <a:t>Χ-</a:t>
            </a:r>
            <a:r>
              <a:rPr lang="en-US" sz="2400" b="0" dirty="0"/>
              <a:t>rays </a:t>
            </a:r>
            <a:r>
              <a:rPr lang="el-GR" sz="2400" b="0" dirty="0"/>
              <a:t>δέσμες</a:t>
            </a:r>
          </a:p>
          <a:p>
            <a:pPr marL="342900" indent="-342900">
              <a:lnSpc>
                <a:spcPct val="120000"/>
              </a:lnSpc>
              <a:buFont typeface="Wingdings" pitchFamily="2" charset="2"/>
              <a:buChar char="§"/>
            </a:pPr>
            <a:r>
              <a:rPr lang="el-GR" sz="2400" b="0" dirty="0"/>
              <a:t>Μελέτες για </a:t>
            </a:r>
            <a:r>
              <a:rPr lang="el-GR" sz="2400" b="0" dirty="0" err="1"/>
              <a:t>βιο</a:t>
            </a:r>
            <a:r>
              <a:rPr lang="el-GR" sz="2400" b="0" dirty="0"/>
              <a:t>-τεχνολογία, επιστήμη των υλικών (</a:t>
            </a:r>
            <a:r>
              <a:rPr lang="el-GR" sz="2400" b="0" dirty="0" err="1"/>
              <a:t>μαγνητικ</a:t>
            </a:r>
            <a:r>
              <a:rPr lang="en-US" sz="2400" b="0" dirty="0" err="1"/>
              <a:t>έ</a:t>
            </a:r>
            <a:r>
              <a:rPr lang="el-GR" sz="2400" b="0" dirty="0"/>
              <a:t>ς και ηλεκτρικές ιδιότητες των </a:t>
            </a:r>
            <a:r>
              <a:rPr lang="el-GR" sz="2400" b="0" dirty="0" err="1"/>
              <a:t>υλικώ</a:t>
            </a:r>
            <a:r>
              <a:rPr lang="el-GR" sz="2400" b="0" dirty="0"/>
              <a:t>, </a:t>
            </a:r>
            <a:r>
              <a:rPr lang="el-GR" sz="2400" b="0" dirty="0" err="1"/>
              <a:t>νανο</a:t>
            </a:r>
            <a:r>
              <a:rPr lang="el-GR" sz="2400" b="0" dirty="0"/>
              <a:t>-τεχνολογία)</a:t>
            </a:r>
          </a:p>
          <a:p>
            <a:pPr marL="342900" indent="-342900">
              <a:lnSpc>
                <a:spcPct val="120000"/>
              </a:lnSpc>
              <a:buFont typeface="Wingdings" pitchFamily="2" charset="2"/>
              <a:buChar char="§"/>
            </a:pPr>
            <a:r>
              <a:rPr lang="el-GR" sz="2400" b="0" dirty="0"/>
              <a:t>6’000 ώρες δέσμης/χρόνο για πειράματα, 2’000 χρήστες από πανεπιστήμια ή ερευνητικά ιδρύματα ή βιομηχανία το χρόνο. </a:t>
            </a:r>
          </a:p>
          <a:p>
            <a:pPr marL="666750" lvl="1" indent="-342900">
              <a:lnSpc>
                <a:spcPct val="120000"/>
              </a:lnSpc>
              <a:buFont typeface="Wingdings" pitchFamily="2" charset="2"/>
              <a:buChar char="§"/>
            </a:pPr>
            <a:r>
              <a:rPr lang="el-GR" sz="2000" b="0" dirty="0"/>
              <a:t>65% χρήστες από την Ισπανία, 35% από άλλες χώρες</a:t>
            </a:r>
          </a:p>
        </p:txBody>
      </p:sp>
      <p:sp>
        <p:nvSpPr>
          <p:cNvPr id="4" name="Date Placeholder 3">
            <a:extLst>
              <a:ext uri="{FF2B5EF4-FFF2-40B4-BE49-F238E27FC236}">
                <a16:creationId xmlns:a16="http://schemas.microsoft.com/office/drawing/2014/main" id="{50E5D620-FF0B-26EB-6EE7-D24F3146DE73}"/>
              </a:ext>
            </a:extLst>
          </p:cNvPr>
          <p:cNvSpPr>
            <a:spLocks noGrp="1"/>
          </p:cNvSpPr>
          <p:nvPr>
            <p:ph type="dt" sz="half" idx="14"/>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1076C3F-BF1F-40C3-7EB3-97BDCA4081F0}"/>
              </a:ext>
            </a:extLst>
          </p:cNvPr>
          <p:cNvSpPr>
            <a:spLocks noGrp="1"/>
          </p:cNvSpPr>
          <p:nvPr>
            <p:ph type="ftr" sz="quarter" idx="15"/>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E5046019-D781-3D32-B996-64A61C83CAAF}"/>
              </a:ext>
            </a:extLst>
          </p:cNvPr>
          <p:cNvSpPr>
            <a:spLocks noGrp="1"/>
          </p:cNvSpPr>
          <p:nvPr>
            <p:ph type="sldNum" sz="quarter" idx="16"/>
          </p:nvPr>
        </p:nvSpPr>
        <p:spPr/>
        <p:txBody>
          <a:bodyPr/>
          <a:lstStyle/>
          <a:p>
            <a:fld id="{36B5EA5A-BC32-A742-B11B-8E7414D5B535}" type="slidenum">
              <a:rPr lang="en-US" smtClean="0"/>
              <a:pPr/>
              <a:t>57</a:t>
            </a:fld>
            <a:endParaRPr lang="en-US" dirty="0"/>
          </a:p>
        </p:txBody>
      </p:sp>
      <p:pic>
        <p:nvPicPr>
          <p:cNvPr id="2" name="Picture 1">
            <a:extLst>
              <a:ext uri="{FF2B5EF4-FFF2-40B4-BE49-F238E27FC236}">
                <a16:creationId xmlns:a16="http://schemas.microsoft.com/office/drawing/2014/main" id="{3B93FC01-94B9-1110-8608-3333AEFBD31F}"/>
              </a:ext>
            </a:extLst>
          </p:cNvPr>
          <p:cNvPicPr>
            <a:picLocks noChangeAspect="1"/>
          </p:cNvPicPr>
          <p:nvPr/>
        </p:nvPicPr>
        <p:blipFill>
          <a:blip r:embed="rId2"/>
          <a:stretch>
            <a:fillRect/>
          </a:stretch>
        </p:blipFill>
        <p:spPr>
          <a:xfrm>
            <a:off x="6222318" y="914476"/>
            <a:ext cx="3888432" cy="2818946"/>
          </a:xfrm>
          <a:prstGeom prst="rect">
            <a:avLst/>
          </a:prstGeom>
        </p:spPr>
      </p:pic>
      <p:pic>
        <p:nvPicPr>
          <p:cNvPr id="15364" name="Picture 4" descr="The Alba Synchrotron &quot;The light that unravels intimate secrets of matter&quot; -  Rincón educativo">
            <a:extLst>
              <a:ext uri="{FF2B5EF4-FFF2-40B4-BE49-F238E27FC236}">
                <a16:creationId xmlns:a16="http://schemas.microsoft.com/office/drawing/2014/main" id="{3D018A53-9CD0-B358-1C59-3C9659975F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8168" y="3787701"/>
            <a:ext cx="4032448" cy="241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0056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hoto">
            <a:extLst>
              <a:ext uri="{FF2B5EF4-FFF2-40B4-BE49-F238E27FC236}">
                <a16:creationId xmlns:a16="http://schemas.microsoft.com/office/drawing/2014/main" id="{BC123553-A420-C7E4-9B3B-F86B15E5A2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297" y="1561419"/>
            <a:ext cx="4471599" cy="4426514"/>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a:extLst>
              <a:ext uri="{FF2B5EF4-FFF2-40B4-BE49-F238E27FC236}">
                <a16:creationId xmlns:a16="http://schemas.microsoft.com/office/drawing/2014/main" id="{0E7594B9-F331-7C61-0B85-8DFEC96E64DC}"/>
              </a:ext>
            </a:extLst>
          </p:cNvPr>
          <p:cNvSpPr>
            <a:spLocks noGrp="1"/>
          </p:cNvSpPr>
          <p:nvPr>
            <p:ph idx="1"/>
          </p:nvPr>
        </p:nvSpPr>
        <p:spPr>
          <a:xfrm>
            <a:off x="5735960" y="1592263"/>
            <a:ext cx="6048052" cy="4608512"/>
          </a:xfrm>
        </p:spPr>
        <p:txBody>
          <a:bodyPr>
            <a:normAutofit fontScale="85000" lnSpcReduction="10000"/>
          </a:bodyPr>
          <a:lstStyle/>
          <a:p>
            <a:pPr marL="342900" indent="-342900" algn="l">
              <a:lnSpc>
                <a:spcPct val="150000"/>
              </a:lnSpc>
              <a:spcBef>
                <a:spcPts val="600"/>
              </a:spcBef>
              <a:buFont typeface="Arial" panose="020B0604020202020204" pitchFamily="34" charset="0"/>
              <a:buChar char="•"/>
            </a:pPr>
            <a:r>
              <a:rPr lang="el-GR" dirty="0"/>
              <a:t>Το διάγραμμα του </a:t>
            </a:r>
            <a:r>
              <a:rPr lang="en-US" dirty="0"/>
              <a:t>Livingston </a:t>
            </a:r>
            <a:r>
              <a:rPr lang="el-GR" dirty="0"/>
              <a:t>δείχνει την εξέλιξη των επιταχυντών από τον προηγούμενο αιώνα</a:t>
            </a:r>
          </a:p>
          <a:p>
            <a:pPr marL="342900" indent="-342900" algn="l">
              <a:lnSpc>
                <a:spcPct val="150000"/>
              </a:lnSpc>
              <a:spcBef>
                <a:spcPts val="600"/>
              </a:spcBef>
              <a:buFont typeface="Arial" panose="020B0604020202020204" pitchFamily="34" charset="0"/>
              <a:buChar char="•"/>
            </a:pPr>
            <a:r>
              <a:rPr lang="el-GR" dirty="0"/>
              <a:t>Μέχρι το τέλος του 20</a:t>
            </a:r>
            <a:r>
              <a:rPr lang="el-GR" baseline="30000" dirty="0"/>
              <a:t>ου</a:t>
            </a:r>
            <a:r>
              <a:rPr lang="el-GR" dirty="0"/>
              <a:t> αιώνα, κάθε </a:t>
            </a:r>
            <a:r>
              <a:rPr lang="en-US" dirty="0"/>
              <a:t>6-1</a:t>
            </a:r>
            <a:r>
              <a:rPr lang="el-GR" dirty="0"/>
              <a:t>0 χρόνια η ενέργεια αυξάνεται μια τάξη μεγέθους</a:t>
            </a:r>
          </a:p>
          <a:p>
            <a:pPr marL="342900" indent="-342900" algn="l">
              <a:lnSpc>
                <a:spcPct val="150000"/>
              </a:lnSpc>
              <a:spcBef>
                <a:spcPts val="600"/>
              </a:spcBef>
              <a:buFont typeface="Arial" panose="020B0604020202020204" pitchFamily="34" charset="0"/>
              <a:buChar char="•"/>
            </a:pPr>
            <a:r>
              <a:rPr lang="el-GR" dirty="0">
                <a:solidFill>
                  <a:srgbClr val="FF0000"/>
                </a:solidFill>
              </a:rPr>
              <a:t>Νέες τεχνολογίες εμφανίζονται και αντικαθιστούν ή συμπληρώνουν παλιότερες</a:t>
            </a:r>
          </a:p>
          <a:p>
            <a:pPr marL="0" indent="0" algn="l">
              <a:lnSpc>
                <a:spcPct val="150000"/>
              </a:lnSpc>
              <a:spcBef>
                <a:spcPts val="600"/>
              </a:spcBef>
              <a:buNone/>
            </a:pPr>
            <a:r>
              <a:rPr lang="el-GR" dirty="0"/>
              <a:t>Όμως: </a:t>
            </a:r>
          </a:p>
          <a:p>
            <a:pPr>
              <a:lnSpc>
                <a:spcPct val="150000"/>
              </a:lnSpc>
              <a:spcBef>
                <a:spcPts val="600"/>
              </a:spcBef>
              <a:buFont typeface="Wingdings" pitchFamily="2" charset="2"/>
              <a:buChar char="§"/>
            </a:pPr>
            <a:r>
              <a:rPr lang="el-GR" dirty="0"/>
              <a:t>Η ενέργεια δεν είναι ο μόνος παράγοντας εξέλιξης </a:t>
            </a:r>
          </a:p>
          <a:p>
            <a:pPr>
              <a:lnSpc>
                <a:spcPct val="150000"/>
              </a:lnSpc>
              <a:spcBef>
                <a:spcPts val="600"/>
              </a:spcBef>
              <a:buFont typeface="Wingdings" pitchFamily="2" charset="2"/>
              <a:buChar char="§"/>
            </a:pPr>
            <a:r>
              <a:rPr lang="el-GR" dirty="0"/>
              <a:t>Τα χαρακτηριστικά της δέσμης: ένταση, διατομή είναι επίσης σημαντικά </a:t>
            </a:r>
          </a:p>
          <a:p>
            <a:endParaRPr lang="en-US" dirty="0"/>
          </a:p>
        </p:txBody>
      </p:sp>
      <p:sp>
        <p:nvSpPr>
          <p:cNvPr id="7" name="Title 6">
            <a:extLst>
              <a:ext uri="{FF2B5EF4-FFF2-40B4-BE49-F238E27FC236}">
                <a16:creationId xmlns:a16="http://schemas.microsoft.com/office/drawing/2014/main" id="{338105F8-AF7D-7409-2829-4B0A374AA8C3}"/>
              </a:ext>
            </a:extLst>
          </p:cNvPr>
          <p:cNvSpPr>
            <a:spLocks noGrp="1"/>
          </p:cNvSpPr>
          <p:nvPr>
            <p:ph type="title"/>
          </p:nvPr>
        </p:nvSpPr>
        <p:spPr/>
        <p:txBody>
          <a:bodyPr/>
          <a:lstStyle/>
          <a:p>
            <a:r>
              <a:rPr lang="el-GR" dirty="0"/>
              <a:t>Συνοπτικά η εξέλιξη των επιταχυντών</a:t>
            </a:r>
            <a:br>
              <a:rPr lang="el-GR" dirty="0"/>
            </a:br>
            <a:r>
              <a:rPr lang="el-GR" dirty="0">
                <a:solidFill>
                  <a:schemeClr val="accent1">
                    <a:lumMod val="40000"/>
                    <a:lumOff val="60000"/>
                  </a:schemeClr>
                </a:solidFill>
              </a:rPr>
              <a:t>Το διάγραμμα του </a:t>
            </a:r>
            <a:r>
              <a:rPr lang="en-US" dirty="0">
                <a:solidFill>
                  <a:schemeClr val="accent1">
                    <a:lumMod val="40000"/>
                    <a:lumOff val="60000"/>
                  </a:schemeClr>
                </a:solidFill>
              </a:rPr>
              <a:t>Livingston</a:t>
            </a:r>
          </a:p>
        </p:txBody>
      </p:sp>
      <p:sp>
        <p:nvSpPr>
          <p:cNvPr id="4" name="Date Placeholder 3">
            <a:extLst>
              <a:ext uri="{FF2B5EF4-FFF2-40B4-BE49-F238E27FC236}">
                <a16:creationId xmlns:a16="http://schemas.microsoft.com/office/drawing/2014/main" id="{231F6C57-8E03-3087-153E-A43CD512E8F2}"/>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A366FE65-DC7D-2118-E690-921604CBA420}"/>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6D96E8E6-7432-3B96-FF8D-382FEAF0EE30}"/>
              </a:ext>
            </a:extLst>
          </p:cNvPr>
          <p:cNvSpPr>
            <a:spLocks noGrp="1"/>
          </p:cNvSpPr>
          <p:nvPr>
            <p:ph type="sldNum" sz="quarter" idx="12"/>
          </p:nvPr>
        </p:nvSpPr>
        <p:spPr/>
        <p:txBody>
          <a:bodyPr/>
          <a:lstStyle/>
          <a:p>
            <a:fld id="{36B5EA5A-BC32-A742-B11B-8E7414D5B535}" type="slidenum">
              <a:rPr lang="en-US" smtClean="0"/>
              <a:pPr/>
              <a:t>58</a:t>
            </a:fld>
            <a:endParaRPr lang="en-US" dirty="0"/>
          </a:p>
        </p:txBody>
      </p:sp>
      <p:pic>
        <p:nvPicPr>
          <p:cNvPr id="3" name="Picture 2">
            <a:extLst>
              <a:ext uri="{FF2B5EF4-FFF2-40B4-BE49-F238E27FC236}">
                <a16:creationId xmlns:a16="http://schemas.microsoft.com/office/drawing/2014/main" id="{E07E95BC-B9D7-34C0-789B-D4DC1F34A73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6"/>
          <a:stretch/>
        </p:blipFill>
        <p:spPr>
          <a:xfrm>
            <a:off x="3647728" y="4077072"/>
            <a:ext cx="1870279" cy="1452580"/>
          </a:xfrm>
          <a:prstGeom prst="rect">
            <a:avLst/>
          </a:prstGeom>
          <a:ln>
            <a:solidFill>
              <a:srgbClr val="FF0000"/>
            </a:solidFill>
          </a:ln>
        </p:spPr>
      </p:pic>
      <p:sp>
        <p:nvSpPr>
          <p:cNvPr id="10" name="TextBox 9">
            <a:extLst>
              <a:ext uri="{FF2B5EF4-FFF2-40B4-BE49-F238E27FC236}">
                <a16:creationId xmlns:a16="http://schemas.microsoft.com/office/drawing/2014/main" id="{25DB5EA4-3B59-7DE9-75CC-05A9BA6DDEEB}"/>
              </a:ext>
            </a:extLst>
          </p:cNvPr>
          <p:cNvSpPr txBox="1"/>
          <p:nvPr/>
        </p:nvSpPr>
        <p:spPr>
          <a:xfrm rot="16200000">
            <a:off x="-16291" y="3290500"/>
            <a:ext cx="905697" cy="276999"/>
          </a:xfrm>
          <a:prstGeom prst="rect">
            <a:avLst/>
          </a:prstGeom>
          <a:noFill/>
        </p:spPr>
        <p:txBody>
          <a:bodyPr wrap="none" lIns="0" tIns="0" rIns="0" bIns="0" rtlCol="0">
            <a:spAutoFit/>
          </a:bodyPr>
          <a:lstStyle/>
          <a:p>
            <a:pPr algn="l"/>
            <a:r>
              <a:rPr lang="el-GR" dirty="0"/>
              <a:t>Ενέργεια</a:t>
            </a:r>
            <a:endParaRPr lang="en-US" dirty="0"/>
          </a:p>
        </p:txBody>
      </p:sp>
      <p:sp>
        <p:nvSpPr>
          <p:cNvPr id="11" name="TextBox 10">
            <a:extLst>
              <a:ext uri="{FF2B5EF4-FFF2-40B4-BE49-F238E27FC236}">
                <a16:creationId xmlns:a16="http://schemas.microsoft.com/office/drawing/2014/main" id="{484C878B-3EA8-85F0-0996-EBC548E78287}"/>
              </a:ext>
            </a:extLst>
          </p:cNvPr>
          <p:cNvSpPr txBox="1"/>
          <p:nvPr/>
        </p:nvSpPr>
        <p:spPr>
          <a:xfrm>
            <a:off x="2855640" y="5970852"/>
            <a:ext cx="508088" cy="276999"/>
          </a:xfrm>
          <a:prstGeom prst="rect">
            <a:avLst/>
          </a:prstGeom>
          <a:noFill/>
        </p:spPr>
        <p:txBody>
          <a:bodyPr wrap="none" lIns="0" tIns="0" rIns="0" bIns="0" rtlCol="0">
            <a:spAutoFit/>
          </a:bodyPr>
          <a:lstStyle/>
          <a:p>
            <a:pPr algn="l"/>
            <a:r>
              <a:rPr lang="el-GR" dirty="0"/>
              <a:t>Έτος</a:t>
            </a:r>
            <a:endParaRPr lang="en-US" dirty="0"/>
          </a:p>
        </p:txBody>
      </p:sp>
      <p:cxnSp>
        <p:nvCxnSpPr>
          <p:cNvPr id="16" name="Straight Connector 15">
            <a:extLst>
              <a:ext uri="{FF2B5EF4-FFF2-40B4-BE49-F238E27FC236}">
                <a16:creationId xmlns:a16="http://schemas.microsoft.com/office/drawing/2014/main" id="{60B3519E-229E-6375-8940-C2208824586A}"/>
              </a:ext>
            </a:extLst>
          </p:cNvPr>
          <p:cNvCxnSpPr>
            <a:cxnSpLocks/>
          </p:cNvCxnSpPr>
          <p:nvPr/>
        </p:nvCxnSpPr>
        <p:spPr>
          <a:xfrm flipV="1">
            <a:off x="983432" y="2636912"/>
            <a:ext cx="3816424" cy="309634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417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AA5379-A668-C275-117A-7AB49BA1167F}"/>
              </a:ext>
            </a:extLst>
          </p:cNvPr>
          <p:cNvSpPr>
            <a:spLocks noGrp="1"/>
          </p:cNvSpPr>
          <p:nvPr>
            <p:ph idx="1"/>
          </p:nvPr>
        </p:nvSpPr>
        <p:spPr>
          <a:xfrm>
            <a:off x="407989" y="1592263"/>
            <a:ext cx="11376024" cy="684609"/>
          </a:xfrm>
        </p:spPr>
        <p:txBody>
          <a:bodyPr/>
          <a:lstStyle/>
          <a:p>
            <a:pPr algn="l"/>
            <a:r>
              <a:rPr lang="el-GR" dirty="0"/>
              <a:t>Η </a:t>
            </a:r>
            <a:r>
              <a:rPr lang="el-GR" dirty="0" err="1"/>
              <a:t>πρό</a:t>
            </a:r>
            <a:r>
              <a:rPr lang="el-GR" dirty="0"/>
              <a:t>(σ)</a:t>
            </a:r>
            <a:r>
              <a:rPr lang="el-GR" dirty="0" err="1"/>
              <a:t>κληση</a:t>
            </a:r>
            <a:r>
              <a:rPr lang="el-GR" dirty="0"/>
              <a:t> για Υψηλότερη Ενέργεια</a:t>
            </a:r>
            <a:endParaRPr lang="en-US" dirty="0"/>
          </a:p>
        </p:txBody>
      </p:sp>
      <p:sp>
        <p:nvSpPr>
          <p:cNvPr id="3" name="Title 2">
            <a:extLst>
              <a:ext uri="{FF2B5EF4-FFF2-40B4-BE49-F238E27FC236}">
                <a16:creationId xmlns:a16="http://schemas.microsoft.com/office/drawing/2014/main" id="{9684553A-FF3B-226F-8949-36667662CE24}"/>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αύριο</a:t>
            </a:r>
            <a:endParaRPr lang="en-US" dirty="0"/>
          </a:p>
        </p:txBody>
      </p:sp>
      <p:sp>
        <p:nvSpPr>
          <p:cNvPr id="4" name="Date Placeholder 3">
            <a:extLst>
              <a:ext uri="{FF2B5EF4-FFF2-40B4-BE49-F238E27FC236}">
                <a16:creationId xmlns:a16="http://schemas.microsoft.com/office/drawing/2014/main" id="{091DBFC5-5771-8B15-221C-07615691738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2BA68108-FD55-BA29-C9E7-8219771CC55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A038A18E-C031-1A39-8D2E-C2592AE36EDF}"/>
              </a:ext>
            </a:extLst>
          </p:cNvPr>
          <p:cNvSpPr>
            <a:spLocks noGrp="1"/>
          </p:cNvSpPr>
          <p:nvPr>
            <p:ph type="sldNum" sz="quarter" idx="12"/>
          </p:nvPr>
        </p:nvSpPr>
        <p:spPr/>
        <p:txBody>
          <a:bodyPr/>
          <a:lstStyle/>
          <a:p>
            <a:fld id="{36B5EA5A-BC32-A742-B11B-8E7414D5B535}" type="slidenum">
              <a:rPr lang="en-US" smtClean="0"/>
              <a:pPr/>
              <a:t>59</a:t>
            </a:fld>
            <a:endParaRPr lang="en-US" dirty="0"/>
          </a:p>
        </p:txBody>
      </p:sp>
      <p:pic>
        <p:nvPicPr>
          <p:cNvPr id="7" name="Picture 6" descr="An aerial view of a city&#10;&#10;Description automatically generated with low confidence">
            <a:extLst>
              <a:ext uri="{FF2B5EF4-FFF2-40B4-BE49-F238E27FC236}">
                <a16:creationId xmlns:a16="http://schemas.microsoft.com/office/drawing/2014/main" id="{91C66430-F609-3336-D096-4BBCA363E99C}"/>
              </a:ext>
            </a:extLst>
          </p:cNvPr>
          <p:cNvPicPr>
            <a:picLocks noChangeAspect="1"/>
          </p:cNvPicPr>
          <p:nvPr/>
        </p:nvPicPr>
        <p:blipFill rotWithShape="1">
          <a:blip r:embed="rId2">
            <a:extLst>
              <a:ext uri="{28A0092B-C50C-407E-A947-70E740481C1C}">
                <a14:useLocalDpi xmlns:a14="http://schemas.microsoft.com/office/drawing/2010/main" val="0"/>
              </a:ext>
            </a:extLst>
          </a:blip>
          <a:srcRect b="19348"/>
          <a:stretch/>
        </p:blipFill>
        <p:spPr>
          <a:xfrm>
            <a:off x="695400" y="2665200"/>
            <a:ext cx="5123398" cy="2889250"/>
          </a:xfrm>
          <a:prstGeom prst="rect">
            <a:avLst/>
          </a:prstGeom>
        </p:spPr>
      </p:pic>
      <p:pic>
        <p:nvPicPr>
          <p:cNvPr id="8" name="Picture 7" descr="A picture containing icon&#10;&#10;Description automatically generated">
            <a:extLst>
              <a:ext uri="{FF2B5EF4-FFF2-40B4-BE49-F238E27FC236}">
                <a16:creationId xmlns:a16="http://schemas.microsoft.com/office/drawing/2014/main" id="{0E23F460-DE52-1A91-553B-F6D53ADB2D3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5360" y="2293883"/>
            <a:ext cx="2171053" cy="733963"/>
          </a:xfrm>
          <a:prstGeom prst="rect">
            <a:avLst/>
          </a:prstGeom>
          <a:solidFill>
            <a:srgbClr val="0033A0"/>
          </a:solidFill>
        </p:spPr>
      </p:pic>
      <p:sp>
        <p:nvSpPr>
          <p:cNvPr id="9" name="TextBox 8">
            <a:extLst>
              <a:ext uri="{FF2B5EF4-FFF2-40B4-BE49-F238E27FC236}">
                <a16:creationId xmlns:a16="http://schemas.microsoft.com/office/drawing/2014/main" id="{C60FB9EE-6A06-AD63-0188-74CEFFFAE78E}"/>
              </a:ext>
            </a:extLst>
          </p:cNvPr>
          <p:cNvSpPr txBox="1"/>
          <p:nvPr/>
        </p:nvSpPr>
        <p:spPr>
          <a:xfrm>
            <a:off x="6602762" y="1584374"/>
            <a:ext cx="5181249" cy="4580930"/>
          </a:xfrm>
          <a:prstGeom prst="rect">
            <a:avLst/>
          </a:prstGeom>
          <a:noFill/>
        </p:spPr>
        <p:txBody>
          <a:bodyPr wrap="square" lIns="0" tIns="0" rIns="0" bIns="0" rtlCol="0">
            <a:normAutofit fontScale="92500" lnSpcReduction="10000"/>
          </a:bodyPr>
          <a:lstStyle/>
          <a:p>
            <a:pPr algn="l"/>
            <a:r>
              <a:rPr lang="en-US" b="1" dirty="0"/>
              <a:t>FCC-</a:t>
            </a:r>
            <a:r>
              <a:rPr lang="en-US" b="1" dirty="0" err="1"/>
              <a:t>ee</a:t>
            </a:r>
            <a:r>
              <a:rPr lang="en-US" dirty="0"/>
              <a:t> : </a:t>
            </a:r>
            <a:r>
              <a:rPr lang="el-GR" dirty="0" err="1"/>
              <a:t>συγκρουστήρας</a:t>
            </a:r>
            <a:r>
              <a:rPr lang="el-GR" dirty="0"/>
              <a:t> ηλεκτρονίων-ποζιτρονίων</a:t>
            </a:r>
          </a:p>
          <a:p>
            <a:pPr marL="285750" indent="-285750" algn="l">
              <a:buFont typeface="Wingdings" pitchFamily="2" charset="2"/>
              <a:buChar char="§"/>
            </a:pPr>
            <a:r>
              <a:rPr lang="el-GR" dirty="0"/>
              <a:t>45 – 175 </a:t>
            </a:r>
            <a:r>
              <a:rPr lang="en-US" dirty="0"/>
              <a:t>GeV </a:t>
            </a:r>
            <a:r>
              <a:rPr lang="el-GR" dirty="0"/>
              <a:t>ενέργεια δέσμης</a:t>
            </a:r>
            <a:endParaRPr lang="en-US" dirty="0"/>
          </a:p>
          <a:p>
            <a:pPr marL="285750" indent="-285750" algn="l">
              <a:buFont typeface="Wingdings" pitchFamily="2" charset="2"/>
              <a:buChar char="§"/>
            </a:pPr>
            <a:endParaRPr lang="el-GR" dirty="0"/>
          </a:p>
          <a:p>
            <a:pPr algn="l"/>
            <a:r>
              <a:rPr lang="el-GR" dirty="0" err="1"/>
              <a:t>Προκλ</a:t>
            </a:r>
            <a:r>
              <a:rPr lang="en-US" dirty="0" err="1"/>
              <a:t>ή</a:t>
            </a:r>
            <a:r>
              <a:rPr lang="el-GR" dirty="0"/>
              <a:t>σεις:</a:t>
            </a:r>
          </a:p>
          <a:p>
            <a:pPr marL="285750" indent="-285750" algn="l">
              <a:buFont typeface="Wingdings" pitchFamily="2" charset="2"/>
              <a:buChar char="§"/>
            </a:pPr>
            <a:r>
              <a:rPr lang="el-GR" dirty="0"/>
              <a:t>οπτική του επιταχυντή για την επίτευξη της φωτεινότητας</a:t>
            </a:r>
            <a:r>
              <a:rPr lang="en-US" dirty="0"/>
              <a:t> ~10</a:t>
            </a:r>
            <a:r>
              <a:rPr lang="en-US" baseline="30000" dirty="0"/>
              <a:t>35</a:t>
            </a:r>
            <a:r>
              <a:rPr lang="en-US" dirty="0"/>
              <a:t> cm-2s-1</a:t>
            </a:r>
            <a:r>
              <a:rPr lang="el-GR" dirty="0"/>
              <a:t>, </a:t>
            </a:r>
            <a:endParaRPr lang="en-US" dirty="0"/>
          </a:p>
          <a:p>
            <a:pPr marL="285750" indent="-285750" algn="l">
              <a:buFont typeface="Wingdings" pitchFamily="2" charset="2"/>
              <a:buChar char="§"/>
            </a:pPr>
            <a:r>
              <a:rPr lang="el-GR" dirty="0" err="1"/>
              <a:t>μεγέθος</a:t>
            </a:r>
            <a:r>
              <a:rPr lang="el-GR" dirty="0"/>
              <a:t> δέσμης στο σημείο σύγκρουσης ~</a:t>
            </a:r>
            <a:r>
              <a:rPr lang="en-US" dirty="0"/>
              <a:t>40 </a:t>
            </a:r>
            <a:r>
              <a:rPr lang="el-GR" dirty="0"/>
              <a:t>μ</a:t>
            </a:r>
            <a:r>
              <a:rPr lang="en-US" dirty="0"/>
              <a:t>m (h), </a:t>
            </a:r>
            <a:r>
              <a:rPr lang="el-GR" dirty="0"/>
              <a:t>40 </a:t>
            </a:r>
            <a:r>
              <a:rPr lang="en-US" dirty="0"/>
              <a:t>nm (v),</a:t>
            </a:r>
            <a:endParaRPr lang="el-GR" dirty="0"/>
          </a:p>
          <a:p>
            <a:pPr marL="285750" indent="-285750" algn="l">
              <a:buFont typeface="Wingdings" pitchFamily="2" charset="2"/>
              <a:buChar char="§"/>
            </a:pPr>
            <a:r>
              <a:rPr lang="el-GR" dirty="0" err="1"/>
              <a:t>Συνεχ</a:t>
            </a:r>
            <a:r>
              <a:rPr lang="en-US" dirty="0" err="1"/>
              <a:t>ή</a:t>
            </a:r>
            <a:r>
              <a:rPr lang="el-GR" dirty="0"/>
              <a:t>ς αναπλήρωση της απώλειας ενέργειας λόγω ακτινοβολίας </a:t>
            </a:r>
            <a:r>
              <a:rPr lang="en-US" dirty="0"/>
              <a:t>synchrotron </a:t>
            </a:r>
          </a:p>
          <a:p>
            <a:pPr marL="742950" lvl="1" indent="-285750">
              <a:buFont typeface="Wingdings" pitchFamily="2" charset="2"/>
              <a:buChar char="§"/>
            </a:pPr>
            <a:r>
              <a:rPr lang="en-US" dirty="0"/>
              <a:t>power loss/beam ~50 MW</a:t>
            </a:r>
          </a:p>
          <a:p>
            <a:pPr marL="285750" indent="-285750" algn="l">
              <a:buFont typeface="Wingdings" pitchFamily="2" charset="2"/>
              <a:buChar char="§"/>
            </a:pPr>
            <a:endParaRPr lang="en-US" dirty="0"/>
          </a:p>
          <a:p>
            <a:pPr marL="285750" indent="-285750" algn="l">
              <a:buFont typeface="Wingdings" pitchFamily="2" charset="2"/>
              <a:buChar char="§"/>
            </a:pPr>
            <a:endParaRPr lang="en-US" dirty="0"/>
          </a:p>
          <a:p>
            <a:pPr algn="l"/>
            <a:r>
              <a:rPr lang="el-GR" dirty="0"/>
              <a:t>Απώτερο μέλλον: </a:t>
            </a:r>
          </a:p>
          <a:p>
            <a:pPr algn="l"/>
            <a:r>
              <a:rPr lang="en-US" b="1" dirty="0"/>
              <a:t>FCC-</a:t>
            </a:r>
            <a:r>
              <a:rPr lang="en-US" b="1" dirty="0" err="1"/>
              <a:t>hh</a:t>
            </a:r>
            <a:r>
              <a:rPr lang="en-US" dirty="0"/>
              <a:t> : </a:t>
            </a:r>
            <a:r>
              <a:rPr lang="el-GR" dirty="0" err="1"/>
              <a:t>συγρουστήρας</a:t>
            </a:r>
            <a:r>
              <a:rPr lang="el-GR" dirty="0"/>
              <a:t> </a:t>
            </a:r>
            <a:r>
              <a:rPr lang="el-GR" dirty="0" err="1"/>
              <a:t>προτονίων</a:t>
            </a:r>
            <a:r>
              <a:rPr lang="el-GR" dirty="0"/>
              <a:t> / ι</a:t>
            </a:r>
            <a:r>
              <a:rPr lang="en-US" dirty="0" err="1"/>
              <a:t>ό</a:t>
            </a:r>
            <a:r>
              <a:rPr lang="el-GR" dirty="0" err="1"/>
              <a:t>ντων</a:t>
            </a:r>
            <a:r>
              <a:rPr lang="el-GR" dirty="0"/>
              <a:t> στο ίδιο τούνελ</a:t>
            </a:r>
          </a:p>
          <a:p>
            <a:pPr marL="285750" indent="-285750" algn="l">
              <a:buFont typeface="Wingdings" pitchFamily="2" charset="2"/>
              <a:buChar char="§"/>
            </a:pPr>
            <a:r>
              <a:rPr lang="el-GR" dirty="0"/>
              <a:t>50 </a:t>
            </a:r>
            <a:r>
              <a:rPr lang="en-US" dirty="0" err="1"/>
              <a:t>TeV</a:t>
            </a:r>
            <a:r>
              <a:rPr lang="en-US" dirty="0"/>
              <a:t> </a:t>
            </a:r>
            <a:r>
              <a:rPr lang="el-GR" dirty="0"/>
              <a:t>εν</a:t>
            </a:r>
            <a:r>
              <a:rPr lang="en-US" dirty="0" err="1"/>
              <a:t>έ</a:t>
            </a:r>
            <a:r>
              <a:rPr lang="el-GR" dirty="0" err="1"/>
              <a:t>ργεια</a:t>
            </a:r>
            <a:r>
              <a:rPr lang="el-GR" dirty="0"/>
              <a:t> δέσμης, </a:t>
            </a:r>
          </a:p>
          <a:p>
            <a:pPr marL="285750" indent="-285750" algn="l">
              <a:buFont typeface="Wingdings" pitchFamily="2" charset="2"/>
              <a:buChar char="§"/>
            </a:pPr>
            <a:r>
              <a:rPr lang="el-GR" dirty="0"/>
              <a:t>16.7 </a:t>
            </a:r>
            <a:r>
              <a:rPr lang="en-US" dirty="0"/>
              <a:t>GJ </a:t>
            </a:r>
            <a:r>
              <a:rPr lang="el-GR" dirty="0"/>
              <a:t>ολική ενέργεια × 30 </a:t>
            </a:r>
            <a:r>
              <a:rPr lang="el-GR" dirty="0" err="1"/>
              <a:t>απο</a:t>
            </a:r>
            <a:r>
              <a:rPr lang="el-GR" dirty="0"/>
              <a:t> το </a:t>
            </a:r>
            <a:r>
              <a:rPr lang="en-US" dirty="0"/>
              <a:t>LHC!</a:t>
            </a:r>
            <a:endParaRPr lang="el-GR" dirty="0"/>
          </a:p>
          <a:p>
            <a:pPr algn="l"/>
            <a:endParaRPr lang="en-US" dirty="0"/>
          </a:p>
          <a:p>
            <a:pPr marL="285750" indent="-285750" algn="l">
              <a:buFont typeface="Wingdings" pitchFamily="2" charset="2"/>
              <a:buChar char="§"/>
            </a:pPr>
            <a:endParaRPr lang="en-US" dirty="0"/>
          </a:p>
          <a:p>
            <a:pPr marL="285750" indent="-285750" algn="l">
              <a:buFont typeface="Wingdings" pitchFamily="2" charset="2"/>
              <a:buChar char="§"/>
            </a:pPr>
            <a:endParaRPr lang="el-GR" dirty="0"/>
          </a:p>
        </p:txBody>
      </p:sp>
      <p:sp>
        <p:nvSpPr>
          <p:cNvPr id="10" name="TextBox 9">
            <a:extLst>
              <a:ext uri="{FF2B5EF4-FFF2-40B4-BE49-F238E27FC236}">
                <a16:creationId xmlns:a16="http://schemas.microsoft.com/office/drawing/2014/main" id="{D3C779E6-5A37-CB3C-BCF0-F24BEFAC62BC}"/>
              </a:ext>
            </a:extLst>
          </p:cNvPr>
          <p:cNvSpPr txBox="1"/>
          <p:nvPr/>
        </p:nvSpPr>
        <p:spPr>
          <a:xfrm>
            <a:off x="695400" y="5613544"/>
            <a:ext cx="5181249" cy="276999"/>
          </a:xfrm>
          <a:prstGeom prst="rect">
            <a:avLst/>
          </a:prstGeom>
          <a:noFill/>
        </p:spPr>
        <p:txBody>
          <a:bodyPr wrap="square" lIns="0" tIns="0" rIns="0" bIns="0" rtlCol="0">
            <a:spAutoFit/>
          </a:bodyPr>
          <a:lstStyle/>
          <a:p>
            <a:pPr marL="285750" indent="-285750" algn="l">
              <a:buFont typeface="Wingdings" pitchFamily="2" charset="2"/>
              <a:buChar char="§"/>
            </a:pPr>
            <a:r>
              <a:rPr lang="en-US" dirty="0"/>
              <a:t>~90km </a:t>
            </a:r>
            <a:r>
              <a:rPr lang="el-GR" dirty="0"/>
              <a:t>τούνελ, κάτω από την λίμνη της Γενεύης!</a:t>
            </a:r>
          </a:p>
        </p:txBody>
      </p:sp>
    </p:spTree>
    <p:extLst>
      <p:ext uri="{BB962C8B-B14F-4D97-AF65-F5344CB8AC3E}">
        <p14:creationId xmlns:p14="http://schemas.microsoft.com/office/powerpoint/2010/main" val="30417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32C23BB5-1768-7665-8192-4281540577B1}"/>
              </a:ext>
            </a:extLst>
          </p:cNvPr>
          <p:cNvSpPr>
            <a:spLocks noGrp="1"/>
          </p:cNvSpPr>
          <p:nvPr>
            <p:ph idx="1"/>
          </p:nvPr>
        </p:nvSpPr>
        <p:spPr>
          <a:xfrm>
            <a:off x="407987" y="226910"/>
            <a:ext cx="11376024" cy="2520280"/>
          </a:xfrm>
        </p:spPr>
        <p:txBody>
          <a:bodyPr/>
          <a:lstStyle/>
          <a:p>
            <a:pPr>
              <a:lnSpc>
                <a:spcPct val="150000"/>
              </a:lnSpc>
            </a:pPr>
            <a:r>
              <a:rPr lang="el-GR" dirty="0"/>
              <a:t>Με την θεμελίωση του ατομικού μοντέλου από τον </a:t>
            </a:r>
            <a:r>
              <a:rPr lang="en-US" dirty="0">
                <a:solidFill>
                  <a:srgbClr val="C00000"/>
                </a:solidFill>
              </a:rPr>
              <a:t>Ernest Rutherford</a:t>
            </a:r>
            <a:r>
              <a:rPr lang="el-GR" dirty="0"/>
              <a:t> στις  αρχές του 20</a:t>
            </a:r>
            <a:r>
              <a:rPr lang="el-GR" baseline="30000" dirty="0"/>
              <a:t>ου</a:t>
            </a:r>
            <a:r>
              <a:rPr lang="el-GR" dirty="0"/>
              <a:t> αιώνα με το πείραμα σκέδασης πυρήνων ηλίου (α-σωματίδια) από φύλλα χρυσού</a:t>
            </a:r>
            <a:r>
              <a:rPr lang="en-US" dirty="0"/>
              <a:t> (</a:t>
            </a:r>
            <a:r>
              <a:rPr lang="en-US" dirty="0">
                <a:solidFill>
                  <a:srgbClr val="FF0000"/>
                </a:solidFill>
              </a:rPr>
              <a:t>1911</a:t>
            </a:r>
            <a:r>
              <a:rPr lang="en-US" dirty="0"/>
              <a:t>)</a:t>
            </a:r>
            <a:r>
              <a:rPr lang="el-GR" dirty="0"/>
              <a:t> γεννήθηκαν πολλά ερωτήματα για την κατανόηση του ατόμου και κυρίως την εξερεύνηση του πυρήνα. </a:t>
            </a:r>
            <a:endParaRPr lang="en-US" dirty="0"/>
          </a:p>
        </p:txBody>
      </p:sp>
      <p:sp>
        <p:nvSpPr>
          <p:cNvPr id="4" name="Date Placeholder 3">
            <a:extLst>
              <a:ext uri="{FF2B5EF4-FFF2-40B4-BE49-F238E27FC236}">
                <a16:creationId xmlns:a16="http://schemas.microsoft.com/office/drawing/2014/main" id="{5E207BA9-85E8-5E33-2B76-4C8FA1DE0D76}"/>
              </a:ext>
            </a:extLst>
          </p:cNvPr>
          <p:cNvSpPr>
            <a:spLocks noGrp="1"/>
          </p:cNvSpPr>
          <p:nvPr>
            <p:ph type="dt" sz="half" idx="10"/>
          </p:nvPr>
        </p:nvSpPr>
        <p:spPr>
          <a:xfrm>
            <a:off x="2279576" y="6378349"/>
            <a:ext cx="1836812" cy="365125"/>
          </a:xfrm>
        </p:spPr>
        <p:txBody>
          <a:bodyPr/>
          <a:lstStyle/>
          <a:p>
            <a:r>
              <a:rPr lang="de-CH"/>
              <a:t>13.04.2024</a:t>
            </a:r>
            <a:endParaRPr lang="en-US" dirty="0"/>
          </a:p>
        </p:txBody>
      </p:sp>
      <p:sp>
        <p:nvSpPr>
          <p:cNvPr id="5" name="Footer Placeholder 4">
            <a:extLst>
              <a:ext uri="{FF2B5EF4-FFF2-40B4-BE49-F238E27FC236}">
                <a16:creationId xmlns:a16="http://schemas.microsoft.com/office/drawing/2014/main" id="{4D96001E-2F96-A922-D547-2F4E3AA06276}"/>
              </a:ext>
            </a:extLst>
          </p:cNvPr>
          <p:cNvSpPr>
            <a:spLocks noGrp="1"/>
          </p:cNvSpPr>
          <p:nvPr>
            <p:ph type="ftr" sz="quarter" idx="11"/>
          </p:nvPr>
        </p:nvSpPr>
        <p:spPr>
          <a:xfrm>
            <a:off x="4259262" y="6383848"/>
            <a:ext cx="6572221" cy="365125"/>
          </a:xfrm>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1056D0E4-7DFD-DC48-7035-A2CF07102581}"/>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6</a:t>
            </a:fld>
            <a:endParaRPr lang="en-US" dirty="0"/>
          </a:p>
        </p:txBody>
      </p:sp>
      <p:sp>
        <p:nvSpPr>
          <p:cNvPr id="15" name="Rectangle 14">
            <a:extLst>
              <a:ext uri="{FF2B5EF4-FFF2-40B4-BE49-F238E27FC236}">
                <a16:creationId xmlns:a16="http://schemas.microsoft.com/office/drawing/2014/main" id="{230BE7DD-92A1-DB03-3A9D-80595DAF3EBA}"/>
              </a:ext>
            </a:extLst>
          </p:cNvPr>
          <p:cNvSpPr/>
          <p:nvPr/>
        </p:nvSpPr>
        <p:spPr>
          <a:xfrm>
            <a:off x="8184232" y="1844824"/>
            <a:ext cx="3599781" cy="4392488"/>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a16="http://schemas.microsoft.com/office/drawing/2014/main" id="{B9CCADC8-A520-72E9-C02D-D39AD453AD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392" y="1940868"/>
            <a:ext cx="100948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B33E8BA5-7897-FBCF-B985-0537B5536F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2255" y="3429000"/>
            <a:ext cx="905625"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27B83212-7807-06D6-F67B-716785ACC7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72255" y="4905604"/>
            <a:ext cx="944707"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descr="Image">
            <a:extLst>
              <a:ext uri="{FF2B5EF4-FFF2-40B4-BE49-F238E27FC236}">
                <a16:creationId xmlns:a16="http://schemas.microsoft.com/office/drawing/2014/main" id="{AF8B8A0F-702D-5407-71CC-281089A4B6B6}"/>
              </a:ext>
            </a:extLst>
          </p:cNvPr>
          <p:cNvPicPr>
            <a:picLocks noChangeAspect="1"/>
          </p:cNvPicPr>
          <p:nvPr/>
        </p:nvPicPr>
        <p:blipFill rotWithShape="1">
          <a:blip r:embed="rId5"/>
          <a:srcRect l="48209"/>
          <a:stretch/>
        </p:blipFill>
        <p:spPr>
          <a:xfrm>
            <a:off x="8184232" y="1973515"/>
            <a:ext cx="2295952" cy="4133900"/>
          </a:xfrm>
          <a:prstGeom prst="rect">
            <a:avLst/>
          </a:prstGeom>
          <a:ln w="12700">
            <a:miter lim="400000"/>
          </a:ln>
        </p:spPr>
      </p:pic>
      <p:sp>
        <p:nvSpPr>
          <p:cNvPr id="16" name="TextBox 15">
            <a:extLst>
              <a:ext uri="{FF2B5EF4-FFF2-40B4-BE49-F238E27FC236}">
                <a16:creationId xmlns:a16="http://schemas.microsoft.com/office/drawing/2014/main" id="{FDB79BE7-8A88-F115-2D0B-086F270E6909}"/>
              </a:ext>
            </a:extLst>
          </p:cNvPr>
          <p:cNvSpPr txBox="1"/>
          <p:nvPr/>
        </p:nvSpPr>
        <p:spPr>
          <a:xfrm>
            <a:off x="10754283" y="3018438"/>
            <a:ext cx="814325" cy="123111"/>
          </a:xfrm>
          <a:prstGeom prst="rect">
            <a:avLst/>
          </a:prstGeom>
          <a:noFill/>
        </p:spPr>
        <p:txBody>
          <a:bodyPr wrap="none" lIns="0" tIns="0" rIns="0" bIns="0" rtlCol="0">
            <a:spAutoFit/>
          </a:bodyPr>
          <a:lstStyle/>
          <a:p>
            <a:pPr algn="l"/>
            <a:r>
              <a:rPr lang="en-US" sz="800" dirty="0">
                <a:solidFill>
                  <a:schemeClr val="bg1"/>
                </a:solidFill>
              </a:rPr>
              <a:t>Ernest Rutherford</a:t>
            </a:r>
          </a:p>
        </p:txBody>
      </p:sp>
      <p:sp>
        <p:nvSpPr>
          <p:cNvPr id="17" name="TextBox 16">
            <a:extLst>
              <a:ext uri="{FF2B5EF4-FFF2-40B4-BE49-F238E27FC236}">
                <a16:creationId xmlns:a16="http://schemas.microsoft.com/office/drawing/2014/main" id="{F471F83C-1841-9ACF-D6DE-D1348B6AD903}"/>
              </a:ext>
            </a:extLst>
          </p:cNvPr>
          <p:cNvSpPr txBox="1"/>
          <p:nvPr/>
        </p:nvSpPr>
        <p:spPr>
          <a:xfrm>
            <a:off x="10969052" y="4534423"/>
            <a:ext cx="578685" cy="123111"/>
          </a:xfrm>
          <a:prstGeom prst="rect">
            <a:avLst/>
          </a:prstGeom>
          <a:noFill/>
        </p:spPr>
        <p:txBody>
          <a:bodyPr wrap="none" lIns="0" tIns="0" rIns="0" bIns="0" rtlCol="0">
            <a:spAutoFit/>
          </a:bodyPr>
          <a:lstStyle/>
          <a:p>
            <a:pPr algn="l"/>
            <a:r>
              <a:rPr lang="en-US" sz="800" dirty="0">
                <a:solidFill>
                  <a:schemeClr val="bg1"/>
                </a:solidFill>
              </a:rPr>
              <a:t>Hans Geiger</a:t>
            </a:r>
          </a:p>
        </p:txBody>
      </p:sp>
      <p:sp>
        <p:nvSpPr>
          <p:cNvPr id="18" name="TextBox 17">
            <a:extLst>
              <a:ext uri="{FF2B5EF4-FFF2-40B4-BE49-F238E27FC236}">
                <a16:creationId xmlns:a16="http://schemas.microsoft.com/office/drawing/2014/main" id="{EBE5FF96-41C0-177A-C3BB-5189229083F8}"/>
              </a:ext>
            </a:extLst>
          </p:cNvPr>
          <p:cNvSpPr txBox="1"/>
          <p:nvPr/>
        </p:nvSpPr>
        <p:spPr>
          <a:xfrm>
            <a:off x="10880726" y="6016792"/>
            <a:ext cx="727763" cy="123111"/>
          </a:xfrm>
          <a:prstGeom prst="rect">
            <a:avLst/>
          </a:prstGeom>
          <a:noFill/>
        </p:spPr>
        <p:txBody>
          <a:bodyPr wrap="none" lIns="0" tIns="0" rIns="0" bIns="0" rtlCol="0">
            <a:spAutoFit/>
          </a:bodyPr>
          <a:lstStyle/>
          <a:p>
            <a:pPr algn="l"/>
            <a:r>
              <a:rPr lang="en-US" sz="800" dirty="0">
                <a:solidFill>
                  <a:schemeClr val="bg1"/>
                </a:solidFill>
              </a:rPr>
              <a:t>Ernest Marsden</a:t>
            </a:r>
          </a:p>
        </p:txBody>
      </p:sp>
      <p:sp>
        <p:nvSpPr>
          <p:cNvPr id="19" name="TextBox 18">
            <a:extLst>
              <a:ext uri="{FF2B5EF4-FFF2-40B4-BE49-F238E27FC236}">
                <a16:creationId xmlns:a16="http://schemas.microsoft.com/office/drawing/2014/main" id="{49B4FF63-21EC-3E52-FD12-AEAE792F787E}"/>
              </a:ext>
            </a:extLst>
          </p:cNvPr>
          <p:cNvSpPr txBox="1"/>
          <p:nvPr/>
        </p:nvSpPr>
        <p:spPr>
          <a:xfrm>
            <a:off x="11121452" y="4686823"/>
            <a:ext cx="578685" cy="123111"/>
          </a:xfrm>
          <a:prstGeom prst="rect">
            <a:avLst/>
          </a:prstGeom>
          <a:noFill/>
        </p:spPr>
        <p:txBody>
          <a:bodyPr wrap="none" lIns="0" tIns="0" rIns="0" bIns="0" rtlCol="0">
            <a:spAutoFit/>
          </a:bodyPr>
          <a:lstStyle/>
          <a:p>
            <a:pPr algn="l"/>
            <a:r>
              <a:rPr lang="en-US" sz="800" dirty="0">
                <a:solidFill>
                  <a:schemeClr val="bg1"/>
                </a:solidFill>
              </a:rPr>
              <a:t>Hans Geiger</a:t>
            </a:r>
          </a:p>
        </p:txBody>
      </p:sp>
      <p:sp>
        <p:nvSpPr>
          <p:cNvPr id="20" name="TextBox 19">
            <a:extLst>
              <a:ext uri="{FF2B5EF4-FFF2-40B4-BE49-F238E27FC236}">
                <a16:creationId xmlns:a16="http://schemas.microsoft.com/office/drawing/2014/main" id="{FEBC4042-21C3-F610-FC66-D73ED3BEBE62}"/>
              </a:ext>
            </a:extLst>
          </p:cNvPr>
          <p:cNvSpPr txBox="1"/>
          <p:nvPr/>
        </p:nvSpPr>
        <p:spPr>
          <a:xfrm>
            <a:off x="11273852" y="4839223"/>
            <a:ext cx="578685" cy="123111"/>
          </a:xfrm>
          <a:prstGeom prst="rect">
            <a:avLst/>
          </a:prstGeom>
          <a:noFill/>
        </p:spPr>
        <p:txBody>
          <a:bodyPr wrap="none" lIns="0" tIns="0" rIns="0" bIns="0" rtlCol="0">
            <a:spAutoFit/>
          </a:bodyPr>
          <a:lstStyle/>
          <a:p>
            <a:pPr algn="l"/>
            <a:r>
              <a:rPr lang="en-US" sz="800" dirty="0">
                <a:solidFill>
                  <a:schemeClr val="bg1"/>
                </a:solidFill>
              </a:rPr>
              <a:t>Hans Geiger</a:t>
            </a:r>
          </a:p>
        </p:txBody>
      </p:sp>
      <p:sp>
        <p:nvSpPr>
          <p:cNvPr id="21" name="Content Placeholder 12">
            <a:extLst>
              <a:ext uri="{FF2B5EF4-FFF2-40B4-BE49-F238E27FC236}">
                <a16:creationId xmlns:a16="http://schemas.microsoft.com/office/drawing/2014/main" id="{BE5CB791-85E5-CB84-1ACE-B1566BEDE571}"/>
              </a:ext>
            </a:extLst>
          </p:cNvPr>
          <p:cNvSpPr txBox="1">
            <a:spLocks/>
          </p:cNvSpPr>
          <p:nvPr/>
        </p:nvSpPr>
        <p:spPr>
          <a:xfrm>
            <a:off x="407985" y="2198810"/>
            <a:ext cx="7588039" cy="1230190"/>
          </a:xfrm>
          <a:prstGeom prst="rect">
            <a:avLst/>
          </a:prstGeom>
        </p:spPr>
        <p:txBody>
          <a:bodyPr vert="horz" lIns="0" tIns="0" rIns="0" bIns="0" rtlCol="0">
            <a:normAutofit fontScale="92500" lnSpcReduction="10000"/>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b="0" i="1" u="none" strike="noStrike" dirty="0">
                <a:solidFill>
                  <a:schemeClr val="accent6">
                    <a:lumMod val="40000"/>
                    <a:lumOff val="60000"/>
                  </a:schemeClr>
                </a:solidFill>
                <a:effectLst/>
                <a:latin typeface="ff-meta-serif-web-pro"/>
              </a:rPr>
              <a:t>“It has long been my ambition to have available for study a copious supply of atoms and electrons which have an individual energy far transcending that of particles from radioactive bodies.”</a:t>
            </a:r>
            <a:endParaRPr lang="el-GR" b="0" i="1" u="none" strike="noStrike" dirty="0">
              <a:solidFill>
                <a:schemeClr val="accent6">
                  <a:lumMod val="40000"/>
                  <a:lumOff val="60000"/>
                </a:schemeClr>
              </a:solidFill>
              <a:effectLst/>
              <a:latin typeface="ff-meta-serif-web-pro"/>
            </a:endParaRPr>
          </a:p>
          <a:p>
            <a:pPr algn="r">
              <a:lnSpc>
                <a:spcPct val="100000"/>
              </a:lnSpc>
              <a:spcBef>
                <a:spcPts val="600"/>
              </a:spcBef>
            </a:pPr>
            <a:r>
              <a:rPr lang="en-US" b="0" i="1" dirty="0">
                <a:solidFill>
                  <a:schemeClr val="accent6">
                    <a:lumMod val="40000"/>
                    <a:lumOff val="60000"/>
                  </a:schemeClr>
                </a:solidFill>
                <a:latin typeface="ff-meta-serif-web-pro"/>
              </a:rPr>
              <a:t>Ernest Rutherford, Address to the Royal Society, 1927</a:t>
            </a:r>
            <a:endParaRPr lang="en-US" i="1" dirty="0">
              <a:solidFill>
                <a:schemeClr val="accent6">
                  <a:lumMod val="40000"/>
                  <a:lumOff val="60000"/>
                </a:schemeClr>
              </a:solidFill>
            </a:endParaRPr>
          </a:p>
        </p:txBody>
      </p:sp>
      <p:sp>
        <p:nvSpPr>
          <p:cNvPr id="22" name="Content Placeholder 12">
            <a:extLst>
              <a:ext uri="{FF2B5EF4-FFF2-40B4-BE49-F238E27FC236}">
                <a16:creationId xmlns:a16="http://schemas.microsoft.com/office/drawing/2014/main" id="{52684075-56A6-771A-1781-72247F464C6D}"/>
              </a:ext>
            </a:extLst>
          </p:cNvPr>
          <p:cNvSpPr txBox="1">
            <a:spLocks/>
          </p:cNvSpPr>
          <p:nvPr/>
        </p:nvSpPr>
        <p:spPr>
          <a:xfrm>
            <a:off x="407984" y="3540084"/>
            <a:ext cx="6515173" cy="2625520"/>
          </a:xfrm>
          <a:prstGeom prst="rect">
            <a:avLst/>
          </a:prstGeom>
        </p:spPr>
        <p:txBody>
          <a:bodyPr vert="horz" lIns="0" tIns="0" rIns="0" bIns="0" rtlCol="0">
            <a:normAutofit fontScale="92500"/>
          </a:bodyPr>
          <a:lstStyle>
            <a:lvl1pPr marL="0" indent="0" algn="ctr" defTabSz="914400" rtl="0" eaLnBrk="1" latinLnBrk="0" hangingPunct="1">
              <a:lnSpc>
                <a:spcPct val="20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US" dirty="0">
                <a:solidFill>
                  <a:srgbClr val="FF0000"/>
                </a:solidFill>
              </a:rPr>
              <a:t>1928</a:t>
            </a:r>
            <a:r>
              <a:rPr lang="en-US" dirty="0">
                <a:solidFill>
                  <a:srgbClr val="2F2F2F"/>
                </a:solidFill>
              </a:rPr>
              <a:t> : </a:t>
            </a:r>
            <a:r>
              <a:rPr lang="en-US" dirty="0">
                <a:solidFill>
                  <a:srgbClr val="C00000"/>
                </a:solidFill>
              </a:rPr>
              <a:t>Ronald W. Gurney</a:t>
            </a:r>
            <a:r>
              <a:rPr lang="en-US" dirty="0">
                <a:solidFill>
                  <a:srgbClr val="2F2F2F"/>
                </a:solidFill>
              </a:rPr>
              <a:t> </a:t>
            </a:r>
            <a:r>
              <a:rPr lang="el-GR" dirty="0">
                <a:solidFill>
                  <a:srgbClr val="2F2F2F"/>
                </a:solidFill>
              </a:rPr>
              <a:t>και </a:t>
            </a:r>
            <a:r>
              <a:rPr lang="en-US" dirty="0">
                <a:solidFill>
                  <a:srgbClr val="C00000"/>
                </a:solidFill>
              </a:rPr>
              <a:t>Gregory </a:t>
            </a:r>
            <a:r>
              <a:rPr lang="en-US" dirty="0" err="1">
                <a:solidFill>
                  <a:srgbClr val="C00000"/>
                </a:solidFill>
              </a:rPr>
              <a:t>Gamov</a:t>
            </a:r>
            <a:r>
              <a:rPr lang="en-US" dirty="0">
                <a:solidFill>
                  <a:srgbClr val="2F2F2F"/>
                </a:solidFill>
              </a:rPr>
              <a:t> </a:t>
            </a:r>
            <a:r>
              <a:rPr lang="el-GR" dirty="0">
                <a:solidFill>
                  <a:srgbClr val="2F2F2F"/>
                </a:solidFill>
              </a:rPr>
              <a:t>ανακάλυψαν το </a:t>
            </a:r>
            <a:r>
              <a:rPr lang="en-US" dirty="0">
                <a:solidFill>
                  <a:srgbClr val="2F2F2F"/>
                </a:solidFill>
              </a:rPr>
              <a:t>tunneling </a:t>
            </a:r>
            <a:r>
              <a:rPr lang="el-GR" dirty="0">
                <a:solidFill>
                  <a:srgbClr val="2F2F2F"/>
                </a:solidFill>
              </a:rPr>
              <a:t>από το </a:t>
            </a:r>
            <a:r>
              <a:rPr lang="el-GR" dirty="0" err="1">
                <a:solidFill>
                  <a:srgbClr val="2F2F2F"/>
                </a:solidFill>
              </a:rPr>
              <a:t>κβαντομηχανικό</a:t>
            </a:r>
            <a:r>
              <a:rPr lang="el-GR" dirty="0">
                <a:solidFill>
                  <a:srgbClr val="2F2F2F"/>
                </a:solidFill>
              </a:rPr>
              <a:t> πηγάδι και υπολόγισαν ότι ένα σωματίδιο ενέργειας </a:t>
            </a:r>
            <a:r>
              <a:rPr lang="el-GR" dirty="0">
                <a:solidFill>
                  <a:srgbClr val="00B050"/>
                </a:solidFill>
              </a:rPr>
              <a:t>~500 </a:t>
            </a:r>
            <a:r>
              <a:rPr lang="en-US" dirty="0">
                <a:solidFill>
                  <a:srgbClr val="00B050"/>
                </a:solidFill>
              </a:rPr>
              <a:t>keV </a:t>
            </a:r>
            <a:r>
              <a:rPr lang="el-GR" dirty="0">
                <a:solidFill>
                  <a:srgbClr val="2F2F2F"/>
                </a:solidFill>
              </a:rPr>
              <a:t>είναι ικανό να σπάσει τον πυρήνα του ατόμου</a:t>
            </a:r>
            <a:r>
              <a:rPr lang="en-US" dirty="0">
                <a:solidFill>
                  <a:srgbClr val="2F2F2F"/>
                </a:solidFill>
              </a:rPr>
              <a:t>! </a:t>
            </a:r>
            <a:endParaRPr lang="el-GR" dirty="0">
              <a:solidFill>
                <a:srgbClr val="2F2F2F"/>
              </a:solidFill>
            </a:endParaRPr>
          </a:p>
          <a:p>
            <a:pPr>
              <a:lnSpc>
                <a:spcPct val="100000"/>
              </a:lnSpc>
            </a:pPr>
            <a:r>
              <a:rPr lang="en-US" dirty="0">
                <a:solidFill>
                  <a:schemeClr val="tx1">
                    <a:lumMod val="60000"/>
                    <a:lumOff val="40000"/>
                  </a:schemeClr>
                </a:solidFill>
              </a:rPr>
              <a:t>H </a:t>
            </a:r>
            <a:r>
              <a:rPr lang="el-GR" dirty="0">
                <a:solidFill>
                  <a:schemeClr val="tx1">
                    <a:lumMod val="60000"/>
                    <a:lumOff val="40000"/>
                  </a:schemeClr>
                </a:solidFill>
              </a:rPr>
              <a:t>ανάγκη δημιουργίας ενεργειακών δεσμών για την μελέτη του ατόμου και των υπό-ατομικών σωματιδίων οδήγησε </a:t>
            </a:r>
            <a:r>
              <a:rPr lang="el-GR" baseline="-25000" dirty="0">
                <a:solidFill>
                  <a:schemeClr val="tx1">
                    <a:lumMod val="60000"/>
                    <a:lumOff val="40000"/>
                  </a:schemeClr>
                </a:solidFill>
              </a:rPr>
              <a:t>και οδηγεί ακόμη </a:t>
            </a:r>
            <a:r>
              <a:rPr lang="el-GR" dirty="0">
                <a:solidFill>
                  <a:schemeClr val="tx1">
                    <a:lumMod val="60000"/>
                    <a:lumOff val="40000"/>
                  </a:schemeClr>
                </a:solidFill>
              </a:rPr>
              <a:t>στην ανάπτυξη των επιταχυντών ! </a:t>
            </a:r>
            <a:endParaRPr lang="en-US" dirty="0">
              <a:solidFill>
                <a:schemeClr val="tx1">
                  <a:lumMod val="60000"/>
                  <a:lumOff val="40000"/>
                </a:schemeClr>
              </a:solidFill>
            </a:endParaRPr>
          </a:p>
        </p:txBody>
      </p:sp>
      <p:pic>
        <p:nvPicPr>
          <p:cNvPr id="1034" name="Picture 10" descr="undefined">
            <a:extLst>
              <a:ext uri="{FF2B5EF4-FFF2-40B4-BE49-F238E27FC236}">
                <a16:creationId xmlns:a16="http://schemas.microsoft.com/office/drawing/2014/main" id="{A62A4847-9312-99AF-E81C-9346C12D96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46877" y="3540084"/>
            <a:ext cx="942411"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ГЁРНИ Рональд Уилфрид (Gurney Ronald Wilfred) | Объединение учителей  Санкт-Петербурга">
            <a:extLst>
              <a:ext uri="{FF2B5EF4-FFF2-40B4-BE49-F238E27FC236}">
                <a16:creationId xmlns:a16="http://schemas.microsoft.com/office/drawing/2014/main" id="{CB61A050-5344-EB4C-BF83-8175A14D90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4546" y="4900778"/>
            <a:ext cx="991156" cy="12600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816C18FD-1B31-8A2C-26E2-7FFA3881323B}"/>
              </a:ext>
            </a:extLst>
          </p:cNvPr>
          <p:cNvSpPr txBox="1"/>
          <p:nvPr/>
        </p:nvSpPr>
        <p:spPr>
          <a:xfrm>
            <a:off x="7246228" y="4635613"/>
            <a:ext cx="469680" cy="123111"/>
          </a:xfrm>
          <a:prstGeom prst="rect">
            <a:avLst/>
          </a:prstGeom>
          <a:noFill/>
        </p:spPr>
        <p:txBody>
          <a:bodyPr wrap="none" lIns="0" tIns="0" rIns="0" bIns="0" rtlCol="0">
            <a:spAutoFit/>
          </a:bodyPr>
          <a:lstStyle/>
          <a:p>
            <a:pPr algn="l"/>
            <a:r>
              <a:rPr lang="en-US" sz="800" dirty="0">
                <a:solidFill>
                  <a:schemeClr val="bg1"/>
                </a:solidFill>
              </a:rPr>
              <a:t>G. </a:t>
            </a:r>
            <a:r>
              <a:rPr lang="en-US" sz="800" dirty="0" err="1">
                <a:solidFill>
                  <a:schemeClr val="bg1"/>
                </a:solidFill>
              </a:rPr>
              <a:t>Gamov</a:t>
            </a:r>
            <a:endParaRPr lang="en-US" sz="800" dirty="0">
              <a:solidFill>
                <a:schemeClr val="bg1"/>
              </a:solidFill>
            </a:endParaRPr>
          </a:p>
        </p:txBody>
      </p:sp>
      <p:sp>
        <p:nvSpPr>
          <p:cNvPr id="24" name="TextBox 23">
            <a:extLst>
              <a:ext uri="{FF2B5EF4-FFF2-40B4-BE49-F238E27FC236}">
                <a16:creationId xmlns:a16="http://schemas.microsoft.com/office/drawing/2014/main" id="{9E6D83F7-A546-95CD-DCE9-F76926BCCA93}"/>
              </a:ext>
            </a:extLst>
          </p:cNvPr>
          <p:cNvSpPr txBox="1"/>
          <p:nvPr/>
        </p:nvSpPr>
        <p:spPr>
          <a:xfrm>
            <a:off x="7094087" y="6013423"/>
            <a:ext cx="847989" cy="123111"/>
          </a:xfrm>
          <a:prstGeom prst="rect">
            <a:avLst/>
          </a:prstGeom>
          <a:noFill/>
        </p:spPr>
        <p:txBody>
          <a:bodyPr wrap="none" lIns="0" tIns="0" rIns="0" bIns="0" rtlCol="0">
            <a:spAutoFit/>
          </a:bodyPr>
          <a:lstStyle/>
          <a:p>
            <a:pPr algn="l"/>
            <a:r>
              <a:rPr lang="en-US" sz="800" dirty="0">
                <a:solidFill>
                  <a:schemeClr val="bg1"/>
                </a:solidFill>
              </a:rPr>
              <a:t>Ronald W. Gurney</a:t>
            </a:r>
          </a:p>
        </p:txBody>
      </p:sp>
    </p:spTree>
    <p:extLst>
      <p:ext uri="{BB962C8B-B14F-4D97-AF65-F5344CB8AC3E}">
        <p14:creationId xmlns:p14="http://schemas.microsoft.com/office/powerpoint/2010/main" val="7369911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C34690-250F-A839-0DDA-9F06FC2C2B4A}"/>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3A71133B-2E16-848E-C562-5D3A6E59E171}"/>
              </a:ext>
            </a:extLst>
          </p:cNvPr>
          <p:cNvSpPr>
            <a:spLocks noGrp="1"/>
          </p:cNvSpPr>
          <p:nvPr>
            <p:ph type="title"/>
          </p:nvPr>
        </p:nvSpPr>
        <p:spPr>
          <a:xfrm>
            <a:off x="407988" y="373593"/>
            <a:ext cx="7629311" cy="1065742"/>
          </a:xfrm>
        </p:spPr>
        <p:txBody>
          <a:bodyPr/>
          <a:lstStyle/>
          <a:p>
            <a:r>
              <a:rPr lang="el-GR" dirty="0"/>
              <a:t>Επιτάχυνση με πλάσμα </a:t>
            </a:r>
            <a:r>
              <a:rPr lang="en-US" dirty="0" err="1"/>
              <a:t>wakefield</a:t>
            </a:r>
            <a:br>
              <a:rPr lang="en-US" dirty="0"/>
            </a:br>
            <a:r>
              <a:rPr lang="el-GR" sz="1800" dirty="0"/>
              <a:t>Νέα τεχνολογία που σκοπεύει να καταφέρει ~1000 μεγαλύτερη βαθμίδα επιτάχυνσης</a:t>
            </a:r>
            <a:endParaRPr lang="en-US" sz="1800" dirty="0"/>
          </a:p>
        </p:txBody>
      </p:sp>
      <p:sp>
        <p:nvSpPr>
          <p:cNvPr id="4" name="Date Placeholder 3">
            <a:extLst>
              <a:ext uri="{FF2B5EF4-FFF2-40B4-BE49-F238E27FC236}">
                <a16:creationId xmlns:a16="http://schemas.microsoft.com/office/drawing/2014/main" id="{53E0C13C-1351-AB85-0285-52CE6631445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06DA36B2-F358-EF5F-84E2-9409DD1A701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57D5EB9D-2F76-7126-5599-48575D403AA8}"/>
              </a:ext>
            </a:extLst>
          </p:cNvPr>
          <p:cNvSpPr>
            <a:spLocks noGrp="1"/>
          </p:cNvSpPr>
          <p:nvPr>
            <p:ph type="sldNum" sz="quarter" idx="12"/>
          </p:nvPr>
        </p:nvSpPr>
        <p:spPr/>
        <p:txBody>
          <a:bodyPr/>
          <a:lstStyle/>
          <a:p>
            <a:fld id="{36B5EA5A-BC32-A742-B11B-8E7414D5B535}" type="slidenum">
              <a:rPr lang="en-US" smtClean="0"/>
              <a:pPr/>
              <a:t>60</a:t>
            </a:fld>
            <a:endParaRPr lang="en-US" dirty="0"/>
          </a:p>
        </p:txBody>
      </p:sp>
      <p:pic>
        <p:nvPicPr>
          <p:cNvPr id="7" name="Picture 6" descr="Sport-Surfen-Gehen-wir-Wellenreiten.jpg">
            <a:extLst>
              <a:ext uri="{FF2B5EF4-FFF2-40B4-BE49-F238E27FC236}">
                <a16:creationId xmlns:a16="http://schemas.microsoft.com/office/drawing/2014/main" id="{B490DA01-9B87-090F-D7AC-53340D60C2A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37299" y="390090"/>
            <a:ext cx="3749552" cy="2502826"/>
          </a:xfrm>
          <a:prstGeom prst="rect">
            <a:avLst/>
          </a:prstGeom>
        </p:spPr>
      </p:pic>
      <p:grpSp>
        <p:nvGrpSpPr>
          <p:cNvPr id="8" name="Group 7">
            <a:extLst>
              <a:ext uri="{FF2B5EF4-FFF2-40B4-BE49-F238E27FC236}">
                <a16:creationId xmlns:a16="http://schemas.microsoft.com/office/drawing/2014/main" id="{9F75F530-E74C-491D-C9B9-239EE7CF8AE0}"/>
              </a:ext>
            </a:extLst>
          </p:cNvPr>
          <p:cNvGrpSpPr/>
          <p:nvPr/>
        </p:nvGrpSpPr>
        <p:grpSpPr>
          <a:xfrm>
            <a:off x="8901203" y="3215558"/>
            <a:ext cx="2523773" cy="1759061"/>
            <a:chOff x="8799414" y="1317161"/>
            <a:chExt cx="2523773" cy="2002766"/>
          </a:xfrm>
        </p:grpSpPr>
        <p:sp>
          <p:nvSpPr>
            <p:cNvPr id="9" name="Up Arrow 8">
              <a:extLst>
                <a:ext uri="{FF2B5EF4-FFF2-40B4-BE49-F238E27FC236}">
                  <a16:creationId xmlns:a16="http://schemas.microsoft.com/office/drawing/2014/main" id="{D3DFD542-1037-3AC5-715E-60E690E928CC}"/>
                </a:ext>
              </a:extLst>
            </p:cNvPr>
            <p:cNvSpPr/>
            <p:nvPr/>
          </p:nvSpPr>
          <p:spPr>
            <a:xfrm rot="16200000">
              <a:off x="8999146" y="1214428"/>
              <a:ext cx="220133" cy="619597"/>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a:extLst>
                <a:ext uri="{FF2B5EF4-FFF2-40B4-BE49-F238E27FC236}">
                  <a16:creationId xmlns:a16="http://schemas.microsoft.com/office/drawing/2014/main" id="{8D7F6679-6FF2-ED60-F48A-493668777291}"/>
                </a:ext>
              </a:extLst>
            </p:cNvPr>
            <p:cNvSpPr/>
            <p:nvPr/>
          </p:nvSpPr>
          <p:spPr>
            <a:xfrm rot="5400000">
              <a:off x="9009265" y="1533952"/>
              <a:ext cx="220133" cy="59936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a:extLst>
                <a:ext uri="{FF2B5EF4-FFF2-40B4-BE49-F238E27FC236}">
                  <a16:creationId xmlns:a16="http://schemas.microsoft.com/office/drawing/2014/main" id="{0A4FA000-AD9A-68F3-18FE-E80D510A58E0}"/>
                </a:ext>
              </a:extLst>
            </p:cNvPr>
            <p:cNvSpPr/>
            <p:nvPr/>
          </p:nvSpPr>
          <p:spPr>
            <a:xfrm>
              <a:off x="8999145" y="2001518"/>
              <a:ext cx="220133" cy="58780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a:extLst>
                <a:ext uri="{FF2B5EF4-FFF2-40B4-BE49-F238E27FC236}">
                  <a16:creationId xmlns:a16="http://schemas.microsoft.com/office/drawing/2014/main" id="{1586C895-1830-D557-DEE2-E158A6A38D70}"/>
                </a:ext>
              </a:extLst>
            </p:cNvPr>
            <p:cNvSpPr/>
            <p:nvPr/>
          </p:nvSpPr>
          <p:spPr>
            <a:xfrm rot="10800000">
              <a:off x="9009264" y="2706869"/>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5F60F7-B190-700B-9DF6-0524025C79BB}"/>
                </a:ext>
              </a:extLst>
            </p:cNvPr>
            <p:cNvSpPr txBox="1"/>
            <p:nvPr/>
          </p:nvSpPr>
          <p:spPr>
            <a:xfrm>
              <a:off x="9419011" y="1317161"/>
              <a:ext cx="1900970" cy="369332"/>
            </a:xfrm>
            <a:prstGeom prst="rect">
              <a:avLst/>
            </a:prstGeom>
            <a:noFill/>
          </p:spPr>
          <p:txBody>
            <a:bodyPr wrap="none" rtlCol="0">
              <a:spAutoFit/>
            </a:bodyPr>
            <a:lstStyle/>
            <a:p>
              <a:r>
                <a:rPr lang="en-US" dirty="0"/>
                <a:t>Accelerating for e</a:t>
              </a:r>
              <a:r>
                <a:rPr lang="en-US" baseline="30000" dirty="0"/>
                <a:t>-</a:t>
              </a:r>
            </a:p>
          </p:txBody>
        </p:sp>
        <p:sp>
          <p:nvSpPr>
            <p:cNvPr id="14" name="TextBox 13">
              <a:extLst>
                <a:ext uri="{FF2B5EF4-FFF2-40B4-BE49-F238E27FC236}">
                  <a16:creationId xmlns:a16="http://schemas.microsoft.com/office/drawing/2014/main" id="{D2CC0708-6115-79A2-57EA-21DFC133F154}"/>
                </a:ext>
              </a:extLst>
            </p:cNvPr>
            <p:cNvSpPr txBox="1"/>
            <p:nvPr/>
          </p:nvSpPr>
          <p:spPr>
            <a:xfrm>
              <a:off x="9419011" y="1651905"/>
              <a:ext cx="1904176" cy="369332"/>
            </a:xfrm>
            <a:prstGeom prst="rect">
              <a:avLst/>
            </a:prstGeom>
            <a:noFill/>
          </p:spPr>
          <p:txBody>
            <a:bodyPr wrap="none" rtlCol="0">
              <a:spAutoFit/>
            </a:bodyPr>
            <a:lstStyle/>
            <a:p>
              <a:r>
                <a:rPr lang="en-US" dirty="0"/>
                <a:t>Decelerating for e</a:t>
              </a:r>
              <a:r>
                <a:rPr lang="en-US" baseline="30000" dirty="0"/>
                <a:t>-</a:t>
              </a:r>
            </a:p>
          </p:txBody>
        </p:sp>
        <p:sp>
          <p:nvSpPr>
            <p:cNvPr id="15" name="TextBox 14">
              <a:extLst>
                <a:ext uri="{FF2B5EF4-FFF2-40B4-BE49-F238E27FC236}">
                  <a16:creationId xmlns:a16="http://schemas.microsoft.com/office/drawing/2014/main" id="{4CCD8E92-85D3-A480-B1BE-FC4769D7DC84}"/>
                </a:ext>
              </a:extLst>
            </p:cNvPr>
            <p:cNvSpPr txBox="1"/>
            <p:nvPr/>
          </p:nvSpPr>
          <p:spPr>
            <a:xfrm>
              <a:off x="9435283" y="2137321"/>
              <a:ext cx="1537600" cy="369332"/>
            </a:xfrm>
            <a:prstGeom prst="rect">
              <a:avLst/>
            </a:prstGeom>
            <a:noFill/>
          </p:spPr>
          <p:txBody>
            <a:bodyPr wrap="none" rtlCol="0">
              <a:spAutoFit/>
            </a:bodyPr>
            <a:lstStyle/>
            <a:p>
              <a:r>
                <a:rPr lang="en-US" dirty="0"/>
                <a:t>Focusing for e</a:t>
              </a:r>
              <a:r>
                <a:rPr lang="en-US" baseline="30000" dirty="0"/>
                <a:t>-</a:t>
              </a:r>
            </a:p>
          </p:txBody>
        </p:sp>
        <p:sp>
          <p:nvSpPr>
            <p:cNvPr id="16" name="TextBox 15">
              <a:extLst>
                <a:ext uri="{FF2B5EF4-FFF2-40B4-BE49-F238E27FC236}">
                  <a16:creationId xmlns:a16="http://schemas.microsoft.com/office/drawing/2014/main" id="{F6B0C773-E9AC-99FD-CF6E-10D636AFEF0B}"/>
                </a:ext>
              </a:extLst>
            </p:cNvPr>
            <p:cNvSpPr txBox="1"/>
            <p:nvPr/>
          </p:nvSpPr>
          <p:spPr>
            <a:xfrm>
              <a:off x="9435283" y="2836764"/>
              <a:ext cx="1756635" cy="369332"/>
            </a:xfrm>
            <a:prstGeom prst="rect">
              <a:avLst/>
            </a:prstGeom>
            <a:noFill/>
          </p:spPr>
          <p:txBody>
            <a:bodyPr wrap="none" rtlCol="0">
              <a:spAutoFit/>
            </a:bodyPr>
            <a:lstStyle/>
            <a:p>
              <a:r>
                <a:rPr lang="en-US" dirty="0"/>
                <a:t>Defocusing for e</a:t>
              </a:r>
              <a:r>
                <a:rPr lang="en-US" baseline="30000" dirty="0"/>
                <a:t>-</a:t>
              </a:r>
            </a:p>
          </p:txBody>
        </p:sp>
      </p:grpSp>
      <p:grpSp>
        <p:nvGrpSpPr>
          <p:cNvPr id="17" name="Group 16">
            <a:extLst>
              <a:ext uri="{FF2B5EF4-FFF2-40B4-BE49-F238E27FC236}">
                <a16:creationId xmlns:a16="http://schemas.microsoft.com/office/drawing/2014/main" id="{38FBB988-8F6F-7481-E3CB-1FA82CDF1A8B}"/>
              </a:ext>
            </a:extLst>
          </p:cNvPr>
          <p:cNvGrpSpPr/>
          <p:nvPr/>
        </p:nvGrpSpPr>
        <p:grpSpPr>
          <a:xfrm>
            <a:off x="3125850" y="3294416"/>
            <a:ext cx="3786548" cy="2724465"/>
            <a:chOff x="3372556" y="2982349"/>
            <a:chExt cx="5174910" cy="3551095"/>
          </a:xfrm>
        </p:grpSpPr>
        <p:pic>
          <p:nvPicPr>
            <p:cNvPr id="18" name="Picture 17" descr="acc-grad-phases.png">
              <a:extLst>
                <a:ext uri="{FF2B5EF4-FFF2-40B4-BE49-F238E27FC236}">
                  <a16:creationId xmlns:a16="http://schemas.microsoft.com/office/drawing/2014/main" id="{C1DDC36C-78BE-C240-EB57-1AD120CFEE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2556" y="2982349"/>
              <a:ext cx="5174910" cy="3551095"/>
            </a:xfrm>
            <a:prstGeom prst="rect">
              <a:avLst/>
            </a:prstGeom>
          </p:spPr>
        </p:pic>
        <p:cxnSp>
          <p:nvCxnSpPr>
            <p:cNvPr id="19" name="Straight Arrow Connector 18">
              <a:extLst>
                <a:ext uri="{FF2B5EF4-FFF2-40B4-BE49-F238E27FC236}">
                  <a16:creationId xmlns:a16="http://schemas.microsoft.com/office/drawing/2014/main" id="{59DDA076-B665-2A80-05E3-AE017A445888}"/>
                </a:ext>
              </a:extLst>
            </p:cNvPr>
            <p:cNvCxnSpPr/>
            <p:nvPr/>
          </p:nvCxnSpPr>
          <p:spPr>
            <a:xfrm flipH="1">
              <a:off x="4261556" y="3273777"/>
              <a:ext cx="6914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0" name="Group 19">
            <a:extLst>
              <a:ext uri="{FF2B5EF4-FFF2-40B4-BE49-F238E27FC236}">
                <a16:creationId xmlns:a16="http://schemas.microsoft.com/office/drawing/2014/main" id="{287E04B5-8932-BA9C-7EB2-1194351CA93E}"/>
              </a:ext>
            </a:extLst>
          </p:cNvPr>
          <p:cNvGrpSpPr/>
          <p:nvPr/>
        </p:nvGrpSpPr>
        <p:grpSpPr>
          <a:xfrm>
            <a:off x="606358" y="1383295"/>
            <a:ext cx="5763624" cy="1557094"/>
            <a:chOff x="1030112" y="1707444"/>
            <a:chExt cx="7861790" cy="2217759"/>
          </a:xfrm>
        </p:grpSpPr>
        <p:pic>
          <p:nvPicPr>
            <p:cNvPr id="21" name="Picture 20" descr="sketch-e-wakefield.png">
              <a:extLst>
                <a:ext uri="{FF2B5EF4-FFF2-40B4-BE49-F238E27FC236}">
                  <a16:creationId xmlns:a16="http://schemas.microsoft.com/office/drawing/2014/main" id="{1EB835D7-6159-AA6F-F97C-D5EC9210B66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0112" y="1707444"/>
              <a:ext cx="7861790" cy="2217759"/>
            </a:xfrm>
            <a:prstGeom prst="rect">
              <a:avLst/>
            </a:prstGeom>
          </p:spPr>
        </p:pic>
        <p:sp>
          <p:nvSpPr>
            <p:cNvPr id="22" name="Up Arrow 21">
              <a:extLst>
                <a:ext uri="{FF2B5EF4-FFF2-40B4-BE49-F238E27FC236}">
                  <a16:creationId xmlns:a16="http://schemas.microsoft.com/office/drawing/2014/main" id="{78C279AB-5A7F-4693-79FF-6F08210DF659}"/>
                </a:ext>
              </a:extLst>
            </p:cNvPr>
            <p:cNvSpPr/>
            <p:nvPr/>
          </p:nvSpPr>
          <p:spPr>
            <a:xfrm rot="5400000">
              <a:off x="5579149" y="2523086"/>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a:extLst>
                <a:ext uri="{FF2B5EF4-FFF2-40B4-BE49-F238E27FC236}">
                  <a16:creationId xmlns:a16="http://schemas.microsoft.com/office/drawing/2014/main" id="{38F5684E-CF19-5D84-6DCA-FB8315144D39}"/>
                </a:ext>
              </a:extLst>
            </p:cNvPr>
            <p:cNvSpPr/>
            <p:nvPr/>
          </p:nvSpPr>
          <p:spPr>
            <a:xfrm rot="16200000">
              <a:off x="6550627" y="2452262"/>
              <a:ext cx="179605" cy="863080"/>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extLst>
                <a:ext uri="{FF2B5EF4-FFF2-40B4-BE49-F238E27FC236}">
                  <a16:creationId xmlns:a16="http://schemas.microsoft.com/office/drawing/2014/main" id="{E17854DE-7267-88E1-EBB4-DFF30956A3CA}"/>
                </a:ext>
              </a:extLst>
            </p:cNvPr>
            <p:cNvSpPr/>
            <p:nvPr/>
          </p:nvSpPr>
          <p:spPr>
            <a:xfrm rot="16200000">
              <a:off x="4350055" y="2520615"/>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Up Arrow 24">
              <a:extLst>
                <a:ext uri="{FF2B5EF4-FFF2-40B4-BE49-F238E27FC236}">
                  <a16:creationId xmlns:a16="http://schemas.microsoft.com/office/drawing/2014/main" id="{CF3B9F95-C0D8-4363-B4A3-F667E2A5CB78}"/>
                </a:ext>
              </a:extLst>
            </p:cNvPr>
            <p:cNvSpPr/>
            <p:nvPr/>
          </p:nvSpPr>
          <p:spPr>
            <a:xfrm>
              <a:off x="4973474" y="2197851"/>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Up Arrow 25">
              <a:extLst>
                <a:ext uri="{FF2B5EF4-FFF2-40B4-BE49-F238E27FC236}">
                  <a16:creationId xmlns:a16="http://schemas.microsoft.com/office/drawing/2014/main" id="{7C96F809-6F45-CFD1-DF5C-A0FFD6DEC881}"/>
                </a:ext>
              </a:extLst>
            </p:cNvPr>
            <p:cNvSpPr/>
            <p:nvPr/>
          </p:nvSpPr>
          <p:spPr>
            <a:xfrm>
              <a:off x="7122171" y="2196780"/>
              <a:ext cx="220133" cy="52041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Up Arrow 26">
              <a:extLst>
                <a:ext uri="{FF2B5EF4-FFF2-40B4-BE49-F238E27FC236}">
                  <a16:creationId xmlns:a16="http://schemas.microsoft.com/office/drawing/2014/main" id="{CF2FD818-0F2C-1E9F-1032-5E02EB57F22A}"/>
                </a:ext>
              </a:extLst>
            </p:cNvPr>
            <p:cNvSpPr/>
            <p:nvPr/>
          </p:nvSpPr>
          <p:spPr>
            <a:xfrm rot="10800000">
              <a:off x="4970452" y="2933746"/>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Up Arrow 27">
              <a:extLst>
                <a:ext uri="{FF2B5EF4-FFF2-40B4-BE49-F238E27FC236}">
                  <a16:creationId xmlns:a16="http://schemas.microsoft.com/office/drawing/2014/main" id="{4E745996-7A34-B01A-1453-878D8A8F1BA0}"/>
                </a:ext>
              </a:extLst>
            </p:cNvPr>
            <p:cNvSpPr/>
            <p:nvPr/>
          </p:nvSpPr>
          <p:spPr>
            <a:xfrm rot="10800000">
              <a:off x="7117792" y="3071170"/>
              <a:ext cx="220133" cy="54309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Up Arrow 28">
              <a:extLst>
                <a:ext uri="{FF2B5EF4-FFF2-40B4-BE49-F238E27FC236}">
                  <a16:creationId xmlns:a16="http://schemas.microsoft.com/office/drawing/2014/main" id="{11A9B979-5CFC-4250-4ACD-C2B1D6096B16}"/>
                </a:ext>
              </a:extLst>
            </p:cNvPr>
            <p:cNvSpPr/>
            <p:nvPr/>
          </p:nvSpPr>
          <p:spPr>
            <a:xfrm rot="10800000">
              <a:off x="6022470" y="2111233"/>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Up Arrow 29">
              <a:extLst>
                <a:ext uri="{FF2B5EF4-FFF2-40B4-BE49-F238E27FC236}">
                  <a16:creationId xmlns:a16="http://schemas.microsoft.com/office/drawing/2014/main" id="{2FB8D6AE-285D-9CFD-1811-6E56B8CC5815}"/>
                </a:ext>
              </a:extLst>
            </p:cNvPr>
            <p:cNvSpPr/>
            <p:nvPr/>
          </p:nvSpPr>
          <p:spPr>
            <a:xfrm>
              <a:off x="6017889" y="3066105"/>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2C1DC2F1-DD91-C30A-0202-07703C1936D8}"/>
                </a:ext>
              </a:extLst>
            </p:cNvPr>
            <p:cNvGrpSpPr/>
            <p:nvPr/>
          </p:nvGrpSpPr>
          <p:grpSpPr>
            <a:xfrm>
              <a:off x="6353642" y="2674282"/>
              <a:ext cx="603136" cy="369332"/>
              <a:chOff x="5408198" y="4621615"/>
              <a:chExt cx="603136" cy="369332"/>
            </a:xfrm>
          </p:grpSpPr>
          <p:sp>
            <p:nvSpPr>
              <p:cNvPr id="38" name="Oval 37">
                <a:extLst>
                  <a:ext uri="{FF2B5EF4-FFF2-40B4-BE49-F238E27FC236}">
                    <a16:creationId xmlns:a16="http://schemas.microsoft.com/office/drawing/2014/main" id="{5CA91DCE-AE25-8B0E-FFA8-B15A9EE4601E}"/>
                  </a:ext>
                </a:extLst>
              </p:cNvPr>
              <p:cNvSpPr/>
              <p:nvPr/>
            </p:nvSpPr>
            <p:spPr>
              <a:xfrm>
                <a:off x="5408198" y="4673053"/>
                <a:ext cx="352323" cy="311355"/>
              </a:xfrm>
              <a:prstGeom prst="ellipse">
                <a:avLst/>
              </a:prstGeom>
              <a:solidFill>
                <a:srgbClr val="ED02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73164654-F0A9-5110-1FFC-777A79047105}"/>
                  </a:ext>
                </a:extLst>
              </p:cNvPr>
              <p:cNvSpPr txBox="1"/>
              <p:nvPr/>
            </p:nvSpPr>
            <p:spPr>
              <a:xfrm>
                <a:off x="5432780" y="4621615"/>
                <a:ext cx="578554" cy="369332"/>
              </a:xfrm>
              <a:prstGeom prst="rect">
                <a:avLst/>
              </a:prstGeom>
              <a:noFill/>
            </p:spPr>
            <p:txBody>
              <a:bodyPr wrap="square" rtlCol="0">
                <a:spAutoFit/>
              </a:bodyPr>
              <a:lstStyle/>
              <a:p>
                <a:r>
                  <a:rPr lang="en-US" b="1" dirty="0">
                    <a:solidFill>
                      <a:schemeClr val="bg1"/>
                    </a:solidFill>
                  </a:rPr>
                  <a:t>e</a:t>
                </a:r>
                <a:r>
                  <a:rPr lang="en-US" b="1" baseline="30000" dirty="0">
                    <a:solidFill>
                      <a:schemeClr val="bg1"/>
                    </a:solidFill>
                  </a:rPr>
                  <a:t>-</a:t>
                </a:r>
                <a:endParaRPr lang="en-US" b="1" dirty="0">
                  <a:solidFill>
                    <a:schemeClr val="bg1"/>
                  </a:solidFill>
                </a:endParaRPr>
              </a:p>
            </p:txBody>
          </p:sp>
        </p:grpSp>
        <p:sp>
          <p:nvSpPr>
            <p:cNvPr id="32" name="Up Arrow 31">
              <a:extLst>
                <a:ext uri="{FF2B5EF4-FFF2-40B4-BE49-F238E27FC236}">
                  <a16:creationId xmlns:a16="http://schemas.microsoft.com/office/drawing/2014/main" id="{72436D3E-B729-2515-7BE3-A811B2C0DC8C}"/>
                </a:ext>
              </a:extLst>
            </p:cNvPr>
            <p:cNvSpPr/>
            <p:nvPr/>
          </p:nvSpPr>
          <p:spPr>
            <a:xfrm rot="5400000">
              <a:off x="3304438" y="2520265"/>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Up Arrow 32">
              <a:extLst>
                <a:ext uri="{FF2B5EF4-FFF2-40B4-BE49-F238E27FC236}">
                  <a16:creationId xmlns:a16="http://schemas.microsoft.com/office/drawing/2014/main" id="{A917DFDF-21CE-FB61-F268-00621B64D4EB}"/>
                </a:ext>
              </a:extLst>
            </p:cNvPr>
            <p:cNvSpPr/>
            <p:nvPr/>
          </p:nvSpPr>
          <p:spPr>
            <a:xfrm rot="16200000">
              <a:off x="2075344" y="2517794"/>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Up Arrow 33">
              <a:extLst>
                <a:ext uri="{FF2B5EF4-FFF2-40B4-BE49-F238E27FC236}">
                  <a16:creationId xmlns:a16="http://schemas.microsoft.com/office/drawing/2014/main" id="{1799AAD1-6AEA-C4C1-947C-3AB1BDB95F04}"/>
                </a:ext>
              </a:extLst>
            </p:cNvPr>
            <p:cNvSpPr/>
            <p:nvPr/>
          </p:nvSpPr>
          <p:spPr>
            <a:xfrm>
              <a:off x="2698763" y="2195030"/>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Up Arrow 34">
              <a:extLst>
                <a:ext uri="{FF2B5EF4-FFF2-40B4-BE49-F238E27FC236}">
                  <a16:creationId xmlns:a16="http://schemas.microsoft.com/office/drawing/2014/main" id="{E3EFFE94-0582-7C07-F678-0DFD9F8835A4}"/>
                </a:ext>
              </a:extLst>
            </p:cNvPr>
            <p:cNvSpPr/>
            <p:nvPr/>
          </p:nvSpPr>
          <p:spPr>
            <a:xfrm rot="10800000">
              <a:off x="2695741" y="2930925"/>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Up Arrow 35">
              <a:extLst>
                <a:ext uri="{FF2B5EF4-FFF2-40B4-BE49-F238E27FC236}">
                  <a16:creationId xmlns:a16="http://schemas.microsoft.com/office/drawing/2014/main" id="{C02E8119-9DE6-30EF-EB50-AAB5EE19775D}"/>
                </a:ext>
              </a:extLst>
            </p:cNvPr>
            <p:cNvSpPr/>
            <p:nvPr/>
          </p:nvSpPr>
          <p:spPr>
            <a:xfrm rot="10800000">
              <a:off x="3747759" y="2108412"/>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Up Arrow 36">
              <a:extLst>
                <a:ext uri="{FF2B5EF4-FFF2-40B4-BE49-F238E27FC236}">
                  <a16:creationId xmlns:a16="http://schemas.microsoft.com/office/drawing/2014/main" id="{72271A04-10E0-B5A1-DB95-4400C6B71FDE}"/>
                </a:ext>
              </a:extLst>
            </p:cNvPr>
            <p:cNvSpPr/>
            <p:nvPr/>
          </p:nvSpPr>
          <p:spPr>
            <a:xfrm>
              <a:off x="3743178" y="3063284"/>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84064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16E0A867-DF59-B714-8636-9369AE2787FD}"/>
                  </a:ext>
                </a:extLst>
              </p:cNvPr>
              <p:cNvSpPr>
                <a:spLocks noGrp="1"/>
              </p:cNvSpPr>
              <p:nvPr>
                <p:ph idx="1"/>
              </p:nvPr>
            </p:nvSpPr>
            <p:spPr>
              <a:xfrm>
                <a:off x="6677705" y="1592263"/>
                <a:ext cx="5106308" cy="3564929"/>
              </a:xfrm>
            </p:spPr>
            <p:txBody>
              <a:bodyPr>
                <a:normAutofit fontScale="92500"/>
              </a:bodyPr>
              <a:lstStyle/>
              <a:p>
                <a:r>
                  <a:rPr lang="el-GR" dirty="0"/>
                  <a:t>Γραμμικός επιταχυντής  </a:t>
                </a:r>
                <a:r>
                  <a:rPr lang="el-GR" dirty="0" err="1"/>
                  <a:t>ηλεκτρον</a:t>
                </a:r>
                <a:r>
                  <a:rPr lang="en-US" dirty="0" err="1"/>
                  <a:t>ί</a:t>
                </a:r>
                <a:r>
                  <a:rPr lang="el-GR" dirty="0"/>
                  <a:t>ων με τεχνολογία πλάσματος για την μελέτη του </a:t>
                </a:r>
                <a:r>
                  <a:rPr lang="en-US" dirty="0"/>
                  <a:t>Higgs: </a:t>
                </a:r>
                <a14:m>
                  <m:oMath xmlns:m="http://schemas.openxmlformats.org/officeDocument/2006/math">
                    <m:sSup>
                      <m:sSupPr>
                        <m:ctrlPr>
                          <a:rPr lang="en-US" i="1" smtClean="0">
                            <a:solidFill>
                              <a:srgbClr val="FF0000"/>
                            </a:solidFill>
                            <a:latin typeface="Cambria Math" panose="02040503050406030204" pitchFamily="18" charset="0"/>
                          </a:rPr>
                        </m:ctrlPr>
                      </m:sSupPr>
                      <m:e>
                        <m:r>
                          <a:rPr lang="en-US" b="1" i="1" smtClean="0">
                            <a:solidFill>
                              <a:srgbClr val="FF0000"/>
                            </a:solidFill>
                            <a:latin typeface="Cambria Math" panose="02040503050406030204" pitchFamily="18" charset="0"/>
                          </a:rPr>
                          <m:t>𝒆</m:t>
                        </m:r>
                      </m:e>
                      <m:sup>
                        <m:r>
                          <a:rPr lang="en-US" b="1" i="1" smtClean="0">
                            <a:solidFill>
                              <a:srgbClr val="FF0000"/>
                            </a:solidFill>
                            <a:latin typeface="Cambria Math" panose="02040503050406030204" pitchFamily="18" charset="0"/>
                          </a:rPr>
                          <m:t>+</m:t>
                        </m:r>
                      </m:sup>
                    </m:sSup>
                    <m:sSup>
                      <m:sSupPr>
                        <m:ctrlPr>
                          <a:rPr lang="en-US" i="1" smtClean="0">
                            <a:solidFill>
                              <a:srgbClr val="FF0000"/>
                            </a:solidFill>
                            <a:latin typeface="Cambria Math" panose="02040503050406030204" pitchFamily="18" charset="0"/>
                          </a:rPr>
                        </m:ctrlPr>
                      </m:sSupPr>
                      <m:e>
                        <m:r>
                          <a:rPr lang="en-US" b="1" i="1" smtClean="0">
                            <a:solidFill>
                              <a:srgbClr val="FF0000"/>
                            </a:solidFill>
                            <a:latin typeface="Cambria Math" panose="02040503050406030204" pitchFamily="18" charset="0"/>
                          </a:rPr>
                          <m:t>𝒆</m:t>
                        </m:r>
                      </m:e>
                      <m:sup>
                        <m:r>
                          <a:rPr lang="en-US" b="1" i="1" smtClean="0">
                            <a:solidFill>
                              <a:srgbClr val="FF0000"/>
                            </a:solidFill>
                            <a:latin typeface="Cambria Math" panose="02040503050406030204" pitchFamily="18" charset="0"/>
                          </a:rPr>
                          <m:t>−</m:t>
                        </m:r>
                      </m:sup>
                    </m:sSup>
                    <m:r>
                      <a:rPr lang="en-US" i="1" smtClean="0">
                        <a:solidFill>
                          <a:srgbClr val="FF0000"/>
                        </a:solidFill>
                        <a:latin typeface="Cambria Math" panose="02040503050406030204" pitchFamily="18" charset="0"/>
                        <a:ea typeface="Cambria Math" panose="02040503050406030204" pitchFamily="18" charset="0"/>
                      </a:rPr>
                      <m:t>→</m:t>
                    </m:r>
                    <m:r>
                      <a:rPr lang="en-US" b="1" i="1" smtClean="0">
                        <a:solidFill>
                          <a:srgbClr val="FF0000"/>
                        </a:solidFill>
                        <a:latin typeface="Cambria Math" panose="02040503050406030204" pitchFamily="18" charset="0"/>
                        <a:ea typeface="Cambria Math" panose="02040503050406030204" pitchFamily="18" charset="0"/>
                      </a:rPr>
                      <m:t>𝑯</m:t>
                    </m:r>
                    <m:r>
                      <a:rPr lang="en-US" b="1" i="1" smtClean="0">
                        <a:solidFill>
                          <a:srgbClr val="FF0000"/>
                        </a:solidFill>
                        <a:latin typeface="Cambria Math" panose="02040503050406030204" pitchFamily="18" charset="0"/>
                        <a:ea typeface="Cambria Math" panose="02040503050406030204" pitchFamily="18" charset="0"/>
                      </a:rPr>
                      <m:t> </m:t>
                    </m:r>
                    <m:r>
                      <a:rPr lang="en-US" b="1" i="1" smtClean="0">
                        <a:solidFill>
                          <a:srgbClr val="FF0000"/>
                        </a:solidFill>
                        <a:latin typeface="Cambria Math" panose="02040503050406030204" pitchFamily="18" charset="0"/>
                        <a:ea typeface="Cambria Math" panose="02040503050406030204" pitchFamily="18" charset="0"/>
                      </a:rPr>
                      <m:t>𝒁</m:t>
                    </m:r>
                  </m:oMath>
                </a14:m>
                <a:r>
                  <a:rPr lang="en-US" dirty="0">
                    <a:solidFill>
                      <a:srgbClr val="FF0000"/>
                    </a:solidFill>
                  </a:rPr>
                  <a:t> (CM ~216 GeV)</a:t>
                </a:r>
              </a:p>
              <a:p>
                <a:r>
                  <a:rPr lang="el-GR" u="sng" dirty="0"/>
                  <a:t>Πλεονεκτήματα</a:t>
                </a:r>
                <a:r>
                  <a:rPr lang="el-GR" dirty="0"/>
                  <a:t>: επιτάχυνση με πολύ μικρή διασπορά στην ενέργεια</a:t>
                </a:r>
                <a:r>
                  <a:rPr lang="en-US" dirty="0"/>
                  <a:t>,</a:t>
                </a:r>
                <a:r>
                  <a:rPr lang="el-GR" dirty="0"/>
                  <a:t> μικρές </a:t>
                </a:r>
                <a:r>
                  <a:rPr lang="en-US" dirty="0"/>
                  <a:t>emittances</a:t>
                </a:r>
              </a:p>
              <a:p>
                <a:r>
                  <a:rPr lang="el-GR" dirty="0" err="1"/>
                  <a:t>Προκλ</a:t>
                </a:r>
                <a:r>
                  <a:rPr lang="en-US" dirty="0" err="1"/>
                  <a:t>ή</a:t>
                </a:r>
                <a:r>
                  <a:rPr lang="el-GR" dirty="0"/>
                  <a:t>σεις: η επιτάχυνση των ποζιτρονίων, πολλά διαδοχικές κυψέλες πλάσματος για την επίτευξη της τελικής ενέργειας, </a:t>
                </a:r>
                <a:r>
                  <a:rPr lang="en-US" dirty="0"/>
                  <a:t>integrated luminosity</a:t>
                </a:r>
                <a:r>
                  <a:rPr lang="el-GR" dirty="0"/>
                  <a:t> </a:t>
                </a:r>
                <a:endParaRPr lang="en-US" dirty="0"/>
              </a:p>
            </p:txBody>
          </p:sp>
        </mc:Choice>
        <mc:Fallback>
          <p:sp>
            <p:nvSpPr>
              <p:cNvPr id="2" name="Content Placeholder 1">
                <a:extLst>
                  <a:ext uri="{FF2B5EF4-FFF2-40B4-BE49-F238E27FC236}">
                    <a16:creationId xmlns:a16="http://schemas.microsoft.com/office/drawing/2014/main" id="{16E0A867-DF59-B714-8636-9369AE2787FD}"/>
                  </a:ext>
                </a:extLst>
              </p:cNvPr>
              <p:cNvSpPr>
                <a:spLocks noGrp="1" noRot="1" noChangeAspect="1" noMove="1" noResize="1" noEditPoints="1" noAdjustHandles="1" noChangeArrowheads="1" noChangeShapeType="1" noTextEdit="1"/>
              </p:cNvSpPr>
              <p:nvPr>
                <p:ph idx="1"/>
              </p:nvPr>
            </p:nvSpPr>
            <p:spPr>
              <a:xfrm>
                <a:off x="6677705" y="1592263"/>
                <a:ext cx="5106308" cy="3564929"/>
              </a:xfrm>
              <a:blipFill>
                <a:blip r:embed="rId2"/>
                <a:stretch>
                  <a:fillRect l="-2481" t="-2837" r="-1489"/>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5D8EED18-8AB5-63E4-2E1E-8DFAB50EFFCE}"/>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αύριο</a:t>
            </a:r>
            <a:endParaRPr lang="en-US" dirty="0"/>
          </a:p>
        </p:txBody>
      </p:sp>
      <p:sp>
        <p:nvSpPr>
          <p:cNvPr id="4" name="Date Placeholder 3">
            <a:extLst>
              <a:ext uri="{FF2B5EF4-FFF2-40B4-BE49-F238E27FC236}">
                <a16:creationId xmlns:a16="http://schemas.microsoft.com/office/drawing/2014/main" id="{E002AD31-D52F-E2D0-4839-A23991677B37}"/>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F568918F-D951-7192-69AC-2FEA1B69DEC1}"/>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F3D1BE73-9DC3-B8CE-DFCC-267D8129AEF7}"/>
              </a:ext>
            </a:extLst>
          </p:cNvPr>
          <p:cNvSpPr>
            <a:spLocks noGrp="1"/>
          </p:cNvSpPr>
          <p:nvPr>
            <p:ph type="sldNum" sz="quarter" idx="12"/>
          </p:nvPr>
        </p:nvSpPr>
        <p:spPr/>
        <p:txBody>
          <a:bodyPr/>
          <a:lstStyle/>
          <a:p>
            <a:fld id="{36B5EA5A-BC32-A742-B11B-8E7414D5B535}" type="slidenum">
              <a:rPr lang="en-US" smtClean="0"/>
              <a:pPr/>
              <a:t>61</a:t>
            </a:fld>
            <a:endParaRPr lang="en-US" dirty="0"/>
          </a:p>
        </p:txBody>
      </p:sp>
      <p:pic>
        <p:nvPicPr>
          <p:cNvPr id="7" name="Picture 6">
            <a:extLst>
              <a:ext uri="{FF2B5EF4-FFF2-40B4-BE49-F238E27FC236}">
                <a16:creationId xmlns:a16="http://schemas.microsoft.com/office/drawing/2014/main" id="{1417A64E-06F5-6923-DBE1-EFAF790B9C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074" y="1630547"/>
            <a:ext cx="4661655" cy="2856018"/>
          </a:xfrm>
          <a:prstGeom prst="rect">
            <a:avLst/>
          </a:prstGeom>
        </p:spPr>
      </p:pic>
      <p:pic>
        <p:nvPicPr>
          <p:cNvPr id="8" name="Picture 7">
            <a:extLst>
              <a:ext uri="{FF2B5EF4-FFF2-40B4-BE49-F238E27FC236}">
                <a16:creationId xmlns:a16="http://schemas.microsoft.com/office/drawing/2014/main" id="{89B6AA52-B93C-5C3C-5CA0-120026C024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8074" y="4434842"/>
            <a:ext cx="6239631" cy="1765933"/>
          </a:xfrm>
          <a:prstGeom prst="rect">
            <a:avLst/>
          </a:prstGeom>
        </p:spPr>
      </p:pic>
      <p:sp>
        <p:nvSpPr>
          <p:cNvPr id="10" name="TextBox 9">
            <a:extLst>
              <a:ext uri="{FF2B5EF4-FFF2-40B4-BE49-F238E27FC236}">
                <a16:creationId xmlns:a16="http://schemas.microsoft.com/office/drawing/2014/main" id="{2F30EDDF-7C05-0236-1AE5-B0E2C2DBBF6A}"/>
              </a:ext>
            </a:extLst>
          </p:cNvPr>
          <p:cNvSpPr txBox="1"/>
          <p:nvPr/>
        </p:nvSpPr>
        <p:spPr>
          <a:xfrm>
            <a:off x="3759130" y="2231946"/>
            <a:ext cx="2681198" cy="461665"/>
          </a:xfrm>
          <a:prstGeom prst="rect">
            <a:avLst/>
          </a:prstGeom>
          <a:noFill/>
        </p:spPr>
        <p:txBody>
          <a:bodyPr wrap="square">
            <a:spAutoFit/>
          </a:bodyPr>
          <a:lstStyle/>
          <a:p>
            <a:r>
              <a:rPr lang="en-GB" sz="1200" dirty="0"/>
              <a:t>W.P. </a:t>
            </a:r>
            <a:r>
              <a:rPr lang="en-GB" sz="1200" dirty="0" err="1"/>
              <a:t>Leemans</a:t>
            </a:r>
            <a:r>
              <a:rPr lang="en-GB" sz="1200" dirty="0"/>
              <a:t> &amp; E. </a:t>
            </a:r>
            <a:r>
              <a:rPr lang="en-GB" sz="1200" dirty="0" err="1"/>
              <a:t>Esarey</a:t>
            </a:r>
            <a:r>
              <a:rPr lang="en-GB" sz="1200" dirty="0"/>
              <a:t>, Physics Today, March 2009 </a:t>
            </a:r>
          </a:p>
        </p:txBody>
      </p:sp>
      <p:pic>
        <p:nvPicPr>
          <p:cNvPr id="11" name="Picture 10">
            <a:extLst>
              <a:ext uri="{FF2B5EF4-FFF2-40B4-BE49-F238E27FC236}">
                <a16:creationId xmlns:a16="http://schemas.microsoft.com/office/drawing/2014/main" id="{00D487DC-79BF-4350-3123-97BC4CDF632D}"/>
              </a:ext>
            </a:extLst>
          </p:cNvPr>
          <p:cNvPicPr>
            <a:picLocks noChangeAspect="1"/>
          </p:cNvPicPr>
          <p:nvPr/>
        </p:nvPicPr>
        <p:blipFill>
          <a:blip r:embed="rId5"/>
          <a:stretch>
            <a:fillRect/>
          </a:stretch>
        </p:blipFill>
        <p:spPr>
          <a:xfrm>
            <a:off x="7176120" y="5212540"/>
            <a:ext cx="3741368" cy="932887"/>
          </a:xfrm>
          <a:prstGeom prst="rect">
            <a:avLst/>
          </a:prstGeom>
        </p:spPr>
      </p:pic>
    </p:spTree>
    <p:extLst>
      <p:ext uri="{BB962C8B-B14F-4D97-AF65-F5344CB8AC3E}">
        <p14:creationId xmlns:p14="http://schemas.microsoft.com/office/powerpoint/2010/main" val="32161866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C93866-6D92-03D0-2B4F-90FF05AB2073}"/>
              </a:ext>
            </a:extLst>
          </p:cNvPr>
          <p:cNvSpPr>
            <a:spLocks noGrp="1"/>
          </p:cNvSpPr>
          <p:nvPr>
            <p:ph idx="1"/>
          </p:nvPr>
        </p:nvSpPr>
        <p:spPr>
          <a:xfrm>
            <a:off x="3359695" y="3554905"/>
            <a:ext cx="8424317" cy="2682407"/>
          </a:xfrm>
        </p:spPr>
        <p:txBody>
          <a:bodyPr>
            <a:normAutofit fontScale="85000" lnSpcReduction="20000"/>
          </a:bodyPr>
          <a:lstStyle/>
          <a:p>
            <a:pPr marL="0" indent="0">
              <a:buNone/>
            </a:pPr>
            <a:r>
              <a:rPr lang="el-GR" dirty="0" err="1"/>
              <a:t>Συγκρουστ</a:t>
            </a:r>
            <a:r>
              <a:rPr lang="en-US" dirty="0" err="1"/>
              <a:t>ή</a:t>
            </a:r>
            <a:r>
              <a:rPr lang="el-GR" dirty="0" err="1"/>
              <a:t>ρας</a:t>
            </a:r>
            <a:r>
              <a:rPr lang="el-GR" dirty="0"/>
              <a:t> </a:t>
            </a:r>
            <a:r>
              <a:rPr lang="el-GR" dirty="0" err="1"/>
              <a:t>μυονίων</a:t>
            </a:r>
            <a:r>
              <a:rPr lang="el-GR" dirty="0"/>
              <a:t> – </a:t>
            </a:r>
            <a:r>
              <a:rPr lang="en-US" dirty="0"/>
              <a:t>Muon Collider</a:t>
            </a:r>
          </a:p>
          <a:p>
            <a:pPr>
              <a:buFont typeface="Wingdings" pitchFamily="2" charset="2"/>
              <a:buChar char="§"/>
            </a:pPr>
            <a:r>
              <a:rPr lang="el-GR" dirty="0"/>
              <a:t>Δυνατότητα για συγκρούσεις από </a:t>
            </a:r>
            <a:r>
              <a:rPr lang="en-US" dirty="0"/>
              <a:t>Z, H (~200 GeV) </a:t>
            </a:r>
            <a:r>
              <a:rPr lang="en-US" dirty="0" err="1"/>
              <a:t>έ</a:t>
            </a:r>
            <a:r>
              <a:rPr lang="el-GR" dirty="0"/>
              <a:t>ως 10 </a:t>
            </a:r>
            <a:r>
              <a:rPr lang="en-US" dirty="0" err="1"/>
              <a:t>TeV</a:t>
            </a:r>
            <a:r>
              <a:rPr lang="en-US" dirty="0"/>
              <a:t> – </a:t>
            </a:r>
            <a:r>
              <a:rPr lang="el-GR" dirty="0"/>
              <a:t>δρόμος για μεγάλες ενέργειες!</a:t>
            </a:r>
          </a:p>
          <a:p>
            <a:pPr>
              <a:buFont typeface="Wingdings" pitchFamily="2" charset="2"/>
              <a:buChar char="§"/>
            </a:pPr>
            <a:r>
              <a:rPr lang="el-GR" dirty="0"/>
              <a:t>Πλεονέκτημα: τα </a:t>
            </a:r>
            <a:r>
              <a:rPr lang="el-GR" dirty="0" err="1"/>
              <a:t>μυόνια</a:t>
            </a:r>
            <a:r>
              <a:rPr lang="el-GR" dirty="0"/>
              <a:t> δεν χάνουν ενέργεια λόγω </a:t>
            </a:r>
            <a:r>
              <a:rPr lang="en-US" dirty="0"/>
              <a:t>synchrotron radiation (</a:t>
            </a:r>
            <a:r>
              <a:rPr lang="el-GR" dirty="0"/>
              <a:t>ε</a:t>
            </a:r>
            <a:r>
              <a:rPr lang="en-US" dirty="0" err="1"/>
              <a:t>ί</a:t>
            </a:r>
            <a:r>
              <a:rPr lang="el-GR" dirty="0"/>
              <a:t>τε στα δίπολα είτε από την παρουσία της άλλης δέσμης στο σημείο σύγκρουσης – </a:t>
            </a:r>
            <a:r>
              <a:rPr lang="en-US" dirty="0" err="1"/>
              <a:t>beamstrahlung</a:t>
            </a:r>
            <a:r>
              <a:rPr lang="en-US" dirty="0"/>
              <a:t>), </a:t>
            </a:r>
            <a:r>
              <a:rPr lang="el-GR" dirty="0"/>
              <a:t>«λογική» κατανάλωση ενέργειας</a:t>
            </a:r>
            <a:endParaRPr lang="en-US" dirty="0"/>
          </a:p>
          <a:p>
            <a:pPr>
              <a:buFont typeface="Wingdings" pitchFamily="2" charset="2"/>
              <a:buChar char="§"/>
            </a:pPr>
            <a:r>
              <a:rPr lang="el-GR" dirty="0" err="1"/>
              <a:t>Προκλ</a:t>
            </a:r>
            <a:r>
              <a:rPr lang="en-US" dirty="0" err="1"/>
              <a:t>ή</a:t>
            </a:r>
            <a:r>
              <a:rPr lang="el-GR" dirty="0"/>
              <a:t>σεις : αν</a:t>
            </a:r>
            <a:r>
              <a:rPr lang="en-US" dirty="0" err="1"/>
              <a:t>ά</a:t>
            </a:r>
            <a:r>
              <a:rPr lang="el-GR" dirty="0" err="1"/>
              <a:t>πτυξη</a:t>
            </a:r>
            <a:r>
              <a:rPr lang="el-GR" dirty="0"/>
              <a:t> νέων τεχνολογιών, </a:t>
            </a:r>
          </a:p>
          <a:p>
            <a:pPr lvl="1">
              <a:buFont typeface="Wingdings" pitchFamily="2" charset="2"/>
              <a:buChar char="§"/>
            </a:pPr>
            <a:r>
              <a:rPr lang="el-GR" dirty="0"/>
              <a:t>τα </a:t>
            </a:r>
            <a:r>
              <a:rPr lang="el-GR" dirty="0" err="1"/>
              <a:t>μυόνια</a:t>
            </a:r>
            <a:r>
              <a:rPr lang="el-GR" dirty="0"/>
              <a:t> είναι τριτογενή σωματίδια, ασταθή με μικρό </a:t>
            </a:r>
            <a:r>
              <a:rPr lang="el-GR" dirty="0" err="1"/>
              <a:t>χρονο</a:t>
            </a:r>
            <a:r>
              <a:rPr lang="el-GR" dirty="0"/>
              <a:t> </a:t>
            </a:r>
            <a:r>
              <a:rPr lang="el-GR" dirty="0" err="1"/>
              <a:t>ημι</a:t>
            </a:r>
            <a:r>
              <a:rPr lang="el-GR" dirty="0"/>
              <a:t>-ζωής (~2 μ</a:t>
            </a:r>
            <a:r>
              <a:rPr lang="en-US" dirty="0"/>
              <a:t>s) </a:t>
            </a:r>
          </a:p>
          <a:p>
            <a:pPr lvl="1">
              <a:buFont typeface="Wingdings" pitchFamily="2" charset="2"/>
              <a:buChar char="§"/>
            </a:pPr>
            <a:endParaRPr lang="el-GR" dirty="0"/>
          </a:p>
        </p:txBody>
      </p:sp>
      <p:sp>
        <p:nvSpPr>
          <p:cNvPr id="3" name="Title 2">
            <a:extLst>
              <a:ext uri="{FF2B5EF4-FFF2-40B4-BE49-F238E27FC236}">
                <a16:creationId xmlns:a16="http://schemas.microsoft.com/office/drawing/2014/main" id="{3C19D839-527C-C0EA-25B9-8281BC83D96C}"/>
              </a:ext>
            </a:extLst>
          </p:cNvPr>
          <p:cNvSpPr>
            <a:spLocks noGrp="1"/>
          </p:cNvSpPr>
          <p:nvPr>
            <p:ph type="title"/>
          </p:nvPr>
        </p:nvSpPr>
        <p:spPr/>
        <p:txBody>
          <a:bodyPr/>
          <a:lstStyle/>
          <a:p>
            <a:r>
              <a:rPr lang="el-GR" dirty="0"/>
              <a:t>Η εξέλιξη των επιταχυντών</a:t>
            </a:r>
            <a:r>
              <a:rPr lang="en-US" dirty="0"/>
              <a:t> </a:t>
            </a:r>
            <a:br>
              <a:rPr lang="el-GR" dirty="0"/>
            </a:br>
            <a:r>
              <a:rPr lang="el-GR" dirty="0">
                <a:solidFill>
                  <a:schemeClr val="accent1">
                    <a:lumMod val="20000"/>
                    <a:lumOff val="80000"/>
                  </a:schemeClr>
                </a:solidFill>
              </a:rPr>
              <a:t>… το αύριο</a:t>
            </a:r>
            <a:endParaRPr lang="en-US" dirty="0"/>
          </a:p>
        </p:txBody>
      </p:sp>
      <p:sp>
        <p:nvSpPr>
          <p:cNvPr id="4" name="Date Placeholder 3">
            <a:extLst>
              <a:ext uri="{FF2B5EF4-FFF2-40B4-BE49-F238E27FC236}">
                <a16:creationId xmlns:a16="http://schemas.microsoft.com/office/drawing/2014/main" id="{0D3F8C67-E81F-2A26-7D97-1971BFB548AC}"/>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A69707D0-D332-BF6A-8F61-88DB567EB470}"/>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07B5609B-123B-3883-9E3B-A2200F095328}"/>
              </a:ext>
            </a:extLst>
          </p:cNvPr>
          <p:cNvSpPr>
            <a:spLocks noGrp="1"/>
          </p:cNvSpPr>
          <p:nvPr>
            <p:ph type="sldNum" sz="quarter" idx="12"/>
          </p:nvPr>
        </p:nvSpPr>
        <p:spPr/>
        <p:txBody>
          <a:bodyPr/>
          <a:lstStyle/>
          <a:p>
            <a:fld id="{36B5EA5A-BC32-A742-B11B-8E7414D5B535}" type="slidenum">
              <a:rPr lang="en-US" smtClean="0"/>
              <a:pPr/>
              <a:t>62</a:t>
            </a:fld>
            <a:endParaRPr lang="en-US" dirty="0"/>
          </a:p>
        </p:txBody>
      </p:sp>
      <p:pic>
        <p:nvPicPr>
          <p:cNvPr id="7" name="Picture 6">
            <a:extLst>
              <a:ext uri="{FF2B5EF4-FFF2-40B4-BE49-F238E27FC236}">
                <a16:creationId xmlns:a16="http://schemas.microsoft.com/office/drawing/2014/main" id="{1AD56EB4-0FFA-D6A9-8F79-341567B5CA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1384" y="2081557"/>
            <a:ext cx="2567191" cy="2873620"/>
          </a:xfrm>
          <a:prstGeom prst="rect">
            <a:avLst/>
          </a:prstGeom>
        </p:spPr>
      </p:pic>
      <p:pic>
        <p:nvPicPr>
          <p:cNvPr id="8" name="Picture 7">
            <a:extLst>
              <a:ext uri="{FF2B5EF4-FFF2-40B4-BE49-F238E27FC236}">
                <a16:creationId xmlns:a16="http://schemas.microsoft.com/office/drawing/2014/main" id="{043B2284-75E5-980A-68B1-EAFCD183F9C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671622" y="1139862"/>
            <a:ext cx="7624046" cy="2260368"/>
          </a:xfrm>
          <a:prstGeom prst="rect">
            <a:avLst/>
          </a:prstGeom>
        </p:spPr>
      </p:pic>
    </p:spTree>
    <p:extLst>
      <p:ext uri="{BB962C8B-B14F-4D97-AF65-F5344CB8AC3E}">
        <p14:creationId xmlns:p14="http://schemas.microsoft.com/office/powerpoint/2010/main" val="315297999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76ACFA-B6B7-D122-BE00-6E6967EE258F}"/>
              </a:ext>
            </a:extLst>
          </p:cNvPr>
          <p:cNvSpPr>
            <a:spLocks noGrp="1"/>
          </p:cNvSpPr>
          <p:nvPr>
            <p:ph type="title"/>
          </p:nvPr>
        </p:nvSpPr>
        <p:spPr/>
        <p:txBody>
          <a:bodyPr/>
          <a:lstStyle/>
          <a:p>
            <a:r>
              <a:rPr lang="el-GR" dirty="0"/>
              <a:t>Οι επιταχυντές σήμερα</a:t>
            </a:r>
            <a:br>
              <a:rPr lang="el-GR" dirty="0"/>
            </a:br>
            <a:r>
              <a:rPr lang="el-GR" dirty="0">
                <a:solidFill>
                  <a:schemeClr val="tx1">
                    <a:lumMod val="20000"/>
                    <a:lumOff val="80000"/>
                  </a:schemeClr>
                </a:solidFill>
              </a:rPr>
              <a:t>… πέρα από την φυσική των σωματιδίων</a:t>
            </a:r>
            <a:endParaRPr lang="en-US" dirty="0">
              <a:solidFill>
                <a:schemeClr val="tx1">
                  <a:lumMod val="20000"/>
                  <a:lumOff val="80000"/>
                </a:schemeClr>
              </a:solidFill>
            </a:endParaRPr>
          </a:p>
        </p:txBody>
      </p:sp>
      <p:sp>
        <p:nvSpPr>
          <p:cNvPr id="4" name="Date Placeholder 3">
            <a:extLst>
              <a:ext uri="{FF2B5EF4-FFF2-40B4-BE49-F238E27FC236}">
                <a16:creationId xmlns:a16="http://schemas.microsoft.com/office/drawing/2014/main" id="{BA0DF9E3-F43E-D521-2DFB-D354599FA0D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465A877F-DAB0-548C-81CD-CBD0791D2B2A}"/>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92ECD455-DB26-B11A-85EA-9FFA8C7A65F0}"/>
              </a:ext>
            </a:extLst>
          </p:cNvPr>
          <p:cNvSpPr>
            <a:spLocks noGrp="1"/>
          </p:cNvSpPr>
          <p:nvPr>
            <p:ph type="sldNum" sz="quarter" idx="12"/>
          </p:nvPr>
        </p:nvSpPr>
        <p:spPr/>
        <p:txBody>
          <a:bodyPr/>
          <a:lstStyle/>
          <a:p>
            <a:fld id="{36B5EA5A-BC32-A742-B11B-8E7414D5B535}" type="slidenum">
              <a:rPr lang="en-US" smtClean="0"/>
              <a:pPr/>
              <a:t>63</a:t>
            </a:fld>
            <a:endParaRPr lang="en-US" dirty="0"/>
          </a:p>
        </p:txBody>
      </p:sp>
      <p:sp>
        <p:nvSpPr>
          <p:cNvPr id="7" name="TextBox 11">
            <a:extLst>
              <a:ext uri="{FF2B5EF4-FFF2-40B4-BE49-F238E27FC236}">
                <a16:creationId xmlns:a16="http://schemas.microsoft.com/office/drawing/2014/main" id="{9A92A1DC-F698-84DC-ED94-9CA4A3FFB0AA}"/>
              </a:ext>
            </a:extLst>
          </p:cNvPr>
          <p:cNvSpPr txBox="1">
            <a:spLocks noChangeArrowheads="1"/>
          </p:cNvSpPr>
          <p:nvPr/>
        </p:nvSpPr>
        <p:spPr bwMode="auto">
          <a:xfrm>
            <a:off x="412852" y="1556792"/>
            <a:ext cx="5943600" cy="2688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fontScale="8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spcAft>
                <a:spcPts val="1000"/>
              </a:spcAft>
            </a:pPr>
            <a:r>
              <a:rPr lang="en-GB" altLang="en-US" sz="2000" dirty="0">
                <a:latin typeface="Arial Black" pitchFamily="34" charset="0"/>
              </a:rPr>
              <a:t>&gt;35</a:t>
            </a:r>
            <a:r>
              <a:rPr lang="el-GR" altLang="en-US" sz="2000" dirty="0">
                <a:latin typeface="Arial Black" pitchFamily="34" charset="0"/>
              </a:rPr>
              <a:t>’</a:t>
            </a:r>
            <a:r>
              <a:rPr lang="en-GB" altLang="en-US" sz="2000" dirty="0">
                <a:latin typeface="Arial Black" pitchFamily="34" charset="0"/>
              </a:rPr>
              <a:t>000 </a:t>
            </a:r>
            <a:r>
              <a:rPr lang="el-GR" altLang="en-US" sz="2000" dirty="0" err="1">
                <a:latin typeface="Arial Black" pitchFamily="34" charset="0"/>
              </a:rPr>
              <a:t>επιταχυντ</a:t>
            </a:r>
            <a:r>
              <a:rPr lang="en-GB" altLang="en-US" sz="2000" dirty="0" err="1">
                <a:latin typeface="Arial Black" pitchFamily="34" charset="0"/>
              </a:rPr>
              <a:t>έ</a:t>
            </a:r>
            <a:r>
              <a:rPr lang="el-GR" altLang="en-US" sz="2000" dirty="0">
                <a:latin typeface="Arial Black" pitchFamily="34" charset="0"/>
              </a:rPr>
              <a:t>ς σε λειτουργία σε όλο τον κόσμο</a:t>
            </a:r>
            <a:r>
              <a:rPr lang="en-GB" altLang="en-US" sz="2000" dirty="0">
                <a:latin typeface="Arial Black" pitchFamily="34" charset="0"/>
              </a:rPr>
              <a:t>:</a:t>
            </a:r>
          </a:p>
          <a:p>
            <a:pPr lvl="1">
              <a:spcBef>
                <a:spcPct val="0"/>
              </a:spcBef>
              <a:spcAft>
                <a:spcPts val="1000"/>
              </a:spcAft>
            </a:pPr>
            <a:r>
              <a:rPr lang="en-GB" altLang="en-US" sz="2000" dirty="0">
                <a:latin typeface="Arial Black" pitchFamily="34" charset="0"/>
              </a:rPr>
              <a:t>44% </a:t>
            </a:r>
            <a:r>
              <a:rPr lang="el-GR" altLang="en-US" sz="2000" dirty="0">
                <a:latin typeface="Arial Black" pitchFamily="34" charset="0"/>
              </a:rPr>
              <a:t>για </a:t>
            </a:r>
            <a:r>
              <a:rPr lang="el-GR" altLang="en-US" sz="2000" dirty="0" err="1">
                <a:latin typeface="Arial Black" pitchFamily="34" charset="0"/>
              </a:rPr>
              <a:t>ραδιο</a:t>
            </a:r>
            <a:r>
              <a:rPr lang="el-GR" altLang="en-US" sz="2000" dirty="0">
                <a:latin typeface="Arial Black" pitchFamily="34" charset="0"/>
              </a:rPr>
              <a:t>-θεραπεία</a:t>
            </a:r>
            <a:endParaRPr lang="en-GB" altLang="en-US" sz="2000" dirty="0">
              <a:latin typeface="Arial Black" pitchFamily="34" charset="0"/>
            </a:endParaRPr>
          </a:p>
          <a:p>
            <a:pPr lvl="1">
              <a:spcBef>
                <a:spcPct val="0"/>
              </a:spcBef>
              <a:spcAft>
                <a:spcPts val="1000"/>
              </a:spcAft>
            </a:pPr>
            <a:r>
              <a:rPr lang="en-GB" altLang="en-US" sz="2000" dirty="0">
                <a:latin typeface="Arial Black" pitchFamily="34" charset="0"/>
              </a:rPr>
              <a:t>41% </a:t>
            </a:r>
            <a:r>
              <a:rPr lang="el-GR" altLang="en-US" sz="2000" dirty="0">
                <a:latin typeface="Arial Black" pitchFamily="34" charset="0"/>
              </a:rPr>
              <a:t>για εμφύτευση ιόντων</a:t>
            </a:r>
            <a:endParaRPr lang="en-GB" altLang="en-US" sz="2000" dirty="0">
              <a:latin typeface="Arial Black" pitchFamily="34" charset="0"/>
            </a:endParaRPr>
          </a:p>
          <a:p>
            <a:pPr lvl="1">
              <a:spcBef>
                <a:spcPct val="0"/>
              </a:spcBef>
              <a:spcAft>
                <a:spcPts val="1000"/>
              </a:spcAft>
            </a:pPr>
            <a:r>
              <a:rPr lang="en-GB" altLang="en-US" sz="2000" dirty="0">
                <a:latin typeface="Arial Black" pitchFamily="34" charset="0"/>
              </a:rPr>
              <a:t>9% </a:t>
            </a:r>
            <a:r>
              <a:rPr lang="el-GR" altLang="en-US" sz="2000" dirty="0">
                <a:latin typeface="Arial Black" pitchFamily="34" charset="0"/>
              </a:rPr>
              <a:t>για βιομηχανικές εφαρμογές </a:t>
            </a:r>
          </a:p>
          <a:p>
            <a:pPr lvl="1">
              <a:spcBef>
                <a:spcPct val="0"/>
              </a:spcBef>
              <a:spcAft>
                <a:spcPts val="1000"/>
              </a:spcAft>
            </a:pPr>
            <a:r>
              <a:rPr lang="en-GB" altLang="en-US" sz="2000" dirty="0">
                <a:latin typeface="Arial Black" pitchFamily="34" charset="0"/>
              </a:rPr>
              <a:t>4% </a:t>
            </a:r>
            <a:r>
              <a:rPr lang="el-GR" altLang="en-US" sz="2000" dirty="0" err="1">
                <a:latin typeface="Arial Black" pitchFamily="34" charset="0"/>
              </a:rPr>
              <a:t>ερευνα</a:t>
            </a:r>
            <a:r>
              <a:rPr lang="el-GR" altLang="en-US" sz="2000" dirty="0">
                <a:latin typeface="Arial Black" pitchFamily="34" charset="0"/>
              </a:rPr>
              <a:t> στις χαμηλές ενέργειες</a:t>
            </a:r>
            <a:endParaRPr lang="en-GB" altLang="en-US" sz="2000" dirty="0">
              <a:latin typeface="Arial Black" pitchFamily="34" charset="0"/>
            </a:endParaRPr>
          </a:p>
          <a:p>
            <a:pPr lvl="1">
              <a:spcBef>
                <a:spcPct val="0"/>
              </a:spcBef>
              <a:spcAft>
                <a:spcPts val="1000"/>
              </a:spcAft>
            </a:pPr>
            <a:r>
              <a:rPr lang="en-GB" altLang="en-US" sz="2000" dirty="0">
                <a:latin typeface="Arial Black" pitchFamily="34" charset="0"/>
              </a:rPr>
              <a:t>1% </a:t>
            </a:r>
            <a:r>
              <a:rPr lang="el-GR" altLang="en-US" sz="2000" dirty="0">
                <a:latin typeface="Arial Black" pitchFamily="34" charset="0"/>
              </a:rPr>
              <a:t>παραγωγή ισοτόπων για θεραπεία</a:t>
            </a:r>
            <a:endParaRPr lang="en-GB" altLang="en-US" sz="2000" dirty="0">
              <a:latin typeface="Arial Black" pitchFamily="34" charset="0"/>
            </a:endParaRPr>
          </a:p>
          <a:p>
            <a:pPr lvl="1">
              <a:spcBef>
                <a:spcPct val="0"/>
              </a:spcBef>
              <a:spcAft>
                <a:spcPts val="1000"/>
              </a:spcAft>
            </a:pPr>
            <a:r>
              <a:rPr lang="en-GB" altLang="en-US" sz="2000" dirty="0">
                <a:latin typeface="Arial Black" pitchFamily="34" charset="0"/>
              </a:rPr>
              <a:t>&lt;1% </a:t>
            </a:r>
            <a:r>
              <a:rPr lang="el-GR" altLang="en-US" sz="2000" dirty="0">
                <a:latin typeface="Arial Black" pitchFamily="34" charset="0"/>
              </a:rPr>
              <a:t>έρευνα</a:t>
            </a:r>
            <a:endParaRPr lang="en-GB" altLang="en-US" sz="2000" dirty="0">
              <a:latin typeface="Arial Black" pitchFamily="34" charset="0"/>
            </a:endParaRPr>
          </a:p>
        </p:txBody>
      </p:sp>
      <p:pic>
        <p:nvPicPr>
          <p:cNvPr id="8" name="Picture 4" descr="Rhodotron and Dynamitron documents and descriptions">
            <a:extLst>
              <a:ext uri="{FF2B5EF4-FFF2-40B4-BE49-F238E27FC236}">
                <a16:creationId xmlns:a16="http://schemas.microsoft.com/office/drawing/2014/main" id="{8CAC9AF3-06C1-D289-3719-F9BDDC87D68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6202" y="3272247"/>
            <a:ext cx="1569264" cy="23283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8" descr="http://www.myradiotherapy.com/general/treatment/Treatment_Machines/files/Linac5.jpg">
            <a:extLst>
              <a:ext uri="{FF2B5EF4-FFF2-40B4-BE49-F238E27FC236}">
                <a16:creationId xmlns:a16="http://schemas.microsoft.com/office/drawing/2014/main" id="{681C867A-327D-780B-862B-1C2FF5638BF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54891" y="1370103"/>
            <a:ext cx="2461635" cy="184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Medical-isotope cyclotron designs go full circle – CERN Courier">
            <a:extLst>
              <a:ext uri="{FF2B5EF4-FFF2-40B4-BE49-F238E27FC236}">
                <a16:creationId xmlns:a16="http://schemas.microsoft.com/office/drawing/2014/main" id="{3965E67E-4469-164D-1A88-67ED8A35B59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405585" y="4005064"/>
            <a:ext cx="2486025" cy="180975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Diagram&#10;&#10;Description automatically generated">
            <a:extLst>
              <a:ext uri="{FF2B5EF4-FFF2-40B4-BE49-F238E27FC236}">
                <a16:creationId xmlns:a16="http://schemas.microsoft.com/office/drawing/2014/main" id="{A906BC53-DABF-F5A9-3E77-C74039E4F17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50776" y="4245075"/>
            <a:ext cx="2695575" cy="1695450"/>
          </a:xfrm>
          <a:prstGeom prst="rect">
            <a:avLst/>
          </a:prstGeom>
        </p:spPr>
      </p:pic>
      <p:pic>
        <p:nvPicPr>
          <p:cNvPr id="12" name="Picture 11" descr="A picture containing indoor&#10;&#10;Description automatically generated">
            <a:extLst>
              <a:ext uri="{FF2B5EF4-FFF2-40B4-BE49-F238E27FC236}">
                <a16:creationId xmlns:a16="http://schemas.microsoft.com/office/drawing/2014/main" id="{69669F37-B289-B9C6-FD85-1A3515CF534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5597" y="4132718"/>
            <a:ext cx="2557233" cy="1704822"/>
          </a:xfrm>
          <a:prstGeom prst="rect">
            <a:avLst/>
          </a:prstGeom>
        </p:spPr>
      </p:pic>
      <p:sp>
        <p:nvSpPr>
          <p:cNvPr id="13" name="TextBox 12">
            <a:extLst>
              <a:ext uri="{FF2B5EF4-FFF2-40B4-BE49-F238E27FC236}">
                <a16:creationId xmlns:a16="http://schemas.microsoft.com/office/drawing/2014/main" id="{67ACC74D-8B82-DC7B-095C-8C88E7C121D7}"/>
              </a:ext>
            </a:extLst>
          </p:cNvPr>
          <p:cNvSpPr txBox="1"/>
          <p:nvPr/>
        </p:nvSpPr>
        <p:spPr>
          <a:xfrm>
            <a:off x="395597" y="5890004"/>
            <a:ext cx="2826923" cy="369332"/>
          </a:xfrm>
          <a:prstGeom prst="rect">
            <a:avLst/>
          </a:prstGeom>
          <a:noFill/>
        </p:spPr>
        <p:txBody>
          <a:bodyPr wrap="square" lIns="0" tIns="0" rIns="0" bIns="0" rtlCol="0">
            <a:spAutoFit/>
          </a:bodyPr>
          <a:lstStyle/>
          <a:p>
            <a:pPr algn="l"/>
            <a:r>
              <a:rPr lang="el-GR" sz="1200" dirty="0" err="1">
                <a:solidFill>
                  <a:srgbClr val="C00000"/>
                </a:solidFill>
              </a:rPr>
              <a:t>Επιταχυντ</a:t>
            </a:r>
            <a:r>
              <a:rPr lang="en-US" sz="1200" dirty="0" err="1">
                <a:solidFill>
                  <a:srgbClr val="C00000"/>
                </a:solidFill>
              </a:rPr>
              <a:t>ή</a:t>
            </a:r>
            <a:r>
              <a:rPr lang="el-GR" sz="1200" dirty="0">
                <a:solidFill>
                  <a:srgbClr val="C00000"/>
                </a:solidFill>
              </a:rPr>
              <a:t>ς </a:t>
            </a:r>
            <a:r>
              <a:rPr lang="en-US" sz="1200" dirty="0">
                <a:solidFill>
                  <a:srgbClr val="C00000"/>
                </a:solidFill>
              </a:rPr>
              <a:t>tandem </a:t>
            </a:r>
            <a:r>
              <a:rPr lang="el-GR" sz="1200" dirty="0">
                <a:solidFill>
                  <a:srgbClr val="C00000"/>
                </a:solidFill>
              </a:rPr>
              <a:t>για έρευνα υλικών και </a:t>
            </a:r>
            <a:r>
              <a:rPr lang="el-GR" sz="1200" dirty="0" err="1">
                <a:solidFill>
                  <a:srgbClr val="C00000"/>
                </a:solidFill>
              </a:rPr>
              <a:t>εργα</a:t>
            </a:r>
            <a:r>
              <a:rPr lang="el-GR" sz="1200" dirty="0">
                <a:solidFill>
                  <a:srgbClr val="C00000"/>
                </a:solidFill>
              </a:rPr>
              <a:t> τέχνης</a:t>
            </a:r>
            <a:endParaRPr lang="en-US" sz="1200" dirty="0">
              <a:solidFill>
                <a:srgbClr val="C00000"/>
              </a:solidFill>
            </a:endParaRPr>
          </a:p>
        </p:txBody>
      </p:sp>
      <p:sp>
        <p:nvSpPr>
          <p:cNvPr id="14" name="TextBox 13">
            <a:extLst>
              <a:ext uri="{FF2B5EF4-FFF2-40B4-BE49-F238E27FC236}">
                <a16:creationId xmlns:a16="http://schemas.microsoft.com/office/drawing/2014/main" id="{65E17CE3-8ED2-ABB3-33E3-2EC61DAAACA3}"/>
              </a:ext>
            </a:extLst>
          </p:cNvPr>
          <p:cNvSpPr txBox="1"/>
          <p:nvPr/>
        </p:nvSpPr>
        <p:spPr>
          <a:xfrm>
            <a:off x="3485101" y="5956330"/>
            <a:ext cx="2826923" cy="184666"/>
          </a:xfrm>
          <a:prstGeom prst="rect">
            <a:avLst/>
          </a:prstGeom>
          <a:noFill/>
        </p:spPr>
        <p:txBody>
          <a:bodyPr wrap="square" lIns="0" tIns="0" rIns="0" bIns="0" rtlCol="0">
            <a:spAutoFit/>
          </a:bodyPr>
          <a:lstStyle/>
          <a:p>
            <a:pPr algn="l"/>
            <a:r>
              <a:rPr lang="el-GR" sz="1200" dirty="0" err="1">
                <a:solidFill>
                  <a:srgbClr val="C00000"/>
                </a:solidFill>
              </a:rPr>
              <a:t>Εμπορικ</a:t>
            </a:r>
            <a:r>
              <a:rPr lang="en-US" sz="1200" dirty="0" err="1">
                <a:solidFill>
                  <a:srgbClr val="C00000"/>
                </a:solidFill>
              </a:rPr>
              <a:t>ό</a:t>
            </a:r>
            <a:r>
              <a:rPr lang="el-GR" sz="1200" dirty="0">
                <a:solidFill>
                  <a:srgbClr val="C00000"/>
                </a:solidFill>
              </a:rPr>
              <a:t> σύστημα για εμφύτευση ιόντων</a:t>
            </a:r>
            <a:endParaRPr lang="en-US" sz="1200" dirty="0">
              <a:solidFill>
                <a:srgbClr val="C00000"/>
              </a:solidFill>
            </a:endParaRPr>
          </a:p>
        </p:txBody>
      </p:sp>
      <p:pic>
        <p:nvPicPr>
          <p:cNvPr id="2050" name="Picture 2" descr="undefined">
            <a:extLst>
              <a:ext uri="{FF2B5EF4-FFF2-40B4-BE49-F238E27FC236}">
                <a16:creationId xmlns:a16="http://schemas.microsoft.com/office/drawing/2014/main" id="{B6BD9245-3B0F-BF3E-EB35-04391E98D4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0660" y="5037900"/>
            <a:ext cx="720232" cy="69715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AD6F11F-FDB0-0C80-DFF4-4DB80340BE4E}"/>
              </a:ext>
            </a:extLst>
          </p:cNvPr>
          <p:cNvSpPr txBox="1"/>
          <p:nvPr/>
        </p:nvSpPr>
        <p:spPr>
          <a:xfrm>
            <a:off x="6674254" y="5679331"/>
            <a:ext cx="2160240" cy="553998"/>
          </a:xfrm>
          <a:prstGeom prst="rect">
            <a:avLst/>
          </a:prstGeom>
          <a:noFill/>
        </p:spPr>
        <p:txBody>
          <a:bodyPr wrap="square" lIns="0" tIns="0" rIns="0" bIns="0" rtlCol="0">
            <a:spAutoFit/>
          </a:bodyPr>
          <a:lstStyle/>
          <a:p>
            <a:pPr algn="l"/>
            <a:r>
              <a:rPr lang="en-US" sz="1200" dirty="0">
                <a:solidFill>
                  <a:srgbClr val="C00000"/>
                </a:solidFill>
              </a:rPr>
              <a:t>To </a:t>
            </a:r>
            <a:r>
              <a:rPr lang="en-US" sz="1200" dirty="0" err="1">
                <a:solidFill>
                  <a:srgbClr val="C00000"/>
                </a:solidFill>
              </a:rPr>
              <a:t>Rhodotron</a:t>
            </a:r>
            <a:r>
              <a:rPr lang="en-US" sz="1200" dirty="0">
                <a:solidFill>
                  <a:srgbClr val="C00000"/>
                </a:solidFill>
              </a:rPr>
              <a:t> </a:t>
            </a:r>
            <a:r>
              <a:rPr lang="el-GR" sz="1200" dirty="0">
                <a:solidFill>
                  <a:srgbClr val="C00000"/>
                </a:solidFill>
              </a:rPr>
              <a:t>της ΙΒΑ για την παραγωγή</a:t>
            </a:r>
            <a:r>
              <a:rPr lang="en-US" sz="1200" dirty="0" err="1">
                <a:solidFill>
                  <a:srgbClr val="C00000"/>
                </a:solidFill>
              </a:rPr>
              <a:t>ή</a:t>
            </a:r>
            <a:r>
              <a:rPr lang="el-GR" sz="1200" dirty="0">
                <a:solidFill>
                  <a:srgbClr val="C00000"/>
                </a:solidFill>
              </a:rPr>
              <a:t> ισχυρών δεσμών ηλεκτρονίων</a:t>
            </a:r>
            <a:endParaRPr lang="en-US" sz="1200" dirty="0">
              <a:solidFill>
                <a:srgbClr val="C00000"/>
              </a:solidFill>
            </a:endParaRPr>
          </a:p>
        </p:txBody>
      </p:sp>
      <p:sp>
        <p:nvSpPr>
          <p:cNvPr id="16" name="TextBox 15">
            <a:extLst>
              <a:ext uri="{FF2B5EF4-FFF2-40B4-BE49-F238E27FC236}">
                <a16:creationId xmlns:a16="http://schemas.microsoft.com/office/drawing/2014/main" id="{ABC626CA-ACD2-1DAC-709C-AA8D09BAC76B}"/>
              </a:ext>
            </a:extLst>
          </p:cNvPr>
          <p:cNvSpPr txBox="1"/>
          <p:nvPr/>
        </p:nvSpPr>
        <p:spPr>
          <a:xfrm>
            <a:off x="9443042" y="3301272"/>
            <a:ext cx="2448567" cy="369332"/>
          </a:xfrm>
          <a:prstGeom prst="rect">
            <a:avLst/>
          </a:prstGeom>
          <a:noFill/>
        </p:spPr>
        <p:txBody>
          <a:bodyPr wrap="square" lIns="0" tIns="0" rIns="0" bIns="0" rtlCol="0">
            <a:spAutoFit/>
          </a:bodyPr>
          <a:lstStyle/>
          <a:p>
            <a:pPr algn="l"/>
            <a:r>
              <a:rPr lang="el-GR" sz="1200" dirty="0">
                <a:solidFill>
                  <a:srgbClr val="C00000"/>
                </a:solidFill>
              </a:rPr>
              <a:t>Γραμμικός επιταχυντής ηλεκτρονίων για ράδιο-θεραπεία</a:t>
            </a:r>
            <a:endParaRPr lang="en-US" sz="1200" dirty="0">
              <a:solidFill>
                <a:srgbClr val="C00000"/>
              </a:solidFill>
            </a:endParaRPr>
          </a:p>
        </p:txBody>
      </p:sp>
      <p:sp>
        <p:nvSpPr>
          <p:cNvPr id="17" name="TextBox 16">
            <a:extLst>
              <a:ext uri="{FF2B5EF4-FFF2-40B4-BE49-F238E27FC236}">
                <a16:creationId xmlns:a16="http://schemas.microsoft.com/office/drawing/2014/main" id="{B0628A60-5D76-E4AF-E983-AD319756CA42}"/>
              </a:ext>
            </a:extLst>
          </p:cNvPr>
          <p:cNvSpPr txBox="1"/>
          <p:nvPr/>
        </p:nvSpPr>
        <p:spPr>
          <a:xfrm>
            <a:off x="9403625" y="5852372"/>
            <a:ext cx="2448567" cy="369332"/>
          </a:xfrm>
          <a:prstGeom prst="rect">
            <a:avLst/>
          </a:prstGeom>
          <a:noFill/>
        </p:spPr>
        <p:txBody>
          <a:bodyPr wrap="square" lIns="0" tIns="0" rIns="0" bIns="0" rtlCol="0">
            <a:spAutoFit/>
          </a:bodyPr>
          <a:lstStyle/>
          <a:p>
            <a:pPr algn="l"/>
            <a:r>
              <a:rPr lang="en-US" sz="1200" dirty="0">
                <a:solidFill>
                  <a:srgbClr val="C00000"/>
                </a:solidFill>
              </a:rPr>
              <a:t>Cyclotron </a:t>
            </a:r>
            <a:r>
              <a:rPr lang="el-GR" sz="1200" dirty="0" err="1">
                <a:solidFill>
                  <a:srgbClr val="C00000"/>
                </a:solidFill>
              </a:rPr>
              <a:t>προτονίων</a:t>
            </a:r>
            <a:r>
              <a:rPr lang="el-GR" sz="1200" dirty="0">
                <a:solidFill>
                  <a:srgbClr val="C00000"/>
                </a:solidFill>
              </a:rPr>
              <a:t> για παραγωγή </a:t>
            </a:r>
            <a:r>
              <a:rPr lang="el-GR" sz="1200" dirty="0" err="1">
                <a:solidFill>
                  <a:srgbClr val="C00000"/>
                </a:solidFill>
              </a:rPr>
              <a:t>ραδιο</a:t>
            </a:r>
            <a:r>
              <a:rPr lang="el-GR" sz="1200" dirty="0">
                <a:solidFill>
                  <a:srgbClr val="C00000"/>
                </a:solidFill>
              </a:rPr>
              <a:t>-ισοτόπων</a:t>
            </a:r>
            <a:endParaRPr lang="en-US" sz="1200" dirty="0">
              <a:solidFill>
                <a:srgbClr val="C00000"/>
              </a:solidFill>
            </a:endParaRPr>
          </a:p>
        </p:txBody>
      </p:sp>
      <p:sp>
        <p:nvSpPr>
          <p:cNvPr id="18" name="Line Callout 1 (No Border) 17">
            <a:extLst>
              <a:ext uri="{FF2B5EF4-FFF2-40B4-BE49-F238E27FC236}">
                <a16:creationId xmlns:a16="http://schemas.microsoft.com/office/drawing/2014/main" id="{D804A1BE-CB56-5D63-B7D9-3D050D0C76E2}"/>
              </a:ext>
            </a:extLst>
          </p:cNvPr>
          <p:cNvSpPr/>
          <p:nvPr/>
        </p:nvSpPr>
        <p:spPr>
          <a:xfrm>
            <a:off x="6520278" y="1483619"/>
            <a:ext cx="1569263" cy="612648"/>
          </a:xfrm>
          <a:prstGeom prst="callout1">
            <a:avLst>
              <a:gd name="adj1" fmla="val 50645"/>
              <a:gd name="adj2" fmla="val -5647"/>
              <a:gd name="adj3" fmla="val 115745"/>
              <a:gd name="adj4" fmla="val -158142"/>
            </a:avLst>
          </a:prstGeom>
          <a:noFill/>
          <a:ln>
            <a:solidFill>
              <a:schemeClr val="accent3">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l-GR" sz="1200" b="1" dirty="0">
                <a:solidFill>
                  <a:schemeClr val="accent3">
                    <a:lumMod val="75000"/>
                  </a:schemeClr>
                </a:solidFill>
              </a:rPr>
              <a:t>Θεραπεία καρκίνου</a:t>
            </a:r>
            <a:endParaRPr lang="en-US" sz="1200" b="1" dirty="0">
              <a:solidFill>
                <a:schemeClr val="accent3">
                  <a:lumMod val="75000"/>
                </a:schemeClr>
              </a:solidFill>
            </a:endParaRPr>
          </a:p>
        </p:txBody>
      </p:sp>
      <p:sp>
        <p:nvSpPr>
          <p:cNvPr id="19" name="Line Callout 1 (No Border) 18">
            <a:extLst>
              <a:ext uri="{FF2B5EF4-FFF2-40B4-BE49-F238E27FC236}">
                <a16:creationId xmlns:a16="http://schemas.microsoft.com/office/drawing/2014/main" id="{D1AC8ABF-C2A2-1BC5-7B89-4A92D79AD8CE}"/>
              </a:ext>
            </a:extLst>
          </p:cNvPr>
          <p:cNvSpPr/>
          <p:nvPr/>
        </p:nvSpPr>
        <p:spPr>
          <a:xfrm>
            <a:off x="6220652" y="1817100"/>
            <a:ext cx="1569263" cy="612648"/>
          </a:xfrm>
          <a:prstGeom prst="callout1">
            <a:avLst>
              <a:gd name="adj1" fmla="val 50645"/>
              <a:gd name="adj2" fmla="val -5647"/>
              <a:gd name="adj3" fmla="val 122234"/>
              <a:gd name="adj4" fmla="val -126896"/>
            </a:avLst>
          </a:prstGeom>
          <a:noFill/>
          <a:ln>
            <a:solidFill>
              <a:schemeClr val="accent3">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none" lIns="36000" tIns="36000" rIns="36000" bIns="36000" rtlCol="0" anchor="ctr">
            <a:noAutofit/>
          </a:bodyPr>
          <a:lstStyle/>
          <a:p>
            <a:pPr algn="ctr"/>
            <a:r>
              <a:rPr lang="el-GR" sz="1200" b="1" dirty="0">
                <a:solidFill>
                  <a:schemeClr val="accent3">
                    <a:lumMod val="75000"/>
                  </a:schemeClr>
                </a:solidFill>
              </a:rPr>
              <a:t>Ανάπτυξη </a:t>
            </a:r>
            <a:r>
              <a:rPr lang="el-GR" sz="1200" b="1" dirty="0" err="1">
                <a:solidFill>
                  <a:schemeClr val="accent3">
                    <a:lumMod val="75000"/>
                  </a:schemeClr>
                </a:solidFill>
              </a:rPr>
              <a:t>ημι</a:t>
            </a:r>
            <a:r>
              <a:rPr lang="el-GR" sz="1200" b="1" dirty="0">
                <a:solidFill>
                  <a:schemeClr val="accent3">
                    <a:lumMod val="75000"/>
                  </a:schemeClr>
                </a:solidFill>
              </a:rPr>
              <a:t>-αγωγών</a:t>
            </a:r>
            <a:endParaRPr lang="en-US" sz="1200" b="1" dirty="0">
              <a:solidFill>
                <a:schemeClr val="accent3">
                  <a:lumMod val="75000"/>
                </a:schemeClr>
              </a:solidFill>
            </a:endParaRPr>
          </a:p>
        </p:txBody>
      </p:sp>
      <p:sp>
        <p:nvSpPr>
          <p:cNvPr id="20" name="Line Callout 1 (No Border) 19">
            <a:extLst>
              <a:ext uri="{FF2B5EF4-FFF2-40B4-BE49-F238E27FC236}">
                <a16:creationId xmlns:a16="http://schemas.microsoft.com/office/drawing/2014/main" id="{E429B88F-D999-4D2E-B027-665ABCC829B7}"/>
              </a:ext>
            </a:extLst>
          </p:cNvPr>
          <p:cNvSpPr/>
          <p:nvPr/>
        </p:nvSpPr>
        <p:spPr>
          <a:xfrm>
            <a:off x="6100819" y="2213512"/>
            <a:ext cx="2765651" cy="612648"/>
          </a:xfrm>
          <a:prstGeom prst="callout1">
            <a:avLst>
              <a:gd name="adj1" fmla="val 50645"/>
              <a:gd name="adj2" fmla="val -5647"/>
              <a:gd name="adj3" fmla="val 116308"/>
              <a:gd name="adj4" fmla="val -47532"/>
            </a:avLst>
          </a:prstGeom>
          <a:noFill/>
          <a:ln>
            <a:solidFill>
              <a:schemeClr val="accent3">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el-GR" sz="1200" b="1" dirty="0">
                <a:solidFill>
                  <a:schemeClr val="accent3">
                    <a:lumMod val="75000"/>
                  </a:schemeClr>
                </a:solidFill>
              </a:rPr>
              <a:t>Υλικά: αποστείρωση, χρονολόγηση με </a:t>
            </a:r>
            <a:r>
              <a:rPr lang="en-US" sz="1200" b="1" dirty="0">
                <a:solidFill>
                  <a:schemeClr val="accent3">
                    <a:lumMod val="75000"/>
                  </a:schemeClr>
                </a:solidFill>
              </a:rPr>
              <a:t>C, </a:t>
            </a:r>
            <a:r>
              <a:rPr lang="el-GR" sz="1200" b="1" dirty="0">
                <a:solidFill>
                  <a:schemeClr val="accent3">
                    <a:lumMod val="75000"/>
                  </a:schemeClr>
                </a:solidFill>
              </a:rPr>
              <a:t>επεξεργασία αερίων </a:t>
            </a:r>
            <a:r>
              <a:rPr lang="el-GR" sz="1200" b="1" dirty="0" err="1">
                <a:solidFill>
                  <a:schemeClr val="accent3">
                    <a:lumMod val="75000"/>
                  </a:schemeClr>
                </a:solidFill>
              </a:rPr>
              <a:t>διύλησης</a:t>
            </a:r>
            <a:endParaRPr lang="en-US" sz="1200" b="1" dirty="0">
              <a:solidFill>
                <a:schemeClr val="accent3">
                  <a:lumMod val="75000"/>
                </a:schemeClr>
              </a:solidFill>
            </a:endParaRPr>
          </a:p>
        </p:txBody>
      </p:sp>
      <p:sp>
        <p:nvSpPr>
          <p:cNvPr id="21" name="Line Callout 1 (No Border) 20">
            <a:extLst>
              <a:ext uri="{FF2B5EF4-FFF2-40B4-BE49-F238E27FC236}">
                <a16:creationId xmlns:a16="http://schemas.microsoft.com/office/drawing/2014/main" id="{F27BB69F-4177-1807-E79B-26FAB102963A}"/>
              </a:ext>
            </a:extLst>
          </p:cNvPr>
          <p:cNvSpPr/>
          <p:nvPr/>
        </p:nvSpPr>
        <p:spPr>
          <a:xfrm>
            <a:off x="5844903" y="2741111"/>
            <a:ext cx="3131417" cy="612648"/>
          </a:xfrm>
          <a:prstGeom prst="callout1">
            <a:avLst>
              <a:gd name="adj1" fmla="val 50645"/>
              <a:gd name="adj2" fmla="val -5647"/>
              <a:gd name="adj3" fmla="val 84467"/>
              <a:gd name="adj4" fmla="val -23927"/>
            </a:avLst>
          </a:prstGeom>
          <a:noFill/>
          <a:ln>
            <a:solidFill>
              <a:schemeClr val="accent3">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el-GR" sz="1200" b="1" dirty="0">
                <a:solidFill>
                  <a:schemeClr val="accent3">
                    <a:lumMod val="75000"/>
                  </a:schemeClr>
                </a:solidFill>
              </a:rPr>
              <a:t>Υλικά: </a:t>
            </a:r>
            <a:r>
              <a:rPr lang="el-GR" sz="1200" b="1" dirty="0" err="1">
                <a:solidFill>
                  <a:schemeClr val="accent3">
                    <a:lumMod val="75000"/>
                  </a:schemeClr>
                </a:solidFill>
              </a:rPr>
              <a:t>μικρο</a:t>
            </a:r>
            <a:r>
              <a:rPr lang="el-GR" sz="1200" b="1" dirty="0">
                <a:solidFill>
                  <a:schemeClr val="accent3">
                    <a:lumMod val="75000"/>
                  </a:schemeClr>
                </a:solidFill>
              </a:rPr>
              <a:t>-ανάλυση, φασματογράφοι μάζας, </a:t>
            </a:r>
            <a:r>
              <a:rPr lang="en-US" sz="1200" b="1" dirty="0">
                <a:solidFill>
                  <a:schemeClr val="accent3">
                    <a:lumMod val="75000"/>
                  </a:schemeClr>
                </a:solidFill>
              </a:rPr>
              <a:t>PIXE (particle-induced X-ray emission)</a:t>
            </a:r>
          </a:p>
        </p:txBody>
      </p:sp>
      <p:sp>
        <p:nvSpPr>
          <p:cNvPr id="22" name="Line Callout 1 (No Border) 21">
            <a:extLst>
              <a:ext uri="{FF2B5EF4-FFF2-40B4-BE49-F238E27FC236}">
                <a16:creationId xmlns:a16="http://schemas.microsoft.com/office/drawing/2014/main" id="{55B56B4F-857F-39DC-C925-8AB416CA4489}"/>
              </a:ext>
            </a:extLst>
          </p:cNvPr>
          <p:cNvSpPr/>
          <p:nvPr/>
        </p:nvSpPr>
        <p:spPr>
          <a:xfrm>
            <a:off x="6188665" y="3252978"/>
            <a:ext cx="3131417" cy="392875"/>
          </a:xfrm>
          <a:prstGeom prst="callout1">
            <a:avLst>
              <a:gd name="adj1" fmla="val 50645"/>
              <a:gd name="adj2" fmla="val -5647"/>
              <a:gd name="adj3" fmla="val 84467"/>
              <a:gd name="adj4" fmla="val -23927"/>
            </a:avLst>
          </a:prstGeom>
          <a:noFill/>
          <a:ln>
            <a:solidFill>
              <a:schemeClr val="accent3">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en-US" sz="1200" b="1" dirty="0">
                <a:solidFill>
                  <a:schemeClr val="accent3">
                    <a:lumMod val="75000"/>
                  </a:schemeClr>
                </a:solidFill>
              </a:rPr>
              <a:t>PET </a:t>
            </a:r>
            <a:r>
              <a:rPr lang="el-GR" sz="1200" b="1" dirty="0">
                <a:solidFill>
                  <a:schemeClr val="accent3">
                    <a:lumMod val="75000"/>
                  </a:schemeClr>
                </a:solidFill>
              </a:rPr>
              <a:t>και </a:t>
            </a:r>
            <a:r>
              <a:rPr lang="en-US" sz="1200" b="1" dirty="0">
                <a:solidFill>
                  <a:schemeClr val="accent3">
                    <a:lumMod val="75000"/>
                  </a:schemeClr>
                </a:solidFill>
              </a:rPr>
              <a:t>SPECT </a:t>
            </a:r>
            <a:r>
              <a:rPr lang="el-GR" sz="1200" b="1" dirty="0">
                <a:solidFill>
                  <a:schemeClr val="accent3">
                    <a:lumMod val="75000"/>
                  </a:schemeClr>
                </a:solidFill>
              </a:rPr>
              <a:t>απεικόνισης</a:t>
            </a:r>
            <a:endParaRPr lang="en-US" sz="1200" b="1" dirty="0">
              <a:solidFill>
                <a:schemeClr val="accent3">
                  <a:lumMod val="75000"/>
                </a:schemeClr>
              </a:solidFill>
            </a:endParaRPr>
          </a:p>
        </p:txBody>
      </p:sp>
    </p:spTree>
    <p:extLst>
      <p:ext uri="{BB962C8B-B14F-4D97-AF65-F5344CB8AC3E}">
        <p14:creationId xmlns:p14="http://schemas.microsoft.com/office/powerpoint/2010/main" val="221526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34DF93-C8D9-289B-443D-86F04B9D843A}"/>
              </a:ext>
            </a:extLst>
          </p:cNvPr>
          <p:cNvSpPr>
            <a:spLocks noGrp="1"/>
          </p:cNvSpPr>
          <p:nvPr>
            <p:ph idx="1"/>
          </p:nvPr>
        </p:nvSpPr>
        <p:spPr>
          <a:xfrm>
            <a:off x="407989" y="1592264"/>
            <a:ext cx="6390506" cy="1377546"/>
          </a:xfrm>
        </p:spPr>
        <p:txBody>
          <a:bodyPr>
            <a:normAutofit fontScale="77500" lnSpcReduction="20000"/>
          </a:bodyPr>
          <a:lstStyle/>
          <a:p>
            <a:pPr marL="0" indent="0">
              <a:buNone/>
            </a:pPr>
            <a:r>
              <a:rPr lang="el-GR" dirty="0"/>
              <a:t>Χαμηλής ενέργειας ηλεκτρόνια μπορούν να σπάσουν μοριακούς δεσμούς και να χρησιμοποιηθούν για επεξεργασία:</a:t>
            </a:r>
          </a:p>
          <a:p>
            <a:pPr>
              <a:spcBef>
                <a:spcPts val="600"/>
              </a:spcBef>
              <a:buFont typeface="Wingdings" pitchFamily="2" charset="2"/>
              <a:buChar char="§"/>
            </a:pPr>
            <a:r>
              <a:rPr lang="el-GR" dirty="0"/>
              <a:t>αερίων διύλισης (μετατροπή του</a:t>
            </a:r>
            <a:r>
              <a:rPr lang="en-US" dirty="0"/>
              <a:t> </a:t>
            </a:r>
            <a:r>
              <a:rPr lang="en-US" dirty="0" err="1"/>
              <a:t>SOx</a:t>
            </a:r>
            <a:r>
              <a:rPr lang="en-US" dirty="0"/>
              <a:t>)</a:t>
            </a:r>
          </a:p>
          <a:p>
            <a:pPr>
              <a:spcBef>
                <a:spcPts val="600"/>
              </a:spcBef>
              <a:buFont typeface="Wingdings" pitchFamily="2" charset="2"/>
              <a:buChar char="§"/>
            </a:pPr>
            <a:r>
              <a:rPr lang="el-GR" dirty="0"/>
              <a:t>υγρών αποβλήτων</a:t>
            </a:r>
          </a:p>
          <a:p>
            <a:pPr>
              <a:spcBef>
                <a:spcPts val="600"/>
              </a:spcBef>
              <a:buFont typeface="Wingdings" pitchFamily="2" charset="2"/>
              <a:buChar char="§"/>
            </a:pPr>
            <a:r>
              <a:rPr lang="el-GR" dirty="0"/>
              <a:t>αερίων καύσης πλοίων (μετατροπή του </a:t>
            </a:r>
            <a:r>
              <a:rPr lang="en-US" dirty="0" err="1"/>
              <a:t>SOx</a:t>
            </a:r>
            <a:r>
              <a:rPr lang="en-US" dirty="0"/>
              <a:t> </a:t>
            </a:r>
            <a:r>
              <a:rPr lang="el-GR" dirty="0"/>
              <a:t>και </a:t>
            </a:r>
            <a:r>
              <a:rPr lang="en-US" dirty="0"/>
              <a:t>NOx</a:t>
            </a:r>
          </a:p>
        </p:txBody>
      </p:sp>
      <p:sp>
        <p:nvSpPr>
          <p:cNvPr id="3" name="Title 2">
            <a:extLst>
              <a:ext uri="{FF2B5EF4-FFF2-40B4-BE49-F238E27FC236}">
                <a16:creationId xmlns:a16="http://schemas.microsoft.com/office/drawing/2014/main" id="{5BACF564-98B8-53C1-1CDF-91CCA7DBC623}"/>
              </a:ext>
            </a:extLst>
          </p:cNvPr>
          <p:cNvSpPr>
            <a:spLocks noGrp="1"/>
          </p:cNvSpPr>
          <p:nvPr>
            <p:ph type="title"/>
          </p:nvPr>
        </p:nvSpPr>
        <p:spPr/>
        <p:txBody>
          <a:bodyPr/>
          <a:lstStyle/>
          <a:p>
            <a:r>
              <a:rPr lang="el-GR" dirty="0"/>
              <a:t>Οι επιταχυντές σήμερα</a:t>
            </a:r>
            <a:br>
              <a:rPr lang="el-GR" dirty="0"/>
            </a:br>
            <a:r>
              <a:rPr lang="el-GR" dirty="0">
                <a:solidFill>
                  <a:schemeClr val="tx1">
                    <a:lumMod val="20000"/>
                    <a:lumOff val="80000"/>
                  </a:schemeClr>
                </a:solidFill>
              </a:rPr>
              <a:t>… συμβολή στην έρευνα για το περιβάλλον</a:t>
            </a:r>
            <a:endParaRPr lang="en-US" dirty="0"/>
          </a:p>
        </p:txBody>
      </p:sp>
      <p:sp>
        <p:nvSpPr>
          <p:cNvPr id="4" name="Date Placeholder 3">
            <a:extLst>
              <a:ext uri="{FF2B5EF4-FFF2-40B4-BE49-F238E27FC236}">
                <a16:creationId xmlns:a16="http://schemas.microsoft.com/office/drawing/2014/main" id="{494EEA5F-80A0-50F7-0F9A-B64E8DF1AD1A}"/>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94C3D032-4A5A-EA97-78FA-869210C956EF}"/>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4FA35C88-6495-B31C-305F-68D774593054}"/>
              </a:ext>
            </a:extLst>
          </p:cNvPr>
          <p:cNvSpPr>
            <a:spLocks noGrp="1"/>
          </p:cNvSpPr>
          <p:nvPr>
            <p:ph type="sldNum" sz="quarter" idx="12"/>
          </p:nvPr>
        </p:nvSpPr>
        <p:spPr/>
        <p:txBody>
          <a:bodyPr/>
          <a:lstStyle/>
          <a:p>
            <a:fld id="{36B5EA5A-BC32-A742-B11B-8E7414D5B535}" type="slidenum">
              <a:rPr lang="en-US" smtClean="0"/>
              <a:pPr/>
              <a:t>64</a:t>
            </a:fld>
            <a:endParaRPr lang="en-US" dirty="0"/>
          </a:p>
        </p:txBody>
      </p:sp>
      <p:sp>
        <p:nvSpPr>
          <p:cNvPr id="8" name="Slide Number Placeholder 4">
            <a:extLst>
              <a:ext uri="{FF2B5EF4-FFF2-40B4-BE49-F238E27FC236}">
                <a16:creationId xmlns:a16="http://schemas.microsoft.com/office/drawing/2014/main" id="{7ACC8EFC-9D37-8DD2-0610-7677158D6EDC}"/>
              </a:ext>
            </a:extLst>
          </p:cNvPr>
          <p:cNvSpPr txBox="1">
            <a:spLocks/>
          </p:cNvSpPr>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64</a:t>
            </a:fld>
            <a:endParaRPr lang="en-GB"/>
          </a:p>
        </p:txBody>
      </p:sp>
      <p:sp>
        <p:nvSpPr>
          <p:cNvPr id="11" name="TextBox 10">
            <a:extLst>
              <a:ext uri="{FF2B5EF4-FFF2-40B4-BE49-F238E27FC236}">
                <a16:creationId xmlns:a16="http://schemas.microsoft.com/office/drawing/2014/main" id="{1B98343E-50E2-AFE5-0F98-03BF8F04B138}"/>
              </a:ext>
            </a:extLst>
          </p:cNvPr>
          <p:cNvSpPr txBox="1"/>
          <p:nvPr/>
        </p:nvSpPr>
        <p:spPr>
          <a:xfrm>
            <a:off x="407988" y="2969809"/>
            <a:ext cx="6226218" cy="180049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spcBef>
                <a:spcPts val="600"/>
              </a:spcBef>
              <a:buFont typeface="Wingdings" pitchFamily="2" charset="2"/>
              <a:buChar char="§"/>
            </a:pPr>
            <a:r>
              <a:rPr lang="el-GR" sz="1200" b="1" dirty="0">
                <a:solidFill>
                  <a:srgbClr val="FF0000"/>
                </a:solidFill>
              </a:rPr>
              <a:t>Η ναυτιλία </a:t>
            </a:r>
            <a:r>
              <a:rPr lang="el-GR" sz="1200" b="1" dirty="0">
                <a:solidFill>
                  <a:schemeClr val="bg2">
                    <a:lumMod val="10000"/>
                  </a:schemeClr>
                </a:solidFill>
              </a:rPr>
              <a:t>ε</a:t>
            </a:r>
            <a:r>
              <a:rPr lang="en-US" sz="1200" b="1" dirty="0" err="1">
                <a:solidFill>
                  <a:schemeClr val="bg2">
                    <a:lumMod val="10000"/>
                  </a:schemeClr>
                </a:solidFill>
              </a:rPr>
              <a:t>ί</a:t>
            </a:r>
            <a:r>
              <a:rPr lang="el-GR" sz="1200" b="1" dirty="0">
                <a:solidFill>
                  <a:schemeClr val="bg2">
                    <a:lumMod val="10000"/>
                  </a:schemeClr>
                </a:solidFill>
              </a:rPr>
              <a:t>ναι ο μεγαλύτερος παράγοντας στην ατμοσφαιρική μόλυνση: ένα </a:t>
            </a:r>
            <a:r>
              <a:rPr lang="el-GR" sz="1200" b="1" dirty="0" err="1">
                <a:solidFill>
                  <a:schemeClr val="bg2">
                    <a:lumMod val="10000"/>
                  </a:schemeClr>
                </a:solidFill>
              </a:rPr>
              <a:t>κρουαζιερ</a:t>
            </a:r>
            <a:r>
              <a:rPr lang="en-US" sz="1200" b="1" dirty="0" err="1">
                <a:solidFill>
                  <a:schemeClr val="bg2">
                    <a:lumMod val="10000"/>
                  </a:schemeClr>
                </a:solidFill>
              </a:rPr>
              <a:t>ό</a:t>
            </a:r>
            <a:r>
              <a:rPr lang="el-GR" sz="1200" b="1" dirty="0" err="1">
                <a:solidFill>
                  <a:schemeClr val="bg2">
                    <a:lumMod val="10000"/>
                  </a:schemeClr>
                </a:solidFill>
              </a:rPr>
              <a:t>πλοιο</a:t>
            </a:r>
            <a:r>
              <a:rPr lang="el-GR" sz="1200" b="1" dirty="0">
                <a:solidFill>
                  <a:schemeClr val="bg2">
                    <a:lumMod val="10000"/>
                  </a:schemeClr>
                </a:solidFill>
              </a:rPr>
              <a:t> παράγει τόσα αέρια θείου όσο 1 εκ. αυτοκίνητα!</a:t>
            </a:r>
          </a:p>
          <a:p>
            <a:pPr marL="285750" indent="-285750">
              <a:spcBef>
                <a:spcPts val="600"/>
              </a:spcBef>
              <a:buFont typeface="Wingdings" pitchFamily="2" charset="2"/>
              <a:buChar char="§"/>
            </a:pPr>
            <a:r>
              <a:rPr lang="el-GR" sz="1200" dirty="0"/>
              <a:t>Τα πλοία καίνε βαριά αποστάγματα διύλισης, φτηνά αλλά πλούσια σε θείο. Τα καύσιμα Ντίζελ υψηλής απόδοσης εκπέμπουν οξείδια αζώτου και </a:t>
            </a:r>
            <a:r>
              <a:rPr lang="el-GR" sz="1200" dirty="0" err="1"/>
              <a:t>μικρο</a:t>
            </a:r>
            <a:r>
              <a:rPr lang="el-GR" sz="1200" dirty="0"/>
              <a:t>-σωματίδια</a:t>
            </a:r>
            <a:r>
              <a:rPr lang="en-GB" sz="1200" dirty="0"/>
              <a:t>.</a:t>
            </a:r>
          </a:p>
          <a:p>
            <a:pPr marL="285750" indent="-285750">
              <a:spcBef>
                <a:spcPts val="600"/>
              </a:spcBef>
              <a:buFont typeface="Wingdings" pitchFamily="2" charset="2"/>
              <a:buChar char="§"/>
            </a:pPr>
            <a:r>
              <a:rPr lang="el-GR" sz="1200" dirty="0"/>
              <a:t>Η νέα νομοθεσία προβλέπει δραστική μείωση των εκπομπών </a:t>
            </a:r>
            <a:r>
              <a:rPr lang="en-US" sz="1200" dirty="0" err="1"/>
              <a:t>SOx</a:t>
            </a:r>
            <a:r>
              <a:rPr lang="en-US" sz="1200" dirty="0"/>
              <a:t> </a:t>
            </a:r>
            <a:r>
              <a:rPr lang="el-GR" sz="1200" dirty="0"/>
              <a:t>και </a:t>
            </a:r>
            <a:r>
              <a:rPr lang="en-US" sz="1200" dirty="0" err="1"/>
              <a:t>Nox</a:t>
            </a:r>
            <a:r>
              <a:rPr lang="el-GR" sz="1200" dirty="0"/>
              <a:t> </a:t>
            </a:r>
            <a:r>
              <a:rPr lang="el-GR" sz="1200" dirty="0" err="1"/>
              <a:t>απο</a:t>
            </a:r>
            <a:r>
              <a:rPr lang="el-GR" sz="1200" dirty="0"/>
              <a:t> τα πλοία, κυρίως σε παράκτιες περιοχές</a:t>
            </a:r>
            <a:r>
              <a:rPr lang="en-GB" sz="1200" dirty="0"/>
              <a:t>.</a:t>
            </a:r>
          </a:p>
          <a:p>
            <a:pPr marL="285750" indent="-285750">
              <a:spcBef>
                <a:spcPts val="600"/>
              </a:spcBef>
              <a:buFont typeface="Wingdings" pitchFamily="2" charset="2"/>
              <a:buChar char="§"/>
            </a:pPr>
            <a:r>
              <a:rPr lang="el-GR" sz="1200" dirty="0"/>
              <a:t>Σήμερα υπάρχουν τεχνικές λύσεις για τον περιορισμό των </a:t>
            </a:r>
            <a:r>
              <a:rPr lang="el-GR" sz="1200" dirty="0" err="1"/>
              <a:t>προιόντων</a:t>
            </a:r>
            <a:r>
              <a:rPr lang="el-GR" sz="1200" dirty="0"/>
              <a:t> </a:t>
            </a:r>
            <a:r>
              <a:rPr lang="en-US" sz="1200" dirty="0" err="1"/>
              <a:t>SOx</a:t>
            </a:r>
            <a:r>
              <a:rPr lang="en-US" sz="1200" dirty="0"/>
              <a:t> </a:t>
            </a:r>
            <a:r>
              <a:rPr lang="en-US" sz="1200" dirty="0" err="1"/>
              <a:t>ή</a:t>
            </a:r>
            <a:r>
              <a:rPr lang="el-GR" sz="1200" dirty="0"/>
              <a:t> ΝΟ</a:t>
            </a:r>
            <a:r>
              <a:rPr lang="en-US" sz="1200" dirty="0"/>
              <a:t>x </a:t>
            </a:r>
            <a:r>
              <a:rPr lang="el-GR" sz="1200" dirty="0"/>
              <a:t>αλλά δεν υπάρχει </a:t>
            </a:r>
            <a:r>
              <a:rPr lang="el-GR" sz="1200" dirty="0" err="1"/>
              <a:t>βιόσιμη</a:t>
            </a:r>
            <a:r>
              <a:rPr lang="el-GR" sz="1200" dirty="0"/>
              <a:t> οικονομική λύση και για τα δύο ταυτόχρονα</a:t>
            </a:r>
            <a:endParaRPr lang="en-GB" sz="1200" dirty="0"/>
          </a:p>
        </p:txBody>
      </p:sp>
      <p:sp>
        <p:nvSpPr>
          <p:cNvPr id="14" name="TextBox 13">
            <a:extLst>
              <a:ext uri="{FF2B5EF4-FFF2-40B4-BE49-F238E27FC236}">
                <a16:creationId xmlns:a16="http://schemas.microsoft.com/office/drawing/2014/main" id="{268633AC-81B0-0FA9-8394-CBAB8CA858B4}"/>
              </a:ext>
            </a:extLst>
          </p:cNvPr>
          <p:cNvSpPr txBox="1"/>
          <p:nvPr/>
        </p:nvSpPr>
        <p:spPr>
          <a:xfrm>
            <a:off x="340837" y="4849199"/>
            <a:ext cx="7142808" cy="1384995"/>
          </a:xfrm>
          <a:prstGeom prst="rect">
            <a:avLst/>
          </a:prstGeom>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l-GR" sz="1400" b="1" dirty="0">
                <a:solidFill>
                  <a:srgbClr val="FF0000"/>
                </a:solidFill>
              </a:rPr>
              <a:t>Πρόγραμμα: </a:t>
            </a:r>
            <a:r>
              <a:rPr lang="en-GB" sz="1400" b="1" dirty="0">
                <a:solidFill>
                  <a:srgbClr val="FF0000"/>
                </a:solidFill>
              </a:rPr>
              <a:t>Hybrid Exhaust Gas Cleaning Retrofit Technology for International Shipping (HERTIS)</a:t>
            </a:r>
          </a:p>
          <a:p>
            <a:r>
              <a:rPr lang="el-GR" sz="1400" dirty="0" err="1"/>
              <a:t>Ενα</a:t>
            </a:r>
            <a:r>
              <a:rPr lang="el-GR" sz="1400" dirty="0"/>
              <a:t> πρόγραμμα βασισμένο στην πατέντα του προωθήθηκε με τη συνεργασία την Ινστιτούτων έρευνας </a:t>
            </a:r>
            <a:r>
              <a:rPr lang="en-GB" sz="1400" dirty="0"/>
              <a:t>(including CERN), </a:t>
            </a:r>
            <a:r>
              <a:rPr lang="el-GR" sz="1400" dirty="0"/>
              <a:t>βιομηχανίας επιταχυντών, ναυπηγείων, πλοιοκτήτριες εταιρίες, ναυτιλιακές εταιρίες σε </a:t>
            </a:r>
            <a:r>
              <a:rPr lang="en-GB" sz="1400" dirty="0"/>
              <a:t>(Germany, UK, Switzerland, Poland, Latvia, Italy).</a:t>
            </a:r>
          </a:p>
        </p:txBody>
      </p:sp>
      <p:pic>
        <p:nvPicPr>
          <p:cNvPr id="20" name="Picture 19">
            <a:extLst>
              <a:ext uri="{FF2B5EF4-FFF2-40B4-BE49-F238E27FC236}">
                <a16:creationId xmlns:a16="http://schemas.microsoft.com/office/drawing/2014/main" id="{6B230A44-4D6A-838A-E3B1-DC9F40DF1C5E}"/>
              </a:ext>
            </a:extLst>
          </p:cNvPr>
          <p:cNvPicPr>
            <a:picLocks noChangeAspect="1"/>
          </p:cNvPicPr>
          <p:nvPr/>
        </p:nvPicPr>
        <p:blipFill>
          <a:blip r:embed="rId2"/>
          <a:stretch>
            <a:fillRect/>
          </a:stretch>
        </p:blipFill>
        <p:spPr>
          <a:xfrm>
            <a:off x="7464484" y="3293335"/>
            <a:ext cx="4246240" cy="2940859"/>
          </a:xfrm>
          <a:prstGeom prst="rect">
            <a:avLst/>
          </a:prstGeom>
        </p:spPr>
      </p:pic>
      <p:pic>
        <p:nvPicPr>
          <p:cNvPr id="10" name="Picture 7" descr="statek.png">
            <a:extLst>
              <a:ext uri="{FF2B5EF4-FFF2-40B4-BE49-F238E27FC236}">
                <a16:creationId xmlns:a16="http://schemas.microsoft.com/office/drawing/2014/main" id="{5BFD0B02-59C9-CE66-6E26-DB773F4A5F5A}"/>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19092" y="1510916"/>
            <a:ext cx="3230616" cy="222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AF32722C-9148-2544-5F18-06C75A813FE9}"/>
              </a:ext>
            </a:extLst>
          </p:cNvPr>
          <p:cNvSpPr txBox="1"/>
          <p:nvPr/>
        </p:nvSpPr>
        <p:spPr>
          <a:xfrm>
            <a:off x="6754803" y="3413993"/>
            <a:ext cx="2411749"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l-GR" sz="1200" dirty="0" err="1"/>
              <a:t>Ενας</a:t>
            </a:r>
            <a:r>
              <a:rPr lang="el-GR" sz="1200" dirty="0"/>
              <a:t> </a:t>
            </a:r>
            <a:r>
              <a:rPr lang="el-GR" sz="1200" dirty="0" err="1"/>
              <a:t>επιταχυντ</a:t>
            </a:r>
            <a:r>
              <a:rPr lang="fr-CH" sz="1200" dirty="0" err="1"/>
              <a:t>ή</a:t>
            </a:r>
            <a:r>
              <a:rPr lang="el-GR" sz="1200" dirty="0"/>
              <a:t>ς ηλεκτρονίων 150</a:t>
            </a:r>
            <a:r>
              <a:rPr lang="en-US" sz="1200" dirty="0"/>
              <a:t>kV</a:t>
            </a:r>
            <a:r>
              <a:rPr lang="el-GR" sz="1200" dirty="0"/>
              <a:t> αρκεί για το σπάσιμο των μοριακών δεσμών τα οποία στη συνέχεια καθαρίζονται με νερό </a:t>
            </a:r>
            <a:r>
              <a:rPr lang="fr-CH" sz="1200" dirty="0"/>
              <a:t>water jet (scrubber)</a:t>
            </a:r>
            <a:endParaRPr lang="en-GB" sz="1200" dirty="0"/>
          </a:p>
        </p:txBody>
      </p:sp>
    </p:spTree>
    <p:extLst>
      <p:ext uri="{BB962C8B-B14F-4D97-AF65-F5344CB8AC3E}">
        <p14:creationId xmlns:p14="http://schemas.microsoft.com/office/powerpoint/2010/main" val="2474261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3A893C-376C-9898-596A-AA7E595E18C1}"/>
              </a:ext>
            </a:extLst>
          </p:cNvPr>
          <p:cNvSpPr>
            <a:spLocks noGrp="1"/>
          </p:cNvSpPr>
          <p:nvPr>
            <p:ph type="title"/>
          </p:nvPr>
        </p:nvSpPr>
        <p:spPr/>
        <p:txBody>
          <a:bodyPr/>
          <a:lstStyle/>
          <a:p>
            <a:r>
              <a:rPr lang="el-GR" dirty="0"/>
              <a:t>Οι επιταχυντές σήμερα</a:t>
            </a:r>
            <a:br>
              <a:rPr lang="el-GR" dirty="0"/>
            </a:br>
            <a:r>
              <a:rPr lang="el-GR" dirty="0">
                <a:solidFill>
                  <a:schemeClr val="tx1">
                    <a:lumMod val="20000"/>
                    <a:lumOff val="80000"/>
                  </a:schemeClr>
                </a:solidFill>
              </a:rPr>
              <a:t>… συμβολή στην τέχνη!</a:t>
            </a:r>
            <a:endParaRPr lang="en-US" dirty="0"/>
          </a:p>
        </p:txBody>
      </p:sp>
      <p:sp>
        <p:nvSpPr>
          <p:cNvPr id="4" name="Date Placeholder 3">
            <a:extLst>
              <a:ext uri="{FF2B5EF4-FFF2-40B4-BE49-F238E27FC236}">
                <a16:creationId xmlns:a16="http://schemas.microsoft.com/office/drawing/2014/main" id="{FA9E99B1-E213-9452-5E29-687CC722AF32}"/>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C1A9F964-AA76-068E-8AC5-CD4C74BF3E21}"/>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A944884-1719-A5E3-2178-E1D77B169E2D}"/>
              </a:ext>
            </a:extLst>
          </p:cNvPr>
          <p:cNvSpPr>
            <a:spLocks noGrp="1"/>
          </p:cNvSpPr>
          <p:nvPr>
            <p:ph type="sldNum" sz="quarter" idx="12"/>
          </p:nvPr>
        </p:nvSpPr>
        <p:spPr/>
        <p:txBody>
          <a:bodyPr/>
          <a:lstStyle/>
          <a:p>
            <a:fld id="{36B5EA5A-BC32-A742-B11B-8E7414D5B535}" type="slidenum">
              <a:rPr lang="en-US" smtClean="0"/>
              <a:pPr/>
              <a:t>65</a:t>
            </a:fld>
            <a:endParaRPr lang="en-US" dirty="0"/>
          </a:p>
        </p:txBody>
      </p:sp>
      <p:sp>
        <p:nvSpPr>
          <p:cNvPr id="8" name="Slide Number Placeholder 3">
            <a:extLst>
              <a:ext uri="{FF2B5EF4-FFF2-40B4-BE49-F238E27FC236}">
                <a16:creationId xmlns:a16="http://schemas.microsoft.com/office/drawing/2014/main" id="{5AD52B98-6CBF-0BD5-A993-228C03C87405}"/>
              </a:ext>
            </a:extLst>
          </p:cNvPr>
          <p:cNvSpPr txBox="1">
            <a:spLocks/>
          </p:cNvSpPr>
          <p:nvPr/>
        </p:nvSpPr>
        <p:spPr>
          <a:xfrm>
            <a:off x="10913835" y="6356351"/>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65</a:t>
            </a:fld>
            <a:endParaRPr lang="en-US" dirty="0"/>
          </a:p>
        </p:txBody>
      </p:sp>
      <p:grpSp>
        <p:nvGrpSpPr>
          <p:cNvPr id="10" name="Group 8">
            <a:extLst>
              <a:ext uri="{FF2B5EF4-FFF2-40B4-BE49-F238E27FC236}">
                <a16:creationId xmlns:a16="http://schemas.microsoft.com/office/drawing/2014/main" id="{C5DFBC79-9C9B-1CE4-5DDB-61D8E62F0E8A}"/>
              </a:ext>
            </a:extLst>
          </p:cNvPr>
          <p:cNvGrpSpPr>
            <a:grpSpLocks/>
          </p:cNvGrpSpPr>
          <p:nvPr/>
        </p:nvGrpSpPr>
        <p:grpSpPr bwMode="auto">
          <a:xfrm>
            <a:off x="623392" y="4233115"/>
            <a:ext cx="2884488" cy="1897115"/>
            <a:chOff x="204" y="2931"/>
            <a:chExt cx="2041" cy="1327"/>
          </a:xfrm>
        </p:grpSpPr>
        <p:pic>
          <p:nvPicPr>
            <p:cNvPr id="11" name="Picture 9" descr="DSCF0016">
              <a:extLst>
                <a:ext uri="{FF2B5EF4-FFF2-40B4-BE49-F238E27FC236}">
                  <a16:creationId xmlns:a16="http://schemas.microsoft.com/office/drawing/2014/main" id="{32354375-E2BD-A396-2DB6-30357DE5343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 y="2931"/>
              <a:ext cx="2041" cy="1316"/>
            </a:xfrm>
            <a:prstGeom prst="rect">
              <a:avLst/>
            </a:prstGeom>
            <a:noFill/>
            <a:ln w="28575">
              <a:solidFill>
                <a:schemeClr val="bg2"/>
              </a:solidFill>
              <a:miter lim="800000"/>
              <a:headEnd/>
              <a:tailEnd/>
            </a:ln>
            <a:extLst>
              <a:ext uri="{909E8E84-426E-40dd-AFC4-6F175D3DCCD1}">
                <a14:hiddenFill xmlns="" xmlns:a14="http://schemas.microsoft.com/office/drawing/2010/main">
                  <a:solidFill>
                    <a:srgbClr val="FFFFFF"/>
                  </a:solidFill>
                </a14:hiddenFill>
              </a:ext>
            </a:extLst>
          </p:spPr>
        </p:pic>
        <p:sp>
          <p:nvSpPr>
            <p:cNvPr id="12" name="Line 10">
              <a:extLst>
                <a:ext uri="{FF2B5EF4-FFF2-40B4-BE49-F238E27FC236}">
                  <a16:creationId xmlns:a16="http://schemas.microsoft.com/office/drawing/2014/main" id="{12492618-67B1-E96B-B1CC-B33706D2DD61}"/>
                </a:ext>
              </a:extLst>
            </p:cNvPr>
            <p:cNvSpPr>
              <a:spLocks noChangeShapeType="1"/>
            </p:cNvSpPr>
            <p:nvPr/>
          </p:nvSpPr>
          <p:spPr bwMode="auto">
            <a:xfrm flipV="1">
              <a:off x="210" y="2950"/>
              <a:ext cx="1934" cy="662"/>
            </a:xfrm>
            <a:prstGeom prst="line">
              <a:avLst/>
            </a:prstGeom>
            <a:noFill/>
            <a:ln w="38100">
              <a:solidFill>
                <a:srgbClr val="FF00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 name="Text Box 11">
              <a:extLst>
                <a:ext uri="{FF2B5EF4-FFF2-40B4-BE49-F238E27FC236}">
                  <a16:creationId xmlns:a16="http://schemas.microsoft.com/office/drawing/2014/main" id="{68C4D64F-B8EF-F3D2-A4CA-FB030E485E9B}"/>
                </a:ext>
              </a:extLst>
            </p:cNvPr>
            <p:cNvSpPr txBox="1">
              <a:spLocks noChangeArrowheads="1"/>
            </p:cNvSpPr>
            <p:nvPr/>
          </p:nvSpPr>
          <p:spPr bwMode="auto">
            <a:xfrm>
              <a:off x="204" y="4043"/>
              <a:ext cx="1815" cy="2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l-GR" sz="1400" i="1" dirty="0" err="1">
                  <a:solidFill>
                    <a:srgbClr val="FFFF00"/>
                  </a:solidFill>
                  <a:latin typeface="Tahoma" charset="0"/>
                </a:rPr>
                <a:t>επιταχυντ</a:t>
              </a:r>
              <a:r>
                <a:rPr lang="en-US" sz="1400" i="1" dirty="0" err="1">
                  <a:solidFill>
                    <a:srgbClr val="FFFF00"/>
                  </a:solidFill>
                  <a:latin typeface="Tahoma" charset="0"/>
                </a:rPr>
                <a:t>ή</a:t>
              </a:r>
              <a:r>
                <a:rPr lang="el-GR" sz="1400" i="1" dirty="0">
                  <a:solidFill>
                    <a:srgbClr val="FFFF00"/>
                  </a:solidFill>
                  <a:latin typeface="Tahoma" charset="0"/>
                </a:rPr>
                <a:t>ς </a:t>
              </a:r>
              <a:r>
                <a:rPr lang="en-US" sz="1400" i="1" dirty="0">
                  <a:solidFill>
                    <a:srgbClr val="FFFF00"/>
                  </a:solidFill>
                  <a:latin typeface="Tahoma" charset="0"/>
                </a:rPr>
                <a:t>tandem</a:t>
              </a:r>
              <a:endParaRPr lang="en-GB" sz="1400" i="1" dirty="0">
                <a:solidFill>
                  <a:srgbClr val="FFFF00"/>
                </a:solidFill>
                <a:latin typeface="Tahoma" charset="0"/>
              </a:endParaRPr>
            </a:p>
          </p:txBody>
        </p:sp>
      </p:grpSp>
      <p:grpSp>
        <p:nvGrpSpPr>
          <p:cNvPr id="54" name="Group 53">
            <a:extLst>
              <a:ext uri="{FF2B5EF4-FFF2-40B4-BE49-F238E27FC236}">
                <a16:creationId xmlns:a16="http://schemas.microsoft.com/office/drawing/2014/main" id="{AC989F14-4937-414A-D4E4-FF1703CB3386}"/>
              </a:ext>
            </a:extLst>
          </p:cNvPr>
          <p:cNvGrpSpPr/>
          <p:nvPr/>
        </p:nvGrpSpPr>
        <p:grpSpPr>
          <a:xfrm>
            <a:off x="4540812" y="3478417"/>
            <a:ext cx="3427396" cy="1678775"/>
            <a:chOff x="3458120" y="3309983"/>
            <a:chExt cx="3427396" cy="1678775"/>
          </a:xfrm>
        </p:grpSpPr>
        <p:sp>
          <p:nvSpPr>
            <p:cNvPr id="9" name="Rectangle 46" descr="Papyrus">
              <a:extLst>
                <a:ext uri="{FF2B5EF4-FFF2-40B4-BE49-F238E27FC236}">
                  <a16:creationId xmlns:a16="http://schemas.microsoft.com/office/drawing/2014/main" id="{DBE17F5C-0D0B-B994-5DBB-0FBC4D06315B}"/>
                </a:ext>
              </a:extLst>
            </p:cNvPr>
            <p:cNvSpPr>
              <a:spLocks noChangeArrowheads="1"/>
            </p:cNvSpPr>
            <p:nvPr/>
          </p:nvSpPr>
          <p:spPr bwMode="auto">
            <a:xfrm>
              <a:off x="6508022" y="3646534"/>
              <a:ext cx="377494" cy="1342224"/>
            </a:xfrm>
            <a:prstGeom prst="rect">
              <a:avLst/>
            </a:prstGeom>
            <a:blipFill dpi="0" rotWithShape="1">
              <a:blip r:embed="rId3">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4" name="Group 12">
              <a:extLst>
                <a:ext uri="{FF2B5EF4-FFF2-40B4-BE49-F238E27FC236}">
                  <a16:creationId xmlns:a16="http://schemas.microsoft.com/office/drawing/2014/main" id="{4A2A32AE-D703-BEED-943E-25D216169464}"/>
                </a:ext>
              </a:extLst>
            </p:cNvPr>
            <p:cNvGrpSpPr>
              <a:grpSpLocks/>
            </p:cNvGrpSpPr>
            <p:nvPr/>
          </p:nvGrpSpPr>
          <p:grpSpPr bwMode="auto">
            <a:xfrm>
              <a:off x="3458120" y="3888225"/>
              <a:ext cx="3053571" cy="960438"/>
              <a:chOff x="2245" y="2913"/>
              <a:chExt cx="2494" cy="605"/>
            </a:xfrm>
          </p:grpSpPr>
          <p:sp>
            <p:nvSpPr>
              <p:cNvPr id="15" name="Text Box 13">
                <a:extLst>
                  <a:ext uri="{FF2B5EF4-FFF2-40B4-BE49-F238E27FC236}">
                    <a16:creationId xmlns:a16="http://schemas.microsoft.com/office/drawing/2014/main" id="{D1BB175B-62F0-FE3A-FEF7-5A769EF55071}"/>
                  </a:ext>
                </a:extLst>
              </p:cNvPr>
              <p:cNvSpPr txBox="1">
                <a:spLocks noChangeArrowheads="1"/>
              </p:cNvSpPr>
              <p:nvPr/>
            </p:nvSpPr>
            <p:spPr bwMode="auto">
              <a:xfrm>
                <a:off x="2245" y="2913"/>
                <a:ext cx="1587" cy="231"/>
              </a:xfrm>
              <a:prstGeom prst="rect">
                <a:avLst/>
              </a:prstGeom>
              <a:noFill/>
              <a:ln>
                <a:noFill/>
              </a:ln>
              <a:effectLst/>
              <a:extLst>
                <a:ext uri="{909E8E84-426E-40dd-AFC4-6F175D3DCCD1}">
                  <a14:hiddenFill xmlns="" xmlns:a14="http://schemas.microsoft.com/office/drawing/2010/main">
                    <a:solidFill>
                      <a:srgbClr val="BD3F7E"/>
                    </a:solidFill>
                  </a14:hiddenFill>
                </a:ext>
                <a:ext uri="{91240B29-F687-4f45-9708-019B960494DF}">
                  <a14:hiddenLine xmlns="" xmlns:a14="http://schemas.microsoft.com/office/drawing/2010/main" w="9525">
                    <a:solidFill>
                      <a:schemeClr val="accent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FF0000"/>
                    </a:solidFill>
                    <a:latin typeface="Tahoma" charset="0"/>
                  </a:rPr>
                  <a:t>particle beam</a:t>
                </a:r>
              </a:p>
            </p:txBody>
          </p:sp>
          <p:grpSp>
            <p:nvGrpSpPr>
              <p:cNvPr id="16" name="Group 14">
                <a:extLst>
                  <a:ext uri="{FF2B5EF4-FFF2-40B4-BE49-F238E27FC236}">
                    <a16:creationId xmlns:a16="http://schemas.microsoft.com/office/drawing/2014/main" id="{91D6451D-A887-C7C0-659A-727FDB778662}"/>
                  </a:ext>
                </a:extLst>
              </p:cNvPr>
              <p:cNvGrpSpPr>
                <a:grpSpLocks/>
              </p:cNvGrpSpPr>
              <p:nvPr/>
            </p:nvGrpSpPr>
            <p:grpSpPr bwMode="auto">
              <a:xfrm>
                <a:off x="2699" y="3159"/>
                <a:ext cx="2040" cy="359"/>
                <a:chOff x="1134" y="4372"/>
                <a:chExt cx="7043" cy="897"/>
              </a:xfrm>
            </p:grpSpPr>
            <p:sp>
              <p:nvSpPr>
                <p:cNvPr id="17" name="Oval 15">
                  <a:extLst>
                    <a:ext uri="{FF2B5EF4-FFF2-40B4-BE49-F238E27FC236}">
                      <a16:creationId xmlns:a16="http://schemas.microsoft.com/office/drawing/2014/main" id="{A03FA62A-738E-2DB8-1C05-4C1D6823DE51}"/>
                    </a:ext>
                  </a:extLst>
                </p:cNvPr>
                <p:cNvSpPr>
                  <a:spLocks noChangeAspect="1" noChangeArrowheads="1"/>
                </p:cNvSpPr>
                <p:nvPr/>
              </p:nvSpPr>
              <p:spPr bwMode="auto">
                <a:xfrm>
                  <a:off x="203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8" name="Oval 16">
                  <a:extLst>
                    <a:ext uri="{FF2B5EF4-FFF2-40B4-BE49-F238E27FC236}">
                      <a16:creationId xmlns:a16="http://schemas.microsoft.com/office/drawing/2014/main" id="{9A1BA2CB-FE22-84E0-3060-C3C076ECF0AC}"/>
                    </a:ext>
                  </a:extLst>
                </p:cNvPr>
                <p:cNvSpPr>
                  <a:spLocks noChangeAspect="1" noChangeArrowheads="1"/>
                </p:cNvSpPr>
                <p:nvPr/>
              </p:nvSpPr>
              <p:spPr bwMode="auto">
                <a:xfrm>
                  <a:off x="2934" y="5107"/>
                  <a:ext cx="147" cy="147"/>
                </a:xfrm>
                <a:prstGeom prst="ellipse">
                  <a:avLst/>
                </a:prstGeom>
                <a:solidFill>
                  <a:srgbClr val="FF0000"/>
                </a:solidFill>
                <a:ln w="9525">
                  <a:solidFill>
                    <a:srgbClr val="FF0000"/>
                  </a:solidFill>
                  <a:round/>
                  <a:headEnd/>
                  <a:tailEnd/>
                </a:ln>
              </p:spPr>
              <p:txBody>
                <a:bodyPr/>
                <a:lstStyle/>
                <a:p>
                  <a:endParaRPr lang="en-GB"/>
                </a:p>
              </p:txBody>
            </p:sp>
            <p:grpSp>
              <p:nvGrpSpPr>
                <p:cNvPr id="19" name="Group 17">
                  <a:extLst>
                    <a:ext uri="{FF2B5EF4-FFF2-40B4-BE49-F238E27FC236}">
                      <a16:creationId xmlns:a16="http://schemas.microsoft.com/office/drawing/2014/main" id="{80E86986-152B-476F-C0FA-95FA41A039A0}"/>
                    </a:ext>
                  </a:extLst>
                </p:cNvPr>
                <p:cNvGrpSpPr>
                  <a:grpSpLocks/>
                </p:cNvGrpSpPr>
                <p:nvPr/>
              </p:nvGrpSpPr>
              <p:grpSpPr bwMode="auto">
                <a:xfrm>
                  <a:off x="1134" y="4477"/>
                  <a:ext cx="7043" cy="720"/>
                  <a:chOff x="1134" y="4477"/>
                  <a:chExt cx="7043" cy="720"/>
                </a:xfrm>
              </p:grpSpPr>
              <p:sp>
                <p:nvSpPr>
                  <p:cNvPr id="30" name="Line 18">
                    <a:extLst>
                      <a:ext uri="{FF2B5EF4-FFF2-40B4-BE49-F238E27FC236}">
                        <a16:creationId xmlns:a16="http://schemas.microsoft.com/office/drawing/2014/main" id="{46F2320A-D180-DA7F-1062-2EF145E09DA9}"/>
                      </a:ext>
                    </a:extLst>
                  </p:cNvPr>
                  <p:cNvSpPr>
                    <a:spLocks noChangeShapeType="1"/>
                  </p:cNvSpPr>
                  <p:nvPr/>
                </p:nvSpPr>
                <p:spPr bwMode="auto">
                  <a:xfrm>
                    <a:off x="1134" y="447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1" name="Line 19">
                    <a:extLst>
                      <a:ext uri="{FF2B5EF4-FFF2-40B4-BE49-F238E27FC236}">
                        <a16:creationId xmlns:a16="http://schemas.microsoft.com/office/drawing/2014/main" id="{5CFA8578-FC48-2B02-20D6-4D9711B4D953}"/>
                      </a:ext>
                    </a:extLst>
                  </p:cNvPr>
                  <p:cNvSpPr>
                    <a:spLocks noChangeShapeType="1"/>
                  </p:cNvSpPr>
                  <p:nvPr/>
                </p:nvSpPr>
                <p:spPr bwMode="auto">
                  <a:xfrm>
                    <a:off x="1374" y="465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2" name="Line 20">
                    <a:extLst>
                      <a:ext uri="{FF2B5EF4-FFF2-40B4-BE49-F238E27FC236}">
                        <a16:creationId xmlns:a16="http://schemas.microsoft.com/office/drawing/2014/main" id="{316606AE-F0B5-8448-D4C3-AC576A948C3E}"/>
                      </a:ext>
                    </a:extLst>
                  </p:cNvPr>
                  <p:cNvSpPr>
                    <a:spLocks noChangeShapeType="1"/>
                  </p:cNvSpPr>
                  <p:nvPr/>
                </p:nvSpPr>
                <p:spPr bwMode="auto">
                  <a:xfrm>
                    <a:off x="1134" y="483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3" name="Line 21">
                    <a:extLst>
                      <a:ext uri="{FF2B5EF4-FFF2-40B4-BE49-F238E27FC236}">
                        <a16:creationId xmlns:a16="http://schemas.microsoft.com/office/drawing/2014/main" id="{2FE4A9B5-08FB-6189-CBAF-665F0702F7D2}"/>
                      </a:ext>
                    </a:extLst>
                  </p:cNvPr>
                  <p:cNvSpPr>
                    <a:spLocks noChangeShapeType="1"/>
                  </p:cNvSpPr>
                  <p:nvPr/>
                </p:nvSpPr>
                <p:spPr bwMode="auto">
                  <a:xfrm>
                    <a:off x="1314" y="501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4" name="Line 22">
                    <a:extLst>
                      <a:ext uri="{FF2B5EF4-FFF2-40B4-BE49-F238E27FC236}">
                        <a16:creationId xmlns:a16="http://schemas.microsoft.com/office/drawing/2014/main" id="{84D86688-180C-98BF-65AA-3AC945B4428E}"/>
                      </a:ext>
                    </a:extLst>
                  </p:cNvPr>
                  <p:cNvSpPr>
                    <a:spLocks noChangeShapeType="1"/>
                  </p:cNvSpPr>
                  <p:nvPr/>
                </p:nvSpPr>
                <p:spPr bwMode="auto">
                  <a:xfrm>
                    <a:off x="1134" y="519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grpSp>
            <p:sp>
              <p:nvSpPr>
                <p:cNvPr id="20" name="Oval 23">
                  <a:extLst>
                    <a:ext uri="{FF2B5EF4-FFF2-40B4-BE49-F238E27FC236}">
                      <a16:creationId xmlns:a16="http://schemas.microsoft.com/office/drawing/2014/main" id="{550C3F31-F56C-621A-20D9-9193A4FB3075}"/>
                    </a:ext>
                  </a:extLst>
                </p:cNvPr>
                <p:cNvSpPr>
                  <a:spLocks noChangeAspect="1" noChangeArrowheads="1"/>
                </p:cNvSpPr>
                <p:nvPr/>
              </p:nvSpPr>
              <p:spPr bwMode="auto">
                <a:xfrm>
                  <a:off x="4914" y="5122"/>
                  <a:ext cx="147" cy="147"/>
                </a:xfrm>
                <a:prstGeom prst="ellipse">
                  <a:avLst/>
                </a:prstGeom>
                <a:solidFill>
                  <a:srgbClr val="FF0000"/>
                </a:solidFill>
                <a:ln w="9525">
                  <a:solidFill>
                    <a:srgbClr val="FF0000"/>
                  </a:solidFill>
                  <a:round/>
                  <a:headEnd/>
                  <a:tailEnd/>
                </a:ln>
              </p:spPr>
              <p:txBody>
                <a:bodyPr/>
                <a:lstStyle/>
                <a:p>
                  <a:endParaRPr lang="en-GB"/>
                </a:p>
              </p:txBody>
            </p:sp>
            <p:sp>
              <p:nvSpPr>
                <p:cNvPr id="21" name="Oval 24">
                  <a:extLst>
                    <a:ext uri="{FF2B5EF4-FFF2-40B4-BE49-F238E27FC236}">
                      <a16:creationId xmlns:a16="http://schemas.microsoft.com/office/drawing/2014/main" id="{45C0D384-ACB4-A555-4655-4E6FD5F6F8DC}"/>
                    </a:ext>
                  </a:extLst>
                </p:cNvPr>
                <p:cNvSpPr>
                  <a:spLocks noChangeAspect="1" noChangeArrowheads="1"/>
                </p:cNvSpPr>
                <p:nvPr/>
              </p:nvSpPr>
              <p:spPr bwMode="auto">
                <a:xfrm>
                  <a:off x="401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22" name="Oval 25">
                  <a:extLst>
                    <a:ext uri="{FF2B5EF4-FFF2-40B4-BE49-F238E27FC236}">
                      <a16:creationId xmlns:a16="http://schemas.microsoft.com/office/drawing/2014/main" id="{77456780-7EFB-F2DF-30C0-F889DEC6E22A}"/>
                    </a:ext>
                  </a:extLst>
                </p:cNvPr>
                <p:cNvSpPr>
                  <a:spLocks noChangeAspect="1" noChangeArrowheads="1"/>
                </p:cNvSpPr>
                <p:nvPr/>
              </p:nvSpPr>
              <p:spPr bwMode="auto">
                <a:xfrm>
                  <a:off x="617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23" name="Oval 26">
                  <a:extLst>
                    <a:ext uri="{FF2B5EF4-FFF2-40B4-BE49-F238E27FC236}">
                      <a16:creationId xmlns:a16="http://schemas.microsoft.com/office/drawing/2014/main" id="{A09A4087-40D7-D690-7DB6-87FB7605F3B4}"/>
                    </a:ext>
                  </a:extLst>
                </p:cNvPr>
                <p:cNvSpPr>
                  <a:spLocks noChangeAspect="1" noChangeArrowheads="1"/>
                </p:cNvSpPr>
                <p:nvPr/>
              </p:nvSpPr>
              <p:spPr bwMode="auto">
                <a:xfrm>
                  <a:off x="5127" y="4750"/>
                  <a:ext cx="147" cy="147"/>
                </a:xfrm>
                <a:prstGeom prst="ellipse">
                  <a:avLst/>
                </a:prstGeom>
                <a:solidFill>
                  <a:srgbClr val="FF0000"/>
                </a:solidFill>
                <a:ln w="9525">
                  <a:solidFill>
                    <a:srgbClr val="FF0000"/>
                  </a:solidFill>
                  <a:round/>
                  <a:headEnd/>
                  <a:tailEnd/>
                </a:ln>
              </p:spPr>
              <p:txBody>
                <a:bodyPr/>
                <a:lstStyle/>
                <a:p>
                  <a:endParaRPr lang="en-GB"/>
                </a:p>
              </p:txBody>
            </p:sp>
            <p:sp>
              <p:nvSpPr>
                <p:cNvPr id="24" name="Oval 27">
                  <a:extLst>
                    <a:ext uri="{FF2B5EF4-FFF2-40B4-BE49-F238E27FC236}">
                      <a16:creationId xmlns:a16="http://schemas.microsoft.com/office/drawing/2014/main" id="{57CAF9B2-836C-A51C-1817-E4002FBC9CEC}"/>
                    </a:ext>
                  </a:extLst>
                </p:cNvPr>
                <p:cNvSpPr>
                  <a:spLocks noChangeAspect="1" noChangeArrowheads="1"/>
                </p:cNvSpPr>
                <p:nvPr/>
              </p:nvSpPr>
              <p:spPr bwMode="auto">
                <a:xfrm>
                  <a:off x="3507"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5" name="Oval 28">
                  <a:extLst>
                    <a:ext uri="{FF2B5EF4-FFF2-40B4-BE49-F238E27FC236}">
                      <a16:creationId xmlns:a16="http://schemas.microsoft.com/office/drawing/2014/main" id="{2747334A-903C-6E2E-3AC9-06B31F7270A8}"/>
                    </a:ext>
                  </a:extLst>
                </p:cNvPr>
                <p:cNvSpPr>
                  <a:spLocks noChangeAspect="1" noChangeArrowheads="1"/>
                </p:cNvSpPr>
                <p:nvPr/>
              </p:nvSpPr>
              <p:spPr bwMode="auto">
                <a:xfrm>
                  <a:off x="1887" y="4582"/>
                  <a:ext cx="147" cy="147"/>
                </a:xfrm>
                <a:prstGeom prst="ellipse">
                  <a:avLst/>
                </a:prstGeom>
                <a:solidFill>
                  <a:srgbClr val="FF0000"/>
                </a:solidFill>
                <a:ln w="9525">
                  <a:solidFill>
                    <a:srgbClr val="FF0000"/>
                  </a:solidFill>
                  <a:round/>
                  <a:headEnd/>
                  <a:tailEnd/>
                </a:ln>
              </p:spPr>
              <p:txBody>
                <a:bodyPr/>
                <a:lstStyle/>
                <a:p>
                  <a:endParaRPr lang="en-GB"/>
                </a:p>
              </p:txBody>
            </p:sp>
            <p:sp>
              <p:nvSpPr>
                <p:cNvPr id="26" name="Oval 29">
                  <a:extLst>
                    <a:ext uri="{FF2B5EF4-FFF2-40B4-BE49-F238E27FC236}">
                      <a16:creationId xmlns:a16="http://schemas.microsoft.com/office/drawing/2014/main" id="{4E477A99-CB8A-1321-7F85-7B5CFCAC8577}"/>
                    </a:ext>
                  </a:extLst>
                </p:cNvPr>
                <p:cNvSpPr>
                  <a:spLocks noChangeAspect="1" noChangeArrowheads="1"/>
                </p:cNvSpPr>
                <p:nvPr/>
              </p:nvSpPr>
              <p:spPr bwMode="auto">
                <a:xfrm>
                  <a:off x="4407" y="4567"/>
                  <a:ext cx="147" cy="147"/>
                </a:xfrm>
                <a:prstGeom prst="ellipse">
                  <a:avLst/>
                </a:prstGeom>
                <a:solidFill>
                  <a:srgbClr val="FF0000"/>
                </a:solidFill>
                <a:ln w="9525">
                  <a:solidFill>
                    <a:srgbClr val="FF0000"/>
                  </a:solidFill>
                  <a:round/>
                  <a:headEnd/>
                  <a:tailEnd/>
                </a:ln>
              </p:spPr>
              <p:txBody>
                <a:bodyPr/>
                <a:lstStyle/>
                <a:p>
                  <a:endParaRPr lang="en-GB"/>
                </a:p>
              </p:txBody>
            </p:sp>
            <p:sp>
              <p:nvSpPr>
                <p:cNvPr id="27" name="Oval 30">
                  <a:extLst>
                    <a:ext uri="{FF2B5EF4-FFF2-40B4-BE49-F238E27FC236}">
                      <a16:creationId xmlns:a16="http://schemas.microsoft.com/office/drawing/2014/main" id="{B3FE8CE3-E962-4B6A-460E-F4160E08435A}"/>
                    </a:ext>
                  </a:extLst>
                </p:cNvPr>
                <p:cNvSpPr>
                  <a:spLocks noChangeAspect="1" noChangeArrowheads="1"/>
                </p:cNvSpPr>
                <p:nvPr/>
              </p:nvSpPr>
              <p:spPr bwMode="auto">
                <a:xfrm>
                  <a:off x="7044"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8" name="Oval 31">
                  <a:extLst>
                    <a:ext uri="{FF2B5EF4-FFF2-40B4-BE49-F238E27FC236}">
                      <a16:creationId xmlns:a16="http://schemas.microsoft.com/office/drawing/2014/main" id="{3CF4660A-8CC1-DAD9-8ECF-F60DBC84554B}"/>
                    </a:ext>
                  </a:extLst>
                </p:cNvPr>
                <p:cNvSpPr>
                  <a:spLocks noChangeAspect="1" noChangeArrowheads="1"/>
                </p:cNvSpPr>
                <p:nvPr/>
              </p:nvSpPr>
              <p:spPr bwMode="auto">
                <a:xfrm>
                  <a:off x="2724" y="4372"/>
                  <a:ext cx="147" cy="147"/>
                </a:xfrm>
                <a:prstGeom prst="ellipse">
                  <a:avLst/>
                </a:prstGeom>
                <a:solidFill>
                  <a:srgbClr val="FF0000"/>
                </a:solidFill>
                <a:ln w="9525">
                  <a:solidFill>
                    <a:srgbClr val="FF0000"/>
                  </a:solidFill>
                  <a:round/>
                  <a:headEnd/>
                  <a:tailEnd/>
                </a:ln>
              </p:spPr>
              <p:txBody>
                <a:bodyPr/>
                <a:lstStyle/>
                <a:p>
                  <a:endParaRPr lang="en-GB"/>
                </a:p>
              </p:txBody>
            </p:sp>
            <p:sp>
              <p:nvSpPr>
                <p:cNvPr id="29" name="Oval 32">
                  <a:extLst>
                    <a:ext uri="{FF2B5EF4-FFF2-40B4-BE49-F238E27FC236}">
                      <a16:creationId xmlns:a16="http://schemas.microsoft.com/office/drawing/2014/main" id="{892E538F-464C-ADA1-7D5F-530E2D55E84C}"/>
                    </a:ext>
                  </a:extLst>
                </p:cNvPr>
                <p:cNvSpPr>
                  <a:spLocks noChangeAspect="1" noChangeArrowheads="1"/>
                </p:cNvSpPr>
                <p:nvPr/>
              </p:nvSpPr>
              <p:spPr bwMode="auto">
                <a:xfrm>
                  <a:off x="5814" y="4390"/>
                  <a:ext cx="147" cy="147"/>
                </a:xfrm>
                <a:prstGeom prst="ellipse">
                  <a:avLst/>
                </a:prstGeom>
                <a:solidFill>
                  <a:srgbClr val="FF0000"/>
                </a:solidFill>
                <a:ln w="9525">
                  <a:solidFill>
                    <a:srgbClr val="FF0000"/>
                  </a:solidFill>
                  <a:round/>
                  <a:headEnd/>
                  <a:tailEnd/>
                </a:ln>
              </p:spPr>
              <p:txBody>
                <a:bodyPr/>
                <a:lstStyle/>
                <a:p>
                  <a:endParaRPr lang="en-GB"/>
                </a:p>
              </p:txBody>
            </p:sp>
          </p:grpSp>
        </p:grpSp>
        <p:grpSp>
          <p:nvGrpSpPr>
            <p:cNvPr id="35" name="Group 33">
              <a:extLst>
                <a:ext uri="{FF2B5EF4-FFF2-40B4-BE49-F238E27FC236}">
                  <a16:creationId xmlns:a16="http://schemas.microsoft.com/office/drawing/2014/main" id="{B9E46979-0ED3-E22B-EE2E-22916C49E6A2}"/>
                </a:ext>
              </a:extLst>
            </p:cNvPr>
            <p:cNvGrpSpPr>
              <a:grpSpLocks/>
            </p:cNvGrpSpPr>
            <p:nvPr/>
          </p:nvGrpSpPr>
          <p:grpSpPr bwMode="auto">
            <a:xfrm>
              <a:off x="5485672" y="3309983"/>
              <a:ext cx="1238250" cy="1128713"/>
              <a:chOff x="3869" y="2447"/>
              <a:chExt cx="780" cy="711"/>
            </a:xfrm>
          </p:grpSpPr>
          <p:sp>
            <p:nvSpPr>
              <p:cNvPr id="36" name="Line 34">
                <a:extLst>
                  <a:ext uri="{FF2B5EF4-FFF2-40B4-BE49-F238E27FC236}">
                    <a16:creationId xmlns:a16="http://schemas.microsoft.com/office/drawing/2014/main" id="{F32E823C-DF8D-8776-6211-95E8D01EB4A8}"/>
                  </a:ext>
                </a:extLst>
              </p:cNvPr>
              <p:cNvSpPr>
                <a:spLocks noChangeShapeType="1"/>
              </p:cNvSpPr>
              <p:nvPr/>
            </p:nvSpPr>
            <p:spPr bwMode="auto">
              <a:xfrm flipH="1" flipV="1">
                <a:off x="4241" y="2447"/>
                <a:ext cx="408" cy="612"/>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7" name="Line 35">
                <a:extLst>
                  <a:ext uri="{FF2B5EF4-FFF2-40B4-BE49-F238E27FC236}">
                    <a16:creationId xmlns:a16="http://schemas.microsoft.com/office/drawing/2014/main" id="{470A46AD-8D93-51AF-7D92-243852ADF93C}"/>
                  </a:ext>
                </a:extLst>
              </p:cNvPr>
              <p:cNvSpPr>
                <a:spLocks noChangeShapeType="1"/>
              </p:cNvSpPr>
              <p:nvPr/>
            </p:nvSpPr>
            <p:spPr bwMode="auto">
              <a:xfrm flipH="1" flipV="1">
                <a:off x="3951" y="2728"/>
                <a:ext cx="635" cy="385"/>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8" name="Line 36">
                <a:extLst>
                  <a:ext uri="{FF2B5EF4-FFF2-40B4-BE49-F238E27FC236}">
                    <a16:creationId xmlns:a16="http://schemas.microsoft.com/office/drawing/2014/main" id="{2817A3C1-07AD-DB8F-16F6-932B9DA5E0FA}"/>
                  </a:ext>
                </a:extLst>
              </p:cNvPr>
              <p:cNvSpPr>
                <a:spLocks noChangeShapeType="1"/>
              </p:cNvSpPr>
              <p:nvPr/>
            </p:nvSpPr>
            <p:spPr bwMode="auto">
              <a:xfrm flipH="1" flipV="1">
                <a:off x="4069" y="2565"/>
                <a:ext cx="544" cy="521"/>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9" name="Line 37">
                <a:extLst>
                  <a:ext uri="{FF2B5EF4-FFF2-40B4-BE49-F238E27FC236}">
                    <a16:creationId xmlns:a16="http://schemas.microsoft.com/office/drawing/2014/main" id="{E0E91022-84C5-39ED-5A6A-C060B0DB144A}"/>
                  </a:ext>
                </a:extLst>
              </p:cNvPr>
              <p:cNvSpPr>
                <a:spLocks noChangeShapeType="1"/>
              </p:cNvSpPr>
              <p:nvPr/>
            </p:nvSpPr>
            <p:spPr bwMode="auto">
              <a:xfrm flipH="1" flipV="1">
                <a:off x="3869" y="2864"/>
                <a:ext cx="726" cy="294"/>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sp>
        <p:nvSpPr>
          <p:cNvPr id="40" name="Text Box 38">
            <a:extLst>
              <a:ext uri="{FF2B5EF4-FFF2-40B4-BE49-F238E27FC236}">
                <a16:creationId xmlns:a16="http://schemas.microsoft.com/office/drawing/2014/main" id="{A4A9D3E8-12B1-B57A-7650-6430E4BBD02E}"/>
              </a:ext>
            </a:extLst>
          </p:cNvPr>
          <p:cNvSpPr txBox="1">
            <a:spLocks noChangeArrowheads="1"/>
          </p:cNvSpPr>
          <p:nvPr/>
        </p:nvSpPr>
        <p:spPr bwMode="auto">
          <a:xfrm>
            <a:off x="5412951" y="2868704"/>
            <a:ext cx="2112710" cy="646331"/>
          </a:xfrm>
          <a:prstGeom prst="rect">
            <a:avLst/>
          </a:prstGeom>
          <a:noFill/>
          <a:ln>
            <a:noFill/>
          </a:ln>
          <a:effectLst/>
          <a:extLst>
            <a:ext uri="{909E8E84-426E-40dd-AFC4-6F175D3DCCD1}">
              <a14:hiddenFill xmlns="" xmlns:a14="http://schemas.microsoft.com/office/drawing/2010/main">
                <a:solidFill>
                  <a:srgbClr val="BD3F7E"/>
                </a:solidFill>
              </a14:hiddenFill>
            </a:ext>
            <a:ext uri="{91240B29-F687-4f45-9708-019B960494DF}">
              <a14:hiddenLine xmlns="" xmlns:a14="http://schemas.microsoft.com/office/drawing/2010/main" w="9525">
                <a:solidFill>
                  <a:schemeClr val="accent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1200" i="1" dirty="0">
                <a:solidFill>
                  <a:srgbClr val="000066"/>
                </a:solidFill>
                <a:latin typeface="Tahoma" charset="0"/>
              </a:rPr>
              <a:t>Emission of radiation of </a:t>
            </a:r>
            <a:r>
              <a:rPr lang="en-GB" sz="1200" i="1" u="sng" dirty="0">
                <a:solidFill>
                  <a:srgbClr val="000066"/>
                </a:solidFill>
                <a:latin typeface="Tahoma" charset="0"/>
              </a:rPr>
              <a:t>characteristic energies</a:t>
            </a:r>
            <a:r>
              <a:rPr lang="en-GB" sz="1200" i="1" dirty="0">
                <a:solidFill>
                  <a:srgbClr val="000066"/>
                </a:solidFill>
                <a:latin typeface="Tahoma" charset="0"/>
              </a:rPr>
              <a:t> </a:t>
            </a:r>
            <a:r>
              <a:rPr lang="en-GB" sz="1200" dirty="0">
                <a:solidFill>
                  <a:srgbClr val="000066"/>
                </a:solidFill>
                <a:latin typeface="Tahoma" charset="0"/>
              </a:rPr>
              <a:t>(X-rays, </a:t>
            </a:r>
            <a:r>
              <a:rPr lang="en-GB" sz="1200" dirty="0">
                <a:solidFill>
                  <a:srgbClr val="000066"/>
                </a:solidFill>
                <a:latin typeface="Symbol" charset="0"/>
              </a:rPr>
              <a:t>g</a:t>
            </a:r>
            <a:r>
              <a:rPr lang="en-GB" sz="1200" dirty="0">
                <a:solidFill>
                  <a:srgbClr val="000066"/>
                </a:solidFill>
                <a:latin typeface="Tahoma" charset="0"/>
              </a:rPr>
              <a:t>, particles…)</a:t>
            </a:r>
          </a:p>
        </p:txBody>
      </p:sp>
      <p:sp>
        <p:nvSpPr>
          <p:cNvPr id="42" name="Text Box 40">
            <a:extLst>
              <a:ext uri="{FF2B5EF4-FFF2-40B4-BE49-F238E27FC236}">
                <a16:creationId xmlns:a16="http://schemas.microsoft.com/office/drawing/2014/main" id="{32667CFB-D742-1F7C-E3CE-84DA644B89CD}"/>
              </a:ext>
            </a:extLst>
          </p:cNvPr>
          <p:cNvSpPr txBox="1">
            <a:spLocks noChangeArrowheads="1"/>
          </p:cNvSpPr>
          <p:nvPr/>
        </p:nvSpPr>
        <p:spPr bwMode="auto">
          <a:xfrm>
            <a:off x="350648" y="2844254"/>
            <a:ext cx="3512560"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l-GR" sz="1200" i="1" dirty="0" err="1">
                <a:solidFill>
                  <a:srgbClr val="336600"/>
                </a:solidFill>
                <a:latin typeface="Tahoma" charset="0"/>
              </a:rPr>
              <a:t>Ανιχνευση</a:t>
            </a:r>
            <a:r>
              <a:rPr lang="el-GR" sz="1200" i="1" dirty="0">
                <a:solidFill>
                  <a:srgbClr val="336600"/>
                </a:solidFill>
                <a:latin typeface="Tahoma" charset="0"/>
              </a:rPr>
              <a:t> </a:t>
            </a:r>
            <a:r>
              <a:rPr lang="el-GR" sz="1200" i="1" dirty="0" err="1">
                <a:solidFill>
                  <a:srgbClr val="336600"/>
                </a:solidFill>
                <a:latin typeface="Tahoma" charset="0"/>
              </a:rPr>
              <a:t>ακτινοβολ</a:t>
            </a:r>
            <a:r>
              <a:rPr lang="en-GB" sz="1200" i="1" dirty="0" err="1">
                <a:solidFill>
                  <a:srgbClr val="336600"/>
                </a:solidFill>
                <a:latin typeface="Tahoma" charset="0"/>
              </a:rPr>
              <a:t>ί</a:t>
            </a:r>
            <a:r>
              <a:rPr lang="el-GR" sz="1200" i="1" dirty="0">
                <a:solidFill>
                  <a:srgbClr val="336600"/>
                </a:solidFill>
                <a:latin typeface="Tahoma" charset="0"/>
              </a:rPr>
              <a:t>ας και φασματική ανάλυση</a:t>
            </a:r>
            <a:endParaRPr lang="en-GB" sz="1200" i="1" dirty="0">
              <a:solidFill>
                <a:srgbClr val="336600"/>
              </a:solidFill>
              <a:latin typeface="Tahoma" charset="0"/>
            </a:endParaRPr>
          </a:p>
        </p:txBody>
      </p:sp>
      <p:pic>
        <p:nvPicPr>
          <p:cNvPr id="43" name="Picture 41" descr="sdd">
            <a:extLst>
              <a:ext uri="{FF2B5EF4-FFF2-40B4-BE49-F238E27FC236}">
                <a16:creationId xmlns:a16="http://schemas.microsoft.com/office/drawing/2014/main" id="{0D712B55-1A88-7F90-AAB1-374EF435D9C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83087" y="2930897"/>
            <a:ext cx="1712913" cy="1146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4" name="Content Placeholder 2">
            <a:extLst>
              <a:ext uri="{FF2B5EF4-FFF2-40B4-BE49-F238E27FC236}">
                <a16:creationId xmlns:a16="http://schemas.microsoft.com/office/drawing/2014/main" id="{B05F8DE7-C7EF-7AA6-0895-0FA180BC212B}"/>
              </a:ext>
            </a:extLst>
          </p:cNvPr>
          <p:cNvSpPr txBox="1">
            <a:spLocks/>
          </p:cNvSpPr>
          <p:nvPr/>
        </p:nvSpPr>
        <p:spPr>
          <a:xfrm>
            <a:off x="382108" y="1484784"/>
            <a:ext cx="7630851" cy="1369451"/>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9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dk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dk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dk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dk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dk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dk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dk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9pPr>
          </a:lstStyle>
          <a:p>
            <a:pPr marL="136525" indent="0">
              <a:spcBef>
                <a:spcPts val="0"/>
              </a:spcBef>
              <a:buFont typeface="Arial"/>
              <a:buNone/>
            </a:pPr>
            <a:r>
              <a:rPr lang="el-GR" sz="2200" b="1" dirty="0">
                <a:solidFill>
                  <a:srgbClr val="FF0000"/>
                </a:solidFill>
                <a:effectLst>
                  <a:outerShdw blurRad="38100" dist="38100" dir="2700000" algn="tl">
                    <a:srgbClr val="000000">
                      <a:alpha val="43137"/>
                    </a:srgbClr>
                  </a:outerShdw>
                </a:effectLst>
                <a:latin typeface="Calibri" panose="020F0502020204030204" pitchFamily="34" charset="0"/>
              </a:rPr>
              <a:t>Ανάλυση δέσμης Ιόντων </a:t>
            </a:r>
            <a:r>
              <a:rPr lang="en-US" sz="2200" b="1" dirty="0">
                <a:solidFill>
                  <a:srgbClr val="FF0000"/>
                </a:solidFill>
                <a:effectLst>
                  <a:outerShdw blurRad="38100" dist="38100" dir="2700000" algn="tl">
                    <a:srgbClr val="000000">
                      <a:alpha val="43137"/>
                    </a:srgbClr>
                  </a:outerShdw>
                </a:effectLst>
                <a:latin typeface="Calibri" panose="020F0502020204030204" pitchFamily="34" charset="0"/>
              </a:rPr>
              <a:t>(e.g. PIXE, Proton Induced X-ray Emission)</a:t>
            </a:r>
          </a:p>
          <a:p>
            <a:pPr marL="136525" indent="0">
              <a:spcBef>
                <a:spcPts val="0"/>
              </a:spcBef>
              <a:buFont typeface="Arial"/>
              <a:buNone/>
            </a:pPr>
            <a:r>
              <a:rPr lang="el-GR" sz="1600" b="1" dirty="0">
                <a:effectLst>
                  <a:outerShdw blurRad="38100" dist="38100" dir="2700000" algn="tl">
                    <a:srgbClr val="000000">
                      <a:alpha val="43137"/>
                    </a:srgbClr>
                  </a:outerShdw>
                </a:effectLst>
                <a:latin typeface="Calibri" panose="020F0502020204030204" pitchFamily="34" charset="0"/>
              </a:rPr>
              <a:t>Μια δέσμη από σωματίδια (</a:t>
            </a:r>
            <a:r>
              <a:rPr lang="en-US" sz="1600" b="1" dirty="0">
                <a:effectLst>
                  <a:outerShdw blurRad="38100" dist="38100" dir="2700000" algn="tl">
                    <a:srgbClr val="000000">
                      <a:alpha val="43137"/>
                    </a:srgbClr>
                  </a:outerShdw>
                </a:effectLst>
                <a:latin typeface="Calibri" panose="020F0502020204030204" pitchFamily="34" charset="0"/>
              </a:rPr>
              <a:t>protons) </a:t>
            </a:r>
            <a:r>
              <a:rPr lang="el-GR" sz="1600" b="1" dirty="0" err="1">
                <a:effectLst>
                  <a:outerShdw blurRad="38100" dist="38100" dir="2700000" algn="tl">
                    <a:srgbClr val="000000">
                      <a:alpha val="43137"/>
                    </a:srgbClr>
                  </a:outerShdw>
                </a:effectLst>
                <a:latin typeface="Calibri" panose="020F0502020204030204" pitchFamily="34" charset="0"/>
              </a:rPr>
              <a:t>απο</a:t>
            </a:r>
            <a:r>
              <a:rPr lang="el-GR" sz="1600" b="1" dirty="0">
                <a:effectLst>
                  <a:outerShdw blurRad="38100" dist="38100" dir="2700000" algn="tl">
                    <a:srgbClr val="000000">
                      <a:alpha val="43137"/>
                    </a:srgbClr>
                  </a:outerShdw>
                </a:effectLst>
                <a:latin typeface="Calibri" panose="020F0502020204030204" pitchFamily="34" charset="0"/>
              </a:rPr>
              <a:t> τον επιταχυντή χτυπάει ένα δείγμα (π.χ. εν</a:t>
            </a:r>
            <a:r>
              <a:rPr lang="en-US" sz="1600" b="1" dirty="0" err="1">
                <a:effectLst>
                  <a:outerShdw blurRad="38100" dist="38100" dir="2700000" algn="tl">
                    <a:srgbClr val="000000">
                      <a:alpha val="43137"/>
                    </a:srgbClr>
                  </a:outerShdw>
                </a:effectLst>
                <a:latin typeface="Calibri" panose="020F0502020204030204" pitchFamily="34" charset="0"/>
              </a:rPr>
              <a:t>ό</a:t>
            </a:r>
            <a:r>
              <a:rPr lang="el-GR" sz="1600" b="1" dirty="0">
                <a:effectLst>
                  <a:outerShdw blurRad="38100" dist="38100" dir="2700000" algn="tl">
                    <a:srgbClr val="000000">
                      <a:alpha val="43137"/>
                    </a:srgbClr>
                  </a:outerShdw>
                </a:effectLst>
                <a:latin typeface="Calibri" panose="020F0502020204030204" pitchFamily="34" charset="0"/>
              </a:rPr>
              <a:t>ς πίνακα</a:t>
            </a:r>
            <a:r>
              <a:rPr lang="en-US" sz="1600" dirty="0">
                <a:effectLst>
                  <a:outerShdw blurRad="38100" dist="38100" dir="2700000" algn="tl">
                    <a:srgbClr val="000000">
                      <a:alpha val="43137"/>
                    </a:srgbClr>
                  </a:outerShdw>
                </a:effectLst>
                <a:latin typeface="Calibri" panose="020F0502020204030204" pitchFamily="34" charset="0"/>
              </a:rPr>
              <a:t>)</a:t>
            </a:r>
            <a:endParaRPr lang="en-US" sz="1600" b="1" dirty="0">
              <a:effectLst>
                <a:outerShdw blurRad="38100" dist="38100" dir="2700000" algn="tl">
                  <a:srgbClr val="000000">
                    <a:alpha val="43137"/>
                  </a:srgbClr>
                </a:outerShdw>
              </a:effectLst>
              <a:latin typeface="Calibri" panose="020F0502020204030204" pitchFamily="34" charset="0"/>
            </a:endParaRPr>
          </a:p>
          <a:p>
            <a:pPr marL="136525" indent="0">
              <a:spcBef>
                <a:spcPts val="0"/>
              </a:spcBef>
              <a:buFont typeface="Arial"/>
              <a:buNone/>
            </a:pPr>
            <a:r>
              <a:rPr lang="el-GR" sz="1600" dirty="0">
                <a:latin typeface="Calibri" panose="020F0502020204030204" pitchFamily="34" charset="0"/>
              </a:rPr>
              <a:t>Τα άτομα διεγείρονται και εκπέμπουν διαφορετικούς τύπους ακτινοβολίας (ακτίνες</a:t>
            </a:r>
            <a:r>
              <a:rPr lang="en-US" sz="1600" dirty="0">
                <a:latin typeface="Calibri" panose="020F0502020204030204" pitchFamily="34" charset="0"/>
              </a:rPr>
              <a:t>-X, </a:t>
            </a:r>
            <a:r>
              <a:rPr lang="el-GR" sz="1600" dirty="0">
                <a:latin typeface="Calibri" panose="020F0502020204030204" pitchFamily="34" charset="0"/>
              </a:rPr>
              <a:t>φωτόνια, </a:t>
            </a:r>
            <a:r>
              <a:rPr lang="el-GR" sz="1600" dirty="0" err="1">
                <a:latin typeface="Calibri" panose="020F0502020204030204" pitchFamily="34" charset="0"/>
              </a:rPr>
              <a:t>κλπ</a:t>
            </a:r>
            <a:r>
              <a:rPr lang="el-GR" sz="1600" dirty="0">
                <a:latin typeface="Calibri" panose="020F0502020204030204" pitchFamily="34" charset="0"/>
              </a:rPr>
              <a:t>) ανάλογα με την σύσταση του υλικού – φασματική ανάλυση από διάφορους ανιχνευτές επιτρέπει τον προσδιορισμό της χημικής σύστασης των υλικών</a:t>
            </a:r>
            <a:endParaRPr lang="en-US" sz="1600" dirty="0">
              <a:latin typeface="Calibri" panose="020F0502020204030204" pitchFamily="34" charset="0"/>
            </a:endParaRPr>
          </a:p>
        </p:txBody>
      </p:sp>
      <p:pic>
        <p:nvPicPr>
          <p:cNvPr id="45" name="Picture 43">
            <a:extLst>
              <a:ext uri="{FF2B5EF4-FFF2-40B4-BE49-F238E27FC236}">
                <a16:creationId xmlns:a16="http://schemas.microsoft.com/office/drawing/2014/main" id="{7EBE31B3-D17A-4C67-B309-00DB9B60580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1797" y="3144117"/>
            <a:ext cx="3290263" cy="107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707"/>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45">
            <a:extLst>
              <a:ext uri="{FF2B5EF4-FFF2-40B4-BE49-F238E27FC236}">
                <a16:creationId xmlns:a16="http://schemas.microsoft.com/office/drawing/2014/main" id="{62C52061-16DF-199E-1974-2A015369A1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20014" y="791591"/>
            <a:ext cx="3272104" cy="2454078"/>
          </a:xfrm>
          <a:prstGeom prst="rect">
            <a:avLst/>
          </a:prstGeom>
        </p:spPr>
      </p:pic>
      <p:sp>
        <p:nvSpPr>
          <p:cNvPr id="47" name="TextBox 46">
            <a:extLst>
              <a:ext uri="{FF2B5EF4-FFF2-40B4-BE49-F238E27FC236}">
                <a16:creationId xmlns:a16="http://schemas.microsoft.com/office/drawing/2014/main" id="{3944B709-740A-DE89-25B1-EFA5F892CCCD}"/>
              </a:ext>
            </a:extLst>
          </p:cNvPr>
          <p:cNvSpPr txBox="1"/>
          <p:nvPr/>
        </p:nvSpPr>
        <p:spPr>
          <a:xfrm>
            <a:off x="8291211" y="3299490"/>
            <a:ext cx="3914126" cy="461665"/>
          </a:xfrm>
          <a:prstGeom prst="rect">
            <a:avLst/>
          </a:prstGeom>
          <a:noFill/>
        </p:spPr>
        <p:txBody>
          <a:bodyPr wrap="square" rtlCol="0">
            <a:spAutoFit/>
          </a:bodyPr>
          <a:lstStyle/>
          <a:p>
            <a:r>
              <a:rPr lang="fr-CH" sz="1200" dirty="0" err="1">
                <a:solidFill>
                  <a:srgbClr val="C00000"/>
                </a:solidFill>
              </a:rPr>
              <a:t>Ritratto</a:t>
            </a:r>
            <a:r>
              <a:rPr lang="fr-CH" sz="1200" dirty="0">
                <a:solidFill>
                  <a:srgbClr val="C00000"/>
                </a:solidFill>
              </a:rPr>
              <a:t> Trivulzio by Antonello da Messina, 1476 – </a:t>
            </a:r>
            <a:r>
              <a:rPr lang="fr-CH" sz="1200" dirty="0" err="1">
                <a:solidFill>
                  <a:srgbClr val="C00000"/>
                </a:solidFill>
              </a:rPr>
              <a:t>analysis</a:t>
            </a:r>
            <a:r>
              <a:rPr lang="fr-CH" sz="1200" dirty="0">
                <a:solidFill>
                  <a:srgbClr val="C00000"/>
                </a:solidFill>
              </a:rPr>
              <a:t> at INFN-LABEC (Florence)</a:t>
            </a:r>
            <a:endParaRPr lang="en-GB" sz="1200" dirty="0">
              <a:solidFill>
                <a:srgbClr val="C00000"/>
              </a:solidFill>
            </a:endParaRPr>
          </a:p>
        </p:txBody>
      </p:sp>
      <p:pic>
        <p:nvPicPr>
          <p:cNvPr id="48" name="Picture 2">
            <a:extLst>
              <a:ext uri="{FF2B5EF4-FFF2-40B4-BE49-F238E27FC236}">
                <a16:creationId xmlns:a16="http://schemas.microsoft.com/office/drawing/2014/main" id="{4A48CF54-30A6-96EE-9C69-7E51B7849531}"/>
              </a:ext>
            </a:extLst>
          </p:cNvPr>
          <p:cNvPicPr/>
          <p:nvPr/>
        </p:nvPicPr>
        <p:blipFill>
          <a:blip r:embed="rId7" cstate="email">
            <a:extLst>
              <a:ext uri="{28A0092B-C50C-407E-A947-70E740481C1C}">
                <a14:useLocalDpi xmlns:a14="http://schemas.microsoft.com/office/drawing/2010/main"/>
              </a:ext>
            </a:extLst>
          </a:blip>
          <a:stretch/>
        </p:blipFill>
        <p:spPr>
          <a:xfrm>
            <a:off x="5764834" y="5157192"/>
            <a:ext cx="3209522" cy="820349"/>
          </a:xfrm>
          <a:prstGeom prst="rect">
            <a:avLst/>
          </a:prstGeom>
          <a:ln>
            <a:noFill/>
          </a:ln>
        </p:spPr>
      </p:pic>
      <p:cxnSp>
        <p:nvCxnSpPr>
          <p:cNvPr id="49" name="Straight Connector 48">
            <a:extLst>
              <a:ext uri="{FF2B5EF4-FFF2-40B4-BE49-F238E27FC236}">
                <a16:creationId xmlns:a16="http://schemas.microsoft.com/office/drawing/2014/main" id="{DDF7F8BA-BD48-922D-961B-ACB7D5158BDA}"/>
              </a:ext>
            </a:extLst>
          </p:cNvPr>
          <p:cNvCxnSpPr>
            <a:cxnSpLocks/>
          </p:cNvCxnSpPr>
          <p:nvPr/>
        </p:nvCxnSpPr>
        <p:spPr>
          <a:xfrm>
            <a:off x="8919856" y="5249959"/>
            <a:ext cx="0" cy="880135"/>
          </a:xfrm>
          <a:prstGeom prst="line">
            <a:avLst/>
          </a:prstGeom>
          <a:ln>
            <a:solidFill>
              <a:schemeClr val="tx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80AAFA13-7272-0BE8-C74D-1593CC2F40B3}"/>
              </a:ext>
            </a:extLst>
          </p:cNvPr>
          <p:cNvCxnSpPr>
            <a:cxnSpLocks/>
          </p:cNvCxnSpPr>
          <p:nvPr/>
        </p:nvCxnSpPr>
        <p:spPr>
          <a:xfrm>
            <a:off x="5783748" y="5978702"/>
            <a:ext cx="3079842" cy="0"/>
          </a:xfrm>
          <a:prstGeom prst="straightConnector1">
            <a:avLst/>
          </a:prstGeom>
          <a:ln w="508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E601247C-5E6A-BE1E-38EA-8D2FEC290528}"/>
              </a:ext>
            </a:extLst>
          </p:cNvPr>
          <p:cNvSpPr txBox="1"/>
          <p:nvPr/>
        </p:nvSpPr>
        <p:spPr>
          <a:xfrm>
            <a:off x="7478108" y="5960785"/>
            <a:ext cx="598409" cy="307777"/>
          </a:xfrm>
          <a:prstGeom prst="rect">
            <a:avLst/>
          </a:prstGeom>
          <a:noFill/>
        </p:spPr>
        <p:txBody>
          <a:bodyPr wrap="square" rtlCol="0">
            <a:spAutoFit/>
          </a:bodyPr>
          <a:lstStyle/>
          <a:p>
            <a:r>
              <a:rPr lang="fr-CH" sz="1400" dirty="0"/>
              <a:t>2 m</a:t>
            </a:r>
            <a:endParaRPr lang="en-GB" sz="1400" dirty="0"/>
          </a:p>
        </p:txBody>
      </p:sp>
      <p:sp>
        <p:nvSpPr>
          <p:cNvPr id="52" name="TextBox 51">
            <a:extLst>
              <a:ext uri="{FF2B5EF4-FFF2-40B4-BE49-F238E27FC236}">
                <a16:creationId xmlns:a16="http://schemas.microsoft.com/office/drawing/2014/main" id="{8A7F5E6D-1CC8-626B-C4D1-72E27F720BDE}"/>
              </a:ext>
            </a:extLst>
          </p:cNvPr>
          <p:cNvSpPr txBox="1"/>
          <p:nvPr/>
        </p:nvSpPr>
        <p:spPr>
          <a:xfrm>
            <a:off x="9129181" y="5823061"/>
            <a:ext cx="2932080" cy="461665"/>
          </a:xfrm>
          <a:prstGeom prst="rect">
            <a:avLst/>
          </a:prstGeom>
          <a:noFill/>
        </p:spPr>
        <p:txBody>
          <a:bodyPr wrap="square" rtlCol="0">
            <a:spAutoFit/>
          </a:bodyPr>
          <a:lstStyle/>
          <a:p>
            <a:r>
              <a:rPr lang="fr-CH" sz="1200" dirty="0">
                <a:solidFill>
                  <a:srgbClr val="C00000"/>
                </a:solidFill>
              </a:rPr>
              <a:t>Portable PIXE system </a:t>
            </a:r>
            <a:r>
              <a:rPr lang="fr-CH" sz="1200" dirty="0" err="1">
                <a:solidFill>
                  <a:srgbClr val="C00000"/>
                </a:solidFill>
              </a:rPr>
              <a:t>based</a:t>
            </a:r>
            <a:r>
              <a:rPr lang="fr-CH" sz="1200" dirty="0">
                <a:solidFill>
                  <a:srgbClr val="C00000"/>
                </a:solidFill>
              </a:rPr>
              <a:t> on an RFQ linac </a:t>
            </a:r>
            <a:r>
              <a:rPr lang="fr-CH" sz="1200" dirty="0" err="1">
                <a:solidFill>
                  <a:srgbClr val="C00000"/>
                </a:solidFill>
              </a:rPr>
              <a:t>being</a:t>
            </a:r>
            <a:r>
              <a:rPr lang="fr-CH" sz="1200" dirty="0">
                <a:solidFill>
                  <a:srgbClr val="C00000"/>
                </a:solidFill>
              </a:rPr>
              <a:t> </a:t>
            </a:r>
            <a:r>
              <a:rPr lang="fr-CH" sz="1200" dirty="0" err="1">
                <a:solidFill>
                  <a:srgbClr val="C00000"/>
                </a:solidFill>
              </a:rPr>
              <a:t>built</a:t>
            </a:r>
            <a:r>
              <a:rPr lang="fr-CH" sz="1200" dirty="0">
                <a:solidFill>
                  <a:srgbClr val="C00000"/>
                </a:solidFill>
              </a:rPr>
              <a:t> by CERN and LABEC</a:t>
            </a:r>
            <a:endParaRPr lang="en-GB" sz="1200" dirty="0">
              <a:solidFill>
                <a:srgbClr val="C00000"/>
              </a:solidFill>
            </a:endParaRPr>
          </a:p>
        </p:txBody>
      </p:sp>
      <p:pic>
        <p:nvPicPr>
          <p:cNvPr id="53" name="Picture 52" descr="A picture containing engine&#10;&#10;Description automatically generated">
            <a:extLst>
              <a:ext uri="{FF2B5EF4-FFF2-40B4-BE49-F238E27FC236}">
                <a16:creationId xmlns:a16="http://schemas.microsoft.com/office/drawing/2014/main" id="{42A07CC8-1E71-6F9C-6139-D3A14430F12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72567" y="3798151"/>
            <a:ext cx="2690491" cy="2017868"/>
          </a:xfrm>
          <a:prstGeom prst="rect">
            <a:avLst/>
          </a:prstGeom>
        </p:spPr>
      </p:pic>
    </p:spTree>
    <p:extLst>
      <p:ext uri="{BB962C8B-B14F-4D97-AF65-F5344CB8AC3E}">
        <p14:creationId xmlns:p14="http://schemas.microsoft.com/office/powerpoint/2010/main" val="16394038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70BB30-9B9A-6012-94EE-A0CD9EF64F09}"/>
              </a:ext>
            </a:extLst>
          </p:cNvPr>
          <p:cNvSpPr>
            <a:spLocks noGrp="1"/>
          </p:cNvSpPr>
          <p:nvPr>
            <p:ph idx="1"/>
          </p:nvPr>
        </p:nvSpPr>
        <p:spPr>
          <a:xfrm>
            <a:off x="407989" y="1592263"/>
            <a:ext cx="11346659" cy="2916857"/>
          </a:xfrm>
        </p:spPr>
        <p:txBody>
          <a:bodyPr>
            <a:normAutofit lnSpcReduction="10000"/>
          </a:bodyPr>
          <a:lstStyle/>
          <a:p>
            <a:r>
              <a:rPr lang="el-GR" dirty="0"/>
              <a:t>Οι επιταχυντές αποτέλεσαν και αποτελούν σημαντικό στοιχείο στην βασική κα εφαρμοσμένη έρευνα, ιατρική, βιομηχανία με την ζήτηση και εφαρμογές να πολλαπλασιάζονται. </a:t>
            </a:r>
          </a:p>
          <a:p>
            <a:r>
              <a:rPr lang="el-GR" dirty="0"/>
              <a:t>Μια ιδιαίτερα σημαντική πρόκληση σήμερα είναι η βιωσιμότητα: το ενεργειακό αποτύπωμα για την εξέλιξη και λειτουργία των επιταχυντών. </a:t>
            </a:r>
          </a:p>
          <a:p>
            <a:r>
              <a:rPr lang="el-GR" dirty="0"/>
              <a:t>Παράλληλα βασικές τεχνολογίες των επιταχυντών παραμένουν ίδιες από την εποχή της αρχικής ιδέας από τον ο </a:t>
            </a:r>
            <a:r>
              <a:rPr lang="en-US" dirty="0" err="1"/>
              <a:t>Wideroe</a:t>
            </a:r>
            <a:r>
              <a:rPr lang="en-US" dirty="0"/>
              <a:t> </a:t>
            </a:r>
            <a:r>
              <a:rPr lang="el-GR" dirty="0"/>
              <a:t>~100 χρόνια </a:t>
            </a:r>
            <a:r>
              <a:rPr lang="el-GR" dirty="0" err="1"/>
              <a:t>πρίν</a:t>
            </a:r>
            <a:r>
              <a:rPr lang="el-GR" dirty="0"/>
              <a:t> ! Για να προχωρήσουμε τα όρια των επιταχυντών χρειαζόμαστε νέες καινοτόμες ιδέες παράλληλα,  με τεχνολογικά άλματα</a:t>
            </a:r>
          </a:p>
        </p:txBody>
      </p:sp>
      <p:sp>
        <p:nvSpPr>
          <p:cNvPr id="3" name="Title 2">
            <a:extLst>
              <a:ext uri="{FF2B5EF4-FFF2-40B4-BE49-F238E27FC236}">
                <a16:creationId xmlns:a16="http://schemas.microsoft.com/office/drawing/2014/main" id="{22B1A1A8-5950-B41F-15C2-C28EC121FE7D}"/>
              </a:ext>
            </a:extLst>
          </p:cNvPr>
          <p:cNvSpPr>
            <a:spLocks noGrp="1"/>
          </p:cNvSpPr>
          <p:nvPr>
            <p:ph type="title"/>
          </p:nvPr>
        </p:nvSpPr>
        <p:spPr/>
        <p:txBody>
          <a:bodyPr/>
          <a:lstStyle/>
          <a:p>
            <a:r>
              <a:rPr lang="el-GR" dirty="0"/>
              <a:t>Οι τελευταίες λέξεις</a:t>
            </a:r>
            <a:br>
              <a:rPr lang="el-GR" dirty="0"/>
            </a:br>
            <a:r>
              <a:rPr lang="el-GR" dirty="0">
                <a:solidFill>
                  <a:schemeClr val="tx1">
                    <a:lumMod val="20000"/>
                    <a:lumOff val="80000"/>
                  </a:schemeClr>
                </a:solidFill>
              </a:rPr>
              <a:t>… οι προκλήσεις και οι ευκαιρίες!</a:t>
            </a:r>
            <a:endParaRPr lang="en-US" dirty="0"/>
          </a:p>
        </p:txBody>
      </p:sp>
      <p:sp>
        <p:nvSpPr>
          <p:cNvPr id="4" name="Date Placeholder 3">
            <a:extLst>
              <a:ext uri="{FF2B5EF4-FFF2-40B4-BE49-F238E27FC236}">
                <a16:creationId xmlns:a16="http://schemas.microsoft.com/office/drawing/2014/main" id="{965A63E7-9DC5-AEBC-F8D1-308D97B54B5E}"/>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53A4E4FE-9E3E-FAB4-DC05-655F238D8B07}"/>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173CF32B-224D-FD10-2FE8-5C08B7E7F57B}"/>
              </a:ext>
            </a:extLst>
          </p:cNvPr>
          <p:cNvSpPr>
            <a:spLocks noGrp="1"/>
          </p:cNvSpPr>
          <p:nvPr>
            <p:ph type="sldNum" sz="quarter" idx="12"/>
          </p:nvPr>
        </p:nvSpPr>
        <p:spPr/>
        <p:txBody>
          <a:bodyPr/>
          <a:lstStyle/>
          <a:p>
            <a:fld id="{36B5EA5A-BC32-A742-B11B-8E7414D5B535}" type="slidenum">
              <a:rPr lang="en-US" smtClean="0"/>
              <a:pPr/>
              <a:t>66</a:t>
            </a:fld>
            <a:endParaRPr lang="en-US" dirty="0"/>
          </a:p>
        </p:txBody>
      </p:sp>
      <p:pic>
        <p:nvPicPr>
          <p:cNvPr id="3074" name="Picture 2" descr="Dead Poet's Society – Reelstore">
            <a:extLst>
              <a:ext uri="{FF2B5EF4-FFF2-40B4-BE49-F238E27FC236}">
                <a16:creationId xmlns:a16="http://schemas.microsoft.com/office/drawing/2014/main" id="{E3559DE5-A7CE-0FAB-422D-F794C2F0AD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0496" y="4387206"/>
            <a:ext cx="1194152" cy="179621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1">
            <a:extLst>
              <a:ext uri="{FF2B5EF4-FFF2-40B4-BE49-F238E27FC236}">
                <a16:creationId xmlns:a16="http://schemas.microsoft.com/office/drawing/2014/main" id="{3F469920-FF47-4F41-9328-15212D253935}"/>
              </a:ext>
            </a:extLst>
          </p:cNvPr>
          <p:cNvSpPr txBox="1">
            <a:spLocks/>
          </p:cNvSpPr>
          <p:nvPr/>
        </p:nvSpPr>
        <p:spPr>
          <a:xfrm>
            <a:off x="407989" y="4662048"/>
            <a:ext cx="10152507" cy="1521375"/>
          </a:xfrm>
          <a:prstGeom prst="rect">
            <a:avLst/>
          </a:prstGeom>
          <a:solidFill>
            <a:srgbClr val="FFC000">
              <a:alpha val="40000"/>
            </a:srgbClr>
          </a:solidFill>
        </p:spPr>
        <p:txBody>
          <a:bodyPr vert="horz" lIns="0" tIns="0" rIns="0" bIns="0" rtlCol="0">
            <a:norm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l-GR" dirty="0">
                <a:solidFill>
                  <a:srgbClr val="FF0000"/>
                </a:solidFill>
              </a:rPr>
              <a:t>Για να γίνει αυτό χρειάζεται να εμπνεύσουμε την αγάπη και το ενδιαφέρον για την επιστήμη στους νέους </a:t>
            </a:r>
          </a:p>
          <a:p>
            <a:pPr marL="0" indent="0" algn="ctr">
              <a:buFont typeface="Arial" panose="020B0604020202020204" pitchFamily="34" charset="0"/>
              <a:buNone/>
            </a:pPr>
            <a:r>
              <a:rPr lang="el-GR" dirty="0">
                <a:solidFill>
                  <a:srgbClr val="00B050"/>
                </a:solidFill>
              </a:rPr>
              <a:t>Εδώ έρχεται ο δικός σας ρόλος! </a:t>
            </a:r>
          </a:p>
        </p:txBody>
      </p:sp>
    </p:spTree>
    <p:extLst>
      <p:ext uri="{BB962C8B-B14F-4D97-AF65-F5344CB8AC3E}">
        <p14:creationId xmlns:p14="http://schemas.microsoft.com/office/powerpoint/2010/main" val="324681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CD2EC83-1480-230B-06F4-97AA859E82FB}"/>
              </a:ext>
            </a:extLst>
          </p:cNvPr>
          <p:cNvPicPr>
            <a:picLocks noChangeAspect="1"/>
          </p:cNvPicPr>
          <p:nvPr/>
        </p:nvPicPr>
        <p:blipFill>
          <a:blip r:embed="rId2"/>
          <a:stretch>
            <a:fillRect/>
          </a:stretch>
        </p:blipFill>
        <p:spPr>
          <a:xfrm>
            <a:off x="4281333" y="2046734"/>
            <a:ext cx="3629334" cy="2764532"/>
          </a:xfrm>
          <a:prstGeom prst="rect">
            <a:avLst/>
          </a:prstGeom>
        </p:spPr>
      </p:pic>
      <p:sp>
        <p:nvSpPr>
          <p:cNvPr id="5" name="TextBox 4">
            <a:extLst>
              <a:ext uri="{FF2B5EF4-FFF2-40B4-BE49-F238E27FC236}">
                <a16:creationId xmlns:a16="http://schemas.microsoft.com/office/drawing/2014/main" id="{566964C6-F6F7-4DA0-95E0-F9E8CAECBB27}"/>
              </a:ext>
            </a:extLst>
          </p:cNvPr>
          <p:cNvSpPr txBox="1"/>
          <p:nvPr/>
        </p:nvSpPr>
        <p:spPr>
          <a:xfrm>
            <a:off x="767408" y="5013176"/>
            <a:ext cx="10801200" cy="1384995"/>
          </a:xfrm>
          <a:prstGeom prst="rect">
            <a:avLst/>
          </a:prstGeom>
          <a:noFill/>
        </p:spPr>
        <p:txBody>
          <a:bodyPr wrap="square" lIns="0" tIns="0" rIns="0" bIns="0" rtlCol="0">
            <a:spAutoFit/>
          </a:bodyPr>
          <a:lstStyle/>
          <a:p>
            <a:pPr algn="l"/>
            <a:r>
              <a:rPr lang="el-GR" dirty="0">
                <a:solidFill>
                  <a:schemeClr val="bg1"/>
                </a:solidFill>
              </a:rPr>
              <a:t>Προσπάθησα να δώσω μια εισαγωγική ματιά στους επιταχυντές και στην φυσική τους</a:t>
            </a:r>
          </a:p>
          <a:p>
            <a:pPr algn="l"/>
            <a:r>
              <a:rPr lang="el-GR" dirty="0">
                <a:solidFill>
                  <a:schemeClr val="bg1"/>
                </a:solidFill>
              </a:rPr>
              <a:t>Οι διαφάνειες είναι συλλογή από διάφορες παλιές ομιλίες, κείμενα, </a:t>
            </a:r>
            <a:r>
              <a:rPr lang="en-US" dirty="0">
                <a:solidFill>
                  <a:schemeClr val="bg1"/>
                </a:solidFill>
              </a:rPr>
              <a:t>web</a:t>
            </a:r>
            <a:r>
              <a:rPr lang="el-GR" dirty="0">
                <a:solidFill>
                  <a:schemeClr val="bg1"/>
                </a:solidFill>
              </a:rPr>
              <a:t>, μεταξύ άλλων από τους : </a:t>
            </a:r>
            <a:r>
              <a:rPr lang="en-US" dirty="0">
                <a:solidFill>
                  <a:schemeClr val="bg1"/>
                </a:solidFill>
              </a:rPr>
              <a:t>F. </a:t>
            </a:r>
            <a:r>
              <a:rPr lang="en-US" dirty="0" err="1">
                <a:solidFill>
                  <a:schemeClr val="bg1"/>
                </a:solidFill>
              </a:rPr>
              <a:t>Asvesta</a:t>
            </a:r>
            <a:r>
              <a:rPr lang="en-US" dirty="0">
                <a:solidFill>
                  <a:schemeClr val="bg1"/>
                </a:solidFill>
              </a:rPr>
              <a:t>, E. </a:t>
            </a:r>
            <a:r>
              <a:rPr lang="en-US" dirty="0" err="1">
                <a:solidFill>
                  <a:schemeClr val="bg1"/>
                </a:solidFill>
              </a:rPr>
              <a:t>Metr;al</a:t>
            </a:r>
            <a:r>
              <a:rPr lang="en-US" dirty="0">
                <a:solidFill>
                  <a:schemeClr val="bg1"/>
                </a:solidFill>
              </a:rPr>
              <a:t>, </a:t>
            </a:r>
            <a:r>
              <a:rPr lang="en-US" dirty="0" err="1">
                <a:solidFill>
                  <a:schemeClr val="bg1"/>
                </a:solidFill>
              </a:rPr>
              <a:t>D.Gamba</a:t>
            </a:r>
            <a:r>
              <a:rPr lang="en-US" dirty="0">
                <a:solidFill>
                  <a:schemeClr val="bg1"/>
                </a:solidFill>
              </a:rPr>
              <a:t>, M. </a:t>
            </a:r>
            <a:r>
              <a:rPr lang="en-US" dirty="0" err="1">
                <a:solidFill>
                  <a:schemeClr val="bg1"/>
                </a:solidFill>
              </a:rPr>
              <a:t>Vreternar</a:t>
            </a:r>
            <a:r>
              <a:rPr lang="en-US" dirty="0">
                <a:solidFill>
                  <a:schemeClr val="bg1"/>
                </a:solidFill>
              </a:rPr>
              <a:t> </a:t>
            </a:r>
            <a:r>
              <a:rPr lang="el-GR" dirty="0">
                <a:solidFill>
                  <a:schemeClr val="bg1"/>
                </a:solidFill>
              </a:rPr>
              <a:t>- στους ευχαριστώ όλους</a:t>
            </a:r>
          </a:p>
          <a:p>
            <a:pPr algn="l"/>
            <a:endParaRPr lang="el-GR" dirty="0">
              <a:solidFill>
                <a:schemeClr val="bg1"/>
              </a:solidFill>
            </a:endParaRPr>
          </a:p>
          <a:p>
            <a:pPr algn="l"/>
            <a:r>
              <a:rPr lang="el-GR" dirty="0">
                <a:solidFill>
                  <a:schemeClr val="bg1"/>
                </a:solidFill>
              </a:rPr>
              <a:t>Καλή συνέχεια και αν </a:t>
            </a:r>
            <a:r>
              <a:rPr lang="el-GR" dirty="0" err="1">
                <a:solidFill>
                  <a:schemeClr val="bg1"/>
                </a:solidFill>
              </a:rPr>
              <a:t>εχετε</a:t>
            </a:r>
            <a:r>
              <a:rPr lang="el-GR" dirty="0">
                <a:solidFill>
                  <a:schemeClr val="bg1"/>
                </a:solidFill>
              </a:rPr>
              <a:t> επιπλέον ερωτήσεις στο </a:t>
            </a:r>
            <a:r>
              <a:rPr lang="en-US" dirty="0">
                <a:solidFill>
                  <a:schemeClr val="bg1"/>
                </a:solidFill>
              </a:rPr>
              <a:t>e-mail: </a:t>
            </a:r>
            <a:r>
              <a:rPr lang="en-US" b="1" dirty="0" err="1">
                <a:solidFill>
                  <a:srgbClr val="FF40FF"/>
                </a:solidFill>
              </a:rPr>
              <a:t>Ilias.Efthymiopoulos@cern.ch</a:t>
            </a:r>
            <a:r>
              <a:rPr lang="el-GR" b="1" dirty="0">
                <a:solidFill>
                  <a:srgbClr val="FF40FF"/>
                </a:solidFill>
              </a:rPr>
              <a:t> </a:t>
            </a:r>
            <a:endParaRPr lang="en-US" b="1" dirty="0">
              <a:solidFill>
                <a:srgbClr val="FF40FF"/>
              </a:solidFill>
            </a:endParaRPr>
          </a:p>
        </p:txBody>
      </p:sp>
    </p:spTree>
    <p:extLst>
      <p:ext uri="{BB962C8B-B14F-4D97-AF65-F5344CB8AC3E}">
        <p14:creationId xmlns:p14="http://schemas.microsoft.com/office/powerpoint/2010/main" val="33619450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3D0A33E-A21D-63A0-6705-5D709519036B}"/>
              </a:ext>
            </a:extLst>
          </p:cNvPr>
          <p:cNvSpPr>
            <a:spLocks noGrp="1"/>
          </p:cNvSpPr>
          <p:nvPr>
            <p:ph type="ctrTitle"/>
          </p:nvPr>
        </p:nvSpPr>
        <p:spPr/>
        <p:txBody>
          <a:bodyPr/>
          <a:lstStyle/>
          <a:p>
            <a:r>
              <a:rPr lang="el-GR" dirty="0"/>
              <a:t>Γιατί ο επιταχυντής είναι κατασκευασμένος υπόγεια;</a:t>
            </a:r>
            <a:endParaRPr lang="en-US" dirty="0"/>
          </a:p>
        </p:txBody>
      </p:sp>
      <p:sp>
        <p:nvSpPr>
          <p:cNvPr id="8" name="Subtitle 7">
            <a:extLst>
              <a:ext uri="{FF2B5EF4-FFF2-40B4-BE49-F238E27FC236}">
                <a16:creationId xmlns:a16="http://schemas.microsoft.com/office/drawing/2014/main" id="{FBE5995A-5EBE-B5FD-2BE8-6BB81005C34A}"/>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id="{5FECBC63-1C74-EA9C-8D1B-FD32095533FB}"/>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608F6CC4-01E4-E504-7A40-65C4A6A2BDA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D8EB6E2E-5804-08E9-3D57-37D07D8DD7BF}"/>
              </a:ext>
            </a:extLst>
          </p:cNvPr>
          <p:cNvSpPr>
            <a:spLocks noGrp="1"/>
          </p:cNvSpPr>
          <p:nvPr>
            <p:ph type="sldNum" sz="quarter" idx="12"/>
          </p:nvPr>
        </p:nvSpPr>
        <p:spPr/>
        <p:txBody>
          <a:bodyPr/>
          <a:lstStyle/>
          <a:p>
            <a:fld id="{36B5EA5A-BC32-A742-B11B-8E7414D5B535}" type="slidenum">
              <a:rPr lang="en-US" smtClean="0"/>
              <a:pPr/>
              <a:t>68</a:t>
            </a:fld>
            <a:endParaRPr lang="en-US" dirty="0"/>
          </a:p>
        </p:txBody>
      </p:sp>
    </p:spTree>
    <p:extLst>
      <p:ext uri="{BB962C8B-B14F-4D97-AF65-F5344CB8AC3E}">
        <p14:creationId xmlns:p14="http://schemas.microsoft.com/office/powerpoint/2010/main" val="17913517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A7733A2-B03C-CE97-145B-4DE04F05A051}"/>
              </a:ext>
            </a:extLst>
          </p:cNvPr>
          <p:cNvSpPr>
            <a:spLocks noGrp="1"/>
          </p:cNvSpPr>
          <p:nvPr>
            <p:ph idx="1"/>
          </p:nvPr>
        </p:nvSpPr>
        <p:spPr/>
        <p:txBody>
          <a:bodyPr/>
          <a:lstStyle/>
          <a:p>
            <a:pPr marL="457200" indent="-457200" algn="l">
              <a:lnSpc>
                <a:spcPct val="100000"/>
              </a:lnSpc>
              <a:buFont typeface="+mj-lt"/>
              <a:buAutoNum type="arabicPeriod"/>
            </a:pPr>
            <a:r>
              <a:rPr lang="el-GR" dirty="0"/>
              <a:t>Η αγορά της αντίστοιχης </a:t>
            </a:r>
            <a:r>
              <a:rPr lang="el-GR" dirty="0" err="1"/>
              <a:t>γής</a:t>
            </a:r>
            <a:r>
              <a:rPr lang="el-GR" dirty="0"/>
              <a:t> θα ήταν αρκετά πολύπλοκη διαδικασία στην περιοχή αλλά και γενικότερα και σε άλλα μέρη ερευνητικά κέντρα. Θα έκοβε για παράδειγμα πολλού δρόμους, </a:t>
            </a:r>
            <a:r>
              <a:rPr lang="el-GR" dirty="0" err="1"/>
              <a:t>χωρια</a:t>
            </a:r>
            <a:r>
              <a:rPr lang="el-GR" dirty="0"/>
              <a:t> κλπ.</a:t>
            </a:r>
          </a:p>
          <a:p>
            <a:pPr marL="457200" indent="-457200" algn="l">
              <a:lnSpc>
                <a:spcPct val="100000"/>
              </a:lnSpc>
              <a:buFont typeface="+mj-lt"/>
              <a:buAutoNum type="arabicPeriod"/>
            </a:pPr>
            <a:r>
              <a:rPr lang="el-GR" dirty="0"/>
              <a:t>Αν και δεν </a:t>
            </a:r>
            <a:r>
              <a:rPr lang="el-GR" dirty="0" err="1"/>
              <a:t>εχει</a:t>
            </a:r>
            <a:r>
              <a:rPr lang="el-GR" dirty="0"/>
              <a:t> ιδιαίτερα θέματα ραδιενέργειας η χρήση δεσμών υπόγεια </a:t>
            </a:r>
            <a:r>
              <a:rPr lang="el-GR" dirty="0" err="1"/>
              <a:t>εχει</a:t>
            </a:r>
            <a:r>
              <a:rPr lang="el-GR" dirty="0"/>
              <a:t> πολλά πλεονεκτήματα σε περίπτωση ατυχημάτων. </a:t>
            </a:r>
          </a:p>
          <a:p>
            <a:pPr marL="457200" indent="-457200" algn="l">
              <a:lnSpc>
                <a:spcPct val="100000"/>
              </a:lnSpc>
              <a:buFont typeface="+mj-lt"/>
              <a:buAutoNum type="arabicPeriod"/>
            </a:pPr>
            <a:r>
              <a:rPr lang="el-GR" dirty="0" err="1"/>
              <a:t>Μενοντας</a:t>
            </a:r>
            <a:r>
              <a:rPr lang="el-GR" dirty="0"/>
              <a:t> στο υπέδαφος </a:t>
            </a:r>
            <a:r>
              <a:rPr lang="el-GR" dirty="0" err="1"/>
              <a:t>εχουμε</a:t>
            </a:r>
            <a:r>
              <a:rPr lang="el-GR" dirty="0"/>
              <a:t> μια πιο σταθερή θερμοκρασία που χρειάζεται για την λειτουργία του. Π.χ. αποφυγή διαστολών/συστολών λόγω αυξημένης θερμοκρασίας με συνέπεια την μην σωστή ευθυγράμμιση των μαγνητών</a:t>
            </a:r>
          </a:p>
          <a:p>
            <a:pPr algn="l">
              <a:lnSpc>
                <a:spcPct val="100000"/>
              </a:lnSpc>
            </a:pPr>
            <a:r>
              <a:rPr lang="el-GR" dirty="0"/>
              <a:t>Σε </a:t>
            </a:r>
            <a:r>
              <a:rPr lang="en-US" dirty="0" err="1"/>
              <a:t>ά</a:t>
            </a:r>
            <a:r>
              <a:rPr lang="el-GR" dirty="0" err="1"/>
              <a:t>λλα</a:t>
            </a:r>
            <a:r>
              <a:rPr lang="el-GR" dirty="0"/>
              <a:t> μέρη που το (1) δεν είναι τόσο σημαντικό πρόβλημα οι επιταχυντές είναι συνήθως μερικά μέτρα κάτω από το έδαφος για το (2) με τα χώματα από την εκσκαφή να τοποθετούνται πάνω </a:t>
            </a:r>
            <a:r>
              <a:rPr lang="el-GR" dirty="0" err="1"/>
              <a:t>απο</a:t>
            </a:r>
            <a:r>
              <a:rPr lang="el-GR" dirty="0"/>
              <a:t> την εγκατάσταση για </a:t>
            </a:r>
            <a:r>
              <a:rPr lang="el-GR" dirty="0" err="1"/>
              <a:t>επιπλεον</a:t>
            </a:r>
            <a:r>
              <a:rPr lang="el-GR" dirty="0"/>
              <a:t> προστασία (</a:t>
            </a:r>
            <a:r>
              <a:rPr lang="en-US" dirty="0"/>
              <a:t>shielding)</a:t>
            </a:r>
            <a:endParaRPr lang="el-GR" dirty="0"/>
          </a:p>
        </p:txBody>
      </p:sp>
      <p:sp>
        <p:nvSpPr>
          <p:cNvPr id="7" name="Title 6">
            <a:extLst>
              <a:ext uri="{FF2B5EF4-FFF2-40B4-BE49-F238E27FC236}">
                <a16:creationId xmlns:a16="http://schemas.microsoft.com/office/drawing/2014/main" id="{8D8BD061-EDF9-1F38-CB8C-7AC50C96EEDE}"/>
              </a:ext>
            </a:extLst>
          </p:cNvPr>
          <p:cNvSpPr>
            <a:spLocks noGrp="1"/>
          </p:cNvSpPr>
          <p:nvPr>
            <p:ph type="title"/>
          </p:nvPr>
        </p:nvSpPr>
        <p:spPr/>
        <p:txBody>
          <a:bodyPr/>
          <a:lstStyle/>
          <a:p>
            <a:r>
              <a:rPr lang="el-GR" dirty="0"/>
              <a:t>Για τρείς βασικούς λόγους</a:t>
            </a:r>
            <a:br>
              <a:rPr lang="el-GR" dirty="0"/>
            </a:br>
            <a:endParaRPr lang="en-US" dirty="0"/>
          </a:p>
        </p:txBody>
      </p:sp>
      <p:sp>
        <p:nvSpPr>
          <p:cNvPr id="4" name="Date Placeholder 3">
            <a:extLst>
              <a:ext uri="{FF2B5EF4-FFF2-40B4-BE49-F238E27FC236}">
                <a16:creationId xmlns:a16="http://schemas.microsoft.com/office/drawing/2014/main" id="{537C3055-F7AA-8C03-14DB-1D02961F6F85}"/>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42EC065B-29E2-B520-5BA6-316E06B34E55}"/>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283819C6-7120-BE91-3AA9-B3EFAC6B37A3}"/>
              </a:ext>
            </a:extLst>
          </p:cNvPr>
          <p:cNvSpPr>
            <a:spLocks noGrp="1"/>
          </p:cNvSpPr>
          <p:nvPr>
            <p:ph type="sldNum" sz="quarter" idx="12"/>
          </p:nvPr>
        </p:nvSpPr>
        <p:spPr/>
        <p:txBody>
          <a:bodyPr/>
          <a:lstStyle/>
          <a:p>
            <a:fld id="{36B5EA5A-BC32-A742-B11B-8E7414D5B535}" type="slidenum">
              <a:rPr lang="en-US" smtClean="0"/>
              <a:pPr/>
              <a:t>69</a:t>
            </a:fld>
            <a:endParaRPr lang="en-US" dirty="0"/>
          </a:p>
        </p:txBody>
      </p:sp>
    </p:spTree>
    <p:extLst>
      <p:ext uri="{BB962C8B-B14F-4D97-AF65-F5344CB8AC3E}">
        <p14:creationId xmlns:p14="http://schemas.microsoft.com/office/powerpoint/2010/main" val="4076642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D8D9BB-E18C-D1D9-008C-79A5A01493D7}"/>
              </a:ext>
            </a:extLst>
          </p:cNvPr>
          <p:cNvSpPr>
            <a:spLocks noGrp="1"/>
          </p:cNvSpPr>
          <p:nvPr>
            <p:ph idx="1"/>
          </p:nvPr>
        </p:nvSpPr>
        <p:spPr/>
        <p:txBody>
          <a:bodyPr/>
          <a:lstStyle/>
          <a:p>
            <a:r>
              <a:rPr lang="el-GR" dirty="0"/>
              <a:t>Δημιουργία νέων σωματιδίων</a:t>
            </a:r>
          </a:p>
          <a:p>
            <a:endParaRPr lang="el-GR" dirty="0"/>
          </a:p>
          <a:p>
            <a:r>
              <a:rPr lang="el-GR" dirty="0"/>
              <a:t>Μελέτη της δομής της ύλης</a:t>
            </a:r>
            <a:endParaRPr lang="en-US" dirty="0"/>
          </a:p>
        </p:txBody>
      </p:sp>
      <p:sp>
        <p:nvSpPr>
          <p:cNvPr id="3" name="Title 2">
            <a:extLst>
              <a:ext uri="{FF2B5EF4-FFF2-40B4-BE49-F238E27FC236}">
                <a16:creationId xmlns:a16="http://schemas.microsoft.com/office/drawing/2014/main" id="{5F296331-0706-CCBF-00BE-9EB5C79B5EFB}"/>
              </a:ext>
            </a:extLst>
          </p:cNvPr>
          <p:cNvSpPr>
            <a:spLocks noGrp="1"/>
          </p:cNvSpPr>
          <p:nvPr>
            <p:ph type="title"/>
          </p:nvPr>
        </p:nvSpPr>
        <p:spPr/>
        <p:txBody>
          <a:bodyPr/>
          <a:lstStyle/>
          <a:p>
            <a:r>
              <a:rPr lang="el-GR" dirty="0"/>
              <a:t>Ο ρόλος της ενέργειας στους επιταχυντές</a:t>
            </a:r>
            <a:endParaRPr lang="en-US" dirty="0"/>
          </a:p>
        </p:txBody>
      </p:sp>
      <p:sp>
        <p:nvSpPr>
          <p:cNvPr id="4" name="Date Placeholder 3">
            <a:extLst>
              <a:ext uri="{FF2B5EF4-FFF2-40B4-BE49-F238E27FC236}">
                <a16:creationId xmlns:a16="http://schemas.microsoft.com/office/drawing/2014/main" id="{F6E82279-213C-144E-75CB-E1F774CB42D1}"/>
              </a:ext>
            </a:extLst>
          </p:cNvPr>
          <p:cNvSpPr>
            <a:spLocks noGrp="1"/>
          </p:cNvSpPr>
          <p:nvPr>
            <p:ph type="dt" sz="half" idx="10"/>
          </p:nvPr>
        </p:nvSpPr>
        <p:spPr/>
        <p:txBody>
          <a:bodyPr/>
          <a:lstStyle/>
          <a:p>
            <a:r>
              <a:rPr lang="de-CH"/>
              <a:t>13.04.2024</a:t>
            </a:r>
            <a:endParaRPr lang="en-US" dirty="0"/>
          </a:p>
        </p:txBody>
      </p:sp>
      <p:sp>
        <p:nvSpPr>
          <p:cNvPr id="5" name="Footer Placeholder 4">
            <a:extLst>
              <a:ext uri="{FF2B5EF4-FFF2-40B4-BE49-F238E27FC236}">
                <a16:creationId xmlns:a16="http://schemas.microsoft.com/office/drawing/2014/main" id="{CFA4D79A-46EC-C465-6AD0-48C41665F1D9}"/>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6" name="Slide Number Placeholder 5">
            <a:extLst>
              <a:ext uri="{FF2B5EF4-FFF2-40B4-BE49-F238E27FC236}">
                <a16:creationId xmlns:a16="http://schemas.microsoft.com/office/drawing/2014/main" id="{2813E50F-7FCE-2BCF-9B2F-F754268267E2}"/>
              </a:ext>
            </a:extLst>
          </p:cNvPr>
          <p:cNvSpPr>
            <a:spLocks noGrp="1"/>
          </p:cNvSpPr>
          <p:nvPr>
            <p:ph type="sldNum" sz="quarter" idx="12"/>
          </p:nvPr>
        </p:nvSpPr>
        <p:spPr/>
        <p:txBody>
          <a:bodyPr/>
          <a:lstStyle/>
          <a:p>
            <a:fld id="{36B5EA5A-BC32-A742-B11B-8E7414D5B535}" type="slidenum">
              <a:rPr lang="en-US" smtClean="0"/>
              <a:pPr/>
              <a:t>7</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FCEC845-8EDD-94E7-1ABA-8DAFD42FD100}"/>
                  </a:ext>
                </a:extLst>
              </p:cNvPr>
              <p:cNvSpPr txBox="1"/>
              <p:nvPr/>
            </p:nvSpPr>
            <p:spPr>
              <a:xfrm>
                <a:off x="5447928" y="1401051"/>
                <a:ext cx="2327943" cy="615553"/>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n-US" sz="4000" b="0" i="1" smtClean="0">
                          <a:solidFill>
                            <a:srgbClr val="FF0000"/>
                          </a:solidFill>
                          <a:latin typeface="Cambria Math" panose="02040503050406030204" pitchFamily="18" charset="0"/>
                        </a:rPr>
                        <m:t>𝐸</m:t>
                      </m:r>
                      <m:r>
                        <a:rPr lang="en-US" sz="4000" b="0" i="1" smtClean="0">
                          <a:solidFill>
                            <a:srgbClr val="FF0000"/>
                          </a:solidFill>
                          <a:latin typeface="Cambria Math" panose="02040503050406030204" pitchFamily="18" charset="0"/>
                        </a:rPr>
                        <m:t>=</m:t>
                      </m:r>
                      <m:r>
                        <a:rPr lang="en-US" sz="4000" b="0" i="1" smtClean="0">
                          <a:solidFill>
                            <a:srgbClr val="FF0000"/>
                          </a:solidFill>
                          <a:latin typeface="Cambria Math" panose="02040503050406030204" pitchFamily="18" charset="0"/>
                        </a:rPr>
                        <m:t>𝑚</m:t>
                      </m:r>
                      <m:r>
                        <a:rPr lang="en-US" sz="4000" b="0" i="1" smtClean="0">
                          <a:solidFill>
                            <a:srgbClr val="FF0000"/>
                          </a:solidFill>
                          <a:latin typeface="Cambria Math" panose="02040503050406030204" pitchFamily="18" charset="0"/>
                        </a:rPr>
                        <m:t> </m:t>
                      </m:r>
                      <m:sSup>
                        <m:sSupPr>
                          <m:ctrlPr>
                            <a:rPr lang="en-US" sz="4000" b="0" i="1" smtClean="0">
                              <a:solidFill>
                                <a:srgbClr val="FF0000"/>
                              </a:solidFill>
                              <a:latin typeface="Cambria Math" panose="02040503050406030204" pitchFamily="18" charset="0"/>
                            </a:rPr>
                          </m:ctrlPr>
                        </m:sSupPr>
                        <m:e>
                          <m:r>
                            <a:rPr lang="en-US" sz="4000" b="0" i="1" smtClean="0">
                              <a:solidFill>
                                <a:srgbClr val="FF0000"/>
                              </a:solidFill>
                              <a:latin typeface="Cambria Math" panose="02040503050406030204" pitchFamily="18" charset="0"/>
                            </a:rPr>
                            <m:t>𝑐</m:t>
                          </m:r>
                        </m:e>
                        <m:sup>
                          <m:r>
                            <a:rPr lang="en-US" sz="4000" b="0" i="1" smtClean="0">
                              <a:solidFill>
                                <a:srgbClr val="FF0000"/>
                              </a:solidFill>
                              <a:latin typeface="Cambria Math" panose="02040503050406030204" pitchFamily="18" charset="0"/>
                            </a:rPr>
                            <m:t>2</m:t>
                          </m:r>
                        </m:sup>
                      </m:sSup>
                    </m:oMath>
                  </m:oMathPara>
                </a14:m>
                <a:endParaRPr lang="en-US" sz="4000" dirty="0">
                  <a:solidFill>
                    <a:srgbClr val="FF0000"/>
                  </a:solidFill>
                </a:endParaRPr>
              </a:p>
            </p:txBody>
          </p:sp>
        </mc:Choice>
        <mc:Fallback xmlns="">
          <p:sp>
            <p:nvSpPr>
              <p:cNvPr id="7" name="TextBox 6">
                <a:extLst>
                  <a:ext uri="{FF2B5EF4-FFF2-40B4-BE49-F238E27FC236}">
                    <a16:creationId xmlns:a16="http://schemas.microsoft.com/office/drawing/2014/main" id="{DFCEC845-8EDD-94E7-1ABA-8DAFD42FD100}"/>
                  </a:ext>
                </a:extLst>
              </p:cNvPr>
              <p:cNvSpPr txBox="1">
                <a:spLocks noRot="1" noChangeAspect="1" noMove="1" noResize="1" noEditPoints="1" noAdjustHandles="1" noChangeArrowheads="1" noChangeShapeType="1" noTextEdit="1"/>
              </p:cNvSpPr>
              <p:nvPr/>
            </p:nvSpPr>
            <p:spPr>
              <a:xfrm>
                <a:off x="5447928" y="1401051"/>
                <a:ext cx="2327943" cy="615553"/>
              </a:xfrm>
              <a:prstGeom prst="rect">
                <a:avLst/>
              </a:prstGeom>
              <a:blipFill>
                <a:blip r:embed="rId2"/>
                <a:stretch>
                  <a:fillRect l="-1630" t="-4082" b="-408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44BF261-F66A-2571-282C-FD31BC6CEA98}"/>
                  </a:ext>
                </a:extLst>
              </p:cNvPr>
              <p:cNvSpPr txBox="1"/>
              <p:nvPr/>
            </p:nvSpPr>
            <p:spPr>
              <a:xfrm>
                <a:off x="5159896" y="2331745"/>
                <a:ext cx="3816424" cy="1075551"/>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n-US" sz="4000" b="0" i="1" smtClean="0">
                          <a:solidFill>
                            <a:srgbClr val="FF0000"/>
                          </a:solidFill>
                          <a:latin typeface="Cambria Math" panose="02040503050406030204" pitchFamily="18" charset="0"/>
                        </a:rPr>
                        <m:t>𝐸</m:t>
                      </m:r>
                      <m:r>
                        <a:rPr lang="en-US" sz="4000" b="0" i="1" smtClean="0">
                          <a:solidFill>
                            <a:srgbClr val="FF0000"/>
                          </a:solidFill>
                          <a:latin typeface="Cambria Math" panose="02040503050406030204" pitchFamily="18" charset="0"/>
                        </a:rPr>
                        <m:t>=</m:t>
                      </m:r>
                      <m:r>
                        <a:rPr lang="en-US" sz="4000" b="0" i="1" smtClean="0">
                          <a:solidFill>
                            <a:srgbClr val="FF0000"/>
                          </a:solidFill>
                          <a:latin typeface="Cambria Math" panose="02040503050406030204" pitchFamily="18" charset="0"/>
                        </a:rPr>
                        <m:t>h</m:t>
                      </m:r>
                      <m:r>
                        <a:rPr lang="en-US" sz="4000" b="0" i="1" smtClean="0">
                          <a:solidFill>
                            <a:srgbClr val="FF0000"/>
                          </a:solidFill>
                          <a:latin typeface="Cambria Math" panose="02040503050406030204" pitchFamily="18" charset="0"/>
                        </a:rPr>
                        <m:t> </m:t>
                      </m:r>
                      <m:r>
                        <a:rPr lang="el-GR" sz="4000" b="0" i="1" smtClean="0">
                          <a:solidFill>
                            <a:srgbClr val="FF0000"/>
                          </a:solidFill>
                          <a:latin typeface="Cambria Math" panose="02040503050406030204" pitchFamily="18" charset="0"/>
                        </a:rPr>
                        <m:t>𝜈</m:t>
                      </m:r>
                      <m:r>
                        <a:rPr lang="en-US" sz="4000" b="0" i="1" smtClean="0">
                          <a:solidFill>
                            <a:srgbClr val="FF0000"/>
                          </a:solidFill>
                          <a:latin typeface="Cambria Math" panose="02040503050406030204" pitchFamily="18" charset="0"/>
                        </a:rPr>
                        <m:t>=</m:t>
                      </m:r>
                      <m:r>
                        <a:rPr lang="en-US" sz="4000" b="0" i="1" smtClean="0">
                          <a:solidFill>
                            <a:srgbClr val="FF0000"/>
                          </a:solidFill>
                          <a:latin typeface="Cambria Math" panose="02040503050406030204" pitchFamily="18" charset="0"/>
                        </a:rPr>
                        <m:t>h</m:t>
                      </m:r>
                      <m:r>
                        <a:rPr lang="en-US" sz="4000" b="0" i="1" smtClean="0">
                          <a:solidFill>
                            <a:srgbClr val="FF0000"/>
                          </a:solidFill>
                          <a:latin typeface="Cambria Math" panose="02040503050406030204" pitchFamily="18" charset="0"/>
                        </a:rPr>
                        <m:t> </m:t>
                      </m:r>
                      <m:f>
                        <m:fPr>
                          <m:ctrlPr>
                            <a:rPr lang="en-US" sz="4000" b="0" i="1" smtClean="0">
                              <a:solidFill>
                                <a:srgbClr val="FF0000"/>
                              </a:solidFill>
                              <a:latin typeface="Cambria Math" panose="02040503050406030204" pitchFamily="18" charset="0"/>
                            </a:rPr>
                          </m:ctrlPr>
                        </m:fPr>
                        <m:num>
                          <m:r>
                            <a:rPr lang="en-US" sz="4000" b="0" i="1" smtClean="0">
                              <a:solidFill>
                                <a:srgbClr val="FF0000"/>
                              </a:solidFill>
                              <a:latin typeface="Cambria Math" panose="02040503050406030204" pitchFamily="18" charset="0"/>
                            </a:rPr>
                            <m:t>𝑐</m:t>
                          </m:r>
                        </m:num>
                        <m:den>
                          <m:r>
                            <a:rPr lang="el-GR" sz="4000" b="0" i="1" smtClean="0">
                              <a:solidFill>
                                <a:srgbClr val="FF0000"/>
                              </a:solidFill>
                              <a:latin typeface="Cambria Math" panose="02040503050406030204" pitchFamily="18" charset="0"/>
                            </a:rPr>
                            <m:t>𝜆</m:t>
                          </m:r>
                        </m:den>
                      </m:f>
                    </m:oMath>
                  </m:oMathPara>
                </a14:m>
                <a:endParaRPr lang="en-US" sz="4000" b="0" dirty="0">
                  <a:solidFill>
                    <a:srgbClr val="FF0000"/>
                  </a:solidFill>
                </a:endParaRPr>
              </a:p>
            </p:txBody>
          </p:sp>
        </mc:Choice>
        <mc:Fallback xmlns="">
          <p:sp>
            <p:nvSpPr>
              <p:cNvPr id="8" name="TextBox 7">
                <a:extLst>
                  <a:ext uri="{FF2B5EF4-FFF2-40B4-BE49-F238E27FC236}">
                    <a16:creationId xmlns:a16="http://schemas.microsoft.com/office/drawing/2014/main" id="{144BF261-F66A-2571-282C-FD31BC6CEA98}"/>
                  </a:ext>
                </a:extLst>
              </p:cNvPr>
              <p:cNvSpPr txBox="1">
                <a:spLocks noRot="1" noChangeAspect="1" noMove="1" noResize="1" noEditPoints="1" noAdjustHandles="1" noChangeArrowheads="1" noChangeShapeType="1" noTextEdit="1"/>
              </p:cNvSpPr>
              <p:nvPr/>
            </p:nvSpPr>
            <p:spPr>
              <a:xfrm>
                <a:off x="5159896" y="2331745"/>
                <a:ext cx="3816424" cy="1075551"/>
              </a:xfrm>
              <a:prstGeom prst="rect">
                <a:avLst/>
              </a:prstGeom>
              <a:blipFill>
                <a:blip r:embed="rId3"/>
                <a:stretch>
                  <a:fillRect b="-151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6D6D67E-3529-4EBD-8DE4-BDBF958D06FA}"/>
                  </a:ext>
                </a:extLst>
              </p:cNvPr>
              <p:cNvSpPr txBox="1"/>
              <p:nvPr/>
            </p:nvSpPr>
            <p:spPr>
              <a:xfrm>
                <a:off x="9166457" y="2492896"/>
                <a:ext cx="2808311" cy="615553"/>
              </a:xfrm>
              <a:prstGeom prst="rect">
                <a:avLst/>
              </a:prstGeom>
              <a:noFill/>
            </p:spPr>
            <p:txBody>
              <a:bodyPr wrap="square" lIns="0" tIns="0" rIns="0" bIns="0" rtlCol="0">
                <a:spAutoFit/>
              </a:bodyPr>
              <a:lstStyle/>
              <a:p>
                <a:pPr algn="ctr"/>
                <a:r>
                  <a:rPr lang="en-US" sz="2000" b="1" i="1" dirty="0">
                    <a:solidFill>
                      <a:srgbClr val="303030"/>
                    </a:solidFill>
                    <a:latin typeface="Century Gothic" panose="020B0502020202020204" pitchFamily="34" charset="0"/>
                    <a:ea typeface="Cambria Math" panose="02040503050406030204" pitchFamily="18" charset="0"/>
                  </a:rPr>
                  <a:t>Planck’s constant</a:t>
                </a:r>
              </a:p>
              <a:p>
                <a:pPr algn="ctr"/>
                <a14:m>
                  <m:oMathPara xmlns:m="http://schemas.openxmlformats.org/officeDocument/2006/math">
                    <m:oMathParaPr>
                      <m:jc m:val="centerGroup"/>
                    </m:oMathParaPr>
                    <m:oMath xmlns:m="http://schemas.openxmlformats.org/officeDocument/2006/math">
                      <m:r>
                        <a:rPr lang="en-US" sz="2000" b="0" i="1" smtClean="0">
                          <a:solidFill>
                            <a:srgbClr val="303030"/>
                          </a:solidFill>
                          <a:latin typeface="Cambria Math" panose="02040503050406030204" pitchFamily="18" charset="0"/>
                          <a:ea typeface="Cambria Math" panose="02040503050406030204" pitchFamily="18" charset="0"/>
                        </a:rPr>
                        <m:t>ℏ</m:t>
                      </m:r>
                      <m:r>
                        <a:rPr lang="en-US" sz="2000" b="0" i="1" smtClean="0">
                          <a:solidFill>
                            <a:srgbClr val="303030"/>
                          </a:solidFill>
                          <a:latin typeface="Cambria Math" panose="02040503050406030204" pitchFamily="18" charset="0"/>
                          <a:ea typeface="Cambria Math" panose="02040503050406030204" pitchFamily="18" charset="0"/>
                        </a:rPr>
                        <m:t>𝑐</m:t>
                      </m:r>
                      <m:r>
                        <a:rPr lang="en-US" sz="2000" b="0" i="1" smtClean="0">
                          <a:solidFill>
                            <a:srgbClr val="303030"/>
                          </a:solidFill>
                          <a:latin typeface="Cambria Math" panose="02040503050406030204" pitchFamily="18" charset="0"/>
                          <a:ea typeface="Cambria Math" panose="02040503050406030204" pitchFamily="18" charset="0"/>
                        </a:rPr>
                        <m:t>=197.3269 </m:t>
                      </m:r>
                      <m:r>
                        <a:rPr lang="en-US" sz="2000" b="0" i="1" smtClean="0">
                          <a:solidFill>
                            <a:srgbClr val="303030"/>
                          </a:solidFill>
                          <a:latin typeface="Cambria Math" panose="02040503050406030204" pitchFamily="18" charset="0"/>
                          <a:ea typeface="Cambria Math" panose="02040503050406030204" pitchFamily="18" charset="0"/>
                        </a:rPr>
                        <m:t>𝑀𝑒𝑉</m:t>
                      </m:r>
                      <m:r>
                        <a:rPr lang="en-US" sz="2000" b="0" i="1" smtClean="0">
                          <a:solidFill>
                            <a:srgbClr val="303030"/>
                          </a:solidFill>
                          <a:latin typeface="Cambria Math" panose="02040503050406030204" pitchFamily="18" charset="0"/>
                          <a:ea typeface="Cambria Math" panose="02040503050406030204" pitchFamily="18" charset="0"/>
                        </a:rPr>
                        <m:t> </m:t>
                      </m:r>
                      <m:r>
                        <a:rPr lang="en-US" sz="2000" b="0" i="1" smtClean="0">
                          <a:solidFill>
                            <a:srgbClr val="303030"/>
                          </a:solidFill>
                          <a:latin typeface="Cambria Math" panose="02040503050406030204" pitchFamily="18" charset="0"/>
                          <a:ea typeface="Cambria Math" panose="02040503050406030204" pitchFamily="18" charset="0"/>
                        </a:rPr>
                        <m:t>𝑓𝑚</m:t>
                      </m:r>
                    </m:oMath>
                  </m:oMathPara>
                </a14:m>
                <a:endParaRPr lang="en-US" sz="2000" b="0" dirty="0">
                  <a:solidFill>
                    <a:srgbClr val="303030"/>
                  </a:solidFill>
                  <a:latin typeface="Century Gothic" panose="020B0502020202020204" pitchFamily="34" charset="0"/>
                </a:endParaRPr>
              </a:p>
            </p:txBody>
          </p:sp>
        </mc:Choice>
        <mc:Fallback xmlns="">
          <p:sp>
            <p:nvSpPr>
              <p:cNvPr id="10" name="TextBox 9">
                <a:extLst>
                  <a:ext uri="{FF2B5EF4-FFF2-40B4-BE49-F238E27FC236}">
                    <a16:creationId xmlns:a16="http://schemas.microsoft.com/office/drawing/2014/main" id="{76D6D67E-3529-4EBD-8DE4-BDBF958D06FA}"/>
                  </a:ext>
                </a:extLst>
              </p:cNvPr>
              <p:cNvSpPr txBox="1">
                <a:spLocks noRot="1" noChangeAspect="1" noMove="1" noResize="1" noEditPoints="1" noAdjustHandles="1" noChangeArrowheads="1" noChangeShapeType="1" noTextEdit="1"/>
              </p:cNvSpPr>
              <p:nvPr/>
            </p:nvSpPr>
            <p:spPr>
              <a:xfrm>
                <a:off x="9166457" y="2492896"/>
                <a:ext cx="2808311" cy="615553"/>
              </a:xfrm>
              <a:prstGeom prst="rect">
                <a:avLst/>
              </a:prstGeom>
              <a:blipFill>
                <a:blip r:embed="rId4"/>
                <a:stretch>
                  <a:fillRect t="-12245" r="-901" b="-20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99206278-7678-7E9E-4806-3737B9AF4A66}"/>
                  </a:ext>
                </a:extLst>
              </p:cNvPr>
              <p:cNvGraphicFramePr>
                <a:graphicFrameLocks noGrp="1"/>
              </p:cNvGraphicFramePr>
              <p:nvPr>
                <p:extLst>
                  <p:ext uri="{D42A27DB-BD31-4B8C-83A1-F6EECF244321}">
                    <p14:modId xmlns:p14="http://schemas.microsoft.com/office/powerpoint/2010/main" val="2909035121"/>
                  </p:ext>
                </p:extLst>
              </p:nvPr>
            </p:nvGraphicFramePr>
            <p:xfrm>
              <a:off x="3215680" y="3749552"/>
              <a:ext cx="6408712" cy="2225040"/>
            </p:xfrm>
            <a:graphic>
              <a:graphicData uri="http://schemas.openxmlformats.org/drawingml/2006/table">
                <a:tbl>
                  <a:tblPr firstRow="1" bandRow="1">
                    <a:tableStyleId>{8EC20E35-A176-4012-BC5E-935CFFF8708E}</a:tableStyleId>
                  </a:tblPr>
                  <a:tblGrid>
                    <a:gridCol w="1696640">
                      <a:extLst>
                        <a:ext uri="{9D8B030D-6E8A-4147-A177-3AD203B41FA5}">
                          <a16:colId xmlns:a16="http://schemas.microsoft.com/office/drawing/2014/main" val="2190373646"/>
                        </a:ext>
                      </a:extLst>
                    </a:gridCol>
                    <a:gridCol w="2623840">
                      <a:extLst>
                        <a:ext uri="{9D8B030D-6E8A-4147-A177-3AD203B41FA5}">
                          <a16:colId xmlns:a16="http://schemas.microsoft.com/office/drawing/2014/main" val="2009369172"/>
                        </a:ext>
                      </a:extLst>
                    </a:gridCol>
                    <a:gridCol w="2088232">
                      <a:extLst>
                        <a:ext uri="{9D8B030D-6E8A-4147-A177-3AD203B41FA5}">
                          <a16:colId xmlns:a16="http://schemas.microsoft.com/office/drawing/2014/main" val="3397723041"/>
                        </a:ext>
                      </a:extLst>
                    </a:gridCol>
                  </a:tblGrid>
                  <a:tr h="370840">
                    <a:tc>
                      <a:txBody>
                        <a:bodyPr/>
                        <a:lstStyle/>
                        <a:p>
                          <a:r>
                            <a:rPr lang="el-GR" dirty="0"/>
                            <a:t>Δομή</a:t>
                          </a:r>
                          <a:endParaRPr lang="en-US" dirty="0"/>
                        </a:p>
                      </a:txBody>
                      <a:tcPr/>
                    </a:tc>
                    <a:tc>
                      <a:txBody>
                        <a:bodyPr/>
                        <a:lstStyle/>
                        <a:p>
                          <a:pPr algn="ctr"/>
                          <a:r>
                            <a:rPr lang="el-GR" dirty="0"/>
                            <a:t>Μέγεθος [</a:t>
                          </a:r>
                          <a:r>
                            <a:rPr lang="en-US" dirty="0"/>
                            <a:t>m]</a:t>
                          </a:r>
                        </a:p>
                      </a:txBody>
                      <a:tcPr/>
                    </a:tc>
                    <a:tc>
                      <a:txBody>
                        <a:bodyPr/>
                        <a:lstStyle/>
                        <a:p>
                          <a:pPr algn="ctr"/>
                          <a:r>
                            <a:rPr lang="el-GR" dirty="0"/>
                            <a:t>Ενέργεια [</a:t>
                          </a:r>
                          <a:r>
                            <a:rPr lang="en-US" dirty="0"/>
                            <a:t>GeV]</a:t>
                          </a:r>
                        </a:p>
                      </a:txBody>
                      <a:tcPr/>
                    </a:tc>
                    <a:extLst>
                      <a:ext uri="{0D108BD9-81ED-4DB2-BD59-A6C34878D82A}">
                        <a16:rowId xmlns:a16="http://schemas.microsoft.com/office/drawing/2014/main" val="2307354541"/>
                      </a:ext>
                    </a:extLst>
                  </a:tr>
                  <a:tr h="370840">
                    <a:tc>
                      <a:txBody>
                        <a:bodyPr/>
                        <a:lstStyle/>
                        <a:p>
                          <a:r>
                            <a:rPr lang="el-GR" dirty="0"/>
                            <a:t>Άτομο</a:t>
                          </a:r>
                          <a:endParaRPr lang="en-US" dirty="0"/>
                        </a:p>
                      </a:txBody>
                      <a:tcPr/>
                    </a:tc>
                    <a:tc>
                      <a:txBody>
                        <a:bodyPr/>
                        <a:lstStyle/>
                        <a:p>
                          <a:pPr algn="ctr"/>
                          <a14:m>
                            <m:oMath xmlns:m="http://schemas.openxmlformats.org/officeDocument/2006/math">
                              <m:r>
                                <a:rPr lang="el-GR" b="0" i="1" smtClean="0">
                                  <a:latin typeface="Cambria Math" panose="02040503050406030204" pitchFamily="18" charset="0"/>
                                </a:rPr>
                                <m:t>1</m:t>
                              </m:r>
                              <m:r>
                                <a:rPr lang="en-US" b="0" i="1" smtClean="0">
                                  <a:latin typeface="Cambria Math" panose="02040503050406030204" pitchFamily="18" charset="0"/>
                                </a:rPr>
                                <m:t>0</m:t>
                              </m:r>
                              <m:r>
                                <a:rPr lang="el-GR" b="0" i="1" smtClean="0">
                                  <a:latin typeface="Cambria Math" panose="02040503050406030204" pitchFamily="18" charset="0"/>
                                </a:rPr>
                                <m:t>−10</m:t>
                              </m:r>
                              <m:r>
                                <a:rPr lang="en-US" b="0" i="1" smtClean="0">
                                  <a:latin typeface="Cambria Math" panose="02040503050406030204" pitchFamily="18" charset="0"/>
                                </a:rPr>
                                <m:t>0</m:t>
                              </m:r>
                              <m:r>
                                <a:rPr lang="el-GR" b="0" i="1" smtClean="0">
                                  <a:latin typeface="Cambria Math" panose="02040503050406030204" pitchFamily="18" charset="0"/>
                                </a:rPr>
                                <m:t> </m:t>
                              </m:r>
                            </m:oMath>
                          </a14:m>
                          <a:r>
                            <a:rPr lang="en-US" dirty="0" err="1"/>
                            <a:t>Å</a:t>
                          </a:r>
                          <a:r>
                            <a:rPr lang="en-US" dirty="0"/>
                            <a:t> ⇒ 10</a:t>
                          </a:r>
                          <a:r>
                            <a:rPr lang="en-US" baseline="30000" dirty="0"/>
                            <a:t>-10</a:t>
                          </a:r>
                          <a:r>
                            <a:rPr lang="en-US" dirty="0"/>
                            <a:t> </a:t>
                          </a:r>
                        </a:p>
                      </a:txBody>
                      <a:tcPr/>
                    </a:tc>
                    <a:tc>
                      <a:txBody>
                        <a:bodyPr/>
                        <a:lstStyle/>
                        <a:p>
                          <a:pPr algn="ctr"/>
                          <a:r>
                            <a:rPr lang="en-US" dirty="0"/>
                            <a:t>~10</a:t>
                          </a:r>
                          <a:r>
                            <a:rPr lang="en-US" baseline="30000" dirty="0"/>
                            <a:t>-5</a:t>
                          </a:r>
                        </a:p>
                      </a:txBody>
                      <a:tcPr/>
                    </a:tc>
                    <a:extLst>
                      <a:ext uri="{0D108BD9-81ED-4DB2-BD59-A6C34878D82A}">
                        <a16:rowId xmlns:a16="http://schemas.microsoft.com/office/drawing/2014/main" val="4040608267"/>
                      </a:ext>
                    </a:extLst>
                  </a:tr>
                  <a:tr h="370840">
                    <a:tc>
                      <a:txBody>
                        <a:bodyPr/>
                        <a:lstStyle/>
                        <a:p>
                          <a:r>
                            <a:rPr lang="el-GR" dirty="0"/>
                            <a:t>Πυρήνας</a:t>
                          </a:r>
                          <a:endParaRPr lang="en-US" dirty="0"/>
                        </a:p>
                      </a:txBody>
                      <a:tcPr/>
                    </a:tc>
                    <a:tc>
                      <a:txBody>
                        <a:bodyPr/>
                        <a:lstStyle/>
                        <a:p>
                          <a:pPr algn="ctr"/>
                          <a:r>
                            <a:rPr lang="el-GR" dirty="0"/>
                            <a:t>10 f</a:t>
                          </a:r>
                          <a:r>
                            <a:rPr lang="en-US" dirty="0"/>
                            <a:t>erm ⇒ 10</a:t>
                          </a:r>
                          <a:r>
                            <a:rPr lang="en-US" baseline="30000" dirty="0"/>
                            <a:t>-14</a:t>
                          </a:r>
                          <a:r>
                            <a:rPr lang="en-US" dirty="0"/>
                            <a:t>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~0.1</a:t>
                          </a:r>
                          <a:endParaRPr lang="en-US" baseline="30000" dirty="0"/>
                        </a:p>
                      </a:txBody>
                      <a:tcPr/>
                    </a:tc>
                    <a:extLst>
                      <a:ext uri="{0D108BD9-81ED-4DB2-BD59-A6C34878D82A}">
                        <a16:rowId xmlns:a16="http://schemas.microsoft.com/office/drawing/2014/main" val="2143869925"/>
                      </a:ext>
                    </a:extLst>
                  </a:tr>
                  <a:tr h="370840">
                    <a:tc>
                      <a:txBody>
                        <a:bodyPr/>
                        <a:lstStyle/>
                        <a:p>
                          <a:r>
                            <a:rPr lang="el-GR" dirty="0" err="1"/>
                            <a:t>Νουκλεόνια</a:t>
                          </a:r>
                          <a:r>
                            <a:rPr lang="el-GR" dirty="0"/>
                            <a:t> </a:t>
                          </a:r>
                          <a:endParaRPr lang="en-US" dirty="0"/>
                        </a:p>
                      </a:txBody>
                      <a:tcPr/>
                    </a:tc>
                    <a:tc>
                      <a:txBody>
                        <a:bodyPr/>
                        <a:lstStyle/>
                        <a:p>
                          <a:pPr algn="ctr"/>
                          <a:r>
                            <a:rPr lang="el-GR" dirty="0"/>
                            <a:t>1</a:t>
                          </a:r>
                          <a:r>
                            <a:rPr lang="en-US" dirty="0"/>
                            <a:t> </a:t>
                          </a:r>
                          <a:r>
                            <a:rPr lang="en-US" dirty="0" err="1"/>
                            <a:t>fm</a:t>
                          </a:r>
                          <a:r>
                            <a:rPr lang="en-US" dirty="0"/>
                            <a:t> ⇒ 10</a:t>
                          </a:r>
                          <a:r>
                            <a:rPr lang="en-US" baseline="30000" dirty="0"/>
                            <a:t>-15</a:t>
                          </a:r>
                          <a:endParaRPr lang="en-US" dirty="0"/>
                        </a:p>
                      </a:txBody>
                      <a:tcPr/>
                    </a:tc>
                    <a:tc>
                      <a:txBody>
                        <a:bodyPr/>
                        <a:lstStyle/>
                        <a:p>
                          <a:pPr algn="ctr"/>
                          <a:r>
                            <a:rPr lang="en-US" dirty="0"/>
                            <a:t>~1</a:t>
                          </a:r>
                        </a:p>
                      </a:txBody>
                      <a:tcPr/>
                    </a:tc>
                    <a:extLst>
                      <a:ext uri="{0D108BD9-81ED-4DB2-BD59-A6C34878D82A}">
                        <a16:rowId xmlns:a16="http://schemas.microsoft.com/office/drawing/2014/main" val="1956364876"/>
                      </a:ext>
                    </a:extLst>
                  </a:tr>
                  <a:tr h="370840">
                    <a:tc>
                      <a:txBody>
                        <a:bodyPr/>
                        <a:lstStyle/>
                        <a:p>
                          <a:r>
                            <a:rPr lang="en-US" dirty="0"/>
                            <a:t>Quark</a:t>
                          </a:r>
                        </a:p>
                      </a:txBody>
                      <a:tcPr/>
                    </a:tc>
                    <a:tc>
                      <a:txBody>
                        <a:bodyPr/>
                        <a:lstStyle/>
                        <a:p>
                          <a:pPr algn="ctr"/>
                          <a:r>
                            <a:rPr lang="en-US" dirty="0"/>
                            <a:t>10</a:t>
                          </a:r>
                          <a:r>
                            <a:rPr lang="en-US" baseline="30000" dirty="0"/>
                            <a:t>-3</a:t>
                          </a:r>
                          <a:r>
                            <a:rPr lang="en-US" dirty="0"/>
                            <a:t> </a:t>
                          </a:r>
                          <a:r>
                            <a:rPr lang="en-US" dirty="0" err="1"/>
                            <a:t>fm</a:t>
                          </a:r>
                          <a:r>
                            <a:rPr lang="en-US" dirty="0"/>
                            <a:t> ⇒ 10</a:t>
                          </a:r>
                          <a:r>
                            <a:rPr lang="en-US" baseline="30000" dirty="0"/>
                            <a:t>-18</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3</a:t>
                          </a:r>
                        </a:p>
                      </a:txBody>
                      <a:tcPr/>
                    </a:tc>
                    <a:extLst>
                      <a:ext uri="{0D108BD9-81ED-4DB2-BD59-A6C34878D82A}">
                        <a16:rowId xmlns:a16="http://schemas.microsoft.com/office/drawing/2014/main" val="3889544649"/>
                      </a:ext>
                    </a:extLst>
                  </a:tr>
                  <a:tr h="370840">
                    <a:tc>
                      <a:txBody>
                        <a:bodyPr/>
                        <a:lstStyle/>
                        <a:p>
                          <a:r>
                            <a:rPr lang="en-US" b="1" dirty="0"/>
                            <a:t>&lt; Quark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-4</a:t>
                          </a:r>
                          <a:r>
                            <a:rPr lang="en-US" b="1" dirty="0"/>
                            <a:t> </a:t>
                          </a:r>
                          <a:r>
                            <a:rPr lang="en-US" b="1" dirty="0" err="1"/>
                            <a:t>fm</a:t>
                          </a:r>
                          <a:r>
                            <a:rPr lang="en-US" b="1" dirty="0"/>
                            <a:t> ⇒ 10</a:t>
                          </a:r>
                          <a:r>
                            <a:rPr lang="en-US" b="1" baseline="30000" dirty="0"/>
                            <a:t>-19</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4</a:t>
                          </a:r>
                        </a:p>
                      </a:txBody>
                      <a:tcPr/>
                    </a:tc>
                    <a:extLst>
                      <a:ext uri="{0D108BD9-81ED-4DB2-BD59-A6C34878D82A}">
                        <a16:rowId xmlns:a16="http://schemas.microsoft.com/office/drawing/2014/main" val="3379037709"/>
                      </a:ext>
                    </a:extLst>
                  </a:tr>
                </a:tbl>
              </a:graphicData>
            </a:graphic>
          </p:graphicFrame>
        </mc:Choice>
        <mc:Fallback xmlns="">
          <p:graphicFrame>
            <p:nvGraphicFramePr>
              <p:cNvPr id="11" name="Table 10">
                <a:extLst>
                  <a:ext uri="{FF2B5EF4-FFF2-40B4-BE49-F238E27FC236}">
                    <a16:creationId xmlns:a16="http://schemas.microsoft.com/office/drawing/2014/main" id="{99206278-7678-7E9E-4806-3737B9AF4A66}"/>
                  </a:ext>
                </a:extLst>
              </p:cNvPr>
              <p:cNvGraphicFramePr>
                <a:graphicFrameLocks noGrp="1"/>
              </p:cNvGraphicFramePr>
              <p:nvPr>
                <p:extLst>
                  <p:ext uri="{D42A27DB-BD31-4B8C-83A1-F6EECF244321}">
                    <p14:modId xmlns:p14="http://schemas.microsoft.com/office/powerpoint/2010/main" val="2909035121"/>
                  </p:ext>
                </p:extLst>
              </p:nvPr>
            </p:nvGraphicFramePr>
            <p:xfrm>
              <a:off x="3215680" y="3749552"/>
              <a:ext cx="6408712" cy="2225040"/>
            </p:xfrm>
            <a:graphic>
              <a:graphicData uri="http://schemas.openxmlformats.org/drawingml/2006/table">
                <a:tbl>
                  <a:tblPr firstRow="1" bandRow="1">
                    <a:tableStyleId>{8EC20E35-A176-4012-BC5E-935CFFF8708E}</a:tableStyleId>
                  </a:tblPr>
                  <a:tblGrid>
                    <a:gridCol w="1696640">
                      <a:extLst>
                        <a:ext uri="{9D8B030D-6E8A-4147-A177-3AD203B41FA5}">
                          <a16:colId xmlns:a16="http://schemas.microsoft.com/office/drawing/2014/main" val="2190373646"/>
                        </a:ext>
                      </a:extLst>
                    </a:gridCol>
                    <a:gridCol w="2623840">
                      <a:extLst>
                        <a:ext uri="{9D8B030D-6E8A-4147-A177-3AD203B41FA5}">
                          <a16:colId xmlns:a16="http://schemas.microsoft.com/office/drawing/2014/main" val="2009369172"/>
                        </a:ext>
                      </a:extLst>
                    </a:gridCol>
                    <a:gridCol w="2088232">
                      <a:extLst>
                        <a:ext uri="{9D8B030D-6E8A-4147-A177-3AD203B41FA5}">
                          <a16:colId xmlns:a16="http://schemas.microsoft.com/office/drawing/2014/main" val="3397723041"/>
                        </a:ext>
                      </a:extLst>
                    </a:gridCol>
                  </a:tblGrid>
                  <a:tr h="370840">
                    <a:tc>
                      <a:txBody>
                        <a:bodyPr/>
                        <a:lstStyle/>
                        <a:p>
                          <a:r>
                            <a:rPr lang="el-GR" dirty="0"/>
                            <a:t>Δομή</a:t>
                          </a:r>
                          <a:endParaRPr lang="en-US" dirty="0"/>
                        </a:p>
                      </a:txBody>
                      <a:tcPr/>
                    </a:tc>
                    <a:tc>
                      <a:txBody>
                        <a:bodyPr/>
                        <a:lstStyle/>
                        <a:p>
                          <a:pPr algn="ctr"/>
                          <a:r>
                            <a:rPr lang="el-GR" dirty="0"/>
                            <a:t>Μέγεθος [</a:t>
                          </a:r>
                          <a:r>
                            <a:rPr lang="en-US" dirty="0"/>
                            <a:t>m]</a:t>
                          </a:r>
                        </a:p>
                      </a:txBody>
                      <a:tcPr/>
                    </a:tc>
                    <a:tc>
                      <a:txBody>
                        <a:bodyPr/>
                        <a:lstStyle/>
                        <a:p>
                          <a:pPr algn="ctr"/>
                          <a:r>
                            <a:rPr lang="el-GR" dirty="0"/>
                            <a:t>Ενέργεια [</a:t>
                          </a:r>
                          <a:r>
                            <a:rPr lang="en-US" dirty="0"/>
                            <a:t>GeV]</a:t>
                          </a:r>
                        </a:p>
                      </a:txBody>
                      <a:tcPr/>
                    </a:tc>
                    <a:extLst>
                      <a:ext uri="{0D108BD9-81ED-4DB2-BD59-A6C34878D82A}">
                        <a16:rowId xmlns:a16="http://schemas.microsoft.com/office/drawing/2014/main" val="2307354541"/>
                      </a:ext>
                    </a:extLst>
                  </a:tr>
                  <a:tr h="370840">
                    <a:tc>
                      <a:txBody>
                        <a:bodyPr/>
                        <a:lstStyle/>
                        <a:p>
                          <a:r>
                            <a:rPr lang="el-GR" dirty="0"/>
                            <a:t>Άτομο</a:t>
                          </a:r>
                          <a:endParaRPr lang="en-US" dirty="0"/>
                        </a:p>
                      </a:txBody>
                      <a:tcPr/>
                    </a:tc>
                    <a:tc>
                      <a:txBody>
                        <a:bodyPr/>
                        <a:lstStyle/>
                        <a:p>
                          <a:endParaRPr lang="en-CH"/>
                        </a:p>
                      </a:txBody>
                      <a:tcPr>
                        <a:blipFill>
                          <a:blip r:embed="rId5"/>
                          <a:stretch>
                            <a:fillRect l="-65534" t="-103333" r="-80583" b="-416667"/>
                          </a:stretch>
                        </a:blipFill>
                      </a:tcPr>
                    </a:tc>
                    <a:tc>
                      <a:txBody>
                        <a:bodyPr/>
                        <a:lstStyle/>
                        <a:p>
                          <a:pPr algn="ctr"/>
                          <a:r>
                            <a:rPr lang="en-US" dirty="0"/>
                            <a:t>~10</a:t>
                          </a:r>
                          <a:r>
                            <a:rPr lang="en-US" baseline="30000" dirty="0"/>
                            <a:t>-5</a:t>
                          </a:r>
                        </a:p>
                      </a:txBody>
                      <a:tcPr/>
                    </a:tc>
                    <a:extLst>
                      <a:ext uri="{0D108BD9-81ED-4DB2-BD59-A6C34878D82A}">
                        <a16:rowId xmlns:a16="http://schemas.microsoft.com/office/drawing/2014/main" val="4040608267"/>
                      </a:ext>
                    </a:extLst>
                  </a:tr>
                  <a:tr h="370840">
                    <a:tc>
                      <a:txBody>
                        <a:bodyPr/>
                        <a:lstStyle/>
                        <a:p>
                          <a:r>
                            <a:rPr lang="el-GR" dirty="0"/>
                            <a:t>Πυρήνας</a:t>
                          </a:r>
                          <a:endParaRPr lang="en-US" dirty="0"/>
                        </a:p>
                      </a:txBody>
                      <a:tcPr/>
                    </a:tc>
                    <a:tc>
                      <a:txBody>
                        <a:bodyPr/>
                        <a:lstStyle/>
                        <a:p>
                          <a:pPr algn="ctr"/>
                          <a:r>
                            <a:rPr lang="el-GR" dirty="0"/>
                            <a:t>10 f</a:t>
                          </a:r>
                          <a:r>
                            <a:rPr lang="en-US" dirty="0"/>
                            <a:t>erm ⇒ 10</a:t>
                          </a:r>
                          <a:r>
                            <a:rPr lang="en-US" baseline="30000" dirty="0"/>
                            <a:t>-14</a:t>
                          </a:r>
                          <a:r>
                            <a:rPr lang="en-US" dirty="0"/>
                            <a:t>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~0.1</a:t>
                          </a:r>
                          <a:endParaRPr lang="en-US" baseline="30000" dirty="0"/>
                        </a:p>
                      </a:txBody>
                      <a:tcPr/>
                    </a:tc>
                    <a:extLst>
                      <a:ext uri="{0D108BD9-81ED-4DB2-BD59-A6C34878D82A}">
                        <a16:rowId xmlns:a16="http://schemas.microsoft.com/office/drawing/2014/main" val="2143869925"/>
                      </a:ext>
                    </a:extLst>
                  </a:tr>
                  <a:tr h="370840">
                    <a:tc>
                      <a:txBody>
                        <a:bodyPr/>
                        <a:lstStyle/>
                        <a:p>
                          <a:r>
                            <a:rPr lang="el-GR" dirty="0" err="1"/>
                            <a:t>Νουκλεόνια</a:t>
                          </a:r>
                          <a:r>
                            <a:rPr lang="el-GR" dirty="0"/>
                            <a:t> </a:t>
                          </a:r>
                          <a:endParaRPr lang="en-US" dirty="0"/>
                        </a:p>
                      </a:txBody>
                      <a:tcPr/>
                    </a:tc>
                    <a:tc>
                      <a:txBody>
                        <a:bodyPr/>
                        <a:lstStyle/>
                        <a:p>
                          <a:pPr algn="ctr"/>
                          <a:r>
                            <a:rPr lang="el-GR" dirty="0"/>
                            <a:t>1</a:t>
                          </a:r>
                          <a:r>
                            <a:rPr lang="en-US" dirty="0"/>
                            <a:t> </a:t>
                          </a:r>
                          <a:r>
                            <a:rPr lang="en-US" dirty="0" err="1"/>
                            <a:t>fm</a:t>
                          </a:r>
                          <a:r>
                            <a:rPr lang="en-US" dirty="0"/>
                            <a:t> ⇒ 10</a:t>
                          </a:r>
                          <a:r>
                            <a:rPr lang="en-US" baseline="30000" dirty="0"/>
                            <a:t>-15</a:t>
                          </a:r>
                          <a:endParaRPr lang="en-US" dirty="0"/>
                        </a:p>
                      </a:txBody>
                      <a:tcPr/>
                    </a:tc>
                    <a:tc>
                      <a:txBody>
                        <a:bodyPr/>
                        <a:lstStyle/>
                        <a:p>
                          <a:pPr algn="ctr"/>
                          <a:r>
                            <a:rPr lang="en-US" dirty="0"/>
                            <a:t>~1</a:t>
                          </a:r>
                        </a:p>
                      </a:txBody>
                      <a:tcPr/>
                    </a:tc>
                    <a:extLst>
                      <a:ext uri="{0D108BD9-81ED-4DB2-BD59-A6C34878D82A}">
                        <a16:rowId xmlns:a16="http://schemas.microsoft.com/office/drawing/2014/main" val="1956364876"/>
                      </a:ext>
                    </a:extLst>
                  </a:tr>
                  <a:tr h="370840">
                    <a:tc>
                      <a:txBody>
                        <a:bodyPr/>
                        <a:lstStyle/>
                        <a:p>
                          <a:r>
                            <a:rPr lang="en-US" dirty="0"/>
                            <a:t>Quark</a:t>
                          </a:r>
                        </a:p>
                      </a:txBody>
                      <a:tcPr/>
                    </a:tc>
                    <a:tc>
                      <a:txBody>
                        <a:bodyPr/>
                        <a:lstStyle/>
                        <a:p>
                          <a:pPr algn="ctr"/>
                          <a:r>
                            <a:rPr lang="en-US" dirty="0"/>
                            <a:t>10</a:t>
                          </a:r>
                          <a:r>
                            <a:rPr lang="en-US" baseline="30000" dirty="0"/>
                            <a:t>-3</a:t>
                          </a:r>
                          <a:r>
                            <a:rPr lang="en-US" dirty="0"/>
                            <a:t> </a:t>
                          </a:r>
                          <a:r>
                            <a:rPr lang="en-US" dirty="0" err="1"/>
                            <a:t>fm</a:t>
                          </a:r>
                          <a:r>
                            <a:rPr lang="en-US" dirty="0"/>
                            <a:t> ⇒ 10</a:t>
                          </a:r>
                          <a:r>
                            <a:rPr lang="en-US" baseline="30000" dirty="0"/>
                            <a:t>-18</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3</a:t>
                          </a:r>
                        </a:p>
                      </a:txBody>
                      <a:tcPr/>
                    </a:tc>
                    <a:extLst>
                      <a:ext uri="{0D108BD9-81ED-4DB2-BD59-A6C34878D82A}">
                        <a16:rowId xmlns:a16="http://schemas.microsoft.com/office/drawing/2014/main" val="3889544649"/>
                      </a:ext>
                    </a:extLst>
                  </a:tr>
                  <a:tr h="370840">
                    <a:tc>
                      <a:txBody>
                        <a:bodyPr/>
                        <a:lstStyle/>
                        <a:p>
                          <a:r>
                            <a:rPr lang="en-US" b="1" dirty="0"/>
                            <a:t>&lt; Quark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-4</a:t>
                          </a:r>
                          <a:r>
                            <a:rPr lang="en-US" b="1" dirty="0"/>
                            <a:t> </a:t>
                          </a:r>
                          <a:r>
                            <a:rPr lang="en-US" b="1" dirty="0" err="1"/>
                            <a:t>fm</a:t>
                          </a:r>
                          <a:r>
                            <a:rPr lang="en-US" b="1" dirty="0"/>
                            <a:t> ⇒ 10</a:t>
                          </a:r>
                          <a:r>
                            <a:rPr lang="en-US" b="1" baseline="30000" dirty="0"/>
                            <a:t>-19</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~10</a:t>
                          </a:r>
                          <a:r>
                            <a:rPr lang="en-US" b="1" baseline="30000" dirty="0"/>
                            <a:t>4</a:t>
                          </a:r>
                        </a:p>
                      </a:txBody>
                      <a:tcPr/>
                    </a:tc>
                    <a:extLst>
                      <a:ext uri="{0D108BD9-81ED-4DB2-BD59-A6C34878D82A}">
                        <a16:rowId xmlns:a16="http://schemas.microsoft.com/office/drawing/2014/main" val="3379037709"/>
                      </a:ext>
                    </a:extLst>
                  </a:tr>
                </a:tbl>
              </a:graphicData>
            </a:graphic>
          </p:graphicFrame>
        </mc:Fallback>
      </mc:AlternateContent>
      <p:pic>
        <p:nvPicPr>
          <p:cNvPr id="2050" name="Picture 2">
            <a:extLst>
              <a:ext uri="{FF2B5EF4-FFF2-40B4-BE49-F238E27FC236}">
                <a16:creationId xmlns:a16="http://schemas.microsoft.com/office/drawing/2014/main" id="{54BD4289-29A6-FC42-A28B-2B3A490D47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376" y="3645024"/>
            <a:ext cx="2286000" cy="2298700"/>
          </a:xfrm>
          <a:prstGeom prst="rect">
            <a:avLst/>
          </a:prstGeom>
          <a:noFill/>
          <a:extLst>
            <a:ext uri="{909E8E84-426E-40DD-AFC4-6F175D3DCCD1}">
              <a14:hiddenFill xmlns:a14="http://schemas.microsoft.com/office/drawing/2010/main">
                <a:solidFill>
                  <a:srgbClr val="FFFFFF"/>
                </a:solidFill>
              </a14:hiddenFill>
            </a:ext>
          </a:extLst>
        </p:spPr>
      </p:pic>
      <p:sp>
        <p:nvSpPr>
          <p:cNvPr id="12" name="Right Brace 11">
            <a:extLst>
              <a:ext uri="{FF2B5EF4-FFF2-40B4-BE49-F238E27FC236}">
                <a16:creationId xmlns:a16="http://schemas.microsoft.com/office/drawing/2014/main" id="{FBC0F090-294F-FDF8-E86C-90A8DCE3F17B}"/>
              </a:ext>
            </a:extLst>
          </p:cNvPr>
          <p:cNvSpPr/>
          <p:nvPr/>
        </p:nvSpPr>
        <p:spPr>
          <a:xfrm>
            <a:off x="9912424" y="5265737"/>
            <a:ext cx="432048" cy="677987"/>
          </a:xfrm>
          <a:prstGeom prst="rightBrac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9690B9B4-9AB5-D495-4E22-6D9977EAB45B}"/>
              </a:ext>
            </a:extLst>
          </p:cNvPr>
          <p:cNvSpPr txBox="1"/>
          <p:nvPr/>
        </p:nvSpPr>
        <p:spPr>
          <a:xfrm>
            <a:off x="10492346" y="5284438"/>
            <a:ext cx="1143793" cy="553998"/>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lIns="0" tIns="0" rIns="0" bIns="0" rtlCol="0">
            <a:spAutoFit/>
          </a:bodyPr>
          <a:lstStyle/>
          <a:p>
            <a:pPr algn="ctr"/>
            <a:r>
              <a:rPr lang="el-GR" dirty="0"/>
              <a:t>Ενέργεια</a:t>
            </a:r>
          </a:p>
          <a:p>
            <a:pPr algn="ctr"/>
            <a:r>
              <a:rPr lang="el-GR" dirty="0"/>
              <a:t>του </a:t>
            </a:r>
            <a:r>
              <a:rPr lang="en-US" dirty="0"/>
              <a:t>LHC!</a:t>
            </a:r>
          </a:p>
        </p:txBody>
      </p:sp>
    </p:spTree>
    <p:extLst>
      <p:ext uri="{BB962C8B-B14F-4D97-AF65-F5344CB8AC3E}">
        <p14:creationId xmlns:p14="http://schemas.microsoft.com/office/powerpoint/2010/main" val="1210059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a:xfrm>
            <a:off x="9021630" y="6198589"/>
            <a:ext cx="1836812" cy="365125"/>
          </a:xfrm>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8</a:t>
            </a:fld>
            <a:endParaRPr lang="en-US"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pic>
        <p:nvPicPr>
          <p:cNvPr id="3112" name="Picture 3111">
            <a:extLst>
              <a:ext uri="{FF2B5EF4-FFF2-40B4-BE49-F238E27FC236}">
                <a16:creationId xmlns:a16="http://schemas.microsoft.com/office/drawing/2014/main" id="{194CFAE5-4DFD-E780-29EE-5B4FCF9F91CC}"/>
              </a:ext>
            </a:extLst>
          </p:cNvPr>
          <p:cNvPicPr>
            <a:picLocks noChangeAspect="1"/>
          </p:cNvPicPr>
          <p:nvPr/>
        </p:nvPicPr>
        <p:blipFill>
          <a:blip r:embed="rId4"/>
          <a:stretch>
            <a:fillRect/>
          </a:stretch>
        </p:blipFill>
        <p:spPr>
          <a:xfrm>
            <a:off x="2213154" y="1167947"/>
            <a:ext cx="9418124" cy="4864150"/>
          </a:xfrm>
          <a:prstGeom prst="rect">
            <a:avLst/>
          </a:prstGeom>
          <a:ln>
            <a:solidFill>
              <a:schemeClr val="tx1">
                <a:lumMod val="75000"/>
              </a:schemeClr>
            </a:solidFill>
          </a:ln>
        </p:spPr>
      </p:pic>
      <p:pic>
        <p:nvPicPr>
          <p:cNvPr id="3113" name="Picture 3112">
            <a:extLst>
              <a:ext uri="{FF2B5EF4-FFF2-40B4-BE49-F238E27FC236}">
                <a16:creationId xmlns:a16="http://schemas.microsoft.com/office/drawing/2014/main" id="{17A27B60-3468-C0B7-B57F-44BB028CDB43}"/>
              </a:ext>
            </a:extLst>
          </p:cNvPr>
          <p:cNvPicPr>
            <a:picLocks noChangeAspect="1"/>
          </p:cNvPicPr>
          <p:nvPr/>
        </p:nvPicPr>
        <p:blipFill>
          <a:blip r:embed="rId5"/>
          <a:stretch>
            <a:fillRect/>
          </a:stretch>
        </p:blipFill>
        <p:spPr>
          <a:xfrm>
            <a:off x="2551459" y="1382149"/>
            <a:ext cx="9418124" cy="4864150"/>
          </a:xfrm>
          <a:prstGeom prst="rect">
            <a:avLst/>
          </a:prstGeom>
          <a:ln>
            <a:solidFill>
              <a:schemeClr val="tx1">
                <a:lumMod val="75000"/>
              </a:schemeClr>
            </a:solidFill>
          </a:ln>
        </p:spPr>
      </p:pic>
    </p:spTree>
    <p:extLst>
      <p:ext uri="{BB962C8B-B14F-4D97-AF65-F5344CB8AC3E}">
        <p14:creationId xmlns:p14="http://schemas.microsoft.com/office/powerpoint/2010/main" val="139878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3112"/>
                                        </p:tgtEl>
                                        <p:attrNameLst>
                                          <p:attrName>ppt_x</p:attrName>
                                        </p:attrNameLst>
                                      </p:cBhvr>
                                      <p:tavLst>
                                        <p:tav tm="0">
                                          <p:val>
                                            <p:strVal val="ppt_x"/>
                                          </p:val>
                                        </p:tav>
                                        <p:tav tm="100000">
                                          <p:val>
                                            <p:strVal val="ppt_x"/>
                                          </p:val>
                                        </p:tav>
                                      </p:tavLst>
                                    </p:anim>
                                    <p:anim calcmode="lin" valueType="num">
                                      <p:cBhvr additive="base">
                                        <p:cTn id="11" dur="500"/>
                                        <p:tgtEl>
                                          <p:spTgt spid="3112"/>
                                        </p:tgtEl>
                                        <p:attrNameLst>
                                          <p:attrName>ppt_y</p:attrName>
                                        </p:attrNameLst>
                                      </p:cBhvr>
                                      <p:tavLst>
                                        <p:tav tm="0">
                                          <p:val>
                                            <p:strVal val="ppt_y"/>
                                          </p:val>
                                        </p:tav>
                                        <p:tav tm="100000">
                                          <p:val>
                                            <p:strVal val="1+ppt_h/2"/>
                                          </p:val>
                                        </p:tav>
                                      </p:tavLst>
                                    </p:anim>
                                    <p:set>
                                      <p:cBhvr>
                                        <p:cTn id="12" dur="1" fill="hold">
                                          <p:stCondLst>
                                            <p:cond delay="499"/>
                                          </p:stCondLst>
                                        </p:cTn>
                                        <p:tgtEl>
                                          <p:spTgt spid="3112"/>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3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BC6F1CB6-6571-6C35-2CA8-F76FDB9ECB09}"/>
              </a:ext>
            </a:extLst>
          </p:cNvPr>
          <p:cNvCxnSpPr>
            <a:cxnSpLocks/>
          </p:cNvCxnSpPr>
          <p:nvPr/>
        </p:nvCxnSpPr>
        <p:spPr>
          <a:xfrm>
            <a:off x="1072621" y="3879356"/>
            <a:ext cx="0" cy="297461"/>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A8AC45-6BB6-9F6A-01AC-B4FED2B79CC2}"/>
              </a:ext>
            </a:extLst>
          </p:cNvPr>
          <p:cNvSpPr>
            <a:spLocks noGrp="1"/>
          </p:cNvSpPr>
          <p:nvPr>
            <p:ph type="title"/>
          </p:nvPr>
        </p:nvSpPr>
        <p:spPr>
          <a:xfrm>
            <a:off x="467341" y="376031"/>
            <a:ext cx="11376025" cy="1065742"/>
          </a:xfrm>
        </p:spPr>
        <p:txBody>
          <a:bodyPr/>
          <a:lstStyle/>
          <a:p>
            <a:r>
              <a:rPr lang="el-GR" dirty="0"/>
              <a:t>Η εξέλιξη των επιταχυντών</a:t>
            </a:r>
            <a:r>
              <a:rPr lang="en-US" dirty="0"/>
              <a:t> – </a:t>
            </a:r>
            <a:r>
              <a:rPr lang="el-GR" dirty="0">
                <a:solidFill>
                  <a:schemeClr val="accent1">
                    <a:lumMod val="40000"/>
                    <a:lumOff val="60000"/>
                  </a:schemeClr>
                </a:solidFill>
              </a:rPr>
              <a:t>τα αρχικά βήματα …</a:t>
            </a:r>
            <a:endParaRPr lang="en-US" dirty="0">
              <a:solidFill>
                <a:schemeClr val="accent1">
                  <a:lumMod val="40000"/>
                  <a:lumOff val="60000"/>
                </a:schemeClr>
              </a:solidFill>
            </a:endParaRPr>
          </a:p>
        </p:txBody>
      </p:sp>
      <p:sp>
        <p:nvSpPr>
          <p:cNvPr id="3" name="Date Placeholder 2">
            <a:extLst>
              <a:ext uri="{FF2B5EF4-FFF2-40B4-BE49-F238E27FC236}">
                <a16:creationId xmlns:a16="http://schemas.microsoft.com/office/drawing/2014/main" id="{3B66DD21-5015-A802-0040-FE977E819B00}"/>
              </a:ext>
            </a:extLst>
          </p:cNvPr>
          <p:cNvSpPr>
            <a:spLocks noGrp="1"/>
          </p:cNvSpPr>
          <p:nvPr>
            <p:ph type="dt" sz="half" idx="10"/>
          </p:nvPr>
        </p:nvSpPr>
        <p:spPr/>
        <p:txBody>
          <a:bodyPr/>
          <a:lstStyle/>
          <a:p>
            <a:r>
              <a:rPr lang="de-CH"/>
              <a:t>13.04.2024</a:t>
            </a:r>
            <a:endParaRPr lang="en-US" dirty="0"/>
          </a:p>
        </p:txBody>
      </p:sp>
      <p:sp>
        <p:nvSpPr>
          <p:cNvPr id="4" name="Footer Placeholder 3">
            <a:extLst>
              <a:ext uri="{FF2B5EF4-FFF2-40B4-BE49-F238E27FC236}">
                <a16:creationId xmlns:a16="http://schemas.microsoft.com/office/drawing/2014/main" id="{0C938E06-D4FD-6398-F857-5F6B8615432D}"/>
              </a:ext>
            </a:extLst>
          </p:cNvPr>
          <p:cNvSpPr>
            <a:spLocks noGrp="1"/>
          </p:cNvSpPr>
          <p:nvPr>
            <p:ph type="ftr" sz="quarter" idx="11"/>
          </p:nvPr>
        </p:nvSpPr>
        <p:spPr/>
        <p:txBody>
          <a:bodyPr/>
          <a:lstStyle/>
          <a:p>
            <a:r>
              <a:rPr lang="el-GR"/>
              <a:t>Η. Ευθυμιόπουλος | Επιταχυντές - Ι. </a:t>
            </a:r>
            <a:r>
              <a:rPr lang="en-GB"/>
              <a:t>Efthymiopoulos | Accelerators</a:t>
            </a:r>
            <a:endParaRPr lang="en-US" dirty="0"/>
          </a:p>
        </p:txBody>
      </p:sp>
      <p:sp>
        <p:nvSpPr>
          <p:cNvPr id="5" name="Slide Number Placeholder 4">
            <a:extLst>
              <a:ext uri="{FF2B5EF4-FFF2-40B4-BE49-F238E27FC236}">
                <a16:creationId xmlns:a16="http://schemas.microsoft.com/office/drawing/2014/main" id="{803A9233-EB70-6844-A3B5-DB4D8AFF565B}"/>
              </a:ext>
            </a:extLst>
          </p:cNvPr>
          <p:cNvSpPr>
            <a:spLocks noGrp="1"/>
          </p:cNvSpPr>
          <p:nvPr>
            <p:ph type="sldNum" sz="quarter" idx="12"/>
          </p:nvPr>
        </p:nvSpPr>
        <p:spPr/>
        <p:txBody>
          <a:bodyPr/>
          <a:lstStyle/>
          <a:p>
            <a:fld id="{36B5EA5A-BC32-A742-B11B-8E7414D5B535}" type="slidenum">
              <a:rPr lang="en-US" smtClean="0"/>
              <a:pPr/>
              <a:t>9</a:t>
            </a:fld>
            <a:endParaRPr lang="en-US" dirty="0"/>
          </a:p>
        </p:txBody>
      </p:sp>
      <p:cxnSp>
        <p:nvCxnSpPr>
          <p:cNvPr id="11" name="Straight Connector 10">
            <a:extLst>
              <a:ext uri="{FF2B5EF4-FFF2-40B4-BE49-F238E27FC236}">
                <a16:creationId xmlns:a16="http://schemas.microsoft.com/office/drawing/2014/main" id="{42669514-6F58-C5F0-918B-7BB7CEA6E68C}"/>
              </a:ext>
            </a:extLst>
          </p:cNvPr>
          <p:cNvCxnSpPr>
            <a:cxnSpLocks/>
          </p:cNvCxnSpPr>
          <p:nvPr/>
        </p:nvCxnSpPr>
        <p:spPr>
          <a:xfrm flipV="1">
            <a:off x="695400" y="3284984"/>
            <a:ext cx="0" cy="558668"/>
          </a:xfrm>
          <a:prstGeom prst="line">
            <a:avLst/>
          </a:prstGeom>
          <a:ln w="15875">
            <a:solidFill>
              <a:schemeClr val="accent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0FEC4A-A6FF-4486-7778-854C449B39F1}"/>
              </a:ext>
            </a:extLst>
          </p:cNvPr>
          <p:cNvSpPr txBox="1"/>
          <p:nvPr/>
        </p:nvSpPr>
        <p:spPr>
          <a:xfrm>
            <a:off x="732341" y="3520409"/>
            <a:ext cx="301365" cy="161583"/>
          </a:xfrm>
          <a:prstGeom prst="rect">
            <a:avLst/>
          </a:prstGeom>
          <a:noFill/>
        </p:spPr>
        <p:txBody>
          <a:bodyPr wrap="none" lIns="0" tIns="0" rIns="0" bIns="0" rtlCol="0">
            <a:spAutoFit/>
          </a:bodyPr>
          <a:lstStyle/>
          <a:p>
            <a:pPr algn="l"/>
            <a:r>
              <a:rPr lang="en-US" sz="1050" dirty="0">
                <a:solidFill>
                  <a:schemeClr val="accent2">
                    <a:lumMod val="50000"/>
                  </a:schemeClr>
                </a:solidFill>
              </a:rPr>
              <a:t>1930</a:t>
            </a:r>
          </a:p>
        </p:txBody>
      </p:sp>
      <p:pic>
        <p:nvPicPr>
          <p:cNvPr id="15" name="Picture 14">
            <a:extLst>
              <a:ext uri="{FF2B5EF4-FFF2-40B4-BE49-F238E27FC236}">
                <a16:creationId xmlns:a16="http://schemas.microsoft.com/office/drawing/2014/main" id="{E4055E22-504F-F71B-A790-E84F083883D2}"/>
              </a:ext>
            </a:extLst>
          </p:cNvPr>
          <p:cNvPicPr>
            <a:picLocks noChangeAspect="1"/>
          </p:cNvPicPr>
          <p:nvPr/>
        </p:nvPicPr>
        <p:blipFill>
          <a:blip r:embed="rId2"/>
          <a:stretch>
            <a:fillRect/>
          </a:stretch>
        </p:blipFill>
        <p:spPr>
          <a:xfrm>
            <a:off x="342161" y="1231725"/>
            <a:ext cx="1568718" cy="1951761"/>
          </a:xfrm>
          <a:prstGeom prst="rect">
            <a:avLst/>
          </a:prstGeom>
        </p:spPr>
      </p:pic>
      <p:sp>
        <p:nvSpPr>
          <p:cNvPr id="17" name="TextBox 16">
            <a:extLst>
              <a:ext uri="{FF2B5EF4-FFF2-40B4-BE49-F238E27FC236}">
                <a16:creationId xmlns:a16="http://schemas.microsoft.com/office/drawing/2014/main" id="{C5843469-DD2C-EDF8-D23E-EC83F67E62E1}"/>
              </a:ext>
            </a:extLst>
          </p:cNvPr>
          <p:cNvSpPr txBox="1"/>
          <p:nvPr/>
        </p:nvSpPr>
        <p:spPr>
          <a:xfrm>
            <a:off x="342161" y="973331"/>
            <a:ext cx="1692807" cy="184666"/>
          </a:xfrm>
          <a:prstGeom prst="rect">
            <a:avLst/>
          </a:prstGeom>
          <a:noFill/>
        </p:spPr>
        <p:txBody>
          <a:bodyPr wrap="square" lIns="0" tIns="0" rIns="0" bIns="0" rtlCol="0">
            <a:spAutoFit/>
          </a:bodyPr>
          <a:lstStyle/>
          <a:p>
            <a:pPr algn="l"/>
            <a:r>
              <a:rPr lang="el-GR" sz="1200" dirty="0" err="1"/>
              <a:t>Γενν</a:t>
            </a:r>
            <a:r>
              <a:rPr lang="en-US" sz="1200" dirty="0" err="1"/>
              <a:t>ή</a:t>
            </a:r>
            <a:r>
              <a:rPr lang="el-GR" sz="1200" dirty="0" err="1"/>
              <a:t>τρια</a:t>
            </a:r>
            <a:r>
              <a:rPr lang="el-GR" sz="1200" dirty="0"/>
              <a:t> </a:t>
            </a:r>
            <a:r>
              <a:rPr lang="en-US" sz="1200" dirty="0"/>
              <a:t>van der Graaf</a:t>
            </a:r>
          </a:p>
        </p:txBody>
      </p:sp>
      <p:grpSp>
        <p:nvGrpSpPr>
          <p:cNvPr id="20" name="Group 19">
            <a:extLst>
              <a:ext uri="{FF2B5EF4-FFF2-40B4-BE49-F238E27FC236}">
                <a16:creationId xmlns:a16="http://schemas.microsoft.com/office/drawing/2014/main" id="{C7862D6D-7826-6A51-B45F-66C98DC643FD}"/>
              </a:ext>
            </a:extLst>
          </p:cNvPr>
          <p:cNvGrpSpPr/>
          <p:nvPr/>
        </p:nvGrpSpPr>
        <p:grpSpPr>
          <a:xfrm>
            <a:off x="1271464" y="2584426"/>
            <a:ext cx="703932" cy="1015596"/>
            <a:chOff x="1946094" y="2039073"/>
            <a:chExt cx="703932" cy="1015596"/>
          </a:xfrm>
        </p:grpSpPr>
        <p:pic>
          <p:nvPicPr>
            <p:cNvPr id="18" name="Picture 2" descr="Robert J. Van de Graaff (1901-1967)">
              <a:extLst>
                <a:ext uri="{FF2B5EF4-FFF2-40B4-BE49-F238E27FC236}">
                  <a16:creationId xmlns:a16="http://schemas.microsoft.com/office/drawing/2014/main" id="{C5BD51EB-BC3B-93D9-39CA-6C30873639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094" y="2039073"/>
              <a:ext cx="703932" cy="10155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557FABB-7BAF-CB9A-351A-CAC3BDA7E829}"/>
                </a:ext>
              </a:extLst>
            </p:cNvPr>
            <p:cNvSpPr txBox="1"/>
            <p:nvPr/>
          </p:nvSpPr>
          <p:spPr>
            <a:xfrm>
              <a:off x="1983034" y="2870003"/>
              <a:ext cx="630051" cy="184666"/>
            </a:xfrm>
            <a:prstGeom prst="rect">
              <a:avLst/>
            </a:prstGeom>
            <a:noFill/>
          </p:spPr>
          <p:txBody>
            <a:bodyPr wrap="square" lIns="0" tIns="0" rIns="0" bIns="0" rtlCol="0">
              <a:spAutoFit/>
            </a:bodyPr>
            <a:lstStyle/>
            <a:p>
              <a:pPr algn="l"/>
              <a:r>
                <a:rPr lang="en-US" sz="600" dirty="0">
                  <a:solidFill>
                    <a:schemeClr val="bg1"/>
                  </a:solidFill>
                </a:rPr>
                <a:t>Robert J. Van der Graaff</a:t>
              </a:r>
            </a:p>
          </p:txBody>
        </p:sp>
      </p:grpSp>
      <p:pic>
        <p:nvPicPr>
          <p:cNvPr id="21" name="Image" descr="Image">
            <a:extLst>
              <a:ext uri="{FF2B5EF4-FFF2-40B4-BE49-F238E27FC236}">
                <a16:creationId xmlns:a16="http://schemas.microsoft.com/office/drawing/2014/main" id="{9F64B361-E06A-BFE7-5F32-47BFA02955DB}"/>
              </a:ext>
            </a:extLst>
          </p:cNvPr>
          <p:cNvPicPr>
            <a:picLocks noChangeAspect="1"/>
          </p:cNvPicPr>
          <p:nvPr/>
        </p:nvPicPr>
        <p:blipFill>
          <a:blip r:embed="rId4"/>
          <a:stretch>
            <a:fillRect/>
          </a:stretch>
        </p:blipFill>
        <p:spPr>
          <a:xfrm>
            <a:off x="443587" y="4254206"/>
            <a:ext cx="1107890" cy="1938807"/>
          </a:xfrm>
          <a:prstGeom prst="rect">
            <a:avLst/>
          </a:prstGeom>
          <a:ln w="12700">
            <a:miter lim="400000"/>
          </a:ln>
        </p:spPr>
      </p:pic>
      <p:sp>
        <p:nvSpPr>
          <p:cNvPr id="24" name="TextBox 23">
            <a:extLst>
              <a:ext uri="{FF2B5EF4-FFF2-40B4-BE49-F238E27FC236}">
                <a16:creationId xmlns:a16="http://schemas.microsoft.com/office/drawing/2014/main" id="{E218ED6F-A4CD-7F23-3DC8-C6AA5876E175}"/>
              </a:ext>
            </a:extLst>
          </p:cNvPr>
          <p:cNvSpPr txBox="1"/>
          <p:nvPr/>
        </p:nvSpPr>
        <p:spPr>
          <a:xfrm>
            <a:off x="1114115" y="3933056"/>
            <a:ext cx="301365" cy="161583"/>
          </a:xfrm>
          <a:prstGeom prst="rect">
            <a:avLst/>
          </a:prstGeom>
          <a:noFill/>
        </p:spPr>
        <p:txBody>
          <a:bodyPr wrap="square" lIns="0" tIns="0" rIns="0" bIns="0" rtlCol="0">
            <a:spAutoFit/>
          </a:bodyPr>
          <a:lstStyle/>
          <a:p>
            <a:pPr algn="l"/>
            <a:r>
              <a:rPr lang="en-US" sz="1050" dirty="0">
                <a:solidFill>
                  <a:schemeClr val="accent2">
                    <a:lumMod val="50000"/>
                  </a:schemeClr>
                </a:solidFill>
              </a:rPr>
              <a:t>1932</a:t>
            </a:r>
          </a:p>
        </p:txBody>
      </p:sp>
      <p:grpSp>
        <p:nvGrpSpPr>
          <p:cNvPr id="3078" name="Group 3077">
            <a:extLst>
              <a:ext uri="{FF2B5EF4-FFF2-40B4-BE49-F238E27FC236}">
                <a16:creationId xmlns:a16="http://schemas.microsoft.com/office/drawing/2014/main" id="{CE6D01D7-E311-C58F-7A3B-C4605230C034}"/>
              </a:ext>
            </a:extLst>
          </p:cNvPr>
          <p:cNvGrpSpPr/>
          <p:nvPr/>
        </p:nvGrpSpPr>
        <p:grpSpPr>
          <a:xfrm>
            <a:off x="1692000" y="4109188"/>
            <a:ext cx="714687" cy="2050118"/>
            <a:chOff x="4436952" y="4143651"/>
            <a:chExt cx="714687" cy="2050118"/>
          </a:xfrm>
        </p:grpSpPr>
        <p:graphicFrame>
          <p:nvGraphicFramePr>
            <p:cNvPr id="25" name="Object 3">
              <a:extLst>
                <a:ext uri="{FF2B5EF4-FFF2-40B4-BE49-F238E27FC236}">
                  <a16:creationId xmlns:a16="http://schemas.microsoft.com/office/drawing/2014/main" id="{D3A46C68-30EE-A446-3526-234A2D5B23C0}"/>
                </a:ext>
              </a:extLst>
            </p:cNvPr>
            <p:cNvGraphicFramePr>
              <a:graphicFrameLocks noChangeAspect="1"/>
            </p:cNvGraphicFramePr>
            <p:nvPr/>
          </p:nvGraphicFramePr>
          <p:xfrm>
            <a:off x="4436952" y="4143651"/>
            <a:ext cx="714687" cy="1008000"/>
          </p:xfrm>
          <a:graphic>
            <a:graphicData uri="http://schemas.openxmlformats.org/presentationml/2006/ole">
              <mc:AlternateContent xmlns:mc="http://schemas.openxmlformats.org/markup-compatibility/2006">
                <mc:Choice xmlns:v="urn:schemas-microsoft-com:vml" Requires="v">
                  <p:oleObj name="Photo Editor Photo" r:id="rId5" imgW="762066" imgH="1074513" progId="">
                    <p:embed/>
                  </p:oleObj>
                </mc:Choice>
                <mc:Fallback>
                  <p:oleObj name="Photo Editor Photo" r:id="rId5" imgW="762066" imgH="1074513" progId="">
                    <p:embed/>
                    <p:pic>
                      <p:nvPicPr>
                        <p:cNvPr id="25" name="Object 3">
                          <a:extLst>
                            <a:ext uri="{FF2B5EF4-FFF2-40B4-BE49-F238E27FC236}">
                              <a16:creationId xmlns:a16="http://schemas.microsoft.com/office/drawing/2014/main" id="{D3A46C68-30EE-A446-3526-234A2D5B23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6952" y="4143651"/>
                          <a:ext cx="714687"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 name="Object 4">
              <a:extLst>
                <a:ext uri="{FF2B5EF4-FFF2-40B4-BE49-F238E27FC236}">
                  <a16:creationId xmlns:a16="http://schemas.microsoft.com/office/drawing/2014/main" id="{6E97012F-2587-A2CD-1B0D-B655BE1EAEC6}"/>
                </a:ext>
              </a:extLst>
            </p:cNvPr>
            <p:cNvGraphicFramePr>
              <a:graphicFrameLocks noChangeAspect="1"/>
            </p:cNvGraphicFramePr>
            <p:nvPr/>
          </p:nvGraphicFramePr>
          <p:xfrm>
            <a:off x="4437295" y="5185769"/>
            <a:ext cx="714000" cy="1008000"/>
          </p:xfrm>
          <a:graphic>
            <a:graphicData uri="http://schemas.openxmlformats.org/presentationml/2006/ole">
              <mc:AlternateContent xmlns:mc="http://schemas.openxmlformats.org/markup-compatibility/2006">
                <mc:Choice xmlns:v="urn:schemas-microsoft-com:vml" Requires="v">
                  <p:oleObj name="Photo Editor Photo" r:id="rId7" imgW="1066667" imgH="1508891" progId="">
                    <p:embed/>
                  </p:oleObj>
                </mc:Choice>
                <mc:Fallback>
                  <p:oleObj name="Photo Editor Photo" r:id="rId7" imgW="1066667" imgH="1508891" progId="">
                    <p:embed/>
                    <p:pic>
                      <p:nvPicPr>
                        <p:cNvPr id="26" name="Object 4">
                          <a:extLst>
                            <a:ext uri="{FF2B5EF4-FFF2-40B4-BE49-F238E27FC236}">
                              <a16:creationId xmlns:a16="http://schemas.microsoft.com/office/drawing/2014/main" id="{6E97012F-2587-A2CD-1B0D-B655BE1EA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7295" y="5185769"/>
                          <a:ext cx="714000" cy="100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 name="TextBox 26">
              <a:extLst>
                <a:ext uri="{FF2B5EF4-FFF2-40B4-BE49-F238E27FC236}">
                  <a16:creationId xmlns:a16="http://schemas.microsoft.com/office/drawing/2014/main" id="{B6A8A956-7C4C-128B-0B47-F497F74AFC46}"/>
                </a:ext>
              </a:extLst>
            </p:cNvPr>
            <p:cNvSpPr txBox="1"/>
            <p:nvPr/>
          </p:nvSpPr>
          <p:spPr>
            <a:xfrm>
              <a:off x="4476099" y="5002725"/>
              <a:ext cx="636393" cy="123111"/>
            </a:xfrm>
            <a:prstGeom prst="rect">
              <a:avLst/>
            </a:prstGeom>
            <a:noFill/>
          </p:spPr>
          <p:txBody>
            <a:bodyPr wrap="none" lIns="0" tIns="0" rIns="0" bIns="0" rtlCol="0">
              <a:spAutoFit/>
            </a:bodyPr>
            <a:lstStyle/>
            <a:p>
              <a:pPr algn="l"/>
              <a:r>
                <a:rPr lang="en-US" sz="800" dirty="0">
                  <a:solidFill>
                    <a:schemeClr val="bg1"/>
                  </a:solidFill>
                </a:rPr>
                <a:t>John </a:t>
              </a:r>
              <a:r>
                <a:rPr lang="en-US" sz="800" dirty="0" err="1">
                  <a:solidFill>
                    <a:schemeClr val="bg1"/>
                  </a:solidFill>
                </a:rPr>
                <a:t>Cockroft</a:t>
              </a:r>
              <a:endParaRPr lang="en-US" sz="800" dirty="0">
                <a:solidFill>
                  <a:schemeClr val="bg1"/>
                </a:solidFill>
              </a:endParaRPr>
            </a:p>
          </p:txBody>
        </p:sp>
        <p:sp>
          <p:nvSpPr>
            <p:cNvPr id="28" name="TextBox 27">
              <a:extLst>
                <a:ext uri="{FF2B5EF4-FFF2-40B4-BE49-F238E27FC236}">
                  <a16:creationId xmlns:a16="http://schemas.microsoft.com/office/drawing/2014/main" id="{52939E1D-9C9D-F5B0-E3EF-C593413C5498}"/>
                </a:ext>
              </a:extLst>
            </p:cNvPr>
            <p:cNvSpPr txBox="1"/>
            <p:nvPr/>
          </p:nvSpPr>
          <p:spPr>
            <a:xfrm>
              <a:off x="4470489" y="6070658"/>
              <a:ext cx="647613" cy="123111"/>
            </a:xfrm>
            <a:prstGeom prst="rect">
              <a:avLst/>
            </a:prstGeom>
            <a:noFill/>
          </p:spPr>
          <p:txBody>
            <a:bodyPr wrap="none" lIns="0" tIns="0" rIns="0" bIns="0" rtlCol="0">
              <a:spAutoFit/>
            </a:bodyPr>
            <a:lstStyle/>
            <a:p>
              <a:pPr algn="l"/>
              <a:r>
                <a:rPr lang="en-US" sz="800" dirty="0">
                  <a:solidFill>
                    <a:schemeClr val="bg1"/>
                  </a:solidFill>
                </a:rPr>
                <a:t>Ernest Walton</a:t>
              </a:r>
            </a:p>
          </p:txBody>
        </p:sp>
      </p:grpSp>
      <p:pic>
        <p:nvPicPr>
          <p:cNvPr id="29" name="Picture Placeholder 26" descr="Diagram of a diagram of a hydrogen discharge tube&#10;&#10;Description automatically generated">
            <a:extLst>
              <a:ext uri="{FF2B5EF4-FFF2-40B4-BE49-F238E27FC236}">
                <a16:creationId xmlns:a16="http://schemas.microsoft.com/office/drawing/2014/main" id="{A9E0948E-1775-E21B-E12B-8BB7695D1D9E}"/>
              </a:ext>
            </a:extLst>
          </p:cNvPr>
          <p:cNvPicPr>
            <a:picLocks noChangeAspect="1"/>
          </p:cNvPicPr>
          <p:nvPr/>
        </p:nvPicPr>
        <p:blipFill>
          <a:blip r:embed="rId9"/>
          <a:stretch>
            <a:fillRect/>
          </a:stretch>
        </p:blipFill>
        <p:spPr>
          <a:xfrm>
            <a:off x="2425790" y="4156574"/>
            <a:ext cx="1687508" cy="1734602"/>
          </a:xfrm>
          <a:prstGeom prst="rect">
            <a:avLst/>
          </a:prstGeom>
        </p:spPr>
      </p:pic>
      <p:sp>
        <p:nvSpPr>
          <p:cNvPr id="34" name="TextBox 33">
            <a:extLst>
              <a:ext uri="{FF2B5EF4-FFF2-40B4-BE49-F238E27FC236}">
                <a16:creationId xmlns:a16="http://schemas.microsoft.com/office/drawing/2014/main" id="{76CF7D29-FEAB-60C0-380D-2B3F77C5D82B}"/>
              </a:ext>
            </a:extLst>
          </p:cNvPr>
          <p:cNvSpPr txBox="1"/>
          <p:nvPr/>
        </p:nvSpPr>
        <p:spPr>
          <a:xfrm>
            <a:off x="2425790" y="5967546"/>
            <a:ext cx="1727596" cy="184666"/>
          </a:xfrm>
          <a:prstGeom prst="rect">
            <a:avLst/>
          </a:prstGeom>
          <a:noFill/>
        </p:spPr>
        <p:txBody>
          <a:bodyPr wrap="square" lIns="0" tIns="0" rIns="0" bIns="0" rtlCol="0">
            <a:spAutoFit/>
          </a:bodyPr>
          <a:lstStyle/>
          <a:p>
            <a:pPr algn="ctr"/>
            <a:r>
              <a:rPr lang="el-GR" sz="1200" dirty="0"/>
              <a:t>Διάσπαση ατόμου </a:t>
            </a:r>
            <a:r>
              <a:rPr lang="el-GR" sz="1200" dirty="0" err="1"/>
              <a:t>Λιθίου</a:t>
            </a:r>
            <a:r>
              <a:rPr lang="el-GR" sz="1200" dirty="0"/>
              <a:t> </a:t>
            </a:r>
          </a:p>
        </p:txBody>
      </p:sp>
      <p:sp>
        <p:nvSpPr>
          <p:cNvPr id="31" name="Pentagon 30">
            <a:extLst>
              <a:ext uri="{FF2B5EF4-FFF2-40B4-BE49-F238E27FC236}">
                <a16:creationId xmlns:a16="http://schemas.microsoft.com/office/drawing/2014/main" id="{B5090EEE-3681-09A9-981B-74F313CC7AEA}"/>
              </a:ext>
            </a:extLst>
          </p:cNvPr>
          <p:cNvSpPr/>
          <p:nvPr/>
        </p:nvSpPr>
        <p:spPr>
          <a:xfrm>
            <a:off x="208899" y="3696347"/>
            <a:ext cx="3553431" cy="235754"/>
          </a:xfrm>
          <a:prstGeom prst="homePlate">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1600" dirty="0"/>
              <a:t>Στατικοί επιταχυντές</a:t>
            </a:r>
            <a:endParaRPr lang="en-US" sz="1600" dirty="0"/>
          </a:p>
        </p:txBody>
      </p:sp>
      <p:pic>
        <p:nvPicPr>
          <p:cNvPr id="6" name="Picture 5">
            <a:extLst>
              <a:ext uri="{FF2B5EF4-FFF2-40B4-BE49-F238E27FC236}">
                <a16:creationId xmlns:a16="http://schemas.microsoft.com/office/drawing/2014/main" id="{39E649ED-4654-C779-BB21-51C541150EB6}"/>
              </a:ext>
            </a:extLst>
          </p:cNvPr>
          <p:cNvPicPr>
            <a:picLocks noChangeAspect="1"/>
          </p:cNvPicPr>
          <p:nvPr/>
        </p:nvPicPr>
        <p:blipFill>
          <a:blip r:embed="rId10"/>
          <a:stretch>
            <a:fillRect/>
          </a:stretch>
        </p:blipFill>
        <p:spPr>
          <a:xfrm>
            <a:off x="2216763" y="1157997"/>
            <a:ext cx="9417059" cy="4863600"/>
          </a:xfrm>
          <a:prstGeom prst="rect">
            <a:avLst/>
          </a:prstGeom>
          <a:solidFill>
            <a:schemeClr val="tx1">
              <a:lumMod val="75000"/>
            </a:schemeClr>
          </a:solidFill>
        </p:spPr>
      </p:pic>
    </p:spTree>
    <p:extLst>
      <p:ext uri="{BB962C8B-B14F-4D97-AF65-F5344CB8AC3E}">
        <p14:creationId xmlns:p14="http://schemas.microsoft.com/office/powerpoint/2010/main" val="36554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722EF0BB-C51A-5E4F-8D89-AA915C88893D}" vid="{E7EA7340-4153-BD45-A8AB-DE68A0850F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16308</TotalTime>
  <Words>6339</Words>
  <Application>Microsoft Macintosh PowerPoint</Application>
  <PresentationFormat>Widescreen</PresentationFormat>
  <Paragraphs>939</Paragraphs>
  <Slides>69</Slides>
  <Notes>1</Notes>
  <HiddenSlides>1</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84" baseType="lpstr">
      <vt:lpstr>Arial</vt:lpstr>
      <vt:lpstr>Arial Black</vt:lpstr>
      <vt:lpstr>Bookman Old Style</vt:lpstr>
      <vt:lpstr>Calibri</vt:lpstr>
      <vt:lpstr>Cambria Math</vt:lpstr>
      <vt:lpstr>Century Gothic</vt:lpstr>
      <vt:lpstr>Comic Sans MS</vt:lpstr>
      <vt:lpstr>ff-meta-serif-web-pro</vt:lpstr>
      <vt:lpstr>Lucida Grande</vt:lpstr>
      <vt:lpstr>Symbol</vt:lpstr>
      <vt:lpstr>Tahoma</vt:lpstr>
      <vt:lpstr>Times New Roman</vt:lpstr>
      <vt:lpstr>Wingdings</vt:lpstr>
      <vt:lpstr>Office Theme</vt:lpstr>
      <vt:lpstr>Photo Editor Photo</vt:lpstr>
      <vt:lpstr>Μια εισαγωγή στους  Επιταχυντές Σωματιδίων</vt:lpstr>
      <vt:lpstr>Λίγα λόγια για μένα…</vt:lpstr>
      <vt:lpstr>Για τι θα μιλήσουμε</vt:lpstr>
      <vt:lpstr>Τι είναι οι επιταχυντές;</vt:lpstr>
      <vt:lpstr>Ποια η ανάγκη για τους επιταχυντές;</vt:lpstr>
      <vt:lpstr>PowerPoint Presentation</vt:lpstr>
      <vt:lpstr>Ο ρόλος της ενέργειας στους επιταχυντές</vt:lpstr>
      <vt:lpstr>Η εξέλιξη των επιταχυντών – τα αρχικά βήματα …</vt:lpstr>
      <vt:lpstr>Η εξέλιξη των επιταχυντών – τα αρχικά βήματα …</vt:lpstr>
      <vt:lpstr>Η εξέλιξη των επιταχυντών – τα αρχικά βήματα …</vt:lpstr>
      <vt:lpstr>Η εξέλιξη των επιταχυντών – τα αρχικά βήματα …</vt:lpstr>
      <vt:lpstr>Η εξέλιξη των επιταχυντών – τα αρχικά βήματα …</vt:lpstr>
      <vt:lpstr>Η εξέλιξη των επιταχυντών – τα αρχικά βήματα …</vt:lpstr>
      <vt:lpstr>Η εξέλιξη των επιταχυντών – τα επόμενα βήματα μέχρι το σήμερα…</vt:lpstr>
      <vt:lpstr>Πως δουλεύουν οι επιταχυντές</vt:lpstr>
      <vt:lpstr>Η δέσμη σωματιδίων</vt:lpstr>
      <vt:lpstr>Η δέσμη σωματιδίων</vt:lpstr>
      <vt:lpstr>Η επιτάχυνση των σωματιδίων</vt:lpstr>
      <vt:lpstr>Πως επιδρούμε στις δέσμες; χρειαζόμαστε μια δύναμη!</vt:lpstr>
      <vt:lpstr>Τι χρειαζόμαστε για τον επιταχυντή; το synchrotron</vt:lpstr>
      <vt:lpstr>Που κινούνται οι δέσμες στον επιταχυντή;</vt:lpstr>
      <vt:lpstr>Τύποι επιταχυντών</vt:lpstr>
      <vt:lpstr>Η κίνηση της δέσμης στον επιταχυντή Εγκάρσια δυναμική</vt:lpstr>
      <vt:lpstr>Η κίνηση της δέσμης στον επιταχυντή Εγκάρσια δυναμική </vt:lpstr>
      <vt:lpstr>Η κίνηση της δέσμης στον επιταχυντή Εγκάρσια δυναμική </vt:lpstr>
      <vt:lpstr>Η κίνηση της δέσμης στον επιταχυντή Εγκάρσια δυναμική </vt:lpstr>
      <vt:lpstr>Η κίνηση της δέσμης στον επιταχυντή Εγκάρσια δυναμική </vt:lpstr>
      <vt:lpstr>Η κίνηση της δέσμης στον επιταχυντή Εγκάρσια δυναμική </vt:lpstr>
      <vt:lpstr>Η κίνηση της δέσμης στον επιταχυντή Εγκάρσια δυναμική – ιδανικός επιταχυντής</vt:lpstr>
      <vt:lpstr>Η κίνηση της δέσμης στον επιταχυντή Εγκάρσια δυναμική – μη ιδανικός επιταχυντής</vt:lpstr>
      <vt:lpstr>Η κίνηση της δέσμης στον επιταχυντή Εγκάρσια δυναμική – σταθερότητα της τροχιάς</vt:lpstr>
      <vt:lpstr>Η κίνηση της δέσμης στον επιταχυντή Εγκάρσια δυναμική – </vt:lpstr>
      <vt:lpstr>Η κίνηση της δέσμης στον επιταχυντή Εγκάρσια δυναμική - συντονισμοί </vt:lpstr>
      <vt:lpstr>Η κίνηση της δέσμης στον επιταχυντή Εγκάρσια δυναμική - συντονισμοί </vt:lpstr>
      <vt:lpstr>Η κίνηση της δέσμης στον επιταχυντή Εγκάρσια δυναμική </vt:lpstr>
      <vt:lpstr>Η κίνηση της δέσμης στον επιταχυντή Διαμήκης δυναμική - επιτάχυνση</vt:lpstr>
      <vt:lpstr>Η κίνηση της δέσμης στον επιταχυντή Διαμήκης δυναμική – phase focusing</vt:lpstr>
      <vt:lpstr>Η κίνηση της δέσμης στον επιταχυντή Διαμήκης δυναμική – phase focusing</vt:lpstr>
      <vt:lpstr>Πως δουλεύουμε με έναν επιταχυντή</vt:lpstr>
      <vt:lpstr>O κύκλος λειτουργίας ενός επιταχυντή</vt:lpstr>
      <vt:lpstr>O κύκλος λειτουργίας ενός επιταχυντή</vt:lpstr>
      <vt:lpstr>O κύκλος λειτουργίας ενός επιταχυντή To σύμπλεγμα των επιταχυντών του CERN</vt:lpstr>
      <vt:lpstr>O κύκλος λειτουργίας ενός επιταχυντή LHC injectors </vt:lpstr>
      <vt:lpstr>O LHC σε λίγα λόγια!</vt:lpstr>
      <vt:lpstr>Πως συγκρούονται οι δέσμες LHC </vt:lpstr>
      <vt:lpstr>Πως συγκρούονται οι δέσμες LHC </vt:lpstr>
      <vt:lpstr>O κύκλος λειτουργίας LHC </vt:lpstr>
      <vt:lpstr>Η φυσική του επιταχυντή</vt:lpstr>
      <vt:lpstr>Η φυσική του επιταχυντή …και η κβαντομηχανική;</vt:lpstr>
      <vt:lpstr>Πως γεμίζουμε την δέσμη σε έναν επιταχυντή;</vt:lpstr>
      <vt:lpstr>Εισαγωγή (Injection) / Εξαγωγή (Extraction) της δέσμης</vt:lpstr>
      <vt:lpstr>Εισαγωγή (Injection) / Εξαγωγή (Extraction) της δέσμης</vt:lpstr>
      <vt:lpstr>Η εξέλιξη των επιταχυντών …το χτές</vt:lpstr>
      <vt:lpstr>Η εξέλιξη των επιταχυντών  … το σήμερα</vt:lpstr>
      <vt:lpstr>Η εξέλιξη των επιταχυντών  … το σήμερα</vt:lpstr>
      <vt:lpstr>Η εξέλιξη των επιταχυντών  … το σήμερα</vt:lpstr>
      <vt:lpstr>Η εξέλιξη των επιταχυντών  … το σήμερα</vt:lpstr>
      <vt:lpstr>Συνοπτικά η εξέλιξη των επιταχυντών Το διάγραμμα του Livingston</vt:lpstr>
      <vt:lpstr>Η εξέλιξη των επιταχυντών  … το αύριο</vt:lpstr>
      <vt:lpstr>Επιτάχυνση με πλάσμα wakefield Νέα τεχνολογία που σκοπεύει να καταφέρει ~1000 μεγαλύτερη βαθμίδα επιτάχυνσης</vt:lpstr>
      <vt:lpstr>Η εξέλιξη των επιταχυντών  … το αύριο</vt:lpstr>
      <vt:lpstr>Η εξέλιξη των επιταχυντών  … το αύριο</vt:lpstr>
      <vt:lpstr>Οι επιταχυντές σήμερα … πέρα από την φυσική των σωματιδίων</vt:lpstr>
      <vt:lpstr>Οι επιταχυντές σήμερα … συμβολή στην έρευνα για το περιβάλλον</vt:lpstr>
      <vt:lpstr>Οι επιταχυντές σήμερα … συμβολή στην τέχνη!</vt:lpstr>
      <vt:lpstr>Οι τελευταίες λέξεις … οι προκλήσεις και οι ευκαιρίες!</vt:lpstr>
      <vt:lpstr>PowerPoint Presentation</vt:lpstr>
      <vt:lpstr>Γιατί ο επιταχυντής είναι κατασκευασμένος υπόγεια;</vt:lpstr>
      <vt:lpstr>Για τρείς βασικούς λόγους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Ilias Efthymiopoulos</dc:creator>
  <cp:lastModifiedBy>Ilias Efthymiopoulos</cp:lastModifiedBy>
  <cp:revision>110</cp:revision>
  <cp:lastPrinted>2020-01-30T13:49:18Z</cp:lastPrinted>
  <dcterms:created xsi:type="dcterms:W3CDTF">2020-06-04T20:04:16Z</dcterms:created>
  <dcterms:modified xsi:type="dcterms:W3CDTF">2024-04-13T08:38:23Z</dcterms:modified>
</cp:coreProperties>
</file>