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mov" ContentType="video/quicktime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4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5" r:id="rId1"/>
    <p:sldMasterId id="2147483762" r:id="rId2"/>
    <p:sldMasterId id="2147483776" r:id="rId3"/>
    <p:sldMasterId id="2147483788" r:id="rId4"/>
    <p:sldMasterId id="2147484344" r:id="rId5"/>
  </p:sldMasterIdLst>
  <p:notesMasterIdLst>
    <p:notesMasterId r:id="rId69"/>
  </p:notesMasterIdLst>
  <p:handoutMasterIdLst>
    <p:handoutMasterId r:id="rId70"/>
  </p:handoutMasterIdLst>
  <p:sldIdLst>
    <p:sldId id="602" r:id="rId6"/>
    <p:sldId id="613" r:id="rId7"/>
    <p:sldId id="264" r:id="rId8"/>
    <p:sldId id="656" r:id="rId9"/>
    <p:sldId id="718" r:id="rId10"/>
    <p:sldId id="259" r:id="rId11"/>
    <p:sldId id="735" r:id="rId12"/>
    <p:sldId id="288" r:id="rId13"/>
    <p:sldId id="633" r:id="rId14"/>
    <p:sldId id="637" r:id="rId15"/>
    <p:sldId id="733" r:id="rId16"/>
    <p:sldId id="622" r:id="rId17"/>
    <p:sldId id="630" r:id="rId18"/>
    <p:sldId id="300" r:id="rId19"/>
    <p:sldId id="639" r:id="rId20"/>
    <p:sldId id="272" r:id="rId21"/>
    <p:sldId id="273" r:id="rId22"/>
    <p:sldId id="274" r:id="rId23"/>
    <p:sldId id="624" r:id="rId24"/>
    <p:sldId id="636" r:id="rId25"/>
    <p:sldId id="435" r:id="rId26"/>
    <p:sldId id="641" r:id="rId27"/>
    <p:sldId id="728" r:id="rId28"/>
    <p:sldId id="732" r:id="rId29"/>
    <p:sldId id="727" r:id="rId30"/>
    <p:sldId id="731" r:id="rId31"/>
    <p:sldId id="737" r:id="rId32"/>
    <p:sldId id="730" r:id="rId33"/>
    <p:sldId id="736" r:id="rId34"/>
    <p:sldId id="729" r:id="rId35"/>
    <p:sldId id="717" r:id="rId36"/>
    <p:sldId id="271" r:id="rId37"/>
    <p:sldId id="270" r:id="rId38"/>
    <p:sldId id="715" r:id="rId39"/>
    <p:sldId id="686" r:id="rId40"/>
    <p:sldId id="734" r:id="rId41"/>
    <p:sldId id="709" r:id="rId42"/>
    <p:sldId id="687" r:id="rId43"/>
    <p:sldId id="710" r:id="rId44"/>
    <p:sldId id="690" r:id="rId45"/>
    <p:sldId id="723" r:id="rId46"/>
    <p:sldId id="720" r:id="rId47"/>
    <p:sldId id="721" r:id="rId48"/>
    <p:sldId id="692" r:id="rId49"/>
    <p:sldId id="282" r:id="rId50"/>
    <p:sldId id="708" r:id="rId51"/>
    <p:sldId id="658" r:id="rId52"/>
    <p:sldId id="694" r:id="rId53"/>
    <p:sldId id="724" r:id="rId54"/>
    <p:sldId id="725" r:id="rId55"/>
    <p:sldId id="691" r:id="rId56"/>
    <p:sldId id="726" r:id="rId57"/>
    <p:sldId id="643" r:id="rId58"/>
    <p:sldId id="614" r:id="rId59"/>
    <p:sldId id="470" r:id="rId60"/>
    <p:sldId id="615" r:id="rId61"/>
    <p:sldId id="608" r:id="rId62"/>
    <p:sldId id="659" r:id="rId63"/>
    <p:sldId id="660" r:id="rId64"/>
    <p:sldId id="661" r:id="rId65"/>
    <p:sldId id="662" r:id="rId66"/>
    <p:sldId id="664" r:id="rId67"/>
    <p:sldId id="668" r:id="rId68"/>
  </p:sldIdLst>
  <p:sldSz cx="9144000" cy="6858000" type="screen4x3"/>
  <p:notesSz cx="6662738" cy="98663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33CC33"/>
    <a:srgbClr val="9900CC"/>
    <a:srgbClr val="66FFCC"/>
    <a:srgbClr val="B2B2B2"/>
    <a:srgbClr val="FF0000"/>
    <a:srgbClr val="006699"/>
    <a:srgbClr val="CC66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224" autoAdjust="0"/>
    <p:restoredTop sz="94993"/>
  </p:normalViewPr>
  <p:slideViewPr>
    <p:cSldViewPr>
      <p:cViewPr>
        <p:scale>
          <a:sx n="115" d="100"/>
          <a:sy n="115" d="100"/>
        </p:scale>
        <p:origin x="144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6688"/>
    </p:cViewPr>
  </p:sorterViewPr>
  <p:notesViewPr>
    <p:cSldViewPr>
      <p:cViewPr varScale="1">
        <p:scale>
          <a:sx n="58" d="100"/>
          <a:sy n="58" d="100"/>
        </p:scale>
        <p:origin x="-1770" y="-78"/>
      </p:cViewPr>
      <p:guideLst>
        <p:guide orient="horz" pos="3107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63" Type="http://schemas.openxmlformats.org/officeDocument/2006/relationships/slide" Target="slides/slide58.xml"/><Relationship Id="rId68" Type="http://schemas.openxmlformats.org/officeDocument/2006/relationships/slide" Target="slides/slide6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slide" Target="slides/slide48.xml"/><Relationship Id="rId58" Type="http://schemas.openxmlformats.org/officeDocument/2006/relationships/slide" Target="slides/slide53.xml"/><Relationship Id="rId66" Type="http://schemas.openxmlformats.org/officeDocument/2006/relationships/slide" Target="slides/slide61.xml"/><Relationship Id="rId7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61" Type="http://schemas.openxmlformats.org/officeDocument/2006/relationships/slide" Target="slides/slide56.xml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slide" Target="slides/slide51.xml"/><Relationship Id="rId64" Type="http://schemas.openxmlformats.org/officeDocument/2006/relationships/slide" Target="slides/slide59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72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slide" Target="slides/slide54.xml"/><Relationship Id="rId67" Type="http://schemas.openxmlformats.org/officeDocument/2006/relationships/slide" Target="slides/slide62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slide" Target="slides/slide49.xml"/><Relationship Id="rId62" Type="http://schemas.openxmlformats.org/officeDocument/2006/relationships/slide" Target="slides/slide57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slide" Target="slides/slide52.xml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60" Type="http://schemas.openxmlformats.org/officeDocument/2006/relationships/slide" Target="slides/slide55.xml"/><Relationship Id="rId65" Type="http://schemas.openxmlformats.org/officeDocument/2006/relationships/slide" Target="slides/slide60.xml"/><Relationship Id="rId73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Relationship Id="rId34" Type="http://schemas.openxmlformats.org/officeDocument/2006/relationships/slide" Target="slides/slide29.xml"/><Relationship Id="rId50" Type="http://schemas.openxmlformats.org/officeDocument/2006/relationships/slide" Target="slides/slide45.xml"/><Relationship Id="rId55" Type="http://schemas.openxmlformats.org/officeDocument/2006/relationships/slide" Target="slides/slide50.xml"/><Relationship Id="rId7" Type="http://schemas.openxmlformats.org/officeDocument/2006/relationships/slide" Target="slides/slide2.xml"/><Relationship Id="rId71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5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232F369-43D5-6C4A-A58A-5FC22BA3AF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3912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5075" y="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60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5188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686300"/>
            <a:ext cx="4884738" cy="44402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5075" y="9372600"/>
            <a:ext cx="2887663" cy="493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B01C8C6-CF16-E949-9DD9-144B4E4AE8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5482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07" charset="0"/>
        <a:ea typeface="ＭＳ Ｐゴシック" pitchFamily="-107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484CFFB-34FC-5D4B-968A-7FB66E1CF1CD}" type="slidenum">
              <a:rPr lang="en-US" sz="1200"/>
              <a:pPr/>
              <a:t>1</a:t>
            </a:fld>
            <a:endParaRPr lang="en-US" sz="1200"/>
          </a:p>
        </p:txBody>
      </p:sp>
      <p:sp>
        <p:nvSpPr>
          <p:cNvPr id="880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V0.9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8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.4, 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00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:10 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2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4η 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Αυγουστ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ου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20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1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5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V0.99.x  31 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Αυγούστου 2023</a:t>
            </a: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V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1.01</a:t>
            </a:r>
            <a:r>
              <a:rPr lang="el-GR" baseline="0" dirty="0">
                <a:latin typeface="Times New Roman" charset="0"/>
                <a:ea typeface="ＭＳ Ｐゴシック" charset="0"/>
                <a:cs typeface="ＭＳ Ｐゴシック" charset="0"/>
              </a:rPr>
              <a:t>   30 Αυγούστου 2023 – Διορθώσεις 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Rachel </a:t>
            </a:r>
            <a:r>
              <a:rPr lang="en-US" baseline="0" dirty="0" err="1">
                <a:latin typeface="Times New Roman" charset="0"/>
                <a:ea typeface="ＭＳ Ｐゴシック" charset="0"/>
                <a:cs typeface="ＭＳ Ｐゴシック" charset="0"/>
              </a:rPr>
              <a:t>Avramidoy</a:t>
            </a:r>
            <a:endParaRPr lang="en-US" baseline="0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V1.02   </a:t>
            </a:r>
            <a:r>
              <a:rPr lang="el-GR" baseline="0" dirty="0">
                <a:latin typeface="Times New Roman" charset="0"/>
                <a:ea typeface="ＭＳ Ｐゴシック" charset="0"/>
                <a:cs typeface="ＭＳ Ｐゴシック" charset="0"/>
              </a:rPr>
              <a:t>31 Αυγούστου 2023  - 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Refinements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D9037A2-288A-B247-B1D8-AEE1E392B03F}" type="slidenum">
              <a:rPr lang="en-US" sz="1200"/>
              <a:pPr/>
              <a:t>12</a:t>
            </a:fld>
            <a:endParaRPr lang="en-US" sz="1200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7D12061-B93C-AE4F-B81D-239475D3107A}" type="slidenum">
              <a:rPr lang="en-US" sz="1200"/>
              <a:pPr/>
              <a:t>13</a:t>
            </a:fld>
            <a:endParaRPr lang="en-US" sz="1200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EB6E0237-6CAA-7541-8E96-BE0AFCFFE310}" type="slidenum">
              <a:rPr lang="en-US" sz="1200"/>
              <a:pPr/>
              <a:t>15</a:t>
            </a:fld>
            <a:endParaRPr lang="en-US" sz="1200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5188" y="741363"/>
            <a:ext cx="4932362" cy="3698875"/>
          </a:xfrm>
          <a:solidFill>
            <a:srgbClr val="FFFFFF"/>
          </a:solidFill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4713"/>
            <a:ext cx="5329238" cy="4440237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27B8641-12CB-BB41-BBCE-53ACA843B200}" type="slidenum">
              <a:rPr lang="en-US" sz="1200"/>
              <a:pPr/>
              <a:t>19</a:t>
            </a:fld>
            <a:endParaRPr lang="en-US" sz="1200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8363" y="741363"/>
            <a:ext cx="4929187" cy="3697287"/>
          </a:xfrm>
          <a:ln w="12700"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7413" y="4686300"/>
            <a:ext cx="4887912" cy="4440238"/>
          </a:xfrm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449" tIns="45725" rIns="91449" bIns="45725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9C2A0CE-6642-AF48-9292-332F9CA8193E}" type="slidenum">
              <a:rPr lang="en-US" sz="1200"/>
              <a:pPr/>
              <a:t>20</a:t>
            </a:fld>
            <a:endParaRPr lang="en-US" sz="1200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F1FFFC7-7F8A-424C-AF96-382140CB5A94}" type="slidenum">
              <a:rPr lang="en-US" sz="1200"/>
              <a:pPr/>
              <a:t>21</a:t>
            </a:fld>
            <a:endParaRPr lang="en-US" sz="1200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B3789E1-5A77-3246-85EB-73D4121E6EE7}" type="slidenum">
              <a:rPr lang="en-US" sz="1200"/>
              <a:pPr/>
              <a:t>22</a:t>
            </a:fld>
            <a:endParaRPr lang="en-US" sz="1200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5066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Shape 20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05" name="Shape 20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Big one: </a:t>
            </a:r>
          </a:p>
          <a:p>
            <a:r>
              <a:t>  IBA ( Belgian equipment vendor ) double scattering proton therapy system  ( Mass General Hospital  for treatment plan checking. )</a:t>
            </a:r>
          </a:p>
          <a:p>
            <a:r>
              <a:t>  Close up of the range modulator wheel (same system)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062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D2E32D0F-6990-6F44-8AD8-1D9B0712D6A8}" type="slidenum">
              <a:rPr lang="en-US" sz="1200"/>
              <a:pPr/>
              <a:t>2</a:t>
            </a:fld>
            <a:endParaRPr lang="en-US" sz="1200"/>
          </a:p>
        </p:txBody>
      </p:sp>
      <p:sp>
        <p:nvSpPr>
          <p:cNvPr id="901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Detectors and their Simulation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Simulation packages, toolkits 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Key capabilities and concepts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Alternatives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Physics processes and their modelling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EM, hadronic, optical, …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GEANT4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an example of a modern simulation toolkit,</a:t>
            </a:r>
          </a:p>
          <a:p>
            <a:pPr lvl="1"/>
            <a:r>
              <a:rPr lang="en-US">
                <a:latin typeface="Times New Roman" charset="0"/>
                <a:ea typeface="ＭＳ Ｐゴシック" charset="0"/>
              </a:rPr>
              <a:t>highlights of capabilities.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529165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«</a:t>
            </a:r>
            <a:r>
              <a:rPr lang="en-US" dirty="0">
                <a:latin typeface="Arial Black" charset="0"/>
                <a:ea typeface="ＭＳ Ｐゴシック" charset="0"/>
                <a:cs typeface="ＭＳ Ｐゴシック" charset="0"/>
              </a:rPr>
              <a:t>The Reconstruction challenge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»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5304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646BEE2-32A0-C84A-8C82-775F33EBD880}" type="slidenum">
              <a:rPr lang="en-US" sz="1200"/>
              <a:pPr/>
              <a:t>38</a:t>
            </a:fld>
            <a:endParaRPr lang="en-US" sz="1200"/>
          </a:p>
        </p:txBody>
      </p:sp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l-GR">
                <a:latin typeface="Times New Roman" charset="0"/>
                <a:ea typeface="ＭＳ Ｐゴシック" charset="0"/>
                <a:cs typeface="ＭＳ Ｐゴシック" charset="0"/>
              </a:rPr>
              <a:t>Εικονα/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 Picture from ATLAS – copied from talk of John Harvey at Global Grid Forum, 13 March 2004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The measurements from an event are like a </a:t>
            </a:r>
            <a:r>
              <a:rPr lang="ja-JP" altLang="en-US" sz="2400">
                <a:latin typeface="Times New Roman" charset="0"/>
                <a:ea typeface="ＭＳ Ｐゴシック" charset="0"/>
                <a:cs typeface="ＭＳ Ｐゴシック" charset="0"/>
              </a:rPr>
              <a:t>‘</a:t>
            </a:r>
            <a:r>
              <a:rPr lang="en-US" altLang="ja-JP" sz="2400">
                <a:latin typeface="Times New Roman" charset="0"/>
                <a:ea typeface="ＭＳ Ｐゴシック" charset="0"/>
                <a:cs typeface="ＭＳ Ｐゴシック" charset="0"/>
              </a:rPr>
              <a:t>puzzle</a:t>
            </a:r>
            <a:r>
              <a:rPr lang="ja-JP" altLang="en-US" sz="2400"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endParaRPr lang="en-US" altLang="ja-JP" sz="240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n-US" sz="2000">
                <a:latin typeface="Times New Roman" charset="0"/>
                <a:ea typeface="ＭＳ Ｐゴシック" charset="0"/>
              </a:rPr>
              <a:t>What tracks created them?</a:t>
            </a:r>
          </a:p>
          <a:p>
            <a:pPr lvl="2">
              <a:lnSpc>
                <a:spcPct val="90000"/>
              </a:lnSpc>
            </a:pPr>
            <a:r>
              <a:rPr lang="en-US" sz="1800">
                <a:latin typeface="Times New Roman" charset="0"/>
                <a:ea typeface="ＭＳ Ｐゴシック" charset="0"/>
              </a:rPr>
              <a:t>Reconstruction will tell!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Each tracking detector can measure a hit</a:t>
            </a:r>
            <a:r>
              <a:rPr lang="ja-JP" altLang="en-US" sz="2400"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 sz="2400">
                <a:latin typeface="Times New Roman" charset="0"/>
                <a:ea typeface="ＭＳ Ｐゴシック" charset="0"/>
                <a:cs typeface="ＭＳ Ｐゴシック" charset="0"/>
              </a:rPr>
              <a:t>s positions 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They can come from tens to thousands of tracks</a:t>
            </a:r>
          </a:p>
          <a:p>
            <a:pPr>
              <a:lnSpc>
                <a:spcPct val="90000"/>
              </a:lnSpc>
            </a:pPr>
            <a:r>
              <a:rPr lang="en-US" sz="2400">
                <a:latin typeface="Times New Roman" charset="0"/>
                <a:ea typeface="ＭＳ Ｐゴシック" charset="0"/>
                <a:cs typeface="ＭＳ Ｐゴシック" charset="0"/>
              </a:rPr>
              <a:t>Must identify</a:t>
            </a:r>
            <a:r>
              <a:rPr lang="en-US" sz="2400">
                <a:solidFill>
                  <a:srgbClr val="FF5050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which of these hit </a:t>
            </a:r>
            <a:r>
              <a:rPr lang="ja-JP" alt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‘</a:t>
            </a:r>
            <a:r>
              <a:rPr lang="en-US" altLang="ja-JP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traces</a:t>
            </a:r>
            <a:r>
              <a:rPr lang="ja-JP" altLang="en-US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’</a:t>
            </a:r>
            <a:r>
              <a:rPr lang="en-US" altLang="ja-JP" sz="2000">
                <a:solidFill>
                  <a:srgbClr val="FF5050"/>
                </a:solidFill>
                <a:latin typeface="Times New Roman" charset="0"/>
                <a:ea typeface="ＭＳ Ｐゴシック" charset="0"/>
              </a:rPr>
              <a:t> belong to the same track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1DBB4D6-A7FB-164E-A01A-DFD38FD09B46}" type="slidenum">
              <a:rPr lang="en-US" sz="1200"/>
              <a:pPr/>
              <a:t>43</a:t>
            </a:fld>
            <a:endParaRPr lang="en-US" sz="1200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979" tIns="45990" rIns="91979" bIns="45990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1DBB4D6-A7FB-164E-A01A-DFD38FD09B46}" type="slidenum">
              <a:rPr lang="en-US" sz="1200"/>
              <a:pPr/>
              <a:t>47</a:t>
            </a:fld>
            <a:endParaRPr lang="en-US" sz="1200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979" tIns="45990" rIns="91979" bIns="45990"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B84C4B7-3C58-6C40-8F44-B48C94909420}" type="slidenum">
              <a:rPr lang="en-US" sz="1200"/>
              <a:pPr/>
              <a:t>48</a:t>
            </a:fld>
            <a:endParaRPr lang="en-US" sz="1200"/>
          </a:p>
        </p:txBody>
      </p:sp>
      <p:sp>
        <p:nvSpPr>
          <p:cNvPr id="1300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GB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573231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7D44457-45E8-DB4A-B1C5-F49405F0AD97}" type="slidenum">
              <a:rPr lang="en-US" sz="1200"/>
              <a:pPr/>
              <a:t>53</a:t>
            </a:fld>
            <a:endParaRPr lang="en-US" sz="1200"/>
          </a:p>
        </p:txBody>
      </p:sp>
      <p:sp>
        <p:nvSpPr>
          <p:cNvPr id="148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F116621-5CAF-DB4C-A7B9-A8E1D8FEAD8F}" type="slidenum">
              <a:rPr lang="en-US" sz="1200"/>
              <a:pPr/>
              <a:t>54</a:t>
            </a:fld>
            <a:endParaRPr lang="en-US" sz="1200"/>
          </a:p>
        </p:txBody>
      </p:sp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30B9110-D653-5A49-B56D-B61AF4627866}" type="slidenum">
              <a:rPr lang="en-US" sz="1200"/>
              <a:pPr/>
              <a:t>55</a:t>
            </a:fld>
            <a:endParaRPr lang="en-US" sz="1200"/>
          </a:p>
        </p:txBody>
      </p:sp>
      <p:sp>
        <p:nvSpPr>
          <p:cNvPr id="191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6288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A627207-DF0F-014E-93FD-AC4E38104F7D}" type="slidenum">
              <a:rPr lang="en-US" sz="1200"/>
              <a:pPr/>
              <a:t>56</a:t>
            </a:fld>
            <a:endParaRPr lang="en-US" sz="1200"/>
          </a:p>
        </p:txBody>
      </p:sp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3020E6A-2D63-6346-AB10-88D7178CC1F1}" type="slidenum">
              <a:rPr lang="en-US" sz="1200"/>
              <a:pPr/>
              <a:t>57</a:t>
            </a:fld>
            <a:endParaRPr lang="en-US" sz="1200"/>
          </a:p>
        </p:txBody>
      </p:sp>
      <p:sp>
        <p:nvSpPr>
          <p:cNvPr id="189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DB1F4BE-9F14-4D4F-93F3-A66EA82E4A18}" type="slidenum">
              <a:rPr lang="en-US" sz="1200"/>
              <a:pPr/>
              <a:t>58</a:t>
            </a:fld>
            <a:endParaRPr lang="en-US" sz="1200"/>
          </a:p>
        </p:txBody>
      </p:sp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68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1/3 capacity at CERN,  2/3 capacity outside CERN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Takes account of PASTA reassessment of requirements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DF17D57-C326-EC4C-877A-09297F9DA26F}" type="slidenum">
              <a:rPr lang="en-US" sz="1200"/>
              <a:pPr/>
              <a:t>59</a:t>
            </a:fld>
            <a:endParaRPr lang="en-US" sz="1200"/>
          </a:p>
        </p:txBody>
      </p:sp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1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Time moves from left to right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Raw event structure generated online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Reconstruction clone event header with link to raw and add link to Rec and new objects generated.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AOD – clone ESD Event and add link to Physics objects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Left box is typically batch production – because links exist do not necessarily navigate them too expensive - Sequential processing through files of data - New calibration do new production reprocessing of reconstruction and analysis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Unidirectional links backward in time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No links between events – autonomous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Private analysis is where can make use of links – copy Event and Phys  objects and generate new private information e.g.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interactive event display shows tracks on selected (very) few events – want to see raw hit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want to run specialised physics algorithms on Higgs candidates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Typically span namy runs just looking at Higgs candidates, very few events per run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Can save results of private analysis for reuse  - making plots later, sharing results with colleagues etc.</a:t>
            </a:r>
          </a:p>
          <a:p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EA02CC7-7446-6547-B771-171EE76F6304}" type="slidenum">
              <a:rPr lang="en-US" sz="1200"/>
              <a:pPr/>
              <a:t>60</a:t>
            </a:fld>
            <a:endParaRPr lang="en-US" sz="1200"/>
          </a:p>
        </p:txBody>
      </p:sp>
      <p:sp>
        <p:nvSpPr>
          <p:cNvPr id="173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3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 sz="900">
                <a:solidFill>
                  <a:schemeClr val="hlink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Run Catalogue – </a:t>
            </a: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Associates runs to Data files – implicit collections implying sequential processing of data – no pointers</a:t>
            </a:r>
            <a:endParaRPr lang="en-US" sz="900">
              <a:solidFill>
                <a:schemeClr val="hlink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sz="900">
                <a:solidFill>
                  <a:schemeClr val="hlink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Event collection</a:t>
            </a: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 - a collection of references to events, plus other attributes (tags) – implies explicit colections and to pointers – allows to read from different files </a:t>
            </a:r>
          </a:p>
          <a:p>
            <a:pPr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This is the primary interface for reading back events for analysis</a:t>
            </a:r>
          </a:p>
          <a:p>
            <a:pPr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Can query attributes without retrieving the objects themselves which allows selection of specific subsets to be selected from large collections</a:t>
            </a:r>
          </a:p>
          <a:p>
            <a:r>
              <a:rPr lang="en-US" sz="900">
                <a:solidFill>
                  <a:schemeClr val="hlink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File catalog</a:t>
            </a: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 - keeps track of files of the </a:t>
            </a:r>
            <a:r>
              <a:rPr lang="ja-JP" altLang="en-US" sz="900">
                <a:latin typeface="Times New Roman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900">
                <a:latin typeface="Times New Roman" charset="0"/>
                <a:ea typeface="ＭＳ Ｐゴシック" charset="0"/>
                <a:cs typeface="ＭＳ Ｐゴシック" charset="0"/>
              </a:rPr>
              <a:t>Event DB</a:t>
            </a:r>
            <a:r>
              <a:rPr lang="ja-JP" altLang="en-US" sz="900">
                <a:latin typeface="Times New Roman" charset="0"/>
                <a:ea typeface="ＭＳ Ｐゴシック" charset="0"/>
                <a:cs typeface="ＭＳ Ｐゴシック" charset="0"/>
              </a:rPr>
              <a:t>”</a:t>
            </a:r>
            <a:endParaRPr lang="en-US" altLang="ja-JP" sz="90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Does the mapping of logical file names to physical file names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Need to know how the collection was produced (provenance)</a:t>
            </a:r>
          </a:p>
          <a:p>
            <a:pPr lvl="1"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</a:rPr>
              <a:t>which selection algorithm was used</a:t>
            </a:r>
          </a:p>
          <a:p>
            <a:pPr lvl="1"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</a:rPr>
              <a:t>which reconstruction algorithm</a:t>
            </a:r>
          </a:p>
          <a:p>
            <a:pPr lvl="1">
              <a:buFontTx/>
              <a:buChar char="•"/>
            </a:pPr>
            <a:r>
              <a:rPr lang="en-US" sz="900">
                <a:latin typeface="Times New Roman" charset="0"/>
                <a:ea typeface="ＭＳ Ｐゴシック" charset="0"/>
              </a:rPr>
              <a:t>which calibration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Need to define a common schema that physicists can query to answer these questions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Otherwise they will produce their own collections wasting resources and adding to the confusion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Apply query to collection w/o touching data – result can be a new collection –continual process of refinement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Replicate and distribute over wide area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BaBar has now accumulated 80M) good production collections</a:t>
            </a:r>
          </a:p>
          <a:p>
            <a:r>
              <a:rPr lang="en-US" sz="900">
                <a:latin typeface="Times New Roman" charset="0"/>
                <a:ea typeface="ＭＳ Ｐゴシック" charset="0"/>
                <a:cs typeface="ＭＳ Ｐゴシック" charset="0"/>
              </a:rPr>
              <a:t>There are so  many options/configurations/releases/settings for each collection that people easily get lost</a:t>
            </a:r>
            <a:endParaRPr lang="en-GB" sz="90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2F88379-AEA4-BD44-8474-7DCE8C41E9F9}" type="slidenum">
              <a:rPr lang="en-US" sz="1200"/>
              <a:pPr/>
              <a:t>61</a:t>
            </a:fld>
            <a:endParaRPr lang="en-US" sz="1200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Detector Conditions synonym for calibration, alignment, operational parameters, environmental parameters etc.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Tag for each data item to identify which version to use at any time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Slice is a cut on tag (which data items you need) and on time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9D572F8F-8BF1-ED44-B135-6E1D06158278}" type="slidenum">
              <a:rPr lang="en-US" sz="1200"/>
              <a:pPr/>
              <a:t>62</a:t>
            </a:fld>
            <a:endParaRPr lang="en-US" sz="1200"/>
          </a:p>
        </p:txBody>
      </p:sp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7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Centres categorised in Tiers according to the resources (cpu and storage) they have available and their connectivity into grid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Production Manager</a:t>
            </a:r>
            <a:r>
              <a:rPr lang="ja-JP" altLang="en-US">
                <a:latin typeface="Times New Roman" charset="0"/>
                <a:ea typeface="ＭＳ Ｐゴシック" charset="0"/>
                <a:cs typeface="ＭＳ Ｐゴシック" charset="0"/>
              </a:rPr>
              <a:t>’</a:t>
            </a:r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s view of computing model  (Traditional) is shown on left.and is based on two premises :</a:t>
            </a:r>
          </a:p>
          <a:p>
            <a:pPr>
              <a:buFontTx/>
              <a:buChar char="•"/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Easier to move job to the data</a:t>
            </a:r>
          </a:p>
          <a:p>
            <a:pPr>
              <a:buFontTx/>
              <a:buChar char="•"/>
            </a:pP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Make data where the job will run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Experiments develop policies for implementation of reconstruction, calibration and analysis activities – where these jobs run and how data are replicated i.e. models for replication of RAW, ESD and AOD from Tier 0 to Tier 1 and 2. 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In the past left hand diagram also represents the user view i.e. user </a:t>
            </a:r>
            <a:r>
              <a:rPr lang="en-US">
                <a:latin typeface="Symbol" charset="0"/>
                <a:ea typeface="ＭＳ Ｐゴシック" charset="0"/>
                <a:cs typeface="ＭＳ Ｐゴシック" charset="0"/>
              </a:rPr>
              <a:t>b </a:t>
            </a:r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gets data from RAL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New model shown on right sees groups of centres in clouds implying movement of data and jobs is transparent to the user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Ideas are evolving</a:t>
            </a:r>
          </a:p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Need flexibility – adjust according to experience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841AA0B-6721-C545-977C-785DC3AF76C7}" type="slidenum">
              <a:rPr lang="en-US" sz="1200"/>
              <a:pPr/>
              <a:t>63</a:t>
            </a:fld>
            <a:endParaRPr lang="en-US" sz="1200"/>
          </a:p>
        </p:txBody>
      </p:sp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79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>
                <a:latin typeface="Times New Roman" charset="0"/>
                <a:ea typeface="ＭＳ Ｐゴシック" charset="0"/>
                <a:cs typeface="ＭＳ Ｐゴシック" charset="0"/>
              </a:rPr>
              <a:t>sparse data scan – acche data in shallow (pointers only) or deep (write out events) copy</a:t>
            </a:r>
            <a:endParaRPr lang="en-GB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AE0CB10-4E3E-884F-8F31-3EA5B1EAF313}" type="slidenum">
              <a:rPr lang="en-US" sz="1200"/>
              <a:pPr/>
              <a:t>4</a:t>
            </a:fld>
            <a:endParaRPr lang="en-US" sz="1200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63600" y="739775"/>
            <a:ext cx="4935538" cy="3700463"/>
          </a:xfrm>
          <a:solidFill>
            <a:srgbClr val="FFFFFF"/>
          </a:solidFill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6750" y="4686300"/>
            <a:ext cx="5329238" cy="4440238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979" tIns="45990" rIns="91979" bIns="45990"/>
          <a:lstStyle/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Taken from talk of John Harvey at Global Grid Forum, 13 March 2004</a:t>
            </a:r>
          </a:p>
          <a:p>
            <a:r>
              <a:rPr kumimoji="1" lang="en-US" dirty="0">
                <a:latin typeface="Comic Sans MS" charset="0"/>
                <a:ea typeface="ＭＳ Ｐゴシック" charset="0"/>
                <a:cs typeface="ＭＳ Ｐゴシック" charset="0"/>
              </a:rPr>
              <a:t>ATLAS Physics Signatures and Event Rates</a:t>
            </a:r>
          </a:p>
          <a:p>
            <a:endParaRPr lang="el-GR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31.1 Μ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Hz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 crossing rate for beams is from LHC Outreach web page (retrieved 31 Aug 2023) URL: https://</a:t>
            </a:r>
            <a:r>
              <a:rPr lang="en-US" baseline="0" dirty="0" err="1">
                <a:latin typeface="Times New Roman" charset="0"/>
                <a:ea typeface="ＭＳ Ｐゴシック" charset="0"/>
                <a:cs typeface="ＭＳ Ｐゴシック" charset="0"/>
              </a:rPr>
              <a:t>lhc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-machine-</a:t>
            </a:r>
            <a:r>
              <a:rPr lang="en-US" baseline="0" dirty="0" err="1">
                <a:latin typeface="Times New Roman" charset="0"/>
                <a:ea typeface="ＭＳ Ｐゴシック" charset="0"/>
                <a:cs typeface="ＭＳ Ｐゴシック" charset="0"/>
              </a:rPr>
              <a:t>outreach.web.cern.ch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/</a:t>
            </a:r>
            <a:r>
              <a:rPr lang="en-US" baseline="0" dirty="0" err="1">
                <a:latin typeface="Times New Roman" charset="0"/>
                <a:ea typeface="ＭＳ Ｐゴシック" charset="0"/>
                <a:cs typeface="ＭＳ Ｐゴシック" charset="0"/>
              </a:rPr>
              <a:t>collisions.htm</a:t>
            </a:r>
            <a:endParaRPr lang="el-GR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endParaRPr lang="el-GR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Collisions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 per bunch crossing data for ATLAS </a:t>
            </a:r>
            <a:r>
              <a:rPr lang="el-GR" dirty="0">
                <a:latin typeface="Times New Roman" charset="0"/>
                <a:ea typeface="ＭＳ Ｐゴシック" charset="0"/>
                <a:cs typeface="ＭＳ Ｐゴシック" charset="0"/>
              </a:rPr>
              <a:t>2015-2018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is from </a:t>
            </a:r>
            <a:endParaRPr lang="el-GR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   https://</a:t>
            </a:r>
            <a:r>
              <a:rPr lang="en-GB" dirty="0" err="1">
                <a:latin typeface="Times New Roman" charset="0"/>
                <a:ea typeface="ＭＳ Ｐゴシック" charset="0"/>
                <a:cs typeface="ＭＳ Ｐゴシック" charset="0"/>
              </a:rPr>
              <a:t>atlas.web.cern.ch</a:t>
            </a: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/Atlas/GROUPS/DATAPREPARATION/</a:t>
            </a:r>
            <a:r>
              <a:rPr lang="en-GB" dirty="0" err="1">
                <a:latin typeface="Times New Roman" charset="0"/>
                <a:ea typeface="ＭＳ Ｐゴシック" charset="0"/>
                <a:cs typeface="ＭＳ Ｐゴシック" charset="0"/>
              </a:rPr>
              <a:t>PublicPlots</a:t>
            </a: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/2018/</a:t>
            </a:r>
            <a:r>
              <a:rPr lang="en-GB" dirty="0" err="1">
                <a:latin typeface="Times New Roman" charset="0"/>
                <a:ea typeface="ＭＳ Ｐゴシック" charset="0"/>
                <a:cs typeface="ＭＳ Ｐゴシック" charset="0"/>
              </a:rPr>
              <a:t>DataSummary</a:t>
            </a:r>
            <a:r>
              <a:rPr lang="en-GB" dirty="0">
                <a:latin typeface="Times New Roman" charset="0"/>
                <a:ea typeface="ＭＳ Ｐゴシック" charset="0"/>
                <a:cs typeface="ＭＳ Ｐゴシック" charset="0"/>
              </a:rPr>
              <a:t>/figs/mu_2015_2018.png</a:t>
            </a:r>
            <a:endParaRPr lang="el-GR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 retrieved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 31 Aug 2023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 from the ATLAS Run-2 public results page https://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twiki.cern.ch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twiki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/bin/view/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AtlasPublic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/LuminosityPublicResultsRun2#Luminosity_Plots_for_the_2018_An </a:t>
            </a:r>
          </a:p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What is luminosity – </a:t>
            </a:r>
          </a:p>
          <a:p>
            <a:pPr marL="171450" indent="-171450">
              <a:buFontTx/>
              <a:buChar char="-"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Overview  </a:t>
            </a:r>
          </a:p>
          <a:p>
            <a:pPr marL="628650" lvl="1" indent="-171450">
              <a:buFontTx/>
              <a:buChar char="-"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Concept of luminosity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https://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cds.cern.ch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/record/941318</a:t>
            </a:r>
          </a:p>
          <a:p>
            <a:pPr marL="628650" lvl="1" indent="-171450">
              <a:buFontTx/>
              <a:buChar char="-"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 https://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www.lhc-closer.es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taking_a_closer_look_at_lhc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/0.luminosity</a:t>
            </a:r>
          </a:p>
          <a:p>
            <a:pPr marL="171450" indent="-171450">
              <a:buFontTx/>
              <a:buChar char="-"/>
            </a:pP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Why do we say luminosity?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  </a:t>
            </a:r>
          </a:p>
          <a:p>
            <a:pPr marL="628650" lvl="1" indent="-171450">
              <a:buFontTx/>
              <a:buChar char="-"/>
            </a:pP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 Article (2011) James Gillies  URL https://</a:t>
            </a:r>
            <a:r>
              <a:rPr lang="en-US" baseline="0" dirty="0" err="1">
                <a:latin typeface="Times New Roman" charset="0"/>
                <a:ea typeface="ＭＳ Ｐゴシック" charset="0"/>
                <a:cs typeface="ＭＳ Ｐゴシック" charset="0"/>
              </a:rPr>
              <a:t>home.cern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/news/opinion/</a:t>
            </a:r>
            <a:r>
              <a:rPr lang="en-US" baseline="0" dirty="0" err="1">
                <a:latin typeface="Times New Roman" charset="0"/>
                <a:ea typeface="ＭＳ Ｐゴシック" charset="0"/>
                <a:cs typeface="ＭＳ Ｐゴシック" charset="0"/>
              </a:rPr>
              <a:t>cern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/luminosity-why-</a:t>
            </a:r>
            <a:r>
              <a:rPr lang="en-US" baseline="0" dirty="0" err="1">
                <a:latin typeface="Times New Roman" charset="0"/>
                <a:ea typeface="ＭＳ Ｐゴシック" charset="0"/>
                <a:cs typeface="ＭＳ Ｐゴシック" charset="0"/>
              </a:rPr>
              <a:t>dont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-we-just-say-collision-rate#:~:text=The%20LHC's%20design%20luminosity%20is,collisions%20per%20second%20on%20average.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Or URL https://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www.quantumdiaries.org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/2011/03/02/why-don%E2%80%99t-we-just-say-collision-rate/</a:t>
            </a:r>
          </a:p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HL-LHC projected luminosity</a:t>
            </a:r>
            <a:r>
              <a:rPr lang="en-US" baseline="0" dirty="0">
                <a:latin typeface="Times New Roman" charset="0"/>
                <a:ea typeface="ＭＳ Ｐゴシック" charset="0"/>
                <a:cs typeface="ＭＳ Ｐゴシック" charset="0"/>
              </a:rPr>
              <a:t> and mean number of collisions per bunch crossing (2021) from</a:t>
            </a:r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https://</a:t>
            </a:r>
            <a:r>
              <a:rPr lang="en-US" dirty="0" err="1">
                <a:latin typeface="Times New Roman" charset="0"/>
                <a:ea typeface="ＭＳ Ｐゴシック" charset="0"/>
                <a:cs typeface="ＭＳ Ｐゴシック" charset="0"/>
              </a:rPr>
              <a:t>cds.cern.ch</a:t>
            </a:r>
            <a:r>
              <a:rPr lang="en-US" dirty="0">
                <a:latin typeface="Times New Roman" charset="0"/>
                <a:ea typeface="ＭＳ Ｐゴシック" charset="0"/>
                <a:cs typeface="ＭＳ Ｐゴシック" charset="0"/>
              </a:rPr>
              <a:t>/record/2776650/files/ATL-PHYS-PUB-2021-023.pdf</a:t>
            </a:r>
          </a:p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  <a:p>
            <a:endParaRPr lang="en-US" dirty="0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787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14" name="Shape 21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Detectors and their Simulation</a:t>
            </a:r>
          </a:p>
          <a:p>
            <a:r>
              <a:t>Simulation packages, toolkits </a:t>
            </a:r>
          </a:p>
          <a:p>
            <a:pPr lvl="1" indent="457200"/>
            <a:r>
              <a:t>Key capabilities and concepts</a:t>
            </a:r>
          </a:p>
          <a:p>
            <a:pPr lvl="1" indent="457200"/>
            <a:r>
              <a:t>Alternatives</a:t>
            </a:r>
          </a:p>
          <a:p>
            <a:r>
              <a:t>Physics processes and their modelling</a:t>
            </a:r>
          </a:p>
          <a:p>
            <a:pPr lvl="1" indent="457200"/>
            <a:r>
              <a:t>EM, hadronic, optical, …</a:t>
            </a:r>
          </a:p>
          <a:p>
            <a:r>
              <a:t>GEANT4</a:t>
            </a:r>
          </a:p>
          <a:p>
            <a:pPr lvl="1" indent="457200"/>
            <a:r>
              <a:t>an example of a modern simulation toolkit,</a:t>
            </a:r>
          </a:p>
          <a:p>
            <a:pPr lvl="1" indent="457200"/>
            <a:r>
              <a:t>highlights of capabilities.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B01C8C6-CF16-E949-9DD9-144B4E4AE89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599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C238E7E-A08A-4E43-BF50-A77B3FCF8C3B}" type="slidenum">
              <a:rPr lang="en-US" sz="1200"/>
              <a:pPr/>
              <a:t>9</a:t>
            </a:fld>
            <a:endParaRPr lang="en-US" sz="1200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6F5385E-7381-1C45-8673-239BE84F3BA2}" type="slidenum">
              <a:rPr lang="en-US" sz="1200"/>
              <a:pPr/>
              <a:t>10</a:t>
            </a:fld>
            <a:endParaRPr lang="en-US" sz="1200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To create such a virtual reality we need </a:t>
            </a:r>
          </a:p>
          <a:p>
            <a:pPr lvl="1"/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to model the particle-matter interactions, geometry and materials in order to propagate elementary particles in the model detector. </a:t>
            </a:r>
          </a:p>
          <a:p>
            <a:pPr lvl="1"/>
            <a:r>
              <a:rPr lang="en-US" altLang="ja-JP">
                <a:latin typeface="Times New Roman" charset="0"/>
                <a:ea typeface="ＭＳ Ｐゴシック" charset="0"/>
                <a:cs typeface="ＭＳ Ｐゴシック" charset="0"/>
              </a:rPr>
              <a:t> to describe the sensitivity of the detector for generating raw data.</a:t>
            </a:r>
          </a:p>
          <a:p>
            <a:endParaRPr lang="en-US"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19975-63A5-264C-87F2-F0C715EC11C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220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C18457-E531-9B4C-BCF8-64F0E66106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9904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7813" y="115888"/>
            <a:ext cx="2058987" cy="62658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0850" y="115888"/>
            <a:ext cx="6024563" cy="62658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CB723F-8189-B64F-9224-57C805F8DD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8322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115888"/>
            <a:ext cx="8229600" cy="7064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912CB-37C6-FC48-A123-07D0E3A70A4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992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115888"/>
            <a:ext cx="8229600" cy="7064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6275E7-7885-F542-A322-3BE0C629966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8052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850" y="115888"/>
            <a:ext cx="8229600" cy="7064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ADC5CE-D7FE-E44C-84D7-92677FBD2E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820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5"/>
          <p:cNvGrpSpPr>
            <a:grpSpLocks/>
          </p:cNvGrpSpPr>
          <p:nvPr userDrawn="1"/>
        </p:nvGrpSpPr>
        <p:grpSpPr bwMode="auto">
          <a:xfrm>
            <a:off x="384175" y="549275"/>
            <a:ext cx="844550" cy="912813"/>
            <a:chOff x="1344" y="385"/>
            <a:chExt cx="576" cy="575"/>
          </a:xfrm>
        </p:grpSpPr>
        <p:pic>
          <p:nvPicPr>
            <p:cNvPr id="5" name="Picture 6" descr="CLGlogo2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ext Box 7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2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b="1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8228013" y="5805488"/>
            <a:ext cx="731837" cy="8636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9" descr="CERNlogo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4688" y="5895975"/>
            <a:ext cx="64928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055688" y="636588"/>
            <a:ext cx="6738937" cy="8255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04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14450" y="2439988"/>
            <a:ext cx="6400800" cy="1752600"/>
          </a:xfrm>
        </p:spPr>
        <p:txBody>
          <a:bodyPr/>
          <a:lstStyle>
            <a:lvl1pPr marL="0" indent="0" algn="ctr">
              <a:buFont typeface="Wingdings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87545845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9F7F761E-C93D-6245-A40E-1CFB82EFFD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210435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01D69D4A-6C25-B04F-9171-D3822688CA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63108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F7EA8B4D-263C-AC4B-8D8C-379DB961C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6597748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E2A72D01-5739-C542-9CEF-1F37F8A4EB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046163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624A0-3328-6849-A61C-0D8E6BBB4F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940055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3D5AA707-4D00-544C-8EAC-96F3A3E92F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40142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2049E9A4-EAB0-DD40-8160-782B04D1B1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632561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2F0446E5-D98E-F948-81A4-2C38A07C4C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896332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696EF700-4FBB-4643-91BD-7AD920D18E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410109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E901E0EC-269E-1544-8C4D-04EECCBA74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332316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27775" y="333375"/>
            <a:ext cx="1825625" cy="5762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47725" y="333375"/>
            <a:ext cx="5327650" cy="57626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38A7B7A6-B2E3-FB48-8EBD-41A523AA2A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727031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847725" y="1785938"/>
            <a:ext cx="3576638" cy="4310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6763" y="1785938"/>
            <a:ext cx="3576637" cy="4310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02B5B65B-9C78-3145-92E4-23F55A63AA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417480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5688" y="333375"/>
            <a:ext cx="7032625" cy="838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847725" y="1785938"/>
            <a:ext cx="7305675" cy="4310062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F582F444-44D7-8B4A-A40B-D78244BAD8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471793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73100" y="476250"/>
            <a:ext cx="7772400" cy="8667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614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0" y="6453188"/>
            <a:ext cx="9144000" cy="368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34160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10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8CD77B-9741-114B-8916-EDB2046F58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1892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217382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512194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36767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080991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457553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5520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47506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230735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3181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3181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9093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60780131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52513"/>
            <a:ext cx="4038600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52513"/>
            <a:ext cx="4038600" cy="53292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FB5146-671D-1446-B655-76BD3981378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6168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06B3A-3370-FE46-AC1E-DD877ED44C8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70123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Title Text"/>
          <p:cNvSpPr txBox="1">
            <a:spLocks noGrp="1"/>
          </p:cNvSpPr>
          <p:nvPr>
            <p:ph type="title"/>
          </p:nvPr>
        </p:nvSpPr>
        <p:spPr>
          <a:xfrm>
            <a:off x="457200" y="92076"/>
            <a:ext cx="8229600" cy="1508126"/>
          </a:xfrm>
          <a:prstGeom prst="rect">
            <a:avLst/>
          </a:prstGeom>
        </p:spPr>
        <p:txBody>
          <a:bodyPr/>
          <a:lstStyle>
            <a:lvl1pPr defTabSz="914400">
              <a:defRPr sz="432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5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8800" y="6464935"/>
            <a:ext cx="258001" cy="246226"/>
          </a:xfrm>
          <a:prstGeom prst="rect">
            <a:avLst/>
          </a:prstGeom>
        </p:spPr>
        <p:txBody>
          <a:bodyPr/>
          <a:lstStyle>
            <a:lvl1pPr algn="r" defTabSz="91440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72417"/>
      </p:ext>
    </p:extLst>
  </p:cSld>
  <p:clrMapOvr>
    <a:masterClrMapping/>
  </p:clrMapOvr>
  <p:transition spd="med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49B0-DE7D-664B-99BA-D2084C639C5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3494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4304B-8868-5448-A636-03BD2E945C65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87988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rgbClr val="E5E5FF"/>
              </a:solidFill>
              <a:latin typeface="Verdana" charset="0"/>
            </a:endParaRPr>
          </a:p>
        </p:txBody>
      </p:sp>
      <p:sp>
        <p:nvSpPr>
          <p:cNvPr id="5" name="Rectangle 13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chemeClr val="bg2"/>
              </a:solidFill>
              <a:latin typeface="Verdana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>
              <a:solidFill>
                <a:schemeClr val="accent2"/>
              </a:solidFill>
              <a:latin typeface="Verdana" charset="0"/>
            </a:endParaRPr>
          </a:p>
        </p:txBody>
      </p:sp>
      <p:sp>
        <p:nvSpPr>
          <p:cNvPr id="8" name="Oval 8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9" name="Picture 9" descr="IS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4738" y="5738813"/>
            <a:ext cx="1219200" cy="53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eu_logo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0" y="6491288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b="1"/>
              <a:t>EGEE-II INFSO-RI-031688</a:t>
            </a:r>
            <a:r>
              <a:rPr lang="en-GB" sz="1200" b="1">
                <a:latin typeface="Verdana" charset="0"/>
              </a:rPr>
              <a:t> </a:t>
            </a:r>
          </a:p>
        </p:txBody>
      </p:sp>
      <p:pic>
        <p:nvPicPr>
          <p:cNvPr id="12" name="Picture 12" descr="egee_bigg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4" name="Picture 14" descr="EGEE 30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Box 15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FFCC66"/>
              </a:buClr>
              <a:defRPr/>
            </a:pPr>
            <a:r>
              <a:rPr lang="en-GB" sz="1600" b="1">
                <a:solidFill>
                  <a:schemeClr val="accent2"/>
                </a:solidFill>
              </a:rPr>
              <a:t>www.eu-egee.org</a:t>
            </a:r>
          </a:p>
        </p:txBody>
      </p:sp>
      <p:pic>
        <p:nvPicPr>
          <p:cNvPr id="16" name="Picture 16" descr="INFSOM3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5568950"/>
            <a:ext cx="12985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17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>
                <a:solidFill>
                  <a:schemeClr val="accent2"/>
                </a:solidFill>
                <a:latin typeface="Verdana" charset="0"/>
              </a:rPr>
              <a:t>EGEE and gLite are registered trademarks</a:t>
            </a:r>
            <a:r>
              <a:rPr lang="en-GB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3092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3092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584116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BFA89D-B324-F043-829F-A5B322D5180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379115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C0FF9D-F01D-D640-B713-DFC77D023D3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014906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EE73A5-ECDC-2B41-B389-12F6A27631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797295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7458F-3950-F441-9F73-B509979ACAA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36714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98670-03E2-2D42-BFAE-1A13E3A84B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846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C9C5CC-202F-A140-B3BD-916CF681E2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799074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04650-A840-EF44-A037-6EB458C2A8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18524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D2AF1-01C9-984C-A197-06015708AB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6010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67443-228B-4942-8A46-7D259607A8F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6896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2F2C19-7ADB-9243-BC26-7D51678DE2E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7702965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BBA0F-486F-8448-9C3C-5A9AD67A8D9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97081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7530943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06B3A-3370-FE46-AC1E-DD877ED44C8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601491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Title Text"/>
          <p:cNvSpPr txBox="1">
            <a:spLocks noGrp="1"/>
          </p:cNvSpPr>
          <p:nvPr>
            <p:ph type="title"/>
          </p:nvPr>
        </p:nvSpPr>
        <p:spPr>
          <a:xfrm>
            <a:off x="457200" y="92076"/>
            <a:ext cx="8229600" cy="1508126"/>
          </a:xfrm>
          <a:prstGeom prst="rect">
            <a:avLst/>
          </a:prstGeom>
        </p:spPr>
        <p:txBody>
          <a:bodyPr/>
          <a:lstStyle>
            <a:lvl1pPr defTabSz="914400">
              <a:defRPr sz="432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5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8800" y="6464935"/>
            <a:ext cx="258001" cy="246226"/>
          </a:xfrm>
          <a:prstGeom prst="rect">
            <a:avLst/>
          </a:prstGeom>
        </p:spPr>
        <p:txBody>
          <a:bodyPr/>
          <a:lstStyle>
            <a:lvl1pPr algn="r" defTabSz="91440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56527070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49B0-DE7D-664B-99BA-D2084C639C5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51108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4304B-8868-5448-A636-03BD2E945C65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152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53889B-0C0E-2A42-A567-C505CF79D1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7700231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609C1-2CCE-60D3-07CB-EC291D7A56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4818E7-B3AD-6027-4A98-CDC985FFEF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61296-8368-3010-0D9D-58E434239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smtClean="0"/>
              <a:t>4/11/24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26511A-0752-72AA-23DC-B4E1EC51B9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07CD57-2D1D-6EFC-5ECA-CCE1FDF50B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C387936B-2F20-EBE5-CD6B-BA78A9CFDCF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99365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56288-9CA8-D219-0D51-ADB5D5FC5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C00187-3268-D5D5-A3E4-D763160066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DC91FB-401C-3FBE-BFF8-511DB20AC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D162C4-EDD9-4389-A98B-B87ECEA2A816}" type="datetimeFigureOut">
              <a:rPr lang="en-US" smtClean="0"/>
              <a:t>4/11/24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54153C-D08D-CA77-B03F-98546C34F9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B56D7F-9F1B-6A7A-6F35-8BA49EE826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65327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84EC73-E45A-E92D-2D43-1BFF88E6E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7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78E480-7D46-FE02-C4AA-9EDC684134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7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A016E4-19BF-7A12-F0D5-86555445D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4/11/24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F71675-955B-5068-8A17-23AC8B1B6A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4A05D3-8CAA-DE9B-1D58-180BA5F7D0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22865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5BB6A-4F40-028B-FC02-2BEE13816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1B4A10-7A15-34AF-AFDA-CAF6DAEFDE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6B5D2D-CABE-D1FB-5616-91120ACE57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6E9AEB-C33F-E189-3EF5-6440E4CCF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954B2F-12DE-47F5-8894-472B206D2E1E}" type="datetimeFigureOut">
              <a:rPr lang="en-US" smtClean="0"/>
              <a:t>4/11/24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499AC4-93F5-749A-91AE-557A174504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C7C8A3-A70A-AFCA-486B-966D09C226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0702755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3B75F-1268-958B-8230-BA0EB67CF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0F7EB7-362D-A0E2-EF76-DE8053FE70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B3478D-2842-88DA-21C5-02AA8AA2DE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63EDC01-D65C-21FA-3F30-8A4D671547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8363A3-1F82-768F-5477-79FD79E4E5A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EC955F3-1D72-B783-6733-EB48B92149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30E46F-7819-4ACF-B48B-48222C2ACC88}" type="datetimeFigureOut">
              <a:rPr lang="en-US" smtClean="0"/>
              <a:t>4/11/24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6A6A02-613B-BAB1-91CA-09A782C1D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5532C5-0D4E-CB5F-7249-BE76B3B2A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76541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EBB3D8-F151-7F3D-A9DC-2889572AF0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4D087A8-0A23-BD24-F4B6-7CCC37374C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4/11/24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B69D40-614A-1ED6-313E-22C2209B9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2EA773-B15E-034D-B92C-9C5BFC7918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938548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DAEE0E-0E64-8F78-353A-5326C221B6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4/11/24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C902AA6-95A5-3BC2-D406-FFB6E6CDB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E32C8A-A442-58A1-82EE-51580C490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845433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BB2C98-7CEA-EDE7-878C-12509687D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08582B-8309-6CA8-7D90-76A8160229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608FA4-9CFD-2FA2-6AE0-C154F1A78C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58CB4F-74DC-10BE-0F85-971AB95512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525BB-DA17-4BA0-B3C8-3AC3ABC827E6}" type="datetimeFigureOut">
              <a:rPr lang="en-US" smtClean="0"/>
              <a:t>4/11/24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E3894AC-5EF9-8880-EC61-9ACCEB095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BE48EB-774D-FDE4-6DAC-799A32096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47974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C353A-6DA0-274A-3CAF-D3601FA68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704F78-D42F-6071-D020-F9E1B75DAF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CH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13B11-7EBD-79E8-6D6D-76524590FF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312B0B-4E7A-229D-235D-A6BA89D60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C4C9A-3960-41CF-A4E9-2A8FB932454B}" type="datetimeFigureOut">
              <a:rPr lang="en-US" smtClean="0"/>
              <a:t>4/11/24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D8B2A0-836B-8D84-A992-19210777A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BE1B5-24D7-65C8-6C83-030AD067A5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3467676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EEA6B-802B-AB9F-AB93-C9C69A8816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3487F4-7C4A-2720-9764-92E6562F5F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D7882D-D6A7-1079-3F05-74110BD7B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57E33E-8B18-4087-B112-809917729534}" type="datetimeFigureOut">
              <a:rPr lang="en-US" smtClean="0"/>
              <a:t>4/11/24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6AB745-F619-FDAD-9C35-138FC19F95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63A983-60C3-3468-1F99-0AED56D1B8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8907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6A8BB9-E6E3-6344-8914-D31D8BD008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864818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6DE1333-BFD9-02BF-5494-E0356325C9B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FAED870-D09C-DC26-D3F8-F7C15152BF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7D7865-B4C0-48C0-987B-D9177E027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FE419-2371-464F-8239-3959401C3561}" type="datetimeFigureOut">
              <a:rPr lang="en-US" smtClean="0"/>
              <a:t>4/11/24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F13B87-228B-36EB-A2DF-AA0EC32F1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4CF57-C655-13FF-E613-F59AEEC7A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201247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75665606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006B3A-3370-FE46-AC1E-DD877ED44C8C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831485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" name="Title Text"/>
          <p:cNvSpPr txBox="1">
            <a:spLocks noGrp="1"/>
          </p:cNvSpPr>
          <p:nvPr>
            <p:ph type="title"/>
          </p:nvPr>
        </p:nvSpPr>
        <p:spPr>
          <a:xfrm>
            <a:off x="457200" y="92076"/>
            <a:ext cx="8229600" cy="1508126"/>
          </a:xfrm>
          <a:prstGeom prst="rect">
            <a:avLst/>
          </a:prstGeom>
        </p:spPr>
        <p:txBody>
          <a:bodyPr/>
          <a:lstStyle>
            <a:lvl1pPr defTabSz="914400">
              <a:defRPr sz="432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54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28800" y="6464935"/>
            <a:ext cx="258001" cy="246226"/>
          </a:xfrm>
          <a:prstGeom prst="rect">
            <a:avLst/>
          </a:prstGeom>
        </p:spPr>
        <p:txBody>
          <a:bodyPr/>
          <a:lstStyle>
            <a:lvl1pPr algn="r" defTabSz="914400">
              <a:defRPr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73295564"/>
      </p:ext>
    </p:extLst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5549B0-DE7D-664B-99BA-D2084C639C51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87785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77724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2800" y="1676400"/>
            <a:ext cx="4013200" cy="43815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4304B-8868-5448-A636-03BD2E945C65}" type="slidenum">
              <a:rPr lang="en-US"/>
              <a:pPr>
                <a:defRPr/>
              </a:pPr>
              <a:t>‹#›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7476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24FC0-D7AC-AF44-94C3-D3231C3F741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1407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CCF878-347C-F044-B73F-6E02761788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734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17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6" Type="http://schemas.openxmlformats.org/officeDocument/2006/relationships/slideLayout" Target="../slideLayouts/slideLayout43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42.xml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slideLayout" Target="../slideLayouts/slideLayout4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theme" Target="../theme/theme4.xml"/><Relationship Id="rId2" Type="http://schemas.openxmlformats.org/officeDocument/2006/relationships/slideLayout" Target="../slideLayouts/slideLayout45.xml"/><Relationship Id="rId16" Type="http://schemas.openxmlformats.org/officeDocument/2006/relationships/slideLayout" Target="../slideLayouts/slideLayout59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72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17" Type="http://schemas.openxmlformats.org/officeDocument/2006/relationships/theme" Target="../theme/theme5.xml"/><Relationship Id="rId2" Type="http://schemas.openxmlformats.org/officeDocument/2006/relationships/slideLayout" Target="../slideLayouts/slideLayout61.xml"/><Relationship Id="rId16" Type="http://schemas.openxmlformats.org/officeDocument/2006/relationships/slideLayout" Target="../slideLayouts/slideLayout75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5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0850" y="115888"/>
            <a:ext cx="82296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52513"/>
            <a:ext cx="8229600" cy="532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884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GB" dirty="0"/>
          </a:p>
        </p:txBody>
      </p:sp>
      <p:sp>
        <p:nvSpPr>
          <p:cNvPr id="7884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11450" y="6597650"/>
            <a:ext cx="3741738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7884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597650"/>
            <a:ext cx="213360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A0DB1E83-A8A0-DA47-8C58-1DE3FAAAF56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52" r:id="rId1"/>
    <p:sldLayoutId id="2147484253" r:id="rId2"/>
    <p:sldLayoutId id="2147484254" r:id="rId3"/>
    <p:sldLayoutId id="2147484255" r:id="rId4"/>
    <p:sldLayoutId id="2147484256" r:id="rId5"/>
    <p:sldLayoutId id="2147484257" r:id="rId6"/>
    <p:sldLayoutId id="2147484258" r:id="rId7"/>
    <p:sldLayoutId id="2147484259" r:id="rId8"/>
    <p:sldLayoutId id="2147484260" r:id="rId9"/>
    <p:sldLayoutId id="2147484261" r:id="rId10"/>
    <p:sldLayoutId id="2147484262" r:id="rId11"/>
    <p:sldLayoutId id="2147484263" r:id="rId12"/>
    <p:sldLayoutId id="2147484264" r:id="rId13"/>
    <p:sldLayoutId id="2147484265" r:id="rId14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  <a:ea typeface="ＭＳ Ｐゴシック" pitchFamily="-65" charset="-128"/>
          <a:cs typeface="ＭＳ Ｐゴシック" pitchFamily="-65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Comic Sans MS" pitchFamily="-107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charset="0"/>
        <a:buChar char="q"/>
        <a:defRPr sz="2400">
          <a:solidFill>
            <a:schemeClr val="tx1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charset="0"/>
        <a:buChar char="Ø"/>
        <a:defRPr sz="2000">
          <a:solidFill>
            <a:schemeClr val="tx1"/>
          </a:solidFill>
          <a:latin typeface="+mn-lt"/>
          <a:ea typeface="ＭＳ Ｐゴシック" pitchFamily="-107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Font typeface="Wingdings" charset="0"/>
        <a:buChar char="§"/>
        <a:defRPr sz="2400">
          <a:solidFill>
            <a:schemeClr val="tx1"/>
          </a:solidFill>
          <a:latin typeface="+mn-lt"/>
          <a:ea typeface="ＭＳ Ｐゴシック" pitchFamily="-107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–"/>
        <a:defRPr sz="1600">
          <a:solidFill>
            <a:schemeClr val="tx1"/>
          </a:solidFill>
          <a:latin typeface="+mn-lt"/>
          <a:ea typeface="ＭＳ Ｐゴシック" pitchFamily="-107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F9900"/>
        </a:buClr>
        <a:buChar char="»"/>
        <a:defRPr sz="1600">
          <a:solidFill>
            <a:schemeClr val="tx1"/>
          </a:solidFill>
          <a:latin typeface="+mn-lt"/>
          <a:ea typeface="ＭＳ Ｐゴシック" pitchFamily="-107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333375"/>
            <a:ext cx="703262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278188" y="6629400"/>
            <a:ext cx="1903412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r>
              <a:rPr lang="en-US"/>
              <a:t>les robertson - cern-it-</a:t>
            </a:r>
            <a:fld id="{F765087E-BA5B-2247-9E17-4885C583D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847725" y="1785938"/>
            <a:ext cx="7305675" cy="431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Body Text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0" y="6613525"/>
            <a:ext cx="1916113" cy="244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GB" sz="1000"/>
              <a:t>last update </a:t>
            </a:r>
            <a:fld id="{79AA64AA-B912-1D4E-9FFA-9451A394A8D3}" type="datetime8">
              <a:rPr lang="en-GB" sz="1000" smtClean="0"/>
              <a:pPr>
                <a:spcBef>
                  <a:spcPct val="50000"/>
                </a:spcBef>
                <a:defRPr/>
              </a:pPr>
              <a:t>11/04/2024 16:21</a:t>
            </a:fld>
            <a:endParaRPr lang="en-GB" sz="1000"/>
          </a:p>
        </p:txBody>
      </p:sp>
      <p:grpSp>
        <p:nvGrpSpPr>
          <p:cNvPr id="45062" name="Group 6"/>
          <p:cNvGrpSpPr>
            <a:grpSpLocks/>
          </p:cNvGrpSpPr>
          <p:nvPr userDrawn="1"/>
        </p:nvGrpSpPr>
        <p:grpSpPr bwMode="auto">
          <a:xfrm>
            <a:off x="211138" y="304800"/>
            <a:ext cx="844550" cy="912813"/>
            <a:chOff x="1344" y="385"/>
            <a:chExt cx="576" cy="575"/>
          </a:xfrm>
        </p:grpSpPr>
        <p:pic>
          <p:nvPicPr>
            <p:cNvPr id="45064" name="Picture 7" descr="CLGlogo2"/>
            <p:cNvPicPr>
              <a:picLocks noChangeAspect="1" noChangeArrowheads="1"/>
            </p:cNvPicPr>
            <p:nvPr userDrawn="1"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44" y="385"/>
              <a:ext cx="576" cy="5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4" name="Text Box 8"/>
            <p:cNvSpPr txBox="1">
              <a:spLocks noChangeAspect="1" noChangeArrowheads="1"/>
            </p:cNvSpPr>
            <p:nvPr userDrawn="1"/>
          </p:nvSpPr>
          <p:spPr bwMode="auto">
            <a:xfrm>
              <a:off x="1471" y="577"/>
              <a:ext cx="35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1400" b="1">
                  <a:latin typeface="Comic Sans MS" charset="0"/>
                  <a:cs typeface="Times New Roman" charset="0"/>
                </a:rPr>
                <a:t>LCG</a:t>
              </a:r>
            </a:p>
          </p:txBody>
        </p:sp>
      </p:grpSp>
      <p:pic>
        <p:nvPicPr>
          <p:cNvPr id="45063" name="Picture 9" descr="CERNlogo2"/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0738" y="6040438"/>
            <a:ext cx="6508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2" r:id="rId1"/>
    <p:sldLayoutId id="2147484266" r:id="rId2"/>
    <p:sldLayoutId id="2147484267" r:id="rId3"/>
    <p:sldLayoutId id="2147484268" r:id="rId4"/>
    <p:sldLayoutId id="2147484269" r:id="rId5"/>
    <p:sldLayoutId id="2147484270" r:id="rId6"/>
    <p:sldLayoutId id="2147484271" r:id="rId7"/>
    <p:sldLayoutId id="2147484272" r:id="rId8"/>
    <p:sldLayoutId id="2147484273" r:id="rId9"/>
    <p:sldLayoutId id="2147484274" r:id="rId10"/>
    <p:sldLayoutId id="2147484275" r:id="rId11"/>
    <p:sldLayoutId id="2147484276" r:id="rId12"/>
    <p:sldLayoutId id="2147484277" r:id="rId13"/>
  </p:sldLayoutIdLst>
  <p:transition/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990000"/>
          </a:solidFill>
          <a:latin typeface="Comic Sans MS" pitchFamily="64" charset="0"/>
        </a:defRPr>
      </a:lvl9pPr>
    </p:titleStyle>
    <p:bodyStyle>
      <a:lvl1pPr marL="571500" indent="-5715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0000FF"/>
        </a:buClr>
        <a:buFont typeface="Wingdings" charset="0"/>
        <a:buChar char="§"/>
        <a:defRPr sz="2000">
          <a:solidFill>
            <a:srgbClr val="0000FF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2"/>
        </a:buClr>
        <a:buFont typeface="Wingdings" charset="0"/>
        <a:buChar char="§"/>
        <a:defRPr sz="2800">
          <a:solidFill>
            <a:schemeClr val="tx2"/>
          </a:solidFill>
          <a:latin typeface="+mn-lt"/>
          <a:ea typeface="ＭＳ Ｐゴシック" pitchFamily="-65" charset="-128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0066"/>
        </a:buClr>
        <a:buSzPct val="40000"/>
        <a:buFont typeface="Wingdings" charset="0"/>
        <a:buChar char="¨"/>
        <a:defRPr sz="2400">
          <a:solidFill>
            <a:srgbClr val="FF0000"/>
          </a:solidFill>
          <a:latin typeface="+mn-lt"/>
          <a:ea typeface="ＭＳ Ｐゴシック" pitchFamily="-65" charset="-128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70000"/>
        <a:buFont typeface="Wingdings" charset="0"/>
        <a:buChar char=""/>
        <a:defRPr sz="2000">
          <a:solidFill>
            <a:schemeClr val="tx1"/>
          </a:solidFill>
          <a:latin typeface="Times New Roman" pitchFamily="16" charset="0"/>
          <a:ea typeface="ＭＳ Ｐゴシック" pitchFamily="-65" charset="-128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har char="·"/>
        <a:defRPr sz="2000">
          <a:solidFill>
            <a:schemeClr val="tx1"/>
          </a:solidFill>
          <a:latin typeface="Times New Roman" pitchFamily="16" charset="0"/>
          <a:ea typeface="ＭＳ Ｐゴシック" pitchFamily="-65" charset="-128"/>
        </a:defRPr>
      </a:lvl5pPr>
      <a:lvl6pPr marL="27432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6pPr>
      <a:lvl7pPr marL="32004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7pPr>
      <a:lvl8pPr marL="36576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8pPr>
      <a:lvl9pPr marL="4114800" indent="-171450" algn="l" rtl="0" fontAlgn="base">
        <a:lnSpc>
          <a:spcPct val="90000"/>
        </a:lnSpc>
        <a:spcBef>
          <a:spcPct val="30000"/>
        </a:spcBef>
        <a:spcAft>
          <a:spcPct val="0"/>
        </a:spcAft>
        <a:buChar char="·"/>
        <a:defRPr>
          <a:solidFill>
            <a:schemeClr val="tx1"/>
          </a:solidFill>
          <a:latin typeface="Times New Roman" pitchFamily="16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/>
          </p:cNvSpPr>
          <p:nvPr userDrawn="1"/>
        </p:nvSpPr>
        <p:spPr bwMode="auto">
          <a:xfrm flipH="1" flipV="1">
            <a:off x="7924800" y="0"/>
            <a:ext cx="1219200" cy="13716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395" name="Oval 3"/>
          <p:cNvSpPr>
            <a:spLocks noChangeArrowheads="1"/>
          </p:cNvSpPr>
          <p:nvPr userDrawn="1"/>
        </p:nvSpPr>
        <p:spPr bwMode="auto">
          <a:xfrm flipH="1" flipV="1">
            <a:off x="6629400" y="0"/>
            <a:ext cx="2514600" cy="2895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9396" name="Rectangle 4"/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939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56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9399" name="Rectangle 7"/>
          <p:cNvSpPr>
            <a:spLocks noChangeArrowheads="1"/>
          </p:cNvSpPr>
          <p:nvPr userDrawn="1"/>
        </p:nvSpPr>
        <p:spPr bwMode="auto">
          <a:xfrm>
            <a:off x="0" y="5010150"/>
            <a:ext cx="1219200" cy="13716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fld id="{09F07524-E616-2F40-82F5-81E4D05F3F14}" type="slidenum">
              <a:rPr lang="en-US" sz="1400" i="1">
                <a:solidFill>
                  <a:schemeClr val="bg1"/>
                </a:solidFill>
              </a:rPr>
              <a:pPr/>
              <a:t>‹#›</a:t>
            </a:fld>
            <a:endParaRPr lang="en-GB" sz="1400" i="1">
              <a:solidFill>
                <a:schemeClr val="bg1"/>
              </a:solidFill>
            </a:endParaRPr>
          </a:p>
        </p:txBody>
      </p:sp>
      <p:sp>
        <p:nvSpPr>
          <p:cNvPr id="59400" name="Oval 8"/>
          <p:cNvSpPr>
            <a:spLocks noChangeArrowheads="1"/>
          </p:cNvSpPr>
          <p:nvPr userDrawn="1"/>
        </p:nvSpPr>
        <p:spPr bwMode="auto">
          <a:xfrm>
            <a:off x="0" y="3429000"/>
            <a:ext cx="2514600" cy="2895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6045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27088" y="6524625"/>
            <a:ext cx="831691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59402" name="Rectangle 10"/>
          <p:cNvSpPr>
            <a:spLocks noChangeArrowheads="1"/>
          </p:cNvSpPr>
          <p:nvPr userDrawn="1"/>
        </p:nvSpPr>
        <p:spPr bwMode="auto">
          <a:xfrm>
            <a:off x="5076825" y="5300663"/>
            <a:ext cx="400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fld id="{DCE49A08-F6B0-B64E-B71B-BC4BF88D5392}" type="slidenum">
              <a:rPr lang="en-US" sz="1400" i="1">
                <a:solidFill>
                  <a:schemeClr val="bg1"/>
                </a:solidFill>
              </a:rPr>
              <a:pPr/>
              <a:t>‹#›</a:t>
            </a:fld>
            <a:endParaRPr lang="en-GB" sz="1400" i="1">
              <a:solidFill>
                <a:schemeClr val="bg1"/>
              </a:solidFill>
            </a:endParaRPr>
          </a:p>
        </p:txBody>
      </p:sp>
      <p:sp>
        <p:nvSpPr>
          <p:cNvPr id="59403" name="Rectangle 11"/>
          <p:cNvSpPr>
            <a:spLocks noChangeArrowheads="1"/>
          </p:cNvSpPr>
          <p:nvPr/>
        </p:nvSpPr>
        <p:spPr bwMode="auto">
          <a:xfrm>
            <a:off x="8532813" y="6524625"/>
            <a:ext cx="43180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tabLst>
                <a:tab pos="4657725" algn="ctr"/>
                <a:tab pos="8143875" algn="r"/>
              </a:tabLst>
            </a:pPr>
            <a:fld id="{890CA691-2364-4844-A9F4-7B4FE24A0DC8}" type="slidenum">
              <a:rPr lang="en-US" sz="1200">
                <a:solidFill>
                  <a:schemeClr val="bg1"/>
                </a:solidFill>
              </a:rPr>
              <a:pPr>
                <a:tabLst>
                  <a:tab pos="4657725" algn="ctr"/>
                  <a:tab pos="8143875" algn="r"/>
                </a:tabLst>
              </a:pPr>
              <a:t>‹#›</a:t>
            </a:fld>
            <a:endParaRPr lang="en-US" sz="1200">
              <a:solidFill>
                <a:schemeClr val="bg1"/>
              </a:solidFill>
            </a:endParaRPr>
          </a:p>
        </p:txBody>
      </p:sp>
      <p:pic>
        <p:nvPicPr>
          <p:cNvPr id="59404" name="Picture 12" descr="Logo CERN"/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616585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3" r:id="rId1"/>
    <p:sldLayoutId id="2147484278" r:id="rId2"/>
    <p:sldLayoutId id="2147484279" r:id="rId3"/>
    <p:sldLayoutId id="2147484280" r:id="rId4"/>
    <p:sldLayoutId id="2147484281" r:id="rId5"/>
    <p:sldLayoutId id="2147484282" r:id="rId6"/>
    <p:sldLayoutId id="2147484283" r:id="rId7"/>
    <p:sldLayoutId id="2147484284" r:id="rId8"/>
    <p:sldLayoutId id="2147484285" r:id="rId9"/>
    <p:sldLayoutId id="2147484286" r:id="rId10"/>
    <p:sldLayoutId id="2147484287" r:id="rId11"/>
    <p:sldLayoutId id="2147484322" r:id="rId12"/>
    <p:sldLayoutId id="2147484323" r:id="rId13"/>
    <p:sldLayoutId id="2147484324" r:id="rId14"/>
    <p:sldLayoutId id="2147484325" r:id="rId15"/>
    <p:sldLayoutId id="2147484326" r:id="rId16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3861AA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400">
          <a:solidFill>
            <a:srgbClr val="3861AA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000">
          <a:solidFill>
            <a:srgbClr val="3861AA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861AA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861AA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861AA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3861AA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GB" dirty="0"/>
          </a:p>
        </p:txBody>
      </p:sp>
      <p:sp>
        <p:nvSpPr>
          <p:cNvPr id="3082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D11D3685-DBA3-1449-A784-9D5F647287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1685" name="Rectangle 5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spcBef>
                <a:spcPct val="20000"/>
              </a:spcBef>
              <a:buClr>
                <a:srgbClr val="FFCC66"/>
              </a:buClr>
              <a:buFontTx/>
              <a:buChar char="•"/>
            </a:pPr>
            <a:endParaRPr lang="en-GB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1687" name="Rectangle 7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>
              <a:latin typeface="Verdana" charset="0"/>
            </a:endParaRPr>
          </a:p>
        </p:txBody>
      </p:sp>
      <p:sp>
        <p:nvSpPr>
          <p:cNvPr id="71688" name="Oval 8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graphicFrame>
        <p:nvGraphicFramePr>
          <p:cNvPr id="308233" name="Group 9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1691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08240" name="Text Box 16"/>
          <p:cNvSpPr txBox="1">
            <a:spLocks noChangeArrowheads="1"/>
          </p:cNvSpPr>
          <p:nvPr/>
        </p:nvSpPr>
        <p:spPr bwMode="auto">
          <a:xfrm>
            <a:off x="0" y="6491288"/>
            <a:ext cx="2238375" cy="2746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  <a:buClr>
                <a:srgbClr val="FFCC66"/>
              </a:buClr>
              <a:defRPr/>
            </a:pPr>
            <a:r>
              <a:rPr lang="en-GB" sz="1200" b="1"/>
              <a:t>EGEE-II INFSO-RI-031688 </a:t>
            </a:r>
            <a:r>
              <a:rPr lang="en-GB" sz="1200">
                <a:latin typeface="Verdana" charset="0"/>
              </a:rPr>
              <a:t> </a:t>
            </a:r>
          </a:p>
        </p:txBody>
      </p:sp>
      <p:pic>
        <p:nvPicPr>
          <p:cNvPr id="71693" name="Picture 17" descr="egee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314" r:id="rId1"/>
    <p:sldLayoutId id="2147484288" r:id="rId2"/>
    <p:sldLayoutId id="2147484289" r:id="rId3"/>
    <p:sldLayoutId id="2147484290" r:id="rId4"/>
    <p:sldLayoutId id="2147484291" r:id="rId5"/>
    <p:sldLayoutId id="2147484292" r:id="rId6"/>
    <p:sldLayoutId id="2147484293" r:id="rId7"/>
    <p:sldLayoutId id="2147484294" r:id="rId8"/>
    <p:sldLayoutId id="2147484295" r:id="rId9"/>
    <p:sldLayoutId id="2147484296" r:id="rId10"/>
    <p:sldLayoutId id="2147484297" r:id="rId11"/>
    <p:sldLayoutId id="2147484317" r:id="rId12"/>
    <p:sldLayoutId id="2147484318" r:id="rId13"/>
    <p:sldLayoutId id="2147484319" r:id="rId14"/>
    <p:sldLayoutId id="2147484320" r:id="rId15"/>
    <p:sldLayoutId id="2147484321" r:id="rId16"/>
  </p:sldLayoutIdLst>
  <p:hf hdr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ＭＳ Ｐゴシック" pitchFamily="-110" charset="-128"/>
          <a:cs typeface="ＭＳ Ｐゴシック" pitchFamily="-110" charset="-128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  <a:ea typeface="ＭＳ Ｐゴシック" pitchFamily="-110" charset="-128"/>
          <a:cs typeface="ＭＳ Ｐゴシック" pitchFamily="-110" charset="-128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ＭＳ Ｐゴシック" pitchFamily="-110" charset="-128"/>
          <a:cs typeface="ＭＳ Ｐゴシック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charset="0"/>
        <a:buChar char="§"/>
        <a:defRPr sz="1900">
          <a:solidFill>
            <a:srgbClr val="00338F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000" i="1">
          <a:solidFill>
            <a:srgbClr val="00338F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CF7E77C-6D02-C1AB-1D05-735C89B2D7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E7F364-7879-0534-5F0D-A6E9620AE9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4DD24B-18F7-175D-7473-3EE16BBC52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9517BD-A422-F031-0708-33005C5839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CC01FC-A60F-96F7-D002-9D3E274A9C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pPr>
              <a:defRPr/>
            </a:pPr>
            <a:fld id="{F77B4A7D-3454-674F-A4FA-98EFDC47DC1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A92F3410-CE96-96E2-909F-8C1765B3678B}"/>
              </a:ext>
            </a:extLst>
          </p:cNvPr>
          <p:cNvSpPr>
            <a:spLocks noChangeArrowheads="1"/>
          </p:cNvSpPr>
          <p:nvPr userDrawn="1"/>
        </p:nvSpPr>
        <p:spPr bwMode="auto">
          <a:xfrm flipH="1" flipV="1">
            <a:off x="7924800" y="0"/>
            <a:ext cx="1219200" cy="13716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Oval 3">
            <a:extLst>
              <a:ext uri="{FF2B5EF4-FFF2-40B4-BE49-F238E27FC236}">
                <a16:creationId xmlns:a16="http://schemas.microsoft.com/office/drawing/2014/main" id="{C5730B88-3EE3-AD13-9D4D-0BC7C11CCC1F}"/>
              </a:ext>
            </a:extLst>
          </p:cNvPr>
          <p:cNvSpPr>
            <a:spLocks noChangeArrowheads="1"/>
          </p:cNvSpPr>
          <p:nvPr userDrawn="1"/>
        </p:nvSpPr>
        <p:spPr bwMode="auto">
          <a:xfrm flipH="1" flipV="1">
            <a:off x="6629400" y="0"/>
            <a:ext cx="2514600" cy="2895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Rectangle 4">
            <a:extLst>
              <a:ext uri="{FF2B5EF4-FFF2-40B4-BE49-F238E27FC236}">
                <a16:creationId xmlns:a16="http://schemas.microsoft.com/office/drawing/2014/main" id="{1AC319C6-4D50-AC19-DF6E-F4B10210DD0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6324600"/>
            <a:ext cx="9144000" cy="5334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Rectangle 7">
            <a:extLst>
              <a:ext uri="{FF2B5EF4-FFF2-40B4-BE49-F238E27FC236}">
                <a16:creationId xmlns:a16="http://schemas.microsoft.com/office/drawing/2014/main" id="{399F0BDB-DE2F-AEBC-65D5-16A0B59517D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5010150"/>
            <a:ext cx="1219200" cy="1371600"/>
          </a:xfrm>
          <a:prstGeom prst="rect">
            <a:avLst/>
          </a:prstGeom>
          <a:solidFill>
            <a:srgbClr val="3861AA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fld id="{09F07524-E616-2F40-82F5-81E4D05F3F14}" type="slidenum">
              <a:rPr lang="en-US" sz="1400" i="1">
                <a:solidFill>
                  <a:schemeClr val="bg1"/>
                </a:solidFill>
              </a:rPr>
              <a:pPr/>
              <a:t>‹#›</a:t>
            </a:fld>
            <a:endParaRPr lang="en-GB" sz="1400" i="1">
              <a:solidFill>
                <a:schemeClr val="bg1"/>
              </a:solidFill>
            </a:endParaRPr>
          </a:p>
        </p:txBody>
      </p:sp>
      <p:sp>
        <p:nvSpPr>
          <p:cNvPr id="11" name="Oval 8">
            <a:extLst>
              <a:ext uri="{FF2B5EF4-FFF2-40B4-BE49-F238E27FC236}">
                <a16:creationId xmlns:a16="http://schemas.microsoft.com/office/drawing/2014/main" id="{ED4E78B9-098B-25EF-F64D-7EE9F49528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3429000"/>
            <a:ext cx="2514600" cy="28956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30124C84-C979-FFE8-CAD9-62A3759ABF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5076825" y="5300663"/>
            <a:ext cx="4000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fld id="{DCE49A08-F6B0-B64E-B71B-BC4BF88D5392}" type="slidenum">
              <a:rPr lang="en-US" sz="1400" i="1">
                <a:solidFill>
                  <a:schemeClr val="bg1"/>
                </a:solidFill>
              </a:rPr>
              <a:pPr/>
              <a:t>‹#›</a:t>
            </a:fld>
            <a:endParaRPr lang="en-GB" sz="1400" i="1">
              <a:solidFill>
                <a:schemeClr val="bg1"/>
              </a:solidFill>
            </a:endParaRPr>
          </a:p>
        </p:txBody>
      </p:sp>
      <p:pic>
        <p:nvPicPr>
          <p:cNvPr id="13" name="Picture 12" descr="Logo CERN">
            <a:extLst>
              <a:ext uri="{FF2B5EF4-FFF2-40B4-BE49-F238E27FC236}">
                <a16:creationId xmlns:a16="http://schemas.microsoft.com/office/drawing/2014/main" id="{96DA8164-957B-5FCC-B87B-FFC018C4291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3" y="6165850"/>
            <a:ext cx="6477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4069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5" r:id="rId1"/>
    <p:sldLayoutId id="2147484346" r:id="rId2"/>
    <p:sldLayoutId id="2147484347" r:id="rId3"/>
    <p:sldLayoutId id="2147484348" r:id="rId4"/>
    <p:sldLayoutId id="2147484349" r:id="rId5"/>
    <p:sldLayoutId id="2147484350" r:id="rId6"/>
    <p:sldLayoutId id="2147484351" r:id="rId7"/>
    <p:sldLayoutId id="2147484352" r:id="rId8"/>
    <p:sldLayoutId id="2147484353" r:id="rId9"/>
    <p:sldLayoutId id="2147484354" r:id="rId10"/>
    <p:sldLayoutId id="2147484355" r:id="rId11"/>
    <p:sldLayoutId id="2147484356" r:id="rId12"/>
    <p:sldLayoutId id="2147484357" r:id="rId13"/>
    <p:sldLayoutId id="2147484358" r:id="rId14"/>
    <p:sldLayoutId id="2147484359" r:id="rId15"/>
    <p:sldLayoutId id="2147484360" r:id="rId16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authors/1007514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1.xml"/><Relationship Id="rId5" Type="http://schemas.openxmlformats.org/officeDocument/2006/relationships/image" Target="../media/image26.png"/><Relationship Id="rId4" Type="http://schemas.openxmlformats.org/officeDocument/2006/relationships/hyperlink" Target="https://inspirehep.net/literature/281126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nite.ai/el/%CF%84%CE%B9-%CE%B5%CE%AF%CE%BD%CE%B1%CE%B9-%CE%AD%CE%BD%CE%B1%CF%82-%CE%B1%CF%85%CF%84%CF%8C%CE%BC%CE%B1%CF%84%CE%BF%CF%82-%CE%BA%CF%89%CE%B4%CE%B9%CE%BA%CE%BF%CF%80%CE%BF%CE%B9%CE%B7%CF%84%CE%AE%CF%82/" TargetMode="External"/><Relationship Id="rId1" Type="http://schemas.openxmlformats.org/officeDocument/2006/relationships/slideLayout" Target="../slideLayouts/slideLayout6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13634/contributions/4255249/attachments/2227189/3772979/eolaiyaIOP2021.pdf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6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1.xml"/><Relationship Id="rId5" Type="http://schemas.openxmlformats.org/officeDocument/2006/relationships/image" Target="../media/image12.emf"/><Relationship Id="rId4" Type="http://schemas.openxmlformats.org/officeDocument/2006/relationships/image" Target="../media/image11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arxiv.org/abs/2309.06515" TargetMode="External"/><Relationship Id="rId1" Type="http://schemas.openxmlformats.org/officeDocument/2006/relationships/slideLayout" Target="../slideLayouts/slideLayout6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3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3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5" Type="http://schemas.openxmlformats.org/officeDocument/2006/relationships/image" Target="../media/image32.png"/><Relationship Id="rId4" Type="http://schemas.openxmlformats.org/officeDocument/2006/relationships/notesSlide" Target="../notesSlides/notesSlide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0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1.xml"/><Relationship Id="rId5" Type="http://schemas.openxmlformats.org/officeDocument/2006/relationships/image" Target="../media/image12.emf"/><Relationship Id="rId4" Type="http://schemas.openxmlformats.org/officeDocument/2006/relationships/image" Target="../media/image11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5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6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12.e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://portal.discoverthecosmos.eu" TargetMode="External"/><Relationship Id="rId2" Type="http://schemas.openxmlformats.org/officeDocument/2006/relationships/hyperlink" Target="http://indico.cern.ch/getFile.py/access?contribId=79&amp;resId=6&amp;materialId=slides&amp;confId=257353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ndico.cern.ch/conferenceDisplay.py?confId=257353#2013-07-08" TargetMode="Externa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37.emf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0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6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6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1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61.xml"/></Relationships>
</file>

<file path=ppt/slides/_rels/slide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emf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4.emf"/><Relationship Id="rId4" Type="http://schemas.openxmlformats.org/officeDocument/2006/relationships/image" Target="../media/image41.emf"/><Relationship Id="rId9" Type="http://schemas.openxmlformats.org/officeDocument/2006/relationships/oleObject" Target="../embeddings/oleObject4.bin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1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oleObject" Target="../embeddings/oleObject5.bin"/><Relationship Id="rId7" Type="http://schemas.openxmlformats.org/officeDocument/2006/relationships/image" Target="../media/image46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image" Target="../media/image45.emf"/><Relationship Id="rId9" Type="http://schemas.openxmlformats.org/officeDocument/2006/relationships/image" Target="../media/image47.emf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1.xml"/><Relationship Id="rId5" Type="http://schemas.openxmlformats.org/officeDocument/2006/relationships/image" Target="../media/image12.emf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61.xml"/><Relationship Id="rId4" Type="http://schemas.openxmlformats.org/officeDocument/2006/relationships/image" Target="../media/image12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628800"/>
            <a:ext cx="7721600" cy="2016224"/>
          </a:xfrm>
        </p:spPr>
        <p:txBody>
          <a:bodyPr>
            <a:normAutofit fontScale="90000"/>
          </a:bodyPr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Οι Υπολογιστές και η </a:t>
            </a:r>
            <a:r>
              <a:rPr lang="el-GR" dirty="0" err="1">
                <a:latin typeface="Lucida Grande" charset="0"/>
                <a:ea typeface="ＭＳ Ｐゴシック" charset="0"/>
                <a:cs typeface="ＭＳ Ｐゴシック" charset="0"/>
              </a:rPr>
              <a:t>Βαδιά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 Μάθηση στη Φυσική Υψηλών Ενεργειών (ΦΥΕ)</a:t>
            </a:r>
            <a:endParaRPr lang="el-GR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70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483768" y="3666227"/>
            <a:ext cx="6048672" cy="1274941"/>
          </a:xfrm>
        </p:spPr>
        <p:txBody>
          <a:bodyPr/>
          <a:lstStyle/>
          <a:p>
            <a:pPr>
              <a:buFont typeface="Monotype Sorts" charset="0"/>
              <a:buNone/>
            </a:pP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Γιάννης/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John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Αποστολάκης</a:t>
            </a:r>
            <a:endParaRPr lang="el-GR" dirty="0">
              <a:latin typeface="Arial Black" charset="0"/>
              <a:ea typeface="ＭＳ Ｐゴシック" charset="0"/>
              <a:cs typeface="ＭＳ Ｐゴシック" charset="0"/>
            </a:endParaRPr>
          </a:p>
          <a:p>
            <a:pPr>
              <a:buFont typeface="Monotype Sorts" charset="0"/>
              <a:buNone/>
            </a:pPr>
            <a:r>
              <a:rPr lang="en-GB" b="1" dirty="0">
                <a:latin typeface="Arial" charset="0"/>
                <a:ea typeface="ＭＳ Ｐゴシック" charset="0"/>
                <a:cs typeface="Arial" charset="0"/>
              </a:rPr>
              <a:t>CERN</a:t>
            </a:r>
          </a:p>
        </p:txBody>
      </p:sp>
      <p:sp>
        <p:nvSpPr>
          <p:cNvPr id="87043" name="Text Box 4"/>
          <p:cNvSpPr txBox="1">
            <a:spLocks noChangeArrowheads="1"/>
          </p:cNvSpPr>
          <p:nvPr/>
        </p:nvSpPr>
        <p:spPr bwMode="auto">
          <a:xfrm>
            <a:off x="755576" y="5445225"/>
            <a:ext cx="252028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dirty="0"/>
              <a:t>V</a:t>
            </a:r>
            <a:r>
              <a:rPr lang="el-GR" dirty="0"/>
              <a:t>1.0</a:t>
            </a:r>
            <a:r>
              <a:rPr lang="en-US" dirty="0"/>
              <a:t>    </a:t>
            </a:r>
            <a:r>
              <a:rPr lang="el-GR" dirty="0"/>
              <a:t>2024.04.13</a:t>
            </a:r>
            <a:endParaRPr lang="en-US" dirty="0"/>
          </a:p>
        </p:txBody>
      </p:sp>
      <p:sp>
        <p:nvSpPr>
          <p:cNvPr id="87044" name="TextBox 4"/>
          <p:cNvSpPr txBox="1">
            <a:spLocks noChangeArrowheads="1"/>
          </p:cNvSpPr>
          <p:nvPr/>
        </p:nvSpPr>
        <p:spPr bwMode="auto">
          <a:xfrm>
            <a:off x="4283968" y="5445224"/>
            <a:ext cx="45926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GB" dirty="0" err="1">
                <a:latin typeface="Arial Black" charset="0"/>
              </a:rPr>
              <a:t>John.Apostolakis@cern.ch</a:t>
            </a:r>
            <a:endParaRPr lang="en-GB" dirty="0">
              <a:latin typeface="Arial Black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Τι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είναι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προσομοίωση</a:t>
            </a:r>
            <a:r>
              <a:rPr lang="en-US" sz="3600" dirty="0">
                <a:latin typeface="Arial Black" charset="0"/>
                <a:ea typeface="ＭＳ Ｐゴシック" charset="0"/>
                <a:cs typeface="ＭＳ Ｐゴシック" charset="0"/>
              </a:rPr>
              <a:t>;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5477" name="Rectangle 5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5562600" cy="4381500"/>
          </a:xfrm>
        </p:spPr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Φτιάχνουμε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u="sng" dirty="0">
                <a:solidFill>
                  <a:srgbClr val="33CC33"/>
                </a:solidFill>
                <a:latin typeface="Lucida Grande" charset="0"/>
                <a:ea typeface="ＭＳ Ｐゴシック" charset="0"/>
                <a:cs typeface="ＭＳ Ｐゴシック" charset="0"/>
              </a:rPr>
              <a:t>μοντέλα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/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Του</a:t>
            </a:r>
            <a:r>
              <a:rPr lang="el-GR" dirty="0">
                <a:solidFill>
                  <a:schemeClr val="tx2"/>
                </a:solidFill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ανιχνευτή</a:t>
            </a:r>
            <a:endParaRPr lang="el-GR" dirty="0">
              <a:latin typeface="Tahoma" charset="0"/>
              <a:ea typeface="ＭＳ Ｐゴシック" charset="0"/>
            </a:endParaRPr>
          </a:p>
          <a:p>
            <a:pPr lvl="2"/>
            <a:r>
              <a:rPr lang="el-GR" dirty="0">
                <a:latin typeface="Lucida Grande" charset="0"/>
                <a:ea typeface="ＭＳ Ｐゴシック" charset="0"/>
              </a:rPr>
              <a:t>Γεωμετρία</a:t>
            </a:r>
            <a:endParaRPr lang="el-GR" dirty="0">
              <a:latin typeface="Tahoma" charset="0"/>
              <a:ea typeface="ＭＳ Ｐゴシック" charset="0"/>
            </a:endParaRPr>
          </a:p>
          <a:p>
            <a:pPr lvl="2"/>
            <a:r>
              <a:rPr lang="el-GR" dirty="0">
                <a:latin typeface="Lucida Grande" charset="0"/>
                <a:ea typeface="ＭＳ Ｐゴシック" charset="0"/>
              </a:rPr>
              <a:t>Υλικά</a:t>
            </a:r>
            <a:endParaRPr lang="el-GR" dirty="0">
              <a:latin typeface="Tahoma" charset="0"/>
              <a:ea typeface="ＭＳ Ｐゴシック" charset="0"/>
            </a:endParaRPr>
          </a:p>
          <a:p>
            <a:pPr lvl="1"/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Των</a:t>
            </a:r>
            <a:r>
              <a:rPr lang="el-GR" dirty="0">
                <a:solidFill>
                  <a:schemeClr val="tx2"/>
                </a:solidFill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αλληλε</a:t>
            </a:r>
            <a:r>
              <a:rPr lang="el-GR" dirty="0">
                <a:solidFill>
                  <a:schemeClr val="tx2"/>
                </a:solidFill>
                <a:latin typeface="Tahoma" charset="0"/>
                <a:ea typeface="ＭＳ Ｐゴシック" charset="0"/>
              </a:rPr>
              <a:t>π</a:t>
            </a:r>
            <a:r>
              <a:rPr lang="el-GR" dirty="0">
                <a:solidFill>
                  <a:schemeClr val="tx2"/>
                </a:solidFill>
                <a:latin typeface="Lucida Grande" charset="0"/>
                <a:ea typeface="ＭＳ Ｐゴシック" charset="0"/>
              </a:rPr>
              <a:t>ιδράσεων</a:t>
            </a:r>
            <a:endParaRPr lang="el-GR" dirty="0">
              <a:latin typeface="Lucida Grande" charset="0"/>
              <a:ea typeface="ＭＳ Ｐゴシック" charset="0"/>
            </a:endParaRPr>
          </a:p>
          <a:p>
            <a:pPr lvl="2"/>
            <a:r>
              <a:rPr lang="el-GR" dirty="0">
                <a:latin typeface="Lucida Grande" charset="0"/>
                <a:ea typeface="ＭＳ Ｐゴシック" charset="0"/>
              </a:rPr>
              <a:t>Κάθε γνωστού τύπου</a:t>
            </a:r>
          </a:p>
          <a:p>
            <a:pPr lvl="3"/>
            <a:r>
              <a:rPr lang="el-GR" dirty="0">
                <a:latin typeface="Lucida Grande" charset="0"/>
                <a:ea typeface="ＭＳ Ｐゴシック" charset="0"/>
              </a:rPr>
              <a:t>Ηλεκτρομαγνητικού</a:t>
            </a:r>
          </a:p>
          <a:p>
            <a:pPr lvl="3"/>
            <a:r>
              <a:rPr lang="el-GR" dirty="0">
                <a:latin typeface="Lucida Grande" charset="0"/>
                <a:ea typeface="ＭＳ Ｐゴシック" charset="0"/>
              </a:rPr>
              <a:t>Ισχυρού πυρηνικού</a:t>
            </a:r>
          </a:p>
          <a:p>
            <a:pPr lvl="2"/>
            <a:endParaRPr lang="en-US" dirty="0">
              <a:latin typeface="Tahoma" charset="0"/>
              <a:ea typeface="ＭＳ Ｐゴシック" charset="0"/>
            </a:endParaRPr>
          </a:p>
        </p:txBody>
      </p:sp>
      <p:sp>
        <p:nvSpPr>
          <p:cNvPr id="105473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054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0547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9442ED4-9528-6748-813C-4AF9ADAB33D4}" type="slidenum">
              <a:rPr lang="en-US" sz="1400">
                <a:latin typeface="Arial" charset="0"/>
              </a:rPr>
              <a:pPr/>
              <a:t>10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6934200" y="27432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79" name="Rectangle 7"/>
          <p:cNvSpPr>
            <a:spLocks noChangeArrowheads="1"/>
          </p:cNvSpPr>
          <p:nvPr/>
        </p:nvSpPr>
        <p:spPr bwMode="auto">
          <a:xfrm>
            <a:off x="7543800" y="27432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0" name="Rectangle 8"/>
          <p:cNvSpPr>
            <a:spLocks noChangeArrowheads="1"/>
          </p:cNvSpPr>
          <p:nvPr/>
        </p:nvSpPr>
        <p:spPr bwMode="auto">
          <a:xfrm>
            <a:off x="7848600" y="17526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1" name="Rectangle 9"/>
          <p:cNvSpPr>
            <a:spLocks noChangeArrowheads="1"/>
          </p:cNvSpPr>
          <p:nvPr/>
        </p:nvSpPr>
        <p:spPr bwMode="auto">
          <a:xfrm>
            <a:off x="8153400" y="27432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2" name="Rectangle 10"/>
          <p:cNvSpPr>
            <a:spLocks noChangeArrowheads="1"/>
          </p:cNvSpPr>
          <p:nvPr/>
        </p:nvSpPr>
        <p:spPr bwMode="auto">
          <a:xfrm>
            <a:off x="7239000" y="1752600"/>
            <a:ext cx="152400" cy="11430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3" name="Text Box 12"/>
          <p:cNvSpPr txBox="1">
            <a:spLocks noChangeArrowheads="1"/>
          </p:cNvSpPr>
          <p:nvPr/>
        </p:nvSpPr>
        <p:spPr bwMode="auto">
          <a:xfrm>
            <a:off x="8153400" y="1752600"/>
            <a:ext cx="113188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Silicon</a:t>
            </a:r>
          </a:p>
          <a:p>
            <a:pPr algn="l"/>
            <a:r>
              <a:rPr lang="en-US"/>
              <a:t>Tracker</a:t>
            </a:r>
          </a:p>
        </p:txBody>
      </p:sp>
      <p:sp>
        <p:nvSpPr>
          <p:cNvPr id="105484" name="Text Box 13"/>
          <p:cNvSpPr txBox="1">
            <a:spLocks noChangeArrowheads="1"/>
          </p:cNvSpPr>
          <p:nvPr/>
        </p:nvSpPr>
        <p:spPr bwMode="auto">
          <a:xfrm>
            <a:off x="304800" y="5486400"/>
            <a:ext cx="38100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3200" dirty="0" err="1"/>
              <a:t>σ</a:t>
            </a:r>
            <a:r>
              <a:rPr lang="en-US" sz="3200" baseline="-25000" dirty="0" err="1"/>
              <a:t>σ</a:t>
            </a:r>
            <a:r>
              <a:rPr lang="el-GR" sz="3200" baseline="-25000" dirty="0"/>
              <a:t>ύ</a:t>
            </a:r>
            <a:r>
              <a:rPr lang="en-US" sz="3200" baseline="-25000" dirty="0" err="1"/>
              <a:t>νολο</a:t>
            </a:r>
            <a:r>
              <a:rPr lang="en-US" sz="3200" dirty="0"/>
              <a:t> = Σ </a:t>
            </a:r>
            <a:r>
              <a:rPr lang="en-US" sz="3200" dirty="0" err="1"/>
              <a:t>σ</a:t>
            </a:r>
            <a:r>
              <a:rPr lang="en-US" sz="3200" baseline="-25000" dirty="0" err="1"/>
              <a:t>φ</a:t>
            </a:r>
            <a:r>
              <a:rPr lang="en-US" sz="3200" baseline="-25000" dirty="0"/>
              <a:t>αινομ</a:t>
            </a:r>
            <a:r>
              <a:rPr lang="el-GR" sz="3200" baseline="-25000" dirty="0"/>
              <a:t>έ</a:t>
            </a:r>
            <a:r>
              <a:rPr lang="en-US" sz="3200" baseline="-25000" dirty="0" err="1"/>
              <a:t>νου</a:t>
            </a:r>
            <a:endParaRPr lang="en-US" sz="3200" dirty="0"/>
          </a:p>
        </p:txBody>
      </p:sp>
      <p:sp>
        <p:nvSpPr>
          <p:cNvPr id="105485" name="Rectangle 15"/>
          <p:cNvSpPr>
            <a:spLocks noChangeArrowheads="1"/>
          </p:cNvSpPr>
          <p:nvPr/>
        </p:nvSpPr>
        <p:spPr bwMode="auto">
          <a:xfrm>
            <a:off x="6248400" y="4267200"/>
            <a:ext cx="1371600" cy="2590800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5486" name="Oval 16"/>
          <p:cNvSpPr>
            <a:spLocks noChangeArrowheads="1"/>
          </p:cNvSpPr>
          <p:nvPr/>
        </p:nvSpPr>
        <p:spPr bwMode="auto">
          <a:xfrm>
            <a:off x="6705600" y="2667000"/>
            <a:ext cx="609600" cy="1371600"/>
          </a:xfrm>
          <a:prstGeom prst="ellips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87" name="Line 17"/>
          <p:cNvSpPr>
            <a:spLocks noChangeShapeType="1"/>
          </p:cNvSpPr>
          <p:nvPr/>
        </p:nvSpPr>
        <p:spPr bwMode="auto">
          <a:xfrm flipH="1">
            <a:off x="6019800" y="3352800"/>
            <a:ext cx="609600" cy="1219200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88" name="Line 18"/>
          <p:cNvSpPr>
            <a:spLocks noChangeShapeType="1"/>
          </p:cNvSpPr>
          <p:nvPr/>
        </p:nvSpPr>
        <p:spPr bwMode="auto">
          <a:xfrm>
            <a:off x="7315200" y="3429000"/>
            <a:ext cx="457200" cy="990600"/>
          </a:xfrm>
          <a:prstGeom prst="line">
            <a:avLst/>
          </a:prstGeom>
          <a:noFill/>
          <a:ln w="12700">
            <a:solidFill>
              <a:srgbClr val="B2B2B2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89" name="Line 19"/>
          <p:cNvSpPr>
            <a:spLocks noChangeShapeType="1"/>
          </p:cNvSpPr>
          <p:nvPr/>
        </p:nvSpPr>
        <p:spPr bwMode="auto">
          <a:xfrm>
            <a:off x="4876800" y="5257800"/>
            <a:ext cx="1371600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0" name="Line 20"/>
          <p:cNvSpPr>
            <a:spLocks noChangeShapeType="1"/>
          </p:cNvSpPr>
          <p:nvPr/>
        </p:nvSpPr>
        <p:spPr bwMode="auto">
          <a:xfrm>
            <a:off x="6324600" y="5257800"/>
            <a:ext cx="15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1" name="Line 21"/>
          <p:cNvSpPr>
            <a:spLocks noChangeShapeType="1"/>
          </p:cNvSpPr>
          <p:nvPr/>
        </p:nvSpPr>
        <p:spPr bwMode="auto">
          <a:xfrm>
            <a:off x="6248400" y="5257800"/>
            <a:ext cx="304800" cy="0"/>
          </a:xfrm>
          <a:prstGeom prst="line">
            <a:avLst/>
          </a:prstGeom>
          <a:noFill/>
          <a:ln w="762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2" name="Line 22"/>
          <p:cNvSpPr>
            <a:spLocks noChangeShapeType="1"/>
          </p:cNvSpPr>
          <p:nvPr/>
        </p:nvSpPr>
        <p:spPr bwMode="auto">
          <a:xfrm>
            <a:off x="6553200" y="5257800"/>
            <a:ext cx="457200" cy="4572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3" name="Line 23"/>
          <p:cNvSpPr>
            <a:spLocks noChangeShapeType="1"/>
          </p:cNvSpPr>
          <p:nvPr/>
        </p:nvSpPr>
        <p:spPr bwMode="auto">
          <a:xfrm flipV="1">
            <a:off x="6553200" y="4876800"/>
            <a:ext cx="457200" cy="3810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4" name="Line 24"/>
          <p:cNvSpPr>
            <a:spLocks noChangeShapeType="1"/>
          </p:cNvSpPr>
          <p:nvPr/>
        </p:nvSpPr>
        <p:spPr bwMode="auto">
          <a:xfrm flipV="1">
            <a:off x="7010400" y="5638800"/>
            <a:ext cx="152400" cy="762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5" name="Line 25"/>
          <p:cNvSpPr>
            <a:spLocks noChangeShapeType="1"/>
          </p:cNvSpPr>
          <p:nvPr/>
        </p:nvSpPr>
        <p:spPr bwMode="auto">
          <a:xfrm flipV="1">
            <a:off x="6400800" y="5105400"/>
            <a:ext cx="152400" cy="15240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6" name="Line 26"/>
          <p:cNvSpPr>
            <a:spLocks noChangeShapeType="1"/>
          </p:cNvSpPr>
          <p:nvPr/>
        </p:nvSpPr>
        <p:spPr bwMode="auto">
          <a:xfrm>
            <a:off x="7010400" y="5715000"/>
            <a:ext cx="76200" cy="3048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7" name="Line 27"/>
          <p:cNvSpPr>
            <a:spLocks noChangeShapeType="1"/>
          </p:cNvSpPr>
          <p:nvPr/>
        </p:nvSpPr>
        <p:spPr bwMode="auto">
          <a:xfrm flipH="1">
            <a:off x="6934200" y="6019800"/>
            <a:ext cx="152400" cy="1524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8" name="Line 28"/>
          <p:cNvSpPr>
            <a:spLocks noChangeShapeType="1"/>
          </p:cNvSpPr>
          <p:nvPr/>
        </p:nvSpPr>
        <p:spPr bwMode="auto">
          <a:xfrm>
            <a:off x="7086600" y="6019800"/>
            <a:ext cx="152400" cy="1524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499" name="Line 29"/>
          <p:cNvSpPr>
            <a:spLocks noChangeShapeType="1"/>
          </p:cNvSpPr>
          <p:nvPr/>
        </p:nvSpPr>
        <p:spPr bwMode="auto">
          <a:xfrm flipV="1">
            <a:off x="7010400" y="4648200"/>
            <a:ext cx="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0" name="Line 30"/>
          <p:cNvSpPr>
            <a:spLocks noChangeShapeType="1"/>
          </p:cNvSpPr>
          <p:nvPr/>
        </p:nvSpPr>
        <p:spPr bwMode="auto">
          <a:xfrm flipV="1">
            <a:off x="7010400" y="4572000"/>
            <a:ext cx="609600" cy="304800"/>
          </a:xfrm>
          <a:prstGeom prst="line">
            <a:avLst/>
          </a:prstGeom>
          <a:noFill/>
          <a:ln w="12700">
            <a:solidFill>
              <a:schemeClr val="bg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1" name="Line 31"/>
          <p:cNvSpPr>
            <a:spLocks noChangeShapeType="1"/>
          </p:cNvSpPr>
          <p:nvPr/>
        </p:nvSpPr>
        <p:spPr bwMode="auto">
          <a:xfrm flipH="1" flipV="1">
            <a:off x="6934200" y="4572000"/>
            <a:ext cx="76200" cy="762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2" name="Line 33"/>
          <p:cNvSpPr>
            <a:spLocks noChangeShapeType="1"/>
          </p:cNvSpPr>
          <p:nvPr/>
        </p:nvSpPr>
        <p:spPr bwMode="auto">
          <a:xfrm flipH="1">
            <a:off x="7010400" y="4495800"/>
            <a:ext cx="152400" cy="1524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3" name="Line 34"/>
          <p:cNvSpPr>
            <a:spLocks noChangeShapeType="1"/>
          </p:cNvSpPr>
          <p:nvPr/>
        </p:nvSpPr>
        <p:spPr bwMode="auto">
          <a:xfrm flipV="1">
            <a:off x="7620000" y="4419600"/>
            <a:ext cx="304800" cy="1524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4" name="Text Box 35"/>
          <p:cNvSpPr txBox="1">
            <a:spLocks noChangeArrowheads="1"/>
          </p:cNvSpPr>
          <p:nvPr/>
        </p:nvSpPr>
        <p:spPr bwMode="auto">
          <a:xfrm>
            <a:off x="4495800" y="5410200"/>
            <a:ext cx="15462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/>
              <a:t>2.5 MeV e</a:t>
            </a:r>
            <a:r>
              <a:rPr lang="en-US" baseline="30000"/>
              <a:t>-</a:t>
            </a:r>
            <a:endParaRPr lang="en-US"/>
          </a:p>
        </p:txBody>
      </p:sp>
      <p:sp>
        <p:nvSpPr>
          <p:cNvPr id="105505" name="Text Box 36"/>
          <p:cNvSpPr txBox="1">
            <a:spLocks noChangeArrowheads="1"/>
          </p:cNvSpPr>
          <p:nvPr/>
        </p:nvSpPr>
        <p:spPr bwMode="auto">
          <a:xfrm>
            <a:off x="4632325" y="5767388"/>
            <a:ext cx="158729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dirty="0" err="1"/>
              <a:t>ηλεκτρ</a:t>
            </a:r>
            <a:r>
              <a:rPr lang="el-GR" dirty="0"/>
              <a:t>ό</a:t>
            </a:r>
            <a:r>
              <a:rPr lang="en-US" dirty="0" err="1"/>
              <a:t>νιο</a:t>
            </a:r>
            <a:endParaRPr lang="en-US" dirty="0"/>
          </a:p>
        </p:txBody>
      </p:sp>
      <p:sp>
        <p:nvSpPr>
          <p:cNvPr id="105506" name="Line 37"/>
          <p:cNvSpPr>
            <a:spLocks noChangeShapeType="1"/>
          </p:cNvSpPr>
          <p:nvPr/>
        </p:nvSpPr>
        <p:spPr bwMode="auto">
          <a:xfrm>
            <a:off x="6324600" y="6705600"/>
            <a:ext cx="1143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5507" name="Text Box 40"/>
          <p:cNvSpPr txBox="1">
            <a:spLocks noChangeArrowheads="1"/>
          </p:cNvSpPr>
          <p:nvPr/>
        </p:nvSpPr>
        <p:spPr bwMode="auto">
          <a:xfrm>
            <a:off x="6477000" y="6324600"/>
            <a:ext cx="7064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/>
              <a:t>300 μ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C4D4153-2323-497C-C6EA-9BA109C491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Η προσομοίωση στην Φυσική Υψηλών Ενεργειών</a:t>
            </a:r>
            <a:endParaRPr lang="en-CH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0A8194-C609-4AD1-BA18-E46CE86BDB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/>
              <a:t>Γνωρίζουμε πως επιδρούν σωματίδια όταν βρίσκουν μπροστά τους ένα άτομο η πυρήνα</a:t>
            </a:r>
          </a:p>
          <a:p>
            <a:pPr lvl="1"/>
            <a:r>
              <a:rPr lang="el-GR" dirty="0"/>
              <a:t>Αλληλεπίδραση - Το αποτέλεσμα της εξαρτάται από το άτομο και την απόσταση προσέγγισης (και έχει πιθανότητες – κβαντική φυσική)</a:t>
            </a:r>
          </a:p>
          <a:p>
            <a:pPr lvl="1"/>
            <a:r>
              <a:rPr lang="el-GR" dirty="0"/>
              <a:t>Αυτά δίνουν την ενεργό διατομή = την επιφάνεια που εμφανίζει ένα άτομο στο σωματίδιο ( είναι σαν αν ’χτυπήσει’ μέσα στην επιφάνεια </a:t>
            </a:r>
            <a:r>
              <a:rPr lang="el-GR" dirty="0" err="1"/>
              <a:t>αλλιλεπιδρά</a:t>
            </a:r>
            <a:r>
              <a:rPr lang="el-GR" dirty="0"/>
              <a:t>, αλλιώς περνάει χωρίς αλληλεπίδραση) </a:t>
            </a:r>
          </a:p>
          <a:p>
            <a:pPr lvl="1"/>
            <a:r>
              <a:rPr lang="el-GR" dirty="0"/>
              <a:t>Η πιθανότητα να ‘</a:t>
            </a:r>
            <a:r>
              <a:rPr lang="el-GR" dirty="0" err="1"/>
              <a:t>βρεί</a:t>
            </a:r>
            <a:r>
              <a:rPr lang="el-GR" dirty="0"/>
              <a:t>’ το σωματίδιο ένα άτομο η πυρήνα βγαίνει χρησιμοποιώντας την ενεργό διατομή και τον αριθμό </a:t>
            </a:r>
            <a:r>
              <a:rPr lang="en-US" dirty="0"/>
              <a:t>Avogadro </a:t>
            </a:r>
            <a:r>
              <a:rPr lang="el-GR" dirty="0"/>
              <a:t>και στοιχεία γεωμετρίας</a:t>
            </a:r>
          </a:p>
          <a:p>
            <a:pPr lvl="1"/>
            <a:endParaRPr lang="en-CH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40FFE8E-3020-0F3D-743F-6C7731016F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9E7D8-1CBA-1649-BA27-8D90B338A67D}" type="datetime1">
              <a:rPr lang="en-US" smtClean="0"/>
              <a:t>4/11/24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247DC2-8C59-0496-3207-134AFEC4B9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91BF81-8A4E-C249-FA5A-D3BA512EC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9092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07522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0752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2A4D4868-D9BD-3248-B3CC-0E8F7A714946}" type="slidenum">
              <a:rPr lang="en-US" sz="1400">
                <a:latin typeface="Arial" charset="0"/>
              </a:rPr>
              <a:pPr/>
              <a:t>12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0752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54" r="5882" b="21385"/>
          <a:stretch>
            <a:fillRect/>
          </a:stretch>
        </p:blipFill>
        <p:spPr bwMode="auto">
          <a:xfrm>
            <a:off x="0" y="-152400"/>
            <a:ext cx="8763000" cy="701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7525" name="TextBox 1"/>
          <p:cNvSpPr txBox="1">
            <a:spLocks noChangeArrowheads="1"/>
          </p:cNvSpPr>
          <p:nvPr/>
        </p:nvSpPr>
        <p:spPr bwMode="auto">
          <a:xfrm>
            <a:off x="345197" y="115888"/>
            <a:ext cx="1954382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2800" dirty="0"/>
              <a:t>Παράδειγμα</a:t>
            </a:r>
          </a:p>
          <a:p>
            <a:r>
              <a:rPr lang="el-GR" sz="2800" dirty="0"/>
              <a:t>ακριβούς</a:t>
            </a:r>
          </a:p>
          <a:p>
            <a:r>
              <a:rPr lang="el-GR" sz="2800" dirty="0"/>
              <a:t>γεωμετρίας</a:t>
            </a:r>
            <a:endParaRPr lang="en-US" dirty="0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13666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1366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16B46F80-C650-CB43-A6AD-91610E29768C}" type="slidenum">
              <a:rPr lang="en-US" sz="1400">
                <a:latin typeface="Arial" charset="0"/>
              </a:rPr>
              <a:pPr/>
              <a:t>13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1366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25" t="20454" r="10785" b="13637"/>
          <a:stretch>
            <a:fillRect/>
          </a:stretch>
        </p:blipFill>
        <p:spPr bwMode="auto">
          <a:xfrm>
            <a:off x="914400" y="0"/>
            <a:ext cx="606901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CDB0EB4-0A7B-D146-5D41-F6AB00E9168E}"/>
              </a:ext>
            </a:extLst>
          </p:cNvPr>
          <p:cNvSpPr txBox="1"/>
          <p:nvPr/>
        </p:nvSpPr>
        <p:spPr>
          <a:xfrm>
            <a:off x="6954566" y="1556792"/>
            <a:ext cx="2047726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dirty="0"/>
              <a:t>Κ</a:t>
            </a:r>
            <a:r>
              <a:rPr lang="en-CH" dirty="0"/>
              <a:t>αταιγισμός</a:t>
            </a:r>
          </a:p>
          <a:p>
            <a:r>
              <a:rPr lang="el-GR" dirty="0"/>
              <a:t>σωματιδίων στο </a:t>
            </a:r>
            <a:r>
              <a:rPr lang="el-GR" dirty="0" err="1"/>
              <a:t>ηλεκτρο</a:t>
            </a:r>
            <a:r>
              <a:rPr lang="el-GR" dirty="0"/>
              <a:t>-μαγνητικό </a:t>
            </a:r>
            <a:r>
              <a:rPr lang="el-GR" dirty="0" err="1"/>
              <a:t>καλορίμετρο</a:t>
            </a:r>
            <a:r>
              <a:rPr lang="el-GR" dirty="0"/>
              <a:t> του </a:t>
            </a:r>
            <a:r>
              <a:rPr lang="en-US" dirty="0"/>
              <a:t>ATLAS</a:t>
            </a:r>
            <a:endParaRPr lang="en-CH" dirty="0"/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Γεωμετρική Κατασκευή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</p:spPr>
        <p:txBody>
          <a:bodyPr/>
          <a:lstStyle/>
          <a:p>
            <a:fld id="{061F2260-0DB9-0A44-8E65-122E2FA9CF8D}" type="slidenum">
              <a:rPr lang="en-US" smtClean="0"/>
              <a:t>14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7042" y="1942771"/>
            <a:ext cx="7433317" cy="44052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42401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404813"/>
            <a:ext cx="8356600" cy="790575"/>
          </a:xfrm>
        </p:spPr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Βασικές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Αλληλεπιδράσεις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23619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600200"/>
            <a:ext cx="6629400" cy="3810000"/>
          </a:xfrm>
          <a:noFill/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Οι διάφορες αλληλε</a:t>
            </a:r>
            <a:r>
              <a:rPr lang="el-GR" sz="2200" dirty="0">
                <a:latin typeface="Tahoma" charset="0"/>
                <a:ea typeface="ＭＳ Ｐゴシック" charset="0"/>
                <a:cs typeface="ＭＳ Ｐゴシック" charset="0"/>
              </a:rPr>
              <a:t>πι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δράσεις</a:t>
            </a:r>
            <a:r>
              <a:rPr lang="en-US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του</a:t>
            </a:r>
            <a:r>
              <a:rPr lang="el-GR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σωματιδίου</a:t>
            </a:r>
            <a:r>
              <a:rPr lang="en-US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με</a:t>
            </a:r>
            <a:r>
              <a:rPr lang="el-GR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το</a:t>
            </a:r>
            <a:r>
              <a:rPr lang="el-GR" sz="2200" dirty="0">
                <a:latin typeface="Tahoma" charset="0"/>
                <a:ea typeface="ＭＳ Ｐゴシック" charset="0"/>
                <a:cs typeface="ＭＳ Ｐゴシック" charset="0"/>
              </a:rPr>
              <a:t> 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υλικό</a:t>
            </a:r>
            <a:r>
              <a:rPr lang="el-GR" sz="2200" dirty="0">
                <a:latin typeface="Tahoma" charset="0"/>
                <a:ea typeface="ＭＳ Ｐゴシック" charset="0"/>
                <a:cs typeface="ＭＳ Ｐゴシック" charset="0"/>
              </a:rPr>
              <a:t> (</a:t>
            </a:r>
            <a:r>
              <a:rPr lang="el-GR" sz="2200" dirty="0">
                <a:latin typeface="Lucida Grande" charset="0"/>
                <a:ea typeface="ＭＳ Ｐゴシック" charset="0"/>
                <a:cs typeface="ＭＳ Ｐゴシック" charset="0"/>
              </a:rPr>
              <a:t>τμήμα του ανιχνευτή ή άλλο</a:t>
            </a:r>
            <a:r>
              <a:rPr lang="en-US" sz="2200" dirty="0">
                <a:latin typeface="Tahoma" charset="0"/>
                <a:ea typeface="ＭＳ Ｐゴシック" charset="0"/>
                <a:cs typeface="ＭＳ Ｐゴシック" charset="0"/>
              </a:rPr>
              <a:t>)</a:t>
            </a:r>
          </a:p>
          <a:p>
            <a:pPr lvl="1">
              <a:lnSpc>
                <a:spcPct val="90000"/>
              </a:lnSpc>
            </a:pPr>
            <a:r>
              <a:rPr lang="el-GR" sz="2200" dirty="0">
                <a:latin typeface="Tahoma" charset="0"/>
                <a:ea typeface="ＭＳ Ｐゴシック" charset="0"/>
              </a:rPr>
              <a:t>π</a:t>
            </a:r>
            <a:r>
              <a:rPr lang="el-GR" sz="2200" dirty="0">
                <a:latin typeface="Lucida Grande" charset="0"/>
                <a:ea typeface="ＭＳ Ｐゴシック" charset="0"/>
              </a:rPr>
              <a:t>αραγωγή</a:t>
            </a:r>
            <a:r>
              <a:rPr lang="en-US" sz="2200" dirty="0">
                <a:latin typeface="Tahoma" charset="0"/>
                <a:ea typeface="ＭＳ Ｐゴシック" charset="0"/>
              </a:rPr>
              <a:t> </a:t>
            </a:r>
            <a:r>
              <a:rPr lang="en-US" sz="2200" dirty="0" err="1">
                <a:latin typeface="Lucida Grande" charset="0"/>
                <a:ea typeface="ＭＳ Ｐゴシック" charset="0"/>
              </a:rPr>
              <a:t>δευτερε</a:t>
            </a:r>
            <a:r>
              <a:rPr lang="el-GR" sz="2200" dirty="0">
                <a:latin typeface="Lucida Grande" charset="0"/>
                <a:ea typeface="ＭＳ Ｐゴシック" charset="0"/>
              </a:rPr>
              <a:t>ύ</a:t>
            </a:r>
            <a:r>
              <a:rPr lang="en-US" sz="2200" dirty="0" err="1">
                <a:latin typeface="Lucida Grande" charset="0"/>
                <a:ea typeface="ＭＳ Ｐゴシック" charset="0"/>
              </a:rPr>
              <a:t>οντος</a:t>
            </a:r>
            <a:r>
              <a:rPr lang="en-US" sz="2200" dirty="0">
                <a:latin typeface="Lucida Grande" charset="0"/>
                <a:ea typeface="ＭＳ Ｐゴシック" charset="0"/>
              </a:rPr>
              <a:t> </a:t>
            </a:r>
            <a:r>
              <a:rPr lang="en-US" sz="2200" dirty="0" err="1">
                <a:latin typeface="Lucida Grande" charset="0"/>
                <a:ea typeface="ＭＳ Ｐゴシック" charset="0"/>
              </a:rPr>
              <a:t>σωμ</a:t>
            </a:r>
            <a:r>
              <a:rPr lang="en-US" sz="2200" dirty="0">
                <a:latin typeface="Lucida Grande" charset="0"/>
                <a:ea typeface="ＭＳ Ｐゴシック" charset="0"/>
              </a:rPr>
              <a:t>ατιδ</a:t>
            </a:r>
            <a:r>
              <a:rPr lang="el-GR" sz="2200" dirty="0">
                <a:latin typeface="Lucida Grande" charset="0"/>
                <a:ea typeface="ＭＳ Ｐゴシック" charset="0"/>
              </a:rPr>
              <a:t>ί</a:t>
            </a:r>
            <a:r>
              <a:rPr lang="en-US" sz="2200" dirty="0" err="1">
                <a:latin typeface="Lucida Grande" charset="0"/>
                <a:ea typeface="ＭＳ Ｐゴシック" charset="0"/>
              </a:rPr>
              <a:t>ου</a:t>
            </a:r>
            <a:endParaRPr lang="en-US" sz="2200" dirty="0">
              <a:latin typeface="Tahoma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endParaRPr lang="en-US" sz="2200" dirty="0">
              <a:latin typeface="Tahoma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r>
              <a:rPr lang="el-GR" sz="2100" dirty="0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Ιονισμός</a:t>
            </a:r>
          </a:p>
          <a:p>
            <a:pPr lvl="2">
              <a:lnSpc>
                <a:spcPct val="90000"/>
              </a:lnSpc>
            </a:pPr>
            <a:endParaRPr lang="el-GR" sz="2100" dirty="0">
              <a:solidFill>
                <a:srgbClr val="FF0000"/>
              </a:solidFill>
              <a:latin typeface="Lucida Grande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endParaRPr lang="el-GR" sz="2100" dirty="0">
              <a:solidFill>
                <a:srgbClr val="FF0000"/>
              </a:solidFill>
              <a:latin typeface="Lucida Grande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r>
              <a:rPr lang="el-GR" sz="2100" dirty="0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Ακτινοβολία πέδησης</a:t>
            </a:r>
          </a:p>
          <a:p>
            <a:pPr lvl="2">
              <a:lnSpc>
                <a:spcPct val="90000"/>
              </a:lnSpc>
            </a:pPr>
            <a:r>
              <a:rPr lang="el-GR" sz="2100" dirty="0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(</a:t>
            </a:r>
            <a:r>
              <a:rPr lang="en-US" sz="2100" dirty="0" err="1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Bremstrahlung</a:t>
            </a:r>
            <a:r>
              <a:rPr lang="el-GR" sz="2100" dirty="0">
                <a:solidFill>
                  <a:srgbClr val="FF0000"/>
                </a:solidFill>
                <a:latin typeface="Lucida Grande" charset="0"/>
                <a:ea typeface="ＭＳ Ｐゴシック" charset="0"/>
              </a:rPr>
              <a:t>)</a:t>
            </a:r>
            <a:endParaRPr lang="en-US" sz="1900" dirty="0">
              <a:solidFill>
                <a:srgbClr val="FF0000"/>
              </a:solidFill>
              <a:latin typeface="Tahoma" charset="0"/>
              <a:ea typeface="ＭＳ Ｐゴシック" charset="0"/>
            </a:endParaRPr>
          </a:p>
          <a:p>
            <a:pPr lvl="2">
              <a:lnSpc>
                <a:spcPct val="90000"/>
              </a:lnSpc>
            </a:pPr>
            <a:endParaRPr lang="en-US" sz="2200" dirty="0">
              <a:solidFill>
                <a:srgbClr val="FF0000"/>
              </a:solidFill>
              <a:latin typeface="Tahoma" charset="0"/>
              <a:ea typeface="ＭＳ Ｐゴシック" charset="0"/>
            </a:endParaRPr>
          </a:p>
        </p:txBody>
      </p:sp>
      <p:sp>
        <p:nvSpPr>
          <p:cNvPr id="109569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0957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0957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34E000A-4C80-0149-8D9A-5254D254E79E}" type="slidenum">
              <a:rPr lang="en-US" sz="1400">
                <a:latin typeface="Arial" charset="0"/>
              </a:rPr>
              <a:pPr/>
              <a:t>15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257800" y="2514600"/>
            <a:ext cx="5181600" cy="1752600"/>
            <a:chOff x="1200" y="1344"/>
            <a:chExt cx="3264" cy="1104"/>
          </a:xfrm>
        </p:grpSpPr>
        <p:grpSp>
          <p:nvGrpSpPr>
            <p:cNvPr id="109586" name="Group 6"/>
            <p:cNvGrpSpPr>
              <a:grpSpLocks/>
            </p:cNvGrpSpPr>
            <p:nvPr/>
          </p:nvGrpSpPr>
          <p:grpSpPr bwMode="auto">
            <a:xfrm>
              <a:off x="2448" y="1872"/>
              <a:ext cx="576" cy="576"/>
              <a:chOff x="2448" y="1872"/>
              <a:chExt cx="576" cy="576"/>
            </a:xfrm>
          </p:grpSpPr>
          <p:grpSp>
            <p:nvGrpSpPr>
              <p:cNvPr id="109595" name="Group 7"/>
              <p:cNvGrpSpPr>
                <a:grpSpLocks/>
              </p:cNvGrpSpPr>
              <p:nvPr/>
            </p:nvGrpSpPr>
            <p:grpSpPr bwMode="auto">
              <a:xfrm>
                <a:off x="2448" y="1872"/>
                <a:ext cx="576" cy="576"/>
                <a:chOff x="2400" y="2016"/>
                <a:chExt cx="576" cy="576"/>
              </a:xfrm>
            </p:grpSpPr>
            <p:sp>
              <p:nvSpPr>
                <p:cNvPr id="109597" name="Oval 8"/>
                <p:cNvSpPr>
                  <a:spLocks noChangeArrowheads="1"/>
                </p:cNvSpPr>
                <p:nvPr/>
              </p:nvSpPr>
              <p:spPr bwMode="auto">
                <a:xfrm>
                  <a:off x="2400" y="2016"/>
                  <a:ext cx="576" cy="576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9598" name="Oval 9"/>
                <p:cNvSpPr>
                  <a:spLocks noChangeArrowheads="1"/>
                </p:cNvSpPr>
                <p:nvPr/>
              </p:nvSpPr>
              <p:spPr bwMode="auto">
                <a:xfrm>
                  <a:off x="2592" y="2208"/>
                  <a:ext cx="192" cy="192"/>
                </a:xfrm>
                <a:prstGeom prst="ellipse">
                  <a:avLst/>
                </a:prstGeom>
                <a:solidFill>
                  <a:srgbClr val="FF0066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b="1">
                    <a:solidFill>
                      <a:srgbClr val="FF0066"/>
                    </a:solidFill>
                  </a:endParaRPr>
                </a:p>
              </p:txBody>
            </p:sp>
          </p:grpSp>
          <p:sp>
            <p:nvSpPr>
              <p:cNvPr id="109596" name="Text Box 10"/>
              <p:cNvSpPr txBox="1">
                <a:spLocks noChangeArrowheads="1"/>
              </p:cNvSpPr>
              <p:nvPr/>
            </p:nvSpPr>
            <p:spPr bwMode="auto">
              <a:xfrm>
                <a:off x="2640" y="2016"/>
                <a:ext cx="204" cy="2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sz="2000">
                    <a:solidFill>
                      <a:schemeClr val="bg1"/>
                    </a:solidFill>
                    <a:latin typeface="Tahoma" charset="0"/>
                  </a:rPr>
                  <a:t>p</a:t>
                </a:r>
                <a:endParaRPr lang="en-US" b="1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9587" name="Oval 11"/>
            <p:cNvSpPr>
              <a:spLocks noChangeArrowheads="1"/>
            </p:cNvSpPr>
            <p:nvPr/>
          </p:nvSpPr>
          <p:spPr bwMode="auto">
            <a:xfrm>
              <a:off x="2832" y="1872"/>
              <a:ext cx="48" cy="48"/>
            </a:xfrm>
            <a:prstGeom prst="ellipse">
              <a:avLst/>
            </a:prstGeom>
            <a:solidFill>
              <a:srgbClr val="0000CC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88" name="Line 12"/>
            <p:cNvSpPr>
              <a:spLocks noChangeShapeType="1"/>
            </p:cNvSpPr>
            <p:nvPr/>
          </p:nvSpPr>
          <p:spPr bwMode="auto">
            <a:xfrm flipV="1">
              <a:off x="1344" y="1920"/>
              <a:ext cx="1488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89" name="Oval 13"/>
            <p:cNvSpPr>
              <a:spLocks noChangeArrowheads="1"/>
            </p:cNvSpPr>
            <p:nvPr/>
          </p:nvSpPr>
          <p:spPr bwMode="auto">
            <a:xfrm>
              <a:off x="1200" y="2160"/>
              <a:ext cx="96" cy="96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90" name="Line 14"/>
            <p:cNvSpPr>
              <a:spLocks noChangeShapeType="1"/>
            </p:cNvSpPr>
            <p:nvPr/>
          </p:nvSpPr>
          <p:spPr bwMode="auto">
            <a:xfrm>
              <a:off x="2880" y="1920"/>
              <a:ext cx="1584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91" name="Text Box 15"/>
            <p:cNvSpPr txBox="1">
              <a:spLocks noChangeArrowheads="1"/>
            </p:cNvSpPr>
            <p:nvPr/>
          </p:nvSpPr>
          <p:spPr bwMode="auto">
            <a:xfrm>
              <a:off x="2784" y="1680"/>
              <a:ext cx="22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solidFill>
                    <a:srgbClr val="0000CC"/>
                  </a:solidFill>
                  <a:latin typeface="Arial" charset="0"/>
                </a:rPr>
                <a:t>e</a:t>
              </a:r>
              <a:r>
                <a:rPr lang="en-US" sz="1800" b="1" baseline="30000">
                  <a:solidFill>
                    <a:srgbClr val="0000CC"/>
                  </a:solidFill>
                  <a:latin typeface="Arial" charset="0"/>
                </a:rPr>
                <a:t>-</a:t>
              </a:r>
              <a:endParaRPr lang="en-US" b="1"/>
            </a:p>
          </p:txBody>
        </p:sp>
        <p:sp>
          <p:nvSpPr>
            <p:cNvPr id="623632" name="AutoShape 16"/>
            <p:cNvSpPr>
              <a:spLocks noChangeArrowheads="1"/>
            </p:cNvSpPr>
            <p:nvPr/>
          </p:nvSpPr>
          <p:spPr bwMode="auto">
            <a:xfrm rot="16200000">
              <a:off x="3576" y="1464"/>
              <a:ext cx="528" cy="288"/>
            </a:xfrm>
            <a:prstGeom prst="parallelogram">
              <a:avLst>
                <a:gd name="adj" fmla="val 85318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>
              <a:outerShdw blurRad="63500" dist="107763" dir="18900000" algn="ctr" rotWithShape="0">
                <a:schemeClr val="bg2">
                  <a:alpha val="74998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9593" name="AutoShape 17"/>
            <p:cNvSpPr>
              <a:spLocks noChangeArrowheads="1"/>
            </p:cNvSpPr>
            <p:nvPr/>
          </p:nvSpPr>
          <p:spPr bwMode="auto">
            <a:xfrm>
              <a:off x="3936" y="1392"/>
              <a:ext cx="240" cy="288"/>
            </a:xfrm>
            <a:prstGeom prst="lightningBol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94" name="Line 18"/>
            <p:cNvSpPr>
              <a:spLocks noChangeShapeType="1"/>
            </p:cNvSpPr>
            <p:nvPr/>
          </p:nvSpPr>
          <p:spPr bwMode="auto">
            <a:xfrm flipV="1">
              <a:off x="2880" y="1584"/>
              <a:ext cx="960" cy="288"/>
            </a:xfrm>
            <a:prstGeom prst="line">
              <a:avLst/>
            </a:prstGeom>
            <a:noFill/>
            <a:ln w="9525">
              <a:solidFill>
                <a:srgbClr val="0000CC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9575" name="Text Box 25"/>
          <p:cNvSpPr txBox="1">
            <a:spLocks noChangeArrowheads="1"/>
          </p:cNvSpPr>
          <p:nvPr/>
        </p:nvSpPr>
        <p:spPr bwMode="auto">
          <a:xfrm>
            <a:off x="3733800" y="5105400"/>
            <a:ext cx="323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>
                <a:solidFill>
                  <a:schemeClr val="bg1"/>
                </a:solidFill>
                <a:latin typeface="Tahoma" charset="0"/>
              </a:rPr>
              <a:t>p</a:t>
            </a:r>
            <a:endParaRPr lang="en-US" b="1">
              <a:solidFill>
                <a:schemeClr val="bg1"/>
              </a:solidFill>
            </a:endParaRPr>
          </a:p>
        </p:txBody>
      </p:sp>
      <p:sp>
        <p:nvSpPr>
          <p:cNvPr id="109576" name="Oval 26"/>
          <p:cNvSpPr>
            <a:spLocks noChangeArrowheads="1"/>
          </p:cNvSpPr>
          <p:nvPr/>
        </p:nvSpPr>
        <p:spPr bwMode="auto">
          <a:xfrm>
            <a:off x="4343400" y="5410200"/>
            <a:ext cx="76200" cy="76200"/>
          </a:xfrm>
          <a:prstGeom prst="ellipse">
            <a:avLst/>
          </a:prstGeom>
          <a:solidFill>
            <a:srgbClr val="0000CC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7" name="Line 27"/>
          <p:cNvSpPr>
            <a:spLocks noChangeShapeType="1"/>
          </p:cNvSpPr>
          <p:nvPr/>
        </p:nvSpPr>
        <p:spPr bwMode="auto">
          <a:xfrm flipV="1">
            <a:off x="1981200" y="5410200"/>
            <a:ext cx="23622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9578" name="Oval 28"/>
          <p:cNvSpPr>
            <a:spLocks noChangeArrowheads="1"/>
          </p:cNvSpPr>
          <p:nvPr/>
        </p:nvSpPr>
        <p:spPr bwMode="auto">
          <a:xfrm>
            <a:off x="1828800" y="5867400"/>
            <a:ext cx="152400" cy="152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9579" name="Text Box 30"/>
          <p:cNvSpPr txBox="1">
            <a:spLocks noChangeArrowheads="1"/>
          </p:cNvSpPr>
          <p:nvPr/>
        </p:nvSpPr>
        <p:spPr bwMode="auto">
          <a:xfrm>
            <a:off x="4267200" y="5562600"/>
            <a:ext cx="3619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rgbClr val="0000CC"/>
                </a:solidFill>
                <a:latin typeface="Arial" charset="0"/>
              </a:rPr>
              <a:t>e</a:t>
            </a:r>
            <a:r>
              <a:rPr lang="en-US" sz="1800" b="1" baseline="30000">
                <a:solidFill>
                  <a:srgbClr val="0000CC"/>
                </a:solidFill>
                <a:latin typeface="Arial" charset="0"/>
              </a:rPr>
              <a:t>-</a:t>
            </a:r>
            <a:endParaRPr lang="en-US" b="1"/>
          </a:p>
        </p:txBody>
      </p:sp>
      <p:sp>
        <p:nvSpPr>
          <p:cNvPr id="109580" name="Oval 39"/>
          <p:cNvSpPr>
            <a:spLocks noChangeArrowheads="1"/>
          </p:cNvSpPr>
          <p:nvPr/>
        </p:nvSpPr>
        <p:spPr bwMode="auto">
          <a:xfrm>
            <a:off x="4114800" y="4953000"/>
            <a:ext cx="304800" cy="304800"/>
          </a:xfrm>
          <a:prstGeom prst="ellipse">
            <a:avLst/>
          </a:prstGeom>
          <a:solidFill>
            <a:srgbClr val="FF00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b="1">
              <a:solidFill>
                <a:srgbClr val="FF0066"/>
              </a:solidFill>
            </a:endParaRPr>
          </a:p>
        </p:txBody>
      </p:sp>
      <p:sp>
        <p:nvSpPr>
          <p:cNvPr id="109581" name="Text Box 40"/>
          <p:cNvSpPr txBox="1">
            <a:spLocks noChangeArrowheads="1"/>
          </p:cNvSpPr>
          <p:nvPr/>
        </p:nvSpPr>
        <p:spPr bwMode="auto">
          <a:xfrm>
            <a:off x="5105400" y="5334000"/>
            <a:ext cx="323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2000">
                <a:solidFill>
                  <a:schemeClr val="bg1"/>
                </a:solidFill>
                <a:latin typeface="Tahoma" charset="0"/>
              </a:rPr>
              <a:t>p</a:t>
            </a:r>
            <a:endParaRPr lang="en-US" b="1">
              <a:solidFill>
                <a:schemeClr val="bg1"/>
              </a:solidFill>
            </a:endParaRPr>
          </a:p>
        </p:txBody>
      </p:sp>
      <p:grpSp>
        <p:nvGrpSpPr>
          <p:cNvPr id="109582" name="Group 46"/>
          <p:cNvGrpSpPr>
            <a:grpSpLocks/>
          </p:cNvGrpSpPr>
          <p:nvPr/>
        </p:nvGrpSpPr>
        <p:grpSpPr bwMode="auto">
          <a:xfrm>
            <a:off x="4343400" y="5029200"/>
            <a:ext cx="2362200" cy="590550"/>
            <a:chOff x="3840" y="2640"/>
            <a:chExt cx="1488" cy="372"/>
          </a:xfrm>
        </p:grpSpPr>
        <p:sp>
          <p:nvSpPr>
            <p:cNvPr id="109584" name="Freeform 43"/>
            <p:cNvSpPr>
              <a:spLocks/>
            </p:cNvSpPr>
            <p:nvPr/>
          </p:nvSpPr>
          <p:spPr bwMode="auto">
            <a:xfrm>
              <a:off x="3840" y="2880"/>
              <a:ext cx="1488" cy="132"/>
            </a:xfrm>
            <a:custGeom>
              <a:avLst/>
              <a:gdLst>
                <a:gd name="T0" fmla="*/ 0 w 1488"/>
                <a:gd name="T1" fmla="*/ 105 h 132"/>
                <a:gd name="T2" fmla="*/ 176 w 1488"/>
                <a:gd name="T3" fmla="*/ 10 h 132"/>
                <a:gd name="T4" fmla="*/ 401 w 1488"/>
                <a:gd name="T5" fmla="*/ 115 h 132"/>
                <a:gd name="T6" fmla="*/ 511 w 1488"/>
                <a:gd name="T7" fmla="*/ 87 h 132"/>
                <a:gd name="T8" fmla="*/ 654 w 1488"/>
                <a:gd name="T9" fmla="*/ 5 h 132"/>
                <a:gd name="T10" fmla="*/ 864 w 1488"/>
                <a:gd name="T11" fmla="*/ 120 h 132"/>
                <a:gd name="T12" fmla="*/ 1084 w 1488"/>
                <a:gd name="T13" fmla="*/ 21 h 132"/>
                <a:gd name="T14" fmla="*/ 1304 w 1488"/>
                <a:gd name="T15" fmla="*/ 126 h 132"/>
                <a:gd name="T16" fmla="*/ 1488 w 1488"/>
                <a:gd name="T17" fmla="*/ 57 h 13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488"/>
                <a:gd name="T28" fmla="*/ 0 h 132"/>
                <a:gd name="T29" fmla="*/ 1488 w 1488"/>
                <a:gd name="T30" fmla="*/ 132 h 13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488" h="132">
                  <a:moveTo>
                    <a:pt x="0" y="105"/>
                  </a:moveTo>
                  <a:cubicBezTo>
                    <a:pt x="29" y="89"/>
                    <a:pt x="109" y="8"/>
                    <a:pt x="176" y="10"/>
                  </a:cubicBezTo>
                  <a:cubicBezTo>
                    <a:pt x="243" y="12"/>
                    <a:pt x="345" y="102"/>
                    <a:pt x="401" y="115"/>
                  </a:cubicBezTo>
                  <a:cubicBezTo>
                    <a:pt x="457" y="128"/>
                    <a:pt x="469" y="105"/>
                    <a:pt x="511" y="87"/>
                  </a:cubicBezTo>
                  <a:cubicBezTo>
                    <a:pt x="553" y="69"/>
                    <a:pt x="595" y="0"/>
                    <a:pt x="654" y="5"/>
                  </a:cubicBezTo>
                  <a:cubicBezTo>
                    <a:pt x="713" y="10"/>
                    <a:pt x="792" y="117"/>
                    <a:pt x="864" y="120"/>
                  </a:cubicBezTo>
                  <a:cubicBezTo>
                    <a:pt x="936" y="123"/>
                    <a:pt x="1011" y="20"/>
                    <a:pt x="1084" y="21"/>
                  </a:cubicBezTo>
                  <a:cubicBezTo>
                    <a:pt x="1157" y="22"/>
                    <a:pt x="1237" y="120"/>
                    <a:pt x="1304" y="126"/>
                  </a:cubicBezTo>
                  <a:cubicBezTo>
                    <a:pt x="1371" y="132"/>
                    <a:pt x="1450" y="71"/>
                    <a:pt x="1488" y="57"/>
                  </a:cubicBezTo>
                </a:path>
              </a:pathLst>
            </a:custGeom>
            <a:noFill/>
            <a:ln w="28575">
              <a:solidFill>
                <a:schemeClr val="accent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585" name="Text Box 44"/>
            <p:cNvSpPr txBox="1">
              <a:spLocks noChangeArrowheads="1"/>
            </p:cNvSpPr>
            <p:nvPr/>
          </p:nvSpPr>
          <p:spPr bwMode="auto">
            <a:xfrm>
              <a:off x="4368" y="2640"/>
              <a:ext cx="195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solidFill>
                    <a:srgbClr val="FFCC00"/>
                  </a:solidFill>
                  <a:latin typeface="Symbol" charset="0"/>
                </a:rPr>
                <a:t>g</a:t>
              </a:r>
              <a:endParaRPr lang="en-US" b="1"/>
            </a:p>
          </p:txBody>
        </p:sp>
      </p:grpSp>
      <p:sp>
        <p:nvSpPr>
          <p:cNvPr id="109583" name="Line 27"/>
          <p:cNvSpPr>
            <a:spLocks noChangeShapeType="1"/>
          </p:cNvSpPr>
          <p:nvPr/>
        </p:nvSpPr>
        <p:spPr bwMode="auto">
          <a:xfrm>
            <a:off x="4419600" y="5486400"/>
            <a:ext cx="990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236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236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36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3619" grpId="0" build="p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1" name="Γ. Αποστολακης"/>
          <p:cNvSpPr txBox="1"/>
          <p:nvPr/>
        </p:nvSpPr>
        <p:spPr>
          <a:xfrm>
            <a:off x="457200" y="6245226"/>
            <a:ext cx="2148840" cy="263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90" tIns="34290" rIns="34290" bIns="3429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260"/>
              <a:t>Γ. Αποστολακης</a:t>
            </a:r>
          </a:p>
        </p:txBody>
      </p:sp>
      <p:sp>
        <p:nvSpPr>
          <p:cNvPr id="792" name="Ενεργος διατομη (Cross-section)"/>
          <p:cNvSpPr txBox="1">
            <a:spLocks noGrp="1"/>
          </p:cNvSpPr>
          <p:nvPr>
            <p:ph type="title"/>
          </p:nvPr>
        </p:nvSpPr>
        <p:spPr>
          <a:xfrm>
            <a:off x="457200" y="92076"/>
            <a:ext cx="8229600" cy="825368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Ενεργ</a:t>
            </a:r>
            <a:r>
              <a:rPr lang="el-GR" dirty="0"/>
              <a:t>ό</a:t>
            </a:r>
            <a:r>
              <a:rPr dirty="0"/>
              <a:t>ς </a:t>
            </a:r>
            <a:r>
              <a:rPr dirty="0" err="1"/>
              <a:t>δι</a:t>
            </a:r>
            <a:r>
              <a:rPr dirty="0"/>
              <a:t>ατομ</a:t>
            </a:r>
            <a:r>
              <a:rPr lang="el-GR" dirty="0"/>
              <a:t>ή</a:t>
            </a:r>
            <a:r>
              <a:rPr dirty="0"/>
              <a:t> (Cross-section)</a:t>
            </a:r>
          </a:p>
        </p:txBody>
      </p:sp>
      <p:sp>
        <p:nvSpPr>
          <p:cNvPr id="79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16</a:t>
            </a:fld>
            <a:endParaRPr/>
          </a:p>
        </p:txBody>
      </p:sp>
      <p:pic>
        <p:nvPicPr>
          <p:cNvPr id="794" name="Screenshot 2021-06-23 at 09.24.54.png" descr="Screenshot 2021-06-23 at 09.24.5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64748" y="1415981"/>
            <a:ext cx="5070282" cy="4876390"/>
          </a:xfrm>
          <a:prstGeom prst="rect">
            <a:avLst/>
          </a:prstGeom>
          <a:ln w="12700">
            <a:miter lim="400000"/>
          </a:ln>
        </p:spPr>
      </p:pic>
      <p:pic>
        <p:nvPicPr>
          <p:cNvPr id="795" name="1280px-CrossSectionFig1.svg.png" descr="1280px-CrossSectionFig1.sv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76837" y="1111007"/>
            <a:ext cx="5446104" cy="4003737"/>
          </a:xfrm>
          <a:prstGeom prst="rect">
            <a:avLst/>
          </a:prstGeom>
          <a:ln w="12700">
            <a:miter lim="400000"/>
          </a:ln>
        </p:spPr>
      </p:pic>
      <p:sp>
        <p:nvSpPr>
          <p:cNvPr id="796" name="From https://en.wikipedia.org/wiki/Cross_section_(physics)"/>
          <p:cNvSpPr txBox="1"/>
          <p:nvPr/>
        </p:nvSpPr>
        <p:spPr>
          <a:xfrm>
            <a:off x="2021738" y="6244449"/>
            <a:ext cx="6733383" cy="424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20" tIns="45720" rIns="45720" bIns="45720" anchor="ctr">
            <a:spAutoFit/>
          </a:bodyPr>
          <a:lstStyle/>
          <a:p>
            <a:r>
              <a:rPr sz="2160"/>
              <a:t>From https://en.wikipedia.org/wiki/Cross_section_(physics)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" name="Γ. Αποστολακης"/>
          <p:cNvSpPr txBox="1"/>
          <p:nvPr/>
        </p:nvSpPr>
        <p:spPr>
          <a:xfrm>
            <a:off x="457200" y="6245226"/>
            <a:ext cx="2148840" cy="263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90" tIns="34290" rIns="34290" bIns="3429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260"/>
              <a:t>Γ. Αποστολακης</a:t>
            </a:r>
          </a:p>
        </p:txBody>
      </p:sp>
      <p:sp>
        <p:nvSpPr>
          <p:cNvPr id="799" name="Ενεργος διατομη (Cross-section)"/>
          <p:cNvSpPr txBox="1">
            <a:spLocks noGrp="1"/>
          </p:cNvSpPr>
          <p:nvPr>
            <p:ph type="title"/>
          </p:nvPr>
        </p:nvSpPr>
        <p:spPr>
          <a:xfrm>
            <a:off x="457200" y="92076"/>
            <a:ext cx="8229600" cy="825368"/>
          </a:xfrm>
          <a:prstGeom prst="rect">
            <a:avLst/>
          </a:prstGeom>
        </p:spPr>
        <p:txBody>
          <a:bodyPr/>
          <a:lstStyle/>
          <a:p>
            <a:r>
              <a:rPr dirty="0" err="1"/>
              <a:t>Ενεργ</a:t>
            </a:r>
            <a:r>
              <a:rPr lang="el-GR" dirty="0"/>
              <a:t>ό</a:t>
            </a:r>
            <a:r>
              <a:rPr dirty="0"/>
              <a:t>ς </a:t>
            </a:r>
            <a:r>
              <a:rPr dirty="0" err="1"/>
              <a:t>δι</a:t>
            </a:r>
            <a:r>
              <a:rPr dirty="0"/>
              <a:t>ατομ</a:t>
            </a:r>
            <a:r>
              <a:rPr lang="el-GR" dirty="0"/>
              <a:t>ή</a:t>
            </a:r>
            <a:r>
              <a:rPr dirty="0"/>
              <a:t> (Cross-section)</a:t>
            </a:r>
          </a:p>
        </p:txBody>
      </p:sp>
      <p:sp>
        <p:nvSpPr>
          <p:cNvPr id="80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16416" y="6448012"/>
            <a:ext cx="504056" cy="263149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17</a:t>
            </a:fld>
            <a:endParaRPr dirty="0"/>
          </a:p>
        </p:txBody>
      </p:sp>
      <p:sp>
        <p:nvSpPr>
          <p:cNvPr id="801" name="Cross section of photons in Pb (Lead)…"/>
          <p:cNvSpPr txBox="1"/>
          <p:nvPr/>
        </p:nvSpPr>
        <p:spPr>
          <a:xfrm>
            <a:off x="4538004" y="5424935"/>
            <a:ext cx="4438876" cy="9417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20" tIns="45720" rIns="45720" bIns="45720" anchor="ctr">
            <a:spAutoFit/>
          </a:bodyPr>
          <a:lstStyle/>
          <a:p>
            <a:r>
              <a:rPr lang="el-GR" sz="2160" dirty="0" err="1"/>
              <a:t>Ενεργ</a:t>
            </a:r>
            <a:r>
              <a:rPr lang="en-US" sz="2160" dirty="0" err="1"/>
              <a:t>ό</a:t>
            </a:r>
            <a:r>
              <a:rPr lang="el-GR" sz="2160" dirty="0"/>
              <a:t>ς διατομή </a:t>
            </a:r>
            <a:r>
              <a:rPr lang="el-GR" sz="2160" b="1" dirty="0"/>
              <a:t>φωτονίων</a:t>
            </a:r>
            <a:r>
              <a:rPr lang="el-GR" sz="2160" dirty="0"/>
              <a:t> σε Μόλυβδο (</a:t>
            </a:r>
            <a:r>
              <a:rPr lang="en-GB" sz="2160" dirty="0"/>
              <a:t>Pb)</a:t>
            </a:r>
            <a:endParaRPr sz="2160" dirty="0"/>
          </a:p>
          <a:p>
            <a:r>
              <a:rPr sz="1200" dirty="0"/>
              <a:t>https://</a:t>
            </a:r>
            <a:r>
              <a:rPr sz="1200" dirty="0" err="1"/>
              <a:t>xdb.lbl.gov</a:t>
            </a:r>
            <a:r>
              <a:rPr sz="1200" dirty="0"/>
              <a:t>/Section3/Image_Sec3/Sec3135.gif</a:t>
            </a:r>
          </a:p>
        </p:txBody>
      </p:sp>
      <p:pic>
        <p:nvPicPr>
          <p:cNvPr id="802" name="Cross-Sections-Pb-3150-LBL.gif" descr="Cross-Sections-Pb-3150-LBL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3531" y="1180152"/>
            <a:ext cx="4218183" cy="4150800"/>
          </a:xfrm>
          <a:prstGeom prst="rect">
            <a:avLst/>
          </a:prstGeom>
          <a:ln w="12700">
            <a:miter lim="400000"/>
          </a:ln>
        </p:spPr>
      </p:pic>
      <p:pic>
        <p:nvPicPr>
          <p:cNvPr id="803" name="Cross-sections-Carbon-Sec3135.gif" descr="Cross-sections-Carbon-Sec3135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625" y="987093"/>
            <a:ext cx="4265410" cy="4152169"/>
          </a:xfrm>
          <a:prstGeom prst="rect">
            <a:avLst/>
          </a:prstGeom>
          <a:ln w="12700">
            <a:miter lim="400000"/>
          </a:ln>
        </p:spPr>
      </p:pic>
      <p:sp>
        <p:nvSpPr>
          <p:cNvPr id="804" name="Text"/>
          <p:cNvSpPr txBox="1"/>
          <p:nvPr/>
        </p:nvSpPr>
        <p:spPr>
          <a:xfrm>
            <a:off x="4525802" y="3216635"/>
            <a:ext cx="92398" cy="424732"/>
          </a:xfrm>
          <a:prstGeom prst="rect">
            <a:avLst/>
          </a:prstGeom>
          <a:ln w="12700">
            <a:miter lim="400000"/>
          </a:ln>
        </p:spPr>
        <p:txBody>
          <a:bodyPr wrap="none" lIns="45720" tIns="45720" rIns="45720" bIns="45720" anchor="ctr">
            <a:spAutoFit/>
          </a:bodyPr>
          <a:lstStyle/>
          <a:p>
            <a:endParaRPr sz="2160"/>
          </a:p>
        </p:txBody>
      </p:sp>
      <p:sp>
        <p:nvSpPr>
          <p:cNvPr id="805" name="Compton"/>
          <p:cNvSpPr txBox="1"/>
          <p:nvPr/>
        </p:nvSpPr>
        <p:spPr>
          <a:xfrm>
            <a:off x="1160764" y="5022575"/>
            <a:ext cx="1119858" cy="424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20" tIns="45720" rIns="45720" bIns="45720" anchor="ctr">
            <a:spAutoFit/>
          </a:bodyPr>
          <a:lstStyle/>
          <a:p>
            <a:r>
              <a:rPr sz="2160" dirty="0"/>
              <a:t>Compton</a:t>
            </a:r>
          </a:p>
        </p:txBody>
      </p:sp>
      <p:sp>
        <p:nvSpPr>
          <p:cNvPr id="806" name="photo-electric"/>
          <p:cNvSpPr txBox="1"/>
          <p:nvPr/>
        </p:nvSpPr>
        <p:spPr>
          <a:xfrm>
            <a:off x="1504839" y="1442698"/>
            <a:ext cx="1631217" cy="424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20" tIns="45720" rIns="45720" bIns="45720" anchor="ctr">
            <a:spAutoFit/>
          </a:bodyPr>
          <a:lstStyle/>
          <a:p>
            <a:r>
              <a:rPr sz="2160"/>
              <a:t>photo-electric</a:t>
            </a:r>
          </a:p>
        </p:txBody>
      </p:sp>
      <p:sp>
        <p:nvSpPr>
          <p:cNvPr id="807" name="Rayleigh"/>
          <p:cNvSpPr txBox="1"/>
          <p:nvPr/>
        </p:nvSpPr>
        <p:spPr>
          <a:xfrm>
            <a:off x="423108" y="4793975"/>
            <a:ext cx="1091004" cy="424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20" tIns="45720" rIns="45720" bIns="45720" anchor="ctr">
            <a:spAutoFit/>
          </a:bodyPr>
          <a:lstStyle/>
          <a:p>
            <a:r>
              <a:rPr sz="2160"/>
              <a:t>Rayleigh</a:t>
            </a:r>
          </a:p>
        </p:txBody>
      </p:sp>
      <p:sp>
        <p:nvSpPr>
          <p:cNvPr id="808" name="gamma conversion"/>
          <p:cNvSpPr txBox="1"/>
          <p:nvPr/>
        </p:nvSpPr>
        <p:spPr>
          <a:xfrm>
            <a:off x="2799955" y="5118586"/>
            <a:ext cx="2189062" cy="4247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20" tIns="45720" rIns="45720" bIns="45720" anchor="ctr">
            <a:spAutoFit/>
          </a:bodyPr>
          <a:lstStyle/>
          <a:p>
            <a:r>
              <a:rPr sz="2160" dirty="0"/>
              <a:t>gamma conversion</a:t>
            </a:r>
          </a:p>
        </p:txBody>
      </p:sp>
      <p:sp>
        <p:nvSpPr>
          <p:cNvPr id="809" name="Line"/>
          <p:cNvSpPr/>
          <p:nvPr/>
        </p:nvSpPr>
        <p:spPr>
          <a:xfrm flipV="1">
            <a:off x="1924770" y="3789040"/>
            <a:ext cx="519327" cy="1247260"/>
          </a:xfrm>
          <a:prstGeom prst="line">
            <a:avLst/>
          </a:prstGeom>
          <a:ln w="25400">
            <a:solidFill>
              <a:srgbClr val="189B1A"/>
            </a:solidFill>
            <a:miter lim="400000"/>
            <a:tailEnd type="triangle"/>
          </a:ln>
        </p:spPr>
        <p:txBody>
          <a:bodyPr lIns="45720" tIns="45720" rIns="45720" bIns="45720" anchor="ctr"/>
          <a:lstStyle/>
          <a:p>
            <a:pPr algn="ctr">
              <a:defRPr sz="2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sz="1980"/>
          </a:p>
        </p:txBody>
      </p:sp>
      <p:sp>
        <p:nvSpPr>
          <p:cNvPr id="810" name="Line"/>
          <p:cNvSpPr/>
          <p:nvPr/>
        </p:nvSpPr>
        <p:spPr>
          <a:xfrm flipV="1">
            <a:off x="1115094" y="3443765"/>
            <a:ext cx="480534" cy="1438966"/>
          </a:xfrm>
          <a:prstGeom prst="line">
            <a:avLst/>
          </a:prstGeom>
          <a:ln w="25400">
            <a:solidFill>
              <a:schemeClr val="accent1"/>
            </a:solidFill>
            <a:miter lim="400000"/>
            <a:tailEnd type="triangle"/>
          </a:ln>
        </p:spPr>
        <p:txBody>
          <a:bodyPr lIns="45720" tIns="45720" rIns="45720" bIns="45720" anchor="ctr"/>
          <a:lstStyle/>
          <a:p>
            <a:pPr algn="ctr">
              <a:defRPr sz="2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sz="1980"/>
          </a:p>
        </p:txBody>
      </p:sp>
      <p:sp>
        <p:nvSpPr>
          <p:cNvPr id="811" name="Line"/>
          <p:cNvSpPr/>
          <p:nvPr/>
        </p:nvSpPr>
        <p:spPr>
          <a:xfrm flipH="1" flipV="1">
            <a:off x="3562593" y="4018788"/>
            <a:ext cx="322412" cy="1182363"/>
          </a:xfrm>
          <a:prstGeom prst="line">
            <a:avLst/>
          </a:prstGeom>
          <a:ln w="25400">
            <a:solidFill>
              <a:schemeClr val="accent5"/>
            </a:solidFill>
            <a:miter lim="400000"/>
            <a:tailEnd type="triangle"/>
          </a:ln>
        </p:spPr>
        <p:txBody>
          <a:bodyPr lIns="45720" tIns="45720" rIns="45720" bIns="45720" anchor="ctr"/>
          <a:lstStyle/>
          <a:p>
            <a:pPr algn="ctr">
              <a:defRPr sz="2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sz="1980"/>
          </a:p>
        </p:txBody>
      </p:sp>
      <p:sp>
        <p:nvSpPr>
          <p:cNvPr id="812" name="Line"/>
          <p:cNvSpPr/>
          <p:nvPr/>
        </p:nvSpPr>
        <p:spPr>
          <a:xfrm flipH="1">
            <a:off x="1758004" y="1771296"/>
            <a:ext cx="344656" cy="565559"/>
          </a:xfrm>
          <a:prstGeom prst="line">
            <a:avLst/>
          </a:prstGeom>
          <a:ln w="25400">
            <a:solidFill>
              <a:srgbClr val="189B1A"/>
            </a:solidFill>
            <a:miter lim="400000"/>
            <a:tailEnd type="triangle"/>
          </a:ln>
        </p:spPr>
        <p:txBody>
          <a:bodyPr lIns="45720" tIns="45720" rIns="45720" bIns="45720" anchor="ctr"/>
          <a:lstStyle/>
          <a:p>
            <a:pPr algn="ctr">
              <a:defRPr sz="22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 sz="1980"/>
          </a:p>
        </p:txBody>
      </p:sp>
      <p:sp>
        <p:nvSpPr>
          <p:cNvPr id="813" name="https://pdg.lbl.gov/"/>
          <p:cNvSpPr txBox="1"/>
          <p:nvPr/>
        </p:nvSpPr>
        <p:spPr>
          <a:xfrm>
            <a:off x="1435639" y="5604432"/>
            <a:ext cx="2148841" cy="3970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20" tIns="45720" rIns="45720" bIns="45720" anchor="ctr">
            <a:spAutoFit/>
          </a:bodyPr>
          <a:lstStyle>
            <a:lvl1pPr>
              <a:defRPr sz="2200"/>
            </a:lvl1pPr>
          </a:lstStyle>
          <a:p>
            <a:r>
              <a:rPr sz="1980"/>
              <a:t>https://pdg.lbl.gov/</a:t>
            </a:r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5" name="Γ. Αποστολακης"/>
          <p:cNvSpPr txBox="1"/>
          <p:nvPr/>
        </p:nvSpPr>
        <p:spPr>
          <a:xfrm>
            <a:off x="457200" y="6245226"/>
            <a:ext cx="2148840" cy="2631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34290" tIns="34290" rIns="34290" bIns="34290">
            <a:spAutoFit/>
          </a:bodyPr>
          <a:lstStyle>
            <a:lvl1pPr defTabSz="1016000">
              <a:buClr>
                <a:srgbClr val="000000"/>
              </a:buClr>
              <a:defRPr sz="14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260"/>
              <a:t>Γ. Αποστολακης</a:t>
            </a:r>
          </a:p>
        </p:txBody>
      </p:sp>
      <p:sp>
        <p:nvSpPr>
          <p:cNvPr id="816" name="Σκεδάσεις ηλεκτρονίων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Σκεδάσεις ηλεκτρονίων</a:t>
            </a:r>
          </a:p>
        </p:txBody>
      </p:sp>
      <p:sp>
        <p:nvSpPr>
          <p:cNvPr id="8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18</a:t>
            </a:fld>
            <a:endParaRPr/>
          </a:p>
        </p:txBody>
      </p:sp>
      <p:pic>
        <p:nvPicPr>
          <p:cNvPr id="818" name="Screenshot 2021-06-23 at 10.17.17.png" descr="Screenshot 2021-06-23 at 10.17.1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2316" y="1549845"/>
            <a:ext cx="8572501" cy="4251961"/>
          </a:xfrm>
          <a:prstGeom prst="rect">
            <a:avLst/>
          </a:prstGeom>
          <a:ln w="12700">
            <a:miter lim="400000"/>
          </a:ln>
        </p:spPr>
      </p:pic>
      <p:sp>
        <p:nvSpPr>
          <p:cNvPr id="819" name="From “Passage of particle through matter” - https://pdg.lbl.gov/"/>
          <p:cNvSpPr txBox="1"/>
          <p:nvPr/>
        </p:nvSpPr>
        <p:spPr>
          <a:xfrm>
            <a:off x="3817548" y="5616674"/>
            <a:ext cx="4270392" cy="7017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20" tIns="45720" rIns="45720" bIns="45720" anchor="ctr">
            <a:spAutoFit/>
          </a:bodyPr>
          <a:lstStyle>
            <a:lvl1pPr>
              <a:defRPr sz="2200"/>
            </a:lvl1pPr>
          </a:lstStyle>
          <a:p>
            <a:r>
              <a:rPr sz="1980"/>
              <a:t>From “Passage of particle through matter” - https://pdg.lbl.gov/</a:t>
            </a:r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2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 anchor="ctr"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Έ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να απλ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ό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 παρ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ά</a:t>
            </a:r>
            <a:r>
              <a:rPr lang="en-GB" dirty="0" err="1">
                <a:latin typeface="Lucida Grande" charset="0"/>
                <a:ea typeface="ＭＳ Ｐゴシック" charset="0"/>
                <a:cs typeface="ＭＳ Ｐゴシック" charset="0"/>
              </a:rPr>
              <a:t>δειγμ</a:t>
            </a:r>
            <a:r>
              <a:rPr lang="en-GB" dirty="0">
                <a:latin typeface="Lucida Grande" charset="0"/>
                <a:ea typeface="ＭＳ Ｐゴシック" charset="0"/>
                <a:cs typeface="ＭＳ Ｐゴシック" charset="0"/>
              </a:rPr>
              <a:t>α</a:t>
            </a:r>
            <a:endParaRPr lang="en-GB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162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105400" y="1676400"/>
            <a:ext cx="3859088" cy="4648200"/>
          </a:xfrm>
          <a:noFill/>
        </p:spPr>
        <p:txBody>
          <a:bodyPr lIns="92075" tIns="46038" rIns="92075" bIns="46038">
            <a:normAutofit/>
          </a:bodyPr>
          <a:lstStyle/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ＭＳ Ｐゴシック" charset="0"/>
              </a:rPr>
              <a:t>Στον μόλυβδο παράγονται πολλά δευτερεύοντα σωματίδια</a:t>
            </a:r>
            <a:r>
              <a:rPr lang="el-GR" sz="2000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l-GR" sz="1800" dirty="0">
                <a:latin typeface="Lucida Grande" charset="0"/>
                <a:ea typeface="ＭＳ Ｐゴシック" charset="0"/>
              </a:rPr>
              <a:t>Τα περισότερα μένουν κοντά, </a:t>
            </a:r>
          </a:p>
          <a:p>
            <a:pPr lvl="1">
              <a:lnSpc>
                <a:spcPct val="90000"/>
              </a:lnSpc>
            </a:pPr>
            <a:r>
              <a:rPr lang="en-US" sz="1800" dirty="0">
                <a:latin typeface="Lucida Grande" charset="0"/>
                <a:ea typeface="ＭＳ Ｐゴシック" charset="0"/>
              </a:rPr>
              <a:t>M</a:t>
            </a:r>
            <a:r>
              <a:rPr lang="el-GR" sz="1800" dirty="0">
                <a:latin typeface="Lucida Grande" charset="0"/>
                <a:ea typeface="ＭＳ Ｐゴシック" charset="0"/>
              </a:rPr>
              <a:t>ερικά ξεφεύγουν</a:t>
            </a:r>
            <a:r>
              <a:rPr lang="en-US" sz="1800" dirty="0">
                <a:latin typeface="Lucida Grande" charset="0"/>
                <a:ea typeface="ＭＳ Ｐゴシック" charset="0"/>
              </a:rPr>
              <a:t>.</a:t>
            </a:r>
            <a:endParaRPr lang="el-GR" sz="1800" dirty="0">
              <a:latin typeface="Lucida Grande" charset="0"/>
              <a:ea typeface="ＭＳ Ｐゴシック" charset="0"/>
            </a:endParaRPr>
          </a:p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ＭＳ Ｐゴシック" charset="0"/>
              </a:rPr>
              <a:t>Το διοξείδιο του άνθρακα, ως αέριο, έχει μικρή πυκνότητα</a:t>
            </a:r>
          </a:p>
          <a:p>
            <a:pPr lvl="1">
              <a:lnSpc>
                <a:spcPct val="90000"/>
              </a:lnSpc>
            </a:pPr>
            <a:r>
              <a:rPr lang="el-GR" sz="2000" dirty="0">
                <a:latin typeface="Lucida Grande" charset="0"/>
                <a:ea typeface="ＭＳ Ｐゴシック" charset="0"/>
              </a:rPr>
              <a:t>Όσα σωματίδια φτάνουν ή παράγονται, πάνε μακριά </a:t>
            </a:r>
          </a:p>
          <a:p>
            <a:pPr lvl="1">
              <a:lnSpc>
                <a:spcPct val="90000"/>
              </a:lnSpc>
            </a:pPr>
            <a:r>
              <a:rPr lang="el-GR" sz="2000" dirty="0">
                <a:latin typeface="Lucida Grande" charset="0"/>
                <a:ea typeface="ＭＳ Ｐゴシック" charset="0"/>
              </a:rPr>
              <a:t>Παράγονται λιγότερα</a:t>
            </a:r>
            <a:endParaRPr lang="en-GB" sz="2400" dirty="0">
              <a:latin typeface="Tahoma" charset="0"/>
              <a:ea typeface="ＭＳ Ｐゴシック" charset="0"/>
            </a:endParaRPr>
          </a:p>
        </p:txBody>
      </p:sp>
      <p:sp>
        <p:nvSpPr>
          <p:cNvPr id="111617" name="Date Placeholder 4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1161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1161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98B7FF0-3EA0-2841-A00F-F25EC9B31135}" type="slidenum">
              <a:rPr lang="en-US" sz="1400">
                <a:latin typeface="Arial" charset="0"/>
              </a:rPr>
              <a:pPr/>
              <a:t>19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11621" name="Picture 3" descr="pict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68" t="31842" r="5263" b="24367"/>
          <a:stretch>
            <a:fillRect/>
          </a:stretch>
        </p:blipFill>
        <p:spPr bwMode="auto">
          <a:xfrm>
            <a:off x="0" y="2590800"/>
            <a:ext cx="5334000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1623" name="Rectangle 5"/>
          <p:cNvSpPr>
            <a:spLocks noChangeArrowheads="1"/>
          </p:cNvSpPr>
          <p:nvPr/>
        </p:nvSpPr>
        <p:spPr bwMode="auto">
          <a:xfrm>
            <a:off x="7010400" y="2362200"/>
            <a:ext cx="16002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/>
          <a:lstStyle/>
          <a:p>
            <a:pPr marL="342900" indent="-342900" algn="l">
              <a:spcBef>
                <a:spcPct val="20000"/>
              </a:spcBef>
              <a:buClr>
                <a:schemeClr val="accent2"/>
              </a:buClr>
              <a:buFont typeface="Monotype Sorts" charset="0"/>
              <a:buNone/>
            </a:pPr>
            <a:endParaRPr kumimoji="1" lang="en-US" sz="3200">
              <a:latin typeface="Tahoma" charset="0"/>
            </a:endParaRPr>
          </a:p>
        </p:txBody>
      </p:sp>
      <p:sp>
        <p:nvSpPr>
          <p:cNvPr id="111624" name="Text Box 8"/>
          <p:cNvSpPr txBox="1">
            <a:spLocks noChangeArrowheads="1"/>
          </p:cNvSpPr>
          <p:nvPr/>
        </p:nvSpPr>
        <p:spPr bwMode="auto">
          <a:xfrm>
            <a:off x="685800" y="4724400"/>
            <a:ext cx="4038600" cy="884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spcBef>
                <a:spcPct val="20000"/>
              </a:spcBef>
              <a:buClr>
                <a:schemeClr val="accent2"/>
              </a:buClr>
              <a:buFont typeface="Monotype Sorts" charset="0"/>
              <a:buNone/>
            </a:pPr>
            <a:r>
              <a:rPr kumimoji="1" lang="en-GB" sz="2800">
                <a:solidFill>
                  <a:srgbClr val="191919"/>
                </a:solidFill>
                <a:latin typeface="Tahoma" charset="0"/>
              </a:rPr>
              <a:t>Pb</a:t>
            </a:r>
            <a:r>
              <a:rPr kumimoji="1" lang="en-GB" sz="2800">
                <a:solidFill>
                  <a:srgbClr val="33CC33"/>
                </a:solidFill>
                <a:latin typeface="Tahoma" charset="0"/>
              </a:rPr>
              <a:t>      </a:t>
            </a:r>
            <a:r>
              <a:rPr kumimoji="1" lang="en-GB" sz="2800">
                <a:solidFill>
                  <a:srgbClr val="B2B2B2"/>
                </a:solidFill>
                <a:latin typeface="Tahoma" charset="0"/>
              </a:rPr>
              <a:t>CO</a:t>
            </a:r>
            <a:r>
              <a:rPr kumimoji="1" lang="en-GB" sz="2000">
                <a:solidFill>
                  <a:srgbClr val="B2B2B2"/>
                </a:solidFill>
                <a:latin typeface="Tahoma" charset="0"/>
              </a:rPr>
              <a:t>2</a:t>
            </a:r>
            <a:r>
              <a:rPr kumimoji="1" lang="en-GB" sz="2800">
                <a:solidFill>
                  <a:srgbClr val="33CC33"/>
                </a:solidFill>
                <a:latin typeface="Tahoma" charset="0"/>
              </a:rPr>
              <a:t>    </a:t>
            </a:r>
            <a:r>
              <a:rPr kumimoji="1" lang="en-GB" sz="2800">
                <a:solidFill>
                  <a:srgbClr val="191919"/>
                </a:solidFill>
                <a:latin typeface="Tahoma" charset="0"/>
              </a:rPr>
              <a:t>Pb</a:t>
            </a:r>
            <a:r>
              <a:rPr kumimoji="1" lang="en-GB" sz="2800">
                <a:solidFill>
                  <a:srgbClr val="33CC33"/>
                </a:solidFill>
                <a:latin typeface="Tahoma" charset="0"/>
              </a:rPr>
              <a:t>     </a:t>
            </a:r>
            <a:r>
              <a:rPr kumimoji="1" lang="en-GB" sz="2800">
                <a:solidFill>
                  <a:srgbClr val="B2B2B2"/>
                </a:solidFill>
                <a:latin typeface="Tahoma" charset="0"/>
              </a:rPr>
              <a:t>CO</a:t>
            </a:r>
            <a:r>
              <a:rPr kumimoji="1" lang="en-GB" sz="2000">
                <a:solidFill>
                  <a:srgbClr val="B2B2B2"/>
                </a:solidFill>
                <a:latin typeface="Tahoma" charset="0"/>
              </a:rPr>
              <a:t>2</a:t>
            </a:r>
            <a:r>
              <a:rPr kumimoji="1" lang="en-GB" sz="2000">
                <a:latin typeface="Tahoma" charset="0"/>
              </a:rPr>
              <a:t> </a:t>
            </a:r>
            <a:endParaRPr kumimoji="1" lang="en-GB" sz="2800">
              <a:latin typeface="Tahoma" charset="0"/>
            </a:endParaRPr>
          </a:p>
          <a:p>
            <a:pPr algn="l"/>
            <a:endParaRPr lang="en-US"/>
          </a:p>
        </p:txBody>
      </p:sp>
      <p:sp>
        <p:nvSpPr>
          <p:cNvPr id="111625" name="Text Box 9"/>
          <p:cNvSpPr txBox="1">
            <a:spLocks noChangeArrowheads="1"/>
          </p:cNvSpPr>
          <p:nvPr/>
        </p:nvSpPr>
        <p:spPr bwMode="auto">
          <a:xfrm>
            <a:off x="1905000" y="5762625"/>
            <a:ext cx="20129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kumimoji="1" lang="en-GB" sz="3600">
                <a:solidFill>
                  <a:schemeClr val="tx2"/>
                </a:solidFill>
                <a:latin typeface="Arial Bold" charset="0"/>
              </a:rPr>
              <a:t>G</a:t>
            </a:r>
            <a:r>
              <a:rPr kumimoji="1" lang="en-GB" sz="3200">
                <a:solidFill>
                  <a:schemeClr val="tx2"/>
                </a:solidFill>
                <a:latin typeface="Arial Bold" charset="0"/>
              </a:rPr>
              <a:t>EANT </a:t>
            </a:r>
            <a:r>
              <a:rPr kumimoji="1" lang="en-GB" sz="3600">
                <a:solidFill>
                  <a:schemeClr val="tx2"/>
                </a:solidFill>
                <a:latin typeface="Arial Bold" charset="0"/>
              </a:rPr>
              <a:t>3</a:t>
            </a:r>
            <a:endParaRPr kumimoji="1" lang="en-US" sz="4000">
              <a:solidFill>
                <a:schemeClr val="tx2"/>
              </a:solidFill>
              <a:latin typeface="Arial Black" charset="0"/>
            </a:endParaRP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2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Πλάνο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της</a:t>
            </a: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ομιλίας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9093" name="Rectangle 7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Η χρήση των Υ</a:t>
            </a:r>
            <a:r>
              <a:rPr lang="el-GR" dirty="0">
                <a:latin typeface="Tahoma" charset="0"/>
                <a:ea typeface="ＭＳ Ｐゴシック" charset="0"/>
                <a:cs typeface="ＭＳ Ｐゴシック" charset="0"/>
              </a:rPr>
              <a:t>π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ολογιστών</a:t>
            </a:r>
            <a:endParaRPr lang="el-GR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r>
              <a:rPr lang="el-GR" dirty="0">
                <a:latin typeface="Lucida Grande" charset="0"/>
                <a:ea typeface="ＭＳ Ｐゴシック" charset="0"/>
              </a:rPr>
              <a:t>Προσομοίωση</a:t>
            </a:r>
            <a:r>
              <a:rPr lang="el-GR" dirty="0">
                <a:latin typeface="Tahoma" charset="0"/>
                <a:ea typeface="ＭＳ Ｐゴシック" charset="0"/>
              </a:rPr>
              <a:t> (simulation)</a:t>
            </a:r>
          </a:p>
          <a:p>
            <a:r>
              <a:rPr lang="el-GR" dirty="0" err="1">
                <a:latin typeface="Lucida Grande" charset="0"/>
                <a:ea typeface="ＭＳ Ｐゴシック" charset="0"/>
                <a:cs typeface="ＭＳ Ｐゴシック" charset="0"/>
              </a:rPr>
              <a:t>Τεχνιτή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 νοημοσύνη (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Artificial </a:t>
            </a: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Inteligence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)</a:t>
            </a:r>
          </a:p>
          <a:p>
            <a:pPr lvl="1"/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Βαθιά μάθηση 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(Deep Learning) </a:t>
            </a:r>
            <a:endParaRPr lang="en-US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r>
              <a:rPr lang="el-GR" dirty="0">
                <a:latin typeface="Lucida Grande" charset="0"/>
                <a:ea typeface="ＭＳ Ｐゴシック" charset="0"/>
              </a:rPr>
              <a:t>Ανακατασκευή</a:t>
            </a:r>
            <a:r>
              <a:rPr lang="el-GR" dirty="0">
                <a:latin typeface="Tahoma" charset="0"/>
                <a:ea typeface="ＭＳ Ｐゴシック" charset="0"/>
              </a:rPr>
              <a:t> (</a:t>
            </a:r>
            <a:r>
              <a:rPr lang="el-GR" dirty="0" err="1">
                <a:latin typeface="Tahoma" charset="0"/>
                <a:ea typeface="ＭＳ Ｐゴシック" charset="0"/>
              </a:rPr>
              <a:t>reconstruction</a:t>
            </a:r>
            <a:r>
              <a:rPr lang="el-GR" dirty="0">
                <a:latin typeface="Tahoma" charset="0"/>
                <a:ea typeface="ＭＳ Ｐゴシック" charset="0"/>
              </a:rPr>
              <a:t>)</a:t>
            </a:r>
          </a:p>
          <a:p>
            <a:pPr lvl="1"/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Άμεσα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online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 ή αργότερα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off-line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</a:t>
            </a:r>
          </a:p>
          <a:p>
            <a:r>
              <a:rPr lang="el-GR" dirty="0">
                <a:latin typeface="Lucida Grande" charset="0"/>
                <a:ea typeface="ＭＳ Ｐゴシック" charset="0"/>
              </a:rPr>
              <a:t>Ανάλυση</a:t>
            </a:r>
            <a:r>
              <a:rPr lang="el-GR" dirty="0">
                <a:latin typeface="Tahoma" charset="0"/>
                <a:ea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</a:rPr>
              <a:t>δεδομένων</a:t>
            </a:r>
            <a:r>
              <a:rPr lang="el-GR" dirty="0">
                <a:latin typeface="Tahoma" charset="0"/>
                <a:ea typeface="ＭＳ Ｐゴシック" charset="0"/>
              </a:rPr>
              <a:t> (data </a:t>
            </a:r>
            <a:r>
              <a:rPr lang="el-GR" dirty="0" err="1">
                <a:latin typeface="Tahoma" charset="0"/>
                <a:ea typeface="ＭＳ Ｐゴシック" charset="0"/>
              </a:rPr>
              <a:t>analysis</a:t>
            </a:r>
            <a:r>
              <a:rPr lang="el-GR" dirty="0">
                <a:latin typeface="Tahoma" charset="0"/>
                <a:ea typeface="ＭＳ Ｐゴシック" charset="0"/>
              </a:rPr>
              <a:t>)</a:t>
            </a:r>
          </a:p>
        </p:txBody>
      </p:sp>
      <p:sp>
        <p:nvSpPr>
          <p:cNvPr id="89089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8909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8909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C3AD1F6-5420-F44F-B1A8-DF8138056DCB}" type="slidenum">
              <a:rPr lang="en-US" sz="1400">
                <a:latin typeface="Arial" charset="0"/>
              </a:rPr>
              <a:pPr/>
              <a:t>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Γι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ατ</a:t>
            </a:r>
            <a:r>
              <a:rPr lang="el-GR" dirty="0" err="1">
                <a:latin typeface="Lucida Grande" charset="0"/>
                <a:ea typeface="ＭＳ Ｐゴシック" charset="0"/>
                <a:cs typeface="ＭＳ Ｐゴシック" charset="0"/>
              </a:rPr>
              <a:t>ί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κάνουμε 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π</a:t>
            </a: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ροσομοίωση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?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981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76400"/>
            <a:ext cx="8363272" cy="43815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ＭＳ Ｐゴシック" charset="0"/>
              </a:rPr>
              <a:t>Τι μετράμε στην προσομοίωση; </a:t>
            </a:r>
          </a:p>
          <a:p>
            <a:pPr lvl="1"/>
            <a:r>
              <a:rPr lang="el-GR" sz="2100" dirty="0">
                <a:latin typeface="Lucida Grande" charset="0"/>
                <a:ea typeface="ＭＳ Ｐゴシック" charset="0"/>
                <a:cs typeface="ＭＳ Ｐゴシック" charset="0"/>
              </a:rPr>
              <a:t>Αυτά που αναλογούν στα σήματα που καταγράφονται από τα ηλεκτρονικά του ανιχνευτή, δηλαδή</a:t>
            </a:r>
          </a:p>
          <a:p>
            <a:pPr lvl="1"/>
            <a:r>
              <a:rPr lang="el-GR" sz="2100" dirty="0">
                <a:latin typeface="Lucida Grande" charset="0"/>
                <a:ea typeface="ＭＳ Ｐゴシック" charset="0"/>
                <a:cs typeface="ＭＳ Ｐゴシック" charset="0"/>
              </a:rPr>
              <a:t>την ενέργεια που εναποτίθεται σε κάθε ‘ενεργό’ τμήμα θερμιδόμετρου</a:t>
            </a:r>
          </a:p>
          <a:p>
            <a:pPr lvl="1"/>
            <a:r>
              <a:rPr lang="el-GR" sz="2100" dirty="0">
                <a:latin typeface="Lucida Grande" charset="0"/>
                <a:ea typeface="ＭＳ Ｐゴシック" charset="0"/>
                <a:cs typeface="ＭＳ Ｐゴシック" charset="0"/>
              </a:rPr>
              <a:t>την εναπόθεση φορτίου από φορτισμένα σωματίδια </a:t>
            </a:r>
          </a:p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ＭＳ Ｐゴシック" charset="0"/>
              </a:rPr>
              <a:t>Χρήσεις</a:t>
            </a:r>
          </a:p>
          <a:p>
            <a:pPr lvl="1"/>
            <a:r>
              <a:rPr lang="el-GR" sz="2100" dirty="0">
                <a:latin typeface="Lucida Grande" charset="0"/>
                <a:ea typeface="ＭＳ Ｐゴシック" charset="0"/>
                <a:cs typeface="ＭＳ Ｐゴシック" charset="0"/>
              </a:rPr>
              <a:t>Ν</a:t>
            </a:r>
            <a:r>
              <a:rPr lang="en-US" sz="2100" dirty="0">
                <a:latin typeface="Lucida Grande" charset="0"/>
                <a:ea typeface="ＭＳ Ｐゴシック" charset="0"/>
                <a:cs typeface="ＭＳ Ｐゴシック" charset="0"/>
              </a:rPr>
              <a:t>α σχεδιάσουμε τους ανιχνευτ</a:t>
            </a:r>
            <a:r>
              <a:rPr lang="el-GR" sz="2100" dirty="0" err="1">
                <a:latin typeface="Lucida Grande" charset="0"/>
                <a:ea typeface="ＭＳ Ｐゴシック" charset="0"/>
                <a:cs typeface="ＭＳ Ｐゴシック" charset="0"/>
              </a:rPr>
              <a:t>έ</a:t>
            </a:r>
            <a:r>
              <a:rPr lang="en-US" sz="2100" dirty="0" err="1">
                <a:latin typeface="Lucida Grande" charset="0"/>
                <a:ea typeface="ＭＳ Ｐゴシック" charset="0"/>
                <a:cs typeface="ＭＳ Ｐゴシック" charset="0"/>
              </a:rPr>
              <a:t>ς</a:t>
            </a:r>
            <a:endParaRPr lang="en-US" sz="2100" dirty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l-GR" sz="2100" dirty="0">
                <a:latin typeface="Lucida Grande" charset="0"/>
                <a:ea typeface="ＭＳ Ｐゴシック" charset="0"/>
                <a:cs typeface="ＭＳ Ｐゴシック" charset="0"/>
              </a:rPr>
              <a:t>Ν</a:t>
            </a:r>
            <a:r>
              <a:rPr lang="en-US" sz="2100" dirty="0">
                <a:latin typeface="Lucida Grande" charset="0"/>
                <a:ea typeface="ＭＳ Ｐゴシック" charset="0"/>
                <a:cs typeface="ＭＳ Ｐゴシック" charset="0"/>
              </a:rPr>
              <a:t>α ετοιμάσουμε τις </a:t>
            </a:r>
            <a:r>
              <a:rPr lang="en-US" sz="2100" dirty="0" err="1">
                <a:latin typeface="Lucida Grande" charset="0"/>
                <a:ea typeface="ＭＳ Ｐゴシック" charset="0"/>
                <a:cs typeface="ＭＳ Ｐゴシック" charset="0"/>
              </a:rPr>
              <a:t>μεθόδους</a:t>
            </a:r>
            <a:r>
              <a:rPr lang="en-US" sz="2100" dirty="0">
                <a:latin typeface="Lucida Grande" charset="0"/>
                <a:ea typeface="ＭＳ Ｐゴシック" charset="0"/>
                <a:cs typeface="ＭＳ Ｐゴシック" charset="0"/>
              </a:rPr>
              <a:t> α</a:t>
            </a:r>
            <a:r>
              <a:rPr lang="en-US" sz="2100" dirty="0" err="1">
                <a:latin typeface="Lucida Grande" charset="0"/>
                <a:ea typeface="ＭＳ Ｐゴシック" charset="0"/>
                <a:cs typeface="ＭＳ Ｐゴシック" charset="0"/>
              </a:rPr>
              <a:t>ν</a:t>
            </a:r>
            <a:r>
              <a:rPr lang="en-US" sz="2100" dirty="0">
                <a:latin typeface="Lucida Grande" charset="0"/>
                <a:ea typeface="ＭＳ Ｐゴシック" charset="0"/>
                <a:cs typeface="ＭＳ Ｐゴシック" charset="0"/>
              </a:rPr>
              <a:t>α</a:t>
            </a:r>
            <a:r>
              <a:rPr lang="en-US" sz="2100" dirty="0" err="1">
                <a:latin typeface="Lucida Grande" charset="0"/>
                <a:ea typeface="ＭＳ Ｐゴシック" charset="0"/>
                <a:cs typeface="ＭＳ Ｐゴシック" charset="0"/>
              </a:rPr>
              <a:t>κ</a:t>
            </a:r>
            <a:r>
              <a:rPr lang="en-US" sz="2100" dirty="0">
                <a:latin typeface="Lucida Grande" charset="0"/>
                <a:ea typeface="ＭＳ Ｐゴシック" charset="0"/>
                <a:cs typeface="ＭＳ Ｐゴシック" charset="0"/>
              </a:rPr>
              <a:t>α</a:t>
            </a:r>
            <a:r>
              <a:rPr lang="en-US" sz="2100" dirty="0" err="1">
                <a:latin typeface="Lucida Grande" charset="0"/>
                <a:ea typeface="ＭＳ Ｐゴシック" charset="0"/>
                <a:cs typeface="ＭＳ Ｐゴシック" charset="0"/>
              </a:rPr>
              <a:t>τ</a:t>
            </a:r>
            <a:r>
              <a:rPr lang="en-US" sz="2100" dirty="0">
                <a:latin typeface="Lucida Grande" charset="0"/>
                <a:ea typeface="ＭＳ Ｐゴシック" charset="0"/>
                <a:cs typeface="ＭＳ Ｐゴシック" charset="0"/>
              </a:rPr>
              <a:t>α</a:t>
            </a:r>
            <a:r>
              <a:rPr lang="en-US" sz="2100" dirty="0" err="1">
                <a:latin typeface="Lucida Grande" charset="0"/>
                <a:ea typeface="ＭＳ Ｐゴシック" charset="0"/>
                <a:cs typeface="ＭＳ Ｐゴシック" charset="0"/>
              </a:rPr>
              <a:t>σκευής</a:t>
            </a:r>
            <a:endParaRPr lang="en-US" sz="2100" dirty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l-GR" sz="2100" dirty="0">
                <a:latin typeface="Lucida Grande" charset="0"/>
                <a:ea typeface="ＭＳ Ｐゴシック" charset="0"/>
                <a:cs typeface="ＭＳ Ｐゴシック" charset="0"/>
              </a:rPr>
              <a:t>Ν</a:t>
            </a:r>
            <a:r>
              <a:rPr lang="en-US" sz="2100" dirty="0">
                <a:latin typeface="Lucida Grande" charset="0"/>
                <a:ea typeface="ＭＳ Ｐゴシック" charset="0"/>
                <a:cs typeface="ＭＳ Ｐゴシック" charset="0"/>
              </a:rPr>
              <a:t>α </a:t>
            </a:r>
            <a:r>
              <a:rPr lang="el-GR" sz="2100" dirty="0" err="1">
                <a:latin typeface="Lucida Grande" charset="0"/>
                <a:ea typeface="ＭＳ Ｐゴシック" charset="0"/>
                <a:cs typeface="ＭＳ Ｐゴシック" charset="0"/>
              </a:rPr>
              <a:t>αξιολογ</a:t>
            </a:r>
            <a:r>
              <a:rPr lang="en-US" sz="2100" dirty="0" err="1">
                <a:latin typeface="Lucida Grande" charset="0"/>
                <a:ea typeface="ＭＳ Ｐゴシック" charset="0"/>
                <a:cs typeface="ＭＳ Ｐゴシック" charset="0"/>
              </a:rPr>
              <a:t>ή</a:t>
            </a:r>
            <a:r>
              <a:rPr lang="el-GR" sz="2100" dirty="0">
                <a:latin typeface="Lucida Grande" charset="0"/>
                <a:ea typeface="ＭＳ Ｐゴシック" charset="0"/>
                <a:cs typeface="ＭＳ Ｐゴシック" charset="0"/>
              </a:rPr>
              <a:t>σ</a:t>
            </a:r>
            <a:r>
              <a:rPr lang="en-US" sz="2100" dirty="0" err="1">
                <a:latin typeface="Lucida Grande" charset="0"/>
                <a:ea typeface="ＭＳ Ｐゴシック" charset="0"/>
                <a:cs typeface="ＭＳ Ｐゴシック" charset="0"/>
              </a:rPr>
              <a:t>ουμε</a:t>
            </a:r>
            <a:r>
              <a:rPr lang="en-US" sz="2100" dirty="0">
                <a:latin typeface="Lucida Grande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2100" dirty="0" err="1">
                <a:latin typeface="Lucida Grande" charset="0"/>
                <a:ea typeface="ＭＳ Ｐゴシック" charset="0"/>
                <a:cs typeface="ＭＳ Ｐゴシック" charset="0"/>
              </a:rPr>
              <a:t>τ</a:t>
            </a:r>
            <a:r>
              <a:rPr lang="el-GR" sz="2100" dirty="0">
                <a:latin typeface="Lucida Grande" charset="0"/>
                <a:ea typeface="ＭＳ Ｐゴシック" charset="0"/>
                <a:cs typeface="ＭＳ Ｐゴシック" charset="0"/>
              </a:rPr>
              <a:t>α αποτελέσματα για μελέτες φαινομένων</a:t>
            </a:r>
          </a:p>
          <a:p>
            <a:pPr lvl="2"/>
            <a:r>
              <a:rPr lang="el-GR" sz="1800" dirty="0">
                <a:latin typeface="Lucida Grande" charset="0"/>
                <a:ea typeface="ＭＳ Ｐゴシック" charset="0"/>
                <a:cs typeface="ＭＳ Ｐゴシック" charset="0"/>
              </a:rPr>
              <a:t>πχ Η    </a:t>
            </a:r>
            <a:r>
              <a:rPr lang="el-GR" sz="1800" dirty="0" err="1">
                <a:latin typeface="Lucida Grande" charset="0"/>
                <a:ea typeface="ＭＳ Ｐゴシック" charset="0"/>
                <a:cs typeface="ＭＳ Ｐゴシック" charset="0"/>
              </a:rPr>
              <a:t>γγ</a:t>
            </a:r>
            <a:r>
              <a:rPr lang="el-GR" sz="1800" dirty="0">
                <a:latin typeface="Lucida Grande" charset="0"/>
                <a:ea typeface="ＭＳ Ｐゴシック" charset="0"/>
                <a:cs typeface="ＭＳ Ｐゴシック" charset="0"/>
              </a:rPr>
              <a:t> έναντι παρομοίων αποτελεσμάτων από άλλες αρχικές </a:t>
            </a:r>
            <a:r>
              <a:rPr lang="el-GR" sz="1800" dirty="0" err="1">
                <a:latin typeface="Lucida Grande" charset="0"/>
                <a:ea typeface="ＭＳ Ｐゴシック" charset="0"/>
                <a:cs typeface="ＭＳ Ｐゴシック" charset="0"/>
              </a:rPr>
              <a:t>αλλιεπιδράσεις</a:t>
            </a:r>
            <a:r>
              <a:rPr lang="el-GR" sz="1800" dirty="0">
                <a:latin typeface="Lucida Grande" charset="0"/>
                <a:ea typeface="ＭＳ Ｐゴシック" charset="0"/>
                <a:cs typeface="ＭＳ Ｐゴシック" charset="0"/>
              </a:rPr>
              <a:t> (ανάλυση γεγονότων)</a:t>
            </a:r>
            <a:endParaRPr lang="en-US" sz="18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9809" name="Date Placeholder 4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19810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19811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E478ED05-DE9B-5C45-A56A-F3D64D268729}" type="slidenum">
              <a:rPr lang="en-US" sz="1400">
                <a:latin typeface="Arial" charset="0"/>
              </a:rPr>
              <a:pPr/>
              <a:t>20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E67980FA-1058-5802-D489-9B7B1ACEA94A}"/>
              </a:ext>
            </a:extLst>
          </p:cNvPr>
          <p:cNvCxnSpPr/>
          <p:nvPr/>
        </p:nvCxnSpPr>
        <p:spPr>
          <a:xfrm>
            <a:off x="1979712" y="5589240"/>
            <a:ext cx="21602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6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657600" cy="1524000"/>
          </a:xfrm>
        </p:spPr>
        <p:txBody>
          <a:bodyPr/>
          <a:lstStyle/>
          <a:p>
            <a:r>
              <a:rPr lang="el-GR" sz="2900" dirty="0">
                <a:latin typeface="Arial Black" charset="0"/>
                <a:ea typeface="ＭＳ Ｐゴシック" charset="0"/>
                <a:cs typeface="ＭＳ Ｐゴシック" charset="0"/>
              </a:rPr>
              <a:t>Παράδειγμα </a:t>
            </a:r>
            <a:r>
              <a:rPr lang="en-US" sz="3200" dirty="0" err="1">
                <a:latin typeface="Arial Black" charset="0"/>
                <a:ea typeface="ＭＳ Ｐゴシック" charset="0"/>
                <a:cs typeface="ＭＳ Ｐゴシック" charset="0"/>
              </a:rPr>
              <a:t>σύγκριση</a:t>
            </a:r>
            <a:r>
              <a:rPr lang="el-GR" sz="3200" dirty="0">
                <a:latin typeface="Arial Black" charset="0"/>
                <a:ea typeface="ＭＳ Ｐゴシック" charset="0"/>
                <a:cs typeface="ＭＳ Ｐゴシック" charset="0"/>
              </a:rPr>
              <a:t>ς</a:t>
            </a:r>
            <a:endParaRPr lang="en-GB" sz="2900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186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8599" y="1752600"/>
            <a:ext cx="3276599" cy="4196680"/>
          </a:xfrm>
        </p:spPr>
        <p:txBody>
          <a:bodyPr>
            <a:normAutofit/>
          </a:bodyPr>
          <a:lstStyle/>
          <a:p>
            <a:r>
              <a:rPr lang="en-US" sz="2000" dirty="0" err="1">
                <a:latin typeface="Lucida Grande" charset="0"/>
                <a:ea typeface="ＭＳ Ｐゴシック" charset="0"/>
                <a:cs typeface="Lucida Grande" charset="0"/>
              </a:rPr>
              <a:t>Δειγμ</a:t>
            </a:r>
            <a:r>
              <a:rPr lang="en-US" sz="2000" dirty="0">
                <a:latin typeface="Lucida Grande" charset="0"/>
                <a:ea typeface="ＭＳ Ｐゴシック" charset="0"/>
                <a:cs typeface="Lucida Grande" charset="0"/>
              </a:rPr>
              <a:t>α</a:t>
            </a:r>
            <a:r>
              <a:rPr lang="en-US" sz="2000" dirty="0" err="1">
                <a:latin typeface="Lucida Grande" charset="0"/>
                <a:ea typeface="ＭＳ Ｐゴシック" charset="0"/>
                <a:cs typeface="Lucida Grande" charset="0"/>
              </a:rPr>
              <a:t>τολη</a:t>
            </a:r>
            <a:r>
              <a:rPr lang="en-US" sz="2000" dirty="0">
                <a:latin typeface="Lucida Grande" charset="0"/>
                <a:ea typeface="ＭＳ Ｐゴシック" charset="0"/>
                <a:cs typeface="Lucida Grande" charset="0"/>
              </a:rPr>
              <a:t>π</a:t>
            </a:r>
            <a:r>
              <a:rPr lang="en-US" sz="2000" dirty="0" err="1">
                <a:latin typeface="Lucida Grande" charset="0"/>
                <a:ea typeface="ＭＳ Ｐゴシック" charset="0"/>
                <a:cs typeface="Lucida Grande" charset="0"/>
              </a:rPr>
              <a:t>τικό</a:t>
            </a:r>
            <a:r>
              <a:rPr lang="en-US" sz="2000" dirty="0">
                <a:latin typeface="Lucida Grande" charset="0"/>
                <a:ea typeface="ＭＳ Ｐゴシック" charset="0"/>
                <a:cs typeface="Lucida Grande" charset="0"/>
              </a:rPr>
              <a:t> </a:t>
            </a:r>
            <a:r>
              <a:rPr lang="en-US" sz="2000" dirty="0" err="1">
                <a:latin typeface="Lucida Grande" charset="0"/>
                <a:ea typeface="ＭＳ Ｐゴシック" charset="0"/>
                <a:cs typeface="Lucida Grande" charset="0"/>
              </a:rPr>
              <a:t>θερμιδόμετρο</a:t>
            </a:r>
            <a:endParaRPr lang="el-GR" sz="2000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/>
            <a:r>
              <a:rPr lang="en-GB" sz="1600" dirty="0">
                <a:latin typeface="Lucida Grande" charset="0"/>
                <a:ea typeface="ＭＳ Ｐゴシック" charset="0"/>
                <a:cs typeface="Lucida Grande" charset="0"/>
              </a:rPr>
              <a:t>visible </a:t>
            </a:r>
            <a:r>
              <a:rPr lang="en-GB" sz="1600" dirty="0">
                <a:latin typeface="Tahoma" charset="0"/>
                <a:ea typeface="ＭＳ Ｐゴシック" charset="0"/>
              </a:rPr>
              <a:t>energy</a:t>
            </a:r>
            <a:endParaRPr lang="en-GB" sz="2000" dirty="0">
              <a:latin typeface="Tahoma" charset="0"/>
              <a:ea typeface="ＭＳ Ｐゴシック" charset="0"/>
            </a:endParaRPr>
          </a:p>
          <a:p>
            <a:r>
              <a:rPr lang="el-GR" sz="2400" dirty="0">
                <a:latin typeface="Tahoma" charset="0"/>
                <a:ea typeface="ＭＳ Ｐゴシック" charset="0"/>
                <a:cs typeface="ＭＳ Ｐゴシック" charset="0"/>
              </a:rPr>
              <a:t>τεστ</a:t>
            </a:r>
            <a:endParaRPr lang="en-GB" sz="24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l-GR" sz="2000" dirty="0">
                <a:latin typeface="Tahoma" charset="0"/>
                <a:ea typeface="ＭＳ Ｐゴシック" charset="0"/>
              </a:rPr>
              <a:t>Όλων των μοντέλων ηλεκτρομαγνητικών αντιδράσεων</a:t>
            </a:r>
            <a:r>
              <a:rPr lang="en-GB" sz="2000" dirty="0">
                <a:latin typeface="Tahoma" charset="0"/>
                <a:ea typeface="ＭＳ Ｐゴシック" charset="0"/>
              </a:rPr>
              <a:t> </a:t>
            </a:r>
            <a:r>
              <a:rPr lang="el-GR" sz="2000" dirty="0">
                <a:latin typeface="Tahoma" charset="0"/>
                <a:ea typeface="ＭＳ Ｐゴシック" charset="0"/>
              </a:rPr>
              <a:t>για </a:t>
            </a:r>
            <a:r>
              <a:rPr lang="en-GB" sz="2000" dirty="0">
                <a:latin typeface="Tahoma" charset="0"/>
                <a:ea typeface="ＭＳ Ｐゴシック" charset="0"/>
              </a:rPr>
              <a:t>e</a:t>
            </a:r>
            <a:r>
              <a:rPr lang="el-GR" sz="2000" dirty="0">
                <a:latin typeface="Tahoma" charset="0"/>
                <a:ea typeface="ＭＳ Ｐゴシック" charset="0"/>
              </a:rPr>
              <a:t>-</a:t>
            </a:r>
            <a:r>
              <a:rPr lang="en-GB" sz="2000" dirty="0">
                <a:latin typeface="Tahoma" charset="0"/>
                <a:ea typeface="ＭＳ Ｐゴシック" charset="0"/>
              </a:rPr>
              <a:t> e+ </a:t>
            </a:r>
            <a:r>
              <a:rPr lang="el-GR" sz="2000" dirty="0">
                <a:latin typeface="Tahoma" charset="0"/>
                <a:ea typeface="ＭＳ Ｐゴシック" charset="0"/>
              </a:rPr>
              <a:t>και φωτόνια</a:t>
            </a:r>
            <a:endParaRPr lang="en-GB" sz="2000" dirty="0">
              <a:latin typeface="Tahoma" charset="0"/>
              <a:ea typeface="ＭＳ Ｐゴシック" charset="0"/>
            </a:endParaRPr>
          </a:p>
          <a:p>
            <a:pPr lvl="1"/>
            <a:endParaRPr lang="en-GB" sz="2000" dirty="0">
              <a:latin typeface="Tahoma" charset="0"/>
              <a:ea typeface="ＭＳ Ｐゴシック" charset="0"/>
            </a:endParaRPr>
          </a:p>
          <a:p>
            <a:pPr>
              <a:lnSpc>
                <a:spcPct val="90000"/>
              </a:lnSpc>
              <a:spcBef>
                <a:spcPts val="500"/>
              </a:spcBef>
              <a:spcAft>
                <a:spcPts val="500"/>
              </a:spcAft>
            </a:pPr>
            <a:r>
              <a:rPr lang="el-GR" sz="1600" dirty="0">
                <a:latin typeface="Tahoma" charset="0"/>
                <a:ea typeface="ＭＳ Ｐゴシック" charset="0"/>
                <a:cs typeface="ＭＳ Ｐゴシック" charset="0"/>
              </a:rPr>
              <a:t>Δεδομένα από το πείραμα</a:t>
            </a:r>
            <a:r>
              <a:rPr lang="en-GB" sz="1600" dirty="0">
                <a:latin typeface="Tahoma" charset="0"/>
                <a:ea typeface="ＭＳ Ｐゴシック" charset="0"/>
                <a:cs typeface="ＭＳ Ｐゴシック" charset="0"/>
              </a:rPr>
              <a:t>  </a:t>
            </a:r>
            <a:r>
              <a:rPr lang="en-GB" sz="1600" dirty="0" err="1">
                <a:latin typeface="Tahoma" charset="0"/>
                <a:ea typeface="ＭＳ Ｐゴシック" charset="0"/>
                <a:cs typeface="ＭＳ Ｐゴシック" charset="0"/>
              </a:rPr>
              <a:t>Sicapo</a:t>
            </a:r>
            <a:r>
              <a:rPr lang="en-GB" sz="1600" dirty="0">
                <a:latin typeface="Tahoma" charset="0"/>
                <a:ea typeface="ＭＳ Ｐゴシック" charset="0"/>
                <a:cs typeface="ＭＳ Ｐゴシック" charset="0"/>
              </a:rPr>
              <a:t> - </a:t>
            </a:r>
            <a:r>
              <a:rPr lang="el-GR" sz="1600" dirty="0">
                <a:latin typeface="Tahoma" charset="0"/>
                <a:ea typeface="ＭＳ Ｐゴシック" charset="0"/>
                <a:cs typeface="ＭＳ Ｐゴシック" charset="0"/>
              </a:rPr>
              <a:t>δημοσίευση στο </a:t>
            </a:r>
            <a:r>
              <a:rPr lang="en-GB" sz="1600" dirty="0" err="1">
                <a:latin typeface="Tahoma" charset="0"/>
                <a:ea typeface="ＭＳ Ｐゴシック" charset="0"/>
                <a:cs typeface="ＭＳ Ｐゴシック" charset="0"/>
              </a:rPr>
              <a:t>Nucl</a:t>
            </a:r>
            <a:r>
              <a:rPr lang="en-GB" sz="1600" dirty="0">
                <a:latin typeface="Tahoma" charset="0"/>
                <a:ea typeface="ＭＳ Ｐゴシック" charset="0"/>
                <a:cs typeface="ＭＳ Ｐゴシック" charset="0"/>
              </a:rPr>
              <a:t>. Instruments Methods A332 (85-90) 1993</a:t>
            </a:r>
            <a:endParaRPr lang="en-GB" sz="2400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21862" name="Picture 4" descr="PbFeSi-Calor-VisibleEnergy_G4g3Dat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89313" y="228600"/>
            <a:ext cx="5754687" cy="6037263"/>
          </a:xfrm>
        </p:spPr>
      </p:pic>
      <p:sp>
        <p:nvSpPr>
          <p:cNvPr id="121857" name="Date Placeholder 4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21858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21859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C64E5EC-4573-E04A-B511-D46B95C30955}" type="slidenum">
              <a:rPr lang="en-US" sz="1400">
                <a:latin typeface="Arial" charset="0"/>
              </a:rPr>
              <a:pPr/>
              <a:t>21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Υπάρχει απλή λύση ? 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390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76400"/>
            <a:ext cx="8435280" cy="4381500"/>
          </a:xfrm>
        </p:spPr>
        <p:txBody>
          <a:bodyPr/>
          <a:lstStyle/>
          <a:p>
            <a:r>
              <a:rPr lang="el-GR" sz="2800" dirty="0">
                <a:latin typeface="Lucida Grande" charset="0"/>
                <a:ea typeface="ＭＳ Ｐゴシック" charset="0"/>
                <a:cs typeface="ＭＳ Ｐゴシック" charset="0"/>
              </a:rPr>
              <a:t>Αρκεί η μέση τιμή της απόθεσης ενέργειας?</a:t>
            </a:r>
          </a:p>
          <a:p>
            <a:pPr lvl="1"/>
            <a:r>
              <a:rPr lang="el-GR" sz="2400" dirty="0">
                <a:latin typeface="Lucida Grande" charset="0"/>
                <a:ea typeface="ＭＳ Ｐゴシック" charset="0"/>
              </a:rPr>
              <a:t>Για μερικές απλές έρευνες, Ναι</a:t>
            </a:r>
          </a:p>
          <a:p>
            <a:pPr lvl="1"/>
            <a:r>
              <a:rPr lang="el-GR" sz="2400" dirty="0">
                <a:latin typeface="Lucida Grande" charset="0"/>
                <a:ea typeface="ＭＳ Ｐゴシック" charset="0"/>
              </a:rPr>
              <a:t>Για πολλές (τις περισσότερες) χρειάζεται όλη η εικόνα</a:t>
            </a:r>
          </a:p>
          <a:p>
            <a:pPr lvl="2"/>
            <a:r>
              <a:rPr lang="el-GR" sz="2000" dirty="0">
                <a:latin typeface="Lucida Grande" charset="0"/>
                <a:ea typeface="ＭＳ Ｐゴシック" charset="0"/>
              </a:rPr>
              <a:t>Υπάρχει κατανομή τιμών</a:t>
            </a:r>
          </a:p>
          <a:p>
            <a:pPr lvl="3"/>
            <a:r>
              <a:rPr lang="el-GR" sz="1800" dirty="0">
                <a:latin typeface="Lucida Grande" charset="0"/>
                <a:ea typeface="ＭＳ Ｐゴシック" charset="0"/>
              </a:rPr>
              <a:t>Που δεν είναι πάντα συμμετρική ή απλή</a:t>
            </a:r>
          </a:p>
          <a:p>
            <a:pPr lvl="3"/>
            <a:r>
              <a:rPr lang="el-GR" sz="1800" dirty="0">
                <a:latin typeface="Lucida Grande" charset="0"/>
                <a:ea typeface="ＭＳ Ｐゴシック" charset="0"/>
              </a:rPr>
              <a:t>Οι ουρές των κατανομών μπορούν να παίξουν μεγάλο ρόλο</a:t>
            </a:r>
          </a:p>
          <a:p>
            <a:r>
              <a:rPr lang="el-GR" sz="2800" dirty="0">
                <a:latin typeface="Lucida Grande" charset="0"/>
                <a:ea typeface="ＭＳ Ｐゴシック" charset="0"/>
                <a:cs typeface="ＭＳ Ｐゴシック" charset="0"/>
              </a:rPr>
              <a:t>Με ποιο σφάλμα ξέρετε την τάδε ενέργεια?</a:t>
            </a:r>
            <a:endParaRPr lang="en-US" sz="2800" dirty="0">
              <a:latin typeface="Lucida Grande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3905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2390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2390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BCC3A3B7-FDA2-084D-8BF1-C19D4374323B}" type="slidenum">
              <a:rPr lang="en-US" sz="1400">
                <a:latin typeface="Arial" charset="0"/>
              </a:rPr>
              <a:pPr/>
              <a:t>22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7D101F-DA07-C0DF-2422-C05292EA6C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“</a:t>
            </a:r>
            <a:r>
              <a:rPr lang="el-GR" dirty="0"/>
              <a:t>Γρήγορη” Προσομοίωση - </a:t>
            </a:r>
            <a:r>
              <a:rPr lang="en-CH" dirty="0"/>
              <a:t>“Fast Simulation”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2C7C95-C705-8DFC-242A-74011560B9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8335838" cy="4351338"/>
          </a:xfrm>
        </p:spPr>
        <p:txBody>
          <a:bodyPr/>
          <a:lstStyle/>
          <a:p>
            <a:r>
              <a:rPr lang="el-GR" dirty="0"/>
              <a:t>Η πολλές αλληλεπιδράσεις στα </a:t>
            </a:r>
            <a:r>
              <a:rPr lang="el-GR" dirty="0" err="1"/>
              <a:t>καλορίμετρα</a:t>
            </a:r>
            <a:r>
              <a:rPr lang="el-GR" dirty="0"/>
              <a:t> παίρνουν πολύ χρόνο</a:t>
            </a:r>
          </a:p>
          <a:p>
            <a:pPr lvl="1"/>
            <a:r>
              <a:rPr lang="el-GR" dirty="0"/>
              <a:t>0.5-2 λεπτά ανά κρούση </a:t>
            </a:r>
            <a:r>
              <a:rPr lang="en-US" dirty="0"/>
              <a:t>x</a:t>
            </a:r>
            <a:r>
              <a:rPr lang="el-GR" dirty="0"/>
              <a:t> 10</a:t>
            </a:r>
            <a:r>
              <a:rPr lang="el-GR" baseline="30000" dirty="0"/>
              <a:t>10</a:t>
            </a:r>
            <a:r>
              <a:rPr lang="el-GR" dirty="0"/>
              <a:t> κρούσεις (σήμερα) και 10</a:t>
            </a:r>
            <a:r>
              <a:rPr lang="el-GR" baseline="30000" dirty="0"/>
              <a:t>11</a:t>
            </a:r>
            <a:r>
              <a:rPr lang="el-GR" dirty="0"/>
              <a:t>+ στο μέλλον</a:t>
            </a:r>
          </a:p>
          <a:p>
            <a:r>
              <a:rPr lang="el-GR" dirty="0"/>
              <a:t>Πειράματα ψάχνουν για πιο γρήγορες μεθόδους</a:t>
            </a:r>
          </a:p>
          <a:p>
            <a:r>
              <a:rPr lang="el-GR" dirty="0"/>
              <a:t>Παραμετροποίηση της εναπόθεσης ενέργειας με κατάλληλες </a:t>
            </a:r>
            <a:r>
              <a:rPr lang="el-GR" dirty="0" err="1"/>
              <a:t>συναρτή</a:t>
            </a:r>
            <a:r>
              <a:rPr lang="el-GR" dirty="0"/>
              <a:t> συναρτήσεις με παραμέτρους  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F5F794-F348-FC3B-9B22-C25430ED5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DE342-8092-8144-BCBF-DE69ACDD7C58}" type="datetime1">
              <a:rPr lang="en-US" smtClean="0"/>
              <a:t>4/11/24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09DCF-F91B-F188-CCB8-FC12F3B382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7ACC3F-6D9F-C788-A318-4357B5A9A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23</a:t>
            </a:fld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394CEBB-D5A9-7FEB-0FDD-21DC38E57C43}"/>
              </a:ext>
            </a:extLst>
          </p:cNvPr>
          <p:cNvGrpSpPr/>
          <p:nvPr/>
        </p:nvGrpSpPr>
        <p:grpSpPr>
          <a:xfrm>
            <a:off x="625698" y="3509359"/>
            <a:ext cx="8599389" cy="1080294"/>
            <a:chOff x="465456" y="3214629"/>
            <a:chExt cx="8599389" cy="1080294"/>
          </a:xfrm>
        </p:grpSpPr>
        <p:pic>
          <p:nvPicPr>
            <p:cNvPr id="8" name="Picture 7" descr="A black and white image of a white background&#10;&#10;Description automatically generated with medium confidence">
              <a:extLst>
                <a:ext uri="{FF2B5EF4-FFF2-40B4-BE49-F238E27FC236}">
                  <a16:creationId xmlns:a16="http://schemas.microsoft.com/office/drawing/2014/main" id="{28285331-D849-D337-199E-820E389C0A5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5456" y="3214629"/>
              <a:ext cx="4775200" cy="990600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090F6767-36C1-0BEC-A8A6-C79DD2B55966}"/>
                </a:ext>
              </a:extLst>
            </p:cNvPr>
            <p:cNvSpPr txBox="1"/>
            <p:nvPr/>
          </p:nvSpPr>
          <p:spPr>
            <a:xfrm>
              <a:off x="4816373" y="3894813"/>
              <a:ext cx="424847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dirty="0">
                  <a:solidFill>
                    <a:srgbClr val="0050B3"/>
                  </a:solidFill>
                  <a:highlight>
                    <a:srgbClr val="FFFFFF"/>
                  </a:highlight>
                  <a:latin typeface="-apple-system"/>
                  <a:hlinkClick r:id="rId3"/>
                </a:rPr>
                <a:t>’GFLASH’ - </a:t>
              </a:r>
              <a:r>
                <a:rPr lang="en-GB" sz="2000" b="0" i="0" u="none" strike="noStrike" dirty="0">
                  <a:solidFill>
                    <a:srgbClr val="0050B3"/>
                  </a:solidFill>
                  <a:effectLst/>
                  <a:highlight>
                    <a:srgbClr val="FFFFFF"/>
                  </a:highlight>
                  <a:latin typeface="-apple-system"/>
                  <a:hlinkClick r:id="rId3"/>
                </a:rPr>
                <a:t>G. </a:t>
              </a:r>
              <a:r>
                <a:rPr lang="en-GB" sz="2000" b="0" i="0" u="none" strike="noStrike" dirty="0">
                  <a:solidFill>
                    <a:srgbClr val="0050B3"/>
                  </a:solidFill>
                  <a:effectLst/>
                  <a:highlight>
                    <a:srgbClr val="FFFFFF"/>
                  </a:highlight>
                  <a:latin typeface="-apple-system"/>
                  <a:hlinkClick r:id="rId4"/>
                </a:rPr>
                <a:t>Grindhammer</a:t>
              </a:r>
              <a:r>
                <a:rPr lang="en-GB" sz="2000" b="0" i="0" u="none" strike="noStrike" dirty="0">
                  <a:solidFill>
                    <a:srgbClr val="0050B3"/>
                  </a:solidFill>
                  <a:effectLst/>
                  <a:highlight>
                    <a:srgbClr val="FFFFFF"/>
                  </a:highlight>
                  <a:latin typeface="-apple-system"/>
                </a:rPr>
                <a:t> et al 1989</a:t>
              </a:r>
              <a:endParaRPr lang="en-CH" sz="20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66242AA-8877-49DF-0B89-0A0674C24157}"/>
                </a:ext>
              </a:extLst>
            </p:cNvPr>
            <p:cNvSpPr txBox="1"/>
            <p:nvPr/>
          </p:nvSpPr>
          <p:spPr>
            <a:xfrm>
              <a:off x="5403850" y="3433148"/>
              <a:ext cx="16701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err="1"/>
                <a:t>Κατ</a:t>
              </a:r>
              <a:r>
                <a:rPr lang="en-CH" dirty="0"/>
                <a:t>ά</a:t>
              </a:r>
              <a:r>
                <a:rPr lang="el-GR" dirty="0"/>
                <a:t> μήκος</a:t>
              </a:r>
              <a:endParaRPr lang="en-CH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5818070-5C03-79AD-97D2-CB4766012CE6}"/>
              </a:ext>
            </a:extLst>
          </p:cNvPr>
          <p:cNvGrpSpPr/>
          <p:nvPr/>
        </p:nvGrpSpPr>
        <p:grpSpPr>
          <a:xfrm>
            <a:off x="1033769" y="4491713"/>
            <a:ext cx="7076462" cy="787400"/>
            <a:chOff x="755576" y="4180201"/>
            <a:chExt cx="7076462" cy="787400"/>
          </a:xfrm>
        </p:grpSpPr>
        <p:pic>
          <p:nvPicPr>
            <p:cNvPr id="11" name="Picture 10" descr="A black and white math equation&#10;&#10;Description automatically generated">
              <a:extLst>
                <a:ext uri="{FF2B5EF4-FFF2-40B4-BE49-F238E27FC236}">
                  <a16:creationId xmlns:a16="http://schemas.microsoft.com/office/drawing/2014/main" id="{C23EFF8B-9C3C-0E22-6A9E-B87D294808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5576" y="4180201"/>
              <a:ext cx="2552700" cy="7874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5A5FE53-A5E5-44F3-602E-FE29EC42606B}"/>
                </a:ext>
              </a:extLst>
            </p:cNvPr>
            <p:cNvSpPr txBox="1"/>
            <p:nvPr/>
          </p:nvSpPr>
          <p:spPr>
            <a:xfrm>
              <a:off x="3203848" y="4340165"/>
              <a:ext cx="46281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/>
                <a:t>Πλευρική συνάρτηση (στην ακτίνα)</a:t>
              </a:r>
              <a:endParaRPr lang="en-CH" dirty="0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41C8FDAC-883D-4252-8F35-B9F6AE1AB360}"/>
              </a:ext>
            </a:extLst>
          </p:cNvPr>
          <p:cNvSpPr txBox="1"/>
          <p:nvPr/>
        </p:nvSpPr>
        <p:spPr>
          <a:xfrm>
            <a:off x="685726" y="5436161"/>
            <a:ext cx="70038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l-GR" sz="2000" dirty="0">
                <a:latin typeface="Aptos" panose="020B0004020202020204" pitchFamily="34" charset="0"/>
              </a:rPr>
              <a:t>Οι τιμές όλων των παραμέτρων πρέπει να βρεθούν για τον </a:t>
            </a:r>
          </a:p>
          <a:p>
            <a:pPr algn="l"/>
            <a:r>
              <a:rPr lang="el-GR" sz="2000" dirty="0">
                <a:latin typeface="Aptos" panose="020B0004020202020204" pitchFamily="34" charset="0"/>
              </a:rPr>
              <a:t>κάθε ανιχνευτή ξεχωριστά.</a:t>
            </a:r>
            <a:endParaRPr lang="en-CH" sz="2000" dirty="0"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020951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00E6D-E156-6FE4-ECA8-6E2685AD9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Καινούργιες τεχνικές – </a:t>
            </a:r>
            <a:r>
              <a:rPr lang="el-GR" dirty="0" err="1"/>
              <a:t>τεχνιτή</a:t>
            </a:r>
            <a:r>
              <a:rPr lang="el-GR" dirty="0"/>
              <a:t> νοημοσύνης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77086-8721-8D3E-C8E4-FFEDDD5006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58353"/>
            <a:ext cx="7886700" cy="4351338"/>
          </a:xfrm>
        </p:spPr>
        <p:txBody>
          <a:bodyPr/>
          <a:lstStyle/>
          <a:p>
            <a:r>
              <a:rPr lang="el-GR" dirty="0"/>
              <a:t>Χρησιμοποιήσουμε πολλά παραδείγματα τιμών από την ‘ακριβή’ προσομοίωση (</a:t>
            </a:r>
            <a:r>
              <a:rPr lang="en-US" dirty="0"/>
              <a:t>full simulation) </a:t>
            </a:r>
            <a:r>
              <a:rPr lang="el-GR" dirty="0"/>
              <a:t>για να κατασκευάσουμε τεχνικά νευρωνικά δίκτυα </a:t>
            </a:r>
          </a:p>
          <a:p>
            <a:r>
              <a:rPr lang="el-GR" dirty="0"/>
              <a:t>Τα δίκτυα αυτά θα αναπαράγουν την κατανομές εναπόθεσης ενέργειας που της ακριβής προσομοίωσης   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CDBC4A-772A-B7ED-0DD7-F87E1A9B9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479ED-5A4E-CC46-892E-D92337F9BD41}" type="datetime1">
              <a:rPr lang="en-US" smtClean="0"/>
              <a:t>4/11/24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814E65-2927-4D05-5E90-2F36A6E60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6EC11C-24E9-24C7-6100-D09E10BAD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24</a:t>
            </a:fld>
            <a:endParaRPr lang="en-US" dirty="0"/>
          </a:p>
        </p:txBody>
      </p:sp>
      <p:sp>
        <p:nvSpPr>
          <p:cNvPr id="7" name="Trapezium 6">
            <a:extLst>
              <a:ext uri="{FF2B5EF4-FFF2-40B4-BE49-F238E27FC236}">
                <a16:creationId xmlns:a16="http://schemas.microsoft.com/office/drawing/2014/main" id="{B224C03A-661D-F1CF-24B4-0AA677209B9B}"/>
              </a:ext>
            </a:extLst>
          </p:cNvPr>
          <p:cNvSpPr/>
          <p:nvPr/>
        </p:nvSpPr>
        <p:spPr>
          <a:xfrm rot="5400000">
            <a:off x="1493985" y="3432559"/>
            <a:ext cx="2384129" cy="2809060"/>
          </a:xfrm>
          <a:prstGeom prst="trapezoi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8" name="Trapezium 7">
            <a:extLst>
              <a:ext uri="{FF2B5EF4-FFF2-40B4-BE49-F238E27FC236}">
                <a16:creationId xmlns:a16="http://schemas.microsoft.com/office/drawing/2014/main" id="{BFF107C1-1935-B368-518F-2FFBD84E3923}"/>
              </a:ext>
            </a:extLst>
          </p:cNvPr>
          <p:cNvSpPr/>
          <p:nvPr/>
        </p:nvSpPr>
        <p:spPr>
          <a:xfrm rot="5400000">
            <a:off x="4976822" y="3402183"/>
            <a:ext cx="2384129" cy="2809060"/>
          </a:xfrm>
          <a:prstGeom prst="trapezoid">
            <a:avLst/>
          </a:prstGeom>
          <a:solidFill>
            <a:schemeClr val="bg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939F6A9-6B52-4CE9-DF14-FA29C1C85E7C}"/>
              </a:ext>
            </a:extLst>
          </p:cNvPr>
          <p:cNvGrpSpPr/>
          <p:nvPr/>
        </p:nvGrpSpPr>
        <p:grpSpPr>
          <a:xfrm>
            <a:off x="4736736" y="3893282"/>
            <a:ext cx="483337" cy="580281"/>
            <a:chOff x="4736736" y="3893282"/>
            <a:chExt cx="483337" cy="580281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30945B32-DF30-14A3-B952-E7178E237B16}"/>
                </a:ext>
              </a:extLst>
            </p:cNvPr>
            <p:cNvCxnSpPr>
              <a:cxnSpLocks/>
            </p:cNvCxnSpPr>
            <p:nvPr/>
          </p:nvCxnSpPr>
          <p:spPr>
            <a:xfrm>
              <a:off x="4764356" y="3893282"/>
              <a:ext cx="289066" cy="1672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D686268D-C67E-F772-A440-4B9ECDABC3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6736" y="4109306"/>
              <a:ext cx="332420" cy="296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E5380F3-65B9-6171-BDAC-8BF49C03FB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3449" y="4187767"/>
              <a:ext cx="309973" cy="1231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F9AF868D-E681-9D3C-F9B6-8F22863974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4118" y="4239907"/>
              <a:ext cx="309304" cy="2336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4CF5519-5887-F719-983D-B6CBB1D939BD}"/>
                </a:ext>
              </a:extLst>
            </p:cNvPr>
            <p:cNvSpPr/>
            <p:nvPr/>
          </p:nvSpPr>
          <p:spPr>
            <a:xfrm flipH="1">
              <a:off x="5096777" y="4060519"/>
              <a:ext cx="123296" cy="17938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395F46F-9E55-1E6A-35B4-A445DC6DA957}"/>
              </a:ext>
            </a:extLst>
          </p:cNvPr>
          <p:cNvGrpSpPr/>
          <p:nvPr/>
        </p:nvGrpSpPr>
        <p:grpSpPr>
          <a:xfrm>
            <a:off x="4751288" y="4349538"/>
            <a:ext cx="483337" cy="580281"/>
            <a:chOff x="4736736" y="3893282"/>
            <a:chExt cx="483337" cy="580281"/>
          </a:xfrm>
        </p:grpSpPr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44415FF9-C4F7-1496-298D-4A5409431831}"/>
                </a:ext>
              </a:extLst>
            </p:cNvPr>
            <p:cNvCxnSpPr>
              <a:cxnSpLocks/>
            </p:cNvCxnSpPr>
            <p:nvPr/>
          </p:nvCxnSpPr>
          <p:spPr>
            <a:xfrm>
              <a:off x="4764356" y="3893282"/>
              <a:ext cx="289066" cy="1672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AC838E07-5F9E-6D77-A485-B00C886DD3D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6736" y="4109306"/>
              <a:ext cx="332420" cy="296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C4A9976C-3E76-31C8-B959-A161FB99F91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3449" y="4187767"/>
              <a:ext cx="309973" cy="1231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367DDE9D-2599-1B6C-6184-89B75C786A3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4118" y="4239907"/>
              <a:ext cx="309304" cy="2336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E410EDCC-75CD-2AEB-7E91-689E725056B8}"/>
                </a:ext>
              </a:extLst>
            </p:cNvPr>
            <p:cNvSpPr/>
            <p:nvPr/>
          </p:nvSpPr>
          <p:spPr>
            <a:xfrm flipH="1">
              <a:off x="5096777" y="4060519"/>
              <a:ext cx="123296" cy="17938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7244994-F3E3-D411-567C-435E7F777FA1}"/>
              </a:ext>
            </a:extLst>
          </p:cNvPr>
          <p:cNvGrpSpPr/>
          <p:nvPr/>
        </p:nvGrpSpPr>
        <p:grpSpPr>
          <a:xfrm>
            <a:off x="4743449" y="4739149"/>
            <a:ext cx="483337" cy="580281"/>
            <a:chOff x="4736736" y="3893282"/>
            <a:chExt cx="483337" cy="580281"/>
          </a:xfrm>
        </p:grpSpPr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E18E08B0-14BF-3D41-F615-311470C0D8C0}"/>
                </a:ext>
              </a:extLst>
            </p:cNvPr>
            <p:cNvCxnSpPr>
              <a:cxnSpLocks/>
            </p:cNvCxnSpPr>
            <p:nvPr/>
          </p:nvCxnSpPr>
          <p:spPr>
            <a:xfrm>
              <a:off x="4764356" y="3893282"/>
              <a:ext cx="289066" cy="1672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773D8478-5F1E-ECE2-2600-FAE56428445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6736" y="4109306"/>
              <a:ext cx="332420" cy="296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2BC1EA6B-1E3A-2F50-89F6-562BA5C74EE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3449" y="4187767"/>
              <a:ext cx="309973" cy="1231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9E0E3E9-1741-7C97-4961-F5267F3C6A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4118" y="4239907"/>
              <a:ext cx="309304" cy="2336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16D85A34-DC52-4E85-D223-8C234A8557B3}"/>
                </a:ext>
              </a:extLst>
            </p:cNvPr>
            <p:cNvSpPr/>
            <p:nvPr/>
          </p:nvSpPr>
          <p:spPr>
            <a:xfrm flipH="1">
              <a:off x="5096777" y="4060519"/>
              <a:ext cx="123296" cy="17938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28D509C2-C881-8529-5193-21DFCED6AD03}"/>
              </a:ext>
            </a:extLst>
          </p:cNvPr>
          <p:cNvGrpSpPr/>
          <p:nvPr/>
        </p:nvGrpSpPr>
        <p:grpSpPr>
          <a:xfrm>
            <a:off x="4736736" y="5128761"/>
            <a:ext cx="483337" cy="580281"/>
            <a:chOff x="4736736" y="3893282"/>
            <a:chExt cx="483337" cy="580281"/>
          </a:xfrm>
        </p:grpSpPr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ED24680A-4F82-4D89-3937-38DB606829C4}"/>
                </a:ext>
              </a:extLst>
            </p:cNvPr>
            <p:cNvCxnSpPr>
              <a:cxnSpLocks/>
            </p:cNvCxnSpPr>
            <p:nvPr/>
          </p:nvCxnSpPr>
          <p:spPr>
            <a:xfrm>
              <a:off x="4764356" y="3893282"/>
              <a:ext cx="289066" cy="1672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8A9E205E-6916-6FD9-CA8F-B9E31696E4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6736" y="4109306"/>
              <a:ext cx="332420" cy="296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CA277AA6-9907-8BE6-F7BE-A70272AC04B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3449" y="4187767"/>
              <a:ext cx="309973" cy="1231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E7465067-23C4-CBA5-D74A-521B2FCAAF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4118" y="4239907"/>
              <a:ext cx="309304" cy="2336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2618E686-E725-C5CD-7E2B-78A1A9BA8896}"/>
                </a:ext>
              </a:extLst>
            </p:cNvPr>
            <p:cNvSpPr/>
            <p:nvPr/>
          </p:nvSpPr>
          <p:spPr>
            <a:xfrm flipH="1">
              <a:off x="5096777" y="4060519"/>
              <a:ext cx="123296" cy="17938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7671D04-D667-045C-E54C-3D69A39E4842}"/>
              </a:ext>
            </a:extLst>
          </p:cNvPr>
          <p:cNvGrpSpPr/>
          <p:nvPr/>
        </p:nvGrpSpPr>
        <p:grpSpPr>
          <a:xfrm>
            <a:off x="5211058" y="4158868"/>
            <a:ext cx="483337" cy="580281"/>
            <a:chOff x="4736736" y="3893282"/>
            <a:chExt cx="483337" cy="580281"/>
          </a:xfrm>
        </p:grpSpPr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BD9C1F74-2982-6D78-DAB2-70AB11F012A9}"/>
                </a:ext>
              </a:extLst>
            </p:cNvPr>
            <p:cNvCxnSpPr>
              <a:cxnSpLocks/>
            </p:cNvCxnSpPr>
            <p:nvPr/>
          </p:nvCxnSpPr>
          <p:spPr>
            <a:xfrm>
              <a:off x="4764356" y="3893282"/>
              <a:ext cx="289066" cy="1672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BA17F3CC-A48F-7A9C-CE3E-9C24C087A8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6736" y="4109306"/>
              <a:ext cx="332420" cy="296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BB93BF2A-AA4F-ED36-FBFE-E093903E91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3449" y="4187767"/>
              <a:ext cx="309973" cy="1231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29FF82C9-22D0-1873-53A8-9794F15258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4118" y="4239907"/>
              <a:ext cx="309304" cy="2336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Oval 46">
              <a:extLst>
                <a:ext uri="{FF2B5EF4-FFF2-40B4-BE49-F238E27FC236}">
                  <a16:creationId xmlns:a16="http://schemas.microsoft.com/office/drawing/2014/main" id="{7BD51215-F825-04E0-CAE8-0E1DBAC0B793}"/>
                </a:ext>
              </a:extLst>
            </p:cNvPr>
            <p:cNvSpPr/>
            <p:nvPr/>
          </p:nvSpPr>
          <p:spPr>
            <a:xfrm flipH="1">
              <a:off x="5096777" y="4060519"/>
              <a:ext cx="123296" cy="17938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0CBE78C-1466-8CFC-908D-63F52311F1A9}"/>
              </a:ext>
            </a:extLst>
          </p:cNvPr>
          <p:cNvGrpSpPr/>
          <p:nvPr/>
        </p:nvGrpSpPr>
        <p:grpSpPr>
          <a:xfrm>
            <a:off x="5217771" y="5004735"/>
            <a:ext cx="483337" cy="580281"/>
            <a:chOff x="4736736" y="3893282"/>
            <a:chExt cx="483337" cy="580281"/>
          </a:xfrm>
        </p:grpSpPr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C84CD5F9-F17F-D2FA-2E9A-0588FC6B4913}"/>
                </a:ext>
              </a:extLst>
            </p:cNvPr>
            <p:cNvCxnSpPr>
              <a:cxnSpLocks/>
            </p:cNvCxnSpPr>
            <p:nvPr/>
          </p:nvCxnSpPr>
          <p:spPr>
            <a:xfrm>
              <a:off x="4764356" y="3893282"/>
              <a:ext cx="289066" cy="1672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86100D1B-2AA4-17D0-9865-334B6B0EC50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6736" y="4109306"/>
              <a:ext cx="332420" cy="296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B742679F-6022-F7CB-DB08-629807132F3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3449" y="4187767"/>
              <a:ext cx="309973" cy="1231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3F578622-3F98-4201-33A2-5564937EF0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4118" y="4239907"/>
              <a:ext cx="309304" cy="2336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B5B5E34F-02F5-E2B4-C0ED-9E3FD4594576}"/>
                </a:ext>
              </a:extLst>
            </p:cNvPr>
            <p:cNvSpPr/>
            <p:nvPr/>
          </p:nvSpPr>
          <p:spPr>
            <a:xfrm flipH="1">
              <a:off x="5096777" y="4060519"/>
              <a:ext cx="123296" cy="17938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6E7B4211-BF00-B1BE-5C8C-9C3EBEAF88D7}"/>
              </a:ext>
            </a:extLst>
          </p:cNvPr>
          <p:cNvGrpSpPr/>
          <p:nvPr/>
        </p:nvGrpSpPr>
        <p:grpSpPr>
          <a:xfrm>
            <a:off x="5724896" y="4183422"/>
            <a:ext cx="483337" cy="580281"/>
            <a:chOff x="4736736" y="3893282"/>
            <a:chExt cx="483337" cy="580281"/>
          </a:xfrm>
        </p:grpSpPr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C12C8E61-4692-636C-D9C8-609B283FBE04}"/>
                </a:ext>
              </a:extLst>
            </p:cNvPr>
            <p:cNvCxnSpPr>
              <a:cxnSpLocks/>
            </p:cNvCxnSpPr>
            <p:nvPr/>
          </p:nvCxnSpPr>
          <p:spPr>
            <a:xfrm>
              <a:off x="4764356" y="3893282"/>
              <a:ext cx="289066" cy="1672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BD9740C4-F465-2E5D-BE24-72B5B94FE4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6736" y="4109306"/>
              <a:ext cx="332420" cy="296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58BB4779-8FBB-044F-1873-73235BFE57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3449" y="4187767"/>
              <a:ext cx="309973" cy="1231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EE582B4C-E424-C85A-327F-FFD364945F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4118" y="4239907"/>
              <a:ext cx="309304" cy="2336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Oval 58">
              <a:extLst>
                <a:ext uri="{FF2B5EF4-FFF2-40B4-BE49-F238E27FC236}">
                  <a16:creationId xmlns:a16="http://schemas.microsoft.com/office/drawing/2014/main" id="{A1DC8337-ADB2-6C75-4854-C945BC9EC1D3}"/>
                </a:ext>
              </a:extLst>
            </p:cNvPr>
            <p:cNvSpPr/>
            <p:nvPr/>
          </p:nvSpPr>
          <p:spPr>
            <a:xfrm flipH="1">
              <a:off x="5096777" y="4060519"/>
              <a:ext cx="123296" cy="17938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D1A0B6E9-7380-E00C-523D-5800BA76EACD}"/>
              </a:ext>
            </a:extLst>
          </p:cNvPr>
          <p:cNvGrpSpPr/>
          <p:nvPr/>
        </p:nvGrpSpPr>
        <p:grpSpPr>
          <a:xfrm>
            <a:off x="5731609" y="5029289"/>
            <a:ext cx="483337" cy="580281"/>
            <a:chOff x="4736736" y="3893282"/>
            <a:chExt cx="483337" cy="580281"/>
          </a:xfrm>
        </p:grpSpPr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A6E855F8-ED94-45C9-4D04-3FD25CC3605E}"/>
                </a:ext>
              </a:extLst>
            </p:cNvPr>
            <p:cNvCxnSpPr>
              <a:cxnSpLocks/>
            </p:cNvCxnSpPr>
            <p:nvPr/>
          </p:nvCxnSpPr>
          <p:spPr>
            <a:xfrm>
              <a:off x="4764356" y="3893282"/>
              <a:ext cx="289066" cy="1672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2603DB27-CDA9-CFCC-66E1-CB0EE17B8A4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6736" y="4109306"/>
              <a:ext cx="332420" cy="296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7B55840D-A1BD-1F91-5ADD-29C98C6FD7B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3449" y="4187767"/>
              <a:ext cx="309973" cy="1231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8BB0F49D-65B5-4777-1041-C37D064778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4118" y="4239907"/>
              <a:ext cx="309304" cy="2336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375B7A49-143D-9690-CA15-439BA6C6179D}"/>
                </a:ext>
              </a:extLst>
            </p:cNvPr>
            <p:cNvSpPr/>
            <p:nvPr/>
          </p:nvSpPr>
          <p:spPr>
            <a:xfrm flipH="1">
              <a:off x="5096777" y="4060519"/>
              <a:ext cx="123296" cy="17938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EC67A518-9FF8-669C-025B-205E13D90229}"/>
              </a:ext>
            </a:extLst>
          </p:cNvPr>
          <p:cNvGrpSpPr/>
          <p:nvPr/>
        </p:nvGrpSpPr>
        <p:grpSpPr>
          <a:xfrm>
            <a:off x="6197168" y="4792866"/>
            <a:ext cx="483337" cy="580281"/>
            <a:chOff x="4736736" y="3893282"/>
            <a:chExt cx="483337" cy="580281"/>
          </a:xfrm>
        </p:grpSpPr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6141B3DA-97DA-0079-903F-99C8E98844F4}"/>
                </a:ext>
              </a:extLst>
            </p:cNvPr>
            <p:cNvCxnSpPr>
              <a:cxnSpLocks/>
            </p:cNvCxnSpPr>
            <p:nvPr/>
          </p:nvCxnSpPr>
          <p:spPr>
            <a:xfrm>
              <a:off x="4764356" y="3893282"/>
              <a:ext cx="289066" cy="1672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9C43B786-DD98-D591-3356-028B7D194A3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6736" y="4109306"/>
              <a:ext cx="332420" cy="296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2DF222D8-2F93-CC9D-6D87-9BAF1BEFBE9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3449" y="4187767"/>
              <a:ext cx="309973" cy="1231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E11CE2CD-1CEE-6072-C39A-20CEDE3EEC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4118" y="4239907"/>
              <a:ext cx="309304" cy="2336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134F87D3-D33A-9B57-3230-C5F8C619DB74}"/>
                </a:ext>
              </a:extLst>
            </p:cNvPr>
            <p:cNvSpPr/>
            <p:nvPr/>
          </p:nvSpPr>
          <p:spPr>
            <a:xfrm flipH="1">
              <a:off x="5096777" y="4060519"/>
              <a:ext cx="123296" cy="17938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E300257C-81B1-DC90-6439-AA5A565C8E03}"/>
              </a:ext>
            </a:extLst>
          </p:cNvPr>
          <p:cNvGrpSpPr/>
          <p:nvPr/>
        </p:nvGrpSpPr>
        <p:grpSpPr>
          <a:xfrm>
            <a:off x="6222549" y="4445543"/>
            <a:ext cx="483337" cy="580281"/>
            <a:chOff x="4736736" y="3893282"/>
            <a:chExt cx="483337" cy="580281"/>
          </a:xfrm>
        </p:grpSpPr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C55188D3-8661-6C16-AFA6-256F7537FD1C}"/>
                </a:ext>
              </a:extLst>
            </p:cNvPr>
            <p:cNvCxnSpPr>
              <a:cxnSpLocks/>
            </p:cNvCxnSpPr>
            <p:nvPr/>
          </p:nvCxnSpPr>
          <p:spPr>
            <a:xfrm>
              <a:off x="4764356" y="3893282"/>
              <a:ext cx="289066" cy="1672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D2C5E949-1F4D-2A3E-A109-E49635A894F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6736" y="4109306"/>
              <a:ext cx="332420" cy="296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5FEFC6D6-FE84-E413-F193-E76B64BDC86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3449" y="4187767"/>
              <a:ext cx="309973" cy="1231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Arrow Connector 75">
              <a:extLst>
                <a:ext uri="{FF2B5EF4-FFF2-40B4-BE49-F238E27FC236}">
                  <a16:creationId xmlns:a16="http://schemas.microsoft.com/office/drawing/2014/main" id="{B47FACDE-1859-65A2-33BF-EEF0847A99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4118" y="4239907"/>
              <a:ext cx="309304" cy="2336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C303EEC4-AFD7-9E78-8562-E7492D02EA02}"/>
                </a:ext>
              </a:extLst>
            </p:cNvPr>
            <p:cNvSpPr/>
            <p:nvPr/>
          </p:nvSpPr>
          <p:spPr>
            <a:xfrm flipH="1">
              <a:off x="5096777" y="4060519"/>
              <a:ext cx="123296" cy="17938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3B5294A6-CAD2-BCF2-C476-A8C344746519}"/>
              </a:ext>
            </a:extLst>
          </p:cNvPr>
          <p:cNvGrpSpPr/>
          <p:nvPr/>
        </p:nvGrpSpPr>
        <p:grpSpPr>
          <a:xfrm>
            <a:off x="6216281" y="4143015"/>
            <a:ext cx="483337" cy="580281"/>
            <a:chOff x="4736736" y="3893282"/>
            <a:chExt cx="483337" cy="580281"/>
          </a:xfrm>
        </p:grpSpPr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1652CA7A-D10A-95F2-AB21-73EA9788EF93}"/>
                </a:ext>
              </a:extLst>
            </p:cNvPr>
            <p:cNvCxnSpPr>
              <a:cxnSpLocks/>
            </p:cNvCxnSpPr>
            <p:nvPr/>
          </p:nvCxnSpPr>
          <p:spPr>
            <a:xfrm>
              <a:off x="4764356" y="3893282"/>
              <a:ext cx="289066" cy="1672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48951FD4-1724-12F6-96AE-7B696AB5DD9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6736" y="4109306"/>
              <a:ext cx="332420" cy="296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Arrow Connector 80">
              <a:extLst>
                <a:ext uri="{FF2B5EF4-FFF2-40B4-BE49-F238E27FC236}">
                  <a16:creationId xmlns:a16="http://schemas.microsoft.com/office/drawing/2014/main" id="{C1F0A335-51DD-5237-D8A6-1D3CFF5F94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3449" y="4187767"/>
              <a:ext cx="309973" cy="1231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D2805E6E-CDF4-0527-4942-0968F3EDF62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4118" y="4239907"/>
              <a:ext cx="309304" cy="2336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8948FD18-E940-BC44-88A6-B8E2CBA4FEC2}"/>
                </a:ext>
              </a:extLst>
            </p:cNvPr>
            <p:cNvSpPr/>
            <p:nvPr/>
          </p:nvSpPr>
          <p:spPr>
            <a:xfrm flipH="1">
              <a:off x="5096777" y="4060519"/>
              <a:ext cx="123296" cy="17938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2872D26B-604F-63CA-6F4E-564629C49F08}"/>
              </a:ext>
            </a:extLst>
          </p:cNvPr>
          <p:cNvGrpSpPr/>
          <p:nvPr/>
        </p:nvGrpSpPr>
        <p:grpSpPr>
          <a:xfrm>
            <a:off x="5197490" y="4600779"/>
            <a:ext cx="483337" cy="580281"/>
            <a:chOff x="4736736" y="3893282"/>
            <a:chExt cx="483337" cy="580281"/>
          </a:xfrm>
        </p:grpSpPr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2EAE3E3A-6F6D-393E-DC91-D72B3BCFBB53}"/>
                </a:ext>
              </a:extLst>
            </p:cNvPr>
            <p:cNvCxnSpPr>
              <a:cxnSpLocks/>
            </p:cNvCxnSpPr>
            <p:nvPr/>
          </p:nvCxnSpPr>
          <p:spPr>
            <a:xfrm>
              <a:off x="4764356" y="3893282"/>
              <a:ext cx="289066" cy="1672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>
              <a:extLst>
                <a:ext uri="{FF2B5EF4-FFF2-40B4-BE49-F238E27FC236}">
                  <a16:creationId xmlns:a16="http://schemas.microsoft.com/office/drawing/2014/main" id="{FB95F565-5D3D-103B-A1CC-B38FFC324BF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6736" y="4109306"/>
              <a:ext cx="332420" cy="296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>
              <a:extLst>
                <a:ext uri="{FF2B5EF4-FFF2-40B4-BE49-F238E27FC236}">
                  <a16:creationId xmlns:a16="http://schemas.microsoft.com/office/drawing/2014/main" id="{8525FE87-46EE-CCB4-F1DC-266D9DAA4E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3449" y="4187767"/>
              <a:ext cx="309973" cy="1231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1CAA0AF7-98FB-C0A9-A79D-6E4C5A90C3E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4118" y="4239907"/>
              <a:ext cx="309304" cy="2336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Oval 88">
              <a:extLst>
                <a:ext uri="{FF2B5EF4-FFF2-40B4-BE49-F238E27FC236}">
                  <a16:creationId xmlns:a16="http://schemas.microsoft.com/office/drawing/2014/main" id="{286F7CB8-1C65-D491-7FB5-FE7E677E993B}"/>
                </a:ext>
              </a:extLst>
            </p:cNvPr>
            <p:cNvSpPr/>
            <p:nvPr/>
          </p:nvSpPr>
          <p:spPr>
            <a:xfrm flipH="1">
              <a:off x="5096777" y="4060519"/>
              <a:ext cx="123296" cy="17938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7AB6B7AA-4B8E-969D-6624-06874DF22628}"/>
              </a:ext>
            </a:extLst>
          </p:cNvPr>
          <p:cNvGrpSpPr/>
          <p:nvPr/>
        </p:nvGrpSpPr>
        <p:grpSpPr>
          <a:xfrm>
            <a:off x="6708125" y="4122401"/>
            <a:ext cx="483337" cy="580281"/>
            <a:chOff x="4736736" y="3893282"/>
            <a:chExt cx="483337" cy="580281"/>
          </a:xfrm>
        </p:grpSpPr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F60EA930-2349-68FF-12F1-0D58A6C49AE2}"/>
                </a:ext>
              </a:extLst>
            </p:cNvPr>
            <p:cNvCxnSpPr>
              <a:cxnSpLocks/>
            </p:cNvCxnSpPr>
            <p:nvPr/>
          </p:nvCxnSpPr>
          <p:spPr>
            <a:xfrm>
              <a:off x="4764356" y="3893282"/>
              <a:ext cx="289066" cy="1672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F92409DE-905F-6B77-D4C8-B50D233397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6736" y="4109306"/>
              <a:ext cx="332420" cy="296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3DF9838C-7960-A8A9-9AAA-12676FD00E2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3449" y="4187767"/>
              <a:ext cx="309973" cy="1231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E045231B-F0B8-87C4-5A28-C92906D904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4118" y="4239907"/>
              <a:ext cx="309304" cy="2336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B14A7B91-7866-3035-150E-7CF117FB7710}"/>
                </a:ext>
              </a:extLst>
            </p:cNvPr>
            <p:cNvSpPr/>
            <p:nvPr/>
          </p:nvSpPr>
          <p:spPr>
            <a:xfrm flipH="1">
              <a:off x="5096777" y="4060519"/>
              <a:ext cx="123296" cy="17938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768AAB48-2563-304D-BCFC-A8C72CCF721E}"/>
              </a:ext>
            </a:extLst>
          </p:cNvPr>
          <p:cNvGrpSpPr/>
          <p:nvPr/>
        </p:nvGrpSpPr>
        <p:grpSpPr>
          <a:xfrm>
            <a:off x="6681571" y="4655315"/>
            <a:ext cx="483337" cy="580281"/>
            <a:chOff x="4736736" y="3893282"/>
            <a:chExt cx="483337" cy="580281"/>
          </a:xfrm>
        </p:grpSpPr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21E90882-A5D4-35E0-D44B-FA3E019EE69D}"/>
                </a:ext>
              </a:extLst>
            </p:cNvPr>
            <p:cNvCxnSpPr>
              <a:cxnSpLocks/>
            </p:cNvCxnSpPr>
            <p:nvPr/>
          </p:nvCxnSpPr>
          <p:spPr>
            <a:xfrm>
              <a:off x="4764356" y="3893282"/>
              <a:ext cx="289066" cy="16723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FBBFA9E1-3C83-8001-4791-B0DE944A19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36736" y="4109306"/>
              <a:ext cx="332420" cy="2967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>
              <a:extLst>
                <a:ext uri="{FF2B5EF4-FFF2-40B4-BE49-F238E27FC236}">
                  <a16:creationId xmlns:a16="http://schemas.microsoft.com/office/drawing/2014/main" id="{9DE3B78F-AAFD-F1B2-4D9F-E7B9CF685E0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3449" y="4187767"/>
              <a:ext cx="309973" cy="1231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>
              <a:extLst>
                <a:ext uri="{FF2B5EF4-FFF2-40B4-BE49-F238E27FC236}">
                  <a16:creationId xmlns:a16="http://schemas.microsoft.com/office/drawing/2014/main" id="{A3AEDEE4-DE2A-FE9F-A494-5100AEEB6F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44118" y="4239907"/>
              <a:ext cx="309304" cy="2336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2AE2BF68-34D1-45CD-9310-FC8ACDA81A3D}"/>
                </a:ext>
              </a:extLst>
            </p:cNvPr>
            <p:cNvSpPr/>
            <p:nvPr/>
          </p:nvSpPr>
          <p:spPr>
            <a:xfrm flipH="1">
              <a:off x="5096777" y="4060519"/>
              <a:ext cx="123296" cy="179388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F0E6EBB3-DA35-11F6-8A0B-ED32EAD6BE9D}"/>
              </a:ext>
            </a:extLst>
          </p:cNvPr>
          <p:cNvSpPr txBox="1"/>
          <p:nvPr/>
        </p:nvSpPr>
        <p:spPr>
          <a:xfrm>
            <a:off x="4256142" y="4571969"/>
            <a:ext cx="3577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=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3443459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7615C-E9EE-6726-51A3-572BBCBEE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171" y="221426"/>
            <a:ext cx="8006410" cy="657460"/>
          </a:xfrm>
        </p:spPr>
        <p:txBody>
          <a:bodyPr>
            <a:normAutofit fontScale="90000"/>
          </a:bodyPr>
          <a:lstStyle/>
          <a:p>
            <a:r>
              <a:rPr lang="en-CH" dirty="0"/>
              <a:t> </a:t>
            </a:r>
            <a:r>
              <a:rPr lang="el-GR" dirty="0"/>
              <a:t>Αυτόματος Κωδικοποιητής </a:t>
            </a:r>
            <a:br>
              <a:rPr lang="en-US" dirty="0"/>
            </a:br>
            <a:r>
              <a:rPr lang="en-US" dirty="0"/>
              <a:t>                                                  </a:t>
            </a:r>
            <a:r>
              <a:rPr lang="en-CH" dirty="0"/>
              <a:t>(Variational Auto Encoder)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F3AB5D-B677-E167-C7A2-D30E5283B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87117-E927-DA42-B0A5-1779DA28243D}" type="datetime1">
              <a:rPr lang="en-US" smtClean="0"/>
              <a:t>4/11/24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AAA635-7D96-AB8E-1E68-7F9ABB16D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5AAB7-64D3-C6A1-6ECA-A15A7A34D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25</a:t>
            </a:fld>
            <a:endParaRPr lang="en-US" dirty="0"/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67405B11-A2D0-5AD3-EB25-8087AF429A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3388334"/>
              </p:ext>
            </p:extLst>
          </p:nvPr>
        </p:nvGraphicFramePr>
        <p:xfrm>
          <a:off x="467544" y="1764106"/>
          <a:ext cx="668088" cy="33196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68088">
                  <a:extLst>
                    <a:ext uri="{9D8B030D-6E8A-4147-A177-3AD203B41FA5}">
                      <a16:colId xmlns:a16="http://schemas.microsoft.com/office/drawing/2014/main" val="3451097433"/>
                    </a:ext>
                  </a:extLst>
                </a:gridCol>
              </a:tblGrid>
              <a:tr h="258821">
                <a:tc>
                  <a:txBody>
                    <a:bodyPr/>
                    <a:lstStyle/>
                    <a:p>
                      <a:r>
                        <a:rPr lang="en-CH" dirty="0"/>
                        <a:t>E1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0146212"/>
                  </a:ext>
                </a:extLst>
              </a:tr>
              <a:tr h="258821">
                <a:tc>
                  <a:txBody>
                    <a:bodyPr/>
                    <a:lstStyle/>
                    <a:p>
                      <a:r>
                        <a:rPr lang="en-CH" dirty="0"/>
                        <a:t>E2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756068"/>
                  </a:ext>
                </a:extLst>
              </a:tr>
              <a:tr h="1239358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6833433"/>
                  </a:ext>
                </a:extLst>
              </a:tr>
              <a:tr h="258821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1684906"/>
                  </a:ext>
                </a:extLst>
              </a:tr>
              <a:tr h="258821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336010"/>
                  </a:ext>
                </a:extLst>
              </a:tr>
              <a:tr h="258821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4436599"/>
                  </a:ext>
                </a:extLst>
              </a:tr>
              <a:tr h="258821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636521"/>
                  </a:ext>
                </a:extLst>
              </a:tr>
              <a:tr h="258821">
                <a:tc>
                  <a:txBody>
                    <a:bodyPr/>
                    <a:lstStyle/>
                    <a:p>
                      <a:r>
                        <a:rPr lang="en-CH" dirty="0"/>
                        <a:t>E199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203248"/>
                  </a:ext>
                </a:extLst>
              </a:tr>
            </a:tbl>
          </a:graphicData>
        </a:graphic>
      </p:graphicFrame>
      <p:sp>
        <p:nvSpPr>
          <p:cNvPr id="9" name="Trapezium 8">
            <a:extLst>
              <a:ext uri="{FF2B5EF4-FFF2-40B4-BE49-F238E27FC236}">
                <a16:creationId xmlns:a16="http://schemas.microsoft.com/office/drawing/2014/main" id="{02837DF6-4DEE-3D90-862A-6600B31609B9}"/>
              </a:ext>
            </a:extLst>
          </p:cNvPr>
          <p:cNvSpPr/>
          <p:nvPr/>
        </p:nvSpPr>
        <p:spPr>
          <a:xfrm rot="5400000">
            <a:off x="1102057" y="1838679"/>
            <a:ext cx="3346378" cy="3197232"/>
          </a:xfrm>
          <a:prstGeom prst="trapezoi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0" name="Trapezium 9">
            <a:extLst>
              <a:ext uri="{FF2B5EF4-FFF2-40B4-BE49-F238E27FC236}">
                <a16:creationId xmlns:a16="http://schemas.microsoft.com/office/drawing/2014/main" id="{F0A8F2E0-7948-78E0-B730-6D8D992BBC89}"/>
              </a:ext>
            </a:extLst>
          </p:cNvPr>
          <p:cNvSpPr/>
          <p:nvPr/>
        </p:nvSpPr>
        <p:spPr>
          <a:xfrm rot="16200000">
            <a:off x="5098544" y="1688759"/>
            <a:ext cx="3355763" cy="3470311"/>
          </a:xfrm>
          <a:prstGeom prst="trapezoi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7EEB642-A1EA-8647-F1DC-12FA65FFEF1A}"/>
              </a:ext>
            </a:extLst>
          </p:cNvPr>
          <p:cNvSpPr/>
          <p:nvPr/>
        </p:nvSpPr>
        <p:spPr>
          <a:xfrm>
            <a:off x="505171" y="1764106"/>
            <a:ext cx="402767" cy="3346378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4D58A7-DF29-095F-DF0C-A1833B5D30B1}"/>
              </a:ext>
            </a:extLst>
          </p:cNvPr>
          <p:cNvSpPr txBox="1"/>
          <p:nvPr/>
        </p:nvSpPr>
        <p:spPr>
          <a:xfrm>
            <a:off x="1646357" y="4933462"/>
            <a:ext cx="2369789" cy="1316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Κωδικοποιητής</a:t>
            </a:r>
            <a:r>
              <a:rPr lang="en-US" dirty="0"/>
              <a:t> </a:t>
            </a:r>
            <a:r>
              <a:rPr lang="el-GR" dirty="0"/>
              <a:t>(</a:t>
            </a:r>
            <a:r>
              <a:rPr lang="en-US" dirty="0"/>
              <a:t>encoder)</a:t>
            </a:r>
          </a:p>
          <a:p>
            <a:endParaRPr lang="en-CH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6FB0248-5F36-5EC0-83D4-C96220F3428B}"/>
              </a:ext>
            </a:extLst>
          </p:cNvPr>
          <p:cNvSpPr txBox="1"/>
          <p:nvPr/>
        </p:nvSpPr>
        <p:spPr>
          <a:xfrm>
            <a:off x="5261553" y="4971911"/>
            <a:ext cx="260235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Αποκωδικοποιητής</a:t>
            </a:r>
            <a:r>
              <a:rPr lang="en-US" dirty="0"/>
              <a:t> </a:t>
            </a:r>
            <a:r>
              <a:rPr lang="el-GR" dirty="0"/>
              <a:t>(</a:t>
            </a:r>
            <a:r>
              <a:rPr lang="en-US" dirty="0"/>
              <a:t>decoder)</a:t>
            </a:r>
          </a:p>
          <a:p>
            <a:endParaRPr lang="en-CH" dirty="0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3C5D6B2-9016-99BA-8F95-1CBED8AE19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0923528"/>
              </p:ext>
            </p:extLst>
          </p:nvPr>
        </p:nvGraphicFramePr>
        <p:xfrm>
          <a:off x="8244408" y="1773453"/>
          <a:ext cx="589280" cy="331961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9280">
                  <a:extLst>
                    <a:ext uri="{9D8B030D-6E8A-4147-A177-3AD203B41FA5}">
                      <a16:colId xmlns:a16="http://schemas.microsoft.com/office/drawing/2014/main" val="3451097433"/>
                    </a:ext>
                  </a:extLst>
                </a:gridCol>
              </a:tblGrid>
              <a:tr h="258821">
                <a:tc>
                  <a:txBody>
                    <a:bodyPr/>
                    <a:lstStyle/>
                    <a:p>
                      <a:r>
                        <a:rPr lang="en-CH" dirty="0"/>
                        <a:t>E1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0146212"/>
                  </a:ext>
                </a:extLst>
              </a:tr>
              <a:tr h="258821">
                <a:tc>
                  <a:txBody>
                    <a:bodyPr/>
                    <a:lstStyle/>
                    <a:p>
                      <a:r>
                        <a:rPr lang="en-CH" dirty="0"/>
                        <a:t>E2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756068"/>
                  </a:ext>
                </a:extLst>
              </a:tr>
              <a:tr h="1239358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6833433"/>
                  </a:ext>
                </a:extLst>
              </a:tr>
              <a:tr h="258821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1684906"/>
                  </a:ext>
                </a:extLst>
              </a:tr>
              <a:tr h="258821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3336010"/>
                  </a:ext>
                </a:extLst>
              </a:tr>
              <a:tr h="258821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4436599"/>
                  </a:ext>
                </a:extLst>
              </a:tr>
              <a:tr h="258821">
                <a:tc>
                  <a:txBody>
                    <a:bodyPr/>
                    <a:lstStyle/>
                    <a:p>
                      <a:endParaRPr lang="en-CH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25636521"/>
                  </a:ext>
                </a:extLst>
              </a:tr>
              <a:tr h="258821">
                <a:tc>
                  <a:txBody>
                    <a:bodyPr/>
                    <a:lstStyle/>
                    <a:p>
                      <a:r>
                        <a:rPr lang="en-CH" dirty="0"/>
                        <a:t>E199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3203248"/>
                  </a:ext>
                </a:extLst>
              </a:tr>
            </a:tbl>
          </a:graphicData>
        </a:graphic>
      </p:graphicFrame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4C543B17-F42D-21AC-C04D-F07F311FCA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578385"/>
              </p:ext>
            </p:extLst>
          </p:nvPr>
        </p:nvGraphicFramePr>
        <p:xfrm>
          <a:off x="4363422" y="2564904"/>
          <a:ext cx="677848" cy="172819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7848">
                  <a:extLst>
                    <a:ext uri="{9D8B030D-6E8A-4147-A177-3AD203B41FA5}">
                      <a16:colId xmlns:a16="http://schemas.microsoft.com/office/drawing/2014/main" val="2307648713"/>
                    </a:ext>
                  </a:extLst>
                </a:gridCol>
              </a:tblGrid>
              <a:tr h="345639"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  <a:r>
                        <a:rPr lang="en-CH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6574178"/>
                  </a:ext>
                </a:extLst>
              </a:tr>
              <a:tr h="345639"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  <a:r>
                        <a:rPr lang="en-CH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4460448"/>
                  </a:ext>
                </a:extLst>
              </a:tr>
              <a:tr h="345639">
                <a:tc>
                  <a:txBody>
                    <a:bodyPr/>
                    <a:lstStyle/>
                    <a:p>
                      <a:r>
                        <a:rPr lang="en-GB" dirty="0"/>
                        <a:t>a</a:t>
                      </a:r>
                      <a:r>
                        <a:rPr lang="en-CH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1402216"/>
                  </a:ext>
                </a:extLst>
              </a:tr>
              <a:tr h="345639">
                <a:tc>
                  <a:txBody>
                    <a:bodyPr/>
                    <a:lstStyle/>
                    <a:p>
                      <a:r>
                        <a:rPr lang="en-CH" dirty="0"/>
                        <a:t>…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5497553"/>
                  </a:ext>
                </a:extLst>
              </a:tr>
              <a:tr h="345639">
                <a:tc>
                  <a:txBody>
                    <a:bodyPr/>
                    <a:lstStyle/>
                    <a:p>
                      <a:r>
                        <a:rPr lang="en-CH" dirty="0"/>
                        <a:t>a29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4880842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5E7710D5-8D6D-B946-D034-0A339B0EA79F}"/>
              </a:ext>
            </a:extLst>
          </p:cNvPr>
          <p:cNvSpPr txBox="1"/>
          <p:nvPr/>
        </p:nvSpPr>
        <p:spPr>
          <a:xfrm>
            <a:off x="2416346" y="1266292"/>
            <a:ext cx="4572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Aparajita" panose="020B0604020202020204" pitchFamily="34" charset="0"/>
              </a:rPr>
              <a:t>νευρωνικά δίκτυα</a:t>
            </a:r>
            <a:endParaRPr lang="en-CH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5D65215-87A2-F334-3007-EFCF6C53BFF9}"/>
              </a:ext>
            </a:extLst>
          </p:cNvPr>
          <p:cNvCxnSpPr>
            <a:cxnSpLocks/>
          </p:cNvCxnSpPr>
          <p:nvPr/>
        </p:nvCxnSpPr>
        <p:spPr>
          <a:xfrm flipH="1">
            <a:off x="3028950" y="1620286"/>
            <a:ext cx="410751" cy="52815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907092A-A6A5-9B4A-7315-A0C9347B0546}"/>
              </a:ext>
            </a:extLst>
          </p:cNvPr>
          <p:cNvCxnSpPr>
            <a:cxnSpLocks/>
          </p:cNvCxnSpPr>
          <p:nvPr/>
        </p:nvCxnSpPr>
        <p:spPr>
          <a:xfrm>
            <a:off x="5909676" y="1648889"/>
            <a:ext cx="357504" cy="55848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656CB2D9-597C-63E8-C4F3-17C447E7B08C}"/>
              </a:ext>
            </a:extLst>
          </p:cNvPr>
          <p:cNvSpPr txBox="1"/>
          <p:nvPr/>
        </p:nvSpPr>
        <p:spPr>
          <a:xfrm>
            <a:off x="-29272" y="915035"/>
            <a:ext cx="27153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Ενέργεια στα τμήματα (Είσοδος)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ED042BE7-52AE-15BB-70C8-207DD8828ED7}"/>
              </a:ext>
            </a:extLst>
          </p:cNvPr>
          <p:cNvSpPr txBox="1"/>
          <p:nvPr/>
        </p:nvSpPr>
        <p:spPr>
          <a:xfrm>
            <a:off x="3828869" y="4581008"/>
            <a:ext cx="16273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παράμετροι</a:t>
            </a:r>
            <a:endParaRPr lang="en-CH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BF521B66-0AD4-A5E9-33AB-7D1EA49A8D84}"/>
              </a:ext>
            </a:extLst>
          </p:cNvPr>
          <p:cNvSpPr txBox="1"/>
          <p:nvPr/>
        </p:nvSpPr>
        <p:spPr>
          <a:xfrm>
            <a:off x="6548546" y="933417"/>
            <a:ext cx="26023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Ενέργεια στα τμήματα (Έξοδος</a:t>
            </a:r>
            <a:r>
              <a:rPr lang="en-US" dirty="0"/>
              <a:t>)</a:t>
            </a:r>
            <a:endParaRPr lang="el-GR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98841F0-322F-90F3-A67F-DA3537AC6639}"/>
              </a:ext>
            </a:extLst>
          </p:cNvPr>
          <p:cNvSpPr txBox="1"/>
          <p:nvPr/>
        </p:nvSpPr>
        <p:spPr>
          <a:xfrm>
            <a:off x="92098" y="5146633"/>
            <a:ext cx="1418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l-GR" dirty="0" err="1"/>
              <a:t>ισαγωγή</a:t>
            </a:r>
            <a:endParaRPr lang="en-CH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3195015-1D33-BAC8-9D5D-5BF7A59DD1F6}"/>
              </a:ext>
            </a:extLst>
          </p:cNvPr>
          <p:cNvSpPr txBox="1"/>
          <p:nvPr/>
        </p:nvSpPr>
        <p:spPr>
          <a:xfrm>
            <a:off x="7863903" y="5110410"/>
            <a:ext cx="12953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l-GR" dirty="0" err="1"/>
              <a:t>ξαγωγή</a:t>
            </a:r>
            <a:endParaRPr lang="en-CH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2980C63-F95B-4278-DE6A-C56F0C0CC9A9}"/>
              </a:ext>
            </a:extLst>
          </p:cNvPr>
          <p:cNvSpPr txBox="1"/>
          <p:nvPr/>
        </p:nvSpPr>
        <p:spPr>
          <a:xfrm>
            <a:off x="3411338" y="5880345"/>
            <a:ext cx="2430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 err="1">
                <a:hlinkClick r:id="rId2"/>
              </a:rPr>
              <a:t>Εισαγωγη</a:t>
            </a:r>
            <a:r>
              <a:rPr lang="el-GR" sz="1600" dirty="0">
                <a:hlinkClick r:id="rId2"/>
              </a:rPr>
              <a:t> στους </a:t>
            </a:r>
            <a:r>
              <a:rPr lang="el-GR" sz="1600" dirty="0" err="1">
                <a:hlinkClick r:id="rId2"/>
              </a:rPr>
              <a:t>Αυτ</a:t>
            </a:r>
            <a:r>
              <a:rPr lang="el-GR" sz="1600" dirty="0">
                <a:hlinkClick r:id="rId2"/>
              </a:rPr>
              <a:t>. </a:t>
            </a:r>
            <a:r>
              <a:rPr lang="el-GR" sz="1600" dirty="0" err="1">
                <a:hlinkClick r:id="rId2"/>
              </a:rPr>
              <a:t>Κωδ</a:t>
            </a:r>
            <a:r>
              <a:rPr lang="el-GR" sz="1600" dirty="0">
                <a:hlinkClick r:id="rId2"/>
              </a:rPr>
              <a:t>.</a:t>
            </a:r>
            <a:endParaRPr lang="en-CH" sz="1600" dirty="0"/>
          </a:p>
        </p:txBody>
      </p:sp>
    </p:spTree>
    <p:extLst>
      <p:ext uri="{BB962C8B-B14F-4D97-AF65-F5344CB8AC3E}">
        <p14:creationId xmlns:p14="http://schemas.microsoft.com/office/powerpoint/2010/main" val="30618249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blue and white bow tie&#10;&#10;Description automatically generated">
            <a:extLst>
              <a:ext uri="{FF2B5EF4-FFF2-40B4-BE49-F238E27FC236}">
                <a16:creationId xmlns:a16="http://schemas.microsoft.com/office/drawing/2014/main" id="{515EE365-98C1-6A2A-547C-346D49767B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7544" y="1007979"/>
            <a:ext cx="7099300" cy="383540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090D64-FCA6-CB5E-65F0-78C069FC04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CE4A0-E17D-D64B-8119-04C281A703E6}" type="datetime1">
              <a:rPr lang="en-US" smtClean="0"/>
              <a:t>4/13/24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6E2DD9-6D2D-5FB0-34C3-B2A0B3B7C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16F12-99BF-F02E-4FBA-C61BD0925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26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2D3AD2-E3D2-B52E-B1B8-5724DE684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3511302" cy="642853"/>
          </a:xfrm>
        </p:spPr>
        <p:txBody>
          <a:bodyPr/>
          <a:lstStyle/>
          <a:p>
            <a:r>
              <a:rPr lang="en-CH" dirty="0"/>
              <a:t> </a:t>
            </a:r>
            <a:r>
              <a:rPr lang="el-GR" dirty="0"/>
              <a:t>Μάθηση </a:t>
            </a:r>
            <a:r>
              <a:rPr lang="en-CH" dirty="0"/>
              <a:t>(Training)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D24D9B-5B60-AD40-C723-3A0A69FDC1B6}"/>
              </a:ext>
            </a:extLst>
          </p:cNvPr>
          <p:cNvSpPr txBox="1"/>
          <p:nvPr/>
        </p:nvSpPr>
        <p:spPr>
          <a:xfrm>
            <a:off x="251520" y="4149080"/>
            <a:ext cx="792088" cy="86409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CH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02FAC9B-D13A-04A2-AE07-B5901AA00D47}"/>
              </a:ext>
            </a:extLst>
          </p:cNvPr>
          <p:cNvCxnSpPr>
            <a:cxnSpLocks/>
          </p:cNvCxnSpPr>
          <p:nvPr/>
        </p:nvCxnSpPr>
        <p:spPr>
          <a:xfrm flipV="1">
            <a:off x="899592" y="4149080"/>
            <a:ext cx="0" cy="6827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F702055A-972B-0E01-681A-105B74657DC0}"/>
              </a:ext>
            </a:extLst>
          </p:cNvPr>
          <p:cNvCxnSpPr>
            <a:cxnSpLocks/>
          </p:cNvCxnSpPr>
          <p:nvPr/>
        </p:nvCxnSpPr>
        <p:spPr>
          <a:xfrm flipV="1">
            <a:off x="7236296" y="4149080"/>
            <a:ext cx="0" cy="5045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50F2F87D-6BF8-4DEE-D6F8-DC07D0236121}"/>
              </a:ext>
            </a:extLst>
          </p:cNvPr>
          <p:cNvSpPr txBox="1"/>
          <p:nvPr/>
        </p:nvSpPr>
        <p:spPr>
          <a:xfrm>
            <a:off x="336163" y="4653660"/>
            <a:ext cx="871544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Χρησιμοποιούμε δεκάδες - </a:t>
            </a:r>
            <a:r>
              <a:rPr lang="el-GR" dirty="0" err="1"/>
              <a:t>εκατοντ</a:t>
            </a:r>
            <a:r>
              <a:rPr lang="en-US" dirty="0" err="1"/>
              <a:t>ά</a:t>
            </a:r>
            <a:r>
              <a:rPr lang="el-GR" dirty="0"/>
              <a:t>δες </a:t>
            </a:r>
            <a:r>
              <a:rPr lang="el-GR" b="1" dirty="0"/>
              <a:t>χιλιάδες</a:t>
            </a:r>
            <a:r>
              <a:rPr lang="el-GR" dirty="0"/>
              <a:t> αποτελέσματα της προσομοίωσης. Συγκρίνουμε με το αναμενόμενο αποτέλεσμα και ‘διορθώνουμε’ τις παραμέτρους των νευρωτικών δικτύων, με (σχετικά) γρήγορη σύγκληση για καλή </a:t>
            </a:r>
            <a:r>
              <a:rPr lang="el-GR" dirty="0" err="1"/>
              <a:t>αρχιτεχνονική</a:t>
            </a:r>
            <a:r>
              <a:rPr lang="el-GR" dirty="0"/>
              <a:t> του δικτύου </a:t>
            </a:r>
            <a:endParaRPr lang="en-CH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78F3333-6D7A-A12A-6B12-2B41F0CBDF59}"/>
              </a:ext>
            </a:extLst>
          </p:cNvPr>
          <p:cNvSpPr txBox="1"/>
          <p:nvPr/>
        </p:nvSpPr>
        <p:spPr>
          <a:xfrm>
            <a:off x="3776897" y="780097"/>
            <a:ext cx="3932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Διορθώσεις των τιμών/βαρών </a:t>
            </a:r>
            <a:endParaRPr lang="en-CH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BABA96BE-F071-D096-B0CD-344524CEAA45}"/>
              </a:ext>
            </a:extLst>
          </p:cNvPr>
          <p:cNvSpPr txBox="1"/>
          <p:nvPr/>
        </p:nvSpPr>
        <p:spPr>
          <a:xfrm>
            <a:off x="7679124" y="1916832"/>
            <a:ext cx="137249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Σύγκριση</a:t>
            </a:r>
          </a:p>
          <a:p>
            <a:r>
              <a:rPr lang="el-GR" dirty="0"/>
              <a:t>δίνει</a:t>
            </a:r>
          </a:p>
          <a:p>
            <a:r>
              <a:rPr lang="el-GR" dirty="0"/>
              <a:t>διαφορές</a:t>
            </a:r>
            <a:endParaRPr lang="en-CH" dirty="0"/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E161299-9560-9DEC-CD42-7296712E7A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144" r="7246"/>
          <a:stretch/>
        </p:blipFill>
        <p:spPr>
          <a:xfrm rot="10800000">
            <a:off x="4425757" y="1332356"/>
            <a:ext cx="2522507" cy="2738222"/>
          </a:xfrm>
          <a:prstGeom prst="rect">
            <a:avLst/>
          </a:prstGeom>
        </p:spPr>
      </p:pic>
      <p:cxnSp>
        <p:nvCxnSpPr>
          <p:cNvPr id="20" name="Elbow Connector 19">
            <a:extLst>
              <a:ext uri="{FF2B5EF4-FFF2-40B4-BE49-F238E27FC236}">
                <a16:creationId xmlns:a16="http://schemas.microsoft.com/office/drawing/2014/main" id="{E94CCE6E-D659-EF2A-B152-6236105418F1}"/>
              </a:ext>
            </a:extLst>
          </p:cNvPr>
          <p:cNvCxnSpPr>
            <a:cxnSpLocks/>
          </p:cNvCxnSpPr>
          <p:nvPr/>
        </p:nvCxnSpPr>
        <p:spPr>
          <a:xfrm rot="10800000" flipV="1">
            <a:off x="5073343" y="1309914"/>
            <a:ext cx="1292702" cy="272298"/>
          </a:xfrm>
          <a:prstGeom prst="bentConnector3">
            <a:avLst/>
          </a:prstGeom>
          <a:ln w="25400"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670454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4D2F3-9808-BD11-F565-F2565ADB78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31626"/>
          </a:xfrm>
        </p:spPr>
        <p:txBody>
          <a:bodyPr/>
          <a:lstStyle/>
          <a:p>
            <a:r>
              <a:rPr lang="el-GR" dirty="0"/>
              <a:t>Μάθηση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3AA569-4475-290A-EB7B-459C98CEE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9552" y="1253331"/>
            <a:ext cx="7886700" cy="4351338"/>
          </a:xfrm>
        </p:spPr>
        <p:txBody>
          <a:bodyPr>
            <a:normAutofit fontScale="92500" lnSpcReduction="20000"/>
          </a:bodyPr>
          <a:lstStyle/>
          <a:p>
            <a:r>
              <a:rPr lang="el-GR" dirty="0"/>
              <a:t>Η συνάρτηση απώλειας </a:t>
            </a:r>
            <a:r>
              <a:rPr lang="en-GB" dirty="0"/>
              <a:t>(</a:t>
            </a:r>
            <a:r>
              <a:rPr lang="el-GR" dirty="0"/>
              <a:t>Κόστος) μετρά την απόδοση ενός μοντέλου </a:t>
            </a:r>
            <a:r>
              <a:rPr lang="en-GB" dirty="0"/>
              <a:t>Machine Learning </a:t>
            </a:r>
            <a:r>
              <a:rPr lang="el-GR" dirty="0"/>
              <a:t>για δεδομένα δεδομένα</a:t>
            </a:r>
          </a:p>
          <a:p>
            <a:r>
              <a:rPr lang="el-GR" dirty="0" err="1"/>
              <a:t>ποσοτικοποιεί</a:t>
            </a:r>
            <a:r>
              <a:rPr lang="el-GR" dirty="0"/>
              <a:t> το σφάλμα μεταξύ των προβλεπόμενων τιμών του μοντέλου και των πραγματικών τιμών των δεδομένων </a:t>
            </a:r>
            <a:r>
              <a:rPr lang="el-GR" b="1" dirty="0"/>
              <a:t>σε ένα αριθμό</a:t>
            </a:r>
            <a:endParaRPr lang="el-GR" dirty="0"/>
          </a:p>
          <a:p>
            <a:r>
              <a:rPr lang="el-GR" dirty="0"/>
              <a:t>Υπολογίζουμε τη συνάρτηση απώλειας χρησιμοποιώντας όλα τα γεγονότα στο δείγμα προπόνησής, </a:t>
            </a:r>
          </a:p>
          <a:p>
            <a:pPr lvl="1"/>
            <a:r>
              <a:rPr lang="el-GR" dirty="0"/>
              <a:t>ενημερώνουμε τα </a:t>
            </a:r>
            <a:r>
              <a:rPr lang="el-GR" dirty="0" err="1"/>
              <a:t>βάρη,και</a:t>
            </a:r>
            <a:r>
              <a:rPr lang="el-GR" dirty="0"/>
              <a:t> επαναλαμβάνουμε μέχρι να ελαχιστοποιήσετε τη συνάρτηση απώλειας</a:t>
            </a:r>
          </a:p>
          <a:p>
            <a:r>
              <a:rPr lang="el-GR" dirty="0"/>
              <a:t>Πώς ελαχιστοποιείτε τη λειτουργία απώλειας;</a:t>
            </a:r>
          </a:p>
          <a:p>
            <a:pPr lvl="1"/>
            <a:r>
              <a:rPr lang="el-GR" dirty="0"/>
              <a:t>Μια επιλογή είναι να χρησιμοποιήσετε το </a:t>
            </a:r>
            <a:r>
              <a:rPr lang="en-GB" dirty="0"/>
              <a:t>Gradient Decent. </a:t>
            </a:r>
            <a:endParaRPr lang="el-GR" dirty="0"/>
          </a:p>
          <a:p>
            <a:pPr lvl="1"/>
            <a:r>
              <a:rPr lang="el-GR" dirty="0"/>
              <a:t>Παίρνουμε την τοπική κλίση απώλειας ως προς τις παραμέτρους</a:t>
            </a:r>
          </a:p>
          <a:p>
            <a:pPr lvl="1"/>
            <a:r>
              <a:rPr lang="el-GR" dirty="0"/>
              <a:t>κάνουμε βήμα (μάθησης) προς την κατεύθυνση της αρνητικής κλίσης. </a:t>
            </a:r>
          </a:p>
          <a:p>
            <a:pPr lvl="1"/>
            <a:r>
              <a:rPr lang="el-GR" dirty="0"/>
              <a:t>Επαναλάβετε έως ότου η διαβάθμιση είναι 0.</a:t>
            </a:r>
          </a:p>
          <a:p>
            <a:r>
              <a:rPr lang="el-GR" dirty="0"/>
              <a:t>- Η αξιολόγηση της συνάρτησης απώλειας για όλα τα συμβάντα και η επανάληψη έως ότου φτάσετε στο ελάχιστο είναι πολύ ακριβό υπολογιστικά!</a:t>
            </a:r>
          </a:p>
          <a:p>
            <a:r>
              <a:rPr lang="el-GR" dirty="0" err="1"/>
              <a:t>Γι</a:t>
            </a:r>
            <a:r>
              <a:rPr lang="en-US" dirty="0"/>
              <a:t>’</a:t>
            </a:r>
            <a:r>
              <a:rPr lang="el-GR" dirty="0"/>
              <a:t>αυτό οι </a:t>
            </a:r>
            <a:r>
              <a:rPr lang="en-GB" dirty="0"/>
              <a:t>GPU </a:t>
            </a:r>
            <a:r>
              <a:rPr lang="el-GR" dirty="0"/>
              <a:t>βοηθούν πολύ!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D3B0C5-B96A-9C01-F55F-6E99185B55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7F7B54-CF16-2746-A335-FE11AE4B025A}" type="datetime1">
              <a:rPr lang="en-US" smtClean="0"/>
              <a:t>4/13/24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E6CA6C-026D-D39E-EF26-C7DB00280B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41D787-C5E5-C6D5-9F13-859CF05E2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ED0E653-CE69-F4FB-9FA6-2379195324C4}"/>
              </a:ext>
            </a:extLst>
          </p:cNvPr>
          <p:cNvSpPr txBox="1"/>
          <p:nvPr/>
        </p:nvSpPr>
        <p:spPr>
          <a:xfrm>
            <a:off x="1282433" y="5733256"/>
            <a:ext cx="25969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err="1"/>
              <a:t>Λεπτομέριες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URL</a:t>
            </a:r>
            <a:r>
              <a:rPr lang="en-US" dirty="0"/>
              <a:t> </a:t>
            </a: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0204524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7615C-E9EE-6726-51A3-572BBCBEEE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5602"/>
          </a:xfrm>
        </p:spPr>
        <p:txBody>
          <a:bodyPr/>
          <a:lstStyle/>
          <a:p>
            <a:r>
              <a:rPr lang="el-GR" dirty="0"/>
              <a:t>Αποκωδικοποιητής σαν γεννήτρια γεγονότων</a:t>
            </a:r>
            <a:endParaRPr lang="en-CH" dirty="0"/>
          </a:p>
        </p:txBody>
      </p:sp>
      <p:pic>
        <p:nvPicPr>
          <p:cNvPr id="8" name="Content Placeholder 7" descr="A diagram of a graph showing a number of layers&#10;&#10;Description automatically generated with medium confidence">
            <a:extLst>
              <a:ext uri="{FF2B5EF4-FFF2-40B4-BE49-F238E27FC236}">
                <a16:creationId xmlns:a16="http://schemas.microsoft.com/office/drawing/2014/main" id="{8BE26937-468E-1D0C-3908-44EF56F1BD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79712" y="3718316"/>
            <a:ext cx="6826569" cy="2448272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F3AB5D-B677-E167-C7A2-D30E5283B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C87117-E927-DA42-B0A5-1779DA28243D}" type="datetime1">
              <a:rPr lang="en-US" smtClean="0"/>
              <a:t>4/11/24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AAA635-7D96-AB8E-1E68-7F9ABB16D8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05AAB7-64D3-C6A1-6ECA-A15A7A34D7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28</a:t>
            </a:fld>
            <a:endParaRPr lang="en-US" dirty="0"/>
          </a:p>
        </p:txBody>
      </p:sp>
      <p:sp>
        <p:nvSpPr>
          <p:cNvPr id="10" name="Trapezium 9">
            <a:extLst>
              <a:ext uri="{FF2B5EF4-FFF2-40B4-BE49-F238E27FC236}">
                <a16:creationId xmlns:a16="http://schemas.microsoft.com/office/drawing/2014/main" id="{F0A8F2E0-7948-78E0-B730-6D8D992BBC89}"/>
              </a:ext>
            </a:extLst>
          </p:cNvPr>
          <p:cNvSpPr/>
          <p:nvPr/>
        </p:nvSpPr>
        <p:spPr>
          <a:xfrm rot="16200000">
            <a:off x="1044935" y="1316107"/>
            <a:ext cx="1277130" cy="1327022"/>
          </a:xfrm>
          <a:prstGeom prst="trapezoi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5E71607-E486-D71B-EC32-4BE5E44AB217}"/>
              </a:ext>
            </a:extLst>
          </p:cNvPr>
          <p:cNvSpPr/>
          <p:nvPr/>
        </p:nvSpPr>
        <p:spPr>
          <a:xfrm>
            <a:off x="2378915" y="1341051"/>
            <a:ext cx="191996" cy="127713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A20A2A5-7CD1-DC0E-61AB-025DA6B047FA}"/>
              </a:ext>
            </a:extLst>
          </p:cNvPr>
          <p:cNvSpPr/>
          <p:nvPr/>
        </p:nvSpPr>
        <p:spPr>
          <a:xfrm>
            <a:off x="827584" y="1646360"/>
            <a:ext cx="160500" cy="6665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CA6202-30F4-C878-365C-6EDC2F24B378}"/>
              </a:ext>
            </a:extLst>
          </p:cNvPr>
          <p:cNvSpPr txBox="1"/>
          <p:nvPr/>
        </p:nvSpPr>
        <p:spPr>
          <a:xfrm>
            <a:off x="2711018" y="1324098"/>
            <a:ext cx="61961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Χρησιμοποιούμε μόνο τον αποκωδικοποιητή για</a:t>
            </a:r>
          </a:p>
          <a:p>
            <a:pPr algn="l"/>
            <a:r>
              <a:rPr lang="el-GR" dirty="0"/>
              <a:t>να παράγουμε καινούργιες τιμές των ενεργειών  </a:t>
            </a:r>
            <a:endParaRPr lang="en-CH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625B669-416F-FCFA-4D80-E9EC33814673}"/>
              </a:ext>
            </a:extLst>
          </p:cNvPr>
          <p:cNvSpPr txBox="1"/>
          <p:nvPr/>
        </p:nvSpPr>
        <p:spPr>
          <a:xfrm>
            <a:off x="23101" y="3044236"/>
            <a:ext cx="2979417" cy="8925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l-GR" sz="2000" dirty="0"/>
              <a:t>Εισαγωγή τυχαίου τιμών </a:t>
            </a:r>
            <a:r>
              <a:rPr lang="el-GR" sz="1600" dirty="0"/>
              <a:t>‘</a:t>
            </a:r>
            <a:r>
              <a:rPr lang="el-GR" sz="1600" dirty="0" err="1"/>
              <a:t>θόρυβου</a:t>
            </a:r>
            <a:r>
              <a:rPr lang="el-GR" sz="1600" dirty="0"/>
              <a:t>’ με γνωστή κατανομή πιθανοτήτων</a:t>
            </a:r>
            <a:endParaRPr lang="en-CH" sz="2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4B04E37-1A2A-1AAA-A9C1-7B0AF7B2B47F}"/>
              </a:ext>
            </a:extLst>
          </p:cNvPr>
          <p:cNvSpPr txBox="1"/>
          <p:nvPr/>
        </p:nvSpPr>
        <p:spPr>
          <a:xfrm>
            <a:off x="3056698" y="2729069"/>
            <a:ext cx="3401252" cy="461665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txBody>
          <a:bodyPr wrap="none" rtlCol="0">
            <a:spAutoFit/>
          </a:bodyPr>
          <a:lstStyle/>
          <a:p>
            <a:r>
              <a:rPr lang="el-GR" dirty="0"/>
              <a:t>Εξαγωγή τιμών ενεργειών</a:t>
            </a:r>
            <a:endParaRPr lang="en-CH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EF6DC0A-12AB-8B4F-19AC-C0986261EE2B}"/>
              </a:ext>
            </a:extLst>
          </p:cNvPr>
          <p:cNvCxnSpPr>
            <a:cxnSpLocks/>
          </p:cNvCxnSpPr>
          <p:nvPr/>
        </p:nvCxnSpPr>
        <p:spPr>
          <a:xfrm flipV="1">
            <a:off x="827584" y="2414528"/>
            <a:ext cx="0" cy="68271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DBD6FA4-8263-B9D2-6419-EE34D824218F}"/>
              </a:ext>
            </a:extLst>
          </p:cNvPr>
          <p:cNvCxnSpPr>
            <a:cxnSpLocks/>
          </p:cNvCxnSpPr>
          <p:nvPr/>
        </p:nvCxnSpPr>
        <p:spPr>
          <a:xfrm>
            <a:off x="2686050" y="2206674"/>
            <a:ext cx="632937" cy="54920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68095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FF278-698E-B2E6-4CFF-5C99DFEF25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59618"/>
          </a:xfrm>
        </p:spPr>
        <p:txBody>
          <a:bodyPr>
            <a:normAutofit fontScale="90000"/>
          </a:bodyPr>
          <a:lstStyle/>
          <a:p>
            <a:r>
              <a:rPr lang="el-GR" dirty="0"/>
              <a:t>Γιατί τέτοια άνθιση – είναι καινούργια τεχνολογία;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5197E-6D6A-FCCE-035B-299A3CD603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l-GR" dirty="0"/>
              <a:t>Η </a:t>
            </a:r>
            <a:r>
              <a:rPr lang="el-GR" dirty="0" err="1"/>
              <a:t>τεχνιτή</a:t>
            </a:r>
            <a:r>
              <a:rPr lang="el-GR" dirty="0"/>
              <a:t> νοημοσύνη με </a:t>
            </a:r>
            <a:r>
              <a:rPr lang="el-GR" dirty="0" err="1"/>
              <a:t>τεχνιτά</a:t>
            </a:r>
            <a:r>
              <a:rPr lang="el-GR" dirty="0"/>
              <a:t> </a:t>
            </a:r>
            <a:r>
              <a:rPr lang="el-GR" dirty="0" err="1"/>
              <a:t>νευρονικά</a:t>
            </a:r>
            <a:r>
              <a:rPr lang="el-GR" dirty="0"/>
              <a:t> συστήματα είναι γνωστή από δεκαετίες. Γιατί άλλαξε τόσο γρήγορα (10 χρόνια) η αποτελεσματικότητά της;</a:t>
            </a:r>
          </a:p>
          <a:p>
            <a:r>
              <a:rPr lang="el-GR" dirty="0"/>
              <a:t>Περισσότερα δεδομένα</a:t>
            </a:r>
          </a:p>
          <a:p>
            <a:r>
              <a:rPr lang="el-GR" dirty="0"/>
              <a:t>Καλύτεροι υπολογιστές</a:t>
            </a:r>
          </a:p>
          <a:p>
            <a:r>
              <a:rPr lang="el-GR" dirty="0"/>
              <a:t>Καινούργιοι αλγόριθμοι (τεχνικές)</a:t>
            </a:r>
          </a:p>
          <a:p>
            <a:pPr marL="0" indent="0">
              <a:buNone/>
            </a:pPr>
            <a:r>
              <a:rPr lang="el-GR" dirty="0"/>
              <a:t>Η χρήση στις μεγαλύτερες επιχειρήσεις βοήθησε πολύ στην ανάπτυξη της τελευταίας 15 </a:t>
            </a:r>
            <a:r>
              <a:rPr lang="el-GR" dirty="0" err="1"/>
              <a:t>ετίας</a:t>
            </a:r>
            <a:r>
              <a:rPr lang="el-GR" dirty="0"/>
              <a:t>,</a:t>
            </a:r>
          </a:p>
          <a:p>
            <a:r>
              <a:rPr lang="el-GR" dirty="0"/>
              <a:t>αλλά η βασική έρευνα άρχισε τη δεκαετία του 1960</a:t>
            </a:r>
          </a:p>
          <a:p>
            <a:pPr marL="0" indent="0">
              <a:buNone/>
            </a:pPr>
            <a:endParaRPr lang="el-G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C4589D-9BDB-03AD-F166-940025237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05BC6-6D81-3C47-8C0F-4CE7972FF721}" type="datetime1">
              <a:rPr lang="en-US" smtClean="0"/>
              <a:t>4/13/24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538A51-0F29-04BD-2992-96313F925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1FDEA-49E7-197F-4961-BB804D413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1701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442674"/>
          </a:xfrm>
        </p:spPr>
        <p:txBody>
          <a:bodyPr/>
          <a:lstStyle/>
          <a:p>
            <a:r>
              <a:rPr lang="el-GR" dirty="0"/>
              <a:t>Στάδια </a:t>
            </a:r>
            <a:r>
              <a:rPr lang="el-GR" sz="3600" dirty="0"/>
              <a:t>Επεξεργασίας</a:t>
            </a:r>
            <a:r>
              <a:rPr lang="el-GR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</p:spPr>
        <p:txBody>
          <a:bodyPr/>
          <a:lstStyle/>
          <a:p>
            <a:fld id="{061F2260-0DB9-0A44-8E65-122E2FA9CF8D}" type="slidenum">
              <a:rPr lang="en-US" smtClean="0"/>
              <a:t>3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64250" y="5531820"/>
            <a:ext cx="787523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l-GR" sz="1200" dirty="0"/>
              <a:t>ατομική </a:t>
            </a:r>
          </a:p>
          <a:p>
            <a:pPr algn="ctr"/>
            <a:r>
              <a:rPr lang="el-GR" sz="1200" dirty="0"/>
              <a:t>ανάλυση</a:t>
            </a:r>
            <a:r>
              <a:rPr lang="en-GB" sz="1200" dirty="0"/>
              <a:t>s</a:t>
            </a:r>
          </a:p>
          <a:p>
            <a:pPr algn="ctr"/>
            <a:endParaRPr lang="en-GB" sz="1200" dirty="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Ανάλυση </a:t>
            </a:r>
          </a:p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(κεντρική)</a:t>
            </a:r>
            <a:endParaRPr lang="en-GB" sz="16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374550" y="1938338"/>
            <a:ext cx="1575560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l-GR" sz="1200" dirty="0"/>
              <a:t>Περίληψη</a:t>
            </a:r>
            <a:r>
              <a:rPr lang="en-US" sz="1200" dirty="0"/>
              <a:t> </a:t>
            </a:r>
            <a:r>
              <a:rPr lang="el-GR" sz="1200" dirty="0"/>
              <a:t>Δεδομένων </a:t>
            </a:r>
          </a:p>
          <a:p>
            <a:pPr algn="ctr"/>
            <a:r>
              <a:rPr lang="el-GR" sz="1200" dirty="0"/>
              <a:t>συμβάντος</a:t>
            </a:r>
            <a:r>
              <a:rPr lang="en-GB" sz="1200" dirty="0"/>
              <a:t>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177461" y="3516100"/>
            <a:ext cx="1216680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A</a:t>
            </a:r>
            <a:r>
              <a:rPr lang="el-GR" sz="1400" dirty="0" err="1"/>
              <a:t>κατέργαστα</a:t>
            </a:r>
            <a:r>
              <a:rPr lang="el-GR" sz="1400" dirty="0"/>
              <a:t> </a:t>
            </a:r>
          </a:p>
          <a:p>
            <a:r>
              <a:rPr lang="el-GR" sz="1400" dirty="0"/>
              <a:t>δεδομένα </a:t>
            </a:r>
            <a:endParaRPr lang="en-US" sz="1400" dirty="0"/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ανακατασκευή</a:t>
            </a:r>
            <a:endParaRPr lang="en-GB" sz="16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449388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GB" sz="16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προσομοίωση</a:t>
            </a:r>
            <a:endParaRPr lang="en-GB" sz="16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33525" y="1974304"/>
            <a:ext cx="1646237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trigger,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event selection</a:t>
            </a: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69240" y="1926029"/>
            <a:ext cx="1290418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l-GR" sz="1400" dirty="0"/>
              <a:t>επεξεργασμένα</a:t>
            </a:r>
          </a:p>
          <a:p>
            <a:r>
              <a:rPr lang="el-GR" sz="1400" dirty="0"/>
              <a:t>δεδομένα</a:t>
            </a:r>
            <a:endParaRPr lang="en-GB" sz="1200" dirty="0"/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490073" y="4038600"/>
            <a:ext cx="2805703" cy="462307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l-GR" sz="1200" dirty="0"/>
              <a:t>Δεδομένα αντικειμένων ανάλυσης (</a:t>
            </a:r>
            <a:r>
              <a:rPr lang="en-GB" sz="1200" dirty="0"/>
              <a:t>AOD) </a:t>
            </a:r>
            <a:endParaRPr lang="el-GR" sz="1200" dirty="0"/>
          </a:p>
          <a:p>
            <a:pPr algn="ctr"/>
            <a:r>
              <a:rPr lang="en-GB" sz="1200" dirty="0"/>
              <a:t>(</a:t>
            </a:r>
            <a:r>
              <a:rPr lang="el-GR" sz="1200" dirty="0"/>
              <a:t>εξάγονται για κάθε θέμα φυσικής)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AutoShape 100">
            <a:extLst>
              <a:ext uri="{FF2B5EF4-FFF2-40B4-BE49-F238E27FC236}">
                <a16:creationId xmlns:a16="http://schemas.microsoft.com/office/drawing/2014/main" id="{C42058B9-D719-30DB-F189-D63082BD85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0431" y="1965324"/>
            <a:ext cx="1974250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ενεργοποίηση και </a:t>
            </a:r>
          </a:p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επιλογή συμβάντων</a:t>
            </a:r>
            <a:endParaRPr lang="en-GB" sz="16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595238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E0ED2-5ED3-61BB-5100-11C5D6C21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Άλλες μέθοδοι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DC5460-D7BF-BEF5-881E-7D9DF4F38E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8047806" cy="4351338"/>
          </a:xfrm>
        </p:spPr>
        <p:txBody>
          <a:bodyPr>
            <a:normAutofit/>
          </a:bodyPr>
          <a:lstStyle/>
          <a:p>
            <a:r>
              <a:rPr lang="el-GR" dirty="0"/>
              <a:t>Διαφορετική μέθοδος –</a:t>
            </a:r>
            <a:r>
              <a:rPr lang="en-US" dirty="0"/>
              <a:t> </a:t>
            </a:r>
            <a:r>
              <a:rPr lang="el-GR" dirty="0" err="1"/>
              <a:t>Παραγωγικ</a:t>
            </a:r>
            <a:r>
              <a:rPr lang="en-US" dirty="0" err="1"/>
              <a:t>ά</a:t>
            </a:r>
            <a:r>
              <a:rPr lang="el-GR" dirty="0"/>
              <a:t> αντιπαραθετικά δίκτυα</a:t>
            </a:r>
            <a:r>
              <a:rPr lang="en-US" dirty="0"/>
              <a:t> (Generative Adversarial Networks)</a:t>
            </a:r>
            <a:endParaRPr lang="el-GR" dirty="0"/>
          </a:p>
          <a:p>
            <a:r>
              <a:rPr lang="el-GR" dirty="0"/>
              <a:t>Γεννήτρια (</a:t>
            </a:r>
            <a:r>
              <a:rPr lang="en-US" dirty="0"/>
              <a:t>Generator)                         </a:t>
            </a:r>
            <a:r>
              <a:rPr lang="el-GR" dirty="0" err="1"/>
              <a:t>Διευκρινιστής</a:t>
            </a:r>
            <a:r>
              <a:rPr lang="en-US" dirty="0"/>
              <a:t> (Discriminator)</a:t>
            </a:r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n-US" dirty="0"/>
          </a:p>
          <a:p>
            <a:endParaRPr lang="en-US" dirty="0"/>
          </a:p>
          <a:p>
            <a:r>
              <a:rPr lang="el-GR" dirty="0"/>
              <a:t>Μία </a:t>
            </a:r>
            <a:r>
              <a:rPr lang="el-GR" dirty="0" err="1"/>
              <a:t>απ</a:t>
            </a:r>
            <a:r>
              <a:rPr lang="en-US" dirty="0" err="1"/>
              <a:t>ό</a:t>
            </a:r>
            <a:r>
              <a:rPr lang="el-GR" dirty="0"/>
              <a:t> τις πρώτες εφαρμογές στο πείραμα </a:t>
            </a:r>
            <a:r>
              <a:rPr lang="en-US" dirty="0"/>
              <a:t>ATLAS </a:t>
            </a:r>
            <a:r>
              <a:rPr lang="el-GR" dirty="0"/>
              <a:t>με το </a:t>
            </a:r>
            <a:r>
              <a:rPr lang="en-US" dirty="0">
                <a:hlinkClick r:id="rId2"/>
              </a:rPr>
              <a:t>CALOGAN</a:t>
            </a:r>
            <a:endParaRPr lang="en-US" dirty="0"/>
          </a:p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8C44C0-4D77-AD7A-F328-1DF07EF0B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BD278-6EE7-804A-9105-369076389E35}" type="datetime1">
              <a:rPr lang="en-US" smtClean="0"/>
              <a:t>4/13/24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2DB63-1DF5-0455-29CE-E6669841EB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44DC43-37B5-B69C-EEF9-155A9E8B2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30</a:t>
            </a:fld>
            <a:endParaRPr lang="en-US" dirty="0"/>
          </a:p>
        </p:txBody>
      </p:sp>
      <p:sp>
        <p:nvSpPr>
          <p:cNvPr id="8" name="Trapezium 7">
            <a:extLst>
              <a:ext uri="{FF2B5EF4-FFF2-40B4-BE49-F238E27FC236}">
                <a16:creationId xmlns:a16="http://schemas.microsoft.com/office/drawing/2014/main" id="{E9A2F72C-55F1-959E-423F-DAB0AF168F99}"/>
              </a:ext>
            </a:extLst>
          </p:cNvPr>
          <p:cNvSpPr/>
          <p:nvPr/>
        </p:nvSpPr>
        <p:spPr>
          <a:xfrm>
            <a:off x="2664346" y="3428999"/>
            <a:ext cx="1277130" cy="1327022"/>
          </a:xfrm>
          <a:prstGeom prst="trapezoi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Trapezium 8">
            <a:extLst>
              <a:ext uri="{FF2B5EF4-FFF2-40B4-BE49-F238E27FC236}">
                <a16:creationId xmlns:a16="http://schemas.microsoft.com/office/drawing/2014/main" id="{1368BB00-64BB-BCA3-E519-A45A214B1C60}"/>
              </a:ext>
            </a:extLst>
          </p:cNvPr>
          <p:cNvSpPr/>
          <p:nvPr/>
        </p:nvSpPr>
        <p:spPr>
          <a:xfrm rot="10800000">
            <a:off x="4811301" y="3428999"/>
            <a:ext cx="1165870" cy="1327022"/>
          </a:xfrm>
          <a:prstGeom prst="trapezoid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B3356CC-48D6-1286-E80A-E82CB52E0E50}"/>
              </a:ext>
            </a:extLst>
          </p:cNvPr>
          <p:cNvSpPr/>
          <p:nvPr/>
        </p:nvSpPr>
        <p:spPr>
          <a:xfrm rot="5400000" flipH="1">
            <a:off x="3211980" y="3004810"/>
            <a:ext cx="181861" cy="666516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494AEC-8DA3-2924-A460-C3298C57DE51}"/>
              </a:ext>
            </a:extLst>
          </p:cNvPr>
          <p:cNvSpPr txBox="1"/>
          <p:nvPr/>
        </p:nvSpPr>
        <p:spPr>
          <a:xfrm>
            <a:off x="1061317" y="4704576"/>
            <a:ext cx="2792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Απομιμήσεις</a:t>
            </a:r>
            <a:r>
              <a:rPr lang="en-US" dirty="0"/>
              <a:t> (Fakes)</a:t>
            </a:r>
            <a:endParaRPr lang="en-CH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6E23602-42F1-870B-3C0E-775AB7B7649C}"/>
              </a:ext>
            </a:extLst>
          </p:cNvPr>
          <p:cNvCxnSpPr/>
          <p:nvPr/>
        </p:nvCxnSpPr>
        <p:spPr>
          <a:xfrm>
            <a:off x="3302910" y="4773994"/>
            <a:ext cx="0" cy="46166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5162609-737E-83A7-F079-E46846D02EAE}"/>
              </a:ext>
            </a:extLst>
          </p:cNvPr>
          <p:cNvCxnSpPr>
            <a:cxnSpLocks/>
          </p:cNvCxnSpPr>
          <p:nvPr/>
        </p:nvCxnSpPr>
        <p:spPr>
          <a:xfrm flipH="1">
            <a:off x="3302910" y="5235659"/>
            <a:ext cx="112507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726A701-B1D4-B2CF-5E6A-8AEC0A17C36F}"/>
              </a:ext>
            </a:extLst>
          </p:cNvPr>
          <p:cNvCxnSpPr>
            <a:cxnSpLocks/>
          </p:cNvCxnSpPr>
          <p:nvPr/>
        </p:nvCxnSpPr>
        <p:spPr>
          <a:xfrm flipV="1">
            <a:off x="4423792" y="3068960"/>
            <a:ext cx="0" cy="216669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12067CA-FAE1-54F5-AA61-C5A45911B0E0}"/>
              </a:ext>
            </a:extLst>
          </p:cNvPr>
          <p:cNvCxnSpPr>
            <a:cxnSpLocks/>
          </p:cNvCxnSpPr>
          <p:nvPr/>
        </p:nvCxnSpPr>
        <p:spPr>
          <a:xfrm flipH="1">
            <a:off x="4423792" y="3068960"/>
            <a:ext cx="97044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6162C71-FFE9-F44E-EE94-E1F9CECA4B8C}"/>
              </a:ext>
            </a:extLst>
          </p:cNvPr>
          <p:cNvCxnSpPr/>
          <p:nvPr/>
        </p:nvCxnSpPr>
        <p:spPr>
          <a:xfrm>
            <a:off x="5394235" y="3068960"/>
            <a:ext cx="0" cy="3600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D45AC34-8BC9-170B-56DC-9BF4A30A46A6}"/>
              </a:ext>
            </a:extLst>
          </p:cNvPr>
          <p:cNvSpPr txBox="1"/>
          <p:nvPr/>
        </p:nvSpPr>
        <p:spPr>
          <a:xfrm>
            <a:off x="5741425" y="4743631"/>
            <a:ext cx="3009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Αληθινό η απομίμηση;</a:t>
            </a:r>
            <a:endParaRPr lang="en-CH" dirty="0"/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9E9684E-5430-45A3-E48B-061173C9C9F5}"/>
              </a:ext>
            </a:extLst>
          </p:cNvPr>
          <p:cNvCxnSpPr>
            <a:stCxn id="9" idx="0"/>
          </p:cNvCxnSpPr>
          <p:nvPr/>
        </p:nvCxnSpPr>
        <p:spPr>
          <a:xfrm flipH="1">
            <a:off x="5394235" y="4756021"/>
            <a:ext cx="1" cy="2184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A2AD0A75-FC9F-11B9-4D4D-7D5051522286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5394235" y="4974464"/>
            <a:ext cx="347190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11487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l-GR" sz="3600" dirty="0"/>
              <a:t>Άλλες χρήσεις προσομοίωσης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7372350" cy="1655762"/>
          </a:xfrm>
        </p:spPr>
        <p:txBody>
          <a:bodyPr>
            <a:normAutofit fontScale="92500" lnSpcReduction="10000"/>
          </a:bodyPr>
          <a:lstStyle/>
          <a:p>
            <a:endParaRPr lang="el-GR" dirty="0"/>
          </a:p>
          <a:p>
            <a:pPr algn="l"/>
            <a:r>
              <a:rPr lang="el-GR" dirty="0"/>
              <a:t>Ιατρική</a:t>
            </a:r>
          </a:p>
          <a:p>
            <a:pPr lvl="1" algn="l"/>
            <a:r>
              <a:rPr lang="el-GR" dirty="0"/>
              <a:t>Για ιατρική διάγνωση</a:t>
            </a:r>
          </a:p>
          <a:p>
            <a:pPr lvl="1" algn="l"/>
            <a:r>
              <a:rPr lang="el-GR" dirty="0"/>
              <a:t>Ραδιο-ιατρική – θεραπεία με πρωτόνια</a:t>
            </a:r>
          </a:p>
          <a:p>
            <a:pPr algn="l"/>
            <a:r>
              <a:rPr lang="el-GR" dirty="0"/>
              <a:t>Πλανητική Φυσική</a:t>
            </a:r>
          </a:p>
          <a:p>
            <a:pPr lvl="1" algn="l"/>
            <a:r>
              <a:rPr lang="el-GR" dirty="0"/>
              <a:t>Αλληλεπίδραση ηλεκτρονίων/πρωτονίων με ατμόσφαιρα και μαγνητικό πεδίο της Γης</a:t>
            </a:r>
          </a:p>
          <a:p>
            <a:pPr marL="0" indent="0">
              <a:buNone/>
            </a:pPr>
            <a:endParaRPr lang="el-GR" dirty="0"/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31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25734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anim_ncat_gemini.mov" descr="anim_ncat_gemini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-125730" y="1805940"/>
            <a:ext cx="5006340" cy="5006340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MobyCTPET.png" descr="MobyCTPET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03470" y="2148840"/>
            <a:ext cx="4057650" cy="4011930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GATE: Geant4 Application for Tomographic Emission"/>
          <p:cNvSpPr/>
          <p:nvPr/>
        </p:nvSpPr>
        <p:spPr>
          <a:xfrm>
            <a:off x="294412" y="5731347"/>
            <a:ext cx="8538211" cy="4016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4290" tIns="34290" rIns="34290" bIns="34290" anchor="ctr">
            <a:spAutoFit/>
          </a:bodyPr>
          <a:lstStyle/>
          <a:p>
            <a:r>
              <a:rPr sz="2160"/>
              <a:t>GATE: Geant4 Application for Tomographic Emission</a:t>
            </a:r>
          </a:p>
        </p:txBody>
      </p:sp>
      <p:sp>
        <p:nvSpPr>
          <p:cNvPr id="210" name="Positron Emission Tomography (PET)"/>
          <p:cNvSpPr txBox="1">
            <a:spLocks noGrp="1"/>
          </p:cNvSpPr>
          <p:nvPr>
            <p:ph type="title"/>
          </p:nvPr>
        </p:nvSpPr>
        <p:spPr>
          <a:xfrm>
            <a:off x="685800" y="182880"/>
            <a:ext cx="7360920" cy="943775"/>
          </a:xfrm>
          <a:prstGeom prst="rect">
            <a:avLst/>
          </a:prstGeom>
        </p:spPr>
        <p:txBody>
          <a:bodyPr/>
          <a:lstStyle/>
          <a:p>
            <a:r>
              <a:rPr sz="3200" dirty="0"/>
              <a:t>Positron Emission Tomography (PET)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20" fill="hold"/>
                                        <p:tgtEl>
                                          <p:spTgt spid="2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07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7"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Proton Therapy system (Simulation in TOPAS)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Proton Therapy system (Simulation in TOPAS)</a:t>
            </a:r>
          </a:p>
        </p:txBody>
      </p:sp>
      <p:pic>
        <p:nvPicPr>
          <p:cNvPr id="203" name="DoubleScatteringIBA.mov" descr="DoubleScatteringIBA.mov"/>
          <p:cNvPicPr>
            <a:picLocks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228600"/>
            <a:ext cx="8995410" cy="674445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33" fill="hold"/>
                                        <p:tgtEl>
                                          <p:spTgt spid="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100000">
                <p:cTn id="7" fill="hold" display="0">
                  <p:stCondLst>
                    <p:cond delay="indefinite"/>
                  </p:stCondLst>
                </p:cTn>
                <p:tgtEl>
                  <p:spTgt spid="203"/>
                </p:tgtEl>
              </p:cMediaNode>
            </p:video>
            <p:seq concurrent="1" prevAc="none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3"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04" t="23766" r="13641" b="5893"/>
          <a:stretch>
            <a:fillRect/>
          </a:stretch>
        </p:blipFill>
        <p:spPr bwMode="auto">
          <a:xfrm>
            <a:off x="-91440" y="388620"/>
            <a:ext cx="9149715" cy="6412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2" name="Rectangle 2"/>
          <p:cNvSpPr>
            <a:spLocks/>
          </p:cNvSpPr>
          <p:nvPr/>
        </p:nvSpPr>
        <p:spPr bwMode="auto">
          <a:xfrm>
            <a:off x="408623" y="1080135"/>
            <a:ext cx="8309610" cy="537210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3200">
                <a:solidFill>
                  <a:srgbClr val="FF2712"/>
                </a:solidFill>
              </a:rPr>
              <a:t>Trapped particles in </a:t>
            </a:r>
            <a:r>
              <a:rPr lang="en-US" sz="3200">
                <a:solidFill>
                  <a:srgbClr val="F3EB00"/>
                </a:solidFill>
              </a:rPr>
              <a:t>Earth</a:t>
            </a:r>
            <a:r>
              <a:rPr lang="ja-JP" altLang="en-US" sz="3200">
                <a:solidFill>
                  <a:srgbClr val="CE3B00"/>
                </a:solidFill>
                <a:latin typeface="Arial" charset="0"/>
              </a:rPr>
              <a:t>’</a:t>
            </a:r>
            <a:r>
              <a:rPr lang="en-US" altLang="ja-JP" sz="3200">
                <a:solidFill>
                  <a:srgbClr val="CE3B00"/>
                </a:solidFill>
                <a:ea typeface="Gill Sans" charset="0"/>
                <a:cs typeface="Gill Sans" charset="0"/>
              </a:rPr>
              <a:t>s</a:t>
            </a:r>
            <a:r>
              <a:rPr lang="en-US" altLang="ja-JP" sz="3200">
                <a:solidFill>
                  <a:srgbClr val="FF2712"/>
                </a:solidFill>
                <a:ea typeface="Gill Sans" charset="0"/>
                <a:cs typeface="Gill Sans" charset="0"/>
              </a:rPr>
              <a:t> Magnetic field</a:t>
            </a:r>
            <a:endParaRPr lang="en-US" sz="3200">
              <a:solidFill>
                <a:srgbClr val="FF2712"/>
              </a:solidFill>
              <a:ea typeface="Gill Sans" charset="0"/>
              <a:cs typeface="Gill Sans" charset="0"/>
            </a:endParaRPr>
          </a:p>
        </p:txBody>
      </p:sp>
      <p:sp>
        <p:nvSpPr>
          <p:cNvPr id="20483" name="Rectangle 3"/>
          <p:cNvSpPr>
            <a:spLocks/>
          </p:cNvSpPr>
          <p:nvPr/>
        </p:nvSpPr>
        <p:spPr bwMode="auto">
          <a:xfrm>
            <a:off x="1371600" y="308610"/>
            <a:ext cx="638937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lang="en-US">
                <a:solidFill>
                  <a:srgbClr val="86CD4D"/>
                </a:solidFill>
                <a:ea typeface="ＭＳ Ｐゴシック" charset="0"/>
              </a:rPr>
              <a:t>PLANETOCOSMICS</a:t>
            </a:r>
            <a:r>
              <a:rPr lang="en-US">
                <a:solidFill>
                  <a:srgbClr val="FE7038"/>
                </a:solidFill>
                <a:ea typeface="ＭＳ Ｐゴシック" charset="0"/>
              </a:rPr>
              <a:t> Geant4 application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9181F0A-D5C8-51C5-8D64-1B0BCA73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15C357-7162-8DF7-1B93-4CFEA53347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ECD035-2B1D-FAD4-E665-51D699CD5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34</a:t>
            </a:fld>
            <a:endParaRPr lang="en-US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Ανακατασκευή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113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Μία γρήγορη εισαγωγή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442674"/>
          </a:xfrm>
        </p:spPr>
        <p:txBody>
          <a:bodyPr/>
          <a:lstStyle/>
          <a:p>
            <a:r>
              <a:rPr lang="el-GR" dirty="0"/>
              <a:t>Στάδια </a:t>
            </a:r>
            <a:r>
              <a:rPr lang="el-GR" sz="3600" dirty="0"/>
              <a:t>Επεξεργασίας</a:t>
            </a:r>
            <a:br>
              <a:rPr lang="el-GR" sz="3600" dirty="0"/>
            </a:br>
            <a:r>
              <a:rPr lang="el-GR" sz="3600" dirty="0"/>
              <a:t>- </a:t>
            </a:r>
            <a:r>
              <a:rPr lang="el-GR" sz="3600" dirty="0">
                <a:latin typeface="Arial Black" charset="0"/>
                <a:ea typeface="ＭＳ Ｐゴシック" charset="0"/>
                <a:cs typeface="ＭＳ Ｐゴシック" charset="0"/>
              </a:rPr>
              <a:t>Ανακατασκευή </a:t>
            </a:r>
            <a:r>
              <a:rPr lang="en-US" sz="3600" dirty="0">
                <a:latin typeface="Arial Black" charset="0"/>
                <a:ea typeface="ＭＳ Ｐゴシック" charset="0"/>
                <a:cs typeface="ＭＳ Ｐゴシック" charset="0"/>
              </a:rPr>
              <a:t>(</a:t>
            </a:r>
            <a:r>
              <a:rPr lang="en-US" sz="3600" dirty="0"/>
              <a:t>Reconstruction)</a:t>
            </a:r>
            <a:r>
              <a:rPr lang="el-GR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</p:spPr>
        <p:txBody>
          <a:bodyPr/>
          <a:lstStyle/>
          <a:p>
            <a:fld id="{061F2260-0DB9-0A44-8E65-122E2FA9CF8D}" type="slidenum">
              <a:rPr lang="en-US" smtClean="0"/>
              <a:t>36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64250" y="5531820"/>
            <a:ext cx="787523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l-GR" sz="1200" dirty="0"/>
              <a:t>ατομική </a:t>
            </a:r>
          </a:p>
          <a:p>
            <a:pPr algn="ctr"/>
            <a:r>
              <a:rPr lang="el-GR" sz="1200" dirty="0"/>
              <a:t>ανάλυση</a:t>
            </a:r>
            <a:r>
              <a:rPr lang="en-GB" sz="1200" dirty="0"/>
              <a:t>s</a:t>
            </a:r>
          </a:p>
          <a:p>
            <a:pPr algn="ctr"/>
            <a:endParaRPr lang="en-GB" sz="1200" dirty="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Ανάλυση </a:t>
            </a:r>
          </a:p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(κεντρική)</a:t>
            </a:r>
            <a:endParaRPr lang="en-GB" sz="16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374550" y="1938338"/>
            <a:ext cx="1575560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l-GR" sz="1200" dirty="0"/>
              <a:t>Περίληψη</a:t>
            </a:r>
            <a:r>
              <a:rPr lang="en-US" sz="1200" dirty="0"/>
              <a:t> </a:t>
            </a:r>
            <a:r>
              <a:rPr lang="el-GR" sz="1200" dirty="0"/>
              <a:t>Δεδομένων </a:t>
            </a:r>
          </a:p>
          <a:p>
            <a:pPr algn="ctr"/>
            <a:r>
              <a:rPr lang="el-GR" sz="1200" dirty="0"/>
              <a:t>συμβάντος</a:t>
            </a:r>
            <a:r>
              <a:rPr lang="en-GB" sz="1200" dirty="0"/>
              <a:t>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177461" y="3516100"/>
            <a:ext cx="1216679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A</a:t>
            </a:r>
            <a:r>
              <a:rPr lang="el-GR" sz="1400" dirty="0" err="1"/>
              <a:t>κατέργαστα</a:t>
            </a:r>
            <a:r>
              <a:rPr lang="el-GR" sz="1400" dirty="0"/>
              <a:t> </a:t>
            </a:r>
          </a:p>
          <a:p>
            <a:r>
              <a:rPr lang="el-GR" sz="1400" dirty="0"/>
              <a:t>δεδομένα </a:t>
            </a:r>
            <a:endParaRPr lang="en-US" sz="1400" dirty="0"/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ανακατασκευή</a:t>
            </a:r>
            <a:endParaRPr lang="en-GB" sz="16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449388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lang="en-GB" sz="1600" dirty="0">
              <a:latin typeface="Arial" charset="0"/>
              <a:ea typeface="ＭＳ Ｐゴシック" charset="-128"/>
              <a:cs typeface="ＭＳ Ｐゴシック" charset="-128"/>
            </a:endParaRPr>
          </a:p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προσομοίωση</a:t>
            </a:r>
            <a:endParaRPr lang="en-GB" sz="16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33525" y="1974304"/>
            <a:ext cx="1646237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trigger,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event selection</a:t>
            </a: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69240" y="1926029"/>
            <a:ext cx="1290418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l-GR" sz="1400" dirty="0"/>
              <a:t>επεξεργασμένα</a:t>
            </a:r>
          </a:p>
          <a:p>
            <a:r>
              <a:rPr lang="el-GR" sz="1400" dirty="0"/>
              <a:t>δεδομένα</a:t>
            </a:r>
            <a:endParaRPr lang="en-GB" sz="1200" dirty="0"/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490073" y="4038600"/>
            <a:ext cx="2805703" cy="462307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l-GR" sz="1200" dirty="0"/>
              <a:t>Δεδομένα αντικειμένων ανάλυσης (</a:t>
            </a:r>
            <a:r>
              <a:rPr lang="en-GB" sz="1200" dirty="0"/>
              <a:t>AOD) </a:t>
            </a:r>
            <a:endParaRPr lang="el-GR" sz="1200" dirty="0"/>
          </a:p>
          <a:p>
            <a:pPr algn="ctr"/>
            <a:r>
              <a:rPr lang="en-GB" sz="1200" dirty="0"/>
              <a:t>(</a:t>
            </a:r>
            <a:r>
              <a:rPr lang="el-GR" sz="1200" dirty="0"/>
              <a:t>εξάγονται για κάθε θέμα φυσικής)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01C5649-3ECA-58FD-BB61-4E443165B0B1}"/>
              </a:ext>
            </a:extLst>
          </p:cNvPr>
          <p:cNvSpPr/>
          <p:nvPr/>
        </p:nvSpPr>
        <p:spPr>
          <a:xfrm>
            <a:off x="2374700" y="3900343"/>
            <a:ext cx="2440483" cy="1546225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AutoShape 100">
            <a:extLst>
              <a:ext uri="{FF2B5EF4-FFF2-40B4-BE49-F238E27FC236}">
                <a16:creationId xmlns:a16="http://schemas.microsoft.com/office/drawing/2014/main" id="{D73421CF-3272-01AF-F80D-C037306D71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00431" y="1965324"/>
            <a:ext cx="1974250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ενεργοποίηση και </a:t>
            </a:r>
          </a:p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επιλογή συμβάντων</a:t>
            </a:r>
            <a:endParaRPr lang="en-GB" sz="16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7782790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/>
          <p:cNvSpPr>
            <a:spLocks noGrp="1"/>
          </p:cNvSpPr>
          <p:nvPr>
            <p:ph type="title"/>
          </p:nvPr>
        </p:nvSpPr>
        <p:spPr>
          <a:xfrm>
            <a:off x="107950" y="228600"/>
            <a:ext cx="8785225" cy="968375"/>
          </a:xfrm>
        </p:spPr>
        <p:txBody>
          <a:bodyPr/>
          <a:lstStyle/>
          <a:p>
            <a:r>
              <a:rPr lang="el-GR" sz="3600" dirty="0">
                <a:latin typeface="Arial Black" charset="0"/>
                <a:ea typeface="ＭＳ Ｐゴシック" charset="0"/>
                <a:cs typeface="ＭＳ Ｐゴシック" charset="0"/>
              </a:rPr>
              <a:t>Η δυσκολία της Ανακατασκευής</a:t>
            </a:r>
            <a:endParaRPr lang="en-US" sz="3600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1138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1139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>
              <a:latin typeface="Arial" charset="0"/>
            </a:endParaRPr>
          </a:p>
        </p:txBody>
      </p:sp>
      <p:sp>
        <p:nvSpPr>
          <p:cNvPr id="9114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378B168D-B3B6-D643-AADE-6FAE7F0B5F87}" type="slidenum">
              <a:rPr lang="en-US" sz="1400">
                <a:latin typeface="Arial" charset="0"/>
              </a:rPr>
              <a:pPr/>
              <a:t>37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91141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700808"/>
            <a:ext cx="7615237" cy="4767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4860" y="1584885"/>
            <a:ext cx="2520280" cy="1200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l-GR" dirty="0"/>
              <a:t>Με αυτή την αρχική εικόνα</a:t>
            </a:r>
          </a:p>
          <a:p>
            <a:r>
              <a:rPr lang="el-GR" dirty="0"/>
              <a:t>(αριστερό ήμισυ)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3501008"/>
            <a:ext cx="2305439" cy="156966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l-GR" dirty="0"/>
              <a:t>Ψάχνουμε αυτή </a:t>
            </a:r>
          </a:p>
          <a:p>
            <a:r>
              <a:rPr lang="el-GR" dirty="0"/>
              <a:t>την περιληπτική </a:t>
            </a:r>
          </a:p>
          <a:p>
            <a:r>
              <a:rPr lang="el-GR" dirty="0"/>
              <a:t>εικόνα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2641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4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7772400" cy="685800"/>
          </a:xfrm>
        </p:spPr>
        <p:txBody>
          <a:bodyPr/>
          <a:lstStyle/>
          <a:p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Τι είναι η ανακατασκευή?</a:t>
            </a:r>
            <a:endParaRPr lang="en-GB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216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4150" y="1484313"/>
            <a:ext cx="4652963" cy="464185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Οι μετρήσεις είναι σαν ένας γρίφος</a:t>
            </a:r>
          </a:p>
          <a:p>
            <a:pPr lvl="1">
              <a:lnSpc>
                <a:spcPct val="90000"/>
              </a:lnSpc>
            </a:pPr>
            <a:r>
              <a:rPr lang="el-GR" sz="2000" dirty="0">
                <a:latin typeface="Lucida Grande" charset="0"/>
                <a:ea typeface="ＭＳ Ｐゴシック" charset="0"/>
                <a:cs typeface="Lucida Grande" charset="0"/>
              </a:rPr>
              <a:t>Τι τροχιές τις προκάλεσαν?</a:t>
            </a:r>
          </a:p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Κάθε μέτρηση θέσης  βοηθάει</a:t>
            </a:r>
            <a:endParaRPr lang="en-US" sz="2400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 lvl="1">
              <a:lnSpc>
                <a:spcPct val="90000"/>
              </a:lnSpc>
            </a:pPr>
            <a:r>
              <a:rPr lang="el-GR" sz="2000" dirty="0">
                <a:solidFill>
                  <a:srgbClr val="000000"/>
                </a:solidFill>
                <a:latin typeface="Lucida Grande" charset="0"/>
                <a:ea typeface="ＭＳ Ｐゴシック" charset="0"/>
                <a:cs typeface="Lucida Grande" charset="0"/>
              </a:rPr>
              <a:t>Υπάρχουν  όμως 100-άδες  ως </a:t>
            </a:r>
            <a:r>
              <a:rPr lang="el-GR" sz="2000" dirty="0">
                <a:solidFill>
                  <a:srgbClr val="0023D5"/>
                </a:solidFill>
                <a:latin typeface="Lucida Grande" charset="0"/>
                <a:ea typeface="ＭＳ Ｐゴシック" charset="0"/>
                <a:cs typeface="Lucida Grande" charset="0"/>
              </a:rPr>
              <a:t>χιλιάδες μετρήσεις</a:t>
            </a:r>
            <a:endParaRPr lang="en-US" sz="2000" dirty="0">
              <a:solidFill>
                <a:srgbClr val="0023D5"/>
              </a:solidFill>
              <a:latin typeface="Lucida Grande" charset="0"/>
              <a:ea typeface="ＭＳ Ｐゴシック" charset="0"/>
              <a:cs typeface="Lucida Grande" charset="0"/>
            </a:endParaRPr>
          </a:p>
          <a:p>
            <a:pPr>
              <a:lnSpc>
                <a:spcPct val="90000"/>
              </a:lnSpc>
            </a:pP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Η ανακατασκευή πρέπει να βρει τη </a:t>
            </a:r>
            <a:r>
              <a:rPr lang="el-GR" sz="2400" dirty="0">
                <a:solidFill>
                  <a:srgbClr val="0000FF"/>
                </a:solidFill>
                <a:latin typeface="Lucida Grande" charset="0"/>
                <a:ea typeface="ＭＳ Ｐゴシック" charset="0"/>
                <a:cs typeface="Lucida Grande" charset="0"/>
              </a:rPr>
              <a:t>λύση</a:t>
            </a:r>
            <a:r>
              <a:rPr lang="el-GR" sz="2400" dirty="0">
                <a:latin typeface="Lucida Grande" charset="0"/>
                <a:ea typeface="ＭＳ Ｐゴシック" charset="0"/>
                <a:cs typeface="Lucida Grande" charset="0"/>
              </a:rPr>
              <a:t>!</a:t>
            </a:r>
            <a:endParaRPr lang="el-GR" sz="2400" dirty="0">
              <a:latin typeface="Tahoma" charset="0"/>
              <a:ea typeface="ＭＳ Ｐゴシック" charset="0"/>
              <a:cs typeface="ＭＳ Ｐゴシック" charset="0"/>
            </a:endParaRPr>
          </a:p>
          <a:p>
            <a:pPr lvl="1">
              <a:lnSpc>
                <a:spcPct val="90000"/>
              </a:lnSpc>
            </a:pPr>
            <a:r>
              <a:rPr lang="el-GR" sz="2000" dirty="0">
                <a:latin typeface="Lucida Grande" charset="0"/>
                <a:ea typeface="ＭＳ Ｐゴシック" charset="0"/>
                <a:cs typeface="Lucida Grande" charset="0"/>
              </a:rPr>
              <a:t>Ξέροντας καλά το μαγνητικό πεδίο</a:t>
            </a:r>
          </a:p>
          <a:p>
            <a:pPr lvl="2">
              <a:lnSpc>
                <a:spcPct val="90000"/>
              </a:lnSpc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Βρίσκουμε ποιες μετρήσεις ανήκουν σε ποιες τροχιές</a:t>
            </a:r>
            <a:endParaRPr lang="en-US" sz="1600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pic>
        <p:nvPicPr>
          <p:cNvPr id="837636" name="Picture 4" descr="event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>
            <a:lum contrast="5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914" y="1676400"/>
            <a:ext cx="3488972" cy="4381500"/>
          </a:xfrm>
        </p:spPr>
      </p:pic>
      <p:sp>
        <p:nvSpPr>
          <p:cNvPr id="92161" name="Date Placeholder 4"/>
          <p:cNvSpPr>
            <a:spLocks noGrp="1"/>
          </p:cNvSpPr>
          <p:nvPr>
            <p:ph type="dt" sz="half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216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216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D05AB53-8A5E-CD40-B6CC-33A29CFE4D44}" type="slidenum">
              <a:rPr lang="en-US" sz="1400">
                <a:latin typeface="Arial" charset="0"/>
              </a:rPr>
              <a:pPr/>
              <a:t>38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837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z="2800" dirty="0">
                <a:latin typeface="Lucida Grande" charset="0"/>
                <a:ea typeface="ＭＳ Ｐゴシック" charset="0"/>
                <a:cs typeface="Lucida Grande" charset="0"/>
              </a:rPr>
              <a:t>Ανακατασκευή στην πράξη</a:t>
            </a:r>
            <a:br>
              <a:rPr lang="el-GR" sz="2800" dirty="0">
                <a:latin typeface="Lucida Grande" charset="0"/>
                <a:ea typeface="ＭＳ Ｐゴシック" charset="0"/>
                <a:cs typeface="Lucida Grande" charset="0"/>
              </a:rPr>
            </a:br>
            <a:endParaRPr lang="en-US" sz="2800" dirty="0">
              <a:latin typeface="Lucida Grande" charset="0"/>
              <a:ea typeface="ＭＳ Ｐゴシック" charset="0"/>
              <a:cs typeface="Lucida Grande" charset="0"/>
            </a:endParaRPr>
          </a:p>
        </p:txBody>
      </p:sp>
      <p:sp>
        <p:nvSpPr>
          <p:cNvPr id="95235" name="Text Placeholder 16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525963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l-GR" sz="1800" dirty="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Αρχίζει με τις θέσεις διάβασης των σωματιδίων</a:t>
            </a:r>
          </a:p>
          <a:p>
            <a:pPr>
              <a:buFont typeface="Arial" charset="0"/>
              <a:buChar char="•"/>
            </a:pPr>
            <a:r>
              <a:rPr lang="el-GR" sz="1800" dirty="0">
                <a:latin typeface="Lucida Grande" charset="0"/>
                <a:ea typeface="ＭＳ Ｐゴシック" charset="0"/>
                <a:cs typeface="Lucida Grande" charset="0"/>
              </a:rPr>
              <a:t> Δοκιμάζονται διάφοροι συνδυασμοί</a:t>
            </a:r>
          </a:p>
          <a:p>
            <a:pPr lvl="1">
              <a:buFont typeface="Arial" charset="0"/>
              <a:buChar char="•"/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 και υπολογίζεται η διαφορά μέτρησης-πρόβλεψης</a:t>
            </a:r>
          </a:p>
          <a:p>
            <a:pPr lvl="1">
              <a:buFont typeface="Arial" charset="0"/>
              <a:buChar char="•"/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Και έτσι η πιθανότητα του κάθε συνδυασμού</a:t>
            </a:r>
          </a:p>
        </p:txBody>
      </p:sp>
      <p:sp>
        <p:nvSpPr>
          <p:cNvPr id="95236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5237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523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4109F7AF-FE6D-724F-A771-81E1A953EF49}" type="slidenum">
              <a:rPr lang="en-US" sz="1400">
                <a:latin typeface="Arial" charset="0"/>
              </a:rPr>
              <a:pPr/>
              <a:t>39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sp>
        <p:nvSpPr>
          <p:cNvPr id="95239" name="Rectangle 17"/>
          <p:cNvSpPr>
            <a:spLocks noChangeArrowheads="1"/>
          </p:cNvSpPr>
          <p:nvPr/>
        </p:nvSpPr>
        <p:spPr bwMode="auto">
          <a:xfrm>
            <a:off x="40386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0" name="Rectangle 18"/>
          <p:cNvSpPr>
            <a:spLocks noChangeArrowheads="1"/>
          </p:cNvSpPr>
          <p:nvPr/>
        </p:nvSpPr>
        <p:spPr bwMode="auto">
          <a:xfrm>
            <a:off x="4876800" y="7620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41" name="Rectangle 19"/>
          <p:cNvSpPr>
            <a:spLocks noChangeArrowheads="1"/>
          </p:cNvSpPr>
          <p:nvPr/>
        </p:nvSpPr>
        <p:spPr bwMode="auto">
          <a:xfrm>
            <a:off x="5715000" y="685800"/>
            <a:ext cx="76200" cy="53340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4-Point Star 26"/>
          <p:cNvSpPr/>
          <p:nvPr/>
        </p:nvSpPr>
        <p:spPr bwMode="auto">
          <a:xfrm>
            <a:off x="3886200" y="99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" name="4-Point Star 27"/>
          <p:cNvSpPr/>
          <p:nvPr/>
        </p:nvSpPr>
        <p:spPr bwMode="auto">
          <a:xfrm>
            <a:off x="4800600" y="1371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9" name="4-Point Star 28"/>
          <p:cNvSpPr/>
          <p:nvPr/>
        </p:nvSpPr>
        <p:spPr bwMode="auto">
          <a:xfrm>
            <a:off x="5562600" y="2514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0" name="4-Point Star 29"/>
          <p:cNvSpPr/>
          <p:nvPr/>
        </p:nvSpPr>
        <p:spPr bwMode="auto">
          <a:xfrm>
            <a:off x="3886200" y="2590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1" name="4-Point Star 30"/>
          <p:cNvSpPr/>
          <p:nvPr/>
        </p:nvSpPr>
        <p:spPr bwMode="auto">
          <a:xfrm>
            <a:off x="3886200" y="52578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2" name="4-Point Star 31"/>
          <p:cNvSpPr/>
          <p:nvPr/>
        </p:nvSpPr>
        <p:spPr bwMode="auto">
          <a:xfrm>
            <a:off x="4724400" y="3048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4" name="4-Point Star 33"/>
          <p:cNvSpPr/>
          <p:nvPr/>
        </p:nvSpPr>
        <p:spPr bwMode="auto">
          <a:xfrm>
            <a:off x="4724400" y="48006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5" name="4-Point Star 34"/>
          <p:cNvSpPr/>
          <p:nvPr/>
        </p:nvSpPr>
        <p:spPr bwMode="auto">
          <a:xfrm>
            <a:off x="5562600" y="34290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6" name="4-Point Star 35"/>
          <p:cNvSpPr/>
          <p:nvPr/>
        </p:nvSpPr>
        <p:spPr bwMode="auto">
          <a:xfrm>
            <a:off x="5562600" y="3505200"/>
            <a:ext cx="304800" cy="304800"/>
          </a:xfrm>
          <a:prstGeom prst="star4">
            <a:avLst/>
          </a:prstGeom>
          <a:solidFill>
            <a:schemeClr val="tx2">
              <a:lumMod val="60000"/>
              <a:lumOff val="4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1" name="Freeform 20"/>
          <p:cNvSpPr/>
          <p:nvPr/>
        </p:nvSpPr>
        <p:spPr bwMode="auto">
          <a:xfrm>
            <a:off x="4127500" y="2709863"/>
            <a:ext cx="1568450" cy="511175"/>
          </a:xfrm>
          <a:custGeom>
            <a:avLst/>
            <a:gdLst>
              <a:gd name="connsiteX0" fmla="*/ 10703 w 1568800"/>
              <a:gd name="connsiteY0" fmla="*/ 91658 h 510667"/>
              <a:gd name="connsiteX1" fmla="*/ 521340 w 1568800"/>
              <a:gd name="connsiteY1" fmla="*/ 379727 h 510667"/>
              <a:gd name="connsiteX2" fmla="*/ 730832 w 1568800"/>
              <a:gd name="connsiteY2" fmla="*/ 484479 h 510667"/>
              <a:gd name="connsiteX3" fmla="*/ 783205 w 1568800"/>
              <a:gd name="connsiteY3" fmla="*/ 510667 h 510667"/>
              <a:gd name="connsiteX4" fmla="*/ 1568800 w 1568800"/>
              <a:gd name="connsiteY4" fmla="*/ 0 h 5106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68800" h="510667">
                <a:moveTo>
                  <a:pt x="10703" y="91658"/>
                </a:moveTo>
                <a:cubicBezTo>
                  <a:pt x="279652" y="270968"/>
                  <a:pt x="0" y="90076"/>
                  <a:pt x="521340" y="379727"/>
                </a:cubicBezTo>
                <a:cubicBezTo>
                  <a:pt x="714453" y="487018"/>
                  <a:pt x="563690" y="408501"/>
                  <a:pt x="730832" y="484479"/>
                </a:cubicBezTo>
                <a:cubicBezTo>
                  <a:pt x="748601" y="492556"/>
                  <a:pt x="783205" y="510667"/>
                  <a:pt x="783205" y="510667"/>
                </a:cubicBezTo>
                <a:lnTo>
                  <a:pt x="1568800" y="0"/>
                </a:lnTo>
              </a:path>
            </a:pathLst>
          </a:custGeom>
          <a:noFill/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cxnSp>
        <p:nvCxnSpPr>
          <p:cNvPr id="95252" name="Straight Connector 23"/>
          <p:cNvCxnSpPr>
            <a:cxnSpLocks noChangeShapeType="1"/>
          </p:cNvCxnSpPr>
          <p:nvPr/>
        </p:nvCxnSpPr>
        <p:spPr bwMode="auto">
          <a:xfrm>
            <a:off x="4114800" y="1219200"/>
            <a:ext cx="914400" cy="91440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cxnSp>
      <p:sp>
        <p:nvSpPr>
          <p:cNvPr id="95253" name="Freeform 24"/>
          <p:cNvSpPr>
            <a:spLocks noChangeArrowheads="1"/>
          </p:cNvSpPr>
          <p:nvPr/>
        </p:nvSpPr>
        <p:spPr bwMode="auto">
          <a:xfrm>
            <a:off x="4032250" y="1177925"/>
            <a:ext cx="1676400" cy="2514600"/>
          </a:xfrm>
          <a:custGeom>
            <a:avLst/>
            <a:gdLst>
              <a:gd name="T0" fmla="*/ 0 w 1675936"/>
              <a:gd name="T1" fmla="*/ 0 h 2514054"/>
              <a:gd name="T2" fmla="*/ 917797 w 1675936"/>
              <a:gd name="T3" fmla="*/ 367033 h 2514054"/>
              <a:gd name="T4" fmla="*/ 1678257 w 1675936"/>
              <a:gd name="T5" fmla="*/ 2516784 h 2514054"/>
              <a:gd name="T6" fmla="*/ 0 60000 65536"/>
              <a:gd name="T7" fmla="*/ 0 60000 65536"/>
              <a:gd name="T8" fmla="*/ 0 60000 65536"/>
              <a:gd name="T9" fmla="*/ 0 w 1675936"/>
              <a:gd name="T10" fmla="*/ 0 h 2514054"/>
              <a:gd name="T11" fmla="*/ 1675936 w 1675936"/>
              <a:gd name="T12" fmla="*/ 2514054 h 251405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675936" h="2514054">
                <a:moveTo>
                  <a:pt x="0" y="0"/>
                </a:moveTo>
                <a:lnTo>
                  <a:pt x="916527" y="366633"/>
                </a:lnTo>
                <a:lnTo>
                  <a:pt x="1675936" y="2514054"/>
                </a:ln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95254" name="Freeform 40"/>
          <p:cNvSpPr>
            <a:spLocks noChangeArrowheads="1"/>
          </p:cNvSpPr>
          <p:nvPr/>
        </p:nvSpPr>
        <p:spPr bwMode="auto">
          <a:xfrm>
            <a:off x="4006850" y="1531938"/>
            <a:ext cx="1714500" cy="1282700"/>
          </a:xfrm>
          <a:custGeom>
            <a:avLst/>
            <a:gdLst>
              <a:gd name="T0" fmla="*/ 0 w 1715216"/>
              <a:gd name="T1" fmla="*/ 1280642 h 1283215"/>
              <a:gd name="T2" fmla="*/ 940748 w 1715216"/>
              <a:gd name="T3" fmla="*/ 0 h 1283215"/>
              <a:gd name="T4" fmla="*/ 1711639 w 1715216"/>
              <a:gd name="T5" fmla="*/ 1110761 h 1283215"/>
              <a:gd name="T6" fmla="*/ 0 60000 65536"/>
              <a:gd name="T7" fmla="*/ 0 60000 65536"/>
              <a:gd name="T8" fmla="*/ 0 60000 65536"/>
              <a:gd name="T9" fmla="*/ 0 w 1715216"/>
              <a:gd name="T10" fmla="*/ 0 h 1283215"/>
              <a:gd name="T11" fmla="*/ 1715216 w 1715216"/>
              <a:gd name="T12" fmla="*/ 1283215 h 12832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715216" h="1283215">
                <a:moveTo>
                  <a:pt x="0" y="1283215"/>
                </a:moveTo>
                <a:lnTo>
                  <a:pt x="942714" y="0"/>
                </a:lnTo>
                <a:lnTo>
                  <a:pt x="1715216" y="1112993"/>
                </a:lnTo>
              </a:path>
            </a:pathLst>
          </a:custGeom>
          <a:noFill/>
          <a:ln w="9525">
            <a:solidFill>
              <a:srgbClr val="008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5255" name="Group 41"/>
          <p:cNvGrpSpPr>
            <a:grpSpLocks/>
          </p:cNvGrpSpPr>
          <p:nvPr/>
        </p:nvGrpSpPr>
        <p:grpSpPr bwMode="auto">
          <a:xfrm>
            <a:off x="6704377" y="381000"/>
            <a:ext cx="1566134" cy="1447800"/>
            <a:chOff x="6704376" y="762000"/>
            <a:chExt cx="1566848" cy="2438400"/>
          </a:xfrm>
        </p:grpSpPr>
        <p:sp>
          <p:nvSpPr>
            <p:cNvPr id="95257" name="TextBox 42"/>
            <p:cNvSpPr txBox="1">
              <a:spLocks noChangeArrowheads="1"/>
            </p:cNvSpPr>
            <p:nvPr/>
          </p:nvSpPr>
          <p:spPr bwMode="auto">
            <a:xfrm>
              <a:off x="6704376" y="762000"/>
              <a:ext cx="1566848" cy="20216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 dirty="0"/>
                <a:t>Μαγνητικό</a:t>
              </a:r>
            </a:p>
            <a:p>
              <a:r>
                <a:rPr lang="el-GR" dirty="0"/>
                <a:t>Πεδίο</a:t>
              </a:r>
            </a:p>
            <a:p>
              <a:r>
                <a:rPr lang="el-GR" dirty="0"/>
                <a:t>Β</a:t>
              </a:r>
              <a:endParaRPr lang="en-US" dirty="0"/>
            </a:p>
          </p:txBody>
        </p:sp>
        <p:sp>
          <p:nvSpPr>
            <p:cNvPr id="95258" name="Oval 43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Multiply 44"/>
            <p:cNvSpPr/>
            <p:nvPr/>
          </p:nvSpPr>
          <p:spPr bwMode="auto">
            <a:xfrm>
              <a:off x="7772886" y="2820737"/>
              <a:ext cx="304939" cy="379663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372200" y="908720"/>
            <a:ext cx="360040" cy="5334000"/>
            <a:chOff x="6372200" y="908720"/>
            <a:chExt cx="360040" cy="5334000"/>
          </a:xfrm>
        </p:grpSpPr>
        <p:sp>
          <p:nvSpPr>
            <p:cNvPr id="37" name="Rectangle 19"/>
            <p:cNvSpPr>
              <a:spLocks noChangeArrowheads="1"/>
            </p:cNvSpPr>
            <p:nvPr/>
          </p:nvSpPr>
          <p:spPr bwMode="auto">
            <a:xfrm>
              <a:off x="6516216" y="90872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4-Point Star 37"/>
            <p:cNvSpPr/>
            <p:nvPr/>
          </p:nvSpPr>
          <p:spPr bwMode="auto">
            <a:xfrm flipH="1">
              <a:off x="6372200" y="3789040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9" name="4-Point Star 38"/>
            <p:cNvSpPr/>
            <p:nvPr/>
          </p:nvSpPr>
          <p:spPr bwMode="auto">
            <a:xfrm flipH="1">
              <a:off x="6444208" y="4293096"/>
              <a:ext cx="288032" cy="216024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0" name="4-Point Star 39"/>
            <p:cNvSpPr/>
            <p:nvPr/>
          </p:nvSpPr>
          <p:spPr bwMode="auto">
            <a:xfrm>
              <a:off x="6372200" y="3212976"/>
              <a:ext cx="304800" cy="304800"/>
            </a:xfrm>
            <a:prstGeom prst="star4">
              <a:avLst/>
            </a:prstGeom>
            <a:solidFill>
              <a:schemeClr val="tx2">
                <a:lumMod val="60000"/>
                <a:lumOff val="40000"/>
              </a:schemeClr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520123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1776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1776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D7CCA0F-ABDF-6348-8549-19416A95473B}" type="slidenum">
              <a:rPr lang="en-GB" sz="1200">
                <a:latin typeface="Arial" charset="0"/>
              </a:rPr>
              <a:pPr/>
              <a:t>4</a:t>
            </a:fld>
            <a:endParaRPr lang="en-GB" sz="1200" dirty="0">
              <a:latin typeface="Arial" charset="0"/>
            </a:endParaRPr>
          </a:p>
        </p:txBody>
      </p:sp>
      <p:sp>
        <p:nvSpPr>
          <p:cNvPr id="11776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8830121" cy="698407"/>
          </a:xfrm>
        </p:spPr>
        <p:txBody>
          <a:bodyPr/>
          <a:lstStyle/>
          <a:p>
            <a:pPr eaLnBrk="1" hangingPunct="1"/>
            <a:r>
              <a:rPr kumimoji="1" lang="el-GR" dirty="0">
                <a:latin typeface="Comic Sans MS" charset="0"/>
                <a:ea typeface="ＭＳ Ｐゴシック" charset="0"/>
                <a:cs typeface="ＭＳ Ｐゴシック" charset="0"/>
              </a:rPr>
              <a:t>Α</a:t>
            </a:r>
            <a:r>
              <a:rPr lang="el-GR" dirty="0"/>
              <a:t>ποτυπώματα</a:t>
            </a:r>
            <a:r>
              <a:rPr kumimoji="1" lang="el-GR" dirty="0">
                <a:latin typeface="Comic Sans MS" charset="0"/>
                <a:ea typeface="ＭＳ Ｐゴシック" charset="0"/>
                <a:cs typeface="ＭＳ Ｐゴシック" charset="0"/>
              </a:rPr>
              <a:t> Φυσικής </a:t>
            </a:r>
            <a:r>
              <a:rPr kumimoji="1" lang="en-US" dirty="0">
                <a:latin typeface="Comic Sans MS" charset="0"/>
                <a:ea typeface="ＭＳ Ｐゴシック" charset="0"/>
                <a:cs typeface="ＭＳ Ｐゴシック" charset="0"/>
              </a:rPr>
              <a:t>/ </a:t>
            </a:r>
            <a:r>
              <a:rPr kumimoji="1" lang="el-GR" dirty="0">
                <a:latin typeface="Comic Sans MS" charset="0"/>
                <a:ea typeface="ＭＳ Ｐゴシック" charset="0"/>
                <a:cs typeface="ＭＳ Ｐゴシック" charset="0"/>
              </a:rPr>
              <a:t>Ρυθμός Συγκρούσεων</a:t>
            </a:r>
            <a:r>
              <a:rPr kumimoji="1" lang="en-US" dirty="0"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  <a:endParaRPr kumimoji="1" lang="en-GB" dirty="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776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84150" y="908050"/>
            <a:ext cx="6116042" cy="5545286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kumimoji="1" lang="el-GR" sz="2000" dirty="0">
                <a:latin typeface="Comic Sans MS" charset="0"/>
                <a:ea typeface="ＭＳ Ｐゴシック" charset="0"/>
                <a:cs typeface="ＭＳ Ｐゴシック" charset="0"/>
              </a:rPr>
              <a:t>Οι δέσμες διασταυρώνονται 30-40 </a:t>
            </a:r>
            <a:r>
              <a:rPr kumimoji="1" lang="en-US" sz="2000" dirty="0">
                <a:latin typeface="Comic Sans MS" charset="0"/>
                <a:ea typeface="ＭＳ Ｐゴシック" charset="0"/>
                <a:cs typeface="ＭＳ Ｐゴシック" charset="0"/>
              </a:rPr>
              <a:t>MHz</a:t>
            </a:r>
            <a:endParaRPr kumimoji="1" lang="el-GR" sz="2000" dirty="0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600" dirty="0">
                <a:latin typeface="Comic Sans MS" charset="0"/>
                <a:ea typeface="ＭＳ Ｐゴシック" charset="0"/>
                <a:cs typeface="ＭＳ Ｐゴシック" charset="0"/>
              </a:rPr>
              <a:t>Κάθε 25</a:t>
            </a:r>
            <a:r>
              <a:rPr kumimoji="1" lang="en-US" sz="1600" dirty="0">
                <a:latin typeface="Comic Sans MS" charset="0"/>
                <a:ea typeface="ＭＳ Ｐゴシック" charset="0"/>
                <a:cs typeface="ＭＳ Ｐゴシック" charset="0"/>
              </a:rPr>
              <a:t>ns </a:t>
            </a:r>
            <a:r>
              <a:rPr kumimoji="1" lang="el-GR" sz="1600" dirty="0">
                <a:latin typeface="Comic Sans MS" charset="0"/>
                <a:ea typeface="ＭＳ Ｐゴシック" charset="0"/>
                <a:cs typeface="ＭＳ Ｐゴシック" charset="0"/>
              </a:rPr>
              <a:t>αλλά με αρκετά κενά - πχ 31</a:t>
            </a:r>
            <a:r>
              <a:rPr kumimoji="1" lang="en-US" sz="1600" dirty="0">
                <a:latin typeface="Comic Sans MS" charset="0"/>
                <a:ea typeface="ＭＳ Ｐゴシック" charset="0"/>
                <a:cs typeface="ＭＳ Ｐゴシック" charset="0"/>
              </a:rPr>
              <a:t>MHz </a:t>
            </a:r>
            <a:r>
              <a:rPr kumimoji="1" lang="el-GR" sz="1600" dirty="0">
                <a:latin typeface="Comic Sans MS" charset="0"/>
                <a:ea typeface="ＭＳ Ｐゴシック" charset="0"/>
                <a:cs typeface="ＭＳ Ｐゴシック" charset="0"/>
              </a:rPr>
              <a:t>(2013)</a:t>
            </a:r>
            <a:endParaRPr kumimoji="1" lang="en-US" sz="1600" dirty="0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kumimoji="1" lang="en-US" dirty="0" err="1">
                <a:latin typeface="Symbol" charset="0"/>
                <a:ea typeface="ＭＳ Ｐゴシック" charset="0"/>
                <a:cs typeface="ＭＳ Ｐゴシック" charset="0"/>
              </a:rPr>
              <a:t>s</a:t>
            </a:r>
            <a:r>
              <a:rPr kumimoji="1" lang="en-US" baseline="-25000" dirty="0" err="1">
                <a:latin typeface="Comic Sans MS" charset="0"/>
                <a:ea typeface="ＭＳ Ｐゴシック" charset="0"/>
                <a:cs typeface="ＭＳ Ｐゴシック" charset="0"/>
              </a:rPr>
              <a:t>inelastic</a:t>
            </a:r>
            <a:r>
              <a:rPr kumimoji="1" lang="en-US" baseline="-25000" dirty="0">
                <a:latin typeface="Comic Sans MS" charset="0"/>
                <a:ea typeface="ＭＳ Ｐゴシック" charset="0"/>
                <a:cs typeface="ＭＳ Ｐゴシック" charset="0"/>
              </a:rPr>
              <a:t> </a:t>
            </a:r>
            <a:r>
              <a:rPr kumimoji="1" lang="en-US" dirty="0">
                <a:latin typeface="Comic Sans MS" charset="0"/>
                <a:ea typeface="ＭＳ Ｐゴシック" charset="0"/>
                <a:cs typeface="ＭＳ Ｐゴシック" charset="0"/>
              </a:rPr>
              <a:t>= 8</a:t>
            </a:r>
            <a:r>
              <a:rPr kumimoji="1" lang="el-GR" dirty="0">
                <a:latin typeface="Comic Sans MS" charset="0"/>
                <a:ea typeface="ＭＳ Ｐゴシック" charset="0"/>
                <a:cs typeface="ＭＳ Ｐゴシック" charset="0"/>
              </a:rPr>
              <a:t>1</a:t>
            </a:r>
            <a:r>
              <a:rPr kumimoji="1" lang="en-US" dirty="0">
                <a:latin typeface="Comic Sans MS" charset="0"/>
                <a:ea typeface="ＭＳ Ｐゴシック" charset="0"/>
                <a:cs typeface="ＭＳ Ｐゴシック" charset="0"/>
              </a:rPr>
              <a:t> mb</a:t>
            </a:r>
            <a:endParaRPr kumimoji="1" lang="el-GR" sz="1800" dirty="0">
              <a:solidFill>
                <a:srgbClr val="FF5050"/>
              </a:solidFill>
              <a:latin typeface="Comic Sans MS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kumimoji="1" lang="el-GR" sz="22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Σε κάθε πέρασμα πολλαπλές συγκρούσεις – η μέση τιμή αυξάνει 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l-GR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από </a:t>
            </a:r>
            <a:r>
              <a:rPr kumimoji="1" lang="en-US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13 </a:t>
            </a:r>
            <a:r>
              <a:rPr kumimoji="1" lang="el-GR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το 2015 σε 36 το 2018 (</a:t>
            </a:r>
            <a:r>
              <a:rPr kumimoji="1" lang="en-US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Run 2)</a:t>
            </a:r>
            <a:endParaRPr kumimoji="1" lang="el-GR" sz="1800" dirty="0">
              <a:solidFill>
                <a:srgbClr val="FF5050"/>
              </a:solidFill>
              <a:latin typeface="Comic Sans MS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σε 65 το 2023</a:t>
            </a:r>
            <a:r>
              <a:rPr kumimoji="1" lang="en-US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,  </a:t>
            </a:r>
            <a:r>
              <a:rPr kumimoji="1" lang="el-GR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και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l-GR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στο </a:t>
            </a:r>
            <a:r>
              <a:rPr kumimoji="1" lang="en-US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HL-LHC</a:t>
            </a:r>
            <a:r>
              <a:rPr kumimoji="1" lang="el-GR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 θα είναι 140-200 </a:t>
            </a:r>
            <a:r>
              <a:rPr kumimoji="1" lang="en-US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(</a:t>
            </a:r>
            <a:r>
              <a:rPr kumimoji="1" lang="el-GR" sz="1800" dirty="0">
                <a:solidFill>
                  <a:srgbClr val="FF5050"/>
                </a:solidFill>
                <a:latin typeface="Comic Sans MS" charset="0"/>
                <a:ea typeface="ＭＳ Ｐゴシック" charset="0"/>
              </a:rPr>
              <a:t>από 2029)</a:t>
            </a:r>
            <a:endParaRPr kumimoji="1" lang="en-US" sz="1800" dirty="0">
              <a:solidFill>
                <a:srgbClr val="FF5050"/>
              </a:solidFill>
              <a:latin typeface="Comic Sans MS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kumimoji="1" lang="el-GR" sz="2000" dirty="0">
                <a:latin typeface="Comic Sans MS" charset="0"/>
                <a:ea typeface="ＭＳ Ｐゴシック" charset="0"/>
                <a:cs typeface="ＭＳ Ｐゴシック" charset="0"/>
              </a:rPr>
              <a:t>Διαφορετικοί στόχοι, ο καθένας με τη δικιά του «υπογραφή» - σωματίδια</a:t>
            </a:r>
            <a:endParaRPr kumimoji="1" lang="en-US" sz="2000" dirty="0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800" dirty="0">
                <a:latin typeface="Comic Sans MS" charset="0"/>
                <a:ea typeface="ＭＳ Ｐゴシック" charset="0"/>
              </a:rPr>
              <a:t>Το </a:t>
            </a:r>
            <a:r>
              <a:rPr kumimoji="1" lang="el-GR" sz="1800" dirty="0" err="1">
                <a:latin typeface="Comic Sans MS" charset="0"/>
                <a:ea typeface="ＭＳ Ｐゴシック" charset="0"/>
              </a:rPr>
              <a:t>Χιγγς</a:t>
            </a:r>
            <a:r>
              <a:rPr kumimoji="1" lang="el-GR" sz="1800" dirty="0">
                <a:latin typeface="Comic Sans MS" charset="0"/>
                <a:ea typeface="ＭＳ Ｐゴシック" charset="0"/>
              </a:rPr>
              <a:t> (</a:t>
            </a:r>
            <a:r>
              <a:rPr kumimoji="1" lang="en-US" sz="1800" dirty="0">
                <a:latin typeface="Comic Sans MS" charset="0"/>
                <a:ea typeface="ＭＳ Ｐゴシック" charset="0"/>
              </a:rPr>
              <a:t>Higgs</a:t>
            </a:r>
            <a:r>
              <a:rPr kumimoji="1" lang="el-GR" sz="1800" dirty="0">
                <a:latin typeface="Comic Sans MS" charset="0"/>
                <a:ea typeface="ＭＳ Ｐゴシック" charset="0"/>
              </a:rPr>
              <a:t>) μεσόνιο</a:t>
            </a:r>
            <a:endParaRPr kumimoji="1" lang="en-US" sz="1800" dirty="0">
              <a:latin typeface="Comic Sans MS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800" dirty="0">
                <a:latin typeface="Comic Sans MS" charset="0"/>
                <a:ea typeface="ＭＳ Ｐゴシック" charset="0"/>
              </a:rPr>
              <a:t>Της σκοτεινή ύλης: </a:t>
            </a:r>
            <a:r>
              <a:rPr kumimoji="1" lang="el-GR" sz="1800" dirty="0" err="1">
                <a:latin typeface="Comic Sans MS" charset="0"/>
                <a:ea typeface="ＭＳ Ｐゴシック" charset="0"/>
              </a:rPr>
              <a:t>Υπερσυμμετρία</a:t>
            </a:r>
            <a:r>
              <a:rPr kumimoji="1" lang="el-GR" sz="1800" dirty="0">
                <a:latin typeface="Comic Sans MS" charset="0"/>
                <a:ea typeface="ＭＳ Ｐゴシック" charset="0"/>
              </a:rPr>
              <a:t>, </a:t>
            </a:r>
            <a:r>
              <a:rPr kumimoji="1" lang="el-GR" sz="1800" dirty="0" err="1">
                <a:latin typeface="Comic Sans MS" charset="0"/>
                <a:ea typeface="ＭＳ Ｐゴシック" charset="0"/>
              </a:rPr>
              <a:t>αξιόνια</a:t>
            </a:r>
            <a:endParaRPr kumimoji="1" lang="el-GR" sz="1800" dirty="0">
              <a:latin typeface="Comic Sans MS" charset="0"/>
              <a:ea typeface="ＭＳ Ｐゴシック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kumimoji="1" lang="el-GR" sz="1800" dirty="0">
                <a:latin typeface="Comic Sans MS" charset="0"/>
                <a:ea typeface="ＭＳ Ｐゴシック" charset="0"/>
              </a:rPr>
              <a:t>Εξωτικά</a:t>
            </a:r>
            <a:r>
              <a:rPr kumimoji="1" lang="en-US" sz="1800" dirty="0">
                <a:latin typeface="Comic Sans MS" charset="0"/>
                <a:ea typeface="ＭＳ Ｐゴシック" charset="0"/>
              </a:rPr>
              <a:t>: </a:t>
            </a:r>
            <a:r>
              <a:rPr kumimoji="1" lang="el-GR" sz="1800" dirty="0">
                <a:latin typeface="Comic Sans MS" charset="0"/>
                <a:ea typeface="ＭＳ Ｐゴシック" charset="0"/>
              </a:rPr>
              <a:t>μαγνητικά </a:t>
            </a:r>
            <a:r>
              <a:rPr kumimoji="1" lang="el-GR" sz="1800" dirty="0" err="1">
                <a:latin typeface="Comic Sans MS" charset="0"/>
                <a:ea typeface="ＭＳ Ｐゴシック" charset="0"/>
              </a:rPr>
              <a:t>μονόπολα</a:t>
            </a:r>
            <a:r>
              <a:rPr kumimoji="1" lang="el-GR" sz="1800" dirty="0">
                <a:latin typeface="Comic Sans MS" charset="0"/>
                <a:ea typeface="ＭＳ Ｐゴシック" charset="0"/>
              </a:rPr>
              <a:t>, </a:t>
            </a:r>
            <a:r>
              <a:rPr kumimoji="1" lang="el-GR" sz="1800" dirty="0" err="1">
                <a:latin typeface="Comic Sans MS" charset="0"/>
                <a:ea typeface="ＭＳ Ｐゴシック" charset="0"/>
              </a:rPr>
              <a:t>κουίρκς</a:t>
            </a:r>
            <a:r>
              <a:rPr kumimoji="1" lang="el-GR" sz="1800" dirty="0">
                <a:latin typeface="Comic Sans MS" charset="0"/>
                <a:ea typeface="ＭＳ Ｐゴシック" charset="0"/>
              </a:rPr>
              <a:t>, 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l-GR" sz="1800" dirty="0">
                <a:latin typeface="Comic Sans MS" charset="0"/>
                <a:ea typeface="ＭＳ Ｐゴシック" charset="0"/>
              </a:rPr>
              <a:t>Παραβίαση συμμετρίας ύλης/αντιύλης στα Β μεσόνια</a:t>
            </a:r>
          </a:p>
          <a:p>
            <a:pPr eaLnBrk="1" hangingPunct="1">
              <a:lnSpc>
                <a:spcPct val="90000"/>
              </a:lnSpc>
            </a:pPr>
            <a:r>
              <a:rPr kumimoji="1" lang="el-GR" sz="2200" dirty="0">
                <a:latin typeface="Comic Sans MS" charset="0"/>
                <a:ea typeface="ＭＳ Ｐゴシック" charset="0"/>
                <a:cs typeface="ＭＳ Ｐゴシック" charset="0"/>
              </a:rPr>
              <a:t>Κάθε κανάλι χρειάζεται προσομοιώσεις</a:t>
            </a:r>
            <a:endParaRPr kumimoji="1" lang="en-US" sz="1800" dirty="0">
              <a:latin typeface="Comic Sans MS" charset="0"/>
              <a:ea typeface="ＭＳ Ｐゴシック" charset="0"/>
            </a:endParaRPr>
          </a:p>
          <a:p>
            <a:pPr eaLnBrk="1" hangingPunct="1">
              <a:lnSpc>
                <a:spcPct val="90000"/>
              </a:lnSpc>
            </a:pPr>
            <a:r>
              <a:rPr kumimoji="1" lang="el-GR" sz="2000" dirty="0">
                <a:latin typeface="Comic Sans MS" charset="0"/>
                <a:ea typeface="ＭＳ Ｐゴシック" charset="0"/>
                <a:cs typeface="ＭＳ Ｐゴシック" charset="0"/>
              </a:rPr>
              <a:t>Τα ενδιαφέροντα γεγονότα είναι καρφίτσες στα άχυρα σε χωριό γεμάτο στάβλους</a:t>
            </a:r>
            <a:r>
              <a:rPr kumimoji="1" lang="en-US" sz="2000" dirty="0">
                <a:latin typeface="Comic Sans MS" charset="0"/>
                <a:ea typeface="ＭＳ Ｐゴシック" charset="0"/>
                <a:cs typeface="ＭＳ Ｐゴシック" charset="0"/>
              </a:rPr>
              <a:t>(~1 </a:t>
            </a:r>
            <a:r>
              <a:rPr kumimoji="1" lang="el-GR" sz="2000" dirty="0">
                <a:latin typeface="Comic Sans MS" charset="0"/>
                <a:ea typeface="ＭＳ Ｐゴシック" charset="0"/>
                <a:cs typeface="ＭＳ Ｐゴシック" charset="0"/>
              </a:rPr>
              <a:t>σε</a:t>
            </a:r>
            <a:r>
              <a:rPr kumimoji="1" lang="en-US" sz="2000" dirty="0">
                <a:latin typeface="Comic Sans MS" charset="0"/>
                <a:ea typeface="ＭＳ Ｐゴシック" charset="0"/>
                <a:cs typeface="ＭＳ Ｐゴシック" charset="0"/>
              </a:rPr>
              <a:t> 10</a:t>
            </a:r>
            <a:r>
              <a:rPr kumimoji="1" lang="en-US" sz="2000" baseline="30000" dirty="0">
                <a:latin typeface="Comic Sans MS" charset="0"/>
                <a:ea typeface="ＭＳ Ｐゴシック" charset="0"/>
                <a:cs typeface="ＭＳ Ｐゴシック" charset="0"/>
              </a:rPr>
              <a:t>5</a:t>
            </a:r>
            <a:r>
              <a:rPr kumimoji="1" lang="en-US" sz="2000" dirty="0">
                <a:latin typeface="Comic Sans MS" charset="0"/>
                <a:ea typeface="ＭＳ Ｐゴシック" charset="0"/>
                <a:cs typeface="ＭＳ Ｐゴシック" charset="0"/>
              </a:rPr>
              <a:t>-10</a:t>
            </a:r>
            <a:r>
              <a:rPr kumimoji="1" lang="en-US" sz="2000" baseline="30000" dirty="0">
                <a:latin typeface="Comic Sans MS" charset="0"/>
                <a:ea typeface="ＭＳ Ｐゴシック" charset="0"/>
                <a:cs typeface="ＭＳ Ｐゴシック" charset="0"/>
              </a:rPr>
              <a:t>9 </a:t>
            </a:r>
            <a:r>
              <a:rPr kumimoji="1" lang="en-US" sz="2000" dirty="0">
                <a:latin typeface="Comic Sans MS" charset="0"/>
                <a:ea typeface="ＭＳ Ｐゴシック" charset="0"/>
                <a:cs typeface="ＭＳ Ｐゴシック" charset="0"/>
              </a:rPr>
              <a:t>)</a:t>
            </a:r>
          </a:p>
        </p:txBody>
      </p:sp>
      <p:pic>
        <p:nvPicPr>
          <p:cNvPr id="791556" name="Picture 4" descr="event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86164" y="1037872"/>
            <a:ext cx="3730764" cy="5076000"/>
          </a:xfr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8F82C03-421D-C56F-EA09-D76DDCF6D4E8}"/>
              </a:ext>
            </a:extLst>
          </p:cNvPr>
          <p:cNvSpPr txBox="1"/>
          <p:nvPr/>
        </p:nvSpPr>
        <p:spPr>
          <a:xfrm>
            <a:off x="5104413" y="515758"/>
            <a:ext cx="36729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>
                <a:solidFill>
                  <a:srgbClr val="0070C0"/>
                </a:solidFill>
              </a:rPr>
              <a:t> στον ανιχνευτή του </a:t>
            </a:r>
            <a:r>
              <a:rPr lang="en-CH" dirty="0">
                <a:solidFill>
                  <a:srgbClr val="0070C0"/>
                </a:solidFill>
              </a:rPr>
              <a:t>ATLAS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1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791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4"/>
          <p:cNvSpPr>
            <a:spLocks noGrp="1"/>
          </p:cNvSpPr>
          <p:nvPr>
            <p:ph type="title"/>
          </p:nvPr>
        </p:nvSpPr>
        <p:spPr>
          <a:xfrm>
            <a:off x="179512" y="260648"/>
            <a:ext cx="4330824" cy="923702"/>
          </a:xfrm>
        </p:spPr>
        <p:txBody>
          <a:bodyPr/>
          <a:lstStyle/>
          <a:p>
            <a:r>
              <a:rPr lang="el-GR" sz="2800" dirty="0">
                <a:solidFill>
                  <a:srgbClr val="000066"/>
                </a:solidFill>
                <a:latin typeface="Lucida Grande" charset="0"/>
                <a:ea typeface="ＭＳ Ｐゴシック" charset="0"/>
                <a:cs typeface="Lucida Grande" charset="0"/>
              </a:rPr>
              <a:t>Ανακατασκευή</a:t>
            </a:r>
            <a:r>
              <a:rPr lang="en-US" sz="2800" dirty="0">
                <a:solidFill>
                  <a:srgbClr val="000066"/>
                </a:solidFill>
                <a:latin typeface="Lucida Grande" charset="0"/>
                <a:ea typeface="ＭＳ Ｐゴシック" charset="0"/>
                <a:cs typeface="Lucida Grande" charset="0"/>
              </a:rPr>
              <a:t>: </a:t>
            </a:r>
            <a:r>
              <a:rPr lang="el-GR" sz="2800" dirty="0">
                <a:solidFill>
                  <a:srgbClr val="000066"/>
                </a:solidFill>
                <a:latin typeface="Lucida Grande" charset="0"/>
                <a:ea typeface="ＭＳ Ｐゴシック" charset="0"/>
                <a:cs typeface="Lucida Grande" charset="0"/>
              </a:rPr>
              <a:t>πρώτο αποτέλεσμα 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6259" name="Text Placeholder 16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charset="0"/>
              <a:buChar char="•"/>
            </a:pPr>
            <a:r>
              <a:rPr lang="el-GR" sz="1800" dirty="0">
                <a:solidFill>
                  <a:srgbClr val="7A7A90"/>
                </a:solidFill>
                <a:latin typeface="Lucida Grande" charset="0"/>
                <a:ea typeface="ＭＳ Ｐゴシック" charset="0"/>
                <a:cs typeface="Lucida Grande" charset="0"/>
              </a:rPr>
              <a:t>Αρχίζει με τις θέσεις διάβασης των σωματιδίων</a:t>
            </a:r>
          </a:p>
          <a:p>
            <a:pPr>
              <a:buFont typeface="Arial" charset="0"/>
              <a:buChar char="•"/>
            </a:pPr>
            <a:r>
              <a:rPr lang="el-GR" sz="1800" dirty="0">
                <a:latin typeface="Lucida Grande" charset="0"/>
                <a:ea typeface="ＭＳ Ｐゴシック" charset="0"/>
                <a:cs typeface="Lucida Grande" charset="0"/>
              </a:rPr>
              <a:t> Δοκιμάζονται διάφοροι συνδυασμοί</a:t>
            </a:r>
          </a:p>
          <a:p>
            <a:pPr lvl="1">
              <a:buFont typeface="Arial" charset="0"/>
              <a:buChar char="•"/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 και υπολογίζεται η διαφορά μέτρησης-πρόβλεψης</a:t>
            </a:r>
          </a:p>
          <a:p>
            <a:pPr lvl="1">
              <a:buFont typeface="Arial" charset="0"/>
              <a:buChar char="•"/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Και έτσι η πιθανότητα του κάθε συνδυασμού</a:t>
            </a:r>
          </a:p>
          <a:p>
            <a:pPr lvl="1"/>
            <a:endParaRPr lang="el-GR" sz="1600" dirty="0">
              <a:latin typeface="Lucida Grande" charset="0"/>
              <a:ea typeface="ＭＳ Ｐゴシック" charset="0"/>
              <a:cs typeface="Lucida Grande" charset="0"/>
            </a:endParaRPr>
          </a:p>
          <a:p>
            <a:pPr>
              <a:buFont typeface="Arial" charset="0"/>
              <a:buChar char="•"/>
            </a:pPr>
            <a:r>
              <a:rPr lang="el-GR" sz="1800" dirty="0">
                <a:latin typeface="Lucida Grande" charset="0"/>
                <a:ea typeface="ＭＳ Ｐゴシック" charset="0"/>
                <a:cs typeface="Lucida Grande" charset="0"/>
              </a:rPr>
              <a:t>Τελικά έχουν βρεθεί όλες οι τροχιές</a:t>
            </a:r>
          </a:p>
          <a:p>
            <a:pPr lvl="1">
              <a:buFont typeface="Arial" charset="0"/>
              <a:buChar char="•"/>
            </a:pPr>
            <a:r>
              <a:rPr lang="el-GR" sz="1600" dirty="0">
                <a:latin typeface="Lucida Grande" charset="0"/>
                <a:ea typeface="ＭＳ Ｐゴシック" charset="0"/>
                <a:cs typeface="Lucida Grande" charset="0"/>
              </a:rPr>
              <a:t> ή «στα γρήγορα» αυτές με μεγάλη ορμή-  οι κύριες τροχιές </a:t>
            </a:r>
          </a:p>
          <a:p>
            <a:endParaRPr lang="el-GR" dirty="0">
              <a:latin typeface="Tahoma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6260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96261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96262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DCDC6BE-FC82-D643-919A-7F0BE611FB30}" type="slidenum">
              <a:rPr lang="en-US" sz="1400">
                <a:latin typeface="Arial" charset="0"/>
              </a:rPr>
              <a:pPr/>
              <a:t>40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grpSp>
        <p:nvGrpSpPr>
          <p:cNvPr id="96269" name="Group 13"/>
          <p:cNvGrpSpPr>
            <a:grpSpLocks/>
          </p:cNvGrpSpPr>
          <p:nvPr/>
        </p:nvGrpSpPr>
        <p:grpSpPr bwMode="auto">
          <a:xfrm>
            <a:off x="6704377" y="838200"/>
            <a:ext cx="1566134" cy="1200329"/>
            <a:chOff x="6704376" y="2057400"/>
            <a:chExt cx="1566848" cy="1200507"/>
          </a:xfrm>
        </p:grpSpPr>
        <p:sp>
          <p:nvSpPr>
            <p:cNvPr id="96273" name="TextBox 20"/>
            <p:cNvSpPr txBox="1">
              <a:spLocks noChangeArrowheads="1"/>
            </p:cNvSpPr>
            <p:nvPr/>
          </p:nvSpPr>
          <p:spPr bwMode="auto">
            <a:xfrm>
              <a:off x="6704376" y="2057400"/>
              <a:ext cx="1566848" cy="1200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 dirty="0"/>
                <a:t>Μαγνητικό</a:t>
              </a:r>
            </a:p>
            <a:p>
              <a:r>
                <a:rPr lang="el-GR" dirty="0"/>
                <a:t>Πεδίο</a:t>
              </a:r>
            </a:p>
            <a:p>
              <a:r>
                <a:rPr lang="el-GR" dirty="0"/>
                <a:t>Β</a:t>
              </a:r>
              <a:endParaRPr lang="en-US" dirty="0"/>
            </a:p>
          </p:txBody>
        </p:sp>
        <p:sp>
          <p:nvSpPr>
            <p:cNvPr id="96274" name="Oval 22"/>
            <p:cNvSpPr>
              <a:spLocks noChangeArrowheads="1"/>
            </p:cNvSpPr>
            <p:nvPr/>
          </p:nvSpPr>
          <p:spPr bwMode="auto">
            <a:xfrm>
              <a:off x="7696200" y="2819400"/>
              <a:ext cx="381000" cy="381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rgbClr val="00009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Multiply 25"/>
            <p:cNvSpPr/>
            <p:nvPr/>
          </p:nvSpPr>
          <p:spPr bwMode="auto">
            <a:xfrm>
              <a:off x="7772886" y="2819513"/>
              <a:ext cx="304939" cy="381057"/>
            </a:xfrm>
            <a:prstGeom prst="mathMultiply">
              <a:avLst/>
            </a:prstGeom>
            <a:solidFill>
              <a:schemeClr val="bg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solidFill>
                  <a:srgbClr val="000090"/>
                </a:solidFill>
              </a:endParaRPr>
            </a:p>
          </p:txBody>
        </p:sp>
      </p:grpSp>
      <p:sp>
        <p:nvSpPr>
          <p:cNvPr id="96270" name="TextBox 26"/>
          <p:cNvSpPr txBox="1">
            <a:spLocks noChangeArrowheads="1"/>
          </p:cNvSpPr>
          <p:nvPr/>
        </p:nvSpPr>
        <p:spPr bwMode="auto">
          <a:xfrm>
            <a:off x="5943600" y="5257800"/>
            <a:ext cx="18716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P= 7.5 GeV/c</a:t>
            </a:r>
          </a:p>
        </p:txBody>
      </p:sp>
      <p:sp>
        <p:nvSpPr>
          <p:cNvPr id="96271" name="TextBox 27"/>
          <p:cNvSpPr txBox="1">
            <a:spLocks noChangeArrowheads="1"/>
          </p:cNvSpPr>
          <p:nvPr/>
        </p:nvSpPr>
        <p:spPr bwMode="auto">
          <a:xfrm>
            <a:off x="6096000" y="2057400"/>
            <a:ext cx="17827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P= 11 GeV/c</a:t>
            </a:r>
          </a:p>
        </p:txBody>
      </p:sp>
      <p:sp>
        <p:nvSpPr>
          <p:cNvPr id="96272" name="TextBox 28"/>
          <p:cNvSpPr txBox="1">
            <a:spLocks noChangeArrowheads="1"/>
          </p:cNvSpPr>
          <p:nvPr/>
        </p:nvSpPr>
        <p:spPr bwMode="auto">
          <a:xfrm>
            <a:off x="6858000" y="4419600"/>
            <a:ext cx="17938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/>
              <a:t>P= 22 GeV/c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581400" y="762000"/>
            <a:ext cx="3332163" cy="5336704"/>
            <a:chOff x="3581400" y="762000"/>
            <a:chExt cx="3332163" cy="5336704"/>
          </a:xfrm>
        </p:grpSpPr>
        <p:sp>
          <p:nvSpPr>
            <p:cNvPr id="96263" name="Rectangle 17"/>
            <p:cNvSpPr>
              <a:spLocks noChangeArrowheads="1"/>
            </p:cNvSpPr>
            <p:nvPr/>
          </p:nvSpPr>
          <p:spPr bwMode="auto">
            <a:xfrm>
              <a:off x="4038600" y="76200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64" name="Rectangle 18"/>
            <p:cNvSpPr>
              <a:spLocks noChangeArrowheads="1"/>
            </p:cNvSpPr>
            <p:nvPr/>
          </p:nvSpPr>
          <p:spPr bwMode="auto">
            <a:xfrm>
              <a:off x="4644008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65" name="Rectangle 19"/>
            <p:cNvSpPr>
              <a:spLocks noChangeArrowheads="1"/>
            </p:cNvSpPr>
            <p:nvPr/>
          </p:nvSpPr>
          <p:spPr bwMode="auto">
            <a:xfrm>
              <a:off x="5292080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Freeform 21"/>
            <p:cNvSpPr/>
            <p:nvPr/>
          </p:nvSpPr>
          <p:spPr bwMode="auto">
            <a:xfrm>
              <a:off x="3581400" y="990600"/>
              <a:ext cx="2506663" cy="4176713"/>
            </a:xfrm>
            <a:custGeom>
              <a:avLst/>
              <a:gdLst>
                <a:gd name="connsiteX0" fmla="*/ 0 w 2507358"/>
                <a:gd name="connsiteY0" fmla="*/ 0 h 4176997"/>
                <a:gd name="connsiteX1" fmla="*/ 1073646 w 2507358"/>
                <a:gd name="connsiteY1" fmla="*/ 366633 h 4176997"/>
                <a:gd name="connsiteX2" fmla="*/ 1898521 w 2507358"/>
                <a:gd name="connsiteY2" fmla="*/ 1165369 h 4176997"/>
                <a:gd name="connsiteX3" fmla="*/ 2369878 w 2507358"/>
                <a:gd name="connsiteY3" fmla="*/ 2330738 h 4176997"/>
                <a:gd name="connsiteX4" fmla="*/ 2487718 w 2507358"/>
                <a:gd name="connsiteY4" fmla="*/ 3221132 h 4176997"/>
                <a:gd name="connsiteX5" fmla="*/ 2487718 w 2507358"/>
                <a:gd name="connsiteY5" fmla="*/ 3456825 h 4176997"/>
                <a:gd name="connsiteX6" fmla="*/ 2461531 w 2507358"/>
                <a:gd name="connsiteY6" fmla="*/ 3771082 h 4176997"/>
                <a:gd name="connsiteX7" fmla="*/ 2461531 w 2507358"/>
                <a:gd name="connsiteY7" fmla="*/ 3771082 h 4176997"/>
                <a:gd name="connsiteX8" fmla="*/ 2461531 w 2507358"/>
                <a:gd name="connsiteY8" fmla="*/ 3771082 h 4176997"/>
                <a:gd name="connsiteX9" fmla="*/ 2461531 w 2507358"/>
                <a:gd name="connsiteY9" fmla="*/ 3771082 h 4176997"/>
                <a:gd name="connsiteX10" fmla="*/ 2435345 w 2507358"/>
                <a:gd name="connsiteY10" fmla="*/ 4176997 h 4176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07358" h="4176997">
                  <a:moveTo>
                    <a:pt x="0" y="0"/>
                  </a:moveTo>
                  <a:cubicBezTo>
                    <a:pt x="378613" y="86202"/>
                    <a:pt x="757226" y="172405"/>
                    <a:pt x="1073646" y="366633"/>
                  </a:cubicBezTo>
                  <a:cubicBezTo>
                    <a:pt x="1390066" y="560861"/>
                    <a:pt x="1682482" y="838018"/>
                    <a:pt x="1898521" y="1165369"/>
                  </a:cubicBezTo>
                  <a:cubicBezTo>
                    <a:pt x="2114560" y="1492720"/>
                    <a:pt x="2271679" y="1988111"/>
                    <a:pt x="2369878" y="2330738"/>
                  </a:cubicBezTo>
                  <a:cubicBezTo>
                    <a:pt x="2468077" y="2673365"/>
                    <a:pt x="2468078" y="3033451"/>
                    <a:pt x="2487718" y="3221132"/>
                  </a:cubicBezTo>
                  <a:cubicBezTo>
                    <a:pt x="2507358" y="3408813"/>
                    <a:pt x="2492083" y="3365167"/>
                    <a:pt x="2487718" y="3456825"/>
                  </a:cubicBezTo>
                  <a:cubicBezTo>
                    <a:pt x="2483353" y="3548483"/>
                    <a:pt x="2461531" y="3771082"/>
                    <a:pt x="2461531" y="3771082"/>
                  </a:cubicBezTo>
                  <a:lnTo>
                    <a:pt x="2461531" y="3771082"/>
                  </a:lnTo>
                  <a:lnTo>
                    <a:pt x="2461531" y="3771082"/>
                  </a:lnTo>
                  <a:lnTo>
                    <a:pt x="2461531" y="3771082"/>
                  </a:lnTo>
                  <a:lnTo>
                    <a:pt x="2435345" y="4176997"/>
                  </a:lnTo>
                </a:path>
              </a:pathLst>
            </a:custGeom>
            <a:noFill/>
            <a:ln w="12700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6267" name="Freeform 23"/>
            <p:cNvSpPr>
              <a:spLocks noChangeArrowheads="1"/>
            </p:cNvSpPr>
            <p:nvPr/>
          </p:nvSpPr>
          <p:spPr bwMode="auto">
            <a:xfrm>
              <a:off x="3810000" y="2667000"/>
              <a:ext cx="3103563" cy="1806575"/>
            </a:xfrm>
            <a:custGeom>
              <a:avLst/>
              <a:gdLst>
                <a:gd name="T0" fmla="*/ 0 w 3103101"/>
                <a:gd name="T1" fmla="*/ 0 h 1806977"/>
                <a:gd name="T2" fmla="*/ 1284094 w 3103101"/>
                <a:gd name="T3" fmla="*/ 549339 h 1806977"/>
                <a:gd name="T4" fmla="*/ 3105411 w 3103101"/>
                <a:gd name="T5" fmla="*/ 1804967 h 1806977"/>
                <a:gd name="T6" fmla="*/ 0 60000 65536"/>
                <a:gd name="T7" fmla="*/ 0 60000 65536"/>
                <a:gd name="T8" fmla="*/ 0 60000 65536"/>
                <a:gd name="T9" fmla="*/ 0 w 3103101"/>
                <a:gd name="T10" fmla="*/ 0 h 1806977"/>
                <a:gd name="T11" fmla="*/ 3103101 w 3103101"/>
                <a:gd name="T12" fmla="*/ 1806977 h 18069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03101" h="1806977">
                  <a:moveTo>
                    <a:pt x="0" y="0"/>
                  </a:moveTo>
                  <a:cubicBezTo>
                    <a:pt x="382978" y="124393"/>
                    <a:pt x="765956" y="248786"/>
                    <a:pt x="1283139" y="549949"/>
                  </a:cubicBezTo>
                  <a:cubicBezTo>
                    <a:pt x="1800322" y="851112"/>
                    <a:pt x="2451711" y="1329044"/>
                    <a:pt x="3103101" y="1806977"/>
                  </a:cubicBezTo>
                </a:path>
              </a:pathLst>
            </a:custGeom>
            <a:noFill/>
            <a:ln w="12700">
              <a:solidFill>
                <a:srgbClr val="0000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268" name="Freeform 24"/>
            <p:cNvSpPr>
              <a:spLocks noChangeArrowheads="1"/>
            </p:cNvSpPr>
            <p:nvPr/>
          </p:nvSpPr>
          <p:spPr bwMode="auto">
            <a:xfrm>
              <a:off x="3733800" y="2209800"/>
              <a:ext cx="2357438" cy="3300413"/>
            </a:xfrm>
            <a:custGeom>
              <a:avLst/>
              <a:gdLst>
                <a:gd name="T0" fmla="*/ 0 w 2356785"/>
                <a:gd name="T1" fmla="*/ 3303278 h 3299697"/>
                <a:gd name="T2" fmla="*/ 1048911 w 2356785"/>
                <a:gd name="T3" fmla="*/ 2844491 h 3299697"/>
                <a:gd name="T4" fmla="*/ 1953599 w 2356785"/>
                <a:gd name="T5" fmla="*/ 1428800 h 3299697"/>
                <a:gd name="T6" fmla="*/ 2360052 w 2356785"/>
                <a:gd name="T7" fmla="*/ 0 h 32996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56785"/>
                <a:gd name="T13" fmla="*/ 0 h 3299697"/>
                <a:gd name="T14" fmla="*/ 2356785 w 2356785"/>
                <a:gd name="T15" fmla="*/ 3299697 h 32996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56785" h="3299697">
                  <a:moveTo>
                    <a:pt x="0" y="3299697"/>
                  </a:moveTo>
                  <a:cubicBezTo>
                    <a:pt x="361155" y="3226588"/>
                    <a:pt x="722311" y="3153480"/>
                    <a:pt x="1047460" y="2841406"/>
                  </a:cubicBezTo>
                  <a:cubicBezTo>
                    <a:pt x="1372609" y="2529332"/>
                    <a:pt x="1732673" y="1900818"/>
                    <a:pt x="1950894" y="1427250"/>
                  </a:cubicBezTo>
                  <a:cubicBezTo>
                    <a:pt x="2169115" y="953682"/>
                    <a:pt x="2262950" y="476841"/>
                    <a:pt x="2356785" y="0"/>
                  </a:cubicBezTo>
                </a:path>
              </a:pathLst>
            </a:custGeom>
            <a:noFill/>
            <a:ln w="12700">
              <a:solidFill>
                <a:srgbClr val="0000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5868144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Title 73">
            <a:extLst>
              <a:ext uri="{FF2B5EF4-FFF2-40B4-BE49-F238E27FC236}">
                <a16:creationId xmlns:a16="http://schemas.microsoft.com/office/drawing/2014/main" id="{2085E45C-A6A0-0C0C-D5E1-6B676C698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399" y="228600"/>
            <a:ext cx="8379159" cy="1143000"/>
          </a:xfrm>
        </p:spPr>
        <p:txBody>
          <a:bodyPr/>
          <a:lstStyle/>
          <a:p>
            <a:r>
              <a:rPr lang="el-GR" dirty="0"/>
              <a:t>Απλουστευμένο πείραμα ΦΥΕ</a:t>
            </a:r>
            <a:endParaRPr lang="en-CH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516BAC2-E543-2896-A8EA-A352B7F6CBE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628B7C-EE95-A199-179B-8D910B7F3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6A67A7-9FBF-F6EE-62F6-054D9A82E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16006B3A-3370-FE46-AC1E-DD877ED44C8C}" type="slidenum">
              <a:rPr lang="en-US" smtClean="0"/>
              <a:pPr>
                <a:defRPr/>
              </a:pPr>
              <a:t>41</a:t>
            </a:fld>
            <a:endParaRPr lang="en-US" dirty="0">
              <a:solidFill>
                <a:schemeClr val="bg2"/>
              </a:solidFill>
            </a:endParaRPr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95514512-BD6A-A437-BFF2-F9EAAF6D8AFB}"/>
              </a:ext>
            </a:extLst>
          </p:cNvPr>
          <p:cNvGrpSpPr/>
          <p:nvPr/>
        </p:nvGrpSpPr>
        <p:grpSpPr>
          <a:xfrm>
            <a:off x="2754344" y="1853208"/>
            <a:ext cx="3771280" cy="1734191"/>
            <a:chOff x="2752044" y="1700808"/>
            <a:chExt cx="3771280" cy="1734191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F792AC89-05C7-A3EC-B9E3-18AF26298C46}"/>
                </a:ext>
              </a:extLst>
            </p:cNvPr>
            <p:cNvGrpSpPr/>
            <p:nvPr/>
          </p:nvGrpSpPr>
          <p:grpSpPr>
            <a:xfrm>
              <a:off x="2752044" y="1700808"/>
              <a:ext cx="811844" cy="1728192"/>
              <a:chOff x="2752044" y="1700808"/>
              <a:chExt cx="811844" cy="1728192"/>
            </a:xfrm>
          </p:grpSpPr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D8D1211-1148-8486-47CA-BE3B3F08DFA6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CB017B3F-90A2-3082-CA69-CF8805AE9C9C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B4CD58B-3287-986A-AC19-3BD6D0FA52F4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F29BCC3-1245-AE49-9E6F-7A234CAF4562}"/>
                </a:ext>
              </a:extLst>
            </p:cNvPr>
            <p:cNvGrpSpPr/>
            <p:nvPr/>
          </p:nvGrpSpPr>
          <p:grpSpPr>
            <a:xfrm>
              <a:off x="3743931" y="1700808"/>
              <a:ext cx="811844" cy="1728192"/>
              <a:chOff x="2752044" y="1700808"/>
              <a:chExt cx="811844" cy="1728192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4897266-2A7D-39D5-F7C9-63CDA0E98568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7349CDE0-ACE6-7517-9319-6960FACF0B11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A0641A71-C60A-C94A-EDE9-D9231DABBA72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53CB9E0-5597-343C-106B-F03C4B3FEC08}"/>
                </a:ext>
              </a:extLst>
            </p:cNvPr>
            <p:cNvGrpSpPr/>
            <p:nvPr/>
          </p:nvGrpSpPr>
          <p:grpSpPr>
            <a:xfrm>
              <a:off x="4735818" y="1700808"/>
              <a:ext cx="811844" cy="1728192"/>
              <a:chOff x="2752044" y="1700808"/>
              <a:chExt cx="811844" cy="1728192"/>
            </a:xfrm>
          </p:grpSpPr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CD08EA2F-3731-4550-152C-5163D12F3920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5DD377E8-5964-06C1-856C-C2D67DD15B26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203693C3-5F2C-6925-5F1E-E8AD5FD90951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A5AFA96F-D459-3A2E-1D6C-29CCC83F298A}"/>
                </a:ext>
              </a:extLst>
            </p:cNvPr>
            <p:cNvGrpSpPr/>
            <p:nvPr/>
          </p:nvGrpSpPr>
          <p:grpSpPr>
            <a:xfrm>
              <a:off x="5711480" y="1706807"/>
              <a:ext cx="811844" cy="1728192"/>
              <a:chOff x="2752044" y="1700808"/>
              <a:chExt cx="811844" cy="1728192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DC27869-41D8-8F9D-81C8-16528EFDF3E0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B75566DD-C46F-A573-DE92-66A632A1A7E7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23" name="Rectangle 22">
                <a:extLst>
                  <a:ext uri="{FF2B5EF4-FFF2-40B4-BE49-F238E27FC236}">
                    <a16:creationId xmlns:a16="http://schemas.microsoft.com/office/drawing/2014/main" id="{F100EFE2-4A52-B043-9FF2-24D335194324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EFA568B6-8F8A-A25F-87F7-FB2166FBE6BF}"/>
              </a:ext>
            </a:extLst>
          </p:cNvPr>
          <p:cNvGrpSpPr/>
          <p:nvPr/>
        </p:nvGrpSpPr>
        <p:grpSpPr>
          <a:xfrm>
            <a:off x="2718278" y="3935442"/>
            <a:ext cx="3771280" cy="1734191"/>
            <a:chOff x="2718278" y="3935442"/>
            <a:chExt cx="3771280" cy="1734191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1E52228E-32A0-5AF6-80BD-D1DEE463171A}"/>
                </a:ext>
              </a:extLst>
            </p:cNvPr>
            <p:cNvGrpSpPr/>
            <p:nvPr/>
          </p:nvGrpSpPr>
          <p:grpSpPr>
            <a:xfrm>
              <a:off x="2718278" y="3935442"/>
              <a:ext cx="811844" cy="1728192"/>
              <a:chOff x="2752044" y="1700808"/>
              <a:chExt cx="811844" cy="1728192"/>
            </a:xfrm>
          </p:grpSpPr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387512CE-68D3-8FEA-71EB-50B4846736DA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A93F4441-D88F-9089-0F52-257ED9CCFFA8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D43C2BA9-9988-354A-3BFD-B6D0D6C07DE4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6779F9C-932A-B7CD-D2D0-F0F766476043}"/>
                </a:ext>
              </a:extLst>
            </p:cNvPr>
            <p:cNvGrpSpPr/>
            <p:nvPr/>
          </p:nvGrpSpPr>
          <p:grpSpPr>
            <a:xfrm>
              <a:off x="3710165" y="3935442"/>
              <a:ext cx="811844" cy="1728192"/>
              <a:chOff x="2752044" y="1700808"/>
              <a:chExt cx="811844" cy="1728192"/>
            </a:xfrm>
          </p:grpSpPr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8DA6E607-FAD9-F53D-003A-B93687C0C3FE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D2A68695-B2B2-D67B-4E13-7AF1353BF68B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E5A4BC49-38B8-2CA4-7A1F-53D134944A45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41FF47DD-5C0A-EC84-B548-7574AEA2D4A2}"/>
                </a:ext>
              </a:extLst>
            </p:cNvPr>
            <p:cNvGrpSpPr/>
            <p:nvPr/>
          </p:nvGrpSpPr>
          <p:grpSpPr>
            <a:xfrm>
              <a:off x="4702052" y="3935442"/>
              <a:ext cx="811844" cy="1728192"/>
              <a:chOff x="2752044" y="1700808"/>
              <a:chExt cx="811844" cy="1728192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ADF29571-6129-D60B-FD94-21932FBB81F6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1CC788AE-686E-C5B3-D9DC-0F383D878CFA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E3F3B7E9-D889-E3A9-5EDE-F58147D8E3CC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3C38DFB4-1388-4E54-112F-E45EFE969B6C}"/>
                </a:ext>
              </a:extLst>
            </p:cNvPr>
            <p:cNvGrpSpPr/>
            <p:nvPr/>
          </p:nvGrpSpPr>
          <p:grpSpPr>
            <a:xfrm>
              <a:off x="5677714" y="3941441"/>
              <a:ext cx="811844" cy="1728192"/>
              <a:chOff x="2752044" y="1700808"/>
              <a:chExt cx="811844" cy="1728192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F399FE01-3C6E-7246-DB53-F12F3A1C5B5E}"/>
                  </a:ext>
                </a:extLst>
              </p:cNvPr>
              <p:cNvSpPr/>
              <p:nvPr/>
            </p:nvSpPr>
            <p:spPr bwMode="auto">
              <a:xfrm>
                <a:off x="2771800" y="1700808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8" name="Rectangle 37">
                <a:extLst>
                  <a:ext uri="{FF2B5EF4-FFF2-40B4-BE49-F238E27FC236}">
                    <a16:creationId xmlns:a16="http://schemas.microsoft.com/office/drawing/2014/main" id="{650CD8EC-B0CB-ADBB-713A-72CAC2153CB3}"/>
                  </a:ext>
                </a:extLst>
              </p:cNvPr>
              <p:cNvSpPr/>
              <p:nvPr/>
            </p:nvSpPr>
            <p:spPr bwMode="auto">
              <a:xfrm>
                <a:off x="2752044" y="2312876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  <p:sp>
            <p:nvSpPr>
              <p:cNvPr id="39" name="Rectangle 38">
                <a:extLst>
                  <a:ext uri="{FF2B5EF4-FFF2-40B4-BE49-F238E27FC236}">
                    <a16:creationId xmlns:a16="http://schemas.microsoft.com/office/drawing/2014/main" id="{DDB9A7DC-3038-A465-C09D-F9C333D06AFC}"/>
                  </a:ext>
                </a:extLst>
              </p:cNvPr>
              <p:cNvSpPr/>
              <p:nvPr/>
            </p:nvSpPr>
            <p:spPr bwMode="auto">
              <a:xfrm>
                <a:off x="2752044" y="2924944"/>
                <a:ext cx="792088" cy="504056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127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CH" sz="2400" b="0" i="0" u="none" strike="noStrike" cap="none" normalizeH="0" baseline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/>
                  <a:latin typeface="Times New Roman" pitchFamily="-107" charset="0"/>
                </a:endParaRPr>
              </a:p>
            </p:txBody>
          </p:sp>
        </p:grp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E58DBF4-D23F-08A4-4749-684C0536002F}"/>
              </a:ext>
            </a:extLst>
          </p:cNvPr>
          <p:cNvGrpSpPr/>
          <p:nvPr/>
        </p:nvGrpSpPr>
        <p:grpSpPr>
          <a:xfrm>
            <a:off x="1666215" y="1853208"/>
            <a:ext cx="415823" cy="3810426"/>
            <a:chOff x="971600" y="1700808"/>
            <a:chExt cx="415823" cy="3810426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1CDD9769-63B7-6A85-81C2-BFEC892D64B0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E4A58B2-CDB5-5A41-3021-D40233EF11CD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121244C4-F9F8-9D62-7159-2AAB03BA4AD0}"/>
              </a:ext>
            </a:extLst>
          </p:cNvPr>
          <p:cNvGrpSpPr/>
          <p:nvPr/>
        </p:nvGrpSpPr>
        <p:grpSpPr>
          <a:xfrm>
            <a:off x="1124000" y="1853208"/>
            <a:ext cx="415823" cy="3810426"/>
            <a:chOff x="971600" y="1700808"/>
            <a:chExt cx="415823" cy="3810426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992AC8B3-8238-F321-F7A4-28134C195CD8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F17EAC60-FF49-9FB1-0C35-3FF17A266AD3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31ACD990-147B-BB5D-1D17-17F6EFDCEB13}"/>
              </a:ext>
            </a:extLst>
          </p:cNvPr>
          <p:cNvGrpSpPr/>
          <p:nvPr/>
        </p:nvGrpSpPr>
        <p:grpSpPr>
          <a:xfrm>
            <a:off x="589366" y="1853208"/>
            <a:ext cx="415823" cy="3810426"/>
            <a:chOff x="971600" y="1700808"/>
            <a:chExt cx="415823" cy="3810426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48FE3C58-91F9-9DC6-4AA6-29554AA0FEB5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1A3A5D8F-329B-2674-A555-12DA619FA6ED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7A67D99-4A3B-8E43-DD42-9BEEC19E25D8}"/>
              </a:ext>
            </a:extLst>
          </p:cNvPr>
          <p:cNvGrpSpPr/>
          <p:nvPr/>
        </p:nvGrpSpPr>
        <p:grpSpPr>
          <a:xfrm>
            <a:off x="45752" y="1853208"/>
            <a:ext cx="415823" cy="3810426"/>
            <a:chOff x="971600" y="1700808"/>
            <a:chExt cx="415823" cy="3810426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A01680A-2149-1584-C884-887148C47F5B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45C5224-561A-CB0A-A7EE-FF1596E4F66F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C610418-5E8E-4703-8372-4968238155AE}"/>
              </a:ext>
            </a:extLst>
          </p:cNvPr>
          <p:cNvGrpSpPr/>
          <p:nvPr/>
        </p:nvGrpSpPr>
        <p:grpSpPr>
          <a:xfrm>
            <a:off x="7812088" y="1859207"/>
            <a:ext cx="415823" cy="3810426"/>
            <a:chOff x="971600" y="1700808"/>
            <a:chExt cx="415823" cy="3810426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8BEC45C-C9A6-8E5A-BD6F-949E89F36DE3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7FB9128-0091-CDBD-8D00-2370068D195B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sp>
        <p:nvSpPr>
          <p:cNvPr id="59" name="Rectangle 58">
            <a:extLst>
              <a:ext uri="{FF2B5EF4-FFF2-40B4-BE49-F238E27FC236}">
                <a16:creationId xmlns:a16="http://schemas.microsoft.com/office/drawing/2014/main" id="{52081A16-29B1-DDB8-16B7-D95794AF5F4A}"/>
              </a:ext>
            </a:extLst>
          </p:cNvPr>
          <p:cNvSpPr/>
          <p:nvPr/>
        </p:nvSpPr>
        <p:spPr bwMode="auto">
          <a:xfrm>
            <a:off x="6689357" y="1852429"/>
            <a:ext cx="144016" cy="38104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FF17E3B7-34EF-DC11-DBBB-0C89E5F57BCD}"/>
              </a:ext>
            </a:extLst>
          </p:cNvPr>
          <p:cNvSpPr/>
          <p:nvPr/>
        </p:nvSpPr>
        <p:spPr bwMode="auto">
          <a:xfrm>
            <a:off x="6961164" y="1852429"/>
            <a:ext cx="144016" cy="38104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B34F159-94D0-AD68-9A2E-4C89BF8B986A}"/>
              </a:ext>
            </a:extLst>
          </p:cNvPr>
          <p:cNvGrpSpPr/>
          <p:nvPr/>
        </p:nvGrpSpPr>
        <p:grpSpPr>
          <a:xfrm>
            <a:off x="7252190" y="1852429"/>
            <a:ext cx="415823" cy="3810426"/>
            <a:chOff x="971600" y="1700808"/>
            <a:chExt cx="415823" cy="3810426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03412635-6CED-1898-79E0-E25ADCC4523D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60FF3CEE-CD43-0633-AAA5-C3F12067B868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7C9A60E6-7626-D6D3-ACBF-85DCFC95C8E6}"/>
              </a:ext>
            </a:extLst>
          </p:cNvPr>
          <p:cNvGrpSpPr/>
          <p:nvPr/>
        </p:nvGrpSpPr>
        <p:grpSpPr>
          <a:xfrm>
            <a:off x="2228701" y="1852429"/>
            <a:ext cx="415823" cy="3810426"/>
            <a:chOff x="971600" y="1700808"/>
            <a:chExt cx="415823" cy="3810426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99001509-ACA9-775F-8509-F66C261C43E3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AE40C1CA-338F-3B03-38D1-E7006B77F1D6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B61627F5-FC77-B6ED-54EB-D425F09E6EB4}"/>
              </a:ext>
            </a:extLst>
          </p:cNvPr>
          <p:cNvGrpSpPr/>
          <p:nvPr/>
        </p:nvGrpSpPr>
        <p:grpSpPr>
          <a:xfrm>
            <a:off x="8369736" y="1859207"/>
            <a:ext cx="415823" cy="3810426"/>
            <a:chOff x="971600" y="1700808"/>
            <a:chExt cx="415823" cy="3810426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8BE8FB8-B952-D956-0ACF-66A05053A87A}"/>
                </a:ext>
              </a:extLst>
            </p:cNvPr>
            <p:cNvSpPr/>
            <p:nvPr/>
          </p:nvSpPr>
          <p:spPr bwMode="auto">
            <a:xfrm>
              <a:off x="971600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73176C64-C5F5-FF56-3124-D772DFA57792}"/>
                </a:ext>
              </a:extLst>
            </p:cNvPr>
            <p:cNvSpPr/>
            <p:nvPr/>
          </p:nvSpPr>
          <p:spPr bwMode="auto">
            <a:xfrm>
              <a:off x="1243407" y="1700808"/>
              <a:ext cx="144016" cy="3810426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endParaRPr>
            </a:p>
          </p:txBody>
        </p:sp>
      </p:grp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607EAD8C-52B7-63E9-E504-DBFB2CB7CF44}"/>
              </a:ext>
            </a:extLst>
          </p:cNvPr>
          <p:cNvCxnSpPr/>
          <p:nvPr/>
        </p:nvCxnSpPr>
        <p:spPr bwMode="auto">
          <a:xfrm flipV="1">
            <a:off x="0" y="2780928"/>
            <a:ext cx="4283968" cy="296416"/>
          </a:xfrm>
          <a:prstGeom prst="line">
            <a:avLst/>
          </a:prstGeom>
          <a:solidFill>
            <a:schemeClr val="bg1"/>
          </a:soli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oval" w="med" len="med"/>
          </a:ln>
          <a:effectLst/>
        </p:spPr>
      </p:cxnSp>
      <p:sp>
        <p:nvSpPr>
          <p:cNvPr id="73" name="Freeform 72">
            <a:extLst>
              <a:ext uri="{FF2B5EF4-FFF2-40B4-BE49-F238E27FC236}">
                <a16:creationId xmlns:a16="http://schemas.microsoft.com/office/drawing/2014/main" id="{A644DF2A-0AC8-0BA5-6793-EB8A14024574}"/>
              </a:ext>
            </a:extLst>
          </p:cNvPr>
          <p:cNvSpPr/>
          <p:nvPr/>
        </p:nvSpPr>
        <p:spPr bwMode="auto">
          <a:xfrm>
            <a:off x="-1" y="2042119"/>
            <a:ext cx="4000330" cy="2580681"/>
          </a:xfrm>
          <a:custGeom>
            <a:avLst/>
            <a:gdLst>
              <a:gd name="connsiteX0" fmla="*/ 0 w 2832100"/>
              <a:gd name="connsiteY0" fmla="*/ 1676400 h 1676400"/>
              <a:gd name="connsiteX1" fmla="*/ 292100 w 2832100"/>
              <a:gd name="connsiteY1" fmla="*/ 1651000 h 1676400"/>
              <a:gd name="connsiteX2" fmla="*/ 393700 w 2832100"/>
              <a:gd name="connsiteY2" fmla="*/ 1625600 h 1676400"/>
              <a:gd name="connsiteX3" fmla="*/ 469900 w 2832100"/>
              <a:gd name="connsiteY3" fmla="*/ 1612900 h 1676400"/>
              <a:gd name="connsiteX4" fmla="*/ 635000 w 2832100"/>
              <a:gd name="connsiteY4" fmla="*/ 1562100 h 1676400"/>
              <a:gd name="connsiteX5" fmla="*/ 685800 w 2832100"/>
              <a:gd name="connsiteY5" fmla="*/ 1549400 h 1676400"/>
              <a:gd name="connsiteX6" fmla="*/ 901700 w 2832100"/>
              <a:gd name="connsiteY6" fmla="*/ 1511300 h 1676400"/>
              <a:gd name="connsiteX7" fmla="*/ 1041400 w 2832100"/>
              <a:gd name="connsiteY7" fmla="*/ 1460500 h 1676400"/>
              <a:gd name="connsiteX8" fmla="*/ 1092200 w 2832100"/>
              <a:gd name="connsiteY8" fmla="*/ 1409700 h 1676400"/>
              <a:gd name="connsiteX9" fmla="*/ 1130300 w 2832100"/>
              <a:gd name="connsiteY9" fmla="*/ 1397000 h 1676400"/>
              <a:gd name="connsiteX10" fmla="*/ 1168400 w 2832100"/>
              <a:gd name="connsiteY10" fmla="*/ 1371600 h 1676400"/>
              <a:gd name="connsiteX11" fmla="*/ 1219200 w 2832100"/>
              <a:gd name="connsiteY11" fmla="*/ 1346200 h 1676400"/>
              <a:gd name="connsiteX12" fmla="*/ 1295400 w 2832100"/>
              <a:gd name="connsiteY12" fmla="*/ 1295400 h 1676400"/>
              <a:gd name="connsiteX13" fmla="*/ 1397000 w 2832100"/>
              <a:gd name="connsiteY13" fmla="*/ 1257300 h 1676400"/>
              <a:gd name="connsiteX14" fmla="*/ 1447800 w 2832100"/>
              <a:gd name="connsiteY14" fmla="*/ 1219200 h 1676400"/>
              <a:gd name="connsiteX15" fmla="*/ 1600200 w 2832100"/>
              <a:gd name="connsiteY15" fmla="*/ 1117600 h 1676400"/>
              <a:gd name="connsiteX16" fmla="*/ 1701800 w 2832100"/>
              <a:gd name="connsiteY16" fmla="*/ 1028700 h 1676400"/>
              <a:gd name="connsiteX17" fmla="*/ 1892300 w 2832100"/>
              <a:gd name="connsiteY17" fmla="*/ 939800 h 1676400"/>
              <a:gd name="connsiteX18" fmla="*/ 1968500 w 2832100"/>
              <a:gd name="connsiteY18" fmla="*/ 901700 h 1676400"/>
              <a:gd name="connsiteX19" fmla="*/ 2019300 w 2832100"/>
              <a:gd name="connsiteY19" fmla="*/ 838200 h 1676400"/>
              <a:gd name="connsiteX20" fmla="*/ 2184400 w 2832100"/>
              <a:gd name="connsiteY20" fmla="*/ 711200 h 1676400"/>
              <a:gd name="connsiteX21" fmla="*/ 2247900 w 2832100"/>
              <a:gd name="connsiteY21" fmla="*/ 660400 h 1676400"/>
              <a:gd name="connsiteX22" fmla="*/ 2298700 w 2832100"/>
              <a:gd name="connsiteY22" fmla="*/ 635000 h 1676400"/>
              <a:gd name="connsiteX23" fmla="*/ 2374900 w 2832100"/>
              <a:gd name="connsiteY23" fmla="*/ 596900 h 1676400"/>
              <a:gd name="connsiteX24" fmla="*/ 2451100 w 2832100"/>
              <a:gd name="connsiteY24" fmla="*/ 533400 h 1676400"/>
              <a:gd name="connsiteX25" fmla="*/ 2540000 w 2832100"/>
              <a:gd name="connsiteY25" fmla="*/ 482600 h 1676400"/>
              <a:gd name="connsiteX26" fmla="*/ 2628900 w 2832100"/>
              <a:gd name="connsiteY26" fmla="*/ 431800 h 1676400"/>
              <a:gd name="connsiteX27" fmla="*/ 2692400 w 2832100"/>
              <a:gd name="connsiteY27" fmla="*/ 342900 h 1676400"/>
              <a:gd name="connsiteX28" fmla="*/ 2730500 w 2832100"/>
              <a:gd name="connsiteY28" fmla="*/ 304800 h 1676400"/>
              <a:gd name="connsiteX29" fmla="*/ 2743200 w 2832100"/>
              <a:gd name="connsiteY29" fmla="*/ 266700 h 1676400"/>
              <a:gd name="connsiteX30" fmla="*/ 2768600 w 2832100"/>
              <a:gd name="connsiteY30" fmla="*/ 127000 h 1676400"/>
              <a:gd name="connsiteX31" fmla="*/ 2794000 w 2832100"/>
              <a:gd name="connsiteY31" fmla="*/ 76200 h 1676400"/>
              <a:gd name="connsiteX32" fmla="*/ 2806700 w 2832100"/>
              <a:gd name="connsiteY32" fmla="*/ 38100 h 1676400"/>
              <a:gd name="connsiteX33" fmla="*/ 2832100 w 2832100"/>
              <a:gd name="connsiteY33" fmla="*/ 0 h 167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2832100" h="1676400">
                <a:moveTo>
                  <a:pt x="0" y="1676400"/>
                </a:moveTo>
                <a:cubicBezTo>
                  <a:pt x="97367" y="1667933"/>
                  <a:pt x="195169" y="1663507"/>
                  <a:pt x="292100" y="1651000"/>
                </a:cubicBezTo>
                <a:cubicBezTo>
                  <a:pt x="326722" y="1646533"/>
                  <a:pt x="359566" y="1632914"/>
                  <a:pt x="393700" y="1625600"/>
                </a:cubicBezTo>
                <a:cubicBezTo>
                  <a:pt x="418879" y="1620205"/>
                  <a:pt x="444500" y="1617133"/>
                  <a:pt x="469900" y="1612900"/>
                </a:cubicBezTo>
                <a:cubicBezTo>
                  <a:pt x="565812" y="1574535"/>
                  <a:pt x="511283" y="1593029"/>
                  <a:pt x="635000" y="1562100"/>
                </a:cubicBezTo>
                <a:cubicBezTo>
                  <a:pt x="651933" y="1557867"/>
                  <a:pt x="668521" y="1551868"/>
                  <a:pt x="685800" y="1549400"/>
                </a:cubicBezTo>
                <a:cubicBezTo>
                  <a:pt x="741550" y="1541436"/>
                  <a:pt x="854794" y="1526935"/>
                  <a:pt x="901700" y="1511300"/>
                </a:cubicBezTo>
                <a:cubicBezTo>
                  <a:pt x="999527" y="1478691"/>
                  <a:pt x="953041" y="1495844"/>
                  <a:pt x="1041400" y="1460500"/>
                </a:cubicBezTo>
                <a:cubicBezTo>
                  <a:pt x="1058333" y="1443567"/>
                  <a:pt x="1072713" y="1423619"/>
                  <a:pt x="1092200" y="1409700"/>
                </a:cubicBezTo>
                <a:cubicBezTo>
                  <a:pt x="1103093" y="1401919"/>
                  <a:pt x="1118326" y="1402987"/>
                  <a:pt x="1130300" y="1397000"/>
                </a:cubicBezTo>
                <a:cubicBezTo>
                  <a:pt x="1143952" y="1390174"/>
                  <a:pt x="1155148" y="1379173"/>
                  <a:pt x="1168400" y="1371600"/>
                </a:cubicBezTo>
                <a:cubicBezTo>
                  <a:pt x="1184838" y="1362207"/>
                  <a:pt x="1202966" y="1355940"/>
                  <a:pt x="1219200" y="1346200"/>
                </a:cubicBezTo>
                <a:cubicBezTo>
                  <a:pt x="1245377" y="1330494"/>
                  <a:pt x="1266440" y="1305053"/>
                  <a:pt x="1295400" y="1295400"/>
                </a:cubicBezTo>
                <a:cubicBezTo>
                  <a:pt x="1323916" y="1285895"/>
                  <a:pt x="1374221" y="1269955"/>
                  <a:pt x="1397000" y="1257300"/>
                </a:cubicBezTo>
                <a:cubicBezTo>
                  <a:pt x="1415503" y="1247021"/>
                  <a:pt x="1430188" y="1230941"/>
                  <a:pt x="1447800" y="1219200"/>
                </a:cubicBezTo>
                <a:cubicBezTo>
                  <a:pt x="1519171" y="1171620"/>
                  <a:pt x="1542985" y="1165279"/>
                  <a:pt x="1600200" y="1117600"/>
                </a:cubicBezTo>
                <a:cubicBezTo>
                  <a:pt x="1634771" y="1088791"/>
                  <a:pt x="1666131" y="1056138"/>
                  <a:pt x="1701800" y="1028700"/>
                </a:cubicBezTo>
                <a:cubicBezTo>
                  <a:pt x="1846140" y="917669"/>
                  <a:pt x="1665278" y="1091148"/>
                  <a:pt x="1892300" y="939800"/>
                </a:cubicBezTo>
                <a:cubicBezTo>
                  <a:pt x="1941539" y="906974"/>
                  <a:pt x="1915920" y="919227"/>
                  <a:pt x="1968500" y="901700"/>
                </a:cubicBezTo>
                <a:cubicBezTo>
                  <a:pt x="1985433" y="880533"/>
                  <a:pt x="1999382" y="856586"/>
                  <a:pt x="2019300" y="838200"/>
                </a:cubicBezTo>
                <a:cubicBezTo>
                  <a:pt x="2058280" y="802219"/>
                  <a:pt x="2135343" y="749355"/>
                  <a:pt x="2184400" y="711200"/>
                </a:cubicBezTo>
                <a:cubicBezTo>
                  <a:pt x="2205797" y="694558"/>
                  <a:pt x="2223655" y="672522"/>
                  <a:pt x="2247900" y="660400"/>
                </a:cubicBezTo>
                <a:cubicBezTo>
                  <a:pt x="2264833" y="651933"/>
                  <a:pt x="2281299" y="642458"/>
                  <a:pt x="2298700" y="635000"/>
                </a:cubicBezTo>
                <a:cubicBezTo>
                  <a:pt x="2351880" y="612209"/>
                  <a:pt x="2324978" y="635728"/>
                  <a:pt x="2374900" y="596900"/>
                </a:cubicBezTo>
                <a:cubicBezTo>
                  <a:pt x="2400999" y="576601"/>
                  <a:pt x="2425001" y="553699"/>
                  <a:pt x="2451100" y="533400"/>
                </a:cubicBezTo>
                <a:cubicBezTo>
                  <a:pt x="2508302" y="488909"/>
                  <a:pt x="2471393" y="525479"/>
                  <a:pt x="2540000" y="482600"/>
                </a:cubicBezTo>
                <a:cubicBezTo>
                  <a:pt x="2627871" y="427681"/>
                  <a:pt x="2554047" y="456751"/>
                  <a:pt x="2628900" y="431800"/>
                </a:cubicBezTo>
                <a:cubicBezTo>
                  <a:pt x="2649002" y="401647"/>
                  <a:pt x="2668771" y="370467"/>
                  <a:pt x="2692400" y="342900"/>
                </a:cubicBezTo>
                <a:cubicBezTo>
                  <a:pt x="2704089" y="329263"/>
                  <a:pt x="2717800" y="317500"/>
                  <a:pt x="2730500" y="304800"/>
                </a:cubicBezTo>
                <a:cubicBezTo>
                  <a:pt x="2734733" y="292100"/>
                  <a:pt x="2740296" y="279768"/>
                  <a:pt x="2743200" y="266700"/>
                </a:cubicBezTo>
                <a:cubicBezTo>
                  <a:pt x="2747465" y="247509"/>
                  <a:pt x="2760896" y="150112"/>
                  <a:pt x="2768600" y="127000"/>
                </a:cubicBezTo>
                <a:cubicBezTo>
                  <a:pt x="2774587" y="109039"/>
                  <a:pt x="2786542" y="93601"/>
                  <a:pt x="2794000" y="76200"/>
                </a:cubicBezTo>
                <a:cubicBezTo>
                  <a:pt x="2799273" y="63895"/>
                  <a:pt x="2800713" y="50074"/>
                  <a:pt x="2806700" y="38100"/>
                </a:cubicBezTo>
                <a:cubicBezTo>
                  <a:pt x="2813526" y="24448"/>
                  <a:pt x="2832100" y="0"/>
                  <a:pt x="2832100" y="0"/>
                </a:cubicBezTo>
              </a:path>
            </a:pathLst>
          </a:cu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oval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75" name="Freeform 74">
            <a:extLst>
              <a:ext uri="{FF2B5EF4-FFF2-40B4-BE49-F238E27FC236}">
                <a16:creationId xmlns:a16="http://schemas.microsoft.com/office/drawing/2014/main" id="{ABBA01F6-2AB7-F821-9DEF-2C7D8998AA69}"/>
              </a:ext>
            </a:extLst>
          </p:cNvPr>
          <p:cNvSpPr/>
          <p:nvPr/>
        </p:nvSpPr>
        <p:spPr bwMode="auto">
          <a:xfrm>
            <a:off x="-12700" y="4378660"/>
            <a:ext cx="9156700" cy="592287"/>
          </a:xfrm>
          <a:custGeom>
            <a:avLst/>
            <a:gdLst>
              <a:gd name="connsiteX0" fmla="*/ 0 w 9194800"/>
              <a:gd name="connsiteY0" fmla="*/ 584202 h 614849"/>
              <a:gd name="connsiteX1" fmla="*/ 1079500 w 9194800"/>
              <a:gd name="connsiteY1" fmla="*/ 584202 h 614849"/>
              <a:gd name="connsiteX2" fmla="*/ 1282700 w 9194800"/>
              <a:gd name="connsiteY2" fmla="*/ 558802 h 614849"/>
              <a:gd name="connsiteX3" fmla="*/ 1828800 w 9194800"/>
              <a:gd name="connsiteY3" fmla="*/ 520702 h 614849"/>
              <a:gd name="connsiteX4" fmla="*/ 2794000 w 9194800"/>
              <a:gd name="connsiteY4" fmla="*/ 406402 h 614849"/>
              <a:gd name="connsiteX5" fmla="*/ 3721100 w 9194800"/>
              <a:gd name="connsiteY5" fmla="*/ 419102 h 614849"/>
              <a:gd name="connsiteX6" fmla="*/ 4330700 w 9194800"/>
              <a:gd name="connsiteY6" fmla="*/ 419102 h 614849"/>
              <a:gd name="connsiteX7" fmla="*/ 5435600 w 9194800"/>
              <a:gd name="connsiteY7" fmla="*/ 431802 h 614849"/>
              <a:gd name="connsiteX8" fmla="*/ 5613400 w 9194800"/>
              <a:gd name="connsiteY8" fmla="*/ 444502 h 614849"/>
              <a:gd name="connsiteX9" fmla="*/ 5803900 w 9194800"/>
              <a:gd name="connsiteY9" fmla="*/ 431802 h 614849"/>
              <a:gd name="connsiteX10" fmla="*/ 5842000 w 9194800"/>
              <a:gd name="connsiteY10" fmla="*/ 419102 h 614849"/>
              <a:gd name="connsiteX11" fmla="*/ 6096000 w 9194800"/>
              <a:gd name="connsiteY11" fmla="*/ 406402 h 614849"/>
              <a:gd name="connsiteX12" fmla="*/ 6781800 w 9194800"/>
              <a:gd name="connsiteY12" fmla="*/ 393702 h 614849"/>
              <a:gd name="connsiteX13" fmla="*/ 6883400 w 9194800"/>
              <a:gd name="connsiteY13" fmla="*/ 381002 h 614849"/>
              <a:gd name="connsiteX14" fmla="*/ 6946900 w 9194800"/>
              <a:gd name="connsiteY14" fmla="*/ 368302 h 614849"/>
              <a:gd name="connsiteX15" fmla="*/ 7023100 w 9194800"/>
              <a:gd name="connsiteY15" fmla="*/ 355602 h 614849"/>
              <a:gd name="connsiteX16" fmla="*/ 7353300 w 9194800"/>
              <a:gd name="connsiteY16" fmla="*/ 304802 h 614849"/>
              <a:gd name="connsiteX17" fmla="*/ 7480300 w 9194800"/>
              <a:gd name="connsiteY17" fmla="*/ 279402 h 614849"/>
              <a:gd name="connsiteX18" fmla="*/ 7594600 w 9194800"/>
              <a:gd name="connsiteY18" fmla="*/ 241302 h 614849"/>
              <a:gd name="connsiteX19" fmla="*/ 7823200 w 9194800"/>
              <a:gd name="connsiteY19" fmla="*/ 190502 h 614849"/>
              <a:gd name="connsiteX20" fmla="*/ 7886700 w 9194800"/>
              <a:gd name="connsiteY20" fmla="*/ 177802 h 614849"/>
              <a:gd name="connsiteX21" fmla="*/ 8293100 w 9194800"/>
              <a:gd name="connsiteY21" fmla="*/ 152402 h 614849"/>
              <a:gd name="connsiteX22" fmla="*/ 8432800 w 9194800"/>
              <a:gd name="connsiteY22" fmla="*/ 139702 h 614849"/>
              <a:gd name="connsiteX23" fmla="*/ 8699500 w 9194800"/>
              <a:gd name="connsiteY23" fmla="*/ 101602 h 614849"/>
              <a:gd name="connsiteX24" fmla="*/ 8826500 w 9194800"/>
              <a:gd name="connsiteY24" fmla="*/ 76202 h 614849"/>
              <a:gd name="connsiteX25" fmla="*/ 8915400 w 9194800"/>
              <a:gd name="connsiteY25" fmla="*/ 63502 h 614849"/>
              <a:gd name="connsiteX26" fmla="*/ 8991600 w 9194800"/>
              <a:gd name="connsiteY26" fmla="*/ 50802 h 614849"/>
              <a:gd name="connsiteX27" fmla="*/ 9055100 w 9194800"/>
              <a:gd name="connsiteY27" fmla="*/ 25402 h 614849"/>
              <a:gd name="connsiteX28" fmla="*/ 9194800 w 9194800"/>
              <a:gd name="connsiteY28" fmla="*/ 2 h 6148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9194800" h="614849">
                <a:moveTo>
                  <a:pt x="0" y="584202"/>
                </a:moveTo>
                <a:cubicBezTo>
                  <a:pt x="412093" y="635714"/>
                  <a:pt x="191491" y="612847"/>
                  <a:pt x="1079500" y="584202"/>
                </a:cubicBezTo>
                <a:cubicBezTo>
                  <a:pt x="1147725" y="582001"/>
                  <a:pt x="1214683" y="564566"/>
                  <a:pt x="1282700" y="558802"/>
                </a:cubicBezTo>
                <a:cubicBezTo>
                  <a:pt x="1464524" y="543393"/>
                  <a:pt x="1646767" y="533402"/>
                  <a:pt x="1828800" y="520702"/>
                </a:cubicBezTo>
                <a:cubicBezTo>
                  <a:pt x="2168585" y="466336"/>
                  <a:pt x="2428096" y="418205"/>
                  <a:pt x="2794000" y="406402"/>
                </a:cubicBezTo>
                <a:cubicBezTo>
                  <a:pt x="3102902" y="396437"/>
                  <a:pt x="3412067" y="414869"/>
                  <a:pt x="3721100" y="419102"/>
                </a:cubicBezTo>
                <a:cubicBezTo>
                  <a:pt x="4208310" y="447761"/>
                  <a:pt x="3609533" y="419102"/>
                  <a:pt x="4330700" y="419102"/>
                </a:cubicBezTo>
                <a:cubicBezTo>
                  <a:pt x="4699024" y="419102"/>
                  <a:pt x="5067300" y="427569"/>
                  <a:pt x="5435600" y="431802"/>
                </a:cubicBezTo>
                <a:cubicBezTo>
                  <a:pt x="5494867" y="436035"/>
                  <a:pt x="5553982" y="444502"/>
                  <a:pt x="5613400" y="444502"/>
                </a:cubicBezTo>
                <a:cubicBezTo>
                  <a:pt x="5677041" y="444502"/>
                  <a:pt x="5740648" y="438830"/>
                  <a:pt x="5803900" y="431802"/>
                </a:cubicBezTo>
                <a:cubicBezTo>
                  <a:pt x="5817205" y="430324"/>
                  <a:pt x="5828663" y="420262"/>
                  <a:pt x="5842000" y="419102"/>
                </a:cubicBezTo>
                <a:cubicBezTo>
                  <a:pt x="5926454" y="411758"/>
                  <a:pt x="6011259" y="408692"/>
                  <a:pt x="6096000" y="406402"/>
                </a:cubicBezTo>
                <a:lnTo>
                  <a:pt x="6781800" y="393702"/>
                </a:lnTo>
                <a:cubicBezTo>
                  <a:pt x="6815667" y="389469"/>
                  <a:pt x="6849667" y="386192"/>
                  <a:pt x="6883400" y="381002"/>
                </a:cubicBezTo>
                <a:cubicBezTo>
                  <a:pt x="6904735" y="377720"/>
                  <a:pt x="6925662" y="372163"/>
                  <a:pt x="6946900" y="368302"/>
                </a:cubicBezTo>
                <a:cubicBezTo>
                  <a:pt x="6972235" y="363696"/>
                  <a:pt x="6997635" y="359422"/>
                  <a:pt x="7023100" y="355602"/>
                </a:cubicBezTo>
                <a:cubicBezTo>
                  <a:pt x="7186190" y="331138"/>
                  <a:pt x="7198357" y="332973"/>
                  <a:pt x="7353300" y="304802"/>
                </a:cubicBezTo>
                <a:cubicBezTo>
                  <a:pt x="7395775" y="297079"/>
                  <a:pt x="7438550" y="290389"/>
                  <a:pt x="7480300" y="279402"/>
                </a:cubicBezTo>
                <a:cubicBezTo>
                  <a:pt x="7519139" y="269181"/>
                  <a:pt x="7555984" y="252335"/>
                  <a:pt x="7594600" y="241302"/>
                </a:cubicBezTo>
                <a:cubicBezTo>
                  <a:pt x="7748921" y="197210"/>
                  <a:pt x="7706689" y="211686"/>
                  <a:pt x="7823200" y="190502"/>
                </a:cubicBezTo>
                <a:cubicBezTo>
                  <a:pt x="7844438" y="186641"/>
                  <a:pt x="7865331" y="180855"/>
                  <a:pt x="7886700" y="177802"/>
                </a:cubicBezTo>
                <a:cubicBezTo>
                  <a:pt x="8030408" y="157272"/>
                  <a:pt x="8134193" y="159311"/>
                  <a:pt x="8293100" y="152402"/>
                </a:cubicBezTo>
                <a:cubicBezTo>
                  <a:pt x="8339667" y="148169"/>
                  <a:pt x="8386511" y="146315"/>
                  <a:pt x="8432800" y="139702"/>
                </a:cubicBezTo>
                <a:cubicBezTo>
                  <a:pt x="8795786" y="87847"/>
                  <a:pt x="8310872" y="136932"/>
                  <a:pt x="8699500" y="101602"/>
                </a:cubicBezTo>
                <a:cubicBezTo>
                  <a:pt x="8741833" y="93135"/>
                  <a:pt x="8783985" y="83705"/>
                  <a:pt x="8826500" y="76202"/>
                </a:cubicBezTo>
                <a:cubicBezTo>
                  <a:pt x="8855979" y="71000"/>
                  <a:pt x="8885814" y="68054"/>
                  <a:pt x="8915400" y="63502"/>
                </a:cubicBezTo>
                <a:cubicBezTo>
                  <a:pt x="8940851" y="59586"/>
                  <a:pt x="8966200" y="55035"/>
                  <a:pt x="8991600" y="50802"/>
                </a:cubicBezTo>
                <a:cubicBezTo>
                  <a:pt x="9012767" y="42335"/>
                  <a:pt x="9033073" y="31276"/>
                  <a:pt x="9055100" y="25402"/>
                </a:cubicBezTo>
                <a:cubicBezTo>
                  <a:pt x="9153463" y="-828"/>
                  <a:pt x="9142143" y="2"/>
                  <a:pt x="9194800" y="2"/>
                </a:cubicBezTo>
              </a:path>
            </a:pathLst>
          </a:custGeom>
          <a:noFill/>
          <a:ln w="22225" cap="flat" cmpd="sng" algn="ctr">
            <a:solidFill>
              <a:srgbClr val="99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B9858A7-3A61-418B-A8A8-F48519F3D62F}"/>
              </a:ext>
            </a:extLst>
          </p:cNvPr>
          <p:cNvSpPr txBox="1"/>
          <p:nvPr/>
        </p:nvSpPr>
        <p:spPr>
          <a:xfrm>
            <a:off x="8826440" y="3935442"/>
            <a:ext cx="2811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μ</a:t>
            </a:r>
            <a:endParaRPr lang="en-CH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7D37B37-5E5F-BFA0-D1E4-E4F07DD53436}"/>
              </a:ext>
            </a:extLst>
          </p:cNvPr>
          <p:cNvSpPr txBox="1"/>
          <p:nvPr/>
        </p:nvSpPr>
        <p:spPr>
          <a:xfrm>
            <a:off x="3798327" y="1411604"/>
            <a:ext cx="389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</a:t>
            </a:r>
            <a:r>
              <a:rPr lang="en-US" baseline="30000" dirty="0"/>
              <a:t>-</a:t>
            </a:r>
            <a:endParaRPr lang="en-CH" baseline="30000" dirty="0"/>
          </a:p>
        </p:txBody>
      </p:sp>
    </p:spTree>
    <p:extLst>
      <p:ext uri="{BB962C8B-B14F-4D97-AF65-F5344CB8AC3E}">
        <p14:creationId xmlns:p14="http://schemas.microsoft.com/office/powerpoint/2010/main" val="320725837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 bwMode="auto">
          <a:xfrm>
            <a:off x="7236296" y="1916832"/>
            <a:ext cx="1440160" cy="4464496"/>
          </a:xfrm>
          <a:prstGeom prst="rect">
            <a:avLst/>
          </a:prstGeom>
          <a:solidFill>
            <a:srgbClr val="CCFFCC"/>
          </a:solidFill>
          <a:ln w="12700" cap="flat" cmpd="sng" algn="ctr">
            <a:solidFill>
              <a:schemeClr val="accent5">
                <a:lumMod val="2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>
              <a:ln>
                <a:noFill/>
              </a:ln>
              <a:solidFill>
                <a:srgbClr val="3366FF"/>
              </a:solidFill>
              <a:effectLst/>
              <a:latin typeface="Times New Roman" pitchFamily="-107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7504" y="620688"/>
            <a:ext cx="8856984" cy="576064"/>
          </a:xfrm>
        </p:spPr>
        <p:txBody>
          <a:bodyPr/>
          <a:lstStyle/>
          <a:p>
            <a:r>
              <a:rPr lang="el-GR" sz="3200" dirty="0"/>
              <a:t>Από μερική προς ‘ολική’ ανακατασκευή</a:t>
            </a:r>
            <a:endParaRPr lang="en-US" sz="32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676400"/>
            <a:ext cx="4330824" cy="4381500"/>
          </a:xfrm>
        </p:spPr>
        <p:txBody>
          <a:bodyPr>
            <a:normAutofit/>
          </a:bodyPr>
          <a:lstStyle/>
          <a:p>
            <a:r>
              <a:rPr lang="el-GR" sz="2400" dirty="0"/>
              <a:t>Μετά από αυτά τα πρώτα ίχνη</a:t>
            </a:r>
          </a:p>
          <a:p>
            <a:r>
              <a:rPr lang="el-GR" sz="2400" dirty="0"/>
              <a:t>Προσθέτουμε ανιχνευτές</a:t>
            </a:r>
          </a:p>
          <a:p>
            <a:pPr lvl="1"/>
            <a:r>
              <a:rPr lang="el-GR" sz="2000" dirty="0"/>
              <a:t>Ευαίσθητους, σε περισότερα σωματίδια, άλλες αλληλεπιδράσεις </a:t>
            </a:r>
          </a:p>
          <a:p>
            <a:r>
              <a:rPr lang="el-GR" sz="2400" dirty="0"/>
              <a:t>Βγάζουμε πληροφορίες για τα άλλα σωματίδια (γ, π, Κ, </a:t>
            </a:r>
            <a:r>
              <a:rPr lang="en-US" sz="2400" dirty="0"/>
              <a:t>p, n, … )</a:t>
            </a:r>
            <a:endParaRPr lang="el-GR" sz="2400" dirty="0"/>
          </a:p>
          <a:p>
            <a:r>
              <a:rPr lang="el-GR" sz="2400" dirty="0"/>
              <a:t>Συγκροτούμε «ολόκληρη</a:t>
            </a:r>
            <a:r>
              <a:rPr lang="nb-NO" sz="2400" dirty="0"/>
              <a:t>»</a:t>
            </a:r>
            <a:r>
              <a:rPr lang="el-GR" sz="2400" dirty="0"/>
              <a:t> την εικόνα της σύγκρουσης</a:t>
            </a:r>
            <a:r>
              <a:rPr lang="el-GR" sz="2800" dirty="0"/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55837316-2A32-4341-A317-F9B8DEB480CE}" type="slidenum">
              <a:rPr lang="en-US" smtClean="0"/>
              <a:pPr>
                <a:defRPr/>
              </a:pPr>
              <a:t>42</a:t>
            </a:fld>
            <a:endParaRPr lang="en-US">
              <a:solidFill>
                <a:schemeClr val="bg2"/>
              </a:solidFill>
            </a:endParaRPr>
          </a:p>
        </p:txBody>
      </p:sp>
      <p:sp>
        <p:nvSpPr>
          <p:cNvPr id="12" name="TextBox 26"/>
          <p:cNvSpPr txBox="1">
            <a:spLocks noChangeArrowheads="1"/>
          </p:cNvSpPr>
          <p:nvPr/>
        </p:nvSpPr>
        <p:spPr bwMode="auto">
          <a:xfrm>
            <a:off x="4932040" y="1700808"/>
            <a:ext cx="117211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P= 7.5 </a:t>
            </a:r>
            <a:r>
              <a:rPr lang="en-US" sz="1400" dirty="0" err="1"/>
              <a:t>GeV</a:t>
            </a:r>
            <a:r>
              <a:rPr lang="en-US" sz="1400" dirty="0"/>
              <a:t>/c</a:t>
            </a:r>
          </a:p>
        </p:txBody>
      </p:sp>
      <p:sp>
        <p:nvSpPr>
          <p:cNvPr id="13" name="TextBox 27"/>
          <p:cNvSpPr txBox="1">
            <a:spLocks noChangeArrowheads="1"/>
          </p:cNvSpPr>
          <p:nvPr/>
        </p:nvSpPr>
        <p:spPr bwMode="auto">
          <a:xfrm>
            <a:off x="5004049" y="5589240"/>
            <a:ext cx="115212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P= 11 </a:t>
            </a:r>
            <a:r>
              <a:rPr lang="en-US" sz="1400" dirty="0" err="1"/>
              <a:t>GeV</a:t>
            </a:r>
            <a:r>
              <a:rPr lang="en-US" sz="1400" dirty="0"/>
              <a:t>/c</a:t>
            </a:r>
          </a:p>
        </p:txBody>
      </p:sp>
      <p:sp>
        <p:nvSpPr>
          <p:cNvPr id="14" name="TextBox 28"/>
          <p:cNvSpPr txBox="1">
            <a:spLocks noChangeArrowheads="1"/>
          </p:cNvSpPr>
          <p:nvPr/>
        </p:nvSpPr>
        <p:spPr bwMode="auto">
          <a:xfrm>
            <a:off x="4932040" y="3140968"/>
            <a:ext cx="112363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/>
              <a:t>P= 22 </a:t>
            </a:r>
            <a:r>
              <a:rPr lang="en-US" sz="1400" dirty="0" err="1"/>
              <a:t>GeV</a:t>
            </a:r>
            <a:r>
              <a:rPr lang="en-US" sz="1400" dirty="0"/>
              <a:t>/c</a:t>
            </a:r>
          </a:p>
        </p:txBody>
      </p:sp>
      <p:sp>
        <p:nvSpPr>
          <p:cNvPr id="28" name="Rectangle 27"/>
          <p:cNvSpPr/>
          <p:nvPr/>
        </p:nvSpPr>
        <p:spPr bwMode="auto">
          <a:xfrm>
            <a:off x="7308304" y="4509120"/>
            <a:ext cx="1296144" cy="288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           230</a:t>
            </a:r>
            <a:r>
              <a:rPr kumimoji="0" lang="en-US" sz="1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7308304" y="4869160"/>
            <a:ext cx="129614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/>
              <a:t>           3345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5940152" y="1700808"/>
            <a:ext cx="1566664" cy="4685928"/>
            <a:chOff x="3581400" y="762000"/>
            <a:chExt cx="3332163" cy="5336704"/>
          </a:xfrm>
        </p:grpSpPr>
        <p:sp>
          <p:nvSpPr>
            <p:cNvPr id="20" name="Rectangle 17"/>
            <p:cNvSpPr>
              <a:spLocks noChangeArrowheads="1"/>
            </p:cNvSpPr>
            <p:nvPr/>
          </p:nvSpPr>
          <p:spPr bwMode="auto">
            <a:xfrm>
              <a:off x="4038600" y="762000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8"/>
            <p:cNvSpPr>
              <a:spLocks noChangeArrowheads="1"/>
            </p:cNvSpPr>
            <p:nvPr/>
          </p:nvSpPr>
          <p:spPr bwMode="auto">
            <a:xfrm>
              <a:off x="4644008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19"/>
            <p:cNvSpPr>
              <a:spLocks noChangeArrowheads="1"/>
            </p:cNvSpPr>
            <p:nvPr/>
          </p:nvSpPr>
          <p:spPr bwMode="auto">
            <a:xfrm>
              <a:off x="5292080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Freeform 22"/>
            <p:cNvSpPr/>
            <p:nvPr/>
          </p:nvSpPr>
          <p:spPr bwMode="auto">
            <a:xfrm>
              <a:off x="3581400" y="990600"/>
              <a:ext cx="2506663" cy="4176713"/>
            </a:xfrm>
            <a:custGeom>
              <a:avLst/>
              <a:gdLst>
                <a:gd name="connsiteX0" fmla="*/ 0 w 2507358"/>
                <a:gd name="connsiteY0" fmla="*/ 0 h 4176997"/>
                <a:gd name="connsiteX1" fmla="*/ 1073646 w 2507358"/>
                <a:gd name="connsiteY1" fmla="*/ 366633 h 4176997"/>
                <a:gd name="connsiteX2" fmla="*/ 1898521 w 2507358"/>
                <a:gd name="connsiteY2" fmla="*/ 1165369 h 4176997"/>
                <a:gd name="connsiteX3" fmla="*/ 2369878 w 2507358"/>
                <a:gd name="connsiteY3" fmla="*/ 2330738 h 4176997"/>
                <a:gd name="connsiteX4" fmla="*/ 2487718 w 2507358"/>
                <a:gd name="connsiteY4" fmla="*/ 3221132 h 4176997"/>
                <a:gd name="connsiteX5" fmla="*/ 2487718 w 2507358"/>
                <a:gd name="connsiteY5" fmla="*/ 3456825 h 4176997"/>
                <a:gd name="connsiteX6" fmla="*/ 2461531 w 2507358"/>
                <a:gd name="connsiteY6" fmla="*/ 3771082 h 4176997"/>
                <a:gd name="connsiteX7" fmla="*/ 2461531 w 2507358"/>
                <a:gd name="connsiteY7" fmla="*/ 3771082 h 4176997"/>
                <a:gd name="connsiteX8" fmla="*/ 2461531 w 2507358"/>
                <a:gd name="connsiteY8" fmla="*/ 3771082 h 4176997"/>
                <a:gd name="connsiteX9" fmla="*/ 2461531 w 2507358"/>
                <a:gd name="connsiteY9" fmla="*/ 3771082 h 4176997"/>
                <a:gd name="connsiteX10" fmla="*/ 2435345 w 2507358"/>
                <a:gd name="connsiteY10" fmla="*/ 4176997 h 4176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07358" h="4176997">
                  <a:moveTo>
                    <a:pt x="0" y="0"/>
                  </a:moveTo>
                  <a:cubicBezTo>
                    <a:pt x="378613" y="86202"/>
                    <a:pt x="757226" y="172405"/>
                    <a:pt x="1073646" y="366633"/>
                  </a:cubicBezTo>
                  <a:cubicBezTo>
                    <a:pt x="1390066" y="560861"/>
                    <a:pt x="1682482" y="838018"/>
                    <a:pt x="1898521" y="1165369"/>
                  </a:cubicBezTo>
                  <a:cubicBezTo>
                    <a:pt x="2114560" y="1492720"/>
                    <a:pt x="2271679" y="1988111"/>
                    <a:pt x="2369878" y="2330738"/>
                  </a:cubicBezTo>
                  <a:cubicBezTo>
                    <a:pt x="2468077" y="2673365"/>
                    <a:pt x="2468078" y="3033451"/>
                    <a:pt x="2487718" y="3221132"/>
                  </a:cubicBezTo>
                  <a:cubicBezTo>
                    <a:pt x="2507358" y="3408813"/>
                    <a:pt x="2492083" y="3365167"/>
                    <a:pt x="2487718" y="3456825"/>
                  </a:cubicBezTo>
                  <a:cubicBezTo>
                    <a:pt x="2483353" y="3548483"/>
                    <a:pt x="2461531" y="3771082"/>
                    <a:pt x="2461531" y="3771082"/>
                  </a:cubicBezTo>
                  <a:lnTo>
                    <a:pt x="2461531" y="3771082"/>
                  </a:lnTo>
                  <a:lnTo>
                    <a:pt x="2461531" y="3771082"/>
                  </a:lnTo>
                  <a:lnTo>
                    <a:pt x="2461531" y="3771082"/>
                  </a:lnTo>
                  <a:lnTo>
                    <a:pt x="2435345" y="4176997"/>
                  </a:lnTo>
                </a:path>
              </a:pathLst>
            </a:custGeom>
            <a:noFill/>
            <a:ln w="12700" cap="flat" cmpd="sng" algn="ctr">
              <a:solidFill>
                <a:schemeClr val="tx2">
                  <a:lumMod val="50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Freeform 23"/>
            <p:cNvSpPr>
              <a:spLocks noChangeArrowheads="1"/>
            </p:cNvSpPr>
            <p:nvPr/>
          </p:nvSpPr>
          <p:spPr bwMode="auto">
            <a:xfrm>
              <a:off x="3810000" y="2667000"/>
              <a:ext cx="3103563" cy="1806575"/>
            </a:xfrm>
            <a:custGeom>
              <a:avLst/>
              <a:gdLst>
                <a:gd name="T0" fmla="*/ 0 w 3103101"/>
                <a:gd name="T1" fmla="*/ 0 h 1806977"/>
                <a:gd name="T2" fmla="*/ 1284094 w 3103101"/>
                <a:gd name="T3" fmla="*/ 549339 h 1806977"/>
                <a:gd name="T4" fmla="*/ 3105411 w 3103101"/>
                <a:gd name="T5" fmla="*/ 1804967 h 1806977"/>
                <a:gd name="T6" fmla="*/ 0 60000 65536"/>
                <a:gd name="T7" fmla="*/ 0 60000 65536"/>
                <a:gd name="T8" fmla="*/ 0 60000 65536"/>
                <a:gd name="T9" fmla="*/ 0 w 3103101"/>
                <a:gd name="T10" fmla="*/ 0 h 1806977"/>
                <a:gd name="T11" fmla="*/ 3103101 w 3103101"/>
                <a:gd name="T12" fmla="*/ 1806977 h 180697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103101" h="1806977">
                  <a:moveTo>
                    <a:pt x="0" y="0"/>
                  </a:moveTo>
                  <a:cubicBezTo>
                    <a:pt x="382978" y="124393"/>
                    <a:pt x="765956" y="248786"/>
                    <a:pt x="1283139" y="549949"/>
                  </a:cubicBezTo>
                  <a:cubicBezTo>
                    <a:pt x="1800322" y="851112"/>
                    <a:pt x="2451711" y="1329044"/>
                    <a:pt x="3103101" y="1806977"/>
                  </a:cubicBezTo>
                </a:path>
              </a:pathLst>
            </a:custGeom>
            <a:noFill/>
            <a:ln w="12700">
              <a:solidFill>
                <a:srgbClr val="0000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Freeform 24"/>
            <p:cNvSpPr>
              <a:spLocks noChangeArrowheads="1"/>
            </p:cNvSpPr>
            <p:nvPr/>
          </p:nvSpPr>
          <p:spPr bwMode="auto">
            <a:xfrm>
              <a:off x="3733800" y="2209800"/>
              <a:ext cx="2357438" cy="3300413"/>
            </a:xfrm>
            <a:custGeom>
              <a:avLst/>
              <a:gdLst>
                <a:gd name="T0" fmla="*/ 0 w 2356785"/>
                <a:gd name="T1" fmla="*/ 3303278 h 3299697"/>
                <a:gd name="T2" fmla="*/ 1048911 w 2356785"/>
                <a:gd name="T3" fmla="*/ 2844491 h 3299697"/>
                <a:gd name="T4" fmla="*/ 1953599 w 2356785"/>
                <a:gd name="T5" fmla="*/ 1428800 h 3299697"/>
                <a:gd name="T6" fmla="*/ 2360052 w 2356785"/>
                <a:gd name="T7" fmla="*/ 0 h 329969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56785"/>
                <a:gd name="T13" fmla="*/ 0 h 3299697"/>
                <a:gd name="T14" fmla="*/ 2356785 w 2356785"/>
                <a:gd name="T15" fmla="*/ 3299697 h 329969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56785" h="3299697">
                  <a:moveTo>
                    <a:pt x="0" y="3299697"/>
                  </a:moveTo>
                  <a:cubicBezTo>
                    <a:pt x="361155" y="3226588"/>
                    <a:pt x="722311" y="3153480"/>
                    <a:pt x="1047460" y="2841406"/>
                  </a:cubicBezTo>
                  <a:cubicBezTo>
                    <a:pt x="1372609" y="2529332"/>
                    <a:pt x="1732673" y="1900818"/>
                    <a:pt x="1950894" y="1427250"/>
                  </a:cubicBezTo>
                  <a:cubicBezTo>
                    <a:pt x="2169115" y="953682"/>
                    <a:pt x="2262950" y="476841"/>
                    <a:pt x="2356785" y="0"/>
                  </a:cubicBezTo>
                </a:path>
              </a:pathLst>
            </a:custGeom>
            <a:noFill/>
            <a:ln w="12700">
              <a:solidFill>
                <a:srgbClr val="000033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Rectangle 18"/>
            <p:cNvSpPr>
              <a:spLocks noChangeArrowheads="1"/>
            </p:cNvSpPr>
            <p:nvPr/>
          </p:nvSpPr>
          <p:spPr bwMode="auto">
            <a:xfrm>
              <a:off x="5868144" y="764704"/>
              <a:ext cx="76200" cy="5334000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" name="Explosion 2 29"/>
          <p:cNvSpPr/>
          <p:nvPr/>
        </p:nvSpPr>
        <p:spPr bwMode="auto">
          <a:xfrm>
            <a:off x="7452320" y="4941168"/>
            <a:ext cx="194320" cy="144016"/>
          </a:xfrm>
          <a:prstGeom prst="irregularSeal2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31" name="Rectangle 30"/>
          <p:cNvSpPr/>
          <p:nvPr/>
        </p:nvSpPr>
        <p:spPr bwMode="auto">
          <a:xfrm>
            <a:off x="7308304" y="5229200"/>
            <a:ext cx="1296144" cy="288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           503 u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7308304" y="2132856"/>
            <a:ext cx="129614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/>
              <a:t>           1744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7308304" y="3356992"/>
            <a:ext cx="1296144" cy="2880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US" sz="1600" dirty="0"/>
              <a:t>           1544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34" name="Right Arrow 33"/>
          <p:cNvSpPr/>
          <p:nvPr/>
        </p:nvSpPr>
        <p:spPr bwMode="auto">
          <a:xfrm flipV="1">
            <a:off x="5724128" y="2276872"/>
            <a:ext cx="1512168" cy="144016"/>
          </a:xfrm>
          <a:prstGeom prst="rightArrow">
            <a:avLst/>
          </a:prstGeom>
          <a:solidFill>
            <a:schemeClr val="bg1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cxnSp>
        <p:nvCxnSpPr>
          <p:cNvPr id="36" name="Straight Arrow Connector 35"/>
          <p:cNvCxnSpPr/>
          <p:nvPr/>
        </p:nvCxnSpPr>
        <p:spPr bwMode="auto">
          <a:xfrm flipV="1">
            <a:off x="4932040" y="2348880"/>
            <a:ext cx="1440160" cy="504056"/>
          </a:xfrm>
          <a:prstGeom prst="straightConnector1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flipV="1">
            <a:off x="5436096" y="3573016"/>
            <a:ext cx="2304256" cy="648072"/>
          </a:xfrm>
          <a:prstGeom prst="straightConnector1">
            <a:avLst/>
          </a:prstGeom>
          <a:solidFill>
            <a:schemeClr val="bg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Explosion 2 39"/>
          <p:cNvSpPr/>
          <p:nvPr/>
        </p:nvSpPr>
        <p:spPr bwMode="auto">
          <a:xfrm>
            <a:off x="7740352" y="3429000"/>
            <a:ext cx="194320" cy="144016"/>
          </a:xfrm>
          <a:prstGeom prst="irregularSeal2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7308304" y="2492896"/>
            <a:ext cx="1296144" cy="2880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2700" cap="flat" cmpd="sng" algn="ctr">
            <a:solidFill>
              <a:schemeClr val="accent4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           340</a:t>
            </a:r>
            <a:r>
              <a:rPr kumimoji="0" lang="en-US" sz="16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-107" charset="0"/>
              </a:rPr>
              <a:t> u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 New Roman" pitchFamily="-107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076056" y="3933056"/>
            <a:ext cx="325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γ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5292080" y="206084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28214909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dirty="0"/>
              <a:t>Χρήση της ανακατασκευής</a:t>
            </a:r>
            <a:endParaRPr kumimoji="1" lang="en-GB" dirty="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977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269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2697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E4D3EFA-6949-B249-BFD7-7D244AE4B03E}" type="slidenum">
              <a:rPr lang="en-GB" sz="1200">
                <a:latin typeface="Arial" charset="0"/>
              </a:rPr>
              <a:pPr/>
              <a:t>43</a:t>
            </a:fld>
            <a:endParaRPr lang="en-GB" sz="1200">
              <a:latin typeface="Arial" charset="0"/>
            </a:endParaRPr>
          </a:p>
        </p:txBody>
      </p:sp>
      <p:cxnSp>
        <p:nvCxnSpPr>
          <p:cNvPr id="126985" name="AutoShape 7"/>
          <p:cNvCxnSpPr>
            <a:cxnSpLocks noChangeShapeType="1"/>
            <a:stCxn id="126981" idx="4"/>
            <a:endCxn id="126984" idx="0"/>
          </p:cNvCxnSpPr>
          <p:nvPr/>
        </p:nvCxnSpPr>
        <p:spPr bwMode="auto">
          <a:xfrm>
            <a:off x="1167284" y="2322984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6986" name="Text Box 8"/>
          <p:cNvSpPr txBox="1">
            <a:spLocks noChangeArrowheads="1"/>
          </p:cNvSpPr>
          <p:nvPr/>
        </p:nvSpPr>
        <p:spPr bwMode="auto">
          <a:xfrm>
            <a:off x="4572000" y="2924175"/>
            <a:ext cx="4470400" cy="831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Πρότυπα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αναγνώρισης:</a:t>
            </a:r>
          </a:p>
          <a:p>
            <a:pPr marL="285750" indent="-285750" algn="l">
              <a:buFontTx/>
              <a:buChar char="-"/>
            </a:pP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Συμπλέγματα (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clusters)</a:t>
            </a:r>
          </a:p>
          <a:p>
            <a:pPr marL="285750" indent="-285750" algn="l">
              <a:buFontTx/>
              <a:buChar char="-"/>
            </a:pP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Υποψήφιες τροχιές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126989" name="AutoShape 11"/>
          <p:cNvCxnSpPr>
            <a:cxnSpLocks noChangeShapeType="1"/>
            <a:stCxn id="126984" idx="4"/>
            <a:endCxn id="126988" idx="0"/>
          </p:cNvCxnSpPr>
          <p:nvPr/>
        </p:nvCxnSpPr>
        <p:spPr bwMode="auto">
          <a:xfrm>
            <a:off x="1167284" y="3618384"/>
            <a:ext cx="0" cy="5334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6990" name="Text Box 12"/>
          <p:cNvSpPr txBox="1">
            <a:spLocks noChangeArrowheads="1"/>
          </p:cNvSpPr>
          <p:nvPr/>
        </p:nvSpPr>
        <p:spPr bwMode="auto">
          <a:xfrm>
            <a:off x="4644008" y="4005263"/>
            <a:ext cx="4195192" cy="10778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Πληροφορίες «για τη Φυσική»:</a:t>
            </a:r>
          </a:p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Εγκάρσια ορμή,</a:t>
            </a:r>
          </a:p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Συσχέτιση σωματιδίων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πίδακες (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jets</a:t>
            </a:r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)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, </a:t>
            </a:r>
          </a:p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(καλύτερη) αναγνώριση σωματιδίων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23528" y="1484784"/>
            <a:ext cx="1687512" cy="4800600"/>
            <a:chOff x="1754188" y="1481138"/>
            <a:chExt cx="1687512" cy="4800600"/>
          </a:xfrm>
        </p:grpSpPr>
        <p:sp>
          <p:nvSpPr>
            <p:cNvPr id="126981" name="Oval 3"/>
            <p:cNvSpPr>
              <a:spLocks noChangeArrowheads="1"/>
            </p:cNvSpPr>
            <p:nvPr/>
          </p:nvSpPr>
          <p:spPr bwMode="auto">
            <a:xfrm>
              <a:off x="1754188" y="1481138"/>
              <a:ext cx="1687512" cy="83820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r>
                <a:rPr lang="en-US" altLang="ja-JP" sz="1800">
                  <a:solidFill>
                    <a:srgbClr val="000099"/>
                  </a:solidFill>
                  <a:latin typeface="Arial" charset="0"/>
                </a:rPr>
                <a:t>RAW</a:t>
              </a:r>
            </a:p>
          </p:txBody>
        </p:sp>
        <p:sp>
          <p:nvSpPr>
            <p:cNvPr id="126984" name="Oval 6"/>
            <p:cNvSpPr>
              <a:spLocks noChangeArrowheads="1"/>
            </p:cNvSpPr>
            <p:nvPr/>
          </p:nvSpPr>
          <p:spPr bwMode="auto">
            <a:xfrm>
              <a:off x="1754188" y="2776538"/>
              <a:ext cx="1687512" cy="83820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r>
                <a:rPr lang="en-US" altLang="ja-JP" sz="1800">
                  <a:solidFill>
                    <a:srgbClr val="000099"/>
                  </a:solidFill>
                  <a:latin typeface="Arial" charset="0"/>
                </a:rPr>
                <a:t>ESD</a:t>
              </a:r>
            </a:p>
          </p:txBody>
        </p:sp>
        <p:sp>
          <p:nvSpPr>
            <p:cNvPr id="126988" name="Oval 10"/>
            <p:cNvSpPr>
              <a:spLocks noChangeArrowheads="1"/>
            </p:cNvSpPr>
            <p:nvPr/>
          </p:nvSpPr>
          <p:spPr bwMode="auto">
            <a:xfrm>
              <a:off x="1754188" y="4148138"/>
              <a:ext cx="1687512" cy="83820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r>
                <a:rPr lang="en-US" altLang="ja-JP" sz="1800">
                  <a:solidFill>
                    <a:srgbClr val="000099"/>
                  </a:solidFill>
                  <a:latin typeface="Arial" charset="0"/>
                </a:rPr>
                <a:t>AOD</a:t>
              </a:r>
            </a:p>
          </p:txBody>
        </p:sp>
        <p:sp>
          <p:nvSpPr>
            <p:cNvPr id="126992" name="Oval 14"/>
            <p:cNvSpPr>
              <a:spLocks noChangeArrowheads="1"/>
            </p:cNvSpPr>
            <p:nvPr/>
          </p:nvSpPr>
          <p:spPr bwMode="auto">
            <a:xfrm>
              <a:off x="1754188" y="5443538"/>
              <a:ext cx="1687512" cy="838200"/>
            </a:xfrm>
            <a:prstGeom prst="ellipse">
              <a:avLst/>
            </a:prstGeom>
            <a:solidFill>
              <a:srgbClr val="00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25400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2075" tIns="46038" rIns="92075" bIns="46038" anchor="ctr"/>
            <a:lstStyle/>
            <a:p>
              <a:r>
                <a:rPr lang="en-US" altLang="ja-JP" sz="1800" dirty="0">
                  <a:solidFill>
                    <a:srgbClr val="000099"/>
                  </a:solidFill>
                  <a:latin typeface="Arial" charset="0"/>
                </a:rPr>
                <a:t>TAG</a:t>
              </a:r>
            </a:p>
          </p:txBody>
        </p:sp>
      </p:grpSp>
      <p:cxnSp>
        <p:nvCxnSpPr>
          <p:cNvPr id="126993" name="AutoShape 15"/>
          <p:cNvCxnSpPr>
            <a:cxnSpLocks noChangeShapeType="1"/>
            <a:stCxn id="126988" idx="4"/>
            <a:endCxn id="126992" idx="0"/>
          </p:cNvCxnSpPr>
          <p:nvPr/>
        </p:nvCxnSpPr>
        <p:spPr bwMode="auto">
          <a:xfrm>
            <a:off x="1167284" y="4989984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6995" name="Text Box 17"/>
          <p:cNvSpPr txBox="1">
            <a:spLocks noChangeArrowheads="1"/>
          </p:cNvSpPr>
          <p:nvPr/>
        </p:nvSpPr>
        <p:spPr bwMode="auto">
          <a:xfrm>
            <a:off x="4644008" y="5445125"/>
            <a:ext cx="360781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Πληροφορίες σχετικές με τη γρήγορη επιλογή των συγκρούσεων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339752" y="1628800"/>
            <a:ext cx="2057400" cy="4401126"/>
            <a:chOff x="3810000" y="1628775"/>
            <a:chExt cx="2057400" cy="4401126"/>
          </a:xfrm>
        </p:grpSpPr>
        <p:sp>
          <p:nvSpPr>
            <p:cNvPr id="126996" name="Rectangle 18"/>
            <p:cNvSpPr>
              <a:spLocks noChangeArrowheads="1"/>
            </p:cNvSpPr>
            <p:nvPr/>
          </p:nvSpPr>
          <p:spPr bwMode="auto">
            <a:xfrm>
              <a:off x="3840163" y="1628775"/>
              <a:ext cx="1928812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Ότι κατέγραψαν οι ανιχνευτές (</a:t>
              </a:r>
              <a:r>
                <a:rPr lang="en-US" altLang="ja-JP" sz="1600" dirty="0">
                  <a:solidFill>
                    <a:srgbClr val="3333FF"/>
                  </a:solidFill>
                  <a:latin typeface="Arial" charset="0"/>
                </a:rPr>
                <a:t>DAQ</a:t>
              </a:r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)</a:t>
              </a:r>
              <a:endParaRPr lang="en-US" altLang="ja-JP" sz="1600" dirty="0">
                <a:solidFill>
                  <a:srgbClr val="3333FF"/>
                </a:solidFill>
                <a:latin typeface="Arial" charset="0"/>
              </a:endParaRPr>
            </a:p>
          </p:txBody>
        </p:sp>
        <p:sp>
          <p:nvSpPr>
            <p:cNvPr id="126997" name="Rectangle 19"/>
            <p:cNvSpPr>
              <a:spLocks noChangeArrowheads="1"/>
            </p:cNvSpPr>
            <p:nvPr/>
          </p:nvSpPr>
          <p:spPr bwMode="auto">
            <a:xfrm>
              <a:off x="3840163" y="2852738"/>
              <a:ext cx="2027237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Ανασυγκροτηθείσα πληροφορία</a:t>
              </a:r>
              <a:endParaRPr lang="en-US" altLang="ja-JP" sz="1600" dirty="0">
                <a:solidFill>
                  <a:srgbClr val="3333FF"/>
                </a:solidFill>
                <a:latin typeface="Arial" charset="0"/>
              </a:endParaRPr>
            </a:p>
            <a:p>
              <a:pPr algn="l" eaLnBrk="1" hangingPunct="1"/>
              <a:endParaRPr lang="en-US" altLang="ja-JP" sz="1600" dirty="0">
                <a:solidFill>
                  <a:srgbClr val="3333FF"/>
                </a:solidFill>
                <a:latin typeface="Arial" charset="0"/>
              </a:endParaRPr>
            </a:p>
          </p:txBody>
        </p:sp>
        <p:sp>
          <p:nvSpPr>
            <p:cNvPr id="126998" name="Rectangle 20"/>
            <p:cNvSpPr>
              <a:spLocks noChangeArrowheads="1"/>
            </p:cNvSpPr>
            <p:nvPr/>
          </p:nvSpPr>
          <p:spPr bwMode="auto">
            <a:xfrm>
              <a:off x="3810000" y="4267200"/>
              <a:ext cx="1798638" cy="584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Συμπεράσματα για την ανάλυση</a:t>
              </a:r>
              <a:endParaRPr lang="en-US" altLang="ja-JP" sz="1600" dirty="0">
                <a:solidFill>
                  <a:srgbClr val="3333FF"/>
                </a:solidFill>
                <a:latin typeface="Arial" charset="0"/>
              </a:endParaRPr>
            </a:p>
          </p:txBody>
        </p:sp>
        <p:sp>
          <p:nvSpPr>
            <p:cNvPr id="126999" name="Rectangle 21"/>
            <p:cNvSpPr>
              <a:spLocks noChangeArrowheads="1"/>
            </p:cNvSpPr>
            <p:nvPr/>
          </p:nvSpPr>
          <p:spPr bwMode="auto">
            <a:xfrm>
              <a:off x="3840163" y="5445125"/>
              <a:ext cx="1528762" cy="584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algn="l" eaLnBrk="1" hangingPunct="1"/>
              <a:r>
                <a:rPr lang="el-GR" altLang="ja-JP" sz="1600" dirty="0">
                  <a:solidFill>
                    <a:srgbClr val="3333FF"/>
                  </a:solidFill>
                  <a:latin typeface="Arial" charset="0"/>
                </a:rPr>
                <a:t>Πληροφορίες ταξινόμησης</a:t>
              </a:r>
            </a:p>
          </p:txBody>
        </p:sp>
      </p:grp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4644008" y="1700808"/>
            <a:ext cx="3600400" cy="3391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l-GR" altLang="ja-JP" sz="1600" dirty="0">
                <a:solidFill>
                  <a:srgbClr val="000000"/>
                </a:solidFill>
                <a:latin typeface="Arial" charset="0"/>
              </a:rPr>
              <a:t>Ο αρχικός όγκος πληροφοριών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754510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Ανάλυση δεδομένων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595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25955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2595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41D823E-21F9-A94D-A13E-E31634C62523}" type="slidenum">
              <a:rPr lang="en-US" sz="1400">
                <a:latin typeface="Arial" charset="0"/>
              </a:rPr>
              <a:pPr/>
              <a:t>44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25957" name="Picture 6" descr="osg+egee_sites_in LC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94"/>
          <a:stretch>
            <a:fillRect/>
          </a:stretch>
        </p:blipFill>
        <p:spPr bwMode="auto">
          <a:xfrm>
            <a:off x="4572000" y="3962400"/>
            <a:ext cx="4427538" cy="1989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193436"/>
          </a:xfrm>
        </p:spPr>
        <p:txBody>
          <a:bodyPr>
            <a:normAutofit/>
          </a:bodyPr>
          <a:lstStyle/>
          <a:p>
            <a:r>
              <a:rPr lang="el-GR" dirty="0"/>
              <a:t>Στάδια Επεξεργασίας </a:t>
            </a:r>
            <a:br>
              <a:rPr lang="en-US" dirty="0"/>
            </a:br>
            <a:r>
              <a:rPr lang="el-GR" dirty="0"/>
              <a:t>                 Ανάλυση Δεδομένων </a:t>
            </a:r>
            <a:r>
              <a:rPr lang="en-US" dirty="0"/>
              <a:t>- Analysis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</p:spPr>
        <p:txBody>
          <a:bodyPr/>
          <a:lstStyle/>
          <a:p>
            <a:fld id="{061F2260-0DB9-0A44-8E65-122E2FA9CF8D}" type="slidenum">
              <a:rPr lang="en-US" smtClean="0"/>
              <a:t>45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72188" y="5437188"/>
            <a:ext cx="827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individual</a:t>
            </a:r>
          </a:p>
          <a:p>
            <a:pPr algn="ctr"/>
            <a:r>
              <a:rPr lang="en-GB" sz="1200"/>
              <a:t>physics</a:t>
            </a:r>
          </a:p>
          <a:p>
            <a:pPr algn="ctr"/>
            <a:r>
              <a:rPr lang="en-GB" sz="1200"/>
              <a:t>analysis</a:t>
            </a:r>
          </a:p>
          <a:p>
            <a:pPr algn="ctr"/>
            <a:endParaRPr lang="en-GB" sz="120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batch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physics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analysis</a:t>
            </a: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432300" y="1981200"/>
            <a:ext cx="1281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Event Summary </a:t>
            </a:r>
          </a:p>
          <a:p>
            <a:pPr algn="ctr"/>
            <a:r>
              <a:rPr lang="en-GB" sz="1200"/>
              <a:t>Data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844550" y="3505200"/>
            <a:ext cx="485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raw</a:t>
            </a:r>
          </a:p>
          <a:p>
            <a:r>
              <a:rPr lang="en-GB" sz="1200"/>
              <a:t>data</a:t>
            </a:r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reconstruction</a:t>
            </a: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simulation</a:t>
            </a: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33525" y="1974304"/>
            <a:ext cx="1646237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trigger,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event selection</a:t>
            </a: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27925" y="1981200"/>
            <a:ext cx="896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processed</a:t>
            </a:r>
          </a:p>
          <a:p>
            <a:r>
              <a:rPr lang="en-GB" sz="1200"/>
              <a:t>data</a:t>
            </a:r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840413" y="4038600"/>
            <a:ext cx="2105025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Analysis Object Data (AOD)</a:t>
            </a:r>
          </a:p>
          <a:p>
            <a:pPr algn="ctr"/>
            <a:r>
              <a:rPr lang="en-GB" sz="1200"/>
              <a:t>(extracted by physics topic)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4215159" y="2514600"/>
            <a:ext cx="4007833" cy="3800476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20901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Ανάλυση</a:t>
            </a:r>
            <a:r>
              <a:rPr lang="en-US" dirty="0">
                <a:latin typeface="Comic Sans MS" charset="0"/>
                <a:ea typeface="ＭＳ Ｐゴシック" charset="0"/>
                <a:cs typeface="ＭＳ Ｐゴシック" charset="0"/>
              </a:rPr>
              <a:t>: </a:t>
            </a:r>
          </a:p>
        </p:txBody>
      </p:sp>
      <p:sp>
        <p:nvSpPr>
          <p:cNvPr id="205826" name="Content Placeholder 2"/>
          <p:cNvSpPr>
            <a:spLocks noGrp="1"/>
          </p:cNvSpPr>
          <p:nvPr>
            <p:ph idx="1"/>
          </p:nvPr>
        </p:nvSpPr>
        <p:spPr>
          <a:xfrm>
            <a:off x="457200" y="1052513"/>
            <a:ext cx="8435280" cy="5329237"/>
          </a:xfrm>
        </p:spPr>
        <p:txBody>
          <a:bodyPr/>
          <a:lstStyle/>
          <a:p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’</a:t>
            </a:r>
            <a:r>
              <a:rPr lang="el-GR" dirty="0" err="1">
                <a:latin typeface="Comic Sans MS" charset="0"/>
                <a:ea typeface="ＭＳ Ｐゴシック" charset="0"/>
                <a:cs typeface="ＭＳ Ｐゴシック" charset="0"/>
              </a:rPr>
              <a:t>Επειτα</a:t>
            </a:r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 από την ανακατασκευή</a:t>
            </a:r>
          </a:p>
          <a:p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Χρησιμοποιεί τα ‘δεδομένα’ (</a:t>
            </a:r>
            <a:r>
              <a:rPr lang="en-US" dirty="0">
                <a:latin typeface="Comic Sans MS" charset="0"/>
                <a:ea typeface="ＭＳ Ｐゴシック" charset="0"/>
                <a:cs typeface="ＭＳ Ｐゴシック" charset="0"/>
              </a:rPr>
              <a:t>Data</a:t>
            </a:r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) προϊόντα της ανακατασκευής</a:t>
            </a:r>
          </a:p>
          <a:p>
            <a:pPr lvl="1"/>
            <a:r>
              <a:rPr lang="el-GR" dirty="0">
                <a:latin typeface="Comic Sans MS" charset="0"/>
                <a:ea typeface="ＭＳ Ｐゴシック" charset="0"/>
              </a:rPr>
              <a:t>Ιεραρχία ‘δεδομένων’ από Ολικά (</a:t>
            </a:r>
            <a:r>
              <a:rPr lang="en-US" altLang="ja-JP" dirty="0">
                <a:solidFill>
                  <a:srgbClr val="000099"/>
                </a:solidFill>
                <a:latin typeface="Arial" charset="0"/>
                <a:ea typeface="ＭＳ Ｐゴシック" charset="0"/>
              </a:rPr>
              <a:t>RAW</a:t>
            </a:r>
            <a:r>
              <a:rPr lang="el-GR" altLang="ja-JP" dirty="0">
                <a:solidFill>
                  <a:srgbClr val="000099"/>
                </a:solidFill>
                <a:latin typeface="Arial" charset="0"/>
                <a:ea typeface="ＭＳ Ｐゴシック" charset="0"/>
              </a:rPr>
              <a:t>)</a:t>
            </a:r>
            <a:r>
              <a:rPr lang="el-GR" altLang="ja-JP" dirty="0">
                <a:latin typeface="Arial" charset="0"/>
                <a:ea typeface="ＭＳ Ｐゴシック" charset="0"/>
              </a:rPr>
              <a:t>, ως συνοπτικά/συμπερασματικά </a:t>
            </a:r>
            <a:r>
              <a:rPr lang="el-GR" altLang="ja-JP" dirty="0">
                <a:solidFill>
                  <a:srgbClr val="000099"/>
                </a:solidFill>
                <a:latin typeface="Arial" charset="0"/>
                <a:ea typeface="ＭＳ Ｐゴシック" charset="0"/>
              </a:rPr>
              <a:t>(</a:t>
            </a:r>
            <a:r>
              <a:rPr lang="en-US" altLang="ja-JP" dirty="0">
                <a:solidFill>
                  <a:srgbClr val="000099"/>
                </a:solidFill>
                <a:latin typeface="Arial" charset="0"/>
                <a:ea typeface="ＭＳ Ｐゴシック" charset="0"/>
              </a:rPr>
              <a:t>AOD</a:t>
            </a:r>
            <a:r>
              <a:rPr lang="el-GR" altLang="ja-JP" dirty="0">
                <a:solidFill>
                  <a:srgbClr val="000099"/>
                </a:solidFill>
                <a:latin typeface="Arial" charset="0"/>
                <a:ea typeface="ＭＳ Ｐゴシック" charset="0"/>
              </a:rPr>
              <a:t>)</a:t>
            </a:r>
          </a:p>
          <a:p>
            <a:r>
              <a:rPr lang="el-GR" dirty="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Οι ομάδες ενός πειράματος</a:t>
            </a:r>
            <a:r>
              <a:rPr lang="en-US" dirty="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l-GR" dirty="0">
                <a:solidFill>
                  <a:srgbClr val="000099"/>
                </a:solidFill>
                <a:latin typeface="Arial" charset="0"/>
                <a:ea typeface="ＭＳ Ｐゴシック" charset="0"/>
                <a:cs typeface="ＭＳ Ｐゴシック" charset="0"/>
              </a:rPr>
              <a:t>χρησιμοποιούν τα δεδομένα</a:t>
            </a:r>
          </a:p>
          <a:p>
            <a:pPr lvl="1"/>
            <a:r>
              <a:rPr lang="el-GR" dirty="0">
                <a:latin typeface="Comic Sans MS" charset="0"/>
                <a:ea typeface="ＭＳ Ｐゴシック" charset="0"/>
              </a:rPr>
              <a:t>Στο </a:t>
            </a:r>
            <a:r>
              <a:rPr lang="en-US" dirty="0">
                <a:latin typeface="Comic Sans MS" charset="0"/>
                <a:ea typeface="ＭＳ Ｐゴシック" charset="0"/>
              </a:rPr>
              <a:t>CERN (</a:t>
            </a:r>
            <a:r>
              <a:rPr lang="el-GR" dirty="0">
                <a:latin typeface="Comic Sans MS" charset="0"/>
                <a:ea typeface="ＭＳ Ｐゴシック" charset="0"/>
              </a:rPr>
              <a:t>δύσκολο</a:t>
            </a:r>
            <a:r>
              <a:rPr lang="en-US" dirty="0">
                <a:latin typeface="Comic Sans MS" charset="0"/>
                <a:ea typeface="ＭＳ Ｐゴシック" charset="0"/>
              </a:rPr>
              <a:t>)</a:t>
            </a:r>
            <a:r>
              <a:rPr lang="el-GR" dirty="0">
                <a:latin typeface="Comic Sans MS" charset="0"/>
                <a:ea typeface="ＭＳ Ｐゴシック" charset="0"/>
              </a:rPr>
              <a:t> ή πού ? .... στο</a:t>
            </a:r>
            <a:r>
              <a:rPr lang="en-US" dirty="0">
                <a:latin typeface="Comic Sans MS" charset="0"/>
                <a:ea typeface="ＭＳ Ｐゴシック" charset="0"/>
              </a:rPr>
              <a:t> </a:t>
            </a:r>
            <a:r>
              <a:rPr lang="el-GR" dirty="0">
                <a:latin typeface="Comic Sans MS" charset="0"/>
                <a:ea typeface="ＭＳ Ｐゴシック" charset="0"/>
              </a:rPr>
              <a:t>Πλέγμα</a:t>
            </a:r>
            <a:r>
              <a:rPr lang="en-US" dirty="0">
                <a:latin typeface="Comic Sans MS" charset="0"/>
                <a:ea typeface="ＭＳ Ｐゴシック" charset="0"/>
              </a:rPr>
              <a:t> (GRID)</a:t>
            </a:r>
          </a:p>
          <a:p>
            <a:pPr lvl="1"/>
            <a:endParaRPr lang="el-GR" dirty="0">
              <a:latin typeface="Comic Sans MS" charset="0"/>
              <a:ea typeface="ＭＳ Ｐゴシック" charset="0"/>
            </a:endParaRPr>
          </a:p>
          <a:p>
            <a:r>
              <a:rPr lang="en-US" dirty="0">
                <a:latin typeface="Comic Sans MS" charset="0"/>
                <a:ea typeface="ＭＳ Ｐゴシック" charset="0"/>
                <a:cs typeface="ＭＳ Ｐゴシック" charset="0"/>
              </a:rPr>
              <a:t>Hypatia:</a:t>
            </a:r>
            <a:r>
              <a:rPr lang="el-GR" dirty="0">
                <a:latin typeface="Comic Sans MS" charset="0"/>
                <a:ea typeface="ＭＳ Ｐゴシック" charset="0"/>
                <a:cs typeface="ＭＳ Ｐゴシック" charset="0"/>
              </a:rPr>
              <a:t> μικρό κομμάτι ανάλυσης πειράματος στο σχολείο</a:t>
            </a:r>
            <a:endParaRPr lang="en-US" dirty="0">
              <a:latin typeface="Comic Sans MS" charset="0"/>
              <a:ea typeface="ＭＳ Ｐゴシック" charset="0"/>
              <a:cs typeface="ＭＳ Ｐゴシック" charset="0"/>
            </a:endParaRPr>
          </a:p>
          <a:p>
            <a:pPr lvl="1"/>
            <a:r>
              <a:rPr lang="el-GR" dirty="0">
                <a:latin typeface="Comic Sans MS" charset="0"/>
                <a:ea typeface="ＭＳ Ｐゴシック" charset="0"/>
                <a:hlinkClick r:id="rId2"/>
              </a:rPr>
              <a:t>Εισαγωγή</a:t>
            </a:r>
            <a:r>
              <a:rPr lang="el-GR" dirty="0">
                <a:latin typeface="Comic Sans MS" charset="0"/>
                <a:ea typeface="ＭＳ Ｐゴシック" charset="0"/>
              </a:rPr>
              <a:t>, </a:t>
            </a:r>
            <a:r>
              <a:rPr lang="el-GR" dirty="0" err="1">
                <a:latin typeface="Comic Sans MS" charset="0"/>
                <a:ea typeface="ＭＳ Ｐゴシック" charset="0"/>
              </a:rPr>
              <a:t>Κοσμός</a:t>
            </a:r>
            <a:r>
              <a:rPr lang="el-GR" dirty="0">
                <a:latin typeface="Comic Sans MS" charset="0"/>
                <a:ea typeface="ＭＳ Ｐゴシック" charset="0"/>
              </a:rPr>
              <a:t>/</a:t>
            </a:r>
            <a:r>
              <a:rPr lang="en-US" dirty="0">
                <a:latin typeface="Comic Sans MS" charset="0"/>
                <a:ea typeface="ＭＳ Ｐゴシック" charset="0"/>
                <a:hlinkClick r:id="rId3"/>
              </a:rPr>
              <a:t>Portal</a:t>
            </a:r>
            <a:r>
              <a:rPr lang="el-GR" dirty="0">
                <a:latin typeface="Comic Sans MS" charset="0"/>
                <a:ea typeface="ＭＳ Ｐゴシック" charset="0"/>
              </a:rPr>
              <a:t> Εφαρμογή - </a:t>
            </a:r>
            <a:r>
              <a:rPr lang="el-GR" sz="1800" dirty="0" err="1">
                <a:latin typeface="Comic Sans MS" charset="0"/>
                <a:ea typeface="ＭＳ Ｐゴシック" charset="0"/>
              </a:rPr>
              <a:t>Δ.</a:t>
            </a:r>
            <a:r>
              <a:rPr lang="el-GR" dirty="0" err="1">
                <a:latin typeface="Comic Sans MS" charset="0"/>
                <a:ea typeface="ＭＳ Ｐゴシック" charset="0"/>
              </a:rPr>
              <a:t>Φασουλιώτης</a:t>
            </a:r>
            <a:r>
              <a:rPr lang="el-GR" dirty="0">
                <a:latin typeface="Comic Sans MS" charset="0"/>
                <a:ea typeface="ＭＳ Ｐゴシック" charset="0"/>
              </a:rPr>
              <a:t> </a:t>
            </a:r>
            <a:r>
              <a:rPr lang="en-US" dirty="0">
                <a:latin typeface="Comic Sans MS" charset="0"/>
                <a:ea typeface="ＭＳ Ｐゴシック" charset="0"/>
              </a:rPr>
              <a:t>(</a:t>
            </a:r>
            <a:r>
              <a:rPr lang="el-GR" dirty="0" err="1">
                <a:latin typeface="Comic Sans MS" charset="0"/>
                <a:ea typeface="ＭＳ Ｐゴシック" charset="0"/>
              </a:rPr>
              <a:t>Εθν.Καπ</a:t>
            </a:r>
            <a:r>
              <a:rPr lang="el-GR" dirty="0">
                <a:latin typeface="Comic Sans MS" charset="0"/>
                <a:ea typeface="ＭＳ Ｐゴシック" charset="0"/>
              </a:rPr>
              <a:t>. Παν. Αθήνας)</a:t>
            </a:r>
            <a:r>
              <a:rPr lang="en-US" dirty="0">
                <a:latin typeface="Comic Sans MS" charset="0"/>
                <a:ea typeface="ＭＳ Ｐゴシック" charset="0"/>
              </a:rPr>
              <a:t>, </a:t>
            </a:r>
            <a:r>
              <a:rPr lang="el-GR" dirty="0">
                <a:latin typeface="Comic Sans MS" charset="0"/>
                <a:ea typeface="ＭＳ Ｐゴシック" charset="0"/>
              </a:rPr>
              <a:t>Α.</a:t>
            </a:r>
            <a:r>
              <a:rPr lang="en-US" dirty="0">
                <a:latin typeface="Comic Sans MS" charset="0"/>
                <a:ea typeface="ＭＳ Ｐゴシック" charset="0"/>
              </a:rPr>
              <a:t> </a:t>
            </a:r>
            <a:r>
              <a:rPr lang="el-GR" dirty="0">
                <a:latin typeface="Comic Sans MS" charset="0"/>
                <a:ea typeface="ＭＳ Ｐゴシック" charset="0"/>
              </a:rPr>
              <a:t>Αλεξόπουλος(</a:t>
            </a:r>
            <a:r>
              <a:rPr lang="en-GB" dirty="0">
                <a:latin typeface="Arial" charset="0"/>
                <a:ea typeface="ＭＳ Ｐゴシック" charset="0"/>
                <a:cs typeface="Arial" charset="0"/>
              </a:rPr>
              <a:t>CERN</a:t>
            </a:r>
            <a:r>
              <a:rPr lang="el-GR" dirty="0">
                <a:latin typeface="Comic Sans MS" charset="0"/>
                <a:ea typeface="ＭＳ Ｐゴシック" charset="0"/>
              </a:rPr>
              <a:t>)</a:t>
            </a:r>
          </a:p>
          <a:p>
            <a:pPr lvl="1"/>
            <a:r>
              <a:rPr lang="en-US" dirty="0">
                <a:latin typeface="Comic Sans MS" charset="0"/>
                <a:ea typeface="ＭＳ Ｐゴシック" charset="0"/>
              </a:rPr>
              <a:t>http://</a:t>
            </a:r>
            <a:r>
              <a:rPr lang="en-US" dirty="0" err="1">
                <a:latin typeface="Comic Sans MS" charset="0"/>
                <a:ea typeface="ＭＳ Ｐゴシック" charset="0"/>
              </a:rPr>
              <a:t>hypatia.iasa.gr</a:t>
            </a:r>
            <a:r>
              <a:rPr lang="en-US" dirty="0">
                <a:latin typeface="Comic Sans MS" charset="0"/>
                <a:ea typeface="ＭＳ Ｐゴシック" charset="0"/>
              </a:rPr>
              <a:t>/</a:t>
            </a:r>
            <a:r>
              <a:rPr lang="en-US" dirty="0" err="1">
                <a:latin typeface="Comic Sans MS" charset="0"/>
                <a:ea typeface="ＭＳ Ｐゴシック" charset="0"/>
              </a:rPr>
              <a:t>en</a:t>
            </a:r>
            <a:r>
              <a:rPr lang="en-US" dirty="0">
                <a:latin typeface="Comic Sans MS" charset="0"/>
                <a:ea typeface="ＭＳ Ｐゴシック" charset="0"/>
              </a:rPr>
              <a:t>/</a:t>
            </a:r>
            <a:r>
              <a:rPr lang="en-US" dirty="0" err="1">
                <a:latin typeface="Comic Sans MS" charset="0"/>
                <a:ea typeface="ＭＳ Ｐゴシック" charset="0"/>
              </a:rPr>
              <a:t>index.html</a:t>
            </a:r>
            <a:endParaRPr lang="el-GR" dirty="0">
              <a:latin typeface="Comic Sans MS" charset="0"/>
              <a:ea typeface="ＭＳ Ｐゴシック" charset="0"/>
            </a:endParaRPr>
          </a:p>
          <a:p>
            <a:pPr lvl="1"/>
            <a:r>
              <a:rPr lang="en-US" dirty="0">
                <a:latin typeface="Comic Sans MS" charset="0"/>
                <a:ea typeface="ＭＳ Ｐゴシック" charset="0"/>
                <a:hlinkClick r:id="rId4"/>
              </a:rPr>
              <a:t>http://indico.cern.ch/conferenceDisplay.py?confId=257353#2013-07-08</a:t>
            </a:r>
            <a:endParaRPr lang="el-GR" dirty="0">
              <a:latin typeface="Comic Sans MS" charset="0"/>
              <a:ea typeface="ＭＳ Ｐゴシック" charset="0"/>
            </a:endParaRPr>
          </a:p>
          <a:p>
            <a:pPr lvl="1"/>
            <a:endParaRPr lang="en-US" dirty="0">
              <a:latin typeface="Comic Sans MS" charset="0"/>
              <a:ea typeface="ＭＳ Ｐゴシック" charset="0"/>
            </a:endParaRPr>
          </a:p>
        </p:txBody>
      </p:sp>
      <p:sp>
        <p:nvSpPr>
          <p:cNvPr id="20582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20582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20582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3FC6C37-B77A-3B4E-B50D-8DD9CACBAF3B}" type="slidenum">
              <a:rPr lang="en-GB" sz="1200">
                <a:latin typeface="Arial" charset="0"/>
              </a:rPr>
              <a:pPr/>
              <a:t>46</a:t>
            </a:fld>
            <a:endParaRPr lang="en-GB" sz="1200">
              <a:latin typeface="Arial" charset="0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269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269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E4D3EFA-6949-B249-BFD7-7D244AE4B03E}" type="slidenum">
              <a:rPr lang="en-GB" sz="1200">
                <a:latin typeface="Arial" charset="0"/>
              </a:rPr>
              <a:pPr/>
              <a:t>47</a:t>
            </a:fld>
            <a:endParaRPr lang="en-GB" sz="1200" dirty="0">
              <a:latin typeface="Arial" charset="0"/>
            </a:endParaRPr>
          </a:p>
        </p:txBody>
      </p:sp>
      <p:sp>
        <p:nvSpPr>
          <p:cNvPr id="1269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l-GR" dirty="0">
                <a:latin typeface="Comic Sans MS" charset="0"/>
                <a:ea typeface="ＭＳ Ｐゴシック" charset="0"/>
                <a:cs typeface="ＭＳ Ｐゴシック" charset="0"/>
              </a:rPr>
              <a:t>Ιεραρχία Δεδομένων (</a:t>
            </a:r>
            <a:r>
              <a:rPr kumimoji="1" lang="en-US" dirty="0">
                <a:latin typeface="Comic Sans MS" charset="0"/>
                <a:ea typeface="ＭＳ Ｐゴシック" charset="0"/>
                <a:cs typeface="ＭＳ Ｐゴシック" charset="0"/>
              </a:rPr>
              <a:t>Data</a:t>
            </a:r>
            <a:r>
              <a:rPr kumimoji="1" lang="el-GR" dirty="0">
                <a:latin typeface="Comic Sans MS" charset="0"/>
                <a:ea typeface="ＭＳ Ｐゴシック" charset="0"/>
                <a:cs typeface="ＭＳ Ｐゴシック" charset="0"/>
              </a:rPr>
              <a:t>)</a:t>
            </a:r>
            <a:endParaRPr kumimoji="1" lang="en-GB" dirty="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26981" name="Oval 3"/>
          <p:cNvSpPr>
            <a:spLocks noChangeArrowheads="1"/>
          </p:cNvSpPr>
          <p:nvPr/>
        </p:nvSpPr>
        <p:spPr bwMode="auto">
          <a:xfrm>
            <a:off x="1754188" y="14811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RAW</a:t>
            </a:r>
          </a:p>
        </p:txBody>
      </p:sp>
      <p:sp>
        <p:nvSpPr>
          <p:cNvPr id="126982" name="Text Box 4"/>
          <p:cNvSpPr txBox="1">
            <a:spLocks noChangeArrowheads="1"/>
          </p:cNvSpPr>
          <p:nvPr/>
        </p:nvSpPr>
        <p:spPr bwMode="auto">
          <a:xfrm>
            <a:off x="6034088" y="1711325"/>
            <a:ext cx="287655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Detector 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digiti</a:t>
            </a:r>
            <a:r>
              <a:rPr lang="it-IT" altLang="ja-JP" sz="1600" dirty="0" err="1">
                <a:solidFill>
                  <a:srgbClr val="000000"/>
                </a:solidFill>
                <a:latin typeface="Arial" charset="0"/>
              </a:rPr>
              <a:t>s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ation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  <a:p>
            <a:pPr algn="l"/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10</a:t>
            </a:r>
            <a:r>
              <a:rPr lang="en-US" altLang="ja-JP" sz="1600" baseline="30000" dirty="0">
                <a:solidFill>
                  <a:srgbClr val="000000"/>
                </a:solidFill>
                <a:latin typeface="Arial" charset="0"/>
              </a:rPr>
              <a:t>9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 events/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yr</a:t>
            </a:r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 * 2 MB =2 PB/</a:t>
            </a:r>
            <a:r>
              <a:rPr lang="en-US" altLang="ja-JP" sz="1600" dirty="0" err="1">
                <a:solidFill>
                  <a:srgbClr val="000000"/>
                </a:solidFill>
                <a:latin typeface="Arial" charset="0"/>
              </a:rPr>
              <a:t>yr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6983" name="Text Box 5"/>
          <p:cNvSpPr txBox="1">
            <a:spLocks noChangeArrowheads="1"/>
          </p:cNvSpPr>
          <p:nvPr/>
        </p:nvSpPr>
        <p:spPr bwMode="auto">
          <a:xfrm>
            <a:off x="239713" y="1714500"/>
            <a:ext cx="13303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~2 MB/event</a:t>
            </a:r>
          </a:p>
        </p:txBody>
      </p:sp>
      <p:sp>
        <p:nvSpPr>
          <p:cNvPr id="126984" name="Oval 6"/>
          <p:cNvSpPr>
            <a:spLocks noChangeArrowheads="1"/>
          </p:cNvSpPr>
          <p:nvPr/>
        </p:nvSpPr>
        <p:spPr bwMode="auto">
          <a:xfrm>
            <a:off x="1754188" y="27765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ESD</a:t>
            </a:r>
          </a:p>
        </p:txBody>
      </p:sp>
      <p:cxnSp>
        <p:nvCxnSpPr>
          <p:cNvPr id="126985" name="AutoShape 7"/>
          <p:cNvCxnSpPr>
            <a:cxnSpLocks noChangeShapeType="1"/>
            <a:stCxn id="126981" idx="4"/>
            <a:endCxn id="126984" idx="0"/>
          </p:cNvCxnSpPr>
          <p:nvPr/>
        </p:nvCxnSpPr>
        <p:spPr bwMode="auto">
          <a:xfrm>
            <a:off x="2598738" y="2319338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6986" name="Text Box 8"/>
          <p:cNvSpPr txBox="1">
            <a:spLocks noChangeArrowheads="1"/>
          </p:cNvSpPr>
          <p:nvPr/>
        </p:nvSpPr>
        <p:spPr bwMode="auto">
          <a:xfrm>
            <a:off x="6034088" y="2924175"/>
            <a:ext cx="300831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Pattern recognition information:</a:t>
            </a:r>
          </a:p>
          <a:p>
            <a:pPr algn="l"/>
            <a:r>
              <a:rPr lang="en-US" altLang="ja-JP" sz="1600" dirty="0">
                <a:solidFill>
                  <a:srgbClr val="000000"/>
                </a:solidFill>
                <a:latin typeface="Arial" charset="0"/>
              </a:rPr>
              <a:t>Clusters, track candidates </a:t>
            </a:r>
          </a:p>
        </p:txBody>
      </p:sp>
      <p:sp>
        <p:nvSpPr>
          <p:cNvPr id="126987" name="Text Box 9"/>
          <p:cNvSpPr txBox="1">
            <a:spLocks noChangeArrowheads="1"/>
          </p:cNvSpPr>
          <p:nvPr/>
        </p:nvSpPr>
        <p:spPr bwMode="auto">
          <a:xfrm>
            <a:off x="288925" y="3009900"/>
            <a:ext cx="14890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~100 kB/event</a:t>
            </a:r>
          </a:p>
        </p:txBody>
      </p:sp>
      <p:sp>
        <p:nvSpPr>
          <p:cNvPr id="126988" name="Oval 10"/>
          <p:cNvSpPr>
            <a:spLocks noChangeArrowheads="1"/>
          </p:cNvSpPr>
          <p:nvPr/>
        </p:nvSpPr>
        <p:spPr bwMode="auto">
          <a:xfrm>
            <a:off x="1754188" y="41481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AOD</a:t>
            </a:r>
          </a:p>
        </p:txBody>
      </p:sp>
      <p:cxnSp>
        <p:nvCxnSpPr>
          <p:cNvPr id="126989" name="AutoShape 11"/>
          <p:cNvCxnSpPr>
            <a:cxnSpLocks noChangeShapeType="1"/>
            <a:stCxn id="126984" idx="4"/>
            <a:endCxn id="126988" idx="0"/>
          </p:cNvCxnSpPr>
          <p:nvPr/>
        </p:nvCxnSpPr>
        <p:spPr bwMode="auto">
          <a:xfrm>
            <a:off x="2598738" y="3614738"/>
            <a:ext cx="0" cy="5334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6990" name="Text Box 12"/>
          <p:cNvSpPr txBox="1">
            <a:spLocks noChangeArrowheads="1"/>
          </p:cNvSpPr>
          <p:nvPr/>
        </p:nvSpPr>
        <p:spPr bwMode="auto">
          <a:xfrm>
            <a:off x="6034088" y="4005263"/>
            <a:ext cx="2805112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Physical information</a:t>
            </a:r>
            <a:r>
              <a:rPr lang="it-IT" altLang="ja-JP" sz="1600">
                <a:solidFill>
                  <a:srgbClr val="000000"/>
                </a:solidFill>
                <a:latin typeface="Arial" charset="0"/>
              </a:rPr>
              <a:t>:</a:t>
            </a:r>
            <a:endParaRPr lang="en-US" altLang="ja-JP" sz="1600">
              <a:solidFill>
                <a:srgbClr val="000000"/>
              </a:solidFill>
              <a:latin typeface="Arial" charset="0"/>
            </a:endParaRPr>
          </a:p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Transverse momentum, </a:t>
            </a:r>
          </a:p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Association of particles, jets, </a:t>
            </a:r>
          </a:p>
          <a:p>
            <a:pPr algn="l"/>
            <a:r>
              <a:rPr lang="en-US" altLang="ja-JP" sz="1600">
                <a:solidFill>
                  <a:srgbClr val="000000"/>
                </a:solidFill>
                <a:latin typeface="Arial" charset="0"/>
              </a:rPr>
              <a:t>(best) id of particles,</a:t>
            </a:r>
          </a:p>
        </p:txBody>
      </p:sp>
      <p:sp>
        <p:nvSpPr>
          <p:cNvPr id="126991" name="Text Box 13"/>
          <p:cNvSpPr txBox="1">
            <a:spLocks noChangeArrowheads="1"/>
          </p:cNvSpPr>
          <p:nvPr/>
        </p:nvSpPr>
        <p:spPr bwMode="auto">
          <a:xfrm>
            <a:off x="354013" y="4381500"/>
            <a:ext cx="13763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~10 kB/event</a:t>
            </a:r>
          </a:p>
        </p:txBody>
      </p:sp>
      <p:sp>
        <p:nvSpPr>
          <p:cNvPr id="126992" name="Oval 14"/>
          <p:cNvSpPr>
            <a:spLocks noChangeArrowheads="1"/>
          </p:cNvSpPr>
          <p:nvPr/>
        </p:nvSpPr>
        <p:spPr bwMode="auto">
          <a:xfrm>
            <a:off x="1754188" y="5443538"/>
            <a:ext cx="1687512" cy="838200"/>
          </a:xfrm>
          <a:prstGeom prst="ellipse">
            <a:avLst/>
          </a:prstGeom>
          <a:solidFill>
            <a:srgbClr val="00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2075" tIns="46038" rIns="92075" bIns="46038" anchor="ctr"/>
          <a:lstStyle/>
          <a:p>
            <a:r>
              <a:rPr lang="en-US" altLang="ja-JP" sz="1800">
                <a:solidFill>
                  <a:srgbClr val="000099"/>
                </a:solidFill>
                <a:latin typeface="Arial" charset="0"/>
              </a:rPr>
              <a:t>TAG</a:t>
            </a:r>
          </a:p>
        </p:txBody>
      </p:sp>
      <p:cxnSp>
        <p:nvCxnSpPr>
          <p:cNvPr id="126993" name="AutoShape 15"/>
          <p:cNvCxnSpPr>
            <a:cxnSpLocks noChangeShapeType="1"/>
            <a:stCxn id="126988" idx="4"/>
            <a:endCxn id="126992" idx="0"/>
          </p:cNvCxnSpPr>
          <p:nvPr/>
        </p:nvCxnSpPr>
        <p:spPr bwMode="auto">
          <a:xfrm>
            <a:off x="2598738" y="4986338"/>
            <a:ext cx="0" cy="457200"/>
          </a:xfrm>
          <a:prstGeom prst="straightConnector1">
            <a:avLst/>
          </a:prstGeom>
          <a:noFill/>
          <a:ln w="254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6994" name="Text Box 16"/>
          <p:cNvSpPr txBox="1">
            <a:spLocks noChangeArrowheads="1"/>
          </p:cNvSpPr>
          <p:nvPr/>
        </p:nvSpPr>
        <p:spPr bwMode="auto">
          <a:xfrm>
            <a:off x="336550" y="5600700"/>
            <a:ext cx="12636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altLang="ja-JP" sz="1600">
                <a:solidFill>
                  <a:srgbClr val="006600"/>
                </a:solidFill>
                <a:latin typeface="Arial" charset="0"/>
              </a:rPr>
              <a:t>~1 kB/event</a:t>
            </a:r>
          </a:p>
        </p:txBody>
      </p:sp>
      <p:sp>
        <p:nvSpPr>
          <p:cNvPr id="126995" name="Text Box 17"/>
          <p:cNvSpPr txBox="1">
            <a:spLocks noChangeArrowheads="1"/>
          </p:cNvSpPr>
          <p:nvPr/>
        </p:nvSpPr>
        <p:spPr bwMode="auto">
          <a:xfrm>
            <a:off x="6034088" y="5445125"/>
            <a:ext cx="22177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it-IT" altLang="ja-JP" sz="1600" dirty="0" err="1">
                <a:solidFill>
                  <a:srgbClr val="000000"/>
                </a:solidFill>
                <a:latin typeface="Arial" charset="0"/>
              </a:rPr>
              <a:t>Relevant</a:t>
            </a:r>
            <a:r>
              <a:rPr lang="it-IT" altLang="ja-JP" sz="1600" dirty="0">
                <a:solidFill>
                  <a:srgbClr val="000000"/>
                </a:solidFill>
                <a:latin typeface="Arial" charset="0"/>
              </a:rPr>
              <a:t> information </a:t>
            </a:r>
          </a:p>
          <a:p>
            <a:pPr algn="l"/>
            <a:r>
              <a:rPr lang="it-IT" altLang="ja-JP" sz="1600" dirty="0">
                <a:solidFill>
                  <a:srgbClr val="000000"/>
                </a:solidFill>
                <a:latin typeface="Arial" charset="0"/>
              </a:rPr>
              <a:t>for fast </a:t>
            </a:r>
            <a:r>
              <a:rPr lang="it-IT" altLang="ja-JP" sz="1600" dirty="0" err="1">
                <a:solidFill>
                  <a:srgbClr val="000000"/>
                </a:solidFill>
                <a:latin typeface="Arial" charset="0"/>
              </a:rPr>
              <a:t>event</a:t>
            </a:r>
            <a:r>
              <a:rPr lang="it-IT" altLang="ja-JP" sz="1600" dirty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it-IT" altLang="ja-JP" sz="1600" dirty="0" err="1">
                <a:solidFill>
                  <a:srgbClr val="000000"/>
                </a:solidFill>
                <a:latin typeface="Arial" charset="0"/>
              </a:rPr>
              <a:t>selection</a:t>
            </a:r>
            <a:endParaRPr lang="en-US" altLang="ja-JP" sz="16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6996" name="Rectangle 18"/>
          <p:cNvSpPr>
            <a:spLocks noChangeArrowheads="1"/>
          </p:cNvSpPr>
          <p:nvPr/>
        </p:nvSpPr>
        <p:spPr bwMode="auto">
          <a:xfrm>
            <a:off x="3840163" y="1628775"/>
            <a:ext cx="19288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 dirty="0">
                <a:solidFill>
                  <a:srgbClr val="3333FF"/>
                </a:solidFill>
                <a:latin typeface="Arial" charset="0"/>
              </a:rPr>
              <a:t>Ότι κατέγραψαν οι ανιχνευτές (</a:t>
            </a:r>
            <a:r>
              <a:rPr lang="en-US" altLang="ja-JP" sz="1600" dirty="0">
                <a:solidFill>
                  <a:srgbClr val="3333FF"/>
                </a:solidFill>
                <a:latin typeface="Arial" charset="0"/>
              </a:rPr>
              <a:t>DAQ</a:t>
            </a:r>
            <a:r>
              <a:rPr lang="el-GR" altLang="ja-JP" sz="1600" dirty="0">
                <a:solidFill>
                  <a:srgbClr val="3333FF"/>
                </a:solidFill>
                <a:latin typeface="Arial" charset="0"/>
              </a:rPr>
              <a:t>)</a:t>
            </a:r>
            <a:endParaRPr lang="en-US" altLang="ja-JP" sz="1600" dirty="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7" name="Rectangle 19"/>
          <p:cNvSpPr>
            <a:spLocks noChangeArrowheads="1"/>
          </p:cNvSpPr>
          <p:nvPr/>
        </p:nvSpPr>
        <p:spPr bwMode="auto">
          <a:xfrm>
            <a:off x="3840163" y="2852738"/>
            <a:ext cx="202723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 dirty="0">
                <a:solidFill>
                  <a:srgbClr val="3333FF"/>
                </a:solidFill>
                <a:latin typeface="Arial" charset="0"/>
              </a:rPr>
              <a:t>Ανασυγκροτηθείσα πληροφορία</a:t>
            </a:r>
            <a:endParaRPr lang="en-US" altLang="ja-JP" sz="1600" dirty="0">
              <a:solidFill>
                <a:srgbClr val="3333FF"/>
              </a:solidFill>
              <a:latin typeface="Arial" charset="0"/>
            </a:endParaRPr>
          </a:p>
          <a:p>
            <a:pPr algn="l" eaLnBrk="1" hangingPunct="1"/>
            <a:endParaRPr lang="en-US" altLang="ja-JP" sz="1600" dirty="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8" name="Rectangle 20"/>
          <p:cNvSpPr>
            <a:spLocks noChangeArrowheads="1"/>
          </p:cNvSpPr>
          <p:nvPr/>
        </p:nvSpPr>
        <p:spPr bwMode="auto">
          <a:xfrm>
            <a:off x="3810000" y="4267200"/>
            <a:ext cx="17986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 dirty="0">
                <a:solidFill>
                  <a:srgbClr val="3333FF"/>
                </a:solidFill>
                <a:latin typeface="Arial" charset="0"/>
              </a:rPr>
              <a:t>Συμπεράσματα για την ανάλυση</a:t>
            </a:r>
            <a:endParaRPr lang="en-US" altLang="ja-JP" sz="1600" dirty="0">
              <a:solidFill>
                <a:srgbClr val="3333FF"/>
              </a:solidFill>
              <a:latin typeface="Arial" charset="0"/>
            </a:endParaRPr>
          </a:p>
        </p:txBody>
      </p:sp>
      <p:sp>
        <p:nvSpPr>
          <p:cNvPr id="126999" name="Rectangle 21"/>
          <p:cNvSpPr>
            <a:spLocks noChangeArrowheads="1"/>
          </p:cNvSpPr>
          <p:nvPr/>
        </p:nvSpPr>
        <p:spPr bwMode="auto">
          <a:xfrm>
            <a:off x="3840163" y="5445125"/>
            <a:ext cx="1528762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/>
            <a:r>
              <a:rPr lang="el-GR" altLang="ja-JP" sz="1600" dirty="0">
                <a:solidFill>
                  <a:srgbClr val="3333FF"/>
                </a:solidFill>
                <a:latin typeface="Arial" charset="0"/>
              </a:rPr>
              <a:t>Πληροφορίες ταξινόμησης</a:t>
            </a: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02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3573463"/>
            <a:ext cx="8539163" cy="249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26" name="Text Box 3"/>
          <p:cNvSpPr txBox="1">
            <a:spLocks noChangeArrowheads="1"/>
          </p:cNvSpPr>
          <p:nvPr/>
        </p:nvSpPr>
        <p:spPr bwMode="auto">
          <a:xfrm>
            <a:off x="1354138" y="3638550"/>
            <a:ext cx="72231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000" b="1">
                <a:solidFill>
                  <a:srgbClr val="3333FF"/>
                </a:solidFill>
              </a:rPr>
              <a:t>CPU</a:t>
            </a:r>
            <a:endParaRPr lang="en-US" sz="2000" b="1">
              <a:solidFill>
                <a:srgbClr val="3333FF"/>
              </a:solidFill>
            </a:endParaRPr>
          </a:p>
        </p:txBody>
      </p:sp>
      <p:sp>
        <p:nvSpPr>
          <p:cNvPr id="129027" name="Text Box 4"/>
          <p:cNvSpPr txBox="1">
            <a:spLocks noChangeArrowheads="1"/>
          </p:cNvSpPr>
          <p:nvPr/>
        </p:nvSpPr>
        <p:spPr bwMode="auto">
          <a:xfrm>
            <a:off x="4148138" y="3644900"/>
            <a:ext cx="7207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000" b="1">
                <a:solidFill>
                  <a:srgbClr val="3333FF"/>
                </a:solidFill>
              </a:rPr>
              <a:t>Disk</a:t>
            </a:r>
            <a:endParaRPr lang="en-US" sz="2000" b="1">
              <a:solidFill>
                <a:srgbClr val="3333FF"/>
              </a:solidFill>
            </a:endParaRPr>
          </a:p>
        </p:txBody>
      </p:sp>
      <p:sp>
        <p:nvSpPr>
          <p:cNvPr id="129028" name="Text Box 5"/>
          <p:cNvSpPr txBox="1">
            <a:spLocks noChangeArrowheads="1"/>
          </p:cNvSpPr>
          <p:nvPr/>
        </p:nvSpPr>
        <p:spPr bwMode="auto">
          <a:xfrm>
            <a:off x="6977063" y="3644900"/>
            <a:ext cx="7778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GB" sz="2000" b="1">
                <a:solidFill>
                  <a:srgbClr val="3333FF"/>
                </a:solidFill>
              </a:rPr>
              <a:t>Tape</a:t>
            </a:r>
            <a:endParaRPr lang="en-US" sz="2000" b="1">
              <a:solidFill>
                <a:srgbClr val="3333FF"/>
              </a:solidFill>
            </a:endParaRPr>
          </a:p>
        </p:txBody>
      </p:sp>
      <p:pic>
        <p:nvPicPr>
          <p:cNvPr id="12902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219200"/>
            <a:ext cx="8639175" cy="220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9030" name="Text Box 11"/>
          <p:cNvSpPr txBox="1">
            <a:spLocks noChangeArrowheads="1"/>
          </p:cNvSpPr>
          <p:nvPr/>
        </p:nvSpPr>
        <p:spPr bwMode="auto">
          <a:xfrm>
            <a:off x="1455738" y="61849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endParaRPr lang="en-GB"/>
          </a:p>
        </p:txBody>
      </p:sp>
      <p:sp>
        <p:nvSpPr>
          <p:cNvPr id="129031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>
                <a:latin typeface="Comic Sans MS" charset="0"/>
                <a:ea typeface="ＭＳ Ｐゴシック" charset="0"/>
                <a:cs typeface="ＭＳ Ｐゴシック" charset="0"/>
              </a:rPr>
              <a:t>Distribution of Computing Services</a:t>
            </a:r>
            <a:endParaRPr lang="en-US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6900863" y="1052513"/>
            <a:ext cx="2243137" cy="1871662"/>
            <a:chOff x="4347" y="663"/>
            <a:chExt cx="1413" cy="1179"/>
          </a:xfrm>
        </p:grpSpPr>
        <p:sp>
          <p:nvSpPr>
            <p:cNvPr id="129044" name="Oval 16"/>
            <p:cNvSpPr>
              <a:spLocks noChangeArrowheads="1"/>
            </p:cNvSpPr>
            <p:nvPr/>
          </p:nvSpPr>
          <p:spPr bwMode="auto">
            <a:xfrm>
              <a:off x="5148" y="1525"/>
              <a:ext cx="612" cy="31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045" name="Rectangle 17"/>
            <p:cNvSpPr>
              <a:spLocks noChangeArrowheads="1"/>
            </p:cNvSpPr>
            <p:nvPr/>
          </p:nvSpPr>
          <p:spPr bwMode="auto">
            <a:xfrm>
              <a:off x="4464" y="663"/>
              <a:ext cx="1296" cy="576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l-GR" b="1" dirty="0">
                  <a:solidFill>
                    <a:srgbClr val="333399"/>
                  </a:solidFill>
                </a:rPr>
                <a:t>Περίπου </a:t>
              </a:r>
              <a:r>
                <a:rPr lang="en-GB" b="1" dirty="0">
                  <a:solidFill>
                    <a:srgbClr val="333399"/>
                  </a:solidFill>
                </a:rPr>
                <a:t>100,000</a:t>
              </a:r>
            </a:p>
            <a:p>
              <a:r>
                <a:rPr lang="en-GB" b="1" dirty="0">
                  <a:solidFill>
                    <a:srgbClr val="333399"/>
                  </a:solidFill>
                </a:rPr>
                <a:t>‘π</a:t>
              </a:r>
              <a:r>
                <a:rPr lang="en-GB" b="1" dirty="0" err="1">
                  <a:solidFill>
                    <a:srgbClr val="333399"/>
                  </a:solidFill>
                </a:rPr>
                <a:t>υρήν</a:t>
              </a:r>
              <a:r>
                <a:rPr lang="el-GR" b="1" dirty="0">
                  <a:solidFill>
                    <a:srgbClr val="333399"/>
                  </a:solidFill>
                </a:rPr>
                <a:t>ε</a:t>
              </a:r>
              <a:r>
                <a:rPr lang="en-GB" b="1" dirty="0" err="1">
                  <a:solidFill>
                    <a:srgbClr val="333399"/>
                  </a:solidFill>
                </a:rPr>
                <a:t>ς’cores</a:t>
              </a:r>
              <a:endParaRPr lang="en-US" b="1" dirty="0">
                <a:solidFill>
                  <a:srgbClr val="333399"/>
                </a:solidFill>
              </a:endParaRPr>
            </a:p>
          </p:txBody>
        </p:sp>
        <p:sp>
          <p:nvSpPr>
            <p:cNvPr id="129046" name="Freeform 18"/>
            <p:cNvSpPr>
              <a:spLocks/>
            </p:cNvSpPr>
            <p:nvPr/>
          </p:nvSpPr>
          <p:spPr bwMode="auto">
            <a:xfrm>
              <a:off x="4347" y="1026"/>
              <a:ext cx="846" cy="635"/>
            </a:xfrm>
            <a:custGeom>
              <a:avLst/>
              <a:gdLst>
                <a:gd name="T0" fmla="*/ 393 w 846"/>
                <a:gd name="T1" fmla="*/ 0 h 635"/>
                <a:gd name="T2" fmla="*/ 121 w 846"/>
                <a:gd name="T3" fmla="*/ 136 h 635"/>
                <a:gd name="T4" fmla="*/ 121 w 846"/>
                <a:gd name="T5" fmla="*/ 363 h 635"/>
                <a:gd name="T6" fmla="*/ 846 w 846"/>
                <a:gd name="T7" fmla="*/ 635 h 63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46"/>
                <a:gd name="T13" fmla="*/ 0 h 635"/>
                <a:gd name="T14" fmla="*/ 846 w 846"/>
                <a:gd name="T15" fmla="*/ 635 h 63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46" h="635">
                  <a:moveTo>
                    <a:pt x="393" y="0"/>
                  </a:moveTo>
                  <a:cubicBezTo>
                    <a:pt x="279" y="38"/>
                    <a:pt x="166" y="76"/>
                    <a:pt x="121" y="136"/>
                  </a:cubicBezTo>
                  <a:cubicBezTo>
                    <a:pt x="76" y="196"/>
                    <a:pt x="0" y="280"/>
                    <a:pt x="121" y="363"/>
                  </a:cubicBezTo>
                  <a:cubicBezTo>
                    <a:pt x="242" y="446"/>
                    <a:pt x="544" y="540"/>
                    <a:pt x="846" y="635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4"/>
          <p:cNvGrpSpPr>
            <a:grpSpLocks/>
          </p:cNvGrpSpPr>
          <p:nvPr/>
        </p:nvGrpSpPr>
        <p:grpSpPr bwMode="auto">
          <a:xfrm>
            <a:off x="1409700" y="914400"/>
            <a:ext cx="7662863" cy="2586038"/>
            <a:chOff x="888" y="576"/>
            <a:chExt cx="4827" cy="1629"/>
          </a:xfrm>
        </p:grpSpPr>
        <p:sp>
          <p:nvSpPr>
            <p:cNvPr id="129041" name="Oval 21"/>
            <p:cNvSpPr>
              <a:spLocks noChangeArrowheads="1"/>
            </p:cNvSpPr>
            <p:nvPr/>
          </p:nvSpPr>
          <p:spPr bwMode="auto">
            <a:xfrm>
              <a:off x="5103" y="1888"/>
              <a:ext cx="612" cy="317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042" name="Rectangle 22"/>
            <p:cNvSpPr>
              <a:spLocks noChangeArrowheads="1"/>
            </p:cNvSpPr>
            <p:nvPr/>
          </p:nvSpPr>
          <p:spPr bwMode="auto">
            <a:xfrm>
              <a:off x="1728" y="576"/>
              <a:ext cx="2665" cy="731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r>
                <a:rPr lang="el-GR" b="1" dirty="0">
                  <a:solidFill>
                    <a:srgbClr val="333399"/>
                  </a:solidFill>
                </a:rPr>
                <a:t>Τα νέα δεδομένα θα </a:t>
              </a:r>
              <a:endParaRPr lang="en-GB" b="1" dirty="0">
                <a:solidFill>
                  <a:srgbClr val="333399"/>
                </a:solidFill>
              </a:endParaRPr>
            </a:p>
            <a:p>
              <a:r>
                <a:rPr lang="el-GR" b="1" dirty="0">
                  <a:solidFill>
                    <a:srgbClr val="333399"/>
                  </a:solidFill>
                </a:rPr>
                <a:t>αυξάνονται</a:t>
              </a:r>
              <a:r>
                <a:rPr lang="en-GB" b="1" dirty="0">
                  <a:solidFill>
                    <a:srgbClr val="333399"/>
                  </a:solidFill>
                </a:rPr>
                <a:t> 15 </a:t>
              </a:r>
              <a:r>
                <a:rPr lang="en-GB" b="1" dirty="0" err="1">
                  <a:solidFill>
                    <a:srgbClr val="333399"/>
                  </a:solidFill>
                </a:rPr>
                <a:t>PetaBytes</a:t>
              </a:r>
              <a:endParaRPr lang="en-GB" b="1" dirty="0">
                <a:solidFill>
                  <a:srgbClr val="333399"/>
                </a:solidFill>
              </a:endParaRPr>
            </a:p>
            <a:p>
              <a:r>
                <a:rPr lang="el-GR" b="1" dirty="0">
                  <a:solidFill>
                    <a:srgbClr val="333399"/>
                  </a:solidFill>
                </a:rPr>
                <a:t>κάθε χρόνο</a:t>
              </a:r>
              <a:r>
                <a:rPr lang="en-GB" b="1" dirty="0">
                  <a:solidFill>
                    <a:srgbClr val="333399"/>
                  </a:solidFill>
                </a:rPr>
                <a:t> –  </a:t>
              </a:r>
              <a:r>
                <a:rPr lang="el-GR" b="1" dirty="0">
                  <a:solidFill>
                    <a:srgbClr val="333399"/>
                  </a:solidFill>
                </a:rPr>
                <a:t>με δύο αντίγραφα</a:t>
              </a:r>
              <a:endParaRPr lang="en-US" b="1" dirty="0">
                <a:solidFill>
                  <a:srgbClr val="333399"/>
                </a:solidFill>
              </a:endParaRPr>
            </a:p>
          </p:txBody>
        </p:sp>
        <p:sp>
          <p:nvSpPr>
            <p:cNvPr id="129043" name="Freeform 23"/>
            <p:cNvSpPr>
              <a:spLocks/>
            </p:cNvSpPr>
            <p:nvPr/>
          </p:nvSpPr>
          <p:spPr bwMode="auto">
            <a:xfrm>
              <a:off x="888" y="1040"/>
              <a:ext cx="4254" cy="1011"/>
            </a:xfrm>
            <a:custGeom>
              <a:avLst/>
              <a:gdLst>
                <a:gd name="T0" fmla="*/ 882 w 4254"/>
                <a:gd name="T1" fmla="*/ 0 h 1011"/>
                <a:gd name="T2" fmla="*/ 559 w 4254"/>
                <a:gd name="T3" fmla="*/ 98 h 1011"/>
                <a:gd name="T4" fmla="*/ 616 w 4254"/>
                <a:gd name="T5" fmla="*/ 440 h 1011"/>
                <a:gd name="T6" fmla="*/ 4254 w 4254"/>
                <a:gd name="T7" fmla="*/ 1011 h 10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254"/>
                <a:gd name="T13" fmla="*/ 0 h 1011"/>
                <a:gd name="T14" fmla="*/ 4254 w 4254"/>
                <a:gd name="T15" fmla="*/ 1011 h 10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254" h="1011">
                  <a:moveTo>
                    <a:pt x="882" y="0"/>
                  </a:moveTo>
                  <a:cubicBezTo>
                    <a:pt x="828" y="14"/>
                    <a:pt x="603" y="25"/>
                    <a:pt x="559" y="98"/>
                  </a:cubicBezTo>
                  <a:cubicBezTo>
                    <a:pt x="515" y="171"/>
                    <a:pt x="0" y="288"/>
                    <a:pt x="616" y="440"/>
                  </a:cubicBezTo>
                  <a:cubicBezTo>
                    <a:pt x="1232" y="592"/>
                    <a:pt x="3496" y="892"/>
                    <a:pt x="4254" y="1011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26"/>
          <p:cNvGrpSpPr>
            <a:grpSpLocks/>
          </p:cNvGrpSpPr>
          <p:nvPr/>
        </p:nvGrpSpPr>
        <p:grpSpPr bwMode="auto">
          <a:xfrm>
            <a:off x="360362" y="4005264"/>
            <a:ext cx="5275263" cy="2630488"/>
            <a:chOff x="227" y="2523"/>
            <a:chExt cx="3323" cy="1657"/>
          </a:xfrm>
        </p:grpSpPr>
        <p:grpSp>
          <p:nvGrpSpPr>
            <p:cNvPr id="129037" name="Group 15"/>
            <p:cNvGrpSpPr>
              <a:grpSpLocks/>
            </p:cNvGrpSpPr>
            <p:nvPr/>
          </p:nvGrpSpPr>
          <p:grpSpPr bwMode="auto">
            <a:xfrm>
              <a:off x="295" y="2523"/>
              <a:ext cx="2449" cy="635"/>
              <a:chOff x="295" y="2523"/>
              <a:chExt cx="2449" cy="635"/>
            </a:xfrm>
          </p:grpSpPr>
          <p:sp>
            <p:nvSpPr>
              <p:cNvPr id="129039" name="Oval 13"/>
              <p:cNvSpPr>
                <a:spLocks noChangeArrowheads="1"/>
              </p:cNvSpPr>
              <p:nvPr/>
            </p:nvSpPr>
            <p:spPr bwMode="auto">
              <a:xfrm>
                <a:off x="295" y="2750"/>
                <a:ext cx="680" cy="408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040" name="Oval 14"/>
              <p:cNvSpPr>
                <a:spLocks noChangeArrowheads="1"/>
              </p:cNvSpPr>
              <p:nvPr/>
            </p:nvSpPr>
            <p:spPr bwMode="auto">
              <a:xfrm>
                <a:off x="2064" y="2523"/>
                <a:ext cx="680" cy="408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9038" name="Text Box 25"/>
            <p:cNvSpPr txBox="1">
              <a:spLocks noChangeArrowheads="1"/>
            </p:cNvSpPr>
            <p:nvPr/>
          </p:nvSpPr>
          <p:spPr bwMode="auto">
            <a:xfrm>
              <a:off x="227" y="3657"/>
              <a:ext cx="3323" cy="523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l-GR" b="1" dirty="0">
                  <a:solidFill>
                    <a:srgbClr val="333399"/>
                  </a:solidFill>
                </a:rPr>
                <a:t>Μεγάλο ποσοστό των υπολογιστών και</a:t>
              </a:r>
            </a:p>
            <a:p>
              <a:r>
                <a:rPr lang="el-GR" b="1" dirty="0">
                  <a:solidFill>
                    <a:srgbClr val="333399"/>
                  </a:solidFill>
                </a:rPr>
                <a:t>δίσκων σε </a:t>
              </a:r>
              <a:r>
                <a:rPr lang="en-GB" b="1" dirty="0">
                  <a:solidFill>
                    <a:srgbClr val="333399"/>
                  </a:solidFill>
                </a:rPr>
                <a:t>120 </a:t>
              </a:r>
              <a:r>
                <a:rPr lang="el-GR" b="1" dirty="0">
                  <a:solidFill>
                    <a:srgbClr val="333399"/>
                  </a:solidFill>
                </a:rPr>
                <a:t>υπολογιστικά κέντρα</a:t>
              </a:r>
              <a:endParaRPr lang="en-US" b="1" dirty="0">
                <a:solidFill>
                  <a:srgbClr val="333399"/>
                </a:solidFill>
              </a:endParaRPr>
            </a:p>
          </p:txBody>
        </p:sp>
      </p:grpSp>
      <p:sp>
        <p:nvSpPr>
          <p:cNvPr id="129035" name="TextBox 21"/>
          <p:cNvSpPr txBox="1">
            <a:spLocks noChangeArrowheads="1"/>
          </p:cNvSpPr>
          <p:nvPr/>
        </p:nvSpPr>
        <p:spPr bwMode="auto">
          <a:xfrm>
            <a:off x="5105400" y="5105400"/>
            <a:ext cx="23336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/>
              <a:t> </a:t>
            </a:r>
            <a:r>
              <a:rPr lang="en-US"/>
              <a:t>MSPECint </a:t>
            </a:r>
            <a:r>
              <a:rPr lang="el-GR"/>
              <a:t>= 10</a:t>
            </a:r>
            <a:r>
              <a:rPr lang="el-GR" baseline="30000"/>
              <a:t>6</a:t>
            </a:r>
            <a:r>
              <a:rPr lang="en-US" baseline="30000"/>
              <a:t> </a:t>
            </a:r>
          </a:p>
        </p:txBody>
      </p:sp>
      <p:sp>
        <p:nvSpPr>
          <p:cNvPr id="129036" name="Slide Number Placeholder 22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000"/>
              <a:t>les robertson - cern-it-</a:t>
            </a:r>
            <a:fld id="{3068F54E-0AFF-D74B-9383-F323DD100C36}" type="slidenum">
              <a:rPr lang="en-US" sz="1000"/>
              <a:pPr/>
              <a:t>48</a:t>
            </a:fld>
            <a:endParaRPr lang="en-US" sz="10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4E1FB-A1D4-7245-5AE2-840DA5C48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Λειτουργικά συστήματα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698C8C-C28E-7475-904E-9797277B6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Linux</a:t>
            </a:r>
            <a:r>
              <a:rPr lang="el-GR" dirty="0"/>
              <a:t> σε σχεδόν όλους τους υπολογιστές</a:t>
            </a:r>
          </a:p>
          <a:p>
            <a:pPr lvl="1"/>
            <a:r>
              <a:rPr lang="en-US" dirty="0"/>
              <a:t>CERN Data center: 45</a:t>
            </a:r>
            <a:r>
              <a:rPr lang="el-GR" dirty="0"/>
              <a:t>0.000 πυρήνες</a:t>
            </a:r>
            <a:r>
              <a:rPr lang="en-US" dirty="0"/>
              <a:t> </a:t>
            </a:r>
            <a:r>
              <a:rPr lang="el-GR" dirty="0"/>
              <a:t>και </a:t>
            </a:r>
            <a:r>
              <a:rPr lang="en-US" dirty="0"/>
              <a:t>10</a:t>
            </a:r>
            <a:r>
              <a:rPr lang="el-GR" dirty="0"/>
              <a:t>.</a:t>
            </a:r>
            <a:r>
              <a:rPr lang="en-US" dirty="0"/>
              <a:t>000 servers</a:t>
            </a:r>
          </a:p>
          <a:p>
            <a:pPr lvl="1"/>
            <a:r>
              <a:rPr lang="el-GR" dirty="0"/>
              <a:t>Χαμηλότερο κόστος ανά υπολογιστική δύναμη </a:t>
            </a:r>
            <a:endParaRPr lang="en-US" dirty="0"/>
          </a:p>
          <a:p>
            <a:r>
              <a:rPr lang="el-GR" dirty="0"/>
              <a:t>Στα γραφεία / </a:t>
            </a:r>
            <a:r>
              <a:rPr lang="en-US" dirty="0"/>
              <a:t>laptops</a:t>
            </a:r>
            <a:r>
              <a:rPr lang="el-GR" dirty="0"/>
              <a:t> </a:t>
            </a:r>
          </a:p>
          <a:p>
            <a:pPr lvl="1"/>
            <a:r>
              <a:rPr lang="en-US" dirty="0"/>
              <a:t>MacOS </a:t>
            </a:r>
            <a:r>
              <a:rPr lang="el-GR" dirty="0"/>
              <a:t>για προγραμματιστές – παρόμοιο </a:t>
            </a:r>
            <a:r>
              <a:rPr lang="en-US" dirty="0"/>
              <a:t>Unix (</a:t>
            </a:r>
            <a:r>
              <a:rPr lang="el-GR" dirty="0"/>
              <a:t>σαν το </a:t>
            </a:r>
            <a:r>
              <a:rPr lang="en-US" dirty="0"/>
              <a:t>Linux) + </a:t>
            </a:r>
            <a:r>
              <a:rPr lang="el-GR" dirty="0"/>
              <a:t>λογισμικά σαν το </a:t>
            </a:r>
            <a:r>
              <a:rPr lang="en-US" dirty="0"/>
              <a:t>’Office’</a:t>
            </a:r>
            <a:endParaRPr lang="el-GR" dirty="0"/>
          </a:p>
          <a:p>
            <a:pPr lvl="1"/>
            <a:r>
              <a:rPr lang="en-US" dirty="0"/>
              <a:t>PC </a:t>
            </a:r>
            <a:r>
              <a:rPr lang="el-GR" dirty="0"/>
              <a:t>με </a:t>
            </a:r>
            <a:r>
              <a:rPr lang="en-US" dirty="0"/>
              <a:t>Windows</a:t>
            </a:r>
          </a:p>
          <a:p>
            <a:pPr lvl="1"/>
            <a:r>
              <a:rPr lang="en-US" dirty="0"/>
              <a:t>PC/laptops </a:t>
            </a:r>
            <a:r>
              <a:rPr lang="el-GR" dirty="0"/>
              <a:t>με </a:t>
            </a:r>
            <a:r>
              <a:rPr lang="en-US" dirty="0"/>
              <a:t>Linux</a:t>
            </a:r>
          </a:p>
          <a:p>
            <a:pPr lvl="1"/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D3A888-0488-3CB8-A06F-1D50DBFA72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042D4-A69B-E0FA-8120-4D66853BDB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0F4AA0-EE5F-D6B1-8AF0-F318C70B0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49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443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228600"/>
            <a:ext cx="8054032" cy="968152"/>
          </a:xfrm>
        </p:spPr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</a:rPr>
              <a:t>Χρήσεις μέσα στο πείραμα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dirty="0">
                <a:latin typeface="Lucida Grande" charset="0"/>
                <a:ea typeface="ＭＳ Ｐゴシック" charset="0"/>
              </a:rPr>
              <a:t>Καταγραφή δεδομένων</a:t>
            </a:r>
          </a:p>
          <a:p>
            <a:pPr lvl="1"/>
            <a:r>
              <a:rPr lang="en-US" dirty="0">
                <a:latin typeface="Lucida Grande" charset="0"/>
                <a:ea typeface="ＭＳ Ｐゴシック" charset="0"/>
              </a:rPr>
              <a:t>Data Acquisition (DAQ)</a:t>
            </a:r>
          </a:p>
          <a:p>
            <a:pPr lvl="1"/>
            <a:r>
              <a:rPr lang="el-GR" dirty="0">
                <a:latin typeface="Lucida Grande" charset="0"/>
                <a:ea typeface="ＭＳ Ｐゴシック" charset="0"/>
              </a:rPr>
              <a:t>Περιλαμβάνει</a:t>
            </a:r>
            <a:r>
              <a:rPr lang="en-US" dirty="0">
                <a:latin typeface="Lucida Grande" charset="0"/>
                <a:ea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</a:rPr>
              <a:t>την επιλογή</a:t>
            </a:r>
            <a:r>
              <a:rPr lang="en-US" dirty="0">
                <a:latin typeface="Lucida Grande" charset="0"/>
                <a:ea typeface="ＭＳ Ｐゴシック" charset="0"/>
              </a:rPr>
              <a:t> </a:t>
            </a:r>
            <a:r>
              <a:rPr lang="el-GR" dirty="0">
                <a:latin typeface="Lucida Grande" charset="0"/>
                <a:ea typeface="ＭＳ Ｐゴシック" charset="0"/>
              </a:rPr>
              <a:t>συγκρούσεων</a:t>
            </a:r>
          </a:p>
          <a:p>
            <a:r>
              <a:rPr lang="el-GR" dirty="0">
                <a:latin typeface="Lucida Grande" charset="0"/>
                <a:ea typeface="ＭＳ Ｐゴシック" charset="0"/>
              </a:rPr>
              <a:t>Ανακατασκευή</a:t>
            </a:r>
            <a:r>
              <a:rPr lang="el-GR" dirty="0">
                <a:latin typeface="Tahoma" charset="0"/>
                <a:ea typeface="ＭＳ Ｐゴシック" charset="0"/>
              </a:rPr>
              <a:t> (reconstruction)</a:t>
            </a:r>
          </a:p>
          <a:p>
            <a:pPr lvl="1"/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Άμεσα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online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 – στους υπολογιστές δίπλα στο πείραμα</a:t>
            </a:r>
          </a:p>
          <a:p>
            <a:pPr lvl="1"/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αργότερα (</a:t>
            </a:r>
            <a:r>
              <a:rPr lang="en-US" dirty="0">
                <a:latin typeface="Lucida Grande" charset="0"/>
                <a:ea typeface="ＭＳ Ｐゴシック" charset="0"/>
                <a:cs typeface="Lucida Grande" charset="0"/>
              </a:rPr>
              <a:t>off-line</a:t>
            </a:r>
            <a:r>
              <a:rPr lang="el-GR" dirty="0">
                <a:latin typeface="Lucida Grande" charset="0"/>
                <a:ea typeface="ＭＳ Ｐゴシック" charset="0"/>
                <a:cs typeface="Lucida Grande" charset="0"/>
              </a:rPr>
              <a:t>) – συνήθως αλλού</a:t>
            </a:r>
          </a:p>
          <a:p>
            <a:pPr marL="0" indent="0">
              <a:buNone/>
            </a:pPr>
            <a:endParaRPr lang="el-GR" dirty="0">
              <a:latin typeface="Lucida Grande" charset="0"/>
              <a:ea typeface="ＭＳ Ｐゴシック" charset="0"/>
            </a:endParaRPr>
          </a:p>
          <a:p>
            <a:endParaRPr lang="el-GR" dirty="0">
              <a:latin typeface="Tahoma" charset="0"/>
              <a:ea typeface="ＭＳ Ｐゴシック" charset="0"/>
            </a:endParaRP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CH" dirty="0"/>
              <a:t>29 </a:t>
            </a:r>
            <a:r>
              <a:rPr lang="de-CH" dirty="0" err="1"/>
              <a:t>Αυγ</a:t>
            </a:r>
            <a:r>
              <a:rPr lang="de-CH" dirty="0"/>
              <a:t> / 1 </a:t>
            </a:r>
            <a:r>
              <a:rPr lang="de-CH" dirty="0" err="1"/>
              <a:t>Σε</a:t>
            </a:r>
            <a:r>
              <a:rPr lang="de-CH" dirty="0"/>
              <a:t>π</a:t>
            </a:r>
            <a:r>
              <a:rPr lang="de-CH" dirty="0" err="1"/>
              <a:t>τ</a:t>
            </a:r>
            <a:r>
              <a:rPr lang="de-CH" dirty="0"/>
              <a:t>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5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15786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F6FC8-2140-2A29-E7FF-BB13BBA30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/>
              <a:t>Γλώσσες προγραμματισμού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0CFD6-AD12-CF8C-0E72-97BD2EE9FC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H" dirty="0"/>
              <a:t>C++ </a:t>
            </a:r>
            <a:r>
              <a:rPr lang="el-GR" dirty="0"/>
              <a:t>για τα κύρια τμήματα</a:t>
            </a:r>
          </a:p>
          <a:p>
            <a:pPr lvl="1"/>
            <a:r>
              <a:rPr lang="el-GR" dirty="0"/>
              <a:t>Τα πιο πολύπλοκα, όσα κάνουν πολύ δουλειά</a:t>
            </a:r>
          </a:p>
          <a:p>
            <a:r>
              <a:rPr lang="en-US" dirty="0"/>
              <a:t>Python</a:t>
            </a:r>
            <a:r>
              <a:rPr lang="el-GR" dirty="0"/>
              <a:t> – για ελαφριές ’δουλειές’ ή ειδικές</a:t>
            </a:r>
          </a:p>
          <a:p>
            <a:pPr lvl="1"/>
            <a:r>
              <a:rPr lang="el-GR" dirty="0"/>
              <a:t>κ</a:t>
            </a:r>
            <a:r>
              <a:rPr lang="en-US" dirty="0" err="1"/>
              <a:t>ώ</a:t>
            </a:r>
            <a:r>
              <a:rPr lang="el-GR" dirty="0" err="1"/>
              <a:t>δικα</a:t>
            </a:r>
            <a:r>
              <a:rPr lang="el-GR" dirty="0"/>
              <a:t> που ενώνει, καθοδηγεί, </a:t>
            </a:r>
            <a:r>
              <a:rPr lang="el-GR" dirty="0" err="1"/>
              <a:t>επιλ</a:t>
            </a:r>
            <a:r>
              <a:rPr lang="en-US" dirty="0" err="1"/>
              <a:t>έ</a:t>
            </a:r>
            <a:r>
              <a:rPr lang="el-GR" dirty="0" err="1"/>
              <a:t>γει</a:t>
            </a:r>
            <a:endParaRPr lang="el-GR" dirty="0"/>
          </a:p>
          <a:p>
            <a:pPr lvl="1"/>
            <a:r>
              <a:rPr lang="el-GR" dirty="0"/>
              <a:t>ανάλυση δεδομένων, βαθιά μάθηση</a:t>
            </a:r>
          </a:p>
          <a:p>
            <a:r>
              <a:rPr lang="en-US" dirty="0"/>
              <a:t>Java – </a:t>
            </a:r>
            <a:r>
              <a:rPr lang="el-GR" dirty="0"/>
              <a:t>αυτοματισμούς</a:t>
            </a:r>
            <a:r>
              <a:rPr lang="en-US" dirty="0"/>
              <a:t>, JavaScript - </a:t>
            </a:r>
            <a:r>
              <a:rPr lang="el-GR" dirty="0"/>
              <a:t>ιστό</a:t>
            </a:r>
          </a:p>
          <a:p>
            <a:r>
              <a:rPr lang="en-US" dirty="0"/>
              <a:t>CUDA – </a:t>
            </a:r>
            <a:r>
              <a:rPr lang="el-GR" dirty="0"/>
              <a:t>για προγραμματισμό </a:t>
            </a:r>
            <a:r>
              <a:rPr lang="en-US" dirty="0"/>
              <a:t>GPU</a:t>
            </a:r>
          </a:p>
          <a:p>
            <a:r>
              <a:rPr lang="en-US" dirty="0"/>
              <a:t>Julia - </a:t>
            </a:r>
            <a:r>
              <a:rPr lang="el-GR" dirty="0"/>
              <a:t>πειραματικές χρήσεις</a:t>
            </a:r>
          </a:p>
          <a:p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B162B-6C96-2402-C575-DA19532AA6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96FFA4-3B49-3340-A070-B221056DC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AE9A78-A977-5344-5FC8-5ADA1C6F5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50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81153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40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054032" cy="1143000"/>
          </a:xfrm>
        </p:spPr>
        <p:txBody>
          <a:bodyPr/>
          <a:lstStyle/>
          <a:p>
            <a:pPr algn="ctr"/>
            <a:r>
              <a:rPr lang="el-GR" dirty="0">
                <a:latin typeface="Arial Black" charset="0"/>
                <a:ea typeface="ＭＳ Ｐゴシック" charset="0"/>
                <a:cs typeface="ＭＳ Ｐゴシック" charset="0"/>
              </a:rPr>
              <a:t>Οι φυσικοί προγραμματίζουν</a:t>
            </a:r>
            <a:endParaRPr lang="en-GB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2341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</a:pPr>
            <a:r>
              <a:rPr lang="el-GR" sz="3000" dirty="0">
                <a:latin typeface="Lucida Grande" charset="0"/>
                <a:ea typeface="ＭＳ Ｐゴシック" charset="0"/>
                <a:cs typeface="Lucida Grande" charset="0"/>
              </a:rPr>
              <a:t>‘Ολη η ανάλυση μετρήσεων γίνεται με υπολογιστές</a:t>
            </a:r>
          </a:p>
          <a:p>
            <a:pPr>
              <a:lnSpc>
                <a:spcPct val="90000"/>
              </a:lnSpc>
            </a:pPr>
            <a:r>
              <a:rPr lang="el-GR" sz="3000" dirty="0">
                <a:latin typeface="Lucida Grande" charset="0"/>
                <a:ea typeface="ＭＳ Ｐゴシック" charset="0"/>
                <a:cs typeface="Lucida Grande" charset="0"/>
              </a:rPr>
              <a:t>Οι φυσικοί ΥΕ χρησιμοποιούν εξειδικευμένα προγράμματα</a:t>
            </a:r>
          </a:p>
          <a:p>
            <a:pPr lvl="1">
              <a:lnSpc>
                <a:spcPct val="90000"/>
              </a:lnSpc>
            </a:pPr>
            <a:r>
              <a:rPr lang="el-GR" sz="2600" dirty="0">
                <a:latin typeface="Lucida Grande" charset="0"/>
                <a:ea typeface="ＭＳ Ｐゴシック" charset="0"/>
                <a:cs typeface="Lucida Grande" charset="0"/>
              </a:rPr>
              <a:t>Μερικοί γράφουν μεγάλα κομμάτια ή πολλές υπορουτίνες (methods) σε C++, ή άλλες γλώσσες πχ Python</a:t>
            </a:r>
          </a:p>
          <a:p>
            <a:pPr lvl="1">
              <a:lnSpc>
                <a:spcPct val="90000"/>
              </a:lnSpc>
            </a:pPr>
            <a:r>
              <a:rPr lang="el-GR" sz="2600" dirty="0">
                <a:latin typeface="Lucida Grande" charset="0"/>
                <a:ea typeface="ＭＳ Ｐゴシック" charset="0"/>
                <a:cs typeface="Lucida Grande" charset="0"/>
              </a:rPr>
              <a:t>Οι περισσότεροι γράφουν μικρές </a:t>
            </a:r>
            <a:r>
              <a:rPr lang="el-GR" sz="2600" dirty="0" err="1">
                <a:latin typeface="Lucida Grande" charset="0"/>
                <a:ea typeface="ＭＳ Ｐゴシック" charset="0"/>
                <a:cs typeface="Lucida Grande" charset="0"/>
              </a:rPr>
              <a:t>Python</a:t>
            </a:r>
            <a:r>
              <a:rPr lang="el-GR" sz="2600" dirty="0">
                <a:latin typeface="Lucida Grande" charset="0"/>
                <a:ea typeface="ＭＳ Ｐゴシック" charset="0"/>
                <a:cs typeface="Lucida Grande" charset="0"/>
              </a:rPr>
              <a:t> υπορουτίνες, για τις δικές τους ανάγκες</a:t>
            </a:r>
          </a:p>
          <a:p>
            <a:pPr>
              <a:lnSpc>
                <a:spcPct val="90000"/>
              </a:lnSpc>
            </a:pPr>
            <a:r>
              <a:rPr lang="el-GR" sz="3000" dirty="0">
                <a:latin typeface="Lucida Grande" charset="0"/>
                <a:ea typeface="ＭＳ Ｐゴシック" charset="0"/>
                <a:cs typeface="Lucida Grande" charset="0"/>
              </a:rPr>
              <a:t>Όλοι χρησιμοποιούν λογισμικά ‘εργαλεία’ </a:t>
            </a:r>
          </a:p>
          <a:p>
            <a:pPr lvl="1">
              <a:lnSpc>
                <a:spcPct val="90000"/>
              </a:lnSpc>
            </a:pPr>
            <a:r>
              <a:rPr lang="el-GR" sz="2600" dirty="0">
                <a:latin typeface="Lucida Grande" charset="0"/>
                <a:ea typeface="ＭＳ Ｐゴシック" charset="0"/>
                <a:cs typeface="Lucida Grande" charset="0"/>
              </a:rPr>
              <a:t>για να δουν τις περιλήψεις των μετρήσεων</a:t>
            </a:r>
          </a:p>
        </p:txBody>
      </p:sp>
      <p:sp>
        <p:nvSpPr>
          <p:cNvPr id="142337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423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4233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52A54EE9-5DF8-4C44-8F92-C75774F4895D}" type="slidenum">
              <a:rPr lang="en-US" sz="1400">
                <a:latin typeface="Arial" charset="0"/>
              </a:rPr>
              <a:pPr/>
              <a:t>51</a:t>
            </a:fld>
            <a:endParaRPr lang="en-US" sz="1400"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9D216D-BA6A-26E3-18CD-74F45F589A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9792" y="2597174"/>
            <a:ext cx="2808312" cy="1362075"/>
          </a:xfrm>
        </p:spPr>
        <p:txBody>
          <a:bodyPr/>
          <a:lstStyle/>
          <a:p>
            <a:r>
              <a:rPr lang="el-GR" sz="5400" dirty="0" err="1"/>
              <a:t>Τελος</a:t>
            </a:r>
            <a:endParaRPr lang="en-CH" sz="54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380E327-414F-74AE-1C36-1AC63D52E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0993" y="4725144"/>
            <a:ext cx="7772400" cy="738311"/>
          </a:xfrm>
        </p:spPr>
        <p:txBody>
          <a:bodyPr>
            <a:normAutofit/>
          </a:bodyPr>
          <a:lstStyle/>
          <a:p>
            <a:r>
              <a:rPr lang="el-GR" dirty="0"/>
              <a:t>Ευχαριστώ </a:t>
            </a:r>
            <a:r>
              <a:rPr lang="el-GR" dirty="0" err="1"/>
              <a:t>συναδελφους</a:t>
            </a:r>
            <a:r>
              <a:rPr lang="el-GR" dirty="0"/>
              <a:t> για συνεισφορές και διορθώσεις</a:t>
            </a:r>
          </a:p>
          <a:p>
            <a:r>
              <a:rPr lang="en-US" dirty="0"/>
              <a:t>John Harvey, </a:t>
            </a:r>
            <a:r>
              <a:rPr lang="en-US" dirty="0" err="1"/>
              <a:t>Witek</a:t>
            </a:r>
            <a:r>
              <a:rPr lang="en-US" dirty="0"/>
              <a:t> </a:t>
            </a:r>
            <a:r>
              <a:rPr lang="en-US" dirty="0" err="1"/>
              <a:t>Pokorski</a:t>
            </a:r>
            <a:r>
              <a:rPr lang="en-US" dirty="0"/>
              <a:t>, Rachel </a:t>
            </a:r>
            <a:r>
              <a:rPr lang="en-US" dirty="0" err="1"/>
              <a:t>Avramidou</a:t>
            </a:r>
            <a:r>
              <a:rPr lang="en-US" dirty="0"/>
              <a:t>, </a:t>
            </a:r>
            <a:r>
              <a:rPr lang="el-GR" dirty="0"/>
              <a:t>Λένα Παυλίδου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A5297-FEED-37D4-86E0-BD6999B5487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de-CH"/>
              <a:t>29 Αυγ / 1 Σεπτ 2023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19CD57-C916-4CA3-4D10-CBE4CA3BB9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l-GR"/>
              <a:t>Ι. Αποστολάκης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439A43-A5C3-2F88-AE84-BFC96A828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A0B4473A-152C-314D-8EB0-73CB85148333}" type="slidenum">
              <a:rPr lang="en-US" smtClean="0"/>
              <a:pPr>
                <a:defRPr/>
              </a:pPr>
              <a:t>52</a:t>
            </a:fld>
            <a:endParaRPr lang="en-US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316723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7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Backup</a:t>
            </a:r>
          </a:p>
        </p:txBody>
      </p:sp>
      <p:sp>
        <p:nvSpPr>
          <p:cNvPr id="147458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Monotype Sorts" charset="0"/>
              <a:buNone/>
            </a:pPr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More on simulation</a:t>
            </a: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8" name="Rectangle 4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5852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Simulation ‘packages’</a:t>
            </a:r>
          </a:p>
        </p:txBody>
      </p:sp>
      <p:sp>
        <p:nvSpPr>
          <p:cNvPr id="159749" name="Rectangle 5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Provides the means to simulate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latin typeface="Tahoma" charset="0"/>
                <a:ea typeface="ＭＳ Ｐゴシック" charset="0"/>
              </a:rPr>
              <a:t>the </a:t>
            </a: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physical processes</a:t>
            </a:r>
            <a:r>
              <a:rPr lang="en-GB" sz="2400">
                <a:latin typeface="Tahoma" charset="0"/>
                <a:ea typeface="ＭＳ Ｐゴシック" charset="0"/>
              </a:rPr>
              <a:t> and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detector response</a:t>
            </a:r>
            <a:r>
              <a:rPr lang="en-GB" sz="2400">
                <a:latin typeface="Tahoma" charset="0"/>
                <a:ea typeface="ＭＳ Ｐゴシック" charset="0"/>
              </a:rPr>
              <a:t> of an experiment.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As was realised by many in the past,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most of the parts</a:t>
            </a:r>
            <a:r>
              <a:rPr lang="en-GB" sz="2400">
                <a:latin typeface="Tahoma" charset="0"/>
                <a:ea typeface="ＭＳ Ｐゴシック" charset="0"/>
              </a:rPr>
              <a:t> needed can be </a:t>
            </a:r>
            <a:r>
              <a:rPr lang="en-GB" sz="2400">
                <a:solidFill>
                  <a:srgbClr val="00CC99"/>
                </a:solidFill>
                <a:latin typeface="Tahoma" charset="0"/>
                <a:ea typeface="ＭＳ Ｐゴシック" charset="0"/>
              </a:rPr>
              <a:t>common</a:t>
            </a:r>
            <a:r>
              <a:rPr lang="en-GB" sz="2400">
                <a:latin typeface="Tahoma" charset="0"/>
                <a:ea typeface="ＭＳ Ｐゴシック" charset="0"/>
              </a:rPr>
              <a:t> between experiments (eg physics, geometry blocks) .</a:t>
            </a:r>
          </a:p>
          <a:p>
            <a:pPr>
              <a:lnSpc>
                <a:spcPct val="90000"/>
              </a:lnSpc>
            </a:pP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So it makes eminent sense to create and use a </a:t>
            </a:r>
            <a:r>
              <a:rPr lang="en-GB" sz="2800">
                <a:solidFill>
                  <a:srgbClr val="00CC99"/>
                </a:solidFill>
                <a:latin typeface="Tahoma" charset="0"/>
                <a:ea typeface="ＭＳ Ｐゴシック" charset="0"/>
                <a:cs typeface="ＭＳ Ｐゴシック" charset="0"/>
              </a:rPr>
              <a:t>general purpose package</a:t>
            </a:r>
          </a:p>
          <a:p>
            <a:pPr lvl="1">
              <a:lnSpc>
                <a:spcPct val="90000"/>
              </a:lnSpc>
            </a:pPr>
            <a:r>
              <a:rPr lang="en-GB" sz="2400">
                <a:latin typeface="Tahoma" charset="0"/>
                <a:ea typeface="ＭＳ Ｐゴシック" charset="0"/>
              </a:rPr>
              <a:t>That includes the common parts, </a:t>
            </a:r>
          </a:p>
          <a:p>
            <a:pPr lvl="1">
              <a:lnSpc>
                <a:spcPct val="90000"/>
              </a:lnSpc>
            </a:pPr>
            <a:r>
              <a:rPr lang="en-GB" sz="2400">
                <a:latin typeface="Tahoma" charset="0"/>
                <a:ea typeface="ＭＳ Ｐゴシック" charset="0"/>
              </a:rPr>
              <a:t>And enables an experiment to describe those parts with are specific to it. </a:t>
            </a:r>
          </a:p>
        </p:txBody>
      </p:sp>
      <p:sp>
        <p:nvSpPr>
          <p:cNvPr id="159745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5974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5974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C4278EF3-1174-FE44-A17A-F2E99F962547}" type="slidenum">
              <a:rPr lang="en-US" sz="1400">
                <a:latin typeface="Arial" charset="0"/>
              </a:rPr>
              <a:pPr/>
              <a:t>54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59750" name="Picture 6" descr="BD07311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57200"/>
            <a:ext cx="1476375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8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6604000" cy="1143000"/>
          </a:xfrm>
          <a:noFill/>
        </p:spPr>
        <p:txBody>
          <a:bodyPr lIns="92075" tIns="46038" rIns="92075" bIns="46038" anchor="ctr"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G</a:t>
            </a:r>
            <a:r>
              <a:rPr lang="en-GB" sz="3200">
                <a:latin typeface="Arial Black" charset="0"/>
                <a:ea typeface="ＭＳ Ｐゴシック" charset="0"/>
                <a:cs typeface="ＭＳ Ｐゴシック" charset="0"/>
              </a:rPr>
              <a:t>EANT</a:t>
            </a:r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 4                </a:t>
            </a:r>
          </a:p>
        </p:txBody>
      </p:sp>
      <p:sp>
        <p:nvSpPr>
          <p:cNvPr id="190469" name="Rectangle 3"/>
          <p:cNvSpPr>
            <a:spLocks noGrp="1" noChangeArrowheads="1"/>
          </p:cNvSpPr>
          <p:nvPr>
            <p:ph idx="1"/>
          </p:nvPr>
        </p:nvSpPr>
        <p:spPr>
          <a:noFill/>
        </p:spPr>
        <p:txBody>
          <a:bodyPr lIns="92075" tIns="46038" rIns="92075" bIns="46038">
            <a:normAutofit/>
          </a:bodyPr>
          <a:lstStyle/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Detector simulation </a:t>
            </a:r>
            <a:r>
              <a:rPr lang="en-GB" sz="2800">
                <a:solidFill>
                  <a:schemeClr val="accent1"/>
                </a:solidFill>
                <a:latin typeface="Tahoma" charset="0"/>
                <a:ea typeface="ＭＳ Ｐゴシック" charset="0"/>
                <a:cs typeface="ＭＳ Ｐゴシック" charset="0"/>
              </a:rPr>
              <a:t>tool-kit</a:t>
            </a: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 for HEP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offers alternatives, allows for tailoring</a:t>
            </a:r>
          </a:p>
          <a:p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Software Engineering and OO technology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provide the method for building, maintaining it. </a:t>
            </a:r>
          </a:p>
          <a:p>
            <a:r>
              <a:rPr lang="en-GB" sz="2800">
                <a:solidFill>
                  <a:srgbClr val="33CC33"/>
                </a:solidFill>
                <a:latin typeface="Tahoma" charset="0"/>
                <a:ea typeface="ＭＳ Ｐゴシック" charset="0"/>
                <a:cs typeface="ＭＳ Ｐゴシック" charset="0"/>
              </a:rPr>
              <a:t>Requirements</a:t>
            </a:r>
            <a:r>
              <a:rPr lang="en-GB" sz="2800">
                <a:latin typeface="Tahoma" charset="0"/>
                <a:ea typeface="ＭＳ Ｐゴシック" charset="0"/>
                <a:cs typeface="ＭＳ Ｐゴシック" charset="0"/>
              </a:rPr>
              <a:t> from: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LHC 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heavy ions, CP violation, cosmic rays</a:t>
            </a:r>
          </a:p>
          <a:p>
            <a:pPr lvl="1"/>
            <a:r>
              <a:rPr lang="en-GB" sz="2400">
                <a:latin typeface="Tahoma" charset="0"/>
                <a:ea typeface="ＭＳ Ｐゴシック" charset="0"/>
              </a:rPr>
              <a:t>medical and space science applications</a:t>
            </a:r>
          </a:p>
          <a:p>
            <a:r>
              <a:rPr lang="en-GB" sz="2800">
                <a:solidFill>
                  <a:srgbClr val="0000FF"/>
                </a:solidFill>
                <a:latin typeface="Tahoma" charset="0"/>
                <a:ea typeface="ＭＳ Ｐゴシック" charset="0"/>
                <a:cs typeface="ＭＳ Ｐゴシック" charset="0"/>
              </a:rPr>
              <a:t>World-wide collaboration</a:t>
            </a:r>
          </a:p>
        </p:txBody>
      </p:sp>
      <p:sp>
        <p:nvSpPr>
          <p:cNvPr id="190465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9046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9046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A21C0BCA-6DDD-4243-8B66-A8E7E442BD0D}" type="slidenum">
              <a:rPr lang="en-US" sz="1400">
                <a:latin typeface="Arial" charset="0"/>
              </a:rPr>
              <a:pPr/>
              <a:t>55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90470" name="Picture 5" descr="MP00640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0"/>
            <a:ext cx="1905000" cy="189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 Black" charset="0"/>
                <a:ea typeface="ＭＳ Ｐゴシック" charset="0"/>
                <a:cs typeface="ＭＳ Ｐゴシック" charset="0"/>
              </a:rPr>
              <a:t>One area: Tracking</a:t>
            </a:r>
          </a:p>
        </p:txBody>
      </p:sp>
      <p:sp>
        <p:nvSpPr>
          <p:cNvPr id="18227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  <a:cs typeface="ＭＳ Ｐゴシック" charset="0"/>
              </a:rPr>
              <a:t>What a simulation code needs to do for each step of particle: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Determine the </a:t>
            </a: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step length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Corresponding to the applicable physics processes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Checking if it crosses a geometrical boundary</a:t>
            </a:r>
          </a:p>
          <a:p>
            <a:pPr lvl="1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Model the </a:t>
            </a: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final state</a:t>
            </a:r>
            <a:r>
              <a:rPr lang="en-US">
                <a:latin typeface="Tahoma" charset="0"/>
                <a:ea typeface="ＭＳ Ｐゴシック" charset="0"/>
              </a:rPr>
              <a:t> of the track,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Advancing it, potentially in an EM field,</a:t>
            </a:r>
          </a:p>
          <a:p>
            <a:pPr lvl="2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Applying the actions of the physics processes,</a:t>
            </a:r>
          </a:p>
          <a:p>
            <a:pPr lvl="3">
              <a:lnSpc>
                <a:spcPct val="90000"/>
              </a:lnSpc>
            </a:pPr>
            <a:r>
              <a:rPr lang="en-US">
                <a:latin typeface="Tahoma" charset="0"/>
                <a:ea typeface="ＭＳ Ｐゴシック" charset="0"/>
              </a:rPr>
              <a:t>which can create </a:t>
            </a: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secondary</a:t>
            </a:r>
            <a:r>
              <a:rPr lang="en-US">
                <a:latin typeface="Tahoma" charset="0"/>
                <a:ea typeface="ＭＳ Ｐゴシック" charset="0"/>
              </a:rPr>
              <a:t> particles.</a:t>
            </a:r>
          </a:p>
          <a:p>
            <a:pPr lvl="1">
              <a:lnSpc>
                <a:spcPct val="90000"/>
              </a:lnSpc>
            </a:pPr>
            <a:r>
              <a:rPr lang="en-US">
                <a:solidFill>
                  <a:srgbClr val="33CC33"/>
                </a:solidFill>
                <a:latin typeface="Tahoma" charset="0"/>
                <a:ea typeface="ＭＳ Ｐゴシック" charset="0"/>
              </a:rPr>
              <a:t>Deposit</a:t>
            </a:r>
            <a:r>
              <a:rPr lang="en-US">
                <a:latin typeface="Tahoma" charset="0"/>
                <a:ea typeface="ＭＳ Ｐゴシック" charset="0"/>
              </a:rPr>
              <a:t> energy in current position (</a:t>
            </a:r>
            <a:r>
              <a:rPr lang="ja-JP" altLang="en-US">
                <a:latin typeface="Tahoma" charset="0"/>
                <a:ea typeface="ＭＳ Ｐゴシック" charset="0"/>
              </a:rPr>
              <a:t>‘</a:t>
            </a:r>
            <a:r>
              <a:rPr lang="en-US" altLang="ja-JP">
                <a:latin typeface="Tahoma" charset="0"/>
                <a:ea typeface="ＭＳ Ｐゴシック" charset="0"/>
              </a:rPr>
              <a:t>hit</a:t>
            </a:r>
            <a:r>
              <a:rPr lang="ja-JP" altLang="en-US">
                <a:latin typeface="Tahoma" charset="0"/>
                <a:ea typeface="ＭＳ Ｐゴシック" charset="0"/>
              </a:rPr>
              <a:t>’</a:t>
            </a:r>
            <a:r>
              <a:rPr lang="en-US" altLang="ja-JP">
                <a:latin typeface="Tahoma" charset="0"/>
                <a:ea typeface="ＭＳ Ｐゴシック" charset="0"/>
              </a:rPr>
              <a:t>).</a:t>
            </a:r>
            <a:endParaRPr lang="en-US">
              <a:latin typeface="Tahoma" charset="0"/>
              <a:ea typeface="ＭＳ Ｐゴシック" charset="0"/>
            </a:endParaRPr>
          </a:p>
        </p:txBody>
      </p:sp>
      <p:sp>
        <p:nvSpPr>
          <p:cNvPr id="182273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8227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8227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7120CC5-255A-4146-934C-2B91714814FC}" type="slidenum">
              <a:rPr lang="en-US" sz="1400">
                <a:latin typeface="Arial" charset="0"/>
              </a:rPr>
              <a:pPr/>
              <a:t>56</a:t>
            </a:fld>
            <a:endParaRPr lang="en-US" sz="1400">
              <a:solidFill>
                <a:schemeClr val="bg2"/>
              </a:solidFill>
              <a:latin typeface="Arial" charset="0"/>
            </a:endParaRPr>
          </a:p>
        </p:txBody>
      </p:sp>
      <p:pic>
        <p:nvPicPr>
          <p:cNvPr id="182278" name="Picture 4" descr="BS00559_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0"/>
            <a:ext cx="2209800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0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228600"/>
            <a:ext cx="8509000" cy="1143000"/>
          </a:xfrm>
        </p:spPr>
        <p:txBody>
          <a:bodyPr/>
          <a:lstStyle/>
          <a:p>
            <a:r>
              <a:rPr lang="en-GB">
                <a:latin typeface="Arial Black" charset="0"/>
                <a:ea typeface="ＭＳ Ｐゴシック" charset="0"/>
                <a:cs typeface="ＭＳ Ｐゴシック" charset="0"/>
              </a:rPr>
              <a:t>Actions during a Step (cont)</a:t>
            </a:r>
          </a:p>
        </p:txBody>
      </p:sp>
      <p:sp>
        <p:nvSpPr>
          <p:cNvPr id="18842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GB">
                <a:latin typeface="Tahoma" charset="0"/>
                <a:ea typeface="ＭＳ Ｐゴシック" charset="0"/>
                <a:cs typeface="ＭＳ Ｐゴシック" charset="0"/>
              </a:rPr>
              <a:t>During a step (continued)</a:t>
            </a:r>
          </a:p>
          <a:p>
            <a:pPr lvl="1"/>
            <a:r>
              <a:rPr lang="en-GB">
                <a:latin typeface="Tahoma" charset="0"/>
                <a:ea typeface="ＭＳ Ｐゴシック" charset="0"/>
              </a:rPr>
              <a:t>A parametrisation can be triggered (Geant4)</a:t>
            </a:r>
          </a:p>
          <a:p>
            <a:pPr lvl="2"/>
            <a:r>
              <a:rPr lang="en-GB">
                <a:latin typeface="Tahoma" charset="0"/>
                <a:ea typeface="ＭＳ Ｐゴシック" charset="0"/>
              </a:rPr>
              <a:t>Taking over from ‘detailed’ simulation</a:t>
            </a:r>
          </a:p>
          <a:p>
            <a:pPr lvl="2"/>
            <a:r>
              <a:rPr lang="en-GB">
                <a:latin typeface="Tahoma" charset="0"/>
                <a:ea typeface="ＭＳ Ｐゴシック" charset="0"/>
              </a:rPr>
              <a:t>Generating directly several hits</a:t>
            </a:r>
          </a:p>
          <a:p>
            <a:pPr lvl="2">
              <a:buFont typeface="Monotype Sorts" charset="0"/>
              <a:buNone/>
            </a:pPr>
            <a:r>
              <a:rPr lang="en-GB">
                <a:latin typeface="Tahoma" charset="0"/>
                <a:ea typeface="ＭＳ Ｐゴシック" charset="0"/>
              </a:rPr>
              <a:t>This application-specific operates instead of ‘normal’ physics processes until it returns control and/or resulting particles for further ‘detailed’ simulation.</a:t>
            </a:r>
          </a:p>
        </p:txBody>
      </p:sp>
      <p:sp>
        <p:nvSpPr>
          <p:cNvPr id="188417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229350"/>
            <a:ext cx="19050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400">
                <a:latin typeface="Arial" charset="0"/>
              </a:rPr>
              <a:t>29 Αυγ / 1 Σεπτ 2023</a:t>
            </a:r>
            <a:endParaRPr lang="en-US" sz="1400" dirty="0">
              <a:latin typeface="Arial" charset="0"/>
            </a:endParaRPr>
          </a:p>
        </p:txBody>
      </p:sp>
      <p:sp>
        <p:nvSpPr>
          <p:cNvPr id="18841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400">
                <a:latin typeface="Arial" charset="0"/>
              </a:rPr>
              <a:t>Ι. Αποστολάκης</a:t>
            </a:r>
            <a:endParaRPr lang="en-US" sz="1400" dirty="0">
              <a:latin typeface="Arial" charset="0"/>
            </a:endParaRPr>
          </a:p>
        </p:txBody>
      </p:sp>
      <p:sp>
        <p:nvSpPr>
          <p:cNvPr id="18841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F3F6778-BF1D-F944-B6FD-55F2B9867DD4}" type="slidenum">
              <a:rPr lang="en-US" sz="1400">
                <a:latin typeface="Arial" charset="0"/>
              </a:rPr>
              <a:pPr/>
              <a:t>57</a:t>
            </a:fld>
            <a:endParaRPr lang="en-US" sz="1400" dirty="0">
              <a:solidFill>
                <a:schemeClr val="bg2"/>
              </a:solidFill>
              <a:latin typeface="Arial" charset="0"/>
            </a:endParaRPr>
          </a:p>
        </p:txBody>
      </p:sp>
      <p:grpSp>
        <p:nvGrpSpPr>
          <p:cNvPr id="188422" name="Group 4"/>
          <p:cNvGrpSpPr>
            <a:grpSpLocks/>
          </p:cNvGrpSpPr>
          <p:nvPr/>
        </p:nvGrpSpPr>
        <p:grpSpPr bwMode="auto">
          <a:xfrm>
            <a:off x="1143000" y="4800601"/>
            <a:ext cx="7086600" cy="1633538"/>
            <a:chOff x="720" y="3072"/>
            <a:chExt cx="4464" cy="1029"/>
          </a:xfrm>
        </p:grpSpPr>
        <p:sp>
          <p:nvSpPr>
            <p:cNvPr id="188423" name="Rectangle 5"/>
            <p:cNvSpPr>
              <a:spLocks noChangeArrowheads="1"/>
            </p:cNvSpPr>
            <p:nvPr/>
          </p:nvSpPr>
          <p:spPr bwMode="auto">
            <a:xfrm>
              <a:off x="720" y="3072"/>
              <a:ext cx="2736" cy="1008"/>
            </a:xfrm>
            <a:prstGeom prst="rect">
              <a:avLst/>
            </a:prstGeom>
            <a:solidFill>
              <a:srgbClr val="FFFF00"/>
            </a:solidFill>
            <a:ln w="9525">
              <a:solidFill>
                <a:srgbClr val="66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eaLnBrk="1" hangingPunct="1"/>
              <a:endParaRPr kumimoji="1" lang="en-US">
                <a:solidFill>
                  <a:schemeClr val="accent2"/>
                </a:solidFill>
              </a:endParaRPr>
            </a:p>
          </p:txBody>
        </p:sp>
        <p:sp>
          <p:nvSpPr>
            <p:cNvPr id="188424" name="Rectangle 6"/>
            <p:cNvSpPr>
              <a:spLocks noChangeArrowheads="1"/>
            </p:cNvSpPr>
            <p:nvPr/>
          </p:nvSpPr>
          <p:spPr bwMode="auto">
            <a:xfrm>
              <a:off x="3456" y="3072"/>
              <a:ext cx="1728" cy="1008"/>
            </a:xfrm>
            <a:prstGeom prst="rect">
              <a:avLst/>
            </a:prstGeom>
            <a:solidFill>
              <a:srgbClr val="FF9900"/>
            </a:solidFill>
            <a:ln w="9525">
              <a:solidFill>
                <a:srgbClr val="66FF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425" name="Line 7"/>
            <p:cNvSpPr>
              <a:spLocks noChangeShapeType="1"/>
            </p:cNvSpPr>
            <p:nvPr/>
          </p:nvSpPr>
          <p:spPr bwMode="auto">
            <a:xfrm flipV="1">
              <a:off x="1584" y="3552"/>
              <a:ext cx="1920" cy="96"/>
            </a:xfrm>
            <a:prstGeom prst="line">
              <a:avLst/>
            </a:prstGeom>
            <a:noFill/>
            <a:ln w="57150">
              <a:solidFill>
                <a:srgbClr val="66FFCC"/>
              </a:solidFill>
              <a:round/>
              <a:headEnd type="oval" w="lg" len="lg"/>
              <a:tailEnd type="oval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>
                <a:highlight>
                  <a:srgbClr val="00FF00"/>
                </a:highlight>
              </a:endParaRPr>
            </a:p>
          </p:txBody>
        </p:sp>
        <p:sp>
          <p:nvSpPr>
            <p:cNvPr id="188426" name="Text Box 8"/>
            <p:cNvSpPr txBox="1">
              <a:spLocks noChangeArrowheads="1"/>
            </p:cNvSpPr>
            <p:nvPr/>
          </p:nvSpPr>
          <p:spPr bwMode="auto">
            <a:xfrm>
              <a:off x="816" y="3792"/>
              <a:ext cx="1589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 dirty="0">
                  <a:solidFill>
                    <a:schemeClr val="tx2"/>
                  </a:solidFill>
                </a:rPr>
                <a:t>Begin of step point</a:t>
              </a:r>
            </a:p>
          </p:txBody>
        </p:sp>
        <p:sp>
          <p:nvSpPr>
            <p:cNvPr id="188427" name="Text Box 9"/>
            <p:cNvSpPr txBox="1">
              <a:spLocks noChangeArrowheads="1"/>
            </p:cNvSpPr>
            <p:nvPr/>
          </p:nvSpPr>
          <p:spPr bwMode="auto">
            <a:xfrm>
              <a:off x="3552" y="3120"/>
              <a:ext cx="1439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 dirty="0">
                  <a:solidFill>
                    <a:schemeClr val="tx2"/>
                  </a:solidFill>
                </a:rPr>
                <a:t>End of step point</a:t>
              </a:r>
            </a:p>
          </p:txBody>
        </p:sp>
        <p:sp>
          <p:nvSpPr>
            <p:cNvPr id="188428" name="Text Box 10"/>
            <p:cNvSpPr txBox="1">
              <a:spLocks noChangeArrowheads="1"/>
            </p:cNvSpPr>
            <p:nvPr/>
          </p:nvSpPr>
          <p:spPr bwMode="auto">
            <a:xfrm>
              <a:off x="2246" y="3242"/>
              <a:ext cx="463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 dirty="0">
                  <a:solidFill>
                    <a:schemeClr val="tx2"/>
                  </a:solidFill>
                </a:rPr>
                <a:t>Step</a:t>
              </a:r>
            </a:p>
          </p:txBody>
        </p:sp>
        <p:sp>
          <p:nvSpPr>
            <p:cNvPr id="188429" name="Text Box 11"/>
            <p:cNvSpPr txBox="1">
              <a:spLocks noChangeArrowheads="1"/>
            </p:cNvSpPr>
            <p:nvPr/>
          </p:nvSpPr>
          <p:spPr bwMode="auto">
            <a:xfrm>
              <a:off x="3016" y="3807"/>
              <a:ext cx="879" cy="294"/>
            </a:xfrm>
            <a:prstGeom prst="rect">
              <a:avLst/>
            </a:prstGeom>
            <a:noFill/>
            <a:ln w="9525">
              <a:solidFill>
                <a:srgbClr val="66FFCC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 eaLnBrk="1" hangingPunct="1"/>
              <a:r>
                <a:rPr kumimoji="1" lang="en-US" altLang="ja-JP" dirty="0">
                  <a:solidFill>
                    <a:schemeClr val="tx2"/>
                  </a:solidFill>
                </a:rPr>
                <a:t>Boundary</a:t>
              </a:r>
            </a:p>
          </p:txBody>
        </p:sp>
      </p:grp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3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6793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6793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D2CFD51-8507-9A44-822A-46DCDB0FCB88}" type="slidenum">
              <a:rPr lang="en-GB" sz="1200">
                <a:latin typeface="Arial" charset="0"/>
              </a:rPr>
              <a:pPr/>
              <a:t>58</a:t>
            </a:fld>
            <a:endParaRPr lang="en-GB" sz="1200">
              <a:latin typeface="Arial" charset="0"/>
            </a:endParaRPr>
          </a:p>
        </p:txBody>
      </p:sp>
      <p:graphicFrame>
        <p:nvGraphicFramePr>
          <p:cNvPr id="167940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449263" y="1631950"/>
          <a:ext cx="8494712" cy="3346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Worksheet" r:id="rId3" imgW="4267200" imgH="1460500" progId="Excel.Sheet.8">
                  <p:embed/>
                </p:oleObj>
              </mc:Choice>
              <mc:Fallback>
                <p:oleObj name="Worksheet" r:id="rId3" imgW="4267200" imgH="1460500" progId="Excel.Sheet.8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9263" y="1631950"/>
                        <a:ext cx="8494712" cy="3346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794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 sz="2800">
                <a:latin typeface="Comic Sans MS" charset="0"/>
                <a:ea typeface="ＭＳ Ｐゴシック" charset="0"/>
                <a:cs typeface="ＭＳ Ｐゴシック" charset="0"/>
              </a:rPr>
              <a:t>CERN Centre Capacity Requirements for all expts.</a:t>
            </a:r>
            <a:br>
              <a:rPr kumimoji="1" lang="en-US" sz="2800">
                <a:latin typeface="Comic Sans MS" charset="0"/>
                <a:ea typeface="ＭＳ Ｐゴシック" charset="0"/>
                <a:cs typeface="ＭＳ Ｐゴシック" charset="0"/>
              </a:rPr>
            </a:b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(made July 2003)</a:t>
            </a:r>
            <a:endParaRPr kumimoji="1" lang="en-GB" sz="1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768850" y="350838"/>
            <a:ext cx="4162425" cy="3119437"/>
            <a:chOff x="230" y="448"/>
            <a:chExt cx="5717" cy="3388"/>
          </a:xfrm>
        </p:grpSpPr>
        <p:graphicFrame>
          <p:nvGraphicFramePr>
            <p:cNvPr id="167951" name="Object 5"/>
            <p:cNvGraphicFramePr>
              <a:graphicFrameLocks noChangeAspect="1"/>
            </p:cNvGraphicFramePr>
            <p:nvPr/>
          </p:nvGraphicFramePr>
          <p:xfrm>
            <a:off x="230" y="448"/>
            <a:ext cx="5717" cy="33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hart" r:id="rId5" imgW="4292600" imgH="2552700" progId="Excel.Chart.8">
                    <p:embed/>
                  </p:oleObj>
                </mc:Choice>
                <mc:Fallback>
                  <p:oleObj name="Chart" r:id="rId5" imgW="4292600" imgH="2552700" progId="Excel.Chart.8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0" y="448"/>
                          <a:ext cx="5717" cy="338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7952" name="Text Box 6"/>
            <p:cNvSpPr txBox="1">
              <a:spLocks noChangeArrowheads="1"/>
            </p:cNvSpPr>
            <p:nvPr/>
          </p:nvSpPr>
          <p:spPr bwMode="auto">
            <a:xfrm>
              <a:off x="4833" y="2446"/>
              <a:ext cx="1068" cy="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i="1"/>
                <a:t>LHC</a:t>
              </a:r>
            </a:p>
          </p:txBody>
        </p:sp>
        <p:sp>
          <p:nvSpPr>
            <p:cNvPr id="167953" name="Text Box 7"/>
            <p:cNvSpPr txBox="1">
              <a:spLocks noChangeArrowheads="1"/>
            </p:cNvSpPr>
            <p:nvPr/>
          </p:nvSpPr>
          <p:spPr bwMode="auto">
            <a:xfrm>
              <a:off x="3509" y="1651"/>
              <a:ext cx="2063" cy="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400" i="1"/>
                <a:t>Other experiments</a:t>
              </a:r>
            </a:p>
          </p:txBody>
        </p:sp>
        <p:sp>
          <p:nvSpPr>
            <p:cNvPr id="167954" name="Line 8"/>
            <p:cNvSpPr>
              <a:spLocks noChangeShapeType="1"/>
            </p:cNvSpPr>
            <p:nvPr/>
          </p:nvSpPr>
          <p:spPr bwMode="auto">
            <a:xfrm>
              <a:off x="4217" y="1820"/>
              <a:ext cx="533" cy="3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</p:grpSp>
      <p:graphicFrame>
        <p:nvGraphicFramePr>
          <p:cNvPr id="79770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33423068"/>
              </p:ext>
            </p:extLst>
          </p:nvPr>
        </p:nvGraphicFramePr>
        <p:xfrm>
          <a:off x="401638" y="487363"/>
          <a:ext cx="4224337" cy="281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hart" r:id="rId7" imgW="5265505" imgH="3512736" progId="Excel.Chart.8">
                  <p:embed/>
                </p:oleObj>
              </mc:Choice>
              <mc:Fallback>
                <p:oleObj name="Chart" r:id="rId7" imgW="5265505" imgH="3512736" progId="Excel.Chart.8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638" y="487363"/>
                        <a:ext cx="4224337" cy="2816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7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2446338" y="3502025"/>
            <a:ext cx="4827587" cy="3355975"/>
            <a:chOff x="281" y="427"/>
            <a:chExt cx="6082" cy="3423"/>
          </a:xfrm>
        </p:grpSpPr>
        <p:graphicFrame>
          <p:nvGraphicFramePr>
            <p:cNvPr id="167945" name="Object 4"/>
            <p:cNvGraphicFramePr>
              <a:graphicFrameLocks noChangeAspect="1"/>
            </p:cNvGraphicFramePr>
            <p:nvPr/>
          </p:nvGraphicFramePr>
          <p:xfrm>
            <a:off x="281" y="427"/>
            <a:ext cx="5605" cy="342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hart" r:id="rId9" imgW="4165600" imgH="2552700" progId="Excel.Chart.8">
                    <p:embed/>
                  </p:oleObj>
                </mc:Choice>
                <mc:Fallback>
                  <p:oleObj name="Chart" r:id="rId9" imgW="4165600" imgH="2552700" progId="Excel.Chart.8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81" y="427"/>
                          <a:ext cx="5605" cy="342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chemeClr val="bg2">
                                    <a:alpha val="74997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67946" name="Text Box 12"/>
            <p:cNvSpPr txBox="1">
              <a:spLocks noChangeArrowheads="1"/>
            </p:cNvSpPr>
            <p:nvPr/>
          </p:nvSpPr>
          <p:spPr bwMode="auto">
            <a:xfrm>
              <a:off x="4673" y="2307"/>
              <a:ext cx="980" cy="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i="1"/>
                <a:t>LHC</a:t>
              </a:r>
            </a:p>
          </p:txBody>
        </p:sp>
        <p:sp>
          <p:nvSpPr>
            <p:cNvPr id="167947" name="Text Box 13"/>
            <p:cNvSpPr txBox="1">
              <a:spLocks noChangeArrowheads="1"/>
            </p:cNvSpPr>
            <p:nvPr/>
          </p:nvSpPr>
          <p:spPr bwMode="auto">
            <a:xfrm>
              <a:off x="3819" y="1531"/>
              <a:ext cx="1892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400" i="1"/>
                <a:t>Other experiments</a:t>
              </a:r>
            </a:p>
          </p:txBody>
        </p:sp>
        <p:sp>
          <p:nvSpPr>
            <p:cNvPr id="167948" name="Line 14"/>
            <p:cNvSpPr>
              <a:spLocks noChangeShapeType="1"/>
            </p:cNvSpPr>
            <p:nvPr/>
          </p:nvSpPr>
          <p:spPr bwMode="auto">
            <a:xfrm>
              <a:off x="4487" y="1707"/>
              <a:ext cx="405" cy="20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67949" name="Text Box 15"/>
            <p:cNvSpPr txBox="1">
              <a:spLocks noChangeArrowheads="1"/>
            </p:cNvSpPr>
            <p:nvPr/>
          </p:nvSpPr>
          <p:spPr bwMode="auto">
            <a:xfrm>
              <a:off x="4993" y="3052"/>
              <a:ext cx="1370" cy="2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400" i="1"/>
                <a:t>Moore</a:t>
              </a:r>
              <a:r>
                <a:rPr lang="ja-JP" altLang="en-US" sz="1400" i="1"/>
                <a:t>’</a:t>
              </a:r>
              <a:r>
                <a:rPr lang="en-US" altLang="ja-JP" sz="1400" i="1"/>
                <a:t>s law</a:t>
              </a:r>
              <a:endParaRPr lang="en-US" sz="1400" i="1"/>
            </a:p>
          </p:txBody>
        </p:sp>
        <p:sp>
          <p:nvSpPr>
            <p:cNvPr id="167950" name="Line 16"/>
            <p:cNvSpPr>
              <a:spLocks noChangeShapeType="1"/>
            </p:cNvSpPr>
            <p:nvPr/>
          </p:nvSpPr>
          <p:spPr bwMode="auto">
            <a:xfrm flipH="1" flipV="1">
              <a:off x="4757" y="3065"/>
              <a:ext cx="278" cy="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977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977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79770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69986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6998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07E0EFE-E885-5E45-9082-E78F57AC9A86}" type="slidenum">
              <a:rPr lang="en-GB" sz="1200">
                <a:latin typeface="Arial" charset="0"/>
              </a:rPr>
              <a:pPr/>
              <a:t>59</a:t>
            </a:fld>
            <a:endParaRPr lang="en-GB" sz="1200">
              <a:latin typeface="Arial" charset="0"/>
            </a:endParaRPr>
          </a:p>
        </p:txBody>
      </p:sp>
      <p:sp>
        <p:nvSpPr>
          <p:cNvPr id="169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Event Data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99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86475" y="1052513"/>
            <a:ext cx="3057525" cy="52562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Complex data models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~500 structure types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References to describe relationships between event objects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unidirectional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Need to support transparent navigation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Need ultimate resolution on selected events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need to run  specialised algorithms</a:t>
            </a:r>
          </a:p>
          <a:p>
            <a:pPr lvl="1" eaLnBrk="1" hangingPunct="1">
              <a:lnSpc>
                <a:spcPct val="90000"/>
              </a:lnSpc>
            </a:pPr>
            <a:r>
              <a:rPr kumimoji="1" lang="en-US" sz="1600">
                <a:latin typeface="Comic Sans MS" charset="0"/>
                <a:ea typeface="ＭＳ Ｐゴシック" charset="0"/>
              </a:rPr>
              <a:t>work interactively</a:t>
            </a:r>
          </a:p>
          <a:p>
            <a:pPr eaLnBrk="1" hangingPunct="1">
              <a:lnSpc>
                <a:spcPct val="90000"/>
              </a:lnSpc>
            </a:pPr>
            <a:r>
              <a:rPr kumimoji="1" lang="en-US" sz="1800">
                <a:latin typeface="Comic Sans MS" charset="0"/>
                <a:ea typeface="ＭＳ Ｐゴシック" charset="0"/>
                <a:cs typeface="ＭＳ Ｐゴシック" charset="0"/>
              </a:rPr>
              <a:t>Not affordable if uncontrolled</a:t>
            </a:r>
            <a:endParaRPr kumimoji="1" lang="en-GB" sz="1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169990" name="Group 4"/>
          <p:cNvGrpSpPr>
            <a:grpSpLocks noChangeAspect="1"/>
          </p:cNvGrpSpPr>
          <p:nvPr/>
        </p:nvGrpSpPr>
        <p:grpSpPr bwMode="auto">
          <a:xfrm>
            <a:off x="0" y="1649413"/>
            <a:ext cx="5969000" cy="3355975"/>
            <a:chOff x="68" y="981"/>
            <a:chExt cx="5601" cy="2906"/>
          </a:xfrm>
        </p:grpSpPr>
        <p:sp>
          <p:nvSpPr>
            <p:cNvPr id="169991" name="AutoShape 5"/>
            <p:cNvSpPr>
              <a:spLocks noChangeAspect="1" noChangeArrowheads="1"/>
            </p:cNvSpPr>
            <p:nvPr/>
          </p:nvSpPr>
          <p:spPr bwMode="auto">
            <a:xfrm>
              <a:off x="4241" y="981"/>
              <a:ext cx="1428" cy="2718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2" name="AutoShape 6"/>
            <p:cNvSpPr>
              <a:spLocks noChangeAspect="1" noChangeArrowheads="1"/>
            </p:cNvSpPr>
            <p:nvPr/>
          </p:nvSpPr>
          <p:spPr bwMode="auto">
            <a:xfrm>
              <a:off x="4150" y="1071"/>
              <a:ext cx="1428" cy="2718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3" name="AutoShape 7"/>
            <p:cNvSpPr>
              <a:spLocks noChangeAspect="1" noChangeArrowheads="1"/>
            </p:cNvSpPr>
            <p:nvPr/>
          </p:nvSpPr>
          <p:spPr bwMode="auto">
            <a:xfrm>
              <a:off x="4083" y="1162"/>
              <a:ext cx="1428" cy="2718"/>
            </a:xfrm>
            <a:prstGeom prst="roundRect">
              <a:avLst>
                <a:gd name="adj" fmla="val 16667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4" name="AutoShape 8"/>
            <p:cNvSpPr>
              <a:spLocks noChangeAspect="1" noChangeArrowheads="1"/>
            </p:cNvSpPr>
            <p:nvPr/>
          </p:nvSpPr>
          <p:spPr bwMode="auto">
            <a:xfrm>
              <a:off x="68" y="981"/>
              <a:ext cx="3885" cy="2880"/>
            </a:xfrm>
            <a:prstGeom prst="roundRect">
              <a:avLst>
                <a:gd name="adj" fmla="val 7630"/>
              </a:avLst>
            </a:prstGeom>
            <a:solidFill>
              <a:srgbClr val="EAEAEA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995" name="AutoShape 9"/>
            <p:cNvSpPr>
              <a:spLocks noChangeAspect="1" noChangeArrowheads="1"/>
            </p:cNvSpPr>
            <p:nvPr/>
          </p:nvSpPr>
          <p:spPr bwMode="auto">
            <a:xfrm>
              <a:off x="2931" y="1389"/>
              <a:ext cx="864" cy="1675"/>
            </a:xfrm>
            <a:prstGeom prst="can">
              <a:avLst>
                <a:gd name="adj" fmla="val 17017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6" name="AutoShape 10"/>
            <p:cNvSpPr>
              <a:spLocks noChangeAspect="1" noChangeArrowheads="1"/>
            </p:cNvSpPr>
            <p:nvPr/>
          </p:nvSpPr>
          <p:spPr bwMode="auto">
            <a:xfrm>
              <a:off x="2835" y="1525"/>
              <a:ext cx="864" cy="1731"/>
            </a:xfrm>
            <a:prstGeom prst="can">
              <a:avLst>
                <a:gd name="adj" fmla="val 17827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7" name="AutoShape 11"/>
            <p:cNvSpPr>
              <a:spLocks noChangeAspect="1" noChangeArrowheads="1"/>
            </p:cNvSpPr>
            <p:nvPr/>
          </p:nvSpPr>
          <p:spPr bwMode="auto">
            <a:xfrm>
              <a:off x="1587" y="1389"/>
              <a:ext cx="1200" cy="1867"/>
            </a:xfrm>
            <a:prstGeom prst="can">
              <a:avLst>
                <a:gd name="adj" fmla="val 16163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8" name="AutoShape 12"/>
            <p:cNvSpPr>
              <a:spLocks noChangeAspect="1" noChangeArrowheads="1"/>
            </p:cNvSpPr>
            <p:nvPr/>
          </p:nvSpPr>
          <p:spPr bwMode="auto">
            <a:xfrm>
              <a:off x="2744" y="1661"/>
              <a:ext cx="864" cy="1769"/>
            </a:xfrm>
            <a:prstGeom prst="can">
              <a:avLst>
                <a:gd name="adj" fmla="val 16294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69999" name="AutoShape 13"/>
            <p:cNvSpPr>
              <a:spLocks noChangeAspect="1" noChangeArrowheads="1"/>
            </p:cNvSpPr>
            <p:nvPr/>
          </p:nvSpPr>
          <p:spPr bwMode="auto">
            <a:xfrm>
              <a:off x="1383" y="1525"/>
              <a:ext cx="1291" cy="1923"/>
            </a:xfrm>
            <a:prstGeom prst="can">
              <a:avLst>
                <a:gd name="adj" fmla="val 14406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70000" name="AutoShape 14"/>
            <p:cNvSpPr>
              <a:spLocks noChangeAspect="1" noChangeArrowheads="1"/>
            </p:cNvSpPr>
            <p:nvPr/>
          </p:nvSpPr>
          <p:spPr bwMode="auto">
            <a:xfrm>
              <a:off x="113" y="1888"/>
              <a:ext cx="1200" cy="1560"/>
            </a:xfrm>
            <a:prstGeom prst="can">
              <a:avLst>
                <a:gd name="adj" fmla="val 11303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70001" name="Rectangle 15"/>
            <p:cNvSpPr>
              <a:spLocks noChangeAspect="1" noChangeArrowheads="1"/>
            </p:cNvSpPr>
            <p:nvPr/>
          </p:nvSpPr>
          <p:spPr bwMode="auto">
            <a:xfrm>
              <a:off x="1791" y="1842"/>
              <a:ext cx="528" cy="272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02" name="Rectangle 16"/>
            <p:cNvSpPr>
              <a:spLocks noChangeAspect="1" noChangeArrowheads="1"/>
            </p:cNvSpPr>
            <p:nvPr/>
          </p:nvSpPr>
          <p:spPr bwMode="auto">
            <a:xfrm>
              <a:off x="534" y="2614"/>
              <a:ext cx="528" cy="25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Raw</a:t>
              </a:r>
            </a:p>
          </p:txBody>
        </p:sp>
        <p:sp>
          <p:nvSpPr>
            <p:cNvPr id="170003" name="Rectangle 17"/>
            <p:cNvSpPr>
              <a:spLocks noChangeAspect="1" noChangeArrowheads="1"/>
            </p:cNvSpPr>
            <p:nvPr/>
          </p:nvSpPr>
          <p:spPr bwMode="auto">
            <a:xfrm>
              <a:off x="1792" y="2614"/>
              <a:ext cx="528" cy="272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Rec</a:t>
              </a:r>
            </a:p>
          </p:txBody>
        </p:sp>
        <p:sp>
          <p:nvSpPr>
            <p:cNvPr id="170004" name="Rectangle 18"/>
            <p:cNvSpPr>
              <a:spLocks noChangeAspect="1" noChangeArrowheads="1"/>
            </p:cNvSpPr>
            <p:nvPr/>
          </p:nvSpPr>
          <p:spPr bwMode="auto">
            <a:xfrm>
              <a:off x="2931" y="2536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Phys</a:t>
              </a:r>
            </a:p>
          </p:txBody>
        </p:sp>
        <p:sp>
          <p:nvSpPr>
            <p:cNvPr id="170005" name="Line 19"/>
            <p:cNvSpPr>
              <a:spLocks noChangeAspect="1" noChangeShapeType="1"/>
            </p:cNvSpPr>
            <p:nvPr/>
          </p:nvSpPr>
          <p:spPr bwMode="auto">
            <a:xfrm flipH="1">
              <a:off x="794" y="2070"/>
              <a:ext cx="997" cy="54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06" name="Line 20"/>
            <p:cNvSpPr>
              <a:spLocks noChangeAspect="1" noChangeShapeType="1"/>
            </p:cNvSpPr>
            <p:nvPr/>
          </p:nvSpPr>
          <p:spPr bwMode="auto">
            <a:xfrm flipH="1">
              <a:off x="1927" y="2115"/>
              <a:ext cx="0" cy="4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07" name="Rectangle 21"/>
            <p:cNvSpPr>
              <a:spLocks noChangeAspect="1" noChangeArrowheads="1"/>
            </p:cNvSpPr>
            <p:nvPr/>
          </p:nvSpPr>
          <p:spPr bwMode="auto">
            <a:xfrm>
              <a:off x="172" y="3064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Velo</a:t>
              </a:r>
            </a:p>
          </p:txBody>
        </p:sp>
        <p:sp>
          <p:nvSpPr>
            <p:cNvPr id="170008" name="Rectangle 22"/>
            <p:cNvSpPr>
              <a:spLocks noChangeAspect="1" noChangeArrowheads="1"/>
            </p:cNvSpPr>
            <p:nvPr/>
          </p:nvSpPr>
          <p:spPr bwMode="auto">
            <a:xfrm>
              <a:off x="748" y="3064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Calo</a:t>
              </a:r>
            </a:p>
          </p:txBody>
        </p:sp>
        <p:sp>
          <p:nvSpPr>
            <p:cNvPr id="170009" name="Line 23"/>
            <p:cNvSpPr>
              <a:spLocks noChangeAspect="1" noChangeShapeType="1"/>
            </p:cNvSpPr>
            <p:nvPr/>
          </p:nvSpPr>
          <p:spPr bwMode="auto">
            <a:xfrm flipH="1">
              <a:off x="582" y="2872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0" name="Line 24"/>
            <p:cNvSpPr>
              <a:spLocks noChangeAspect="1" noChangeShapeType="1"/>
            </p:cNvSpPr>
            <p:nvPr/>
          </p:nvSpPr>
          <p:spPr bwMode="auto">
            <a:xfrm>
              <a:off x="870" y="2872"/>
              <a:ext cx="96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1" name="Rectangle 25"/>
            <p:cNvSpPr>
              <a:spLocks noChangeAspect="1" noChangeArrowheads="1"/>
            </p:cNvSpPr>
            <p:nvPr/>
          </p:nvSpPr>
          <p:spPr bwMode="auto">
            <a:xfrm>
              <a:off x="1429" y="3067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Coord</a:t>
              </a:r>
            </a:p>
          </p:txBody>
        </p:sp>
        <p:sp>
          <p:nvSpPr>
            <p:cNvPr id="170012" name="Rectangle 26"/>
            <p:cNvSpPr>
              <a:spLocks noChangeAspect="1" noChangeArrowheads="1"/>
            </p:cNvSpPr>
            <p:nvPr/>
          </p:nvSpPr>
          <p:spPr bwMode="auto">
            <a:xfrm>
              <a:off x="2003" y="3060"/>
              <a:ext cx="64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Tracks</a:t>
              </a:r>
            </a:p>
          </p:txBody>
        </p:sp>
        <p:sp>
          <p:nvSpPr>
            <p:cNvPr id="170013" name="Line 27"/>
            <p:cNvSpPr>
              <a:spLocks noChangeAspect="1" noChangeShapeType="1"/>
            </p:cNvSpPr>
            <p:nvPr/>
          </p:nvSpPr>
          <p:spPr bwMode="auto">
            <a:xfrm flipH="1">
              <a:off x="1746" y="2886"/>
              <a:ext cx="192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4" name="Line 28"/>
            <p:cNvSpPr>
              <a:spLocks noChangeAspect="1" noChangeShapeType="1"/>
            </p:cNvSpPr>
            <p:nvPr/>
          </p:nvSpPr>
          <p:spPr bwMode="auto">
            <a:xfrm>
              <a:off x="2200" y="2886"/>
              <a:ext cx="96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5" name="Rectangle 29"/>
            <p:cNvSpPr>
              <a:spLocks noChangeAspect="1" noChangeArrowheads="1"/>
            </p:cNvSpPr>
            <p:nvPr/>
          </p:nvSpPr>
          <p:spPr bwMode="auto">
            <a:xfrm>
              <a:off x="295" y="2115"/>
              <a:ext cx="528" cy="272"/>
            </a:xfrm>
            <a:prstGeom prst="rect">
              <a:avLst/>
            </a:prstGeom>
            <a:solidFill>
              <a:srgbClr val="FFFFCC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16" name="Line 30"/>
            <p:cNvSpPr>
              <a:spLocks noChangeAspect="1" noChangeShapeType="1"/>
            </p:cNvSpPr>
            <p:nvPr/>
          </p:nvSpPr>
          <p:spPr bwMode="auto">
            <a:xfrm>
              <a:off x="567" y="2387"/>
              <a:ext cx="91" cy="22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7" name="Rectangle 31"/>
            <p:cNvSpPr>
              <a:spLocks noChangeAspect="1" noChangeArrowheads="1"/>
            </p:cNvSpPr>
            <p:nvPr/>
          </p:nvSpPr>
          <p:spPr bwMode="auto">
            <a:xfrm>
              <a:off x="2931" y="3016"/>
              <a:ext cx="528" cy="28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Cand</a:t>
              </a:r>
            </a:p>
          </p:txBody>
        </p:sp>
        <p:sp>
          <p:nvSpPr>
            <p:cNvPr id="170018" name="Line 32"/>
            <p:cNvSpPr>
              <a:spLocks noChangeAspect="1" noChangeShapeType="1"/>
            </p:cNvSpPr>
            <p:nvPr/>
          </p:nvSpPr>
          <p:spPr bwMode="auto">
            <a:xfrm>
              <a:off x="3198" y="2840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19" name="Text Box 33"/>
            <p:cNvSpPr txBox="1">
              <a:spLocks noChangeAspect="1" noChangeArrowheads="1"/>
            </p:cNvSpPr>
            <p:nvPr/>
          </p:nvSpPr>
          <p:spPr bwMode="auto">
            <a:xfrm>
              <a:off x="522" y="1101"/>
              <a:ext cx="630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RAW</a:t>
              </a:r>
            </a:p>
          </p:txBody>
        </p:sp>
        <p:sp>
          <p:nvSpPr>
            <p:cNvPr id="170020" name="Text Box 34"/>
            <p:cNvSpPr txBox="1">
              <a:spLocks noChangeAspect="1" noChangeArrowheads="1"/>
            </p:cNvSpPr>
            <p:nvPr/>
          </p:nvSpPr>
          <p:spPr bwMode="auto">
            <a:xfrm>
              <a:off x="1879" y="1101"/>
              <a:ext cx="56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ESD</a:t>
              </a:r>
            </a:p>
          </p:txBody>
        </p:sp>
        <p:sp>
          <p:nvSpPr>
            <p:cNvPr id="170021" name="Text Box 35"/>
            <p:cNvSpPr txBox="1">
              <a:spLocks noChangeAspect="1" noChangeArrowheads="1"/>
            </p:cNvSpPr>
            <p:nvPr/>
          </p:nvSpPr>
          <p:spPr bwMode="auto">
            <a:xfrm>
              <a:off x="3017" y="1101"/>
              <a:ext cx="602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AOD</a:t>
              </a:r>
            </a:p>
          </p:txBody>
        </p:sp>
        <p:sp>
          <p:nvSpPr>
            <p:cNvPr id="170022" name="Freeform 36"/>
            <p:cNvSpPr>
              <a:spLocks noChangeAspect="1"/>
            </p:cNvSpPr>
            <p:nvPr/>
          </p:nvSpPr>
          <p:spPr bwMode="auto">
            <a:xfrm>
              <a:off x="2337" y="3304"/>
              <a:ext cx="834" cy="261"/>
            </a:xfrm>
            <a:custGeom>
              <a:avLst/>
              <a:gdLst>
                <a:gd name="T0" fmla="*/ 834 w 834"/>
                <a:gd name="T1" fmla="*/ 0 h 261"/>
                <a:gd name="T2" fmla="*/ 378 w 834"/>
                <a:gd name="T3" fmla="*/ 252 h 261"/>
                <a:gd name="T4" fmla="*/ 0 w 834"/>
                <a:gd name="T5" fmla="*/ 54 h 261"/>
                <a:gd name="T6" fmla="*/ 0 60000 65536"/>
                <a:gd name="T7" fmla="*/ 0 60000 65536"/>
                <a:gd name="T8" fmla="*/ 0 60000 65536"/>
                <a:gd name="T9" fmla="*/ 0 w 834"/>
                <a:gd name="T10" fmla="*/ 0 h 261"/>
                <a:gd name="T11" fmla="*/ 834 w 834"/>
                <a:gd name="T12" fmla="*/ 261 h 26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834" h="261">
                  <a:moveTo>
                    <a:pt x="834" y="0"/>
                  </a:moveTo>
                  <a:cubicBezTo>
                    <a:pt x="758" y="42"/>
                    <a:pt x="517" y="243"/>
                    <a:pt x="378" y="252"/>
                  </a:cubicBezTo>
                  <a:cubicBezTo>
                    <a:pt x="239" y="261"/>
                    <a:pt x="79" y="95"/>
                    <a:pt x="0" y="5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23" name="Freeform 37"/>
            <p:cNvSpPr>
              <a:spLocks noChangeAspect="1"/>
            </p:cNvSpPr>
            <p:nvPr/>
          </p:nvSpPr>
          <p:spPr bwMode="auto">
            <a:xfrm>
              <a:off x="621" y="3352"/>
              <a:ext cx="1171" cy="221"/>
            </a:xfrm>
            <a:custGeom>
              <a:avLst/>
              <a:gdLst>
                <a:gd name="T0" fmla="*/ 1171 w 1171"/>
                <a:gd name="T1" fmla="*/ 33 h 221"/>
                <a:gd name="T2" fmla="*/ 600 w 1171"/>
                <a:gd name="T3" fmla="*/ 216 h 221"/>
                <a:gd name="T4" fmla="*/ 0 w 1171"/>
                <a:gd name="T5" fmla="*/ 0 h 221"/>
                <a:gd name="T6" fmla="*/ 0 60000 65536"/>
                <a:gd name="T7" fmla="*/ 0 60000 65536"/>
                <a:gd name="T8" fmla="*/ 0 60000 65536"/>
                <a:gd name="T9" fmla="*/ 0 w 1171"/>
                <a:gd name="T10" fmla="*/ 0 h 221"/>
                <a:gd name="T11" fmla="*/ 1171 w 1171"/>
                <a:gd name="T12" fmla="*/ 221 h 22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171" h="221">
                  <a:moveTo>
                    <a:pt x="1171" y="33"/>
                  </a:moveTo>
                  <a:cubicBezTo>
                    <a:pt x="1076" y="63"/>
                    <a:pt x="795" y="221"/>
                    <a:pt x="600" y="216"/>
                  </a:cubicBezTo>
                  <a:cubicBezTo>
                    <a:pt x="405" y="211"/>
                    <a:pt x="125" y="45"/>
                    <a:pt x="0" y="0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24" name="Line 38"/>
            <p:cNvSpPr>
              <a:spLocks noChangeAspect="1" noChangeShapeType="1"/>
            </p:cNvSpPr>
            <p:nvPr/>
          </p:nvSpPr>
          <p:spPr bwMode="auto">
            <a:xfrm flipV="1">
              <a:off x="1338" y="1343"/>
              <a:ext cx="288" cy="3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25" name="Text Box 39"/>
            <p:cNvSpPr txBox="1">
              <a:spLocks noChangeAspect="1" noChangeArrowheads="1"/>
            </p:cNvSpPr>
            <p:nvPr/>
          </p:nvSpPr>
          <p:spPr bwMode="auto">
            <a:xfrm>
              <a:off x="793" y="1373"/>
              <a:ext cx="720" cy="2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>
                  <a:latin typeface="Comic Sans MS" charset="0"/>
                </a:rPr>
                <a:t>versions</a:t>
              </a:r>
            </a:p>
          </p:txBody>
        </p:sp>
        <p:sp>
          <p:nvSpPr>
            <p:cNvPr id="170026" name="AutoShape 40"/>
            <p:cNvSpPr>
              <a:spLocks noChangeAspect="1" noChangeArrowheads="1"/>
            </p:cNvSpPr>
            <p:nvPr/>
          </p:nvSpPr>
          <p:spPr bwMode="auto">
            <a:xfrm>
              <a:off x="4419" y="1432"/>
              <a:ext cx="864" cy="2016"/>
            </a:xfrm>
            <a:prstGeom prst="can">
              <a:avLst>
                <a:gd name="adj" fmla="val 16841"/>
              </a:avLst>
            </a:prstGeom>
            <a:solidFill>
              <a:srgbClr val="C0C0C0"/>
            </a:solidFill>
            <a:ln w="12700">
              <a:solidFill>
                <a:schemeClr val="tx1"/>
              </a:solidFill>
              <a:round/>
              <a:headEnd type="none" w="sm" len="sm"/>
              <a:tailEnd/>
            </a:ln>
          </p:spPr>
          <p:txBody>
            <a:bodyPr wrap="none" anchor="b"/>
            <a:lstStyle/>
            <a:p>
              <a:pPr algn="r"/>
              <a:endParaRPr lang="en-US" sz="1600">
                <a:latin typeface="Comic Sans MS" charset="0"/>
              </a:endParaRPr>
            </a:p>
          </p:txBody>
        </p:sp>
        <p:sp>
          <p:nvSpPr>
            <p:cNvPr id="170027" name="Rectangle 41"/>
            <p:cNvSpPr>
              <a:spLocks noChangeAspect="1" noChangeArrowheads="1"/>
            </p:cNvSpPr>
            <p:nvPr/>
          </p:nvSpPr>
          <p:spPr bwMode="auto">
            <a:xfrm>
              <a:off x="4611" y="1720"/>
              <a:ext cx="528" cy="258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28" name="Rectangle 42"/>
            <p:cNvSpPr>
              <a:spLocks noChangeAspect="1" noChangeArrowheads="1"/>
            </p:cNvSpPr>
            <p:nvPr/>
          </p:nvSpPr>
          <p:spPr bwMode="auto">
            <a:xfrm>
              <a:off x="4513" y="2968"/>
              <a:ext cx="626" cy="281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MyTrk</a:t>
              </a:r>
            </a:p>
          </p:txBody>
        </p:sp>
        <p:sp>
          <p:nvSpPr>
            <p:cNvPr id="170029" name="Rectangle 43"/>
            <p:cNvSpPr>
              <a:spLocks noChangeAspect="1" noChangeArrowheads="1"/>
            </p:cNvSpPr>
            <p:nvPr/>
          </p:nvSpPr>
          <p:spPr bwMode="auto">
            <a:xfrm>
              <a:off x="4611" y="2344"/>
              <a:ext cx="528" cy="270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Phys</a:t>
              </a:r>
            </a:p>
          </p:txBody>
        </p:sp>
        <p:sp>
          <p:nvSpPr>
            <p:cNvPr id="170030" name="Line 44"/>
            <p:cNvSpPr>
              <a:spLocks noChangeAspect="1" noChangeShapeType="1"/>
            </p:cNvSpPr>
            <p:nvPr/>
          </p:nvSpPr>
          <p:spPr bwMode="auto">
            <a:xfrm>
              <a:off x="4876" y="2614"/>
              <a:ext cx="0" cy="36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1" name="Line 45"/>
            <p:cNvSpPr>
              <a:spLocks noChangeAspect="1" noChangeShapeType="1"/>
            </p:cNvSpPr>
            <p:nvPr/>
          </p:nvSpPr>
          <p:spPr bwMode="auto">
            <a:xfrm flipH="1">
              <a:off x="4876" y="1978"/>
              <a:ext cx="0" cy="36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2" name="Line 46"/>
            <p:cNvSpPr>
              <a:spLocks noChangeAspect="1" noChangeShapeType="1"/>
            </p:cNvSpPr>
            <p:nvPr/>
          </p:nvSpPr>
          <p:spPr bwMode="auto">
            <a:xfrm flipH="1">
              <a:off x="1066" y="1978"/>
              <a:ext cx="3629" cy="6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3" name="Line 47"/>
            <p:cNvSpPr>
              <a:spLocks noChangeAspect="1" noChangeShapeType="1"/>
            </p:cNvSpPr>
            <p:nvPr/>
          </p:nvSpPr>
          <p:spPr bwMode="auto">
            <a:xfrm flipH="1">
              <a:off x="2200" y="1978"/>
              <a:ext cx="2631" cy="63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4" name="Line 48"/>
            <p:cNvSpPr>
              <a:spLocks noChangeAspect="1" noChangeShapeType="1"/>
            </p:cNvSpPr>
            <p:nvPr/>
          </p:nvSpPr>
          <p:spPr bwMode="auto">
            <a:xfrm flipH="1">
              <a:off x="3267" y="2614"/>
              <a:ext cx="1518" cy="40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5" name="Text Box 49"/>
            <p:cNvSpPr txBox="1">
              <a:spLocks noChangeAspect="1" noChangeArrowheads="1"/>
            </p:cNvSpPr>
            <p:nvPr/>
          </p:nvSpPr>
          <p:spPr bwMode="auto">
            <a:xfrm>
              <a:off x="4515" y="3574"/>
              <a:ext cx="801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Private</a:t>
              </a:r>
            </a:p>
          </p:txBody>
        </p:sp>
        <p:sp>
          <p:nvSpPr>
            <p:cNvPr id="170036" name="Freeform 50"/>
            <p:cNvSpPr>
              <a:spLocks noChangeAspect="1"/>
            </p:cNvSpPr>
            <p:nvPr/>
          </p:nvSpPr>
          <p:spPr bwMode="auto">
            <a:xfrm>
              <a:off x="3321" y="3256"/>
              <a:ext cx="1482" cy="255"/>
            </a:xfrm>
            <a:custGeom>
              <a:avLst/>
              <a:gdLst>
                <a:gd name="T0" fmla="*/ 1482 w 1482"/>
                <a:gd name="T1" fmla="*/ 0 h 255"/>
                <a:gd name="T2" fmla="*/ 798 w 1482"/>
                <a:gd name="T3" fmla="*/ 246 h 255"/>
                <a:gd name="T4" fmla="*/ 0 w 1482"/>
                <a:gd name="T5" fmla="*/ 54 h 255"/>
                <a:gd name="T6" fmla="*/ 0 60000 65536"/>
                <a:gd name="T7" fmla="*/ 0 60000 65536"/>
                <a:gd name="T8" fmla="*/ 0 60000 65536"/>
                <a:gd name="T9" fmla="*/ 0 w 1482"/>
                <a:gd name="T10" fmla="*/ 0 h 255"/>
                <a:gd name="T11" fmla="*/ 1482 w 1482"/>
                <a:gd name="T12" fmla="*/ 255 h 25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482" h="255">
                  <a:moveTo>
                    <a:pt x="1482" y="0"/>
                  </a:moveTo>
                  <a:cubicBezTo>
                    <a:pt x="1368" y="41"/>
                    <a:pt x="1045" y="237"/>
                    <a:pt x="798" y="246"/>
                  </a:cubicBezTo>
                  <a:cubicBezTo>
                    <a:pt x="551" y="255"/>
                    <a:pt x="166" y="94"/>
                    <a:pt x="0" y="5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7" name="Rectangle 51"/>
            <p:cNvSpPr>
              <a:spLocks noChangeAspect="1" noChangeArrowheads="1"/>
            </p:cNvSpPr>
            <p:nvPr/>
          </p:nvSpPr>
          <p:spPr bwMode="auto">
            <a:xfrm>
              <a:off x="2926" y="1842"/>
              <a:ext cx="528" cy="272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</p:spPr>
          <p:txBody>
            <a:bodyPr wrap="none" anchor="ctr"/>
            <a:lstStyle/>
            <a:p>
              <a:r>
                <a:rPr lang="en-US" sz="1600">
                  <a:latin typeface="Comic Sans MS" charset="0"/>
                </a:rPr>
                <a:t>Event</a:t>
              </a:r>
            </a:p>
          </p:txBody>
        </p:sp>
        <p:sp>
          <p:nvSpPr>
            <p:cNvPr id="170038" name="Line 52"/>
            <p:cNvSpPr>
              <a:spLocks noChangeAspect="1" noChangeShapeType="1"/>
            </p:cNvSpPr>
            <p:nvPr/>
          </p:nvSpPr>
          <p:spPr bwMode="auto">
            <a:xfrm flipH="1">
              <a:off x="3198" y="2115"/>
              <a:ext cx="0" cy="40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39" name="Line 53"/>
            <p:cNvSpPr>
              <a:spLocks noChangeAspect="1" noChangeShapeType="1"/>
            </p:cNvSpPr>
            <p:nvPr/>
          </p:nvSpPr>
          <p:spPr bwMode="auto">
            <a:xfrm flipH="1">
              <a:off x="885" y="2115"/>
              <a:ext cx="2131" cy="4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40" name="Line 54"/>
            <p:cNvSpPr>
              <a:spLocks noChangeAspect="1" noChangeShapeType="1"/>
            </p:cNvSpPr>
            <p:nvPr/>
          </p:nvSpPr>
          <p:spPr bwMode="auto">
            <a:xfrm flipH="1">
              <a:off x="2019" y="2115"/>
              <a:ext cx="1134" cy="499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041" name="Text Box 55"/>
            <p:cNvSpPr txBox="1">
              <a:spLocks noChangeAspect="1" noChangeArrowheads="1"/>
            </p:cNvSpPr>
            <p:nvPr/>
          </p:nvSpPr>
          <p:spPr bwMode="auto">
            <a:xfrm>
              <a:off x="4605" y="1191"/>
              <a:ext cx="602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AOD</a:t>
              </a:r>
            </a:p>
          </p:txBody>
        </p:sp>
        <p:sp>
          <p:nvSpPr>
            <p:cNvPr id="170042" name="Text Box 56"/>
            <p:cNvSpPr txBox="1">
              <a:spLocks noChangeAspect="1" noChangeArrowheads="1"/>
            </p:cNvSpPr>
            <p:nvPr/>
          </p:nvSpPr>
          <p:spPr bwMode="auto">
            <a:xfrm>
              <a:off x="1473" y="3596"/>
              <a:ext cx="1816" cy="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600">
                  <a:latin typeface="Comic Sans MS" charset="0"/>
                </a:rPr>
                <a:t>Collaboration Data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/>
          <p:nvPr/>
        </p:nvSpPr>
        <p:spPr>
          <a:xfrm>
            <a:off x="431800" y="6378774"/>
            <a:ext cx="1905000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>
              <a:defRPr/>
            </a:pPr>
            <a:r>
              <a:rPr lang="de-CH" dirty="0"/>
              <a:t>29 </a:t>
            </a:r>
            <a:r>
              <a:rPr lang="de-CH" dirty="0" err="1"/>
              <a:t>Αυγ</a:t>
            </a:r>
            <a:r>
              <a:rPr lang="de-CH" dirty="0"/>
              <a:t> / 1 </a:t>
            </a:r>
            <a:r>
              <a:rPr lang="de-CH" dirty="0" err="1"/>
              <a:t>Σε</a:t>
            </a:r>
            <a:r>
              <a:rPr lang="de-CH" dirty="0"/>
              <a:t>π</a:t>
            </a:r>
            <a:r>
              <a:rPr lang="de-CH" dirty="0" err="1"/>
              <a:t>τ</a:t>
            </a:r>
            <a:r>
              <a:rPr lang="de-CH" dirty="0"/>
              <a:t> 2023</a:t>
            </a:r>
            <a:endParaRPr lang="en-US" dirty="0"/>
          </a:p>
        </p:txBody>
      </p:sp>
      <p:sp>
        <p:nvSpPr>
          <p:cNvPr id="167" name="Shape 167"/>
          <p:cNvSpPr/>
          <p:nvPr/>
        </p:nvSpPr>
        <p:spPr>
          <a:xfrm>
            <a:off x="3124200" y="6397726"/>
            <a:ext cx="3276600" cy="288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b">
            <a:spAutoFit/>
          </a:bodyPr>
          <a:lstStyle>
            <a:lvl1pPr algn="l" defTabSz="457200">
              <a:spcBef>
                <a:spcPts val="800"/>
              </a:spcBef>
              <a:defRPr sz="1400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J. Apostolakis</a:t>
            </a:r>
          </a:p>
        </p:txBody>
      </p:sp>
      <p:sp>
        <p:nvSpPr>
          <p:cNvPr id="168" name="Shape 168"/>
          <p:cNvSpPr>
            <a:spLocks noGrp="1"/>
          </p:cNvSpPr>
          <p:nvPr>
            <p:ph type="sldNum" sz="quarter" idx="2"/>
          </p:nvPr>
        </p:nvSpPr>
        <p:spPr>
          <a:xfrm>
            <a:off x="8432976" y="6397726"/>
            <a:ext cx="203025" cy="288825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t>6</a:t>
            </a:fld>
            <a:endParaRPr/>
          </a:p>
        </p:txBody>
      </p:sp>
      <p:sp>
        <p:nvSpPr>
          <p:cNvPr id="169" name="Shape 169"/>
          <p:cNvSpPr>
            <a:spLocks noGrp="1"/>
          </p:cNvSpPr>
          <p:nvPr>
            <p:ph type="title" idx="4294967295"/>
          </p:nvPr>
        </p:nvSpPr>
        <p:spPr>
          <a:xfrm>
            <a:off x="0" y="228600"/>
            <a:ext cx="7772400" cy="11430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>
                <a:latin typeface="Lucida Grande"/>
                <a:ea typeface="Lucida Grande"/>
                <a:cs typeface="Lucida Grande"/>
                <a:sym typeface="Lucida Grande"/>
              </a:defRPr>
            </a:lvl1pPr>
          </a:lstStyle>
          <a:p>
            <a:r>
              <a:rPr lang="en-US" dirty="0"/>
              <a:t>A</a:t>
            </a:r>
            <a:r>
              <a:rPr lang="el-GR" dirty="0" err="1"/>
              <a:t>πόκτηση</a:t>
            </a:r>
            <a:r>
              <a:rPr lang="el-GR" dirty="0"/>
              <a:t> </a:t>
            </a:r>
            <a:r>
              <a:rPr lang="en-US" dirty="0"/>
              <a:t>D</a:t>
            </a:r>
            <a:r>
              <a:rPr lang="el-GR" dirty="0" err="1"/>
              <a:t>εδομένων</a:t>
            </a:r>
            <a:r>
              <a:rPr lang="el-GR" dirty="0"/>
              <a:t> </a:t>
            </a:r>
            <a:br>
              <a:rPr lang="en-US" dirty="0"/>
            </a:br>
            <a:r>
              <a:rPr lang="en-US" dirty="0"/>
              <a:t>= </a:t>
            </a:r>
            <a:r>
              <a:rPr dirty="0"/>
              <a:t>Data Acquisition (DAQ)</a:t>
            </a:r>
          </a:p>
        </p:txBody>
      </p:sp>
      <p:sp>
        <p:nvSpPr>
          <p:cNvPr id="170" name="Shape 170"/>
          <p:cNvSpPr>
            <a:spLocks noGrp="1"/>
          </p:cNvSpPr>
          <p:nvPr>
            <p:ph type="body" sz="half" idx="4294967295"/>
          </p:nvPr>
        </p:nvSpPr>
        <p:spPr>
          <a:xfrm>
            <a:off x="0" y="1773238"/>
            <a:ext cx="4968875" cy="395922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600"/>
              </a:spcBef>
              <a:buChar char=""/>
              <a:defRPr sz="2800"/>
            </a:pPr>
            <a:r>
              <a:rPr lang="el-GR" dirty="0"/>
              <a:t>Μετατροπή αναλογικών ηλεκτρονικών σημάτων σε ψηφιακά δεδομένα</a:t>
            </a:r>
            <a:endParaRPr lang="en-US" dirty="0"/>
          </a:p>
          <a:p>
            <a:pPr>
              <a:spcBef>
                <a:spcPts val="600"/>
              </a:spcBef>
              <a:buChar char=""/>
              <a:defRPr sz="2800"/>
            </a:pPr>
            <a:r>
              <a:rPr lang="el-GR" dirty="0"/>
              <a:t>Έναρξη </a:t>
            </a:r>
            <a:r>
              <a:rPr lang="en-US" dirty="0"/>
              <a:t>(</a:t>
            </a:r>
            <a:r>
              <a:rPr lang="en-GB" dirty="0"/>
              <a:t>Trigger) </a:t>
            </a:r>
            <a:r>
              <a:rPr lang="el-GR" dirty="0"/>
              <a:t>- απόφαση για εγγραφή</a:t>
            </a:r>
            <a:r>
              <a:rPr dirty="0"/>
              <a:t> –</a:t>
            </a:r>
            <a:endParaRPr lang="en-US" dirty="0"/>
          </a:p>
          <a:p>
            <a:pPr lvl="1">
              <a:spcBef>
                <a:spcPts val="600"/>
              </a:spcBef>
              <a:buChar char=""/>
              <a:defRPr sz="2800"/>
            </a:pPr>
            <a:r>
              <a:rPr lang="el-GR" dirty="0"/>
              <a:t>Βρίσκουμε ενδιαφέρουσα σύγκρουση</a:t>
            </a:r>
            <a:endParaRPr lang="en-US" dirty="0"/>
          </a:p>
          <a:p>
            <a:pPr lvl="1">
              <a:spcBef>
                <a:spcPts val="600"/>
              </a:spcBef>
              <a:buChar char=""/>
              <a:defRPr sz="2800"/>
            </a:pPr>
            <a:r>
              <a:rPr lang="el-GR" dirty="0" err="1"/>
              <a:t>Αξιολογηση</a:t>
            </a:r>
            <a:r>
              <a:rPr lang="el-GR" dirty="0"/>
              <a:t> – πληρούν τα κριτήρια επιλογής ;</a:t>
            </a:r>
            <a:endParaRPr dirty="0"/>
          </a:p>
        </p:txBody>
      </p:sp>
      <p:pic>
        <p:nvPicPr>
          <p:cNvPr id="171" name="event.png" descr="event"/>
          <p:cNvPicPr>
            <a:picLocks noChangeAspect="1"/>
          </p:cNvPicPr>
          <p:nvPr/>
        </p:nvPicPr>
        <p:blipFill>
          <a:blip r:embed="rId3"/>
          <a:srcRect t="57102" r="56790"/>
          <a:stretch>
            <a:fillRect/>
          </a:stretch>
        </p:blipFill>
        <p:spPr>
          <a:xfrm>
            <a:off x="7092950" y="1844675"/>
            <a:ext cx="1825625" cy="246856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Shape 172"/>
          <p:cNvSpPr/>
          <p:nvPr/>
        </p:nvSpPr>
        <p:spPr>
          <a:xfrm>
            <a:off x="5508625" y="1989137"/>
            <a:ext cx="3455988" cy="35274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10800" y="11020"/>
                </a:lnTo>
                <a:lnTo>
                  <a:pt x="21600" y="1102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99C2FF"/>
          </a:solidFill>
          <a:ln w="12700">
            <a:miter lim="400000"/>
          </a:ln>
        </p:spPr>
        <p:txBody>
          <a:bodyPr lIns="45719" rIns="45719" anchor="ctr"/>
          <a:lstStyle/>
          <a:p>
            <a:pPr>
              <a:defRPr>
                <a:latin typeface="+mn-lt"/>
                <a:ea typeface="+mn-ea"/>
                <a:cs typeface="+mn-cs"/>
                <a:sym typeface="Times New Roman"/>
              </a:defRPr>
            </a:pPr>
            <a:endParaRPr/>
          </a:p>
        </p:txBody>
      </p:sp>
      <p:sp>
        <p:nvSpPr>
          <p:cNvPr id="173" name="Shape 173"/>
          <p:cNvSpPr/>
          <p:nvPr/>
        </p:nvSpPr>
        <p:spPr>
          <a:xfrm>
            <a:off x="6659562" y="2060575"/>
            <a:ext cx="433388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74" name="Shape 174"/>
          <p:cNvSpPr/>
          <p:nvPr/>
        </p:nvSpPr>
        <p:spPr>
          <a:xfrm>
            <a:off x="6659562" y="2492375"/>
            <a:ext cx="433388" cy="360363"/>
          </a:xfrm>
          <a:prstGeom prst="rect">
            <a:avLst/>
          </a:prstGeom>
          <a:solidFill>
            <a:srgbClr val="5C5C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6659562" y="2924175"/>
            <a:ext cx="433388" cy="360363"/>
          </a:xfrm>
          <a:prstGeom prst="rect">
            <a:avLst/>
          </a:prstGeom>
          <a:solidFill>
            <a:srgbClr val="5C5C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76" name="Shape 176"/>
          <p:cNvSpPr/>
          <p:nvPr/>
        </p:nvSpPr>
        <p:spPr>
          <a:xfrm>
            <a:off x="6659562" y="3357562"/>
            <a:ext cx="433388" cy="358776"/>
          </a:xfrm>
          <a:prstGeom prst="rect">
            <a:avLst/>
          </a:prstGeom>
          <a:solidFill>
            <a:srgbClr val="5C5C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77" name="Shape 177"/>
          <p:cNvSpPr/>
          <p:nvPr/>
        </p:nvSpPr>
        <p:spPr>
          <a:xfrm>
            <a:off x="7235825" y="3789362"/>
            <a:ext cx="431800" cy="360363"/>
          </a:xfrm>
          <a:prstGeom prst="rect">
            <a:avLst/>
          </a:prstGeom>
          <a:solidFill>
            <a:srgbClr val="004DB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78" name="Shape 178"/>
          <p:cNvSpPr/>
          <p:nvPr/>
        </p:nvSpPr>
        <p:spPr>
          <a:xfrm>
            <a:off x="8388350" y="3789362"/>
            <a:ext cx="431800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7812087" y="3789362"/>
            <a:ext cx="431801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80" name="Shape 180"/>
          <p:cNvSpPr/>
          <p:nvPr/>
        </p:nvSpPr>
        <p:spPr>
          <a:xfrm>
            <a:off x="6156325" y="2060575"/>
            <a:ext cx="431800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81" name="Shape 181"/>
          <p:cNvSpPr/>
          <p:nvPr/>
        </p:nvSpPr>
        <p:spPr>
          <a:xfrm>
            <a:off x="6156325" y="2492375"/>
            <a:ext cx="431800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82" name="Shape 182"/>
          <p:cNvSpPr/>
          <p:nvPr/>
        </p:nvSpPr>
        <p:spPr>
          <a:xfrm>
            <a:off x="6156325" y="2924175"/>
            <a:ext cx="431800" cy="360363"/>
          </a:xfrm>
          <a:prstGeom prst="rect">
            <a:avLst/>
          </a:prstGeom>
          <a:solidFill>
            <a:srgbClr val="0A0A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83" name="Shape 183"/>
          <p:cNvSpPr/>
          <p:nvPr/>
        </p:nvSpPr>
        <p:spPr>
          <a:xfrm>
            <a:off x="6156325" y="3357562"/>
            <a:ext cx="431800" cy="358776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84" name="Shape 184"/>
          <p:cNvSpPr/>
          <p:nvPr/>
        </p:nvSpPr>
        <p:spPr>
          <a:xfrm>
            <a:off x="5651500" y="2060575"/>
            <a:ext cx="433388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85" name="Shape 185"/>
          <p:cNvSpPr/>
          <p:nvPr/>
        </p:nvSpPr>
        <p:spPr>
          <a:xfrm>
            <a:off x="5651500" y="2492375"/>
            <a:ext cx="433388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86" name="Shape 186"/>
          <p:cNvSpPr/>
          <p:nvPr/>
        </p:nvSpPr>
        <p:spPr>
          <a:xfrm>
            <a:off x="5651500" y="2924175"/>
            <a:ext cx="433388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87" name="Shape 187"/>
          <p:cNvSpPr/>
          <p:nvPr/>
        </p:nvSpPr>
        <p:spPr>
          <a:xfrm>
            <a:off x="5651500" y="3357562"/>
            <a:ext cx="433388" cy="358776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grpSp>
        <p:nvGrpSpPr>
          <p:cNvPr id="191" name="Group 191"/>
          <p:cNvGrpSpPr/>
          <p:nvPr/>
        </p:nvGrpSpPr>
        <p:grpSpPr>
          <a:xfrm>
            <a:off x="7235824" y="4221162"/>
            <a:ext cx="1584326" cy="360363"/>
            <a:chOff x="0" y="0"/>
            <a:chExt cx="1584325" cy="360362"/>
          </a:xfrm>
        </p:grpSpPr>
        <p:sp>
          <p:nvSpPr>
            <p:cNvPr id="188" name="Shape 188"/>
            <p:cNvSpPr/>
            <p:nvPr/>
          </p:nvSpPr>
          <p:spPr>
            <a:xfrm>
              <a:off x="-1" y="0"/>
              <a:ext cx="432090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189" name="Shape 189"/>
            <p:cNvSpPr/>
            <p:nvPr/>
          </p:nvSpPr>
          <p:spPr>
            <a:xfrm>
              <a:off x="1152236" y="0"/>
              <a:ext cx="432089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190" name="Shape 190"/>
            <p:cNvSpPr/>
            <p:nvPr/>
          </p:nvSpPr>
          <p:spPr>
            <a:xfrm>
              <a:off x="576118" y="0"/>
              <a:ext cx="432089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</p:grpSp>
      <p:grpSp>
        <p:nvGrpSpPr>
          <p:cNvPr id="195" name="Group 195"/>
          <p:cNvGrpSpPr/>
          <p:nvPr/>
        </p:nvGrpSpPr>
        <p:grpSpPr>
          <a:xfrm>
            <a:off x="7235824" y="4652962"/>
            <a:ext cx="1584326" cy="360363"/>
            <a:chOff x="0" y="0"/>
            <a:chExt cx="1584325" cy="360362"/>
          </a:xfrm>
        </p:grpSpPr>
        <p:sp>
          <p:nvSpPr>
            <p:cNvPr id="192" name="Shape 192"/>
            <p:cNvSpPr/>
            <p:nvPr/>
          </p:nvSpPr>
          <p:spPr>
            <a:xfrm>
              <a:off x="-1" y="0"/>
              <a:ext cx="432090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193" name="Shape 193"/>
            <p:cNvSpPr/>
            <p:nvPr/>
          </p:nvSpPr>
          <p:spPr>
            <a:xfrm>
              <a:off x="1152236" y="0"/>
              <a:ext cx="432089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194" name="Shape 194"/>
            <p:cNvSpPr/>
            <p:nvPr/>
          </p:nvSpPr>
          <p:spPr>
            <a:xfrm>
              <a:off x="576118" y="0"/>
              <a:ext cx="432089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</p:grpSp>
      <p:sp>
        <p:nvSpPr>
          <p:cNvPr id="196" name="Shape 196"/>
          <p:cNvSpPr/>
          <p:nvPr/>
        </p:nvSpPr>
        <p:spPr>
          <a:xfrm>
            <a:off x="6659562" y="3789362"/>
            <a:ext cx="433388" cy="360363"/>
          </a:xfrm>
          <a:prstGeom prst="rect">
            <a:avLst/>
          </a:prstGeom>
          <a:solidFill>
            <a:srgbClr val="5C5C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97" name="Shape 197"/>
          <p:cNvSpPr/>
          <p:nvPr/>
        </p:nvSpPr>
        <p:spPr>
          <a:xfrm>
            <a:off x="6659562" y="4221162"/>
            <a:ext cx="433388" cy="360363"/>
          </a:xfrm>
          <a:prstGeom prst="rect">
            <a:avLst/>
          </a:prstGeom>
          <a:solidFill>
            <a:srgbClr val="0A0A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98" name="Shape 198"/>
          <p:cNvSpPr/>
          <p:nvPr/>
        </p:nvSpPr>
        <p:spPr>
          <a:xfrm>
            <a:off x="6659562" y="4652962"/>
            <a:ext cx="433388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199" name="Shape 199"/>
          <p:cNvSpPr/>
          <p:nvPr/>
        </p:nvSpPr>
        <p:spPr>
          <a:xfrm>
            <a:off x="6659562" y="5084762"/>
            <a:ext cx="433388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200" name="Shape 200"/>
          <p:cNvSpPr/>
          <p:nvPr/>
        </p:nvSpPr>
        <p:spPr>
          <a:xfrm>
            <a:off x="6156325" y="3789362"/>
            <a:ext cx="431800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201" name="Shape 201"/>
          <p:cNvSpPr/>
          <p:nvPr/>
        </p:nvSpPr>
        <p:spPr>
          <a:xfrm>
            <a:off x="6156325" y="4221162"/>
            <a:ext cx="431800" cy="360363"/>
          </a:xfrm>
          <a:prstGeom prst="rect">
            <a:avLst/>
          </a:prstGeom>
          <a:solidFill>
            <a:srgbClr val="0A0A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202" name="Shape 202"/>
          <p:cNvSpPr/>
          <p:nvPr/>
        </p:nvSpPr>
        <p:spPr>
          <a:xfrm>
            <a:off x="6156325" y="4652962"/>
            <a:ext cx="431800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sp>
        <p:nvSpPr>
          <p:cNvPr id="203" name="Shape 203"/>
          <p:cNvSpPr/>
          <p:nvPr/>
        </p:nvSpPr>
        <p:spPr>
          <a:xfrm>
            <a:off x="6156325" y="5084762"/>
            <a:ext cx="431800" cy="360363"/>
          </a:xfrm>
          <a:prstGeom prst="rect">
            <a:avLst/>
          </a:prstGeom>
          <a:solidFill>
            <a:srgbClr val="66A3FF"/>
          </a:solidFill>
          <a:ln w="12700">
            <a:solidFill>
              <a:srgbClr val="000000"/>
            </a:solidFill>
          </a:ln>
        </p:spPr>
        <p:txBody>
          <a:bodyPr lIns="45719" rIns="45719" anchor="ctr"/>
          <a:lstStyle/>
          <a:p>
            <a:pPr algn="l" defTabSz="457200">
              <a:defRPr sz="1800"/>
            </a:pPr>
            <a:endParaRPr/>
          </a:p>
        </p:txBody>
      </p:sp>
      <p:grpSp>
        <p:nvGrpSpPr>
          <p:cNvPr id="208" name="Group 208"/>
          <p:cNvGrpSpPr/>
          <p:nvPr/>
        </p:nvGrpSpPr>
        <p:grpSpPr>
          <a:xfrm>
            <a:off x="5651500" y="3789362"/>
            <a:ext cx="433388" cy="1655764"/>
            <a:chOff x="0" y="0"/>
            <a:chExt cx="433387" cy="1655762"/>
          </a:xfrm>
        </p:grpSpPr>
        <p:sp>
          <p:nvSpPr>
            <p:cNvPr id="204" name="Shape 204"/>
            <p:cNvSpPr/>
            <p:nvPr/>
          </p:nvSpPr>
          <p:spPr>
            <a:xfrm>
              <a:off x="0" y="-1"/>
              <a:ext cx="433388" cy="359950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205" name="Shape 205"/>
            <p:cNvSpPr/>
            <p:nvPr/>
          </p:nvSpPr>
          <p:spPr>
            <a:xfrm>
              <a:off x="0" y="431938"/>
              <a:ext cx="433388" cy="359949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206" name="Shape 206"/>
            <p:cNvSpPr/>
            <p:nvPr/>
          </p:nvSpPr>
          <p:spPr>
            <a:xfrm>
              <a:off x="0" y="863876"/>
              <a:ext cx="433388" cy="359949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207" name="Shape 207"/>
            <p:cNvSpPr/>
            <p:nvPr/>
          </p:nvSpPr>
          <p:spPr>
            <a:xfrm>
              <a:off x="0" y="1295814"/>
              <a:ext cx="433388" cy="359949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</p:grpSp>
      <p:grpSp>
        <p:nvGrpSpPr>
          <p:cNvPr id="212" name="Group 212"/>
          <p:cNvGrpSpPr/>
          <p:nvPr/>
        </p:nvGrpSpPr>
        <p:grpSpPr>
          <a:xfrm>
            <a:off x="7235824" y="5084762"/>
            <a:ext cx="1584326" cy="360363"/>
            <a:chOff x="0" y="0"/>
            <a:chExt cx="1584325" cy="360362"/>
          </a:xfrm>
        </p:grpSpPr>
        <p:sp>
          <p:nvSpPr>
            <p:cNvPr id="209" name="Shape 209"/>
            <p:cNvSpPr/>
            <p:nvPr/>
          </p:nvSpPr>
          <p:spPr>
            <a:xfrm>
              <a:off x="-1" y="0"/>
              <a:ext cx="432090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210" name="Shape 210"/>
            <p:cNvSpPr/>
            <p:nvPr/>
          </p:nvSpPr>
          <p:spPr>
            <a:xfrm>
              <a:off x="1152236" y="0"/>
              <a:ext cx="432089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  <p:sp>
          <p:nvSpPr>
            <p:cNvPr id="211" name="Shape 211"/>
            <p:cNvSpPr/>
            <p:nvPr/>
          </p:nvSpPr>
          <p:spPr>
            <a:xfrm>
              <a:off x="576118" y="0"/>
              <a:ext cx="432089" cy="360363"/>
            </a:xfrm>
            <a:prstGeom prst="rect">
              <a:avLst/>
            </a:prstGeom>
            <a:solidFill>
              <a:srgbClr val="66A3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l" defTabSz="457200">
                <a:defRPr sz="1800"/>
              </a:pPr>
              <a:endParaRPr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 animBg="1" advAuto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72034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7203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78523229-C040-B04F-ADC7-25188FA317C5}" type="slidenum">
              <a:rPr lang="en-GB" sz="1200">
                <a:latin typeface="Arial" charset="0"/>
              </a:rPr>
              <a:pPr/>
              <a:t>60</a:t>
            </a:fld>
            <a:endParaRPr lang="en-GB" sz="1200">
              <a:latin typeface="Arial" charset="0"/>
            </a:endParaRPr>
          </a:p>
        </p:txBody>
      </p:sp>
      <p:sp>
        <p:nvSpPr>
          <p:cNvPr id="172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HEP Metadata - Event Collections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2037" name="AutoShape 3"/>
          <p:cNvSpPr>
            <a:spLocks noChangeAspect="1" noChangeArrowheads="1"/>
          </p:cNvSpPr>
          <p:nvPr/>
        </p:nvSpPr>
        <p:spPr bwMode="auto">
          <a:xfrm>
            <a:off x="428625" y="1341438"/>
            <a:ext cx="3659188" cy="4584700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E2E2E2"/>
              </a:gs>
            </a:gsLst>
            <a:path path="shape">
              <a:fillToRect l="50000" t="50000" r="50000" b="50000"/>
            </a:path>
          </a:gra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endParaRPr lang="en-US" sz="2800">
              <a:latin typeface="Arial" charset="0"/>
            </a:endParaRPr>
          </a:p>
          <a:p>
            <a:r>
              <a:rPr lang="en-US" sz="2800">
                <a:latin typeface="Arial" charset="0"/>
              </a:rPr>
              <a:t>Bookkeeping</a:t>
            </a:r>
          </a:p>
        </p:txBody>
      </p:sp>
      <p:grpSp>
        <p:nvGrpSpPr>
          <p:cNvPr id="172038" name="Group 4"/>
          <p:cNvGrpSpPr>
            <a:grpSpLocks noChangeAspect="1"/>
          </p:cNvGrpSpPr>
          <p:nvPr/>
        </p:nvGrpSpPr>
        <p:grpSpPr bwMode="auto">
          <a:xfrm>
            <a:off x="5635625" y="1135063"/>
            <a:ext cx="1751013" cy="2419350"/>
            <a:chOff x="3846" y="715"/>
            <a:chExt cx="1195" cy="1524"/>
          </a:xfrm>
        </p:grpSpPr>
        <p:grpSp>
          <p:nvGrpSpPr>
            <p:cNvPr id="172080" name="Group 5"/>
            <p:cNvGrpSpPr>
              <a:grpSpLocks noChangeAspect="1"/>
            </p:cNvGrpSpPr>
            <p:nvPr/>
          </p:nvGrpSpPr>
          <p:grpSpPr bwMode="auto">
            <a:xfrm>
              <a:off x="3846" y="715"/>
              <a:ext cx="988" cy="1332"/>
              <a:chOff x="468" y="1154"/>
              <a:chExt cx="1706" cy="1332"/>
            </a:xfrm>
          </p:grpSpPr>
          <p:sp>
            <p:nvSpPr>
              <p:cNvPr id="172093" name="Text Box 6"/>
              <p:cNvSpPr txBox="1">
                <a:spLocks noChangeAspect="1" noChangeArrowheads="1"/>
              </p:cNvSpPr>
              <p:nvPr/>
            </p:nvSpPr>
            <p:spPr bwMode="auto">
              <a:xfrm>
                <a:off x="468" y="1154"/>
                <a:ext cx="1692" cy="1332"/>
              </a:xfrm>
              <a:prstGeom prst="rect">
                <a:avLst/>
              </a:prstGeom>
              <a:solidFill>
                <a:srgbClr val="3366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b="1">
                    <a:latin typeface="Arial" charset="0"/>
                  </a:rPr>
                  <a:t>Run Data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1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2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…</a:t>
                </a:r>
              </a:p>
              <a:p>
                <a:pPr algn="l">
                  <a:lnSpc>
                    <a:spcPct val="120000"/>
                  </a:lnSpc>
                </a:pPr>
                <a:r>
                  <a:rPr lang="en-US" sz="2000">
                    <a:latin typeface="Arial" charset="0"/>
                  </a:rPr>
                  <a:t>Event 3</a:t>
                </a:r>
              </a:p>
            </p:txBody>
          </p:sp>
          <p:sp>
            <p:nvSpPr>
              <p:cNvPr id="172094" name="Line 7"/>
              <p:cNvSpPr>
                <a:spLocks noChangeAspect="1" noChangeShapeType="1"/>
              </p:cNvSpPr>
              <p:nvPr/>
            </p:nvSpPr>
            <p:spPr bwMode="auto">
              <a:xfrm>
                <a:off x="479" y="1399"/>
                <a:ext cx="1683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5" name="Line 8"/>
              <p:cNvSpPr>
                <a:spLocks noChangeAspect="1" noChangeShapeType="1"/>
              </p:cNvSpPr>
              <p:nvPr/>
            </p:nvSpPr>
            <p:spPr bwMode="auto">
              <a:xfrm>
                <a:off x="478" y="1607"/>
                <a:ext cx="168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6" name="Line 9"/>
              <p:cNvSpPr>
                <a:spLocks noChangeAspect="1" noChangeShapeType="1"/>
              </p:cNvSpPr>
              <p:nvPr/>
            </p:nvSpPr>
            <p:spPr bwMode="auto">
              <a:xfrm>
                <a:off x="477" y="1800"/>
                <a:ext cx="169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7" name="Line 10"/>
              <p:cNvSpPr>
                <a:spLocks noChangeAspect="1" noChangeShapeType="1"/>
              </p:cNvSpPr>
              <p:nvPr/>
            </p:nvSpPr>
            <p:spPr bwMode="auto">
              <a:xfrm>
                <a:off x="476" y="2023"/>
                <a:ext cx="169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172081" name="Group 11"/>
            <p:cNvGrpSpPr>
              <a:grpSpLocks noChangeAspect="1"/>
            </p:cNvGrpSpPr>
            <p:nvPr/>
          </p:nvGrpSpPr>
          <p:grpSpPr bwMode="auto">
            <a:xfrm>
              <a:off x="3942" y="811"/>
              <a:ext cx="996" cy="1332"/>
              <a:chOff x="468" y="1154"/>
              <a:chExt cx="1706" cy="1332"/>
            </a:xfrm>
          </p:grpSpPr>
          <p:sp>
            <p:nvSpPr>
              <p:cNvPr id="172088" name="Text Box 12"/>
              <p:cNvSpPr txBox="1">
                <a:spLocks noChangeAspect="1" noChangeArrowheads="1"/>
              </p:cNvSpPr>
              <p:nvPr/>
            </p:nvSpPr>
            <p:spPr bwMode="auto">
              <a:xfrm>
                <a:off x="468" y="1154"/>
                <a:ext cx="1691" cy="1332"/>
              </a:xfrm>
              <a:prstGeom prst="rect">
                <a:avLst/>
              </a:prstGeom>
              <a:solidFill>
                <a:srgbClr val="00CC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b="1">
                    <a:latin typeface="Arial" charset="0"/>
                  </a:rPr>
                  <a:t>Run Data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1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2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…</a:t>
                </a:r>
              </a:p>
              <a:p>
                <a:pPr algn="l">
                  <a:lnSpc>
                    <a:spcPct val="120000"/>
                  </a:lnSpc>
                </a:pPr>
                <a:r>
                  <a:rPr lang="en-US" sz="2000">
                    <a:latin typeface="Arial" charset="0"/>
                  </a:rPr>
                  <a:t>Event 3</a:t>
                </a:r>
              </a:p>
            </p:txBody>
          </p:sp>
          <p:sp>
            <p:nvSpPr>
              <p:cNvPr id="172089" name="Line 13"/>
              <p:cNvSpPr>
                <a:spLocks noChangeAspect="1" noChangeShapeType="1"/>
              </p:cNvSpPr>
              <p:nvPr/>
            </p:nvSpPr>
            <p:spPr bwMode="auto">
              <a:xfrm>
                <a:off x="479" y="1399"/>
                <a:ext cx="1683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0" name="Line 14"/>
              <p:cNvSpPr>
                <a:spLocks noChangeAspect="1" noChangeShapeType="1"/>
              </p:cNvSpPr>
              <p:nvPr/>
            </p:nvSpPr>
            <p:spPr bwMode="auto">
              <a:xfrm>
                <a:off x="478" y="1607"/>
                <a:ext cx="168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1" name="Line 15"/>
              <p:cNvSpPr>
                <a:spLocks noChangeAspect="1" noChangeShapeType="1"/>
              </p:cNvSpPr>
              <p:nvPr/>
            </p:nvSpPr>
            <p:spPr bwMode="auto">
              <a:xfrm>
                <a:off x="477" y="1800"/>
                <a:ext cx="169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92" name="Line 16"/>
              <p:cNvSpPr>
                <a:spLocks noChangeAspect="1" noChangeShapeType="1"/>
              </p:cNvSpPr>
              <p:nvPr/>
            </p:nvSpPr>
            <p:spPr bwMode="auto">
              <a:xfrm>
                <a:off x="476" y="2023"/>
                <a:ext cx="169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172082" name="Group 17"/>
            <p:cNvGrpSpPr>
              <a:grpSpLocks noChangeAspect="1"/>
            </p:cNvGrpSpPr>
            <p:nvPr/>
          </p:nvGrpSpPr>
          <p:grpSpPr bwMode="auto">
            <a:xfrm>
              <a:off x="4038" y="907"/>
              <a:ext cx="1003" cy="1332"/>
              <a:chOff x="468" y="1154"/>
              <a:chExt cx="1706" cy="1332"/>
            </a:xfrm>
          </p:grpSpPr>
          <p:sp>
            <p:nvSpPr>
              <p:cNvPr id="172083" name="Text Box 18"/>
              <p:cNvSpPr txBox="1">
                <a:spLocks noChangeAspect="1" noChangeArrowheads="1"/>
              </p:cNvSpPr>
              <p:nvPr/>
            </p:nvSpPr>
            <p:spPr bwMode="auto">
              <a:xfrm>
                <a:off x="468" y="1154"/>
                <a:ext cx="1691" cy="1332"/>
              </a:xfrm>
              <a:prstGeom prst="rect">
                <a:avLst/>
              </a:prstGeom>
              <a:solidFill>
                <a:srgbClr val="CCFF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b="1">
                    <a:latin typeface="Arial" charset="0"/>
                  </a:rPr>
                  <a:t>Run Data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1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Event 2</a:t>
                </a:r>
              </a:p>
              <a:p>
                <a:pPr algn="l"/>
                <a:r>
                  <a:rPr lang="en-US" sz="2000">
                    <a:latin typeface="Arial" charset="0"/>
                  </a:rPr>
                  <a:t>…</a:t>
                </a:r>
              </a:p>
              <a:p>
                <a:pPr algn="l">
                  <a:lnSpc>
                    <a:spcPct val="120000"/>
                  </a:lnSpc>
                </a:pPr>
                <a:r>
                  <a:rPr lang="en-US" sz="2000">
                    <a:latin typeface="Arial" charset="0"/>
                  </a:rPr>
                  <a:t>Event N</a:t>
                </a:r>
              </a:p>
            </p:txBody>
          </p:sp>
          <p:sp>
            <p:nvSpPr>
              <p:cNvPr id="172084" name="Line 19"/>
              <p:cNvSpPr>
                <a:spLocks noChangeAspect="1" noChangeShapeType="1"/>
              </p:cNvSpPr>
              <p:nvPr/>
            </p:nvSpPr>
            <p:spPr bwMode="auto">
              <a:xfrm>
                <a:off x="479" y="1399"/>
                <a:ext cx="1683" cy="0"/>
              </a:xfrm>
              <a:prstGeom prst="line">
                <a:avLst/>
              </a:prstGeom>
              <a:noFill/>
              <a:ln w="508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85" name="Line 20"/>
              <p:cNvSpPr>
                <a:spLocks noChangeAspect="1" noChangeShapeType="1"/>
              </p:cNvSpPr>
              <p:nvPr/>
            </p:nvSpPr>
            <p:spPr bwMode="auto">
              <a:xfrm>
                <a:off x="478" y="1607"/>
                <a:ext cx="168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86" name="Line 21"/>
              <p:cNvSpPr>
                <a:spLocks noChangeAspect="1" noChangeShapeType="1"/>
              </p:cNvSpPr>
              <p:nvPr/>
            </p:nvSpPr>
            <p:spPr bwMode="auto">
              <a:xfrm>
                <a:off x="477" y="1800"/>
                <a:ext cx="1691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172087" name="Line 22"/>
              <p:cNvSpPr>
                <a:spLocks noChangeAspect="1" noChangeShapeType="1"/>
              </p:cNvSpPr>
              <p:nvPr/>
            </p:nvSpPr>
            <p:spPr bwMode="auto">
              <a:xfrm>
                <a:off x="476" y="2023"/>
                <a:ext cx="169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</p:grpSp>
      <p:grpSp>
        <p:nvGrpSpPr>
          <p:cNvPr id="172039" name="Group 23"/>
          <p:cNvGrpSpPr>
            <a:grpSpLocks noChangeAspect="1"/>
          </p:cNvGrpSpPr>
          <p:nvPr/>
        </p:nvGrpSpPr>
        <p:grpSpPr bwMode="auto">
          <a:xfrm>
            <a:off x="742950" y="1604963"/>
            <a:ext cx="2500313" cy="1993900"/>
            <a:chOff x="468" y="1154"/>
            <a:chExt cx="1706" cy="1256"/>
          </a:xfrm>
        </p:grpSpPr>
        <p:sp>
          <p:nvSpPr>
            <p:cNvPr id="172075" name="Text Box 24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256"/>
            </a:xfrm>
            <a:prstGeom prst="rect">
              <a:avLst/>
            </a:prstGeom>
            <a:solidFill>
              <a:srgbClr val="CCFFCC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Run Catalogue</a:t>
              </a:r>
            </a:p>
            <a:p>
              <a:pPr algn="l"/>
              <a:r>
                <a:rPr lang="en-US" sz="2000">
                  <a:latin typeface="Arial" charset="0"/>
                </a:rPr>
                <a:t>Physics : Run 21437</a:t>
              </a:r>
            </a:p>
            <a:p>
              <a:pPr algn="l"/>
              <a:r>
                <a:rPr lang="en-US" sz="2000">
                  <a:latin typeface="Arial" charset="0"/>
                </a:rPr>
                <a:t>MC: B -&gt; </a:t>
              </a:r>
              <a:r>
                <a:rPr lang="en-US" sz="2000">
                  <a:latin typeface="Arial" charset="0"/>
                  <a:cs typeface="Arial" charset="0"/>
                </a:rPr>
                <a:t>π π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MC: B -&gt; J/Ψ (μ</a:t>
              </a:r>
              <a:r>
                <a:rPr lang="en-US" sz="2000" baseline="30000">
                  <a:latin typeface="Arial" charset="0"/>
                  <a:cs typeface="Arial" charset="0"/>
                </a:rPr>
                <a:t>+</a:t>
              </a:r>
              <a:r>
                <a:rPr lang="en-US" sz="2000">
                  <a:latin typeface="Arial" charset="0"/>
                  <a:cs typeface="Arial" charset="0"/>
                </a:rPr>
                <a:t> μ</a:t>
              </a:r>
              <a:r>
                <a:rPr lang="en-US" sz="2000" baseline="30000">
                  <a:latin typeface="Arial" charset="0"/>
                  <a:cs typeface="Arial" charset="0"/>
                </a:rPr>
                <a:t>-</a:t>
              </a:r>
              <a:r>
                <a:rPr lang="en-US" sz="2000">
                  <a:latin typeface="Arial" charset="0"/>
                  <a:cs typeface="Arial" charset="0"/>
                </a:rPr>
                <a:t>)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…</a:t>
              </a:r>
            </a:p>
          </p:txBody>
        </p:sp>
        <p:sp>
          <p:nvSpPr>
            <p:cNvPr id="172076" name="Line 25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7" name="Line 26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8" name="Line 27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9" name="Line 28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172040" name="Line 29"/>
          <p:cNvSpPr>
            <a:spLocks noChangeAspect="1" noChangeShapeType="1"/>
          </p:cNvSpPr>
          <p:nvPr/>
        </p:nvSpPr>
        <p:spPr bwMode="auto">
          <a:xfrm flipV="1">
            <a:off x="3224213" y="1389063"/>
            <a:ext cx="2411412" cy="771525"/>
          </a:xfrm>
          <a:prstGeom prst="line">
            <a:avLst/>
          </a:prstGeom>
          <a:noFill/>
          <a:ln w="38100">
            <a:solidFill>
              <a:srgbClr val="339966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1" name="Line 30"/>
          <p:cNvSpPr>
            <a:spLocks noChangeAspect="1" noChangeShapeType="1"/>
          </p:cNvSpPr>
          <p:nvPr/>
        </p:nvSpPr>
        <p:spPr bwMode="auto">
          <a:xfrm flipV="1">
            <a:off x="3243263" y="1693863"/>
            <a:ext cx="2673350" cy="798512"/>
          </a:xfrm>
          <a:prstGeom prst="line">
            <a:avLst/>
          </a:prstGeom>
          <a:noFill/>
          <a:ln w="38100">
            <a:solidFill>
              <a:srgbClr val="339966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172042" name="Group 31"/>
          <p:cNvGrpSpPr>
            <a:grpSpLocks noChangeAspect="1"/>
          </p:cNvGrpSpPr>
          <p:nvPr/>
        </p:nvGrpSpPr>
        <p:grpSpPr bwMode="auto">
          <a:xfrm>
            <a:off x="4505325" y="4184650"/>
            <a:ext cx="2498725" cy="1749425"/>
            <a:chOff x="468" y="1154"/>
            <a:chExt cx="1706" cy="1102"/>
          </a:xfrm>
        </p:grpSpPr>
        <p:sp>
          <p:nvSpPr>
            <p:cNvPr id="172070" name="Text Box 32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102"/>
            </a:xfrm>
            <a:prstGeom prst="rect">
              <a:avLst/>
            </a:prstGeom>
            <a:solidFill>
              <a:srgbClr val="FF66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Dataset</a:t>
              </a:r>
            </a:p>
            <a:p>
              <a:pPr algn="l"/>
              <a:r>
                <a:rPr lang="en-US" sz="2000">
                  <a:latin typeface="Arial" charset="0"/>
                </a:rPr>
                <a:t>Event 1</a:t>
              </a:r>
            </a:p>
            <a:p>
              <a:pPr algn="l"/>
              <a:r>
                <a:rPr lang="en-US" sz="2000">
                  <a:latin typeface="Arial" charset="0"/>
                </a:rPr>
                <a:t>Event 2</a:t>
              </a:r>
            </a:p>
            <a:p>
              <a:pPr algn="l"/>
              <a:r>
                <a:rPr lang="en-US" sz="2000">
                  <a:latin typeface="Arial" charset="0"/>
                </a:rPr>
                <a:t>…</a:t>
              </a:r>
            </a:p>
            <a:p>
              <a:pPr algn="l">
                <a:lnSpc>
                  <a:spcPct val="120000"/>
                </a:lnSpc>
              </a:pPr>
              <a:r>
                <a:rPr lang="en-US" sz="2000">
                  <a:latin typeface="Arial" charset="0"/>
                </a:rPr>
                <a:t>Event 3</a:t>
              </a:r>
            </a:p>
          </p:txBody>
        </p:sp>
        <p:sp>
          <p:nvSpPr>
            <p:cNvPr id="172071" name="Line 33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2" name="Line 34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3" name="Line 35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74" name="Line 36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172043" name="Group 37"/>
          <p:cNvGrpSpPr>
            <a:grpSpLocks noChangeAspect="1"/>
          </p:cNvGrpSpPr>
          <p:nvPr/>
        </p:nvGrpSpPr>
        <p:grpSpPr bwMode="auto">
          <a:xfrm>
            <a:off x="4645025" y="4337050"/>
            <a:ext cx="2500313" cy="1749425"/>
            <a:chOff x="468" y="1154"/>
            <a:chExt cx="1706" cy="1102"/>
          </a:xfrm>
        </p:grpSpPr>
        <p:sp>
          <p:nvSpPr>
            <p:cNvPr id="172065" name="Text Box 38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102"/>
            </a:xfrm>
            <a:prstGeom prst="rect">
              <a:avLst/>
            </a:prstGeom>
            <a:solidFill>
              <a:srgbClr val="FF99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Dataset</a:t>
              </a:r>
            </a:p>
            <a:p>
              <a:pPr algn="l"/>
              <a:r>
                <a:rPr lang="en-US" sz="2000">
                  <a:latin typeface="Arial" charset="0"/>
                </a:rPr>
                <a:t>Event 1</a:t>
              </a:r>
            </a:p>
            <a:p>
              <a:pPr algn="l"/>
              <a:r>
                <a:rPr lang="en-US" sz="2000">
                  <a:latin typeface="Arial" charset="0"/>
                </a:rPr>
                <a:t>Event 2</a:t>
              </a:r>
            </a:p>
            <a:p>
              <a:pPr algn="l"/>
              <a:r>
                <a:rPr lang="en-US" sz="2000">
                  <a:latin typeface="Arial" charset="0"/>
                </a:rPr>
                <a:t>…</a:t>
              </a:r>
            </a:p>
            <a:p>
              <a:pPr algn="l">
                <a:lnSpc>
                  <a:spcPct val="120000"/>
                </a:lnSpc>
              </a:pPr>
              <a:r>
                <a:rPr lang="en-US" sz="2000">
                  <a:latin typeface="Arial" charset="0"/>
                </a:rPr>
                <a:t>Event 3</a:t>
              </a:r>
            </a:p>
          </p:txBody>
        </p:sp>
        <p:sp>
          <p:nvSpPr>
            <p:cNvPr id="172066" name="Line 39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7" name="Line 40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8" name="Line 41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9" name="Line 42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grpSp>
        <p:nvGrpSpPr>
          <p:cNvPr id="172044" name="Group 43"/>
          <p:cNvGrpSpPr>
            <a:grpSpLocks noChangeAspect="1"/>
          </p:cNvGrpSpPr>
          <p:nvPr/>
        </p:nvGrpSpPr>
        <p:grpSpPr bwMode="auto">
          <a:xfrm>
            <a:off x="4786313" y="4489450"/>
            <a:ext cx="2500312" cy="1993900"/>
            <a:chOff x="468" y="1154"/>
            <a:chExt cx="1706" cy="1256"/>
          </a:xfrm>
        </p:grpSpPr>
        <p:sp>
          <p:nvSpPr>
            <p:cNvPr id="172060" name="Text Box 44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256"/>
            </a:xfrm>
            <a:prstGeom prst="rect">
              <a:avLst/>
            </a:prstGeom>
            <a:solidFill>
              <a:srgbClr val="FFD2B3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2000" b="1">
                  <a:latin typeface="Arial" charset="0"/>
                </a:rPr>
                <a:t>Event tag collection</a:t>
              </a:r>
            </a:p>
            <a:p>
              <a:pPr algn="l"/>
              <a:r>
                <a:rPr lang="en-US" sz="2000">
                  <a:latin typeface="Arial" charset="0"/>
                </a:rPr>
                <a:t>Tag 1	5      0.3</a:t>
              </a:r>
            </a:p>
            <a:p>
              <a:pPr algn="l"/>
              <a:r>
                <a:rPr lang="en-US" sz="2000">
                  <a:latin typeface="Arial" charset="0"/>
                </a:rPr>
                <a:t>Tag 2	2      1.2</a:t>
              </a:r>
            </a:p>
            <a:p>
              <a:pPr algn="l"/>
              <a:r>
                <a:rPr lang="en-US" sz="2000">
                  <a:latin typeface="Arial" charset="0"/>
                </a:rPr>
                <a:t>…</a:t>
              </a:r>
            </a:p>
            <a:p>
              <a:pPr algn="l">
                <a:lnSpc>
                  <a:spcPct val="120000"/>
                </a:lnSpc>
              </a:pPr>
              <a:r>
                <a:rPr lang="en-US" sz="2000">
                  <a:latin typeface="Arial" charset="0"/>
                </a:rPr>
                <a:t>Tag M	8      3.1</a:t>
              </a:r>
            </a:p>
          </p:txBody>
        </p:sp>
        <p:sp>
          <p:nvSpPr>
            <p:cNvPr id="172061" name="Line 45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2" name="Line 46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3" name="Line 47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64" name="Line 48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172045" name="Line 49"/>
          <p:cNvSpPr>
            <a:spLocks noChangeAspect="1" noChangeShapeType="1"/>
          </p:cNvSpPr>
          <p:nvPr/>
        </p:nvSpPr>
        <p:spPr bwMode="auto">
          <a:xfrm>
            <a:off x="5634038" y="4879975"/>
            <a:ext cx="0" cy="1354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6" name="Line 50"/>
          <p:cNvSpPr>
            <a:spLocks noChangeAspect="1" noChangeShapeType="1"/>
          </p:cNvSpPr>
          <p:nvPr/>
        </p:nvSpPr>
        <p:spPr bwMode="auto">
          <a:xfrm>
            <a:off x="6124575" y="4889500"/>
            <a:ext cx="0" cy="1354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7" name="Line 51"/>
          <p:cNvSpPr>
            <a:spLocks noChangeAspect="1" noChangeShapeType="1"/>
          </p:cNvSpPr>
          <p:nvPr/>
        </p:nvSpPr>
        <p:spPr bwMode="auto">
          <a:xfrm>
            <a:off x="6640513" y="4889500"/>
            <a:ext cx="0" cy="13541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8" name="Freeform 52"/>
          <p:cNvSpPr>
            <a:spLocks noChangeAspect="1"/>
          </p:cNvSpPr>
          <p:nvPr/>
        </p:nvSpPr>
        <p:spPr bwMode="auto">
          <a:xfrm>
            <a:off x="4403725" y="2017713"/>
            <a:ext cx="3519488" cy="3051175"/>
          </a:xfrm>
          <a:custGeom>
            <a:avLst/>
            <a:gdLst>
              <a:gd name="T0" fmla="*/ 2147483647 w 2402"/>
              <a:gd name="T1" fmla="*/ 2147483647 h 1922"/>
              <a:gd name="T2" fmla="*/ 2147483647 w 2402"/>
              <a:gd name="T3" fmla="*/ 2147483647 h 1922"/>
              <a:gd name="T4" fmla="*/ 2147483647 w 2402"/>
              <a:gd name="T5" fmla="*/ 2147483647 h 1922"/>
              <a:gd name="T6" fmla="*/ 2147483647 w 2402"/>
              <a:gd name="T7" fmla="*/ 0 h 1922"/>
              <a:gd name="T8" fmla="*/ 0 60000 65536"/>
              <a:gd name="T9" fmla="*/ 0 60000 65536"/>
              <a:gd name="T10" fmla="*/ 0 60000 65536"/>
              <a:gd name="T11" fmla="*/ 0 60000 65536"/>
              <a:gd name="T12" fmla="*/ 0 w 2402"/>
              <a:gd name="T13" fmla="*/ 0 h 1922"/>
              <a:gd name="T14" fmla="*/ 2402 w 2402"/>
              <a:gd name="T15" fmla="*/ 1922 h 192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2" h="1922">
                <a:moveTo>
                  <a:pt x="1775" y="1922"/>
                </a:moveTo>
                <a:cubicBezTo>
                  <a:pt x="1836" y="1804"/>
                  <a:pt x="2402" y="1444"/>
                  <a:pt x="2142" y="1212"/>
                </a:cubicBezTo>
                <a:cubicBezTo>
                  <a:pt x="1882" y="980"/>
                  <a:pt x="424" y="733"/>
                  <a:pt x="212" y="531"/>
                </a:cubicBezTo>
                <a:cubicBezTo>
                  <a:pt x="0" y="329"/>
                  <a:pt x="733" y="111"/>
                  <a:pt x="870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49" name="Freeform 53"/>
          <p:cNvSpPr>
            <a:spLocks noChangeAspect="1"/>
          </p:cNvSpPr>
          <p:nvPr/>
        </p:nvSpPr>
        <p:spPr bwMode="auto">
          <a:xfrm>
            <a:off x="4743450" y="2457450"/>
            <a:ext cx="3387725" cy="2944813"/>
          </a:xfrm>
          <a:custGeom>
            <a:avLst/>
            <a:gdLst>
              <a:gd name="T0" fmla="*/ 2147483647 w 2312"/>
              <a:gd name="T1" fmla="*/ 2147483647 h 1855"/>
              <a:gd name="T2" fmla="*/ 2147483647 w 2312"/>
              <a:gd name="T3" fmla="*/ 2147483647 h 1855"/>
              <a:gd name="T4" fmla="*/ 2147483647 w 2312"/>
              <a:gd name="T5" fmla="*/ 2147483647 h 1855"/>
              <a:gd name="T6" fmla="*/ 2147483647 w 2312"/>
              <a:gd name="T7" fmla="*/ 0 h 1855"/>
              <a:gd name="T8" fmla="*/ 0 60000 65536"/>
              <a:gd name="T9" fmla="*/ 0 60000 65536"/>
              <a:gd name="T10" fmla="*/ 0 60000 65536"/>
              <a:gd name="T11" fmla="*/ 0 60000 65536"/>
              <a:gd name="T12" fmla="*/ 0 w 2312"/>
              <a:gd name="T13" fmla="*/ 0 h 1855"/>
              <a:gd name="T14" fmla="*/ 2312 w 2312"/>
              <a:gd name="T15" fmla="*/ 1855 h 1855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312" h="1855">
                <a:moveTo>
                  <a:pt x="1558" y="1855"/>
                </a:moveTo>
                <a:cubicBezTo>
                  <a:pt x="1647" y="1748"/>
                  <a:pt x="2312" y="1433"/>
                  <a:pt x="2090" y="1211"/>
                </a:cubicBezTo>
                <a:cubicBezTo>
                  <a:pt x="1868" y="989"/>
                  <a:pt x="452" y="726"/>
                  <a:pt x="226" y="524"/>
                </a:cubicBezTo>
                <a:cubicBezTo>
                  <a:pt x="0" y="322"/>
                  <a:pt x="629" y="109"/>
                  <a:pt x="735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50" name="Freeform 54"/>
          <p:cNvSpPr>
            <a:spLocks noChangeAspect="1"/>
          </p:cNvSpPr>
          <p:nvPr/>
        </p:nvSpPr>
        <p:spPr bwMode="auto">
          <a:xfrm>
            <a:off x="7059613" y="3003550"/>
            <a:ext cx="1766887" cy="3040063"/>
          </a:xfrm>
          <a:custGeom>
            <a:avLst/>
            <a:gdLst>
              <a:gd name="T0" fmla="*/ 2147483647 w 723"/>
              <a:gd name="T1" fmla="*/ 2147483647 h 1915"/>
              <a:gd name="T2" fmla="*/ 2147483647 w 723"/>
              <a:gd name="T3" fmla="*/ 2147483647 h 1915"/>
              <a:gd name="T4" fmla="*/ 0 w 723"/>
              <a:gd name="T5" fmla="*/ 0 h 1915"/>
              <a:gd name="T6" fmla="*/ 0 60000 65536"/>
              <a:gd name="T7" fmla="*/ 0 60000 65536"/>
              <a:gd name="T8" fmla="*/ 0 60000 65536"/>
              <a:gd name="T9" fmla="*/ 0 w 723"/>
              <a:gd name="T10" fmla="*/ 0 h 1915"/>
              <a:gd name="T11" fmla="*/ 723 w 723"/>
              <a:gd name="T12" fmla="*/ 1915 h 1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3" h="1915">
                <a:moveTo>
                  <a:pt x="30" y="1915"/>
                </a:moveTo>
                <a:cubicBezTo>
                  <a:pt x="145" y="1758"/>
                  <a:pt x="723" y="1291"/>
                  <a:pt x="718" y="972"/>
                </a:cubicBezTo>
                <a:cubicBezTo>
                  <a:pt x="713" y="653"/>
                  <a:pt x="150" y="203"/>
                  <a:pt x="0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grpSp>
        <p:nvGrpSpPr>
          <p:cNvPr id="172051" name="Group 55"/>
          <p:cNvGrpSpPr>
            <a:grpSpLocks noChangeAspect="1"/>
          </p:cNvGrpSpPr>
          <p:nvPr/>
        </p:nvGrpSpPr>
        <p:grpSpPr bwMode="auto">
          <a:xfrm>
            <a:off x="739775" y="3575050"/>
            <a:ext cx="3201988" cy="2054225"/>
            <a:chOff x="468" y="1154"/>
            <a:chExt cx="1706" cy="1294"/>
          </a:xfrm>
        </p:grpSpPr>
        <p:sp>
          <p:nvSpPr>
            <p:cNvPr id="172055" name="Text Box 56"/>
            <p:cNvSpPr txBox="1">
              <a:spLocks noChangeAspect="1" noChangeArrowheads="1"/>
            </p:cNvSpPr>
            <p:nvPr/>
          </p:nvSpPr>
          <p:spPr bwMode="auto">
            <a:xfrm>
              <a:off x="468" y="1154"/>
              <a:ext cx="1692" cy="1294"/>
            </a:xfrm>
            <a:prstGeom prst="rect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b="1">
                  <a:latin typeface="Arial" charset="0"/>
                </a:rPr>
                <a:t>Collection Catalogue</a:t>
              </a:r>
            </a:p>
            <a:p>
              <a:pPr algn="l"/>
              <a:r>
                <a:rPr lang="en-US" sz="2000">
                  <a:latin typeface="Arial" charset="0"/>
                </a:rPr>
                <a:t>B -&gt; </a:t>
              </a:r>
              <a:r>
                <a:rPr lang="en-US" sz="2000">
                  <a:latin typeface="Arial" charset="0"/>
                  <a:cs typeface="Arial" charset="0"/>
                </a:rPr>
                <a:t>ππ Candidates (Phy)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B -&gt; J/Ψ (μ</a:t>
              </a:r>
              <a:r>
                <a:rPr lang="en-US" sz="2000" baseline="30000">
                  <a:latin typeface="Arial" charset="0"/>
                  <a:cs typeface="Arial" charset="0"/>
                </a:rPr>
                <a:t>+</a:t>
              </a:r>
              <a:r>
                <a:rPr lang="en-US" sz="2000">
                  <a:latin typeface="Arial" charset="0"/>
                  <a:cs typeface="Arial" charset="0"/>
                </a:rPr>
                <a:t> μ</a:t>
              </a:r>
              <a:r>
                <a:rPr lang="en-US" sz="2000" baseline="30000">
                  <a:latin typeface="Arial" charset="0"/>
                  <a:cs typeface="Arial" charset="0"/>
                </a:rPr>
                <a:t>-</a:t>
              </a:r>
              <a:r>
                <a:rPr lang="en-US" sz="2000">
                  <a:latin typeface="Arial" charset="0"/>
                  <a:cs typeface="Arial" charset="0"/>
                </a:rPr>
                <a:t>) Candidates</a:t>
              </a:r>
            </a:p>
            <a:p>
              <a:pPr algn="l"/>
              <a:r>
                <a:rPr lang="en-US" sz="2000">
                  <a:latin typeface="Arial" charset="0"/>
                  <a:cs typeface="Arial" charset="0"/>
                </a:rPr>
                <a:t>…</a:t>
              </a:r>
            </a:p>
          </p:txBody>
        </p:sp>
        <p:sp>
          <p:nvSpPr>
            <p:cNvPr id="172056" name="Line 57"/>
            <p:cNvSpPr>
              <a:spLocks noChangeAspect="1" noChangeShapeType="1"/>
            </p:cNvSpPr>
            <p:nvPr/>
          </p:nvSpPr>
          <p:spPr bwMode="auto">
            <a:xfrm>
              <a:off x="479" y="1399"/>
              <a:ext cx="1683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57" name="Line 58"/>
            <p:cNvSpPr>
              <a:spLocks noChangeAspect="1" noChangeShapeType="1"/>
            </p:cNvSpPr>
            <p:nvPr/>
          </p:nvSpPr>
          <p:spPr bwMode="auto">
            <a:xfrm>
              <a:off x="478" y="1607"/>
              <a:ext cx="168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58" name="Line 59"/>
            <p:cNvSpPr>
              <a:spLocks noChangeAspect="1" noChangeShapeType="1"/>
            </p:cNvSpPr>
            <p:nvPr/>
          </p:nvSpPr>
          <p:spPr bwMode="auto">
            <a:xfrm>
              <a:off x="477" y="1800"/>
              <a:ext cx="1691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172059" name="Line 60"/>
            <p:cNvSpPr>
              <a:spLocks noChangeAspect="1" noChangeShapeType="1"/>
            </p:cNvSpPr>
            <p:nvPr/>
          </p:nvSpPr>
          <p:spPr bwMode="auto">
            <a:xfrm>
              <a:off x="476" y="2023"/>
              <a:ext cx="169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anchor="ctr"/>
            <a:lstStyle/>
            <a:p>
              <a:endParaRPr lang="en-US"/>
            </a:p>
          </p:txBody>
        </p:sp>
      </p:grpSp>
      <p:sp>
        <p:nvSpPr>
          <p:cNvPr id="172052" name="Line 61"/>
          <p:cNvSpPr>
            <a:spLocks noChangeAspect="1" noChangeShapeType="1"/>
          </p:cNvSpPr>
          <p:nvPr/>
        </p:nvSpPr>
        <p:spPr bwMode="auto">
          <a:xfrm>
            <a:off x="3913188" y="4154488"/>
            <a:ext cx="592137" cy="223837"/>
          </a:xfrm>
          <a:prstGeom prst="line">
            <a:avLst/>
          </a:prstGeom>
          <a:noFill/>
          <a:ln w="38100">
            <a:solidFill>
              <a:srgbClr val="726F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53" name="Freeform 62"/>
          <p:cNvSpPr>
            <a:spLocks noChangeAspect="1"/>
          </p:cNvSpPr>
          <p:nvPr/>
        </p:nvSpPr>
        <p:spPr bwMode="auto">
          <a:xfrm>
            <a:off x="6899275" y="3068638"/>
            <a:ext cx="1698625" cy="2679700"/>
          </a:xfrm>
          <a:custGeom>
            <a:avLst/>
            <a:gdLst>
              <a:gd name="T0" fmla="*/ 2147483647 w 723"/>
              <a:gd name="T1" fmla="*/ 2147483647 h 1915"/>
              <a:gd name="T2" fmla="*/ 2147483647 w 723"/>
              <a:gd name="T3" fmla="*/ 2147483647 h 1915"/>
              <a:gd name="T4" fmla="*/ 0 w 723"/>
              <a:gd name="T5" fmla="*/ 0 h 1915"/>
              <a:gd name="T6" fmla="*/ 0 60000 65536"/>
              <a:gd name="T7" fmla="*/ 0 60000 65536"/>
              <a:gd name="T8" fmla="*/ 0 60000 65536"/>
              <a:gd name="T9" fmla="*/ 0 w 723"/>
              <a:gd name="T10" fmla="*/ 0 h 1915"/>
              <a:gd name="T11" fmla="*/ 723 w 723"/>
              <a:gd name="T12" fmla="*/ 1915 h 191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723" h="1915">
                <a:moveTo>
                  <a:pt x="30" y="1915"/>
                </a:moveTo>
                <a:cubicBezTo>
                  <a:pt x="145" y="1758"/>
                  <a:pt x="723" y="1291"/>
                  <a:pt x="718" y="972"/>
                </a:cubicBezTo>
                <a:cubicBezTo>
                  <a:pt x="713" y="653"/>
                  <a:pt x="150" y="203"/>
                  <a:pt x="0" y="0"/>
                </a:cubicBezTo>
              </a:path>
            </a:pathLst>
          </a:custGeom>
          <a:noFill/>
          <a:ln w="38100">
            <a:solidFill>
              <a:srgbClr val="9933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72054" name="Line 63"/>
          <p:cNvSpPr>
            <a:spLocks noChangeAspect="1" noChangeShapeType="1"/>
          </p:cNvSpPr>
          <p:nvPr/>
        </p:nvSpPr>
        <p:spPr bwMode="auto">
          <a:xfrm>
            <a:off x="3906838" y="4437063"/>
            <a:ext cx="930275" cy="352425"/>
          </a:xfrm>
          <a:prstGeom prst="line">
            <a:avLst/>
          </a:prstGeom>
          <a:noFill/>
          <a:ln w="38100">
            <a:solidFill>
              <a:srgbClr val="726F00"/>
            </a:solidFill>
            <a:prstDash val="sysDot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anchor="ctr"/>
          <a:lstStyle/>
          <a:p>
            <a:endParaRPr lang="en-US"/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1" name="Date Placeholder 4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74082" name="Footer Placeholder 5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74083" name="Slide Number Placeholder 6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8CD37354-2BE2-E644-8019-892D66839547}" type="slidenum">
              <a:rPr lang="en-GB" sz="1200">
                <a:latin typeface="Arial" charset="0"/>
              </a:rPr>
              <a:pPr/>
              <a:t>61</a:t>
            </a:fld>
            <a:endParaRPr lang="en-GB" sz="1200">
              <a:latin typeface="Arial" charset="0"/>
            </a:endParaRPr>
          </a:p>
        </p:txBody>
      </p:sp>
      <p:sp>
        <p:nvSpPr>
          <p:cNvPr id="174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Detector Conditions Data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08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9063" y="1268413"/>
            <a:ext cx="3455987" cy="4857750"/>
          </a:xfrm>
        </p:spPr>
        <p:txBody>
          <a:bodyPr/>
          <a:lstStyle/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Reflects changes in state of the detector with time 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Event Data cannot be reconstructed or analyzed  without it 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Versioning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Tagging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Ability to extract slices of data required to run with job</a:t>
            </a: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Long life-time</a:t>
            </a:r>
            <a:endParaRPr kumimoji="1" lang="en-GB" sz="20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4086" name="Line 4"/>
          <p:cNvSpPr>
            <a:spLocks noChangeShapeType="1"/>
          </p:cNvSpPr>
          <p:nvPr/>
        </p:nvSpPr>
        <p:spPr bwMode="auto">
          <a:xfrm>
            <a:off x="4232275" y="5621338"/>
            <a:ext cx="4219575" cy="1587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87" name="AutoShape 5"/>
          <p:cNvSpPr>
            <a:spLocks noChangeArrowheads="1"/>
          </p:cNvSpPr>
          <p:nvPr/>
        </p:nvSpPr>
        <p:spPr bwMode="auto">
          <a:xfrm>
            <a:off x="4673600" y="5299075"/>
            <a:ext cx="441325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88" name="AutoShape 6"/>
          <p:cNvSpPr>
            <a:spLocks noChangeArrowheads="1"/>
          </p:cNvSpPr>
          <p:nvPr/>
        </p:nvSpPr>
        <p:spPr bwMode="auto">
          <a:xfrm>
            <a:off x="5114925" y="5299075"/>
            <a:ext cx="785813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89" name="AutoShape 7"/>
          <p:cNvSpPr>
            <a:spLocks noChangeArrowheads="1"/>
          </p:cNvSpPr>
          <p:nvPr/>
        </p:nvSpPr>
        <p:spPr bwMode="auto">
          <a:xfrm>
            <a:off x="5900738" y="5083175"/>
            <a:ext cx="785812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0" name="AutoShape 8"/>
          <p:cNvSpPr>
            <a:spLocks noChangeArrowheads="1"/>
          </p:cNvSpPr>
          <p:nvPr/>
        </p:nvSpPr>
        <p:spPr bwMode="auto">
          <a:xfrm>
            <a:off x="5114925" y="5083175"/>
            <a:ext cx="785813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1" name="AutoShape 9"/>
          <p:cNvSpPr>
            <a:spLocks noChangeArrowheads="1"/>
          </p:cNvSpPr>
          <p:nvPr/>
        </p:nvSpPr>
        <p:spPr bwMode="auto">
          <a:xfrm>
            <a:off x="5900738" y="5299075"/>
            <a:ext cx="785812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2" name="AutoShape 10"/>
          <p:cNvSpPr>
            <a:spLocks noChangeArrowheads="1"/>
          </p:cNvSpPr>
          <p:nvPr/>
        </p:nvSpPr>
        <p:spPr bwMode="auto">
          <a:xfrm>
            <a:off x="5900738" y="4868863"/>
            <a:ext cx="785812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3" name="AutoShape 11"/>
          <p:cNvSpPr>
            <a:spLocks noChangeArrowheads="1"/>
          </p:cNvSpPr>
          <p:nvPr/>
        </p:nvSpPr>
        <p:spPr bwMode="auto">
          <a:xfrm>
            <a:off x="6686550" y="5299075"/>
            <a:ext cx="1423988" cy="215900"/>
          </a:xfrm>
          <a:prstGeom prst="roundRect">
            <a:avLst>
              <a:gd name="adj" fmla="val 731"/>
            </a:avLst>
          </a:prstGeom>
          <a:solidFill>
            <a:srgbClr val="FFFF99"/>
          </a:solidFill>
          <a:ln w="12600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094" name="Line 12"/>
          <p:cNvSpPr>
            <a:spLocks noChangeShapeType="1"/>
          </p:cNvSpPr>
          <p:nvPr/>
        </p:nvSpPr>
        <p:spPr bwMode="auto">
          <a:xfrm flipV="1">
            <a:off x="4232275" y="4543425"/>
            <a:ext cx="1588" cy="1079500"/>
          </a:xfrm>
          <a:prstGeom prst="line">
            <a:avLst/>
          </a:prstGeom>
          <a:noFill/>
          <a:ln w="12600">
            <a:solidFill>
              <a:srgbClr val="00000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5" name="Line 13"/>
          <p:cNvSpPr>
            <a:spLocks noChangeShapeType="1"/>
          </p:cNvSpPr>
          <p:nvPr/>
        </p:nvSpPr>
        <p:spPr bwMode="auto">
          <a:xfrm>
            <a:off x="4279900" y="5405438"/>
            <a:ext cx="638175" cy="1587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med" len="med"/>
            <a:tailEnd type="oval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6" name="Line 14"/>
          <p:cNvSpPr>
            <a:spLocks noChangeShapeType="1"/>
          </p:cNvSpPr>
          <p:nvPr/>
        </p:nvSpPr>
        <p:spPr bwMode="auto">
          <a:xfrm flipV="1">
            <a:off x="4919663" y="5189538"/>
            <a:ext cx="539750" cy="217487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7" name="Line 15"/>
          <p:cNvSpPr>
            <a:spLocks noChangeShapeType="1"/>
          </p:cNvSpPr>
          <p:nvPr/>
        </p:nvSpPr>
        <p:spPr bwMode="auto">
          <a:xfrm>
            <a:off x="5457825" y="5191125"/>
            <a:ext cx="785813" cy="1588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8" name="Line 16"/>
          <p:cNvSpPr>
            <a:spLocks noChangeShapeType="1"/>
          </p:cNvSpPr>
          <p:nvPr/>
        </p:nvSpPr>
        <p:spPr bwMode="auto">
          <a:xfrm>
            <a:off x="6243638" y="5191125"/>
            <a:ext cx="1276350" cy="214313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74099" name="Line 17"/>
          <p:cNvSpPr>
            <a:spLocks noChangeShapeType="1"/>
          </p:cNvSpPr>
          <p:nvPr/>
        </p:nvSpPr>
        <p:spPr bwMode="auto">
          <a:xfrm>
            <a:off x="7519988" y="5405438"/>
            <a:ext cx="884237" cy="1587"/>
          </a:xfrm>
          <a:prstGeom prst="line">
            <a:avLst/>
          </a:prstGeom>
          <a:noFill/>
          <a:ln w="12573">
            <a:solidFill>
              <a:srgbClr val="000000"/>
            </a:solidFill>
            <a:round/>
            <a:headEnd type="oval" w="lg" len="lg"/>
            <a:tailEnd type="oval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03858" name="Text Box 18"/>
          <p:cNvSpPr txBox="1">
            <a:spLocks noChangeArrowheads="1"/>
          </p:cNvSpPr>
          <p:nvPr/>
        </p:nvSpPr>
        <p:spPr bwMode="auto">
          <a:xfrm>
            <a:off x="5815013" y="4179888"/>
            <a:ext cx="2351087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888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GB" b="1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Tag1 definition</a:t>
            </a:r>
          </a:p>
        </p:txBody>
      </p:sp>
      <p:sp>
        <p:nvSpPr>
          <p:cNvPr id="803859" name="Text Box 19"/>
          <p:cNvSpPr txBox="1">
            <a:spLocks noChangeArrowheads="1"/>
          </p:cNvSpPr>
          <p:nvPr/>
        </p:nvSpPr>
        <p:spPr bwMode="auto">
          <a:xfrm>
            <a:off x="8029575" y="5734050"/>
            <a:ext cx="8953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888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GB" b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Time</a:t>
            </a:r>
          </a:p>
        </p:txBody>
      </p:sp>
      <p:sp>
        <p:nvSpPr>
          <p:cNvPr id="803860" name="Text Box 20"/>
          <p:cNvSpPr txBox="1">
            <a:spLocks noChangeArrowheads="1"/>
          </p:cNvSpPr>
          <p:nvPr/>
        </p:nvSpPr>
        <p:spPr bwMode="auto">
          <a:xfrm>
            <a:off x="4040188" y="4076700"/>
            <a:ext cx="1301750" cy="420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160" tIns="46080" rIns="92160" bIns="4608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>
              <a:lnSpc>
                <a:spcPct val="90000"/>
              </a:lnSpc>
              <a:spcBef>
                <a:spcPts val="888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GB" b="1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</a:rPr>
              <a:t>Version</a:t>
            </a:r>
          </a:p>
        </p:txBody>
      </p:sp>
      <p:grpSp>
        <p:nvGrpSpPr>
          <p:cNvPr id="174103" name="Group 21"/>
          <p:cNvGrpSpPr>
            <a:grpSpLocks/>
          </p:cNvGrpSpPr>
          <p:nvPr/>
        </p:nvGrpSpPr>
        <p:grpSpPr bwMode="auto">
          <a:xfrm>
            <a:off x="3479800" y="1052513"/>
            <a:ext cx="5502275" cy="2633662"/>
            <a:chOff x="2676" y="1301"/>
            <a:chExt cx="3755" cy="1659"/>
          </a:xfrm>
        </p:grpSpPr>
        <p:grpSp>
          <p:nvGrpSpPr>
            <p:cNvPr id="174104" name="Group 22"/>
            <p:cNvGrpSpPr>
              <a:grpSpLocks/>
            </p:cNvGrpSpPr>
            <p:nvPr/>
          </p:nvGrpSpPr>
          <p:grpSpPr bwMode="auto">
            <a:xfrm>
              <a:off x="3607" y="2166"/>
              <a:ext cx="722" cy="134"/>
              <a:chOff x="3607" y="2166"/>
              <a:chExt cx="722" cy="134"/>
            </a:xfrm>
          </p:grpSpPr>
          <p:sp>
            <p:nvSpPr>
              <p:cNvPr id="174202" name="Freeform 23"/>
              <p:cNvSpPr>
                <a:spLocks noChangeArrowheads="1"/>
              </p:cNvSpPr>
              <p:nvPr/>
            </p:nvSpPr>
            <p:spPr bwMode="auto">
              <a:xfrm>
                <a:off x="3607" y="2166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3187" y="0"/>
                    </a:lnTo>
                    <a:lnTo>
                      <a:pt x="3187" y="446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3" name="Freeform 24"/>
              <p:cNvSpPr>
                <a:spLocks noChangeArrowheads="1"/>
              </p:cNvSpPr>
              <p:nvPr/>
            </p:nvSpPr>
            <p:spPr bwMode="auto">
              <a:xfrm>
                <a:off x="3607" y="2166"/>
                <a:ext cx="723" cy="34"/>
              </a:xfrm>
              <a:custGeom>
                <a:avLst/>
                <a:gdLst>
                  <a:gd name="T0" fmla="*/ 0 w 3188"/>
                  <a:gd name="T1" fmla="*/ 0 h 149"/>
                  <a:gd name="T2" fmla="*/ 0 w 3188"/>
                  <a:gd name="T3" fmla="*/ 0 h 149"/>
                  <a:gd name="T4" fmla="*/ 2 w 3188"/>
                  <a:gd name="T5" fmla="*/ 0 h 149"/>
                  <a:gd name="T6" fmla="*/ 2 w 3188"/>
                  <a:gd name="T7" fmla="*/ 0 h 149"/>
                  <a:gd name="T8" fmla="*/ 0 w 3188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9"/>
                  <a:gd name="T17" fmla="*/ 3188 w 3188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3187" y="0"/>
                    </a:lnTo>
                    <a:lnTo>
                      <a:pt x="3042" y="148"/>
                    </a:lnTo>
                    <a:lnTo>
                      <a:pt x="0" y="148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4" name="Freeform 25"/>
              <p:cNvSpPr>
                <a:spLocks noChangeArrowheads="1"/>
              </p:cNvSpPr>
              <p:nvPr/>
            </p:nvSpPr>
            <p:spPr bwMode="auto">
              <a:xfrm>
                <a:off x="4297" y="2166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145" y="44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05" name="Group 26"/>
            <p:cNvGrpSpPr>
              <a:grpSpLocks/>
            </p:cNvGrpSpPr>
            <p:nvPr/>
          </p:nvGrpSpPr>
          <p:grpSpPr bwMode="auto">
            <a:xfrm>
              <a:off x="4297" y="2166"/>
              <a:ext cx="1182" cy="134"/>
              <a:chOff x="4297" y="2166"/>
              <a:chExt cx="1182" cy="134"/>
            </a:xfrm>
          </p:grpSpPr>
          <p:sp>
            <p:nvSpPr>
              <p:cNvPr id="174199" name="Freeform 27"/>
              <p:cNvSpPr>
                <a:spLocks noChangeArrowheads="1"/>
              </p:cNvSpPr>
              <p:nvPr/>
            </p:nvSpPr>
            <p:spPr bwMode="auto">
              <a:xfrm>
                <a:off x="4297" y="2166"/>
                <a:ext cx="1183" cy="135"/>
              </a:xfrm>
              <a:custGeom>
                <a:avLst/>
                <a:gdLst>
                  <a:gd name="T0" fmla="*/ 0 w 5215"/>
                  <a:gd name="T1" fmla="*/ 0 h 597"/>
                  <a:gd name="T2" fmla="*/ 0 w 5215"/>
                  <a:gd name="T3" fmla="*/ 0 h 597"/>
                  <a:gd name="T4" fmla="*/ 0 w 5215"/>
                  <a:gd name="T5" fmla="*/ 0 h 597"/>
                  <a:gd name="T6" fmla="*/ 3 w 5215"/>
                  <a:gd name="T7" fmla="*/ 0 h 597"/>
                  <a:gd name="T8" fmla="*/ 3 w 5215"/>
                  <a:gd name="T9" fmla="*/ 0 h 597"/>
                  <a:gd name="T10" fmla="*/ 3 w 5215"/>
                  <a:gd name="T11" fmla="*/ 0 h 597"/>
                  <a:gd name="T12" fmla="*/ 0 w 5215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5215"/>
                  <a:gd name="T22" fmla="*/ 0 h 597"/>
                  <a:gd name="T23" fmla="*/ 5215 w 5215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5215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5214" y="0"/>
                    </a:lnTo>
                    <a:lnTo>
                      <a:pt x="5214" y="446"/>
                    </a:lnTo>
                    <a:lnTo>
                      <a:pt x="5070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0" name="Freeform 28"/>
              <p:cNvSpPr>
                <a:spLocks noChangeArrowheads="1"/>
              </p:cNvSpPr>
              <p:nvPr/>
            </p:nvSpPr>
            <p:spPr bwMode="auto">
              <a:xfrm>
                <a:off x="4297" y="2166"/>
                <a:ext cx="1183" cy="34"/>
              </a:xfrm>
              <a:custGeom>
                <a:avLst/>
                <a:gdLst>
                  <a:gd name="T0" fmla="*/ 0 w 5215"/>
                  <a:gd name="T1" fmla="*/ 0 h 149"/>
                  <a:gd name="T2" fmla="*/ 0 w 5215"/>
                  <a:gd name="T3" fmla="*/ 0 h 149"/>
                  <a:gd name="T4" fmla="*/ 3 w 5215"/>
                  <a:gd name="T5" fmla="*/ 0 h 149"/>
                  <a:gd name="T6" fmla="*/ 3 w 5215"/>
                  <a:gd name="T7" fmla="*/ 0 h 149"/>
                  <a:gd name="T8" fmla="*/ 0 w 5215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215"/>
                  <a:gd name="T16" fmla="*/ 0 h 149"/>
                  <a:gd name="T17" fmla="*/ 5215 w 5215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215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5214" y="0"/>
                    </a:lnTo>
                    <a:lnTo>
                      <a:pt x="5070" y="148"/>
                    </a:lnTo>
                    <a:lnTo>
                      <a:pt x="0" y="148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201" name="Freeform 29"/>
              <p:cNvSpPr>
                <a:spLocks noChangeArrowheads="1"/>
              </p:cNvSpPr>
              <p:nvPr/>
            </p:nvSpPr>
            <p:spPr bwMode="auto">
              <a:xfrm>
                <a:off x="5446" y="2166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06" name="Group 30"/>
            <p:cNvGrpSpPr>
              <a:grpSpLocks/>
            </p:cNvGrpSpPr>
            <p:nvPr/>
          </p:nvGrpSpPr>
          <p:grpSpPr bwMode="auto">
            <a:xfrm>
              <a:off x="5446" y="2166"/>
              <a:ext cx="459" cy="134"/>
              <a:chOff x="5446" y="2166"/>
              <a:chExt cx="459" cy="134"/>
            </a:xfrm>
          </p:grpSpPr>
          <p:sp>
            <p:nvSpPr>
              <p:cNvPr id="174196" name="Freeform 31"/>
              <p:cNvSpPr>
                <a:spLocks noChangeArrowheads="1"/>
              </p:cNvSpPr>
              <p:nvPr/>
            </p:nvSpPr>
            <p:spPr bwMode="auto">
              <a:xfrm>
                <a:off x="5446" y="2166"/>
                <a:ext cx="460" cy="135"/>
              </a:xfrm>
              <a:custGeom>
                <a:avLst/>
                <a:gdLst>
                  <a:gd name="T0" fmla="*/ 0 w 2029"/>
                  <a:gd name="T1" fmla="*/ 0 h 597"/>
                  <a:gd name="T2" fmla="*/ 0 w 2029"/>
                  <a:gd name="T3" fmla="*/ 0 h 597"/>
                  <a:gd name="T4" fmla="*/ 0 w 2029"/>
                  <a:gd name="T5" fmla="*/ 0 h 597"/>
                  <a:gd name="T6" fmla="*/ 1 w 2029"/>
                  <a:gd name="T7" fmla="*/ 0 h 597"/>
                  <a:gd name="T8" fmla="*/ 1 w 2029"/>
                  <a:gd name="T9" fmla="*/ 0 h 597"/>
                  <a:gd name="T10" fmla="*/ 1 w 2029"/>
                  <a:gd name="T11" fmla="*/ 0 h 597"/>
                  <a:gd name="T12" fmla="*/ 0 w 2029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29"/>
                  <a:gd name="T22" fmla="*/ 0 h 597"/>
                  <a:gd name="T23" fmla="*/ 2029 w 2029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29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2028" y="0"/>
                    </a:lnTo>
                    <a:lnTo>
                      <a:pt x="2028" y="446"/>
                    </a:lnTo>
                    <a:lnTo>
                      <a:pt x="188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CC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7" name="Freeform 32"/>
              <p:cNvSpPr>
                <a:spLocks noChangeArrowheads="1"/>
              </p:cNvSpPr>
              <p:nvPr/>
            </p:nvSpPr>
            <p:spPr bwMode="auto">
              <a:xfrm>
                <a:off x="5446" y="2166"/>
                <a:ext cx="460" cy="34"/>
              </a:xfrm>
              <a:custGeom>
                <a:avLst/>
                <a:gdLst>
                  <a:gd name="T0" fmla="*/ 0 w 2029"/>
                  <a:gd name="T1" fmla="*/ 0 h 149"/>
                  <a:gd name="T2" fmla="*/ 0 w 2029"/>
                  <a:gd name="T3" fmla="*/ 0 h 149"/>
                  <a:gd name="T4" fmla="*/ 1 w 2029"/>
                  <a:gd name="T5" fmla="*/ 0 h 149"/>
                  <a:gd name="T6" fmla="*/ 1 w 2029"/>
                  <a:gd name="T7" fmla="*/ 0 h 149"/>
                  <a:gd name="T8" fmla="*/ 0 w 2029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29"/>
                  <a:gd name="T16" fmla="*/ 0 h 149"/>
                  <a:gd name="T17" fmla="*/ 2029 w 2029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29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2028" y="0"/>
                    </a:lnTo>
                    <a:lnTo>
                      <a:pt x="1883" y="148"/>
                    </a:lnTo>
                    <a:lnTo>
                      <a:pt x="0" y="148"/>
                    </a:lnTo>
                  </a:path>
                </a:pathLst>
              </a:custGeom>
              <a:solidFill>
                <a:srgbClr val="FFD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8" name="Freeform 33"/>
              <p:cNvSpPr>
                <a:spLocks noChangeArrowheads="1"/>
              </p:cNvSpPr>
              <p:nvPr/>
            </p:nvSpPr>
            <p:spPr bwMode="auto">
              <a:xfrm>
                <a:off x="5873" y="2166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145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AF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74107" name="Line 34"/>
            <p:cNvSpPr>
              <a:spLocks noChangeShapeType="1"/>
            </p:cNvSpPr>
            <p:nvPr/>
          </p:nvSpPr>
          <p:spPr bwMode="auto">
            <a:xfrm flipH="1">
              <a:off x="3639" y="1301"/>
              <a:ext cx="5" cy="865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round/>
              <a:headEnd type="triangle" w="lg" len="lg"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08" name="Line 35"/>
            <p:cNvSpPr>
              <a:spLocks noChangeShapeType="1"/>
            </p:cNvSpPr>
            <p:nvPr/>
          </p:nvSpPr>
          <p:spPr bwMode="auto">
            <a:xfrm>
              <a:off x="5873" y="2267"/>
              <a:ext cx="394" cy="1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09" name="Line 36"/>
            <p:cNvSpPr>
              <a:spLocks noChangeShapeType="1"/>
            </p:cNvSpPr>
            <p:nvPr/>
          </p:nvSpPr>
          <p:spPr bwMode="auto">
            <a:xfrm flipH="1">
              <a:off x="3047" y="2403"/>
              <a:ext cx="462" cy="507"/>
            </a:xfrm>
            <a:prstGeom prst="line">
              <a:avLst/>
            </a:prstGeom>
            <a:noFill/>
            <a:ln w="3240">
              <a:solidFill>
                <a:srgbClr val="00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174110" name="Group 37"/>
            <p:cNvGrpSpPr>
              <a:grpSpLocks/>
            </p:cNvGrpSpPr>
            <p:nvPr/>
          </p:nvGrpSpPr>
          <p:grpSpPr bwMode="auto">
            <a:xfrm>
              <a:off x="3574" y="2200"/>
              <a:ext cx="591" cy="134"/>
              <a:chOff x="3574" y="2200"/>
              <a:chExt cx="591" cy="134"/>
            </a:xfrm>
          </p:grpSpPr>
          <p:sp>
            <p:nvSpPr>
              <p:cNvPr id="174193" name="Freeform 38"/>
              <p:cNvSpPr>
                <a:spLocks noChangeArrowheads="1"/>
              </p:cNvSpPr>
              <p:nvPr/>
            </p:nvSpPr>
            <p:spPr bwMode="auto">
              <a:xfrm>
                <a:off x="3574" y="2200"/>
                <a:ext cx="592" cy="135"/>
              </a:xfrm>
              <a:custGeom>
                <a:avLst/>
                <a:gdLst>
                  <a:gd name="T0" fmla="*/ 0 w 2610"/>
                  <a:gd name="T1" fmla="*/ 0 h 597"/>
                  <a:gd name="T2" fmla="*/ 0 w 2610"/>
                  <a:gd name="T3" fmla="*/ 0 h 597"/>
                  <a:gd name="T4" fmla="*/ 0 w 2610"/>
                  <a:gd name="T5" fmla="*/ 0 h 597"/>
                  <a:gd name="T6" fmla="*/ 2 w 2610"/>
                  <a:gd name="T7" fmla="*/ 0 h 597"/>
                  <a:gd name="T8" fmla="*/ 2 w 2610"/>
                  <a:gd name="T9" fmla="*/ 0 h 597"/>
                  <a:gd name="T10" fmla="*/ 2 w 2610"/>
                  <a:gd name="T11" fmla="*/ 0 h 597"/>
                  <a:gd name="T12" fmla="*/ 0 w 2610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10"/>
                  <a:gd name="T22" fmla="*/ 0 h 597"/>
                  <a:gd name="T23" fmla="*/ 2610 w 2610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10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2609" y="0"/>
                    </a:lnTo>
                    <a:lnTo>
                      <a:pt x="2609" y="447"/>
                    </a:lnTo>
                    <a:lnTo>
                      <a:pt x="246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4" name="Freeform 39"/>
              <p:cNvSpPr>
                <a:spLocks noChangeArrowheads="1"/>
              </p:cNvSpPr>
              <p:nvPr/>
            </p:nvSpPr>
            <p:spPr bwMode="auto">
              <a:xfrm>
                <a:off x="3574" y="2200"/>
                <a:ext cx="592" cy="34"/>
              </a:xfrm>
              <a:custGeom>
                <a:avLst/>
                <a:gdLst>
                  <a:gd name="T0" fmla="*/ 0 w 2610"/>
                  <a:gd name="T1" fmla="*/ 0 h 150"/>
                  <a:gd name="T2" fmla="*/ 0 w 2610"/>
                  <a:gd name="T3" fmla="*/ 0 h 150"/>
                  <a:gd name="T4" fmla="*/ 2 w 2610"/>
                  <a:gd name="T5" fmla="*/ 0 h 150"/>
                  <a:gd name="T6" fmla="*/ 2 w 2610"/>
                  <a:gd name="T7" fmla="*/ 0 h 150"/>
                  <a:gd name="T8" fmla="*/ 0 w 2610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10"/>
                  <a:gd name="T16" fmla="*/ 0 h 150"/>
                  <a:gd name="T17" fmla="*/ 2610 w 261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10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2609" y="0"/>
                    </a:lnTo>
                    <a:lnTo>
                      <a:pt x="2463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5" name="Freeform 40"/>
              <p:cNvSpPr>
                <a:spLocks noChangeArrowheads="1"/>
              </p:cNvSpPr>
              <p:nvPr/>
            </p:nvSpPr>
            <p:spPr bwMode="auto">
              <a:xfrm>
                <a:off x="4132" y="2200"/>
                <a:ext cx="33" cy="135"/>
              </a:xfrm>
              <a:custGeom>
                <a:avLst/>
                <a:gdLst>
                  <a:gd name="T0" fmla="*/ 0 w 147"/>
                  <a:gd name="T1" fmla="*/ 0 h 597"/>
                  <a:gd name="T2" fmla="*/ 0 w 147"/>
                  <a:gd name="T3" fmla="*/ 0 h 597"/>
                  <a:gd name="T4" fmla="*/ 0 w 147"/>
                  <a:gd name="T5" fmla="*/ 0 h 597"/>
                  <a:gd name="T6" fmla="*/ 0 w 147"/>
                  <a:gd name="T7" fmla="*/ 0 h 597"/>
                  <a:gd name="T8" fmla="*/ 0 w 147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7"/>
                  <a:gd name="T17" fmla="*/ 147 w 147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1" name="Group 41"/>
            <p:cNvGrpSpPr>
              <a:grpSpLocks/>
            </p:cNvGrpSpPr>
            <p:nvPr/>
          </p:nvGrpSpPr>
          <p:grpSpPr bwMode="auto">
            <a:xfrm>
              <a:off x="4132" y="2200"/>
              <a:ext cx="722" cy="134"/>
              <a:chOff x="4132" y="2200"/>
              <a:chExt cx="722" cy="134"/>
            </a:xfrm>
          </p:grpSpPr>
          <p:sp>
            <p:nvSpPr>
              <p:cNvPr id="174190" name="Freeform 42"/>
              <p:cNvSpPr>
                <a:spLocks noChangeArrowheads="1"/>
              </p:cNvSpPr>
              <p:nvPr/>
            </p:nvSpPr>
            <p:spPr bwMode="auto">
              <a:xfrm>
                <a:off x="4132" y="2200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1" name="Freeform 43"/>
              <p:cNvSpPr>
                <a:spLocks noChangeArrowheads="1"/>
              </p:cNvSpPr>
              <p:nvPr/>
            </p:nvSpPr>
            <p:spPr bwMode="auto">
              <a:xfrm>
                <a:off x="4132" y="2200"/>
                <a:ext cx="723" cy="34"/>
              </a:xfrm>
              <a:custGeom>
                <a:avLst/>
                <a:gdLst>
                  <a:gd name="T0" fmla="*/ 0 w 3188"/>
                  <a:gd name="T1" fmla="*/ 0 h 150"/>
                  <a:gd name="T2" fmla="*/ 0 w 3188"/>
                  <a:gd name="T3" fmla="*/ 0 h 150"/>
                  <a:gd name="T4" fmla="*/ 2 w 3188"/>
                  <a:gd name="T5" fmla="*/ 0 h 150"/>
                  <a:gd name="T6" fmla="*/ 2 w 3188"/>
                  <a:gd name="T7" fmla="*/ 0 h 150"/>
                  <a:gd name="T8" fmla="*/ 0 w 3188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50"/>
                  <a:gd name="T17" fmla="*/ 3188 w 318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2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92" name="Freeform 44"/>
              <p:cNvSpPr>
                <a:spLocks noChangeArrowheads="1"/>
              </p:cNvSpPr>
              <p:nvPr/>
            </p:nvSpPr>
            <p:spPr bwMode="auto">
              <a:xfrm>
                <a:off x="4822" y="2200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2" name="Group 45"/>
            <p:cNvGrpSpPr>
              <a:grpSpLocks/>
            </p:cNvGrpSpPr>
            <p:nvPr/>
          </p:nvGrpSpPr>
          <p:grpSpPr bwMode="auto">
            <a:xfrm>
              <a:off x="4822" y="2200"/>
              <a:ext cx="886" cy="134"/>
              <a:chOff x="4822" y="2200"/>
              <a:chExt cx="886" cy="134"/>
            </a:xfrm>
          </p:grpSpPr>
          <p:sp>
            <p:nvSpPr>
              <p:cNvPr id="174187" name="Freeform 46"/>
              <p:cNvSpPr>
                <a:spLocks noChangeArrowheads="1"/>
              </p:cNvSpPr>
              <p:nvPr/>
            </p:nvSpPr>
            <p:spPr bwMode="auto">
              <a:xfrm>
                <a:off x="4822" y="2200"/>
                <a:ext cx="887" cy="135"/>
              </a:xfrm>
              <a:custGeom>
                <a:avLst/>
                <a:gdLst>
                  <a:gd name="T0" fmla="*/ 0 w 3912"/>
                  <a:gd name="T1" fmla="*/ 0 h 597"/>
                  <a:gd name="T2" fmla="*/ 0 w 3912"/>
                  <a:gd name="T3" fmla="*/ 0 h 597"/>
                  <a:gd name="T4" fmla="*/ 0 w 3912"/>
                  <a:gd name="T5" fmla="*/ 0 h 597"/>
                  <a:gd name="T6" fmla="*/ 2 w 3912"/>
                  <a:gd name="T7" fmla="*/ 0 h 597"/>
                  <a:gd name="T8" fmla="*/ 2 w 3912"/>
                  <a:gd name="T9" fmla="*/ 0 h 597"/>
                  <a:gd name="T10" fmla="*/ 2 w 3912"/>
                  <a:gd name="T11" fmla="*/ 0 h 597"/>
                  <a:gd name="T12" fmla="*/ 0 w 3912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12"/>
                  <a:gd name="T22" fmla="*/ 0 h 597"/>
                  <a:gd name="T23" fmla="*/ 3912 w 3912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12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3911" y="0"/>
                    </a:lnTo>
                    <a:lnTo>
                      <a:pt x="3911" y="447"/>
                    </a:lnTo>
                    <a:lnTo>
                      <a:pt x="3766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99CC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8" name="Freeform 47"/>
              <p:cNvSpPr>
                <a:spLocks noChangeArrowheads="1"/>
              </p:cNvSpPr>
              <p:nvPr/>
            </p:nvSpPr>
            <p:spPr bwMode="auto">
              <a:xfrm>
                <a:off x="4822" y="2200"/>
                <a:ext cx="887" cy="34"/>
              </a:xfrm>
              <a:custGeom>
                <a:avLst/>
                <a:gdLst>
                  <a:gd name="T0" fmla="*/ 0 w 3912"/>
                  <a:gd name="T1" fmla="*/ 0 h 150"/>
                  <a:gd name="T2" fmla="*/ 0 w 3912"/>
                  <a:gd name="T3" fmla="*/ 0 h 150"/>
                  <a:gd name="T4" fmla="*/ 2 w 3912"/>
                  <a:gd name="T5" fmla="*/ 0 h 150"/>
                  <a:gd name="T6" fmla="*/ 2 w 3912"/>
                  <a:gd name="T7" fmla="*/ 0 h 150"/>
                  <a:gd name="T8" fmla="*/ 0 w 3912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12"/>
                  <a:gd name="T16" fmla="*/ 0 h 150"/>
                  <a:gd name="T17" fmla="*/ 3912 w 3912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12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3911" y="0"/>
                    </a:lnTo>
                    <a:lnTo>
                      <a:pt x="3766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A7D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9" name="Freeform 48"/>
              <p:cNvSpPr>
                <a:spLocks noChangeArrowheads="1"/>
              </p:cNvSpPr>
              <p:nvPr/>
            </p:nvSpPr>
            <p:spPr bwMode="auto">
              <a:xfrm>
                <a:off x="5676" y="2200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83A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3" name="Group 49"/>
            <p:cNvGrpSpPr>
              <a:grpSpLocks/>
            </p:cNvGrpSpPr>
            <p:nvPr/>
          </p:nvGrpSpPr>
          <p:grpSpPr bwMode="auto">
            <a:xfrm>
              <a:off x="3541" y="2234"/>
              <a:ext cx="886" cy="134"/>
              <a:chOff x="3541" y="2234"/>
              <a:chExt cx="886" cy="134"/>
            </a:xfrm>
          </p:grpSpPr>
          <p:sp>
            <p:nvSpPr>
              <p:cNvPr id="174184" name="Freeform 50"/>
              <p:cNvSpPr>
                <a:spLocks noChangeArrowheads="1"/>
              </p:cNvSpPr>
              <p:nvPr/>
            </p:nvSpPr>
            <p:spPr bwMode="auto">
              <a:xfrm>
                <a:off x="3541" y="2234"/>
                <a:ext cx="887" cy="135"/>
              </a:xfrm>
              <a:custGeom>
                <a:avLst/>
                <a:gdLst>
                  <a:gd name="T0" fmla="*/ 0 w 3911"/>
                  <a:gd name="T1" fmla="*/ 0 h 597"/>
                  <a:gd name="T2" fmla="*/ 0 w 3911"/>
                  <a:gd name="T3" fmla="*/ 0 h 597"/>
                  <a:gd name="T4" fmla="*/ 0 w 3911"/>
                  <a:gd name="T5" fmla="*/ 0 h 597"/>
                  <a:gd name="T6" fmla="*/ 2 w 3911"/>
                  <a:gd name="T7" fmla="*/ 0 h 597"/>
                  <a:gd name="T8" fmla="*/ 2 w 3911"/>
                  <a:gd name="T9" fmla="*/ 0 h 597"/>
                  <a:gd name="T10" fmla="*/ 2 w 3911"/>
                  <a:gd name="T11" fmla="*/ 0 h 597"/>
                  <a:gd name="T12" fmla="*/ 0 w 3911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911"/>
                  <a:gd name="T22" fmla="*/ 0 h 597"/>
                  <a:gd name="T23" fmla="*/ 3911 w 3911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911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3" y="0"/>
                    </a:lnTo>
                    <a:lnTo>
                      <a:pt x="3910" y="0"/>
                    </a:lnTo>
                    <a:lnTo>
                      <a:pt x="3910" y="446"/>
                    </a:lnTo>
                    <a:lnTo>
                      <a:pt x="3766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5" name="Freeform 51"/>
              <p:cNvSpPr>
                <a:spLocks noChangeArrowheads="1"/>
              </p:cNvSpPr>
              <p:nvPr/>
            </p:nvSpPr>
            <p:spPr bwMode="auto">
              <a:xfrm>
                <a:off x="3541" y="2234"/>
                <a:ext cx="887" cy="34"/>
              </a:xfrm>
              <a:custGeom>
                <a:avLst/>
                <a:gdLst>
                  <a:gd name="T0" fmla="*/ 0 w 3911"/>
                  <a:gd name="T1" fmla="*/ 0 h 148"/>
                  <a:gd name="T2" fmla="*/ 0 w 3911"/>
                  <a:gd name="T3" fmla="*/ 0 h 148"/>
                  <a:gd name="T4" fmla="*/ 2 w 3911"/>
                  <a:gd name="T5" fmla="*/ 0 h 148"/>
                  <a:gd name="T6" fmla="*/ 2 w 3911"/>
                  <a:gd name="T7" fmla="*/ 0 h 148"/>
                  <a:gd name="T8" fmla="*/ 0 w 3911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911"/>
                  <a:gd name="T16" fmla="*/ 0 h 148"/>
                  <a:gd name="T17" fmla="*/ 3911 w 3911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911" h="148">
                    <a:moveTo>
                      <a:pt x="0" y="147"/>
                    </a:moveTo>
                    <a:lnTo>
                      <a:pt x="143" y="0"/>
                    </a:lnTo>
                    <a:lnTo>
                      <a:pt x="3910" y="0"/>
                    </a:lnTo>
                    <a:lnTo>
                      <a:pt x="3766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6" name="Freeform 52"/>
              <p:cNvSpPr>
                <a:spLocks noChangeArrowheads="1"/>
              </p:cNvSpPr>
              <p:nvPr/>
            </p:nvSpPr>
            <p:spPr bwMode="auto">
              <a:xfrm>
                <a:off x="4395" y="2234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4" name="Group 53"/>
            <p:cNvGrpSpPr>
              <a:grpSpLocks/>
            </p:cNvGrpSpPr>
            <p:nvPr/>
          </p:nvGrpSpPr>
          <p:grpSpPr bwMode="auto">
            <a:xfrm>
              <a:off x="4395" y="2234"/>
              <a:ext cx="722" cy="134"/>
              <a:chOff x="4395" y="2234"/>
              <a:chExt cx="722" cy="134"/>
            </a:xfrm>
          </p:grpSpPr>
          <p:sp>
            <p:nvSpPr>
              <p:cNvPr id="174181" name="Freeform 54"/>
              <p:cNvSpPr>
                <a:spLocks noChangeArrowheads="1"/>
              </p:cNvSpPr>
              <p:nvPr/>
            </p:nvSpPr>
            <p:spPr bwMode="auto">
              <a:xfrm>
                <a:off x="4395" y="2234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6"/>
                    </a:lnTo>
                    <a:lnTo>
                      <a:pt x="304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2" name="Freeform 55"/>
              <p:cNvSpPr>
                <a:spLocks noChangeArrowheads="1"/>
              </p:cNvSpPr>
              <p:nvPr/>
            </p:nvSpPr>
            <p:spPr bwMode="auto">
              <a:xfrm>
                <a:off x="4395" y="2234"/>
                <a:ext cx="723" cy="34"/>
              </a:xfrm>
              <a:custGeom>
                <a:avLst/>
                <a:gdLst>
                  <a:gd name="T0" fmla="*/ 0 w 3188"/>
                  <a:gd name="T1" fmla="*/ 0 h 148"/>
                  <a:gd name="T2" fmla="*/ 0 w 3188"/>
                  <a:gd name="T3" fmla="*/ 0 h 148"/>
                  <a:gd name="T4" fmla="*/ 2 w 3188"/>
                  <a:gd name="T5" fmla="*/ 0 h 148"/>
                  <a:gd name="T6" fmla="*/ 2 w 3188"/>
                  <a:gd name="T7" fmla="*/ 0 h 148"/>
                  <a:gd name="T8" fmla="*/ 0 w 3188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8"/>
                  <a:gd name="T17" fmla="*/ 3188 w 3188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8">
                    <a:moveTo>
                      <a:pt x="0" y="147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3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3" name="Freeform 56"/>
              <p:cNvSpPr>
                <a:spLocks noChangeArrowheads="1"/>
              </p:cNvSpPr>
              <p:nvPr/>
            </p:nvSpPr>
            <p:spPr bwMode="auto">
              <a:xfrm>
                <a:off x="5085" y="2234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5" name="Group 57"/>
            <p:cNvGrpSpPr>
              <a:grpSpLocks/>
            </p:cNvGrpSpPr>
            <p:nvPr/>
          </p:nvGrpSpPr>
          <p:grpSpPr bwMode="auto">
            <a:xfrm>
              <a:off x="5085" y="2234"/>
              <a:ext cx="590" cy="134"/>
              <a:chOff x="5085" y="2234"/>
              <a:chExt cx="590" cy="134"/>
            </a:xfrm>
          </p:grpSpPr>
          <p:sp>
            <p:nvSpPr>
              <p:cNvPr id="174178" name="Freeform 58"/>
              <p:cNvSpPr>
                <a:spLocks noChangeArrowheads="1"/>
              </p:cNvSpPr>
              <p:nvPr/>
            </p:nvSpPr>
            <p:spPr bwMode="auto">
              <a:xfrm>
                <a:off x="5085" y="2234"/>
                <a:ext cx="591" cy="135"/>
              </a:xfrm>
              <a:custGeom>
                <a:avLst/>
                <a:gdLst>
                  <a:gd name="T0" fmla="*/ 0 w 2608"/>
                  <a:gd name="T1" fmla="*/ 0 h 597"/>
                  <a:gd name="T2" fmla="*/ 0 w 2608"/>
                  <a:gd name="T3" fmla="*/ 0 h 597"/>
                  <a:gd name="T4" fmla="*/ 0 w 2608"/>
                  <a:gd name="T5" fmla="*/ 0 h 597"/>
                  <a:gd name="T6" fmla="*/ 2 w 2608"/>
                  <a:gd name="T7" fmla="*/ 0 h 597"/>
                  <a:gd name="T8" fmla="*/ 2 w 2608"/>
                  <a:gd name="T9" fmla="*/ 0 h 597"/>
                  <a:gd name="T10" fmla="*/ 2 w 2608"/>
                  <a:gd name="T11" fmla="*/ 0 h 597"/>
                  <a:gd name="T12" fmla="*/ 0 w 260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608"/>
                  <a:gd name="T22" fmla="*/ 0 h 597"/>
                  <a:gd name="T23" fmla="*/ 2608 w 260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608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3" y="0"/>
                    </a:lnTo>
                    <a:lnTo>
                      <a:pt x="2607" y="0"/>
                    </a:lnTo>
                    <a:lnTo>
                      <a:pt x="2607" y="446"/>
                    </a:lnTo>
                    <a:lnTo>
                      <a:pt x="2463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FF99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9" name="Freeform 59"/>
              <p:cNvSpPr>
                <a:spLocks noChangeArrowheads="1"/>
              </p:cNvSpPr>
              <p:nvPr/>
            </p:nvSpPr>
            <p:spPr bwMode="auto">
              <a:xfrm>
                <a:off x="5085" y="2234"/>
                <a:ext cx="591" cy="34"/>
              </a:xfrm>
              <a:custGeom>
                <a:avLst/>
                <a:gdLst>
                  <a:gd name="T0" fmla="*/ 0 w 2608"/>
                  <a:gd name="T1" fmla="*/ 0 h 148"/>
                  <a:gd name="T2" fmla="*/ 0 w 2608"/>
                  <a:gd name="T3" fmla="*/ 0 h 148"/>
                  <a:gd name="T4" fmla="*/ 2 w 2608"/>
                  <a:gd name="T5" fmla="*/ 0 h 148"/>
                  <a:gd name="T6" fmla="*/ 2 w 2608"/>
                  <a:gd name="T7" fmla="*/ 0 h 148"/>
                  <a:gd name="T8" fmla="*/ 0 w 2608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608"/>
                  <a:gd name="T16" fmla="*/ 0 h 148"/>
                  <a:gd name="T17" fmla="*/ 2608 w 2608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608" h="148">
                    <a:moveTo>
                      <a:pt x="0" y="147"/>
                    </a:moveTo>
                    <a:lnTo>
                      <a:pt x="143" y="0"/>
                    </a:lnTo>
                    <a:lnTo>
                      <a:pt x="2607" y="0"/>
                    </a:lnTo>
                    <a:lnTo>
                      <a:pt x="2463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FFA7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80" name="Freeform 60"/>
              <p:cNvSpPr>
                <a:spLocks noChangeArrowheads="1"/>
              </p:cNvSpPr>
              <p:nvPr/>
            </p:nvSpPr>
            <p:spPr bwMode="auto">
              <a:xfrm>
                <a:off x="5644" y="2234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DB83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6" name="Group 61"/>
            <p:cNvGrpSpPr>
              <a:grpSpLocks/>
            </p:cNvGrpSpPr>
            <p:nvPr/>
          </p:nvGrpSpPr>
          <p:grpSpPr bwMode="auto">
            <a:xfrm>
              <a:off x="3508" y="2267"/>
              <a:ext cx="360" cy="135"/>
              <a:chOff x="3508" y="2267"/>
              <a:chExt cx="360" cy="135"/>
            </a:xfrm>
          </p:grpSpPr>
          <p:sp>
            <p:nvSpPr>
              <p:cNvPr id="174175" name="Freeform 62"/>
              <p:cNvSpPr>
                <a:spLocks noChangeArrowheads="1"/>
              </p:cNvSpPr>
              <p:nvPr/>
            </p:nvSpPr>
            <p:spPr bwMode="auto">
              <a:xfrm>
                <a:off x="3508" y="2267"/>
                <a:ext cx="361" cy="136"/>
              </a:xfrm>
              <a:custGeom>
                <a:avLst/>
                <a:gdLst>
                  <a:gd name="T0" fmla="*/ 0 w 1594"/>
                  <a:gd name="T1" fmla="*/ 0 h 598"/>
                  <a:gd name="T2" fmla="*/ 0 w 1594"/>
                  <a:gd name="T3" fmla="*/ 0 h 598"/>
                  <a:gd name="T4" fmla="*/ 0 w 1594"/>
                  <a:gd name="T5" fmla="*/ 0 h 598"/>
                  <a:gd name="T6" fmla="*/ 1 w 1594"/>
                  <a:gd name="T7" fmla="*/ 0 h 598"/>
                  <a:gd name="T8" fmla="*/ 1 w 1594"/>
                  <a:gd name="T9" fmla="*/ 0 h 598"/>
                  <a:gd name="T10" fmla="*/ 1 w 1594"/>
                  <a:gd name="T11" fmla="*/ 0 h 598"/>
                  <a:gd name="T12" fmla="*/ 0 w 1594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594"/>
                  <a:gd name="T22" fmla="*/ 0 h 598"/>
                  <a:gd name="T23" fmla="*/ 1594 w 1594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594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1593" y="0"/>
                    </a:lnTo>
                    <a:lnTo>
                      <a:pt x="1593" y="448"/>
                    </a:lnTo>
                    <a:lnTo>
                      <a:pt x="1447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6" name="Freeform 63"/>
              <p:cNvSpPr>
                <a:spLocks noChangeArrowheads="1"/>
              </p:cNvSpPr>
              <p:nvPr/>
            </p:nvSpPr>
            <p:spPr bwMode="auto">
              <a:xfrm>
                <a:off x="3508" y="2267"/>
                <a:ext cx="361" cy="34"/>
              </a:xfrm>
              <a:custGeom>
                <a:avLst/>
                <a:gdLst>
                  <a:gd name="T0" fmla="*/ 0 w 1594"/>
                  <a:gd name="T1" fmla="*/ 0 h 150"/>
                  <a:gd name="T2" fmla="*/ 0 w 1594"/>
                  <a:gd name="T3" fmla="*/ 0 h 150"/>
                  <a:gd name="T4" fmla="*/ 1 w 1594"/>
                  <a:gd name="T5" fmla="*/ 0 h 150"/>
                  <a:gd name="T6" fmla="*/ 1 w 1594"/>
                  <a:gd name="T7" fmla="*/ 0 h 150"/>
                  <a:gd name="T8" fmla="*/ 0 w 1594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94"/>
                  <a:gd name="T16" fmla="*/ 0 h 150"/>
                  <a:gd name="T17" fmla="*/ 1594 w 1594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94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1593" y="0"/>
                    </a:lnTo>
                    <a:lnTo>
                      <a:pt x="1447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7" name="Freeform 64"/>
              <p:cNvSpPr>
                <a:spLocks noChangeArrowheads="1"/>
              </p:cNvSpPr>
              <p:nvPr/>
            </p:nvSpPr>
            <p:spPr bwMode="auto">
              <a:xfrm>
                <a:off x="3837" y="2267"/>
                <a:ext cx="33" cy="136"/>
              </a:xfrm>
              <a:custGeom>
                <a:avLst/>
                <a:gdLst>
                  <a:gd name="T0" fmla="*/ 0 w 147"/>
                  <a:gd name="T1" fmla="*/ 0 h 598"/>
                  <a:gd name="T2" fmla="*/ 0 w 147"/>
                  <a:gd name="T3" fmla="*/ 0 h 598"/>
                  <a:gd name="T4" fmla="*/ 0 w 147"/>
                  <a:gd name="T5" fmla="*/ 0 h 598"/>
                  <a:gd name="T6" fmla="*/ 0 w 147"/>
                  <a:gd name="T7" fmla="*/ 0 h 598"/>
                  <a:gd name="T8" fmla="*/ 0 w 147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8"/>
                  <a:gd name="T17" fmla="*/ 147 w 147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8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7" name="Group 65"/>
            <p:cNvGrpSpPr>
              <a:grpSpLocks/>
            </p:cNvGrpSpPr>
            <p:nvPr/>
          </p:nvGrpSpPr>
          <p:grpSpPr bwMode="auto">
            <a:xfrm>
              <a:off x="3837" y="2267"/>
              <a:ext cx="952" cy="135"/>
              <a:chOff x="3837" y="2267"/>
              <a:chExt cx="952" cy="135"/>
            </a:xfrm>
          </p:grpSpPr>
          <p:sp>
            <p:nvSpPr>
              <p:cNvPr id="174172" name="Freeform 66"/>
              <p:cNvSpPr>
                <a:spLocks noChangeArrowheads="1"/>
              </p:cNvSpPr>
              <p:nvPr/>
            </p:nvSpPr>
            <p:spPr bwMode="auto">
              <a:xfrm>
                <a:off x="3837" y="2267"/>
                <a:ext cx="953" cy="136"/>
              </a:xfrm>
              <a:custGeom>
                <a:avLst/>
                <a:gdLst>
                  <a:gd name="T0" fmla="*/ 0 w 4202"/>
                  <a:gd name="T1" fmla="*/ 0 h 598"/>
                  <a:gd name="T2" fmla="*/ 0 w 4202"/>
                  <a:gd name="T3" fmla="*/ 0 h 598"/>
                  <a:gd name="T4" fmla="*/ 0 w 4202"/>
                  <a:gd name="T5" fmla="*/ 0 h 598"/>
                  <a:gd name="T6" fmla="*/ 2 w 4202"/>
                  <a:gd name="T7" fmla="*/ 0 h 598"/>
                  <a:gd name="T8" fmla="*/ 2 w 4202"/>
                  <a:gd name="T9" fmla="*/ 0 h 598"/>
                  <a:gd name="T10" fmla="*/ 2 w 4202"/>
                  <a:gd name="T11" fmla="*/ 0 h 598"/>
                  <a:gd name="T12" fmla="*/ 0 w 4202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4202"/>
                  <a:gd name="T22" fmla="*/ 0 h 598"/>
                  <a:gd name="T23" fmla="*/ 4202 w 4202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202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4201" y="0"/>
                    </a:lnTo>
                    <a:lnTo>
                      <a:pt x="4201" y="448"/>
                    </a:lnTo>
                    <a:lnTo>
                      <a:pt x="4055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3" name="Freeform 67"/>
              <p:cNvSpPr>
                <a:spLocks noChangeArrowheads="1"/>
              </p:cNvSpPr>
              <p:nvPr/>
            </p:nvSpPr>
            <p:spPr bwMode="auto">
              <a:xfrm>
                <a:off x="3837" y="2267"/>
                <a:ext cx="953" cy="34"/>
              </a:xfrm>
              <a:custGeom>
                <a:avLst/>
                <a:gdLst>
                  <a:gd name="T0" fmla="*/ 0 w 4202"/>
                  <a:gd name="T1" fmla="*/ 0 h 150"/>
                  <a:gd name="T2" fmla="*/ 0 w 4202"/>
                  <a:gd name="T3" fmla="*/ 0 h 150"/>
                  <a:gd name="T4" fmla="*/ 2 w 4202"/>
                  <a:gd name="T5" fmla="*/ 0 h 150"/>
                  <a:gd name="T6" fmla="*/ 2 w 4202"/>
                  <a:gd name="T7" fmla="*/ 0 h 150"/>
                  <a:gd name="T8" fmla="*/ 0 w 4202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202"/>
                  <a:gd name="T16" fmla="*/ 0 h 150"/>
                  <a:gd name="T17" fmla="*/ 4202 w 4202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202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4201" y="0"/>
                    </a:lnTo>
                    <a:lnTo>
                      <a:pt x="4055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4" name="Freeform 68"/>
              <p:cNvSpPr>
                <a:spLocks noChangeArrowheads="1"/>
              </p:cNvSpPr>
              <p:nvPr/>
            </p:nvSpPr>
            <p:spPr bwMode="auto">
              <a:xfrm>
                <a:off x="4756" y="2267"/>
                <a:ext cx="33" cy="136"/>
              </a:xfrm>
              <a:custGeom>
                <a:avLst/>
                <a:gdLst>
                  <a:gd name="T0" fmla="*/ 0 w 147"/>
                  <a:gd name="T1" fmla="*/ 0 h 598"/>
                  <a:gd name="T2" fmla="*/ 0 w 147"/>
                  <a:gd name="T3" fmla="*/ 0 h 598"/>
                  <a:gd name="T4" fmla="*/ 0 w 147"/>
                  <a:gd name="T5" fmla="*/ 0 h 598"/>
                  <a:gd name="T6" fmla="*/ 0 w 147"/>
                  <a:gd name="T7" fmla="*/ 0 h 598"/>
                  <a:gd name="T8" fmla="*/ 0 w 147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8"/>
                  <a:gd name="T17" fmla="*/ 147 w 147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8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8" name="Group 69"/>
            <p:cNvGrpSpPr>
              <a:grpSpLocks/>
            </p:cNvGrpSpPr>
            <p:nvPr/>
          </p:nvGrpSpPr>
          <p:grpSpPr bwMode="auto">
            <a:xfrm>
              <a:off x="4756" y="2267"/>
              <a:ext cx="459" cy="135"/>
              <a:chOff x="4756" y="2267"/>
              <a:chExt cx="459" cy="135"/>
            </a:xfrm>
          </p:grpSpPr>
          <p:sp>
            <p:nvSpPr>
              <p:cNvPr id="174169" name="Freeform 70"/>
              <p:cNvSpPr>
                <a:spLocks noChangeArrowheads="1"/>
              </p:cNvSpPr>
              <p:nvPr/>
            </p:nvSpPr>
            <p:spPr bwMode="auto">
              <a:xfrm>
                <a:off x="4756" y="2267"/>
                <a:ext cx="460" cy="136"/>
              </a:xfrm>
              <a:custGeom>
                <a:avLst/>
                <a:gdLst>
                  <a:gd name="T0" fmla="*/ 0 w 2030"/>
                  <a:gd name="T1" fmla="*/ 0 h 598"/>
                  <a:gd name="T2" fmla="*/ 0 w 2030"/>
                  <a:gd name="T3" fmla="*/ 0 h 598"/>
                  <a:gd name="T4" fmla="*/ 0 w 2030"/>
                  <a:gd name="T5" fmla="*/ 0 h 598"/>
                  <a:gd name="T6" fmla="*/ 1 w 2030"/>
                  <a:gd name="T7" fmla="*/ 0 h 598"/>
                  <a:gd name="T8" fmla="*/ 1 w 2030"/>
                  <a:gd name="T9" fmla="*/ 0 h 598"/>
                  <a:gd name="T10" fmla="*/ 1 w 2030"/>
                  <a:gd name="T11" fmla="*/ 0 h 598"/>
                  <a:gd name="T12" fmla="*/ 0 w 2030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30"/>
                  <a:gd name="T22" fmla="*/ 0 h 598"/>
                  <a:gd name="T23" fmla="*/ 2030 w 2030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30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2029" y="0"/>
                    </a:lnTo>
                    <a:lnTo>
                      <a:pt x="2029" y="448"/>
                    </a:lnTo>
                    <a:lnTo>
                      <a:pt x="1884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CC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0" name="Freeform 71"/>
              <p:cNvSpPr>
                <a:spLocks noChangeArrowheads="1"/>
              </p:cNvSpPr>
              <p:nvPr/>
            </p:nvSpPr>
            <p:spPr bwMode="auto">
              <a:xfrm>
                <a:off x="4756" y="2267"/>
                <a:ext cx="460" cy="34"/>
              </a:xfrm>
              <a:custGeom>
                <a:avLst/>
                <a:gdLst>
                  <a:gd name="T0" fmla="*/ 0 w 2030"/>
                  <a:gd name="T1" fmla="*/ 0 h 150"/>
                  <a:gd name="T2" fmla="*/ 0 w 2030"/>
                  <a:gd name="T3" fmla="*/ 0 h 150"/>
                  <a:gd name="T4" fmla="*/ 1 w 2030"/>
                  <a:gd name="T5" fmla="*/ 0 h 150"/>
                  <a:gd name="T6" fmla="*/ 1 w 2030"/>
                  <a:gd name="T7" fmla="*/ 0 h 150"/>
                  <a:gd name="T8" fmla="*/ 0 w 2030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030"/>
                  <a:gd name="T16" fmla="*/ 0 h 150"/>
                  <a:gd name="T17" fmla="*/ 2030 w 2030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030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2029" y="0"/>
                    </a:lnTo>
                    <a:lnTo>
                      <a:pt x="1884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DFFF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71" name="Freeform 72"/>
              <p:cNvSpPr>
                <a:spLocks noChangeArrowheads="1"/>
              </p:cNvSpPr>
              <p:nvPr/>
            </p:nvSpPr>
            <p:spPr bwMode="auto">
              <a:xfrm>
                <a:off x="5184" y="2267"/>
                <a:ext cx="33" cy="136"/>
              </a:xfrm>
              <a:custGeom>
                <a:avLst/>
                <a:gdLst>
                  <a:gd name="T0" fmla="*/ 0 w 146"/>
                  <a:gd name="T1" fmla="*/ 0 h 598"/>
                  <a:gd name="T2" fmla="*/ 0 w 146"/>
                  <a:gd name="T3" fmla="*/ 0 h 598"/>
                  <a:gd name="T4" fmla="*/ 0 w 146"/>
                  <a:gd name="T5" fmla="*/ 0 h 598"/>
                  <a:gd name="T6" fmla="*/ 0 w 146"/>
                  <a:gd name="T7" fmla="*/ 0 h 598"/>
                  <a:gd name="T8" fmla="*/ 0 w 146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8"/>
                  <a:gd name="T17" fmla="*/ 146 w 146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8">
                    <a:moveTo>
                      <a:pt x="0" y="597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8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AFDB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19" name="Group 73"/>
            <p:cNvGrpSpPr>
              <a:grpSpLocks/>
            </p:cNvGrpSpPr>
            <p:nvPr/>
          </p:nvGrpSpPr>
          <p:grpSpPr bwMode="auto">
            <a:xfrm>
              <a:off x="3607" y="2065"/>
              <a:ext cx="722" cy="134"/>
              <a:chOff x="3607" y="2065"/>
              <a:chExt cx="722" cy="134"/>
            </a:xfrm>
          </p:grpSpPr>
          <p:sp>
            <p:nvSpPr>
              <p:cNvPr id="174166" name="Freeform 74"/>
              <p:cNvSpPr>
                <a:spLocks noChangeArrowheads="1"/>
              </p:cNvSpPr>
              <p:nvPr/>
            </p:nvSpPr>
            <p:spPr bwMode="auto">
              <a:xfrm>
                <a:off x="3607" y="2065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7" name="Freeform 75"/>
              <p:cNvSpPr>
                <a:spLocks noChangeArrowheads="1"/>
              </p:cNvSpPr>
              <p:nvPr/>
            </p:nvSpPr>
            <p:spPr bwMode="auto">
              <a:xfrm>
                <a:off x="3607" y="2065"/>
                <a:ext cx="723" cy="34"/>
              </a:xfrm>
              <a:custGeom>
                <a:avLst/>
                <a:gdLst>
                  <a:gd name="T0" fmla="*/ 0 w 3188"/>
                  <a:gd name="T1" fmla="*/ 0 h 150"/>
                  <a:gd name="T2" fmla="*/ 0 w 3188"/>
                  <a:gd name="T3" fmla="*/ 0 h 150"/>
                  <a:gd name="T4" fmla="*/ 2 w 3188"/>
                  <a:gd name="T5" fmla="*/ 0 h 150"/>
                  <a:gd name="T6" fmla="*/ 2 w 3188"/>
                  <a:gd name="T7" fmla="*/ 0 h 150"/>
                  <a:gd name="T8" fmla="*/ 0 w 3188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50"/>
                  <a:gd name="T17" fmla="*/ 3188 w 318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3187" y="0"/>
                    </a:lnTo>
                    <a:lnTo>
                      <a:pt x="3042" y="149"/>
                    </a:lnTo>
                    <a:lnTo>
                      <a:pt x="0" y="149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8" name="Freeform 76"/>
              <p:cNvSpPr>
                <a:spLocks noChangeArrowheads="1"/>
              </p:cNvSpPr>
              <p:nvPr/>
            </p:nvSpPr>
            <p:spPr bwMode="auto">
              <a:xfrm>
                <a:off x="4297" y="2065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0" name="Group 77"/>
            <p:cNvGrpSpPr>
              <a:grpSpLocks/>
            </p:cNvGrpSpPr>
            <p:nvPr/>
          </p:nvGrpSpPr>
          <p:grpSpPr bwMode="auto">
            <a:xfrm>
              <a:off x="4297" y="2065"/>
              <a:ext cx="492" cy="134"/>
              <a:chOff x="4297" y="2065"/>
              <a:chExt cx="492" cy="134"/>
            </a:xfrm>
          </p:grpSpPr>
          <p:sp>
            <p:nvSpPr>
              <p:cNvPr id="174163" name="Freeform 78"/>
              <p:cNvSpPr>
                <a:spLocks noChangeArrowheads="1"/>
              </p:cNvSpPr>
              <p:nvPr/>
            </p:nvSpPr>
            <p:spPr bwMode="auto">
              <a:xfrm>
                <a:off x="4297" y="2065"/>
                <a:ext cx="493" cy="135"/>
              </a:xfrm>
              <a:custGeom>
                <a:avLst/>
                <a:gdLst>
                  <a:gd name="T0" fmla="*/ 0 w 2175"/>
                  <a:gd name="T1" fmla="*/ 0 h 597"/>
                  <a:gd name="T2" fmla="*/ 0 w 2175"/>
                  <a:gd name="T3" fmla="*/ 0 h 597"/>
                  <a:gd name="T4" fmla="*/ 0 w 2175"/>
                  <a:gd name="T5" fmla="*/ 0 h 597"/>
                  <a:gd name="T6" fmla="*/ 1 w 2175"/>
                  <a:gd name="T7" fmla="*/ 0 h 597"/>
                  <a:gd name="T8" fmla="*/ 1 w 2175"/>
                  <a:gd name="T9" fmla="*/ 0 h 597"/>
                  <a:gd name="T10" fmla="*/ 1 w 2175"/>
                  <a:gd name="T11" fmla="*/ 0 h 597"/>
                  <a:gd name="T12" fmla="*/ 0 w 2175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5"/>
                  <a:gd name="T22" fmla="*/ 0 h 597"/>
                  <a:gd name="T23" fmla="*/ 2175 w 2175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5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2174" y="0"/>
                    </a:lnTo>
                    <a:lnTo>
                      <a:pt x="2174" y="447"/>
                    </a:lnTo>
                    <a:lnTo>
                      <a:pt x="2028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CC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4" name="Freeform 79"/>
              <p:cNvSpPr>
                <a:spLocks noChangeArrowheads="1"/>
              </p:cNvSpPr>
              <p:nvPr/>
            </p:nvSpPr>
            <p:spPr bwMode="auto">
              <a:xfrm>
                <a:off x="4297" y="2065"/>
                <a:ext cx="493" cy="34"/>
              </a:xfrm>
              <a:custGeom>
                <a:avLst/>
                <a:gdLst>
                  <a:gd name="T0" fmla="*/ 0 w 2175"/>
                  <a:gd name="T1" fmla="*/ 0 h 150"/>
                  <a:gd name="T2" fmla="*/ 0 w 2175"/>
                  <a:gd name="T3" fmla="*/ 0 h 150"/>
                  <a:gd name="T4" fmla="*/ 1 w 2175"/>
                  <a:gd name="T5" fmla="*/ 0 h 150"/>
                  <a:gd name="T6" fmla="*/ 1 w 2175"/>
                  <a:gd name="T7" fmla="*/ 0 h 150"/>
                  <a:gd name="T8" fmla="*/ 0 w 2175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75"/>
                  <a:gd name="T16" fmla="*/ 0 h 150"/>
                  <a:gd name="T17" fmla="*/ 2175 w 2175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75" h="150">
                    <a:moveTo>
                      <a:pt x="0" y="149"/>
                    </a:moveTo>
                    <a:lnTo>
                      <a:pt x="144" y="0"/>
                    </a:lnTo>
                    <a:lnTo>
                      <a:pt x="2174" y="0"/>
                    </a:lnTo>
                    <a:lnTo>
                      <a:pt x="2028" y="149"/>
                    </a:lnTo>
                    <a:lnTo>
                      <a:pt x="0" y="149"/>
                    </a:lnTo>
                  </a:path>
                </a:pathLst>
              </a:custGeom>
              <a:solidFill>
                <a:srgbClr val="FFDF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5" name="Freeform 80"/>
              <p:cNvSpPr>
                <a:spLocks noChangeArrowheads="1"/>
              </p:cNvSpPr>
              <p:nvPr/>
            </p:nvSpPr>
            <p:spPr bwMode="auto">
              <a:xfrm>
                <a:off x="4757" y="2065"/>
                <a:ext cx="33" cy="135"/>
              </a:xfrm>
              <a:custGeom>
                <a:avLst/>
                <a:gdLst>
                  <a:gd name="T0" fmla="*/ 0 w 147"/>
                  <a:gd name="T1" fmla="*/ 0 h 597"/>
                  <a:gd name="T2" fmla="*/ 0 w 147"/>
                  <a:gd name="T3" fmla="*/ 0 h 597"/>
                  <a:gd name="T4" fmla="*/ 0 w 147"/>
                  <a:gd name="T5" fmla="*/ 0 h 597"/>
                  <a:gd name="T6" fmla="*/ 0 w 147"/>
                  <a:gd name="T7" fmla="*/ 0 h 597"/>
                  <a:gd name="T8" fmla="*/ 0 w 147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7"/>
                  <a:gd name="T17" fmla="*/ 147 w 147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6" y="0"/>
                    </a:lnTo>
                    <a:lnTo>
                      <a:pt x="146" y="447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AF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1" name="Group 81"/>
            <p:cNvGrpSpPr>
              <a:grpSpLocks/>
            </p:cNvGrpSpPr>
            <p:nvPr/>
          </p:nvGrpSpPr>
          <p:grpSpPr bwMode="auto">
            <a:xfrm>
              <a:off x="4756" y="2065"/>
              <a:ext cx="722" cy="134"/>
              <a:chOff x="4756" y="2065"/>
              <a:chExt cx="722" cy="134"/>
            </a:xfrm>
          </p:grpSpPr>
          <p:sp>
            <p:nvSpPr>
              <p:cNvPr id="174160" name="Freeform 82"/>
              <p:cNvSpPr>
                <a:spLocks noChangeArrowheads="1"/>
              </p:cNvSpPr>
              <p:nvPr/>
            </p:nvSpPr>
            <p:spPr bwMode="auto">
              <a:xfrm>
                <a:off x="4756" y="2065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3" y="596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1" name="Freeform 83"/>
              <p:cNvSpPr>
                <a:spLocks noChangeArrowheads="1"/>
              </p:cNvSpPr>
              <p:nvPr/>
            </p:nvSpPr>
            <p:spPr bwMode="auto">
              <a:xfrm>
                <a:off x="4756" y="2065"/>
                <a:ext cx="723" cy="34"/>
              </a:xfrm>
              <a:custGeom>
                <a:avLst/>
                <a:gdLst>
                  <a:gd name="T0" fmla="*/ 0 w 3188"/>
                  <a:gd name="T1" fmla="*/ 0 h 150"/>
                  <a:gd name="T2" fmla="*/ 0 w 3188"/>
                  <a:gd name="T3" fmla="*/ 0 h 150"/>
                  <a:gd name="T4" fmla="*/ 2 w 3188"/>
                  <a:gd name="T5" fmla="*/ 0 h 150"/>
                  <a:gd name="T6" fmla="*/ 2 w 3188"/>
                  <a:gd name="T7" fmla="*/ 0 h 150"/>
                  <a:gd name="T8" fmla="*/ 0 w 3188"/>
                  <a:gd name="T9" fmla="*/ 0 h 15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50"/>
                  <a:gd name="T17" fmla="*/ 3188 w 3188"/>
                  <a:gd name="T18" fmla="*/ 150 h 15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50">
                    <a:moveTo>
                      <a:pt x="0" y="149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3" y="149"/>
                    </a:lnTo>
                    <a:lnTo>
                      <a:pt x="0" y="149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62" name="Freeform 84"/>
              <p:cNvSpPr>
                <a:spLocks noChangeArrowheads="1"/>
              </p:cNvSpPr>
              <p:nvPr/>
            </p:nvSpPr>
            <p:spPr bwMode="auto">
              <a:xfrm>
                <a:off x="5446" y="2065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9"/>
                    </a:lnTo>
                    <a:lnTo>
                      <a:pt x="144" y="0"/>
                    </a:lnTo>
                    <a:lnTo>
                      <a:pt x="144" y="447"/>
                    </a:lnTo>
                    <a:lnTo>
                      <a:pt x="0" y="596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2" name="Group 85"/>
            <p:cNvGrpSpPr>
              <a:grpSpLocks/>
            </p:cNvGrpSpPr>
            <p:nvPr/>
          </p:nvGrpSpPr>
          <p:grpSpPr bwMode="auto">
            <a:xfrm>
              <a:off x="3607" y="1963"/>
              <a:ext cx="722" cy="135"/>
              <a:chOff x="3607" y="1963"/>
              <a:chExt cx="722" cy="135"/>
            </a:xfrm>
          </p:grpSpPr>
          <p:sp>
            <p:nvSpPr>
              <p:cNvPr id="174157" name="Freeform 86"/>
              <p:cNvSpPr>
                <a:spLocks noChangeArrowheads="1"/>
              </p:cNvSpPr>
              <p:nvPr/>
            </p:nvSpPr>
            <p:spPr bwMode="auto">
              <a:xfrm>
                <a:off x="3607" y="1963"/>
                <a:ext cx="723" cy="136"/>
              </a:xfrm>
              <a:custGeom>
                <a:avLst/>
                <a:gdLst>
                  <a:gd name="T0" fmla="*/ 0 w 3188"/>
                  <a:gd name="T1" fmla="*/ 0 h 598"/>
                  <a:gd name="T2" fmla="*/ 0 w 3188"/>
                  <a:gd name="T3" fmla="*/ 0 h 598"/>
                  <a:gd name="T4" fmla="*/ 0 w 3188"/>
                  <a:gd name="T5" fmla="*/ 0 h 598"/>
                  <a:gd name="T6" fmla="*/ 2 w 3188"/>
                  <a:gd name="T7" fmla="*/ 0 h 598"/>
                  <a:gd name="T8" fmla="*/ 2 w 3188"/>
                  <a:gd name="T9" fmla="*/ 0 h 598"/>
                  <a:gd name="T10" fmla="*/ 2 w 3188"/>
                  <a:gd name="T11" fmla="*/ 0 h 598"/>
                  <a:gd name="T12" fmla="*/ 0 w 3188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8"/>
                  <a:gd name="T23" fmla="*/ 3188 w 3188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2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FF99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8" name="Freeform 87"/>
              <p:cNvSpPr>
                <a:spLocks noChangeArrowheads="1"/>
              </p:cNvSpPr>
              <p:nvPr/>
            </p:nvSpPr>
            <p:spPr bwMode="auto">
              <a:xfrm>
                <a:off x="3607" y="1963"/>
                <a:ext cx="723" cy="34"/>
              </a:xfrm>
              <a:custGeom>
                <a:avLst/>
                <a:gdLst>
                  <a:gd name="T0" fmla="*/ 0 w 3188"/>
                  <a:gd name="T1" fmla="*/ 0 h 149"/>
                  <a:gd name="T2" fmla="*/ 0 w 3188"/>
                  <a:gd name="T3" fmla="*/ 0 h 149"/>
                  <a:gd name="T4" fmla="*/ 2 w 3188"/>
                  <a:gd name="T5" fmla="*/ 0 h 149"/>
                  <a:gd name="T6" fmla="*/ 2 w 3188"/>
                  <a:gd name="T7" fmla="*/ 0 h 149"/>
                  <a:gd name="T8" fmla="*/ 0 w 3188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9"/>
                  <a:gd name="T17" fmla="*/ 3188 w 3188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3187" y="0"/>
                    </a:lnTo>
                    <a:lnTo>
                      <a:pt x="3042" y="148"/>
                    </a:lnTo>
                    <a:lnTo>
                      <a:pt x="0" y="148"/>
                    </a:lnTo>
                  </a:path>
                </a:pathLst>
              </a:custGeom>
              <a:solidFill>
                <a:srgbClr val="FFA7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9" name="Freeform 88"/>
              <p:cNvSpPr>
                <a:spLocks noChangeArrowheads="1"/>
              </p:cNvSpPr>
              <p:nvPr/>
            </p:nvSpPr>
            <p:spPr bwMode="auto">
              <a:xfrm>
                <a:off x="4297" y="1963"/>
                <a:ext cx="33" cy="136"/>
              </a:xfrm>
              <a:custGeom>
                <a:avLst/>
                <a:gdLst>
                  <a:gd name="T0" fmla="*/ 0 w 146"/>
                  <a:gd name="T1" fmla="*/ 0 h 598"/>
                  <a:gd name="T2" fmla="*/ 0 w 146"/>
                  <a:gd name="T3" fmla="*/ 0 h 598"/>
                  <a:gd name="T4" fmla="*/ 0 w 146"/>
                  <a:gd name="T5" fmla="*/ 0 h 598"/>
                  <a:gd name="T6" fmla="*/ 0 w 146"/>
                  <a:gd name="T7" fmla="*/ 0 h 598"/>
                  <a:gd name="T8" fmla="*/ 0 w 146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8"/>
                  <a:gd name="T17" fmla="*/ 146 w 146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145" y="44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DB83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3" name="Group 89"/>
            <p:cNvGrpSpPr>
              <a:grpSpLocks/>
            </p:cNvGrpSpPr>
            <p:nvPr/>
          </p:nvGrpSpPr>
          <p:grpSpPr bwMode="auto">
            <a:xfrm>
              <a:off x="4297" y="1963"/>
              <a:ext cx="492" cy="135"/>
              <a:chOff x="4297" y="1963"/>
              <a:chExt cx="492" cy="135"/>
            </a:xfrm>
          </p:grpSpPr>
          <p:sp>
            <p:nvSpPr>
              <p:cNvPr id="174154" name="Freeform 90"/>
              <p:cNvSpPr>
                <a:spLocks noChangeArrowheads="1"/>
              </p:cNvSpPr>
              <p:nvPr/>
            </p:nvSpPr>
            <p:spPr bwMode="auto">
              <a:xfrm>
                <a:off x="4297" y="1963"/>
                <a:ext cx="493" cy="136"/>
              </a:xfrm>
              <a:custGeom>
                <a:avLst/>
                <a:gdLst>
                  <a:gd name="T0" fmla="*/ 0 w 2175"/>
                  <a:gd name="T1" fmla="*/ 0 h 598"/>
                  <a:gd name="T2" fmla="*/ 0 w 2175"/>
                  <a:gd name="T3" fmla="*/ 0 h 598"/>
                  <a:gd name="T4" fmla="*/ 0 w 2175"/>
                  <a:gd name="T5" fmla="*/ 0 h 598"/>
                  <a:gd name="T6" fmla="*/ 1 w 2175"/>
                  <a:gd name="T7" fmla="*/ 0 h 598"/>
                  <a:gd name="T8" fmla="*/ 1 w 2175"/>
                  <a:gd name="T9" fmla="*/ 0 h 598"/>
                  <a:gd name="T10" fmla="*/ 1 w 2175"/>
                  <a:gd name="T11" fmla="*/ 0 h 598"/>
                  <a:gd name="T12" fmla="*/ 0 w 2175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175"/>
                  <a:gd name="T22" fmla="*/ 0 h 598"/>
                  <a:gd name="T23" fmla="*/ 2175 w 2175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175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2174" y="0"/>
                    </a:lnTo>
                    <a:lnTo>
                      <a:pt x="2174" y="447"/>
                    </a:lnTo>
                    <a:lnTo>
                      <a:pt x="2028" y="597"/>
                    </a:lnTo>
                    <a:lnTo>
                      <a:pt x="0" y="597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5" name="Freeform 91"/>
              <p:cNvSpPr>
                <a:spLocks noChangeArrowheads="1"/>
              </p:cNvSpPr>
              <p:nvPr/>
            </p:nvSpPr>
            <p:spPr bwMode="auto">
              <a:xfrm>
                <a:off x="4297" y="1963"/>
                <a:ext cx="493" cy="34"/>
              </a:xfrm>
              <a:custGeom>
                <a:avLst/>
                <a:gdLst>
                  <a:gd name="T0" fmla="*/ 0 w 2175"/>
                  <a:gd name="T1" fmla="*/ 0 h 149"/>
                  <a:gd name="T2" fmla="*/ 0 w 2175"/>
                  <a:gd name="T3" fmla="*/ 0 h 149"/>
                  <a:gd name="T4" fmla="*/ 1 w 2175"/>
                  <a:gd name="T5" fmla="*/ 0 h 149"/>
                  <a:gd name="T6" fmla="*/ 1 w 2175"/>
                  <a:gd name="T7" fmla="*/ 0 h 149"/>
                  <a:gd name="T8" fmla="*/ 0 w 2175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175"/>
                  <a:gd name="T16" fmla="*/ 0 h 149"/>
                  <a:gd name="T17" fmla="*/ 2175 w 2175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175" h="149">
                    <a:moveTo>
                      <a:pt x="0" y="148"/>
                    </a:moveTo>
                    <a:lnTo>
                      <a:pt x="144" y="0"/>
                    </a:lnTo>
                    <a:lnTo>
                      <a:pt x="2174" y="0"/>
                    </a:lnTo>
                    <a:lnTo>
                      <a:pt x="2028" y="148"/>
                    </a:lnTo>
                    <a:lnTo>
                      <a:pt x="0" y="148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6" name="Freeform 92"/>
              <p:cNvSpPr>
                <a:spLocks noChangeArrowheads="1"/>
              </p:cNvSpPr>
              <p:nvPr/>
            </p:nvSpPr>
            <p:spPr bwMode="auto">
              <a:xfrm>
                <a:off x="4757" y="1963"/>
                <a:ext cx="33" cy="136"/>
              </a:xfrm>
              <a:custGeom>
                <a:avLst/>
                <a:gdLst>
                  <a:gd name="T0" fmla="*/ 0 w 147"/>
                  <a:gd name="T1" fmla="*/ 0 h 598"/>
                  <a:gd name="T2" fmla="*/ 0 w 147"/>
                  <a:gd name="T3" fmla="*/ 0 h 598"/>
                  <a:gd name="T4" fmla="*/ 0 w 147"/>
                  <a:gd name="T5" fmla="*/ 0 h 598"/>
                  <a:gd name="T6" fmla="*/ 0 w 147"/>
                  <a:gd name="T7" fmla="*/ 0 h 598"/>
                  <a:gd name="T8" fmla="*/ 0 w 147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7"/>
                  <a:gd name="T16" fmla="*/ 0 h 598"/>
                  <a:gd name="T17" fmla="*/ 147 w 147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7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6" y="0"/>
                    </a:lnTo>
                    <a:lnTo>
                      <a:pt x="146" y="447"/>
                    </a:lnTo>
                    <a:lnTo>
                      <a:pt x="0" y="597"/>
                    </a:lnTo>
                  </a:path>
                </a:pathLst>
              </a:custGeom>
              <a:noFill/>
              <a:ln w="936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4" name="Group 93"/>
            <p:cNvGrpSpPr>
              <a:grpSpLocks/>
            </p:cNvGrpSpPr>
            <p:nvPr/>
          </p:nvGrpSpPr>
          <p:grpSpPr bwMode="auto">
            <a:xfrm>
              <a:off x="4756" y="1963"/>
              <a:ext cx="722" cy="135"/>
              <a:chOff x="4756" y="1963"/>
              <a:chExt cx="722" cy="135"/>
            </a:xfrm>
          </p:grpSpPr>
          <p:sp>
            <p:nvSpPr>
              <p:cNvPr id="174151" name="Freeform 94"/>
              <p:cNvSpPr>
                <a:spLocks noChangeArrowheads="1"/>
              </p:cNvSpPr>
              <p:nvPr/>
            </p:nvSpPr>
            <p:spPr bwMode="auto">
              <a:xfrm>
                <a:off x="4756" y="1963"/>
                <a:ext cx="723" cy="136"/>
              </a:xfrm>
              <a:custGeom>
                <a:avLst/>
                <a:gdLst>
                  <a:gd name="T0" fmla="*/ 0 w 3188"/>
                  <a:gd name="T1" fmla="*/ 0 h 598"/>
                  <a:gd name="T2" fmla="*/ 0 w 3188"/>
                  <a:gd name="T3" fmla="*/ 0 h 598"/>
                  <a:gd name="T4" fmla="*/ 0 w 3188"/>
                  <a:gd name="T5" fmla="*/ 0 h 598"/>
                  <a:gd name="T6" fmla="*/ 2 w 3188"/>
                  <a:gd name="T7" fmla="*/ 0 h 598"/>
                  <a:gd name="T8" fmla="*/ 2 w 3188"/>
                  <a:gd name="T9" fmla="*/ 0 h 598"/>
                  <a:gd name="T10" fmla="*/ 2 w 3188"/>
                  <a:gd name="T11" fmla="*/ 0 h 598"/>
                  <a:gd name="T12" fmla="*/ 0 w 3188"/>
                  <a:gd name="T13" fmla="*/ 0 h 59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8"/>
                  <a:gd name="T23" fmla="*/ 3188 w 3188"/>
                  <a:gd name="T24" fmla="*/ 598 h 59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7"/>
                    </a:lnTo>
                    <a:lnTo>
                      <a:pt x="3043" y="59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FF99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2" name="Freeform 95"/>
              <p:cNvSpPr>
                <a:spLocks noChangeArrowheads="1"/>
              </p:cNvSpPr>
              <p:nvPr/>
            </p:nvSpPr>
            <p:spPr bwMode="auto">
              <a:xfrm>
                <a:off x="4756" y="1963"/>
                <a:ext cx="723" cy="34"/>
              </a:xfrm>
              <a:custGeom>
                <a:avLst/>
                <a:gdLst>
                  <a:gd name="T0" fmla="*/ 0 w 3188"/>
                  <a:gd name="T1" fmla="*/ 0 h 149"/>
                  <a:gd name="T2" fmla="*/ 0 w 3188"/>
                  <a:gd name="T3" fmla="*/ 0 h 149"/>
                  <a:gd name="T4" fmla="*/ 2 w 3188"/>
                  <a:gd name="T5" fmla="*/ 0 h 149"/>
                  <a:gd name="T6" fmla="*/ 2 w 3188"/>
                  <a:gd name="T7" fmla="*/ 0 h 149"/>
                  <a:gd name="T8" fmla="*/ 0 w 3188"/>
                  <a:gd name="T9" fmla="*/ 0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9"/>
                  <a:gd name="T17" fmla="*/ 3188 w 3188"/>
                  <a:gd name="T18" fmla="*/ 149 h 14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9">
                    <a:moveTo>
                      <a:pt x="0" y="148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3" y="148"/>
                    </a:lnTo>
                    <a:lnTo>
                      <a:pt x="0" y="148"/>
                    </a:lnTo>
                  </a:path>
                </a:pathLst>
              </a:custGeom>
              <a:solidFill>
                <a:srgbClr val="FFA7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3" name="Freeform 96"/>
              <p:cNvSpPr>
                <a:spLocks noChangeArrowheads="1"/>
              </p:cNvSpPr>
              <p:nvPr/>
            </p:nvSpPr>
            <p:spPr bwMode="auto">
              <a:xfrm>
                <a:off x="5446" y="1963"/>
                <a:ext cx="33" cy="136"/>
              </a:xfrm>
              <a:custGeom>
                <a:avLst/>
                <a:gdLst>
                  <a:gd name="T0" fmla="*/ 0 w 145"/>
                  <a:gd name="T1" fmla="*/ 0 h 598"/>
                  <a:gd name="T2" fmla="*/ 0 w 145"/>
                  <a:gd name="T3" fmla="*/ 0 h 598"/>
                  <a:gd name="T4" fmla="*/ 0 w 145"/>
                  <a:gd name="T5" fmla="*/ 0 h 598"/>
                  <a:gd name="T6" fmla="*/ 0 w 145"/>
                  <a:gd name="T7" fmla="*/ 0 h 598"/>
                  <a:gd name="T8" fmla="*/ 0 w 145"/>
                  <a:gd name="T9" fmla="*/ 0 h 59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8"/>
                  <a:gd name="T17" fmla="*/ 145 w 145"/>
                  <a:gd name="T18" fmla="*/ 598 h 59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8">
                    <a:moveTo>
                      <a:pt x="0" y="597"/>
                    </a:moveTo>
                    <a:lnTo>
                      <a:pt x="0" y="148"/>
                    </a:lnTo>
                    <a:lnTo>
                      <a:pt x="144" y="0"/>
                    </a:lnTo>
                    <a:lnTo>
                      <a:pt x="144" y="447"/>
                    </a:lnTo>
                    <a:lnTo>
                      <a:pt x="0" y="597"/>
                    </a:lnTo>
                  </a:path>
                </a:pathLst>
              </a:custGeom>
              <a:solidFill>
                <a:srgbClr val="DB8300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5" name="Group 97"/>
            <p:cNvGrpSpPr>
              <a:grpSpLocks/>
            </p:cNvGrpSpPr>
            <p:nvPr/>
          </p:nvGrpSpPr>
          <p:grpSpPr bwMode="auto">
            <a:xfrm>
              <a:off x="4132" y="2099"/>
              <a:ext cx="722" cy="134"/>
              <a:chOff x="4132" y="2099"/>
              <a:chExt cx="722" cy="134"/>
            </a:xfrm>
          </p:grpSpPr>
          <p:sp>
            <p:nvSpPr>
              <p:cNvPr id="174148" name="Freeform 98"/>
              <p:cNvSpPr>
                <a:spLocks noChangeArrowheads="1"/>
              </p:cNvSpPr>
              <p:nvPr/>
            </p:nvSpPr>
            <p:spPr bwMode="auto">
              <a:xfrm>
                <a:off x="4132" y="2099"/>
                <a:ext cx="723" cy="135"/>
              </a:xfrm>
              <a:custGeom>
                <a:avLst/>
                <a:gdLst>
                  <a:gd name="T0" fmla="*/ 0 w 3188"/>
                  <a:gd name="T1" fmla="*/ 0 h 597"/>
                  <a:gd name="T2" fmla="*/ 0 w 3188"/>
                  <a:gd name="T3" fmla="*/ 0 h 597"/>
                  <a:gd name="T4" fmla="*/ 0 w 3188"/>
                  <a:gd name="T5" fmla="*/ 0 h 597"/>
                  <a:gd name="T6" fmla="*/ 2 w 3188"/>
                  <a:gd name="T7" fmla="*/ 0 h 597"/>
                  <a:gd name="T8" fmla="*/ 2 w 3188"/>
                  <a:gd name="T9" fmla="*/ 0 h 597"/>
                  <a:gd name="T10" fmla="*/ 2 w 3188"/>
                  <a:gd name="T11" fmla="*/ 0 h 597"/>
                  <a:gd name="T12" fmla="*/ 0 w 3188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3188"/>
                  <a:gd name="T22" fmla="*/ 0 h 597"/>
                  <a:gd name="T23" fmla="*/ 3188 w 3188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3188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5" y="0"/>
                    </a:lnTo>
                    <a:lnTo>
                      <a:pt x="3187" y="0"/>
                    </a:lnTo>
                    <a:lnTo>
                      <a:pt x="3187" y="446"/>
                    </a:lnTo>
                    <a:lnTo>
                      <a:pt x="3042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49" name="Freeform 99"/>
              <p:cNvSpPr>
                <a:spLocks noChangeArrowheads="1"/>
              </p:cNvSpPr>
              <p:nvPr/>
            </p:nvSpPr>
            <p:spPr bwMode="auto">
              <a:xfrm>
                <a:off x="4132" y="2099"/>
                <a:ext cx="723" cy="34"/>
              </a:xfrm>
              <a:custGeom>
                <a:avLst/>
                <a:gdLst>
                  <a:gd name="T0" fmla="*/ 0 w 3188"/>
                  <a:gd name="T1" fmla="*/ 0 h 148"/>
                  <a:gd name="T2" fmla="*/ 0 w 3188"/>
                  <a:gd name="T3" fmla="*/ 0 h 148"/>
                  <a:gd name="T4" fmla="*/ 2 w 3188"/>
                  <a:gd name="T5" fmla="*/ 0 h 148"/>
                  <a:gd name="T6" fmla="*/ 2 w 3188"/>
                  <a:gd name="T7" fmla="*/ 0 h 148"/>
                  <a:gd name="T8" fmla="*/ 0 w 3188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188"/>
                  <a:gd name="T16" fmla="*/ 0 h 148"/>
                  <a:gd name="T17" fmla="*/ 3188 w 3188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188" h="148">
                    <a:moveTo>
                      <a:pt x="0" y="147"/>
                    </a:moveTo>
                    <a:lnTo>
                      <a:pt x="145" y="0"/>
                    </a:lnTo>
                    <a:lnTo>
                      <a:pt x="3187" y="0"/>
                    </a:lnTo>
                    <a:lnTo>
                      <a:pt x="3042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50" name="Freeform 100"/>
              <p:cNvSpPr>
                <a:spLocks noChangeArrowheads="1"/>
              </p:cNvSpPr>
              <p:nvPr/>
            </p:nvSpPr>
            <p:spPr bwMode="auto">
              <a:xfrm>
                <a:off x="4822" y="2099"/>
                <a:ext cx="33" cy="135"/>
              </a:xfrm>
              <a:custGeom>
                <a:avLst/>
                <a:gdLst>
                  <a:gd name="T0" fmla="*/ 0 w 146"/>
                  <a:gd name="T1" fmla="*/ 0 h 597"/>
                  <a:gd name="T2" fmla="*/ 0 w 146"/>
                  <a:gd name="T3" fmla="*/ 0 h 597"/>
                  <a:gd name="T4" fmla="*/ 0 w 146"/>
                  <a:gd name="T5" fmla="*/ 0 h 597"/>
                  <a:gd name="T6" fmla="*/ 0 w 146"/>
                  <a:gd name="T7" fmla="*/ 0 h 597"/>
                  <a:gd name="T8" fmla="*/ 0 w 146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6"/>
                  <a:gd name="T16" fmla="*/ 0 h 597"/>
                  <a:gd name="T17" fmla="*/ 146 w 146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6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5" y="0"/>
                    </a:lnTo>
                    <a:lnTo>
                      <a:pt x="145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00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74126" name="Group 101"/>
            <p:cNvGrpSpPr>
              <a:grpSpLocks/>
            </p:cNvGrpSpPr>
            <p:nvPr/>
          </p:nvGrpSpPr>
          <p:grpSpPr bwMode="auto">
            <a:xfrm>
              <a:off x="4822" y="2099"/>
              <a:ext cx="393" cy="134"/>
              <a:chOff x="4822" y="2099"/>
              <a:chExt cx="393" cy="134"/>
            </a:xfrm>
          </p:grpSpPr>
          <p:sp>
            <p:nvSpPr>
              <p:cNvPr id="174145" name="Freeform 102"/>
              <p:cNvSpPr>
                <a:spLocks noChangeArrowheads="1"/>
              </p:cNvSpPr>
              <p:nvPr/>
            </p:nvSpPr>
            <p:spPr bwMode="auto">
              <a:xfrm>
                <a:off x="4822" y="2099"/>
                <a:ext cx="394" cy="135"/>
              </a:xfrm>
              <a:custGeom>
                <a:avLst/>
                <a:gdLst>
                  <a:gd name="T0" fmla="*/ 0 w 1739"/>
                  <a:gd name="T1" fmla="*/ 0 h 597"/>
                  <a:gd name="T2" fmla="*/ 0 w 1739"/>
                  <a:gd name="T3" fmla="*/ 0 h 597"/>
                  <a:gd name="T4" fmla="*/ 0 w 1739"/>
                  <a:gd name="T5" fmla="*/ 0 h 597"/>
                  <a:gd name="T6" fmla="*/ 1 w 1739"/>
                  <a:gd name="T7" fmla="*/ 0 h 597"/>
                  <a:gd name="T8" fmla="*/ 1 w 1739"/>
                  <a:gd name="T9" fmla="*/ 0 h 597"/>
                  <a:gd name="T10" fmla="*/ 1 w 1739"/>
                  <a:gd name="T11" fmla="*/ 0 h 597"/>
                  <a:gd name="T12" fmla="*/ 0 w 1739"/>
                  <a:gd name="T13" fmla="*/ 0 h 59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39"/>
                  <a:gd name="T22" fmla="*/ 0 h 597"/>
                  <a:gd name="T23" fmla="*/ 1739 w 1739"/>
                  <a:gd name="T24" fmla="*/ 597 h 59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39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738" y="0"/>
                    </a:lnTo>
                    <a:lnTo>
                      <a:pt x="1738" y="446"/>
                    </a:lnTo>
                    <a:lnTo>
                      <a:pt x="1594" y="59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46" name="Freeform 103"/>
              <p:cNvSpPr>
                <a:spLocks noChangeArrowheads="1"/>
              </p:cNvSpPr>
              <p:nvPr/>
            </p:nvSpPr>
            <p:spPr bwMode="auto">
              <a:xfrm>
                <a:off x="4822" y="2099"/>
                <a:ext cx="394" cy="34"/>
              </a:xfrm>
              <a:custGeom>
                <a:avLst/>
                <a:gdLst>
                  <a:gd name="T0" fmla="*/ 0 w 1739"/>
                  <a:gd name="T1" fmla="*/ 0 h 148"/>
                  <a:gd name="T2" fmla="*/ 0 w 1739"/>
                  <a:gd name="T3" fmla="*/ 0 h 148"/>
                  <a:gd name="T4" fmla="*/ 1 w 1739"/>
                  <a:gd name="T5" fmla="*/ 0 h 148"/>
                  <a:gd name="T6" fmla="*/ 1 w 1739"/>
                  <a:gd name="T7" fmla="*/ 0 h 148"/>
                  <a:gd name="T8" fmla="*/ 0 w 1739"/>
                  <a:gd name="T9" fmla="*/ 0 h 1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39"/>
                  <a:gd name="T16" fmla="*/ 0 h 148"/>
                  <a:gd name="T17" fmla="*/ 1739 w 1739"/>
                  <a:gd name="T18" fmla="*/ 148 h 1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39" h="148">
                    <a:moveTo>
                      <a:pt x="0" y="147"/>
                    </a:moveTo>
                    <a:lnTo>
                      <a:pt x="144" y="0"/>
                    </a:lnTo>
                    <a:lnTo>
                      <a:pt x="1738" y="0"/>
                    </a:lnTo>
                    <a:lnTo>
                      <a:pt x="1594" y="147"/>
                    </a:lnTo>
                    <a:lnTo>
                      <a:pt x="0" y="147"/>
                    </a:lnTo>
                  </a:path>
                </a:pathLst>
              </a:custGeom>
              <a:solidFill>
                <a:srgbClr val="FF00FF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147" name="Freeform 104"/>
              <p:cNvSpPr>
                <a:spLocks noChangeArrowheads="1"/>
              </p:cNvSpPr>
              <p:nvPr/>
            </p:nvSpPr>
            <p:spPr bwMode="auto">
              <a:xfrm>
                <a:off x="5184" y="2099"/>
                <a:ext cx="33" cy="135"/>
              </a:xfrm>
              <a:custGeom>
                <a:avLst/>
                <a:gdLst>
                  <a:gd name="T0" fmla="*/ 0 w 145"/>
                  <a:gd name="T1" fmla="*/ 0 h 597"/>
                  <a:gd name="T2" fmla="*/ 0 w 145"/>
                  <a:gd name="T3" fmla="*/ 0 h 597"/>
                  <a:gd name="T4" fmla="*/ 0 w 145"/>
                  <a:gd name="T5" fmla="*/ 0 h 597"/>
                  <a:gd name="T6" fmla="*/ 0 w 145"/>
                  <a:gd name="T7" fmla="*/ 0 h 597"/>
                  <a:gd name="T8" fmla="*/ 0 w 145"/>
                  <a:gd name="T9" fmla="*/ 0 h 59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5"/>
                  <a:gd name="T16" fmla="*/ 0 h 597"/>
                  <a:gd name="T17" fmla="*/ 145 w 145"/>
                  <a:gd name="T18" fmla="*/ 597 h 59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5" h="597">
                    <a:moveTo>
                      <a:pt x="0" y="596"/>
                    </a:moveTo>
                    <a:lnTo>
                      <a:pt x="0" y="147"/>
                    </a:lnTo>
                    <a:lnTo>
                      <a:pt x="144" y="0"/>
                    </a:lnTo>
                    <a:lnTo>
                      <a:pt x="144" y="446"/>
                    </a:lnTo>
                    <a:lnTo>
                      <a:pt x="0" y="596"/>
                    </a:lnTo>
                  </a:path>
                </a:pathLst>
              </a:custGeom>
              <a:solidFill>
                <a:srgbClr val="DB00DB">
                  <a:alpha val="50195"/>
                </a:srgbClr>
              </a:solidFill>
              <a:ln w="936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03945" name="Text Box 105"/>
            <p:cNvSpPr txBox="1">
              <a:spLocks noChangeArrowheads="1"/>
            </p:cNvSpPr>
            <p:nvPr/>
          </p:nvSpPr>
          <p:spPr bwMode="auto">
            <a:xfrm>
              <a:off x="3192" y="2695"/>
              <a:ext cx="1063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ts val="88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b="1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Data Item</a:t>
              </a:r>
            </a:p>
          </p:txBody>
        </p:sp>
        <p:sp>
          <p:nvSpPr>
            <p:cNvPr id="803946" name="Text Box 106"/>
            <p:cNvSpPr txBox="1">
              <a:spLocks noChangeArrowheads="1"/>
            </p:cNvSpPr>
            <p:nvPr/>
          </p:nvSpPr>
          <p:spPr bwMode="auto">
            <a:xfrm>
              <a:off x="3698" y="1359"/>
              <a:ext cx="888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ts val="88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b="1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Version</a:t>
              </a:r>
            </a:p>
          </p:txBody>
        </p:sp>
        <p:sp>
          <p:nvSpPr>
            <p:cNvPr id="803947" name="Text Box 107"/>
            <p:cNvSpPr txBox="1">
              <a:spLocks noChangeArrowheads="1"/>
            </p:cNvSpPr>
            <p:nvPr/>
          </p:nvSpPr>
          <p:spPr bwMode="auto">
            <a:xfrm>
              <a:off x="5820" y="1821"/>
              <a:ext cx="611" cy="2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ts val="88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b="1">
                  <a:solidFill>
                    <a:srgbClr val="0000FF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  <a:latin typeface="Arial" charset="0"/>
                </a:rPr>
                <a:t>Time</a:t>
              </a:r>
            </a:p>
          </p:txBody>
        </p:sp>
        <p:sp>
          <p:nvSpPr>
            <p:cNvPr id="803948" name="Text Box 108"/>
            <p:cNvSpPr txBox="1">
              <a:spLocks noChangeArrowheads="1"/>
            </p:cNvSpPr>
            <p:nvPr/>
          </p:nvSpPr>
          <p:spPr bwMode="auto">
            <a:xfrm>
              <a:off x="3771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t1</a:t>
              </a:r>
            </a:p>
          </p:txBody>
        </p:sp>
        <p:sp>
          <p:nvSpPr>
            <p:cNvPr id="803949" name="Text Box 109"/>
            <p:cNvSpPr txBox="1">
              <a:spLocks noChangeArrowheads="1"/>
            </p:cNvSpPr>
            <p:nvPr/>
          </p:nvSpPr>
          <p:spPr bwMode="auto">
            <a:xfrm>
              <a:off x="4033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t2</a:t>
              </a:r>
            </a:p>
          </p:txBody>
        </p:sp>
        <p:sp>
          <p:nvSpPr>
            <p:cNvPr id="803950" name="Text Box 110"/>
            <p:cNvSpPr txBox="1">
              <a:spLocks noChangeArrowheads="1"/>
            </p:cNvSpPr>
            <p:nvPr/>
          </p:nvSpPr>
          <p:spPr bwMode="auto">
            <a:xfrm>
              <a:off x="4231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t3</a:t>
              </a:r>
            </a:p>
          </p:txBody>
        </p:sp>
        <p:sp>
          <p:nvSpPr>
            <p:cNvPr id="803951" name="Text Box 111"/>
            <p:cNvSpPr txBox="1">
              <a:spLocks noChangeArrowheads="1"/>
            </p:cNvSpPr>
            <p:nvPr/>
          </p:nvSpPr>
          <p:spPr bwMode="auto">
            <a:xfrm>
              <a:off x="4362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t4</a:t>
              </a:r>
            </a:p>
          </p:txBody>
        </p:sp>
        <p:sp>
          <p:nvSpPr>
            <p:cNvPr id="803952" name="Text Box 112"/>
            <p:cNvSpPr txBox="1">
              <a:spLocks noChangeArrowheads="1"/>
            </p:cNvSpPr>
            <p:nvPr/>
          </p:nvSpPr>
          <p:spPr bwMode="auto">
            <a:xfrm>
              <a:off x="4691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t5</a:t>
              </a:r>
            </a:p>
          </p:txBody>
        </p:sp>
        <p:sp>
          <p:nvSpPr>
            <p:cNvPr id="803953" name="Text Box 113"/>
            <p:cNvSpPr txBox="1">
              <a:spLocks noChangeArrowheads="1"/>
            </p:cNvSpPr>
            <p:nvPr/>
          </p:nvSpPr>
          <p:spPr bwMode="auto">
            <a:xfrm>
              <a:off x="4789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t6</a:t>
              </a:r>
            </a:p>
          </p:txBody>
        </p:sp>
        <p:sp>
          <p:nvSpPr>
            <p:cNvPr id="803954" name="Text Box 114"/>
            <p:cNvSpPr txBox="1">
              <a:spLocks noChangeArrowheads="1"/>
            </p:cNvSpPr>
            <p:nvPr/>
          </p:nvSpPr>
          <p:spPr bwMode="auto">
            <a:xfrm>
              <a:off x="5019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t7</a:t>
              </a:r>
            </a:p>
          </p:txBody>
        </p:sp>
        <p:sp>
          <p:nvSpPr>
            <p:cNvPr id="803955" name="Text Box 115"/>
            <p:cNvSpPr txBox="1">
              <a:spLocks noChangeArrowheads="1"/>
            </p:cNvSpPr>
            <p:nvPr/>
          </p:nvSpPr>
          <p:spPr bwMode="auto">
            <a:xfrm>
              <a:off x="5152" y="2411"/>
              <a:ext cx="208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t8</a:t>
              </a:r>
            </a:p>
          </p:txBody>
        </p:sp>
        <p:sp>
          <p:nvSpPr>
            <p:cNvPr id="803956" name="Text Box 116"/>
            <p:cNvSpPr txBox="1">
              <a:spLocks noChangeArrowheads="1"/>
            </p:cNvSpPr>
            <p:nvPr/>
          </p:nvSpPr>
          <p:spPr bwMode="auto">
            <a:xfrm>
              <a:off x="5348" y="2411"/>
              <a:ext cx="207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t9</a:t>
              </a:r>
            </a:p>
          </p:txBody>
        </p:sp>
        <p:sp>
          <p:nvSpPr>
            <p:cNvPr id="803957" name="Text Box 117"/>
            <p:cNvSpPr txBox="1">
              <a:spLocks noChangeArrowheads="1"/>
            </p:cNvSpPr>
            <p:nvPr/>
          </p:nvSpPr>
          <p:spPr bwMode="auto">
            <a:xfrm>
              <a:off x="5578" y="2411"/>
              <a:ext cx="25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t10</a:t>
              </a:r>
            </a:p>
          </p:txBody>
        </p:sp>
        <p:sp>
          <p:nvSpPr>
            <p:cNvPr id="803958" name="Text Box 118"/>
            <p:cNvSpPr txBox="1">
              <a:spLocks noChangeArrowheads="1"/>
            </p:cNvSpPr>
            <p:nvPr/>
          </p:nvSpPr>
          <p:spPr bwMode="auto">
            <a:xfrm>
              <a:off x="5774" y="2411"/>
              <a:ext cx="25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t11</a:t>
              </a:r>
            </a:p>
          </p:txBody>
        </p:sp>
        <p:sp>
          <p:nvSpPr>
            <p:cNvPr id="803959" name="Text Box 119"/>
            <p:cNvSpPr txBox="1">
              <a:spLocks noChangeArrowheads="1"/>
            </p:cNvSpPr>
            <p:nvPr/>
          </p:nvSpPr>
          <p:spPr bwMode="auto">
            <a:xfrm>
              <a:off x="2676" y="2099"/>
              <a:ext cx="939" cy="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>
                <a:lnSpc>
                  <a:spcPct val="94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VDET alignment</a:t>
              </a:r>
            </a:p>
            <a:p>
              <a:pPr algn="r">
                <a:lnSpc>
                  <a:spcPct val="40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HCAL calibration  </a:t>
              </a:r>
            </a:p>
            <a:p>
              <a:pPr algn="r">
                <a:lnSpc>
                  <a:spcPct val="60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RICH pressure     </a:t>
              </a:r>
            </a:p>
            <a:p>
              <a:pPr algn="r">
                <a:lnSpc>
                  <a:spcPct val="40000"/>
                </a:lnSpc>
                <a:spcBef>
                  <a:spcPts val="363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0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ECAL temperature       </a:t>
              </a:r>
            </a:p>
          </p:txBody>
        </p:sp>
        <p:sp>
          <p:nvSpPr>
            <p:cNvPr id="174142" name="Line 120"/>
            <p:cNvSpPr>
              <a:spLocks noChangeShapeType="1"/>
            </p:cNvSpPr>
            <p:nvPr/>
          </p:nvSpPr>
          <p:spPr bwMode="auto">
            <a:xfrm flipH="1">
              <a:off x="4263" y="2267"/>
              <a:ext cx="429" cy="575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4143" name="Line 121"/>
            <p:cNvSpPr>
              <a:spLocks noChangeShapeType="1"/>
            </p:cNvSpPr>
            <p:nvPr/>
          </p:nvSpPr>
          <p:spPr bwMode="auto">
            <a:xfrm flipV="1">
              <a:off x="4691" y="1692"/>
              <a:ext cx="1" cy="576"/>
            </a:xfrm>
            <a:prstGeom prst="line">
              <a:avLst/>
            </a:prstGeom>
            <a:noFill/>
            <a:ln w="3816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03962" name="Text Box 122"/>
            <p:cNvSpPr txBox="1">
              <a:spLocks noChangeArrowheads="1"/>
            </p:cNvSpPr>
            <p:nvPr/>
          </p:nvSpPr>
          <p:spPr bwMode="auto">
            <a:xfrm>
              <a:off x="4397" y="2707"/>
              <a:ext cx="51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>
              <a:lvl1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457200" algn="l"/>
                  <a:tab pos="914400" algn="l"/>
                  <a:tab pos="1371600" algn="l"/>
                  <a:tab pos="1828800" algn="l"/>
                  <a:tab pos="2286000" algn="l"/>
                  <a:tab pos="2743200" algn="l"/>
                  <a:tab pos="3200400" algn="l"/>
                  <a:tab pos="3657600" algn="l"/>
                  <a:tab pos="4114800" algn="l"/>
                  <a:tab pos="4572000" algn="l"/>
                  <a:tab pos="5029200" algn="l"/>
                  <a:tab pos="5486400" algn="l"/>
                  <a:tab pos="5943600" algn="l"/>
                  <a:tab pos="6400800" algn="l"/>
                  <a:tab pos="6858000" algn="l"/>
                  <a:tab pos="7315200" algn="l"/>
                  <a:tab pos="7772400" algn="l"/>
                  <a:tab pos="8229600" algn="l"/>
                  <a:tab pos="8686800" algn="l"/>
                  <a:tab pos="9144000" algn="l"/>
                </a:tabLs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4000"/>
                </a:lnSpc>
                <a:spcBef>
                  <a:spcPts val="438"/>
                </a:spcBef>
                <a:buClr>
                  <a:srgbClr val="000000"/>
                </a:buClr>
                <a:buSzPct val="100000"/>
                <a:buFont typeface="Times New Roman" charset="0"/>
                <a:buNone/>
                <a:defRPr/>
              </a:pPr>
              <a:r>
                <a:rPr lang="en-GB" sz="120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Time = T</a:t>
              </a:r>
            </a:p>
          </p:txBody>
        </p:sp>
      </p:grp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76130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76131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642B9162-A614-8E42-8D95-52511895FC54}" type="slidenum">
              <a:rPr lang="en-GB" sz="1200">
                <a:latin typeface="Arial" charset="0"/>
              </a:rPr>
              <a:pPr/>
              <a:t>62</a:t>
            </a:fld>
            <a:endParaRPr lang="en-GB" sz="1200">
              <a:latin typeface="Arial" charset="0"/>
            </a:endParaRPr>
          </a:p>
        </p:txBody>
      </p:sp>
      <p:sp>
        <p:nvSpPr>
          <p:cNvPr id="176132" name="Rectangle 2"/>
          <p:cNvSpPr>
            <a:spLocks noGrp="1" noChangeArrowheads="1"/>
          </p:cNvSpPr>
          <p:nvPr>
            <p:ph type="title"/>
          </p:nvPr>
        </p:nvSpPr>
        <p:spPr>
          <a:xfrm>
            <a:off x="384175" y="260350"/>
            <a:ext cx="8229600" cy="706438"/>
          </a:xfrm>
        </p:spPr>
        <p:txBody>
          <a:bodyPr/>
          <a:lstStyle/>
          <a:p>
            <a:pPr eaLnBrk="1" hangingPunct="1"/>
            <a:r>
              <a:rPr kumimoji="1" lang="en-US" sz="2800">
                <a:latin typeface="Comic Sans MS" charset="0"/>
                <a:ea typeface="ＭＳ Ｐゴシック" charset="0"/>
                <a:cs typeface="ＭＳ Ｐゴシック" charset="0"/>
              </a:rPr>
              <a:t>A Multi-Tier Computing Model </a:t>
            </a:r>
            <a:endParaRPr kumimoji="1" lang="en-GB" sz="2800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6133" name="Text Box 3"/>
          <p:cNvSpPr txBox="1">
            <a:spLocks noChangeArrowheads="1"/>
          </p:cNvSpPr>
          <p:nvPr/>
        </p:nvSpPr>
        <p:spPr bwMode="auto">
          <a:xfrm>
            <a:off x="-3175" y="2276475"/>
            <a:ext cx="952500" cy="1004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 1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(Main 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Regional 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Centres)</a:t>
            </a:r>
            <a:endParaRPr lang="en-GB" sz="14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4" name="Text Box 4"/>
          <p:cNvSpPr txBox="1">
            <a:spLocks noChangeArrowheads="1"/>
          </p:cNvSpPr>
          <p:nvPr/>
        </p:nvSpPr>
        <p:spPr bwMode="auto">
          <a:xfrm>
            <a:off x="31750" y="4365625"/>
            <a:ext cx="884238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 3</a:t>
            </a:r>
            <a:endParaRPr lang="en-GB" sz="18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5" name="Text Box 5"/>
          <p:cNvSpPr txBox="1">
            <a:spLocks noChangeArrowheads="1"/>
          </p:cNvSpPr>
          <p:nvPr/>
        </p:nvSpPr>
        <p:spPr bwMode="auto">
          <a:xfrm>
            <a:off x="-7938" y="4941888"/>
            <a:ext cx="10620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Desktop</a:t>
            </a:r>
            <a:endParaRPr lang="en-GB" sz="18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6" name="Text Box 6"/>
          <p:cNvSpPr txBox="1">
            <a:spLocks noChangeArrowheads="1"/>
          </p:cNvSpPr>
          <p:nvPr/>
        </p:nvSpPr>
        <p:spPr bwMode="auto">
          <a:xfrm>
            <a:off x="31750" y="3716338"/>
            <a:ext cx="7842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/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Tier2</a:t>
            </a:r>
            <a:endParaRPr lang="en-GB" sz="1800" b="1">
              <a:solidFill>
                <a:schemeClr val="bg2"/>
              </a:solidFill>
              <a:latin typeface="Comic Sans MS" charset="0"/>
            </a:endParaRPr>
          </a:p>
        </p:txBody>
      </p:sp>
      <p:sp>
        <p:nvSpPr>
          <p:cNvPr id="176137" name="Text Box 7"/>
          <p:cNvSpPr txBox="1">
            <a:spLocks noChangeArrowheads="1"/>
          </p:cNvSpPr>
          <p:nvPr/>
        </p:nvSpPr>
        <p:spPr bwMode="auto">
          <a:xfrm>
            <a:off x="-77788" y="1412875"/>
            <a:ext cx="2082801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chemeClr val="bg2"/>
                </a:solidFill>
                <a:latin typeface="Comic Sans MS" charset="0"/>
              </a:rPr>
              <a:t>Tier 0</a:t>
            </a:r>
          </a:p>
          <a:p>
            <a:r>
              <a:rPr lang="en-US" sz="1400" b="1">
                <a:solidFill>
                  <a:schemeClr val="bg2"/>
                </a:solidFill>
                <a:latin typeface="Comic Sans MS" charset="0"/>
              </a:rPr>
              <a:t>(Experiment Host lab)</a:t>
            </a:r>
            <a:endParaRPr lang="en-GB" sz="1400" b="1">
              <a:solidFill>
                <a:schemeClr val="bg2"/>
              </a:solidFill>
              <a:latin typeface="Comic Sans MS" charset="0"/>
            </a:endParaRPr>
          </a:p>
        </p:txBody>
      </p:sp>
      <p:grpSp>
        <p:nvGrpSpPr>
          <p:cNvPr id="176138" name="Group 8"/>
          <p:cNvGrpSpPr>
            <a:grpSpLocks noChangeAspect="1"/>
          </p:cNvGrpSpPr>
          <p:nvPr/>
        </p:nvGrpSpPr>
        <p:grpSpPr bwMode="auto">
          <a:xfrm>
            <a:off x="828675" y="1341438"/>
            <a:ext cx="3719513" cy="3979862"/>
            <a:chOff x="537" y="618"/>
            <a:chExt cx="3022" cy="2985"/>
          </a:xfrm>
        </p:grpSpPr>
        <p:cxnSp>
          <p:nvCxnSpPr>
            <p:cNvPr id="176195" name="AutoShape 9"/>
            <p:cNvCxnSpPr>
              <a:cxnSpLocks noChangeAspect="1" noChangeShapeType="1"/>
              <a:stCxn id="176206" idx="0"/>
              <a:endCxn id="176211" idx="0"/>
            </p:cNvCxnSpPr>
            <p:nvPr/>
          </p:nvCxnSpPr>
          <p:spPr bwMode="auto">
            <a:xfrm>
              <a:off x="2131" y="1804"/>
              <a:ext cx="1146" cy="583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76196" name="Arc 10"/>
            <p:cNvSpPr>
              <a:spLocks noChangeAspect="1"/>
            </p:cNvSpPr>
            <p:nvPr/>
          </p:nvSpPr>
          <p:spPr bwMode="auto">
            <a:xfrm flipV="1">
              <a:off x="2423" y="2886"/>
              <a:ext cx="220" cy="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0" y="-1"/>
                  </a:moveTo>
                  <a:cubicBezTo>
                    <a:pt x="11929" y="-1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28575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76197" name="Group 11"/>
            <p:cNvGrpSpPr>
              <a:grpSpLocks noChangeAspect="1"/>
            </p:cNvGrpSpPr>
            <p:nvPr/>
          </p:nvGrpSpPr>
          <p:grpSpPr bwMode="auto">
            <a:xfrm>
              <a:off x="1758" y="3113"/>
              <a:ext cx="884" cy="490"/>
              <a:chOff x="2889" y="3294"/>
              <a:chExt cx="884" cy="490"/>
            </a:xfrm>
          </p:grpSpPr>
          <p:sp>
            <p:nvSpPr>
              <p:cNvPr id="176226" name="Line 12"/>
              <p:cNvSpPr>
                <a:spLocks noChangeAspect="1" noChangeShapeType="1"/>
              </p:cNvSpPr>
              <p:nvPr/>
            </p:nvSpPr>
            <p:spPr bwMode="auto">
              <a:xfrm flipH="1">
                <a:off x="3068" y="3294"/>
                <a:ext cx="324" cy="27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227" name="Line 13"/>
              <p:cNvSpPr>
                <a:spLocks noChangeAspect="1" noChangeShapeType="1"/>
              </p:cNvSpPr>
              <p:nvPr/>
            </p:nvSpPr>
            <p:spPr bwMode="auto">
              <a:xfrm flipH="1">
                <a:off x="3210" y="3294"/>
                <a:ext cx="182" cy="34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228" name="Line 14"/>
              <p:cNvSpPr>
                <a:spLocks noChangeAspect="1" noChangeShapeType="1"/>
              </p:cNvSpPr>
              <p:nvPr/>
            </p:nvSpPr>
            <p:spPr bwMode="auto">
              <a:xfrm>
                <a:off x="3392" y="3294"/>
                <a:ext cx="54" cy="325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229" name="Line 15"/>
              <p:cNvSpPr>
                <a:spLocks noChangeAspect="1" noChangeShapeType="1"/>
              </p:cNvSpPr>
              <p:nvPr/>
            </p:nvSpPr>
            <p:spPr bwMode="auto">
              <a:xfrm>
                <a:off x="3392" y="3294"/>
                <a:ext cx="242" cy="277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76230" name="Group 16"/>
              <p:cNvGrpSpPr>
                <a:grpSpLocks noChangeAspect="1"/>
              </p:cNvGrpSpPr>
              <p:nvPr/>
            </p:nvGrpSpPr>
            <p:grpSpPr bwMode="auto">
              <a:xfrm>
                <a:off x="2889" y="3506"/>
                <a:ext cx="146" cy="172"/>
                <a:chOff x="2391" y="3780"/>
                <a:chExt cx="158" cy="172"/>
              </a:xfrm>
            </p:grpSpPr>
            <p:sp>
              <p:nvSpPr>
                <p:cNvPr id="176240" name="AutoShape 17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41" name="Rectangle 18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6231" name="Group 19"/>
              <p:cNvGrpSpPr>
                <a:grpSpLocks noChangeAspect="1"/>
              </p:cNvGrpSpPr>
              <p:nvPr/>
            </p:nvGrpSpPr>
            <p:grpSpPr bwMode="auto">
              <a:xfrm>
                <a:off x="3097" y="3602"/>
                <a:ext cx="146" cy="172"/>
                <a:chOff x="2391" y="3780"/>
                <a:chExt cx="158" cy="172"/>
              </a:xfrm>
            </p:grpSpPr>
            <p:sp>
              <p:nvSpPr>
                <p:cNvPr id="176238" name="AutoShape 20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39" name="Rectangle 21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6232" name="Group 22"/>
              <p:cNvGrpSpPr>
                <a:grpSpLocks noChangeAspect="1"/>
              </p:cNvGrpSpPr>
              <p:nvPr/>
            </p:nvGrpSpPr>
            <p:grpSpPr bwMode="auto">
              <a:xfrm>
                <a:off x="3392" y="3612"/>
                <a:ext cx="146" cy="172"/>
                <a:chOff x="2391" y="3780"/>
                <a:chExt cx="158" cy="172"/>
              </a:xfrm>
            </p:grpSpPr>
            <p:sp>
              <p:nvSpPr>
                <p:cNvPr id="176236" name="AutoShape 23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37" name="Rectangle 24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76233" name="Group 25"/>
              <p:cNvGrpSpPr>
                <a:grpSpLocks noChangeAspect="1"/>
              </p:cNvGrpSpPr>
              <p:nvPr/>
            </p:nvGrpSpPr>
            <p:grpSpPr bwMode="auto">
              <a:xfrm>
                <a:off x="3627" y="3506"/>
                <a:ext cx="146" cy="172"/>
                <a:chOff x="2391" y="3780"/>
                <a:chExt cx="158" cy="172"/>
              </a:xfrm>
            </p:grpSpPr>
            <p:sp>
              <p:nvSpPr>
                <p:cNvPr id="176234" name="AutoShape 26"/>
                <p:cNvSpPr>
                  <a:spLocks noChangeAspect="1" noChangeArrowheads="1"/>
                </p:cNvSpPr>
                <p:nvPr/>
              </p:nvSpPr>
              <p:spPr bwMode="auto">
                <a:xfrm>
                  <a:off x="2398" y="3780"/>
                  <a:ext cx="151" cy="13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EAEAEA"/>
                </a:solidFill>
                <a:ln w="12700">
                  <a:solidFill>
                    <a:schemeClr val="bg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235" name="Rectangle 27"/>
                <p:cNvSpPr>
                  <a:spLocks noChangeAspect="1" noChangeArrowheads="1"/>
                </p:cNvSpPr>
                <p:nvPr/>
              </p:nvSpPr>
              <p:spPr bwMode="auto">
                <a:xfrm flipV="1">
                  <a:off x="2391" y="3925"/>
                  <a:ext cx="157" cy="27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solidFill>
                    <a:schemeClr val="bg2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176198" name="Rectangle 28"/>
            <p:cNvSpPr>
              <a:spLocks noChangeAspect="1" noChangeArrowheads="1"/>
            </p:cNvSpPr>
            <p:nvPr/>
          </p:nvSpPr>
          <p:spPr bwMode="auto">
            <a:xfrm>
              <a:off x="1442" y="618"/>
              <a:ext cx="1187" cy="547"/>
            </a:xfrm>
            <a:prstGeom prst="rect">
              <a:avLst/>
            </a:prstGeom>
            <a:solidFill>
              <a:srgbClr val="CCFF99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CERN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199" name="Oval 29"/>
            <p:cNvSpPr>
              <a:spLocks noChangeAspect="1" noChangeArrowheads="1"/>
            </p:cNvSpPr>
            <p:nvPr/>
          </p:nvSpPr>
          <p:spPr bwMode="auto">
            <a:xfrm>
              <a:off x="537" y="1472"/>
              <a:ext cx="753" cy="39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FNAL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0" name="Oval 30"/>
            <p:cNvSpPr>
              <a:spLocks noChangeAspect="1" noChangeArrowheads="1"/>
            </p:cNvSpPr>
            <p:nvPr/>
          </p:nvSpPr>
          <p:spPr bwMode="auto">
            <a:xfrm>
              <a:off x="1574" y="1472"/>
              <a:ext cx="753" cy="39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RAL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1" name="Oval 31"/>
            <p:cNvSpPr>
              <a:spLocks noChangeAspect="1" noChangeArrowheads="1"/>
            </p:cNvSpPr>
            <p:nvPr/>
          </p:nvSpPr>
          <p:spPr bwMode="auto">
            <a:xfrm>
              <a:off x="2805" y="1472"/>
              <a:ext cx="754" cy="39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IN2P3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2" name="Text Box 32"/>
            <p:cNvSpPr txBox="1">
              <a:spLocks noChangeAspect="1" noChangeArrowheads="1"/>
            </p:cNvSpPr>
            <p:nvPr/>
          </p:nvSpPr>
          <p:spPr bwMode="auto">
            <a:xfrm rot="-1303813">
              <a:off x="1044" y="1241"/>
              <a:ext cx="837" cy="2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solidFill>
                    <a:schemeClr val="bg2"/>
                  </a:solidFill>
                  <a:latin typeface="Comic Sans MS" charset="0"/>
                </a:rPr>
                <a:t>622 Mbps</a:t>
              </a:r>
              <a:endParaRPr lang="en-GB" sz="14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3" name="Text Box 33"/>
            <p:cNvSpPr txBox="1">
              <a:spLocks noChangeAspect="1" noChangeArrowheads="1"/>
            </p:cNvSpPr>
            <p:nvPr/>
          </p:nvSpPr>
          <p:spPr bwMode="auto">
            <a:xfrm rot="1566725">
              <a:off x="2228" y="1212"/>
              <a:ext cx="783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solidFill>
                    <a:schemeClr val="bg2"/>
                  </a:solidFill>
                  <a:latin typeface="Comic Sans MS" charset="0"/>
                </a:rPr>
                <a:t>2.5 Gbps</a:t>
              </a:r>
              <a:endParaRPr lang="en-GB" sz="14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4" name="Text Box 34"/>
            <p:cNvSpPr txBox="1">
              <a:spLocks noChangeAspect="1" noChangeArrowheads="1"/>
            </p:cNvSpPr>
            <p:nvPr/>
          </p:nvSpPr>
          <p:spPr bwMode="auto">
            <a:xfrm rot="-4086081">
              <a:off x="1340" y="2065"/>
              <a:ext cx="772" cy="2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solidFill>
                    <a:schemeClr val="bg2"/>
                  </a:solidFill>
                  <a:latin typeface="Comic Sans MS" charset="0"/>
                </a:rPr>
                <a:t>622 Mbps</a:t>
              </a:r>
              <a:endParaRPr lang="en-GB" sz="14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5" name="Text Box 35"/>
            <p:cNvSpPr txBox="1">
              <a:spLocks noChangeAspect="1" noChangeArrowheads="1"/>
            </p:cNvSpPr>
            <p:nvPr/>
          </p:nvSpPr>
          <p:spPr bwMode="auto">
            <a:xfrm rot="-1935810">
              <a:off x="896" y="1935"/>
              <a:ext cx="726" cy="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 b="1">
                  <a:solidFill>
                    <a:schemeClr val="bg2"/>
                  </a:solidFill>
                  <a:latin typeface="Comic Sans MS" charset="0"/>
                </a:rPr>
                <a:t>155 mbps</a:t>
              </a:r>
              <a:endParaRPr lang="en-GB" sz="12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6" name="Text Box 36"/>
            <p:cNvSpPr txBox="1">
              <a:spLocks noChangeAspect="1" noChangeArrowheads="1"/>
            </p:cNvSpPr>
            <p:nvPr/>
          </p:nvSpPr>
          <p:spPr bwMode="auto">
            <a:xfrm rot="4007929">
              <a:off x="1977" y="1802"/>
              <a:ext cx="275" cy="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rot="10800000" vert="eaVert"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endParaRPr lang="en-US" sz="12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7" name="Text Box 37"/>
            <p:cNvSpPr txBox="1">
              <a:spLocks noChangeAspect="1" noChangeArrowheads="1"/>
            </p:cNvSpPr>
            <p:nvPr/>
          </p:nvSpPr>
          <p:spPr bwMode="auto">
            <a:xfrm rot="1807459">
              <a:off x="2332" y="1925"/>
              <a:ext cx="727" cy="2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200" b="1">
                  <a:solidFill>
                    <a:schemeClr val="bg2"/>
                  </a:solidFill>
                  <a:latin typeface="Comic Sans MS" charset="0"/>
                </a:rPr>
                <a:t>155 mbps</a:t>
              </a:r>
              <a:endParaRPr lang="en-GB" sz="12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8" name="AutoShape 38"/>
            <p:cNvSpPr>
              <a:spLocks noChangeAspect="1" noChangeArrowheads="1"/>
            </p:cNvSpPr>
            <p:nvPr/>
          </p:nvSpPr>
          <p:spPr bwMode="auto">
            <a:xfrm>
              <a:off x="719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Lab a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09" name="AutoShape 39"/>
            <p:cNvSpPr>
              <a:spLocks noChangeAspect="1" noChangeArrowheads="1"/>
            </p:cNvSpPr>
            <p:nvPr/>
          </p:nvSpPr>
          <p:spPr bwMode="auto">
            <a:xfrm>
              <a:off x="1569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Uni b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10" name="AutoShape 40"/>
            <p:cNvSpPr>
              <a:spLocks noChangeAspect="1" noChangeArrowheads="1"/>
            </p:cNvSpPr>
            <p:nvPr/>
          </p:nvSpPr>
          <p:spPr bwMode="auto">
            <a:xfrm>
              <a:off x="2110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Lab c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11" name="AutoShape 41"/>
            <p:cNvSpPr>
              <a:spLocks noChangeAspect="1" noChangeArrowheads="1"/>
            </p:cNvSpPr>
            <p:nvPr/>
          </p:nvSpPr>
          <p:spPr bwMode="auto">
            <a:xfrm>
              <a:off x="3078" y="2387"/>
              <a:ext cx="397" cy="223"/>
            </a:xfrm>
            <a:prstGeom prst="roundRect">
              <a:avLst>
                <a:gd name="adj" fmla="val 16667"/>
              </a:avLst>
            </a:prstGeom>
            <a:solidFill>
              <a:srgbClr val="CCECFF"/>
            </a:solidFill>
            <a:ln w="12700">
              <a:solidFill>
                <a:schemeClr val="bg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</a:rPr>
                <a:t>Uni n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12" name="Arc 42"/>
            <p:cNvSpPr>
              <a:spLocks noChangeAspect="1"/>
            </p:cNvSpPr>
            <p:nvPr/>
          </p:nvSpPr>
          <p:spPr bwMode="auto">
            <a:xfrm flipV="1">
              <a:off x="2635" y="2478"/>
              <a:ext cx="397" cy="90"/>
            </a:xfrm>
            <a:custGeom>
              <a:avLst/>
              <a:gdLst>
                <a:gd name="T0" fmla="*/ 0 w 20361"/>
                <a:gd name="T1" fmla="*/ 0 h 21600"/>
                <a:gd name="T2" fmla="*/ 0 w 20361"/>
                <a:gd name="T3" fmla="*/ 0 h 21600"/>
                <a:gd name="T4" fmla="*/ 0 w 20361"/>
                <a:gd name="T5" fmla="*/ 0 h 21600"/>
                <a:gd name="T6" fmla="*/ 0 60000 65536"/>
                <a:gd name="T7" fmla="*/ 0 60000 65536"/>
                <a:gd name="T8" fmla="*/ 0 60000 65536"/>
                <a:gd name="T9" fmla="*/ 0 w 20361"/>
                <a:gd name="T10" fmla="*/ 0 h 21600"/>
                <a:gd name="T11" fmla="*/ 20361 w 2036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361" h="21600" fill="none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</a:path>
                <a:path w="20361" h="21600" stroke="0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28575">
              <a:solidFill>
                <a:schemeClr val="bg2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76213" name="AutoShape 43"/>
            <p:cNvCxnSpPr>
              <a:cxnSpLocks noChangeAspect="1" noChangeShapeType="1"/>
              <a:endCxn id="176200" idx="0"/>
            </p:cNvCxnSpPr>
            <p:nvPr/>
          </p:nvCxnSpPr>
          <p:spPr bwMode="auto">
            <a:xfrm flipH="1">
              <a:off x="1951" y="1151"/>
              <a:ext cx="129" cy="321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6214" name="AutoShape 44"/>
            <p:cNvCxnSpPr>
              <a:cxnSpLocks noChangeAspect="1" noChangeShapeType="1"/>
              <a:stCxn id="176198" idx="2"/>
              <a:endCxn id="176199" idx="7"/>
            </p:cNvCxnSpPr>
            <p:nvPr/>
          </p:nvCxnSpPr>
          <p:spPr bwMode="auto">
            <a:xfrm flipH="1">
              <a:off x="1180" y="1165"/>
              <a:ext cx="856" cy="365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6215" name="AutoShape 45"/>
            <p:cNvCxnSpPr>
              <a:cxnSpLocks noChangeAspect="1" noChangeShapeType="1"/>
              <a:stCxn id="176198" idx="2"/>
              <a:endCxn id="176201" idx="1"/>
            </p:cNvCxnSpPr>
            <p:nvPr/>
          </p:nvCxnSpPr>
          <p:spPr bwMode="auto">
            <a:xfrm>
              <a:off x="2036" y="1165"/>
              <a:ext cx="879" cy="365"/>
            </a:xfrm>
            <a:prstGeom prst="straightConnector1">
              <a:avLst/>
            </a:prstGeom>
            <a:noFill/>
            <a:ln w="5715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6216" name="AutoShape 46"/>
            <p:cNvCxnSpPr>
              <a:cxnSpLocks noChangeAspect="1" noChangeShapeType="1"/>
              <a:stCxn id="176204" idx="3"/>
              <a:endCxn id="176208" idx="0"/>
            </p:cNvCxnSpPr>
            <p:nvPr/>
          </p:nvCxnSpPr>
          <p:spPr bwMode="auto">
            <a:xfrm flipH="1">
              <a:off x="918" y="1822"/>
              <a:ext cx="925" cy="565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6217" name="AutoShape 47"/>
            <p:cNvCxnSpPr>
              <a:cxnSpLocks noChangeAspect="1" noChangeShapeType="1"/>
              <a:stCxn id="176209" idx="0"/>
              <a:endCxn id="176200" idx="4"/>
            </p:cNvCxnSpPr>
            <p:nvPr/>
          </p:nvCxnSpPr>
          <p:spPr bwMode="auto">
            <a:xfrm flipV="1">
              <a:off x="1768" y="1866"/>
              <a:ext cx="183" cy="521"/>
            </a:xfrm>
            <a:prstGeom prst="straightConnector1">
              <a:avLst/>
            </a:prstGeom>
            <a:noFill/>
            <a:ln w="38100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6218" name="AutoShape 48"/>
            <p:cNvCxnSpPr>
              <a:cxnSpLocks noChangeAspect="1" noChangeShapeType="1"/>
              <a:stCxn id="176200" idx="4"/>
              <a:endCxn id="176210" idx="0"/>
            </p:cNvCxnSpPr>
            <p:nvPr/>
          </p:nvCxnSpPr>
          <p:spPr bwMode="auto">
            <a:xfrm>
              <a:off x="1951" y="1866"/>
              <a:ext cx="358" cy="521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76219" name="Rectangle 49"/>
            <p:cNvSpPr>
              <a:spLocks noChangeAspect="1" noChangeArrowheads="1"/>
            </p:cNvSpPr>
            <p:nvPr/>
          </p:nvSpPr>
          <p:spPr bwMode="auto">
            <a:xfrm>
              <a:off x="1671" y="2886"/>
              <a:ext cx="214" cy="22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  <a:sym typeface="Symbol" charset="0"/>
                </a:rPr>
                <a:t>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20" name="Rectangle 50"/>
            <p:cNvSpPr>
              <a:spLocks noChangeAspect="1" noChangeArrowheads="1"/>
            </p:cNvSpPr>
            <p:nvPr/>
          </p:nvSpPr>
          <p:spPr bwMode="auto">
            <a:xfrm>
              <a:off x="2136" y="2886"/>
              <a:ext cx="213" cy="22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  <a:sym typeface="Symbol" charset="0"/>
                </a:rPr>
                <a:t>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21" name="Rectangle 51"/>
            <p:cNvSpPr>
              <a:spLocks noChangeAspect="1" noChangeArrowheads="1"/>
            </p:cNvSpPr>
            <p:nvPr/>
          </p:nvSpPr>
          <p:spPr bwMode="auto">
            <a:xfrm>
              <a:off x="2760" y="2886"/>
              <a:ext cx="213" cy="22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solidFill>
                    <a:schemeClr val="bg2"/>
                  </a:solidFill>
                  <a:latin typeface="Comic Sans MS" charset="0"/>
                  <a:sym typeface="Symbol" charset="0"/>
                </a:rPr>
                <a:t></a:t>
              </a:r>
              <a:endParaRPr lang="en-GB" sz="1800" b="1">
                <a:solidFill>
                  <a:schemeClr val="bg2"/>
                </a:solidFill>
                <a:latin typeface="Comic Sans MS" charset="0"/>
              </a:endParaRPr>
            </a:p>
          </p:txBody>
        </p:sp>
        <p:sp>
          <p:nvSpPr>
            <p:cNvPr id="176222" name="Arc 52"/>
            <p:cNvSpPr>
              <a:spLocks noChangeAspect="1"/>
            </p:cNvSpPr>
            <p:nvPr/>
          </p:nvSpPr>
          <p:spPr bwMode="auto">
            <a:xfrm flipV="1">
              <a:off x="2443" y="1616"/>
              <a:ext cx="317" cy="48"/>
            </a:xfrm>
            <a:custGeom>
              <a:avLst/>
              <a:gdLst>
                <a:gd name="T0" fmla="*/ 0 w 20361"/>
                <a:gd name="T1" fmla="*/ 0 h 21600"/>
                <a:gd name="T2" fmla="*/ 0 w 20361"/>
                <a:gd name="T3" fmla="*/ 0 h 21600"/>
                <a:gd name="T4" fmla="*/ 0 w 20361"/>
                <a:gd name="T5" fmla="*/ 0 h 21600"/>
                <a:gd name="T6" fmla="*/ 0 60000 65536"/>
                <a:gd name="T7" fmla="*/ 0 60000 65536"/>
                <a:gd name="T8" fmla="*/ 0 60000 65536"/>
                <a:gd name="T9" fmla="*/ 0 w 20361"/>
                <a:gd name="T10" fmla="*/ 0 h 21600"/>
                <a:gd name="T11" fmla="*/ 20361 w 2036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0361" h="21600" fill="none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</a:path>
                <a:path w="20361" h="21600" stroke="0" extrusionOk="0">
                  <a:moveTo>
                    <a:pt x="0" y="-1"/>
                  </a:moveTo>
                  <a:cubicBezTo>
                    <a:pt x="9149" y="-1"/>
                    <a:pt x="17306" y="5764"/>
                    <a:pt x="20361" y="14389"/>
                  </a:cubicBezTo>
                  <a:lnTo>
                    <a:pt x="0" y="21600"/>
                  </a:lnTo>
                  <a:lnTo>
                    <a:pt x="0" y="-1"/>
                  </a:lnTo>
                  <a:close/>
                </a:path>
              </a:pathLst>
            </a:custGeom>
            <a:noFill/>
            <a:ln w="28575">
              <a:solidFill>
                <a:schemeClr val="bg2"/>
              </a:solidFill>
              <a:prstDash val="dash"/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176223" name="AutoShape 53"/>
            <p:cNvCxnSpPr>
              <a:cxnSpLocks noChangeAspect="1" noChangeShapeType="1"/>
              <a:stCxn id="176210" idx="2"/>
              <a:endCxn id="176219" idx="0"/>
            </p:cNvCxnSpPr>
            <p:nvPr/>
          </p:nvCxnSpPr>
          <p:spPr bwMode="auto">
            <a:xfrm flipH="1">
              <a:off x="1778" y="2610"/>
              <a:ext cx="531" cy="276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6224" name="AutoShape 54"/>
            <p:cNvCxnSpPr>
              <a:cxnSpLocks noChangeAspect="1" noChangeShapeType="1"/>
              <a:stCxn id="176210" idx="2"/>
              <a:endCxn id="176220" idx="0"/>
            </p:cNvCxnSpPr>
            <p:nvPr/>
          </p:nvCxnSpPr>
          <p:spPr bwMode="auto">
            <a:xfrm flipH="1">
              <a:off x="2243" y="2610"/>
              <a:ext cx="66" cy="276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cxnSp>
          <p:nvCxnSpPr>
            <p:cNvPr id="176225" name="AutoShape 55"/>
            <p:cNvCxnSpPr>
              <a:cxnSpLocks noChangeAspect="1" noChangeShapeType="1"/>
              <a:stCxn id="176210" idx="2"/>
              <a:endCxn id="176221" idx="0"/>
            </p:cNvCxnSpPr>
            <p:nvPr/>
          </p:nvCxnSpPr>
          <p:spPr bwMode="auto">
            <a:xfrm>
              <a:off x="2309" y="2610"/>
              <a:ext cx="558" cy="276"/>
            </a:xfrm>
            <a:prstGeom prst="straightConnector1">
              <a:avLst/>
            </a:prstGeom>
            <a:noFill/>
            <a:ln w="9525">
              <a:solidFill>
                <a:schemeClr val="bg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</p:grpSp>
      <p:grpSp>
        <p:nvGrpSpPr>
          <p:cNvPr id="176139" name="Group 56"/>
          <p:cNvGrpSpPr>
            <a:grpSpLocks/>
          </p:cNvGrpSpPr>
          <p:nvPr/>
        </p:nvGrpSpPr>
        <p:grpSpPr bwMode="auto">
          <a:xfrm>
            <a:off x="4706938" y="1557338"/>
            <a:ext cx="4665662" cy="3452812"/>
            <a:chOff x="3212" y="981"/>
            <a:chExt cx="3184" cy="2175"/>
          </a:xfrm>
        </p:grpSpPr>
        <p:sp>
          <p:nvSpPr>
            <p:cNvPr id="176142" name="Rectangle 57"/>
            <p:cNvSpPr>
              <a:spLocks noChangeAspect="1" noChangeArrowheads="1"/>
            </p:cNvSpPr>
            <p:nvPr/>
          </p:nvSpPr>
          <p:spPr bwMode="auto">
            <a:xfrm>
              <a:off x="3736" y="1187"/>
              <a:ext cx="2660" cy="9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807994" name="Cloud"/>
            <p:cNvSpPr>
              <a:spLocks noChangeAspect="1" noEditPoints="1" noChangeArrowheads="1"/>
            </p:cNvSpPr>
            <p:nvPr/>
          </p:nvSpPr>
          <p:spPr bwMode="auto">
            <a:xfrm>
              <a:off x="4907" y="1063"/>
              <a:ext cx="740" cy="613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5EDF9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07995" name="Cloud"/>
            <p:cNvSpPr>
              <a:spLocks noChangeAspect="1" noEditPoints="1" noChangeArrowheads="1"/>
            </p:cNvSpPr>
            <p:nvPr/>
          </p:nvSpPr>
          <p:spPr bwMode="auto">
            <a:xfrm rot="-1571098">
              <a:off x="5151" y="2473"/>
              <a:ext cx="919" cy="370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0F0FA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 algn="l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176145" name="Text Box 60"/>
            <p:cNvSpPr txBox="1">
              <a:spLocks noChangeAspect="1" noChangeArrowheads="1"/>
            </p:cNvSpPr>
            <p:nvPr/>
          </p:nvSpPr>
          <p:spPr bwMode="auto">
            <a:xfrm>
              <a:off x="5433" y="2592"/>
              <a:ext cx="797" cy="162"/>
            </a:xfrm>
            <a:prstGeom prst="rect">
              <a:avLst/>
            </a:prstGeom>
            <a:solidFill>
              <a:srgbClr val="C0F0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200" b="1">
                  <a:latin typeface="Comic Sans MS" charset="0"/>
                </a:rPr>
                <a:t>physics group</a:t>
              </a:r>
            </a:p>
          </p:txBody>
        </p:sp>
        <p:sp>
          <p:nvSpPr>
            <p:cNvPr id="807997" name="Cloud"/>
            <p:cNvSpPr>
              <a:spLocks noChangeAspect="1" noEditPoints="1" noChangeArrowheads="1"/>
            </p:cNvSpPr>
            <p:nvPr/>
          </p:nvSpPr>
          <p:spPr bwMode="auto">
            <a:xfrm>
              <a:off x="4396" y="1332"/>
              <a:ext cx="1444" cy="1345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5EDF9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07998" name="Cloud"/>
            <p:cNvSpPr>
              <a:spLocks noChangeAspect="1" noEditPoints="1" noChangeArrowheads="1"/>
            </p:cNvSpPr>
            <p:nvPr/>
          </p:nvSpPr>
          <p:spPr bwMode="auto">
            <a:xfrm rot="-2233066">
              <a:off x="3997" y="1243"/>
              <a:ext cx="919" cy="371"/>
            </a:xfrm>
            <a:custGeom>
              <a:avLst/>
              <a:gdLst>
                <a:gd name="T0" fmla="*/ 67 w 21600"/>
                <a:gd name="T1" fmla="*/ 10800 h 21600"/>
                <a:gd name="T2" fmla="*/ 10800 w 21600"/>
                <a:gd name="T3" fmla="*/ 21577 h 21600"/>
                <a:gd name="T4" fmla="*/ 21582 w 21600"/>
                <a:gd name="T5" fmla="*/ 10800 h 21600"/>
                <a:gd name="T6" fmla="*/ 10800 w 21600"/>
                <a:gd name="T7" fmla="*/ 1235 h 21600"/>
                <a:gd name="T8" fmla="*/ 2977 w 21600"/>
                <a:gd name="T9" fmla="*/ 3262 h 21600"/>
                <a:gd name="T10" fmla="*/ 17087 w 21600"/>
                <a:gd name="T11" fmla="*/ 173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 extrusionOk="0">
                  <a:moveTo>
                    <a:pt x="1949" y="7180"/>
                  </a:moveTo>
                  <a:cubicBezTo>
                    <a:pt x="841" y="7336"/>
                    <a:pt x="-1" y="8613"/>
                    <a:pt x="-1" y="10137"/>
                  </a:cubicBezTo>
                  <a:cubicBezTo>
                    <a:pt x="-1" y="11192"/>
                    <a:pt x="409" y="12169"/>
                    <a:pt x="1074" y="12702"/>
                  </a:cubicBezTo>
                  <a:lnTo>
                    <a:pt x="1063" y="12668"/>
                  </a:lnTo>
                  <a:cubicBezTo>
                    <a:pt x="685" y="13217"/>
                    <a:pt x="474" y="13940"/>
                    <a:pt x="474" y="14690"/>
                  </a:cubicBezTo>
                  <a:cubicBezTo>
                    <a:pt x="475" y="16325"/>
                    <a:pt x="1451" y="17650"/>
                    <a:pt x="2655" y="17650"/>
                  </a:cubicBezTo>
                  <a:cubicBezTo>
                    <a:pt x="2739" y="17650"/>
                    <a:pt x="2824" y="17643"/>
                    <a:pt x="2909" y="17629"/>
                  </a:cubicBezTo>
                  <a:lnTo>
                    <a:pt x="2897" y="17649"/>
                  </a:lnTo>
                  <a:cubicBezTo>
                    <a:pt x="3585" y="19288"/>
                    <a:pt x="4863" y="20299"/>
                    <a:pt x="6247" y="20299"/>
                  </a:cubicBezTo>
                  <a:cubicBezTo>
                    <a:pt x="6947" y="20299"/>
                    <a:pt x="7635" y="20039"/>
                    <a:pt x="8235" y="19546"/>
                  </a:cubicBezTo>
                  <a:lnTo>
                    <a:pt x="8229" y="19550"/>
                  </a:lnTo>
                  <a:cubicBezTo>
                    <a:pt x="8855" y="20829"/>
                    <a:pt x="9908" y="21596"/>
                    <a:pt x="11036" y="21596"/>
                  </a:cubicBezTo>
                  <a:cubicBezTo>
                    <a:pt x="12523" y="21596"/>
                    <a:pt x="13836" y="20267"/>
                    <a:pt x="14267" y="18324"/>
                  </a:cubicBezTo>
                  <a:lnTo>
                    <a:pt x="14270" y="18350"/>
                  </a:lnTo>
                  <a:cubicBezTo>
                    <a:pt x="14730" y="18740"/>
                    <a:pt x="15260" y="18946"/>
                    <a:pt x="15802" y="18946"/>
                  </a:cubicBezTo>
                  <a:cubicBezTo>
                    <a:pt x="17390" y="18946"/>
                    <a:pt x="18682" y="17205"/>
                    <a:pt x="18694" y="15045"/>
                  </a:cubicBezTo>
                  <a:lnTo>
                    <a:pt x="18689" y="15035"/>
                  </a:lnTo>
                  <a:cubicBezTo>
                    <a:pt x="20357" y="14710"/>
                    <a:pt x="21597" y="12765"/>
                    <a:pt x="21597" y="10472"/>
                  </a:cubicBezTo>
                  <a:cubicBezTo>
                    <a:pt x="21597" y="9456"/>
                    <a:pt x="21350" y="8469"/>
                    <a:pt x="20896" y="7663"/>
                  </a:cubicBezTo>
                  <a:lnTo>
                    <a:pt x="20889" y="7661"/>
                  </a:lnTo>
                  <a:cubicBezTo>
                    <a:pt x="21031" y="7208"/>
                    <a:pt x="21105" y="6721"/>
                    <a:pt x="21105" y="6228"/>
                  </a:cubicBezTo>
                  <a:cubicBezTo>
                    <a:pt x="21105" y="4588"/>
                    <a:pt x="20299" y="3150"/>
                    <a:pt x="19139" y="2719"/>
                  </a:cubicBezTo>
                  <a:lnTo>
                    <a:pt x="19148" y="2712"/>
                  </a:lnTo>
                  <a:cubicBezTo>
                    <a:pt x="18940" y="1142"/>
                    <a:pt x="17933" y="-1"/>
                    <a:pt x="16758" y="-1"/>
                  </a:cubicBezTo>
                  <a:cubicBezTo>
                    <a:pt x="16044" y="-1"/>
                    <a:pt x="15367" y="426"/>
                    <a:pt x="14905" y="1165"/>
                  </a:cubicBezTo>
                  <a:lnTo>
                    <a:pt x="14909" y="1170"/>
                  </a:lnTo>
                  <a:cubicBezTo>
                    <a:pt x="14497" y="432"/>
                    <a:pt x="13855" y="-1"/>
                    <a:pt x="13174" y="-1"/>
                  </a:cubicBezTo>
                  <a:cubicBezTo>
                    <a:pt x="12347" y="-1"/>
                    <a:pt x="11590" y="637"/>
                    <a:pt x="11221" y="1645"/>
                  </a:cubicBezTo>
                  <a:lnTo>
                    <a:pt x="11229" y="1694"/>
                  </a:lnTo>
                  <a:cubicBezTo>
                    <a:pt x="10730" y="1024"/>
                    <a:pt x="10058" y="649"/>
                    <a:pt x="9358" y="649"/>
                  </a:cubicBezTo>
                  <a:cubicBezTo>
                    <a:pt x="8372" y="649"/>
                    <a:pt x="7466" y="1391"/>
                    <a:pt x="7003" y="2578"/>
                  </a:cubicBezTo>
                  <a:lnTo>
                    <a:pt x="6995" y="2602"/>
                  </a:lnTo>
                  <a:cubicBezTo>
                    <a:pt x="6477" y="2189"/>
                    <a:pt x="5888" y="1971"/>
                    <a:pt x="5288" y="1971"/>
                  </a:cubicBezTo>
                  <a:cubicBezTo>
                    <a:pt x="3423" y="1972"/>
                    <a:pt x="1912" y="4029"/>
                    <a:pt x="1912" y="6567"/>
                  </a:cubicBezTo>
                  <a:cubicBezTo>
                    <a:pt x="1911" y="6774"/>
                    <a:pt x="1922" y="6981"/>
                    <a:pt x="1942" y="7186"/>
                  </a:cubicBezTo>
                  <a:close/>
                </a:path>
                <a:path w="21600" h="21600" fill="none" extrusionOk="0">
                  <a:moveTo>
                    <a:pt x="1074" y="12702"/>
                  </a:moveTo>
                  <a:cubicBezTo>
                    <a:pt x="1407" y="12969"/>
                    <a:pt x="1786" y="13109"/>
                    <a:pt x="2172" y="13109"/>
                  </a:cubicBezTo>
                  <a:cubicBezTo>
                    <a:pt x="2228" y="13109"/>
                    <a:pt x="2285" y="13107"/>
                    <a:pt x="2341" y="13101"/>
                  </a:cubicBezTo>
                </a:path>
                <a:path w="21600" h="21600" fill="none" extrusionOk="0">
                  <a:moveTo>
                    <a:pt x="2909" y="17629"/>
                  </a:moveTo>
                  <a:cubicBezTo>
                    <a:pt x="3099" y="17599"/>
                    <a:pt x="3285" y="17535"/>
                    <a:pt x="3463" y="17439"/>
                  </a:cubicBezTo>
                </a:path>
                <a:path w="21600" h="21600" fill="none" extrusionOk="0">
                  <a:moveTo>
                    <a:pt x="7895" y="18680"/>
                  </a:moveTo>
                  <a:cubicBezTo>
                    <a:pt x="7983" y="18985"/>
                    <a:pt x="8095" y="19277"/>
                    <a:pt x="8229" y="19550"/>
                  </a:cubicBezTo>
                </a:path>
                <a:path w="21600" h="21600" fill="none" extrusionOk="0">
                  <a:moveTo>
                    <a:pt x="14267" y="18324"/>
                  </a:moveTo>
                  <a:cubicBezTo>
                    <a:pt x="14336" y="18013"/>
                    <a:pt x="14380" y="17693"/>
                    <a:pt x="14400" y="17370"/>
                  </a:cubicBezTo>
                </a:path>
                <a:path w="21600" h="21600" fill="none" extrusionOk="0">
                  <a:moveTo>
                    <a:pt x="18694" y="15045"/>
                  </a:moveTo>
                  <a:cubicBezTo>
                    <a:pt x="18694" y="15034"/>
                    <a:pt x="18695" y="15024"/>
                    <a:pt x="18695" y="15013"/>
                  </a:cubicBezTo>
                  <a:cubicBezTo>
                    <a:pt x="18695" y="13508"/>
                    <a:pt x="18063" y="12136"/>
                    <a:pt x="17069" y="11477"/>
                  </a:cubicBezTo>
                </a:path>
                <a:path w="21600" h="21600" fill="none" extrusionOk="0">
                  <a:moveTo>
                    <a:pt x="20165" y="8999"/>
                  </a:moveTo>
                  <a:cubicBezTo>
                    <a:pt x="20479" y="8635"/>
                    <a:pt x="20726" y="8177"/>
                    <a:pt x="20889" y="7661"/>
                  </a:cubicBezTo>
                </a:path>
                <a:path w="21600" h="21600" fill="none" extrusionOk="0">
                  <a:moveTo>
                    <a:pt x="19186" y="3344"/>
                  </a:moveTo>
                  <a:cubicBezTo>
                    <a:pt x="19186" y="3328"/>
                    <a:pt x="19187" y="3313"/>
                    <a:pt x="19187" y="3297"/>
                  </a:cubicBezTo>
                  <a:cubicBezTo>
                    <a:pt x="19187" y="3101"/>
                    <a:pt x="19174" y="2905"/>
                    <a:pt x="19148" y="2712"/>
                  </a:cubicBezTo>
                </a:path>
                <a:path w="21600" h="21600" fill="none" extrusionOk="0">
                  <a:moveTo>
                    <a:pt x="14905" y="1165"/>
                  </a:moveTo>
                  <a:cubicBezTo>
                    <a:pt x="14754" y="1408"/>
                    <a:pt x="14629" y="1679"/>
                    <a:pt x="14535" y="1971"/>
                  </a:cubicBezTo>
                </a:path>
                <a:path w="21600" h="21600" fill="none" extrusionOk="0">
                  <a:moveTo>
                    <a:pt x="11221" y="1645"/>
                  </a:moveTo>
                  <a:cubicBezTo>
                    <a:pt x="11140" y="1866"/>
                    <a:pt x="11080" y="2099"/>
                    <a:pt x="11041" y="2340"/>
                  </a:cubicBezTo>
                </a:path>
                <a:path w="21600" h="21600" fill="none" extrusionOk="0">
                  <a:moveTo>
                    <a:pt x="7645" y="3276"/>
                  </a:moveTo>
                  <a:cubicBezTo>
                    <a:pt x="7449" y="3016"/>
                    <a:pt x="7231" y="2790"/>
                    <a:pt x="6995" y="2602"/>
                  </a:cubicBezTo>
                </a:path>
                <a:path w="21600" h="21600" fill="none" extrusionOk="0">
                  <a:moveTo>
                    <a:pt x="1942" y="7186"/>
                  </a:moveTo>
                  <a:cubicBezTo>
                    <a:pt x="1966" y="7426"/>
                    <a:pt x="2004" y="7663"/>
                    <a:pt x="2056" y="7895"/>
                  </a:cubicBezTo>
                </a:path>
              </a:pathLst>
            </a:custGeom>
            <a:solidFill>
              <a:srgbClr val="CAF4FA"/>
            </a:solidFill>
            <a:ln w="9525">
              <a:noFill/>
              <a:miter lim="800000"/>
              <a:headEnd/>
              <a:tailEnd/>
            </a:ln>
            <a:effectLst>
              <a:outerShdw blurRad="63500" dist="107763" dir="2700000" algn="ctr" rotWithShape="0">
                <a:srgbClr val="000000">
                  <a:alpha val="74998"/>
                </a:srgbClr>
              </a:outerShdw>
            </a:effectLst>
          </p:spPr>
          <p:txBody>
            <a:bodyPr/>
            <a:lstStyle/>
            <a:p>
              <a:pPr algn="l">
                <a:lnSpc>
                  <a:spcPct val="90000"/>
                </a:lnSpc>
                <a:defRPr/>
              </a:pPr>
              <a:endParaRPr lang="en-US"/>
            </a:p>
          </p:txBody>
        </p:sp>
        <p:sp>
          <p:nvSpPr>
            <p:cNvPr id="176148" name="Text Box 63"/>
            <p:cNvSpPr txBox="1">
              <a:spLocks noChangeAspect="1" noChangeArrowheads="1"/>
            </p:cNvSpPr>
            <p:nvPr/>
          </p:nvSpPr>
          <p:spPr bwMode="auto">
            <a:xfrm>
              <a:off x="4276" y="1366"/>
              <a:ext cx="828" cy="162"/>
            </a:xfrm>
            <a:prstGeom prst="rect">
              <a:avLst/>
            </a:prstGeom>
            <a:solidFill>
              <a:srgbClr val="CAF4F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>
                <a:lnSpc>
                  <a:spcPct val="90000"/>
                </a:lnSpc>
              </a:pPr>
              <a:r>
                <a:rPr lang="en-US" sz="1200" b="1">
                  <a:latin typeface="Comic Sans MS" charset="0"/>
                </a:rPr>
                <a:t>regional group</a:t>
              </a:r>
            </a:p>
          </p:txBody>
        </p:sp>
        <p:sp>
          <p:nvSpPr>
            <p:cNvPr id="176149" name="AutoShape 64"/>
            <p:cNvSpPr>
              <a:spLocks noChangeAspect="1" noChangeArrowheads="1"/>
            </p:cNvSpPr>
            <p:nvPr/>
          </p:nvSpPr>
          <p:spPr bwMode="auto">
            <a:xfrm>
              <a:off x="4939" y="1769"/>
              <a:ext cx="388" cy="424"/>
            </a:xfrm>
            <a:prstGeom prst="octagon">
              <a:avLst>
                <a:gd name="adj" fmla="val 29287"/>
              </a:avLst>
            </a:prstGeom>
            <a:solidFill>
              <a:srgbClr val="CCEC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2075" tIns="46038" rIns="92075" bIns="46038" anchor="ctr"/>
            <a:lstStyle/>
            <a:p>
              <a:pPr>
                <a:lnSpc>
                  <a:spcPct val="90000"/>
                </a:lnSpc>
              </a:pPr>
              <a:endParaRPr lang="en-US" i="1"/>
            </a:p>
          </p:txBody>
        </p:sp>
        <p:grpSp>
          <p:nvGrpSpPr>
            <p:cNvPr id="176150" name="Group 65"/>
            <p:cNvGrpSpPr>
              <a:grpSpLocks noChangeAspect="1"/>
            </p:cNvGrpSpPr>
            <p:nvPr/>
          </p:nvGrpSpPr>
          <p:grpSpPr bwMode="auto">
            <a:xfrm>
              <a:off x="5023" y="1863"/>
              <a:ext cx="215" cy="237"/>
              <a:chOff x="2987" y="1930"/>
              <a:chExt cx="430" cy="437"/>
            </a:xfrm>
          </p:grpSpPr>
          <p:sp>
            <p:nvSpPr>
              <p:cNvPr id="176182" name="Freeform 66"/>
              <p:cNvSpPr>
                <a:spLocks noChangeAspect="1"/>
              </p:cNvSpPr>
              <p:nvPr/>
            </p:nvSpPr>
            <p:spPr bwMode="auto">
              <a:xfrm>
                <a:off x="3150" y="1930"/>
                <a:ext cx="161" cy="174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1619" y="1493"/>
                    </a:moveTo>
                    <a:lnTo>
                      <a:pt x="1619" y="1493"/>
                    </a:lnTo>
                    <a:lnTo>
                      <a:pt x="1615" y="1416"/>
                    </a:lnTo>
                    <a:lnTo>
                      <a:pt x="1610" y="1342"/>
                    </a:lnTo>
                    <a:lnTo>
                      <a:pt x="1599" y="1267"/>
                    </a:lnTo>
                    <a:lnTo>
                      <a:pt x="1585" y="1194"/>
                    </a:lnTo>
                    <a:lnTo>
                      <a:pt x="1568" y="1120"/>
                    </a:lnTo>
                    <a:lnTo>
                      <a:pt x="1545" y="1049"/>
                    </a:lnTo>
                    <a:lnTo>
                      <a:pt x="1519" y="981"/>
                    </a:lnTo>
                    <a:lnTo>
                      <a:pt x="1491" y="914"/>
                    </a:lnTo>
                    <a:lnTo>
                      <a:pt x="1458" y="847"/>
                    </a:lnTo>
                    <a:lnTo>
                      <a:pt x="1423" y="783"/>
                    </a:lnTo>
                    <a:lnTo>
                      <a:pt x="1383" y="719"/>
                    </a:lnTo>
                    <a:lnTo>
                      <a:pt x="1341" y="660"/>
                    </a:lnTo>
                    <a:lnTo>
                      <a:pt x="1295" y="601"/>
                    </a:lnTo>
                    <a:lnTo>
                      <a:pt x="1248" y="545"/>
                    </a:lnTo>
                    <a:lnTo>
                      <a:pt x="1196" y="491"/>
                    </a:lnTo>
                    <a:lnTo>
                      <a:pt x="1143" y="439"/>
                    </a:lnTo>
                    <a:lnTo>
                      <a:pt x="1087" y="389"/>
                    </a:lnTo>
                    <a:lnTo>
                      <a:pt x="1028" y="341"/>
                    </a:lnTo>
                    <a:lnTo>
                      <a:pt x="967" y="299"/>
                    </a:lnTo>
                    <a:lnTo>
                      <a:pt x="903" y="256"/>
                    </a:lnTo>
                    <a:lnTo>
                      <a:pt x="839" y="217"/>
                    </a:lnTo>
                    <a:lnTo>
                      <a:pt x="770" y="181"/>
                    </a:lnTo>
                    <a:lnTo>
                      <a:pt x="701" y="148"/>
                    </a:lnTo>
                    <a:lnTo>
                      <a:pt x="628" y="118"/>
                    </a:lnTo>
                    <a:lnTo>
                      <a:pt x="556" y="92"/>
                    </a:lnTo>
                    <a:lnTo>
                      <a:pt x="481" y="68"/>
                    </a:lnTo>
                    <a:lnTo>
                      <a:pt x="404" y="47"/>
                    </a:lnTo>
                    <a:lnTo>
                      <a:pt x="325" y="31"/>
                    </a:lnTo>
                    <a:lnTo>
                      <a:pt x="245" y="18"/>
                    </a:lnTo>
                    <a:lnTo>
                      <a:pt x="164" y="8"/>
                    </a:lnTo>
                    <a:lnTo>
                      <a:pt x="84" y="3"/>
                    </a:lnTo>
                    <a:lnTo>
                      <a:pt x="0" y="0"/>
                    </a:lnTo>
                    <a:lnTo>
                      <a:pt x="0" y="117"/>
                    </a:lnTo>
                    <a:lnTo>
                      <a:pt x="77" y="118"/>
                    </a:lnTo>
                    <a:lnTo>
                      <a:pt x="153" y="123"/>
                    </a:lnTo>
                    <a:lnTo>
                      <a:pt x="227" y="133"/>
                    </a:lnTo>
                    <a:lnTo>
                      <a:pt x="300" y="144"/>
                    </a:lnTo>
                    <a:lnTo>
                      <a:pt x="372" y="160"/>
                    </a:lnTo>
                    <a:lnTo>
                      <a:pt x="442" y="179"/>
                    </a:lnTo>
                    <a:lnTo>
                      <a:pt x="513" y="200"/>
                    </a:lnTo>
                    <a:lnTo>
                      <a:pt x="581" y="225"/>
                    </a:lnTo>
                    <a:lnTo>
                      <a:pt x="646" y="253"/>
                    </a:lnTo>
                    <a:lnTo>
                      <a:pt x="711" y="283"/>
                    </a:lnTo>
                    <a:lnTo>
                      <a:pt x="773" y="315"/>
                    </a:lnTo>
                    <a:lnTo>
                      <a:pt x="833" y="352"/>
                    </a:lnTo>
                    <a:lnTo>
                      <a:pt x="892" y="391"/>
                    </a:lnTo>
                    <a:lnTo>
                      <a:pt x="948" y="431"/>
                    </a:lnTo>
                    <a:lnTo>
                      <a:pt x="1003" y="475"/>
                    </a:lnTo>
                    <a:lnTo>
                      <a:pt x="1055" y="520"/>
                    </a:lnTo>
                    <a:lnTo>
                      <a:pt x="1103" y="568"/>
                    </a:lnTo>
                    <a:lnTo>
                      <a:pt x="1151" y="618"/>
                    </a:lnTo>
                    <a:lnTo>
                      <a:pt x="1195" y="670"/>
                    </a:lnTo>
                    <a:lnTo>
                      <a:pt x="1237" y="725"/>
                    </a:lnTo>
                    <a:lnTo>
                      <a:pt x="1277" y="780"/>
                    </a:lnTo>
                    <a:lnTo>
                      <a:pt x="1312" y="837"/>
                    </a:lnTo>
                    <a:lnTo>
                      <a:pt x="1345" y="897"/>
                    </a:lnTo>
                    <a:lnTo>
                      <a:pt x="1375" y="958"/>
                    </a:lnTo>
                    <a:lnTo>
                      <a:pt x="1401" y="1020"/>
                    </a:lnTo>
                    <a:lnTo>
                      <a:pt x="1425" y="1085"/>
                    </a:lnTo>
                    <a:lnTo>
                      <a:pt x="1445" y="1150"/>
                    </a:lnTo>
                    <a:lnTo>
                      <a:pt x="1462" y="1216"/>
                    </a:lnTo>
                    <a:lnTo>
                      <a:pt x="1475" y="1283"/>
                    </a:lnTo>
                    <a:lnTo>
                      <a:pt x="1485" y="1352"/>
                    </a:lnTo>
                    <a:lnTo>
                      <a:pt x="1491" y="1422"/>
                    </a:lnTo>
                    <a:lnTo>
                      <a:pt x="1492" y="1493"/>
                    </a:lnTo>
                    <a:lnTo>
                      <a:pt x="1619" y="14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3" name="Freeform 67"/>
              <p:cNvSpPr>
                <a:spLocks noChangeAspect="1"/>
              </p:cNvSpPr>
              <p:nvPr/>
            </p:nvSpPr>
            <p:spPr bwMode="auto">
              <a:xfrm>
                <a:off x="3150" y="2104"/>
                <a:ext cx="161" cy="173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0" y="1493"/>
                    </a:moveTo>
                    <a:lnTo>
                      <a:pt x="0" y="1493"/>
                    </a:lnTo>
                    <a:lnTo>
                      <a:pt x="84" y="1490"/>
                    </a:lnTo>
                    <a:lnTo>
                      <a:pt x="164" y="1485"/>
                    </a:lnTo>
                    <a:lnTo>
                      <a:pt x="245" y="1476"/>
                    </a:lnTo>
                    <a:lnTo>
                      <a:pt x="325" y="1462"/>
                    </a:lnTo>
                    <a:lnTo>
                      <a:pt x="404" y="1446"/>
                    </a:lnTo>
                    <a:lnTo>
                      <a:pt x="481" y="1426"/>
                    </a:lnTo>
                    <a:lnTo>
                      <a:pt x="556" y="1402"/>
                    </a:lnTo>
                    <a:lnTo>
                      <a:pt x="628" y="1375"/>
                    </a:lnTo>
                    <a:lnTo>
                      <a:pt x="701" y="1345"/>
                    </a:lnTo>
                    <a:lnTo>
                      <a:pt x="770" y="1313"/>
                    </a:lnTo>
                    <a:lnTo>
                      <a:pt x="839" y="1276"/>
                    </a:lnTo>
                    <a:lnTo>
                      <a:pt x="903" y="1238"/>
                    </a:lnTo>
                    <a:lnTo>
                      <a:pt x="967" y="1195"/>
                    </a:lnTo>
                    <a:lnTo>
                      <a:pt x="1028" y="1152"/>
                    </a:lnTo>
                    <a:lnTo>
                      <a:pt x="1087" y="1104"/>
                    </a:lnTo>
                    <a:lnTo>
                      <a:pt x="1143" y="1055"/>
                    </a:lnTo>
                    <a:lnTo>
                      <a:pt x="1196" y="1003"/>
                    </a:lnTo>
                    <a:lnTo>
                      <a:pt x="1248" y="948"/>
                    </a:lnTo>
                    <a:lnTo>
                      <a:pt x="1295" y="892"/>
                    </a:lnTo>
                    <a:lnTo>
                      <a:pt x="1341" y="833"/>
                    </a:lnTo>
                    <a:lnTo>
                      <a:pt x="1383" y="774"/>
                    </a:lnTo>
                    <a:lnTo>
                      <a:pt x="1423" y="710"/>
                    </a:lnTo>
                    <a:lnTo>
                      <a:pt x="1458" y="647"/>
                    </a:lnTo>
                    <a:lnTo>
                      <a:pt x="1491" y="580"/>
                    </a:lnTo>
                    <a:lnTo>
                      <a:pt x="1519" y="513"/>
                    </a:lnTo>
                    <a:lnTo>
                      <a:pt x="1545" y="444"/>
                    </a:lnTo>
                    <a:lnTo>
                      <a:pt x="1568" y="373"/>
                    </a:lnTo>
                    <a:lnTo>
                      <a:pt x="1585" y="300"/>
                    </a:lnTo>
                    <a:lnTo>
                      <a:pt x="1599" y="227"/>
                    </a:lnTo>
                    <a:lnTo>
                      <a:pt x="1610" y="152"/>
                    </a:lnTo>
                    <a:lnTo>
                      <a:pt x="1615" y="77"/>
                    </a:lnTo>
                    <a:lnTo>
                      <a:pt x="1619" y="0"/>
                    </a:lnTo>
                    <a:lnTo>
                      <a:pt x="1492" y="0"/>
                    </a:lnTo>
                    <a:lnTo>
                      <a:pt x="1491" y="71"/>
                    </a:lnTo>
                    <a:lnTo>
                      <a:pt x="1485" y="141"/>
                    </a:lnTo>
                    <a:lnTo>
                      <a:pt x="1475" y="210"/>
                    </a:lnTo>
                    <a:lnTo>
                      <a:pt x="1462" y="277"/>
                    </a:lnTo>
                    <a:lnTo>
                      <a:pt x="1445" y="344"/>
                    </a:lnTo>
                    <a:lnTo>
                      <a:pt x="1425" y="408"/>
                    </a:lnTo>
                    <a:lnTo>
                      <a:pt x="1401" y="473"/>
                    </a:lnTo>
                    <a:lnTo>
                      <a:pt x="1375" y="536"/>
                    </a:lnTo>
                    <a:lnTo>
                      <a:pt x="1345" y="596"/>
                    </a:lnTo>
                    <a:lnTo>
                      <a:pt x="1312" y="656"/>
                    </a:lnTo>
                    <a:lnTo>
                      <a:pt x="1277" y="713"/>
                    </a:lnTo>
                    <a:lnTo>
                      <a:pt x="1237" y="769"/>
                    </a:lnTo>
                    <a:lnTo>
                      <a:pt x="1195" y="823"/>
                    </a:lnTo>
                    <a:lnTo>
                      <a:pt x="1151" y="875"/>
                    </a:lnTo>
                    <a:lnTo>
                      <a:pt x="1103" y="925"/>
                    </a:lnTo>
                    <a:lnTo>
                      <a:pt x="1055" y="973"/>
                    </a:lnTo>
                    <a:lnTo>
                      <a:pt x="1003" y="1018"/>
                    </a:lnTo>
                    <a:lnTo>
                      <a:pt x="948" y="1062"/>
                    </a:lnTo>
                    <a:lnTo>
                      <a:pt x="892" y="1103"/>
                    </a:lnTo>
                    <a:lnTo>
                      <a:pt x="833" y="1142"/>
                    </a:lnTo>
                    <a:lnTo>
                      <a:pt x="773" y="1178"/>
                    </a:lnTo>
                    <a:lnTo>
                      <a:pt x="711" y="1210"/>
                    </a:lnTo>
                    <a:lnTo>
                      <a:pt x="646" y="1241"/>
                    </a:lnTo>
                    <a:lnTo>
                      <a:pt x="581" y="1269"/>
                    </a:lnTo>
                    <a:lnTo>
                      <a:pt x="513" y="1293"/>
                    </a:lnTo>
                    <a:lnTo>
                      <a:pt x="442" y="1315"/>
                    </a:lnTo>
                    <a:lnTo>
                      <a:pt x="372" y="1334"/>
                    </a:lnTo>
                    <a:lnTo>
                      <a:pt x="300" y="1349"/>
                    </a:lnTo>
                    <a:lnTo>
                      <a:pt x="227" y="1361"/>
                    </a:lnTo>
                    <a:lnTo>
                      <a:pt x="153" y="1370"/>
                    </a:lnTo>
                    <a:lnTo>
                      <a:pt x="77" y="1375"/>
                    </a:lnTo>
                    <a:lnTo>
                      <a:pt x="0" y="1376"/>
                    </a:lnTo>
                    <a:lnTo>
                      <a:pt x="0" y="1493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4" name="Freeform 68"/>
              <p:cNvSpPr>
                <a:spLocks noChangeAspect="1"/>
              </p:cNvSpPr>
              <p:nvPr/>
            </p:nvSpPr>
            <p:spPr bwMode="auto">
              <a:xfrm>
                <a:off x="2987" y="2104"/>
                <a:ext cx="163" cy="173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0" y="0"/>
                    </a:moveTo>
                    <a:lnTo>
                      <a:pt x="0" y="0"/>
                    </a:lnTo>
                    <a:lnTo>
                      <a:pt x="3" y="77"/>
                    </a:lnTo>
                    <a:lnTo>
                      <a:pt x="9" y="152"/>
                    </a:lnTo>
                    <a:lnTo>
                      <a:pt x="19" y="227"/>
                    </a:lnTo>
                    <a:lnTo>
                      <a:pt x="34" y="300"/>
                    </a:lnTo>
                    <a:lnTo>
                      <a:pt x="51" y="373"/>
                    </a:lnTo>
                    <a:lnTo>
                      <a:pt x="74" y="444"/>
                    </a:lnTo>
                    <a:lnTo>
                      <a:pt x="100" y="513"/>
                    </a:lnTo>
                    <a:lnTo>
                      <a:pt x="128" y="580"/>
                    </a:lnTo>
                    <a:lnTo>
                      <a:pt x="161" y="647"/>
                    </a:lnTo>
                    <a:lnTo>
                      <a:pt x="196" y="710"/>
                    </a:lnTo>
                    <a:lnTo>
                      <a:pt x="235" y="774"/>
                    </a:lnTo>
                    <a:lnTo>
                      <a:pt x="277" y="833"/>
                    </a:lnTo>
                    <a:lnTo>
                      <a:pt x="324" y="892"/>
                    </a:lnTo>
                    <a:lnTo>
                      <a:pt x="370" y="948"/>
                    </a:lnTo>
                    <a:lnTo>
                      <a:pt x="422" y="1003"/>
                    </a:lnTo>
                    <a:lnTo>
                      <a:pt x="475" y="1055"/>
                    </a:lnTo>
                    <a:lnTo>
                      <a:pt x="532" y="1104"/>
                    </a:lnTo>
                    <a:lnTo>
                      <a:pt x="591" y="1152"/>
                    </a:lnTo>
                    <a:lnTo>
                      <a:pt x="652" y="1195"/>
                    </a:lnTo>
                    <a:lnTo>
                      <a:pt x="715" y="1238"/>
                    </a:lnTo>
                    <a:lnTo>
                      <a:pt x="780" y="1276"/>
                    </a:lnTo>
                    <a:lnTo>
                      <a:pt x="849" y="1313"/>
                    </a:lnTo>
                    <a:lnTo>
                      <a:pt x="918" y="1345"/>
                    </a:lnTo>
                    <a:lnTo>
                      <a:pt x="991" y="1375"/>
                    </a:lnTo>
                    <a:lnTo>
                      <a:pt x="1063" y="1402"/>
                    </a:lnTo>
                    <a:lnTo>
                      <a:pt x="1138" y="1426"/>
                    </a:lnTo>
                    <a:lnTo>
                      <a:pt x="1215" y="1446"/>
                    </a:lnTo>
                    <a:lnTo>
                      <a:pt x="1294" y="1462"/>
                    </a:lnTo>
                    <a:lnTo>
                      <a:pt x="1373" y="1476"/>
                    </a:lnTo>
                    <a:lnTo>
                      <a:pt x="1455" y="1485"/>
                    </a:lnTo>
                    <a:lnTo>
                      <a:pt x="1535" y="1490"/>
                    </a:lnTo>
                    <a:lnTo>
                      <a:pt x="1619" y="1493"/>
                    </a:lnTo>
                    <a:lnTo>
                      <a:pt x="1619" y="1376"/>
                    </a:lnTo>
                    <a:lnTo>
                      <a:pt x="1542" y="1375"/>
                    </a:lnTo>
                    <a:lnTo>
                      <a:pt x="1466" y="1370"/>
                    </a:lnTo>
                    <a:lnTo>
                      <a:pt x="1391" y="1361"/>
                    </a:lnTo>
                    <a:lnTo>
                      <a:pt x="1319" y="1349"/>
                    </a:lnTo>
                    <a:lnTo>
                      <a:pt x="1246" y="1334"/>
                    </a:lnTo>
                    <a:lnTo>
                      <a:pt x="1176" y="1315"/>
                    </a:lnTo>
                    <a:lnTo>
                      <a:pt x="1106" y="1293"/>
                    </a:lnTo>
                    <a:lnTo>
                      <a:pt x="1038" y="1269"/>
                    </a:lnTo>
                    <a:lnTo>
                      <a:pt x="972" y="1241"/>
                    </a:lnTo>
                    <a:lnTo>
                      <a:pt x="908" y="1210"/>
                    </a:lnTo>
                    <a:lnTo>
                      <a:pt x="846" y="1178"/>
                    </a:lnTo>
                    <a:lnTo>
                      <a:pt x="786" y="1142"/>
                    </a:lnTo>
                    <a:lnTo>
                      <a:pt x="727" y="1103"/>
                    </a:lnTo>
                    <a:lnTo>
                      <a:pt x="670" y="1062"/>
                    </a:lnTo>
                    <a:lnTo>
                      <a:pt x="616" y="1018"/>
                    </a:lnTo>
                    <a:lnTo>
                      <a:pt x="564" y="973"/>
                    </a:lnTo>
                    <a:lnTo>
                      <a:pt x="515" y="925"/>
                    </a:lnTo>
                    <a:lnTo>
                      <a:pt x="468" y="875"/>
                    </a:lnTo>
                    <a:lnTo>
                      <a:pt x="423" y="823"/>
                    </a:lnTo>
                    <a:lnTo>
                      <a:pt x="381" y="769"/>
                    </a:lnTo>
                    <a:lnTo>
                      <a:pt x="342" y="713"/>
                    </a:lnTo>
                    <a:lnTo>
                      <a:pt x="307" y="656"/>
                    </a:lnTo>
                    <a:lnTo>
                      <a:pt x="274" y="596"/>
                    </a:lnTo>
                    <a:lnTo>
                      <a:pt x="243" y="536"/>
                    </a:lnTo>
                    <a:lnTo>
                      <a:pt x="217" y="473"/>
                    </a:lnTo>
                    <a:lnTo>
                      <a:pt x="194" y="408"/>
                    </a:lnTo>
                    <a:lnTo>
                      <a:pt x="173" y="344"/>
                    </a:lnTo>
                    <a:lnTo>
                      <a:pt x="156" y="277"/>
                    </a:lnTo>
                    <a:lnTo>
                      <a:pt x="144" y="210"/>
                    </a:lnTo>
                    <a:lnTo>
                      <a:pt x="134" y="141"/>
                    </a:lnTo>
                    <a:lnTo>
                      <a:pt x="128" y="71"/>
                    </a:lnTo>
                    <a:lnTo>
                      <a:pt x="12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5" name="Freeform 69"/>
              <p:cNvSpPr>
                <a:spLocks noChangeAspect="1"/>
              </p:cNvSpPr>
              <p:nvPr/>
            </p:nvSpPr>
            <p:spPr bwMode="auto">
              <a:xfrm>
                <a:off x="2987" y="1930"/>
                <a:ext cx="163" cy="174"/>
              </a:xfrm>
              <a:custGeom>
                <a:avLst/>
                <a:gdLst>
                  <a:gd name="T0" fmla="*/ 0 w 1619"/>
                  <a:gd name="T1" fmla="*/ 0 h 1493"/>
                  <a:gd name="T2" fmla="*/ 0 w 1619"/>
                  <a:gd name="T3" fmla="*/ 0 h 1493"/>
                  <a:gd name="T4" fmla="*/ 0 w 1619"/>
                  <a:gd name="T5" fmla="*/ 0 h 1493"/>
                  <a:gd name="T6" fmla="*/ 0 w 1619"/>
                  <a:gd name="T7" fmla="*/ 0 h 1493"/>
                  <a:gd name="T8" fmla="*/ 0 w 1619"/>
                  <a:gd name="T9" fmla="*/ 0 h 1493"/>
                  <a:gd name="T10" fmla="*/ 0 w 1619"/>
                  <a:gd name="T11" fmla="*/ 0 h 1493"/>
                  <a:gd name="T12" fmla="*/ 0 w 1619"/>
                  <a:gd name="T13" fmla="*/ 0 h 1493"/>
                  <a:gd name="T14" fmla="*/ 0 w 1619"/>
                  <a:gd name="T15" fmla="*/ 0 h 1493"/>
                  <a:gd name="T16" fmla="*/ 0 w 1619"/>
                  <a:gd name="T17" fmla="*/ 0 h 1493"/>
                  <a:gd name="T18" fmla="*/ 0 w 1619"/>
                  <a:gd name="T19" fmla="*/ 0 h 1493"/>
                  <a:gd name="T20" fmla="*/ 0 w 1619"/>
                  <a:gd name="T21" fmla="*/ 0 h 1493"/>
                  <a:gd name="T22" fmla="*/ 0 w 1619"/>
                  <a:gd name="T23" fmla="*/ 0 h 1493"/>
                  <a:gd name="T24" fmla="*/ 0 w 1619"/>
                  <a:gd name="T25" fmla="*/ 0 h 1493"/>
                  <a:gd name="T26" fmla="*/ 0 w 1619"/>
                  <a:gd name="T27" fmla="*/ 0 h 1493"/>
                  <a:gd name="T28" fmla="*/ 0 w 1619"/>
                  <a:gd name="T29" fmla="*/ 0 h 1493"/>
                  <a:gd name="T30" fmla="*/ 0 w 1619"/>
                  <a:gd name="T31" fmla="*/ 0 h 1493"/>
                  <a:gd name="T32" fmla="*/ 0 w 1619"/>
                  <a:gd name="T33" fmla="*/ 0 h 1493"/>
                  <a:gd name="T34" fmla="*/ 0 w 1619"/>
                  <a:gd name="T35" fmla="*/ 0 h 1493"/>
                  <a:gd name="T36" fmla="*/ 0 w 1619"/>
                  <a:gd name="T37" fmla="*/ 0 h 1493"/>
                  <a:gd name="T38" fmla="*/ 0 w 1619"/>
                  <a:gd name="T39" fmla="*/ 0 h 1493"/>
                  <a:gd name="T40" fmla="*/ 0 w 1619"/>
                  <a:gd name="T41" fmla="*/ 0 h 1493"/>
                  <a:gd name="T42" fmla="*/ 0 w 1619"/>
                  <a:gd name="T43" fmla="*/ 0 h 1493"/>
                  <a:gd name="T44" fmla="*/ 0 w 1619"/>
                  <a:gd name="T45" fmla="*/ 0 h 1493"/>
                  <a:gd name="T46" fmla="*/ 0 w 1619"/>
                  <a:gd name="T47" fmla="*/ 0 h 1493"/>
                  <a:gd name="T48" fmla="*/ 0 w 1619"/>
                  <a:gd name="T49" fmla="*/ 0 h 1493"/>
                  <a:gd name="T50" fmla="*/ 0 w 1619"/>
                  <a:gd name="T51" fmla="*/ 0 h 1493"/>
                  <a:gd name="T52" fmla="*/ 0 w 1619"/>
                  <a:gd name="T53" fmla="*/ 0 h 1493"/>
                  <a:gd name="T54" fmla="*/ 0 w 1619"/>
                  <a:gd name="T55" fmla="*/ 0 h 1493"/>
                  <a:gd name="T56" fmla="*/ 0 w 1619"/>
                  <a:gd name="T57" fmla="*/ 0 h 1493"/>
                  <a:gd name="T58" fmla="*/ 0 w 1619"/>
                  <a:gd name="T59" fmla="*/ 0 h 1493"/>
                  <a:gd name="T60" fmla="*/ 0 w 1619"/>
                  <a:gd name="T61" fmla="*/ 0 h 1493"/>
                  <a:gd name="T62" fmla="*/ 0 w 1619"/>
                  <a:gd name="T63" fmla="*/ 0 h 1493"/>
                  <a:gd name="T64" fmla="*/ 0 w 1619"/>
                  <a:gd name="T65" fmla="*/ 0 h 1493"/>
                  <a:gd name="T66" fmla="*/ 0 w 1619"/>
                  <a:gd name="T67" fmla="*/ 0 h 1493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19"/>
                  <a:gd name="T103" fmla="*/ 0 h 1493"/>
                  <a:gd name="T104" fmla="*/ 1619 w 1619"/>
                  <a:gd name="T105" fmla="*/ 1493 h 1493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19" h="1493">
                    <a:moveTo>
                      <a:pt x="1619" y="0"/>
                    </a:moveTo>
                    <a:lnTo>
                      <a:pt x="1619" y="0"/>
                    </a:lnTo>
                    <a:lnTo>
                      <a:pt x="1535" y="3"/>
                    </a:lnTo>
                    <a:lnTo>
                      <a:pt x="1455" y="8"/>
                    </a:lnTo>
                    <a:lnTo>
                      <a:pt x="1373" y="18"/>
                    </a:lnTo>
                    <a:lnTo>
                      <a:pt x="1294" y="31"/>
                    </a:lnTo>
                    <a:lnTo>
                      <a:pt x="1215" y="47"/>
                    </a:lnTo>
                    <a:lnTo>
                      <a:pt x="1138" y="68"/>
                    </a:lnTo>
                    <a:lnTo>
                      <a:pt x="1063" y="92"/>
                    </a:lnTo>
                    <a:lnTo>
                      <a:pt x="991" y="118"/>
                    </a:lnTo>
                    <a:lnTo>
                      <a:pt x="918" y="148"/>
                    </a:lnTo>
                    <a:lnTo>
                      <a:pt x="849" y="181"/>
                    </a:lnTo>
                    <a:lnTo>
                      <a:pt x="780" y="217"/>
                    </a:lnTo>
                    <a:lnTo>
                      <a:pt x="715" y="256"/>
                    </a:lnTo>
                    <a:lnTo>
                      <a:pt x="652" y="299"/>
                    </a:lnTo>
                    <a:lnTo>
                      <a:pt x="591" y="341"/>
                    </a:lnTo>
                    <a:lnTo>
                      <a:pt x="532" y="389"/>
                    </a:lnTo>
                    <a:lnTo>
                      <a:pt x="475" y="439"/>
                    </a:lnTo>
                    <a:lnTo>
                      <a:pt x="422" y="491"/>
                    </a:lnTo>
                    <a:lnTo>
                      <a:pt x="370" y="545"/>
                    </a:lnTo>
                    <a:lnTo>
                      <a:pt x="324" y="601"/>
                    </a:lnTo>
                    <a:lnTo>
                      <a:pt x="277" y="660"/>
                    </a:lnTo>
                    <a:lnTo>
                      <a:pt x="235" y="719"/>
                    </a:lnTo>
                    <a:lnTo>
                      <a:pt x="196" y="783"/>
                    </a:lnTo>
                    <a:lnTo>
                      <a:pt x="161" y="847"/>
                    </a:lnTo>
                    <a:lnTo>
                      <a:pt x="128" y="914"/>
                    </a:lnTo>
                    <a:lnTo>
                      <a:pt x="100" y="981"/>
                    </a:lnTo>
                    <a:lnTo>
                      <a:pt x="74" y="1049"/>
                    </a:lnTo>
                    <a:lnTo>
                      <a:pt x="51" y="1120"/>
                    </a:lnTo>
                    <a:lnTo>
                      <a:pt x="34" y="1194"/>
                    </a:lnTo>
                    <a:lnTo>
                      <a:pt x="19" y="1267"/>
                    </a:lnTo>
                    <a:lnTo>
                      <a:pt x="9" y="1342"/>
                    </a:lnTo>
                    <a:lnTo>
                      <a:pt x="3" y="1416"/>
                    </a:lnTo>
                    <a:lnTo>
                      <a:pt x="0" y="1493"/>
                    </a:lnTo>
                    <a:lnTo>
                      <a:pt x="127" y="1493"/>
                    </a:lnTo>
                    <a:lnTo>
                      <a:pt x="128" y="1422"/>
                    </a:lnTo>
                    <a:lnTo>
                      <a:pt x="134" y="1352"/>
                    </a:lnTo>
                    <a:lnTo>
                      <a:pt x="144" y="1283"/>
                    </a:lnTo>
                    <a:lnTo>
                      <a:pt x="156" y="1216"/>
                    </a:lnTo>
                    <a:lnTo>
                      <a:pt x="173" y="1150"/>
                    </a:lnTo>
                    <a:lnTo>
                      <a:pt x="194" y="1085"/>
                    </a:lnTo>
                    <a:lnTo>
                      <a:pt x="217" y="1020"/>
                    </a:lnTo>
                    <a:lnTo>
                      <a:pt x="243" y="958"/>
                    </a:lnTo>
                    <a:lnTo>
                      <a:pt x="274" y="897"/>
                    </a:lnTo>
                    <a:lnTo>
                      <a:pt x="307" y="837"/>
                    </a:lnTo>
                    <a:lnTo>
                      <a:pt x="342" y="780"/>
                    </a:lnTo>
                    <a:lnTo>
                      <a:pt x="381" y="725"/>
                    </a:lnTo>
                    <a:lnTo>
                      <a:pt x="423" y="670"/>
                    </a:lnTo>
                    <a:lnTo>
                      <a:pt x="468" y="618"/>
                    </a:lnTo>
                    <a:lnTo>
                      <a:pt x="515" y="568"/>
                    </a:lnTo>
                    <a:lnTo>
                      <a:pt x="564" y="520"/>
                    </a:lnTo>
                    <a:lnTo>
                      <a:pt x="616" y="475"/>
                    </a:lnTo>
                    <a:lnTo>
                      <a:pt x="670" y="431"/>
                    </a:lnTo>
                    <a:lnTo>
                      <a:pt x="727" y="391"/>
                    </a:lnTo>
                    <a:lnTo>
                      <a:pt x="786" y="352"/>
                    </a:lnTo>
                    <a:lnTo>
                      <a:pt x="846" y="315"/>
                    </a:lnTo>
                    <a:lnTo>
                      <a:pt x="908" y="283"/>
                    </a:lnTo>
                    <a:lnTo>
                      <a:pt x="972" y="253"/>
                    </a:lnTo>
                    <a:lnTo>
                      <a:pt x="1038" y="225"/>
                    </a:lnTo>
                    <a:lnTo>
                      <a:pt x="1106" y="200"/>
                    </a:lnTo>
                    <a:lnTo>
                      <a:pt x="1176" y="179"/>
                    </a:lnTo>
                    <a:lnTo>
                      <a:pt x="1246" y="160"/>
                    </a:lnTo>
                    <a:lnTo>
                      <a:pt x="1319" y="144"/>
                    </a:lnTo>
                    <a:lnTo>
                      <a:pt x="1391" y="133"/>
                    </a:lnTo>
                    <a:lnTo>
                      <a:pt x="1466" y="123"/>
                    </a:lnTo>
                    <a:lnTo>
                      <a:pt x="1542" y="118"/>
                    </a:lnTo>
                    <a:lnTo>
                      <a:pt x="1619" y="117"/>
                    </a:lnTo>
                    <a:lnTo>
                      <a:pt x="1619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6" name="Freeform 70"/>
              <p:cNvSpPr>
                <a:spLocks noChangeAspect="1"/>
              </p:cNvSpPr>
              <p:nvPr/>
            </p:nvSpPr>
            <p:spPr bwMode="auto">
              <a:xfrm>
                <a:off x="2991" y="2138"/>
                <a:ext cx="46" cy="180"/>
              </a:xfrm>
              <a:custGeom>
                <a:avLst/>
                <a:gdLst>
                  <a:gd name="T0" fmla="*/ 0 w 469"/>
                  <a:gd name="T1" fmla="*/ 0 h 1543"/>
                  <a:gd name="T2" fmla="*/ 0 w 469"/>
                  <a:gd name="T3" fmla="*/ 0 h 1543"/>
                  <a:gd name="T4" fmla="*/ 0 w 469"/>
                  <a:gd name="T5" fmla="*/ 0 h 1543"/>
                  <a:gd name="T6" fmla="*/ 0 w 469"/>
                  <a:gd name="T7" fmla="*/ 0 h 1543"/>
                  <a:gd name="T8" fmla="*/ 0 w 469"/>
                  <a:gd name="T9" fmla="*/ 0 h 1543"/>
                  <a:gd name="T10" fmla="*/ 0 w 469"/>
                  <a:gd name="T11" fmla="*/ 0 h 154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469"/>
                  <a:gd name="T19" fmla="*/ 0 h 1543"/>
                  <a:gd name="T20" fmla="*/ 469 w 469"/>
                  <a:gd name="T21" fmla="*/ 1543 h 154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469" h="1543">
                    <a:moveTo>
                      <a:pt x="408" y="1532"/>
                    </a:moveTo>
                    <a:lnTo>
                      <a:pt x="469" y="1520"/>
                    </a:lnTo>
                    <a:lnTo>
                      <a:pt x="123" y="0"/>
                    </a:lnTo>
                    <a:lnTo>
                      <a:pt x="0" y="23"/>
                    </a:lnTo>
                    <a:lnTo>
                      <a:pt x="347" y="1543"/>
                    </a:lnTo>
                    <a:lnTo>
                      <a:pt x="408" y="153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7" name="Freeform 71"/>
              <p:cNvSpPr>
                <a:spLocks noChangeAspect="1"/>
              </p:cNvSpPr>
              <p:nvPr/>
            </p:nvSpPr>
            <p:spPr bwMode="auto">
              <a:xfrm>
                <a:off x="3116" y="2225"/>
                <a:ext cx="138" cy="142"/>
              </a:xfrm>
              <a:custGeom>
                <a:avLst/>
                <a:gdLst>
                  <a:gd name="T0" fmla="*/ 0 w 1369"/>
                  <a:gd name="T1" fmla="*/ 0 h 1218"/>
                  <a:gd name="T2" fmla="*/ 0 w 1369"/>
                  <a:gd name="T3" fmla="*/ 0 h 1218"/>
                  <a:gd name="T4" fmla="*/ 0 w 1369"/>
                  <a:gd name="T5" fmla="*/ 0 h 1218"/>
                  <a:gd name="T6" fmla="*/ 0 w 1369"/>
                  <a:gd name="T7" fmla="*/ 0 h 1218"/>
                  <a:gd name="T8" fmla="*/ 0 w 1369"/>
                  <a:gd name="T9" fmla="*/ 0 h 1218"/>
                  <a:gd name="T10" fmla="*/ 0 w 1369"/>
                  <a:gd name="T11" fmla="*/ 0 h 12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369"/>
                  <a:gd name="T19" fmla="*/ 0 h 1218"/>
                  <a:gd name="T20" fmla="*/ 1369 w 1369"/>
                  <a:gd name="T21" fmla="*/ 1218 h 121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369" h="1218">
                    <a:moveTo>
                      <a:pt x="43" y="1176"/>
                    </a:moveTo>
                    <a:lnTo>
                      <a:pt x="86" y="1218"/>
                    </a:lnTo>
                    <a:lnTo>
                      <a:pt x="1369" y="84"/>
                    </a:lnTo>
                    <a:lnTo>
                      <a:pt x="1283" y="0"/>
                    </a:lnTo>
                    <a:lnTo>
                      <a:pt x="0" y="1134"/>
                    </a:lnTo>
                    <a:lnTo>
                      <a:pt x="43" y="117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8" name="Freeform 72"/>
              <p:cNvSpPr>
                <a:spLocks noChangeAspect="1"/>
              </p:cNvSpPr>
              <p:nvPr/>
            </p:nvSpPr>
            <p:spPr bwMode="auto">
              <a:xfrm>
                <a:off x="3291" y="2052"/>
                <a:ext cx="101" cy="303"/>
              </a:xfrm>
              <a:custGeom>
                <a:avLst/>
                <a:gdLst>
                  <a:gd name="T0" fmla="*/ 0 w 1007"/>
                  <a:gd name="T1" fmla="*/ 0 h 2605"/>
                  <a:gd name="T2" fmla="*/ 0 w 1007"/>
                  <a:gd name="T3" fmla="*/ 0 h 2605"/>
                  <a:gd name="T4" fmla="*/ 0 w 1007"/>
                  <a:gd name="T5" fmla="*/ 0 h 2605"/>
                  <a:gd name="T6" fmla="*/ 0 w 1007"/>
                  <a:gd name="T7" fmla="*/ 0 h 2605"/>
                  <a:gd name="T8" fmla="*/ 0 w 1007"/>
                  <a:gd name="T9" fmla="*/ 0 h 2605"/>
                  <a:gd name="T10" fmla="*/ 0 w 1007"/>
                  <a:gd name="T11" fmla="*/ 0 h 260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007"/>
                  <a:gd name="T19" fmla="*/ 0 h 2605"/>
                  <a:gd name="T20" fmla="*/ 1007 w 1007"/>
                  <a:gd name="T21" fmla="*/ 2605 h 260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007" h="2605">
                    <a:moveTo>
                      <a:pt x="947" y="2587"/>
                    </a:moveTo>
                    <a:lnTo>
                      <a:pt x="1007" y="2569"/>
                    </a:lnTo>
                    <a:lnTo>
                      <a:pt x="120" y="0"/>
                    </a:lnTo>
                    <a:lnTo>
                      <a:pt x="0" y="35"/>
                    </a:lnTo>
                    <a:lnTo>
                      <a:pt x="887" y="2605"/>
                    </a:lnTo>
                    <a:lnTo>
                      <a:pt x="947" y="2587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89" name="Freeform 73"/>
              <p:cNvSpPr>
                <a:spLocks noChangeAspect="1"/>
              </p:cNvSpPr>
              <p:nvPr/>
            </p:nvSpPr>
            <p:spPr bwMode="auto">
              <a:xfrm>
                <a:off x="3152" y="1931"/>
                <a:ext cx="264" cy="13"/>
              </a:xfrm>
              <a:custGeom>
                <a:avLst/>
                <a:gdLst>
                  <a:gd name="T0" fmla="*/ 0 w 2643"/>
                  <a:gd name="T1" fmla="*/ 0 h 121"/>
                  <a:gd name="T2" fmla="*/ 0 w 2643"/>
                  <a:gd name="T3" fmla="*/ 0 h 121"/>
                  <a:gd name="T4" fmla="*/ 0 w 2643"/>
                  <a:gd name="T5" fmla="*/ 0 h 121"/>
                  <a:gd name="T6" fmla="*/ 0 w 2643"/>
                  <a:gd name="T7" fmla="*/ 0 h 121"/>
                  <a:gd name="T8" fmla="*/ 0 w 2643"/>
                  <a:gd name="T9" fmla="*/ 0 h 121"/>
                  <a:gd name="T10" fmla="*/ 0 w 2643"/>
                  <a:gd name="T11" fmla="*/ 0 h 1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2643"/>
                  <a:gd name="T19" fmla="*/ 0 h 121"/>
                  <a:gd name="T20" fmla="*/ 2643 w 2643"/>
                  <a:gd name="T21" fmla="*/ 121 h 1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2643" h="121">
                    <a:moveTo>
                      <a:pt x="2643" y="59"/>
                    </a:moveTo>
                    <a:lnTo>
                      <a:pt x="2643" y="0"/>
                    </a:lnTo>
                    <a:lnTo>
                      <a:pt x="0" y="4"/>
                    </a:lnTo>
                    <a:lnTo>
                      <a:pt x="0" y="121"/>
                    </a:lnTo>
                    <a:lnTo>
                      <a:pt x="2643" y="117"/>
                    </a:lnTo>
                    <a:lnTo>
                      <a:pt x="2643" y="59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0" name="Freeform 74"/>
              <p:cNvSpPr>
                <a:spLocks noChangeAspect="1"/>
              </p:cNvSpPr>
              <p:nvPr/>
            </p:nvSpPr>
            <p:spPr bwMode="auto">
              <a:xfrm>
                <a:off x="3059" y="1951"/>
                <a:ext cx="145" cy="103"/>
              </a:xfrm>
              <a:custGeom>
                <a:avLst/>
                <a:gdLst>
                  <a:gd name="T0" fmla="*/ 0 w 1433"/>
                  <a:gd name="T1" fmla="*/ 0 h 897"/>
                  <a:gd name="T2" fmla="*/ 0 w 1433"/>
                  <a:gd name="T3" fmla="*/ 0 h 897"/>
                  <a:gd name="T4" fmla="*/ 0 w 1433"/>
                  <a:gd name="T5" fmla="*/ 0 h 897"/>
                  <a:gd name="T6" fmla="*/ 0 w 1433"/>
                  <a:gd name="T7" fmla="*/ 0 h 897"/>
                  <a:gd name="T8" fmla="*/ 0 w 1433"/>
                  <a:gd name="T9" fmla="*/ 0 h 897"/>
                  <a:gd name="T10" fmla="*/ 0 w 1433"/>
                  <a:gd name="T11" fmla="*/ 0 h 897"/>
                  <a:gd name="T12" fmla="*/ 0 w 1433"/>
                  <a:gd name="T13" fmla="*/ 0 h 897"/>
                  <a:gd name="T14" fmla="*/ 0 w 1433"/>
                  <a:gd name="T15" fmla="*/ 0 h 897"/>
                  <a:gd name="T16" fmla="*/ 0 w 1433"/>
                  <a:gd name="T17" fmla="*/ 0 h 897"/>
                  <a:gd name="T18" fmla="*/ 0 w 1433"/>
                  <a:gd name="T19" fmla="*/ 0 h 897"/>
                  <a:gd name="T20" fmla="*/ 0 w 1433"/>
                  <a:gd name="T21" fmla="*/ 0 h 897"/>
                  <a:gd name="T22" fmla="*/ 0 w 1433"/>
                  <a:gd name="T23" fmla="*/ 0 h 897"/>
                  <a:gd name="T24" fmla="*/ 0 w 1433"/>
                  <a:gd name="T25" fmla="*/ 0 h 897"/>
                  <a:gd name="T26" fmla="*/ 0 w 1433"/>
                  <a:gd name="T27" fmla="*/ 0 h 897"/>
                  <a:gd name="T28" fmla="*/ 0 w 1433"/>
                  <a:gd name="T29" fmla="*/ 0 h 897"/>
                  <a:gd name="T30" fmla="*/ 0 w 1433"/>
                  <a:gd name="T31" fmla="*/ 0 h 897"/>
                  <a:gd name="T32" fmla="*/ 0 w 1433"/>
                  <a:gd name="T33" fmla="*/ 0 h 897"/>
                  <a:gd name="T34" fmla="*/ 0 w 1433"/>
                  <a:gd name="T35" fmla="*/ 0 h 897"/>
                  <a:gd name="T36" fmla="*/ 0 w 1433"/>
                  <a:gd name="T37" fmla="*/ 0 h 897"/>
                  <a:gd name="T38" fmla="*/ 0 w 1433"/>
                  <a:gd name="T39" fmla="*/ 0 h 897"/>
                  <a:gd name="T40" fmla="*/ 0 w 1433"/>
                  <a:gd name="T41" fmla="*/ 0 h 897"/>
                  <a:gd name="T42" fmla="*/ 0 w 1433"/>
                  <a:gd name="T43" fmla="*/ 0 h 897"/>
                  <a:gd name="T44" fmla="*/ 0 w 1433"/>
                  <a:gd name="T45" fmla="*/ 0 h 897"/>
                  <a:gd name="T46" fmla="*/ 0 w 1433"/>
                  <a:gd name="T47" fmla="*/ 0 h 897"/>
                  <a:gd name="T48" fmla="*/ 0 w 1433"/>
                  <a:gd name="T49" fmla="*/ 0 h 897"/>
                  <a:gd name="T50" fmla="*/ 0 w 1433"/>
                  <a:gd name="T51" fmla="*/ 0 h 897"/>
                  <a:gd name="T52" fmla="*/ 0 w 1433"/>
                  <a:gd name="T53" fmla="*/ 0 h 897"/>
                  <a:gd name="T54" fmla="*/ 0 w 1433"/>
                  <a:gd name="T55" fmla="*/ 0 h 897"/>
                  <a:gd name="T56" fmla="*/ 0 w 1433"/>
                  <a:gd name="T57" fmla="*/ 0 h 897"/>
                  <a:gd name="T58" fmla="*/ 0 w 1433"/>
                  <a:gd name="T59" fmla="*/ 0 h 897"/>
                  <a:gd name="T60" fmla="*/ 0 w 1433"/>
                  <a:gd name="T61" fmla="*/ 0 h 897"/>
                  <a:gd name="T62" fmla="*/ 0 w 1433"/>
                  <a:gd name="T63" fmla="*/ 0 h 897"/>
                  <a:gd name="T64" fmla="*/ 0 w 1433"/>
                  <a:gd name="T65" fmla="*/ 0 h 897"/>
                  <a:gd name="T66" fmla="*/ 0 w 1433"/>
                  <a:gd name="T67" fmla="*/ 0 h 897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433"/>
                  <a:gd name="T103" fmla="*/ 0 h 897"/>
                  <a:gd name="T104" fmla="*/ 1433 w 1433"/>
                  <a:gd name="T105" fmla="*/ 897 h 897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433" h="897">
                    <a:moveTo>
                      <a:pt x="1426" y="0"/>
                    </a:moveTo>
                    <a:lnTo>
                      <a:pt x="1426" y="0"/>
                    </a:lnTo>
                    <a:lnTo>
                      <a:pt x="1371" y="6"/>
                    </a:lnTo>
                    <a:lnTo>
                      <a:pt x="1316" y="14"/>
                    </a:lnTo>
                    <a:lnTo>
                      <a:pt x="1261" y="23"/>
                    </a:lnTo>
                    <a:lnTo>
                      <a:pt x="1206" y="33"/>
                    </a:lnTo>
                    <a:lnTo>
                      <a:pt x="1151" y="46"/>
                    </a:lnTo>
                    <a:lnTo>
                      <a:pt x="1098" y="60"/>
                    </a:lnTo>
                    <a:lnTo>
                      <a:pt x="1045" y="74"/>
                    </a:lnTo>
                    <a:lnTo>
                      <a:pt x="992" y="92"/>
                    </a:lnTo>
                    <a:lnTo>
                      <a:pt x="941" y="110"/>
                    </a:lnTo>
                    <a:lnTo>
                      <a:pt x="889" y="129"/>
                    </a:lnTo>
                    <a:lnTo>
                      <a:pt x="838" y="150"/>
                    </a:lnTo>
                    <a:lnTo>
                      <a:pt x="789" y="172"/>
                    </a:lnTo>
                    <a:lnTo>
                      <a:pt x="739" y="195"/>
                    </a:lnTo>
                    <a:lnTo>
                      <a:pt x="691" y="221"/>
                    </a:lnTo>
                    <a:lnTo>
                      <a:pt x="643" y="247"/>
                    </a:lnTo>
                    <a:lnTo>
                      <a:pt x="598" y="275"/>
                    </a:lnTo>
                    <a:lnTo>
                      <a:pt x="551" y="303"/>
                    </a:lnTo>
                    <a:lnTo>
                      <a:pt x="506" y="334"/>
                    </a:lnTo>
                    <a:lnTo>
                      <a:pt x="463" y="364"/>
                    </a:lnTo>
                    <a:lnTo>
                      <a:pt x="420" y="397"/>
                    </a:lnTo>
                    <a:lnTo>
                      <a:pt x="378" y="430"/>
                    </a:lnTo>
                    <a:lnTo>
                      <a:pt x="339" y="466"/>
                    </a:lnTo>
                    <a:lnTo>
                      <a:pt x="298" y="500"/>
                    </a:lnTo>
                    <a:lnTo>
                      <a:pt x="259" y="538"/>
                    </a:lnTo>
                    <a:lnTo>
                      <a:pt x="223" y="576"/>
                    </a:lnTo>
                    <a:lnTo>
                      <a:pt x="187" y="614"/>
                    </a:lnTo>
                    <a:lnTo>
                      <a:pt x="153" y="655"/>
                    </a:lnTo>
                    <a:lnTo>
                      <a:pt x="119" y="697"/>
                    </a:lnTo>
                    <a:lnTo>
                      <a:pt x="88" y="737"/>
                    </a:lnTo>
                    <a:lnTo>
                      <a:pt x="57" y="781"/>
                    </a:lnTo>
                    <a:lnTo>
                      <a:pt x="28" y="825"/>
                    </a:lnTo>
                    <a:lnTo>
                      <a:pt x="0" y="870"/>
                    </a:lnTo>
                    <a:lnTo>
                      <a:pt x="57" y="897"/>
                    </a:lnTo>
                    <a:lnTo>
                      <a:pt x="83" y="854"/>
                    </a:lnTo>
                    <a:lnTo>
                      <a:pt x="111" y="812"/>
                    </a:lnTo>
                    <a:lnTo>
                      <a:pt x="141" y="771"/>
                    </a:lnTo>
                    <a:lnTo>
                      <a:pt x="171" y="730"/>
                    </a:lnTo>
                    <a:lnTo>
                      <a:pt x="203" y="690"/>
                    </a:lnTo>
                    <a:lnTo>
                      <a:pt x="237" y="652"/>
                    </a:lnTo>
                    <a:lnTo>
                      <a:pt x="271" y="614"/>
                    </a:lnTo>
                    <a:lnTo>
                      <a:pt x="307" y="578"/>
                    </a:lnTo>
                    <a:lnTo>
                      <a:pt x="343" y="542"/>
                    </a:lnTo>
                    <a:lnTo>
                      <a:pt x="382" y="508"/>
                    </a:lnTo>
                    <a:lnTo>
                      <a:pt x="421" y="474"/>
                    </a:lnTo>
                    <a:lnTo>
                      <a:pt x="461" y="441"/>
                    </a:lnTo>
                    <a:lnTo>
                      <a:pt x="502" y="410"/>
                    </a:lnTo>
                    <a:lnTo>
                      <a:pt x="545" y="380"/>
                    </a:lnTo>
                    <a:lnTo>
                      <a:pt x="588" y="351"/>
                    </a:lnTo>
                    <a:lnTo>
                      <a:pt x="632" y="323"/>
                    </a:lnTo>
                    <a:lnTo>
                      <a:pt x="677" y="297"/>
                    </a:lnTo>
                    <a:lnTo>
                      <a:pt x="722" y="272"/>
                    </a:lnTo>
                    <a:lnTo>
                      <a:pt x="769" y="248"/>
                    </a:lnTo>
                    <a:lnTo>
                      <a:pt x="816" y="225"/>
                    </a:lnTo>
                    <a:lnTo>
                      <a:pt x="865" y="203"/>
                    </a:lnTo>
                    <a:lnTo>
                      <a:pt x="914" y="183"/>
                    </a:lnTo>
                    <a:lnTo>
                      <a:pt x="963" y="164"/>
                    </a:lnTo>
                    <a:lnTo>
                      <a:pt x="1014" y="146"/>
                    </a:lnTo>
                    <a:lnTo>
                      <a:pt x="1065" y="131"/>
                    </a:lnTo>
                    <a:lnTo>
                      <a:pt x="1116" y="116"/>
                    </a:lnTo>
                    <a:lnTo>
                      <a:pt x="1167" y="102"/>
                    </a:lnTo>
                    <a:lnTo>
                      <a:pt x="1219" y="90"/>
                    </a:lnTo>
                    <a:lnTo>
                      <a:pt x="1273" y="79"/>
                    </a:lnTo>
                    <a:lnTo>
                      <a:pt x="1325" y="72"/>
                    </a:lnTo>
                    <a:lnTo>
                      <a:pt x="1380" y="65"/>
                    </a:lnTo>
                    <a:lnTo>
                      <a:pt x="1433" y="59"/>
                    </a:lnTo>
                    <a:lnTo>
                      <a:pt x="1426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1" name="Freeform 75"/>
              <p:cNvSpPr>
                <a:spLocks noChangeAspect="1"/>
              </p:cNvSpPr>
              <p:nvPr/>
            </p:nvSpPr>
            <p:spPr bwMode="auto">
              <a:xfrm>
                <a:off x="3202" y="1949"/>
                <a:ext cx="200" cy="176"/>
              </a:xfrm>
              <a:custGeom>
                <a:avLst/>
                <a:gdLst>
                  <a:gd name="T0" fmla="*/ 0 w 1992"/>
                  <a:gd name="T1" fmla="*/ 0 h 1522"/>
                  <a:gd name="T2" fmla="*/ 0 w 1992"/>
                  <a:gd name="T3" fmla="*/ 0 h 1522"/>
                  <a:gd name="T4" fmla="*/ 0 w 1992"/>
                  <a:gd name="T5" fmla="*/ 0 h 1522"/>
                  <a:gd name="T6" fmla="*/ 0 w 1992"/>
                  <a:gd name="T7" fmla="*/ 0 h 1522"/>
                  <a:gd name="T8" fmla="*/ 0 w 1992"/>
                  <a:gd name="T9" fmla="*/ 0 h 1522"/>
                  <a:gd name="T10" fmla="*/ 0 w 1992"/>
                  <a:gd name="T11" fmla="*/ 0 h 1522"/>
                  <a:gd name="T12" fmla="*/ 0 w 1992"/>
                  <a:gd name="T13" fmla="*/ 0 h 1522"/>
                  <a:gd name="T14" fmla="*/ 0 w 1992"/>
                  <a:gd name="T15" fmla="*/ 0 h 1522"/>
                  <a:gd name="T16" fmla="*/ 0 w 1992"/>
                  <a:gd name="T17" fmla="*/ 0 h 1522"/>
                  <a:gd name="T18" fmla="*/ 0 w 1992"/>
                  <a:gd name="T19" fmla="*/ 0 h 1522"/>
                  <a:gd name="T20" fmla="*/ 0 w 1992"/>
                  <a:gd name="T21" fmla="*/ 0 h 1522"/>
                  <a:gd name="T22" fmla="*/ 0 w 1992"/>
                  <a:gd name="T23" fmla="*/ 0 h 1522"/>
                  <a:gd name="T24" fmla="*/ 0 w 1992"/>
                  <a:gd name="T25" fmla="*/ 0 h 1522"/>
                  <a:gd name="T26" fmla="*/ 0 w 1992"/>
                  <a:gd name="T27" fmla="*/ 0 h 1522"/>
                  <a:gd name="T28" fmla="*/ 0 w 1992"/>
                  <a:gd name="T29" fmla="*/ 0 h 1522"/>
                  <a:gd name="T30" fmla="*/ 0 w 1992"/>
                  <a:gd name="T31" fmla="*/ 0 h 1522"/>
                  <a:gd name="T32" fmla="*/ 0 w 1992"/>
                  <a:gd name="T33" fmla="*/ 0 h 1522"/>
                  <a:gd name="T34" fmla="*/ 0 w 1992"/>
                  <a:gd name="T35" fmla="*/ 0 h 1522"/>
                  <a:gd name="T36" fmla="*/ 0 w 1992"/>
                  <a:gd name="T37" fmla="*/ 0 h 1522"/>
                  <a:gd name="T38" fmla="*/ 0 w 1992"/>
                  <a:gd name="T39" fmla="*/ 0 h 1522"/>
                  <a:gd name="T40" fmla="*/ 0 w 1992"/>
                  <a:gd name="T41" fmla="*/ 0 h 1522"/>
                  <a:gd name="T42" fmla="*/ 0 w 1992"/>
                  <a:gd name="T43" fmla="*/ 0 h 1522"/>
                  <a:gd name="T44" fmla="*/ 0 w 1992"/>
                  <a:gd name="T45" fmla="*/ 0 h 1522"/>
                  <a:gd name="T46" fmla="*/ 0 w 1992"/>
                  <a:gd name="T47" fmla="*/ 0 h 1522"/>
                  <a:gd name="T48" fmla="*/ 0 w 1992"/>
                  <a:gd name="T49" fmla="*/ 0 h 1522"/>
                  <a:gd name="T50" fmla="*/ 0 w 1992"/>
                  <a:gd name="T51" fmla="*/ 0 h 1522"/>
                  <a:gd name="T52" fmla="*/ 0 w 1992"/>
                  <a:gd name="T53" fmla="*/ 0 h 1522"/>
                  <a:gd name="T54" fmla="*/ 0 w 1992"/>
                  <a:gd name="T55" fmla="*/ 0 h 1522"/>
                  <a:gd name="T56" fmla="*/ 0 w 1992"/>
                  <a:gd name="T57" fmla="*/ 0 h 1522"/>
                  <a:gd name="T58" fmla="*/ 0 w 1992"/>
                  <a:gd name="T59" fmla="*/ 0 h 1522"/>
                  <a:gd name="T60" fmla="*/ 0 w 1992"/>
                  <a:gd name="T61" fmla="*/ 0 h 1522"/>
                  <a:gd name="T62" fmla="*/ 0 w 1992"/>
                  <a:gd name="T63" fmla="*/ 0 h 1522"/>
                  <a:gd name="T64" fmla="*/ 0 w 1992"/>
                  <a:gd name="T65" fmla="*/ 0 h 1522"/>
                  <a:gd name="T66" fmla="*/ 0 w 1992"/>
                  <a:gd name="T67" fmla="*/ 0 h 1522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992"/>
                  <a:gd name="T103" fmla="*/ 0 h 1522"/>
                  <a:gd name="T104" fmla="*/ 1992 w 1992"/>
                  <a:gd name="T105" fmla="*/ 1522 h 1522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992" h="1522">
                    <a:moveTo>
                      <a:pt x="1992" y="1516"/>
                    </a:moveTo>
                    <a:lnTo>
                      <a:pt x="1992" y="1516"/>
                    </a:lnTo>
                    <a:lnTo>
                      <a:pt x="1980" y="1430"/>
                    </a:lnTo>
                    <a:lnTo>
                      <a:pt x="1963" y="1346"/>
                    </a:lnTo>
                    <a:lnTo>
                      <a:pt x="1943" y="1264"/>
                    </a:lnTo>
                    <a:lnTo>
                      <a:pt x="1919" y="1184"/>
                    </a:lnTo>
                    <a:lnTo>
                      <a:pt x="1890" y="1103"/>
                    </a:lnTo>
                    <a:lnTo>
                      <a:pt x="1857" y="1027"/>
                    </a:lnTo>
                    <a:lnTo>
                      <a:pt x="1820" y="952"/>
                    </a:lnTo>
                    <a:lnTo>
                      <a:pt x="1780" y="880"/>
                    </a:lnTo>
                    <a:lnTo>
                      <a:pt x="1735" y="808"/>
                    </a:lnTo>
                    <a:lnTo>
                      <a:pt x="1687" y="740"/>
                    </a:lnTo>
                    <a:lnTo>
                      <a:pt x="1635" y="673"/>
                    </a:lnTo>
                    <a:lnTo>
                      <a:pt x="1582" y="611"/>
                    </a:lnTo>
                    <a:lnTo>
                      <a:pt x="1524" y="549"/>
                    </a:lnTo>
                    <a:lnTo>
                      <a:pt x="1463" y="491"/>
                    </a:lnTo>
                    <a:lnTo>
                      <a:pt x="1400" y="435"/>
                    </a:lnTo>
                    <a:lnTo>
                      <a:pt x="1334" y="382"/>
                    </a:lnTo>
                    <a:lnTo>
                      <a:pt x="1265" y="334"/>
                    </a:lnTo>
                    <a:lnTo>
                      <a:pt x="1194" y="287"/>
                    </a:lnTo>
                    <a:lnTo>
                      <a:pt x="1119" y="243"/>
                    </a:lnTo>
                    <a:lnTo>
                      <a:pt x="1043" y="202"/>
                    </a:lnTo>
                    <a:lnTo>
                      <a:pt x="965" y="166"/>
                    </a:lnTo>
                    <a:lnTo>
                      <a:pt x="886" y="131"/>
                    </a:lnTo>
                    <a:lnTo>
                      <a:pt x="802" y="102"/>
                    </a:lnTo>
                    <a:lnTo>
                      <a:pt x="719" y="76"/>
                    </a:lnTo>
                    <a:lnTo>
                      <a:pt x="634" y="53"/>
                    </a:lnTo>
                    <a:lnTo>
                      <a:pt x="546" y="35"/>
                    </a:lnTo>
                    <a:lnTo>
                      <a:pt x="458" y="20"/>
                    </a:lnTo>
                    <a:lnTo>
                      <a:pt x="370" y="8"/>
                    </a:lnTo>
                    <a:lnTo>
                      <a:pt x="278" y="2"/>
                    </a:lnTo>
                    <a:lnTo>
                      <a:pt x="186" y="0"/>
                    </a:lnTo>
                    <a:lnTo>
                      <a:pt x="94" y="1"/>
                    </a:lnTo>
                    <a:lnTo>
                      <a:pt x="0" y="7"/>
                    </a:lnTo>
                    <a:lnTo>
                      <a:pt x="7" y="66"/>
                    </a:lnTo>
                    <a:lnTo>
                      <a:pt x="97" y="59"/>
                    </a:lnTo>
                    <a:lnTo>
                      <a:pt x="186" y="58"/>
                    </a:lnTo>
                    <a:lnTo>
                      <a:pt x="276" y="60"/>
                    </a:lnTo>
                    <a:lnTo>
                      <a:pt x="363" y="67"/>
                    </a:lnTo>
                    <a:lnTo>
                      <a:pt x="449" y="78"/>
                    </a:lnTo>
                    <a:lnTo>
                      <a:pt x="535" y="92"/>
                    </a:lnTo>
                    <a:lnTo>
                      <a:pt x="619" y="109"/>
                    </a:lnTo>
                    <a:lnTo>
                      <a:pt x="701" y="132"/>
                    </a:lnTo>
                    <a:lnTo>
                      <a:pt x="782" y="156"/>
                    </a:lnTo>
                    <a:lnTo>
                      <a:pt x="861" y="186"/>
                    </a:lnTo>
                    <a:lnTo>
                      <a:pt x="938" y="218"/>
                    </a:lnTo>
                    <a:lnTo>
                      <a:pt x="1014" y="255"/>
                    </a:lnTo>
                    <a:lnTo>
                      <a:pt x="1087" y="293"/>
                    </a:lnTo>
                    <a:lnTo>
                      <a:pt x="1157" y="335"/>
                    </a:lnTo>
                    <a:lnTo>
                      <a:pt x="1226" y="380"/>
                    </a:lnTo>
                    <a:lnTo>
                      <a:pt x="1293" y="428"/>
                    </a:lnTo>
                    <a:lnTo>
                      <a:pt x="1357" y="479"/>
                    </a:lnTo>
                    <a:lnTo>
                      <a:pt x="1418" y="532"/>
                    </a:lnTo>
                    <a:lnTo>
                      <a:pt x="1477" y="589"/>
                    </a:lnTo>
                    <a:lnTo>
                      <a:pt x="1532" y="648"/>
                    </a:lnTo>
                    <a:lnTo>
                      <a:pt x="1585" y="709"/>
                    </a:lnTo>
                    <a:lnTo>
                      <a:pt x="1635" y="774"/>
                    </a:lnTo>
                    <a:lnTo>
                      <a:pt x="1680" y="839"/>
                    </a:lnTo>
                    <a:lnTo>
                      <a:pt x="1723" y="907"/>
                    </a:lnTo>
                    <a:lnTo>
                      <a:pt x="1763" y="977"/>
                    </a:lnTo>
                    <a:lnTo>
                      <a:pt x="1798" y="1050"/>
                    </a:lnTo>
                    <a:lnTo>
                      <a:pt x="1831" y="1124"/>
                    </a:lnTo>
                    <a:lnTo>
                      <a:pt x="1858" y="1201"/>
                    </a:lnTo>
                    <a:lnTo>
                      <a:pt x="1882" y="1279"/>
                    </a:lnTo>
                    <a:lnTo>
                      <a:pt x="1902" y="1358"/>
                    </a:lnTo>
                    <a:lnTo>
                      <a:pt x="1917" y="1439"/>
                    </a:lnTo>
                    <a:lnTo>
                      <a:pt x="1928" y="1522"/>
                    </a:lnTo>
                    <a:lnTo>
                      <a:pt x="1992" y="15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2" name="Freeform 76"/>
              <p:cNvSpPr>
                <a:spLocks noChangeAspect="1"/>
              </p:cNvSpPr>
              <p:nvPr/>
            </p:nvSpPr>
            <p:spPr bwMode="auto">
              <a:xfrm>
                <a:off x="3237" y="2125"/>
                <a:ext cx="167" cy="215"/>
              </a:xfrm>
              <a:custGeom>
                <a:avLst/>
                <a:gdLst>
                  <a:gd name="T0" fmla="*/ 0 w 1653"/>
                  <a:gd name="T1" fmla="*/ 0 h 1840"/>
                  <a:gd name="T2" fmla="*/ 0 w 1653"/>
                  <a:gd name="T3" fmla="*/ 0 h 1840"/>
                  <a:gd name="T4" fmla="*/ 0 w 1653"/>
                  <a:gd name="T5" fmla="*/ 0 h 1840"/>
                  <a:gd name="T6" fmla="*/ 0 w 1653"/>
                  <a:gd name="T7" fmla="*/ 0 h 1840"/>
                  <a:gd name="T8" fmla="*/ 0 w 1653"/>
                  <a:gd name="T9" fmla="*/ 0 h 1840"/>
                  <a:gd name="T10" fmla="*/ 0 w 1653"/>
                  <a:gd name="T11" fmla="*/ 0 h 1840"/>
                  <a:gd name="T12" fmla="*/ 0 w 1653"/>
                  <a:gd name="T13" fmla="*/ 0 h 1840"/>
                  <a:gd name="T14" fmla="*/ 0 w 1653"/>
                  <a:gd name="T15" fmla="*/ 0 h 1840"/>
                  <a:gd name="T16" fmla="*/ 0 w 1653"/>
                  <a:gd name="T17" fmla="*/ 0 h 1840"/>
                  <a:gd name="T18" fmla="*/ 0 w 1653"/>
                  <a:gd name="T19" fmla="*/ 0 h 1840"/>
                  <a:gd name="T20" fmla="*/ 0 w 1653"/>
                  <a:gd name="T21" fmla="*/ 0 h 1840"/>
                  <a:gd name="T22" fmla="*/ 0 w 1653"/>
                  <a:gd name="T23" fmla="*/ 0 h 1840"/>
                  <a:gd name="T24" fmla="*/ 0 w 1653"/>
                  <a:gd name="T25" fmla="*/ 0 h 1840"/>
                  <a:gd name="T26" fmla="*/ 0 w 1653"/>
                  <a:gd name="T27" fmla="*/ 0 h 1840"/>
                  <a:gd name="T28" fmla="*/ 0 w 1653"/>
                  <a:gd name="T29" fmla="*/ 0 h 1840"/>
                  <a:gd name="T30" fmla="*/ 0 w 1653"/>
                  <a:gd name="T31" fmla="*/ 0 h 1840"/>
                  <a:gd name="T32" fmla="*/ 0 w 1653"/>
                  <a:gd name="T33" fmla="*/ 0 h 1840"/>
                  <a:gd name="T34" fmla="*/ 0 w 1653"/>
                  <a:gd name="T35" fmla="*/ 0 h 1840"/>
                  <a:gd name="T36" fmla="*/ 0 w 1653"/>
                  <a:gd name="T37" fmla="*/ 0 h 1840"/>
                  <a:gd name="T38" fmla="*/ 0 w 1653"/>
                  <a:gd name="T39" fmla="*/ 0 h 1840"/>
                  <a:gd name="T40" fmla="*/ 0 w 1653"/>
                  <a:gd name="T41" fmla="*/ 0 h 1840"/>
                  <a:gd name="T42" fmla="*/ 0 w 1653"/>
                  <a:gd name="T43" fmla="*/ 0 h 1840"/>
                  <a:gd name="T44" fmla="*/ 0 w 1653"/>
                  <a:gd name="T45" fmla="*/ 0 h 1840"/>
                  <a:gd name="T46" fmla="*/ 0 w 1653"/>
                  <a:gd name="T47" fmla="*/ 0 h 1840"/>
                  <a:gd name="T48" fmla="*/ 0 w 1653"/>
                  <a:gd name="T49" fmla="*/ 0 h 1840"/>
                  <a:gd name="T50" fmla="*/ 0 w 1653"/>
                  <a:gd name="T51" fmla="*/ 0 h 1840"/>
                  <a:gd name="T52" fmla="*/ 0 w 1653"/>
                  <a:gd name="T53" fmla="*/ 0 h 1840"/>
                  <a:gd name="T54" fmla="*/ 0 w 1653"/>
                  <a:gd name="T55" fmla="*/ 0 h 1840"/>
                  <a:gd name="T56" fmla="*/ 0 w 1653"/>
                  <a:gd name="T57" fmla="*/ 0 h 1840"/>
                  <a:gd name="T58" fmla="*/ 0 w 1653"/>
                  <a:gd name="T59" fmla="*/ 0 h 1840"/>
                  <a:gd name="T60" fmla="*/ 0 w 1653"/>
                  <a:gd name="T61" fmla="*/ 0 h 1840"/>
                  <a:gd name="T62" fmla="*/ 0 w 1653"/>
                  <a:gd name="T63" fmla="*/ 0 h 1840"/>
                  <a:gd name="T64" fmla="*/ 0 w 1653"/>
                  <a:gd name="T65" fmla="*/ 0 h 1840"/>
                  <a:gd name="T66" fmla="*/ 0 w 1653"/>
                  <a:gd name="T67" fmla="*/ 0 h 1840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w 1653"/>
                  <a:gd name="T103" fmla="*/ 0 h 1840"/>
                  <a:gd name="T104" fmla="*/ 1653 w 1653"/>
                  <a:gd name="T105" fmla="*/ 1840 h 1840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T102" t="T103" r="T104" b="T105"/>
                <a:pathLst>
                  <a:path w="1653" h="1840">
                    <a:moveTo>
                      <a:pt x="7" y="1840"/>
                    </a:moveTo>
                    <a:lnTo>
                      <a:pt x="7" y="1840"/>
                    </a:lnTo>
                    <a:lnTo>
                      <a:pt x="100" y="1829"/>
                    </a:lnTo>
                    <a:lnTo>
                      <a:pt x="191" y="1814"/>
                    </a:lnTo>
                    <a:lnTo>
                      <a:pt x="281" y="1795"/>
                    </a:lnTo>
                    <a:lnTo>
                      <a:pt x="368" y="1773"/>
                    </a:lnTo>
                    <a:lnTo>
                      <a:pt x="454" y="1746"/>
                    </a:lnTo>
                    <a:lnTo>
                      <a:pt x="538" y="1716"/>
                    </a:lnTo>
                    <a:lnTo>
                      <a:pt x="618" y="1681"/>
                    </a:lnTo>
                    <a:lnTo>
                      <a:pt x="697" y="1645"/>
                    </a:lnTo>
                    <a:lnTo>
                      <a:pt x="775" y="1604"/>
                    </a:lnTo>
                    <a:lnTo>
                      <a:pt x="849" y="1559"/>
                    </a:lnTo>
                    <a:lnTo>
                      <a:pt x="921" y="1512"/>
                    </a:lnTo>
                    <a:lnTo>
                      <a:pt x="989" y="1461"/>
                    </a:lnTo>
                    <a:lnTo>
                      <a:pt x="1056" y="1409"/>
                    </a:lnTo>
                    <a:lnTo>
                      <a:pt x="1120" y="1353"/>
                    </a:lnTo>
                    <a:lnTo>
                      <a:pt x="1180" y="1294"/>
                    </a:lnTo>
                    <a:lnTo>
                      <a:pt x="1237" y="1233"/>
                    </a:lnTo>
                    <a:lnTo>
                      <a:pt x="1291" y="1169"/>
                    </a:lnTo>
                    <a:lnTo>
                      <a:pt x="1341" y="1104"/>
                    </a:lnTo>
                    <a:lnTo>
                      <a:pt x="1389" y="1035"/>
                    </a:lnTo>
                    <a:lnTo>
                      <a:pt x="1433" y="965"/>
                    </a:lnTo>
                    <a:lnTo>
                      <a:pt x="1472" y="893"/>
                    </a:lnTo>
                    <a:lnTo>
                      <a:pt x="1509" y="819"/>
                    </a:lnTo>
                    <a:lnTo>
                      <a:pt x="1541" y="742"/>
                    </a:lnTo>
                    <a:lnTo>
                      <a:pt x="1570" y="665"/>
                    </a:lnTo>
                    <a:lnTo>
                      <a:pt x="1594" y="586"/>
                    </a:lnTo>
                    <a:lnTo>
                      <a:pt x="1614" y="506"/>
                    </a:lnTo>
                    <a:lnTo>
                      <a:pt x="1631" y="424"/>
                    </a:lnTo>
                    <a:lnTo>
                      <a:pt x="1643" y="341"/>
                    </a:lnTo>
                    <a:lnTo>
                      <a:pt x="1649" y="258"/>
                    </a:lnTo>
                    <a:lnTo>
                      <a:pt x="1653" y="172"/>
                    </a:lnTo>
                    <a:lnTo>
                      <a:pt x="1650" y="87"/>
                    </a:lnTo>
                    <a:lnTo>
                      <a:pt x="1644" y="0"/>
                    </a:lnTo>
                    <a:lnTo>
                      <a:pt x="1580" y="6"/>
                    </a:lnTo>
                    <a:lnTo>
                      <a:pt x="1587" y="89"/>
                    </a:lnTo>
                    <a:lnTo>
                      <a:pt x="1589" y="172"/>
                    </a:lnTo>
                    <a:lnTo>
                      <a:pt x="1586" y="254"/>
                    </a:lnTo>
                    <a:lnTo>
                      <a:pt x="1579" y="335"/>
                    </a:lnTo>
                    <a:lnTo>
                      <a:pt x="1568" y="416"/>
                    </a:lnTo>
                    <a:lnTo>
                      <a:pt x="1553" y="494"/>
                    </a:lnTo>
                    <a:lnTo>
                      <a:pt x="1533" y="571"/>
                    </a:lnTo>
                    <a:lnTo>
                      <a:pt x="1509" y="648"/>
                    </a:lnTo>
                    <a:lnTo>
                      <a:pt x="1482" y="721"/>
                    </a:lnTo>
                    <a:lnTo>
                      <a:pt x="1450" y="796"/>
                    </a:lnTo>
                    <a:lnTo>
                      <a:pt x="1415" y="868"/>
                    </a:lnTo>
                    <a:lnTo>
                      <a:pt x="1377" y="938"/>
                    </a:lnTo>
                    <a:lnTo>
                      <a:pt x="1335" y="1006"/>
                    </a:lnTo>
                    <a:lnTo>
                      <a:pt x="1289" y="1070"/>
                    </a:lnTo>
                    <a:lnTo>
                      <a:pt x="1241" y="1134"/>
                    </a:lnTo>
                    <a:lnTo>
                      <a:pt x="1188" y="1196"/>
                    </a:lnTo>
                    <a:lnTo>
                      <a:pt x="1132" y="1254"/>
                    </a:lnTo>
                    <a:lnTo>
                      <a:pt x="1074" y="1311"/>
                    </a:lnTo>
                    <a:lnTo>
                      <a:pt x="1013" y="1365"/>
                    </a:lnTo>
                    <a:lnTo>
                      <a:pt x="949" y="1417"/>
                    </a:lnTo>
                    <a:lnTo>
                      <a:pt x="883" y="1466"/>
                    </a:lnTo>
                    <a:lnTo>
                      <a:pt x="813" y="1511"/>
                    </a:lnTo>
                    <a:lnTo>
                      <a:pt x="741" y="1554"/>
                    </a:lnTo>
                    <a:lnTo>
                      <a:pt x="668" y="1592"/>
                    </a:lnTo>
                    <a:lnTo>
                      <a:pt x="591" y="1629"/>
                    </a:lnTo>
                    <a:lnTo>
                      <a:pt x="513" y="1661"/>
                    </a:lnTo>
                    <a:lnTo>
                      <a:pt x="431" y="1692"/>
                    </a:lnTo>
                    <a:lnTo>
                      <a:pt x="350" y="1717"/>
                    </a:lnTo>
                    <a:lnTo>
                      <a:pt x="265" y="1739"/>
                    </a:lnTo>
                    <a:lnTo>
                      <a:pt x="178" y="1757"/>
                    </a:lnTo>
                    <a:lnTo>
                      <a:pt x="91" y="1771"/>
                    </a:lnTo>
                    <a:lnTo>
                      <a:pt x="0" y="1781"/>
                    </a:lnTo>
                    <a:lnTo>
                      <a:pt x="7" y="184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3" name="Freeform 77"/>
              <p:cNvSpPr>
                <a:spLocks noChangeAspect="1"/>
              </p:cNvSpPr>
              <p:nvPr/>
            </p:nvSpPr>
            <p:spPr bwMode="auto">
              <a:xfrm>
                <a:off x="3037" y="2163"/>
                <a:ext cx="201" cy="177"/>
              </a:xfrm>
              <a:custGeom>
                <a:avLst/>
                <a:gdLst>
                  <a:gd name="T0" fmla="*/ 0 w 1993"/>
                  <a:gd name="T1" fmla="*/ 0 h 1523"/>
                  <a:gd name="T2" fmla="*/ 0 w 1993"/>
                  <a:gd name="T3" fmla="*/ 0 h 1523"/>
                  <a:gd name="T4" fmla="*/ 0 w 1993"/>
                  <a:gd name="T5" fmla="*/ 0 h 1523"/>
                  <a:gd name="T6" fmla="*/ 0 w 1993"/>
                  <a:gd name="T7" fmla="*/ 0 h 1523"/>
                  <a:gd name="T8" fmla="*/ 0 w 1993"/>
                  <a:gd name="T9" fmla="*/ 0 h 1523"/>
                  <a:gd name="T10" fmla="*/ 0 w 1993"/>
                  <a:gd name="T11" fmla="*/ 0 h 1523"/>
                  <a:gd name="T12" fmla="*/ 0 w 1993"/>
                  <a:gd name="T13" fmla="*/ 0 h 1523"/>
                  <a:gd name="T14" fmla="*/ 0 w 1993"/>
                  <a:gd name="T15" fmla="*/ 0 h 1523"/>
                  <a:gd name="T16" fmla="*/ 0 w 1993"/>
                  <a:gd name="T17" fmla="*/ 0 h 1523"/>
                  <a:gd name="T18" fmla="*/ 0 w 1993"/>
                  <a:gd name="T19" fmla="*/ 0 h 1523"/>
                  <a:gd name="T20" fmla="*/ 0 w 1993"/>
                  <a:gd name="T21" fmla="*/ 0 h 1523"/>
                  <a:gd name="T22" fmla="*/ 0 w 1993"/>
                  <a:gd name="T23" fmla="*/ 0 h 1523"/>
                  <a:gd name="T24" fmla="*/ 0 w 1993"/>
                  <a:gd name="T25" fmla="*/ 0 h 1523"/>
                  <a:gd name="T26" fmla="*/ 0 w 1993"/>
                  <a:gd name="T27" fmla="*/ 0 h 1523"/>
                  <a:gd name="T28" fmla="*/ 0 w 1993"/>
                  <a:gd name="T29" fmla="*/ 0 h 1523"/>
                  <a:gd name="T30" fmla="*/ 0 w 1993"/>
                  <a:gd name="T31" fmla="*/ 0 h 1523"/>
                  <a:gd name="T32" fmla="*/ 0 w 1993"/>
                  <a:gd name="T33" fmla="*/ 0 h 1523"/>
                  <a:gd name="T34" fmla="*/ 0 w 1993"/>
                  <a:gd name="T35" fmla="*/ 0 h 1523"/>
                  <a:gd name="T36" fmla="*/ 0 w 1993"/>
                  <a:gd name="T37" fmla="*/ 0 h 1523"/>
                  <a:gd name="T38" fmla="*/ 0 w 1993"/>
                  <a:gd name="T39" fmla="*/ 0 h 1523"/>
                  <a:gd name="T40" fmla="*/ 0 w 1993"/>
                  <a:gd name="T41" fmla="*/ 0 h 1523"/>
                  <a:gd name="T42" fmla="*/ 0 w 1993"/>
                  <a:gd name="T43" fmla="*/ 0 h 1523"/>
                  <a:gd name="T44" fmla="*/ 0 w 1993"/>
                  <a:gd name="T45" fmla="*/ 0 h 1523"/>
                  <a:gd name="T46" fmla="*/ 0 w 1993"/>
                  <a:gd name="T47" fmla="*/ 0 h 1523"/>
                  <a:gd name="T48" fmla="*/ 0 w 1993"/>
                  <a:gd name="T49" fmla="*/ 0 h 1523"/>
                  <a:gd name="T50" fmla="*/ 0 w 1993"/>
                  <a:gd name="T51" fmla="*/ 0 h 1523"/>
                  <a:gd name="T52" fmla="*/ 0 w 1993"/>
                  <a:gd name="T53" fmla="*/ 0 h 1523"/>
                  <a:gd name="T54" fmla="*/ 0 w 1993"/>
                  <a:gd name="T55" fmla="*/ 0 h 1523"/>
                  <a:gd name="T56" fmla="*/ 0 w 1993"/>
                  <a:gd name="T57" fmla="*/ 0 h 1523"/>
                  <a:gd name="T58" fmla="*/ 0 w 1993"/>
                  <a:gd name="T59" fmla="*/ 0 h 1523"/>
                  <a:gd name="T60" fmla="*/ 0 w 1993"/>
                  <a:gd name="T61" fmla="*/ 0 h 1523"/>
                  <a:gd name="T62" fmla="*/ 0 w 1993"/>
                  <a:gd name="T63" fmla="*/ 0 h 1523"/>
                  <a:gd name="T64" fmla="*/ 0 w 1993"/>
                  <a:gd name="T65" fmla="*/ 0 h 1523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w 1993"/>
                  <a:gd name="T100" fmla="*/ 0 h 1523"/>
                  <a:gd name="T101" fmla="*/ 1993 w 1993"/>
                  <a:gd name="T102" fmla="*/ 1523 h 1523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T99" t="T100" r="T101" b="T102"/>
                <a:pathLst>
                  <a:path w="1993" h="1523">
                    <a:moveTo>
                      <a:pt x="0" y="6"/>
                    </a:moveTo>
                    <a:lnTo>
                      <a:pt x="12" y="92"/>
                    </a:lnTo>
                    <a:lnTo>
                      <a:pt x="29" y="176"/>
                    </a:lnTo>
                    <a:lnTo>
                      <a:pt x="49" y="259"/>
                    </a:lnTo>
                    <a:lnTo>
                      <a:pt x="73" y="339"/>
                    </a:lnTo>
                    <a:lnTo>
                      <a:pt x="102" y="418"/>
                    </a:lnTo>
                    <a:lnTo>
                      <a:pt x="135" y="496"/>
                    </a:lnTo>
                    <a:lnTo>
                      <a:pt x="173" y="571"/>
                    </a:lnTo>
                    <a:lnTo>
                      <a:pt x="212" y="643"/>
                    </a:lnTo>
                    <a:lnTo>
                      <a:pt x="256" y="714"/>
                    </a:lnTo>
                    <a:lnTo>
                      <a:pt x="305" y="784"/>
                    </a:lnTo>
                    <a:lnTo>
                      <a:pt x="356" y="850"/>
                    </a:lnTo>
                    <a:lnTo>
                      <a:pt x="411" y="913"/>
                    </a:lnTo>
                    <a:lnTo>
                      <a:pt x="468" y="974"/>
                    </a:lnTo>
                    <a:lnTo>
                      <a:pt x="528" y="1032"/>
                    </a:lnTo>
                    <a:lnTo>
                      <a:pt x="591" y="1088"/>
                    </a:lnTo>
                    <a:lnTo>
                      <a:pt x="658" y="1141"/>
                    </a:lnTo>
                    <a:lnTo>
                      <a:pt x="727" y="1190"/>
                    </a:lnTo>
                    <a:lnTo>
                      <a:pt x="799" y="1237"/>
                    </a:lnTo>
                    <a:lnTo>
                      <a:pt x="873" y="1281"/>
                    </a:lnTo>
                    <a:lnTo>
                      <a:pt x="949" y="1321"/>
                    </a:lnTo>
                    <a:lnTo>
                      <a:pt x="1027" y="1357"/>
                    </a:lnTo>
                    <a:lnTo>
                      <a:pt x="1106" y="1392"/>
                    </a:lnTo>
                    <a:lnTo>
                      <a:pt x="1189" y="1421"/>
                    </a:lnTo>
                    <a:lnTo>
                      <a:pt x="1274" y="1448"/>
                    </a:lnTo>
                    <a:lnTo>
                      <a:pt x="1359" y="1470"/>
                    </a:lnTo>
                    <a:lnTo>
                      <a:pt x="1445" y="1489"/>
                    </a:lnTo>
                    <a:lnTo>
                      <a:pt x="1534" y="1503"/>
                    </a:lnTo>
                    <a:lnTo>
                      <a:pt x="1624" y="1515"/>
                    </a:lnTo>
                    <a:lnTo>
                      <a:pt x="1715" y="1521"/>
                    </a:lnTo>
                    <a:lnTo>
                      <a:pt x="1806" y="1523"/>
                    </a:lnTo>
                    <a:lnTo>
                      <a:pt x="1899" y="1522"/>
                    </a:lnTo>
                    <a:lnTo>
                      <a:pt x="1993" y="1516"/>
                    </a:lnTo>
                    <a:lnTo>
                      <a:pt x="1986" y="1457"/>
                    </a:lnTo>
                    <a:lnTo>
                      <a:pt x="1897" y="1464"/>
                    </a:lnTo>
                    <a:lnTo>
                      <a:pt x="1806" y="1465"/>
                    </a:lnTo>
                    <a:lnTo>
                      <a:pt x="1718" y="1463"/>
                    </a:lnTo>
                    <a:lnTo>
                      <a:pt x="1631" y="1456"/>
                    </a:lnTo>
                    <a:lnTo>
                      <a:pt x="1543" y="1445"/>
                    </a:lnTo>
                    <a:lnTo>
                      <a:pt x="1458" y="1432"/>
                    </a:lnTo>
                    <a:lnTo>
                      <a:pt x="1375" y="1414"/>
                    </a:lnTo>
                    <a:lnTo>
                      <a:pt x="1292" y="1392"/>
                    </a:lnTo>
                    <a:lnTo>
                      <a:pt x="1212" y="1367"/>
                    </a:lnTo>
                    <a:lnTo>
                      <a:pt x="1131" y="1337"/>
                    </a:lnTo>
                    <a:lnTo>
                      <a:pt x="1054" y="1305"/>
                    </a:lnTo>
                    <a:lnTo>
                      <a:pt x="979" y="1268"/>
                    </a:lnTo>
                    <a:lnTo>
                      <a:pt x="905" y="1231"/>
                    </a:lnTo>
                    <a:lnTo>
                      <a:pt x="835" y="1189"/>
                    </a:lnTo>
                    <a:lnTo>
                      <a:pt x="766" y="1144"/>
                    </a:lnTo>
                    <a:lnTo>
                      <a:pt x="699" y="1095"/>
                    </a:lnTo>
                    <a:lnTo>
                      <a:pt x="634" y="1044"/>
                    </a:lnTo>
                    <a:lnTo>
                      <a:pt x="573" y="991"/>
                    </a:lnTo>
                    <a:lnTo>
                      <a:pt x="516" y="934"/>
                    </a:lnTo>
                    <a:lnTo>
                      <a:pt x="459" y="876"/>
                    </a:lnTo>
                    <a:lnTo>
                      <a:pt x="406" y="814"/>
                    </a:lnTo>
                    <a:lnTo>
                      <a:pt x="357" y="750"/>
                    </a:lnTo>
                    <a:lnTo>
                      <a:pt x="311" y="685"/>
                    </a:lnTo>
                    <a:lnTo>
                      <a:pt x="269" y="616"/>
                    </a:lnTo>
                    <a:lnTo>
                      <a:pt x="229" y="546"/>
                    </a:lnTo>
                    <a:lnTo>
                      <a:pt x="194" y="473"/>
                    </a:lnTo>
                    <a:lnTo>
                      <a:pt x="161" y="397"/>
                    </a:lnTo>
                    <a:lnTo>
                      <a:pt x="134" y="322"/>
                    </a:lnTo>
                    <a:lnTo>
                      <a:pt x="110" y="244"/>
                    </a:lnTo>
                    <a:lnTo>
                      <a:pt x="90" y="164"/>
                    </a:lnTo>
                    <a:lnTo>
                      <a:pt x="75" y="83"/>
                    </a:lnTo>
                    <a:lnTo>
                      <a:pt x="64" y="0"/>
                    </a:lnTo>
                    <a:lnTo>
                      <a:pt x="0" y="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76194" name="Freeform 78"/>
              <p:cNvSpPr>
                <a:spLocks noChangeAspect="1"/>
              </p:cNvSpPr>
              <p:nvPr/>
            </p:nvSpPr>
            <p:spPr bwMode="auto">
              <a:xfrm>
                <a:off x="3396" y="1957"/>
                <a:ext cx="21" cy="197"/>
              </a:xfrm>
              <a:custGeom>
                <a:avLst/>
                <a:gdLst>
                  <a:gd name="T0" fmla="*/ 0 w 197"/>
                  <a:gd name="T1" fmla="*/ 0 h 1699"/>
                  <a:gd name="T2" fmla="*/ 0 w 197"/>
                  <a:gd name="T3" fmla="*/ 0 h 1699"/>
                  <a:gd name="T4" fmla="*/ 0 w 197"/>
                  <a:gd name="T5" fmla="*/ 0 h 1699"/>
                  <a:gd name="T6" fmla="*/ 0 w 197"/>
                  <a:gd name="T7" fmla="*/ 0 h 1699"/>
                  <a:gd name="T8" fmla="*/ 0 w 197"/>
                  <a:gd name="T9" fmla="*/ 0 h 1699"/>
                  <a:gd name="T10" fmla="*/ 0 w 197"/>
                  <a:gd name="T11" fmla="*/ 0 h 169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97"/>
                  <a:gd name="T19" fmla="*/ 0 h 1699"/>
                  <a:gd name="T20" fmla="*/ 197 w 197"/>
                  <a:gd name="T21" fmla="*/ 1699 h 169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97" h="1699">
                    <a:moveTo>
                      <a:pt x="165" y="2"/>
                    </a:moveTo>
                    <a:lnTo>
                      <a:pt x="134" y="0"/>
                    </a:lnTo>
                    <a:lnTo>
                      <a:pt x="0" y="1695"/>
                    </a:lnTo>
                    <a:lnTo>
                      <a:pt x="63" y="1699"/>
                    </a:lnTo>
                    <a:lnTo>
                      <a:pt x="197" y="4"/>
                    </a:lnTo>
                    <a:lnTo>
                      <a:pt x="165" y="2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solidFill>
                  <a:srgbClr val="3333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76151" name="Oval 79"/>
            <p:cNvSpPr>
              <a:spLocks noChangeAspect="1" noChangeArrowheads="1"/>
            </p:cNvSpPr>
            <p:nvPr/>
          </p:nvSpPr>
          <p:spPr bwMode="auto">
            <a:xfrm>
              <a:off x="4107" y="1136"/>
              <a:ext cx="1948" cy="1741"/>
            </a:xfrm>
            <a:prstGeom prst="ellipse">
              <a:avLst/>
            </a:prstGeom>
            <a:noFill/>
            <a:ln w="38100">
              <a:solidFill>
                <a:srgbClr val="3366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76152" name="Text Box 80"/>
            <p:cNvSpPr txBox="1">
              <a:spLocks noChangeAspect="1" noChangeArrowheads="1"/>
            </p:cNvSpPr>
            <p:nvPr/>
          </p:nvSpPr>
          <p:spPr bwMode="auto">
            <a:xfrm>
              <a:off x="5746" y="2115"/>
              <a:ext cx="53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latin typeface="Comic Sans MS" charset="0"/>
                </a:rPr>
                <a:t>Tier2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3" name="AutoShape 81"/>
            <p:cNvSpPr>
              <a:spLocks noChangeAspect="1" noChangeArrowheads="1"/>
            </p:cNvSpPr>
            <p:nvPr/>
          </p:nvSpPr>
          <p:spPr bwMode="auto">
            <a:xfrm>
              <a:off x="4101" y="1565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a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4" name="AutoShape 82"/>
            <p:cNvSpPr>
              <a:spLocks noChangeAspect="1" noChangeArrowheads="1"/>
            </p:cNvSpPr>
            <p:nvPr/>
          </p:nvSpPr>
          <p:spPr bwMode="auto">
            <a:xfrm>
              <a:off x="5741" y="1420"/>
              <a:ext cx="254" cy="160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a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5" name="AutoShape 83"/>
            <p:cNvSpPr>
              <a:spLocks noChangeAspect="1" noChangeArrowheads="1"/>
            </p:cNvSpPr>
            <p:nvPr/>
          </p:nvSpPr>
          <p:spPr bwMode="auto">
            <a:xfrm>
              <a:off x="5696" y="2430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c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6" name="AutoShape 84"/>
            <p:cNvSpPr>
              <a:spLocks noChangeAspect="1" noChangeArrowheads="1"/>
            </p:cNvSpPr>
            <p:nvPr/>
          </p:nvSpPr>
          <p:spPr bwMode="auto">
            <a:xfrm>
              <a:off x="5867" y="1930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n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7" name="AutoShape 85"/>
            <p:cNvSpPr>
              <a:spLocks noChangeAspect="1" noChangeArrowheads="1"/>
            </p:cNvSpPr>
            <p:nvPr/>
          </p:nvSpPr>
          <p:spPr bwMode="auto">
            <a:xfrm>
              <a:off x="5155" y="1162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m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8" name="AutoShape 86"/>
            <p:cNvSpPr>
              <a:spLocks noChangeAspect="1" noChangeArrowheads="1"/>
            </p:cNvSpPr>
            <p:nvPr/>
          </p:nvSpPr>
          <p:spPr bwMode="auto">
            <a:xfrm>
              <a:off x="4139" y="2384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Lab b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59" name="AutoShape 87"/>
            <p:cNvSpPr>
              <a:spLocks noChangeAspect="1" noChangeArrowheads="1"/>
            </p:cNvSpPr>
            <p:nvPr/>
          </p:nvSpPr>
          <p:spPr bwMode="auto">
            <a:xfrm>
              <a:off x="5231" y="2723"/>
              <a:ext cx="254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b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0" name="AutoShape 88"/>
            <p:cNvSpPr>
              <a:spLocks noChangeAspect="1" noChangeArrowheads="1"/>
            </p:cNvSpPr>
            <p:nvPr/>
          </p:nvSpPr>
          <p:spPr bwMode="auto">
            <a:xfrm>
              <a:off x="4538" y="2680"/>
              <a:ext cx="254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y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1" name="AutoShape 89"/>
            <p:cNvSpPr>
              <a:spLocks noChangeAspect="1" noChangeArrowheads="1"/>
            </p:cNvSpPr>
            <p:nvPr/>
          </p:nvSpPr>
          <p:spPr bwMode="auto">
            <a:xfrm>
              <a:off x="4494" y="1177"/>
              <a:ext cx="253" cy="159"/>
            </a:xfrm>
            <a:prstGeom prst="roundRect">
              <a:avLst>
                <a:gd name="adj" fmla="val 16667"/>
              </a:avLst>
            </a:prstGeom>
            <a:solidFill>
              <a:srgbClr val="CCFF99"/>
            </a:solidFill>
            <a:ln w="12700">
              <a:solidFill>
                <a:srgbClr val="00FFFF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</a:rPr>
                <a:t>Uni x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2" name="Oval 90"/>
            <p:cNvSpPr>
              <a:spLocks noChangeAspect="1" noChangeArrowheads="1"/>
            </p:cNvSpPr>
            <p:nvPr/>
          </p:nvSpPr>
          <p:spPr bwMode="auto">
            <a:xfrm>
              <a:off x="3867" y="981"/>
              <a:ext cx="2523" cy="2047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76163" name="Text Box 91"/>
            <p:cNvSpPr txBox="1">
              <a:spLocks noChangeAspect="1" noChangeArrowheads="1"/>
            </p:cNvSpPr>
            <p:nvPr/>
          </p:nvSpPr>
          <p:spPr bwMode="auto">
            <a:xfrm>
              <a:off x="3557" y="1888"/>
              <a:ext cx="444" cy="1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r>
                <a:rPr lang="en-US" sz="1400" b="1">
                  <a:latin typeface="Comic Sans MS" charset="0"/>
                </a:rPr>
                <a:t>Tier3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64" name="Rectangle 92"/>
            <p:cNvSpPr>
              <a:spLocks noChangeAspect="1" noChangeArrowheads="1"/>
            </p:cNvSpPr>
            <p:nvPr/>
          </p:nvSpPr>
          <p:spPr bwMode="auto">
            <a:xfrm>
              <a:off x="4331" y="2754"/>
              <a:ext cx="123" cy="13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  <a:sym typeface="Symbol" charset="0"/>
                </a:rPr>
                <a:t>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5" name="Rectangle 93"/>
            <p:cNvSpPr>
              <a:spLocks noChangeAspect="1" noChangeArrowheads="1"/>
            </p:cNvSpPr>
            <p:nvPr/>
          </p:nvSpPr>
          <p:spPr bwMode="auto">
            <a:xfrm>
              <a:off x="4062" y="2587"/>
              <a:ext cx="123" cy="134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  <a:sym typeface="Symbol" charset="0"/>
                </a:rPr>
                <a:t>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66" name="Rectangle 94"/>
            <p:cNvSpPr>
              <a:spLocks noChangeAspect="1" noChangeArrowheads="1"/>
            </p:cNvSpPr>
            <p:nvPr/>
          </p:nvSpPr>
          <p:spPr bwMode="auto">
            <a:xfrm>
              <a:off x="3896" y="2305"/>
              <a:ext cx="123" cy="133"/>
            </a:xfrm>
            <a:prstGeom prst="rect">
              <a:avLst/>
            </a:prstGeom>
            <a:solidFill>
              <a:srgbClr val="FFCCCC"/>
            </a:solidFill>
            <a:ln w="12700">
              <a:solidFill>
                <a:srgbClr val="FF5050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800" b="1">
                  <a:latin typeface="Comic Sans MS" charset="0"/>
                  <a:sym typeface="Symbol" charset="0"/>
                </a:rPr>
                <a:t></a:t>
              </a:r>
              <a:endParaRPr lang="en-GB" sz="1800" b="1">
                <a:latin typeface="Comic Sans MS" charset="0"/>
              </a:endParaRPr>
            </a:p>
          </p:txBody>
        </p:sp>
        <p:graphicFrame>
          <p:nvGraphicFramePr>
            <p:cNvPr id="176167" name="Object 2"/>
            <p:cNvGraphicFramePr>
              <a:graphicFrameLocks noChangeAspect="1"/>
            </p:cNvGraphicFramePr>
            <p:nvPr/>
          </p:nvGraphicFramePr>
          <p:xfrm>
            <a:off x="3542" y="2411"/>
            <a:ext cx="210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3" imgW="2286000" imgH="2159000" progId="MS_ClipArt_Gallery.2">
                    <p:embed/>
                  </p:oleObj>
                </mc:Choice>
                <mc:Fallback>
                  <p:oleObj name="Clip" r:id="rId3" imgW="2286000" imgH="2159000" progId="MS_ClipArt_Gallery.2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542" y="2411"/>
                          <a:ext cx="210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6168" name="Object 3"/>
            <p:cNvGraphicFramePr>
              <a:graphicFrameLocks noChangeAspect="1"/>
            </p:cNvGraphicFramePr>
            <p:nvPr/>
          </p:nvGraphicFramePr>
          <p:xfrm>
            <a:off x="3804" y="2864"/>
            <a:ext cx="209" cy="2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5" imgW="2286000" imgH="2159000" progId="MS_ClipArt_Gallery.2">
                    <p:embed/>
                  </p:oleObj>
                </mc:Choice>
                <mc:Fallback>
                  <p:oleObj name="Clip" r:id="rId5" imgW="2286000" imgH="2159000" progId="MS_ClipArt_Gallery.2">
                    <p:embed/>
                    <p:pic>
                      <p:nvPicPr>
                        <p:cNvPr id="0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804" y="2864"/>
                          <a:ext cx="209" cy="22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6169" name="Text Box 97"/>
            <p:cNvSpPr txBox="1">
              <a:spLocks noChangeAspect="1" noChangeArrowheads="1"/>
            </p:cNvSpPr>
            <p:nvPr/>
          </p:nvSpPr>
          <p:spPr bwMode="auto">
            <a:xfrm>
              <a:off x="3212" y="2207"/>
              <a:ext cx="591" cy="1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400" b="1">
                  <a:latin typeface="Comic Sans MS" charset="0"/>
                </a:rPr>
                <a:t>Desktop</a:t>
              </a:r>
              <a:endParaRPr lang="en-GB" sz="1400" b="1">
                <a:latin typeface="Comic Sans MS" charset="0"/>
              </a:endParaRPr>
            </a:p>
          </p:txBody>
        </p:sp>
        <p:graphicFrame>
          <p:nvGraphicFramePr>
            <p:cNvPr id="176170" name="Object 4"/>
            <p:cNvGraphicFramePr>
              <a:graphicFrameLocks noChangeAspect="1"/>
            </p:cNvGraphicFramePr>
            <p:nvPr/>
          </p:nvGraphicFramePr>
          <p:xfrm flipV="1">
            <a:off x="4127" y="2872"/>
            <a:ext cx="320" cy="28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6" imgW="4013200" imgH="3162300" progId="MS_ClipArt_Gallery.2">
                    <p:embed/>
                  </p:oleObj>
                </mc:Choice>
                <mc:Fallback>
                  <p:oleObj name="Clip" r:id="rId6" imgW="4013200" imgH="3162300" progId="MS_ClipArt_Gallery.2">
                    <p:embed/>
                    <p:pic>
                      <p:nvPicPr>
                        <p:cNvPr id="0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 flipV="1">
                          <a:off x="4127" y="2872"/>
                          <a:ext cx="320" cy="28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76171" name="Object 5"/>
            <p:cNvGraphicFramePr>
              <a:graphicFrameLocks noChangeAspect="1"/>
            </p:cNvGraphicFramePr>
            <p:nvPr/>
          </p:nvGraphicFramePr>
          <p:xfrm>
            <a:off x="3754" y="2503"/>
            <a:ext cx="152" cy="33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8" imgW="1308100" imgH="3949700" progId="MS_ClipArt_Gallery.2">
                    <p:embed/>
                  </p:oleObj>
                </mc:Choice>
                <mc:Fallback>
                  <p:oleObj name="Clip" r:id="rId8" imgW="1308100" imgH="3949700" progId="MS_ClipArt_Gallery.2">
                    <p:embed/>
                    <p:pic>
                      <p:nvPicPr>
                        <p:cNvPr id="0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754" y="2503"/>
                          <a:ext cx="152" cy="33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 xmlns="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76172" name="Oval 100"/>
            <p:cNvSpPr>
              <a:spLocks noChangeAspect="1" noChangeArrowheads="1"/>
            </p:cNvSpPr>
            <p:nvPr/>
          </p:nvSpPr>
          <p:spPr bwMode="auto">
            <a:xfrm>
              <a:off x="4601" y="1536"/>
              <a:ext cx="1017" cy="906"/>
            </a:xfrm>
            <a:prstGeom prst="ellipse">
              <a:avLst/>
            </a:prstGeom>
            <a:noFill/>
            <a:ln w="57150">
              <a:solidFill>
                <a:srgbClr val="0000FF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lIns="92075" tIns="46038" rIns="92075" bIns="46038" anchor="ctr"/>
            <a:lstStyle/>
            <a:p>
              <a:endParaRPr lang="en-US"/>
            </a:p>
          </p:txBody>
        </p:sp>
        <p:sp>
          <p:nvSpPr>
            <p:cNvPr id="176173" name="Oval 101"/>
            <p:cNvSpPr>
              <a:spLocks noChangeAspect="1" noChangeArrowheads="1"/>
            </p:cNvSpPr>
            <p:nvPr/>
          </p:nvSpPr>
          <p:spPr bwMode="auto">
            <a:xfrm>
              <a:off x="5221" y="2252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GB" sz="1400" b="1">
                  <a:latin typeface="Comic Sans MS" charset="0"/>
                </a:rPr>
                <a:t>Germany</a:t>
              </a:r>
            </a:p>
          </p:txBody>
        </p:sp>
        <p:sp>
          <p:nvSpPr>
            <p:cNvPr id="176174" name="Text Box 102"/>
            <p:cNvSpPr txBox="1">
              <a:spLocks noChangeAspect="1" noChangeArrowheads="1"/>
            </p:cNvSpPr>
            <p:nvPr/>
          </p:nvSpPr>
          <p:spPr bwMode="auto">
            <a:xfrm>
              <a:off x="4208" y="1843"/>
              <a:ext cx="60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800" b="1">
                  <a:latin typeface="Comic Sans MS" charset="0"/>
                </a:rPr>
                <a:t>Tier 1</a:t>
              </a:r>
              <a:endParaRPr lang="en-GB" sz="1800" b="1">
                <a:latin typeface="Comic Sans MS" charset="0"/>
              </a:endParaRPr>
            </a:p>
          </p:txBody>
        </p:sp>
        <p:sp>
          <p:nvSpPr>
            <p:cNvPr id="176175" name="Oval 103"/>
            <p:cNvSpPr>
              <a:spLocks noChangeAspect="1" noChangeArrowheads="1"/>
            </p:cNvSpPr>
            <p:nvPr/>
          </p:nvSpPr>
          <p:spPr bwMode="auto">
            <a:xfrm>
              <a:off x="4573" y="1619"/>
              <a:ext cx="408" cy="214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USA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76" name="Oval 104"/>
            <p:cNvSpPr>
              <a:spLocks noChangeAspect="1" noChangeArrowheads="1"/>
            </p:cNvSpPr>
            <p:nvPr/>
          </p:nvSpPr>
          <p:spPr bwMode="auto">
            <a:xfrm>
              <a:off x="5276" y="1528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UK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77" name="Oval 105"/>
            <p:cNvSpPr>
              <a:spLocks noChangeAspect="1" noChangeArrowheads="1"/>
            </p:cNvSpPr>
            <p:nvPr/>
          </p:nvSpPr>
          <p:spPr bwMode="auto">
            <a:xfrm>
              <a:off x="5396" y="1766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France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78" name="Oval 106"/>
            <p:cNvSpPr>
              <a:spLocks noChangeAspect="1" noChangeArrowheads="1"/>
            </p:cNvSpPr>
            <p:nvPr/>
          </p:nvSpPr>
          <p:spPr bwMode="auto">
            <a:xfrm>
              <a:off x="4521" y="2040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Italy</a:t>
              </a:r>
              <a:endParaRPr lang="en-GB" sz="1300" b="1">
                <a:latin typeface="Comic Sans MS" charset="0"/>
              </a:endParaRPr>
            </a:p>
          </p:txBody>
        </p:sp>
        <p:sp>
          <p:nvSpPr>
            <p:cNvPr id="176179" name="Oval 107"/>
            <p:cNvSpPr>
              <a:spLocks noChangeAspect="1" noChangeArrowheads="1"/>
            </p:cNvSpPr>
            <p:nvPr/>
          </p:nvSpPr>
          <p:spPr bwMode="auto">
            <a:xfrm>
              <a:off x="4779" y="2261"/>
              <a:ext cx="409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……….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80" name="Oval 108"/>
            <p:cNvSpPr>
              <a:spLocks noChangeAspect="1" noChangeArrowheads="1"/>
            </p:cNvSpPr>
            <p:nvPr/>
          </p:nvSpPr>
          <p:spPr bwMode="auto">
            <a:xfrm>
              <a:off x="4860" y="1447"/>
              <a:ext cx="409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US" sz="1400" b="1">
                  <a:latin typeface="Comic Sans MS" charset="0"/>
                </a:rPr>
                <a:t>CERN Tier 1</a:t>
              </a:r>
              <a:endParaRPr lang="en-GB" sz="1400" b="1">
                <a:latin typeface="Comic Sans MS" charset="0"/>
              </a:endParaRPr>
            </a:p>
          </p:txBody>
        </p:sp>
        <p:sp>
          <p:nvSpPr>
            <p:cNvPr id="176181" name="Oval 109"/>
            <p:cNvSpPr>
              <a:spLocks noChangeAspect="1" noChangeArrowheads="1"/>
            </p:cNvSpPr>
            <p:nvPr/>
          </p:nvSpPr>
          <p:spPr bwMode="auto">
            <a:xfrm>
              <a:off x="5362" y="2024"/>
              <a:ext cx="408" cy="213"/>
            </a:xfrm>
            <a:prstGeom prst="ellipse">
              <a:avLst/>
            </a:prstGeom>
            <a:solidFill>
              <a:srgbClr val="FFFF99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r>
                <a:rPr lang="en-GB" sz="1400" b="1">
                  <a:latin typeface="Comic Sans MS" charset="0"/>
                </a:rPr>
                <a:t>……….</a:t>
              </a:r>
            </a:p>
          </p:txBody>
        </p:sp>
      </p:grpSp>
      <p:sp>
        <p:nvSpPr>
          <p:cNvPr id="176140" name="Text Box 110"/>
          <p:cNvSpPr txBox="1">
            <a:spLocks noChangeArrowheads="1"/>
          </p:cNvSpPr>
          <p:nvPr/>
        </p:nvSpPr>
        <p:spPr bwMode="auto">
          <a:xfrm>
            <a:off x="1562100" y="5681663"/>
            <a:ext cx="164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>
                <a:latin typeface="Arial" charset="0"/>
              </a:rPr>
              <a:t>Manager View</a:t>
            </a:r>
            <a:endParaRPr lang="en-GB" sz="1800">
              <a:latin typeface="Arial" charset="0"/>
            </a:endParaRPr>
          </a:p>
        </p:txBody>
      </p:sp>
      <p:sp>
        <p:nvSpPr>
          <p:cNvPr id="176141" name="Text Box 111"/>
          <p:cNvSpPr txBox="1">
            <a:spLocks noChangeArrowheads="1"/>
          </p:cNvSpPr>
          <p:nvPr/>
        </p:nvSpPr>
        <p:spPr bwMode="auto">
          <a:xfrm>
            <a:off x="6699250" y="5661025"/>
            <a:ext cx="1225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l" eaLnBrk="1" hangingPunct="1"/>
            <a:r>
              <a:rPr lang="en-US" sz="1800">
                <a:latin typeface="Arial" charset="0"/>
              </a:rPr>
              <a:t>User View</a:t>
            </a:r>
            <a:endParaRPr lang="en-GB" sz="1800">
              <a:latin typeface="Arial" charset="0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Date Placeholder 3"/>
          <p:cNvSpPr>
            <a:spLocks noGrp="1"/>
          </p:cNvSpPr>
          <p:nvPr>
            <p:ph type="dt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de-CH" sz="1200">
                <a:latin typeface="Arial" charset="0"/>
              </a:rPr>
              <a:t>29 Αυγ / 1 Σεπτ 2023</a:t>
            </a:r>
            <a:endParaRPr lang="en-GB" sz="1200" dirty="0">
              <a:latin typeface="Arial" charset="0"/>
            </a:endParaRPr>
          </a:p>
        </p:txBody>
      </p:sp>
      <p:sp>
        <p:nvSpPr>
          <p:cNvPr id="178178" name="Footer Placeholder 4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l-GR" sz="1200">
                <a:latin typeface="Arial" charset="0"/>
              </a:rPr>
              <a:t>Ι. Αποστολάκης</a:t>
            </a:r>
            <a:endParaRPr lang="en-GB" sz="1200" dirty="0">
              <a:latin typeface="Arial" charset="0"/>
            </a:endParaRPr>
          </a:p>
        </p:txBody>
      </p:sp>
      <p:sp>
        <p:nvSpPr>
          <p:cNvPr id="178179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fld id="{F2BD1D5A-E7F7-A245-8D0A-5D17F8FA3405}" type="slidenum">
              <a:rPr lang="en-GB" sz="1200">
                <a:latin typeface="Arial" charset="0"/>
              </a:rPr>
              <a:pPr/>
              <a:t>63</a:t>
            </a:fld>
            <a:endParaRPr lang="en-GB" sz="1200">
              <a:latin typeface="Arial" charset="0"/>
            </a:endParaRPr>
          </a:p>
        </p:txBody>
      </p:sp>
      <p:sp>
        <p:nvSpPr>
          <p:cNvPr id="178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kumimoji="1" lang="en-US">
                <a:latin typeface="Comic Sans MS" charset="0"/>
                <a:ea typeface="ＭＳ Ｐゴシック" charset="0"/>
                <a:cs typeface="ＭＳ Ｐゴシック" charset="0"/>
              </a:rPr>
              <a:t>Distributed Analysis – the real challenge</a:t>
            </a:r>
            <a:endParaRPr kumimoji="1" lang="en-GB"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7818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2613" y="908050"/>
            <a:ext cx="8243887" cy="5257800"/>
          </a:xfrm>
        </p:spPr>
        <p:txBody>
          <a:bodyPr/>
          <a:lstStyle/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Analysis will be performed with a mix of “official” experiment software and private user code</a:t>
            </a:r>
          </a:p>
          <a:p>
            <a:pPr lvl="1" eaLnBrk="1" hangingPunct="1"/>
            <a:r>
              <a:rPr kumimoji="1" lang="en-GB" sz="1800">
                <a:latin typeface="Comic Sans MS" charset="0"/>
                <a:ea typeface="ＭＳ Ｐゴシック" charset="0"/>
              </a:rPr>
              <a:t>How can we make sure that the user code can execute and provide a correct result wherever it “lands”?</a:t>
            </a:r>
            <a:endParaRPr kumimoji="1" lang="en-US" sz="1800">
              <a:latin typeface="Comic Sans MS" charset="0"/>
              <a:ea typeface="ＭＳ Ｐゴシック" charset="0"/>
            </a:endParaRPr>
          </a:p>
          <a:p>
            <a:pPr eaLnBrk="1" hangingPunct="1"/>
            <a:r>
              <a:rPr kumimoji="1" lang="en-US" sz="2000">
                <a:latin typeface="Comic Sans MS" charset="0"/>
                <a:ea typeface="ＭＳ Ｐゴシック" charset="0"/>
                <a:cs typeface="ＭＳ Ｐゴシック" charset="0"/>
              </a:rPr>
              <a:t>Input datasets not necessarily known a-priori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Possibly very sparse data access pattern when only a very few events match the query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Large number of people submitting jobs concurrently and in an uncoordinated fashion resulting into a chaotic workload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Wide range of user expertise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Need for interactivity - requirements on system response time rather than throughput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Ability to “suspend” an interactive session and resume it later, in a different location</a:t>
            </a:r>
          </a:p>
          <a:p>
            <a:pPr eaLnBrk="1" hangingPunct="1"/>
            <a:r>
              <a:rPr kumimoji="1" lang="en-GB" sz="2000">
                <a:latin typeface="Comic Sans MS" charset="0"/>
                <a:ea typeface="ＭＳ Ｐゴシック" charset="0"/>
                <a:cs typeface="ＭＳ Ｐゴシック" charset="0"/>
              </a:rPr>
              <a:t>Need a continuous dialogue between developers and users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442674"/>
          </a:xfrm>
        </p:spPr>
        <p:txBody>
          <a:bodyPr/>
          <a:lstStyle/>
          <a:p>
            <a:r>
              <a:rPr lang="el-GR" dirty="0"/>
              <a:t>Στάδια </a:t>
            </a:r>
            <a:r>
              <a:rPr lang="el-GR" sz="3600" dirty="0"/>
              <a:t>Επεξεργασίας</a:t>
            </a:r>
            <a:br>
              <a:rPr lang="el-GR" sz="3600" dirty="0"/>
            </a:br>
            <a:r>
              <a:rPr lang="en-US" dirty="0"/>
              <a:t>- (</a:t>
            </a:r>
            <a:r>
              <a:rPr lang="el-GR" dirty="0"/>
              <a:t>Προσομοίωση</a:t>
            </a:r>
            <a:r>
              <a:rPr lang="en-US" dirty="0"/>
              <a:t>) Simulation</a:t>
            </a:r>
            <a:r>
              <a:rPr lang="el-GR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</p:spPr>
        <p:txBody>
          <a:bodyPr/>
          <a:lstStyle/>
          <a:p>
            <a:fld id="{061F2260-0DB9-0A44-8E65-122E2FA9CF8D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64250" y="5531820"/>
            <a:ext cx="787523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l-GR" sz="1200" dirty="0"/>
              <a:t>ατομική </a:t>
            </a:r>
          </a:p>
          <a:p>
            <a:pPr algn="ctr"/>
            <a:r>
              <a:rPr lang="el-GR" sz="1200" dirty="0"/>
              <a:t>ανάλυση</a:t>
            </a:r>
            <a:r>
              <a:rPr lang="en-GB" sz="1200" dirty="0"/>
              <a:t>s</a:t>
            </a:r>
          </a:p>
          <a:p>
            <a:pPr algn="ctr"/>
            <a:endParaRPr lang="en-GB" sz="1200" dirty="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Ανάλυση </a:t>
            </a:r>
          </a:p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(κεντρική)</a:t>
            </a:r>
            <a:endParaRPr lang="en-GB" sz="16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374550" y="1938338"/>
            <a:ext cx="1575560" cy="462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l-GR" sz="1200" dirty="0"/>
              <a:t>Περίληψη</a:t>
            </a:r>
            <a:r>
              <a:rPr lang="en-US" sz="1200" dirty="0"/>
              <a:t> </a:t>
            </a:r>
            <a:r>
              <a:rPr lang="el-GR" sz="1200" dirty="0"/>
              <a:t>Δεδομένων </a:t>
            </a:r>
          </a:p>
          <a:p>
            <a:pPr algn="ctr"/>
            <a:r>
              <a:rPr lang="el-GR" sz="1200" dirty="0"/>
              <a:t>συμβάντος</a:t>
            </a:r>
            <a:r>
              <a:rPr lang="en-GB" sz="1200" dirty="0"/>
              <a:t>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177461" y="3516100"/>
            <a:ext cx="1216679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US" sz="1400" dirty="0"/>
              <a:t>A</a:t>
            </a:r>
            <a:r>
              <a:rPr lang="el-GR" sz="1400" dirty="0" err="1"/>
              <a:t>κατέργαστα</a:t>
            </a:r>
            <a:r>
              <a:rPr lang="el-GR" sz="1400" dirty="0"/>
              <a:t> </a:t>
            </a:r>
          </a:p>
          <a:p>
            <a:r>
              <a:rPr lang="el-GR" sz="1400" dirty="0"/>
              <a:t>δεδομένα  </a:t>
            </a:r>
            <a:endParaRPr lang="en-US" sz="1400" dirty="0"/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ανακατασκευή</a:t>
            </a:r>
            <a:endParaRPr lang="en-GB" sz="16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449388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προσομοίωση</a:t>
            </a:r>
            <a:endParaRPr lang="en-GB" sz="16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00431" y="1965324"/>
            <a:ext cx="1974250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ενεργοποίηση και </a:t>
            </a:r>
          </a:p>
          <a:p>
            <a:pPr algn="ctr">
              <a:defRPr/>
            </a:pPr>
            <a:r>
              <a:rPr lang="el-GR" sz="1600" dirty="0">
                <a:latin typeface="Arial" charset="0"/>
                <a:ea typeface="ＭＳ Ｐゴシック" charset="-128"/>
                <a:cs typeface="ＭＳ Ｐゴシック" charset="-128"/>
              </a:rPr>
              <a:t>επιλογή συμβάντων</a:t>
            </a:r>
            <a:endParaRPr lang="en-GB" sz="1600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69240" y="1926029"/>
            <a:ext cx="1290418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l-GR" sz="1400" dirty="0"/>
              <a:t>επεξεργασμένα</a:t>
            </a:r>
          </a:p>
          <a:p>
            <a:r>
              <a:rPr lang="el-GR" sz="1400" dirty="0"/>
              <a:t>δεδομένα</a:t>
            </a:r>
            <a:endParaRPr lang="en-GB" sz="1200" dirty="0"/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490073" y="4038600"/>
            <a:ext cx="2805703" cy="462307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l-GR" sz="1200" dirty="0"/>
              <a:t>Δεδομένα αντικειμένων ανάλυσης (</a:t>
            </a:r>
            <a:r>
              <a:rPr lang="en-GB" sz="1200" dirty="0"/>
              <a:t>AOD) </a:t>
            </a:r>
            <a:endParaRPr lang="el-GR" sz="1200" dirty="0"/>
          </a:p>
          <a:p>
            <a:pPr algn="ctr"/>
            <a:r>
              <a:rPr lang="en-GB" sz="1200" dirty="0"/>
              <a:t>(</a:t>
            </a:r>
            <a:r>
              <a:rPr lang="el-GR" sz="1200" dirty="0"/>
              <a:t>εξάγονται για κάθε θέμα φυσικής)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D2E4C2C-AFCC-5684-4E29-E11E5DD95416}"/>
              </a:ext>
            </a:extLst>
          </p:cNvPr>
          <p:cNvSpPr/>
          <p:nvPr/>
        </p:nvSpPr>
        <p:spPr>
          <a:xfrm>
            <a:off x="92309" y="4883150"/>
            <a:ext cx="2819400" cy="1558002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6842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1280" y="101964"/>
            <a:ext cx="8041440" cy="1193436"/>
          </a:xfrm>
        </p:spPr>
        <p:txBody>
          <a:bodyPr>
            <a:normAutofit/>
          </a:bodyPr>
          <a:lstStyle/>
          <a:p>
            <a:r>
              <a:rPr lang="el-GR" dirty="0"/>
              <a:t>Στάδια Επεξεργασίας</a:t>
            </a:r>
            <a:r>
              <a:rPr lang="en-US" dirty="0"/>
              <a:t>- (</a:t>
            </a:r>
            <a:r>
              <a:rPr lang="el-GR" dirty="0"/>
              <a:t>Προσομοίωση</a:t>
            </a:r>
            <a:r>
              <a:rPr lang="en-US" dirty="0"/>
              <a:t>) Simulation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74100" y="6562725"/>
            <a:ext cx="469900" cy="476250"/>
          </a:xfrm>
          <a:prstGeom prst="rect">
            <a:avLst/>
          </a:prstGeom>
        </p:spPr>
        <p:txBody>
          <a:bodyPr/>
          <a:lstStyle/>
          <a:p>
            <a:fld id="{061F2260-0DB9-0A44-8E65-122E2FA9CF8D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20" descr="qze2znuk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5334000"/>
            <a:ext cx="1023938" cy="554038"/>
          </a:xfrm>
          <a:prstGeom prst="rect">
            <a:avLst/>
          </a:prstGeom>
        </p:spPr>
      </p:pic>
      <p:pic>
        <p:nvPicPr>
          <p:cNvPr id="6" name="Picture 136" descr="people_scal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3124200" y="5410200"/>
            <a:ext cx="412750" cy="284163"/>
          </a:xfrm>
          <a:prstGeom prst="rect">
            <a:avLst/>
          </a:prstGeom>
          <a:solidFill>
            <a:srgbClr val="CCFFFF"/>
          </a:solidFill>
        </p:spPr>
      </p:pic>
      <p:grpSp>
        <p:nvGrpSpPr>
          <p:cNvPr id="7" name="Group 2"/>
          <p:cNvGrpSpPr>
            <a:grpSpLocks/>
          </p:cNvGrpSpPr>
          <p:nvPr/>
        </p:nvGrpSpPr>
        <p:grpSpPr bwMode="auto">
          <a:xfrm>
            <a:off x="7500938" y="5118100"/>
            <a:ext cx="1116012" cy="1196975"/>
            <a:chOff x="3832" y="3376"/>
            <a:chExt cx="915" cy="899"/>
          </a:xfrm>
        </p:grpSpPr>
        <p:pic>
          <p:nvPicPr>
            <p:cNvPr id="8" name="Picture 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80" y="3856"/>
              <a:ext cx="237" cy="163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9" name="Picture 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3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0" name="Picture 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3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68" y="35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0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40" y="364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88" y="376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5" name="Picture 1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00" y="395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64" y="3968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1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40" y="373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8" name="Picture 13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48" y="352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14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32" y="3800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0" name="Picture 15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60" y="4064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1" name="Picture 16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888" y="3757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2" name="Picture 17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000" y="3621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18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84" y="385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19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24" y="39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25" name="AutoShape 21"/>
          <p:cNvSpPr>
            <a:spLocks noChangeArrowheads="1"/>
          </p:cNvSpPr>
          <p:nvPr/>
        </p:nvSpPr>
        <p:spPr bwMode="auto">
          <a:xfrm>
            <a:off x="7658100" y="4611688"/>
            <a:ext cx="393700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Rectangle 22"/>
          <p:cNvSpPr>
            <a:spLocks noChangeArrowheads="1"/>
          </p:cNvSpPr>
          <p:nvPr/>
        </p:nvSpPr>
        <p:spPr bwMode="auto">
          <a:xfrm>
            <a:off x="6072188" y="5437188"/>
            <a:ext cx="8270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individual</a:t>
            </a:r>
          </a:p>
          <a:p>
            <a:pPr algn="ctr"/>
            <a:r>
              <a:rPr lang="en-GB" sz="1200"/>
              <a:t>physics</a:t>
            </a:r>
          </a:p>
          <a:p>
            <a:pPr algn="ctr"/>
            <a:r>
              <a:rPr lang="en-GB" sz="1200"/>
              <a:t>analysis</a:t>
            </a:r>
          </a:p>
          <a:p>
            <a:pPr algn="ctr"/>
            <a:endParaRPr lang="en-GB" sz="1200"/>
          </a:p>
        </p:txBody>
      </p:sp>
      <p:sp>
        <p:nvSpPr>
          <p:cNvPr id="27" name="AutoShape 23"/>
          <p:cNvSpPr>
            <a:spLocks noChangeArrowheads="1"/>
          </p:cNvSpPr>
          <p:nvPr/>
        </p:nvSpPr>
        <p:spPr bwMode="auto">
          <a:xfrm>
            <a:off x="5207000" y="2895600"/>
            <a:ext cx="1214438" cy="901700"/>
          </a:xfrm>
          <a:prstGeom prst="roundRect">
            <a:avLst>
              <a:gd name="adj" fmla="val 12495"/>
            </a:avLst>
          </a:prstGeom>
          <a:solidFill>
            <a:srgbClr val="FFC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batch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physics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analysis</a:t>
            </a:r>
          </a:p>
        </p:txBody>
      </p:sp>
      <p:sp>
        <p:nvSpPr>
          <p:cNvPr id="28" name="Oval 24"/>
          <p:cNvSpPr>
            <a:spLocks noChangeArrowheads="1"/>
          </p:cNvSpPr>
          <p:nvPr/>
        </p:nvSpPr>
        <p:spPr bwMode="auto">
          <a:xfrm>
            <a:off x="506413" y="1433513"/>
            <a:ext cx="371475" cy="598487"/>
          </a:xfrm>
          <a:prstGeom prst="ellipse">
            <a:avLst/>
          </a:prstGeom>
          <a:solidFill>
            <a:srgbClr val="66CCFF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25"/>
          <p:cNvSpPr>
            <a:spLocks/>
          </p:cNvSpPr>
          <p:nvPr/>
        </p:nvSpPr>
        <p:spPr bwMode="auto">
          <a:xfrm>
            <a:off x="631825" y="1427163"/>
            <a:ext cx="642938" cy="823912"/>
          </a:xfrm>
          <a:custGeom>
            <a:avLst/>
            <a:gdLst>
              <a:gd name="T0" fmla="*/ 94869824 w 476"/>
              <a:gd name="T1" fmla="*/ 0 h 519"/>
              <a:gd name="T2" fmla="*/ 866598031 w 476"/>
              <a:gd name="T3" fmla="*/ 352821661 h 519"/>
              <a:gd name="T4" fmla="*/ 771728207 w 476"/>
              <a:gd name="T5" fmla="*/ 1305440145 h 519"/>
              <a:gd name="T6" fmla="*/ 0 w 476"/>
              <a:gd name="T7" fmla="*/ 950097536 h 519"/>
              <a:gd name="T8" fmla="*/ 109465597 w 476"/>
              <a:gd name="T9" fmla="*/ 0 h 519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76"/>
              <a:gd name="T16" fmla="*/ 0 h 519"/>
              <a:gd name="T17" fmla="*/ 476 w 476"/>
              <a:gd name="T18" fmla="*/ 519 h 519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76" h="519">
                <a:moveTo>
                  <a:pt x="52" y="0"/>
                </a:moveTo>
                <a:lnTo>
                  <a:pt x="475" y="140"/>
                </a:lnTo>
                <a:lnTo>
                  <a:pt x="423" y="518"/>
                </a:lnTo>
                <a:lnTo>
                  <a:pt x="0" y="377"/>
                </a:lnTo>
                <a:lnTo>
                  <a:pt x="60" y="0"/>
                </a:lnTo>
              </a:path>
            </a:pathLst>
          </a:custGeom>
          <a:solidFill>
            <a:srgbClr val="66CCFF"/>
          </a:solidFill>
          <a:ln w="9525" cap="rnd">
            <a:noFill/>
            <a:round/>
            <a:headEnd type="none" w="sm" len="sm"/>
            <a:tailEnd type="none" w="sm" len="sm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Oval 26"/>
          <p:cNvSpPr>
            <a:spLocks noChangeArrowheads="1"/>
          </p:cNvSpPr>
          <p:nvPr/>
        </p:nvSpPr>
        <p:spPr bwMode="auto">
          <a:xfrm>
            <a:off x="1038225" y="1633538"/>
            <a:ext cx="369888" cy="598487"/>
          </a:xfrm>
          <a:prstGeom prst="ellipse">
            <a:avLst/>
          </a:prstGeom>
          <a:solidFill>
            <a:srgbClr val="FFCCCC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Line 27"/>
          <p:cNvSpPr>
            <a:spLocks noChangeShapeType="1"/>
          </p:cNvSpPr>
          <p:nvPr/>
        </p:nvSpPr>
        <p:spPr bwMode="auto">
          <a:xfrm>
            <a:off x="733425" y="1427163"/>
            <a:ext cx="490538" cy="2000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Line 28"/>
          <p:cNvSpPr>
            <a:spLocks noChangeShapeType="1"/>
          </p:cNvSpPr>
          <p:nvPr/>
        </p:nvSpPr>
        <p:spPr bwMode="auto">
          <a:xfrm>
            <a:off x="615950" y="2012950"/>
            <a:ext cx="568325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Line 29"/>
          <p:cNvSpPr>
            <a:spLocks noChangeShapeType="1"/>
          </p:cNvSpPr>
          <p:nvPr/>
        </p:nvSpPr>
        <p:spPr bwMode="auto">
          <a:xfrm>
            <a:off x="542925" y="1531938"/>
            <a:ext cx="530225" cy="2238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Line 30"/>
          <p:cNvSpPr>
            <a:spLocks noChangeShapeType="1"/>
          </p:cNvSpPr>
          <p:nvPr/>
        </p:nvSpPr>
        <p:spPr bwMode="auto">
          <a:xfrm>
            <a:off x="501650" y="1731963"/>
            <a:ext cx="531813" cy="212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Line 31"/>
          <p:cNvSpPr>
            <a:spLocks noChangeShapeType="1"/>
          </p:cNvSpPr>
          <p:nvPr/>
        </p:nvSpPr>
        <p:spPr bwMode="auto">
          <a:xfrm>
            <a:off x="550863" y="1944688"/>
            <a:ext cx="531812" cy="1984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Oval 32"/>
          <p:cNvSpPr>
            <a:spLocks noChangeArrowheads="1"/>
          </p:cNvSpPr>
          <p:nvPr/>
        </p:nvSpPr>
        <p:spPr bwMode="auto">
          <a:xfrm>
            <a:off x="1087438" y="1685925"/>
            <a:ext cx="271462" cy="493713"/>
          </a:xfrm>
          <a:prstGeom prst="ellipse">
            <a:avLst/>
          </a:prstGeom>
          <a:solidFill>
            <a:schemeClr val="bg2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1158875" y="1768475"/>
            <a:ext cx="130175" cy="328613"/>
          </a:xfrm>
          <a:prstGeom prst="ellipse">
            <a:avLst/>
          </a:prstGeom>
          <a:solidFill>
            <a:srgbClr val="CC0066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Oval 34"/>
          <p:cNvSpPr>
            <a:spLocks noChangeArrowheads="1"/>
          </p:cNvSpPr>
          <p:nvPr/>
        </p:nvSpPr>
        <p:spPr bwMode="auto">
          <a:xfrm>
            <a:off x="1193800" y="1820863"/>
            <a:ext cx="60325" cy="222250"/>
          </a:xfrm>
          <a:prstGeom prst="ellipse">
            <a:avLst/>
          </a:prstGeom>
          <a:solidFill>
            <a:srgbClr val="990033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Line 35"/>
          <p:cNvSpPr>
            <a:spLocks noChangeShapeType="1"/>
          </p:cNvSpPr>
          <p:nvPr/>
        </p:nvSpPr>
        <p:spPr bwMode="auto">
          <a:xfrm flipV="1">
            <a:off x="1090613" y="1720850"/>
            <a:ext cx="284162" cy="41116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Line 36"/>
          <p:cNvSpPr>
            <a:spLocks noChangeShapeType="1"/>
          </p:cNvSpPr>
          <p:nvPr/>
        </p:nvSpPr>
        <p:spPr bwMode="auto">
          <a:xfrm flipV="1">
            <a:off x="1042988" y="1931988"/>
            <a:ext cx="371475" cy="127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Line 37"/>
          <p:cNvSpPr>
            <a:spLocks noChangeShapeType="1"/>
          </p:cNvSpPr>
          <p:nvPr/>
        </p:nvSpPr>
        <p:spPr bwMode="auto">
          <a:xfrm>
            <a:off x="1217613" y="1624013"/>
            <a:ext cx="11112" cy="611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Line 38"/>
          <p:cNvSpPr>
            <a:spLocks noChangeShapeType="1"/>
          </p:cNvSpPr>
          <p:nvPr/>
        </p:nvSpPr>
        <p:spPr bwMode="auto">
          <a:xfrm>
            <a:off x="1087438" y="1731963"/>
            <a:ext cx="280987" cy="4111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Oval 39"/>
          <p:cNvSpPr>
            <a:spLocks noChangeArrowheads="1"/>
          </p:cNvSpPr>
          <p:nvPr/>
        </p:nvSpPr>
        <p:spPr bwMode="auto">
          <a:xfrm>
            <a:off x="1203325" y="1909763"/>
            <a:ext cx="39688" cy="46037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Rectangle 40"/>
          <p:cNvSpPr>
            <a:spLocks noChangeArrowheads="1"/>
          </p:cNvSpPr>
          <p:nvPr/>
        </p:nvSpPr>
        <p:spPr bwMode="auto">
          <a:xfrm>
            <a:off x="325438" y="2120900"/>
            <a:ext cx="7413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detector</a:t>
            </a:r>
          </a:p>
        </p:txBody>
      </p:sp>
      <p:sp>
        <p:nvSpPr>
          <p:cNvPr id="45" name="Arc 41"/>
          <p:cNvSpPr>
            <a:spLocks/>
          </p:cNvSpPr>
          <p:nvPr/>
        </p:nvSpPr>
        <p:spPr bwMode="auto">
          <a:xfrm>
            <a:off x="985838" y="2362200"/>
            <a:ext cx="492125" cy="447675"/>
          </a:xfrm>
          <a:custGeom>
            <a:avLst/>
            <a:gdLst>
              <a:gd name="T0" fmla="*/ 0 w 21600"/>
              <a:gd name="T1" fmla="*/ 192300765 h 21600"/>
              <a:gd name="T2" fmla="*/ 255168954 w 21600"/>
              <a:gd name="T3" fmla="*/ 0 h 21600"/>
              <a:gd name="T4" fmla="*/ 255666251 w 21600"/>
              <a:gd name="T5" fmla="*/ 19230076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5" y="23"/>
                  <a:pt x="2155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6" name="Group 42"/>
          <p:cNvGrpSpPr>
            <a:grpSpLocks/>
          </p:cNvGrpSpPr>
          <p:nvPr/>
        </p:nvGrpSpPr>
        <p:grpSpPr bwMode="auto">
          <a:xfrm>
            <a:off x="3581400" y="2971800"/>
            <a:ext cx="893763" cy="901700"/>
            <a:chOff x="2633" y="1558"/>
            <a:chExt cx="660" cy="568"/>
          </a:xfrm>
        </p:grpSpPr>
        <p:sp>
          <p:nvSpPr>
            <p:cNvPr id="47" name="Oval 43"/>
            <p:cNvSpPr>
              <a:spLocks noChangeArrowheads="1"/>
            </p:cNvSpPr>
            <p:nvPr/>
          </p:nvSpPr>
          <p:spPr bwMode="auto">
            <a:xfrm>
              <a:off x="2637" y="1765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44"/>
            <p:cNvSpPr>
              <a:spLocks noChangeShapeType="1"/>
            </p:cNvSpPr>
            <p:nvPr/>
          </p:nvSpPr>
          <p:spPr bwMode="auto">
            <a:xfrm>
              <a:off x="2633" y="1589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Line 45"/>
            <p:cNvSpPr>
              <a:spLocks noChangeShapeType="1"/>
            </p:cNvSpPr>
            <p:nvPr/>
          </p:nvSpPr>
          <p:spPr bwMode="auto">
            <a:xfrm>
              <a:off x="3005" y="1600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0" name="Rectangle 46"/>
            <p:cNvSpPr>
              <a:spLocks noChangeArrowheads="1"/>
            </p:cNvSpPr>
            <p:nvPr/>
          </p:nvSpPr>
          <p:spPr bwMode="auto">
            <a:xfrm>
              <a:off x="2643" y="1586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Oval 47"/>
            <p:cNvSpPr>
              <a:spLocks noChangeArrowheads="1"/>
            </p:cNvSpPr>
            <p:nvPr/>
          </p:nvSpPr>
          <p:spPr bwMode="auto">
            <a:xfrm>
              <a:off x="2637" y="1558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Oval 48"/>
            <p:cNvSpPr>
              <a:spLocks noChangeArrowheads="1"/>
            </p:cNvSpPr>
            <p:nvPr/>
          </p:nvSpPr>
          <p:spPr bwMode="auto">
            <a:xfrm>
              <a:off x="2733" y="1861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Line 49"/>
            <p:cNvSpPr>
              <a:spLocks noChangeShapeType="1"/>
            </p:cNvSpPr>
            <p:nvPr/>
          </p:nvSpPr>
          <p:spPr bwMode="auto">
            <a:xfrm>
              <a:off x="2729" y="1685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Line 50"/>
            <p:cNvSpPr>
              <a:spLocks noChangeShapeType="1"/>
            </p:cNvSpPr>
            <p:nvPr/>
          </p:nvSpPr>
          <p:spPr bwMode="auto">
            <a:xfrm>
              <a:off x="3101" y="1696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Rectangle 51"/>
            <p:cNvSpPr>
              <a:spLocks noChangeArrowheads="1"/>
            </p:cNvSpPr>
            <p:nvPr/>
          </p:nvSpPr>
          <p:spPr bwMode="auto">
            <a:xfrm>
              <a:off x="2739" y="1682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Oval 52"/>
            <p:cNvSpPr>
              <a:spLocks noChangeArrowheads="1"/>
            </p:cNvSpPr>
            <p:nvPr/>
          </p:nvSpPr>
          <p:spPr bwMode="auto">
            <a:xfrm>
              <a:off x="2733" y="1654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Oval 53"/>
            <p:cNvSpPr>
              <a:spLocks noChangeArrowheads="1"/>
            </p:cNvSpPr>
            <p:nvPr/>
          </p:nvSpPr>
          <p:spPr bwMode="auto">
            <a:xfrm>
              <a:off x="2829" y="1957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Line 54"/>
            <p:cNvSpPr>
              <a:spLocks noChangeShapeType="1"/>
            </p:cNvSpPr>
            <p:nvPr/>
          </p:nvSpPr>
          <p:spPr bwMode="auto">
            <a:xfrm>
              <a:off x="2825" y="1781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Line 55"/>
            <p:cNvSpPr>
              <a:spLocks noChangeShapeType="1"/>
            </p:cNvSpPr>
            <p:nvPr/>
          </p:nvSpPr>
          <p:spPr bwMode="auto">
            <a:xfrm>
              <a:off x="3197" y="1792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Rectangle 56"/>
            <p:cNvSpPr>
              <a:spLocks noChangeArrowheads="1"/>
            </p:cNvSpPr>
            <p:nvPr/>
          </p:nvSpPr>
          <p:spPr bwMode="auto">
            <a:xfrm>
              <a:off x="2835" y="1778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Oval 57"/>
            <p:cNvSpPr>
              <a:spLocks noChangeArrowheads="1"/>
            </p:cNvSpPr>
            <p:nvPr/>
          </p:nvSpPr>
          <p:spPr bwMode="auto">
            <a:xfrm>
              <a:off x="2829" y="1750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Oval 58"/>
            <p:cNvSpPr>
              <a:spLocks noChangeArrowheads="1"/>
            </p:cNvSpPr>
            <p:nvPr/>
          </p:nvSpPr>
          <p:spPr bwMode="auto">
            <a:xfrm>
              <a:off x="2925" y="2053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Line 59"/>
            <p:cNvSpPr>
              <a:spLocks noChangeShapeType="1"/>
            </p:cNvSpPr>
            <p:nvPr/>
          </p:nvSpPr>
          <p:spPr bwMode="auto">
            <a:xfrm>
              <a:off x="2921" y="1877"/>
              <a:ext cx="0" cy="21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Line 60"/>
            <p:cNvSpPr>
              <a:spLocks noChangeShapeType="1"/>
            </p:cNvSpPr>
            <p:nvPr/>
          </p:nvSpPr>
          <p:spPr bwMode="auto">
            <a:xfrm>
              <a:off x="3293" y="1888"/>
              <a:ext cx="0" cy="1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Rectangle 61"/>
            <p:cNvSpPr>
              <a:spLocks noChangeArrowheads="1"/>
            </p:cNvSpPr>
            <p:nvPr/>
          </p:nvSpPr>
          <p:spPr bwMode="auto">
            <a:xfrm>
              <a:off x="2931" y="1874"/>
              <a:ext cx="348" cy="216"/>
            </a:xfrm>
            <a:prstGeom prst="rect">
              <a:avLst/>
            </a:prstGeom>
            <a:solidFill>
              <a:srgbClr val="FFBC79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Oval 62"/>
            <p:cNvSpPr>
              <a:spLocks noChangeArrowheads="1"/>
            </p:cNvSpPr>
            <p:nvPr/>
          </p:nvSpPr>
          <p:spPr bwMode="auto">
            <a:xfrm>
              <a:off x="2925" y="1846"/>
              <a:ext cx="364" cy="73"/>
            </a:xfrm>
            <a:prstGeom prst="ellipse">
              <a:avLst/>
            </a:prstGeom>
            <a:solidFill>
              <a:srgbClr val="FFBC79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67" name="Group 63"/>
          <p:cNvGrpSpPr>
            <a:grpSpLocks/>
          </p:cNvGrpSpPr>
          <p:nvPr/>
        </p:nvGrpSpPr>
        <p:grpSpPr bwMode="auto">
          <a:xfrm>
            <a:off x="1477963" y="2971800"/>
            <a:ext cx="769937" cy="1366838"/>
            <a:chOff x="1069" y="1659"/>
            <a:chExt cx="570" cy="861"/>
          </a:xfrm>
        </p:grpSpPr>
        <p:sp>
          <p:nvSpPr>
            <p:cNvPr id="68" name="AutoShape 64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AutoShape 65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AutoShape 66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Rectangle 67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AutoShape 68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AutoShape 69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AutoShape 70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1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AutoShape 72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AutoShape 73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AutoShape 74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Rectangle 75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0" name="Arc 76"/>
          <p:cNvSpPr>
            <a:spLocks/>
          </p:cNvSpPr>
          <p:nvPr/>
        </p:nvSpPr>
        <p:spPr bwMode="auto">
          <a:xfrm>
            <a:off x="985838" y="2743200"/>
            <a:ext cx="501650" cy="857250"/>
          </a:xfrm>
          <a:custGeom>
            <a:avLst/>
            <a:gdLst>
              <a:gd name="T0" fmla="*/ 271193894 w 21600"/>
              <a:gd name="T1" fmla="*/ 1350252451 h 21600"/>
              <a:gd name="T2" fmla="*/ 0 w 21600"/>
              <a:gd name="T3" fmla="*/ 0 h 21600"/>
              <a:gd name="T4" fmla="*/ 271193894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rc 77"/>
          <p:cNvSpPr>
            <a:spLocks/>
          </p:cNvSpPr>
          <p:nvPr/>
        </p:nvSpPr>
        <p:spPr bwMode="auto">
          <a:xfrm>
            <a:off x="2865438" y="2252663"/>
            <a:ext cx="1066800" cy="868362"/>
          </a:xfrm>
          <a:custGeom>
            <a:avLst/>
            <a:gdLst>
              <a:gd name="T0" fmla="*/ 0 w 21164"/>
              <a:gd name="T1" fmla="*/ 64645 h 21600"/>
              <a:gd name="T2" fmla="*/ 2147483647 w 21164"/>
              <a:gd name="T3" fmla="*/ 1114827980 h 21600"/>
              <a:gd name="T4" fmla="*/ 3331003 w 21164"/>
              <a:gd name="T5" fmla="*/ 1403443488 h 21600"/>
              <a:gd name="T6" fmla="*/ 0 60000 65536"/>
              <a:gd name="T7" fmla="*/ 0 60000 65536"/>
              <a:gd name="T8" fmla="*/ 0 60000 65536"/>
              <a:gd name="T9" fmla="*/ 0 w 21164"/>
              <a:gd name="T10" fmla="*/ 0 h 21600"/>
              <a:gd name="T11" fmla="*/ 21164 w 21164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164" h="21600" fill="none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</a:path>
              <a:path w="21164" h="21600" stroke="0" extrusionOk="0">
                <a:moveTo>
                  <a:pt x="-1" y="0"/>
                </a:moveTo>
                <a:cubicBezTo>
                  <a:pt x="8" y="0"/>
                  <a:pt x="17" y="-1"/>
                  <a:pt x="26" y="-1"/>
                </a:cubicBezTo>
                <a:cubicBezTo>
                  <a:pt x="10243" y="-1"/>
                  <a:pt x="19063" y="7158"/>
                  <a:pt x="21164" y="17157"/>
                </a:cubicBezTo>
                <a:lnTo>
                  <a:pt x="26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Rectangle 78"/>
          <p:cNvSpPr>
            <a:spLocks noChangeArrowheads="1"/>
          </p:cNvSpPr>
          <p:nvPr/>
        </p:nvSpPr>
        <p:spPr bwMode="auto">
          <a:xfrm>
            <a:off x="4432300" y="1981200"/>
            <a:ext cx="12811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Event Summary </a:t>
            </a:r>
          </a:p>
          <a:p>
            <a:pPr algn="ctr"/>
            <a:r>
              <a:rPr lang="en-GB" sz="1200"/>
              <a:t>Data (ESD)</a:t>
            </a:r>
          </a:p>
        </p:txBody>
      </p:sp>
      <p:sp>
        <p:nvSpPr>
          <p:cNvPr id="83" name="Rectangle 79"/>
          <p:cNvSpPr>
            <a:spLocks noChangeArrowheads="1"/>
          </p:cNvSpPr>
          <p:nvPr/>
        </p:nvSpPr>
        <p:spPr bwMode="auto">
          <a:xfrm>
            <a:off x="844550" y="3505200"/>
            <a:ext cx="485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raw</a:t>
            </a:r>
          </a:p>
          <a:p>
            <a:r>
              <a:rPr lang="en-GB" sz="1200"/>
              <a:t>data</a:t>
            </a:r>
          </a:p>
        </p:txBody>
      </p:sp>
      <p:sp>
        <p:nvSpPr>
          <p:cNvPr id="84" name="Arc 80"/>
          <p:cNvSpPr>
            <a:spLocks/>
          </p:cNvSpPr>
          <p:nvPr/>
        </p:nvSpPr>
        <p:spPr bwMode="auto">
          <a:xfrm>
            <a:off x="914400" y="4724400"/>
            <a:ext cx="652463" cy="752475"/>
          </a:xfrm>
          <a:custGeom>
            <a:avLst/>
            <a:gdLst>
              <a:gd name="T0" fmla="*/ 595190040 w 21600"/>
              <a:gd name="T1" fmla="*/ 913205924 h 21600"/>
              <a:gd name="T2" fmla="*/ 0 w 21600"/>
              <a:gd name="T3" fmla="*/ 0 h 21600"/>
              <a:gd name="T4" fmla="*/ 595190040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Arc 81"/>
          <p:cNvSpPr>
            <a:spLocks/>
          </p:cNvSpPr>
          <p:nvPr/>
        </p:nvSpPr>
        <p:spPr bwMode="auto">
          <a:xfrm>
            <a:off x="914400" y="3902075"/>
            <a:ext cx="625475" cy="790575"/>
          </a:xfrm>
          <a:custGeom>
            <a:avLst/>
            <a:gdLst>
              <a:gd name="T0" fmla="*/ 0 w 21600"/>
              <a:gd name="T1" fmla="*/ 1059062835 h 21600"/>
              <a:gd name="T2" fmla="*/ 523776095 w 21600"/>
              <a:gd name="T3" fmla="*/ 0 h 21600"/>
              <a:gd name="T4" fmla="*/ 524845223 w 21600"/>
              <a:gd name="T5" fmla="*/ 105906283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7"/>
                  <a:pt x="9643" y="24"/>
                  <a:pt x="21556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Arc 82"/>
          <p:cNvSpPr>
            <a:spLocks/>
          </p:cNvSpPr>
          <p:nvPr/>
        </p:nvSpPr>
        <p:spPr bwMode="auto">
          <a:xfrm>
            <a:off x="2819400" y="3717925"/>
            <a:ext cx="534988" cy="600075"/>
          </a:xfrm>
          <a:custGeom>
            <a:avLst/>
            <a:gdLst>
              <a:gd name="T0" fmla="*/ 328218903 w 21600"/>
              <a:gd name="T1" fmla="*/ 463136607 h 21600"/>
              <a:gd name="T2" fmla="*/ 0 w 21600"/>
              <a:gd name="T3" fmla="*/ 0 h 21600"/>
              <a:gd name="T4" fmla="*/ 32821890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Arc 83"/>
          <p:cNvSpPr>
            <a:spLocks/>
          </p:cNvSpPr>
          <p:nvPr/>
        </p:nvSpPr>
        <p:spPr bwMode="auto">
          <a:xfrm>
            <a:off x="2819400" y="3262313"/>
            <a:ext cx="827088" cy="457200"/>
          </a:xfrm>
          <a:custGeom>
            <a:avLst/>
            <a:gdLst>
              <a:gd name="T0" fmla="*/ 0 w 21600"/>
              <a:gd name="T1" fmla="*/ 204838300 h 21600"/>
              <a:gd name="T2" fmla="*/ 1212357078 w 21600"/>
              <a:gd name="T3" fmla="*/ 0 h 21600"/>
              <a:gd name="T4" fmla="*/ 1214324705 w 21600"/>
              <a:gd name="T5" fmla="*/ 20483830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684"/>
                  <a:pt x="9649" y="19"/>
                  <a:pt x="21565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AutoShape 84"/>
          <p:cNvSpPr>
            <a:spLocks noChangeArrowheads="1"/>
          </p:cNvSpPr>
          <p:nvPr/>
        </p:nvSpPr>
        <p:spPr bwMode="auto">
          <a:xfrm>
            <a:off x="2884488" y="4267200"/>
            <a:ext cx="1371600" cy="865188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reconstruction</a:t>
            </a:r>
          </a:p>
        </p:txBody>
      </p:sp>
      <p:sp>
        <p:nvSpPr>
          <p:cNvPr id="89" name="Arc 85"/>
          <p:cNvSpPr>
            <a:spLocks/>
          </p:cNvSpPr>
          <p:nvPr/>
        </p:nvSpPr>
        <p:spPr bwMode="auto">
          <a:xfrm>
            <a:off x="1758950" y="4191000"/>
            <a:ext cx="1146175" cy="533400"/>
          </a:xfrm>
          <a:custGeom>
            <a:avLst/>
            <a:gdLst>
              <a:gd name="T0" fmla="*/ 2147483647 w 21600"/>
              <a:gd name="T1" fmla="*/ 325275642 h 21600"/>
              <a:gd name="T2" fmla="*/ 0 w 21600"/>
              <a:gd name="T3" fmla="*/ 0 h 21600"/>
              <a:gd name="T4" fmla="*/ 2147483647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Arc 86"/>
          <p:cNvSpPr>
            <a:spLocks/>
          </p:cNvSpPr>
          <p:nvPr/>
        </p:nvSpPr>
        <p:spPr bwMode="auto">
          <a:xfrm>
            <a:off x="6332538" y="3810000"/>
            <a:ext cx="392112" cy="725488"/>
          </a:xfrm>
          <a:custGeom>
            <a:avLst/>
            <a:gdLst>
              <a:gd name="T0" fmla="*/ 0 w 21675"/>
              <a:gd name="T1" fmla="*/ 0 h 21600"/>
              <a:gd name="T2" fmla="*/ 128087026 w 21675"/>
              <a:gd name="T3" fmla="*/ 818433123 h 21600"/>
              <a:gd name="T4" fmla="*/ 443127 w 21675"/>
              <a:gd name="T5" fmla="*/ 818433123 h 21600"/>
              <a:gd name="T6" fmla="*/ 0 60000 65536"/>
              <a:gd name="T7" fmla="*/ 0 60000 65536"/>
              <a:gd name="T8" fmla="*/ 0 60000 65536"/>
              <a:gd name="T9" fmla="*/ 0 w 21675"/>
              <a:gd name="T10" fmla="*/ 0 h 21600"/>
              <a:gd name="T11" fmla="*/ 21675 w 21675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75" h="21600" fill="none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</a:path>
              <a:path w="21675" h="21600" stroke="0" extrusionOk="0">
                <a:moveTo>
                  <a:pt x="0" y="0"/>
                </a:moveTo>
                <a:cubicBezTo>
                  <a:pt x="25" y="0"/>
                  <a:pt x="50" y="-1"/>
                  <a:pt x="75" y="-1"/>
                </a:cubicBezTo>
                <a:cubicBezTo>
                  <a:pt x="12004" y="-1"/>
                  <a:pt x="21675" y="9670"/>
                  <a:pt x="21675" y="21600"/>
                </a:cubicBezTo>
                <a:lnTo>
                  <a:pt x="75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AutoShape 87"/>
          <p:cNvSpPr>
            <a:spLocks noChangeArrowheads="1"/>
          </p:cNvSpPr>
          <p:nvPr/>
        </p:nvSpPr>
        <p:spPr bwMode="auto">
          <a:xfrm>
            <a:off x="938213" y="5168900"/>
            <a:ext cx="1214437" cy="901700"/>
          </a:xfrm>
          <a:prstGeom prst="roundRect">
            <a:avLst>
              <a:gd name="adj" fmla="val 12495"/>
            </a:avLst>
          </a:prstGeom>
          <a:solidFill>
            <a:srgbClr val="CCECFF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event</a:t>
            </a:r>
          </a:p>
          <a:p>
            <a:pPr algn="ctr">
              <a:defRPr/>
            </a:pPr>
            <a:r>
              <a:rPr lang="en-GB" sz="1600">
                <a:latin typeface="Arial" charset="0"/>
                <a:ea typeface="ＭＳ Ｐゴシック" charset="-128"/>
                <a:cs typeface="ＭＳ Ｐゴシック" charset="-128"/>
              </a:rPr>
              <a:t>simulation</a:t>
            </a:r>
          </a:p>
        </p:txBody>
      </p:sp>
      <p:pic>
        <p:nvPicPr>
          <p:cNvPr id="92" name="Picture 88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8" y="4883150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" name="Arc 89"/>
          <p:cNvSpPr>
            <a:spLocks/>
          </p:cNvSpPr>
          <p:nvPr/>
        </p:nvSpPr>
        <p:spPr bwMode="auto">
          <a:xfrm>
            <a:off x="4891088" y="4697413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4" name="Picture 90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16538" y="5330825"/>
            <a:ext cx="7127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Arc 91"/>
          <p:cNvSpPr>
            <a:spLocks/>
          </p:cNvSpPr>
          <p:nvPr/>
        </p:nvSpPr>
        <p:spPr bwMode="auto">
          <a:xfrm>
            <a:off x="5849938" y="514508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6" name="Picture 92"/>
          <p:cNvPicPr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11963" y="4892675"/>
            <a:ext cx="7096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" name="Arc 93"/>
          <p:cNvSpPr>
            <a:spLocks/>
          </p:cNvSpPr>
          <p:nvPr/>
        </p:nvSpPr>
        <p:spPr bwMode="auto">
          <a:xfrm>
            <a:off x="7342188" y="4706938"/>
            <a:ext cx="317500" cy="276225"/>
          </a:xfrm>
          <a:custGeom>
            <a:avLst/>
            <a:gdLst>
              <a:gd name="T0" fmla="*/ 0 w 21600"/>
              <a:gd name="T1" fmla="*/ 45173261 h 21600"/>
              <a:gd name="T2" fmla="*/ 68119405 w 21600"/>
              <a:gd name="T3" fmla="*/ 0 h 21600"/>
              <a:gd name="T4" fmla="*/ 68410872 w 21600"/>
              <a:gd name="T5" fmla="*/ 45173261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6"/>
                  <a:pt x="9614" y="50"/>
                  <a:pt x="21508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stealth" w="med" len="lg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Arc 94"/>
          <p:cNvSpPr>
            <a:spLocks/>
          </p:cNvSpPr>
          <p:nvPr/>
        </p:nvSpPr>
        <p:spPr bwMode="auto">
          <a:xfrm>
            <a:off x="6543675" y="4495800"/>
            <a:ext cx="192088" cy="600075"/>
          </a:xfrm>
          <a:custGeom>
            <a:avLst/>
            <a:gdLst>
              <a:gd name="T0" fmla="*/ 15023265 w 21600"/>
              <a:gd name="T1" fmla="*/ 0 h 24757"/>
              <a:gd name="T2" fmla="*/ 0 w 21600"/>
              <a:gd name="T3" fmla="*/ 352549868 h 24757"/>
              <a:gd name="T4" fmla="*/ 0 w 21600"/>
              <a:gd name="T5" fmla="*/ 44956833 h 24757"/>
              <a:gd name="T6" fmla="*/ 0 60000 65536"/>
              <a:gd name="T7" fmla="*/ 0 60000 65536"/>
              <a:gd name="T8" fmla="*/ 0 60000 65536"/>
              <a:gd name="T9" fmla="*/ 0 w 21600"/>
              <a:gd name="T10" fmla="*/ 0 h 24757"/>
              <a:gd name="T11" fmla="*/ 21600 w 21600"/>
              <a:gd name="T12" fmla="*/ 24757 h 2475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757" fill="none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</a:path>
              <a:path w="21600" h="24757" stroke="0" extrusionOk="0">
                <a:moveTo>
                  <a:pt x="21368" y="-1"/>
                </a:moveTo>
                <a:cubicBezTo>
                  <a:pt x="21522" y="1045"/>
                  <a:pt x="21600" y="2100"/>
                  <a:pt x="21600" y="3157"/>
                </a:cubicBezTo>
                <a:cubicBezTo>
                  <a:pt x="21600" y="15086"/>
                  <a:pt x="11929" y="24757"/>
                  <a:pt x="-1" y="24757"/>
                </a:cubicBezTo>
                <a:lnTo>
                  <a:pt x="0" y="3157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Arc 95"/>
          <p:cNvSpPr>
            <a:spLocks/>
          </p:cNvSpPr>
          <p:nvPr/>
        </p:nvSpPr>
        <p:spPr bwMode="auto">
          <a:xfrm>
            <a:off x="6443663" y="3733800"/>
            <a:ext cx="1470025" cy="914400"/>
          </a:xfrm>
          <a:custGeom>
            <a:avLst/>
            <a:gdLst>
              <a:gd name="T0" fmla="*/ 0 w 21620"/>
              <a:gd name="T1" fmla="*/ 0 h 21600"/>
              <a:gd name="T2" fmla="*/ 2147483647 w 21620"/>
              <a:gd name="T3" fmla="*/ 1638706400 h 21600"/>
              <a:gd name="T4" fmla="*/ 6287519 w 21620"/>
              <a:gd name="T5" fmla="*/ 1638706400 h 21600"/>
              <a:gd name="T6" fmla="*/ 0 60000 65536"/>
              <a:gd name="T7" fmla="*/ 0 60000 65536"/>
              <a:gd name="T8" fmla="*/ 0 60000 65536"/>
              <a:gd name="T9" fmla="*/ 0 w 21620"/>
              <a:gd name="T10" fmla="*/ 0 h 21600"/>
              <a:gd name="T11" fmla="*/ 21620 w 2162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20" h="21600" fill="none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</a:path>
              <a:path w="21620" h="21600" stroke="0" extrusionOk="0">
                <a:moveTo>
                  <a:pt x="0" y="0"/>
                </a:moveTo>
                <a:cubicBezTo>
                  <a:pt x="6" y="0"/>
                  <a:pt x="13" y="-1"/>
                  <a:pt x="20" y="-1"/>
                </a:cubicBezTo>
                <a:cubicBezTo>
                  <a:pt x="11949" y="-1"/>
                  <a:pt x="21620" y="9670"/>
                  <a:pt x="21620" y="21600"/>
                </a:cubicBezTo>
                <a:lnTo>
                  <a:pt x="20" y="21600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Arc 96"/>
          <p:cNvSpPr>
            <a:spLocks/>
          </p:cNvSpPr>
          <p:nvPr/>
        </p:nvSpPr>
        <p:spPr bwMode="auto">
          <a:xfrm>
            <a:off x="5559425" y="3844925"/>
            <a:ext cx="504825" cy="879475"/>
          </a:xfrm>
          <a:custGeom>
            <a:avLst/>
            <a:gdLst>
              <a:gd name="T0" fmla="*/ 243303190 w 21600"/>
              <a:gd name="T1" fmla="*/ 0 h 31723"/>
              <a:gd name="T2" fmla="*/ 0 w 21600"/>
              <a:gd name="T3" fmla="*/ 675961552 h 31723"/>
              <a:gd name="T4" fmla="*/ 0 w 21600"/>
              <a:gd name="T5" fmla="*/ 215703588 h 31723"/>
              <a:gd name="T6" fmla="*/ 0 60000 65536"/>
              <a:gd name="T7" fmla="*/ 0 60000 65536"/>
              <a:gd name="T8" fmla="*/ 0 60000 65536"/>
              <a:gd name="T9" fmla="*/ 0 w 21600"/>
              <a:gd name="T10" fmla="*/ 0 h 31723"/>
              <a:gd name="T11" fmla="*/ 21600 w 21600"/>
              <a:gd name="T12" fmla="*/ 31723 h 3172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31723" fill="none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</a:path>
              <a:path w="21600" h="31723" stroke="0" extrusionOk="0">
                <a:moveTo>
                  <a:pt x="19080" y="-1"/>
                </a:moveTo>
                <a:cubicBezTo>
                  <a:pt x="20735" y="3117"/>
                  <a:pt x="21600" y="6593"/>
                  <a:pt x="21600" y="10123"/>
                </a:cubicBezTo>
                <a:cubicBezTo>
                  <a:pt x="21600" y="22052"/>
                  <a:pt x="11929" y="31723"/>
                  <a:pt x="-1" y="31723"/>
                </a:cubicBezTo>
                <a:lnTo>
                  <a:pt x="0" y="10123"/>
                </a:lnTo>
                <a:close/>
              </a:path>
            </a:pathLst>
          </a:custGeom>
          <a:noFill/>
          <a:ln w="38100" cap="rnd" cmpd="dbl">
            <a:solidFill>
              <a:schemeClr val="tx1"/>
            </a:solidFill>
            <a:round/>
            <a:headEnd type="none" w="sm" len="sm"/>
            <a:tailEnd type="stealth" w="med" len="lg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1" name="Group 97"/>
          <p:cNvGrpSpPr>
            <a:grpSpLocks/>
          </p:cNvGrpSpPr>
          <p:nvPr/>
        </p:nvGrpSpPr>
        <p:grpSpPr bwMode="auto">
          <a:xfrm>
            <a:off x="1055688" y="1295400"/>
            <a:ext cx="1200150" cy="666750"/>
            <a:chOff x="720" y="337"/>
            <a:chExt cx="887" cy="420"/>
          </a:xfrm>
        </p:grpSpPr>
        <p:sp>
          <p:nvSpPr>
            <p:cNvPr id="102" name="Arc 98"/>
            <p:cNvSpPr>
              <a:spLocks/>
            </p:cNvSpPr>
            <p:nvPr/>
          </p:nvSpPr>
          <p:spPr bwMode="auto">
            <a:xfrm>
              <a:off x="720" y="337"/>
              <a:ext cx="612" cy="17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</a:path>
                <a:path w="21600" h="21600" stroke="0" extrusionOk="0">
                  <a:moveTo>
                    <a:pt x="-1" y="21599"/>
                  </a:moveTo>
                  <a:cubicBezTo>
                    <a:pt x="-1" y="9684"/>
                    <a:pt x="9649" y="19"/>
                    <a:pt x="21565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Arc 99"/>
            <p:cNvSpPr>
              <a:spLocks/>
            </p:cNvSpPr>
            <p:nvPr/>
          </p:nvSpPr>
          <p:spPr bwMode="auto">
            <a:xfrm>
              <a:off x="1300" y="337"/>
              <a:ext cx="307" cy="420"/>
            </a:xfrm>
            <a:custGeom>
              <a:avLst/>
              <a:gdLst>
                <a:gd name="T0" fmla="*/ 0 w 21671"/>
                <a:gd name="T1" fmla="*/ 0 h 21600"/>
                <a:gd name="T2" fmla="*/ 0 w 21671"/>
                <a:gd name="T3" fmla="*/ 0 h 21600"/>
                <a:gd name="T4" fmla="*/ 0 w 21671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71"/>
                <a:gd name="T10" fmla="*/ 0 h 21600"/>
                <a:gd name="T11" fmla="*/ 21671 w 21671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71" h="21600" fill="none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</a:path>
                <a:path w="21671" h="21600" stroke="0" extrusionOk="0">
                  <a:moveTo>
                    <a:pt x="0" y="0"/>
                  </a:moveTo>
                  <a:cubicBezTo>
                    <a:pt x="23" y="0"/>
                    <a:pt x="47" y="-1"/>
                    <a:pt x="71" y="-1"/>
                  </a:cubicBezTo>
                  <a:cubicBezTo>
                    <a:pt x="12000" y="-1"/>
                    <a:pt x="21671" y="9670"/>
                    <a:pt x="21671" y="21600"/>
                  </a:cubicBezTo>
                  <a:lnTo>
                    <a:pt x="71" y="21600"/>
                  </a:lnTo>
                  <a:close/>
                </a:path>
              </a:pathLst>
            </a:custGeom>
            <a:noFill/>
            <a:ln w="57150" cap="rnd" cmpd="tri">
              <a:solidFill>
                <a:schemeClr val="tx1"/>
              </a:solidFill>
              <a:round/>
              <a:headEnd type="none" w="sm" len="sm"/>
              <a:tailEnd type="stealth" w="med" len="lg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4" name="AutoShape 100"/>
          <p:cNvSpPr>
            <a:spLocks noChangeArrowheads="1"/>
          </p:cNvSpPr>
          <p:nvPr/>
        </p:nvSpPr>
        <p:spPr bwMode="auto">
          <a:xfrm>
            <a:off x="1533525" y="1974304"/>
            <a:ext cx="1646237" cy="901700"/>
          </a:xfrm>
          <a:prstGeom prst="roundRect">
            <a:avLst>
              <a:gd name="adj" fmla="val 12495"/>
            </a:avLst>
          </a:prstGeom>
          <a:solidFill>
            <a:srgbClr val="FFFFCC"/>
          </a:solidFill>
          <a:ln w="12700">
            <a:solidFill>
              <a:schemeClr val="tx1"/>
            </a:solidFill>
            <a:round/>
            <a:headEnd/>
            <a:tailEnd/>
          </a:ln>
          <a:effectLst>
            <a:outerShdw blurRad="63500" dist="107763" dir="2700000" algn="ctr" rotWithShape="0">
              <a:schemeClr val="bg2">
                <a:alpha val="74998"/>
              </a:schemeClr>
            </a:outerShdw>
          </a:effectLst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trigger,</a:t>
            </a:r>
          </a:p>
          <a:p>
            <a:pPr algn="ctr">
              <a:defRPr/>
            </a:pPr>
            <a:r>
              <a:rPr lang="en-GB" sz="1600" dirty="0">
                <a:latin typeface="Arial" charset="0"/>
                <a:ea typeface="ＭＳ Ｐゴシック" charset="-128"/>
                <a:cs typeface="ＭＳ Ｐゴシック" charset="-128"/>
              </a:rPr>
              <a:t>event selection</a:t>
            </a:r>
          </a:p>
        </p:txBody>
      </p:sp>
      <p:sp>
        <p:nvSpPr>
          <p:cNvPr id="105" name="Line 101"/>
          <p:cNvSpPr>
            <a:spLocks noChangeShapeType="1"/>
          </p:cNvSpPr>
          <p:nvPr/>
        </p:nvSpPr>
        <p:spPr bwMode="auto">
          <a:xfrm>
            <a:off x="1223963" y="1936750"/>
            <a:ext cx="309562" cy="95250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Line 102"/>
          <p:cNvSpPr>
            <a:spLocks noChangeShapeType="1"/>
          </p:cNvSpPr>
          <p:nvPr/>
        </p:nvSpPr>
        <p:spPr bwMode="auto">
          <a:xfrm flipH="1" flipV="1">
            <a:off x="261938" y="1593850"/>
            <a:ext cx="244475" cy="80963"/>
          </a:xfrm>
          <a:prstGeom prst="line">
            <a:avLst/>
          </a:prstGeom>
          <a:noFill/>
          <a:ln w="47625" cmpd="thickThin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03"/>
          <p:cNvSpPr>
            <a:spLocks/>
          </p:cNvSpPr>
          <p:nvPr/>
        </p:nvSpPr>
        <p:spPr bwMode="auto">
          <a:xfrm>
            <a:off x="939800" y="2027238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04"/>
          <p:cNvSpPr>
            <a:spLocks/>
          </p:cNvSpPr>
          <p:nvPr/>
        </p:nvSpPr>
        <p:spPr bwMode="auto">
          <a:xfrm>
            <a:off x="603250" y="1908175"/>
            <a:ext cx="142875" cy="206375"/>
          </a:xfrm>
          <a:custGeom>
            <a:avLst/>
            <a:gdLst>
              <a:gd name="T0" fmla="*/ 103556070 w 106"/>
              <a:gd name="T1" fmla="*/ 151209375 h 130"/>
              <a:gd name="T2" fmla="*/ 190761039 w 106"/>
              <a:gd name="T3" fmla="*/ 264617200 h 130"/>
              <a:gd name="T4" fmla="*/ 0 w 106"/>
              <a:gd name="T5" fmla="*/ 325100950 h 130"/>
              <a:gd name="T6" fmla="*/ 65404401 w 106"/>
              <a:gd name="T7" fmla="*/ 0 h 130"/>
              <a:gd name="T8" fmla="*/ 76304685 w 106"/>
              <a:gd name="T9" fmla="*/ 22682200 h 130"/>
              <a:gd name="T10" fmla="*/ 76304685 w 106"/>
              <a:gd name="T11" fmla="*/ 45362813 h 130"/>
              <a:gd name="T12" fmla="*/ 76304685 w 106"/>
              <a:gd name="T13" fmla="*/ 68045013 h 130"/>
              <a:gd name="T14" fmla="*/ 76304685 w 106"/>
              <a:gd name="T15" fmla="*/ 90725625 h 130"/>
              <a:gd name="T16" fmla="*/ 81754153 w 106"/>
              <a:gd name="T17" fmla="*/ 113407825 h 130"/>
              <a:gd name="T18" fmla="*/ 98105254 w 106"/>
              <a:gd name="T19" fmla="*/ 120967500 h 130"/>
              <a:gd name="T20" fmla="*/ 103556070 w 106"/>
              <a:gd name="T21" fmla="*/ 151209375 h 130"/>
              <a:gd name="T22" fmla="*/ 103556070 w 106"/>
              <a:gd name="T23" fmla="*/ 151209375 h 130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106"/>
              <a:gd name="T37" fmla="*/ 0 h 130"/>
              <a:gd name="T38" fmla="*/ 106 w 106"/>
              <a:gd name="T39" fmla="*/ 130 h 130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106" h="130">
                <a:moveTo>
                  <a:pt x="57" y="60"/>
                </a:moveTo>
                <a:lnTo>
                  <a:pt x="105" y="105"/>
                </a:lnTo>
                <a:lnTo>
                  <a:pt x="0" y="129"/>
                </a:lnTo>
                <a:lnTo>
                  <a:pt x="36" y="0"/>
                </a:lnTo>
                <a:lnTo>
                  <a:pt x="42" y="9"/>
                </a:lnTo>
                <a:lnTo>
                  <a:pt x="42" y="18"/>
                </a:lnTo>
                <a:lnTo>
                  <a:pt x="42" y="27"/>
                </a:lnTo>
                <a:lnTo>
                  <a:pt x="42" y="36"/>
                </a:lnTo>
                <a:lnTo>
                  <a:pt x="45" y="45"/>
                </a:lnTo>
                <a:lnTo>
                  <a:pt x="54" y="48"/>
                </a:lnTo>
                <a:lnTo>
                  <a:pt x="57" y="60"/>
                </a:lnTo>
              </a:path>
            </a:pathLst>
          </a:custGeom>
          <a:solidFill>
            <a:schemeClr val="bg1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Arc 105"/>
          <p:cNvSpPr>
            <a:spLocks/>
          </p:cNvSpPr>
          <p:nvPr/>
        </p:nvSpPr>
        <p:spPr bwMode="auto">
          <a:xfrm>
            <a:off x="638175" y="1531938"/>
            <a:ext cx="196850" cy="247650"/>
          </a:xfrm>
          <a:custGeom>
            <a:avLst/>
            <a:gdLst>
              <a:gd name="T0" fmla="*/ 16435663 w 21600"/>
              <a:gd name="T1" fmla="*/ 32554235 h 21600"/>
              <a:gd name="T2" fmla="*/ 0 w 21600"/>
              <a:gd name="T3" fmla="*/ 0 h 21600"/>
              <a:gd name="T4" fmla="*/ 16435663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Arc 106"/>
          <p:cNvSpPr>
            <a:spLocks/>
          </p:cNvSpPr>
          <p:nvPr/>
        </p:nvSpPr>
        <p:spPr bwMode="auto">
          <a:xfrm>
            <a:off x="638175" y="1306513"/>
            <a:ext cx="138113" cy="238125"/>
          </a:xfrm>
          <a:custGeom>
            <a:avLst/>
            <a:gdLst>
              <a:gd name="T0" fmla="*/ 0 w 21600"/>
              <a:gd name="T1" fmla="*/ 28943273 h 21599"/>
              <a:gd name="T2" fmla="*/ 5638092 w 21600"/>
              <a:gd name="T3" fmla="*/ 0 h 21599"/>
              <a:gd name="T4" fmla="*/ 5693453 w 21600"/>
              <a:gd name="T5" fmla="*/ 28943273 h 21599"/>
              <a:gd name="T6" fmla="*/ 0 60000 65536"/>
              <a:gd name="T7" fmla="*/ 0 60000 65536"/>
              <a:gd name="T8" fmla="*/ 0 60000 65536"/>
              <a:gd name="T9" fmla="*/ 0 w 21600"/>
              <a:gd name="T10" fmla="*/ 0 h 21599"/>
              <a:gd name="T11" fmla="*/ 21600 w 21600"/>
              <a:gd name="T12" fmla="*/ 21599 h 21599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599" fill="none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</a:path>
              <a:path w="21600" h="21599" stroke="0" extrusionOk="0">
                <a:moveTo>
                  <a:pt x="-1" y="21598"/>
                </a:moveTo>
                <a:cubicBezTo>
                  <a:pt x="-1" y="9751"/>
                  <a:pt x="9543" y="115"/>
                  <a:pt x="21390" y="0"/>
                </a:cubicBezTo>
                <a:lnTo>
                  <a:pt x="21600" y="21599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Line 107"/>
          <p:cNvSpPr>
            <a:spLocks noChangeShapeType="1"/>
          </p:cNvSpPr>
          <p:nvPr/>
        </p:nvSpPr>
        <p:spPr bwMode="auto">
          <a:xfrm flipV="1">
            <a:off x="777875" y="1317625"/>
            <a:ext cx="987425" cy="14288"/>
          </a:xfrm>
          <a:prstGeom prst="line">
            <a:avLst/>
          </a:prstGeom>
          <a:noFill/>
          <a:ln w="57150" cmpd="tri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12" name="Group 108"/>
          <p:cNvGrpSpPr>
            <a:grpSpLocks/>
          </p:cNvGrpSpPr>
          <p:nvPr/>
        </p:nvGrpSpPr>
        <p:grpSpPr bwMode="auto">
          <a:xfrm>
            <a:off x="6684963" y="1447800"/>
            <a:ext cx="768350" cy="1366838"/>
            <a:chOff x="1069" y="1659"/>
            <a:chExt cx="570" cy="861"/>
          </a:xfrm>
        </p:grpSpPr>
        <p:sp>
          <p:nvSpPr>
            <p:cNvPr id="113" name="AutoShape 109"/>
            <p:cNvSpPr>
              <a:spLocks noChangeArrowheads="1"/>
            </p:cNvSpPr>
            <p:nvPr/>
          </p:nvSpPr>
          <p:spPr bwMode="auto">
            <a:xfrm rot="5400000">
              <a:off x="1077" y="200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AutoShape 110"/>
            <p:cNvSpPr>
              <a:spLocks noChangeArrowheads="1"/>
            </p:cNvSpPr>
            <p:nvPr/>
          </p:nvSpPr>
          <p:spPr bwMode="auto">
            <a:xfrm>
              <a:off x="1312" y="165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AutoShape 111"/>
            <p:cNvSpPr>
              <a:spLocks noChangeArrowheads="1"/>
            </p:cNvSpPr>
            <p:nvPr/>
          </p:nvSpPr>
          <p:spPr bwMode="auto">
            <a:xfrm rot="16200000" flipH="1">
              <a:off x="1299" y="2008"/>
              <a:ext cx="586" cy="94"/>
            </a:xfrm>
            <a:prstGeom prst="parallelogram">
              <a:avLst>
                <a:gd name="adj" fmla="val 105315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Rectangle 112"/>
            <p:cNvSpPr>
              <a:spLocks noChangeArrowheads="1"/>
            </p:cNvSpPr>
            <p:nvPr/>
          </p:nvSpPr>
          <p:spPr bwMode="auto">
            <a:xfrm>
              <a:off x="1411" y="1857"/>
              <a:ext cx="136" cy="46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AutoShape 113"/>
            <p:cNvSpPr>
              <a:spLocks noChangeArrowheads="1"/>
            </p:cNvSpPr>
            <p:nvPr/>
          </p:nvSpPr>
          <p:spPr bwMode="auto">
            <a:xfrm rot="5400000">
              <a:off x="839" y="2096"/>
              <a:ext cx="572" cy="96"/>
            </a:xfrm>
            <a:prstGeom prst="parallelogram">
              <a:avLst>
                <a:gd name="adj" fmla="val 100657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AutoShape 114"/>
            <p:cNvSpPr>
              <a:spLocks noChangeArrowheads="1"/>
            </p:cNvSpPr>
            <p:nvPr/>
          </p:nvSpPr>
          <p:spPr bwMode="auto">
            <a:xfrm>
              <a:off x="1069" y="174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AutoShape 115"/>
            <p:cNvSpPr>
              <a:spLocks noChangeArrowheads="1"/>
            </p:cNvSpPr>
            <p:nvPr/>
          </p:nvSpPr>
          <p:spPr bwMode="auto">
            <a:xfrm rot="16200000" flipH="1">
              <a:off x="1075" y="2099"/>
              <a:ext cx="574" cy="90"/>
            </a:xfrm>
            <a:prstGeom prst="parallelogram">
              <a:avLst>
                <a:gd name="adj" fmla="val 107743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Rectangle 116"/>
            <p:cNvSpPr>
              <a:spLocks noChangeArrowheads="1"/>
            </p:cNvSpPr>
            <p:nvPr/>
          </p:nvSpPr>
          <p:spPr bwMode="auto">
            <a:xfrm>
              <a:off x="1168" y="194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AutoShape 117"/>
            <p:cNvSpPr>
              <a:spLocks noChangeArrowheads="1"/>
            </p:cNvSpPr>
            <p:nvPr/>
          </p:nvSpPr>
          <p:spPr bwMode="auto">
            <a:xfrm rot="5400000">
              <a:off x="1077" y="2182"/>
              <a:ext cx="582" cy="94"/>
            </a:xfrm>
            <a:prstGeom prst="parallelogram">
              <a:avLst>
                <a:gd name="adj" fmla="val 104596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AutoShape 118"/>
            <p:cNvSpPr>
              <a:spLocks noChangeArrowheads="1"/>
            </p:cNvSpPr>
            <p:nvPr/>
          </p:nvSpPr>
          <p:spPr bwMode="auto">
            <a:xfrm>
              <a:off x="1312" y="1839"/>
              <a:ext cx="325" cy="190"/>
            </a:xfrm>
            <a:prstGeom prst="octagon">
              <a:avLst>
                <a:gd name="adj" fmla="val 49995"/>
              </a:avLst>
            </a:prstGeom>
            <a:solidFill>
              <a:srgbClr val="CC00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AutoShape 119"/>
            <p:cNvSpPr>
              <a:spLocks noChangeArrowheads="1"/>
            </p:cNvSpPr>
            <p:nvPr/>
          </p:nvSpPr>
          <p:spPr bwMode="auto">
            <a:xfrm rot="16200000" flipH="1">
              <a:off x="1314" y="2189"/>
              <a:ext cx="566" cy="84"/>
            </a:xfrm>
            <a:prstGeom prst="parallelogram">
              <a:avLst>
                <a:gd name="adj" fmla="val 113830"/>
              </a:avLst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Rectangle 120"/>
            <p:cNvSpPr>
              <a:spLocks noChangeArrowheads="1"/>
            </p:cNvSpPr>
            <p:nvPr/>
          </p:nvSpPr>
          <p:spPr bwMode="auto">
            <a:xfrm>
              <a:off x="1411" y="2037"/>
              <a:ext cx="136" cy="479"/>
            </a:xfrm>
            <a:prstGeom prst="rect">
              <a:avLst/>
            </a:prstGeom>
            <a:solidFill>
              <a:srgbClr val="FF505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5" name="Arc 121"/>
          <p:cNvSpPr>
            <a:spLocks/>
          </p:cNvSpPr>
          <p:nvPr/>
        </p:nvSpPr>
        <p:spPr bwMode="auto">
          <a:xfrm>
            <a:off x="4221163" y="2347913"/>
            <a:ext cx="2452687" cy="700087"/>
          </a:xfrm>
          <a:custGeom>
            <a:avLst/>
            <a:gdLst>
              <a:gd name="T0" fmla="*/ 0 w 21518"/>
              <a:gd name="T1" fmla="*/ 671431985 h 21600"/>
              <a:gd name="T2" fmla="*/ 2147483647 w 21518"/>
              <a:gd name="T3" fmla="*/ 0 h 21600"/>
              <a:gd name="T4" fmla="*/ 2147483647 w 21518"/>
              <a:gd name="T5" fmla="*/ 735442171 h 21600"/>
              <a:gd name="T6" fmla="*/ 0 60000 65536"/>
              <a:gd name="T7" fmla="*/ 0 60000 65536"/>
              <a:gd name="T8" fmla="*/ 0 60000 65536"/>
              <a:gd name="T9" fmla="*/ 0 w 21518"/>
              <a:gd name="T10" fmla="*/ 0 h 21600"/>
              <a:gd name="T11" fmla="*/ 21518 w 21518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518" h="21600" fill="none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</a:path>
              <a:path w="21518" h="21600" stroke="0" extrusionOk="0">
                <a:moveTo>
                  <a:pt x="-1" y="19719"/>
                </a:moveTo>
                <a:cubicBezTo>
                  <a:pt x="973" y="8575"/>
                  <a:pt x="10295" y="18"/>
                  <a:pt x="21483" y="0"/>
                </a:cubicBezTo>
                <a:lnTo>
                  <a:pt x="21518" y="2160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Rectangle 122"/>
          <p:cNvSpPr>
            <a:spLocks noChangeArrowheads="1"/>
          </p:cNvSpPr>
          <p:nvPr/>
        </p:nvSpPr>
        <p:spPr bwMode="auto">
          <a:xfrm>
            <a:off x="7527925" y="1981200"/>
            <a:ext cx="8969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r>
              <a:rPr lang="en-GB" sz="1200"/>
              <a:t>processed</a:t>
            </a:r>
          </a:p>
          <a:p>
            <a:r>
              <a:rPr lang="en-GB" sz="1200"/>
              <a:t>data</a:t>
            </a:r>
          </a:p>
        </p:txBody>
      </p:sp>
      <p:sp>
        <p:nvSpPr>
          <p:cNvPr id="127" name="Arc 123"/>
          <p:cNvSpPr>
            <a:spLocks/>
          </p:cNvSpPr>
          <p:nvPr/>
        </p:nvSpPr>
        <p:spPr bwMode="auto">
          <a:xfrm flipV="1">
            <a:off x="4503738" y="3276600"/>
            <a:ext cx="631825" cy="381000"/>
          </a:xfrm>
          <a:custGeom>
            <a:avLst/>
            <a:gdLst>
              <a:gd name="T0" fmla="*/ 541826969 w 21600"/>
              <a:gd name="T1" fmla="*/ 118540689 h 21600"/>
              <a:gd name="T2" fmla="*/ 0 w 21600"/>
              <a:gd name="T3" fmla="*/ 0 h 21600"/>
              <a:gd name="T4" fmla="*/ 541826969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AutoShape 124"/>
          <p:cNvSpPr>
            <a:spLocks noChangeArrowheads="1"/>
          </p:cNvSpPr>
          <p:nvPr/>
        </p:nvSpPr>
        <p:spPr bwMode="auto">
          <a:xfrm>
            <a:off x="5195888" y="4621213"/>
            <a:ext cx="396875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AutoShape 125"/>
          <p:cNvSpPr>
            <a:spLocks noChangeArrowheads="1"/>
          </p:cNvSpPr>
          <p:nvPr/>
        </p:nvSpPr>
        <p:spPr bwMode="auto">
          <a:xfrm>
            <a:off x="6137275" y="5011738"/>
            <a:ext cx="395288" cy="273050"/>
          </a:xfrm>
          <a:prstGeom prst="can">
            <a:avLst>
              <a:gd name="adj" fmla="val 25000"/>
            </a:avLst>
          </a:prstGeom>
          <a:solidFill>
            <a:srgbClr val="FFBC7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30" name="Group 126"/>
          <p:cNvGrpSpPr>
            <a:grpSpLocks/>
          </p:cNvGrpSpPr>
          <p:nvPr/>
        </p:nvGrpSpPr>
        <p:grpSpPr bwMode="auto">
          <a:xfrm>
            <a:off x="8364538" y="4973638"/>
            <a:ext cx="577850" cy="882650"/>
            <a:chOff x="256" y="1424"/>
            <a:chExt cx="520" cy="728"/>
          </a:xfrm>
        </p:grpSpPr>
        <p:sp>
          <p:nvSpPr>
            <p:cNvPr id="131" name="AutoShape 127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AutoShape 128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3" name="Group 129"/>
          <p:cNvGrpSpPr>
            <a:grpSpLocks/>
          </p:cNvGrpSpPr>
          <p:nvPr/>
        </p:nvGrpSpPr>
        <p:grpSpPr bwMode="auto">
          <a:xfrm>
            <a:off x="6613525" y="2971800"/>
            <a:ext cx="800100" cy="703263"/>
            <a:chOff x="4176" y="2211"/>
            <a:chExt cx="563" cy="472"/>
          </a:xfrm>
        </p:grpSpPr>
        <p:pic>
          <p:nvPicPr>
            <p:cNvPr id="134" name="Picture 130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176" y="2376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5" name="Picture 131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272" y="2472"/>
              <a:ext cx="307" cy="211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  <p:pic>
          <p:nvPicPr>
            <p:cNvPr id="136" name="Picture 132" descr="people_scale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32" y="2211"/>
              <a:ext cx="307" cy="277"/>
            </a:xfrm>
            <a:prstGeom prst="rect">
              <a:avLst/>
            </a:prstGeom>
            <a:solidFill>
              <a:srgbClr val="CCFFFF"/>
            </a:solidFill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37" name="Group 133"/>
          <p:cNvGrpSpPr>
            <a:grpSpLocks/>
          </p:cNvGrpSpPr>
          <p:nvPr/>
        </p:nvGrpSpPr>
        <p:grpSpPr bwMode="auto">
          <a:xfrm>
            <a:off x="7599363" y="3124200"/>
            <a:ext cx="396875" cy="549275"/>
            <a:chOff x="256" y="1424"/>
            <a:chExt cx="520" cy="728"/>
          </a:xfrm>
        </p:grpSpPr>
        <p:sp>
          <p:nvSpPr>
            <p:cNvPr id="138" name="AutoShape 134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AutoShape 135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0" name="Group 137"/>
          <p:cNvGrpSpPr>
            <a:grpSpLocks/>
          </p:cNvGrpSpPr>
          <p:nvPr/>
        </p:nvGrpSpPr>
        <p:grpSpPr bwMode="auto">
          <a:xfrm>
            <a:off x="3722688" y="5348288"/>
            <a:ext cx="265112" cy="260350"/>
            <a:chOff x="256" y="1424"/>
            <a:chExt cx="520" cy="728"/>
          </a:xfrm>
        </p:grpSpPr>
        <p:sp>
          <p:nvSpPr>
            <p:cNvPr id="141" name="AutoShape 138"/>
            <p:cNvSpPr>
              <a:spLocks noChangeArrowheads="1"/>
            </p:cNvSpPr>
            <p:nvPr/>
          </p:nvSpPr>
          <p:spPr bwMode="auto">
            <a:xfrm>
              <a:off x="320" y="1856"/>
              <a:ext cx="456" cy="296"/>
            </a:xfrm>
            <a:prstGeom prst="curvedUpArrow">
              <a:avLst>
                <a:gd name="adj1" fmla="val 30811"/>
                <a:gd name="adj2" fmla="val 6162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AutoShape 139"/>
            <p:cNvSpPr>
              <a:spLocks noChangeArrowheads="1"/>
            </p:cNvSpPr>
            <p:nvPr/>
          </p:nvSpPr>
          <p:spPr bwMode="auto">
            <a:xfrm flipH="1">
              <a:off x="256" y="1424"/>
              <a:ext cx="488" cy="328"/>
            </a:xfrm>
            <a:prstGeom prst="curvedDownArrow">
              <a:avLst>
                <a:gd name="adj1" fmla="val 29756"/>
                <a:gd name="adj2" fmla="val 59512"/>
                <a:gd name="adj3" fmla="val 33333"/>
              </a:avLst>
            </a:pr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 useBgFill="1">
        <p:nvSpPr>
          <p:cNvPr id="143" name="Rectangle 141"/>
          <p:cNvSpPr>
            <a:spLocks noChangeArrowheads="1"/>
          </p:cNvSpPr>
          <p:nvPr/>
        </p:nvSpPr>
        <p:spPr bwMode="auto">
          <a:xfrm>
            <a:off x="5840413" y="4038600"/>
            <a:ext cx="2105025" cy="461963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200"/>
              <a:t>Analysis Object Data (AOD)</a:t>
            </a:r>
          </a:p>
          <a:p>
            <a:pPr algn="ctr"/>
            <a:r>
              <a:rPr lang="en-GB" sz="1200"/>
              <a:t>(extracted by physics topic)</a:t>
            </a:r>
          </a:p>
        </p:txBody>
      </p:sp>
      <p:sp>
        <p:nvSpPr>
          <p:cNvPr id="144" name="Arc 142"/>
          <p:cNvSpPr>
            <a:spLocks/>
          </p:cNvSpPr>
          <p:nvPr/>
        </p:nvSpPr>
        <p:spPr bwMode="auto">
          <a:xfrm flipV="1">
            <a:off x="6121400" y="2514600"/>
            <a:ext cx="492125" cy="381000"/>
          </a:xfrm>
          <a:custGeom>
            <a:avLst/>
            <a:gdLst>
              <a:gd name="T0" fmla="*/ 255666251 w 21600"/>
              <a:gd name="T1" fmla="*/ 118540689 h 21600"/>
              <a:gd name="T2" fmla="*/ 0 w 21600"/>
              <a:gd name="T3" fmla="*/ 0 h 21600"/>
              <a:gd name="T4" fmla="*/ 255666251 w 21600"/>
              <a:gd name="T5" fmla="*/ 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</a:path>
              <a:path w="21600" h="21600" stroke="0" extrusionOk="0">
                <a:moveTo>
                  <a:pt x="21600" y="21599"/>
                </a:moveTo>
                <a:cubicBezTo>
                  <a:pt x="9670" y="21599"/>
                  <a:pt x="-1" y="11929"/>
                  <a:pt x="-1" y="-1"/>
                </a:cubicBezTo>
                <a:lnTo>
                  <a:pt x="21600" y="0"/>
                </a:lnTo>
                <a:close/>
              </a:path>
            </a:pathLst>
          </a:custGeom>
          <a:noFill/>
          <a:ln w="57150" cap="rnd" cmpd="tri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Oval 2"/>
          <p:cNvSpPr/>
          <p:nvPr/>
        </p:nvSpPr>
        <p:spPr>
          <a:xfrm>
            <a:off x="92309" y="4883150"/>
            <a:ext cx="2819400" cy="1558002"/>
          </a:xfrm>
          <a:prstGeom prst="ellipse">
            <a:avLst/>
          </a:prstGeom>
          <a:noFill/>
          <a:ln w="762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956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Προσομο</a:t>
            </a:r>
            <a:r>
              <a:rPr lang="el-GR" dirty="0" err="1">
                <a:latin typeface="Lucida Grande" charset="0"/>
                <a:ea typeface="ＭＳ Ｐゴシック" charset="0"/>
                <a:cs typeface="ＭＳ Ｐゴシック" charset="0"/>
              </a:rPr>
              <a:t>ί</a:t>
            </a: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ωση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99330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>
              <a:buFont typeface="Monotype Sorts" charset="0"/>
              <a:buNone/>
            </a:pP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Τι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ε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ί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ναι η προσομο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ί</a:t>
            </a: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ωση</a:t>
            </a:r>
            <a:endParaRPr lang="en-US" dirty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buFont typeface="Monotype Sorts" charset="0"/>
              <a:buNone/>
            </a:pP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Γι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ατ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ί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 υπ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ά</a:t>
            </a: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ρχει</a:t>
            </a:r>
            <a:endParaRPr lang="en-US" dirty="0">
              <a:latin typeface="Lucida Grande" charset="0"/>
              <a:ea typeface="ＭＳ Ｐゴシック" charset="0"/>
              <a:cs typeface="ＭＳ Ｐゴシック" charset="0"/>
            </a:endParaRPr>
          </a:p>
          <a:p>
            <a:pPr>
              <a:buFont typeface="Monotype Sorts" charset="0"/>
              <a:buNone/>
            </a:pP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Π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ώ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ς γ</a:t>
            </a:r>
            <a:r>
              <a:rPr lang="el-GR" dirty="0">
                <a:latin typeface="Lucida Grande" charset="0"/>
                <a:ea typeface="ＭＳ Ｐゴシック" charset="0"/>
                <a:cs typeface="ＭＳ Ｐゴシック" charset="0"/>
              </a:rPr>
              <a:t>ί</a:t>
            </a:r>
            <a:r>
              <a:rPr lang="en-US" dirty="0" err="1">
                <a:latin typeface="Lucida Grande" charset="0"/>
                <a:ea typeface="ＭＳ Ｐゴシック" charset="0"/>
                <a:cs typeface="ＭＳ Ｐゴシック" charset="0"/>
              </a:rPr>
              <a:t>νετ</a:t>
            </a:r>
            <a:r>
              <a:rPr lang="en-US" dirty="0">
                <a:latin typeface="Lucida Grande" charset="0"/>
                <a:ea typeface="ＭＳ Ｐゴシック" charset="0"/>
                <a:cs typeface="ＭＳ Ｐゴシック" charset="0"/>
              </a:rPr>
              <a:t>αι</a:t>
            </a:r>
            <a:endParaRPr lang="en-US" dirty="0">
              <a:latin typeface="Arial Black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07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Paper Presentation 2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2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per Presentation 2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2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2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1_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Designs\Contemporary Portrait.pot</Template>
  <TotalTime>26669</TotalTime>
  <Words>4729</Words>
  <Application>Microsoft Macintosh PowerPoint</Application>
  <PresentationFormat>On-screen Show (4:3)</PresentationFormat>
  <Paragraphs>989</Paragraphs>
  <Slides>63</Slides>
  <Notes>37</Notes>
  <HiddenSlides>5</HiddenSlides>
  <MMClips>2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63</vt:i4>
      </vt:variant>
    </vt:vector>
  </HeadingPairs>
  <TitlesOfParts>
    <vt:vector size="88" baseType="lpstr">
      <vt:lpstr>ＭＳ Ｐゴシック</vt:lpstr>
      <vt:lpstr>-apple-system</vt:lpstr>
      <vt:lpstr>Aparajita</vt:lpstr>
      <vt:lpstr>Aptos</vt:lpstr>
      <vt:lpstr>Aptos Display</vt:lpstr>
      <vt:lpstr>Arial</vt:lpstr>
      <vt:lpstr>Arial Black</vt:lpstr>
      <vt:lpstr>Arial Bold</vt:lpstr>
      <vt:lpstr>Comic Sans MS</vt:lpstr>
      <vt:lpstr>Gill Sans</vt:lpstr>
      <vt:lpstr>Lucida Grande</vt:lpstr>
      <vt:lpstr>Monotype Sorts</vt:lpstr>
      <vt:lpstr>Symbol</vt:lpstr>
      <vt:lpstr>Tahoma</vt:lpstr>
      <vt:lpstr>Times New Roman</vt:lpstr>
      <vt:lpstr>Verdana</vt:lpstr>
      <vt:lpstr>Wingdings</vt:lpstr>
      <vt:lpstr>Default Design</vt:lpstr>
      <vt:lpstr>Paper Presentation 2</vt:lpstr>
      <vt:lpstr>1_Default Design</vt:lpstr>
      <vt:lpstr>1_EGEE_template</vt:lpstr>
      <vt:lpstr>Office Theme</vt:lpstr>
      <vt:lpstr>Worksheet</vt:lpstr>
      <vt:lpstr>Chart</vt:lpstr>
      <vt:lpstr>Clip</vt:lpstr>
      <vt:lpstr>Οι Υπολογιστές και η Βαδιά Μάθηση στη Φυσική Υψηλών Ενεργειών (ΦΥΕ)</vt:lpstr>
      <vt:lpstr>Πλάνο της ομιλίας</vt:lpstr>
      <vt:lpstr>Στάδια Επεξεργασίας </vt:lpstr>
      <vt:lpstr>Αποτυπώματα Φυσικής / Ρυθμός Συγκρούσεων </vt:lpstr>
      <vt:lpstr>Χρήσεις μέσα στο πείραμα</vt:lpstr>
      <vt:lpstr>Aπόκτηση Dεδομένων  = Data Acquisition (DAQ)</vt:lpstr>
      <vt:lpstr>Στάδια Επεξεργασίας - (Προσομοίωση) Simulation </vt:lpstr>
      <vt:lpstr>Στάδια Επεξεργασίας- (Προσομοίωση) Simulation</vt:lpstr>
      <vt:lpstr>Προσομοίωση</vt:lpstr>
      <vt:lpstr>Τι είναι προσομοίωση;</vt:lpstr>
      <vt:lpstr>Η προσομοίωση στην Φυσική Υψηλών Ενεργειών</vt:lpstr>
      <vt:lpstr>PowerPoint Presentation</vt:lpstr>
      <vt:lpstr>PowerPoint Presentation</vt:lpstr>
      <vt:lpstr>Γεωμετρική Κατασκευή</vt:lpstr>
      <vt:lpstr>Βασικές Αλληλεπιδράσεις</vt:lpstr>
      <vt:lpstr>Ενεργός διατομή (Cross-section)</vt:lpstr>
      <vt:lpstr>Ενεργός διατομή (Cross-section)</vt:lpstr>
      <vt:lpstr>Σκεδάσεις ηλεκτρονίων</vt:lpstr>
      <vt:lpstr>Ένα απλό παράδειγμα</vt:lpstr>
      <vt:lpstr>Γιατί κάνουμε προσομοίωση ?</vt:lpstr>
      <vt:lpstr>Παράδειγμα σύγκρισης</vt:lpstr>
      <vt:lpstr>Υπάρχει απλή λύση ? </vt:lpstr>
      <vt:lpstr>“Γρήγορη” Προσομοίωση - “Fast Simulation”</vt:lpstr>
      <vt:lpstr>Καινούργιες τεχνικές – τεχνιτή νοημοσύνης</vt:lpstr>
      <vt:lpstr> Αυτόματος Κωδικοποιητής                                                    (Variational Auto Encoder)</vt:lpstr>
      <vt:lpstr> Μάθηση (Training)</vt:lpstr>
      <vt:lpstr>Μάθηση</vt:lpstr>
      <vt:lpstr>Αποκωδικοποιητής σαν γεννήτρια γεγονότων</vt:lpstr>
      <vt:lpstr>Γιατί τέτοια άνθιση – είναι καινούργια τεχνολογία;</vt:lpstr>
      <vt:lpstr>Άλλες μέθοδοι</vt:lpstr>
      <vt:lpstr>Άλλες χρήσεις προσομοίωσης </vt:lpstr>
      <vt:lpstr>Positron Emission Tomography (PET)</vt:lpstr>
      <vt:lpstr>Proton Therapy system (Simulation in TOPAS)</vt:lpstr>
      <vt:lpstr>PowerPoint Presentation</vt:lpstr>
      <vt:lpstr>Ανακατασκευή</vt:lpstr>
      <vt:lpstr>Στάδια Επεξεργασίας - Ανακατασκευή (Reconstruction) </vt:lpstr>
      <vt:lpstr>Η δυσκολία της Ανακατασκευής</vt:lpstr>
      <vt:lpstr>Τι είναι η ανακατασκευή?</vt:lpstr>
      <vt:lpstr>Ανακατασκευή στην πράξη </vt:lpstr>
      <vt:lpstr>Ανακατασκευή: πρώτο αποτέλεσμα </vt:lpstr>
      <vt:lpstr>Απλουστευμένο πείραμα ΦΥΕ</vt:lpstr>
      <vt:lpstr>Από μερική προς ‘ολική’ ανακατασκευή</vt:lpstr>
      <vt:lpstr>Χρήση της ανακατασκευής</vt:lpstr>
      <vt:lpstr>Ανάλυση δεδομένων</vt:lpstr>
      <vt:lpstr>Στάδια Επεξεργασίας                   Ανάλυση Δεδομένων - Analysis</vt:lpstr>
      <vt:lpstr>Ανάλυση: </vt:lpstr>
      <vt:lpstr>Ιεραρχία Δεδομένων (Data)</vt:lpstr>
      <vt:lpstr>Distribution of Computing Services</vt:lpstr>
      <vt:lpstr>Λειτουργικά συστήματα</vt:lpstr>
      <vt:lpstr>Γλώσσες προγραμματισμού</vt:lpstr>
      <vt:lpstr>Οι φυσικοί προγραμματίζουν</vt:lpstr>
      <vt:lpstr>Τελος</vt:lpstr>
      <vt:lpstr>Backup</vt:lpstr>
      <vt:lpstr>Simulation ‘packages’</vt:lpstr>
      <vt:lpstr>GEANT 4                </vt:lpstr>
      <vt:lpstr>One area: Tracking</vt:lpstr>
      <vt:lpstr>Actions during a Step (cont)</vt:lpstr>
      <vt:lpstr>CERN Centre Capacity Requirements for all expts. (made July 2003)</vt:lpstr>
      <vt:lpstr>Event Data</vt:lpstr>
      <vt:lpstr>HEP Metadata - Event Collections</vt:lpstr>
      <vt:lpstr>Detector Conditions Data</vt:lpstr>
      <vt:lpstr>A Multi-Tier Computing Model </vt:lpstr>
      <vt:lpstr>Distributed Analysis – the real challenge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Οι Υπολογιστες στη Φυσικη Υψηλων Ενεργειων</dc:title>
  <dc:subject/>
  <dc:creator>John Apostolakis</dc:creator>
  <cp:keywords/>
  <dc:description/>
  <cp:lastModifiedBy>John Apostolakis</cp:lastModifiedBy>
  <cp:revision>132</cp:revision>
  <cp:lastPrinted>2010-08-25T10:29:01Z</cp:lastPrinted>
  <dcterms:created xsi:type="dcterms:W3CDTF">2010-08-25T08:12:20Z</dcterms:created>
  <dcterms:modified xsi:type="dcterms:W3CDTF">2024-04-13T12:29:32Z</dcterms:modified>
  <cp:category/>
</cp:coreProperties>
</file>