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7"/>
  </p:notesMasterIdLst>
  <p:handoutMasterIdLst>
    <p:handoutMasterId r:id="rId8"/>
  </p:handoutMasterIdLst>
  <p:sldIdLst>
    <p:sldId id="3065" r:id="rId2"/>
    <p:sldId id="3075" r:id="rId3"/>
    <p:sldId id="3119" r:id="rId4"/>
    <p:sldId id="3117" r:id="rId5"/>
    <p:sldId id="3118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D0BA4"/>
    <a:srgbClr val="F21AD3"/>
    <a:srgbClr val="FF9933"/>
    <a:srgbClr val="0000FF"/>
    <a:srgbClr val="008E40"/>
    <a:srgbClr val="CCECFF"/>
    <a:srgbClr val="B55355"/>
    <a:srgbClr val="CCFFCC"/>
    <a:srgbClr val="669900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24" autoAdjust="0"/>
    <p:restoredTop sz="95173" autoAdjust="0"/>
  </p:normalViewPr>
  <p:slideViewPr>
    <p:cSldViewPr snapToGrid="0" snapToObjects="1">
      <p:cViewPr varScale="1">
        <p:scale>
          <a:sx n="86" d="100"/>
          <a:sy n="86" d="100"/>
        </p:scale>
        <p:origin x="702" y="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80B403-0E76-5C49-9FF3-ED84AC90EB4D}" type="datetimeFigureOut">
              <a:rPr lang="en-US" smtClean="0"/>
              <a:pPr/>
              <a:t>4/3/2024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731972-67CF-3C42-B54C-3F72D1F548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66257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236E0F-4861-E943-B986-10AFA25417D8}" type="datetimeFigureOut">
              <a:rPr lang="en-US" smtClean="0"/>
              <a:pPr/>
              <a:t>4/3/2024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4E9E00-F01D-6146-893F-56AA929097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17127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7510" y="2083340"/>
            <a:ext cx="3360000" cy="3039266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ippo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1097" y="2703285"/>
            <a:ext cx="1730477" cy="1623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6000" y="2169000"/>
            <a:ext cx="336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6155" y="2517059"/>
            <a:ext cx="2012444" cy="1897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379" y="6373260"/>
            <a:ext cx="57715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SIS Status @ MPP - Jorg Wenninger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558988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0" y="914400"/>
            <a:ext cx="10969139" cy="5078628"/>
          </a:xfrm>
        </p:spPr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379" y="6373260"/>
            <a:ext cx="57715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SIS Status @ MPP - Jorg Wenninger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8592553" y="6369083"/>
            <a:ext cx="19451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6C0F0-BEBD-4532-BE9E-E2CF60753F6E}" type="datetime1">
              <a:rPr lang="en-US" smtClean="0"/>
              <a:t>4/3/2024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8358" y="2703285"/>
            <a:ext cx="1505062" cy="1721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944"/>
          <a:stretch/>
        </p:blipFill>
        <p:spPr>
          <a:xfrm>
            <a:off x="1" y="6243485"/>
            <a:ext cx="12192000" cy="629402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379" y="6373260"/>
            <a:ext cx="57715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SIS Status @ MPP - Jorg Wenninger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41731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E91491-4375-AA41-8137-3861025BA0D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778" t="11393" r="92556"/>
          <a:stretch/>
        </p:blipFill>
        <p:spPr>
          <a:xfrm>
            <a:off x="-82973" y="6243485"/>
            <a:ext cx="836988" cy="624676"/>
          </a:xfrm>
          <a:prstGeom prst="rect">
            <a:avLst/>
          </a:prstGeom>
        </p:spPr>
      </p:pic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8592553" y="6369083"/>
            <a:ext cx="19451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7D8E6D-3465-49A1-AEDC-7F5AA1177878}" type="datetime1">
              <a:rPr lang="en-US" smtClean="0"/>
              <a:t>4/3/2024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73" r:id="rId8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8288" indent="-268288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17550" indent="-269875" algn="l" defTabSz="717550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96938" indent="-147638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255713" indent="-214313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24000" indent="-217488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554078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C29D9B-F993-D17F-15E5-1B80D8E3A7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037063"/>
            <a:ext cx="10969139" cy="2348195"/>
          </a:xfrm>
        </p:spPr>
        <p:txBody>
          <a:bodyPr>
            <a:normAutofit/>
          </a:bodyPr>
          <a:lstStyle/>
          <a:p>
            <a:r>
              <a:rPr lang="en-US" dirty="0"/>
              <a:t>SIS status before first Stable Beams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E0C123-A7B9-97FC-75D6-6304E5E03136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J. Wenninger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150569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6D47A6-8EC7-A3CF-00A7-6096BD1477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SIS overall status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2D2EFD-EBB5-B82E-CCC1-BCA621C086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Operational, some tests to be completed (automatic (un)masking) require injections of &gt;=12 b trains.</a:t>
            </a:r>
          </a:p>
          <a:p>
            <a:r>
              <a:rPr lang="en-US" dirty="0"/>
              <a:t>The new interlocks on TDIS and TCDIL gaps are tested and operational.</a:t>
            </a:r>
          </a:p>
          <a:p>
            <a:r>
              <a:rPr lang="en-US" dirty="0"/>
              <a:t>Some new things in the next two slides. 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301D50-EB49-BE0C-0BAC-B57140BF8D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D6E4F3-C7FA-C627-D974-420702E04E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SIS Status @ MPP - Jorg Wenninger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2E6DFFE-804A-5F56-5E6A-0FAC8A1D6CC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176C0F0-BEBD-4532-BE9E-E2CF60753F6E}" type="datetime1">
              <a:rPr lang="en-US" smtClean="0"/>
              <a:t>4/3/2024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68427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2D2ED4-8549-CEF6-18E7-21180515B6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Bunch length interlock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F08414-3BAF-3065-B46F-D035E22337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914400"/>
            <a:ext cx="10675433" cy="2252546"/>
          </a:xfrm>
        </p:spPr>
        <p:txBody>
          <a:bodyPr>
            <a:normAutofit/>
          </a:bodyPr>
          <a:lstStyle/>
          <a:p>
            <a:r>
              <a:rPr lang="en-US" dirty="0"/>
              <a:t>The bunch length interlock for the ramp was revisited.</a:t>
            </a:r>
          </a:p>
          <a:p>
            <a:r>
              <a:rPr lang="en-US" dirty="0"/>
              <a:t>The logic (simple so far) was moved to UCAP node UCAP-NODE-LHC-SIS, one device per beam.</a:t>
            </a:r>
          </a:p>
          <a:p>
            <a:r>
              <a:rPr lang="en-US" dirty="0"/>
              <a:t>Introduced a new LSA critical setting with the min. bunch length and a bunch no. threshold below which the interlock does not act.</a:t>
            </a:r>
          </a:p>
          <a:p>
            <a:pPr lvl="1"/>
            <a:r>
              <a:rPr lang="en-US" dirty="0"/>
              <a:t>Only applied by SIS if the mode is ramp.</a:t>
            </a:r>
          </a:p>
          <a:p>
            <a:r>
              <a:rPr lang="en-GB" dirty="0"/>
              <a:t>The logic can of course be made more complex, scaling with no of bunches or with intensity…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056A64-6A6A-6FF6-DFC3-EFA69F8642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B2636C-8DE0-EB76-0A57-B5F0B63400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SIS Status @ MPP - Jorg Wenninger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84CA65E-0DBC-076F-1B8B-E382791D163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176C0F0-BEBD-4532-BE9E-E2CF60753F6E}" type="datetime1">
              <a:rPr lang="en-US" smtClean="0"/>
              <a:t>4/3/2024</a:t>
            </a:fld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DE7D977-DC39-BA0F-52DF-5508A6C893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3000" y="3346431"/>
            <a:ext cx="6514724" cy="2496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41510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243C03-40B7-0A0C-A973-6EA753E05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SIS interlock for … RF frequency interlock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D53A10-CDF3-CCDD-8DDF-A56B424B36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914400"/>
            <a:ext cx="10969139" cy="2514600"/>
          </a:xfrm>
        </p:spPr>
        <p:txBody>
          <a:bodyPr/>
          <a:lstStyle/>
          <a:p>
            <a:r>
              <a:rPr lang="en-US" dirty="0"/>
              <a:t>During the MPS tests for LBDS, the RF frequency interlock (~ +- 100 Hz) did not work.</a:t>
            </a:r>
          </a:p>
          <a:p>
            <a:pPr lvl="1"/>
            <a:r>
              <a:rPr lang="en-US" dirty="0"/>
              <a:t>The root cause was an incorrect configuration of a RF FESA class (A. Butterworth).</a:t>
            </a:r>
          </a:p>
          <a:p>
            <a:pPr lvl="1"/>
            <a:r>
              <a:rPr lang="en-US" dirty="0"/>
              <a:t>Once correctly configured, the RF frequency interlock worked as expected.</a:t>
            </a:r>
          </a:p>
          <a:p>
            <a:r>
              <a:rPr lang="en-US" dirty="0"/>
              <a:t>A new SIS interlock was added to cover that issue for both beams, it includes the test of the 3 FESA fields that must be correctly set (3 conditions).</a:t>
            </a:r>
          </a:p>
          <a:p>
            <a:r>
              <a:rPr lang="en-US" dirty="0"/>
              <a:t>The </a:t>
            </a:r>
            <a:r>
              <a:rPr lang="en-US" b="1" dirty="0"/>
              <a:t>interlock acts on INJECTION only</a:t>
            </a:r>
            <a:r>
              <a:rPr lang="en-US" dirty="0"/>
              <a:t>, is </a:t>
            </a:r>
            <a:r>
              <a:rPr lang="en-US"/>
              <a:t>that </a:t>
            </a:r>
            <a:r>
              <a:rPr lang="en-US" b="1">
                <a:solidFill>
                  <a:srgbClr val="BD0BA4"/>
                </a:solidFill>
              </a:rPr>
              <a:t>acceptable?</a:t>
            </a:r>
            <a:endParaRPr lang="en-US" b="1" dirty="0">
              <a:solidFill>
                <a:srgbClr val="BD0BA4"/>
              </a:solidFill>
            </a:endParaRPr>
          </a:p>
          <a:p>
            <a:pPr lvl="1"/>
            <a:r>
              <a:rPr lang="en-US" dirty="0"/>
              <a:t>Can therefore be broken once beam is in. This is unlikely, in addition there is no immediate danger.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5DB533-4D9E-35CE-B43B-0F782617A9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A9B5B4-A34E-7921-DED7-E743BDFAF43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SIS Status @ MPP - Jorg Wenninger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9EE1BA74-08B7-E4CB-4C12-0216C9D2A8F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176C0F0-BEBD-4532-BE9E-E2CF60753F6E}" type="datetime1">
              <a:rPr lang="en-US" smtClean="0"/>
              <a:t>4/3/2024</a:t>
            </a:fld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E0916E0-B441-FE98-6CBA-AC1A0242D7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60638" y="3550919"/>
            <a:ext cx="4753318" cy="1806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7291891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76105</TotalTime>
  <Words>290</Words>
  <Application>Microsoft Office PowerPoint</Application>
  <PresentationFormat>Widescreen</PresentationFormat>
  <Paragraphs>28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CERNCorporate4-3</vt:lpstr>
      <vt:lpstr>PowerPoint Presentation</vt:lpstr>
      <vt:lpstr>SIS status before first Stable Beams</vt:lpstr>
      <vt:lpstr>SIS overall status</vt:lpstr>
      <vt:lpstr>Bunch length interlock</vt:lpstr>
      <vt:lpstr>SIS interlock for … RF frequency interlock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Giulia Papotti</dc:creator>
  <cp:lastModifiedBy>Jorg Wenninger</cp:lastModifiedBy>
  <cp:revision>4281</cp:revision>
  <dcterms:created xsi:type="dcterms:W3CDTF">2013-08-27T13:15:14Z</dcterms:created>
  <dcterms:modified xsi:type="dcterms:W3CDTF">2024-04-04T06:04:59Z</dcterms:modified>
</cp:coreProperties>
</file>