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embeddings/oleObject3.bin" ContentType="application/vnd.openxmlformats-officedocument.oleObject"/>
  <Override PartName="/ppt/embeddings/oleObject4.bin" ContentType="application/vnd.openxmlformats-officedocument.oleObject"/>
  <Override PartName="/ppt/embeddings/oleObject5.bin" ContentType="application/vnd.openxmlformats-officedocument.oleObject"/>
  <Override PartName="/ppt/embeddings/oleObject6.bin" ContentType="application/vnd.openxmlformats-officedocument.oleObject"/>
  <Override PartName="/ppt/embeddings/oleObject7.bin" ContentType="application/vnd.openxmlformats-officedocument.oleObject"/>
  <Override PartName="/ppt/embeddings/oleObject8.bin" ContentType="application/vnd.openxmlformats-officedocument.oleObject"/>
  <Override PartName="/ppt/embeddings/oleObject9.bin" ContentType="application/vnd.openxmlformats-officedocument.oleObject"/>
  <Override PartName="/ppt/embeddings/oleObject10.bin" ContentType="application/vnd.openxmlformats-officedocument.oleObject"/>
  <Override PartName="/ppt/embeddings/oleObject11.bin" ContentType="application/vnd.openxmlformats-officedocument.oleObject"/>
  <Override PartName="/ppt/embeddings/oleObject12.bin" ContentType="application/vnd.openxmlformats-officedocument.oleObject"/>
  <Override PartName="/ppt/embeddings/oleObject13.bin" ContentType="application/vnd.openxmlformats-officedocument.oleObject"/>
  <Override PartName="/ppt/embeddings/oleObject14.bin" ContentType="application/vnd.openxmlformats-officedocument.oleObject"/>
  <Override PartName="/ppt/embeddings/oleObject15.bin" ContentType="application/vnd.openxmlformats-officedocument.oleObject"/>
  <Override PartName="/ppt/embeddings/oleObject16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62" r:id="rId4"/>
    <p:sldId id="266" r:id="rId5"/>
    <p:sldId id="258" r:id="rId6"/>
    <p:sldId id="259" r:id="rId7"/>
    <p:sldId id="267" r:id="rId8"/>
    <p:sldId id="270" r:id="rId9"/>
    <p:sldId id="261" r:id="rId10"/>
    <p:sldId id="268" r:id="rId11"/>
    <p:sldId id="269" r:id="rId12"/>
    <p:sldId id="260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88" d="100"/>
          <a:sy n="88" d="100"/>
        </p:scale>
        <p:origin x="-72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4" Type="http://schemas.openxmlformats.org/officeDocument/2006/relationships/image" Target="../media/image9.emf"/><Relationship Id="rId5" Type="http://schemas.openxmlformats.org/officeDocument/2006/relationships/image" Target="../media/image10.wmf"/><Relationship Id="rId6" Type="http://schemas.openxmlformats.org/officeDocument/2006/relationships/image" Target="../media/image11.emf"/><Relationship Id="rId7" Type="http://schemas.openxmlformats.org/officeDocument/2006/relationships/image" Target="../media/image12.emf"/><Relationship Id="rId8" Type="http://schemas.openxmlformats.org/officeDocument/2006/relationships/image" Target="../media/image13.wmf"/><Relationship Id="rId9" Type="http://schemas.openxmlformats.org/officeDocument/2006/relationships/image" Target="../media/image14.emf"/><Relationship Id="rId1" Type="http://schemas.openxmlformats.org/officeDocument/2006/relationships/image" Target="../media/image6.emf"/><Relationship Id="rId2" Type="http://schemas.openxmlformats.org/officeDocument/2006/relationships/image" Target="../media/image7.e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4" Type="http://schemas.openxmlformats.org/officeDocument/2006/relationships/image" Target="../media/image17.emf"/><Relationship Id="rId5" Type="http://schemas.openxmlformats.org/officeDocument/2006/relationships/image" Target="../media/image18.emf"/><Relationship Id="rId6" Type="http://schemas.openxmlformats.org/officeDocument/2006/relationships/image" Target="../media/image14.emf"/><Relationship Id="rId1" Type="http://schemas.openxmlformats.org/officeDocument/2006/relationships/image" Target="../media/image15.emf"/><Relationship Id="rId2" Type="http://schemas.openxmlformats.org/officeDocument/2006/relationships/image" Target="../media/image16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29667-DA53-FE4A-974E-D7A853134496}" type="datetimeFigureOut">
              <a:rPr lang="en-US" smtClean="0"/>
              <a:t>5/24/11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CB1E5-A220-EC4B-8434-09C57659DE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08038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29667-DA53-FE4A-974E-D7A853134496}" type="datetimeFigureOut">
              <a:rPr lang="en-US" smtClean="0"/>
              <a:t>5/24/11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CB1E5-A220-EC4B-8434-09C57659DE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77042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29667-DA53-FE4A-974E-D7A853134496}" type="datetimeFigureOut">
              <a:rPr lang="en-US" smtClean="0"/>
              <a:t>5/24/11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CB1E5-A220-EC4B-8434-09C57659DE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32622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914400"/>
            <a:ext cx="4076700" cy="5562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914400"/>
            <a:ext cx="4076700" cy="5562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0" y="6477000"/>
            <a:ext cx="1447800" cy="24447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Nov. 17, 2008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981200" y="6477000"/>
            <a:ext cx="5181600" cy="24447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Vitaly Yakimenko &amp; Igor Pogorelsky, BNL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391400" y="6477000"/>
            <a:ext cx="1600200" cy="244475"/>
          </a:xfrm>
        </p:spPr>
        <p:txBody>
          <a:bodyPr/>
          <a:lstStyle>
            <a:lvl1pPr>
              <a:defRPr/>
            </a:lvl1pPr>
          </a:lstStyle>
          <a:p>
            <a:fld id="{BAA1BF87-153C-421D-A31A-31007F29F6C4}" type="slidenum">
              <a:rPr lang="en-US"/>
              <a:pPr/>
              <a:t>‹#›</a:t>
            </a:fld>
            <a:r>
              <a:rPr lang="en-US"/>
              <a:t> of 10</a:t>
            </a:r>
          </a:p>
        </p:txBody>
      </p:sp>
    </p:spTree>
    <p:extLst>
      <p:ext uri="{BB962C8B-B14F-4D97-AF65-F5344CB8AC3E}">
        <p14:creationId xmlns:p14="http://schemas.microsoft.com/office/powerpoint/2010/main" val="843263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29667-DA53-FE4A-974E-D7A853134496}" type="datetimeFigureOut">
              <a:rPr lang="en-US" smtClean="0"/>
              <a:t>5/24/11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CB1E5-A220-EC4B-8434-09C57659DE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08782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29667-DA53-FE4A-974E-D7A853134496}" type="datetimeFigureOut">
              <a:rPr lang="en-US" smtClean="0"/>
              <a:t>5/24/11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CB1E5-A220-EC4B-8434-09C57659DE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63630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29667-DA53-FE4A-974E-D7A853134496}" type="datetimeFigureOut">
              <a:rPr lang="en-US" smtClean="0"/>
              <a:t>5/24/11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CB1E5-A220-EC4B-8434-09C57659DE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97034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29667-DA53-FE4A-974E-D7A853134496}" type="datetimeFigureOut">
              <a:rPr lang="en-US" smtClean="0"/>
              <a:t>5/24/11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CB1E5-A220-EC4B-8434-09C57659DE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64539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29667-DA53-FE4A-974E-D7A853134496}" type="datetimeFigureOut">
              <a:rPr lang="en-US" smtClean="0"/>
              <a:t>5/24/11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CB1E5-A220-EC4B-8434-09C57659DE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27422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29667-DA53-FE4A-974E-D7A853134496}" type="datetimeFigureOut">
              <a:rPr lang="en-US" smtClean="0"/>
              <a:t>5/24/11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CB1E5-A220-EC4B-8434-09C57659DE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93850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29667-DA53-FE4A-974E-D7A853134496}" type="datetimeFigureOut">
              <a:rPr lang="en-US" smtClean="0"/>
              <a:t>5/24/11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CB1E5-A220-EC4B-8434-09C57659DE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13176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29667-DA53-FE4A-974E-D7A853134496}" type="datetimeFigureOut">
              <a:rPr lang="en-US" smtClean="0"/>
              <a:t>5/24/11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CB1E5-A220-EC4B-8434-09C57659DE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14818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B29667-DA53-FE4A-974E-D7A853134496}" type="datetimeFigureOut">
              <a:rPr lang="en-US" smtClean="0"/>
              <a:t>5/24/11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FCB1E5-A220-EC4B-8434-09C57659DE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97565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1" Type="http://schemas.openxmlformats.org/officeDocument/2006/relationships/oleObject" Target="../embeddings/oleObject15.bin"/><Relationship Id="rId12" Type="http://schemas.openxmlformats.org/officeDocument/2006/relationships/image" Target="../media/image18.emf"/><Relationship Id="rId13" Type="http://schemas.openxmlformats.org/officeDocument/2006/relationships/oleObject" Target="../embeddings/oleObject16.bin"/><Relationship Id="rId14" Type="http://schemas.openxmlformats.org/officeDocument/2006/relationships/image" Target="../media/image14.emf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oleObject11.bin"/><Relationship Id="rId4" Type="http://schemas.openxmlformats.org/officeDocument/2006/relationships/image" Target="../media/image15.emf"/><Relationship Id="rId5" Type="http://schemas.openxmlformats.org/officeDocument/2006/relationships/oleObject" Target="../embeddings/oleObject12.bin"/><Relationship Id="rId6" Type="http://schemas.openxmlformats.org/officeDocument/2006/relationships/image" Target="../media/image16.emf"/><Relationship Id="rId7" Type="http://schemas.openxmlformats.org/officeDocument/2006/relationships/oleObject" Target="../embeddings/oleObject13.bin"/><Relationship Id="rId8" Type="http://schemas.openxmlformats.org/officeDocument/2006/relationships/image" Target="../media/image10.wmf"/><Relationship Id="rId9" Type="http://schemas.openxmlformats.org/officeDocument/2006/relationships/oleObject" Target="../embeddings/oleObject14.bin"/><Relationship Id="rId10" Type="http://schemas.openxmlformats.org/officeDocument/2006/relationships/image" Target="../media/image17.e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oleObject" Target="../embeddings/oleObject1.bin"/><Relationship Id="rId5" Type="http://schemas.openxmlformats.org/officeDocument/2006/relationships/image" Target="../media/image1.emf"/><Relationship Id="rId6" Type="http://schemas.openxmlformats.org/officeDocument/2006/relationships/image" Target="../media/image3.png"/><Relationship Id="rId7" Type="http://schemas.openxmlformats.org/officeDocument/2006/relationships/image" Target="../media/image4.png"/><Relationship Id="rId8" Type="http://schemas.openxmlformats.org/officeDocument/2006/relationships/image" Target="../media/image5.jpe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oleObject" Target="../embeddings/oleObject5.bin"/><Relationship Id="rId20" Type="http://schemas.openxmlformats.org/officeDocument/2006/relationships/image" Target="../media/image14.emf"/><Relationship Id="rId10" Type="http://schemas.openxmlformats.org/officeDocument/2006/relationships/image" Target="../media/image9.emf"/><Relationship Id="rId11" Type="http://schemas.openxmlformats.org/officeDocument/2006/relationships/oleObject" Target="../embeddings/oleObject6.bin"/><Relationship Id="rId12" Type="http://schemas.openxmlformats.org/officeDocument/2006/relationships/image" Target="../media/image10.wmf"/><Relationship Id="rId13" Type="http://schemas.openxmlformats.org/officeDocument/2006/relationships/oleObject" Target="../embeddings/oleObject7.bin"/><Relationship Id="rId14" Type="http://schemas.openxmlformats.org/officeDocument/2006/relationships/image" Target="../media/image11.emf"/><Relationship Id="rId15" Type="http://schemas.openxmlformats.org/officeDocument/2006/relationships/oleObject" Target="../embeddings/oleObject8.bin"/><Relationship Id="rId16" Type="http://schemas.openxmlformats.org/officeDocument/2006/relationships/image" Target="../media/image12.emf"/><Relationship Id="rId17" Type="http://schemas.openxmlformats.org/officeDocument/2006/relationships/oleObject" Target="../embeddings/oleObject9.bin"/><Relationship Id="rId18" Type="http://schemas.openxmlformats.org/officeDocument/2006/relationships/image" Target="../media/image13.wmf"/><Relationship Id="rId19" Type="http://schemas.openxmlformats.org/officeDocument/2006/relationships/oleObject" Target="../embeddings/oleObject10.bin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oleObject2.bin"/><Relationship Id="rId4" Type="http://schemas.openxmlformats.org/officeDocument/2006/relationships/image" Target="../media/image6.emf"/><Relationship Id="rId5" Type="http://schemas.openxmlformats.org/officeDocument/2006/relationships/oleObject" Target="../embeddings/oleObject3.bin"/><Relationship Id="rId6" Type="http://schemas.openxmlformats.org/officeDocument/2006/relationships/image" Target="../media/image7.emf"/><Relationship Id="rId7" Type="http://schemas.openxmlformats.org/officeDocument/2006/relationships/oleObject" Target="../embeddings/oleObject4.bin"/><Relationship Id="rId8" Type="http://schemas.openxmlformats.org/officeDocument/2006/relationships/image" Target="../media/image8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>
                <a:latin typeface="Comic Sans MS"/>
                <a:cs typeface="Comic Sans MS"/>
              </a:rPr>
              <a:t>LHeC</a:t>
            </a:r>
            <a:r>
              <a:rPr lang="en-US" dirty="0" smtClean="0">
                <a:latin typeface="Comic Sans MS"/>
                <a:cs typeface="Comic Sans MS"/>
              </a:rPr>
              <a:t> positron Challenge</a:t>
            </a:r>
            <a:endParaRPr lang="en-US" dirty="0">
              <a:latin typeface="Comic Sans MS"/>
              <a:cs typeface="Comic Sans MS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latin typeface="Comic Sans MS"/>
                <a:cs typeface="Comic Sans MS"/>
              </a:rPr>
              <a:t>Vitaly Yakimenko</a:t>
            </a:r>
            <a:endParaRPr lang="en-US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32591198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6727" y="0"/>
            <a:ext cx="8804930" cy="11430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Comic Sans MS"/>
                <a:cs typeface="Comic Sans MS"/>
              </a:rPr>
              <a:t>Power requirements for ERL</a:t>
            </a:r>
            <a:endParaRPr lang="en-US" sz="2700" dirty="0">
              <a:latin typeface="Comic Sans MS"/>
              <a:cs typeface="Comic Sans M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68844"/>
            <a:ext cx="8229600" cy="5349794"/>
          </a:xfrm>
        </p:spPr>
        <p:txBody>
          <a:bodyPr>
            <a:normAutofit/>
          </a:bodyPr>
          <a:lstStyle/>
          <a:p>
            <a:pPr marL="0" lvl="1" indent="0">
              <a:buNone/>
            </a:pPr>
            <a:r>
              <a:rPr lang="en-US" sz="2600" dirty="0" smtClean="0">
                <a:latin typeface="Comic Sans MS"/>
                <a:cs typeface="Comic Sans MS"/>
              </a:rPr>
              <a:t>Output of conversion target:</a:t>
            </a:r>
          </a:p>
          <a:p>
            <a:pPr marL="0" lvl="1" indent="0">
              <a:buNone/>
            </a:pPr>
            <a:r>
              <a:rPr lang="en-US" dirty="0" smtClean="0">
                <a:latin typeface="Comic Sans MS"/>
                <a:cs typeface="Comic Sans MS"/>
              </a:rPr>
              <a:t>		6 mA x 30MeV =&gt; 180kW e</a:t>
            </a:r>
            <a:r>
              <a:rPr lang="en-US" baseline="30000" dirty="0" smtClean="0">
                <a:latin typeface="Comic Sans MS"/>
                <a:cs typeface="Comic Sans MS"/>
              </a:rPr>
              <a:t>+</a:t>
            </a:r>
            <a:r>
              <a:rPr lang="en-US" dirty="0" smtClean="0">
                <a:latin typeface="Comic Sans MS"/>
                <a:cs typeface="Comic Sans MS"/>
              </a:rPr>
              <a:t> beam</a:t>
            </a:r>
          </a:p>
          <a:p>
            <a:r>
              <a:rPr lang="en-US" sz="2600" dirty="0" smtClean="0">
                <a:latin typeface="Comic Sans MS"/>
                <a:cs typeface="Comic Sans MS"/>
              </a:rPr>
              <a:t>Conversion efficiencies :</a:t>
            </a:r>
          </a:p>
          <a:p>
            <a:pPr lvl="1"/>
            <a:r>
              <a:rPr lang="en-US" dirty="0" smtClean="0">
                <a:latin typeface="Symbol" charset="2"/>
                <a:cs typeface="Symbol" charset="2"/>
              </a:rPr>
              <a:t>g </a:t>
            </a:r>
            <a:r>
              <a:rPr lang="en-US" dirty="0" smtClean="0">
                <a:latin typeface="Comic Sans MS"/>
                <a:cs typeface="Comic Sans MS"/>
              </a:rPr>
              <a:t>-&gt; e</a:t>
            </a:r>
            <a:r>
              <a:rPr lang="en-US" baseline="30000" dirty="0" smtClean="0">
                <a:latin typeface="Comic Sans MS"/>
                <a:cs typeface="Comic Sans MS"/>
              </a:rPr>
              <a:t>+</a:t>
            </a:r>
            <a:r>
              <a:rPr lang="en-US" dirty="0" smtClean="0">
                <a:latin typeface="Comic Sans MS"/>
                <a:cs typeface="Comic Sans MS"/>
              </a:rPr>
              <a:t> 		~2%		9 MW </a:t>
            </a:r>
            <a:r>
              <a:rPr lang="en-US" dirty="0" smtClean="0">
                <a:latin typeface="Symbol" charset="2"/>
                <a:cs typeface="Symbol" charset="2"/>
              </a:rPr>
              <a:t>g </a:t>
            </a:r>
            <a:r>
              <a:rPr lang="en-US" dirty="0" smtClean="0">
                <a:latin typeface="Comic Sans MS"/>
                <a:cs typeface="Comic Sans MS"/>
              </a:rPr>
              <a:t>beam</a:t>
            </a:r>
          </a:p>
          <a:p>
            <a:pPr lvl="2"/>
            <a:r>
              <a:rPr lang="en-US" dirty="0" smtClean="0">
                <a:solidFill>
                  <a:srgbClr val="558ED5"/>
                </a:solidFill>
                <a:latin typeface="Comic Sans MS"/>
                <a:cs typeface="Comic Sans MS"/>
              </a:rPr>
              <a:t>(NLC, captured into 1mm x 1mm </a:t>
            </a:r>
            <a:r>
              <a:rPr lang="en-US" dirty="0" err="1" smtClean="0">
                <a:solidFill>
                  <a:srgbClr val="558ED5"/>
                </a:solidFill>
                <a:latin typeface="Comic Sans MS"/>
                <a:cs typeface="Comic Sans MS"/>
              </a:rPr>
              <a:t>emittances</a:t>
            </a:r>
            <a:r>
              <a:rPr lang="en-US" dirty="0" smtClean="0">
                <a:solidFill>
                  <a:srgbClr val="558ED5"/>
                </a:solidFill>
                <a:latin typeface="Comic Sans MS"/>
                <a:cs typeface="Comic Sans MS"/>
              </a:rPr>
              <a:t>)</a:t>
            </a:r>
          </a:p>
          <a:p>
            <a:pPr lvl="1"/>
            <a:r>
              <a:rPr lang="en-US" dirty="0">
                <a:latin typeface="Comic Sans MS"/>
                <a:cs typeface="Comic Sans MS"/>
              </a:rPr>
              <a:t>e</a:t>
            </a:r>
            <a:r>
              <a:rPr lang="en-US" baseline="30000" dirty="0" smtClean="0">
                <a:latin typeface="Comic Sans MS"/>
                <a:cs typeface="Comic Sans MS"/>
              </a:rPr>
              <a:t>-</a:t>
            </a:r>
            <a:r>
              <a:rPr lang="en-US" dirty="0" smtClean="0">
                <a:latin typeface="Comic Sans MS"/>
                <a:cs typeface="Comic Sans MS"/>
              </a:rPr>
              <a:t> -&gt; </a:t>
            </a:r>
            <a:r>
              <a:rPr lang="en-US" dirty="0" smtClean="0">
                <a:latin typeface="Symbol" charset="2"/>
                <a:cs typeface="Symbol" charset="2"/>
              </a:rPr>
              <a:t>g</a:t>
            </a:r>
            <a:r>
              <a:rPr lang="en-US" dirty="0" smtClean="0">
                <a:latin typeface="Comic Sans MS"/>
                <a:cs typeface="Comic Sans MS"/>
              </a:rPr>
              <a:t>		~0.5%	2 </a:t>
            </a:r>
            <a:r>
              <a:rPr lang="en-US" dirty="0">
                <a:latin typeface="Comic Sans MS"/>
                <a:cs typeface="Comic Sans MS"/>
              </a:rPr>
              <a:t>G</a:t>
            </a:r>
            <a:r>
              <a:rPr lang="en-US" dirty="0" smtClean="0">
                <a:latin typeface="Comic Sans MS"/>
                <a:cs typeface="Comic Sans MS"/>
              </a:rPr>
              <a:t>W e</a:t>
            </a:r>
            <a:r>
              <a:rPr lang="en-US" baseline="30000" dirty="0" smtClean="0">
                <a:latin typeface="Comic Sans MS"/>
                <a:cs typeface="Comic Sans MS"/>
              </a:rPr>
              <a:t>-</a:t>
            </a:r>
            <a:r>
              <a:rPr lang="en-US" dirty="0" smtClean="0">
                <a:latin typeface="Comic Sans MS"/>
                <a:cs typeface="Comic Sans MS"/>
              </a:rPr>
              <a:t> beam (ERL !)</a:t>
            </a:r>
          </a:p>
          <a:p>
            <a:pPr lvl="2"/>
            <a:r>
              <a:rPr lang="en-US" dirty="0" smtClean="0">
                <a:solidFill>
                  <a:srgbClr val="558ED5"/>
                </a:solidFill>
                <a:latin typeface="Comic Sans MS"/>
                <a:cs typeface="Comic Sans MS"/>
              </a:rPr>
              <a:t>Multi IP Compton converter with enhancement cavity</a:t>
            </a:r>
          </a:p>
          <a:p>
            <a:pPr lvl="2"/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/>
                <a:cs typeface="Comic Sans MS"/>
              </a:rPr>
              <a:t>2GeV, 1 A =&gt; 2 GW</a:t>
            </a:r>
            <a:endParaRPr lang="en-US" dirty="0" smtClean="0">
              <a:solidFill>
                <a:srgbClr val="558ED5"/>
              </a:solidFill>
              <a:latin typeface="Comic Sans MS"/>
              <a:cs typeface="Comic Sans MS"/>
            </a:endParaRPr>
          </a:p>
          <a:p>
            <a:pPr lvl="1"/>
            <a:r>
              <a:rPr lang="en-US" dirty="0" smtClean="0">
                <a:latin typeface="Comic Sans MS"/>
                <a:cs typeface="Comic Sans MS"/>
              </a:rPr>
              <a:t>Wall -&gt; e</a:t>
            </a:r>
            <a:r>
              <a:rPr lang="en-US" baseline="30000" dirty="0" smtClean="0">
                <a:latin typeface="Comic Sans MS"/>
                <a:cs typeface="Comic Sans MS"/>
              </a:rPr>
              <a:t>- 	</a:t>
            </a:r>
            <a:r>
              <a:rPr lang="en-US" dirty="0" smtClean="0">
                <a:latin typeface="Comic Sans MS"/>
                <a:cs typeface="Comic Sans MS"/>
              </a:rPr>
              <a:t>~70% of 0.001*2GW </a:t>
            </a:r>
          </a:p>
          <a:p>
            <a:pPr lvl="1"/>
            <a:r>
              <a:rPr lang="en-US" dirty="0" smtClean="0">
                <a:latin typeface="Comic Sans MS"/>
                <a:cs typeface="Comic Sans MS"/>
              </a:rPr>
              <a:t>Total ~30 MW wall power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375667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09600"/>
          </a:xfrm>
        </p:spPr>
        <p:txBody>
          <a:bodyPr>
            <a:normAutofit fontScale="90000"/>
          </a:bodyPr>
          <a:lstStyle/>
          <a:p>
            <a:r>
              <a:rPr lang="en-US" sz="3600" dirty="0" err="1" smtClean="0">
                <a:latin typeface="Comic Sans MS"/>
                <a:cs typeface="Comic Sans MS"/>
              </a:rPr>
              <a:t>Emittances</a:t>
            </a:r>
            <a:r>
              <a:rPr lang="en-US" sz="3600" dirty="0" smtClean="0">
                <a:latin typeface="Comic Sans MS"/>
                <a:cs typeface="Comic Sans MS"/>
              </a:rPr>
              <a:t> </a:t>
            </a:r>
            <a:r>
              <a:rPr lang="en-US" sz="3600" dirty="0" err="1" smtClean="0">
                <a:latin typeface="Comic Sans MS"/>
                <a:cs typeface="Comic Sans MS"/>
              </a:rPr>
              <a:t>E</a:t>
            </a:r>
            <a:r>
              <a:rPr lang="en-US" sz="3600" baseline="-25000" dirty="0" err="1" smtClean="0">
                <a:latin typeface="Comic Sans MS"/>
                <a:cs typeface="Comic Sans MS"/>
              </a:rPr>
              <a:t>e</a:t>
            </a:r>
            <a:r>
              <a:rPr lang="en-US" sz="3600" dirty="0" smtClean="0">
                <a:latin typeface="Comic Sans MS"/>
                <a:cs typeface="Comic Sans MS"/>
              </a:rPr>
              <a:t>=2GeV</a:t>
            </a:r>
            <a:endParaRPr lang="en-US" dirty="0">
              <a:latin typeface="Comic Sans MS"/>
              <a:cs typeface="Comic Sans M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1132" y="753555"/>
            <a:ext cx="8229600" cy="5410199"/>
          </a:xfrm>
        </p:spPr>
        <p:txBody>
          <a:bodyPr>
            <a:normAutofit/>
          </a:bodyPr>
          <a:lstStyle/>
          <a:p>
            <a:pPr marL="914400" lvl="2" indent="0">
              <a:buNone/>
            </a:pPr>
            <a:endParaRPr lang="en-US" sz="1800" dirty="0" smtClean="0">
              <a:latin typeface="Comic Sans MS"/>
              <a:cs typeface="Comic Sans MS"/>
            </a:endParaRPr>
          </a:p>
          <a:p>
            <a:r>
              <a:rPr lang="en-US" sz="2400" dirty="0" smtClean="0">
                <a:latin typeface="Comic Sans MS"/>
                <a:cs typeface="Comic Sans MS"/>
              </a:rPr>
              <a:t>Beam size</a:t>
            </a:r>
          </a:p>
          <a:p>
            <a:endParaRPr lang="en-US" sz="2400" dirty="0" smtClean="0">
              <a:latin typeface="Comic Sans MS"/>
              <a:cs typeface="Comic Sans MS"/>
            </a:endParaRPr>
          </a:p>
          <a:p>
            <a:pPr lvl="1"/>
            <a:r>
              <a:rPr lang="en-US" sz="2000" dirty="0" smtClean="0">
                <a:latin typeface="Comic Sans MS"/>
                <a:cs typeface="Comic Sans MS"/>
              </a:rPr>
              <a:t>Gamma beam divergence</a:t>
            </a:r>
          </a:p>
          <a:p>
            <a:pPr lvl="1"/>
            <a:endParaRPr lang="en-US" sz="2000" dirty="0" smtClean="0">
              <a:latin typeface="Comic Sans MS"/>
              <a:cs typeface="Comic Sans MS"/>
            </a:endParaRPr>
          </a:p>
          <a:p>
            <a:pPr lvl="1"/>
            <a:r>
              <a:rPr lang="en-US" sz="2000" dirty="0" smtClean="0">
                <a:latin typeface="Comic Sans MS"/>
                <a:cs typeface="Comic Sans MS"/>
              </a:rPr>
              <a:t>Scattering in the target</a:t>
            </a:r>
          </a:p>
          <a:p>
            <a:pPr lvl="1"/>
            <a:endParaRPr lang="en-US" sz="2000" dirty="0" smtClean="0">
              <a:latin typeface="Comic Sans MS"/>
              <a:cs typeface="Comic Sans MS"/>
            </a:endParaRPr>
          </a:p>
          <a:p>
            <a:pPr lvl="1"/>
            <a:r>
              <a:rPr lang="en-US" sz="2000" dirty="0" smtClean="0">
                <a:latin typeface="Comic Sans MS"/>
                <a:cs typeface="Comic Sans MS"/>
              </a:rPr>
              <a:t>e</a:t>
            </a:r>
            <a:r>
              <a:rPr lang="en-US" sz="2000" baseline="30000" dirty="0" smtClean="0">
                <a:latin typeface="Comic Sans MS"/>
                <a:cs typeface="Comic Sans MS"/>
              </a:rPr>
              <a:t>- </a:t>
            </a:r>
            <a:r>
              <a:rPr lang="en-US" sz="2000" dirty="0" smtClean="0">
                <a:latin typeface="Comic Sans MS"/>
                <a:cs typeface="Comic Sans MS"/>
              </a:rPr>
              <a:t>beam size on target</a:t>
            </a:r>
          </a:p>
          <a:p>
            <a:pPr lvl="1"/>
            <a:endParaRPr lang="en-US" sz="2000" dirty="0" smtClean="0">
              <a:latin typeface="Comic Sans MS"/>
              <a:cs typeface="Comic Sans MS"/>
            </a:endParaRPr>
          </a:p>
          <a:p>
            <a:pPr marL="457200" lvl="1" indent="0">
              <a:buNone/>
            </a:pPr>
            <a:endParaRPr lang="en-US" sz="2000" dirty="0" smtClean="0">
              <a:latin typeface="Comic Sans MS"/>
              <a:cs typeface="Comic Sans MS"/>
            </a:endParaRPr>
          </a:p>
          <a:p>
            <a:r>
              <a:rPr lang="en-US" sz="2400" dirty="0" smtClean="0">
                <a:latin typeface="Comic Sans MS"/>
                <a:cs typeface="Comic Sans MS"/>
              </a:rPr>
              <a:t>Longitudinal </a:t>
            </a:r>
            <a:r>
              <a:rPr lang="en-US" sz="2400" dirty="0" err="1" smtClean="0">
                <a:latin typeface="Comic Sans MS"/>
                <a:cs typeface="Comic Sans MS"/>
              </a:rPr>
              <a:t>emittance</a:t>
            </a:r>
            <a:r>
              <a:rPr lang="en-US" sz="2400" dirty="0" smtClean="0">
                <a:latin typeface="Comic Sans MS"/>
                <a:cs typeface="Comic Sans MS"/>
              </a:rPr>
              <a:t>      </a:t>
            </a:r>
          </a:p>
        </p:txBody>
      </p:sp>
      <p:graphicFrame>
        <p:nvGraphicFramePr>
          <p:cNvPr id="2055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4694515"/>
              </p:ext>
            </p:extLst>
          </p:nvPr>
        </p:nvGraphicFramePr>
        <p:xfrm>
          <a:off x="4105275" y="1649413"/>
          <a:ext cx="4157663" cy="815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29" name="Equation" r:id="rId3" imgW="2400300" imgH="469900" progId="Equation.3">
                  <p:embed/>
                </p:oleObj>
              </mc:Choice>
              <mc:Fallback>
                <p:oleObj name="Equation" r:id="rId3" imgW="2400300" imgH="4699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05275" y="1649413"/>
                        <a:ext cx="4157663" cy="8159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7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16117965"/>
              </p:ext>
            </p:extLst>
          </p:nvPr>
        </p:nvGraphicFramePr>
        <p:xfrm>
          <a:off x="4102100" y="2400300"/>
          <a:ext cx="4932363" cy="773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30" name="Equation" r:id="rId5" imgW="2844800" imgH="444500" progId="Equation.3">
                  <p:embed/>
                </p:oleObj>
              </mc:Choice>
              <mc:Fallback>
                <p:oleObj name="Equation" r:id="rId5" imgW="2844800" imgH="4445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02100" y="2400300"/>
                        <a:ext cx="4932363" cy="7731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9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13278399"/>
              </p:ext>
            </p:extLst>
          </p:nvPr>
        </p:nvGraphicFramePr>
        <p:xfrm>
          <a:off x="4088242" y="3130661"/>
          <a:ext cx="4446587" cy="8366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31" name="Equation" r:id="rId7" imgW="2565360" imgH="482400" progId="Equation.DSMT4">
                  <p:embed/>
                </p:oleObj>
              </mc:Choice>
              <mc:Fallback>
                <p:oleObj name="Equation" r:id="rId7" imgW="2565360" imgH="4824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88242" y="3130661"/>
                        <a:ext cx="4446587" cy="8366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60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54325900"/>
              </p:ext>
            </p:extLst>
          </p:nvPr>
        </p:nvGraphicFramePr>
        <p:xfrm>
          <a:off x="5905500" y="4162425"/>
          <a:ext cx="3001963" cy="927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32" name="Equation" r:id="rId9" imgW="863600" imgH="266700" progId="Equation.3">
                  <p:embed/>
                </p:oleObj>
              </mc:Choice>
              <mc:Fallback>
                <p:oleObj name="Equation" r:id="rId9" imgW="863600" imgH="2667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05500" y="4162425"/>
                        <a:ext cx="3001963" cy="9271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61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25064212"/>
              </p:ext>
            </p:extLst>
          </p:nvPr>
        </p:nvGraphicFramePr>
        <p:xfrm>
          <a:off x="1996064" y="5104628"/>
          <a:ext cx="6200628" cy="101753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33" name="Equation" r:id="rId11" imgW="2476500" imgH="406400" progId="Equation.3">
                  <p:embed/>
                </p:oleObj>
              </mc:Choice>
              <mc:Fallback>
                <p:oleObj name="Equation" r:id="rId11" imgW="2476500" imgH="406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96064" y="5104628"/>
                        <a:ext cx="6200628" cy="101753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52233161"/>
              </p:ext>
            </p:extLst>
          </p:nvPr>
        </p:nvGraphicFramePr>
        <p:xfrm>
          <a:off x="6620401" y="609600"/>
          <a:ext cx="1688854" cy="70368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34" name="Equation" r:id="rId13" imgW="609600" imgH="254000" progId="Equation.3">
                  <p:embed/>
                </p:oleObj>
              </mc:Choice>
              <mc:Fallback>
                <p:oleObj name="Equation" r:id="rId13" imgW="609600" imgH="2540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20401" y="609600"/>
                        <a:ext cx="1688854" cy="70368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8981254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809"/>
            <a:ext cx="8229600" cy="862517"/>
          </a:xfrm>
        </p:spPr>
        <p:txBody>
          <a:bodyPr/>
          <a:lstStyle/>
          <a:p>
            <a:r>
              <a:rPr lang="en-US" dirty="0" smtClean="0">
                <a:latin typeface="Comic Sans MS"/>
                <a:cs typeface="Comic Sans MS"/>
              </a:rPr>
              <a:t>Conclusions</a:t>
            </a:r>
            <a:endParaRPr lang="en-US" dirty="0">
              <a:latin typeface="Comic Sans MS"/>
              <a:cs typeface="Comic Sans M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8544"/>
            <a:ext cx="8229600" cy="5060275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>
                <a:latin typeface="Comic Sans MS"/>
                <a:cs typeface="Comic Sans MS"/>
              </a:rPr>
              <a:t>Drive beam </a:t>
            </a:r>
            <a:r>
              <a:rPr lang="en-US" dirty="0" err="1" smtClean="0">
                <a:latin typeface="Comic Sans MS"/>
                <a:cs typeface="Comic Sans MS"/>
              </a:rPr>
              <a:t>linac</a:t>
            </a:r>
            <a:r>
              <a:rPr lang="en-US" dirty="0" smtClean="0">
                <a:latin typeface="Comic Sans MS"/>
                <a:cs typeface="Comic Sans MS"/>
              </a:rPr>
              <a:t> dominates the cost in the pulsed </a:t>
            </a:r>
            <a:r>
              <a:rPr lang="en-US" dirty="0" err="1" smtClean="0">
                <a:latin typeface="Comic Sans MS"/>
                <a:cs typeface="Comic Sans MS"/>
              </a:rPr>
              <a:t>linac</a:t>
            </a:r>
            <a:r>
              <a:rPr lang="en-US" dirty="0" smtClean="0">
                <a:latin typeface="Comic Sans MS"/>
                <a:cs typeface="Comic Sans MS"/>
              </a:rPr>
              <a:t>/CO2 laser scheme</a:t>
            </a:r>
          </a:p>
          <a:p>
            <a:pPr lvl="1"/>
            <a:r>
              <a:rPr lang="en-US" dirty="0" smtClean="0">
                <a:latin typeface="Comic Sans MS"/>
                <a:cs typeface="Comic Sans MS"/>
              </a:rPr>
              <a:t>Higher charge per bunch/ fewer bunches would be beneficial for injector</a:t>
            </a:r>
          </a:p>
          <a:p>
            <a:endParaRPr lang="en-US" dirty="0" smtClean="0">
              <a:latin typeface="Comic Sans MS"/>
              <a:cs typeface="Comic Sans MS"/>
            </a:endParaRPr>
          </a:p>
          <a:p>
            <a:r>
              <a:rPr lang="en-US" dirty="0" smtClean="0">
                <a:latin typeface="Comic Sans MS"/>
                <a:cs typeface="Comic Sans MS"/>
              </a:rPr>
              <a:t>Compton ring will not work</a:t>
            </a:r>
          </a:p>
          <a:p>
            <a:endParaRPr lang="en-US" dirty="0" smtClean="0">
              <a:latin typeface="Comic Sans MS"/>
              <a:cs typeface="Comic Sans MS"/>
            </a:endParaRPr>
          </a:p>
          <a:p>
            <a:r>
              <a:rPr lang="en-US" dirty="0" smtClean="0">
                <a:latin typeface="Comic Sans MS"/>
                <a:cs typeface="Comic Sans MS"/>
              </a:rPr>
              <a:t>CW high current ERL / enhancement cavity could be a better option</a:t>
            </a:r>
          </a:p>
          <a:p>
            <a:pPr lvl="1"/>
            <a:r>
              <a:rPr lang="en-US" dirty="0" smtClean="0">
                <a:latin typeface="Comic Sans MS"/>
                <a:cs typeface="Comic Sans MS"/>
              </a:rPr>
              <a:t>Laser cavity is the main R&amp;D item</a:t>
            </a:r>
          </a:p>
          <a:p>
            <a:endParaRPr lang="en-US" dirty="0" smtClean="0">
              <a:latin typeface="Comic Sans MS"/>
              <a:cs typeface="Comic Sans MS"/>
            </a:endParaRPr>
          </a:p>
          <a:p>
            <a:r>
              <a:rPr lang="en-US" dirty="0" smtClean="0">
                <a:latin typeface="Comic Sans MS"/>
                <a:cs typeface="Comic Sans MS"/>
              </a:rPr>
              <a:t>Tightly focused into conversion target 6MW gamma beam is needed </a:t>
            </a:r>
          </a:p>
          <a:p>
            <a:pPr lvl="1"/>
            <a:r>
              <a:rPr lang="en-US" dirty="0" smtClean="0">
                <a:latin typeface="Comic Sans MS"/>
                <a:cs typeface="Comic Sans MS"/>
              </a:rPr>
              <a:t>(Liquid Mercury jet target ?)</a:t>
            </a:r>
          </a:p>
          <a:p>
            <a:pPr lvl="1"/>
            <a:endParaRPr lang="en-US" dirty="0">
              <a:latin typeface="Comic Sans MS"/>
              <a:cs typeface="Comic Sans MS"/>
            </a:endParaRPr>
          </a:p>
          <a:p>
            <a:r>
              <a:rPr lang="en-US" dirty="0" err="1" smtClean="0">
                <a:latin typeface="Comic Sans MS"/>
                <a:cs typeface="Comic Sans MS"/>
              </a:rPr>
              <a:t>Emittances</a:t>
            </a:r>
            <a:r>
              <a:rPr lang="en-US" dirty="0" smtClean="0">
                <a:latin typeface="Comic Sans MS"/>
                <a:cs typeface="Comic Sans MS"/>
              </a:rPr>
              <a:t> are not satisfied in any scheme. Simple estimates overestimate </a:t>
            </a:r>
            <a:r>
              <a:rPr lang="en-US" dirty="0" err="1" smtClean="0">
                <a:latin typeface="Comic Sans MS"/>
                <a:cs typeface="Comic Sans MS"/>
              </a:rPr>
              <a:t>emittance</a:t>
            </a:r>
            <a:r>
              <a:rPr lang="en-US" dirty="0" smtClean="0">
                <a:latin typeface="Comic Sans MS"/>
                <a:cs typeface="Comic Sans MS"/>
              </a:rPr>
              <a:t> from the target in the strong magnetic field.  </a:t>
            </a:r>
          </a:p>
          <a:p>
            <a:pPr lvl="1"/>
            <a:endParaRPr lang="en-US" dirty="0" smtClean="0">
              <a:latin typeface="Comic Sans MS"/>
              <a:cs typeface="Comic Sans MS"/>
            </a:endParaRPr>
          </a:p>
          <a:p>
            <a:endParaRPr lang="en-US" dirty="0" smtClean="0">
              <a:latin typeface="Comic Sans MS"/>
              <a:cs typeface="Comic Sans MS"/>
            </a:endParaRPr>
          </a:p>
          <a:p>
            <a:endParaRPr lang="en-US" dirty="0" smtClean="0">
              <a:latin typeface="Comic Sans MS"/>
              <a:cs typeface="Comic Sans MS"/>
            </a:endParaRPr>
          </a:p>
          <a:p>
            <a:endParaRPr lang="en-US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17947109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omic Sans MS"/>
                <a:cs typeface="Comic Sans MS"/>
              </a:rPr>
              <a:t>Requirements</a:t>
            </a:r>
            <a:endParaRPr lang="en-US" dirty="0">
              <a:latin typeface="Comic Sans MS"/>
              <a:cs typeface="Comic Sans M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>
                <a:latin typeface="Comic Sans MS"/>
                <a:cs typeface="Comic Sans MS"/>
              </a:rPr>
              <a:t>6mA average current or 4x10</a:t>
            </a:r>
            <a:r>
              <a:rPr lang="en-US" baseline="30000" dirty="0" smtClean="0">
                <a:latin typeface="Comic Sans MS"/>
                <a:cs typeface="Comic Sans MS"/>
              </a:rPr>
              <a:t>16 </a:t>
            </a:r>
            <a:r>
              <a:rPr lang="en-US" dirty="0" smtClean="0">
                <a:latin typeface="Comic Sans MS"/>
                <a:cs typeface="Comic Sans MS"/>
              </a:rPr>
              <a:t>e</a:t>
            </a:r>
            <a:r>
              <a:rPr lang="en-US" baseline="30000" dirty="0" smtClean="0">
                <a:latin typeface="Comic Sans MS"/>
                <a:cs typeface="Comic Sans MS"/>
              </a:rPr>
              <a:t>+</a:t>
            </a:r>
            <a:r>
              <a:rPr lang="en-US" dirty="0" smtClean="0">
                <a:latin typeface="Comic Sans MS"/>
                <a:cs typeface="Comic Sans MS"/>
              </a:rPr>
              <a:t>/sec</a:t>
            </a:r>
          </a:p>
          <a:p>
            <a:endParaRPr lang="en-US" dirty="0" smtClean="0">
              <a:latin typeface="Comic Sans MS"/>
              <a:cs typeface="Comic Sans MS"/>
            </a:endParaRPr>
          </a:p>
          <a:p>
            <a:r>
              <a:rPr lang="en-US" dirty="0" smtClean="0">
                <a:latin typeface="Comic Sans MS"/>
                <a:cs typeface="Comic Sans MS"/>
              </a:rPr>
              <a:t>2x10</a:t>
            </a:r>
            <a:r>
              <a:rPr lang="en-US" baseline="30000" dirty="0" smtClean="0">
                <a:latin typeface="Comic Sans MS"/>
                <a:cs typeface="Comic Sans MS"/>
              </a:rPr>
              <a:t>7</a:t>
            </a:r>
            <a:r>
              <a:rPr lang="en-US" dirty="0" smtClean="0">
                <a:latin typeface="Comic Sans MS"/>
                <a:cs typeface="Comic Sans MS"/>
              </a:rPr>
              <a:t> bunches with 2x10</a:t>
            </a:r>
            <a:r>
              <a:rPr lang="en-US" baseline="30000" dirty="0" smtClean="0">
                <a:latin typeface="Comic Sans MS"/>
                <a:cs typeface="Comic Sans MS"/>
              </a:rPr>
              <a:t>9 </a:t>
            </a:r>
            <a:r>
              <a:rPr lang="en-US" dirty="0" smtClean="0">
                <a:latin typeface="Comic Sans MS"/>
                <a:cs typeface="Comic Sans MS"/>
              </a:rPr>
              <a:t>e</a:t>
            </a:r>
            <a:r>
              <a:rPr lang="en-US" baseline="30000" dirty="0" smtClean="0">
                <a:latin typeface="Comic Sans MS"/>
                <a:cs typeface="Comic Sans MS"/>
              </a:rPr>
              <a:t>+</a:t>
            </a:r>
            <a:r>
              <a:rPr lang="en-US" dirty="0" smtClean="0">
                <a:latin typeface="Comic Sans MS"/>
                <a:cs typeface="Comic Sans MS"/>
              </a:rPr>
              <a:t>/bunch</a:t>
            </a:r>
          </a:p>
          <a:p>
            <a:endParaRPr lang="en-US" dirty="0">
              <a:latin typeface="Comic Sans MS"/>
              <a:cs typeface="Comic Sans MS"/>
            </a:endParaRPr>
          </a:p>
          <a:p>
            <a:r>
              <a:rPr lang="en-US" dirty="0" smtClean="0">
                <a:latin typeface="Comic Sans MS"/>
                <a:cs typeface="Comic Sans MS"/>
              </a:rPr>
              <a:t>Normalized </a:t>
            </a:r>
            <a:r>
              <a:rPr lang="en-US" dirty="0" err="1" smtClean="0">
                <a:latin typeface="Comic Sans MS"/>
                <a:cs typeface="Comic Sans MS"/>
              </a:rPr>
              <a:t>emittance</a:t>
            </a:r>
            <a:r>
              <a:rPr lang="en-US" dirty="0" smtClean="0">
                <a:latin typeface="Comic Sans MS"/>
                <a:cs typeface="Comic Sans MS"/>
              </a:rPr>
              <a:t> 50 microns</a:t>
            </a:r>
          </a:p>
          <a:p>
            <a:endParaRPr lang="en-US" dirty="0" smtClean="0">
              <a:latin typeface="Comic Sans MS"/>
              <a:cs typeface="Comic Sans MS"/>
            </a:endParaRPr>
          </a:p>
          <a:p>
            <a:r>
              <a:rPr lang="en-US" dirty="0" smtClean="0">
                <a:latin typeface="Comic Sans MS"/>
                <a:cs typeface="Comic Sans MS"/>
              </a:rPr>
              <a:t>Longitudinal </a:t>
            </a:r>
            <a:r>
              <a:rPr lang="en-US" dirty="0" err="1" smtClean="0">
                <a:latin typeface="Comic Sans MS"/>
                <a:cs typeface="Comic Sans MS"/>
              </a:rPr>
              <a:t>emittance</a:t>
            </a:r>
            <a:r>
              <a:rPr lang="en-US" dirty="0" smtClean="0">
                <a:latin typeface="Comic Sans MS"/>
                <a:cs typeface="Comic Sans MS"/>
              </a:rPr>
              <a:t> 5 </a:t>
            </a:r>
            <a:r>
              <a:rPr lang="en-US" dirty="0">
                <a:latin typeface="Comic Sans MS"/>
                <a:cs typeface="Comic Sans MS"/>
              </a:rPr>
              <a:t>M</a:t>
            </a:r>
            <a:r>
              <a:rPr lang="en-US" dirty="0" smtClean="0">
                <a:latin typeface="Comic Sans MS"/>
                <a:cs typeface="Comic Sans MS"/>
              </a:rPr>
              <a:t>eV-mm or </a:t>
            </a:r>
          </a:p>
          <a:p>
            <a:pPr marL="0" indent="0">
              <a:buNone/>
            </a:pPr>
            <a:r>
              <a:rPr lang="en-US" dirty="0">
                <a:latin typeface="Comic Sans MS"/>
                <a:cs typeface="Comic Sans MS"/>
              </a:rPr>
              <a:t>	</a:t>
            </a:r>
            <a:r>
              <a:rPr lang="en-US" dirty="0" smtClean="0">
                <a:latin typeface="Comic Sans MS"/>
                <a:cs typeface="Comic Sans MS"/>
              </a:rPr>
              <a:t>	10 mm normalized.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7088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1260"/>
            <a:ext cx="8229600" cy="788675"/>
          </a:xfrm>
        </p:spPr>
        <p:txBody>
          <a:bodyPr/>
          <a:lstStyle/>
          <a:p>
            <a:r>
              <a:rPr lang="en-US" dirty="0" smtClean="0">
                <a:latin typeface="Comic Sans MS"/>
                <a:cs typeface="Comic Sans MS"/>
              </a:rPr>
              <a:t>Pulsed </a:t>
            </a:r>
            <a:r>
              <a:rPr lang="en-US" dirty="0" err="1" smtClean="0">
                <a:latin typeface="Comic Sans MS"/>
                <a:cs typeface="Comic Sans MS"/>
              </a:rPr>
              <a:t>Linac</a:t>
            </a:r>
            <a:r>
              <a:rPr lang="en-US" dirty="0" smtClean="0">
                <a:latin typeface="Comic Sans MS"/>
                <a:cs typeface="Comic Sans MS"/>
              </a:rPr>
              <a:t> scheme</a:t>
            </a:r>
            <a:endParaRPr lang="en-US" dirty="0">
              <a:latin typeface="Comic Sans MS"/>
              <a:cs typeface="Comic Sans M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27616"/>
            <a:ext cx="8229600" cy="5399945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>
                <a:latin typeface="Comic Sans MS"/>
                <a:cs typeface="Comic Sans MS"/>
              </a:rPr>
              <a:t>High efficiency pulsed </a:t>
            </a:r>
            <a:r>
              <a:rPr lang="en-US" dirty="0" err="1">
                <a:latin typeface="Comic Sans MS"/>
                <a:cs typeface="Comic Sans MS"/>
              </a:rPr>
              <a:t>l</a:t>
            </a:r>
            <a:r>
              <a:rPr lang="en-US" dirty="0" err="1" smtClean="0">
                <a:latin typeface="Comic Sans MS"/>
                <a:cs typeface="Comic Sans MS"/>
              </a:rPr>
              <a:t>inac</a:t>
            </a:r>
            <a:r>
              <a:rPr lang="en-US" dirty="0" smtClean="0">
                <a:latin typeface="Comic Sans MS"/>
                <a:cs typeface="Comic Sans MS"/>
              </a:rPr>
              <a:t> to generate drive beam of many bunches</a:t>
            </a:r>
          </a:p>
          <a:p>
            <a:endParaRPr lang="en-US" dirty="0" smtClean="0">
              <a:latin typeface="Comic Sans MS"/>
              <a:cs typeface="Comic Sans MS"/>
            </a:endParaRPr>
          </a:p>
          <a:p>
            <a:r>
              <a:rPr lang="en-US" dirty="0" smtClean="0">
                <a:latin typeface="Comic Sans MS"/>
                <a:cs typeface="Comic Sans MS"/>
              </a:rPr>
              <a:t>CO2 laser cavities to convert ~10% of the drive beam power into gamma beam by Compton back scattering</a:t>
            </a:r>
          </a:p>
          <a:p>
            <a:endParaRPr lang="en-US" dirty="0" smtClean="0">
              <a:latin typeface="Comic Sans MS"/>
              <a:cs typeface="Comic Sans MS"/>
            </a:endParaRPr>
          </a:p>
          <a:p>
            <a:r>
              <a:rPr lang="en-US" dirty="0" smtClean="0">
                <a:latin typeface="Comic Sans MS"/>
                <a:cs typeface="Comic Sans MS"/>
              </a:rPr>
              <a:t>Gamma beam is converted into positrons on the Liquid Mercury jet target</a:t>
            </a:r>
          </a:p>
          <a:p>
            <a:endParaRPr lang="en-US" dirty="0" smtClean="0">
              <a:latin typeface="Comic Sans MS"/>
              <a:cs typeface="Comic Sans MS"/>
            </a:endParaRPr>
          </a:p>
          <a:p>
            <a:r>
              <a:rPr lang="en-US" dirty="0" smtClean="0">
                <a:latin typeface="Comic Sans MS"/>
                <a:cs typeface="Comic Sans MS"/>
              </a:rPr>
              <a:t>Positrons are captured, accelerated to 5GeV</a:t>
            </a:r>
          </a:p>
          <a:p>
            <a:endParaRPr lang="en-US" dirty="0">
              <a:latin typeface="Comic Sans MS"/>
              <a:cs typeface="Comic Sans MS"/>
            </a:endParaRPr>
          </a:p>
          <a:p>
            <a:r>
              <a:rPr lang="en-US" dirty="0" smtClean="0">
                <a:latin typeface="Comic Sans MS"/>
                <a:cs typeface="Comic Sans MS"/>
              </a:rPr>
              <a:t>Longitudinal and transverse </a:t>
            </a:r>
            <a:r>
              <a:rPr lang="en-US" dirty="0" err="1" smtClean="0">
                <a:latin typeface="Comic Sans MS"/>
                <a:cs typeface="Comic Sans MS"/>
              </a:rPr>
              <a:t>emittances</a:t>
            </a:r>
            <a:r>
              <a:rPr lang="en-US" dirty="0" smtClean="0">
                <a:latin typeface="Comic Sans MS"/>
                <a:cs typeface="Comic Sans MS"/>
              </a:rPr>
              <a:t> exchanged/manipulation</a:t>
            </a:r>
          </a:p>
          <a:p>
            <a:endParaRPr lang="en-US" dirty="0">
              <a:latin typeface="Comic Sans MS"/>
              <a:cs typeface="Comic Sans MS"/>
            </a:endParaRPr>
          </a:p>
          <a:p>
            <a:r>
              <a:rPr lang="en-US" dirty="0" smtClean="0">
                <a:latin typeface="Comic Sans MS"/>
                <a:cs typeface="Comic Sans MS"/>
              </a:rPr>
              <a:t>Beam is stored in the 3km ring</a:t>
            </a:r>
          </a:p>
          <a:p>
            <a:endParaRPr lang="en-US" dirty="0" smtClean="0">
              <a:latin typeface="Comic Sans MS"/>
              <a:cs typeface="Comic Sans MS"/>
            </a:endParaRPr>
          </a:p>
          <a:p>
            <a:r>
              <a:rPr lang="en-US" dirty="0" smtClean="0">
                <a:latin typeface="Comic Sans MS"/>
                <a:cs typeface="Comic Sans MS"/>
              </a:rPr>
              <a:t>Bunches extracted at CW rate to feed high energy ERL</a:t>
            </a:r>
          </a:p>
        </p:txBody>
      </p:sp>
    </p:spTree>
    <p:extLst>
      <p:ext uri="{BB962C8B-B14F-4D97-AF65-F5344CB8AC3E}">
        <p14:creationId xmlns:p14="http://schemas.microsoft.com/office/powerpoint/2010/main" val="23847526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0"/>
            <a:ext cx="8686800" cy="6858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rgbClr val="0033CC"/>
                </a:solidFill>
                <a:latin typeface="Comic Sans MS"/>
                <a:cs typeface="Comic Sans MS"/>
              </a:rPr>
              <a:t>Positrons Source</a:t>
            </a:r>
            <a:endParaRPr lang="en-US" sz="3600" dirty="0">
              <a:solidFill>
                <a:srgbClr val="0033CC"/>
              </a:solidFill>
              <a:latin typeface="Comic Sans MS"/>
              <a:cs typeface="Comic Sans MS"/>
            </a:endParaRPr>
          </a:p>
        </p:txBody>
      </p:sp>
      <p:pic>
        <p:nvPicPr>
          <p:cNvPr id="33795" name="Picture 3" descr="conv_posi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09800" y="533400"/>
            <a:ext cx="69342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6" name="Rectangle 4"/>
          <p:cNvSpPr>
            <a:spLocks noChangeArrowheads="1"/>
          </p:cNvSpPr>
          <p:nvPr/>
        </p:nvSpPr>
        <p:spPr bwMode="auto">
          <a:xfrm>
            <a:off x="152400" y="762000"/>
            <a:ext cx="26670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600">
                <a:solidFill>
                  <a:srgbClr val="0033CC"/>
                </a:solidFill>
                <a:latin typeface="Comic Sans MS" pitchFamily="66" charset="0"/>
              </a:rPr>
              <a:t>Conventional Non-Polarized Positrons:</a:t>
            </a:r>
          </a:p>
        </p:txBody>
      </p:sp>
      <p:grpSp>
        <p:nvGrpSpPr>
          <p:cNvPr id="2" name="Group 34"/>
          <p:cNvGrpSpPr>
            <a:grpSpLocks/>
          </p:cNvGrpSpPr>
          <p:nvPr/>
        </p:nvGrpSpPr>
        <p:grpSpPr bwMode="auto">
          <a:xfrm>
            <a:off x="581818" y="4038600"/>
            <a:ext cx="8145463" cy="2643188"/>
            <a:chOff x="384" y="2496"/>
            <a:chExt cx="5131" cy="1665"/>
          </a:xfrm>
        </p:grpSpPr>
        <p:graphicFrame>
          <p:nvGraphicFramePr>
            <p:cNvPr id="33799" name="Object 7"/>
            <p:cNvGraphicFramePr>
              <a:graphicFrameLocks noChangeAspect="1"/>
            </p:cNvGraphicFramePr>
            <p:nvPr/>
          </p:nvGraphicFramePr>
          <p:xfrm>
            <a:off x="384" y="2544"/>
            <a:ext cx="2448" cy="161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33" name="CorelDRAW" r:id="rId4" imgW="4775040" imgH="3155760" progId="">
                    <p:embed/>
                  </p:oleObj>
                </mc:Choice>
                <mc:Fallback>
                  <p:oleObj name="CorelDRAW" r:id="rId4" imgW="4775040" imgH="3155760" progId="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84" y="2544"/>
                          <a:ext cx="2448" cy="1617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blurRad="63500" dist="38099" dir="2700000" algn="ctr" rotWithShape="0">
                                  <a:schemeClr val="bg2">
                                    <a:alpha val="74998"/>
                                  </a:scheme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pic>
          <p:nvPicPr>
            <p:cNvPr id="33800" name="Picture 8" descr="uniform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3888" y="2736"/>
              <a:ext cx="1627" cy="1067"/>
            </a:xfrm>
            <a:prstGeom prst="rect">
              <a:avLst/>
            </a:prstGeom>
            <a:noFill/>
          </p:spPr>
        </p:pic>
        <p:sp>
          <p:nvSpPr>
            <p:cNvPr id="33801" name="Line 9"/>
            <p:cNvSpPr>
              <a:spLocks noChangeShapeType="1"/>
            </p:cNvSpPr>
            <p:nvPr/>
          </p:nvSpPr>
          <p:spPr bwMode="auto">
            <a:xfrm>
              <a:off x="3931" y="3275"/>
              <a:ext cx="1296" cy="0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3802" name="Text Box 10"/>
            <p:cNvSpPr txBox="1">
              <a:spLocks noChangeArrowheads="1"/>
            </p:cNvSpPr>
            <p:nvPr/>
          </p:nvSpPr>
          <p:spPr bwMode="auto">
            <a:xfrm>
              <a:off x="4171" y="3035"/>
              <a:ext cx="868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600">
                  <a:solidFill>
                    <a:schemeClr val="bg1"/>
                  </a:solidFill>
                  <a:latin typeface="Comic Sans MS" pitchFamily="66" charset="0"/>
                </a:rPr>
                <a:t>3% over 1 </a:t>
              </a:r>
              <a:r>
                <a:rPr lang="en-US" sz="1600">
                  <a:solidFill>
                    <a:schemeClr val="bg1"/>
                  </a:solidFill>
                  <a:latin typeface="Symbol" pitchFamily="18" charset="2"/>
                </a:rPr>
                <a:t>m</a:t>
              </a:r>
              <a:r>
                <a:rPr lang="en-US" sz="1600">
                  <a:solidFill>
                    <a:schemeClr val="bg1"/>
                  </a:solidFill>
                  <a:latin typeface="Comic Sans MS" pitchFamily="66" charset="0"/>
                </a:rPr>
                <a:t>s</a:t>
              </a:r>
            </a:p>
          </p:txBody>
        </p:sp>
        <p:pic>
          <p:nvPicPr>
            <p:cNvPr id="33803" name="Picture 11" descr="TEK00001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2203" y="2736"/>
              <a:ext cx="1627" cy="1067"/>
            </a:xfrm>
            <a:prstGeom prst="rect">
              <a:avLst/>
            </a:prstGeom>
            <a:noFill/>
          </p:spPr>
        </p:pic>
        <p:sp>
          <p:nvSpPr>
            <p:cNvPr id="33804" name="Rectangle 12"/>
            <p:cNvSpPr>
              <a:spLocks noChangeArrowheads="1"/>
            </p:cNvSpPr>
            <p:nvPr/>
          </p:nvSpPr>
          <p:spPr bwMode="auto">
            <a:xfrm>
              <a:off x="1440" y="4032"/>
              <a:ext cx="864" cy="9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805" name="Rectangle 13"/>
            <p:cNvSpPr>
              <a:spLocks noChangeArrowheads="1"/>
            </p:cNvSpPr>
            <p:nvPr/>
          </p:nvSpPr>
          <p:spPr bwMode="auto">
            <a:xfrm>
              <a:off x="2304" y="3888"/>
              <a:ext cx="576" cy="14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806" name="Text Box 14"/>
            <p:cNvSpPr txBox="1">
              <a:spLocks noChangeArrowheads="1"/>
            </p:cNvSpPr>
            <p:nvPr/>
          </p:nvSpPr>
          <p:spPr bwMode="auto">
            <a:xfrm>
              <a:off x="2592" y="2496"/>
              <a:ext cx="217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>
                  <a:solidFill>
                    <a:srgbClr val="0033CC"/>
                  </a:solidFill>
                  <a:latin typeface="Comic Sans MS" pitchFamily="66" charset="0"/>
                </a:rPr>
                <a:t>First tests of the laser cavity:</a:t>
              </a:r>
            </a:p>
          </p:txBody>
        </p:sp>
      </p:grpSp>
      <p:sp>
        <p:nvSpPr>
          <p:cNvPr id="33808" name="Text Box 16"/>
          <p:cNvSpPr txBox="1">
            <a:spLocks noChangeArrowheads="1"/>
          </p:cNvSpPr>
          <p:nvPr/>
        </p:nvSpPr>
        <p:spPr bwMode="auto">
          <a:xfrm>
            <a:off x="0" y="1752600"/>
            <a:ext cx="2438400" cy="3113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dirty="0" smtClean="0">
                <a:solidFill>
                  <a:srgbClr val="0033CC"/>
                </a:solidFill>
                <a:latin typeface="Symbol" pitchFamily="18" charset="2"/>
              </a:rPr>
              <a:t>g</a:t>
            </a:r>
            <a:r>
              <a:rPr lang="en-US" dirty="0">
                <a:solidFill>
                  <a:srgbClr val="0033CC"/>
                </a:solidFill>
                <a:latin typeface="Comic Sans MS" pitchFamily="66" charset="0"/>
              </a:rPr>
              <a:t>-ray beam is generated in the Compton back scattering inside optical cavity of  CO2 laser beam    and 6 </a:t>
            </a:r>
            <a:r>
              <a:rPr lang="en-US" dirty="0" err="1">
                <a:solidFill>
                  <a:srgbClr val="0033CC"/>
                </a:solidFill>
                <a:latin typeface="Comic Sans MS" pitchFamily="66" charset="0"/>
              </a:rPr>
              <a:t>GeV</a:t>
            </a:r>
            <a:r>
              <a:rPr lang="en-US" dirty="0">
                <a:solidFill>
                  <a:srgbClr val="0033CC"/>
                </a:solidFill>
                <a:latin typeface="Comic Sans MS" pitchFamily="66" charset="0"/>
              </a:rPr>
              <a:t> e-beam produced by </a:t>
            </a:r>
            <a:r>
              <a:rPr lang="en-US" dirty="0" err="1">
                <a:solidFill>
                  <a:srgbClr val="0033CC"/>
                </a:solidFill>
                <a:latin typeface="Comic Sans MS" pitchFamily="66" charset="0"/>
              </a:rPr>
              <a:t>linac</a:t>
            </a:r>
            <a:r>
              <a:rPr lang="en-US" dirty="0">
                <a:solidFill>
                  <a:srgbClr val="0033CC"/>
                </a:solidFill>
                <a:latin typeface="Comic Sans MS" pitchFamily="66" charset="0"/>
              </a:rPr>
              <a:t>.</a:t>
            </a:r>
          </a:p>
          <a:p>
            <a:endParaRPr lang="en-US" dirty="0">
              <a:solidFill>
                <a:srgbClr val="0033CC"/>
              </a:solidFill>
              <a:latin typeface="Comic Sans MS" pitchFamily="66" charset="0"/>
            </a:endParaRPr>
          </a:p>
          <a:p>
            <a:r>
              <a:rPr lang="en-US" dirty="0">
                <a:solidFill>
                  <a:srgbClr val="0033CC"/>
                </a:solidFill>
                <a:latin typeface="Comic Sans MS" pitchFamily="66" charset="0"/>
              </a:rPr>
              <a:t>Laser cavity needs R&amp;D. </a:t>
            </a:r>
            <a:endParaRPr lang="en-US" dirty="0">
              <a:latin typeface="Comic Sans MS" pitchFamily="66" charset="0"/>
            </a:endParaRPr>
          </a:p>
        </p:txBody>
      </p:sp>
      <p:grpSp>
        <p:nvGrpSpPr>
          <p:cNvPr id="4" name="Group 17"/>
          <p:cNvGrpSpPr>
            <a:grpSpLocks/>
          </p:cNvGrpSpPr>
          <p:nvPr/>
        </p:nvGrpSpPr>
        <p:grpSpPr bwMode="auto">
          <a:xfrm>
            <a:off x="2362200" y="2133600"/>
            <a:ext cx="6657975" cy="1790700"/>
            <a:chOff x="288" y="2976"/>
            <a:chExt cx="4194" cy="1128"/>
          </a:xfrm>
        </p:grpSpPr>
        <p:pic>
          <p:nvPicPr>
            <p:cNvPr id="33810" name="Picture 18" descr="final copy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444" y="2976"/>
              <a:ext cx="3011" cy="964"/>
            </a:xfrm>
            <a:prstGeom prst="rect">
              <a:avLst/>
            </a:prstGeom>
            <a:noFill/>
          </p:spPr>
        </p:pic>
        <p:sp>
          <p:nvSpPr>
            <p:cNvPr id="33811" name="Text Box 19"/>
            <p:cNvSpPr txBox="1">
              <a:spLocks noChangeArrowheads="1"/>
            </p:cNvSpPr>
            <p:nvPr/>
          </p:nvSpPr>
          <p:spPr bwMode="auto">
            <a:xfrm>
              <a:off x="288" y="3103"/>
              <a:ext cx="822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400">
                  <a:latin typeface="Comic Sans MS" pitchFamily="66" charset="0"/>
                </a:rPr>
                <a:t>6GeV e</a:t>
              </a:r>
              <a:r>
                <a:rPr lang="en-US" sz="1400" baseline="30000">
                  <a:latin typeface="Comic Sans MS" pitchFamily="66" charset="0"/>
                </a:rPr>
                <a:t>-</a:t>
              </a:r>
              <a:r>
                <a:rPr lang="en-US" sz="1400">
                  <a:latin typeface="Comic Sans MS" pitchFamily="66" charset="0"/>
                </a:rPr>
                <a:t> beam</a:t>
              </a:r>
            </a:p>
          </p:txBody>
        </p:sp>
        <p:sp>
          <p:nvSpPr>
            <p:cNvPr id="33812" name="Text Box 20"/>
            <p:cNvSpPr txBox="1">
              <a:spLocks noChangeArrowheads="1"/>
            </p:cNvSpPr>
            <p:nvPr/>
          </p:nvSpPr>
          <p:spPr bwMode="auto">
            <a:xfrm>
              <a:off x="2880" y="3072"/>
              <a:ext cx="569" cy="3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n-US" sz="1400">
                  <a:latin typeface="Comic Sans MS" pitchFamily="66" charset="0"/>
                </a:rPr>
                <a:t>60MeV </a:t>
              </a:r>
            </a:p>
            <a:p>
              <a:r>
                <a:rPr lang="en-US" sz="1400">
                  <a:latin typeface="Symbol" pitchFamily="18" charset="2"/>
                </a:rPr>
                <a:t>g</a:t>
              </a:r>
              <a:r>
                <a:rPr lang="en-US" sz="1400">
                  <a:latin typeface="Comic Sans MS" pitchFamily="66" charset="0"/>
                </a:rPr>
                <a:t> beam</a:t>
              </a:r>
            </a:p>
          </p:txBody>
        </p:sp>
        <p:sp>
          <p:nvSpPr>
            <p:cNvPr id="33813" name="Rectangle 21"/>
            <p:cNvSpPr>
              <a:spLocks noChangeArrowheads="1"/>
            </p:cNvSpPr>
            <p:nvPr/>
          </p:nvSpPr>
          <p:spPr bwMode="auto">
            <a:xfrm>
              <a:off x="3644" y="3380"/>
              <a:ext cx="39" cy="17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814" name="Text Box 22"/>
            <p:cNvSpPr txBox="1">
              <a:spLocks noChangeArrowheads="1"/>
            </p:cNvSpPr>
            <p:nvPr/>
          </p:nvSpPr>
          <p:spPr bwMode="auto">
            <a:xfrm>
              <a:off x="3936" y="3312"/>
              <a:ext cx="546" cy="3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n-US" sz="1400">
                  <a:latin typeface="Comic Sans MS" pitchFamily="66" charset="0"/>
                </a:rPr>
                <a:t>30MeV </a:t>
              </a:r>
            </a:p>
            <a:p>
              <a:r>
                <a:rPr lang="en-US" sz="1400">
                  <a:latin typeface="Comic Sans MS" pitchFamily="66" charset="0"/>
                </a:rPr>
                <a:t>e</a:t>
              </a:r>
              <a:r>
                <a:rPr lang="en-US" sz="1400" baseline="30000">
                  <a:latin typeface="Comic Sans MS" pitchFamily="66" charset="0"/>
                </a:rPr>
                <a:t>+</a:t>
              </a:r>
              <a:r>
                <a:rPr lang="en-US" sz="1400">
                  <a:latin typeface="Comic Sans MS" pitchFamily="66" charset="0"/>
                </a:rPr>
                <a:t> beam</a:t>
              </a:r>
            </a:p>
          </p:txBody>
        </p:sp>
        <p:sp>
          <p:nvSpPr>
            <p:cNvPr id="33815" name="Text Box 23"/>
            <p:cNvSpPr txBox="1">
              <a:spLocks noChangeArrowheads="1"/>
            </p:cNvSpPr>
            <p:nvPr/>
          </p:nvSpPr>
          <p:spPr bwMode="auto">
            <a:xfrm>
              <a:off x="3456" y="3024"/>
              <a:ext cx="1015" cy="3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n-US" sz="1400">
                  <a:latin typeface="Symbol" pitchFamily="18" charset="2"/>
                </a:rPr>
                <a:t>g</a:t>
              </a:r>
              <a:r>
                <a:rPr lang="en-US" sz="1400">
                  <a:latin typeface="Comic Sans MS" pitchFamily="66" charset="0"/>
                </a:rPr>
                <a:t> to e</a:t>
              </a:r>
              <a:r>
                <a:rPr lang="en-US" sz="1400" baseline="30000">
                  <a:latin typeface="Comic Sans MS" pitchFamily="66" charset="0"/>
                </a:rPr>
                <a:t>+</a:t>
              </a:r>
              <a:r>
                <a:rPr lang="en-US" sz="1400">
                  <a:latin typeface="Comic Sans MS" pitchFamily="66" charset="0"/>
                </a:rPr>
                <a:t> conv. target</a:t>
              </a:r>
            </a:p>
          </p:txBody>
        </p:sp>
        <p:sp>
          <p:nvSpPr>
            <p:cNvPr id="33816" name="Line 24"/>
            <p:cNvSpPr>
              <a:spLocks noChangeShapeType="1"/>
            </p:cNvSpPr>
            <p:nvPr/>
          </p:nvSpPr>
          <p:spPr bwMode="auto">
            <a:xfrm>
              <a:off x="912" y="3910"/>
              <a:ext cx="218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stealth" w="med" len="med"/>
              <a:tailEnd type="stealth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3817" name="Text Box 25"/>
            <p:cNvSpPr txBox="1">
              <a:spLocks noChangeArrowheads="1"/>
            </p:cNvSpPr>
            <p:nvPr/>
          </p:nvSpPr>
          <p:spPr bwMode="auto">
            <a:xfrm>
              <a:off x="1732" y="3892"/>
              <a:ext cx="408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600">
                  <a:latin typeface="Comic Sans MS" pitchFamily="66" charset="0"/>
                </a:rPr>
                <a:t>~2 m</a:t>
              </a:r>
            </a:p>
          </p:txBody>
        </p:sp>
        <p:sp>
          <p:nvSpPr>
            <p:cNvPr id="33818" name="Line 26"/>
            <p:cNvSpPr>
              <a:spLocks noChangeShapeType="1"/>
            </p:cNvSpPr>
            <p:nvPr/>
          </p:nvSpPr>
          <p:spPr bwMode="auto">
            <a:xfrm>
              <a:off x="3744" y="3072"/>
              <a:ext cx="7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3819" name="Line 27"/>
            <p:cNvSpPr>
              <a:spLocks noChangeShapeType="1"/>
            </p:cNvSpPr>
            <p:nvPr/>
          </p:nvSpPr>
          <p:spPr bwMode="auto">
            <a:xfrm>
              <a:off x="3504" y="3072"/>
              <a:ext cx="7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3820" name="Line 28"/>
            <p:cNvSpPr>
              <a:spLocks noChangeShapeType="1"/>
            </p:cNvSpPr>
            <p:nvPr/>
          </p:nvSpPr>
          <p:spPr bwMode="auto">
            <a:xfrm>
              <a:off x="3984" y="3504"/>
              <a:ext cx="7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3821" name="Line 29"/>
            <p:cNvSpPr>
              <a:spLocks noChangeShapeType="1"/>
            </p:cNvSpPr>
            <p:nvPr/>
          </p:nvSpPr>
          <p:spPr bwMode="auto">
            <a:xfrm>
              <a:off x="2928" y="3264"/>
              <a:ext cx="9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3822" name="Line 30"/>
            <p:cNvSpPr>
              <a:spLocks noChangeShapeType="1"/>
            </p:cNvSpPr>
            <p:nvPr/>
          </p:nvSpPr>
          <p:spPr bwMode="auto">
            <a:xfrm>
              <a:off x="2005" y="3423"/>
              <a:ext cx="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3823" name="Line 31"/>
            <p:cNvSpPr>
              <a:spLocks noChangeShapeType="1"/>
            </p:cNvSpPr>
            <p:nvPr/>
          </p:nvSpPr>
          <p:spPr bwMode="auto">
            <a:xfrm>
              <a:off x="1966" y="3465"/>
              <a:ext cx="1678" cy="0"/>
            </a:xfrm>
            <a:prstGeom prst="line">
              <a:avLst/>
            </a:prstGeom>
            <a:noFill/>
            <a:ln w="19050">
              <a:solidFill>
                <a:srgbClr val="FF66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3824" name="Line 32"/>
            <p:cNvSpPr>
              <a:spLocks noChangeShapeType="1"/>
            </p:cNvSpPr>
            <p:nvPr/>
          </p:nvSpPr>
          <p:spPr bwMode="auto">
            <a:xfrm>
              <a:off x="3683" y="3465"/>
              <a:ext cx="313" cy="0"/>
            </a:xfrm>
            <a:prstGeom prst="line">
              <a:avLst/>
            </a:prstGeom>
            <a:noFill/>
            <a:ln w="25400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3825" name="AutoShape 33"/>
          <p:cNvSpPr>
            <a:spLocks noChangeArrowheads="1"/>
          </p:cNvSpPr>
          <p:nvPr/>
        </p:nvSpPr>
        <p:spPr bwMode="auto">
          <a:xfrm>
            <a:off x="2438400" y="2057400"/>
            <a:ext cx="6553200" cy="1828800"/>
          </a:xfrm>
          <a:prstGeom prst="wedgeRoundRectCallout">
            <a:avLst>
              <a:gd name="adj1" fmla="val -10685"/>
              <a:gd name="adj2" fmla="val -91667"/>
              <a:gd name="adj3" fmla="val 16667"/>
            </a:avLst>
          </a:prstGeom>
          <a:solidFill>
            <a:schemeClr val="bg2">
              <a:alpha val="22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56315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6727" y="0"/>
            <a:ext cx="880493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Comic Sans MS"/>
                <a:cs typeface="Comic Sans MS"/>
              </a:rPr>
              <a:t>Reality check </a:t>
            </a:r>
            <a:br>
              <a:rPr lang="en-US" dirty="0" smtClean="0">
                <a:latin typeface="Comic Sans MS"/>
                <a:cs typeface="Comic Sans MS"/>
              </a:rPr>
            </a:br>
            <a:r>
              <a:rPr lang="en-US" sz="2700" dirty="0" smtClean="0">
                <a:latin typeface="Comic Sans MS"/>
                <a:cs typeface="Comic Sans MS"/>
              </a:rPr>
              <a:t>(Power requirements)</a:t>
            </a:r>
            <a:endParaRPr lang="en-US" sz="2700" dirty="0">
              <a:latin typeface="Comic Sans MS"/>
              <a:cs typeface="Comic Sans M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68844"/>
            <a:ext cx="8229600" cy="5349794"/>
          </a:xfrm>
        </p:spPr>
        <p:txBody>
          <a:bodyPr>
            <a:normAutofit fontScale="92500"/>
          </a:bodyPr>
          <a:lstStyle/>
          <a:p>
            <a:pPr marL="0" lvl="1" indent="0">
              <a:buNone/>
            </a:pPr>
            <a:r>
              <a:rPr lang="en-US" sz="2600" dirty="0" smtClean="0">
                <a:latin typeface="Comic Sans MS"/>
                <a:cs typeface="Comic Sans MS"/>
              </a:rPr>
              <a:t>Output of conversion target:</a:t>
            </a:r>
          </a:p>
          <a:p>
            <a:pPr marL="0" lvl="1" indent="0">
              <a:buNone/>
            </a:pPr>
            <a:r>
              <a:rPr lang="en-US" dirty="0" smtClean="0">
                <a:latin typeface="Comic Sans MS"/>
                <a:cs typeface="Comic Sans MS"/>
              </a:rPr>
              <a:t>		6 mA x 30MeV =&gt; 180kW e</a:t>
            </a:r>
            <a:r>
              <a:rPr lang="en-US" baseline="30000" dirty="0" smtClean="0">
                <a:latin typeface="Comic Sans MS"/>
                <a:cs typeface="Comic Sans MS"/>
              </a:rPr>
              <a:t>+</a:t>
            </a:r>
            <a:r>
              <a:rPr lang="en-US" dirty="0" smtClean="0">
                <a:latin typeface="Comic Sans MS"/>
                <a:cs typeface="Comic Sans MS"/>
              </a:rPr>
              <a:t> beam</a:t>
            </a:r>
          </a:p>
          <a:p>
            <a:r>
              <a:rPr lang="en-US" sz="2600" dirty="0" smtClean="0">
                <a:latin typeface="Comic Sans MS"/>
                <a:cs typeface="Comic Sans MS"/>
              </a:rPr>
              <a:t>Conversion efficiencies :</a:t>
            </a:r>
          </a:p>
          <a:p>
            <a:pPr lvl="1"/>
            <a:r>
              <a:rPr lang="en-US" dirty="0" smtClean="0">
                <a:latin typeface="Symbol" charset="2"/>
                <a:cs typeface="Symbol" charset="2"/>
              </a:rPr>
              <a:t>g </a:t>
            </a:r>
            <a:r>
              <a:rPr lang="en-US" dirty="0" smtClean="0">
                <a:latin typeface="Comic Sans MS"/>
                <a:cs typeface="Comic Sans MS"/>
              </a:rPr>
              <a:t>-&gt; e</a:t>
            </a:r>
            <a:r>
              <a:rPr lang="en-US" baseline="30000" dirty="0" smtClean="0">
                <a:latin typeface="Comic Sans MS"/>
                <a:cs typeface="Comic Sans MS"/>
              </a:rPr>
              <a:t>+</a:t>
            </a:r>
            <a:r>
              <a:rPr lang="en-US" dirty="0" smtClean="0">
                <a:latin typeface="Comic Sans MS"/>
                <a:cs typeface="Comic Sans MS"/>
              </a:rPr>
              <a:t> 		~2%		9 MW </a:t>
            </a:r>
            <a:r>
              <a:rPr lang="en-US" dirty="0" smtClean="0">
                <a:latin typeface="Symbol" charset="2"/>
                <a:cs typeface="Symbol" charset="2"/>
              </a:rPr>
              <a:t>g </a:t>
            </a:r>
            <a:r>
              <a:rPr lang="en-US" dirty="0" smtClean="0">
                <a:latin typeface="Comic Sans MS"/>
                <a:cs typeface="Comic Sans MS"/>
              </a:rPr>
              <a:t>beam</a:t>
            </a:r>
          </a:p>
          <a:p>
            <a:pPr lvl="2"/>
            <a:r>
              <a:rPr lang="en-US" dirty="0" smtClean="0">
                <a:solidFill>
                  <a:srgbClr val="558ED5"/>
                </a:solidFill>
                <a:latin typeface="Comic Sans MS"/>
                <a:cs typeface="Comic Sans MS"/>
              </a:rPr>
              <a:t>(NLC, captured into 1mm x 1mm </a:t>
            </a:r>
            <a:r>
              <a:rPr lang="en-US" dirty="0" err="1" smtClean="0">
                <a:solidFill>
                  <a:srgbClr val="558ED5"/>
                </a:solidFill>
                <a:latin typeface="Comic Sans MS"/>
                <a:cs typeface="Comic Sans MS"/>
              </a:rPr>
              <a:t>emittances</a:t>
            </a:r>
            <a:r>
              <a:rPr lang="en-US" dirty="0" smtClean="0">
                <a:solidFill>
                  <a:srgbClr val="558ED5"/>
                </a:solidFill>
                <a:latin typeface="Comic Sans MS"/>
                <a:cs typeface="Comic Sans MS"/>
              </a:rPr>
              <a:t>)</a:t>
            </a:r>
          </a:p>
          <a:p>
            <a:pPr lvl="1"/>
            <a:r>
              <a:rPr lang="en-US" dirty="0">
                <a:latin typeface="Comic Sans MS"/>
                <a:cs typeface="Comic Sans MS"/>
              </a:rPr>
              <a:t>e</a:t>
            </a:r>
            <a:r>
              <a:rPr lang="en-US" baseline="30000" dirty="0" smtClean="0">
                <a:latin typeface="Comic Sans MS"/>
                <a:cs typeface="Comic Sans MS"/>
              </a:rPr>
              <a:t>-</a:t>
            </a:r>
            <a:r>
              <a:rPr lang="en-US" dirty="0" smtClean="0">
                <a:latin typeface="Comic Sans MS"/>
                <a:cs typeface="Comic Sans MS"/>
              </a:rPr>
              <a:t> -&gt; </a:t>
            </a:r>
            <a:r>
              <a:rPr lang="en-US" dirty="0" smtClean="0">
                <a:latin typeface="Symbol" charset="2"/>
                <a:cs typeface="Symbol" charset="2"/>
              </a:rPr>
              <a:t>g</a:t>
            </a:r>
            <a:r>
              <a:rPr lang="en-US" dirty="0" smtClean="0">
                <a:latin typeface="Comic Sans MS"/>
                <a:cs typeface="Comic Sans MS"/>
              </a:rPr>
              <a:t>		~10%		90 MW e</a:t>
            </a:r>
            <a:r>
              <a:rPr lang="en-US" baseline="30000" dirty="0" smtClean="0">
                <a:latin typeface="Comic Sans MS"/>
                <a:cs typeface="Comic Sans MS"/>
              </a:rPr>
              <a:t>-</a:t>
            </a:r>
            <a:r>
              <a:rPr lang="en-US" dirty="0" smtClean="0">
                <a:latin typeface="Comic Sans MS"/>
                <a:cs typeface="Comic Sans MS"/>
              </a:rPr>
              <a:t> beam</a:t>
            </a:r>
          </a:p>
          <a:p>
            <a:pPr lvl="2"/>
            <a:r>
              <a:rPr lang="en-US" dirty="0" smtClean="0">
                <a:solidFill>
                  <a:srgbClr val="558ED5"/>
                </a:solidFill>
                <a:latin typeface="Comic Sans MS"/>
                <a:cs typeface="Comic Sans MS"/>
              </a:rPr>
              <a:t>Multi IP Compton converter with CO2 lasers</a:t>
            </a:r>
          </a:p>
          <a:p>
            <a:pPr lvl="1"/>
            <a:r>
              <a:rPr lang="en-US" dirty="0" smtClean="0">
                <a:latin typeface="Comic Sans MS"/>
                <a:cs typeface="Comic Sans MS"/>
              </a:rPr>
              <a:t>Wall -&gt; e</a:t>
            </a:r>
            <a:r>
              <a:rPr lang="en-US" baseline="30000" dirty="0" smtClean="0">
                <a:latin typeface="Comic Sans MS"/>
                <a:cs typeface="Comic Sans MS"/>
              </a:rPr>
              <a:t>- 	</a:t>
            </a:r>
            <a:r>
              <a:rPr lang="en-US" dirty="0" smtClean="0">
                <a:latin typeface="Comic Sans MS"/>
                <a:cs typeface="Comic Sans MS"/>
              </a:rPr>
              <a:t>~50%	 	</a:t>
            </a:r>
            <a:r>
              <a:rPr lang="en-US" dirty="0" smtClean="0">
                <a:solidFill>
                  <a:srgbClr val="FF0000"/>
                </a:solidFill>
                <a:latin typeface="Comic Sans MS"/>
                <a:cs typeface="Comic Sans MS"/>
              </a:rPr>
              <a:t>180 MW wall power</a:t>
            </a:r>
          </a:p>
          <a:p>
            <a:pPr lvl="2"/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/>
                <a:cs typeface="Comic Sans MS"/>
              </a:rPr>
              <a:t>CLIC type driver, 4GeV, 24mA =&gt; 96 MW,</a:t>
            </a:r>
          </a:p>
          <a:p>
            <a:pPr lvl="2"/>
            <a:r>
              <a:rPr lang="en-US" dirty="0" smtClean="0">
                <a:solidFill>
                  <a:srgbClr val="FF0000"/>
                </a:solidFill>
                <a:latin typeface="Comic Sans MS"/>
                <a:cs typeface="Comic Sans MS"/>
              </a:rPr>
              <a:t>1 kHz; </a:t>
            </a: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  <a:latin typeface="Comic Sans MS"/>
                <a:cs typeface="Comic Sans MS"/>
              </a:rPr>
              <a:t>2</a:t>
            </a: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/>
                <a:cs typeface="Comic Sans MS"/>
              </a:rPr>
              <a:t>0,000 bunches</a:t>
            </a: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  <a:latin typeface="Comic Sans MS"/>
                <a:cs typeface="Comic Sans MS"/>
              </a:rPr>
              <a:t>;</a:t>
            </a: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/>
                <a:cs typeface="Comic Sans MS"/>
              </a:rPr>
              <a:t> 5ns </a:t>
            </a:r>
            <a:r>
              <a:rPr lang="en-US" dirty="0" smtClean="0">
                <a:solidFill>
                  <a:srgbClr val="558ED5"/>
                </a:solidFill>
                <a:latin typeface="Comic Sans MS"/>
                <a:cs typeface="Comic Sans MS"/>
              </a:rPr>
              <a:t>spacing; 2x10</a:t>
            </a:r>
            <a:r>
              <a:rPr lang="en-US" baseline="30000" dirty="0" smtClean="0">
                <a:solidFill>
                  <a:srgbClr val="558ED5"/>
                </a:solidFill>
                <a:latin typeface="Comic Sans MS"/>
                <a:cs typeface="Comic Sans MS"/>
              </a:rPr>
              <a:t>10 </a:t>
            </a:r>
            <a:r>
              <a:rPr lang="en-US" dirty="0" smtClean="0">
                <a:solidFill>
                  <a:srgbClr val="558ED5"/>
                </a:solidFill>
                <a:latin typeface="Comic Sans MS"/>
                <a:cs typeface="Comic Sans MS"/>
              </a:rPr>
              <a:t>e</a:t>
            </a:r>
            <a:r>
              <a:rPr lang="en-US" baseline="30000" dirty="0" smtClean="0">
                <a:solidFill>
                  <a:srgbClr val="558ED5"/>
                </a:solidFill>
                <a:latin typeface="Comic Sans MS"/>
                <a:cs typeface="Comic Sans MS"/>
              </a:rPr>
              <a:t>+</a:t>
            </a:r>
            <a:r>
              <a:rPr lang="en-US" dirty="0" smtClean="0">
                <a:solidFill>
                  <a:srgbClr val="558ED5"/>
                </a:solidFill>
                <a:latin typeface="Comic Sans MS"/>
                <a:cs typeface="Comic Sans MS"/>
              </a:rPr>
              <a:t>/bunch</a:t>
            </a:r>
          </a:p>
          <a:p>
            <a:pPr lvl="2"/>
            <a:r>
              <a:rPr lang="en-US" dirty="0" smtClean="0">
                <a:solidFill>
                  <a:srgbClr val="558ED5"/>
                </a:solidFill>
                <a:latin typeface="Comic Sans MS"/>
                <a:cs typeface="Comic Sans MS"/>
              </a:rPr>
              <a:t>1000 klystrons 15MW(peak) 10</a:t>
            </a:r>
            <a:r>
              <a:rPr lang="en-US" dirty="0" smtClean="0">
                <a:solidFill>
                  <a:srgbClr val="558ED5"/>
                </a:solidFill>
                <a:latin typeface="Symbol" charset="2"/>
                <a:cs typeface="Symbol" charset="2"/>
              </a:rPr>
              <a:t>m</a:t>
            </a:r>
            <a:r>
              <a:rPr lang="en-US" dirty="0" smtClean="0">
                <a:solidFill>
                  <a:srgbClr val="558ED5"/>
                </a:solidFill>
                <a:latin typeface="Comic Sans MS"/>
                <a:cs typeface="Comic Sans MS"/>
              </a:rPr>
              <a:t>s 1kHz </a:t>
            </a: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/>
                <a:cs typeface="Comic Sans MS"/>
              </a:rPr>
              <a:t>=&gt; 150MW average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03218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Comic Sans MS"/>
                <a:cs typeface="Comic Sans MS"/>
              </a:rPr>
              <a:t>Reality check </a:t>
            </a:r>
            <a:br>
              <a:rPr lang="en-US" dirty="0" smtClean="0">
                <a:latin typeface="Comic Sans MS"/>
                <a:cs typeface="Comic Sans MS"/>
              </a:rPr>
            </a:br>
            <a:r>
              <a:rPr lang="en-US" sz="3100" dirty="0" smtClean="0">
                <a:latin typeface="Comic Sans MS"/>
                <a:cs typeface="Comic Sans MS"/>
              </a:rPr>
              <a:t>(2x10</a:t>
            </a:r>
            <a:r>
              <a:rPr lang="en-US" sz="3100" baseline="30000" dirty="0" smtClean="0">
                <a:latin typeface="Comic Sans MS"/>
                <a:cs typeface="Comic Sans MS"/>
              </a:rPr>
              <a:t>7</a:t>
            </a:r>
            <a:r>
              <a:rPr lang="en-US" sz="3100" dirty="0" smtClean="0">
                <a:latin typeface="Comic Sans MS"/>
                <a:cs typeface="Comic Sans MS"/>
              </a:rPr>
              <a:t> bunches with 2x10</a:t>
            </a:r>
            <a:r>
              <a:rPr lang="en-US" sz="3100" baseline="30000" dirty="0" smtClean="0">
                <a:latin typeface="Comic Sans MS"/>
                <a:cs typeface="Comic Sans MS"/>
              </a:rPr>
              <a:t>9 </a:t>
            </a:r>
            <a:r>
              <a:rPr lang="en-US" sz="3100" dirty="0" smtClean="0">
                <a:latin typeface="Comic Sans MS"/>
                <a:cs typeface="Comic Sans MS"/>
              </a:rPr>
              <a:t>e</a:t>
            </a:r>
            <a:r>
              <a:rPr lang="en-US" sz="3100" baseline="30000" dirty="0" smtClean="0">
                <a:latin typeface="Comic Sans MS"/>
                <a:cs typeface="Comic Sans MS"/>
              </a:rPr>
              <a:t>+</a:t>
            </a:r>
            <a:r>
              <a:rPr lang="en-US" sz="3100" dirty="0" smtClean="0">
                <a:latin typeface="Comic Sans MS"/>
                <a:cs typeface="Comic Sans MS"/>
              </a:rPr>
              <a:t>/bunch)</a:t>
            </a:r>
            <a:endParaRPr lang="en-US" sz="3100" dirty="0">
              <a:latin typeface="Comic Sans MS"/>
              <a:cs typeface="Comic Sans M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94447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>
                <a:latin typeface="Comic Sans MS"/>
                <a:cs typeface="Comic Sans MS"/>
              </a:rPr>
              <a:t>1.6nC drive bunches is relatedly easy</a:t>
            </a:r>
          </a:p>
          <a:p>
            <a:endParaRPr lang="en-US" dirty="0" smtClean="0">
              <a:latin typeface="Comic Sans MS"/>
              <a:cs typeface="Comic Sans MS"/>
            </a:endParaRPr>
          </a:p>
          <a:p>
            <a:r>
              <a:rPr lang="en-US" dirty="0" smtClean="0">
                <a:latin typeface="Comic Sans MS"/>
                <a:cs typeface="Comic Sans MS"/>
              </a:rPr>
              <a:t>2x10</a:t>
            </a:r>
            <a:r>
              <a:rPr lang="en-US" baseline="30000" dirty="0" smtClean="0">
                <a:latin typeface="Comic Sans MS"/>
                <a:cs typeface="Comic Sans MS"/>
              </a:rPr>
              <a:t>7</a:t>
            </a:r>
            <a:r>
              <a:rPr lang="en-US" dirty="0" smtClean="0">
                <a:latin typeface="Comic Sans MS"/>
                <a:cs typeface="Comic Sans MS"/>
              </a:rPr>
              <a:t> bunches, 5ns spacing =&gt; 3km long train with 300mA current (very expensive but likely doable)</a:t>
            </a:r>
          </a:p>
          <a:p>
            <a:endParaRPr lang="en-US" dirty="0">
              <a:latin typeface="Comic Sans MS"/>
              <a:cs typeface="Comic Sans MS"/>
            </a:endParaRPr>
          </a:p>
          <a:p>
            <a:r>
              <a:rPr lang="en-US" dirty="0" smtClean="0">
                <a:latin typeface="Comic Sans MS"/>
                <a:cs typeface="Comic Sans MS"/>
              </a:rPr>
              <a:t>No existing klystrons (Toshiba 7302E:325Hz, 50MW, 4</a:t>
            </a:r>
            <a:r>
              <a:rPr lang="en-US" dirty="0" smtClean="0">
                <a:latin typeface="Symbol" charset="2"/>
                <a:cs typeface="Symbol" charset="2"/>
              </a:rPr>
              <a:t>m</a:t>
            </a:r>
            <a:r>
              <a:rPr lang="en-US" dirty="0" smtClean="0">
                <a:latin typeface="Comic Sans MS"/>
                <a:cs typeface="Comic Sans MS"/>
              </a:rPr>
              <a:t>s)</a:t>
            </a:r>
          </a:p>
          <a:p>
            <a:endParaRPr lang="en-US" dirty="0">
              <a:latin typeface="Comic Sans MS"/>
              <a:cs typeface="Comic Sans MS"/>
            </a:endParaRPr>
          </a:p>
          <a:p>
            <a:r>
              <a:rPr lang="en-US" dirty="0" smtClean="0">
                <a:latin typeface="Comic Sans MS"/>
                <a:cs typeface="Comic Sans MS"/>
              </a:rPr>
              <a:t>Drive beam </a:t>
            </a:r>
            <a:r>
              <a:rPr lang="en-US" dirty="0" err="1" smtClean="0">
                <a:latin typeface="Comic Sans MS"/>
                <a:cs typeface="Comic Sans MS"/>
              </a:rPr>
              <a:t>linac</a:t>
            </a:r>
            <a:r>
              <a:rPr lang="en-US" dirty="0" smtClean="0">
                <a:latin typeface="Comic Sans MS"/>
                <a:cs typeface="Comic Sans MS"/>
              </a:rPr>
              <a:t> dominates the cost</a:t>
            </a:r>
          </a:p>
        </p:txBody>
      </p:sp>
    </p:spTree>
    <p:extLst>
      <p:ext uri="{BB962C8B-B14F-4D97-AF65-F5344CB8AC3E}">
        <p14:creationId xmlns:p14="http://schemas.microsoft.com/office/powerpoint/2010/main" val="27937587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09600"/>
          </a:xfrm>
        </p:spPr>
        <p:txBody>
          <a:bodyPr>
            <a:normAutofit fontScale="90000"/>
          </a:bodyPr>
          <a:lstStyle/>
          <a:p>
            <a:r>
              <a:rPr lang="en-US" sz="3600" dirty="0" err="1" smtClean="0">
                <a:latin typeface="Comic Sans MS"/>
                <a:cs typeface="Comic Sans MS"/>
              </a:rPr>
              <a:t>Emittances</a:t>
            </a:r>
            <a:r>
              <a:rPr lang="en-US" sz="3600" dirty="0" smtClean="0">
                <a:latin typeface="Comic Sans MS"/>
                <a:cs typeface="Comic Sans MS"/>
              </a:rPr>
              <a:t> </a:t>
            </a:r>
            <a:r>
              <a:rPr lang="en-US" sz="3600" dirty="0" err="1" smtClean="0">
                <a:latin typeface="Comic Sans MS"/>
                <a:cs typeface="Comic Sans MS"/>
              </a:rPr>
              <a:t>E</a:t>
            </a:r>
            <a:r>
              <a:rPr lang="en-US" sz="3600" baseline="-25000" dirty="0" err="1" smtClean="0">
                <a:latin typeface="Comic Sans MS"/>
                <a:cs typeface="Comic Sans MS"/>
              </a:rPr>
              <a:t>e</a:t>
            </a:r>
            <a:r>
              <a:rPr lang="en-US" sz="3600" dirty="0" smtClean="0">
                <a:latin typeface="Comic Sans MS"/>
                <a:cs typeface="Comic Sans MS"/>
              </a:rPr>
              <a:t>=4GeV</a:t>
            </a:r>
            <a:endParaRPr lang="en-US" dirty="0">
              <a:latin typeface="Comic Sans MS"/>
              <a:cs typeface="Comic Sans M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404" y="609600"/>
            <a:ext cx="8229600" cy="5410199"/>
          </a:xfrm>
        </p:spPr>
        <p:txBody>
          <a:bodyPr>
            <a:normAutofit/>
          </a:bodyPr>
          <a:lstStyle/>
          <a:p>
            <a:r>
              <a:rPr lang="en-US" sz="2400" dirty="0">
                <a:latin typeface="Comic Sans MS"/>
                <a:cs typeface="Comic Sans MS"/>
              </a:rPr>
              <a:t>P</a:t>
            </a:r>
            <a:r>
              <a:rPr lang="en-US" sz="2400" dirty="0" smtClean="0">
                <a:latin typeface="Comic Sans MS"/>
                <a:cs typeface="Comic Sans MS"/>
              </a:rPr>
              <a:t>ositron beam </a:t>
            </a:r>
            <a:r>
              <a:rPr lang="en-US" sz="2400" dirty="0" err="1" smtClean="0">
                <a:latin typeface="Comic Sans MS"/>
                <a:cs typeface="Comic Sans MS"/>
              </a:rPr>
              <a:t>emittance</a:t>
            </a:r>
            <a:r>
              <a:rPr lang="en-US" sz="2400" dirty="0" smtClean="0">
                <a:latin typeface="Comic Sans MS"/>
                <a:cs typeface="Comic Sans MS"/>
              </a:rPr>
              <a:t> at the target exit</a:t>
            </a:r>
          </a:p>
          <a:p>
            <a:pPr lvl="2"/>
            <a:endParaRPr lang="en-US" sz="1600" dirty="0">
              <a:latin typeface="Comic Sans MS"/>
              <a:cs typeface="Comic Sans MS"/>
            </a:endParaRPr>
          </a:p>
          <a:p>
            <a:r>
              <a:rPr lang="en-US" sz="2400" dirty="0" smtClean="0">
                <a:latin typeface="Comic Sans MS"/>
                <a:cs typeface="Comic Sans MS"/>
              </a:rPr>
              <a:t>Acquired angular spread</a:t>
            </a:r>
            <a:endParaRPr lang="en-US" sz="2000" dirty="0" smtClean="0">
              <a:latin typeface="Comic Sans MS"/>
              <a:cs typeface="Comic Sans MS"/>
            </a:endParaRPr>
          </a:p>
          <a:p>
            <a:pPr lvl="2"/>
            <a:endParaRPr lang="en-US" sz="1800" dirty="0" smtClean="0">
              <a:latin typeface="Comic Sans MS"/>
              <a:cs typeface="Comic Sans MS"/>
            </a:endParaRPr>
          </a:p>
          <a:p>
            <a:r>
              <a:rPr lang="en-US" sz="2400" dirty="0" smtClean="0">
                <a:latin typeface="Comic Sans MS"/>
                <a:cs typeface="Comic Sans MS"/>
              </a:rPr>
              <a:t>Beam size</a:t>
            </a:r>
          </a:p>
          <a:p>
            <a:pPr lvl="1"/>
            <a:r>
              <a:rPr lang="en-US" sz="2000" dirty="0" smtClean="0">
                <a:latin typeface="Comic Sans MS"/>
                <a:cs typeface="Comic Sans MS"/>
              </a:rPr>
              <a:t>Gamma beam divergence</a:t>
            </a:r>
          </a:p>
          <a:p>
            <a:pPr lvl="1"/>
            <a:endParaRPr lang="en-US" sz="2000" dirty="0" smtClean="0">
              <a:latin typeface="Comic Sans MS"/>
              <a:cs typeface="Comic Sans MS"/>
            </a:endParaRPr>
          </a:p>
          <a:p>
            <a:pPr lvl="1"/>
            <a:r>
              <a:rPr lang="en-US" sz="2000" dirty="0" smtClean="0">
                <a:latin typeface="Comic Sans MS"/>
                <a:cs typeface="Comic Sans MS"/>
              </a:rPr>
              <a:t>Scattering in the target</a:t>
            </a:r>
          </a:p>
          <a:p>
            <a:pPr lvl="1"/>
            <a:endParaRPr lang="en-US" sz="2000" dirty="0" smtClean="0">
              <a:latin typeface="Comic Sans MS"/>
              <a:cs typeface="Comic Sans MS"/>
            </a:endParaRPr>
          </a:p>
          <a:p>
            <a:pPr lvl="1"/>
            <a:r>
              <a:rPr lang="en-US" sz="2000" dirty="0" smtClean="0">
                <a:latin typeface="Comic Sans MS"/>
                <a:cs typeface="Comic Sans MS"/>
              </a:rPr>
              <a:t>e</a:t>
            </a:r>
            <a:r>
              <a:rPr lang="en-US" sz="2000" baseline="30000" dirty="0" smtClean="0">
                <a:latin typeface="Comic Sans MS"/>
                <a:cs typeface="Comic Sans MS"/>
              </a:rPr>
              <a:t>- </a:t>
            </a:r>
            <a:r>
              <a:rPr lang="en-US" sz="2000" dirty="0" smtClean="0">
                <a:latin typeface="Comic Sans MS"/>
                <a:cs typeface="Comic Sans MS"/>
              </a:rPr>
              <a:t>beam size on target</a:t>
            </a:r>
          </a:p>
          <a:p>
            <a:pPr lvl="1"/>
            <a:endParaRPr lang="en-US" sz="2000" dirty="0" smtClean="0">
              <a:latin typeface="Comic Sans MS"/>
              <a:cs typeface="Comic Sans MS"/>
            </a:endParaRPr>
          </a:p>
          <a:p>
            <a:pPr marL="457200" lvl="1" indent="0">
              <a:buNone/>
            </a:pPr>
            <a:endParaRPr lang="en-US" sz="2000" dirty="0" smtClean="0">
              <a:latin typeface="Comic Sans MS"/>
              <a:cs typeface="Comic Sans MS"/>
            </a:endParaRPr>
          </a:p>
          <a:p>
            <a:r>
              <a:rPr lang="en-US" sz="2400" dirty="0" smtClean="0">
                <a:latin typeface="Comic Sans MS"/>
                <a:cs typeface="Comic Sans MS"/>
              </a:rPr>
              <a:t>Longitudinal </a:t>
            </a:r>
            <a:r>
              <a:rPr lang="en-US" sz="2400" dirty="0" err="1" smtClean="0">
                <a:latin typeface="Comic Sans MS"/>
                <a:cs typeface="Comic Sans MS"/>
              </a:rPr>
              <a:t>emittance</a:t>
            </a:r>
            <a:r>
              <a:rPr lang="en-US" sz="2400" dirty="0" smtClean="0">
                <a:latin typeface="Comic Sans MS"/>
                <a:cs typeface="Comic Sans MS"/>
              </a:rPr>
              <a:t>      </a:t>
            </a: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55253189"/>
              </p:ext>
            </p:extLst>
          </p:nvPr>
        </p:nvGraphicFramePr>
        <p:xfrm>
          <a:off x="6818313" y="584200"/>
          <a:ext cx="1574800" cy="50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12" name="Equation" r:id="rId3" imgW="787400" imgH="254000" progId="Equation.3">
                  <p:embed/>
                </p:oleObj>
              </mc:Choice>
              <mc:Fallback>
                <p:oleObj name="Equation" r:id="rId3" imgW="787400" imgH="2540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18313" y="584200"/>
                        <a:ext cx="1574800" cy="508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7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10134387"/>
              </p:ext>
            </p:extLst>
          </p:nvPr>
        </p:nvGraphicFramePr>
        <p:xfrm>
          <a:off x="4462463" y="1111250"/>
          <a:ext cx="3646487" cy="890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13" name="Equation" r:id="rId5" imgW="2184400" imgH="533400" progId="Equation.3">
                  <p:embed/>
                </p:oleObj>
              </mc:Choice>
              <mc:Fallback>
                <p:oleObj name="Equation" r:id="rId5" imgW="2184400" imgH="533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62463" y="1111250"/>
                        <a:ext cx="3646487" cy="8905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5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40279910"/>
              </p:ext>
            </p:extLst>
          </p:nvPr>
        </p:nvGraphicFramePr>
        <p:xfrm>
          <a:off x="4246991" y="2328863"/>
          <a:ext cx="4027488" cy="815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14" name="Equation" r:id="rId7" imgW="2324100" imgH="469900" progId="Equation.3">
                  <p:embed/>
                </p:oleObj>
              </mc:Choice>
              <mc:Fallback>
                <p:oleObj name="Equation" r:id="rId7" imgW="2324100" imgH="4699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46991" y="2328863"/>
                        <a:ext cx="4027488" cy="8159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7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54393440"/>
              </p:ext>
            </p:extLst>
          </p:nvPr>
        </p:nvGraphicFramePr>
        <p:xfrm>
          <a:off x="4169204" y="3079750"/>
          <a:ext cx="4954587" cy="773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15" name="Equation" r:id="rId9" imgW="2857500" imgH="444500" progId="Equation.3">
                  <p:embed/>
                </p:oleObj>
              </mc:Choice>
              <mc:Fallback>
                <p:oleObj name="Equation" r:id="rId9" imgW="2857500" imgH="4445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69204" y="3079750"/>
                        <a:ext cx="4954587" cy="7731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9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20341740"/>
              </p:ext>
            </p:extLst>
          </p:nvPr>
        </p:nvGraphicFramePr>
        <p:xfrm>
          <a:off x="4166029" y="3810000"/>
          <a:ext cx="4446587" cy="8366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16" name="Equation" r:id="rId11" imgW="2565360" imgH="482400" progId="Equation.DSMT4">
                  <p:embed/>
                </p:oleObj>
              </mc:Choice>
              <mc:Fallback>
                <p:oleObj name="Equation" r:id="rId11" imgW="2565360" imgH="4824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66029" y="3810000"/>
                        <a:ext cx="4446587" cy="8366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60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39706728"/>
              </p:ext>
            </p:extLst>
          </p:nvPr>
        </p:nvGraphicFramePr>
        <p:xfrm>
          <a:off x="6058249" y="4686411"/>
          <a:ext cx="2560250" cy="9269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17" name="Equation" r:id="rId13" imgW="736600" imgH="266700" progId="Equation.3">
                  <p:embed/>
                </p:oleObj>
              </mc:Choice>
              <mc:Fallback>
                <p:oleObj name="Equation" r:id="rId13" imgW="736600" imgH="2667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58249" y="4686411"/>
                        <a:ext cx="2560250" cy="92698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61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25462827"/>
              </p:ext>
            </p:extLst>
          </p:nvPr>
        </p:nvGraphicFramePr>
        <p:xfrm>
          <a:off x="2680103" y="5613398"/>
          <a:ext cx="6200628" cy="101753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18" name="Equation" r:id="rId15" imgW="2476500" imgH="406400" progId="Equation.3">
                  <p:embed/>
                </p:oleObj>
              </mc:Choice>
              <mc:Fallback>
                <p:oleObj name="Equation" r:id="rId15" imgW="2476500" imgH="406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80103" y="5613398"/>
                        <a:ext cx="6200628" cy="101753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63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5471396"/>
              </p:ext>
            </p:extLst>
          </p:nvPr>
        </p:nvGraphicFramePr>
        <p:xfrm>
          <a:off x="7147086" y="142349"/>
          <a:ext cx="1547813" cy="403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19" name="Equation" r:id="rId17" imgW="927000" imgH="241200" progId="Equation.3">
                  <p:embed/>
                </p:oleObj>
              </mc:Choice>
              <mc:Fallback>
                <p:oleObj name="Equation" r:id="rId17" imgW="92700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47086" y="142349"/>
                        <a:ext cx="1547813" cy="4032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17131778"/>
              </p:ext>
            </p:extLst>
          </p:nvPr>
        </p:nvGraphicFramePr>
        <p:xfrm>
          <a:off x="7148513" y="1747837"/>
          <a:ext cx="1688854" cy="70368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20" name="Equation" r:id="rId19" imgW="609600" imgH="254000" progId="Equation.3">
                  <p:embed/>
                </p:oleObj>
              </mc:Choice>
              <mc:Fallback>
                <p:oleObj name="Equation" r:id="rId19" imgW="609600" imgH="2540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48513" y="1747837"/>
                        <a:ext cx="1688854" cy="70368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3963625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67948"/>
          </a:xfrm>
        </p:spPr>
        <p:txBody>
          <a:bodyPr/>
          <a:lstStyle/>
          <a:p>
            <a:r>
              <a:rPr lang="en-US" dirty="0" smtClean="0">
                <a:latin typeface="Comic Sans MS"/>
                <a:cs typeface="Comic Sans MS"/>
              </a:rPr>
              <a:t>Alternatives:</a:t>
            </a:r>
            <a:endParaRPr lang="en-US" dirty="0">
              <a:latin typeface="Comic Sans MS"/>
              <a:cs typeface="Comic Sans M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35630"/>
            <a:ext cx="8229600" cy="548855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>
                <a:latin typeface="Comic Sans MS"/>
                <a:cs typeface="Comic Sans MS"/>
              </a:rPr>
              <a:t>2GeV Compton Ring with 2</a:t>
            </a:r>
            <a:r>
              <a:rPr lang="en-US" dirty="0" smtClean="0">
                <a:latin typeface="Symbol" charset="2"/>
                <a:cs typeface="Symbol" charset="2"/>
              </a:rPr>
              <a:t>m</a:t>
            </a:r>
            <a:r>
              <a:rPr lang="en-US" dirty="0" smtClean="0">
                <a:latin typeface="Comic Sans MS"/>
                <a:cs typeface="Comic Sans MS"/>
              </a:rPr>
              <a:t>m laser enhancement cavity:</a:t>
            </a:r>
          </a:p>
          <a:p>
            <a:endParaRPr lang="en-US" dirty="0" smtClean="0">
              <a:latin typeface="Comic Sans MS"/>
              <a:cs typeface="Comic Sans MS"/>
            </a:endParaRPr>
          </a:p>
          <a:p>
            <a:pPr marL="457200" lvl="1" indent="0">
              <a:buNone/>
            </a:pPr>
            <a:r>
              <a:rPr lang="en-US" dirty="0" smtClean="0">
                <a:latin typeface="Comic Sans MS"/>
                <a:cs typeface="Comic Sans MS"/>
              </a:rPr>
              <a:t>1 A current =&gt; 6 10</a:t>
            </a:r>
            <a:r>
              <a:rPr lang="en-US" baseline="30000" dirty="0" smtClean="0">
                <a:latin typeface="Comic Sans MS"/>
                <a:cs typeface="Comic Sans MS"/>
              </a:rPr>
              <a:t>13 </a:t>
            </a:r>
            <a:r>
              <a:rPr lang="en-US" dirty="0" smtClean="0">
                <a:latin typeface="Comic Sans MS"/>
                <a:cs typeface="Comic Sans MS"/>
              </a:rPr>
              <a:t>e</a:t>
            </a:r>
            <a:r>
              <a:rPr lang="en-US" baseline="30000" dirty="0" smtClean="0">
                <a:latin typeface="Comic Sans MS"/>
                <a:cs typeface="Comic Sans MS"/>
              </a:rPr>
              <a:t>- </a:t>
            </a:r>
            <a:r>
              <a:rPr lang="en-US" dirty="0" smtClean="0">
                <a:latin typeface="Comic Sans MS"/>
                <a:cs typeface="Comic Sans MS"/>
              </a:rPr>
              <a:t>in the 3 km ring</a:t>
            </a:r>
            <a:endParaRPr lang="en-US" baseline="30000" dirty="0">
              <a:latin typeface="Comic Sans MS"/>
              <a:cs typeface="Comic Sans MS"/>
            </a:endParaRPr>
          </a:p>
          <a:p>
            <a:pPr marL="457200" lvl="1" indent="0">
              <a:buNone/>
            </a:pPr>
            <a:endParaRPr lang="en-US" baseline="30000" dirty="0" smtClean="0">
              <a:latin typeface="Comic Sans MS"/>
              <a:cs typeface="Comic Sans MS"/>
            </a:endParaRPr>
          </a:p>
          <a:p>
            <a:pPr marL="457200" lvl="1" indent="0">
              <a:buNone/>
            </a:pPr>
            <a:r>
              <a:rPr lang="en-US" dirty="0" smtClean="0">
                <a:latin typeface="Comic Sans MS"/>
                <a:cs typeface="Comic Sans MS"/>
              </a:rPr>
              <a:t>each 2 </a:t>
            </a:r>
            <a:r>
              <a:rPr lang="en-US" dirty="0" err="1" smtClean="0">
                <a:latin typeface="Comic Sans MS"/>
                <a:cs typeface="Comic Sans MS"/>
              </a:rPr>
              <a:t>GeV</a:t>
            </a:r>
            <a:r>
              <a:rPr lang="en-US" dirty="0" smtClean="0">
                <a:latin typeface="Comic Sans MS"/>
                <a:cs typeface="Comic Sans MS"/>
              </a:rPr>
              <a:t> electron needs to emit ~10</a:t>
            </a:r>
            <a:r>
              <a:rPr lang="en-US" baseline="30000" dirty="0" smtClean="0">
                <a:latin typeface="Comic Sans MS"/>
                <a:cs typeface="Comic Sans MS"/>
              </a:rPr>
              <a:t>5 </a:t>
            </a:r>
            <a:r>
              <a:rPr lang="en-US" dirty="0" smtClean="0">
                <a:latin typeface="Comic Sans MS"/>
                <a:cs typeface="Comic Sans MS"/>
              </a:rPr>
              <a:t>30 MeV gammas per sec.  =&gt; </a:t>
            </a:r>
          </a:p>
          <a:p>
            <a:pPr marL="457200" lvl="1" indent="0">
              <a:buNone/>
            </a:pPr>
            <a:endParaRPr lang="en-US" dirty="0" smtClean="0">
              <a:latin typeface="Comic Sans MS"/>
              <a:cs typeface="Comic Sans MS"/>
            </a:endParaRPr>
          </a:p>
          <a:p>
            <a:pPr marL="457200" lvl="1" indent="0">
              <a:buNone/>
            </a:pPr>
            <a:r>
              <a:rPr lang="en-US" dirty="0" smtClean="0">
                <a:latin typeface="Comic Sans MS"/>
                <a:cs typeface="Comic Sans MS"/>
              </a:rPr>
              <a:t>not realistic energy spread</a:t>
            </a:r>
          </a:p>
        </p:txBody>
      </p:sp>
    </p:spTree>
    <p:extLst>
      <p:ext uri="{BB962C8B-B14F-4D97-AF65-F5344CB8AC3E}">
        <p14:creationId xmlns:p14="http://schemas.microsoft.com/office/powerpoint/2010/main" val="38331012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67948"/>
          </a:xfrm>
        </p:spPr>
        <p:txBody>
          <a:bodyPr/>
          <a:lstStyle/>
          <a:p>
            <a:r>
              <a:rPr lang="en-US" dirty="0" smtClean="0">
                <a:latin typeface="Comic Sans MS"/>
                <a:cs typeface="Comic Sans MS"/>
              </a:rPr>
              <a:t>Alternatives:</a:t>
            </a:r>
            <a:endParaRPr lang="en-US" dirty="0">
              <a:latin typeface="Comic Sans MS"/>
              <a:cs typeface="Comic Sans M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35630"/>
            <a:ext cx="8229600" cy="548855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>
                <a:latin typeface="Comic Sans MS"/>
                <a:cs typeface="Comic Sans MS"/>
              </a:rPr>
              <a:t>2 </a:t>
            </a:r>
            <a:r>
              <a:rPr lang="en-US" dirty="0" err="1" smtClean="0">
                <a:latin typeface="Comic Sans MS"/>
                <a:cs typeface="Comic Sans MS"/>
              </a:rPr>
              <a:t>GeV</a:t>
            </a:r>
            <a:r>
              <a:rPr lang="en-US" dirty="0" smtClean="0">
                <a:latin typeface="Comic Sans MS"/>
                <a:cs typeface="Comic Sans MS"/>
              </a:rPr>
              <a:t> ERL with 2</a:t>
            </a:r>
            <a:r>
              <a:rPr lang="en-US" dirty="0" smtClean="0">
                <a:latin typeface="Symbol" charset="2"/>
                <a:cs typeface="Symbol" charset="2"/>
              </a:rPr>
              <a:t>m</a:t>
            </a:r>
            <a:r>
              <a:rPr lang="en-US" dirty="0" smtClean="0">
                <a:latin typeface="Comic Sans MS"/>
                <a:cs typeface="Comic Sans MS"/>
              </a:rPr>
              <a:t>m laser enhancement cavity might offer a better power option</a:t>
            </a:r>
          </a:p>
          <a:p>
            <a:pPr marL="914400" lvl="1" indent="-514350"/>
            <a:endParaRPr lang="en-US" dirty="0" smtClean="0">
              <a:latin typeface="Comic Sans MS"/>
              <a:cs typeface="Comic Sans MS"/>
            </a:endParaRPr>
          </a:p>
          <a:p>
            <a:pPr marL="914400" lvl="1" indent="-514350"/>
            <a:r>
              <a:rPr lang="en-US" dirty="0" smtClean="0">
                <a:latin typeface="Comic Sans MS"/>
                <a:cs typeface="Comic Sans MS"/>
              </a:rPr>
              <a:t>Longitudinal phase rotation before and after IP is needed for energy recovery</a:t>
            </a:r>
          </a:p>
          <a:p>
            <a:pPr marL="914400" lvl="1" indent="-514350"/>
            <a:endParaRPr lang="en-US" dirty="0">
              <a:latin typeface="Comic Sans MS"/>
              <a:cs typeface="Comic Sans MS"/>
            </a:endParaRPr>
          </a:p>
          <a:p>
            <a:pPr marL="914400" lvl="1" indent="-514350"/>
            <a:r>
              <a:rPr lang="en-US" dirty="0" smtClean="0">
                <a:latin typeface="Comic Sans MS"/>
                <a:cs typeface="Comic Sans MS"/>
              </a:rPr>
              <a:t>Very demanding laser system with 4-6</a:t>
            </a:r>
          </a:p>
          <a:p>
            <a:pPr marL="1314450" lvl="2" indent="-514350"/>
            <a:r>
              <a:rPr lang="en-US" dirty="0" smtClean="0">
                <a:latin typeface="Comic Sans MS"/>
                <a:cs typeface="Comic Sans MS"/>
              </a:rPr>
              <a:t>enhancement cavities overlapped in a corks screw to make </a:t>
            </a:r>
            <a:r>
              <a:rPr lang="en-US" dirty="0">
                <a:latin typeface="Comic Sans MS"/>
                <a:cs typeface="Comic Sans MS"/>
              </a:rPr>
              <a:t>C</a:t>
            </a:r>
            <a:r>
              <a:rPr lang="en-US" dirty="0" smtClean="0">
                <a:latin typeface="Comic Sans MS"/>
                <a:cs typeface="Comic Sans MS"/>
              </a:rPr>
              <a:t>ompton interaction region compact</a:t>
            </a:r>
          </a:p>
          <a:p>
            <a:pPr marL="1314450" lvl="2" indent="-514350"/>
            <a:r>
              <a:rPr lang="en-US" dirty="0" smtClean="0">
                <a:latin typeface="Comic Sans MS"/>
                <a:cs typeface="Comic Sans MS"/>
              </a:rPr>
              <a:t>1J / 50ns =&gt; 20 MW intra cavity power</a:t>
            </a:r>
          </a:p>
          <a:p>
            <a:pPr marL="1314450" lvl="2" indent="-514350"/>
            <a:r>
              <a:rPr lang="en-US" dirty="0" smtClean="0">
                <a:latin typeface="Comic Sans MS"/>
                <a:cs typeface="Comic Sans MS"/>
              </a:rPr>
              <a:t>2kW “driver oscillator” / 10</a:t>
            </a:r>
            <a:r>
              <a:rPr lang="en-US" baseline="30000" dirty="0" smtClean="0">
                <a:latin typeface="Comic Sans MS"/>
                <a:cs typeface="Comic Sans MS"/>
              </a:rPr>
              <a:t>4 </a:t>
            </a:r>
            <a:r>
              <a:rPr lang="en-US" dirty="0" smtClean="0">
                <a:latin typeface="Comic Sans MS"/>
                <a:cs typeface="Comic Sans MS"/>
              </a:rPr>
              <a:t>enhancement</a:t>
            </a:r>
          </a:p>
        </p:txBody>
      </p:sp>
    </p:spTree>
    <p:extLst>
      <p:ext uri="{BB962C8B-B14F-4D97-AF65-F5344CB8AC3E}">
        <p14:creationId xmlns:p14="http://schemas.microsoft.com/office/powerpoint/2010/main" val="40930071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361</TotalTime>
  <Words>506</Words>
  <Application>Microsoft Macintosh PowerPoint</Application>
  <PresentationFormat>On-screen Show (4:3)</PresentationFormat>
  <Paragraphs>128</Paragraphs>
  <Slides>12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12</vt:i4>
      </vt:variant>
    </vt:vector>
  </HeadingPairs>
  <TitlesOfParts>
    <vt:vector size="15" baseType="lpstr">
      <vt:lpstr>Office Theme</vt:lpstr>
      <vt:lpstr>CorelDRAW</vt:lpstr>
      <vt:lpstr>Equation</vt:lpstr>
      <vt:lpstr>LHeC positron Challenge</vt:lpstr>
      <vt:lpstr>Requirements</vt:lpstr>
      <vt:lpstr>Pulsed Linac scheme</vt:lpstr>
      <vt:lpstr>Positrons Source</vt:lpstr>
      <vt:lpstr>Reality check  (Power requirements)</vt:lpstr>
      <vt:lpstr>Reality check  (2x107 bunches with 2x109 e+/bunch)</vt:lpstr>
      <vt:lpstr>Emittances Ee=4GeV</vt:lpstr>
      <vt:lpstr>Alternatives:</vt:lpstr>
      <vt:lpstr>Alternatives:</vt:lpstr>
      <vt:lpstr>Power requirements for ERL</vt:lpstr>
      <vt:lpstr>Emittances Ee=2GeV</vt:lpstr>
      <vt:lpstr>Conclusions</vt:lpstr>
    </vt:vector>
  </TitlesOfParts>
  <Company>BNL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LHeC positron Chalance</dc:title>
  <dc:creator>Vitaly Yakimenko</dc:creator>
  <cp:lastModifiedBy>Vitaly Yakimenko</cp:lastModifiedBy>
  <cp:revision>29</cp:revision>
  <dcterms:created xsi:type="dcterms:W3CDTF">2011-04-05T15:39:27Z</dcterms:created>
  <dcterms:modified xsi:type="dcterms:W3CDTF">2011-05-24T16:01:12Z</dcterms:modified>
</cp:coreProperties>
</file>