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7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8D0EA-DFCA-4D23-9025-E9B2189ED10A}" type="datetimeFigureOut">
              <a:rPr lang="en-US" smtClean="0"/>
              <a:pPr/>
              <a:t>6/10/11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D50A4-05BB-46C8-897D-A96692C03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5050904" cy="12527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+mn-lt"/>
                <a:cs typeface="Comic Sans MS"/>
              </a:rPr>
              <a:t>Requirements</a:t>
            </a:r>
            <a:endParaRPr lang="en-US" sz="2400" b="1" dirty="0" smtClean="0">
              <a:solidFill>
                <a:srgbClr val="002060"/>
              </a:solidFill>
              <a:cs typeface="Comic Sans MS"/>
            </a:endParaRPr>
          </a:p>
          <a:p>
            <a:r>
              <a:rPr lang="en-US" sz="1800" dirty="0" smtClean="0">
                <a:solidFill>
                  <a:srgbClr val="002060"/>
                </a:solidFill>
                <a:cs typeface="Comic Sans MS"/>
              </a:rPr>
              <a:t>6mA, 4x10</a:t>
            </a:r>
            <a:r>
              <a:rPr lang="en-US" sz="1800" baseline="30000" dirty="0" smtClean="0">
                <a:solidFill>
                  <a:srgbClr val="002060"/>
                </a:solidFill>
                <a:cs typeface="Comic Sans MS"/>
              </a:rPr>
              <a:t>16 </a:t>
            </a:r>
            <a:r>
              <a:rPr lang="en-US" sz="1800" dirty="0" smtClean="0">
                <a:solidFill>
                  <a:srgbClr val="002060"/>
                </a:solidFill>
                <a:cs typeface="Comic Sans MS"/>
              </a:rPr>
              <a:t>e</a:t>
            </a:r>
            <a:r>
              <a:rPr lang="en-US" sz="1800" baseline="30000" dirty="0" smtClean="0">
                <a:solidFill>
                  <a:srgbClr val="002060"/>
                </a:solidFill>
                <a:cs typeface="Comic Sans MS"/>
              </a:rPr>
              <a:t>+</a:t>
            </a:r>
            <a:r>
              <a:rPr lang="en-US" sz="1800" dirty="0" smtClean="0">
                <a:solidFill>
                  <a:srgbClr val="002060"/>
                </a:solidFill>
                <a:cs typeface="Comic Sans MS"/>
              </a:rPr>
              <a:t>/s</a:t>
            </a:r>
          </a:p>
          <a:p>
            <a:r>
              <a:rPr lang="en-US" sz="1800" dirty="0" smtClean="0">
                <a:solidFill>
                  <a:srgbClr val="002060"/>
                </a:solidFill>
                <a:cs typeface="Comic Sans MS"/>
              </a:rPr>
              <a:t>Normalized </a:t>
            </a:r>
            <a:r>
              <a:rPr lang="en-US" sz="1800" dirty="0" err="1" smtClean="0">
                <a:solidFill>
                  <a:srgbClr val="002060"/>
                </a:solidFill>
                <a:cs typeface="Comic Sans MS"/>
              </a:rPr>
              <a:t>emittance</a:t>
            </a:r>
            <a:r>
              <a:rPr lang="en-US" sz="1800" dirty="0" smtClean="0">
                <a:solidFill>
                  <a:srgbClr val="002060"/>
                </a:solidFill>
                <a:cs typeface="Comic Sans MS"/>
              </a:rPr>
              <a:t> &lt;50 </a:t>
            </a:r>
            <a:r>
              <a:rPr lang="el-GR" sz="1800" dirty="0" smtClean="0">
                <a:solidFill>
                  <a:srgbClr val="002060"/>
                </a:solidFill>
                <a:cs typeface="Comic Sans MS"/>
              </a:rPr>
              <a:t>μ</a:t>
            </a:r>
            <a:r>
              <a:rPr lang="en-US" sz="1800" dirty="0" smtClean="0">
                <a:solidFill>
                  <a:srgbClr val="002060"/>
                </a:solidFill>
                <a:cs typeface="Comic Sans MS"/>
              </a:rPr>
              <a:t>m</a:t>
            </a:r>
          </a:p>
          <a:p>
            <a:r>
              <a:rPr lang="en-US" sz="1800" dirty="0" smtClean="0">
                <a:solidFill>
                  <a:srgbClr val="002060"/>
                </a:solidFill>
                <a:cs typeface="Comic Sans MS"/>
              </a:rPr>
              <a:t>Longitudinal </a:t>
            </a:r>
            <a:r>
              <a:rPr lang="en-US" sz="1800" dirty="0" err="1" smtClean="0">
                <a:solidFill>
                  <a:srgbClr val="002060"/>
                </a:solidFill>
                <a:cs typeface="Comic Sans MS"/>
              </a:rPr>
              <a:t>emittance</a:t>
            </a:r>
            <a:r>
              <a:rPr lang="en-US" sz="1800" dirty="0" smtClean="0">
                <a:solidFill>
                  <a:srgbClr val="002060"/>
                </a:solidFill>
                <a:cs typeface="Comic Sans MS"/>
              </a:rPr>
              <a:t> &lt;5 </a:t>
            </a:r>
            <a:r>
              <a:rPr lang="en-US" sz="1800" dirty="0" err="1" smtClean="0">
                <a:solidFill>
                  <a:srgbClr val="002060"/>
                </a:solidFill>
                <a:cs typeface="Comic Sans MS"/>
              </a:rPr>
              <a:t>MeV</a:t>
            </a:r>
            <a:r>
              <a:rPr lang="en-US" sz="1800" dirty="0" smtClean="0">
                <a:solidFill>
                  <a:srgbClr val="002060"/>
                </a:solidFill>
                <a:cs typeface="Comic Sans MS"/>
              </a:rPr>
              <a:t>-mm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1772816"/>
            <a:ext cx="4455515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Conversion target with optimized length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err="1" smtClean="0">
                <a:solidFill>
                  <a:srgbClr val="00206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2060"/>
                </a:solidFill>
              </a:rPr>
              <a:t>primary</a:t>
            </a:r>
            <a:r>
              <a:rPr lang="en-US" sz="2000" baseline="-25000" dirty="0" smtClean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=</a:t>
            </a:r>
            <a:r>
              <a:rPr lang="en-US" sz="2000" baseline="-25000" dirty="0" smtClean="0">
                <a:solidFill>
                  <a:srgbClr val="002060"/>
                </a:solidFill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2060"/>
                </a:solidFill>
              </a:rPr>
              <a:t>thermal</a:t>
            </a:r>
            <a:r>
              <a:rPr lang="en-US" sz="2000" baseline="-25000" dirty="0" smtClean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+     P</a:t>
            </a:r>
            <a:r>
              <a:rPr lang="en-US" sz="2000" baseline="-25000" dirty="0" smtClean="0">
                <a:solidFill>
                  <a:srgbClr val="002060"/>
                </a:solidFill>
                <a:sym typeface="Symbol"/>
              </a:rPr>
              <a:t>    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+   </a:t>
            </a:r>
            <a:r>
              <a:rPr lang="en-US" sz="2000" dirty="0" err="1" smtClean="0">
                <a:solidFill>
                  <a:srgbClr val="002060"/>
                </a:solidFill>
                <a:sym typeface="Symbol"/>
              </a:rPr>
              <a:t>P</a:t>
            </a:r>
            <a:r>
              <a:rPr lang="en-US" sz="2000" baseline="-25000" dirty="0" err="1" smtClean="0">
                <a:solidFill>
                  <a:srgbClr val="002060"/>
                </a:solidFill>
                <a:sym typeface="Symbol"/>
              </a:rPr>
              <a:t>e</a:t>
            </a:r>
            <a:r>
              <a:rPr lang="en-US" sz="2000" baseline="-25000" dirty="0" smtClean="0">
                <a:solidFill>
                  <a:srgbClr val="002060"/>
                </a:solidFill>
                <a:sym typeface="Symbol"/>
              </a:rPr>
              <a:t>-     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+ </a:t>
            </a:r>
            <a:r>
              <a:rPr lang="en-US" sz="2000" dirty="0" err="1" smtClean="0">
                <a:solidFill>
                  <a:srgbClr val="002060"/>
                </a:solidFill>
                <a:sym typeface="Symbol"/>
              </a:rPr>
              <a:t>P</a:t>
            </a:r>
            <a:r>
              <a:rPr lang="en-US" sz="2000" baseline="-25000" dirty="0" err="1" smtClean="0">
                <a:solidFill>
                  <a:srgbClr val="002060"/>
                </a:solidFill>
                <a:sym typeface="Symbol"/>
              </a:rPr>
              <a:t>e</a:t>
            </a:r>
            <a:r>
              <a:rPr lang="en-US" sz="2000" baseline="-25000" dirty="0" smtClean="0">
                <a:solidFill>
                  <a:srgbClr val="002060"/>
                </a:solidFill>
                <a:sym typeface="Symbol"/>
              </a:rPr>
              <a:t>+</a:t>
            </a:r>
          </a:p>
          <a:p>
            <a:r>
              <a:rPr lang="en-US" sz="2000" dirty="0" smtClean="0">
                <a:solidFill>
                  <a:srgbClr val="002060"/>
                </a:solidFill>
                <a:sym typeface="Symbol"/>
              </a:rPr>
              <a:t>100%  =   30%   +  50%  + 12%  + 8%</a:t>
            </a:r>
          </a:p>
          <a:p>
            <a:endParaRPr lang="en-US" sz="2000" dirty="0">
              <a:solidFill>
                <a:srgbClr val="002060"/>
              </a:solidFill>
              <a:sym typeface="Symbol"/>
            </a:endParaRPr>
          </a:p>
          <a:p>
            <a:r>
              <a:rPr lang="en-US" sz="2000" dirty="0" smtClean="0">
                <a:solidFill>
                  <a:srgbClr val="002060"/>
                </a:solidFill>
                <a:sym typeface="Symbol"/>
              </a:rPr>
              <a:t>&lt;T</a:t>
            </a:r>
            <a:r>
              <a:rPr lang="en-US" sz="2000" baseline="-25000" dirty="0" smtClean="0">
                <a:solidFill>
                  <a:srgbClr val="002060"/>
                </a:solidFill>
                <a:sym typeface="Symbol"/>
              </a:rPr>
              <a:t>e+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 &gt;≈ 5 </a:t>
            </a:r>
            <a:r>
              <a:rPr lang="en-US" sz="2000" dirty="0" err="1" smtClean="0">
                <a:solidFill>
                  <a:srgbClr val="002060"/>
                </a:solidFill>
                <a:sym typeface="Symbol"/>
              </a:rPr>
              <a:t>MeV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,  , </a:t>
            </a:r>
          </a:p>
          <a:p>
            <a:endParaRPr lang="en-US" sz="2000" dirty="0">
              <a:solidFill>
                <a:srgbClr val="002060"/>
              </a:solidFill>
              <a:sym typeface="Symbol"/>
            </a:endParaRPr>
          </a:p>
          <a:p>
            <a:r>
              <a:rPr lang="en-US" sz="2000" dirty="0" err="1" smtClean="0">
                <a:solidFill>
                  <a:srgbClr val="002060"/>
                </a:solidFill>
                <a:sym typeface="Symbol"/>
              </a:rPr>
              <a:t>P</a:t>
            </a:r>
            <a:r>
              <a:rPr lang="en-US" sz="2000" baseline="-25000" dirty="0" err="1" smtClean="0">
                <a:solidFill>
                  <a:srgbClr val="002060"/>
                </a:solidFill>
                <a:sym typeface="Symbol"/>
              </a:rPr>
              <a:t>Target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 =5MV∙6mA / 0.08 = 375 kW</a:t>
            </a:r>
          </a:p>
          <a:p>
            <a:endParaRPr lang="en-US" sz="2000" dirty="0">
              <a:solidFill>
                <a:srgbClr val="002060"/>
              </a:solidFill>
              <a:sym typeface="Symbol"/>
            </a:endParaRPr>
          </a:p>
          <a:p>
            <a:r>
              <a:rPr lang="en-US" sz="2000" dirty="0" smtClean="0">
                <a:solidFill>
                  <a:srgbClr val="002060"/>
                </a:solidFill>
                <a:sym typeface="Symbol"/>
              </a:rPr>
              <a:t>η</a:t>
            </a:r>
            <a:r>
              <a:rPr lang="en-US" sz="2000" baseline="-25000" dirty="0" smtClean="0">
                <a:solidFill>
                  <a:srgbClr val="002060"/>
                </a:solidFill>
                <a:sym typeface="Symbol"/>
              </a:rPr>
              <a:t>acc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≈20%</a:t>
            </a:r>
          </a:p>
          <a:p>
            <a:endParaRPr lang="en-US" sz="2000" dirty="0" smtClean="0">
              <a:solidFill>
                <a:srgbClr val="002060"/>
              </a:solidFill>
              <a:sym typeface="Symbol"/>
            </a:endParaRPr>
          </a:p>
          <a:p>
            <a:r>
              <a:rPr lang="en-US" sz="2000" dirty="0" err="1" smtClean="0">
                <a:solidFill>
                  <a:srgbClr val="002060"/>
                </a:solidFill>
                <a:sym typeface="Symbol"/>
              </a:rPr>
              <a:t>P</a:t>
            </a:r>
            <a:r>
              <a:rPr lang="en-US" sz="2000" baseline="-25000" dirty="0" err="1" smtClean="0">
                <a:solidFill>
                  <a:srgbClr val="002060"/>
                </a:solidFill>
                <a:sym typeface="Symbol"/>
              </a:rPr>
              <a:t>mains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 = </a:t>
            </a:r>
            <a:r>
              <a:rPr lang="en-US" sz="2000" dirty="0" err="1" smtClean="0">
                <a:solidFill>
                  <a:srgbClr val="002060"/>
                </a:solidFill>
                <a:sym typeface="Symbol"/>
              </a:rPr>
              <a:t>P</a:t>
            </a:r>
            <a:r>
              <a:rPr lang="en-US" sz="2000" baseline="-25000" dirty="0" err="1" smtClean="0">
                <a:solidFill>
                  <a:srgbClr val="002060"/>
                </a:solidFill>
                <a:sym typeface="Symbol"/>
              </a:rPr>
              <a:t>Target</a:t>
            </a:r>
            <a:r>
              <a:rPr lang="en-US" sz="2000" dirty="0" smtClean="0">
                <a:solidFill>
                  <a:srgbClr val="002060"/>
                </a:solidFill>
                <a:sym typeface="Symbol"/>
              </a:rPr>
              <a:t> /0.2=1.9 MW</a:t>
            </a:r>
          </a:p>
          <a:p>
            <a:endParaRPr lang="en-US" sz="2000" dirty="0">
              <a:solidFill>
                <a:srgbClr val="002060"/>
              </a:solidFill>
              <a:sym typeface="Symbol"/>
            </a:endParaRPr>
          </a:p>
          <a:p>
            <a:r>
              <a:rPr lang="en-US" sz="2000" u="sng" dirty="0" smtClean="0">
                <a:solidFill>
                  <a:srgbClr val="002060"/>
                </a:solidFill>
                <a:sym typeface="Symbol"/>
              </a:rPr>
              <a:t>that’s not out of scale</a:t>
            </a:r>
          </a:p>
          <a:p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0670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04664"/>
            <a:ext cx="7922746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of </a:t>
            </a:r>
            <a:r>
              <a:rPr lang="en-US" u="sng" dirty="0" smtClean="0"/>
              <a:t>all</a:t>
            </a:r>
            <a:r>
              <a:rPr lang="en-US" dirty="0" smtClean="0"/>
              <a:t> positrons from target</a:t>
            </a:r>
          </a:p>
          <a:p>
            <a:endParaRPr lang="en-US" dirty="0"/>
          </a:p>
          <a:p>
            <a:r>
              <a:rPr lang="en-US" dirty="0" err="1" smtClean="0"/>
              <a:t>ε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 </a:t>
            </a:r>
            <a:r>
              <a:rPr lang="en-US" dirty="0" smtClean="0"/>
              <a:t>≈ 1-10 mm</a:t>
            </a:r>
          </a:p>
          <a:p>
            <a:endParaRPr lang="en-US" dirty="0"/>
          </a:p>
          <a:p>
            <a:r>
              <a:rPr lang="en-US" dirty="0" smtClean="0"/>
              <a:t>required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 </a:t>
            </a:r>
            <a:r>
              <a:rPr lang="en-US" dirty="0" smtClean="0"/>
              <a:t>=0.05 mm</a:t>
            </a:r>
          </a:p>
          <a:p>
            <a:endParaRPr lang="en-US" i="1" dirty="0"/>
          </a:p>
          <a:p>
            <a:pPr>
              <a:buFont typeface="Symbol"/>
              <a:buChar char="Þ"/>
            </a:pPr>
            <a:r>
              <a:rPr lang="en-US" i="1" dirty="0" smtClean="0"/>
              <a:t>factor 100 </a:t>
            </a:r>
            <a:r>
              <a:rPr lang="en-US" i="1" dirty="0" err="1" smtClean="0"/>
              <a:t>emittance</a:t>
            </a:r>
            <a:r>
              <a:rPr lang="en-US" i="1" dirty="0" smtClean="0"/>
              <a:t> reduction required</a:t>
            </a:r>
          </a:p>
          <a:p>
            <a:pPr>
              <a:buFont typeface="Symbol"/>
              <a:buChar char="Þ"/>
            </a:pPr>
            <a:endParaRPr lang="en-US" dirty="0"/>
          </a:p>
          <a:p>
            <a:r>
              <a:rPr lang="en-US" b="1" dirty="0" smtClean="0"/>
              <a:t>Solution 1</a:t>
            </a:r>
          </a:p>
          <a:p>
            <a:r>
              <a:rPr lang="en-US" dirty="0"/>
              <a:t>	</a:t>
            </a:r>
            <a:r>
              <a:rPr lang="en-US" dirty="0" smtClean="0"/>
              <a:t>cut phase space, needs unrealistic  increase of primary beam power</a:t>
            </a:r>
          </a:p>
          <a:p>
            <a:endParaRPr lang="en-US" dirty="0"/>
          </a:p>
          <a:p>
            <a:r>
              <a:rPr lang="en-US" b="1" dirty="0" smtClean="0"/>
              <a:t>Solution 2</a:t>
            </a:r>
          </a:p>
          <a:p>
            <a:r>
              <a:rPr lang="en-US" dirty="0"/>
              <a:t>	</a:t>
            </a:r>
            <a:r>
              <a:rPr lang="en-US" dirty="0" smtClean="0"/>
              <a:t>collect all positrons, accelerate to 1 </a:t>
            </a:r>
            <a:r>
              <a:rPr lang="en-US" dirty="0" err="1" smtClean="0"/>
              <a:t>GeV</a:t>
            </a:r>
            <a:r>
              <a:rPr lang="en-US" dirty="0" smtClean="0"/>
              <a:t> and Log(100) ≈ 5 damping times</a:t>
            </a:r>
          </a:p>
          <a:p>
            <a:r>
              <a:rPr lang="en-US" dirty="0" smtClean="0"/>
              <a:t>   	P</a:t>
            </a:r>
            <a:r>
              <a:rPr lang="en-US" baseline="-25000" dirty="0" smtClean="0"/>
              <a:t>RF</a:t>
            </a:r>
            <a:r>
              <a:rPr lang="en-US" dirty="0" smtClean="0"/>
              <a:t>=1GeV ∙5mA∙5/0.2=150MW</a:t>
            </a:r>
          </a:p>
          <a:p>
            <a:endParaRPr lang="en-US" dirty="0"/>
          </a:p>
          <a:p>
            <a:r>
              <a:rPr lang="en-US" b="1" dirty="0" smtClean="0"/>
              <a:t>Solution 3</a:t>
            </a:r>
          </a:p>
          <a:p>
            <a:r>
              <a:rPr lang="en-US" dirty="0"/>
              <a:t>	</a:t>
            </a:r>
            <a:r>
              <a:rPr lang="en-US" dirty="0" smtClean="0"/>
              <a:t>produce positrons in smaller phase space volume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Inherent transverse </a:t>
            </a:r>
            <a:r>
              <a:rPr lang="en-US" dirty="0" err="1" smtClean="0"/>
              <a:t>emittance</a:t>
            </a:r>
            <a:r>
              <a:rPr lang="en-US" dirty="0" smtClean="0"/>
              <a:t> from is pair production is small.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The large phase space volume comes from multiple scattering </a:t>
            </a:r>
            <a:br>
              <a:rPr lang="en-US" dirty="0" smtClean="0"/>
            </a:br>
            <a:r>
              <a:rPr lang="en-US" dirty="0" smtClean="0"/>
              <a:t>	in production target!</a:t>
            </a:r>
          </a:p>
          <a:p>
            <a:pPr lvl="1"/>
            <a:r>
              <a:rPr lang="en-US" dirty="0"/>
              <a:t>	</a:t>
            </a:r>
            <a:r>
              <a:rPr lang="en-US" b="1" i="1" dirty="0" smtClean="0"/>
              <a:t>Pair production from relativistic electrons in strong laser field </a:t>
            </a:r>
          </a:p>
          <a:p>
            <a:pPr lvl="1"/>
            <a:r>
              <a:rPr lang="en-US" b="1" i="1" dirty="0" smtClean="0"/>
              <a:t>	no  solid target, no multiple scattering !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66198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501008"/>
            <a:ext cx="60864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47664" y="2132856"/>
            <a:ext cx="6160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pitchFamily="18" charset="0"/>
              </a:rPr>
              <a:t>SLAC-Pub-8063, 1999 and </a:t>
            </a:r>
            <a:r>
              <a:rPr lang="en-US" dirty="0" err="1" smtClean="0">
                <a:latin typeface="Times" pitchFamily="18" charset="0"/>
              </a:rPr>
              <a:t>Phys.Rev</a:t>
            </a:r>
            <a:r>
              <a:rPr lang="en-US" dirty="0" smtClean="0">
                <a:latin typeface="Times" pitchFamily="18" charset="0"/>
              </a:rPr>
              <a:t>. D</a:t>
            </a:r>
          </a:p>
          <a:p>
            <a:r>
              <a:rPr lang="en-US" b="1" dirty="0" smtClean="0">
                <a:latin typeface="Times" pitchFamily="18" charset="0"/>
              </a:rPr>
              <a:t>Studies of Nonlinear QED in collisions of 46.6 </a:t>
            </a:r>
            <a:r>
              <a:rPr lang="en-US" b="1" dirty="0" err="1" smtClean="0">
                <a:latin typeface="Times" pitchFamily="18" charset="0"/>
              </a:rPr>
              <a:t>GeV</a:t>
            </a:r>
            <a:r>
              <a:rPr lang="en-US" b="1" dirty="0" smtClean="0">
                <a:latin typeface="Times" pitchFamily="18" charset="0"/>
              </a:rPr>
              <a:t> Electrons</a:t>
            </a:r>
          </a:p>
          <a:p>
            <a:r>
              <a:rPr lang="en-US" b="1" dirty="0" smtClean="0">
                <a:latin typeface="Times" pitchFamily="18" charset="0"/>
              </a:rPr>
              <a:t>with Intense Laser Pulses</a:t>
            </a:r>
          </a:p>
          <a:p>
            <a:r>
              <a:rPr lang="en-US" dirty="0" smtClean="0">
                <a:latin typeface="Times" pitchFamily="18" charset="0"/>
              </a:rPr>
              <a:t>many authors</a:t>
            </a:r>
            <a:endParaRPr lang="en-US" dirty="0">
              <a:latin typeface="Times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5733256"/>
            <a:ext cx="7097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2060"/>
                </a:solidFill>
              </a:rPr>
              <a:t>To be reconsidered with 2011 state of the art </a:t>
            </a:r>
            <a:r>
              <a:rPr lang="en-US" b="1" i="1" dirty="0" err="1" smtClean="0">
                <a:solidFill>
                  <a:srgbClr val="002060"/>
                </a:solidFill>
              </a:rPr>
              <a:t>TiSa</a:t>
            </a:r>
            <a:r>
              <a:rPr lang="en-US" b="1" i="1" dirty="0" smtClean="0">
                <a:solidFill>
                  <a:srgbClr val="002060"/>
                </a:solidFill>
              </a:rPr>
              <a:t> lasers and X-ray FELs !</a:t>
            </a:r>
            <a:endParaRPr lang="en-US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6229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8640"/>
            <a:ext cx="60864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732240" y="4077072"/>
            <a:ext cx="15862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0.1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0.1    to be checked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262</Words>
  <Application>Microsoft Macintosh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Paul Scherrer Institut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 Braun</dc:creator>
  <cp:lastModifiedBy>max klein</cp:lastModifiedBy>
  <cp:revision>6</cp:revision>
  <dcterms:created xsi:type="dcterms:W3CDTF">2011-06-10T11:30:51Z</dcterms:created>
  <dcterms:modified xsi:type="dcterms:W3CDTF">2011-06-10T11:31:40Z</dcterms:modified>
</cp:coreProperties>
</file>