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7"/>
  </p:notesMasterIdLst>
  <p:sldIdLst>
    <p:sldId id="256" r:id="rId2"/>
    <p:sldId id="257" r:id="rId3"/>
    <p:sldId id="269" r:id="rId4"/>
    <p:sldId id="270" r:id="rId5"/>
    <p:sldId id="271" r:id="rId6"/>
    <p:sldId id="273" r:id="rId7"/>
    <p:sldId id="274" r:id="rId8"/>
    <p:sldId id="275" r:id="rId9"/>
    <p:sldId id="282" r:id="rId10"/>
    <p:sldId id="283" r:id="rId11"/>
    <p:sldId id="284" r:id="rId12"/>
    <p:sldId id="268" r:id="rId13"/>
    <p:sldId id="285" r:id="rId14"/>
    <p:sldId id="286" r:id="rId15"/>
    <p:sldId id="287"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hgKz3AwXI2QOalfcII/Vzb8grEZQ=="/>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552" y="-76"/>
      </p:cViewPr>
      <p:guideLst>
        <p:guide orient="horz" pos="2160"/>
        <p:guide pos="384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 name="Google Shape;10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 name="Google Shape;10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 name="Google Shape;10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 name="Google Shape;10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type="title">
  <p:cSld name="TITLE">
    <p:spTree>
      <p:nvGrpSpPr>
        <p:cNvPr id="1" name="Shape 15"/>
        <p:cNvGrpSpPr/>
        <p:nvPr/>
      </p:nvGrpSpPr>
      <p:grpSpPr>
        <a:xfrm>
          <a:off x="0" y="0"/>
          <a:ext cx="0" cy="0"/>
          <a:chOff x="0" y="0"/>
          <a:chExt cx="0" cy="0"/>
        </a:xfrm>
      </p:grpSpPr>
      <p:sp>
        <p:nvSpPr>
          <p:cNvPr id="16" name="Google Shape;16;p10"/>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0"/>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VERTICAL_TITLE_AND_VERTICAL_TEXT">
    <p:spTree>
      <p:nvGrpSpPr>
        <p:cNvPr id="1" name="Shape 78"/>
        <p:cNvGrpSpPr/>
        <p:nvPr/>
      </p:nvGrpSpPr>
      <p:grpSpPr>
        <a:xfrm>
          <a:off x="0" y="0"/>
          <a:ext cx="0" cy="0"/>
          <a:chOff x="0" y="0"/>
          <a:chExt cx="0" cy="0"/>
        </a:xfrm>
      </p:grpSpPr>
      <p:sp>
        <p:nvSpPr>
          <p:cNvPr id="79" name="Google Shape;79;p20"/>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28"/>
        <p:cNvGrpSpPr/>
        <p:nvPr/>
      </p:nvGrpSpPr>
      <p:grpSpPr>
        <a:xfrm>
          <a:off x="0" y="0"/>
          <a:ext cx="0" cy="0"/>
          <a:chOff x="0" y="0"/>
          <a:chExt cx="0" cy="0"/>
        </a:xfrm>
      </p:grpSpPr>
      <p:sp>
        <p:nvSpPr>
          <p:cNvPr id="29" name="Google Shape;29;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de section" type="secHead">
  <p:cSld name="SECTION_HEADER">
    <p:spTree>
      <p:nvGrpSpPr>
        <p:cNvPr id="1" name="Shape 34"/>
        <p:cNvGrpSpPr/>
        <p:nvPr/>
      </p:nvGrpSpPr>
      <p:grpSpPr>
        <a:xfrm>
          <a:off x="0" y="0"/>
          <a:ext cx="0" cy="0"/>
          <a:chOff x="0" y="0"/>
          <a:chExt cx="0" cy="0"/>
        </a:xfrm>
      </p:grpSpPr>
      <p:sp>
        <p:nvSpPr>
          <p:cNvPr id="35" name="Google Shape;35;p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aison" type="twoTxTwoObj">
  <p:cSld name="TWO_OBJECTS_WITH_TEXT">
    <p:spTree>
      <p:nvGrpSpPr>
        <p:cNvPr id="1" name="Shape 40"/>
        <p:cNvGrpSpPr/>
        <p:nvPr/>
      </p:nvGrpSpPr>
      <p:grpSpPr>
        <a:xfrm>
          <a:off x="0" y="0"/>
          <a:ext cx="0" cy="0"/>
          <a:chOff x="0" y="0"/>
          <a:chExt cx="0" cy="0"/>
        </a:xfrm>
      </p:grpSpPr>
      <p:sp>
        <p:nvSpPr>
          <p:cNvPr id="41" name="Google Shape;41;p1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49"/>
        <p:cNvGrpSpPr/>
        <p:nvPr/>
      </p:nvGrpSpPr>
      <p:grpSpPr>
        <a:xfrm>
          <a:off x="0" y="0"/>
          <a:ext cx="0" cy="0"/>
          <a:chOff x="0" y="0"/>
          <a:chExt cx="0" cy="0"/>
        </a:xfrm>
      </p:grpSpPr>
      <p:sp>
        <p:nvSpPr>
          <p:cNvPr id="50" name="Google Shape;5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type="blank">
  <p:cSld name="BLANK">
    <p:spTree>
      <p:nvGrpSpPr>
        <p:cNvPr id="1" name="Shape 54"/>
        <p:cNvGrpSpPr/>
        <p:nvPr/>
      </p:nvGrpSpPr>
      <p:grpSpPr>
        <a:xfrm>
          <a:off x="0" y="0"/>
          <a:ext cx="0" cy="0"/>
          <a:chOff x="0" y="0"/>
          <a:chExt cx="0" cy="0"/>
        </a:xfrm>
      </p:grpSpPr>
      <p:sp>
        <p:nvSpPr>
          <p:cNvPr id="55" name="Google Shape;55;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u avec légende" type="objTx">
  <p:cSld name="OBJECT_WITH_CAPTION_TEXT">
    <p:spTree>
      <p:nvGrpSpPr>
        <p:cNvPr id="1" name="Shape 58"/>
        <p:cNvGrpSpPr/>
        <p:nvPr/>
      </p:nvGrpSpPr>
      <p:grpSpPr>
        <a:xfrm>
          <a:off x="0" y="0"/>
          <a:ext cx="0" cy="0"/>
          <a:chOff x="0" y="0"/>
          <a:chExt cx="0" cy="0"/>
        </a:xfrm>
      </p:grpSpPr>
      <p:sp>
        <p:nvSpPr>
          <p:cNvPr id="59" name="Google Shape;59;p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7"/>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7"/>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mage avec légende" type="picTx">
  <p:cSld name="PICTURE_WITH_CAPTION_TEXT">
    <p:spTree>
      <p:nvGrpSpPr>
        <p:cNvPr id="1" name="Shape 65"/>
        <p:cNvGrpSpPr/>
        <p:nvPr/>
      </p:nvGrpSpPr>
      <p:grpSpPr>
        <a:xfrm>
          <a:off x="0" y="0"/>
          <a:ext cx="0" cy="0"/>
          <a:chOff x="0" y="0"/>
          <a:chExt cx="0" cy="0"/>
        </a:xfrm>
      </p:grpSpPr>
      <p:sp>
        <p:nvSpPr>
          <p:cNvPr id="66" name="Google Shape;66;p1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8"/>
          <p:cNvSpPr>
            <a:spLocks noGrp="1"/>
          </p:cNvSpPr>
          <p:nvPr>
            <p:ph type="pic" idx="2"/>
          </p:nvPr>
        </p:nvSpPr>
        <p:spPr>
          <a:xfrm>
            <a:off x="5183188" y="987425"/>
            <a:ext cx="6172200" cy="4873625"/>
          </a:xfrm>
          <a:prstGeom prst="rect">
            <a:avLst/>
          </a:prstGeom>
          <a:noFill/>
          <a:ln>
            <a:noFill/>
          </a:ln>
        </p:spPr>
      </p:sp>
      <p:sp>
        <p:nvSpPr>
          <p:cNvPr id="68" name="Google Shape;68;p1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72"/>
        <p:cNvGrpSpPr/>
        <p:nvPr/>
      </p:nvGrpSpPr>
      <p:grpSpPr>
        <a:xfrm>
          <a:off x="0" y="0"/>
          <a:ext cx="0" cy="0"/>
          <a:chOff x="0" y="0"/>
          <a:chExt cx="0" cy="0"/>
        </a:xfrm>
      </p:grpSpPr>
      <p:sp>
        <p:nvSpPr>
          <p:cNvPr id="73" name="Google Shape;73;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hyperlink" Target="https://ourworldindata.org/co2-emissions-from-aviation" TargetMode="External"/><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ourworldindata.org/grapher/co2-emissions-aviatio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github.com/pledge4future/co2calculator"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un.org/en/climatechange/paris-agreement" TargetMode="External"/><Relationship Id="rId2" Type="http://schemas.openxmlformats.org/officeDocument/2006/relationships/hyperlink" Target="https://www.un.org/en/climatechange/all-about-ndcs"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1"/>
          <p:cNvPicPr preferRelativeResize="0"/>
          <p:nvPr/>
        </p:nvPicPr>
        <p:blipFill rotWithShape="1">
          <a:blip r:embed="rId3">
            <a:alphaModFix/>
          </a:blip>
          <a:srcRect/>
          <a:stretch/>
        </p:blipFill>
        <p:spPr>
          <a:xfrm>
            <a:off x="1392383" y="420549"/>
            <a:ext cx="10780580" cy="1085182"/>
          </a:xfrm>
          <a:prstGeom prst="rect">
            <a:avLst/>
          </a:prstGeom>
          <a:noFill/>
          <a:ln w="9525" cap="flat" cmpd="sng">
            <a:solidFill>
              <a:schemeClr val="lt1"/>
            </a:solidFill>
            <a:prstDash val="solid"/>
            <a:round/>
            <a:headEnd type="none" w="sm" len="sm"/>
            <a:tailEnd type="none" w="sm" len="sm"/>
          </a:ln>
        </p:spPr>
      </p:pic>
      <p:pic>
        <p:nvPicPr>
          <p:cNvPr id="89" name="Google Shape;89;p1"/>
          <p:cNvPicPr preferRelativeResize="0"/>
          <p:nvPr/>
        </p:nvPicPr>
        <p:blipFill rotWithShape="1">
          <a:blip r:embed="rId4">
            <a:alphaModFix/>
          </a:blip>
          <a:srcRect/>
          <a:stretch/>
        </p:blipFill>
        <p:spPr>
          <a:xfrm>
            <a:off x="19037" y="8162"/>
            <a:ext cx="2077224" cy="1909956"/>
          </a:xfrm>
          <a:prstGeom prst="rect">
            <a:avLst/>
          </a:prstGeom>
          <a:noFill/>
          <a:ln>
            <a:noFill/>
          </a:ln>
        </p:spPr>
      </p:pic>
      <p:sp>
        <p:nvSpPr>
          <p:cNvPr id="90" name="Google Shape;90;p1"/>
          <p:cNvSpPr txBox="1">
            <a:spLocks noGrp="1"/>
          </p:cNvSpPr>
          <p:nvPr>
            <p:ph type="ctrTitle"/>
          </p:nvPr>
        </p:nvSpPr>
        <p:spPr>
          <a:xfrm>
            <a:off x="2700593" y="651163"/>
            <a:ext cx="7638585" cy="591161"/>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3600"/>
              <a:buFont typeface="Verdana"/>
              <a:buNone/>
            </a:pPr>
            <a:r>
              <a:rPr lang="fr-FR" sz="3600" b="1">
                <a:solidFill>
                  <a:schemeClr val="lt1"/>
                </a:solidFill>
                <a:latin typeface="Verdana"/>
                <a:ea typeface="Verdana"/>
                <a:cs typeface="Verdana"/>
                <a:sym typeface="Verdana"/>
              </a:rPr>
              <a:t>KM3NeT-INFRADEV2</a:t>
            </a:r>
            <a:endParaRPr/>
          </a:p>
        </p:txBody>
      </p:sp>
      <p:sp>
        <p:nvSpPr>
          <p:cNvPr id="91" name="Google Shape;91;p1"/>
          <p:cNvSpPr txBox="1">
            <a:spLocks noGrp="1"/>
          </p:cNvSpPr>
          <p:nvPr>
            <p:ph type="subTitle" idx="1"/>
          </p:nvPr>
        </p:nvSpPr>
        <p:spPr>
          <a:xfrm>
            <a:off x="2590800" y="2133600"/>
            <a:ext cx="8077200" cy="3238619"/>
          </a:xfrm>
          <a:prstGeom prst="rect">
            <a:avLst/>
          </a:prstGeom>
          <a:noFill/>
          <a:ln w="12700" cap="flat" cmpd="sng">
            <a:solidFill>
              <a:schemeClr val="lt2"/>
            </a:solidFill>
            <a:prstDash val="solid"/>
            <a:round/>
            <a:headEnd type="none" w="sm" len="sm"/>
            <a:tailEnd type="none" w="sm" len="sm"/>
          </a:ln>
        </p:spPr>
        <p:txBody>
          <a:bodyPr spcFirstLastPara="1" wrap="square" lIns="91425" tIns="45700" rIns="91425" bIns="45700" anchor="t" anchorCtr="0">
            <a:noAutofit/>
          </a:bodyPr>
          <a:lstStyle/>
          <a:p>
            <a:pPr marL="0" lvl="0" indent="0">
              <a:buClr>
                <a:schemeClr val="accent1"/>
              </a:buClr>
              <a:buSzPts val="3200"/>
            </a:pPr>
            <a:r>
              <a:rPr lang="en-US" sz="3200" b="1" dirty="0" smtClean="0">
                <a:solidFill>
                  <a:schemeClr val="accent1">
                    <a:lumMod val="75000"/>
                  </a:schemeClr>
                </a:solidFill>
                <a:latin typeface="Times New Roman" pitchFamily="18" charset="0"/>
                <a:cs typeface="Times New Roman" pitchFamily="18" charset="0"/>
              </a:rPr>
              <a:t>WP5</a:t>
            </a:r>
          </a:p>
          <a:p>
            <a:pPr marL="0" lvl="0" indent="0">
              <a:buClr>
                <a:schemeClr val="accent1"/>
              </a:buClr>
              <a:buSzPts val="3200"/>
            </a:pPr>
            <a:r>
              <a:rPr lang="en-US" sz="3200" b="1" dirty="0" smtClean="0">
                <a:solidFill>
                  <a:schemeClr val="accent1">
                    <a:lumMod val="75000"/>
                  </a:schemeClr>
                </a:solidFill>
                <a:latin typeface="Times New Roman" pitchFamily="18" charset="0"/>
                <a:cs typeface="Times New Roman" pitchFamily="18" charset="0"/>
              </a:rPr>
              <a:t>Sustainability and socio-economic impact</a:t>
            </a:r>
          </a:p>
          <a:p>
            <a:pPr marL="0" lvl="0" indent="0">
              <a:buClr>
                <a:schemeClr val="accent1"/>
              </a:buClr>
              <a:buSzPts val="3200"/>
            </a:pPr>
            <a:endParaRPr lang="en-US" sz="3200" b="1" dirty="0" smtClean="0">
              <a:solidFill>
                <a:schemeClr val="accent1">
                  <a:lumMod val="75000"/>
                </a:schemeClr>
              </a:solidFill>
              <a:latin typeface="Times New Roman" pitchFamily="18" charset="0"/>
              <a:cs typeface="Times New Roman" pitchFamily="18" charset="0"/>
            </a:endParaRPr>
          </a:p>
          <a:p>
            <a:pPr marL="0" lvl="0" indent="0">
              <a:buClr>
                <a:schemeClr val="accent1"/>
              </a:buClr>
              <a:buSzPts val="3200"/>
            </a:pPr>
            <a:r>
              <a:rPr lang="en-US" sz="2000" dirty="0" smtClean="0">
                <a:solidFill>
                  <a:schemeClr val="accent1">
                    <a:lumMod val="75000"/>
                  </a:schemeClr>
                </a:solidFill>
                <a:latin typeface="Times New Roman" pitchFamily="18" charset="0"/>
                <a:cs typeface="Times New Roman" pitchFamily="18" charset="0"/>
              </a:rPr>
              <a:t>Christos Markou</a:t>
            </a:r>
          </a:p>
          <a:p>
            <a:pPr marL="0" lvl="0" indent="0">
              <a:buClr>
                <a:schemeClr val="accent1"/>
              </a:buClr>
              <a:buSzPts val="3200"/>
            </a:pPr>
            <a:r>
              <a:rPr lang="en-US" sz="2000" dirty="0" smtClean="0">
                <a:solidFill>
                  <a:schemeClr val="accent1">
                    <a:lumMod val="75000"/>
                  </a:schemeClr>
                </a:solidFill>
                <a:latin typeface="Times New Roman" pitchFamily="18" charset="0"/>
                <a:cs typeface="Times New Roman" pitchFamily="18" charset="0"/>
              </a:rPr>
              <a:t>NCSR Demokritos</a:t>
            </a:r>
          </a:p>
          <a:p>
            <a:pPr marL="0" lvl="0" indent="0">
              <a:buClr>
                <a:schemeClr val="accent1"/>
              </a:buClr>
              <a:buSzPts val="3200"/>
            </a:pPr>
            <a:r>
              <a:rPr lang="en-US" sz="1600" dirty="0" smtClean="0">
                <a:solidFill>
                  <a:schemeClr val="accent1"/>
                </a:solidFill>
                <a:latin typeface="Times New Roman" pitchFamily="18" charset="0"/>
                <a:ea typeface="Verdana"/>
                <a:cs typeface="Times New Roman" pitchFamily="18" charset="0"/>
                <a:sym typeface="Verdana"/>
              </a:rPr>
              <a:t>April 10</a:t>
            </a:r>
            <a:r>
              <a:rPr lang="en-US" sz="1600" baseline="30000" dirty="0" smtClean="0">
                <a:solidFill>
                  <a:schemeClr val="accent1"/>
                </a:solidFill>
                <a:latin typeface="Times New Roman" pitchFamily="18" charset="0"/>
                <a:ea typeface="Verdana"/>
                <a:cs typeface="Times New Roman" pitchFamily="18" charset="0"/>
                <a:sym typeface="Verdana"/>
              </a:rPr>
              <a:t>th</a:t>
            </a:r>
            <a:r>
              <a:rPr lang="en-US" sz="1600" dirty="0" smtClean="0">
                <a:solidFill>
                  <a:schemeClr val="accent1"/>
                </a:solidFill>
                <a:latin typeface="Times New Roman" pitchFamily="18" charset="0"/>
                <a:ea typeface="Verdana"/>
                <a:cs typeface="Times New Roman" pitchFamily="18" charset="0"/>
                <a:sym typeface="Verdana"/>
              </a:rPr>
              <a:t>, 2024</a:t>
            </a:r>
            <a:endParaRPr sz="1600">
              <a:solidFill>
                <a:schemeClr val="accent1"/>
              </a:solidFill>
              <a:latin typeface="Times New Roman" pitchFamily="18" charset="0"/>
              <a:ea typeface="Verdana"/>
              <a:cs typeface="Times New Roman" pitchFamily="18" charset="0"/>
              <a:sym typeface="Verdana"/>
            </a:endParaRPr>
          </a:p>
          <a:p>
            <a:pPr marL="0" lvl="0" indent="0" algn="ctr" rtl="0">
              <a:lnSpc>
                <a:spcPct val="90000"/>
              </a:lnSpc>
              <a:spcBef>
                <a:spcPts val="1000"/>
              </a:spcBef>
              <a:spcAft>
                <a:spcPts val="0"/>
              </a:spcAft>
              <a:buClr>
                <a:schemeClr val="dk1"/>
              </a:buClr>
              <a:buSzPts val="1400"/>
              <a:buNone/>
            </a:pPr>
            <a:endParaRPr sz="1400">
              <a:solidFill>
                <a:schemeClr val="accent1"/>
              </a:solidFill>
              <a:latin typeface="Verdana"/>
              <a:ea typeface="Verdana"/>
              <a:cs typeface="Verdana"/>
              <a:sym typeface="Verdana"/>
            </a:endParaRPr>
          </a:p>
        </p:txBody>
      </p:sp>
      <p:pic>
        <p:nvPicPr>
          <p:cNvPr id="92" name="Google Shape;92;p1"/>
          <p:cNvPicPr preferRelativeResize="0"/>
          <p:nvPr/>
        </p:nvPicPr>
        <p:blipFill rotWithShape="1">
          <a:blip r:embed="rId5">
            <a:alphaModFix/>
          </a:blip>
          <a:srcRect/>
          <a:stretch/>
        </p:blipFill>
        <p:spPr>
          <a:xfrm>
            <a:off x="264715" y="6097168"/>
            <a:ext cx="2749418" cy="576814"/>
          </a:xfrm>
          <a:prstGeom prst="rect">
            <a:avLst/>
          </a:prstGeom>
          <a:noFill/>
          <a:ln>
            <a:noFill/>
          </a:ln>
        </p:spPr>
      </p:pic>
      <p:sp>
        <p:nvSpPr>
          <p:cNvPr id="93" name="Google Shape;93;p1"/>
          <p:cNvSpPr txBox="1"/>
          <p:nvPr/>
        </p:nvSpPr>
        <p:spPr>
          <a:xfrm>
            <a:off x="3103417" y="6137369"/>
            <a:ext cx="5985300" cy="600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100" i="1" dirty="0" err="1">
                <a:solidFill>
                  <a:schemeClr val="dk1"/>
                </a:solidFill>
                <a:latin typeface="Calibri"/>
                <a:ea typeface="Calibri"/>
                <a:cs typeface="Calibri"/>
                <a:sym typeface="Calibri"/>
              </a:rPr>
              <a:t>Funded</a:t>
            </a:r>
            <a:r>
              <a:rPr lang="fr-FR" sz="1100" i="1" dirty="0">
                <a:solidFill>
                  <a:schemeClr val="dk1"/>
                </a:solidFill>
                <a:latin typeface="Calibri"/>
                <a:ea typeface="Calibri"/>
                <a:cs typeface="Calibri"/>
                <a:sym typeface="Calibri"/>
              </a:rPr>
              <a:t> by the </a:t>
            </a:r>
            <a:r>
              <a:rPr lang="fr-FR" sz="1100" i="1" dirty="0" err="1">
                <a:solidFill>
                  <a:schemeClr val="dk1"/>
                </a:solidFill>
                <a:latin typeface="Calibri"/>
                <a:ea typeface="Calibri"/>
                <a:cs typeface="Calibri"/>
                <a:sym typeface="Calibri"/>
              </a:rPr>
              <a:t>European</a:t>
            </a:r>
            <a:r>
              <a:rPr lang="fr-FR" sz="1100" i="1" dirty="0">
                <a:solidFill>
                  <a:schemeClr val="dk1"/>
                </a:solidFill>
                <a:latin typeface="Calibri"/>
                <a:ea typeface="Calibri"/>
                <a:cs typeface="Calibri"/>
                <a:sym typeface="Calibri"/>
              </a:rPr>
              <a:t> Union. </a:t>
            </a:r>
            <a:r>
              <a:rPr lang="fr-FR" sz="1100" i="1" dirty="0" err="1">
                <a:solidFill>
                  <a:schemeClr val="dk1"/>
                </a:solidFill>
                <a:latin typeface="Calibri"/>
                <a:ea typeface="Calibri"/>
                <a:cs typeface="Calibri"/>
                <a:sym typeface="Calibri"/>
              </a:rPr>
              <a:t>Views</a:t>
            </a:r>
            <a:r>
              <a:rPr lang="fr-FR" sz="1100" i="1" dirty="0">
                <a:solidFill>
                  <a:schemeClr val="dk1"/>
                </a:solidFill>
                <a:latin typeface="Calibri"/>
                <a:ea typeface="Calibri"/>
                <a:cs typeface="Calibri"/>
                <a:sym typeface="Calibri"/>
              </a:rPr>
              <a:t> and opinions </a:t>
            </a:r>
            <a:r>
              <a:rPr lang="fr-FR" sz="1100" i="1" dirty="0" err="1">
                <a:solidFill>
                  <a:schemeClr val="dk1"/>
                </a:solidFill>
                <a:latin typeface="Calibri"/>
                <a:ea typeface="Calibri"/>
                <a:cs typeface="Calibri"/>
                <a:sym typeface="Calibri"/>
              </a:rPr>
              <a:t>expressed</a:t>
            </a:r>
            <a:r>
              <a:rPr lang="fr-FR" sz="1100" i="1" dirty="0">
                <a:solidFill>
                  <a:schemeClr val="dk1"/>
                </a:solidFill>
                <a:latin typeface="Calibri"/>
                <a:ea typeface="Calibri"/>
                <a:cs typeface="Calibri"/>
                <a:sym typeface="Calibri"/>
              </a:rPr>
              <a:t> are </a:t>
            </a:r>
            <a:r>
              <a:rPr lang="fr-FR" sz="1100" i="1" dirty="0" err="1">
                <a:solidFill>
                  <a:schemeClr val="dk1"/>
                </a:solidFill>
                <a:latin typeface="Calibri"/>
                <a:ea typeface="Calibri"/>
                <a:cs typeface="Calibri"/>
                <a:sym typeface="Calibri"/>
              </a:rPr>
              <a:t>however</a:t>
            </a:r>
            <a:r>
              <a:rPr lang="fr-FR" sz="1100" i="1" dirty="0">
                <a:solidFill>
                  <a:schemeClr val="dk1"/>
                </a:solidFill>
                <a:latin typeface="Calibri"/>
                <a:ea typeface="Calibri"/>
                <a:cs typeface="Calibri"/>
                <a:sym typeface="Calibri"/>
              </a:rPr>
              <a:t> </a:t>
            </a:r>
            <a:r>
              <a:rPr lang="fr-FR" sz="1100" i="1" dirty="0" err="1">
                <a:solidFill>
                  <a:schemeClr val="dk1"/>
                </a:solidFill>
                <a:latin typeface="Calibri"/>
                <a:ea typeface="Calibri"/>
                <a:cs typeface="Calibri"/>
                <a:sym typeface="Calibri"/>
              </a:rPr>
              <a:t>those</a:t>
            </a:r>
            <a:r>
              <a:rPr lang="fr-FR" sz="1100" i="1" dirty="0">
                <a:solidFill>
                  <a:schemeClr val="dk1"/>
                </a:solidFill>
                <a:latin typeface="Calibri"/>
                <a:ea typeface="Calibri"/>
                <a:cs typeface="Calibri"/>
                <a:sym typeface="Calibri"/>
              </a:rPr>
              <a:t> of the </a:t>
            </a:r>
            <a:r>
              <a:rPr lang="fr-FR" sz="1100" i="1" dirty="0" err="1">
                <a:solidFill>
                  <a:schemeClr val="dk1"/>
                </a:solidFill>
                <a:latin typeface="Calibri"/>
                <a:ea typeface="Calibri"/>
                <a:cs typeface="Calibri"/>
                <a:sym typeface="Calibri"/>
              </a:rPr>
              <a:t>author</a:t>
            </a:r>
            <a:r>
              <a:rPr lang="fr-FR" sz="1100" i="1" dirty="0">
                <a:solidFill>
                  <a:schemeClr val="dk1"/>
                </a:solidFill>
                <a:latin typeface="Calibri"/>
                <a:ea typeface="Calibri"/>
                <a:cs typeface="Calibri"/>
                <a:sym typeface="Calibri"/>
              </a:rPr>
              <a:t>(s) </a:t>
            </a:r>
            <a:r>
              <a:rPr lang="fr-FR" sz="1100" i="1" dirty="0" err="1">
                <a:solidFill>
                  <a:schemeClr val="dk1"/>
                </a:solidFill>
                <a:latin typeface="Calibri"/>
                <a:ea typeface="Calibri"/>
                <a:cs typeface="Calibri"/>
                <a:sym typeface="Calibri"/>
              </a:rPr>
              <a:t>only</a:t>
            </a:r>
            <a:r>
              <a:rPr lang="fr-FR" sz="1100" i="1" dirty="0">
                <a:solidFill>
                  <a:schemeClr val="dk1"/>
                </a:solidFill>
                <a:latin typeface="Calibri"/>
                <a:ea typeface="Calibri"/>
                <a:cs typeface="Calibri"/>
                <a:sym typeface="Calibri"/>
              </a:rPr>
              <a:t> and do not </a:t>
            </a:r>
            <a:r>
              <a:rPr lang="fr-FR" sz="1100" i="1" dirty="0" err="1">
                <a:solidFill>
                  <a:schemeClr val="dk1"/>
                </a:solidFill>
                <a:latin typeface="Calibri"/>
                <a:ea typeface="Calibri"/>
                <a:cs typeface="Calibri"/>
                <a:sym typeface="Calibri"/>
              </a:rPr>
              <a:t>necessarily</a:t>
            </a:r>
            <a:r>
              <a:rPr lang="fr-FR" sz="1100" i="1" dirty="0">
                <a:solidFill>
                  <a:schemeClr val="dk1"/>
                </a:solidFill>
                <a:latin typeface="Calibri"/>
                <a:ea typeface="Calibri"/>
                <a:cs typeface="Calibri"/>
                <a:sym typeface="Calibri"/>
              </a:rPr>
              <a:t> </a:t>
            </a:r>
            <a:r>
              <a:rPr lang="fr-FR" sz="1100" i="1" dirty="0" err="1">
                <a:solidFill>
                  <a:schemeClr val="dk1"/>
                </a:solidFill>
                <a:latin typeface="Calibri"/>
                <a:ea typeface="Calibri"/>
                <a:cs typeface="Calibri"/>
                <a:sym typeface="Calibri"/>
              </a:rPr>
              <a:t>reflect</a:t>
            </a:r>
            <a:r>
              <a:rPr lang="fr-FR" sz="1100" i="1" dirty="0">
                <a:solidFill>
                  <a:schemeClr val="dk1"/>
                </a:solidFill>
                <a:latin typeface="Calibri"/>
                <a:ea typeface="Calibri"/>
                <a:cs typeface="Calibri"/>
                <a:sym typeface="Calibri"/>
              </a:rPr>
              <a:t> </a:t>
            </a:r>
            <a:r>
              <a:rPr lang="fr-FR" sz="1100" i="1" dirty="0" err="1">
                <a:solidFill>
                  <a:schemeClr val="dk1"/>
                </a:solidFill>
                <a:latin typeface="Calibri"/>
                <a:ea typeface="Calibri"/>
                <a:cs typeface="Calibri"/>
                <a:sym typeface="Calibri"/>
              </a:rPr>
              <a:t>those</a:t>
            </a:r>
            <a:r>
              <a:rPr lang="fr-FR" sz="1100" i="1" dirty="0">
                <a:solidFill>
                  <a:schemeClr val="dk1"/>
                </a:solidFill>
                <a:latin typeface="Calibri"/>
                <a:ea typeface="Calibri"/>
                <a:cs typeface="Calibri"/>
                <a:sym typeface="Calibri"/>
              </a:rPr>
              <a:t> of the </a:t>
            </a:r>
            <a:r>
              <a:rPr lang="fr-FR" sz="1100" i="1" dirty="0" err="1">
                <a:solidFill>
                  <a:schemeClr val="dk1"/>
                </a:solidFill>
                <a:latin typeface="Calibri"/>
                <a:ea typeface="Calibri"/>
                <a:cs typeface="Calibri"/>
                <a:sym typeface="Calibri"/>
              </a:rPr>
              <a:t>European</a:t>
            </a:r>
            <a:r>
              <a:rPr lang="fr-FR" sz="1100" i="1" dirty="0">
                <a:solidFill>
                  <a:schemeClr val="dk1"/>
                </a:solidFill>
                <a:latin typeface="Calibri"/>
                <a:ea typeface="Calibri"/>
                <a:cs typeface="Calibri"/>
                <a:sym typeface="Calibri"/>
              </a:rPr>
              <a:t> Union or the </a:t>
            </a:r>
            <a:r>
              <a:rPr lang="fr-FR" sz="1100" i="1" dirty="0" err="1">
                <a:solidFill>
                  <a:schemeClr val="dk1"/>
                </a:solidFill>
                <a:latin typeface="Calibri"/>
                <a:ea typeface="Calibri"/>
                <a:cs typeface="Calibri"/>
                <a:sym typeface="Calibri"/>
              </a:rPr>
              <a:t>European</a:t>
            </a:r>
            <a:r>
              <a:rPr lang="fr-FR" sz="1100" i="1" dirty="0">
                <a:solidFill>
                  <a:schemeClr val="dk1"/>
                </a:solidFill>
                <a:latin typeface="Calibri"/>
                <a:ea typeface="Calibri"/>
                <a:cs typeface="Calibri"/>
                <a:sym typeface="Calibri"/>
              </a:rPr>
              <a:t> </a:t>
            </a:r>
            <a:r>
              <a:rPr lang="fr-FR" sz="1100" i="1" dirty="0" err="1">
                <a:solidFill>
                  <a:schemeClr val="dk1"/>
                </a:solidFill>
                <a:latin typeface="Calibri"/>
                <a:ea typeface="Calibri"/>
                <a:cs typeface="Calibri"/>
                <a:sym typeface="Calibri"/>
              </a:rPr>
              <a:t>Research</a:t>
            </a:r>
            <a:r>
              <a:rPr lang="fr-FR" sz="1100" i="1" dirty="0">
                <a:solidFill>
                  <a:schemeClr val="dk1"/>
                </a:solidFill>
                <a:latin typeface="Calibri"/>
                <a:ea typeface="Calibri"/>
                <a:cs typeface="Calibri"/>
                <a:sym typeface="Calibri"/>
              </a:rPr>
              <a:t> </a:t>
            </a:r>
            <a:r>
              <a:rPr lang="fr-FR" sz="1100" i="1" dirty="0" err="1">
                <a:solidFill>
                  <a:schemeClr val="dk1"/>
                </a:solidFill>
                <a:latin typeface="Calibri"/>
                <a:ea typeface="Calibri"/>
                <a:cs typeface="Calibri"/>
                <a:sym typeface="Calibri"/>
              </a:rPr>
              <a:t>Executive</a:t>
            </a:r>
            <a:r>
              <a:rPr lang="fr-FR" sz="1100" i="1" dirty="0">
                <a:solidFill>
                  <a:schemeClr val="dk1"/>
                </a:solidFill>
                <a:latin typeface="Calibri"/>
                <a:ea typeface="Calibri"/>
                <a:cs typeface="Calibri"/>
                <a:sym typeface="Calibri"/>
              </a:rPr>
              <a:t> </a:t>
            </a:r>
            <a:r>
              <a:rPr lang="fr-FR" sz="1100" i="1" dirty="0" err="1">
                <a:solidFill>
                  <a:schemeClr val="dk1"/>
                </a:solidFill>
                <a:latin typeface="Calibri"/>
                <a:ea typeface="Calibri"/>
                <a:cs typeface="Calibri"/>
                <a:sym typeface="Calibri"/>
              </a:rPr>
              <a:t>Agency</a:t>
            </a:r>
            <a:r>
              <a:rPr lang="fr-FR" sz="1100" i="1" dirty="0">
                <a:solidFill>
                  <a:schemeClr val="dk1"/>
                </a:solidFill>
                <a:latin typeface="Calibri"/>
                <a:ea typeface="Calibri"/>
                <a:cs typeface="Calibri"/>
                <a:sym typeface="Calibri"/>
              </a:rPr>
              <a:t> (REA). </a:t>
            </a:r>
            <a:r>
              <a:rPr lang="fr-FR" sz="1100" i="1" dirty="0" err="1">
                <a:solidFill>
                  <a:schemeClr val="dk1"/>
                </a:solidFill>
                <a:latin typeface="Calibri"/>
                <a:ea typeface="Calibri"/>
                <a:cs typeface="Calibri"/>
                <a:sym typeface="Calibri"/>
              </a:rPr>
              <a:t>Neither</a:t>
            </a:r>
            <a:r>
              <a:rPr lang="fr-FR" sz="1100" i="1" dirty="0">
                <a:solidFill>
                  <a:schemeClr val="dk1"/>
                </a:solidFill>
                <a:latin typeface="Calibri"/>
                <a:ea typeface="Calibri"/>
                <a:cs typeface="Calibri"/>
                <a:sym typeface="Calibri"/>
              </a:rPr>
              <a:t> the </a:t>
            </a:r>
            <a:r>
              <a:rPr lang="fr-FR" sz="1100" i="1" dirty="0" err="1">
                <a:solidFill>
                  <a:schemeClr val="dk1"/>
                </a:solidFill>
                <a:latin typeface="Calibri"/>
                <a:ea typeface="Calibri"/>
                <a:cs typeface="Calibri"/>
                <a:sym typeface="Calibri"/>
              </a:rPr>
              <a:t>European</a:t>
            </a:r>
            <a:r>
              <a:rPr lang="fr-FR" sz="1100" i="1" dirty="0">
                <a:solidFill>
                  <a:schemeClr val="dk1"/>
                </a:solidFill>
                <a:latin typeface="Calibri"/>
                <a:ea typeface="Calibri"/>
                <a:cs typeface="Calibri"/>
                <a:sym typeface="Calibri"/>
              </a:rPr>
              <a:t> Union </a:t>
            </a:r>
            <a:r>
              <a:rPr lang="fr-FR" sz="1100" i="1" dirty="0" err="1">
                <a:solidFill>
                  <a:schemeClr val="dk1"/>
                </a:solidFill>
                <a:latin typeface="Calibri"/>
                <a:ea typeface="Calibri"/>
                <a:cs typeface="Calibri"/>
                <a:sym typeface="Calibri"/>
              </a:rPr>
              <a:t>nor</a:t>
            </a:r>
            <a:r>
              <a:rPr lang="fr-FR" sz="1100" i="1" dirty="0">
                <a:solidFill>
                  <a:schemeClr val="dk1"/>
                </a:solidFill>
                <a:latin typeface="Calibri"/>
                <a:ea typeface="Calibri"/>
                <a:cs typeface="Calibri"/>
                <a:sym typeface="Calibri"/>
              </a:rPr>
              <a:t> the REA </a:t>
            </a:r>
            <a:r>
              <a:rPr lang="fr-FR" sz="1100" i="1" dirty="0" err="1">
                <a:solidFill>
                  <a:schemeClr val="dk1"/>
                </a:solidFill>
                <a:latin typeface="Calibri"/>
                <a:ea typeface="Calibri"/>
                <a:cs typeface="Calibri"/>
                <a:sym typeface="Calibri"/>
              </a:rPr>
              <a:t>can</a:t>
            </a:r>
            <a:r>
              <a:rPr lang="fr-FR" sz="1100" i="1" dirty="0">
                <a:solidFill>
                  <a:schemeClr val="dk1"/>
                </a:solidFill>
                <a:latin typeface="Calibri"/>
                <a:ea typeface="Calibri"/>
                <a:cs typeface="Calibri"/>
                <a:sym typeface="Calibri"/>
              </a:rPr>
              <a:t> </a:t>
            </a:r>
            <a:r>
              <a:rPr lang="fr-FR" sz="1100" i="1" dirty="0" err="1">
                <a:solidFill>
                  <a:schemeClr val="dk1"/>
                </a:solidFill>
                <a:latin typeface="Calibri"/>
                <a:ea typeface="Calibri"/>
                <a:cs typeface="Calibri"/>
                <a:sym typeface="Calibri"/>
              </a:rPr>
              <a:t>be</a:t>
            </a:r>
            <a:r>
              <a:rPr lang="fr-FR" sz="1100" i="1" dirty="0">
                <a:solidFill>
                  <a:schemeClr val="dk1"/>
                </a:solidFill>
                <a:latin typeface="Calibri"/>
                <a:ea typeface="Calibri"/>
                <a:cs typeface="Calibri"/>
                <a:sym typeface="Calibri"/>
              </a:rPr>
              <a:t> </a:t>
            </a:r>
            <a:r>
              <a:rPr lang="fr-FR" sz="1100" i="1" dirty="0" err="1">
                <a:solidFill>
                  <a:schemeClr val="dk1"/>
                </a:solidFill>
                <a:latin typeface="Calibri"/>
                <a:ea typeface="Calibri"/>
                <a:cs typeface="Calibri"/>
                <a:sym typeface="Calibri"/>
              </a:rPr>
              <a:t>held</a:t>
            </a:r>
            <a:r>
              <a:rPr lang="fr-FR" sz="1100" i="1" dirty="0">
                <a:solidFill>
                  <a:schemeClr val="dk1"/>
                </a:solidFill>
                <a:latin typeface="Calibri"/>
                <a:ea typeface="Calibri"/>
                <a:cs typeface="Calibri"/>
                <a:sym typeface="Calibri"/>
              </a:rPr>
              <a:t> </a:t>
            </a:r>
            <a:r>
              <a:rPr lang="fr-FR" sz="1100" i="1" dirty="0" err="1">
                <a:solidFill>
                  <a:schemeClr val="dk1"/>
                </a:solidFill>
                <a:latin typeface="Calibri"/>
                <a:ea typeface="Calibri"/>
                <a:cs typeface="Calibri"/>
                <a:sym typeface="Calibri"/>
              </a:rPr>
              <a:t>responsible</a:t>
            </a:r>
            <a:r>
              <a:rPr lang="fr-FR" sz="1100" i="1" dirty="0">
                <a:solidFill>
                  <a:schemeClr val="dk1"/>
                </a:solidFill>
                <a:latin typeface="Calibri"/>
                <a:ea typeface="Calibri"/>
                <a:cs typeface="Calibri"/>
                <a:sym typeface="Calibri"/>
              </a:rPr>
              <a:t> for </a:t>
            </a:r>
            <a:r>
              <a:rPr lang="fr-FR" sz="1100" i="1" dirty="0" err="1">
                <a:solidFill>
                  <a:schemeClr val="dk1"/>
                </a:solidFill>
                <a:latin typeface="Calibri"/>
                <a:ea typeface="Calibri"/>
                <a:cs typeface="Calibri"/>
                <a:sym typeface="Calibri"/>
              </a:rPr>
              <a:t>them</a:t>
            </a:r>
            <a:r>
              <a:rPr lang="fr-FR" sz="1100" b="0" i="0" u="none" strike="noStrike" cap="none" dirty="0">
                <a:solidFill>
                  <a:schemeClr val="dk1"/>
                </a:solidFill>
                <a:latin typeface="Calibri"/>
                <a:ea typeface="Calibri"/>
                <a:cs typeface="Calibri"/>
                <a:sym typeface="Calibri"/>
              </a:rPr>
              <a:t>.</a:t>
            </a:r>
            <a:endParaRPr sz="1100" b="0" i="0" u="none" strike="noStrike" cap="none">
              <a:solidFill>
                <a:schemeClr val="dk1"/>
              </a:solidFill>
              <a:latin typeface="Calibri"/>
              <a:ea typeface="Calibri"/>
              <a:cs typeface="Calibri"/>
              <a:sym typeface="Calibri"/>
            </a:endParaRPr>
          </a:p>
        </p:txBody>
      </p:sp>
      <p:pic>
        <p:nvPicPr>
          <p:cNvPr id="9" name="8 - Εικόνα" descr="Screenshot (5).png"/>
          <p:cNvPicPr>
            <a:picLocks noChangeAspect="1"/>
          </p:cNvPicPr>
          <p:nvPr/>
        </p:nvPicPr>
        <p:blipFill>
          <a:blip r:embed="rId6"/>
          <a:stretch>
            <a:fillRect/>
          </a:stretch>
        </p:blipFill>
        <p:spPr>
          <a:xfrm>
            <a:off x="11049000" y="5931804"/>
            <a:ext cx="943159" cy="92619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10</a:t>
            </a:fld>
            <a:endParaRPr lang="en-US"/>
          </a:p>
        </p:txBody>
      </p:sp>
      <p:pic>
        <p:nvPicPr>
          <p:cNvPr id="7" name="Google Shape;117;p3"/>
          <p:cNvPicPr preferRelativeResize="0"/>
          <p:nvPr/>
        </p:nvPicPr>
        <p:blipFill rotWithShape="1">
          <a:blip r:embed="rId2">
            <a:alphaModFix/>
          </a:blip>
          <a:srcRect/>
          <a:stretch/>
        </p:blipFill>
        <p:spPr>
          <a:xfrm>
            <a:off x="78896" y="0"/>
            <a:ext cx="838200" cy="771832"/>
          </a:xfrm>
          <a:prstGeom prst="rect">
            <a:avLst/>
          </a:prstGeom>
          <a:noFill/>
          <a:ln>
            <a:noFill/>
          </a:ln>
        </p:spPr>
      </p:pic>
      <p:sp>
        <p:nvSpPr>
          <p:cNvPr id="9" name="Google Shape;111;p3"/>
          <p:cNvSpPr/>
          <p:nvPr/>
        </p:nvSpPr>
        <p:spPr>
          <a:xfrm>
            <a:off x="1053381" y="0"/>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 name="Google Shape;112;p3"/>
          <p:cNvSpPr txBox="1">
            <a:spLocks/>
          </p:cNvSpPr>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fontScale="97500"/>
          </a:bodyPr>
          <a:lstStyle/>
          <a:p>
            <a:pPr marL="0" marR="0" lvl="0" indent="0" algn="ctr" defTabSz="914400" rtl="0" eaLnBrk="1" fontAlgn="auto" latinLnBrk="0" hangingPunct="1">
              <a:lnSpc>
                <a:spcPct val="90000"/>
              </a:lnSpc>
              <a:spcBef>
                <a:spcPts val="0"/>
              </a:spcBef>
              <a:spcAft>
                <a:spcPts val="0"/>
              </a:spcAft>
              <a:buClr>
                <a:schemeClr val="lt1"/>
              </a:buClr>
              <a:buSzPts val="2800"/>
              <a:buFont typeface="Verdana"/>
              <a:buNone/>
              <a:tabLst/>
              <a:defRPr/>
            </a:pPr>
            <a:r>
              <a:rPr kumimoji="0" lang="en-US" sz="2800" b="1" i="0" u="none" strike="noStrike" kern="0" cap="none" spc="0" normalizeH="0" baseline="0" noProof="0" dirty="0" smtClean="0">
                <a:ln>
                  <a:noFill/>
                </a:ln>
                <a:solidFill>
                  <a:schemeClr val="lt1"/>
                </a:solidFill>
                <a:effectLst/>
                <a:uLnTx/>
                <a:uFillTx/>
                <a:latin typeface="Verdana"/>
                <a:ea typeface="Verdana"/>
                <a:cs typeface="Verdana"/>
                <a:sym typeface="Verdana"/>
              </a:rPr>
              <a:t>Task 5.2 – Green Computing</a:t>
            </a:r>
            <a:endParaRPr kumimoji="0" lang="en-US" sz="44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11" name="10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
        <p:nvSpPr>
          <p:cNvPr id="16" name="15 - Θέση κειμένου"/>
          <p:cNvSpPr>
            <a:spLocks noGrp="1"/>
          </p:cNvSpPr>
          <p:nvPr>
            <p:ph type="body" idx="1"/>
          </p:nvPr>
        </p:nvSpPr>
        <p:spPr>
          <a:xfrm>
            <a:off x="838200" y="685800"/>
            <a:ext cx="10515600" cy="5791200"/>
          </a:xfrm>
        </p:spPr>
        <p:txBody>
          <a:bodyPr>
            <a:normAutofit lnSpcReduction="10000"/>
          </a:bodyPr>
          <a:lstStyle/>
          <a:p>
            <a:pPr>
              <a:buNone/>
            </a:pPr>
            <a:r>
              <a:rPr lang="en-US" sz="2000" dirty="0" smtClean="0">
                <a:solidFill>
                  <a:schemeClr val="accent1">
                    <a:lumMod val="50000"/>
                  </a:schemeClr>
                </a:solidFill>
                <a:latin typeface="Verdana Pro"/>
              </a:rPr>
              <a:t>KM3NeT-wide policies and procedures</a:t>
            </a:r>
          </a:p>
          <a:p>
            <a:pPr>
              <a:buNone/>
            </a:pPr>
            <a:endParaRPr lang="en-US" sz="900" dirty="0" smtClean="0">
              <a:solidFill>
                <a:schemeClr val="accent1">
                  <a:lumMod val="75000"/>
                </a:schemeClr>
              </a:solidFill>
              <a:latin typeface="Verdana Pro"/>
            </a:endParaRPr>
          </a:p>
          <a:p>
            <a:pPr marL="800100" lvl="1" algn="just">
              <a:buSzPts val="2800"/>
              <a:buNone/>
            </a:pPr>
            <a:r>
              <a:rPr lang="en-US" sz="1800" u="sng" dirty="0" smtClean="0">
                <a:solidFill>
                  <a:schemeClr val="accent5">
                    <a:lumMod val="75000"/>
                  </a:schemeClr>
                </a:solidFill>
                <a:latin typeface="Verdana Pro"/>
              </a:rPr>
              <a:t>Avoid data duplication in files</a:t>
            </a:r>
          </a:p>
          <a:p>
            <a:pPr marL="1200150" lvl="2" indent="-336550" algn="just">
              <a:buSzPts val="2600"/>
              <a:buNone/>
            </a:pPr>
            <a:r>
              <a:rPr lang="en-US" sz="1800" dirty="0" smtClean="0">
                <a:solidFill>
                  <a:schemeClr val="accent5">
                    <a:lumMod val="75000"/>
                  </a:schemeClr>
                </a:solidFill>
                <a:latin typeface="Verdana Pro"/>
              </a:rPr>
              <a:t>Limit computational accuracy whenever possible</a:t>
            </a:r>
          </a:p>
          <a:p>
            <a:pPr marL="800100" lvl="1" algn="just"/>
            <a:endParaRPr lang="en-US" sz="1800" dirty="0" smtClean="0">
              <a:solidFill>
                <a:schemeClr val="accent5">
                  <a:lumMod val="75000"/>
                </a:schemeClr>
              </a:solidFill>
              <a:latin typeface="Verdana Pro"/>
            </a:endParaRPr>
          </a:p>
          <a:p>
            <a:pPr marL="800100" lvl="1" algn="just">
              <a:buSzPts val="2800"/>
              <a:buNone/>
            </a:pPr>
            <a:r>
              <a:rPr lang="en-US" sz="1800" u="sng" dirty="0" smtClean="0">
                <a:solidFill>
                  <a:schemeClr val="accent5">
                    <a:lumMod val="75000"/>
                  </a:schemeClr>
                </a:solidFill>
                <a:latin typeface="Verdana Pro"/>
              </a:rPr>
              <a:t>Software for data production to be decided between the analysis and offline groups </a:t>
            </a:r>
          </a:p>
          <a:p>
            <a:pPr marL="1200150" lvl="2" indent="-336550" algn="just">
              <a:buSzPts val="2600"/>
              <a:buNone/>
            </a:pPr>
            <a:r>
              <a:rPr lang="en-US" sz="1800" dirty="0" smtClean="0">
                <a:solidFill>
                  <a:schemeClr val="accent5">
                    <a:lumMod val="75000"/>
                  </a:schemeClr>
                </a:solidFill>
                <a:latin typeface="Verdana Pro"/>
              </a:rPr>
              <a:t>Input from analyzers</a:t>
            </a:r>
          </a:p>
          <a:p>
            <a:pPr marL="1200150" lvl="2" indent="-336550" algn="just">
              <a:buSzPts val="2600"/>
              <a:buNone/>
            </a:pPr>
            <a:r>
              <a:rPr lang="en-US" sz="1800" dirty="0" smtClean="0">
                <a:solidFill>
                  <a:schemeClr val="accent5">
                    <a:lumMod val="75000"/>
                  </a:schemeClr>
                </a:solidFill>
                <a:latin typeface="Verdana Pro"/>
              </a:rPr>
              <a:t>Freeze a tagged version for each processing</a:t>
            </a:r>
          </a:p>
          <a:p>
            <a:pPr lvl="1" algn="just"/>
            <a:endParaRPr lang="en-US" sz="1800" dirty="0" smtClean="0">
              <a:solidFill>
                <a:schemeClr val="accent5">
                  <a:lumMod val="75000"/>
                </a:schemeClr>
              </a:solidFill>
              <a:latin typeface="Verdana Pro"/>
            </a:endParaRPr>
          </a:p>
          <a:p>
            <a:pPr marL="800100" lvl="1" indent="-406400" algn="just">
              <a:buSzPts val="2800"/>
              <a:buNone/>
            </a:pPr>
            <a:r>
              <a:rPr lang="en-US" sz="1800" u="sng" smtClean="0">
                <a:solidFill>
                  <a:schemeClr val="accent5">
                    <a:lumMod val="75000"/>
                  </a:schemeClr>
                </a:solidFill>
                <a:latin typeface="Verdana Pro"/>
              </a:rPr>
              <a:t>Analyze pilot samples </a:t>
            </a:r>
            <a:r>
              <a:rPr lang="en-US" sz="1800" u="sng" dirty="0" smtClean="0">
                <a:solidFill>
                  <a:schemeClr val="accent5">
                    <a:lumMod val="75000"/>
                  </a:schemeClr>
                </a:solidFill>
                <a:latin typeface="Verdana Pro"/>
              </a:rPr>
              <a:t>before mass production </a:t>
            </a:r>
          </a:p>
          <a:p>
            <a:pPr marL="1200150" lvl="2" indent="-336550" algn="just">
              <a:buSzPts val="2600"/>
              <a:buNone/>
            </a:pPr>
            <a:r>
              <a:rPr lang="en-US" sz="1800" dirty="0" smtClean="0">
                <a:solidFill>
                  <a:schemeClr val="accent5">
                    <a:lumMod val="75000"/>
                  </a:schemeClr>
                </a:solidFill>
                <a:latin typeface="Verdana Pro"/>
              </a:rPr>
              <a:t>Control variables to confirm that everything’s OK</a:t>
            </a:r>
          </a:p>
          <a:p>
            <a:pPr marL="1200150" lvl="2" indent="-336550" algn="just">
              <a:buSzPts val="2600"/>
              <a:buNone/>
            </a:pPr>
            <a:r>
              <a:rPr lang="en-US" sz="1800" dirty="0" smtClean="0">
                <a:solidFill>
                  <a:schemeClr val="accent5">
                    <a:lumMod val="75000"/>
                  </a:schemeClr>
                </a:solidFill>
                <a:latin typeface="Verdana Pro"/>
              </a:rPr>
              <a:t>Green light to start processing</a:t>
            </a:r>
          </a:p>
          <a:p>
            <a:pPr marL="1200150" lvl="2" indent="-336550" algn="just">
              <a:buSzPts val="2600"/>
              <a:buNone/>
            </a:pPr>
            <a:endParaRPr lang="en-US" sz="1800" dirty="0" smtClean="0">
              <a:solidFill>
                <a:schemeClr val="accent5">
                  <a:lumMod val="75000"/>
                </a:schemeClr>
              </a:solidFill>
              <a:latin typeface="Verdana Pro"/>
            </a:endParaRPr>
          </a:p>
          <a:p>
            <a:pPr marL="285750" indent="-336550" algn="just">
              <a:buSzPts val="2600"/>
              <a:buNone/>
            </a:pPr>
            <a:r>
              <a:rPr lang="en-US" sz="2000" dirty="0" smtClean="0">
                <a:solidFill>
                  <a:schemeClr val="accent1">
                    <a:lumMod val="50000"/>
                  </a:schemeClr>
                </a:solidFill>
                <a:latin typeface="Verdana Pro"/>
              </a:rPr>
              <a:t>User oriented policies and procedures</a:t>
            </a:r>
          </a:p>
          <a:p>
            <a:pPr marL="285750" indent="-336550" algn="just">
              <a:buSzPts val="2600"/>
              <a:buNone/>
            </a:pPr>
            <a:r>
              <a:rPr lang="en-US" sz="2000" dirty="0" smtClean="0">
                <a:solidFill>
                  <a:schemeClr val="accent5">
                    <a:lumMod val="75000"/>
                  </a:schemeClr>
                </a:solidFill>
                <a:latin typeface="Verdana Pro"/>
              </a:rPr>
              <a:t>	  </a:t>
            </a:r>
            <a:r>
              <a:rPr lang="en-US" sz="1800" u="sng" dirty="0" smtClean="0">
                <a:solidFill>
                  <a:schemeClr val="accent5">
                    <a:lumMod val="75000"/>
                  </a:schemeClr>
                </a:solidFill>
                <a:latin typeface="Verdana Pro"/>
              </a:rPr>
              <a:t>Best practices – recommendations </a:t>
            </a:r>
          </a:p>
          <a:p>
            <a:pPr marL="285750" indent="-336550" algn="just">
              <a:buSzPts val="2600"/>
              <a:buNone/>
            </a:pPr>
            <a:r>
              <a:rPr lang="en-US" sz="1800" dirty="0" smtClean="0">
                <a:solidFill>
                  <a:schemeClr val="accent5">
                    <a:lumMod val="75000"/>
                  </a:schemeClr>
                </a:solidFill>
                <a:latin typeface="Verdana Pro"/>
              </a:rPr>
              <a:t>		Hardware and software management, use of resources, </a:t>
            </a:r>
          </a:p>
          <a:p>
            <a:pPr marL="285750" indent="-336550" algn="just">
              <a:buSzPts val="2600"/>
              <a:buNone/>
            </a:pPr>
            <a:r>
              <a:rPr lang="en-US" sz="1800" dirty="0" smtClean="0">
                <a:solidFill>
                  <a:schemeClr val="accent5">
                    <a:lumMod val="75000"/>
                  </a:schemeClr>
                </a:solidFill>
                <a:latin typeface="Verdana Pro"/>
              </a:rPr>
              <a:t>		‘common sense’ recommendations</a:t>
            </a:r>
          </a:p>
          <a:p>
            <a:pPr marL="285750" indent="-336550" algn="just">
              <a:buSzPts val="2600"/>
              <a:buNone/>
            </a:pPr>
            <a:r>
              <a:rPr lang="en-US" sz="1800" dirty="0" smtClean="0">
                <a:solidFill>
                  <a:schemeClr val="accent5">
                    <a:lumMod val="75000"/>
                  </a:schemeClr>
                </a:solidFill>
                <a:latin typeface="Verdana Pro"/>
              </a:rPr>
              <a:t>	</a:t>
            </a:r>
          </a:p>
        </p:txBody>
      </p:sp>
    </p:spTree>
    <p:extLst>
      <p:ext uri="{BB962C8B-B14F-4D97-AF65-F5344CB8AC3E}">
        <p14:creationId xmlns:p14="http://schemas.microsoft.com/office/powerpoint/2010/main" xmlns="" val="4107643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11</a:t>
            </a:fld>
            <a:endParaRPr lang="en-US" dirty="0"/>
          </a:p>
        </p:txBody>
      </p:sp>
      <p:pic>
        <p:nvPicPr>
          <p:cNvPr id="7" name="Google Shape;117;p3"/>
          <p:cNvPicPr preferRelativeResize="0"/>
          <p:nvPr/>
        </p:nvPicPr>
        <p:blipFill rotWithShape="1">
          <a:blip r:embed="rId2">
            <a:alphaModFix/>
          </a:blip>
          <a:srcRect/>
          <a:stretch/>
        </p:blipFill>
        <p:spPr>
          <a:xfrm>
            <a:off x="78896" y="0"/>
            <a:ext cx="838200" cy="771832"/>
          </a:xfrm>
          <a:prstGeom prst="rect">
            <a:avLst/>
          </a:prstGeom>
          <a:noFill/>
          <a:ln>
            <a:noFill/>
          </a:ln>
        </p:spPr>
      </p:pic>
      <p:sp>
        <p:nvSpPr>
          <p:cNvPr id="9" name="Google Shape;111;p3"/>
          <p:cNvSpPr/>
          <p:nvPr/>
        </p:nvSpPr>
        <p:spPr>
          <a:xfrm>
            <a:off x="1053381" y="0"/>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 name="Google Shape;112;p3"/>
          <p:cNvSpPr txBox="1">
            <a:spLocks/>
          </p:cNvSpPr>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fontScale="97500"/>
          </a:bodyPr>
          <a:lstStyle/>
          <a:p>
            <a:pPr marL="0" marR="0" lvl="0" indent="0" algn="ctr" defTabSz="914400" rtl="0" eaLnBrk="1" fontAlgn="auto" latinLnBrk="0" hangingPunct="1">
              <a:lnSpc>
                <a:spcPct val="90000"/>
              </a:lnSpc>
              <a:spcBef>
                <a:spcPts val="0"/>
              </a:spcBef>
              <a:spcAft>
                <a:spcPts val="0"/>
              </a:spcAft>
              <a:buClr>
                <a:schemeClr val="lt1"/>
              </a:buClr>
              <a:buSzPts val="2800"/>
              <a:buFont typeface="Verdana"/>
              <a:buNone/>
              <a:tabLst/>
              <a:defRPr/>
            </a:pPr>
            <a:r>
              <a:rPr kumimoji="0" lang="en-US" sz="2800" b="1" i="0" u="none" strike="noStrike" kern="0" cap="none" spc="0" normalizeH="0" baseline="0" noProof="0" dirty="0" smtClean="0">
                <a:ln>
                  <a:noFill/>
                </a:ln>
                <a:solidFill>
                  <a:schemeClr val="lt1"/>
                </a:solidFill>
                <a:effectLst/>
                <a:uLnTx/>
                <a:uFillTx/>
                <a:latin typeface="Verdana"/>
                <a:ea typeface="Verdana"/>
                <a:cs typeface="Verdana"/>
                <a:sym typeface="Verdana"/>
              </a:rPr>
              <a:t>Task 5.2 – Green Computing</a:t>
            </a:r>
            <a:endParaRPr kumimoji="0" lang="en-US" sz="44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11" name="10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
        <p:nvSpPr>
          <p:cNvPr id="16" name="15 - Θέση κειμένου"/>
          <p:cNvSpPr>
            <a:spLocks noGrp="1"/>
          </p:cNvSpPr>
          <p:nvPr>
            <p:ph type="body" idx="1"/>
          </p:nvPr>
        </p:nvSpPr>
        <p:spPr>
          <a:xfrm>
            <a:off x="1143000" y="1828800"/>
            <a:ext cx="10515600" cy="2743200"/>
          </a:xfrm>
        </p:spPr>
        <p:txBody>
          <a:bodyPr>
            <a:normAutofit/>
          </a:bodyPr>
          <a:lstStyle/>
          <a:p>
            <a:pPr>
              <a:buNone/>
            </a:pPr>
            <a:r>
              <a:rPr lang="en-US" sz="2000" dirty="0" smtClean="0">
                <a:solidFill>
                  <a:schemeClr val="accent5">
                    <a:lumMod val="75000"/>
                  </a:schemeClr>
                </a:solidFill>
                <a:latin typeface="Verdana Pro"/>
              </a:rPr>
              <a:t>Task 5.2 is quite advanced, with person power from NCSR D, NOW-I and CSIC,</a:t>
            </a:r>
          </a:p>
          <a:p>
            <a:pPr>
              <a:buNone/>
            </a:pPr>
            <a:r>
              <a:rPr lang="en-US" sz="2000" dirty="0" smtClean="0">
                <a:solidFill>
                  <a:schemeClr val="accent5">
                    <a:lumMod val="75000"/>
                  </a:schemeClr>
                </a:solidFill>
                <a:latin typeface="Verdana Pro"/>
              </a:rPr>
              <a:t>and contributions from the Software and Computing Group of KM3NeT.</a:t>
            </a:r>
          </a:p>
          <a:p>
            <a:pPr>
              <a:buNone/>
            </a:pPr>
            <a:endParaRPr lang="en-US" sz="2000" dirty="0" smtClean="0">
              <a:solidFill>
                <a:schemeClr val="accent5">
                  <a:lumMod val="75000"/>
                </a:schemeClr>
              </a:solidFill>
              <a:latin typeface="Verdana Pro"/>
            </a:endParaRPr>
          </a:p>
          <a:p>
            <a:pPr>
              <a:buNone/>
            </a:pPr>
            <a:r>
              <a:rPr lang="en-US" sz="2000" dirty="0" smtClean="0">
                <a:solidFill>
                  <a:schemeClr val="accent5">
                    <a:lumMod val="75000"/>
                  </a:schemeClr>
                </a:solidFill>
                <a:latin typeface="Verdana Pro"/>
              </a:rPr>
              <a:t>Deliverable to be submitted on month 24, expected to be in time. </a:t>
            </a:r>
          </a:p>
          <a:p>
            <a:pPr marL="342900" lvl="0" algn="just">
              <a:spcBef>
                <a:spcPts val="0"/>
              </a:spcBef>
              <a:buSzPts val="2800"/>
              <a:buNone/>
            </a:pPr>
            <a:endParaRPr lang="en-US" sz="2000" dirty="0" smtClean="0">
              <a:solidFill>
                <a:schemeClr val="accent5">
                  <a:lumMod val="75000"/>
                </a:schemeClr>
              </a:solidFill>
              <a:latin typeface="Verdana Pro"/>
            </a:endParaRPr>
          </a:p>
          <a:p>
            <a:endParaRPr lang="en-US" sz="2400" dirty="0">
              <a:solidFill>
                <a:schemeClr val="accent5">
                  <a:lumMod val="75000"/>
                </a:schemeClr>
              </a:solidFill>
              <a:latin typeface="Verdana Pro"/>
            </a:endParaRPr>
          </a:p>
        </p:txBody>
      </p:sp>
    </p:spTree>
    <p:extLst>
      <p:ext uri="{BB962C8B-B14F-4D97-AF65-F5344CB8AC3E}">
        <p14:creationId xmlns:p14="http://schemas.microsoft.com/office/powerpoint/2010/main" xmlns="" val="4107643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3"/>
          <p:cNvSpPr/>
          <p:nvPr/>
        </p:nvSpPr>
        <p:spPr>
          <a:xfrm>
            <a:off x="1053381" y="1"/>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 name="Google Shape;112;p3"/>
          <p:cNvSpPr txBox="1">
            <a:spLocks noGrp="1"/>
          </p:cNvSpPr>
          <p:nvPr>
            <p:ph type="ctrTitle"/>
          </p:nvPr>
        </p:nvSpPr>
        <p:spPr>
          <a:xfrm>
            <a:off x="1600200" y="145111"/>
            <a:ext cx="10134600"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fontScale="90000"/>
          </a:bodyPr>
          <a:lstStyle/>
          <a:p>
            <a:pPr lvl="0">
              <a:buClr>
                <a:schemeClr val="lt1"/>
              </a:buClr>
              <a:buSzPts val="2800"/>
            </a:pPr>
            <a:r>
              <a:rPr lang="fr-FR" sz="2800" b="1" dirty="0" err="1" smtClean="0">
                <a:solidFill>
                  <a:schemeClr val="lt1"/>
                </a:solidFill>
                <a:latin typeface="Verdana" pitchFamily="34" charset="0"/>
                <a:ea typeface="Verdana" pitchFamily="34" charset="0"/>
                <a:cs typeface="Verdana"/>
                <a:sym typeface="Verdana"/>
              </a:rPr>
              <a:t>Task</a:t>
            </a:r>
            <a:r>
              <a:rPr lang="fr-FR" sz="2800" b="1" dirty="0" smtClean="0">
                <a:solidFill>
                  <a:schemeClr val="lt1"/>
                </a:solidFill>
                <a:latin typeface="Verdana" pitchFamily="34" charset="0"/>
                <a:ea typeface="Verdana" pitchFamily="34" charset="0"/>
                <a:cs typeface="Verdana"/>
                <a:sym typeface="Verdana"/>
              </a:rPr>
              <a:t> 5.3 – </a:t>
            </a:r>
            <a:r>
              <a:rPr lang="en-US" sz="2800" b="1" dirty="0" smtClean="0">
                <a:solidFill>
                  <a:schemeClr val="bg1"/>
                </a:solidFill>
                <a:latin typeface="Verdana" pitchFamily="34" charset="0"/>
                <a:ea typeface="Verdana" pitchFamily="34" charset="0"/>
              </a:rPr>
              <a:t>Decommissioning and recycling procedures</a:t>
            </a:r>
            <a:endParaRPr sz="2800" b="1">
              <a:solidFill>
                <a:schemeClr val="bg1"/>
              </a:solidFill>
              <a:latin typeface="Verdana" pitchFamily="34" charset="0"/>
              <a:ea typeface="Verdana" pitchFamily="34" charset="0"/>
            </a:endParaRPr>
          </a:p>
        </p:txBody>
      </p:sp>
      <p:sp>
        <p:nvSpPr>
          <p:cNvPr id="113" name="Google Shape;113;p3"/>
          <p:cNvSpPr/>
          <p:nvPr/>
        </p:nvSpPr>
        <p:spPr>
          <a:xfrm>
            <a:off x="8111798" y="1808368"/>
            <a:ext cx="3479796" cy="609911"/>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endParaRPr sz="2000">
              <a:solidFill>
                <a:schemeClr val="accent1"/>
              </a:solidFill>
              <a:latin typeface="Malgun Gothic"/>
              <a:ea typeface="Malgun Gothic"/>
              <a:cs typeface="Malgun Gothic"/>
              <a:sym typeface="Malgun Gothic"/>
            </a:endParaRPr>
          </a:p>
        </p:txBody>
      </p:sp>
      <p:pic>
        <p:nvPicPr>
          <p:cNvPr id="117" name="Google Shape;117;p3"/>
          <p:cNvPicPr preferRelativeResize="0"/>
          <p:nvPr/>
        </p:nvPicPr>
        <p:blipFill rotWithShape="1">
          <a:blip r:embed="rId3">
            <a:alphaModFix/>
          </a:blip>
          <a:srcRect/>
          <a:stretch/>
        </p:blipFill>
        <p:spPr>
          <a:xfrm>
            <a:off x="78896" y="0"/>
            <a:ext cx="838200" cy="771832"/>
          </a:xfrm>
          <a:prstGeom prst="rect">
            <a:avLst/>
          </a:prstGeom>
          <a:noFill/>
          <a:ln>
            <a:noFill/>
          </a:ln>
        </p:spPr>
      </p:pic>
      <p:sp>
        <p:nvSpPr>
          <p:cNvPr id="7" name="6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
        <p:nvSpPr>
          <p:cNvPr id="8"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12</a:t>
            </a:fld>
            <a:endParaRPr lang="en-US" dirty="0"/>
          </a:p>
        </p:txBody>
      </p:sp>
      <p:sp>
        <p:nvSpPr>
          <p:cNvPr id="9" name="8 - Ορθογώνιο"/>
          <p:cNvSpPr/>
          <p:nvPr/>
        </p:nvSpPr>
        <p:spPr>
          <a:xfrm>
            <a:off x="1143000" y="914400"/>
            <a:ext cx="10287000" cy="3539430"/>
          </a:xfrm>
          <a:prstGeom prst="rect">
            <a:avLst/>
          </a:prstGeom>
        </p:spPr>
        <p:txBody>
          <a:bodyPr wrap="square">
            <a:spAutoFit/>
          </a:bodyPr>
          <a:lstStyle/>
          <a:p>
            <a:r>
              <a:rPr lang="en-US" sz="1600" i="1" dirty="0" smtClean="0">
                <a:solidFill>
                  <a:schemeClr val="accent2">
                    <a:lumMod val="75000"/>
                  </a:schemeClr>
                </a:solidFill>
                <a:latin typeface="Verdana Pro"/>
              </a:rPr>
              <a:t>“Define decommissioning processes for KM3NeT, including the recycling of recovered infrastructure at the end of the project lifetime. Propose possible uses of recovered equipment.”</a:t>
            </a:r>
          </a:p>
          <a:p>
            <a:endParaRPr lang="en-US" sz="1600" i="1" dirty="0" smtClean="0">
              <a:solidFill>
                <a:schemeClr val="accent2">
                  <a:lumMod val="75000"/>
                </a:schemeClr>
              </a:solidFill>
              <a:latin typeface="Verdana Pro"/>
            </a:endParaRPr>
          </a:p>
          <a:p>
            <a:r>
              <a:rPr lang="en-US" sz="1600" dirty="0" smtClean="0">
                <a:solidFill>
                  <a:schemeClr val="accent1">
                    <a:lumMod val="75000"/>
                  </a:schemeClr>
                </a:solidFill>
                <a:latin typeface="Verdana Pro"/>
              </a:rPr>
              <a:t>Proactive planning for the </a:t>
            </a:r>
            <a:r>
              <a:rPr lang="en-US" sz="1600" dirty="0" smtClean="0">
                <a:solidFill>
                  <a:schemeClr val="accent1">
                    <a:lumMod val="75000"/>
                  </a:schemeClr>
                </a:solidFill>
                <a:latin typeface="Verdana Pro"/>
              </a:rPr>
              <a:t>environmentally </a:t>
            </a:r>
            <a:r>
              <a:rPr lang="en-US" sz="1600" dirty="0" smtClean="0">
                <a:solidFill>
                  <a:schemeClr val="accent1">
                    <a:lumMod val="75000"/>
                  </a:schemeClr>
                </a:solidFill>
                <a:latin typeface="Verdana Pro"/>
              </a:rPr>
              <a:t>friendly </a:t>
            </a:r>
            <a:r>
              <a:rPr lang="en-US" sz="1600" dirty="0" smtClean="0">
                <a:solidFill>
                  <a:schemeClr val="accent1">
                    <a:lumMod val="75000"/>
                  </a:schemeClr>
                </a:solidFill>
                <a:latin typeface="Verdana Pro"/>
              </a:rPr>
              <a:t>decommission </a:t>
            </a:r>
            <a:r>
              <a:rPr lang="en-US" sz="1600" dirty="0" smtClean="0">
                <a:solidFill>
                  <a:schemeClr val="accent1">
                    <a:lumMod val="75000"/>
                  </a:schemeClr>
                </a:solidFill>
                <a:latin typeface="Verdana Pro"/>
              </a:rPr>
              <a:t>phase of the infrastructure at the end of the data taking period. </a:t>
            </a:r>
          </a:p>
          <a:p>
            <a:endParaRPr lang="en-US" sz="1600" dirty="0" smtClean="0">
              <a:solidFill>
                <a:schemeClr val="accent1">
                  <a:lumMod val="75000"/>
                </a:schemeClr>
              </a:solidFill>
              <a:latin typeface="Verdana Pro"/>
            </a:endParaRPr>
          </a:p>
          <a:p>
            <a:r>
              <a:rPr lang="en-US" sz="1600" dirty="0" smtClean="0">
                <a:solidFill>
                  <a:schemeClr val="accent1">
                    <a:lumMod val="75000"/>
                  </a:schemeClr>
                </a:solidFill>
                <a:latin typeface="Verdana Pro"/>
              </a:rPr>
              <a:t>Task force in place consisting of the 3 site managers of KM3NeT.</a:t>
            </a:r>
          </a:p>
          <a:p>
            <a:endParaRPr lang="en-US" sz="1600" i="1" dirty="0" smtClean="0">
              <a:solidFill>
                <a:schemeClr val="accent1">
                  <a:lumMod val="75000"/>
                </a:schemeClr>
              </a:solidFill>
              <a:latin typeface="Verdana Pro"/>
            </a:endParaRPr>
          </a:p>
          <a:p>
            <a:r>
              <a:rPr lang="en-US" sz="1600" dirty="0" smtClean="0">
                <a:solidFill>
                  <a:schemeClr val="accent1">
                    <a:lumMod val="75000"/>
                  </a:schemeClr>
                </a:solidFill>
                <a:latin typeface="Verdana Pro"/>
              </a:rPr>
              <a:t>Study of existing (smaller scale) decommissioning plans of other infrastructures, in order to identify best-practices and relevant insights. </a:t>
            </a:r>
          </a:p>
          <a:p>
            <a:endParaRPr lang="en-US" sz="1600" dirty="0" smtClean="0">
              <a:solidFill>
                <a:schemeClr val="accent1">
                  <a:lumMod val="75000"/>
                </a:schemeClr>
              </a:solidFill>
              <a:latin typeface="Verdana Pro"/>
            </a:endParaRPr>
          </a:p>
          <a:p>
            <a:r>
              <a:rPr lang="en-US" sz="1600" dirty="0" smtClean="0">
                <a:solidFill>
                  <a:schemeClr val="accent1">
                    <a:lumMod val="75000"/>
                  </a:schemeClr>
                </a:solidFill>
                <a:latin typeface="Verdana Pro"/>
              </a:rPr>
              <a:t>Expertise already in place through the </a:t>
            </a:r>
            <a:r>
              <a:rPr lang="en-US" sz="1600" dirty="0" smtClean="0">
                <a:solidFill>
                  <a:schemeClr val="accent1">
                    <a:lumMod val="75000"/>
                  </a:schemeClr>
                </a:solidFill>
                <a:latin typeface="Verdana Pro"/>
              </a:rPr>
              <a:t>decommissioning </a:t>
            </a:r>
            <a:r>
              <a:rPr lang="en-US" sz="1600" dirty="0" smtClean="0">
                <a:solidFill>
                  <a:schemeClr val="accent1">
                    <a:lumMod val="75000"/>
                  </a:schemeClr>
                </a:solidFill>
                <a:latin typeface="Verdana Pro"/>
              </a:rPr>
              <a:t>of ANTARES.</a:t>
            </a:r>
          </a:p>
          <a:p>
            <a:endParaRPr lang="en-US" sz="1600" dirty="0" smtClean="0">
              <a:solidFill>
                <a:schemeClr val="accent1">
                  <a:lumMod val="75000"/>
                </a:schemeClr>
              </a:solidFill>
              <a:latin typeface="Verdana Pro"/>
            </a:endParaRPr>
          </a:p>
          <a:p>
            <a:r>
              <a:rPr lang="en-US" sz="1600" dirty="0" smtClean="0">
                <a:solidFill>
                  <a:schemeClr val="accent1">
                    <a:lumMod val="75000"/>
                  </a:schemeClr>
                </a:solidFill>
                <a:latin typeface="Verdana Pro"/>
              </a:rPr>
              <a:t>Deliverable due on month 36, expected to be delivered in time, no issues identified.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3"/>
          <p:cNvSpPr/>
          <p:nvPr/>
        </p:nvSpPr>
        <p:spPr>
          <a:xfrm>
            <a:off x="1053381" y="1"/>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 name="Google Shape;112;p3"/>
          <p:cNvSpPr txBox="1">
            <a:spLocks noGrp="1"/>
          </p:cNvSpPr>
          <p:nvPr>
            <p:ph type="ctrTitle"/>
          </p:nvPr>
        </p:nvSpPr>
        <p:spPr>
          <a:xfrm>
            <a:off x="1600200" y="145111"/>
            <a:ext cx="10134600"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a:bodyPr>
          <a:lstStyle/>
          <a:p>
            <a:pPr lvl="0">
              <a:buClr>
                <a:schemeClr val="lt1"/>
              </a:buClr>
              <a:buSzPts val="2800"/>
            </a:pPr>
            <a:r>
              <a:rPr lang="fr-FR" sz="2800" b="1" dirty="0" err="1" smtClean="0">
                <a:solidFill>
                  <a:schemeClr val="lt1"/>
                </a:solidFill>
                <a:latin typeface="Verdana" pitchFamily="34" charset="0"/>
                <a:ea typeface="Verdana" pitchFamily="34" charset="0"/>
                <a:cs typeface="Verdana"/>
                <a:sym typeface="Verdana"/>
              </a:rPr>
              <a:t>Task</a:t>
            </a:r>
            <a:r>
              <a:rPr lang="fr-FR" sz="2800" b="1" dirty="0" smtClean="0">
                <a:solidFill>
                  <a:schemeClr val="lt1"/>
                </a:solidFill>
                <a:latin typeface="Verdana" pitchFamily="34" charset="0"/>
                <a:ea typeface="Verdana" pitchFamily="34" charset="0"/>
                <a:cs typeface="Verdana"/>
                <a:sym typeface="Verdana"/>
              </a:rPr>
              <a:t> 5.4 – </a:t>
            </a:r>
            <a:r>
              <a:rPr lang="en-US" sz="2800" b="1" dirty="0" smtClean="0">
                <a:solidFill>
                  <a:schemeClr val="bg1"/>
                </a:solidFill>
                <a:latin typeface="Verdana" pitchFamily="34" charset="0"/>
                <a:ea typeface="Verdana" pitchFamily="34" charset="0"/>
              </a:rPr>
              <a:t>Socio-economic impact studies</a:t>
            </a:r>
            <a:endParaRPr sz="2800" b="1">
              <a:solidFill>
                <a:schemeClr val="bg1"/>
              </a:solidFill>
              <a:latin typeface="Verdana" pitchFamily="34" charset="0"/>
              <a:ea typeface="Verdana" pitchFamily="34" charset="0"/>
            </a:endParaRPr>
          </a:p>
        </p:txBody>
      </p:sp>
      <p:sp>
        <p:nvSpPr>
          <p:cNvPr id="113" name="Google Shape;113;p3"/>
          <p:cNvSpPr/>
          <p:nvPr/>
        </p:nvSpPr>
        <p:spPr>
          <a:xfrm>
            <a:off x="8111798" y="1808368"/>
            <a:ext cx="3479796" cy="609911"/>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endParaRPr sz="2000">
              <a:solidFill>
                <a:schemeClr val="accent1"/>
              </a:solidFill>
              <a:latin typeface="Malgun Gothic"/>
              <a:ea typeface="Malgun Gothic"/>
              <a:cs typeface="Malgun Gothic"/>
              <a:sym typeface="Malgun Gothic"/>
            </a:endParaRPr>
          </a:p>
        </p:txBody>
      </p:sp>
      <p:pic>
        <p:nvPicPr>
          <p:cNvPr id="117" name="Google Shape;117;p3"/>
          <p:cNvPicPr preferRelativeResize="0"/>
          <p:nvPr/>
        </p:nvPicPr>
        <p:blipFill rotWithShape="1">
          <a:blip r:embed="rId3">
            <a:alphaModFix/>
          </a:blip>
          <a:srcRect/>
          <a:stretch/>
        </p:blipFill>
        <p:spPr>
          <a:xfrm>
            <a:off x="78896" y="0"/>
            <a:ext cx="838200" cy="771832"/>
          </a:xfrm>
          <a:prstGeom prst="rect">
            <a:avLst/>
          </a:prstGeom>
          <a:noFill/>
          <a:ln>
            <a:noFill/>
          </a:ln>
        </p:spPr>
      </p:pic>
      <p:sp>
        <p:nvSpPr>
          <p:cNvPr id="7" name="6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
        <p:nvSpPr>
          <p:cNvPr id="8"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13</a:t>
            </a:fld>
            <a:endParaRPr lang="en-US" dirty="0"/>
          </a:p>
        </p:txBody>
      </p:sp>
      <p:sp>
        <p:nvSpPr>
          <p:cNvPr id="9" name="8 - Ορθογώνιο"/>
          <p:cNvSpPr/>
          <p:nvPr/>
        </p:nvSpPr>
        <p:spPr>
          <a:xfrm>
            <a:off x="1143000" y="914400"/>
            <a:ext cx="10287000" cy="2800767"/>
          </a:xfrm>
          <a:prstGeom prst="rect">
            <a:avLst/>
          </a:prstGeom>
        </p:spPr>
        <p:txBody>
          <a:bodyPr wrap="square">
            <a:spAutoFit/>
          </a:bodyPr>
          <a:lstStyle/>
          <a:p>
            <a:r>
              <a:rPr lang="en-US" sz="1600" i="1" dirty="0" smtClean="0">
                <a:solidFill>
                  <a:schemeClr val="accent2">
                    <a:lumMod val="75000"/>
                  </a:schemeClr>
                </a:solidFill>
                <a:latin typeface="Verdana Pro"/>
              </a:rPr>
              <a:t>“Establish the parameters of the indirect and direct socio-economic impact, especially for France and Greece. The integrated social-economic studies for Italy, France and Greece will become a major report to be used for the impact of KM3NeT to the community.”</a:t>
            </a:r>
          </a:p>
          <a:p>
            <a:endParaRPr lang="en-US" sz="1600" i="1" dirty="0" smtClean="0">
              <a:solidFill>
                <a:schemeClr val="accent2">
                  <a:lumMod val="75000"/>
                </a:schemeClr>
              </a:solidFill>
              <a:latin typeface="Verdana Pro"/>
            </a:endParaRPr>
          </a:p>
          <a:p>
            <a:r>
              <a:rPr lang="en-US" sz="1600" dirty="0" smtClean="0">
                <a:solidFill>
                  <a:schemeClr val="accent1">
                    <a:lumMod val="75000"/>
                  </a:schemeClr>
                </a:solidFill>
                <a:latin typeface="Verdana Pro"/>
              </a:rPr>
              <a:t>The corresponding socio-economic impact study for Italy being completed already, the study for France and Greece will complete the set for dissemination to the communities and policy makers. </a:t>
            </a:r>
          </a:p>
          <a:p>
            <a:endParaRPr lang="en-US" sz="1600" dirty="0" smtClean="0">
              <a:solidFill>
                <a:schemeClr val="accent1">
                  <a:lumMod val="75000"/>
                </a:schemeClr>
              </a:solidFill>
              <a:latin typeface="Verdana Pro"/>
            </a:endParaRPr>
          </a:p>
          <a:p>
            <a:r>
              <a:rPr lang="en-US" sz="1600" dirty="0" smtClean="0">
                <a:solidFill>
                  <a:schemeClr val="accent1">
                    <a:lumMod val="75000"/>
                  </a:schemeClr>
                </a:solidFill>
                <a:latin typeface="Verdana Pro"/>
              </a:rPr>
              <a:t>INFN is in the process of identifying a new hire at the post-doc level who will perform the studies under the supervision of Prof. Marco Romano</a:t>
            </a:r>
          </a:p>
          <a:p>
            <a:endParaRPr lang="en-US" sz="1600" dirty="0" smtClean="0">
              <a:solidFill>
                <a:schemeClr val="accent1">
                  <a:lumMod val="75000"/>
                </a:schemeClr>
              </a:solidFill>
              <a:latin typeface="Verdana Pro"/>
            </a:endParaRPr>
          </a:p>
          <a:p>
            <a:r>
              <a:rPr lang="en-US" sz="1600" dirty="0" smtClean="0">
                <a:solidFill>
                  <a:schemeClr val="accent1">
                    <a:lumMod val="75000"/>
                  </a:schemeClr>
                </a:solidFill>
                <a:latin typeface="Verdana Pro"/>
              </a:rPr>
              <a:t>Deliverable due on month 36, expected to be delivered in time, no issues identified.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3"/>
          <p:cNvSpPr/>
          <p:nvPr/>
        </p:nvSpPr>
        <p:spPr>
          <a:xfrm>
            <a:off x="1053381" y="1"/>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 name="Google Shape;112;p3"/>
          <p:cNvSpPr txBox="1">
            <a:spLocks noGrp="1"/>
          </p:cNvSpPr>
          <p:nvPr>
            <p:ph type="ctrTitle"/>
          </p:nvPr>
        </p:nvSpPr>
        <p:spPr>
          <a:xfrm>
            <a:off x="1600200" y="145111"/>
            <a:ext cx="10134600"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fontScale="90000"/>
          </a:bodyPr>
          <a:lstStyle/>
          <a:p>
            <a:pPr lvl="0">
              <a:buClr>
                <a:schemeClr val="lt1"/>
              </a:buClr>
              <a:buSzPts val="2800"/>
            </a:pPr>
            <a:r>
              <a:rPr lang="fr-FR" sz="2800" b="1" dirty="0" err="1" smtClean="0">
                <a:solidFill>
                  <a:schemeClr val="lt1"/>
                </a:solidFill>
                <a:latin typeface="Verdana" pitchFamily="34" charset="0"/>
                <a:ea typeface="Verdana" pitchFamily="34" charset="0"/>
                <a:cs typeface="Verdana"/>
                <a:sym typeface="Verdana"/>
              </a:rPr>
              <a:t>Task</a:t>
            </a:r>
            <a:r>
              <a:rPr lang="fr-FR" sz="2800" b="1" dirty="0" smtClean="0">
                <a:solidFill>
                  <a:schemeClr val="lt1"/>
                </a:solidFill>
                <a:latin typeface="Verdana" pitchFamily="34" charset="0"/>
                <a:ea typeface="Verdana" pitchFamily="34" charset="0"/>
                <a:cs typeface="Verdana"/>
                <a:sym typeface="Verdana"/>
              </a:rPr>
              <a:t> 5.5 </a:t>
            </a:r>
            <a:r>
              <a:rPr lang="fr-FR" sz="2800" b="1" dirty="0" smtClean="0">
                <a:solidFill>
                  <a:schemeClr val="bg1"/>
                </a:solidFill>
                <a:latin typeface="Verdana" pitchFamily="34" charset="0"/>
                <a:ea typeface="Verdana" pitchFamily="34" charset="0"/>
                <a:cs typeface="Verdana"/>
                <a:sym typeface="Verdana"/>
              </a:rPr>
              <a:t>– </a:t>
            </a:r>
            <a:r>
              <a:rPr lang="en-US" sz="2800" b="1" dirty="0" smtClean="0">
                <a:solidFill>
                  <a:schemeClr val="bg1"/>
                </a:solidFill>
                <a:latin typeface="Verdana" pitchFamily="34" charset="0"/>
                <a:ea typeface="Verdana" pitchFamily="34" charset="0"/>
              </a:rPr>
              <a:t>Promotion of technology developments</a:t>
            </a:r>
            <a:endParaRPr sz="2800" b="1">
              <a:solidFill>
                <a:schemeClr val="bg1"/>
              </a:solidFill>
              <a:latin typeface="Verdana" pitchFamily="34" charset="0"/>
              <a:ea typeface="Verdana" pitchFamily="34" charset="0"/>
            </a:endParaRPr>
          </a:p>
        </p:txBody>
      </p:sp>
      <p:sp>
        <p:nvSpPr>
          <p:cNvPr id="113" name="Google Shape;113;p3"/>
          <p:cNvSpPr/>
          <p:nvPr/>
        </p:nvSpPr>
        <p:spPr>
          <a:xfrm>
            <a:off x="8111798" y="1808368"/>
            <a:ext cx="3479796" cy="609911"/>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endParaRPr sz="2000">
              <a:solidFill>
                <a:schemeClr val="accent1"/>
              </a:solidFill>
              <a:latin typeface="Malgun Gothic"/>
              <a:ea typeface="Malgun Gothic"/>
              <a:cs typeface="Malgun Gothic"/>
              <a:sym typeface="Malgun Gothic"/>
            </a:endParaRPr>
          </a:p>
        </p:txBody>
      </p:sp>
      <p:pic>
        <p:nvPicPr>
          <p:cNvPr id="117" name="Google Shape;117;p3"/>
          <p:cNvPicPr preferRelativeResize="0"/>
          <p:nvPr/>
        </p:nvPicPr>
        <p:blipFill rotWithShape="1">
          <a:blip r:embed="rId3">
            <a:alphaModFix/>
          </a:blip>
          <a:srcRect/>
          <a:stretch/>
        </p:blipFill>
        <p:spPr>
          <a:xfrm>
            <a:off x="78896" y="0"/>
            <a:ext cx="838200" cy="771832"/>
          </a:xfrm>
          <a:prstGeom prst="rect">
            <a:avLst/>
          </a:prstGeom>
          <a:noFill/>
          <a:ln>
            <a:noFill/>
          </a:ln>
        </p:spPr>
      </p:pic>
      <p:sp>
        <p:nvSpPr>
          <p:cNvPr id="7" name="6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
        <p:nvSpPr>
          <p:cNvPr id="8"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14</a:t>
            </a:fld>
            <a:endParaRPr lang="en-US" dirty="0"/>
          </a:p>
        </p:txBody>
      </p:sp>
      <p:sp>
        <p:nvSpPr>
          <p:cNvPr id="9" name="8 - Ορθογώνιο"/>
          <p:cNvSpPr/>
          <p:nvPr/>
        </p:nvSpPr>
        <p:spPr>
          <a:xfrm>
            <a:off x="1143000" y="914400"/>
            <a:ext cx="10287000" cy="2308324"/>
          </a:xfrm>
          <a:prstGeom prst="rect">
            <a:avLst/>
          </a:prstGeom>
        </p:spPr>
        <p:txBody>
          <a:bodyPr wrap="square">
            <a:spAutoFit/>
          </a:bodyPr>
          <a:lstStyle/>
          <a:p>
            <a:r>
              <a:rPr lang="en-US" sz="1600" i="1" dirty="0" smtClean="0">
                <a:solidFill>
                  <a:schemeClr val="accent2">
                    <a:lumMod val="75000"/>
                  </a:schemeClr>
                </a:solidFill>
                <a:latin typeface="Verdana Pro"/>
              </a:rPr>
              <a:t>“Expand, promote and enhance technology developments in collaboration with specific industrial partners, in suitable technology </a:t>
            </a:r>
            <a:r>
              <a:rPr lang="en-US" sz="1600" i="1" dirty="0" err="1" smtClean="0">
                <a:solidFill>
                  <a:schemeClr val="accent2">
                    <a:lumMod val="75000"/>
                  </a:schemeClr>
                </a:solidFill>
                <a:latin typeface="Verdana Pro"/>
              </a:rPr>
              <a:t>fora</a:t>
            </a:r>
            <a:r>
              <a:rPr lang="en-US" sz="1600" i="1" dirty="0" smtClean="0">
                <a:solidFill>
                  <a:schemeClr val="accent2">
                    <a:lumMod val="75000"/>
                  </a:schemeClr>
                </a:solidFill>
                <a:latin typeface="Verdana Pro"/>
              </a:rPr>
              <a:t> and promotion sites.”</a:t>
            </a:r>
          </a:p>
          <a:p>
            <a:endParaRPr lang="en-US" sz="1600" i="1" dirty="0" smtClean="0">
              <a:solidFill>
                <a:schemeClr val="accent2">
                  <a:lumMod val="75000"/>
                </a:schemeClr>
              </a:solidFill>
              <a:latin typeface="Verdana Pro"/>
            </a:endParaRPr>
          </a:p>
          <a:p>
            <a:r>
              <a:rPr lang="en-US" sz="1600" dirty="0" smtClean="0">
                <a:solidFill>
                  <a:schemeClr val="accent1">
                    <a:lumMod val="75000"/>
                  </a:schemeClr>
                </a:solidFill>
                <a:latin typeface="Verdana Pro"/>
              </a:rPr>
              <a:t>Following  the work completed in the KM3NeT-INFRADEV project, work on the connection and links between KM3NeT and relevant industrial partners will be promoted and enhanced. </a:t>
            </a:r>
          </a:p>
          <a:p>
            <a:endParaRPr lang="en-US" sz="1600" dirty="0" smtClean="0">
              <a:solidFill>
                <a:schemeClr val="accent1">
                  <a:lumMod val="75000"/>
                </a:schemeClr>
              </a:solidFill>
              <a:latin typeface="Verdana Pro"/>
            </a:endParaRPr>
          </a:p>
          <a:p>
            <a:r>
              <a:rPr lang="en-US" sz="1600" dirty="0" smtClean="0">
                <a:solidFill>
                  <a:schemeClr val="accent1">
                    <a:lumMod val="75000"/>
                  </a:schemeClr>
                </a:solidFill>
                <a:latin typeface="Verdana Pro"/>
              </a:rPr>
              <a:t>Work started in early 2024, with a senior researcher in NCSR D leading this effort.</a:t>
            </a:r>
          </a:p>
          <a:p>
            <a:endParaRPr lang="en-US" sz="1600" dirty="0" smtClean="0">
              <a:solidFill>
                <a:schemeClr val="accent1">
                  <a:lumMod val="75000"/>
                </a:schemeClr>
              </a:solidFill>
              <a:latin typeface="Verdana Pro"/>
            </a:endParaRPr>
          </a:p>
          <a:p>
            <a:r>
              <a:rPr lang="en-US" sz="1600" dirty="0" smtClean="0">
                <a:solidFill>
                  <a:schemeClr val="accent1">
                    <a:lumMod val="75000"/>
                  </a:schemeClr>
                </a:solidFill>
                <a:latin typeface="Verdana Pro"/>
              </a:rPr>
              <a:t>Deliverable due on month 36, expected to be delivered in time, no issues identified.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3"/>
          <p:cNvSpPr/>
          <p:nvPr/>
        </p:nvSpPr>
        <p:spPr>
          <a:xfrm>
            <a:off x="1053381" y="1"/>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 name="Google Shape;112;p3"/>
          <p:cNvSpPr txBox="1">
            <a:spLocks noGrp="1"/>
          </p:cNvSpPr>
          <p:nvPr>
            <p:ph type="ctrTitle"/>
          </p:nvPr>
        </p:nvSpPr>
        <p:spPr>
          <a:xfrm>
            <a:off x="1600200" y="145111"/>
            <a:ext cx="10134600"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a:bodyPr>
          <a:lstStyle/>
          <a:p>
            <a:pPr lvl="0">
              <a:buClr>
                <a:schemeClr val="lt1"/>
              </a:buClr>
              <a:buSzPts val="2800"/>
            </a:pPr>
            <a:r>
              <a:rPr lang="en-US" sz="2800" b="1" dirty="0" smtClean="0">
                <a:solidFill>
                  <a:schemeClr val="lt1"/>
                </a:solidFill>
                <a:latin typeface="Verdana" pitchFamily="34" charset="0"/>
                <a:ea typeface="Verdana" pitchFamily="34" charset="0"/>
                <a:cs typeface="Verdana"/>
                <a:sym typeface="Verdana"/>
              </a:rPr>
              <a:t>Conclusions</a:t>
            </a:r>
            <a:endParaRPr sz="2800" b="1">
              <a:solidFill>
                <a:schemeClr val="bg1"/>
              </a:solidFill>
              <a:latin typeface="Verdana" pitchFamily="34" charset="0"/>
              <a:ea typeface="Verdana" pitchFamily="34" charset="0"/>
            </a:endParaRPr>
          </a:p>
        </p:txBody>
      </p:sp>
      <p:sp>
        <p:nvSpPr>
          <p:cNvPr id="113" name="Google Shape;113;p3"/>
          <p:cNvSpPr/>
          <p:nvPr/>
        </p:nvSpPr>
        <p:spPr>
          <a:xfrm>
            <a:off x="8111798" y="1808368"/>
            <a:ext cx="3479796" cy="609911"/>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endParaRPr sz="2000">
              <a:solidFill>
                <a:schemeClr val="accent1"/>
              </a:solidFill>
              <a:latin typeface="Malgun Gothic"/>
              <a:ea typeface="Malgun Gothic"/>
              <a:cs typeface="Malgun Gothic"/>
              <a:sym typeface="Malgun Gothic"/>
            </a:endParaRPr>
          </a:p>
        </p:txBody>
      </p:sp>
      <p:pic>
        <p:nvPicPr>
          <p:cNvPr id="117" name="Google Shape;117;p3"/>
          <p:cNvPicPr preferRelativeResize="0"/>
          <p:nvPr/>
        </p:nvPicPr>
        <p:blipFill rotWithShape="1">
          <a:blip r:embed="rId3">
            <a:alphaModFix/>
          </a:blip>
          <a:srcRect/>
          <a:stretch/>
        </p:blipFill>
        <p:spPr>
          <a:xfrm>
            <a:off x="78896" y="0"/>
            <a:ext cx="838200" cy="771832"/>
          </a:xfrm>
          <a:prstGeom prst="rect">
            <a:avLst/>
          </a:prstGeom>
          <a:noFill/>
          <a:ln>
            <a:noFill/>
          </a:ln>
        </p:spPr>
      </p:pic>
      <p:sp>
        <p:nvSpPr>
          <p:cNvPr id="7" name="6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
        <p:nvSpPr>
          <p:cNvPr id="8"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15</a:t>
            </a:fld>
            <a:endParaRPr lang="en-US" dirty="0"/>
          </a:p>
        </p:txBody>
      </p:sp>
      <p:sp>
        <p:nvSpPr>
          <p:cNvPr id="10" name="9 - TextBox"/>
          <p:cNvSpPr txBox="1"/>
          <p:nvPr/>
        </p:nvSpPr>
        <p:spPr>
          <a:xfrm>
            <a:off x="1143000" y="2057400"/>
            <a:ext cx="10591800" cy="2308324"/>
          </a:xfrm>
          <a:prstGeom prst="rect">
            <a:avLst/>
          </a:prstGeom>
          <a:noFill/>
        </p:spPr>
        <p:txBody>
          <a:bodyPr wrap="square" rtlCol="0">
            <a:spAutoFit/>
          </a:bodyPr>
          <a:lstStyle/>
          <a:p>
            <a:r>
              <a:rPr lang="en-US" sz="2400" dirty="0" smtClean="0">
                <a:solidFill>
                  <a:schemeClr val="accent1">
                    <a:lumMod val="75000"/>
                  </a:schemeClr>
                </a:solidFill>
                <a:latin typeface="Verdana Pro"/>
              </a:rPr>
              <a:t>Work-package 5 is well under way, with work on all tasks being satisfactorily progressing.</a:t>
            </a:r>
          </a:p>
          <a:p>
            <a:endParaRPr lang="en-US" sz="2400" dirty="0" smtClean="0">
              <a:solidFill>
                <a:schemeClr val="accent1">
                  <a:lumMod val="75000"/>
                </a:schemeClr>
              </a:solidFill>
              <a:latin typeface="Verdana Pro"/>
            </a:endParaRPr>
          </a:p>
          <a:p>
            <a:r>
              <a:rPr lang="en-US" sz="2400" dirty="0" smtClean="0">
                <a:solidFill>
                  <a:schemeClr val="accent1">
                    <a:lumMod val="75000"/>
                  </a:schemeClr>
                </a:solidFill>
                <a:latin typeface="Verdana Pro"/>
              </a:rPr>
              <a:t>No special issues are identified.</a:t>
            </a:r>
          </a:p>
          <a:p>
            <a:endParaRPr lang="en-US" sz="2400" dirty="0" smtClean="0">
              <a:solidFill>
                <a:schemeClr val="accent1">
                  <a:lumMod val="75000"/>
                </a:schemeClr>
              </a:solidFill>
              <a:latin typeface="Verdana Pro"/>
            </a:endParaRPr>
          </a:p>
          <a:p>
            <a:r>
              <a:rPr lang="en-US" sz="2400" dirty="0" smtClean="0">
                <a:solidFill>
                  <a:schemeClr val="accent1">
                    <a:lumMod val="75000"/>
                  </a:schemeClr>
                </a:solidFill>
                <a:latin typeface="Verdana Pro"/>
              </a:rPr>
              <a:t>All deliverables are expected to be completed in time.</a:t>
            </a:r>
            <a:endParaRPr lang="en-US" sz="2400" dirty="0">
              <a:solidFill>
                <a:schemeClr val="accent1">
                  <a:lumMod val="75000"/>
                </a:schemeClr>
              </a:solidFill>
              <a:latin typeface="Verdana Pr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
          <p:cNvSpPr/>
          <p:nvPr/>
        </p:nvSpPr>
        <p:spPr>
          <a:xfrm>
            <a:off x="1053381" y="1"/>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0" name="Google Shape;100;p2"/>
          <p:cNvSpPr txBox="1">
            <a:spLocks noGrp="1"/>
          </p:cNvSpPr>
          <p:nvPr>
            <p:ph type="ctrTitle"/>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2800"/>
              <a:buFont typeface="Verdana"/>
              <a:buNone/>
            </a:pPr>
            <a:r>
              <a:rPr lang="fr-FR" sz="2800" b="1" dirty="0">
                <a:solidFill>
                  <a:schemeClr val="lt1"/>
                </a:solidFill>
                <a:latin typeface="Verdana"/>
                <a:ea typeface="Verdana"/>
                <a:cs typeface="Verdana"/>
                <a:sym typeface="Verdana"/>
              </a:rPr>
              <a:t>INTRODUCTION</a:t>
            </a:r>
            <a:endParaRPr/>
          </a:p>
        </p:txBody>
      </p:sp>
      <p:sp>
        <p:nvSpPr>
          <p:cNvPr id="101" name="Google Shape;101;p2"/>
          <p:cNvSpPr/>
          <p:nvPr/>
        </p:nvSpPr>
        <p:spPr>
          <a:xfrm>
            <a:off x="8111798" y="1808368"/>
            <a:ext cx="3479796" cy="609911"/>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endParaRPr sz="2000">
              <a:solidFill>
                <a:schemeClr val="accent1"/>
              </a:solidFill>
              <a:latin typeface="Malgun Gothic"/>
              <a:ea typeface="Malgun Gothic"/>
              <a:cs typeface="Malgun Gothic"/>
              <a:sym typeface="Malgun Gothic"/>
            </a:endParaRPr>
          </a:p>
        </p:txBody>
      </p:sp>
      <p:pic>
        <p:nvPicPr>
          <p:cNvPr id="102" name="Google Shape;102;p2"/>
          <p:cNvPicPr preferRelativeResize="0"/>
          <p:nvPr/>
        </p:nvPicPr>
        <p:blipFill rotWithShape="1">
          <a:blip r:embed="rId3">
            <a:alphaModFix/>
          </a:blip>
          <a:srcRect/>
          <a:stretch/>
        </p:blipFill>
        <p:spPr>
          <a:xfrm>
            <a:off x="0" y="5614933"/>
            <a:ext cx="12192000" cy="1243067"/>
          </a:xfrm>
          <a:prstGeom prst="rect">
            <a:avLst/>
          </a:prstGeom>
          <a:noFill/>
          <a:ln>
            <a:noFill/>
          </a:ln>
        </p:spPr>
      </p:pic>
      <p:pic>
        <p:nvPicPr>
          <p:cNvPr id="106" name="Google Shape;106;p2"/>
          <p:cNvPicPr preferRelativeResize="0"/>
          <p:nvPr/>
        </p:nvPicPr>
        <p:blipFill rotWithShape="1">
          <a:blip r:embed="rId4">
            <a:alphaModFix/>
          </a:blip>
          <a:srcRect/>
          <a:stretch/>
        </p:blipFill>
        <p:spPr>
          <a:xfrm>
            <a:off x="78896" y="0"/>
            <a:ext cx="838200" cy="771832"/>
          </a:xfrm>
          <a:prstGeom prst="rect">
            <a:avLst/>
          </a:prstGeom>
          <a:noFill/>
          <a:ln>
            <a:noFill/>
          </a:ln>
        </p:spPr>
      </p:pic>
      <p:sp>
        <p:nvSpPr>
          <p:cNvPr id="10" name="9 - TextBox"/>
          <p:cNvSpPr txBox="1"/>
          <p:nvPr/>
        </p:nvSpPr>
        <p:spPr>
          <a:xfrm>
            <a:off x="0" y="6553200"/>
            <a:ext cx="9448800" cy="52322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2</a:t>
            </a:r>
            <a:endParaRPr lang="en-US" dirty="0">
              <a:solidFill>
                <a:schemeClr val="accent1">
                  <a:lumMod val="75000"/>
                </a:schemeClr>
              </a:solidFill>
            </a:endParaRPr>
          </a:p>
        </p:txBody>
      </p:sp>
      <p:sp>
        <p:nvSpPr>
          <p:cNvPr id="11" name="10 - TextBox"/>
          <p:cNvSpPr txBox="1"/>
          <p:nvPr/>
        </p:nvSpPr>
        <p:spPr>
          <a:xfrm>
            <a:off x="914400" y="1143000"/>
            <a:ext cx="10972800" cy="3970318"/>
          </a:xfrm>
          <a:prstGeom prst="rect">
            <a:avLst/>
          </a:prstGeom>
          <a:noFill/>
        </p:spPr>
        <p:txBody>
          <a:bodyPr wrap="square" rtlCol="0">
            <a:spAutoFit/>
          </a:bodyPr>
          <a:lstStyle/>
          <a:p>
            <a:r>
              <a:rPr lang="en-US" sz="1800" dirty="0" smtClean="0">
                <a:solidFill>
                  <a:schemeClr val="accent1">
                    <a:lumMod val="75000"/>
                  </a:schemeClr>
                </a:solidFill>
              </a:rPr>
              <a:t>Building on the results and the experience gained in the KM3NeT – INFRADEV project, the main </a:t>
            </a:r>
            <a:r>
              <a:rPr lang="en-US" sz="1800" dirty="0" smtClean="0">
                <a:solidFill>
                  <a:schemeClr val="accent2">
                    <a:lumMod val="75000"/>
                  </a:schemeClr>
                </a:solidFill>
              </a:rPr>
              <a:t>objectives</a:t>
            </a:r>
            <a:r>
              <a:rPr lang="en-US" sz="1800" dirty="0" smtClean="0">
                <a:solidFill>
                  <a:schemeClr val="accent1">
                    <a:lumMod val="75000"/>
                  </a:schemeClr>
                </a:solidFill>
              </a:rPr>
              <a:t> of WP5 include</a:t>
            </a:r>
          </a:p>
          <a:p>
            <a:endParaRPr lang="en-US" sz="1800" dirty="0" smtClean="0">
              <a:solidFill>
                <a:schemeClr val="accent1">
                  <a:lumMod val="75000"/>
                </a:schemeClr>
              </a:solidFill>
            </a:endParaRPr>
          </a:p>
          <a:p>
            <a:pPr lvl="3">
              <a:buFont typeface="Arial" pitchFamily="34" charset="0"/>
              <a:buChar char="•"/>
            </a:pPr>
            <a:r>
              <a:rPr lang="en-US" sz="1800" dirty="0" smtClean="0">
                <a:solidFill>
                  <a:schemeClr val="accent1">
                    <a:lumMod val="75000"/>
                  </a:schemeClr>
                </a:solidFill>
              </a:rPr>
              <a:t> the investigation of possible solutions and identification of procedures for transforming the daily activities of the KM3NeT community to a sustainable configuration.</a:t>
            </a:r>
          </a:p>
          <a:p>
            <a:pPr lvl="2"/>
            <a:endParaRPr lang="en-US" sz="1800" dirty="0" smtClean="0">
              <a:solidFill>
                <a:schemeClr val="accent1">
                  <a:lumMod val="75000"/>
                </a:schemeClr>
              </a:solidFill>
            </a:endParaRPr>
          </a:p>
          <a:p>
            <a:pPr lvl="2">
              <a:buFont typeface="Arial" pitchFamily="34" charset="0"/>
              <a:buChar char="•"/>
            </a:pPr>
            <a:r>
              <a:rPr lang="en-US" sz="1800" dirty="0" smtClean="0">
                <a:solidFill>
                  <a:schemeClr val="accent1">
                    <a:lumMod val="75000"/>
                  </a:schemeClr>
                </a:solidFill>
              </a:rPr>
              <a:t> the investigation of  the potential impact of the KM3NeT decommissioning on the environment, and the definition of  best-practice procedures, including recycling schemes of the KM3NeT infrastructure at the end of the project lifetime.</a:t>
            </a:r>
          </a:p>
          <a:p>
            <a:pPr lvl="2">
              <a:buFont typeface="Arial" pitchFamily="34" charset="0"/>
              <a:buChar char="•"/>
            </a:pPr>
            <a:endParaRPr lang="en-US" sz="1800" dirty="0" smtClean="0">
              <a:solidFill>
                <a:schemeClr val="accent1">
                  <a:lumMod val="75000"/>
                </a:schemeClr>
              </a:solidFill>
            </a:endParaRPr>
          </a:p>
          <a:p>
            <a:pPr lvl="2">
              <a:buFont typeface="Arial" pitchFamily="34" charset="0"/>
              <a:buChar char="•"/>
            </a:pPr>
            <a:r>
              <a:rPr lang="en-US" sz="1800" dirty="0" smtClean="0">
                <a:solidFill>
                  <a:schemeClr val="accent1">
                    <a:lumMod val="75000"/>
                  </a:schemeClr>
                </a:solidFill>
              </a:rPr>
              <a:t> the study the expected socio-economic impact of the KM3NeT infrastructure operation in the installation sites.</a:t>
            </a:r>
          </a:p>
          <a:p>
            <a:pPr lvl="2">
              <a:buFont typeface="Arial" pitchFamily="34" charset="0"/>
              <a:buChar char="•"/>
            </a:pPr>
            <a:endParaRPr lang="en-US" sz="1800" dirty="0" smtClean="0">
              <a:solidFill>
                <a:schemeClr val="accent1">
                  <a:lumMod val="75000"/>
                </a:schemeClr>
              </a:solidFill>
            </a:endParaRPr>
          </a:p>
          <a:p>
            <a:pPr lvl="2">
              <a:buFont typeface="Arial" pitchFamily="34" charset="0"/>
              <a:buChar char="•"/>
            </a:pPr>
            <a:r>
              <a:rPr lang="en-US" sz="1800" dirty="0" smtClean="0">
                <a:solidFill>
                  <a:schemeClr val="accent1">
                    <a:lumMod val="75000"/>
                  </a:schemeClr>
                </a:solidFill>
              </a:rPr>
              <a:t> the expansion of contacts with industry for the development of new technologies.</a:t>
            </a:r>
            <a:endParaRPr lang="en-US" sz="1800" dirty="0">
              <a:solidFill>
                <a:schemeClr val="accent1">
                  <a:lumMod val="75000"/>
                </a:schemeClr>
              </a:solidFill>
            </a:endParaRPr>
          </a:p>
        </p:txBody>
      </p:sp>
      <p:sp>
        <p:nvSpPr>
          <p:cNvPr id="12"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map of the world&#10;&#10;Description automatically generated">
            <a:extLst>
              <a:ext uri="{FF2B5EF4-FFF2-40B4-BE49-F238E27FC236}">
                <a16:creationId xmlns:a16="http://schemas.microsoft.com/office/drawing/2014/main" xmlns="" id="{C3DEAD29-D06D-4A4B-8F19-26B1E266AA60}"/>
              </a:ext>
            </a:extLst>
          </p:cNvPr>
          <p:cNvPicPr>
            <a:picLocks noChangeAspect="1"/>
          </p:cNvPicPr>
          <p:nvPr/>
        </p:nvPicPr>
        <p:blipFill>
          <a:blip r:embed="rId2"/>
          <a:stretch>
            <a:fillRect/>
          </a:stretch>
        </p:blipFill>
        <p:spPr>
          <a:xfrm>
            <a:off x="4724400" y="990600"/>
            <a:ext cx="6634364" cy="3661224"/>
          </a:xfrm>
          <a:prstGeom prst="rect">
            <a:avLst/>
          </a:prstGeom>
        </p:spPr>
      </p:pic>
      <p:sp>
        <p:nvSpPr>
          <p:cNvPr id="2"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3</a:t>
            </a:fld>
            <a:endParaRPr lang="en-US" dirty="0"/>
          </a:p>
        </p:txBody>
      </p:sp>
      <p:sp>
        <p:nvSpPr>
          <p:cNvPr id="9" name="TextBox 11">
            <a:extLst>
              <a:ext uri="{FF2B5EF4-FFF2-40B4-BE49-F238E27FC236}">
                <a16:creationId xmlns:a16="http://schemas.microsoft.com/office/drawing/2014/main" xmlns="" id="{02E6181A-0D98-C92A-A9C0-7A1701664380}"/>
              </a:ext>
            </a:extLst>
          </p:cNvPr>
          <p:cNvSpPr txBox="1"/>
          <p:nvPr/>
        </p:nvSpPr>
        <p:spPr>
          <a:xfrm>
            <a:off x="880931" y="5063277"/>
            <a:ext cx="10425985" cy="107721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i="1" dirty="0" smtClean="0">
                <a:solidFill>
                  <a:schemeClr val="accent1">
                    <a:lumMod val="75000"/>
                  </a:schemeClr>
                </a:solidFill>
                <a:latin typeface="Verdana Pro"/>
                <a:ea typeface="Calibri"/>
                <a:cs typeface="Calibri" panose="020F0502020204030204"/>
              </a:rPr>
              <a:t>"…</a:t>
            </a:r>
            <a:r>
              <a:rPr lang="en-US" sz="1600" i="1" dirty="0">
                <a:solidFill>
                  <a:schemeClr val="accent1">
                    <a:lumMod val="75000"/>
                  </a:schemeClr>
                </a:solidFill>
                <a:latin typeface="Verdana Pro"/>
                <a:ea typeface="Calibri"/>
                <a:cs typeface="Calibri" panose="020F0502020204030204"/>
              </a:rPr>
              <a:t>issues</a:t>
            </a:r>
            <a:r>
              <a:rPr lang="en-US" sz="1600" i="1" dirty="0">
                <a:solidFill>
                  <a:schemeClr val="accent1">
                    <a:lumMod val="75000"/>
                  </a:schemeClr>
                </a:solidFill>
                <a:latin typeface="Verdana Pro"/>
                <a:ea typeface="+mn-lt"/>
                <a:cs typeface="+mn-lt"/>
              </a:rPr>
              <a:t> like travel for meetings, participation in construction and installation activities, participation to conferences and workshops can be adjusted so as to efficiently balance between physical and remote interaction as well as environmental impact. </a:t>
            </a:r>
            <a:r>
              <a:rPr lang="en-US" sz="1600" b="1" i="1" dirty="0">
                <a:solidFill>
                  <a:schemeClr val="accent2">
                    <a:lumMod val="75000"/>
                  </a:schemeClr>
                </a:solidFill>
                <a:latin typeface="Verdana Pro"/>
                <a:ea typeface="+mn-lt"/>
                <a:cs typeface="+mn-lt"/>
              </a:rPr>
              <a:t>As there is no “one size fits all” solution, it is important to assess and measure the impact of all possible choices and then propose corrective measures and procedures</a:t>
            </a:r>
            <a:r>
              <a:rPr lang="en-US" sz="1600" i="1" dirty="0">
                <a:solidFill>
                  <a:schemeClr val="accent2">
                    <a:lumMod val="75000"/>
                  </a:schemeClr>
                </a:solidFill>
                <a:latin typeface="Verdana Pro"/>
                <a:ea typeface="+mn-lt"/>
                <a:cs typeface="+mn-lt"/>
              </a:rPr>
              <a:t>.</a:t>
            </a:r>
            <a:r>
              <a:rPr lang="en-US" sz="1600" dirty="0">
                <a:solidFill>
                  <a:schemeClr val="accent2">
                    <a:lumMod val="75000"/>
                  </a:schemeClr>
                </a:solidFill>
                <a:latin typeface="Verdana Pro"/>
                <a:ea typeface="+mn-lt"/>
                <a:cs typeface="+mn-lt"/>
              </a:rPr>
              <a:t>"</a:t>
            </a:r>
            <a:endParaRPr lang="en-US" sz="1600" dirty="0">
              <a:solidFill>
                <a:schemeClr val="accent2">
                  <a:lumMod val="75000"/>
                </a:schemeClr>
              </a:solidFill>
              <a:latin typeface="Verdana Pro"/>
            </a:endParaRPr>
          </a:p>
        </p:txBody>
      </p:sp>
      <p:sp>
        <p:nvSpPr>
          <p:cNvPr id="11" name="TextBox 11">
            <a:extLst>
              <a:ext uri="{FF2B5EF4-FFF2-40B4-BE49-F238E27FC236}">
                <a16:creationId xmlns:a16="http://schemas.microsoft.com/office/drawing/2014/main" xmlns="" id="{851C81DC-DE41-601F-67A6-9A8C0368059E}"/>
              </a:ext>
            </a:extLst>
          </p:cNvPr>
          <p:cNvSpPr txBox="1"/>
          <p:nvPr/>
        </p:nvSpPr>
        <p:spPr>
          <a:xfrm>
            <a:off x="671927" y="1435518"/>
            <a:ext cx="3587768" cy="78124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600" i="1" dirty="0">
                <a:solidFill>
                  <a:schemeClr val="accent1">
                    <a:lumMod val="75000"/>
                  </a:schemeClr>
                </a:solidFill>
                <a:latin typeface="Verdana Pro"/>
                <a:cs typeface="Calibri" panose="020F0502020204030204"/>
              </a:rPr>
              <a:t>Aviation </a:t>
            </a:r>
            <a:r>
              <a:rPr lang="en-US" sz="1600" i="1" dirty="0">
                <a:solidFill>
                  <a:schemeClr val="accent1">
                    <a:lumMod val="75000"/>
                  </a:schemeClr>
                </a:solidFill>
                <a:latin typeface="Verdana Pro"/>
                <a:cs typeface="Calibri" panose="020F0502020204030204"/>
                <a:hlinkClick r:id="rId3"/>
              </a:rPr>
              <a:t>is responsible</a:t>
            </a:r>
            <a:r>
              <a:rPr lang="en-US" sz="1600" i="1" dirty="0">
                <a:solidFill>
                  <a:schemeClr val="accent1">
                    <a:lumMod val="75000"/>
                  </a:schemeClr>
                </a:solidFill>
                <a:latin typeface="Verdana Pro"/>
                <a:cs typeface="Calibri" panose="020F0502020204030204"/>
              </a:rPr>
              <a:t> for 2.5 % of the global CO</a:t>
            </a:r>
            <a:r>
              <a:rPr lang="en-US" sz="1600" i="1" baseline="-25000" dirty="0">
                <a:solidFill>
                  <a:schemeClr val="accent1">
                    <a:lumMod val="75000"/>
                  </a:schemeClr>
                </a:solidFill>
                <a:latin typeface="Verdana Pro"/>
                <a:cs typeface="Calibri" panose="020F0502020204030204"/>
              </a:rPr>
              <a:t>2</a:t>
            </a:r>
            <a:r>
              <a:rPr lang="en-US" sz="1600" i="1" dirty="0">
                <a:solidFill>
                  <a:schemeClr val="accent1">
                    <a:lumMod val="75000"/>
                  </a:schemeClr>
                </a:solidFill>
                <a:latin typeface="Verdana Pro"/>
                <a:cs typeface="Calibri" panose="020F0502020204030204"/>
              </a:rPr>
              <a:t> emissions</a:t>
            </a:r>
          </a:p>
        </p:txBody>
      </p:sp>
      <p:sp>
        <p:nvSpPr>
          <p:cNvPr id="15" name="TextBox 11">
            <a:extLst>
              <a:ext uri="{FF2B5EF4-FFF2-40B4-BE49-F238E27FC236}">
                <a16:creationId xmlns:a16="http://schemas.microsoft.com/office/drawing/2014/main" xmlns="" id="{2DE056D9-56A6-3E99-516E-16A20E13042E}"/>
              </a:ext>
            </a:extLst>
          </p:cNvPr>
          <p:cNvSpPr txBox="1"/>
          <p:nvPr/>
        </p:nvSpPr>
        <p:spPr>
          <a:xfrm>
            <a:off x="10160884" y="2216904"/>
            <a:ext cx="1151860" cy="33201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b="1" i="1" dirty="0">
                <a:solidFill>
                  <a:srgbClr val="0070C0"/>
                </a:solidFill>
                <a:latin typeface="Verdana Pro"/>
                <a:cs typeface="Calibri" panose="020F0502020204030204"/>
                <a:hlinkClick r:id="rId4">
                  <a:extLst>
                    <a:ext uri="{A12FA001-AC4F-418D-AE19-62706E023703}">
                      <ahyp:hlinkClr xmlns:ahyp="http://schemas.microsoft.com/office/drawing/2018/hyperlinkcolor" xmlns="" val="tx"/>
                    </a:ext>
                  </a:extLst>
                </a:hlinkClick>
              </a:rPr>
              <a:t>Source</a:t>
            </a:r>
            <a:r>
              <a:rPr lang="en-US" sz="1200" b="1" i="1" dirty="0">
                <a:solidFill>
                  <a:srgbClr val="00B050"/>
                </a:solidFill>
                <a:latin typeface="Verdana Pro"/>
                <a:cs typeface="Calibri" panose="020F0502020204030204"/>
              </a:rPr>
              <a:t> </a:t>
            </a:r>
          </a:p>
        </p:txBody>
      </p:sp>
      <p:sp>
        <p:nvSpPr>
          <p:cNvPr id="8" name="TextBox 11">
            <a:extLst>
              <a:ext uri="{FF2B5EF4-FFF2-40B4-BE49-F238E27FC236}">
                <a16:creationId xmlns:a16="http://schemas.microsoft.com/office/drawing/2014/main" xmlns="" id="{54644E8E-128C-F40A-8A0A-AA189B64FA61}"/>
              </a:ext>
            </a:extLst>
          </p:cNvPr>
          <p:cNvSpPr txBox="1"/>
          <p:nvPr/>
        </p:nvSpPr>
        <p:spPr>
          <a:xfrm>
            <a:off x="886321" y="2948655"/>
            <a:ext cx="3150873" cy="115057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600" dirty="0">
                <a:solidFill>
                  <a:schemeClr val="accent1">
                    <a:lumMod val="75000"/>
                  </a:schemeClr>
                </a:solidFill>
                <a:latin typeface="Verdana Pro"/>
                <a:cs typeface="Calibri" panose="020F0502020204030204"/>
              </a:rPr>
              <a:t>~19 % of the </a:t>
            </a:r>
            <a:r>
              <a:rPr lang="en-US" sz="1600" dirty="0">
                <a:solidFill>
                  <a:schemeClr val="accent1">
                    <a:lumMod val="75000"/>
                  </a:schemeClr>
                </a:solidFill>
                <a:latin typeface="Verdana Pro"/>
                <a:ea typeface="+mn-lt"/>
                <a:cs typeface="+mn-lt"/>
              </a:rPr>
              <a:t>CO</a:t>
            </a:r>
            <a:r>
              <a:rPr lang="en-US" sz="1600" baseline="-25000" dirty="0">
                <a:solidFill>
                  <a:schemeClr val="accent1">
                    <a:lumMod val="75000"/>
                  </a:schemeClr>
                </a:solidFill>
                <a:latin typeface="Verdana Pro"/>
                <a:ea typeface="+mn-lt"/>
                <a:cs typeface="+mn-lt"/>
              </a:rPr>
              <a:t>2</a:t>
            </a:r>
            <a:r>
              <a:rPr lang="en-US" sz="1600" dirty="0">
                <a:solidFill>
                  <a:schemeClr val="accent1">
                    <a:lumMod val="75000"/>
                  </a:schemeClr>
                </a:solidFill>
                <a:latin typeface="Verdana Pro"/>
                <a:ea typeface="+mn-lt"/>
                <a:cs typeface="+mn-lt"/>
              </a:rPr>
              <a:t> aviation emissions come from EU </a:t>
            </a:r>
          </a:p>
          <a:p>
            <a:pPr algn="ctr">
              <a:lnSpc>
                <a:spcPct val="150000"/>
              </a:lnSpc>
            </a:pPr>
            <a:endParaRPr lang="en-US" sz="1600" dirty="0">
              <a:latin typeface="Verdana Pro"/>
              <a:cs typeface="Calibri" panose="020F0502020204030204"/>
            </a:endParaRPr>
          </a:p>
        </p:txBody>
      </p:sp>
      <p:pic>
        <p:nvPicPr>
          <p:cNvPr id="10" name="Google Shape;117;p3"/>
          <p:cNvPicPr preferRelativeResize="0"/>
          <p:nvPr/>
        </p:nvPicPr>
        <p:blipFill rotWithShape="1">
          <a:blip r:embed="rId5">
            <a:alphaModFix/>
          </a:blip>
          <a:srcRect/>
          <a:stretch/>
        </p:blipFill>
        <p:spPr>
          <a:xfrm>
            <a:off x="78896" y="0"/>
            <a:ext cx="838200" cy="771832"/>
          </a:xfrm>
          <a:prstGeom prst="rect">
            <a:avLst/>
          </a:prstGeom>
          <a:noFill/>
          <a:ln>
            <a:noFill/>
          </a:ln>
        </p:spPr>
      </p:pic>
      <p:sp>
        <p:nvSpPr>
          <p:cNvPr id="12" name="Google Shape;111;p3"/>
          <p:cNvSpPr/>
          <p:nvPr/>
        </p:nvSpPr>
        <p:spPr>
          <a:xfrm>
            <a:off x="1053381" y="0"/>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 name="Google Shape;112;p3"/>
          <p:cNvSpPr txBox="1">
            <a:spLocks/>
          </p:cNvSpPr>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fontScale="90000"/>
          </a:bodyPr>
          <a:lstStyle/>
          <a:p>
            <a:pPr marL="0" marR="0" lvl="0" indent="0" algn="ctr" defTabSz="914400" rtl="0" eaLnBrk="1" fontAlgn="auto" latinLnBrk="0" hangingPunct="1">
              <a:lnSpc>
                <a:spcPct val="90000"/>
              </a:lnSpc>
              <a:spcBef>
                <a:spcPts val="0"/>
              </a:spcBef>
              <a:spcAft>
                <a:spcPts val="0"/>
              </a:spcAft>
              <a:buClr>
                <a:schemeClr val="lt1"/>
              </a:buClr>
              <a:buSzPts val="2800"/>
              <a:buFont typeface="Verdana"/>
              <a:buNone/>
              <a:tabLst/>
              <a:defRPr/>
            </a:pPr>
            <a:r>
              <a:rPr kumimoji="0" lang="en-US" sz="2800" b="1" i="0" u="none" strike="noStrike" kern="0" cap="none" spc="0" normalizeH="0" baseline="0" noProof="0" dirty="0" smtClean="0">
                <a:ln>
                  <a:noFill/>
                </a:ln>
                <a:solidFill>
                  <a:schemeClr val="lt1"/>
                </a:solidFill>
                <a:effectLst/>
                <a:uLnTx/>
                <a:uFillTx/>
                <a:latin typeface="Verdana"/>
                <a:ea typeface="Verdana"/>
                <a:cs typeface="Verdana"/>
                <a:sym typeface="Verdana"/>
              </a:rPr>
              <a:t>Task 5.1 – Sustainable travel &amp; mobility</a:t>
            </a:r>
            <a:endParaRPr kumimoji="0" lang="en-US" sz="44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16" name="15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Tree>
    <p:extLst>
      <p:ext uri="{BB962C8B-B14F-4D97-AF65-F5344CB8AC3E}">
        <p14:creationId xmlns:p14="http://schemas.microsoft.com/office/powerpoint/2010/main" xmlns="" val="962713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4</a:t>
            </a:fld>
            <a:endParaRPr lang="en-US"/>
          </a:p>
        </p:txBody>
      </p:sp>
      <p:sp>
        <p:nvSpPr>
          <p:cNvPr id="4" name="TextBox 11">
            <a:extLst>
              <a:ext uri="{FF2B5EF4-FFF2-40B4-BE49-F238E27FC236}">
                <a16:creationId xmlns:a16="http://schemas.microsoft.com/office/drawing/2014/main" xmlns="" id="{27B87C27-E27D-8E21-6567-85208284062F}"/>
              </a:ext>
            </a:extLst>
          </p:cNvPr>
          <p:cNvSpPr txBox="1"/>
          <p:nvPr/>
        </p:nvSpPr>
        <p:spPr>
          <a:xfrm>
            <a:off x="1066800" y="1676400"/>
            <a:ext cx="9342778" cy="188923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50000"/>
              </a:lnSpc>
              <a:buFont typeface="Arial"/>
              <a:buChar char="•"/>
            </a:pPr>
            <a:r>
              <a:rPr lang="en-US" sz="1600" dirty="0">
                <a:solidFill>
                  <a:schemeClr val="accent1">
                    <a:lumMod val="75000"/>
                  </a:schemeClr>
                </a:solidFill>
                <a:latin typeface="Verdana Pro"/>
                <a:cs typeface="Calibri" panose="020F0502020204030204"/>
              </a:rPr>
              <a:t>A survey was sent to gather information on the travelling of the collaboration members that were considered as use-cases</a:t>
            </a:r>
          </a:p>
          <a:p>
            <a:pPr marL="285750" indent="-285750">
              <a:lnSpc>
                <a:spcPct val="150000"/>
              </a:lnSpc>
              <a:buFont typeface="Arial"/>
              <a:buChar char="•"/>
            </a:pPr>
            <a:endParaRPr lang="en-US" sz="1600" dirty="0">
              <a:solidFill>
                <a:schemeClr val="accent1">
                  <a:lumMod val="75000"/>
                </a:schemeClr>
              </a:solidFill>
              <a:latin typeface="Verdana Pro"/>
              <a:cs typeface="Calibri" panose="020F0502020204030204"/>
            </a:endParaRPr>
          </a:p>
          <a:p>
            <a:pPr marL="285750" indent="-285750">
              <a:lnSpc>
                <a:spcPct val="150000"/>
              </a:lnSpc>
              <a:buFont typeface="Arial"/>
              <a:buChar char="•"/>
            </a:pPr>
            <a:r>
              <a:rPr lang="en-US" sz="1600" dirty="0">
                <a:solidFill>
                  <a:schemeClr val="accent1">
                    <a:lumMod val="75000"/>
                  </a:schemeClr>
                </a:solidFill>
                <a:latin typeface="Verdana Pro"/>
                <a:cs typeface="Calibri" panose="020F0502020204030204"/>
              </a:rPr>
              <a:t>The CO</a:t>
            </a:r>
            <a:r>
              <a:rPr lang="en-US" sz="1600" baseline="-25000" dirty="0">
                <a:solidFill>
                  <a:schemeClr val="accent1">
                    <a:lumMod val="75000"/>
                  </a:schemeClr>
                </a:solidFill>
                <a:latin typeface="Verdana Pro"/>
                <a:cs typeface="Calibri" panose="020F0502020204030204"/>
              </a:rPr>
              <a:t>2</a:t>
            </a:r>
            <a:r>
              <a:rPr lang="en-US" sz="1600" dirty="0">
                <a:solidFill>
                  <a:schemeClr val="accent1">
                    <a:lumMod val="75000"/>
                  </a:schemeClr>
                </a:solidFill>
                <a:latin typeface="Verdana Pro"/>
                <a:cs typeface="Calibri" panose="020F0502020204030204"/>
              </a:rPr>
              <a:t> equivalent emission for each person was calculated. Then added to extract the overall emission related to the CM</a:t>
            </a:r>
          </a:p>
        </p:txBody>
      </p:sp>
      <p:sp>
        <p:nvSpPr>
          <p:cNvPr id="6" name="TextBox 11">
            <a:extLst>
              <a:ext uri="{FF2B5EF4-FFF2-40B4-BE49-F238E27FC236}">
                <a16:creationId xmlns:a16="http://schemas.microsoft.com/office/drawing/2014/main" xmlns="" id="{C90CE21B-9ED4-AB7D-C5E6-3793C03321E5}"/>
              </a:ext>
            </a:extLst>
          </p:cNvPr>
          <p:cNvSpPr txBox="1"/>
          <p:nvPr/>
        </p:nvSpPr>
        <p:spPr>
          <a:xfrm>
            <a:off x="3276600" y="3581400"/>
            <a:ext cx="7658852" cy="267765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50000"/>
              </a:lnSpc>
              <a:buFont typeface="Courier New"/>
              <a:buChar char="o"/>
            </a:pPr>
            <a:r>
              <a:rPr lang="en-US" sz="1600" dirty="0">
                <a:solidFill>
                  <a:schemeClr val="accent1">
                    <a:lumMod val="75000"/>
                  </a:schemeClr>
                </a:solidFill>
                <a:latin typeface="Verdana Pro"/>
                <a:cs typeface="Calibri" panose="020F0502020204030204"/>
              </a:rPr>
              <a:t>Departure &amp; arrival locations as well as the modes of transportation were tabulated into .csv files </a:t>
            </a:r>
            <a:endParaRPr lang="en-US" sz="1600" dirty="0">
              <a:solidFill>
                <a:schemeClr val="accent1">
                  <a:lumMod val="75000"/>
                </a:schemeClr>
              </a:solidFill>
              <a:latin typeface="Verdana Pro"/>
              <a:ea typeface="Calibri" panose="020F0502020204030204"/>
              <a:cs typeface="Calibri" panose="020F0502020204030204"/>
            </a:endParaRPr>
          </a:p>
          <a:p>
            <a:pPr marL="285750" indent="-285750">
              <a:lnSpc>
                <a:spcPct val="150000"/>
              </a:lnSpc>
              <a:buFont typeface="Courier New"/>
              <a:buChar char="o"/>
            </a:pPr>
            <a:endParaRPr lang="en-US" sz="1600" dirty="0">
              <a:latin typeface="Verdana Pro"/>
              <a:ea typeface="Calibri" panose="020F0502020204030204"/>
              <a:cs typeface="Calibri" panose="020F0502020204030204"/>
            </a:endParaRPr>
          </a:p>
          <a:p>
            <a:pPr marL="285750" indent="-285750">
              <a:lnSpc>
                <a:spcPct val="150000"/>
              </a:lnSpc>
              <a:buFont typeface="Courier New"/>
              <a:buChar char="o"/>
            </a:pPr>
            <a:endParaRPr lang="en-US" sz="1600" dirty="0">
              <a:latin typeface="Verdana Pro"/>
              <a:ea typeface="Calibri" panose="020F0502020204030204"/>
              <a:cs typeface="Calibri" panose="020F0502020204030204"/>
            </a:endParaRPr>
          </a:p>
          <a:p>
            <a:pPr marL="285750" indent="-285750">
              <a:lnSpc>
                <a:spcPct val="150000"/>
              </a:lnSpc>
              <a:buFont typeface="Courier New"/>
              <a:buChar char="o"/>
            </a:pPr>
            <a:endParaRPr lang="en-US" sz="1600" dirty="0">
              <a:latin typeface="Verdana Pro"/>
              <a:ea typeface="Calibri" panose="020F0502020204030204"/>
              <a:cs typeface="Calibri" panose="020F0502020204030204"/>
            </a:endParaRPr>
          </a:p>
          <a:p>
            <a:pPr marL="285750" indent="-285750">
              <a:lnSpc>
                <a:spcPct val="150000"/>
              </a:lnSpc>
              <a:buFont typeface="Courier New"/>
              <a:buChar char="o"/>
            </a:pPr>
            <a:r>
              <a:rPr lang="en-US" sz="1600" dirty="0">
                <a:solidFill>
                  <a:schemeClr val="accent1">
                    <a:lumMod val="75000"/>
                  </a:schemeClr>
                </a:solidFill>
                <a:latin typeface="Verdana Pro"/>
                <a:ea typeface="Calibri" panose="020F0502020204030204"/>
                <a:cs typeface="Calibri" panose="020F0502020204030204"/>
              </a:rPr>
              <a:t>.csv files were inputs to a script with based on classes/functions from </a:t>
            </a:r>
            <a:r>
              <a:rPr lang="en-US" sz="1600" dirty="0">
                <a:solidFill>
                  <a:schemeClr val="accent1">
                    <a:lumMod val="75000"/>
                  </a:schemeClr>
                </a:solidFill>
                <a:latin typeface="Verdana Pro"/>
                <a:ea typeface="Calibri" panose="020F0502020204030204"/>
                <a:cs typeface="Calibri" panose="020F0502020204030204"/>
                <a:hlinkClick r:id="rId2"/>
              </a:rPr>
              <a:t>co2calculator</a:t>
            </a:r>
            <a:r>
              <a:rPr lang="en-US" sz="1600" dirty="0">
                <a:solidFill>
                  <a:schemeClr val="accent1">
                    <a:lumMod val="75000"/>
                  </a:schemeClr>
                </a:solidFill>
                <a:latin typeface="Verdana Pro"/>
                <a:ea typeface="Calibri" panose="020F0502020204030204"/>
                <a:cs typeface="Calibri" panose="020F0502020204030204"/>
              </a:rPr>
              <a:t>, open software for work-related CO</a:t>
            </a:r>
            <a:r>
              <a:rPr lang="en-US" sz="1600" baseline="-25000" dirty="0">
                <a:solidFill>
                  <a:schemeClr val="accent1">
                    <a:lumMod val="75000"/>
                  </a:schemeClr>
                </a:solidFill>
                <a:latin typeface="Verdana Pro"/>
                <a:ea typeface="Calibri" panose="020F0502020204030204"/>
                <a:cs typeface="Calibri" panose="020F0502020204030204"/>
              </a:rPr>
              <a:t>2</a:t>
            </a:r>
            <a:r>
              <a:rPr lang="en-US" sz="1600" dirty="0">
                <a:solidFill>
                  <a:schemeClr val="accent1">
                    <a:lumMod val="75000"/>
                  </a:schemeClr>
                </a:solidFill>
                <a:latin typeface="Verdana Pro"/>
                <a:ea typeface="Calibri" panose="020F0502020204030204"/>
                <a:cs typeface="Calibri" panose="020F0502020204030204"/>
              </a:rPr>
              <a:t> emissions</a:t>
            </a:r>
            <a:endParaRPr lang="en-US" dirty="0">
              <a:solidFill>
                <a:schemeClr val="accent1">
                  <a:lumMod val="75000"/>
                </a:schemeClr>
              </a:solidFill>
              <a:cs typeface="Calibri"/>
            </a:endParaRPr>
          </a:p>
        </p:txBody>
      </p:sp>
      <p:pic>
        <p:nvPicPr>
          <p:cNvPr id="3" name="Picture 2" descr="A close up of white text&#10;&#10;Description automatically generated">
            <a:extLst>
              <a:ext uri="{FF2B5EF4-FFF2-40B4-BE49-F238E27FC236}">
                <a16:creationId xmlns:a16="http://schemas.microsoft.com/office/drawing/2014/main" xmlns="" id="{3FFA8BE0-3ECD-4E67-AD5A-D76C95F28B8A}"/>
              </a:ext>
            </a:extLst>
          </p:cNvPr>
          <p:cNvPicPr>
            <a:picLocks noChangeAspect="1"/>
          </p:cNvPicPr>
          <p:nvPr/>
        </p:nvPicPr>
        <p:blipFill>
          <a:blip r:embed="rId3"/>
          <a:stretch>
            <a:fillRect/>
          </a:stretch>
        </p:blipFill>
        <p:spPr>
          <a:xfrm>
            <a:off x="4201430" y="4468761"/>
            <a:ext cx="6227703" cy="412625"/>
          </a:xfrm>
          <a:prstGeom prst="rect">
            <a:avLst/>
          </a:prstGeom>
        </p:spPr>
      </p:pic>
      <p:sp>
        <p:nvSpPr>
          <p:cNvPr id="9" name="TextBox 5">
            <a:extLst>
              <a:ext uri="{FF2B5EF4-FFF2-40B4-BE49-F238E27FC236}">
                <a16:creationId xmlns:a16="http://schemas.microsoft.com/office/drawing/2014/main" xmlns="" id="{D3FDD06E-6F08-4494-C6A1-CE93481585A9}"/>
              </a:ext>
            </a:extLst>
          </p:cNvPr>
          <p:cNvSpPr txBox="1"/>
          <p:nvPr/>
        </p:nvSpPr>
        <p:spPr>
          <a:xfrm rot="10800000" flipV="1">
            <a:off x="385414" y="1066800"/>
            <a:ext cx="11806586" cy="47084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accent1">
                    <a:lumMod val="75000"/>
                  </a:schemeClr>
                </a:solidFill>
                <a:latin typeface="Verdana Pro"/>
                <a:cs typeface="Calibri"/>
              </a:rPr>
              <a:t>Measuring our environmental impact – how?</a:t>
            </a:r>
          </a:p>
        </p:txBody>
      </p:sp>
      <p:sp>
        <p:nvSpPr>
          <p:cNvPr id="8" name="7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pic>
        <p:nvPicPr>
          <p:cNvPr id="10" name="Google Shape;117;p3"/>
          <p:cNvPicPr preferRelativeResize="0"/>
          <p:nvPr/>
        </p:nvPicPr>
        <p:blipFill rotWithShape="1">
          <a:blip r:embed="rId4">
            <a:alphaModFix/>
          </a:blip>
          <a:srcRect/>
          <a:stretch/>
        </p:blipFill>
        <p:spPr>
          <a:xfrm>
            <a:off x="78896" y="0"/>
            <a:ext cx="838200" cy="771832"/>
          </a:xfrm>
          <a:prstGeom prst="rect">
            <a:avLst/>
          </a:prstGeom>
          <a:noFill/>
          <a:ln>
            <a:noFill/>
          </a:ln>
        </p:spPr>
      </p:pic>
      <p:sp>
        <p:nvSpPr>
          <p:cNvPr id="11" name="Google Shape;111;p3"/>
          <p:cNvSpPr/>
          <p:nvPr/>
        </p:nvSpPr>
        <p:spPr>
          <a:xfrm>
            <a:off x="1053381" y="0"/>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 name="Google Shape;112;p3"/>
          <p:cNvSpPr txBox="1">
            <a:spLocks/>
          </p:cNvSpPr>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fontScale="90000"/>
          </a:bodyPr>
          <a:lstStyle/>
          <a:p>
            <a:pPr marL="0" marR="0" lvl="0" indent="0" algn="ctr" defTabSz="914400" rtl="0" eaLnBrk="1" fontAlgn="auto" latinLnBrk="0" hangingPunct="1">
              <a:lnSpc>
                <a:spcPct val="90000"/>
              </a:lnSpc>
              <a:spcBef>
                <a:spcPts val="0"/>
              </a:spcBef>
              <a:spcAft>
                <a:spcPts val="0"/>
              </a:spcAft>
              <a:buClr>
                <a:schemeClr val="lt1"/>
              </a:buClr>
              <a:buSzPts val="2800"/>
              <a:buFont typeface="Verdana"/>
              <a:buNone/>
              <a:tabLst/>
              <a:defRPr/>
            </a:pPr>
            <a:r>
              <a:rPr kumimoji="0" lang="en-US" sz="2800" b="1" i="0" u="none" strike="noStrike" kern="0" cap="none" spc="0" normalizeH="0" baseline="0" noProof="0" dirty="0" smtClean="0">
                <a:ln>
                  <a:noFill/>
                </a:ln>
                <a:solidFill>
                  <a:schemeClr val="lt1"/>
                </a:solidFill>
                <a:effectLst/>
                <a:uLnTx/>
                <a:uFillTx/>
                <a:latin typeface="Verdana"/>
                <a:ea typeface="Verdana"/>
                <a:cs typeface="Verdana"/>
                <a:sym typeface="Verdana"/>
              </a:rPr>
              <a:t>Task 5.1 – Sustainable travel &amp; mobility</a:t>
            </a:r>
            <a:endParaRPr kumimoji="0" lang="en-US" sz="44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Tree>
    <p:extLst>
      <p:ext uri="{BB962C8B-B14F-4D97-AF65-F5344CB8AC3E}">
        <p14:creationId xmlns:p14="http://schemas.microsoft.com/office/powerpoint/2010/main" xmlns="" val="1957001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xmlns="" id="{5F6BAA89-7F64-FDDB-EDD3-4B352FD13335}"/>
              </a:ext>
            </a:extLst>
          </p:cNvPr>
          <p:cNvPicPr>
            <a:picLocks noChangeAspect="1"/>
          </p:cNvPicPr>
          <p:nvPr/>
        </p:nvPicPr>
        <p:blipFill>
          <a:blip r:embed="rId2"/>
          <a:stretch>
            <a:fillRect/>
          </a:stretch>
        </p:blipFill>
        <p:spPr>
          <a:xfrm>
            <a:off x="990600" y="1905000"/>
            <a:ext cx="6011163" cy="4483443"/>
          </a:xfrm>
          <a:prstGeom prst="rect">
            <a:avLst/>
          </a:prstGeom>
        </p:spPr>
      </p:pic>
      <p:sp>
        <p:nvSpPr>
          <p:cNvPr id="2"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5</a:t>
            </a:fld>
            <a:endParaRPr lang="en-US"/>
          </a:p>
        </p:txBody>
      </p:sp>
      <p:sp>
        <p:nvSpPr>
          <p:cNvPr id="8" name="TextBox 11">
            <a:extLst>
              <a:ext uri="{FF2B5EF4-FFF2-40B4-BE49-F238E27FC236}">
                <a16:creationId xmlns:a16="http://schemas.microsoft.com/office/drawing/2014/main" xmlns="" id="{8B1679A7-E2E0-900A-0FE0-27408FCE697D}"/>
              </a:ext>
            </a:extLst>
          </p:cNvPr>
          <p:cNvSpPr txBox="1"/>
          <p:nvPr/>
        </p:nvSpPr>
        <p:spPr>
          <a:xfrm>
            <a:off x="6784442" y="1710582"/>
            <a:ext cx="5015199" cy="29608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ctr">
              <a:lnSpc>
                <a:spcPct val="150000"/>
              </a:lnSpc>
              <a:buFont typeface="Arial"/>
              <a:buChar char="•"/>
            </a:pPr>
            <a:r>
              <a:rPr lang="en-US" sz="1400" i="1" dirty="0">
                <a:solidFill>
                  <a:schemeClr val="accent1">
                    <a:lumMod val="75000"/>
                  </a:schemeClr>
                </a:solidFill>
                <a:latin typeface="Verdana Pro"/>
                <a:cs typeface="Calibri"/>
              </a:rPr>
              <a:t>Using train significantly reduces the environmental impact</a:t>
            </a:r>
          </a:p>
          <a:p>
            <a:pPr marL="285750" indent="-285750" algn="ctr">
              <a:lnSpc>
                <a:spcPct val="150000"/>
              </a:lnSpc>
              <a:buFont typeface="Arial"/>
              <a:buChar char="•"/>
            </a:pPr>
            <a:endParaRPr lang="en-US" sz="1400" i="1" dirty="0">
              <a:solidFill>
                <a:schemeClr val="accent1">
                  <a:lumMod val="75000"/>
                </a:schemeClr>
              </a:solidFill>
              <a:latin typeface="Verdana Pro"/>
              <a:cs typeface="Calibri"/>
            </a:endParaRPr>
          </a:p>
          <a:p>
            <a:pPr marL="285750" indent="-285750" algn="ctr">
              <a:lnSpc>
                <a:spcPct val="150000"/>
              </a:lnSpc>
              <a:buFont typeface="Arial"/>
              <a:buChar char="•"/>
            </a:pPr>
            <a:r>
              <a:rPr lang="en-US" sz="1400" i="1" dirty="0">
                <a:solidFill>
                  <a:schemeClr val="accent1">
                    <a:lumMod val="75000"/>
                  </a:schemeClr>
                </a:solidFill>
                <a:latin typeface="Verdana Pro"/>
                <a:cs typeface="Calibri"/>
              </a:rPr>
              <a:t>Some people from northern KM3NeT sites traveled to Rome by train with an intermediate station in Genova for the bootcamp. That seems to have an impact in the difference with Salerno CM emissions</a:t>
            </a:r>
            <a:endParaRPr lang="en-US" sz="1400" i="1" dirty="0">
              <a:solidFill>
                <a:schemeClr val="accent1">
                  <a:lumMod val="75000"/>
                </a:schemeClr>
              </a:solidFill>
            </a:endParaRPr>
          </a:p>
          <a:p>
            <a:pPr marL="285750" indent="-285750" algn="ctr">
              <a:lnSpc>
                <a:spcPct val="150000"/>
              </a:lnSpc>
              <a:buFont typeface="Arial"/>
              <a:buChar char="•"/>
            </a:pPr>
            <a:endParaRPr lang="en-US" sz="1400" i="1" dirty="0">
              <a:solidFill>
                <a:schemeClr val="accent1">
                  <a:lumMod val="75000"/>
                </a:schemeClr>
              </a:solidFill>
              <a:latin typeface="Verdana Pro"/>
              <a:ea typeface="Calibri" panose="020F0502020204030204"/>
              <a:cs typeface="Calibri" panose="020F0502020204030204"/>
            </a:endParaRPr>
          </a:p>
          <a:p>
            <a:pPr marL="285750" indent="-285750" algn="ctr">
              <a:lnSpc>
                <a:spcPct val="150000"/>
              </a:lnSpc>
              <a:buFont typeface="Arial"/>
              <a:buChar char="•"/>
            </a:pPr>
            <a:r>
              <a:rPr lang="en-US" sz="1400" i="1" dirty="0">
                <a:solidFill>
                  <a:schemeClr val="accent1">
                    <a:lumMod val="75000"/>
                  </a:schemeClr>
                </a:solidFill>
                <a:latin typeface="Verdana Pro"/>
                <a:ea typeface="Calibri" panose="020F0502020204030204"/>
                <a:cs typeface="Calibri" panose="020F0502020204030204"/>
              </a:rPr>
              <a:t>Not a single person from France, Netherlands, Belgium and Germany traveled by plane to attend the CM in Paris</a:t>
            </a:r>
          </a:p>
        </p:txBody>
      </p:sp>
      <p:sp>
        <p:nvSpPr>
          <p:cNvPr id="11" name="TextBox 11">
            <a:extLst>
              <a:ext uri="{FF2B5EF4-FFF2-40B4-BE49-F238E27FC236}">
                <a16:creationId xmlns:a16="http://schemas.microsoft.com/office/drawing/2014/main" xmlns="" id="{E0B38751-9A0A-8105-1967-410E61A53E9A}"/>
              </a:ext>
            </a:extLst>
          </p:cNvPr>
          <p:cNvSpPr txBox="1"/>
          <p:nvPr/>
        </p:nvSpPr>
        <p:spPr>
          <a:xfrm>
            <a:off x="1356279" y="1593879"/>
            <a:ext cx="4772122" cy="37196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400" i="1" dirty="0">
                <a:solidFill>
                  <a:schemeClr val="accent1">
                    <a:lumMod val="75000"/>
                  </a:schemeClr>
                </a:solidFill>
                <a:latin typeface="Verdana Pro"/>
                <a:ea typeface="+mn-lt"/>
                <a:cs typeface="+mn-lt"/>
              </a:rPr>
              <a:t>CO</a:t>
            </a:r>
            <a:r>
              <a:rPr lang="en-US" sz="1400" i="1" baseline="-25000" dirty="0">
                <a:solidFill>
                  <a:schemeClr val="accent1">
                    <a:lumMod val="75000"/>
                  </a:schemeClr>
                </a:solidFill>
                <a:latin typeface="Verdana Pro"/>
                <a:ea typeface="+mn-lt"/>
                <a:cs typeface="+mn-lt"/>
              </a:rPr>
              <a:t>2</a:t>
            </a:r>
            <a:r>
              <a:rPr lang="en-US" sz="1400" i="1" dirty="0">
                <a:solidFill>
                  <a:schemeClr val="accent1">
                    <a:lumMod val="75000"/>
                  </a:schemeClr>
                </a:solidFill>
                <a:latin typeface="Verdana Pro"/>
                <a:ea typeface="+mn-lt"/>
                <a:cs typeface="+mn-lt"/>
              </a:rPr>
              <a:t> eq. per person:</a:t>
            </a:r>
            <a:endParaRPr lang="en-US" sz="1400" i="1" dirty="0">
              <a:solidFill>
                <a:schemeClr val="accent1">
                  <a:lumMod val="75000"/>
                </a:schemeClr>
              </a:solidFill>
              <a:latin typeface="Verdana Pro"/>
              <a:ea typeface="Calibri"/>
              <a:cs typeface="Calibri" panose="020F0502020204030204"/>
            </a:endParaRPr>
          </a:p>
        </p:txBody>
      </p:sp>
      <p:sp>
        <p:nvSpPr>
          <p:cNvPr id="13" name="TextBox 11">
            <a:extLst>
              <a:ext uri="{FF2B5EF4-FFF2-40B4-BE49-F238E27FC236}">
                <a16:creationId xmlns:a16="http://schemas.microsoft.com/office/drawing/2014/main" xmlns="" id="{AFAD21C9-7F02-060F-AA61-C8DFA0929FF8}"/>
              </a:ext>
            </a:extLst>
          </p:cNvPr>
          <p:cNvSpPr txBox="1"/>
          <p:nvPr/>
        </p:nvSpPr>
        <p:spPr>
          <a:xfrm rot="16200000">
            <a:off x="-476218" y="3770942"/>
            <a:ext cx="2053383" cy="41190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600" b="1" dirty="0">
                <a:latin typeface="Verdana Pro"/>
                <a:cs typeface="Calibri" panose="020F0502020204030204"/>
              </a:rPr>
              <a:t>CO</a:t>
            </a:r>
            <a:r>
              <a:rPr lang="en-US" sz="1600" b="1" baseline="-25000" dirty="0">
                <a:latin typeface="Verdana Pro"/>
                <a:cs typeface="Calibri" panose="020F0502020204030204"/>
              </a:rPr>
              <a:t>2</a:t>
            </a:r>
            <a:r>
              <a:rPr lang="en-US" sz="1600" b="1" dirty="0">
                <a:latin typeface="Verdana Pro"/>
                <a:cs typeface="Calibri" panose="020F0502020204030204"/>
              </a:rPr>
              <a:t> eq.  [t]</a:t>
            </a:r>
          </a:p>
        </p:txBody>
      </p:sp>
      <p:sp>
        <p:nvSpPr>
          <p:cNvPr id="16" name="TextBox 11">
            <a:extLst>
              <a:ext uri="{FF2B5EF4-FFF2-40B4-BE49-F238E27FC236}">
                <a16:creationId xmlns:a16="http://schemas.microsoft.com/office/drawing/2014/main" xmlns="" id="{C5E8A28B-28EF-AC67-F12D-2DC880CE6052}"/>
              </a:ext>
            </a:extLst>
          </p:cNvPr>
          <p:cNvSpPr txBox="1"/>
          <p:nvPr/>
        </p:nvSpPr>
        <p:spPr>
          <a:xfrm>
            <a:off x="1828800" y="2209800"/>
            <a:ext cx="1131456" cy="41190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600" b="1" dirty="0">
                <a:solidFill>
                  <a:srgbClr val="002060"/>
                </a:solidFill>
                <a:latin typeface="Verdana Pro"/>
                <a:cs typeface="Calibri" panose="020F0502020204030204"/>
              </a:rPr>
              <a:t>0.73 t </a:t>
            </a:r>
            <a:endParaRPr lang="en-US" sz="1400" b="1" dirty="0">
              <a:solidFill>
                <a:srgbClr val="002060"/>
              </a:solidFill>
              <a:latin typeface="Verdana Pro"/>
              <a:cs typeface="Calibri" panose="020F0502020204030204"/>
            </a:endParaRPr>
          </a:p>
        </p:txBody>
      </p:sp>
      <p:sp>
        <p:nvSpPr>
          <p:cNvPr id="18" name="TextBox 11">
            <a:extLst>
              <a:ext uri="{FF2B5EF4-FFF2-40B4-BE49-F238E27FC236}">
                <a16:creationId xmlns:a16="http://schemas.microsoft.com/office/drawing/2014/main" xmlns="" id="{08AA6BF1-5986-7AF3-CA82-0F3C6014508F}"/>
              </a:ext>
            </a:extLst>
          </p:cNvPr>
          <p:cNvSpPr txBox="1"/>
          <p:nvPr/>
        </p:nvSpPr>
        <p:spPr>
          <a:xfrm>
            <a:off x="2658798" y="4049432"/>
            <a:ext cx="1108954" cy="41190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600" b="1" dirty="0">
                <a:solidFill>
                  <a:srgbClr val="002060"/>
                </a:solidFill>
                <a:latin typeface="Verdana Pro"/>
                <a:cs typeface="Calibri" panose="020F0502020204030204"/>
              </a:rPr>
              <a:t>0.26 t</a:t>
            </a:r>
            <a:endParaRPr lang="en-US" sz="1400" dirty="0">
              <a:solidFill>
                <a:srgbClr val="002060"/>
              </a:solidFill>
              <a:latin typeface="Verdana Pro"/>
              <a:cs typeface="Calibri" panose="020F0502020204030204"/>
            </a:endParaRPr>
          </a:p>
        </p:txBody>
      </p:sp>
      <p:sp>
        <p:nvSpPr>
          <p:cNvPr id="20" name="TextBox 11">
            <a:extLst>
              <a:ext uri="{FF2B5EF4-FFF2-40B4-BE49-F238E27FC236}">
                <a16:creationId xmlns:a16="http://schemas.microsoft.com/office/drawing/2014/main" xmlns="" id="{5BD4AF21-F6E2-4185-15D6-DAD46BC28C35}"/>
              </a:ext>
            </a:extLst>
          </p:cNvPr>
          <p:cNvSpPr txBox="1"/>
          <p:nvPr/>
        </p:nvSpPr>
        <p:spPr>
          <a:xfrm>
            <a:off x="3930070" y="3565460"/>
            <a:ext cx="999752" cy="41190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600" b="1" dirty="0">
                <a:solidFill>
                  <a:srgbClr val="002060"/>
                </a:solidFill>
                <a:latin typeface="Verdana Pro"/>
                <a:cs typeface="Calibri" panose="020F0502020204030204"/>
              </a:rPr>
              <a:t>0.35 t</a:t>
            </a:r>
          </a:p>
        </p:txBody>
      </p:sp>
      <p:sp>
        <p:nvSpPr>
          <p:cNvPr id="22" name="TextBox 11">
            <a:extLst>
              <a:ext uri="{FF2B5EF4-FFF2-40B4-BE49-F238E27FC236}">
                <a16:creationId xmlns:a16="http://schemas.microsoft.com/office/drawing/2014/main" xmlns="" id="{6200CE85-A34B-186E-EA1A-557216F18CEA}"/>
              </a:ext>
            </a:extLst>
          </p:cNvPr>
          <p:cNvSpPr txBox="1"/>
          <p:nvPr/>
        </p:nvSpPr>
        <p:spPr>
          <a:xfrm>
            <a:off x="5165999" y="3853784"/>
            <a:ext cx="999752" cy="41190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600" b="1" dirty="0">
                <a:solidFill>
                  <a:srgbClr val="002060"/>
                </a:solidFill>
                <a:latin typeface="Verdana Pro"/>
                <a:cs typeface="Calibri" panose="020F0502020204030204"/>
              </a:rPr>
              <a:t>0.29 t</a:t>
            </a:r>
          </a:p>
        </p:txBody>
      </p:sp>
      <p:sp>
        <p:nvSpPr>
          <p:cNvPr id="4" name="TextBox 5">
            <a:extLst>
              <a:ext uri="{FF2B5EF4-FFF2-40B4-BE49-F238E27FC236}">
                <a16:creationId xmlns:a16="http://schemas.microsoft.com/office/drawing/2014/main" xmlns="" id="{F180BD43-5C86-B279-F0BA-F17C30F221AE}"/>
              </a:ext>
            </a:extLst>
          </p:cNvPr>
          <p:cNvSpPr txBox="1"/>
          <p:nvPr/>
        </p:nvSpPr>
        <p:spPr>
          <a:xfrm rot="10800000" flipV="1">
            <a:off x="385414" y="838200"/>
            <a:ext cx="11806586" cy="47084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accent1">
                    <a:lumMod val="75000"/>
                  </a:schemeClr>
                </a:solidFill>
                <a:latin typeface="Verdana Pro"/>
                <a:cs typeface="Calibri"/>
              </a:rPr>
              <a:t>Measuring our environmental </a:t>
            </a:r>
            <a:r>
              <a:rPr lang="en-US" sz="2400" b="1" dirty="0" smtClean="0">
                <a:solidFill>
                  <a:schemeClr val="accent1">
                    <a:lumMod val="75000"/>
                  </a:schemeClr>
                </a:solidFill>
                <a:latin typeface="Verdana Pro"/>
                <a:cs typeface="Calibri"/>
              </a:rPr>
              <a:t>impact</a:t>
            </a:r>
            <a:endParaRPr lang="en-US" sz="2400" b="1" dirty="0">
              <a:solidFill>
                <a:schemeClr val="accent1">
                  <a:lumMod val="75000"/>
                </a:schemeClr>
              </a:solidFill>
              <a:latin typeface="Verdana Pro"/>
              <a:cs typeface="Calibri"/>
            </a:endParaRPr>
          </a:p>
        </p:txBody>
      </p:sp>
      <p:sp>
        <p:nvSpPr>
          <p:cNvPr id="7" name="TextBox 11">
            <a:extLst>
              <a:ext uri="{FF2B5EF4-FFF2-40B4-BE49-F238E27FC236}">
                <a16:creationId xmlns:a16="http://schemas.microsoft.com/office/drawing/2014/main" xmlns="" id="{56D38220-E9F8-5EAA-AFD0-96FF1063A5EE}"/>
              </a:ext>
            </a:extLst>
          </p:cNvPr>
          <p:cNvSpPr txBox="1"/>
          <p:nvPr/>
        </p:nvSpPr>
        <p:spPr>
          <a:xfrm>
            <a:off x="1295400" y="1295400"/>
            <a:ext cx="5213464" cy="30777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err="1">
                <a:solidFill>
                  <a:schemeClr val="accent1">
                    <a:lumMod val="75000"/>
                  </a:schemeClr>
                </a:solidFill>
                <a:latin typeface="Verdana Pro"/>
              </a:rPr>
              <a:t>Analysing</a:t>
            </a:r>
            <a:r>
              <a:rPr lang="en-US" sz="1400" dirty="0">
                <a:solidFill>
                  <a:schemeClr val="accent1">
                    <a:lumMod val="75000"/>
                  </a:schemeClr>
                </a:solidFill>
                <a:latin typeface="Verdana Pro"/>
              </a:rPr>
              <a:t> the survey answers</a:t>
            </a:r>
          </a:p>
        </p:txBody>
      </p:sp>
      <p:sp>
        <p:nvSpPr>
          <p:cNvPr id="10" name="TextBox 11">
            <a:extLst>
              <a:ext uri="{FF2B5EF4-FFF2-40B4-BE49-F238E27FC236}">
                <a16:creationId xmlns:a16="http://schemas.microsoft.com/office/drawing/2014/main" xmlns="" id="{28FCBA9B-1B67-7E50-19A1-508069BBECEA}"/>
              </a:ext>
            </a:extLst>
          </p:cNvPr>
          <p:cNvSpPr txBox="1"/>
          <p:nvPr/>
        </p:nvSpPr>
        <p:spPr>
          <a:xfrm>
            <a:off x="7391400" y="1371600"/>
            <a:ext cx="3788856" cy="30777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i="1" dirty="0">
                <a:solidFill>
                  <a:schemeClr val="accent1">
                    <a:lumMod val="75000"/>
                  </a:schemeClr>
                </a:solidFill>
                <a:latin typeface="Verdana Pro"/>
              </a:rPr>
              <a:t>Some qualitative remarks:</a:t>
            </a:r>
          </a:p>
        </p:txBody>
      </p:sp>
      <p:pic>
        <p:nvPicPr>
          <p:cNvPr id="15" name="Google Shape;117;p3"/>
          <p:cNvPicPr preferRelativeResize="0"/>
          <p:nvPr/>
        </p:nvPicPr>
        <p:blipFill rotWithShape="1">
          <a:blip r:embed="rId3">
            <a:alphaModFix/>
          </a:blip>
          <a:srcRect/>
          <a:stretch/>
        </p:blipFill>
        <p:spPr>
          <a:xfrm>
            <a:off x="78896" y="0"/>
            <a:ext cx="838200" cy="771832"/>
          </a:xfrm>
          <a:prstGeom prst="rect">
            <a:avLst/>
          </a:prstGeom>
          <a:noFill/>
          <a:ln>
            <a:noFill/>
          </a:ln>
        </p:spPr>
      </p:pic>
      <p:sp>
        <p:nvSpPr>
          <p:cNvPr id="17" name="Google Shape;111;p3"/>
          <p:cNvSpPr/>
          <p:nvPr/>
        </p:nvSpPr>
        <p:spPr>
          <a:xfrm>
            <a:off x="1053381" y="0"/>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 name="Google Shape;112;p3"/>
          <p:cNvSpPr txBox="1">
            <a:spLocks/>
          </p:cNvSpPr>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fontScale="90000"/>
          </a:bodyPr>
          <a:lstStyle/>
          <a:p>
            <a:pPr marL="0" marR="0" lvl="0" indent="0" algn="ctr" defTabSz="914400" rtl="0" eaLnBrk="1" fontAlgn="auto" latinLnBrk="0" hangingPunct="1">
              <a:lnSpc>
                <a:spcPct val="90000"/>
              </a:lnSpc>
              <a:spcBef>
                <a:spcPts val="0"/>
              </a:spcBef>
              <a:spcAft>
                <a:spcPts val="0"/>
              </a:spcAft>
              <a:buClr>
                <a:schemeClr val="lt1"/>
              </a:buClr>
              <a:buSzPts val="2800"/>
              <a:buFont typeface="Verdana"/>
              <a:buNone/>
              <a:tabLst/>
              <a:defRPr/>
            </a:pPr>
            <a:r>
              <a:rPr kumimoji="0" lang="en-US" sz="2800" b="1" i="0" u="none" strike="noStrike" kern="0" cap="none" spc="0" normalizeH="0" baseline="0" noProof="0" dirty="0" smtClean="0">
                <a:ln>
                  <a:noFill/>
                </a:ln>
                <a:solidFill>
                  <a:schemeClr val="lt1"/>
                </a:solidFill>
                <a:effectLst/>
                <a:uLnTx/>
                <a:uFillTx/>
                <a:latin typeface="Verdana"/>
                <a:ea typeface="Verdana"/>
                <a:cs typeface="Verdana"/>
                <a:sym typeface="Verdana"/>
              </a:rPr>
              <a:t>Task 5.1 – Sustainable travel &amp; mobility</a:t>
            </a:r>
            <a:endParaRPr kumimoji="0" lang="en-US" sz="44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21" name="20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Tree>
    <p:extLst>
      <p:ext uri="{BB962C8B-B14F-4D97-AF65-F5344CB8AC3E}">
        <p14:creationId xmlns:p14="http://schemas.microsoft.com/office/powerpoint/2010/main" xmlns="" val="46031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6</a:t>
            </a:fld>
            <a:endParaRPr lang="en-US"/>
          </a:p>
        </p:txBody>
      </p:sp>
      <p:sp>
        <p:nvSpPr>
          <p:cNvPr id="8" name="TextBox 7">
            <a:extLst>
              <a:ext uri="{FF2B5EF4-FFF2-40B4-BE49-F238E27FC236}">
                <a16:creationId xmlns:a16="http://schemas.microsoft.com/office/drawing/2014/main" xmlns="" id="{2FE8E50E-A47B-8E24-6A87-C00585F39D5A}"/>
              </a:ext>
            </a:extLst>
          </p:cNvPr>
          <p:cNvSpPr txBox="1"/>
          <p:nvPr/>
        </p:nvSpPr>
        <p:spPr>
          <a:xfrm>
            <a:off x="1219200" y="914400"/>
            <a:ext cx="8820400" cy="53860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endParaRPr lang="en-US" sz="1600" dirty="0" smtClean="0">
              <a:latin typeface="Verdana Pro"/>
              <a:ea typeface="Calibri"/>
              <a:cs typeface="Calibri"/>
            </a:endParaRPr>
          </a:p>
          <a:p>
            <a:pPr marL="285750" indent="-285750"/>
            <a:r>
              <a:rPr lang="en-US" sz="1800" b="1" dirty="0" smtClean="0">
                <a:solidFill>
                  <a:schemeClr val="accent1">
                    <a:lumMod val="75000"/>
                  </a:schemeClr>
                </a:solidFill>
                <a:latin typeface="Verdana Pro"/>
                <a:ea typeface="Calibri"/>
                <a:cs typeface="Calibri"/>
              </a:rPr>
              <a:t>Outlook</a:t>
            </a:r>
          </a:p>
          <a:p>
            <a:pPr marL="285750" indent="-285750">
              <a:buFont typeface="Arial"/>
              <a:buChar char="•"/>
            </a:pPr>
            <a:endParaRPr lang="en-US" sz="1600" dirty="0" smtClean="0">
              <a:solidFill>
                <a:schemeClr val="accent1">
                  <a:lumMod val="75000"/>
                </a:schemeClr>
              </a:solidFill>
              <a:latin typeface="Verdana Pro"/>
              <a:ea typeface="Calibri"/>
              <a:cs typeface="Calibri"/>
            </a:endParaRPr>
          </a:p>
          <a:p>
            <a:pPr marL="285750" indent="-285750">
              <a:buFont typeface="Arial"/>
              <a:buChar char="•"/>
            </a:pPr>
            <a:r>
              <a:rPr lang="en-US" sz="1600" dirty="0" smtClean="0">
                <a:solidFill>
                  <a:schemeClr val="accent1">
                    <a:lumMod val="75000"/>
                  </a:schemeClr>
                </a:solidFill>
                <a:latin typeface="Verdana Pro"/>
                <a:ea typeface="Calibri"/>
                <a:cs typeface="Calibri"/>
              </a:rPr>
              <a:t>A </a:t>
            </a:r>
            <a:r>
              <a:rPr lang="en-US" sz="1600" dirty="0">
                <a:solidFill>
                  <a:schemeClr val="accent1">
                    <a:lumMod val="75000"/>
                  </a:schemeClr>
                </a:solidFill>
                <a:latin typeface="Verdana Pro"/>
                <a:ea typeface="Calibri"/>
                <a:cs typeface="Calibri"/>
              </a:rPr>
              <a:t>software has been developed to estimate the environmental impact of traveling within KM3NeT; used for the estimation of the impact of the past CMs.</a:t>
            </a:r>
          </a:p>
          <a:p>
            <a:pPr marL="285750" indent="-285750">
              <a:buFont typeface="Arial"/>
              <a:buChar char="•"/>
            </a:pPr>
            <a:endParaRPr lang="en-US" sz="1600" dirty="0">
              <a:solidFill>
                <a:schemeClr val="accent1">
                  <a:lumMod val="75000"/>
                </a:schemeClr>
              </a:solidFill>
              <a:latin typeface="Verdana Pro"/>
              <a:ea typeface="Calibri"/>
              <a:cs typeface="Calibri"/>
            </a:endParaRPr>
          </a:p>
          <a:p>
            <a:pPr marL="285750" indent="-285750">
              <a:buFont typeface="Arial"/>
              <a:buChar char="•"/>
            </a:pPr>
            <a:r>
              <a:rPr lang="en-US" sz="1600" dirty="0">
                <a:solidFill>
                  <a:schemeClr val="accent1">
                    <a:lumMod val="75000"/>
                  </a:schemeClr>
                </a:solidFill>
                <a:latin typeface="Verdana Pro"/>
                <a:ea typeface="Calibri"/>
                <a:cs typeface="Calibri"/>
              </a:rPr>
              <a:t>Could be used to plan future meetings (decide number of remote/in-person meetings, location of a meeting)</a:t>
            </a:r>
          </a:p>
          <a:p>
            <a:pPr marL="285750" indent="-285750">
              <a:buFont typeface="Arial"/>
              <a:buChar char="•"/>
            </a:pPr>
            <a:endParaRPr lang="en-US" sz="1600" dirty="0">
              <a:solidFill>
                <a:schemeClr val="accent1">
                  <a:lumMod val="75000"/>
                </a:schemeClr>
              </a:solidFill>
              <a:latin typeface="Verdana Pro"/>
              <a:ea typeface="Calibri"/>
              <a:cs typeface="Calibri"/>
            </a:endParaRPr>
          </a:p>
          <a:p>
            <a:pPr marL="285750" indent="-285750">
              <a:buFont typeface="Arial"/>
              <a:buChar char="•"/>
            </a:pPr>
            <a:endParaRPr lang="en-US" sz="1600" dirty="0">
              <a:solidFill>
                <a:schemeClr val="accent1">
                  <a:lumMod val="75000"/>
                </a:schemeClr>
              </a:solidFill>
              <a:latin typeface="Verdana Pro"/>
              <a:ea typeface="Calibri"/>
              <a:cs typeface="Calibri"/>
            </a:endParaRPr>
          </a:p>
          <a:p>
            <a:pPr marL="285750" indent="-285750"/>
            <a:r>
              <a:rPr lang="en-US" sz="1800" b="1" dirty="0" smtClean="0">
                <a:solidFill>
                  <a:schemeClr val="accent1">
                    <a:lumMod val="75000"/>
                  </a:schemeClr>
                </a:solidFill>
                <a:latin typeface="Verdana Pro"/>
                <a:ea typeface="Calibri"/>
                <a:cs typeface="Calibri"/>
              </a:rPr>
              <a:t>To do</a:t>
            </a:r>
            <a:endParaRPr lang="en-US" sz="1800" b="1" dirty="0">
              <a:solidFill>
                <a:schemeClr val="accent1">
                  <a:lumMod val="75000"/>
                </a:schemeClr>
              </a:solidFill>
              <a:latin typeface="Verdana Pro"/>
              <a:ea typeface="Calibri"/>
              <a:cs typeface="Calibri"/>
            </a:endParaRPr>
          </a:p>
          <a:p>
            <a:pPr marL="285750" indent="-285750">
              <a:buFont typeface="Arial"/>
              <a:buChar char="•"/>
            </a:pPr>
            <a:endParaRPr lang="en-US" sz="1600" dirty="0">
              <a:solidFill>
                <a:schemeClr val="accent1">
                  <a:lumMod val="75000"/>
                </a:schemeClr>
              </a:solidFill>
              <a:latin typeface="Verdana Pro"/>
              <a:ea typeface="Calibri"/>
              <a:cs typeface="Calibri"/>
            </a:endParaRPr>
          </a:p>
          <a:p>
            <a:pPr marL="285750" indent="-285750">
              <a:buFont typeface="Arial"/>
              <a:buChar char="•"/>
            </a:pPr>
            <a:r>
              <a:rPr lang="en-US" sz="1600" dirty="0">
                <a:solidFill>
                  <a:schemeClr val="accent1">
                    <a:lumMod val="75000"/>
                  </a:schemeClr>
                </a:solidFill>
                <a:latin typeface="Verdana Pro"/>
                <a:ea typeface="Calibri"/>
                <a:cs typeface="Calibri"/>
              </a:rPr>
              <a:t>Plan future meetings with</a:t>
            </a:r>
            <a:r>
              <a:rPr lang="en-US" sz="1600" dirty="0">
                <a:solidFill>
                  <a:schemeClr val="accent1">
                    <a:lumMod val="75000"/>
                  </a:schemeClr>
                </a:solidFill>
                <a:latin typeface="Verdana Pro"/>
                <a:ea typeface="+mn-lt"/>
                <a:cs typeface="Calibri"/>
              </a:rPr>
              <a:t> the aim to annually reduce the </a:t>
            </a:r>
            <a:r>
              <a:rPr lang="en-US" sz="1600" dirty="0">
                <a:solidFill>
                  <a:schemeClr val="accent1">
                    <a:lumMod val="75000"/>
                  </a:schemeClr>
                </a:solidFill>
                <a:latin typeface="Verdana Pro"/>
                <a:ea typeface="+mn-lt"/>
                <a:cs typeface="+mn-lt"/>
              </a:rPr>
              <a:t>emissions according to the </a:t>
            </a:r>
            <a:r>
              <a:rPr lang="en-US" sz="1600" i="1" dirty="0">
                <a:solidFill>
                  <a:schemeClr val="accent1">
                    <a:lumMod val="75000"/>
                  </a:schemeClr>
                </a:solidFill>
                <a:latin typeface="Verdana Pro"/>
                <a:ea typeface="+mn-lt"/>
                <a:cs typeface="+mn-lt"/>
                <a:hlinkClick r:id="rId2"/>
              </a:rPr>
              <a:t>Nationally Determined Contributions (NDCs)</a:t>
            </a:r>
            <a:r>
              <a:rPr lang="en-US" sz="1600" i="1" dirty="0">
                <a:solidFill>
                  <a:schemeClr val="accent1">
                    <a:lumMod val="75000"/>
                  </a:schemeClr>
                </a:solidFill>
                <a:latin typeface="Verdana Pro"/>
                <a:ea typeface="+mn-lt"/>
                <a:cs typeface="+mn-lt"/>
              </a:rPr>
              <a:t>,</a:t>
            </a:r>
            <a:r>
              <a:rPr lang="en-US" sz="1600" dirty="0">
                <a:solidFill>
                  <a:schemeClr val="accent1">
                    <a:lumMod val="75000"/>
                  </a:schemeClr>
                </a:solidFill>
                <a:latin typeface="Verdana Pro"/>
                <a:ea typeface="+mn-lt"/>
                <a:cs typeface="+mn-lt"/>
              </a:rPr>
              <a:t> set for the EU in the context of the </a:t>
            </a:r>
            <a:r>
              <a:rPr lang="en-US" sz="1600" i="1" dirty="0">
                <a:solidFill>
                  <a:schemeClr val="accent1">
                    <a:lumMod val="75000"/>
                  </a:schemeClr>
                </a:solidFill>
                <a:latin typeface="Verdana Pro"/>
                <a:ea typeface="+mn-lt"/>
                <a:cs typeface="+mn-lt"/>
                <a:hlinkClick r:id="rId3"/>
              </a:rPr>
              <a:t>Paris Agreement</a:t>
            </a:r>
            <a:r>
              <a:rPr lang="en-US" sz="1600" dirty="0">
                <a:solidFill>
                  <a:schemeClr val="accent1">
                    <a:lumMod val="75000"/>
                  </a:schemeClr>
                </a:solidFill>
                <a:latin typeface="Verdana Pro"/>
                <a:ea typeface="+mn-lt"/>
                <a:cs typeface="+mn-lt"/>
              </a:rPr>
              <a:t>; Provide use cases.</a:t>
            </a:r>
            <a:endParaRPr lang="en-US" sz="1600" dirty="0">
              <a:solidFill>
                <a:schemeClr val="accent1">
                  <a:lumMod val="75000"/>
                </a:schemeClr>
              </a:solidFill>
              <a:latin typeface="Verdana Pro"/>
              <a:ea typeface="Calibri"/>
              <a:cs typeface="Calibri"/>
            </a:endParaRPr>
          </a:p>
          <a:p>
            <a:pPr marL="285750" indent="-285750">
              <a:buFont typeface="Arial"/>
              <a:buChar char="•"/>
            </a:pPr>
            <a:endParaRPr lang="en-US" sz="1600" dirty="0" smtClean="0">
              <a:latin typeface="Verdana Pro"/>
              <a:ea typeface="Calibri"/>
              <a:cs typeface="Calibri"/>
            </a:endParaRPr>
          </a:p>
          <a:p>
            <a:pPr marL="285750" indent="-285750">
              <a:buFont typeface="Arial"/>
              <a:buChar char="•"/>
            </a:pPr>
            <a:endParaRPr lang="en-US" sz="1600" dirty="0" smtClean="0">
              <a:latin typeface="Verdana Pro"/>
              <a:ea typeface="Calibri"/>
              <a:cs typeface="Calibri"/>
            </a:endParaRPr>
          </a:p>
          <a:p>
            <a:pPr marL="285750" indent="-285750"/>
            <a:r>
              <a:rPr lang="en-US" sz="1800" b="1" dirty="0" smtClean="0">
                <a:solidFill>
                  <a:schemeClr val="accent1">
                    <a:lumMod val="75000"/>
                  </a:schemeClr>
                </a:solidFill>
                <a:latin typeface="Verdana Pro"/>
                <a:ea typeface="Calibri"/>
                <a:cs typeface="Calibri"/>
              </a:rPr>
              <a:t>Resources and deliverable</a:t>
            </a:r>
          </a:p>
          <a:p>
            <a:pPr marL="285750" indent="-285750"/>
            <a:endParaRPr lang="en-US" sz="1800" b="1" dirty="0" smtClean="0">
              <a:solidFill>
                <a:schemeClr val="accent1">
                  <a:lumMod val="75000"/>
                </a:schemeClr>
              </a:solidFill>
              <a:latin typeface="Verdana Pro"/>
              <a:ea typeface="Calibri"/>
              <a:cs typeface="Calibri"/>
            </a:endParaRPr>
          </a:p>
          <a:p>
            <a:pPr marL="285750" indent="-285750"/>
            <a:r>
              <a:rPr lang="en-US" sz="1600" dirty="0" smtClean="0">
                <a:solidFill>
                  <a:schemeClr val="accent1">
                    <a:lumMod val="75000"/>
                  </a:schemeClr>
                </a:solidFill>
                <a:latin typeface="Verdana Pro"/>
                <a:ea typeface="Calibri"/>
                <a:cs typeface="Calibri"/>
              </a:rPr>
              <a:t>	Person power from NCSR D and FAU, report on M18, expected to be in time, no issues identified.</a:t>
            </a:r>
            <a:endParaRPr lang="en-US" sz="1600" dirty="0">
              <a:solidFill>
                <a:schemeClr val="accent1">
                  <a:lumMod val="75000"/>
                </a:schemeClr>
              </a:solidFill>
              <a:latin typeface="Verdana Pro"/>
              <a:ea typeface="Calibri"/>
              <a:cs typeface="Calibri"/>
            </a:endParaRPr>
          </a:p>
        </p:txBody>
      </p:sp>
      <p:pic>
        <p:nvPicPr>
          <p:cNvPr id="7" name="Google Shape;117;p3"/>
          <p:cNvPicPr preferRelativeResize="0"/>
          <p:nvPr/>
        </p:nvPicPr>
        <p:blipFill rotWithShape="1">
          <a:blip r:embed="rId4">
            <a:alphaModFix/>
          </a:blip>
          <a:srcRect/>
          <a:stretch/>
        </p:blipFill>
        <p:spPr>
          <a:xfrm>
            <a:off x="78896" y="0"/>
            <a:ext cx="838200" cy="771832"/>
          </a:xfrm>
          <a:prstGeom prst="rect">
            <a:avLst/>
          </a:prstGeom>
          <a:noFill/>
          <a:ln>
            <a:noFill/>
          </a:ln>
        </p:spPr>
      </p:pic>
      <p:sp>
        <p:nvSpPr>
          <p:cNvPr id="9" name="Google Shape;111;p3"/>
          <p:cNvSpPr/>
          <p:nvPr/>
        </p:nvSpPr>
        <p:spPr>
          <a:xfrm>
            <a:off x="1053381" y="0"/>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 name="Google Shape;112;p3"/>
          <p:cNvSpPr txBox="1">
            <a:spLocks/>
          </p:cNvSpPr>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fontScale="90000"/>
          </a:bodyPr>
          <a:lstStyle/>
          <a:p>
            <a:pPr marL="0" marR="0" lvl="0" indent="0" algn="ctr" defTabSz="914400" rtl="0" eaLnBrk="1" fontAlgn="auto" latinLnBrk="0" hangingPunct="1">
              <a:lnSpc>
                <a:spcPct val="90000"/>
              </a:lnSpc>
              <a:spcBef>
                <a:spcPts val="0"/>
              </a:spcBef>
              <a:spcAft>
                <a:spcPts val="0"/>
              </a:spcAft>
              <a:buClr>
                <a:schemeClr val="lt1"/>
              </a:buClr>
              <a:buSzPts val="2800"/>
              <a:buFont typeface="Verdana"/>
              <a:buNone/>
              <a:tabLst/>
              <a:defRPr/>
            </a:pPr>
            <a:r>
              <a:rPr kumimoji="0" lang="en-US" sz="2800" b="1" i="0" u="none" strike="noStrike" kern="0" cap="none" spc="0" normalizeH="0" baseline="0" noProof="0" dirty="0" smtClean="0">
                <a:ln>
                  <a:noFill/>
                </a:ln>
                <a:solidFill>
                  <a:schemeClr val="lt1"/>
                </a:solidFill>
                <a:effectLst/>
                <a:uLnTx/>
                <a:uFillTx/>
                <a:latin typeface="Verdana"/>
                <a:ea typeface="Verdana"/>
                <a:cs typeface="Verdana"/>
                <a:sym typeface="Verdana"/>
              </a:rPr>
              <a:t>Task 5.1 – Sustainable travel &amp; mobility</a:t>
            </a:r>
            <a:endParaRPr kumimoji="0" lang="en-US" sz="44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11" name="10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Tree>
    <p:extLst>
      <p:ext uri="{BB962C8B-B14F-4D97-AF65-F5344CB8AC3E}">
        <p14:creationId xmlns:p14="http://schemas.microsoft.com/office/powerpoint/2010/main" xmlns="" val="4107643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7</a:t>
            </a:fld>
            <a:endParaRPr lang="en-US"/>
          </a:p>
        </p:txBody>
      </p:sp>
      <p:pic>
        <p:nvPicPr>
          <p:cNvPr id="7" name="Google Shape;117;p3"/>
          <p:cNvPicPr preferRelativeResize="0"/>
          <p:nvPr/>
        </p:nvPicPr>
        <p:blipFill rotWithShape="1">
          <a:blip r:embed="rId2">
            <a:alphaModFix/>
          </a:blip>
          <a:srcRect/>
          <a:stretch/>
        </p:blipFill>
        <p:spPr>
          <a:xfrm>
            <a:off x="78896" y="0"/>
            <a:ext cx="838200" cy="771832"/>
          </a:xfrm>
          <a:prstGeom prst="rect">
            <a:avLst/>
          </a:prstGeom>
          <a:noFill/>
          <a:ln>
            <a:noFill/>
          </a:ln>
        </p:spPr>
      </p:pic>
      <p:sp>
        <p:nvSpPr>
          <p:cNvPr id="9" name="Google Shape;111;p3"/>
          <p:cNvSpPr/>
          <p:nvPr/>
        </p:nvSpPr>
        <p:spPr>
          <a:xfrm>
            <a:off x="1053381" y="0"/>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 name="Google Shape;112;p3"/>
          <p:cNvSpPr txBox="1">
            <a:spLocks/>
          </p:cNvSpPr>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fontScale="97500"/>
          </a:bodyPr>
          <a:lstStyle/>
          <a:p>
            <a:pPr marL="0" marR="0" lvl="0" indent="0" algn="ctr" defTabSz="914400" rtl="0" eaLnBrk="1" fontAlgn="auto" latinLnBrk="0" hangingPunct="1">
              <a:lnSpc>
                <a:spcPct val="90000"/>
              </a:lnSpc>
              <a:spcBef>
                <a:spcPts val="0"/>
              </a:spcBef>
              <a:spcAft>
                <a:spcPts val="0"/>
              </a:spcAft>
              <a:buClr>
                <a:schemeClr val="lt1"/>
              </a:buClr>
              <a:buSzPts val="2800"/>
              <a:buFont typeface="Verdana"/>
              <a:buNone/>
              <a:tabLst/>
              <a:defRPr/>
            </a:pPr>
            <a:r>
              <a:rPr kumimoji="0" lang="en-US" sz="2800" b="1" i="0" u="none" strike="noStrike" kern="0" cap="none" spc="0" normalizeH="0" baseline="0" noProof="0" dirty="0" smtClean="0">
                <a:ln>
                  <a:noFill/>
                </a:ln>
                <a:solidFill>
                  <a:schemeClr val="lt1"/>
                </a:solidFill>
                <a:effectLst/>
                <a:uLnTx/>
                <a:uFillTx/>
                <a:latin typeface="Verdana"/>
                <a:ea typeface="Verdana"/>
                <a:cs typeface="Verdana"/>
                <a:sym typeface="Verdana"/>
              </a:rPr>
              <a:t>Task 5.2 – Green Computing</a:t>
            </a:r>
            <a:endParaRPr kumimoji="0" lang="en-US" sz="44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11" name="10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
        <p:nvSpPr>
          <p:cNvPr id="12" name="11 - TextBox"/>
          <p:cNvSpPr txBox="1"/>
          <p:nvPr/>
        </p:nvSpPr>
        <p:spPr>
          <a:xfrm>
            <a:off x="1295400" y="1143000"/>
            <a:ext cx="10363200" cy="4431983"/>
          </a:xfrm>
          <a:prstGeom prst="rect">
            <a:avLst/>
          </a:prstGeom>
          <a:noFill/>
        </p:spPr>
        <p:txBody>
          <a:bodyPr wrap="square" rtlCol="0">
            <a:spAutoFit/>
          </a:bodyPr>
          <a:lstStyle/>
          <a:p>
            <a:r>
              <a:rPr lang="en-US" sz="1600" dirty="0" smtClean="0">
                <a:solidFill>
                  <a:schemeClr val="accent1">
                    <a:lumMod val="75000"/>
                  </a:schemeClr>
                </a:solidFill>
                <a:latin typeface="Verdana Pro"/>
              </a:rPr>
              <a:t>Computing needs are increasingly becoming an important contributor to the resources required for modern experiments, with corresponding impact on the running costs as well as their carbon footprint.</a:t>
            </a:r>
          </a:p>
          <a:p>
            <a:endParaRPr lang="en-US" sz="1600" dirty="0" smtClean="0">
              <a:solidFill>
                <a:schemeClr val="accent1">
                  <a:lumMod val="75000"/>
                </a:schemeClr>
              </a:solidFill>
              <a:latin typeface="Verdana Pro"/>
            </a:endParaRPr>
          </a:p>
          <a:p>
            <a:endParaRPr lang="en-US" sz="1600" dirty="0" smtClean="0">
              <a:latin typeface="Verdana Pro"/>
            </a:endParaRPr>
          </a:p>
          <a:p>
            <a:r>
              <a:rPr lang="en-US" sz="1600" i="1" dirty="0" smtClean="0">
                <a:solidFill>
                  <a:schemeClr val="accent2">
                    <a:lumMod val="75000"/>
                  </a:schemeClr>
                </a:solidFill>
                <a:latin typeface="Verdana Pro"/>
              </a:rPr>
              <a:t>“Measure and assess the current situation regarding needed computing resources. Investigate possible solutions to reduce “carbon footprint” in both hardware and software and propose changes to the existing procedures.”</a:t>
            </a:r>
          </a:p>
          <a:p>
            <a:endParaRPr lang="en-US" sz="1600" i="1" dirty="0" smtClean="0">
              <a:solidFill>
                <a:schemeClr val="accent2">
                  <a:lumMod val="75000"/>
                </a:schemeClr>
              </a:solidFill>
              <a:latin typeface="Verdana Pro"/>
            </a:endParaRPr>
          </a:p>
          <a:p>
            <a:endParaRPr lang="en-US" sz="1600" i="1" dirty="0" smtClean="0">
              <a:solidFill>
                <a:schemeClr val="accent2">
                  <a:lumMod val="75000"/>
                </a:schemeClr>
              </a:solidFill>
              <a:latin typeface="Verdana Pro"/>
            </a:endParaRPr>
          </a:p>
          <a:p>
            <a:endParaRPr lang="en-US" sz="1600" i="1" dirty="0" smtClean="0">
              <a:solidFill>
                <a:schemeClr val="accent2">
                  <a:lumMod val="75000"/>
                </a:schemeClr>
              </a:solidFill>
              <a:latin typeface="Verdana Pro"/>
            </a:endParaRPr>
          </a:p>
          <a:p>
            <a:endParaRPr lang="en-US" sz="1600" i="1" dirty="0" smtClean="0">
              <a:solidFill>
                <a:schemeClr val="accent2">
                  <a:lumMod val="75000"/>
                </a:schemeClr>
              </a:solidFill>
              <a:latin typeface="Verdana Pro"/>
            </a:endParaRPr>
          </a:p>
          <a:p>
            <a:r>
              <a:rPr lang="en-US" sz="1600" dirty="0" smtClean="0">
                <a:solidFill>
                  <a:schemeClr val="accent1">
                    <a:lumMod val="75000"/>
                  </a:schemeClr>
                </a:solidFill>
                <a:latin typeface="Verdana Pro"/>
              </a:rPr>
              <a:t>Recommendations :</a:t>
            </a:r>
          </a:p>
          <a:p>
            <a:endParaRPr lang="en-US" sz="1600" dirty="0" smtClean="0">
              <a:solidFill>
                <a:schemeClr val="accent1">
                  <a:lumMod val="75000"/>
                </a:schemeClr>
              </a:solidFill>
              <a:latin typeface="Verdana Pro"/>
            </a:endParaRPr>
          </a:p>
          <a:p>
            <a:pPr>
              <a:buFont typeface="Arial" pitchFamily="34" charset="0"/>
              <a:buChar char="•"/>
            </a:pPr>
            <a:r>
              <a:rPr lang="en-US" sz="1600" dirty="0" smtClean="0">
                <a:solidFill>
                  <a:schemeClr val="accent1">
                    <a:lumMod val="75000"/>
                  </a:schemeClr>
                </a:solidFill>
                <a:latin typeface="Verdana Pro"/>
              </a:rPr>
              <a:t> Hardware</a:t>
            </a:r>
          </a:p>
          <a:p>
            <a:pPr>
              <a:buFont typeface="Arial" pitchFamily="34" charset="0"/>
              <a:buChar char="•"/>
            </a:pPr>
            <a:r>
              <a:rPr lang="en-US" sz="1600" dirty="0" smtClean="0">
                <a:solidFill>
                  <a:schemeClr val="accent1">
                    <a:lumMod val="75000"/>
                  </a:schemeClr>
                </a:solidFill>
                <a:latin typeface="Verdana Pro"/>
              </a:rPr>
              <a:t> Software</a:t>
            </a:r>
          </a:p>
          <a:p>
            <a:pPr>
              <a:buFont typeface="Arial" pitchFamily="34" charset="0"/>
              <a:buChar char="•"/>
            </a:pPr>
            <a:r>
              <a:rPr lang="en-US" sz="1600" dirty="0" smtClean="0">
                <a:solidFill>
                  <a:schemeClr val="accent1">
                    <a:lumMod val="75000"/>
                  </a:schemeClr>
                </a:solidFill>
                <a:latin typeface="Verdana Pro"/>
              </a:rPr>
              <a:t> KM3NeT-wide policies and procedures</a:t>
            </a:r>
          </a:p>
          <a:p>
            <a:pPr>
              <a:buFont typeface="Arial" pitchFamily="34" charset="0"/>
              <a:buChar char="•"/>
            </a:pPr>
            <a:r>
              <a:rPr lang="en-US" sz="1600" dirty="0" smtClean="0">
                <a:solidFill>
                  <a:schemeClr val="accent1">
                    <a:lumMod val="75000"/>
                  </a:schemeClr>
                </a:solidFill>
                <a:latin typeface="Verdana Pro"/>
              </a:rPr>
              <a:t> User policies and procedures</a:t>
            </a:r>
          </a:p>
          <a:p>
            <a:endParaRPr lang="en-US" dirty="0" smtClean="0"/>
          </a:p>
          <a:p>
            <a:r>
              <a:rPr lang="en-US" dirty="0" smtClean="0"/>
              <a:t>  </a:t>
            </a:r>
            <a:endParaRPr lang="en-US" dirty="0"/>
          </a:p>
        </p:txBody>
      </p:sp>
      <p:pic>
        <p:nvPicPr>
          <p:cNvPr id="13" name="Google Shape;165;p22"/>
          <p:cNvPicPr preferRelativeResize="0"/>
          <p:nvPr/>
        </p:nvPicPr>
        <p:blipFill>
          <a:blip r:embed="rId3">
            <a:alphaModFix/>
          </a:blip>
          <a:stretch>
            <a:fillRect/>
          </a:stretch>
        </p:blipFill>
        <p:spPr>
          <a:xfrm>
            <a:off x="8915400" y="2895600"/>
            <a:ext cx="2796051" cy="2150499"/>
          </a:xfrm>
          <a:prstGeom prst="rect">
            <a:avLst/>
          </a:prstGeom>
          <a:noFill/>
          <a:ln>
            <a:noFill/>
          </a:ln>
        </p:spPr>
      </p:pic>
      <p:pic>
        <p:nvPicPr>
          <p:cNvPr id="14" name="Google Shape;92;p13"/>
          <p:cNvPicPr preferRelativeResize="0"/>
          <p:nvPr/>
        </p:nvPicPr>
        <p:blipFill>
          <a:blip r:embed="rId4">
            <a:alphaModFix/>
          </a:blip>
          <a:stretch>
            <a:fillRect/>
          </a:stretch>
        </p:blipFill>
        <p:spPr>
          <a:xfrm>
            <a:off x="5715000" y="2895600"/>
            <a:ext cx="3276600" cy="2193343"/>
          </a:xfrm>
          <a:prstGeom prst="rect">
            <a:avLst/>
          </a:prstGeom>
          <a:noFill/>
          <a:ln>
            <a:noFill/>
          </a:ln>
        </p:spPr>
      </p:pic>
      <p:sp>
        <p:nvSpPr>
          <p:cNvPr id="15" name="Google Shape;91;p13"/>
          <p:cNvSpPr txBox="1">
            <a:spLocks noGrp="1"/>
          </p:cNvSpPr>
          <p:nvPr>
            <p:ph type="body" idx="1"/>
          </p:nvPr>
        </p:nvSpPr>
        <p:spPr>
          <a:xfrm>
            <a:off x="6096000" y="5181600"/>
            <a:ext cx="5562600" cy="546825"/>
          </a:xfrm>
          <a:prstGeom prst="rect">
            <a:avLst/>
          </a:prstGeom>
        </p:spPr>
        <p:txBody>
          <a:bodyPr spcFirstLastPara="1" wrap="square" lIns="91425" tIns="45700" rIns="91425" bIns="45700" anchor="t" anchorCtr="0">
            <a:noAutofit/>
          </a:bodyPr>
          <a:lstStyle/>
          <a:p>
            <a:pPr marL="342900" lvl="0" indent="-342900" algn="just" rtl="0">
              <a:spcBef>
                <a:spcPts val="0"/>
              </a:spcBef>
              <a:spcAft>
                <a:spcPts val="0"/>
              </a:spcAft>
              <a:buSzPts val="2800"/>
              <a:buNone/>
            </a:pPr>
            <a:r>
              <a:rPr lang="en-US" sz="1200" dirty="0" smtClean="0">
                <a:solidFill>
                  <a:schemeClr val="bg1">
                    <a:lumMod val="65000"/>
                  </a:schemeClr>
                </a:solidFill>
                <a:latin typeface="Verdana Pro"/>
              </a:rPr>
              <a:t>        Approximately </a:t>
            </a:r>
            <a:r>
              <a:rPr lang="en-US" sz="1200" dirty="0">
                <a:solidFill>
                  <a:schemeClr val="bg1">
                    <a:lumMod val="65000"/>
                  </a:schemeClr>
                </a:solidFill>
                <a:latin typeface="Verdana Pro"/>
              </a:rPr>
              <a:t>8000 data centers around the </a:t>
            </a:r>
            <a:r>
              <a:rPr lang="en-US" sz="1200" dirty="0" smtClean="0">
                <a:solidFill>
                  <a:schemeClr val="bg1">
                    <a:lumMod val="65000"/>
                  </a:schemeClr>
                </a:solidFill>
                <a:latin typeface="Verdana Pro"/>
              </a:rPr>
              <a:t>globe with energy </a:t>
            </a:r>
            <a:r>
              <a:rPr lang="en-US" sz="1200" dirty="0">
                <a:solidFill>
                  <a:schemeClr val="bg1">
                    <a:lumMod val="65000"/>
                  </a:schemeClr>
                </a:solidFill>
                <a:latin typeface="Verdana Pro"/>
              </a:rPr>
              <a:t>consumption </a:t>
            </a:r>
            <a:r>
              <a:rPr lang="en-US" sz="1200" dirty="0" smtClean="0">
                <a:solidFill>
                  <a:schemeClr val="bg1">
                    <a:lumMod val="65000"/>
                  </a:schemeClr>
                </a:solidFill>
                <a:latin typeface="Verdana Pro"/>
              </a:rPr>
              <a:t>of 196-400 </a:t>
            </a:r>
            <a:r>
              <a:rPr lang="en-US" sz="1200" dirty="0" err="1">
                <a:solidFill>
                  <a:schemeClr val="bg1">
                    <a:lumMod val="65000"/>
                  </a:schemeClr>
                </a:solidFill>
                <a:latin typeface="Verdana Pro"/>
              </a:rPr>
              <a:t>TWh</a:t>
            </a:r>
            <a:r>
              <a:rPr lang="en-US" sz="1200" dirty="0">
                <a:solidFill>
                  <a:schemeClr val="bg1">
                    <a:lumMod val="65000"/>
                  </a:schemeClr>
                </a:solidFill>
                <a:latin typeface="Verdana Pro"/>
              </a:rPr>
              <a:t> annually  </a:t>
            </a:r>
            <a:endParaRPr sz="1200">
              <a:solidFill>
                <a:schemeClr val="bg1">
                  <a:lumMod val="65000"/>
                </a:schemeClr>
              </a:solidFill>
              <a:latin typeface="Verdana Pro"/>
            </a:endParaRPr>
          </a:p>
        </p:txBody>
      </p:sp>
    </p:spTree>
    <p:extLst>
      <p:ext uri="{BB962C8B-B14F-4D97-AF65-F5344CB8AC3E}">
        <p14:creationId xmlns:p14="http://schemas.microsoft.com/office/powerpoint/2010/main" xmlns="" val="4107643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8</a:t>
            </a:fld>
            <a:endParaRPr lang="en-US"/>
          </a:p>
        </p:txBody>
      </p:sp>
      <p:pic>
        <p:nvPicPr>
          <p:cNvPr id="7" name="Google Shape;117;p3"/>
          <p:cNvPicPr preferRelativeResize="0"/>
          <p:nvPr/>
        </p:nvPicPr>
        <p:blipFill rotWithShape="1">
          <a:blip r:embed="rId2">
            <a:alphaModFix/>
          </a:blip>
          <a:srcRect/>
          <a:stretch/>
        </p:blipFill>
        <p:spPr>
          <a:xfrm>
            <a:off x="78896" y="0"/>
            <a:ext cx="838200" cy="771832"/>
          </a:xfrm>
          <a:prstGeom prst="rect">
            <a:avLst/>
          </a:prstGeom>
          <a:noFill/>
          <a:ln>
            <a:noFill/>
          </a:ln>
        </p:spPr>
      </p:pic>
      <p:sp>
        <p:nvSpPr>
          <p:cNvPr id="9" name="Google Shape;111;p3"/>
          <p:cNvSpPr/>
          <p:nvPr/>
        </p:nvSpPr>
        <p:spPr>
          <a:xfrm>
            <a:off x="1053381" y="0"/>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 name="Google Shape;112;p3"/>
          <p:cNvSpPr txBox="1">
            <a:spLocks/>
          </p:cNvSpPr>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fontScale="97500"/>
          </a:bodyPr>
          <a:lstStyle/>
          <a:p>
            <a:pPr marL="0" marR="0" lvl="0" indent="0" algn="ctr" defTabSz="914400" rtl="0" eaLnBrk="1" fontAlgn="auto" latinLnBrk="0" hangingPunct="1">
              <a:lnSpc>
                <a:spcPct val="90000"/>
              </a:lnSpc>
              <a:spcBef>
                <a:spcPts val="0"/>
              </a:spcBef>
              <a:spcAft>
                <a:spcPts val="0"/>
              </a:spcAft>
              <a:buClr>
                <a:schemeClr val="lt1"/>
              </a:buClr>
              <a:buSzPts val="2800"/>
              <a:buFont typeface="Verdana"/>
              <a:buNone/>
              <a:tabLst/>
              <a:defRPr/>
            </a:pPr>
            <a:r>
              <a:rPr kumimoji="0" lang="en-US" sz="2800" b="1" i="0" u="none" strike="noStrike" kern="0" cap="none" spc="0" normalizeH="0" baseline="0" noProof="0" dirty="0" smtClean="0">
                <a:ln>
                  <a:noFill/>
                </a:ln>
                <a:solidFill>
                  <a:schemeClr val="lt1"/>
                </a:solidFill>
                <a:effectLst/>
                <a:uLnTx/>
                <a:uFillTx/>
                <a:latin typeface="Verdana"/>
                <a:ea typeface="Verdana"/>
                <a:cs typeface="Verdana"/>
                <a:sym typeface="Verdana"/>
              </a:rPr>
              <a:t>Task 5.2 – Green Computing</a:t>
            </a:r>
            <a:endParaRPr kumimoji="0" lang="en-US" sz="44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11" name="10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
        <p:nvSpPr>
          <p:cNvPr id="16" name="15 - Θέση κειμένου"/>
          <p:cNvSpPr>
            <a:spLocks noGrp="1"/>
          </p:cNvSpPr>
          <p:nvPr>
            <p:ph type="body" idx="1"/>
          </p:nvPr>
        </p:nvSpPr>
        <p:spPr>
          <a:xfrm>
            <a:off x="838200" y="838200"/>
            <a:ext cx="10515600" cy="5338763"/>
          </a:xfrm>
        </p:spPr>
        <p:txBody>
          <a:bodyPr>
            <a:normAutofit/>
          </a:bodyPr>
          <a:lstStyle/>
          <a:p>
            <a:pPr>
              <a:buNone/>
            </a:pPr>
            <a:r>
              <a:rPr lang="en-US" sz="1800" dirty="0" smtClean="0">
                <a:solidFill>
                  <a:schemeClr val="accent1">
                    <a:lumMod val="50000"/>
                  </a:schemeClr>
                </a:solidFill>
                <a:latin typeface="Verdana Pro"/>
              </a:rPr>
              <a:t>Hardware recommendations </a:t>
            </a:r>
          </a:p>
          <a:p>
            <a:pPr marL="342900" lvl="0" algn="just">
              <a:spcBef>
                <a:spcPts val="0"/>
              </a:spcBef>
              <a:buSzPts val="2800"/>
              <a:buNone/>
            </a:pPr>
            <a:endParaRPr lang="en-US" sz="2000" dirty="0" smtClean="0">
              <a:solidFill>
                <a:schemeClr val="accent5">
                  <a:lumMod val="75000"/>
                </a:schemeClr>
              </a:solidFill>
              <a:latin typeface="Verdana Pro"/>
            </a:endParaRPr>
          </a:p>
          <a:p>
            <a:pPr marL="800100" lvl="1" algn="just">
              <a:spcBef>
                <a:spcPts val="0"/>
              </a:spcBef>
              <a:buSzPts val="2800"/>
              <a:buNone/>
            </a:pPr>
            <a:r>
              <a:rPr lang="en-US" sz="1600" u="sng" dirty="0" smtClean="0">
                <a:solidFill>
                  <a:schemeClr val="accent5">
                    <a:lumMod val="75000"/>
                  </a:schemeClr>
                </a:solidFill>
                <a:latin typeface="Verdana Pro"/>
              </a:rPr>
              <a:t>Measure energy consumption</a:t>
            </a:r>
          </a:p>
          <a:p>
            <a:pPr marL="1200150" lvl="2" indent="-336550" algn="just">
              <a:spcBef>
                <a:spcPts val="0"/>
              </a:spcBef>
              <a:buSzPts val="2600"/>
              <a:buNone/>
            </a:pPr>
            <a:r>
              <a:rPr lang="en-US" sz="1600" dirty="0" smtClean="0">
                <a:solidFill>
                  <a:schemeClr val="accent5">
                    <a:lumMod val="75000"/>
                  </a:schemeClr>
                </a:solidFill>
                <a:latin typeface="Verdana Pro"/>
              </a:rPr>
              <a:t>Smart power distributions units are more efficient</a:t>
            </a:r>
          </a:p>
          <a:p>
            <a:pPr marL="1600200" lvl="1" indent="0" algn="just">
              <a:spcBef>
                <a:spcPts val="0"/>
              </a:spcBef>
              <a:buNone/>
            </a:pPr>
            <a:endParaRPr lang="en-US" sz="1600" dirty="0" smtClean="0">
              <a:solidFill>
                <a:schemeClr val="accent5">
                  <a:lumMod val="75000"/>
                </a:schemeClr>
              </a:solidFill>
              <a:latin typeface="Verdana Pro"/>
            </a:endParaRPr>
          </a:p>
          <a:p>
            <a:pPr marL="800100" lvl="1" indent="-406400" algn="just">
              <a:spcBef>
                <a:spcPts val="0"/>
              </a:spcBef>
              <a:buSzPts val="2800"/>
              <a:buNone/>
            </a:pPr>
            <a:r>
              <a:rPr lang="en-US" sz="1600" u="sng" dirty="0" smtClean="0">
                <a:solidFill>
                  <a:schemeClr val="accent5">
                    <a:lumMod val="75000"/>
                  </a:schemeClr>
                </a:solidFill>
                <a:latin typeface="Verdana Pro"/>
              </a:rPr>
              <a:t>Turn down idle equipment and consolidate lightly used servers </a:t>
            </a:r>
          </a:p>
          <a:p>
            <a:pPr marL="800100" lvl="1" indent="-406400" algn="just">
              <a:spcBef>
                <a:spcPts val="0"/>
              </a:spcBef>
              <a:buSzPts val="2800"/>
              <a:buNone/>
            </a:pPr>
            <a:r>
              <a:rPr lang="en-US" sz="1600" dirty="0" smtClean="0">
                <a:solidFill>
                  <a:schemeClr val="accent5">
                    <a:lumMod val="75000"/>
                  </a:schemeClr>
                </a:solidFill>
                <a:latin typeface="Verdana Pro"/>
              </a:rPr>
              <a:t>	Efficient use of resources</a:t>
            </a:r>
          </a:p>
          <a:p>
            <a:pPr marL="800100" lvl="1" indent="-406400" algn="just">
              <a:spcBef>
                <a:spcPts val="0"/>
              </a:spcBef>
              <a:buSzPts val="2800"/>
              <a:buNone/>
            </a:pPr>
            <a:endParaRPr lang="en-US" sz="1600" u="sng" dirty="0" smtClean="0">
              <a:solidFill>
                <a:schemeClr val="accent5">
                  <a:lumMod val="75000"/>
                </a:schemeClr>
              </a:solidFill>
              <a:latin typeface="Verdana Pro"/>
            </a:endParaRPr>
          </a:p>
          <a:p>
            <a:pPr marL="800100" lvl="1" indent="-406400" algn="just">
              <a:spcBef>
                <a:spcPts val="0"/>
              </a:spcBef>
              <a:buSzPts val="2800"/>
              <a:buNone/>
            </a:pPr>
            <a:r>
              <a:rPr lang="en-US" sz="1600" u="sng" dirty="0" smtClean="0">
                <a:solidFill>
                  <a:schemeClr val="accent5">
                    <a:lumMod val="75000"/>
                  </a:schemeClr>
                </a:solidFill>
                <a:latin typeface="Verdana Pro"/>
              </a:rPr>
              <a:t>Rise in ambient temperatures</a:t>
            </a:r>
          </a:p>
          <a:p>
            <a:pPr marL="1200150" lvl="2" indent="-349250" algn="just">
              <a:spcBef>
                <a:spcPts val="0"/>
              </a:spcBef>
              <a:buSzPts val="2800"/>
              <a:buNone/>
            </a:pPr>
            <a:r>
              <a:rPr lang="en-US" sz="1600" dirty="0" smtClean="0">
                <a:solidFill>
                  <a:schemeClr val="accent5">
                    <a:lumMod val="75000"/>
                  </a:schemeClr>
                </a:solidFill>
                <a:latin typeface="Verdana Pro"/>
              </a:rPr>
              <a:t>Modern equipment can do well in temperatures close to 25 ˚C </a:t>
            </a:r>
          </a:p>
          <a:p>
            <a:pPr marL="1200150" lvl="1" indent="0" algn="just">
              <a:spcBef>
                <a:spcPts val="0"/>
              </a:spcBef>
              <a:buNone/>
            </a:pPr>
            <a:endParaRPr lang="en-US" sz="1600" dirty="0" smtClean="0">
              <a:solidFill>
                <a:schemeClr val="accent5">
                  <a:lumMod val="75000"/>
                </a:schemeClr>
              </a:solidFill>
              <a:latin typeface="Verdana Pro"/>
            </a:endParaRPr>
          </a:p>
          <a:p>
            <a:pPr marL="800100" lvl="1" indent="-406400" algn="just">
              <a:spcBef>
                <a:spcPts val="0"/>
              </a:spcBef>
              <a:buSzPts val="2800"/>
              <a:buNone/>
            </a:pPr>
            <a:r>
              <a:rPr lang="en-US" sz="1600" u="sng" dirty="0" smtClean="0">
                <a:solidFill>
                  <a:schemeClr val="accent5">
                    <a:lumMod val="75000"/>
                  </a:schemeClr>
                </a:solidFill>
                <a:latin typeface="Verdana Pro"/>
              </a:rPr>
              <a:t>Air conditioning</a:t>
            </a:r>
          </a:p>
          <a:p>
            <a:pPr marL="1200150" lvl="2" indent="-336550" algn="just">
              <a:spcBef>
                <a:spcPts val="0"/>
              </a:spcBef>
              <a:buSzPts val="2600"/>
              <a:buNone/>
            </a:pPr>
            <a:r>
              <a:rPr lang="en-US" sz="1600" dirty="0" smtClean="0">
                <a:solidFill>
                  <a:schemeClr val="accent5">
                    <a:lumMod val="75000"/>
                  </a:schemeClr>
                </a:solidFill>
                <a:latin typeface="Verdana Pro"/>
              </a:rPr>
              <a:t>Employ hot/cold aisle configuration</a:t>
            </a:r>
          </a:p>
          <a:p>
            <a:pPr marL="1200150" lvl="2" indent="-336550" algn="just">
              <a:spcBef>
                <a:spcPts val="0"/>
              </a:spcBef>
              <a:buSzPts val="2600"/>
              <a:buNone/>
            </a:pPr>
            <a:r>
              <a:rPr lang="en-US" sz="1600" dirty="0" smtClean="0">
                <a:solidFill>
                  <a:schemeClr val="accent5">
                    <a:lumMod val="75000"/>
                  </a:schemeClr>
                </a:solidFill>
                <a:latin typeface="Verdana Pro"/>
              </a:rPr>
              <a:t>Hot aisle containment helps you save a lot of energy </a:t>
            </a:r>
          </a:p>
          <a:p>
            <a:pPr marL="1200150" lvl="2" indent="-336550" algn="just">
              <a:spcBef>
                <a:spcPts val="0"/>
              </a:spcBef>
              <a:buSzPts val="2600"/>
              <a:buNone/>
            </a:pPr>
            <a:r>
              <a:rPr lang="en-US" sz="1600" dirty="0" smtClean="0">
                <a:solidFill>
                  <a:schemeClr val="accent5">
                    <a:lumMod val="75000"/>
                  </a:schemeClr>
                </a:solidFill>
                <a:latin typeface="Verdana Pro"/>
              </a:rPr>
              <a:t>Exploit climate whenever possible</a:t>
            </a:r>
          </a:p>
          <a:p>
            <a:pPr marL="1200150" lvl="2" indent="-336550" algn="just">
              <a:spcBef>
                <a:spcPts val="0"/>
              </a:spcBef>
              <a:buSzPts val="2600"/>
              <a:buNone/>
            </a:pPr>
            <a:endParaRPr lang="en-US" sz="1600" dirty="0" smtClean="0">
              <a:solidFill>
                <a:schemeClr val="accent5">
                  <a:lumMod val="75000"/>
                </a:schemeClr>
              </a:solidFill>
              <a:latin typeface="Verdana Pro"/>
            </a:endParaRPr>
          </a:p>
          <a:p>
            <a:pPr marL="342900" lvl="0" algn="just">
              <a:spcBef>
                <a:spcPts val="0"/>
              </a:spcBef>
              <a:buSzPts val="2800"/>
              <a:buNone/>
            </a:pPr>
            <a:r>
              <a:rPr lang="en-US" sz="1600" dirty="0" smtClean="0">
                <a:latin typeface="Verdana Pro"/>
              </a:rPr>
              <a:t>	</a:t>
            </a:r>
            <a:r>
              <a:rPr lang="en-US" sz="1600" u="sng" dirty="0" smtClean="0">
                <a:solidFill>
                  <a:schemeClr val="accent5">
                    <a:lumMod val="75000"/>
                  </a:schemeClr>
                </a:solidFill>
                <a:latin typeface="Verdana Pro"/>
              </a:rPr>
              <a:t>Storage drives </a:t>
            </a:r>
          </a:p>
          <a:p>
            <a:pPr marL="742950" lvl="1" indent="-336550" algn="just">
              <a:spcBef>
                <a:spcPts val="0"/>
              </a:spcBef>
              <a:buSzPts val="2600"/>
              <a:buNone/>
            </a:pPr>
            <a:r>
              <a:rPr lang="en-US" sz="1600" dirty="0" smtClean="0">
                <a:solidFill>
                  <a:schemeClr val="accent5">
                    <a:lumMod val="75000"/>
                  </a:schemeClr>
                </a:solidFill>
                <a:latin typeface="Verdana Pro"/>
              </a:rPr>
              <a:t>	   SSDs are more efficient than the common HDDs</a:t>
            </a:r>
          </a:p>
          <a:p>
            <a:pPr marL="742950" lvl="1" indent="-336550" algn="just">
              <a:spcBef>
                <a:spcPts val="0"/>
              </a:spcBef>
              <a:buSzPts val="2600"/>
              <a:buNone/>
            </a:pPr>
            <a:r>
              <a:rPr lang="en-US" sz="1600" dirty="0" smtClean="0">
                <a:solidFill>
                  <a:schemeClr val="accent5">
                    <a:lumMod val="75000"/>
                  </a:schemeClr>
                </a:solidFill>
                <a:latin typeface="Verdana Pro"/>
              </a:rPr>
              <a:t>	   Enable the option for a drive to deactivate after a certain amount of time</a:t>
            </a:r>
          </a:p>
          <a:p>
            <a:endParaRPr lang="en-US" sz="1600" dirty="0">
              <a:solidFill>
                <a:schemeClr val="accent5">
                  <a:lumMod val="75000"/>
                </a:schemeClr>
              </a:solidFill>
              <a:latin typeface="Verdana Pro"/>
            </a:endParaRPr>
          </a:p>
        </p:txBody>
      </p:sp>
    </p:spTree>
    <p:extLst>
      <p:ext uri="{BB962C8B-B14F-4D97-AF65-F5344CB8AC3E}">
        <p14:creationId xmlns:p14="http://schemas.microsoft.com/office/powerpoint/2010/main" xmlns="" val="4107643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9A3CA73-7D7E-9E7C-6DF2-0CB2B8FB2CF0}"/>
              </a:ext>
            </a:extLst>
          </p:cNvPr>
          <p:cNvSpPr>
            <a:spLocks noGrp="1"/>
          </p:cNvSpPr>
          <p:nvPr>
            <p:ph type="sldNum" sz="quarter" idx="12"/>
          </p:nvPr>
        </p:nvSpPr>
        <p:spPr>
          <a:xfrm>
            <a:off x="9445668" y="6492049"/>
            <a:ext cx="2743200" cy="365125"/>
          </a:xfrm>
        </p:spPr>
        <p:txBody>
          <a:bodyPr/>
          <a:lstStyle/>
          <a:p>
            <a:fld id="{330EA680-D336-4FF7-8B7A-9848BB0A1C32}" type="slidenum">
              <a:rPr lang="en-US" smtClean="0"/>
              <a:pPr/>
              <a:t>9</a:t>
            </a:fld>
            <a:endParaRPr lang="en-US"/>
          </a:p>
        </p:txBody>
      </p:sp>
      <p:pic>
        <p:nvPicPr>
          <p:cNvPr id="7" name="Google Shape;117;p3"/>
          <p:cNvPicPr preferRelativeResize="0"/>
          <p:nvPr/>
        </p:nvPicPr>
        <p:blipFill rotWithShape="1">
          <a:blip r:embed="rId2">
            <a:alphaModFix/>
          </a:blip>
          <a:srcRect/>
          <a:stretch/>
        </p:blipFill>
        <p:spPr>
          <a:xfrm>
            <a:off x="78896" y="0"/>
            <a:ext cx="838200" cy="771832"/>
          </a:xfrm>
          <a:prstGeom prst="rect">
            <a:avLst/>
          </a:prstGeom>
          <a:noFill/>
          <a:ln>
            <a:noFill/>
          </a:ln>
        </p:spPr>
      </p:pic>
      <p:sp>
        <p:nvSpPr>
          <p:cNvPr id="9" name="Google Shape;111;p3"/>
          <p:cNvSpPr/>
          <p:nvPr/>
        </p:nvSpPr>
        <p:spPr>
          <a:xfrm>
            <a:off x="1053381" y="0"/>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 name="Google Shape;112;p3"/>
          <p:cNvSpPr txBox="1">
            <a:spLocks/>
          </p:cNvSpPr>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fontScale="97500"/>
          </a:bodyPr>
          <a:lstStyle/>
          <a:p>
            <a:pPr marL="0" marR="0" lvl="0" indent="0" algn="ctr" defTabSz="914400" rtl="0" eaLnBrk="1" fontAlgn="auto" latinLnBrk="0" hangingPunct="1">
              <a:lnSpc>
                <a:spcPct val="90000"/>
              </a:lnSpc>
              <a:spcBef>
                <a:spcPts val="0"/>
              </a:spcBef>
              <a:spcAft>
                <a:spcPts val="0"/>
              </a:spcAft>
              <a:buClr>
                <a:schemeClr val="lt1"/>
              </a:buClr>
              <a:buSzPts val="2800"/>
              <a:buFont typeface="Verdana"/>
              <a:buNone/>
              <a:tabLst/>
              <a:defRPr/>
            </a:pPr>
            <a:r>
              <a:rPr kumimoji="0" lang="en-US" sz="2800" b="1" i="0" u="none" strike="noStrike" kern="0" cap="none" spc="0" normalizeH="0" baseline="0" noProof="0" dirty="0" smtClean="0">
                <a:ln>
                  <a:noFill/>
                </a:ln>
                <a:solidFill>
                  <a:schemeClr val="lt1"/>
                </a:solidFill>
                <a:effectLst/>
                <a:uLnTx/>
                <a:uFillTx/>
                <a:latin typeface="Verdana"/>
                <a:ea typeface="Verdana"/>
                <a:cs typeface="Verdana"/>
                <a:sym typeface="Verdana"/>
              </a:rPr>
              <a:t>Task 5.2 – Green Computing</a:t>
            </a:r>
            <a:endParaRPr kumimoji="0" lang="en-US" sz="44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11" name="10 - TextBox"/>
          <p:cNvSpPr txBox="1"/>
          <p:nvPr/>
        </p:nvSpPr>
        <p:spPr>
          <a:xfrm>
            <a:off x="0" y="6553200"/>
            <a:ext cx="9296400" cy="304800"/>
          </a:xfrm>
          <a:prstGeom prst="rect">
            <a:avLst/>
          </a:prstGeom>
          <a:noFill/>
        </p:spPr>
        <p:txBody>
          <a:bodyPr wrap="square" rtlCol="0">
            <a:spAutoFit/>
          </a:bodyPr>
          <a:lstStyle/>
          <a:p>
            <a:r>
              <a:rPr lang="en-US" dirty="0" smtClean="0">
                <a:solidFill>
                  <a:schemeClr val="accent1">
                    <a:lumMod val="75000"/>
                  </a:schemeClr>
                </a:solidFill>
              </a:rPr>
              <a:t>10/4/2024                                                           WP5 – Sustainability and socio-economic impact,  C. Markou                                                                      </a:t>
            </a:r>
            <a:endParaRPr lang="en-US" dirty="0">
              <a:solidFill>
                <a:schemeClr val="accent1">
                  <a:lumMod val="75000"/>
                </a:schemeClr>
              </a:solidFill>
            </a:endParaRPr>
          </a:p>
        </p:txBody>
      </p:sp>
      <p:sp>
        <p:nvSpPr>
          <p:cNvPr id="16" name="15 - Θέση κειμένου"/>
          <p:cNvSpPr>
            <a:spLocks noGrp="1"/>
          </p:cNvSpPr>
          <p:nvPr>
            <p:ph type="body" idx="1"/>
          </p:nvPr>
        </p:nvSpPr>
        <p:spPr>
          <a:xfrm>
            <a:off x="838200" y="838201"/>
            <a:ext cx="10515600" cy="4648200"/>
          </a:xfrm>
        </p:spPr>
        <p:txBody>
          <a:bodyPr>
            <a:normAutofit/>
          </a:bodyPr>
          <a:lstStyle/>
          <a:p>
            <a:pPr>
              <a:buNone/>
            </a:pPr>
            <a:r>
              <a:rPr lang="en-US" sz="2000" dirty="0" smtClean="0">
                <a:solidFill>
                  <a:schemeClr val="accent1">
                    <a:lumMod val="50000"/>
                  </a:schemeClr>
                </a:solidFill>
                <a:latin typeface="Verdana Pro"/>
              </a:rPr>
              <a:t>Software recommendations </a:t>
            </a:r>
          </a:p>
          <a:p>
            <a:pPr marL="342900" lvl="0" algn="just">
              <a:spcBef>
                <a:spcPts val="0"/>
              </a:spcBef>
              <a:buSzPts val="2800"/>
              <a:buNone/>
            </a:pPr>
            <a:endParaRPr lang="en-US" sz="2000" dirty="0" smtClean="0">
              <a:solidFill>
                <a:schemeClr val="accent5">
                  <a:lumMod val="75000"/>
                </a:schemeClr>
              </a:solidFill>
              <a:latin typeface="Verdana Pro"/>
            </a:endParaRPr>
          </a:p>
          <a:p>
            <a:pPr marL="800100" lvl="1" algn="just">
              <a:spcBef>
                <a:spcPts val="0"/>
              </a:spcBef>
              <a:buSzPts val="2800"/>
              <a:buNone/>
            </a:pPr>
            <a:r>
              <a:rPr lang="en-US" sz="1800" u="sng" dirty="0" smtClean="0">
                <a:solidFill>
                  <a:schemeClr val="accent5">
                    <a:lumMod val="75000"/>
                  </a:schemeClr>
                </a:solidFill>
                <a:latin typeface="Verdana Pro"/>
              </a:rPr>
              <a:t>Server virtualization</a:t>
            </a:r>
          </a:p>
          <a:p>
            <a:pPr marL="1200150" lvl="2" indent="-336550" algn="just">
              <a:spcBef>
                <a:spcPts val="0"/>
              </a:spcBef>
              <a:buSzPts val="2600"/>
              <a:buNone/>
            </a:pPr>
            <a:r>
              <a:rPr lang="en-US" sz="1800" dirty="0" smtClean="0">
                <a:solidFill>
                  <a:schemeClr val="accent5">
                    <a:lumMod val="75000"/>
                  </a:schemeClr>
                </a:solidFill>
                <a:latin typeface="Verdana Pro"/>
              </a:rPr>
              <a:t>Reduces energy consumption of idle servers</a:t>
            </a:r>
          </a:p>
          <a:p>
            <a:pPr marL="1200150" lvl="2" indent="-336550" algn="just">
              <a:spcBef>
                <a:spcPts val="0"/>
              </a:spcBef>
              <a:buSzPts val="2600"/>
              <a:buNone/>
            </a:pPr>
            <a:r>
              <a:rPr lang="en-US" sz="1800" dirty="0" smtClean="0">
                <a:solidFill>
                  <a:schemeClr val="accent5">
                    <a:lumMod val="75000"/>
                  </a:schemeClr>
                </a:solidFill>
                <a:latin typeface="Verdana Pro"/>
              </a:rPr>
              <a:t>Better use of hardware resources</a:t>
            </a:r>
          </a:p>
          <a:p>
            <a:pPr marL="1200150" lvl="1" indent="0" algn="just">
              <a:spcBef>
                <a:spcPts val="0"/>
              </a:spcBef>
              <a:buNone/>
            </a:pPr>
            <a:endParaRPr lang="en-US" sz="1800" dirty="0" smtClean="0">
              <a:solidFill>
                <a:schemeClr val="accent5">
                  <a:lumMod val="75000"/>
                </a:schemeClr>
              </a:solidFill>
              <a:latin typeface="Verdana Pro"/>
            </a:endParaRPr>
          </a:p>
          <a:p>
            <a:pPr marL="800100" lvl="1" algn="just">
              <a:spcBef>
                <a:spcPts val="0"/>
              </a:spcBef>
              <a:buSzPts val="2800"/>
              <a:buNone/>
            </a:pPr>
            <a:r>
              <a:rPr lang="en-US" sz="1800" u="sng" dirty="0" smtClean="0">
                <a:solidFill>
                  <a:schemeClr val="accent5">
                    <a:lumMod val="75000"/>
                  </a:schemeClr>
                </a:solidFill>
                <a:latin typeface="Verdana Pro"/>
              </a:rPr>
              <a:t>Programming language </a:t>
            </a:r>
          </a:p>
          <a:p>
            <a:pPr marL="1200150" lvl="2" indent="-336550" algn="just">
              <a:spcBef>
                <a:spcPts val="0"/>
              </a:spcBef>
              <a:buSzPts val="2600"/>
              <a:buNone/>
            </a:pPr>
            <a:r>
              <a:rPr lang="en-US" sz="1800" dirty="0" smtClean="0">
                <a:solidFill>
                  <a:schemeClr val="accent5">
                    <a:lumMod val="75000"/>
                  </a:schemeClr>
                </a:solidFill>
                <a:latin typeface="Verdana Pro"/>
              </a:rPr>
              <a:t>Interpreted languages consume ~ 50 time more than compiled ones</a:t>
            </a:r>
          </a:p>
          <a:p>
            <a:pPr marL="1200150" lvl="2" indent="-336550" algn="just">
              <a:spcBef>
                <a:spcPts val="0"/>
              </a:spcBef>
              <a:buSzPts val="2600"/>
              <a:buNone/>
            </a:pPr>
            <a:r>
              <a:rPr lang="en-US" sz="1800" dirty="0" smtClean="0">
                <a:solidFill>
                  <a:schemeClr val="accent5">
                    <a:lumMod val="75000"/>
                  </a:schemeClr>
                </a:solidFill>
                <a:latin typeface="Verdana Pro"/>
              </a:rPr>
              <a:t>This list includes script, </a:t>
            </a:r>
            <a:r>
              <a:rPr lang="en-US" sz="1800" dirty="0" err="1" smtClean="0">
                <a:solidFill>
                  <a:schemeClr val="accent5">
                    <a:lumMod val="75000"/>
                  </a:schemeClr>
                </a:solidFill>
                <a:latin typeface="Verdana Pro"/>
              </a:rPr>
              <a:t>perl</a:t>
            </a:r>
            <a:r>
              <a:rPr lang="en-US" sz="1800" dirty="0" smtClean="0">
                <a:solidFill>
                  <a:schemeClr val="accent5">
                    <a:lumMod val="75000"/>
                  </a:schemeClr>
                </a:solidFill>
                <a:latin typeface="Verdana Pro"/>
              </a:rPr>
              <a:t>, python, etc …</a:t>
            </a:r>
          </a:p>
          <a:p>
            <a:pPr marL="1200150" lvl="1" indent="0" algn="just">
              <a:spcBef>
                <a:spcPts val="0"/>
              </a:spcBef>
              <a:buNone/>
            </a:pPr>
            <a:endParaRPr lang="en-US" sz="1800" dirty="0" smtClean="0">
              <a:solidFill>
                <a:schemeClr val="accent5">
                  <a:lumMod val="75000"/>
                </a:schemeClr>
              </a:solidFill>
              <a:latin typeface="Verdana Pro"/>
            </a:endParaRPr>
          </a:p>
          <a:p>
            <a:pPr marL="800100" lvl="1" algn="just">
              <a:spcBef>
                <a:spcPts val="0"/>
              </a:spcBef>
              <a:buSzPts val="2800"/>
              <a:buNone/>
            </a:pPr>
            <a:r>
              <a:rPr lang="en-US" sz="1800" u="sng" dirty="0" smtClean="0">
                <a:solidFill>
                  <a:schemeClr val="accent5">
                    <a:lumMod val="75000"/>
                  </a:schemeClr>
                </a:solidFill>
                <a:latin typeface="Verdana Pro"/>
              </a:rPr>
              <a:t>Compiler flags</a:t>
            </a:r>
          </a:p>
          <a:p>
            <a:pPr marL="1200150" lvl="2" indent="-336550" algn="just">
              <a:spcBef>
                <a:spcPts val="0"/>
              </a:spcBef>
              <a:buSzPts val="2600"/>
              <a:buNone/>
            </a:pPr>
            <a:r>
              <a:rPr lang="en-US" sz="1800" dirty="0" smtClean="0">
                <a:solidFill>
                  <a:schemeClr val="accent5">
                    <a:lumMod val="75000"/>
                  </a:schemeClr>
                </a:solidFill>
                <a:latin typeface="Verdana Pro"/>
              </a:rPr>
              <a:t>Correct use of options result in better, more efficient code, avoiding unused variables </a:t>
            </a:r>
          </a:p>
          <a:p>
            <a:pPr marL="1200150" lvl="2" indent="-336550" algn="just">
              <a:spcBef>
                <a:spcPts val="0"/>
              </a:spcBef>
              <a:buSzPts val="2600"/>
              <a:buNone/>
            </a:pPr>
            <a:r>
              <a:rPr lang="en-US" sz="1800" dirty="0" smtClean="0">
                <a:solidFill>
                  <a:schemeClr val="accent5">
                    <a:lumMod val="75000"/>
                  </a:schemeClr>
                </a:solidFill>
                <a:latin typeface="Verdana Pro"/>
              </a:rPr>
              <a:t>and unnecessary waste of compute resources.</a:t>
            </a:r>
          </a:p>
        </p:txBody>
      </p:sp>
    </p:spTree>
    <p:extLst>
      <p:ext uri="{BB962C8B-B14F-4D97-AF65-F5344CB8AC3E}">
        <p14:creationId xmlns:p14="http://schemas.microsoft.com/office/powerpoint/2010/main" xmlns="" val="4107643086"/>
      </p:ext>
    </p:extLst>
  </p:cSld>
  <p:clrMapOvr>
    <a:masterClrMapping/>
  </p:clrMapOvr>
</p:sld>
</file>

<file path=ppt/theme/theme1.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1379</Words>
  <PresentationFormat>Προσαρμογή</PresentationFormat>
  <Paragraphs>203</Paragraphs>
  <Slides>15</Slides>
  <Notes>6</Notes>
  <HiddenSlides>0</HiddenSlides>
  <MMClips>0</MMClips>
  <ScaleCrop>false</ScaleCrop>
  <HeadingPairs>
    <vt:vector size="4" baseType="variant">
      <vt:variant>
        <vt:lpstr>Θέμα</vt:lpstr>
      </vt:variant>
      <vt:variant>
        <vt:i4>1</vt:i4>
      </vt:variant>
      <vt:variant>
        <vt:lpstr>Τίτλοι διαφανειών</vt:lpstr>
      </vt:variant>
      <vt:variant>
        <vt:i4>15</vt:i4>
      </vt:variant>
    </vt:vector>
  </HeadingPairs>
  <TitlesOfParts>
    <vt:vector size="16" baseType="lpstr">
      <vt:lpstr>Thème Office</vt:lpstr>
      <vt:lpstr>KM3NeT-INFRADEV2</vt:lpstr>
      <vt:lpstr>INTRODUCTION</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Task 5.3 – Decommissioning and recycling procedures</vt:lpstr>
      <vt:lpstr>Task 5.4 – Socio-economic impact studies</vt:lpstr>
      <vt:lpstr>Task 5.5 – Promotion of technology developments</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KM3NeT-INFRADEV2</dc:title>
  <dc:creator>victoria ciarlet</dc:creator>
  <cp:lastModifiedBy>Christos Markou</cp:lastModifiedBy>
  <cp:revision>27</cp:revision>
  <dcterms:created xsi:type="dcterms:W3CDTF">2023-02-10T10:48:52Z</dcterms:created>
  <dcterms:modified xsi:type="dcterms:W3CDTF">2024-04-10T07:38:33Z</dcterms:modified>
</cp:coreProperties>
</file>