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1144" r:id="rId2"/>
    <p:sldId id="1929" r:id="rId3"/>
    <p:sldId id="1635" r:id="rId4"/>
    <p:sldId id="1930" r:id="rId5"/>
    <p:sldId id="1918" r:id="rId6"/>
    <p:sldId id="1932" r:id="rId7"/>
    <p:sldId id="2065" r:id="rId8"/>
    <p:sldId id="2088" r:id="rId9"/>
    <p:sldId id="1896" r:id="rId10"/>
    <p:sldId id="261" r:id="rId11"/>
    <p:sldId id="262" r:id="rId12"/>
    <p:sldId id="263" r:id="rId13"/>
    <p:sldId id="1892" r:id="rId14"/>
    <p:sldId id="1851" r:id="rId15"/>
    <p:sldId id="2037" r:id="rId16"/>
    <p:sldId id="2068" r:id="rId17"/>
    <p:sldId id="1960" r:id="rId18"/>
    <p:sldId id="2053" r:id="rId19"/>
    <p:sldId id="2025" r:id="rId20"/>
    <p:sldId id="2030" r:id="rId21"/>
    <p:sldId id="2031" r:id="rId22"/>
    <p:sldId id="2033" r:id="rId23"/>
    <p:sldId id="2054" r:id="rId24"/>
    <p:sldId id="2055" r:id="rId25"/>
    <p:sldId id="2056" r:id="rId26"/>
    <p:sldId id="2070" r:id="rId27"/>
    <p:sldId id="2058" r:id="rId28"/>
    <p:sldId id="2084" r:id="rId29"/>
    <p:sldId id="2085" r:id="rId30"/>
    <p:sldId id="2083" r:id="rId31"/>
    <p:sldId id="2087" r:id="rId32"/>
    <p:sldId id="2080" r:id="rId33"/>
    <p:sldId id="2082" r:id="rId34"/>
    <p:sldId id="2081" r:id="rId35"/>
    <p:sldId id="1958" r:id="rId36"/>
    <p:sldId id="1959" r:id="rId37"/>
    <p:sldId id="2060" r:id="rId38"/>
    <p:sldId id="2051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B90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5"/>
    <p:restoredTop sz="85754"/>
  </p:normalViewPr>
  <p:slideViewPr>
    <p:cSldViewPr snapToGrid="0" snapToObjects="1">
      <p:cViewPr>
        <p:scale>
          <a:sx n="115" d="100"/>
          <a:sy n="115" d="100"/>
        </p:scale>
        <p:origin x="600" y="-8"/>
      </p:cViewPr>
      <p:guideLst/>
    </p:cSldViewPr>
  </p:slideViewPr>
  <p:outlineViewPr>
    <p:cViewPr>
      <p:scale>
        <a:sx n="33" d="100"/>
        <a:sy n="33" d="100"/>
      </p:scale>
      <p:origin x="0" y="-4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473A1-403E-6145-9CBA-442E906AA70A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01AF5-B023-A748-A3CB-823B4D7E8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1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31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16O(e, e′) differential cross section as a function of the energy transfer: the LIT-CC (solid line) and spectral function formalism (SF) (dashed- dotted line) calculations are compared to experimental data from Refs. [47, 48].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23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five different charge-current response functions related to 16O(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l, l−) reaction for q = 300, 400 MeV/c.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16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scientific works were collaborations between theorists and hardware specialists (owners/operators of quantum chips).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89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39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 of the N = 20 magic number can be seen in our calculations and lead to shape coexistence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374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ED89C-A4E6-3C48-8F03-1217B20D7DE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86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ED89C-A4E6-3C48-8F03-1217B20D7DE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908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30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space-filling </a:t>
            </a:r>
            <a:r>
              <a:rPr lang="en-US" sz="1200" dirty="0" err="1"/>
              <a:t>latin</a:t>
            </a:r>
            <a:r>
              <a:rPr lang="en-US" sz="1200" dirty="0"/>
              <a:t> hypercube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Select 64 and 128 sub-space vectors in the 16 dimensional space of LECs using a space-filling </a:t>
            </a:r>
            <a:r>
              <a:rPr lang="en-US" sz="1200" dirty="0" err="1"/>
              <a:t>latin</a:t>
            </a:r>
            <a:r>
              <a:rPr lang="en-US" sz="1200" dirty="0"/>
              <a:t> hypercube design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74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first order sensitivity</a:t>
            </a:r>
            <a:r>
              <a:rPr lang="en-US" sz="1200" baseline="0" dirty="0"/>
              <a:t> apportions the </a:t>
            </a:r>
            <a:r>
              <a:rPr lang="en-US" sz="1200" dirty="0"/>
              <a:t>total variance in the model output</a:t>
            </a:r>
            <a:r>
              <a:rPr lang="en-US" sz="1200" baseline="0" dirty="0"/>
              <a:t> </a:t>
            </a:r>
            <a:r>
              <a:rPr lang="en-US" sz="1200" dirty="0"/>
              <a:t>to an individual model parameter α</a:t>
            </a:r>
            <a:r>
              <a:rPr lang="en-US" sz="1200" dirty="0" err="1"/>
              <a:t>i</a:t>
            </a:r>
            <a:r>
              <a:rPr lang="en-US" sz="1200" dirty="0"/>
              <a:t>. The higher-order indices, e.g. </a:t>
            </a:r>
            <a:r>
              <a:rPr lang="en-US" sz="1200" dirty="0" err="1"/>
              <a:t>Sij</a:t>
            </a:r>
            <a:r>
              <a:rPr lang="en-US" sz="1200" dirty="0"/>
              <a:t>, apportion the variance in the model output to the combination of parameters α</a:t>
            </a:r>
            <a:r>
              <a:rPr lang="en-US" sz="1200" dirty="0" err="1"/>
              <a:t>i</a:t>
            </a:r>
            <a:r>
              <a:rPr lang="en-US" sz="1200" dirty="0"/>
              <a:t> and αj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9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83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scientific works were collaborations between theorists and hardware specialists (owners/operators of quantum chips).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3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scientific works were collaborations between theorists and hardware specialists (owners/operators of quantum chips).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93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ED89C-A4E6-3C48-8F03-1217B20D7DE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70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bars highlight the years of the first realistic computations of doubly magic nuclei. The height of each bar corresponds to the mass number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divided by the logarithm of the total compute power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TOP500 (in flops s−1) of the pertinent TOP500 list45. This ratio would be approximately constant if progress were solely due to exponentially increasing computing power. However, algorithms which instead scale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polynomially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greatly increased the reach.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24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30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 initio is interpreted differently to different people. Generic expression that benefits a vibrant competitive market place (reflect the creativity and innovation of scientist)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 initio is unlike Tennessee Whiskey or French Champagne, which are internationally protected labels, but rather like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Gruyère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cheese, i.e., a generic expression that benefits a “vibrant, competitive marketplace”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8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54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09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Motivation:</a:t>
            </a:r>
            <a:r>
              <a:rPr lang="en-US" baseline="0" dirty="0"/>
              <a:t> </a:t>
            </a:r>
          </a:p>
          <a:p>
            <a:pPr marL="228600" indent="-228600">
              <a:buAutoNum type="arabicPeriod"/>
            </a:pPr>
            <a:r>
              <a:rPr lang="en-US" baseline="0" dirty="0"/>
              <a:t>No data exists that can constrain the T=3/2 component of the 3NF in 3- and 4-body systems</a:t>
            </a:r>
          </a:p>
          <a:p>
            <a:pPr marL="228600" indent="-228600">
              <a:buAutoNum type="arabicPeriod"/>
            </a:pPr>
            <a:r>
              <a:rPr lang="en-US" baseline="0" dirty="0"/>
              <a:t>Describe nuclear properties at low-energies, we don’t need phase shifts at several hundreds of </a:t>
            </a:r>
            <a:r>
              <a:rPr lang="en-US" baseline="0" dirty="0" err="1"/>
              <a:t>MeVs</a:t>
            </a:r>
            <a:r>
              <a:rPr lang="en-US" baseline="0" dirty="0"/>
              <a:t> </a:t>
            </a:r>
          </a:p>
          <a:p>
            <a:pPr marL="228600" indent="-228600">
              <a:buAutoNum type="arabicPeriod"/>
            </a:pPr>
            <a:r>
              <a:rPr lang="en-US" baseline="0" dirty="0"/>
              <a:t>Many-body effects entering at higher orders might be reduced if heavier systems in which those effects are stronger are included in the optimization</a:t>
            </a:r>
          </a:p>
          <a:p>
            <a:pPr marL="228600" indent="-228600">
              <a:buAutoNum type="arabicPeriod"/>
            </a:pPr>
            <a:r>
              <a:rPr lang="en-US" baseline="0" dirty="0"/>
              <a:t>Predictive power does not go together with large extrapolations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99836-3E6F-364B-B14C-408F56235E2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46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Experimental 0</a:t>
            </a:r>
            <a:r>
              <a:rPr lang="el-GR" dirty="0" err="1"/>
              <a:t>νββ</a:t>
            </a:r>
            <a:r>
              <a:rPr lang="el-GR" dirty="0"/>
              <a:t> </a:t>
            </a:r>
            <a:r>
              <a:rPr lang="en-US" dirty="0"/>
              <a:t>decay limits on the combination of neutrino masses with regions corresponding to the normal and inverted hierarchies, as a function of the mass of the lightest neutrino.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E01AF5-B023-A748-A3CB-823B4D7E80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6111C-BCD9-D54F-8F1C-C13A14FF6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369939-074E-0047-A9D5-C5845021B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1175A-78F3-CD47-98A6-24DB4255D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771BE-4546-0640-BABF-3ADBC54B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6D0D-D297-2C44-9A7D-33E74BC00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80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D9F5B-8621-0940-9AC2-A0AE1B07B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7FC9F-2D76-9443-954D-141A07FB3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25FD4-06BF-534C-9DA6-F77B128A2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3497F-833D-F04D-A742-9870DD76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35137-AA8C-0A4C-AA01-70F28DD2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FB29BF-5E13-BA46-8641-EB75935363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5A9862-BAA0-CE47-9DFE-4303F2C60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C1A37-5FB4-774D-94B2-044C781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A9C65-007D-FC41-B933-DF61A3EF4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DAC77-4AF1-BF47-9D55-9D19F3E1B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66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441281" y="1955601"/>
            <a:ext cx="4953000" cy="4348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333375" y="1919884"/>
            <a:ext cx="5524500" cy="442912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628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00855-ED59-0249-A6DC-04328AB87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4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1468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F3B3-C53E-E742-8D0E-36FEE612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6296C-77CB-E84F-A870-FE93B096A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D15-2D30-8F4F-8720-DA0EB199A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59F25-04B1-464D-B16B-51C0C1914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626E5-DABF-6545-A0F6-507BE6D68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84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81C20-D2A6-4548-9812-455D090B5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7B0BF-7E48-6D47-AEB7-DA3347B28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937B6-1A60-E94D-8158-35A0035C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4038F-D967-E34E-A485-D485FE1F1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631D9-258C-8949-A316-6C9B28DBF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2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0BB0A-D3E6-C04C-B0D4-9FE81025C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A05B6-EA41-F540-B32D-71594B0A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63952D-6018-3E42-B33A-780E8E868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44E49-4CAC-D24B-A424-EE120DC08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83B78A-F23F-A84E-AC94-B3B6BE508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9789A-24D4-3D49-9DAB-3D347EEEB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0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1CE85-7C7E-D542-BA5C-9D4624043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061074-014D-A64B-ABD4-A6786E51A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F12B66-FABC-EB44-8457-2EE9DA0B9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3E3C14-1FD5-F54E-908D-DCCFEB095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9164C4-E2DE-AA4C-B469-C1B278809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25F3A-011C-5F40-BA05-C603327A2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0CA6B3-6594-7044-ADE6-34F69164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3C99FE-26E5-5F4A-9D11-048B256D7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8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923A4-2B62-E349-B532-4E09734F1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73A68F-B42C-EA4B-B9C3-31410BE5E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E7057E-F076-6F49-ACAA-0A305EE01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D48AA-8F68-D242-9B4F-DBBE6A38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05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326FC3-C583-CA45-9C29-F6B00EA3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4E1E99-7721-6F43-9629-2FFF88A4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2ABBB2-C90C-D843-A652-CBB95AB67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3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D3DE2-D0DF-2241-90A5-0EDAAB8A1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972CB-9CB7-B045-AAE9-C7E2C63AA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E4E6-4275-B94D-8AB1-CA28B348D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3F8E20-C606-ED4E-BD56-3EA0F67BA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9FC8F1-3A89-074D-B480-5E5934BD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4004F-C2BC-7343-ADF7-5103FD43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60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264B0-58BC-884E-B2E4-98A0188A2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3DD8A-2415-7D48-A07C-E0648B6B89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B1716-8E5F-0042-BDE5-135261B57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AAEA9-51A3-1945-B3D7-7B283303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36A6D-AB7F-074C-B0F6-0AC4C23D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8D513-83C1-CB42-837A-4786C61E1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71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E1C32-ECE3-6D45-A2B7-1D22F4142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4341C-971E-3A42-978E-EF6AABF74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7ED84-581B-F24A-958F-9950E949D1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3E5F9-AA46-0347-8A08-9DF9DB9D69CE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926A8-67EA-3A49-A214-31DD2C2CC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19C6-33B1-3744-B3AF-77D364F071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C1D5-1781-1948-8035-0A64FE759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3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c/abstract/10.1103/PhysRevC.109.025502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3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image" Target="../media/image11.png"/><Relationship Id="rId7" Type="http://schemas.openxmlformats.org/officeDocument/2006/relationships/image" Target="../media/image1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tif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2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flourine17.png"/>
          <p:cNvPicPr>
            <a:picLocks noChangeAspect="1"/>
          </p:cNvPicPr>
          <p:nvPr/>
        </p:nvPicPr>
        <p:blipFill>
          <a:blip r:embed="rId3" cstate="print">
            <a:lum bright="-3000" contrast="10000"/>
          </a:blip>
          <a:srcRect l="-19063" t="-17597" r="-16130" b="-17597"/>
          <a:stretch>
            <a:fillRect/>
          </a:stretch>
        </p:blipFill>
        <p:spPr>
          <a:xfrm rot="10563086">
            <a:off x="6487845" y="2803542"/>
            <a:ext cx="3028208" cy="3028238"/>
          </a:xfrm>
          <a:prstGeom prst="ellipse">
            <a:avLst/>
          </a:prstGeom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0"/>
          </a:sp3d>
        </p:spPr>
      </p:pic>
      <p:sp>
        <p:nvSpPr>
          <p:cNvPr id="29" name="Oval 28"/>
          <p:cNvSpPr/>
          <p:nvPr/>
        </p:nvSpPr>
        <p:spPr>
          <a:xfrm>
            <a:off x="6811910" y="3104526"/>
            <a:ext cx="2286000" cy="2286000"/>
          </a:xfrm>
          <a:prstGeom prst="ellipse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New_DOE_Logo_Color_0428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744" y="6199207"/>
            <a:ext cx="17430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ORNL_managed b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71038" y="6201688"/>
            <a:ext cx="3505200" cy="452426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8274640" y="1689843"/>
            <a:ext cx="2286000" cy="2286000"/>
          </a:xfrm>
          <a:prstGeom prst="ellipse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8290682" y="1685055"/>
            <a:ext cx="2286000" cy="2286000"/>
            <a:chOff x="6631587" y="1888735"/>
            <a:chExt cx="2286000" cy="2286000"/>
          </a:xfrm>
        </p:grpSpPr>
        <p:sp>
          <p:nvSpPr>
            <p:cNvPr id="23" name="Oval 22"/>
            <p:cNvSpPr/>
            <p:nvPr/>
          </p:nvSpPr>
          <p:spPr>
            <a:xfrm>
              <a:off x="6631587" y="1888735"/>
              <a:ext cx="2286000" cy="2286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73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C14pptTrnsp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72110" y="2398816"/>
              <a:ext cx="2095409" cy="12963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450676" y="317906"/>
            <a:ext cx="623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Nuclear theory for precision electroweak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9039" y="3232899"/>
            <a:ext cx="62715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alibri"/>
                <a:ea typeface="华文仿宋"/>
                <a:cs typeface="Calibri"/>
              </a:rPr>
              <a:t>Gaute</a:t>
            </a:r>
            <a:r>
              <a:rPr lang="en-US" sz="2800" b="1" dirty="0">
                <a:latin typeface="Calibri"/>
                <a:ea typeface="华文仿宋"/>
                <a:cs typeface="Calibri"/>
              </a:rPr>
              <a:t> Hagen</a:t>
            </a:r>
          </a:p>
          <a:p>
            <a:r>
              <a:rPr lang="en-US" sz="2800" b="1" dirty="0">
                <a:latin typeface="Calibri"/>
                <a:ea typeface="华文仿宋"/>
                <a:cs typeface="Calibri"/>
              </a:rPr>
              <a:t>Oak Ridge National Laboratory</a:t>
            </a:r>
          </a:p>
          <a:p>
            <a:endParaRPr lang="en-US" b="1" dirty="0"/>
          </a:p>
          <a:p>
            <a:r>
              <a:rPr lang="en-US" sz="2800" b="1" dirty="0"/>
              <a:t>EPIC 2024: Electroweak Physics </a:t>
            </a:r>
            <a:r>
              <a:rPr lang="en-US" sz="2800" b="1" dirty="0" err="1"/>
              <a:t>InterseCtions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744" y="5593566"/>
            <a:ext cx="538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Sardinia, September 23</a:t>
            </a:r>
            <a:r>
              <a:rPr lang="en-US" sz="2400" baseline="30000" dirty="0"/>
              <a:t>rd</a:t>
            </a:r>
            <a:r>
              <a:rPr lang="en-US" sz="2400" dirty="0"/>
              <a:t>,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6878" y="6162815"/>
            <a:ext cx="1906057" cy="55888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41"/>
          <a:stretch/>
        </p:blipFill>
        <p:spPr>
          <a:xfrm>
            <a:off x="6129718" y="1309126"/>
            <a:ext cx="2362348" cy="2335589"/>
          </a:xfrm>
          <a:prstGeom prst="ellipse">
            <a:avLst/>
          </a:prstGeom>
          <a:ln w="25400" cap="rnd">
            <a:solidFill>
              <a:schemeClr val="bg2">
                <a:alpha val="42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Straight Connector 7"/>
          <p:cNvCxnSpPr/>
          <p:nvPr/>
        </p:nvCxnSpPr>
        <p:spPr>
          <a:xfrm flipH="1" flipV="1">
            <a:off x="7094839" y="5010151"/>
            <a:ext cx="34921" cy="186236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171038" y="1"/>
            <a:ext cx="0" cy="1309124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flourine17.png"/>
          <p:cNvPicPr>
            <a:picLocks noChangeAspect="1"/>
          </p:cNvPicPr>
          <p:nvPr/>
        </p:nvPicPr>
        <p:blipFill rotWithShape="1">
          <a:blip r:embed="rId3" cstate="print">
            <a:lum bright="-3000" contrast="10000"/>
          </a:blip>
          <a:srcRect l="2091" t="9801" r="77441" b="70541"/>
          <a:stretch/>
        </p:blipFill>
        <p:spPr>
          <a:xfrm rot="8995128">
            <a:off x="8634856" y="4721758"/>
            <a:ext cx="458462" cy="440299"/>
          </a:xfrm>
          <a:prstGeom prst="ellipse">
            <a:avLst/>
          </a:prstGeom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0"/>
          </a:sp3d>
        </p:spPr>
      </p:pic>
      <p:sp>
        <p:nvSpPr>
          <p:cNvPr id="2" name="TextBox 1"/>
          <p:cNvSpPr txBox="1"/>
          <p:nvPr/>
        </p:nvSpPr>
        <p:spPr>
          <a:xfrm>
            <a:off x="-539646" y="1309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3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1" name="Group"/>
          <p:cNvGrpSpPr/>
          <p:nvPr/>
        </p:nvGrpSpPr>
        <p:grpSpPr>
          <a:xfrm>
            <a:off x="248293" y="2233124"/>
            <a:ext cx="6216147" cy="4144098"/>
            <a:chOff x="0" y="0"/>
            <a:chExt cx="12432292" cy="8288193"/>
          </a:xfrm>
        </p:grpSpPr>
        <p:pic>
          <p:nvPicPr>
            <p:cNvPr id="559" name="Ca40_q300_potential_presentation.pdf" descr="Ca40_q300_potential_presentation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432293" cy="82881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0" name="40Ca"/>
            <p:cNvSpPr txBox="1"/>
            <p:nvPr/>
          </p:nvSpPr>
          <p:spPr>
            <a:xfrm>
              <a:off x="2247936" y="1351968"/>
              <a:ext cx="1823716" cy="1120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866965">
                <a:lnSpc>
                  <a:spcPct val="90000"/>
                </a:lnSpc>
                <a:defRPr>
                  <a:solidFill>
                    <a:srgbClr val="000000"/>
                  </a:solidFill>
                  <a:latin typeface="Canela Deck Regular"/>
                  <a:ea typeface="Canela Deck Regular"/>
                  <a:cs typeface="Canela Deck Regular"/>
                  <a:sym typeface="Canela Deck Regular"/>
                </a:defRPr>
              </a:pPr>
              <a:r>
                <a:rPr sz="900" baseline="31999"/>
                <a:t>40</a:t>
              </a:r>
              <a:r>
                <a:rPr sz="900"/>
                <a:t>Ca</a:t>
              </a:r>
            </a:p>
          </p:txBody>
        </p:sp>
      </p:grpSp>
      <p:sp>
        <p:nvSpPr>
          <p:cNvPr id="562" name="Sobczyk, Acharya, Bacca, Hagen,  PRL 127 (2021) 7, 072501"/>
          <p:cNvSpPr txBox="1"/>
          <p:nvPr/>
        </p:nvSpPr>
        <p:spPr>
          <a:xfrm>
            <a:off x="712807" y="6471156"/>
            <a:ext cx="5320367" cy="259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1733930">
              <a:lnSpc>
                <a:spcPct val="90000"/>
              </a:lnSpc>
              <a:defRPr sz="30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"/>
              </a:defRPr>
            </a:lvl1pPr>
          </a:lstStyle>
          <a:p>
            <a:pPr>
              <a:defRPr u="none"/>
            </a:pPr>
            <a:r>
              <a:rPr sz="1500" dirty="0"/>
              <a:t>Sobczyk, Acharya, </a:t>
            </a:r>
            <a:r>
              <a:rPr sz="1500" dirty="0" err="1"/>
              <a:t>Bacca</a:t>
            </a:r>
            <a:r>
              <a:rPr sz="1500" dirty="0"/>
              <a:t>, Hagen,  PRL 127 (2021) 7, 072501</a:t>
            </a:r>
          </a:p>
        </p:txBody>
      </p:sp>
      <p:sp>
        <p:nvSpPr>
          <p:cNvPr id="563" name="Sobczyk, Acharya, Bacca, Hagen, PRC 109 (2024) 2, 025502"/>
          <p:cNvSpPr txBox="1"/>
          <p:nvPr/>
        </p:nvSpPr>
        <p:spPr>
          <a:xfrm>
            <a:off x="6738392" y="6444789"/>
            <a:ext cx="5359416" cy="259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866965">
              <a:lnSpc>
                <a:spcPct val="90000"/>
              </a:lnSpc>
              <a:defRPr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500" dirty="0"/>
              <a:t> </a:t>
            </a:r>
            <a:r>
              <a:rPr sz="1500" u="sng" dirty="0">
                <a:hlinkClick r:id="rId3"/>
              </a:rPr>
              <a:t>Sobczyk, Acharya, Bacca, Hagen, PRC 109 (2024) 2, 025502</a:t>
            </a:r>
          </a:p>
        </p:txBody>
      </p:sp>
      <p:pic>
        <p:nvPicPr>
          <p:cNvPr id="564" name="Ca40_RT_q300.pdf" descr="Ca40_RT_q300.pdf"/>
          <p:cNvPicPr>
            <a:picLocks noChangeAspect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6286843" y="2575631"/>
            <a:ext cx="5810965" cy="3805305"/>
          </a:xfrm>
          <a:prstGeom prst="rect">
            <a:avLst/>
          </a:prstGeom>
          <a:ln w="12700">
            <a:miter lim="400000"/>
          </a:ln>
        </p:spPr>
      </p:pic>
      <p:sp>
        <p:nvSpPr>
          <p:cNvPr id="565" name="Square"/>
          <p:cNvSpPr/>
          <p:nvPr/>
        </p:nvSpPr>
        <p:spPr>
          <a:xfrm>
            <a:off x="1318876" y="3132564"/>
            <a:ext cx="635000" cy="635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66" name="Square"/>
          <p:cNvSpPr/>
          <p:nvPr/>
        </p:nvSpPr>
        <p:spPr>
          <a:xfrm>
            <a:off x="7303295" y="3257629"/>
            <a:ext cx="635000" cy="635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67" name="LIT-CC"/>
          <p:cNvSpPr txBox="1"/>
          <p:nvPr/>
        </p:nvSpPr>
        <p:spPr>
          <a:xfrm>
            <a:off x="3095079" y="2906547"/>
            <a:ext cx="522579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sz="1500"/>
              <a:t>LIT-CC</a:t>
            </a:r>
          </a:p>
        </p:txBody>
      </p:sp>
      <p:sp>
        <p:nvSpPr>
          <p:cNvPr id="568" name="LIT-CC"/>
          <p:cNvSpPr txBox="1"/>
          <p:nvPr/>
        </p:nvSpPr>
        <p:spPr>
          <a:xfrm>
            <a:off x="8976141" y="2744928"/>
            <a:ext cx="522002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sz="1500"/>
              <a:t>LIT-CC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4A7EB77-F177-6541-A7E8-47053E624399}"/>
              </a:ext>
            </a:extLst>
          </p:cNvPr>
          <p:cNvSpPr txBox="1">
            <a:spLocks/>
          </p:cNvSpPr>
          <p:nvPr/>
        </p:nvSpPr>
        <p:spPr>
          <a:xfrm>
            <a:off x="381180" y="289530"/>
            <a:ext cx="11434302" cy="550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Quasi-elastic electron scattering off </a:t>
            </a:r>
            <a:r>
              <a:rPr lang="en-US" sz="3600" baseline="30000" dirty="0">
                <a:solidFill>
                  <a:srgbClr val="0B6D33"/>
                </a:solidFill>
                <a:latin typeface="Arial Black"/>
                <a:cs typeface="Arial Black"/>
              </a:rPr>
              <a:t>40</a:t>
            </a:r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Ca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A2828B-863E-5C4A-8A18-B75A2D04D4B0}"/>
              </a:ext>
            </a:extLst>
          </p:cNvPr>
          <p:cNvSpPr txBox="1"/>
          <p:nvPr/>
        </p:nvSpPr>
        <p:spPr>
          <a:xfrm>
            <a:off x="712807" y="979453"/>
            <a:ext cx="107710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200" dirty="0"/>
              <a:t>Combined ab-initio coupled-cluster method with the Lorentz-Integral transform method to compute the response function for </a:t>
            </a:r>
            <a:r>
              <a:rPr lang="en-US" sz="2200" baseline="30000" dirty="0"/>
              <a:t>40</a:t>
            </a:r>
            <a:r>
              <a:rPr lang="en-US" sz="2200" dirty="0"/>
              <a:t>Ca in the quasi-elastic energy regime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200" dirty="0"/>
              <a:t>Good agreement with experimental data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200" dirty="0"/>
              <a:t>This result is a stepping stone for computations of quasi-elastic neutrino scattering on </a:t>
            </a:r>
            <a:r>
              <a:rPr lang="en-US" sz="2200" baseline="30000" dirty="0"/>
              <a:t>40</a:t>
            </a:r>
            <a:r>
              <a:rPr lang="en-US" sz="2200" dirty="0"/>
              <a:t>Ar</a:t>
            </a:r>
          </a:p>
        </p:txBody>
      </p:sp>
    </p:spTree>
    <p:extLst>
      <p:ext uri="{BB962C8B-B14F-4D97-AF65-F5344CB8AC3E}">
        <p14:creationId xmlns:p14="http://schemas.microsoft.com/office/powerpoint/2010/main" val="286505487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16O(e,e’)X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10000"/>
          </a:bodyPr>
          <a:lstStyle/>
          <a:p>
            <a:r>
              <a:rPr baseline="31999" dirty="0"/>
              <a:t>16</a:t>
            </a:r>
            <a:r>
              <a:rPr dirty="0"/>
              <a:t>O(</a:t>
            </a:r>
            <a:r>
              <a:rPr dirty="0" err="1"/>
              <a:t>e,e</a:t>
            </a:r>
            <a:r>
              <a:rPr dirty="0"/>
              <a:t>’)X </a:t>
            </a:r>
          </a:p>
        </p:txBody>
      </p:sp>
      <p:sp>
        <p:nvSpPr>
          <p:cNvPr id="5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25593" y="6598596"/>
            <a:ext cx="120701" cy="1873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573" name="Group"/>
          <p:cNvSpPr txBox="1"/>
          <p:nvPr/>
        </p:nvSpPr>
        <p:spPr>
          <a:xfrm>
            <a:off x="1298348" y="2792191"/>
            <a:ext cx="911858" cy="5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/>
          <a:p>
            <a:pPr defTabSz="866965">
              <a:lnSpc>
                <a:spcPct val="90000"/>
              </a:lnSpc>
              <a:defRPr>
                <a:solidFill>
                  <a:srgbClr val="000000"/>
                </a:solidFill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sz="900" baseline="31999"/>
              <a:t>40</a:t>
            </a:r>
            <a:r>
              <a:rPr sz="900"/>
              <a:t>Ca</a:t>
            </a:r>
          </a:p>
        </p:txBody>
      </p:sp>
      <p:sp>
        <p:nvSpPr>
          <p:cNvPr id="574" name="Square"/>
          <p:cNvSpPr/>
          <p:nvPr/>
        </p:nvSpPr>
        <p:spPr>
          <a:xfrm>
            <a:off x="1485900" y="2794000"/>
            <a:ext cx="635000" cy="635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75" name="Square"/>
          <p:cNvSpPr/>
          <p:nvPr/>
        </p:nvSpPr>
        <p:spPr>
          <a:xfrm>
            <a:off x="7213600" y="2794000"/>
            <a:ext cx="635000" cy="635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76" name="Square"/>
          <p:cNvSpPr/>
          <p:nvPr/>
        </p:nvSpPr>
        <p:spPr>
          <a:xfrm>
            <a:off x="7389882" y="2754890"/>
            <a:ext cx="635001" cy="63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77" name="Rectangle"/>
          <p:cNvSpPr/>
          <p:nvPr/>
        </p:nvSpPr>
        <p:spPr>
          <a:xfrm>
            <a:off x="3880507" y="2984120"/>
            <a:ext cx="2004463" cy="2547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579" name="el_o16_537_37_error.pdf" descr="el_o16_537_37_error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10206" y="934983"/>
            <a:ext cx="7801217" cy="5850913"/>
          </a:xfrm>
          <a:prstGeom prst="rect">
            <a:avLst/>
          </a:prstGeom>
          <a:ln w="12700">
            <a:miter lim="400000"/>
          </a:ln>
        </p:spPr>
      </p:pic>
      <p:sp>
        <p:nvSpPr>
          <p:cNvPr id="581" name="Acharya, Sobcyzk, Bacca, Hagen, Jiang (2024)"/>
          <p:cNvSpPr txBox="1"/>
          <p:nvPr/>
        </p:nvSpPr>
        <p:spPr>
          <a:xfrm>
            <a:off x="3308427" y="805461"/>
            <a:ext cx="5362045" cy="259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1733930">
              <a:lnSpc>
                <a:spcPct val="90000"/>
              </a:lnSpc>
              <a:defRPr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00" dirty="0"/>
              <a:t> Acharya, </a:t>
            </a:r>
            <a:r>
              <a:rPr sz="1500" dirty="0" err="1"/>
              <a:t>Sobcyzk</a:t>
            </a:r>
            <a:r>
              <a:rPr sz="1500" dirty="0"/>
              <a:t>, </a:t>
            </a:r>
            <a:r>
              <a:rPr sz="1500" dirty="0" err="1"/>
              <a:t>Bacca</a:t>
            </a:r>
            <a:r>
              <a:rPr sz="1500" dirty="0"/>
              <a:t>, Hagen, Jiang</a:t>
            </a:r>
            <a:r>
              <a:rPr lang="en-US" sz="1500" dirty="0"/>
              <a:t> in preparation</a:t>
            </a:r>
            <a:r>
              <a:rPr sz="1500" dirty="0"/>
              <a:t> (2024)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9DE6B7D-CF4A-314B-91CF-4D22AF010886}"/>
              </a:ext>
            </a:extLst>
          </p:cNvPr>
          <p:cNvSpPr txBox="1">
            <a:spLocks/>
          </p:cNvSpPr>
          <p:nvPr/>
        </p:nvSpPr>
        <p:spPr>
          <a:xfrm>
            <a:off x="378849" y="141251"/>
            <a:ext cx="11434302" cy="550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Quasi-elastic electron scattering off </a:t>
            </a:r>
            <a:r>
              <a:rPr lang="en-US" sz="3600" baseline="30000" dirty="0">
                <a:solidFill>
                  <a:srgbClr val="0B6D33"/>
                </a:solidFill>
                <a:latin typeface="Arial Black"/>
                <a:cs typeface="Arial Black"/>
              </a:rPr>
              <a:t>16</a:t>
            </a:r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2023171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Rectangle"/>
          <p:cNvSpPr/>
          <p:nvPr/>
        </p:nvSpPr>
        <p:spPr>
          <a:xfrm>
            <a:off x="10760059" y="5719850"/>
            <a:ext cx="1207149" cy="5194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586" name="CR_O16_r00_errors.pdf" descr="CR_O16_r00_error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7082" y="1464460"/>
            <a:ext cx="3425183" cy="2504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87" name="CR_O16_rzz_errors.pdf" descr="CR_O16_rzz_error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4923" y="1464460"/>
            <a:ext cx="3622990" cy="2596889"/>
          </a:xfrm>
          <a:prstGeom prst="rect">
            <a:avLst/>
          </a:prstGeom>
          <a:ln w="12700">
            <a:miter lim="400000"/>
          </a:ln>
        </p:spPr>
      </p:pic>
      <p:pic>
        <p:nvPicPr>
          <p:cNvPr id="588" name="CR_O16_rt_errors.pdf" descr="CR_O16_rt_errors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50570" y="1464460"/>
            <a:ext cx="3622990" cy="2649269"/>
          </a:xfrm>
          <a:prstGeom prst="rect">
            <a:avLst/>
          </a:prstGeom>
          <a:ln w="12700">
            <a:miter lim="400000"/>
          </a:ln>
        </p:spPr>
      </p:pic>
      <p:pic>
        <p:nvPicPr>
          <p:cNvPr id="589" name="CR_O16_rxy_errors.pdf" descr="CR_O16_rxy_errors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66789" y="4178283"/>
            <a:ext cx="3681501" cy="2560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0" name="CR_O16_r0z_errors.pdf" descr="CR_O16_r0z_errors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10410" y="4126959"/>
            <a:ext cx="3789249" cy="2663400"/>
          </a:xfrm>
          <a:prstGeom prst="rect">
            <a:avLst/>
          </a:prstGeom>
          <a:ln w="12700">
            <a:miter lim="400000"/>
          </a:ln>
        </p:spPr>
      </p:pic>
      <p:sp>
        <p:nvSpPr>
          <p:cNvPr id="591" name="Acharya, Sobcyzk, Bacca, Hagen, Jiang (2024)"/>
          <p:cNvSpPr txBox="1"/>
          <p:nvPr/>
        </p:nvSpPr>
        <p:spPr>
          <a:xfrm>
            <a:off x="6541870" y="975604"/>
            <a:ext cx="5361019" cy="259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1733930">
              <a:lnSpc>
                <a:spcPct val="90000"/>
              </a:lnSpc>
              <a:defRPr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00" dirty="0"/>
              <a:t> Acharya, </a:t>
            </a:r>
            <a:r>
              <a:rPr sz="1500" dirty="0" err="1"/>
              <a:t>Sobcyzk</a:t>
            </a:r>
            <a:r>
              <a:rPr sz="1500" dirty="0"/>
              <a:t>, </a:t>
            </a:r>
            <a:r>
              <a:rPr sz="1500" dirty="0" err="1"/>
              <a:t>Bacca</a:t>
            </a:r>
            <a:r>
              <a:rPr sz="1500" dirty="0"/>
              <a:t>, Hagen, Jiang</a:t>
            </a:r>
            <a:r>
              <a:rPr lang="en-US" sz="1500" dirty="0"/>
              <a:t> in preparation</a:t>
            </a:r>
            <a:r>
              <a:rPr sz="1500" dirty="0"/>
              <a:t> (2024)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DF8B74-E509-474F-B141-FE22AE6383A0}"/>
              </a:ext>
            </a:extLst>
          </p:cNvPr>
          <p:cNvSpPr txBox="1">
            <a:spLocks/>
          </p:cNvSpPr>
          <p:nvPr/>
        </p:nvSpPr>
        <p:spPr>
          <a:xfrm>
            <a:off x="378849" y="141251"/>
            <a:ext cx="11434302" cy="550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Neutrino scattering off </a:t>
            </a:r>
            <a:r>
              <a:rPr lang="en-US" sz="3600" baseline="30000" dirty="0">
                <a:solidFill>
                  <a:srgbClr val="0B6D33"/>
                </a:solidFill>
                <a:latin typeface="Arial Black"/>
                <a:cs typeface="Arial Black"/>
              </a:rPr>
              <a:t>16</a:t>
            </a:r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F6F9D8-1083-9A4C-AFA3-B0D487BC2BE3}"/>
              </a:ext>
            </a:extLst>
          </p:cNvPr>
          <p:cNvSpPr txBox="1"/>
          <p:nvPr/>
        </p:nvSpPr>
        <p:spPr>
          <a:xfrm>
            <a:off x="9843219" y="5592932"/>
            <a:ext cx="244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</a:t>
            </a:r>
            <a:r>
              <a:rPr lang="en-US" dirty="0" err="1"/>
              <a:t>Weiguang</a:t>
            </a:r>
            <a:r>
              <a:rPr lang="en-US" dirty="0"/>
              <a:t> Jiang’s talk on Friday</a:t>
            </a:r>
          </a:p>
        </p:txBody>
      </p:sp>
    </p:spTree>
    <p:extLst>
      <p:ext uri="{BB962C8B-B14F-4D97-AF65-F5344CB8AC3E}">
        <p14:creationId xmlns:p14="http://schemas.microsoft.com/office/powerpoint/2010/main" val="35622982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1203904-EF1B-7C42-893F-A50D548B46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32"/>
          <a:stretch/>
        </p:blipFill>
        <p:spPr>
          <a:xfrm>
            <a:off x="388503" y="1517246"/>
            <a:ext cx="6718269" cy="3917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65730"/>
            <a:ext cx="9144000" cy="55627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>
                <a:solidFill>
                  <a:srgbClr val="0B6D33"/>
                </a:solidFill>
                <a:latin typeface="Arial Black"/>
                <a:cs typeface="Arial Black"/>
              </a:rPr>
              <a:t>Neutrinoless</a:t>
            </a:r>
            <a:r>
              <a:rPr lang="en-US" sz="3200" b="1" dirty="0">
                <a:solidFill>
                  <a:srgbClr val="0B6D33"/>
                </a:solidFill>
                <a:latin typeface="Arial Black"/>
                <a:cs typeface="Arial Black"/>
              </a:rPr>
              <a:t> ββ-decay of </a:t>
            </a:r>
            <a:r>
              <a:rPr lang="en-US" sz="3200" b="1" baseline="30000" dirty="0">
                <a:solidFill>
                  <a:srgbClr val="0B6D33"/>
                </a:solidFill>
                <a:latin typeface="Arial Black"/>
                <a:cs typeface="Arial Black"/>
              </a:rPr>
              <a:t>48</a:t>
            </a:r>
            <a:r>
              <a:rPr lang="en-US" sz="3200" b="1" dirty="0">
                <a:solidFill>
                  <a:srgbClr val="0B6D33"/>
                </a:solidFill>
                <a:latin typeface="Arial Black"/>
                <a:cs typeface="Arial Black"/>
              </a:rPr>
              <a:t>Ca</a:t>
            </a:r>
            <a:endParaRPr lang="en-US" sz="32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538" y="5938048"/>
            <a:ext cx="7391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Nuclear matrix element for </a:t>
            </a:r>
            <a:r>
              <a:rPr lang="en-US" sz="1600" dirty="0" err="1"/>
              <a:t>neutrinoless</a:t>
            </a:r>
            <a:r>
              <a:rPr lang="en-US" sz="1600" dirty="0"/>
              <a:t> double beta decay for various candidates using different methods. J. Engel and Javier Menéndez,  Rep. Prog. Phys. 80, 046301 (2017)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7577" y="1603377"/>
            <a:ext cx="463548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700" dirty="0"/>
              <a:t>The NME for </a:t>
            </a:r>
            <a:r>
              <a:rPr lang="en-US" sz="2700" dirty="0">
                <a:latin typeface="Symbol" charset="2"/>
                <a:ea typeface="Symbol" charset="2"/>
                <a:cs typeface="Symbol" charset="2"/>
              </a:rPr>
              <a:t>0nbb</a:t>
            </a:r>
            <a:r>
              <a:rPr lang="en-US" sz="2700" dirty="0"/>
              <a:t> differ significantly depending on the method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700" dirty="0"/>
              <a:t>Need to determine the NME more precisely with quantified uncertainties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700" dirty="0"/>
              <a:t>What does ab-initio calculations add to this picture?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C02AE8-34F0-E64B-89AF-2DD133E4FF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" t="19696" r="-145" b="13377"/>
          <a:stretch/>
        </p:blipFill>
        <p:spPr>
          <a:xfrm>
            <a:off x="2319492" y="639935"/>
            <a:ext cx="6994302" cy="7784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8BAA2A-E782-AB40-A2FB-5A413105D0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2388"/>
          <a:stretch/>
        </p:blipFill>
        <p:spPr>
          <a:xfrm>
            <a:off x="354319" y="5435195"/>
            <a:ext cx="6812599" cy="52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2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6DD5D7-5C70-1249-AA1E-B47C61277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795" y="1028889"/>
            <a:ext cx="6771011" cy="42204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D1BDDA-8C9D-9842-AF9D-F27FC6B0BF6C}"/>
              </a:ext>
            </a:extLst>
          </p:cNvPr>
          <p:cNvSpPr txBox="1"/>
          <p:nvPr/>
        </p:nvSpPr>
        <p:spPr>
          <a:xfrm>
            <a:off x="5191961" y="5105700"/>
            <a:ext cx="70492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First principles computations agree within uncertainties and predict a small value for the matrix element in </a:t>
            </a:r>
            <a:r>
              <a:rPr lang="en-US" sz="2000" baseline="30000" dirty="0"/>
              <a:t>48</a:t>
            </a:r>
            <a:r>
              <a:rPr lang="en-US" sz="2000" dirty="0"/>
              <a:t>Ca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Next steps involve symmetry restoration, role of triaxial deformation, and heavier nuclei like </a:t>
            </a:r>
            <a:r>
              <a:rPr lang="en-US" sz="2000" baseline="30000" dirty="0"/>
              <a:t>76</a:t>
            </a:r>
            <a:r>
              <a:rPr lang="en-US" sz="2000" dirty="0"/>
              <a:t>Ge used in upcoming ton-scale experimental programs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E42F40-7B62-3842-8D83-1DA77746499E}"/>
              </a:ext>
            </a:extLst>
          </p:cNvPr>
          <p:cNvSpPr/>
          <p:nvPr/>
        </p:nvSpPr>
        <p:spPr>
          <a:xfrm>
            <a:off x="5886182" y="744261"/>
            <a:ext cx="5212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S. J. </a:t>
            </a:r>
            <a:r>
              <a:rPr lang="en-US" dirty="0" err="1"/>
              <a:t>Novario</a:t>
            </a:r>
            <a:r>
              <a:rPr lang="en-US" dirty="0"/>
              <a:t> et al, Phys. Rev. Lett. </a:t>
            </a:r>
            <a:r>
              <a:rPr lang="en-US" b="1" dirty="0"/>
              <a:t>126</a:t>
            </a:r>
            <a:r>
              <a:rPr lang="en-US" dirty="0"/>
              <a:t>, 182502 (2021)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613BBF-411A-8F44-8A54-660D41AB83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60" b="40065"/>
          <a:stretch/>
        </p:blipFill>
        <p:spPr>
          <a:xfrm>
            <a:off x="504696" y="1028889"/>
            <a:ext cx="4477039" cy="50888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BA5DFD-985A-D640-A47D-482AB0EE6E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764" r="92575" b="46304"/>
          <a:stretch/>
        </p:blipFill>
        <p:spPr>
          <a:xfrm>
            <a:off x="53196" y="3022600"/>
            <a:ext cx="349440" cy="74727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4117DB-7BB1-1245-B0D0-4C08B3420E6D}"/>
              </a:ext>
            </a:extLst>
          </p:cNvPr>
          <p:cNvSpPr/>
          <p:nvPr/>
        </p:nvSpPr>
        <p:spPr>
          <a:xfrm>
            <a:off x="907692" y="728872"/>
            <a:ext cx="41761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0vbb benchmarks in light nuclei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79B4C99-3305-0A41-8CA1-6B35DCADF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5730"/>
            <a:ext cx="9144000" cy="55627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>
                <a:solidFill>
                  <a:srgbClr val="0B6D33"/>
                </a:solidFill>
                <a:latin typeface="Arial Black"/>
                <a:cs typeface="Arial Black"/>
              </a:rPr>
              <a:t>Neutrinoless</a:t>
            </a:r>
            <a:r>
              <a:rPr lang="en-US" sz="3200" b="1" dirty="0">
                <a:solidFill>
                  <a:srgbClr val="0B6D33"/>
                </a:solidFill>
                <a:latin typeface="Arial Black"/>
                <a:cs typeface="Arial Black"/>
              </a:rPr>
              <a:t> ββ-decay of </a:t>
            </a:r>
            <a:r>
              <a:rPr lang="en-US" sz="3200" b="1" baseline="30000" dirty="0">
                <a:solidFill>
                  <a:srgbClr val="0B6D33"/>
                </a:solidFill>
                <a:latin typeface="Arial Black"/>
                <a:cs typeface="Arial Black"/>
              </a:rPr>
              <a:t>48</a:t>
            </a:r>
            <a:r>
              <a:rPr lang="en-US" sz="3200" b="1" dirty="0">
                <a:solidFill>
                  <a:srgbClr val="0B6D33"/>
                </a:solidFill>
                <a:latin typeface="Arial Black"/>
                <a:cs typeface="Arial Black"/>
              </a:rPr>
              <a:t>Ca</a:t>
            </a:r>
            <a:endParaRPr lang="en-US" sz="32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1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746C347-32F5-3F48-A34C-725F5069F278}"/>
              </a:ext>
            </a:extLst>
          </p:cNvPr>
          <p:cNvSpPr txBox="1"/>
          <p:nvPr/>
        </p:nvSpPr>
        <p:spPr>
          <a:xfrm>
            <a:off x="337630" y="1306170"/>
            <a:ext cx="7948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Computation of Schiff moment in </a:t>
            </a:r>
            <a:r>
              <a:rPr lang="en-US" sz="2400" baseline="30000" dirty="0"/>
              <a:t>225</a:t>
            </a:r>
            <a:r>
              <a:rPr lang="en-US" sz="2400" dirty="0"/>
              <a:t>Ra relevant for EDM searches in atoms and molecules. Schiff moment is particularly sensitive to octupole deformation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B44645B-74CD-C548-9A77-4FE22F940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849" y="328774"/>
            <a:ext cx="11434302" cy="680904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 Towards ab-initio description of Schiff moments in </a:t>
            </a:r>
            <a:r>
              <a:rPr lang="en-US" sz="3600" baseline="30000" dirty="0">
                <a:solidFill>
                  <a:srgbClr val="0B6D33"/>
                </a:solidFill>
                <a:latin typeface="Arial Black"/>
                <a:cs typeface="Arial Black"/>
              </a:rPr>
              <a:t>225</a:t>
            </a:r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Ra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B88281-698D-6846-89D0-02A634C37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72" y="2417404"/>
            <a:ext cx="6683373" cy="11973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1C5FB2-4E3C-5D47-A4DC-E71756965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30" y="3713018"/>
            <a:ext cx="6789715" cy="31449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0FE4282-5F3D-734F-9729-01206B1583BD}"/>
              </a:ext>
            </a:extLst>
          </p:cNvPr>
          <p:cNvSpPr txBox="1"/>
          <p:nvPr/>
        </p:nvSpPr>
        <p:spPr>
          <a:xfrm>
            <a:off x="7569988" y="5689257"/>
            <a:ext cx="4340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½+ and ½- parity doublet in </a:t>
            </a:r>
            <a:r>
              <a:rPr lang="en-US" sz="2400" baseline="30000" dirty="0"/>
              <a:t>225</a:t>
            </a:r>
            <a:r>
              <a:rPr lang="en-US" sz="2400" dirty="0"/>
              <a:t>Ra differ by only 50keV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04A42B-A5FC-B045-BAFA-D1D7B8D09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2829" y="1711431"/>
            <a:ext cx="2901734" cy="3806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94353D-6460-C245-9F70-A835D975189E}"/>
              </a:ext>
            </a:extLst>
          </p:cNvPr>
          <p:cNvSpPr txBox="1"/>
          <p:nvPr/>
        </p:nvSpPr>
        <p:spPr>
          <a:xfrm>
            <a:off x="8392829" y="979474"/>
            <a:ext cx="362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Nature 2013, </a:t>
            </a:r>
          </a:p>
          <a:p>
            <a:r>
              <a:rPr lang="en-US" dirty="0"/>
              <a:t>octupole deformed </a:t>
            </a:r>
            <a:r>
              <a:rPr lang="en-US" baseline="30000" dirty="0"/>
              <a:t>220,224</a:t>
            </a:r>
            <a:r>
              <a:rPr lang="en-US" dirty="0"/>
              <a:t>Ra </a:t>
            </a:r>
          </a:p>
        </p:txBody>
      </p:sp>
    </p:spTree>
    <p:extLst>
      <p:ext uri="{BB962C8B-B14F-4D97-AF65-F5344CB8AC3E}">
        <p14:creationId xmlns:p14="http://schemas.microsoft.com/office/powerpoint/2010/main" val="316361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"/>
    </mc:Choice>
    <mc:Fallback xmlns="">
      <p:transition spd="slow" advTm="110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C14166-A4A0-6115-1562-AB8956B8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489" y="677102"/>
            <a:ext cx="7920708" cy="54945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C8EB08-103B-9A16-F6B0-9F99566CF8AC}"/>
                  </a:ext>
                </a:extLst>
              </p:cNvPr>
              <p:cNvSpPr txBox="1"/>
              <p:nvPr/>
            </p:nvSpPr>
            <p:spPr>
              <a:xfrm>
                <a:off x="329671" y="1405730"/>
                <a:ext cx="3302314" cy="1058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4/2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</m:oMath>
                  </m:oMathPara>
                </a14:m>
                <a:endParaRPr lang="en-US" sz="22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4/2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=10/3</m:t>
                    </m:r>
                  </m:oMath>
                </a14:m>
                <a:r>
                  <a:rPr lang="en-US" sz="2200" dirty="0"/>
                  <a:t> for a rigid rotor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C8EB08-103B-9A16-F6B0-9F99566CF8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671" y="1405730"/>
                <a:ext cx="3302314" cy="1058110"/>
              </a:xfrm>
              <a:prstGeom prst="rect">
                <a:avLst/>
              </a:prstGeom>
              <a:blipFill>
                <a:blip r:embed="rId3"/>
                <a:stretch>
                  <a:fillRect l="-2682" t="-1190" r="-3831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9C8BD17-B38B-7EE0-B1A7-93C8F00B221F}"/>
              </a:ext>
            </a:extLst>
          </p:cNvPr>
          <p:cNvSpPr txBox="1"/>
          <p:nvPr/>
        </p:nvSpPr>
        <p:spPr>
          <a:xfrm>
            <a:off x="0" y="647427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Poves</a:t>
            </a:r>
            <a:r>
              <a:rPr lang="en-US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&amp;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Retamosa</a:t>
            </a:r>
            <a:r>
              <a:rPr lang="en-US" b="0" i="0" dirty="0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 (1987); Warburton, Becker, and Brown (1990); 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B25ADC-88BD-808B-D4F6-7BF805C3E59B}"/>
                  </a:ext>
                </a:extLst>
              </p:cNvPr>
              <p:cNvSpPr txBox="1"/>
              <p:nvPr/>
            </p:nvSpPr>
            <p:spPr>
              <a:xfrm>
                <a:off x="178815" y="3976290"/>
                <a:ext cx="3604027" cy="1938992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Simple picture: Spherical states (magic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US" sz="2400" dirty="0"/>
                  <a:t> number in the traditional shell model) coexist with deformed ground states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B25ADC-88BD-808B-D4F6-7BF805C3E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15" y="3976290"/>
                <a:ext cx="3604027" cy="1938992"/>
              </a:xfrm>
              <a:prstGeom prst="rect">
                <a:avLst/>
              </a:prstGeom>
              <a:blipFill>
                <a:blip r:embed="rId4"/>
                <a:stretch>
                  <a:fillRect l="-2091" t="-1935" b="-5161"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13D7487E-1868-BC43-B56C-03D1C52E1241}"/>
              </a:ext>
            </a:extLst>
          </p:cNvPr>
          <p:cNvSpPr txBox="1">
            <a:spLocks/>
          </p:cNvSpPr>
          <p:nvPr/>
        </p:nvSpPr>
        <p:spPr>
          <a:xfrm>
            <a:off x="0" y="120827"/>
            <a:ext cx="12091595" cy="556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b="1" dirty="0">
                <a:solidFill>
                  <a:srgbClr val="0B6D33"/>
                </a:solidFill>
                <a:latin typeface="Arial Black"/>
                <a:ea typeface="Arial Black" charset="0"/>
                <a:cs typeface="Arial Black"/>
              </a:rPr>
              <a:t>Neutron-rich nuclei beyond N = 20 are deformed</a:t>
            </a:r>
            <a:endParaRPr lang="en-US" sz="34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1305D3-72BE-0348-9A64-4D18F13F2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8143" y="2485356"/>
            <a:ext cx="1609469" cy="26466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82486C-7D6C-504A-8BA3-67A35D135BD5}"/>
              </a:ext>
            </a:extLst>
          </p:cNvPr>
          <p:cNvSpPr txBox="1"/>
          <p:nvPr/>
        </p:nvSpPr>
        <p:spPr>
          <a:xfrm>
            <a:off x="10480703" y="5011611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/>
              <a:t>34</a:t>
            </a:r>
            <a:r>
              <a:rPr lang="en-US" dirty="0"/>
              <a:t>Mg </a:t>
            </a:r>
          </a:p>
          <a:p>
            <a:pPr algn="ctr"/>
            <a:r>
              <a:rPr lang="en-US" dirty="0"/>
              <a:t>(BE: 257MeV)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2F8DD97-F5F7-F948-87A2-0D37086B2A22}"/>
              </a:ext>
            </a:extLst>
          </p:cNvPr>
          <p:cNvCxnSpPr>
            <a:cxnSpLocks/>
          </p:cNvCxnSpPr>
          <p:nvPr/>
        </p:nvCxnSpPr>
        <p:spPr>
          <a:xfrm flipH="1" flipV="1">
            <a:off x="8024890" y="2891156"/>
            <a:ext cx="2786545" cy="1790020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811C85A-88D3-2D44-B165-DEE630D557FE}"/>
              </a:ext>
            </a:extLst>
          </p:cNvPr>
          <p:cNvSpPr txBox="1"/>
          <p:nvPr/>
        </p:nvSpPr>
        <p:spPr>
          <a:xfrm>
            <a:off x="7518910" y="3546318"/>
            <a:ext cx="3626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C3AA90-8DF6-8845-A1D0-82A2F58C1A73}"/>
              </a:ext>
            </a:extLst>
          </p:cNvPr>
          <p:cNvSpPr txBox="1"/>
          <p:nvPr/>
        </p:nvSpPr>
        <p:spPr>
          <a:xfrm>
            <a:off x="8669657" y="3547383"/>
            <a:ext cx="3626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1884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358340" y="136314"/>
            <a:ext cx="11424910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Collectivity in neon isotopes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E572-F85F-AB45-8F83-F8192D28375A}"/>
              </a:ext>
            </a:extLst>
          </p:cNvPr>
          <p:cNvSpPr/>
          <p:nvPr/>
        </p:nvSpPr>
        <p:spPr>
          <a:xfrm>
            <a:off x="8562532" y="839406"/>
            <a:ext cx="357788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Calculations follow data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No effective charges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Spectra of </a:t>
            </a:r>
            <a:r>
              <a:rPr lang="en-US" sz="2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30-34</a:t>
            </a: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Ne follow that of a rigid rotor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Small energies reflect a large moment of inertia and a strong deformation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F48402-5206-1A4F-A0EC-613F3AB25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2" y="839406"/>
            <a:ext cx="8458200" cy="555447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755AF8-0EAA-F14C-8AD3-5EE0748EFDD4}"/>
              </a:ext>
            </a:extLst>
          </p:cNvPr>
          <p:cNvSpPr/>
          <p:nvPr/>
        </p:nvSpPr>
        <p:spPr>
          <a:xfrm>
            <a:off x="1426477" y="6464474"/>
            <a:ext cx="978921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Sun, A.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Ekstrom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Forssen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G. Hagen. G. R. Jansen, T.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arXiv:2404.00058  (2024)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DE8C10-2BE7-0046-8627-F2DD613A8936}"/>
              </a:ext>
            </a:extLst>
          </p:cNvPr>
          <p:cNvSpPr txBox="1"/>
          <p:nvPr/>
        </p:nvSpPr>
        <p:spPr>
          <a:xfrm>
            <a:off x="8686012" y="4980975"/>
            <a:ext cx="33309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Ensemble of delta-full interactions from recent study of </a:t>
            </a:r>
            <a:r>
              <a:rPr lang="en-US" sz="1600" baseline="30000" dirty="0"/>
              <a:t>28</a:t>
            </a:r>
            <a:r>
              <a:rPr lang="en-US" sz="1600" dirty="0"/>
              <a:t>O</a:t>
            </a:r>
          </a:p>
          <a:p>
            <a:endParaRPr lang="en-US" sz="1600" dirty="0"/>
          </a:p>
          <a:p>
            <a:r>
              <a:rPr lang="en-US" sz="1600" dirty="0"/>
              <a:t>Y. Kondo et al., </a:t>
            </a:r>
          </a:p>
          <a:p>
            <a:r>
              <a:rPr lang="en-US" sz="1600" dirty="0"/>
              <a:t>Nature </a:t>
            </a:r>
            <a:r>
              <a:rPr lang="en-US" sz="1600" b="1" dirty="0"/>
              <a:t>620</a:t>
            </a:r>
            <a:r>
              <a:rPr lang="en-US" sz="1600" dirty="0"/>
              <a:t>, 965–970 (2023)</a:t>
            </a:r>
          </a:p>
        </p:txBody>
      </p:sp>
    </p:spTree>
    <p:extLst>
      <p:ext uri="{BB962C8B-B14F-4D97-AF65-F5344CB8AC3E}">
        <p14:creationId xmlns:p14="http://schemas.microsoft.com/office/powerpoint/2010/main" val="334770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358340" y="120383"/>
            <a:ext cx="11424910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Shape co-existence in </a:t>
            </a:r>
            <a:r>
              <a:rPr lang="en-US" sz="36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30</a:t>
            </a:r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FC23D6-DAB7-CB4A-BD1E-B995092AB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685800"/>
            <a:ext cx="10972800" cy="54864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0609648-65DD-434F-8F29-2668F50CA871}"/>
              </a:ext>
            </a:extLst>
          </p:cNvPr>
          <p:cNvSpPr/>
          <p:nvPr/>
        </p:nvSpPr>
        <p:spPr>
          <a:xfrm>
            <a:off x="1426477" y="6464474"/>
            <a:ext cx="978921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Sun, A.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Ekstrom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Forssen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G. Hagen. G. R. Jansen, T.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arXiv:2404.00058  (2024)</a:t>
            </a:r>
          </a:p>
        </p:txBody>
      </p:sp>
    </p:spTree>
    <p:extLst>
      <p:ext uri="{BB962C8B-B14F-4D97-AF65-F5344CB8AC3E}">
        <p14:creationId xmlns:p14="http://schemas.microsoft.com/office/powerpoint/2010/main" val="264204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02406" y="61786"/>
            <a:ext cx="11352943" cy="595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Strongly deformed nuclei around </a:t>
            </a:r>
            <a:r>
              <a:rPr lang="en-US" sz="32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80</a:t>
            </a:r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Zr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A5B6C3-F472-DC42-A915-2BA742469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0498"/>
            <a:ext cx="6733309" cy="576371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1B10261-5F80-0449-A87B-41CA53768D80}"/>
              </a:ext>
            </a:extLst>
          </p:cNvPr>
          <p:cNvSpPr/>
          <p:nvPr/>
        </p:nvSpPr>
        <p:spPr>
          <a:xfrm>
            <a:off x="623455" y="1094288"/>
            <a:ext cx="1773381" cy="1815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98E7BA-8729-B445-B678-40F440947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199" y="1476358"/>
            <a:ext cx="3130789" cy="211659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FA6A2EF-9CE6-FF49-A602-3FD411D0003A}"/>
              </a:ext>
            </a:extLst>
          </p:cNvPr>
          <p:cNvCxnSpPr>
            <a:cxnSpLocks/>
          </p:cNvCxnSpPr>
          <p:nvPr/>
        </p:nvCxnSpPr>
        <p:spPr>
          <a:xfrm>
            <a:off x="2130014" y="3541476"/>
            <a:ext cx="1957077" cy="5733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79B3C3-6C16-6743-9FB3-249877F4B132}"/>
              </a:ext>
            </a:extLst>
          </p:cNvPr>
          <p:cNvCxnSpPr>
            <a:cxnSpLocks/>
          </p:cNvCxnSpPr>
          <p:nvPr/>
        </p:nvCxnSpPr>
        <p:spPr>
          <a:xfrm>
            <a:off x="3808207" y="3453950"/>
            <a:ext cx="320354" cy="6608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29D991-D840-E445-9F48-0EACFEE6A782}"/>
              </a:ext>
            </a:extLst>
          </p:cNvPr>
          <p:cNvCxnSpPr>
            <a:cxnSpLocks/>
          </p:cNvCxnSpPr>
          <p:nvPr/>
        </p:nvCxnSpPr>
        <p:spPr>
          <a:xfrm flipV="1">
            <a:off x="1990423" y="1819970"/>
            <a:ext cx="4657530" cy="461423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2B1F9F-8F1D-A543-9085-0719B5CAB17C}"/>
              </a:ext>
            </a:extLst>
          </p:cNvPr>
          <p:cNvSpPr txBox="1"/>
          <p:nvPr/>
        </p:nvSpPr>
        <p:spPr>
          <a:xfrm>
            <a:off x="1222043" y="6412998"/>
            <a:ext cx="8723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N = Z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926939-9B3E-774A-94BE-01DD634139C1}"/>
              </a:ext>
            </a:extLst>
          </p:cNvPr>
          <p:cNvSpPr/>
          <p:nvPr/>
        </p:nvSpPr>
        <p:spPr>
          <a:xfrm>
            <a:off x="1174656" y="1094288"/>
            <a:ext cx="30931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latin typeface="Gulliver"/>
              </a:rPr>
              <a:t>Tomás</a:t>
            </a:r>
            <a:r>
              <a:rPr lang="en-US" sz="1400" dirty="0">
                <a:latin typeface="Gulliver"/>
              </a:rPr>
              <a:t> R. </a:t>
            </a:r>
            <a:r>
              <a:rPr lang="en-US" sz="1400" dirty="0" err="1">
                <a:latin typeface="Gulliver"/>
              </a:rPr>
              <a:t>Rodríguez</a:t>
            </a:r>
            <a:r>
              <a:rPr lang="en-US" sz="1400" dirty="0">
                <a:latin typeface="Gulliver"/>
              </a:rPr>
              <a:t>, J. Luis </a:t>
            </a:r>
            <a:r>
              <a:rPr lang="en-US" sz="1400" dirty="0" err="1">
                <a:latin typeface="Gulliver"/>
              </a:rPr>
              <a:t>Egido</a:t>
            </a:r>
            <a:r>
              <a:rPr lang="en-US" sz="1400" dirty="0">
                <a:latin typeface="Gulliver"/>
              </a:rPr>
              <a:t>,  </a:t>
            </a:r>
          </a:p>
          <a:p>
            <a:r>
              <a:rPr lang="en-US" sz="1400" dirty="0"/>
              <a:t>Phys. Lett. B 705 255 (2011)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8B7A00-9BCF-B14F-81E9-9126290FF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766" y="592337"/>
            <a:ext cx="4609052" cy="575320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857BE78-D308-7347-BD9A-9D1FA08762A9}"/>
              </a:ext>
            </a:extLst>
          </p:cNvPr>
          <p:cNvSpPr/>
          <p:nvPr/>
        </p:nvSpPr>
        <p:spPr>
          <a:xfrm>
            <a:off x="7416336" y="6345538"/>
            <a:ext cx="41855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Baishan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Hu,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Sun, G. Hagen, T.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Phys. Rev. C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110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L011302 (2024)</a:t>
            </a:r>
          </a:p>
        </p:txBody>
      </p:sp>
    </p:spTree>
    <p:extLst>
      <p:ext uri="{BB962C8B-B14F-4D97-AF65-F5344CB8AC3E}">
        <p14:creationId xmlns:p14="http://schemas.microsoft.com/office/powerpoint/2010/main" val="347305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9587" y="1021343"/>
            <a:ext cx="1117843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/>
              <a:t>@ ORNL / UTK: </a:t>
            </a:r>
            <a:r>
              <a:rPr lang="en-US" sz="4000" b="1" dirty="0"/>
              <a:t>B. Acharya</a:t>
            </a:r>
            <a:r>
              <a:rPr lang="en-US" sz="4000" dirty="0"/>
              <a:t>,</a:t>
            </a:r>
            <a:r>
              <a:rPr lang="en-US" sz="4000" b="1" dirty="0"/>
              <a:t> </a:t>
            </a:r>
            <a:r>
              <a:rPr lang="en-US" sz="4000" b="1" dirty="0" err="1"/>
              <a:t>Baishan</a:t>
            </a:r>
            <a:r>
              <a:rPr lang="en-US" sz="4000" b="1" dirty="0"/>
              <a:t> Hu</a:t>
            </a:r>
            <a:r>
              <a:rPr lang="en-US" sz="4000" dirty="0"/>
              <a:t>, G. R. Jansen, T. </a:t>
            </a:r>
            <a:r>
              <a:rPr lang="en-US" sz="4000" dirty="0" err="1"/>
              <a:t>Papenbrock</a:t>
            </a:r>
            <a:r>
              <a:rPr lang="en-US" sz="40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4000" dirty="0"/>
              <a:t>@ LSU: </a:t>
            </a:r>
            <a:r>
              <a:rPr lang="en-US" sz="4000" b="1" dirty="0"/>
              <a:t>Z. H. Sun</a:t>
            </a:r>
            <a:endParaRPr lang="en-US" sz="4000" dirty="0"/>
          </a:p>
          <a:p>
            <a:pPr>
              <a:spcBef>
                <a:spcPts val="1200"/>
              </a:spcBef>
            </a:pPr>
            <a:r>
              <a:rPr lang="en-US" sz="4000" dirty="0"/>
              <a:t>@ Chalmers: A. </a:t>
            </a:r>
            <a:r>
              <a:rPr lang="en-US" sz="4000" dirty="0" err="1"/>
              <a:t>Ekström</a:t>
            </a:r>
            <a:r>
              <a:rPr lang="en-US" sz="4000" dirty="0"/>
              <a:t>, C. </a:t>
            </a:r>
            <a:r>
              <a:rPr lang="en-US" sz="4000" dirty="0" err="1"/>
              <a:t>Forssén</a:t>
            </a:r>
            <a:endParaRPr lang="en-US" sz="4000" dirty="0"/>
          </a:p>
          <a:p>
            <a:pPr>
              <a:spcBef>
                <a:spcPts val="1200"/>
              </a:spcBef>
            </a:pPr>
            <a:r>
              <a:rPr lang="en-US" sz="4000" dirty="0"/>
              <a:t>@ Mainz</a:t>
            </a:r>
            <a:r>
              <a:rPr lang="en-US" sz="4000" b="1" dirty="0"/>
              <a:t>: F. </a:t>
            </a:r>
            <a:r>
              <a:rPr lang="en-US" sz="4000" b="1" dirty="0" err="1"/>
              <a:t>Bonaiti</a:t>
            </a:r>
            <a:r>
              <a:rPr lang="en-US" sz="4000" dirty="0"/>
              <a:t>, S. </a:t>
            </a:r>
            <a:r>
              <a:rPr lang="en-US" sz="4000" dirty="0" err="1"/>
              <a:t>Bacca</a:t>
            </a:r>
            <a:r>
              <a:rPr lang="en-US" sz="4000" dirty="0"/>
              <a:t>, </a:t>
            </a:r>
            <a:r>
              <a:rPr lang="en-US" sz="4000" b="1" dirty="0"/>
              <a:t>J. E. Sobczyk</a:t>
            </a:r>
          </a:p>
          <a:p>
            <a:pPr>
              <a:spcBef>
                <a:spcPts val="1200"/>
              </a:spcBef>
            </a:pPr>
            <a:r>
              <a:rPr lang="en-US" sz="4000" dirty="0"/>
              <a:t>@ LANL/WUSTL: </a:t>
            </a:r>
            <a:r>
              <a:rPr lang="en-US" sz="4000" b="1" dirty="0"/>
              <a:t>S. </a:t>
            </a:r>
            <a:r>
              <a:rPr lang="en-US" sz="4000" b="1" dirty="0" err="1"/>
              <a:t>Novario</a:t>
            </a:r>
            <a:endParaRPr lang="en-US" sz="4000" b="1" dirty="0"/>
          </a:p>
          <a:p>
            <a:pPr marL="342900" indent="-342900">
              <a:spcBef>
                <a:spcPts val="1200"/>
              </a:spcBef>
            </a:pPr>
            <a:r>
              <a:rPr lang="en-US" sz="4000" dirty="0"/>
              <a:t>@ TRIUMF: P. </a:t>
            </a:r>
            <a:r>
              <a:rPr lang="en-US" sz="4000" dirty="0" err="1"/>
              <a:t>Navratil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1524000" y="3519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Collaborators</a:t>
            </a:r>
          </a:p>
        </p:txBody>
      </p:sp>
    </p:spTree>
    <p:extLst>
      <p:ext uri="{BB962C8B-B14F-4D97-AF65-F5344CB8AC3E}">
        <p14:creationId xmlns:p14="http://schemas.microsoft.com/office/powerpoint/2010/main" val="1778520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13ACB5-E2C9-C345-A654-7387E0648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9041"/>
            <a:ext cx="5895191" cy="446455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1649" y="284923"/>
            <a:ext cx="11352943" cy="595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Coupled-cluster computations of strongly deformed nuclei around </a:t>
            </a:r>
            <a:r>
              <a:rPr lang="en-US" sz="32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80</a:t>
            </a:r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Zr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10A0D8-411D-9843-98B4-66F3B4EE5AFA}"/>
              </a:ext>
            </a:extLst>
          </p:cNvPr>
          <p:cNvSpPr/>
          <p:nvPr/>
        </p:nvSpPr>
        <p:spPr>
          <a:xfrm>
            <a:off x="1904104" y="6262286"/>
            <a:ext cx="9255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Baishan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Hu,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Sun, G. Hagen, T.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Phys. Rev. C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110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L011302 (2024)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3B4F64-B829-D14C-A558-D846B92284FC}"/>
              </a:ext>
            </a:extLst>
          </p:cNvPr>
          <p:cNvSpPr txBox="1"/>
          <p:nvPr/>
        </p:nvSpPr>
        <p:spPr>
          <a:xfrm>
            <a:off x="3178303" y="3572534"/>
            <a:ext cx="18069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1.8/2.0(EM)</a:t>
            </a:r>
            <a:endParaRPr lang="en-US" sz="2600" baseline="-25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FBCC61-A5FE-E840-B322-FE16733CB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252" y="1762073"/>
            <a:ext cx="6079338" cy="40923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88D366-4CE8-8C4C-AA3E-3344D2D927F2}"/>
              </a:ext>
            </a:extLst>
          </p:cNvPr>
          <p:cNvSpPr txBox="1"/>
          <p:nvPr/>
        </p:nvSpPr>
        <p:spPr>
          <a:xfrm>
            <a:off x="857863" y="1370095"/>
            <a:ext cx="4555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Spectrum prefers larger prolate shape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8F50228-F2BF-724E-886C-57034802304A}"/>
                  </a:ext>
                </a:extLst>
              </p:cNvPr>
              <p:cNvSpPr txBox="1"/>
              <p:nvPr/>
            </p:nvSpPr>
            <p:spPr>
              <a:xfrm>
                <a:off x="7031098" y="1351614"/>
                <a:ext cx="45554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2)</m:t>
                    </m:r>
                  </m:oMath>
                </a14:m>
                <a:r>
                  <a:rPr lang="en-US" sz="2000" dirty="0"/>
                  <a:t> prefers prolate band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8F50228-F2BF-724E-886C-570348023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098" y="1351614"/>
                <a:ext cx="4555435" cy="400110"/>
              </a:xfrm>
              <a:prstGeom prst="rect">
                <a:avLst/>
              </a:prstGeom>
              <a:blipFill>
                <a:blip r:embed="rId4"/>
                <a:stretch>
                  <a:fillRect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06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02A5BF-16A0-5E4E-AFC5-A571B3E45C51}"/>
              </a:ext>
            </a:extLst>
          </p:cNvPr>
          <p:cNvSpPr txBox="1">
            <a:spLocks/>
          </p:cNvSpPr>
          <p:nvPr/>
        </p:nvSpPr>
        <p:spPr>
          <a:xfrm>
            <a:off x="495429" y="109408"/>
            <a:ext cx="11352943" cy="581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Deformation “south” of </a:t>
            </a:r>
            <a:r>
              <a:rPr lang="en-US" sz="32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78</a:t>
            </a:r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Ni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3E1117-6FBA-9C44-B280-9C3D5FF70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924" y="559974"/>
            <a:ext cx="7951222" cy="240441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785FD76-9FAE-E94E-936D-97FF683CB74C}"/>
              </a:ext>
            </a:extLst>
          </p:cNvPr>
          <p:cNvSpPr/>
          <p:nvPr/>
        </p:nvSpPr>
        <p:spPr>
          <a:xfrm>
            <a:off x="8130102" y="658693"/>
            <a:ext cx="3899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j-lt"/>
              </a:rPr>
              <a:t>R. </a:t>
            </a:r>
            <a:r>
              <a:rPr lang="en-US" dirty="0" err="1">
                <a:latin typeface="+mj-lt"/>
              </a:rPr>
              <a:t>Taniuchi</a:t>
            </a:r>
            <a:r>
              <a:rPr lang="en-US" dirty="0">
                <a:latin typeface="+mj-lt"/>
              </a:rPr>
              <a:t>, et al, Nature </a:t>
            </a:r>
            <a:r>
              <a:rPr lang="is-IS" b="1" dirty="0">
                <a:latin typeface="+mj-lt"/>
              </a:rPr>
              <a:t>569</a:t>
            </a:r>
            <a:r>
              <a:rPr lang="is-IS" dirty="0">
                <a:latin typeface="+mj-lt"/>
              </a:rPr>
              <a:t>, 53 (2019) </a:t>
            </a:r>
            <a:endParaRPr lang="en-US" dirty="0">
              <a:latin typeface="+mj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E4ECE88-2914-EB45-A89C-571F48C9BF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372" r="-802"/>
          <a:stretch/>
        </p:blipFill>
        <p:spPr>
          <a:xfrm>
            <a:off x="6316297" y="3456518"/>
            <a:ext cx="5895146" cy="336706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CDFCE7C-EE5F-AE45-B832-DFC4E8602A9C}"/>
              </a:ext>
            </a:extLst>
          </p:cNvPr>
          <p:cNvSpPr txBox="1"/>
          <p:nvPr/>
        </p:nvSpPr>
        <p:spPr>
          <a:xfrm>
            <a:off x="6810476" y="2899451"/>
            <a:ext cx="2270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Deformed band?</a:t>
            </a:r>
          </a:p>
          <a:p>
            <a:r>
              <a:rPr lang="en-US" sz="1600" dirty="0"/>
              <a:t>Where is the band head?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8C390630-4B8E-484D-AE5A-8C5009270477}"/>
              </a:ext>
            </a:extLst>
          </p:cNvPr>
          <p:cNvSpPr/>
          <p:nvPr/>
        </p:nvSpPr>
        <p:spPr>
          <a:xfrm>
            <a:off x="7426320" y="3539157"/>
            <a:ext cx="258785" cy="906244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AB6F19-5F07-214D-AD34-8594322804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959" t="3811"/>
          <a:stretch/>
        </p:blipFill>
        <p:spPr>
          <a:xfrm>
            <a:off x="555039" y="3414952"/>
            <a:ext cx="4972925" cy="34383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B5081B-6E15-BA46-B402-440AA5A737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042" y="617128"/>
            <a:ext cx="2899234" cy="2559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CBE34E-C0DB-C243-89A1-D76D471D79CF}"/>
              </a:ext>
            </a:extLst>
          </p:cNvPr>
          <p:cNvSpPr txBox="1"/>
          <p:nvPr/>
        </p:nvSpPr>
        <p:spPr>
          <a:xfrm>
            <a:off x="59566" y="2999887"/>
            <a:ext cx="42546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T Otsuka and Y </a:t>
            </a:r>
            <a:r>
              <a:rPr lang="en-US" sz="1500" dirty="0" err="1"/>
              <a:t>Tsunoda</a:t>
            </a:r>
            <a:r>
              <a:rPr lang="en-US" sz="1500" dirty="0"/>
              <a:t>  </a:t>
            </a:r>
            <a:r>
              <a:rPr lang="en-US" sz="1500" i="1" dirty="0"/>
              <a:t>J. Phys. G</a:t>
            </a:r>
            <a:r>
              <a:rPr lang="en-US" sz="1500" dirty="0"/>
              <a:t> </a:t>
            </a:r>
            <a:r>
              <a:rPr lang="en-US" sz="1500" b="1" dirty="0"/>
              <a:t>43</a:t>
            </a:r>
            <a:r>
              <a:rPr lang="en-US" sz="1500" dirty="0"/>
              <a:t> 024009 (2016)</a:t>
            </a:r>
          </a:p>
        </p:txBody>
      </p:sp>
    </p:spTree>
    <p:extLst>
      <p:ext uri="{BB962C8B-B14F-4D97-AF65-F5344CB8AC3E}">
        <p14:creationId xmlns:p14="http://schemas.microsoft.com/office/powerpoint/2010/main" val="908976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02A5BF-16A0-5E4E-AFC5-A571B3E45C51}"/>
              </a:ext>
            </a:extLst>
          </p:cNvPr>
          <p:cNvSpPr txBox="1">
            <a:spLocks/>
          </p:cNvSpPr>
          <p:nvPr/>
        </p:nvSpPr>
        <p:spPr>
          <a:xfrm>
            <a:off x="2263821" y="171500"/>
            <a:ext cx="11352943" cy="581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Deformation “south” of </a:t>
            </a:r>
            <a:r>
              <a:rPr lang="en-US" sz="32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78</a:t>
            </a:r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Ni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7202CD-98B8-B94D-9F4C-62A099D221B3}"/>
              </a:ext>
            </a:extLst>
          </p:cNvPr>
          <p:cNvSpPr/>
          <p:nvPr/>
        </p:nvSpPr>
        <p:spPr>
          <a:xfrm>
            <a:off x="4263716" y="6383941"/>
            <a:ext cx="868974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B. Hu, Z. Sun, G. Hagen, G. R. Jansen,  T.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Phys. Lett. B </a:t>
            </a: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858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139010 (2024)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9F2415-B12E-9740-9975-85E192F5B3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2"/>
          <a:stretch/>
        </p:blipFill>
        <p:spPr>
          <a:xfrm>
            <a:off x="-6508" y="34247"/>
            <a:ext cx="3610320" cy="68059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0632B5-F30F-F045-88D5-95250E695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176" y="2521628"/>
            <a:ext cx="8394170" cy="37599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5DC0E7-1525-6A44-B850-38D7BFCD5C51}"/>
              </a:ext>
            </a:extLst>
          </p:cNvPr>
          <p:cNvSpPr/>
          <p:nvPr/>
        </p:nvSpPr>
        <p:spPr>
          <a:xfrm>
            <a:off x="3754905" y="890412"/>
            <a:ext cx="82094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500" dirty="0"/>
              <a:t>Erosion of the magic number N = 50 toward </a:t>
            </a:r>
            <a:r>
              <a:rPr lang="en-US" sz="2500" baseline="30000" dirty="0"/>
              <a:t>70</a:t>
            </a:r>
            <a:r>
              <a:rPr lang="en-US" sz="2500" dirty="0"/>
              <a:t>Ca manifested by onset of deformation in the ground-states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500" dirty="0"/>
              <a:t>For </a:t>
            </a:r>
            <a:r>
              <a:rPr lang="en-US" sz="2500" baseline="30000" dirty="0"/>
              <a:t>78</a:t>
            </a:r>
            <a:r>
              <a:rPr lang="en-US" sz="2500" dirty="0"/>
              <a:t>Ni we predict a low-lying rotational band consistent with recent data and other </a:t>
            </a:r>
          </a:p>
        </p:txBody>
      </p:sp>
    </p:spTree>
    <p:extLst>
      <p:ext uri="{BB962C8B-B14F-4D97-AF65-F5344CB8AC3E}">
        <p14:creationId xmlns:p14="http://schemas.microsoft.com/office/powerpoint/2010/main" val="3890409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24484E0-0368-304C-B334-649E8D581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153" y="1157166"/>
            <a:ext cx="5366724" cy="522089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DD1EF1D-A26B-2F40-8DAE-49055D3FB25A}"/>
              </a:ext>
            </a:extLst>
          </p:cNvPr>
          <p:cNvSpPr txBox="1"/>
          <p:nvPr/>
        </p:nvSpPr>
        <p:spPr>
          <a:xfrm>
            <a:off x="10521622" y="1363689"/>
            <a:ext cx="16703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Parameters of the model </a:t>
            </a:r>
          </a:p>
          <a:p>
            <a:r>
              <a:rPr lang="en-US" sz="1600" b="1" dirty="0"/>
              <a:t>(17 at NNLO)</a:t>
            </a:r>
          </a:p>
          <a:p>
            <a:endParaRPr lang="en-US" sz="1600" b="1" dirty="0"/>
          </a:p>
          <a:p>
            <a:r>
              <a:rPr lang="en-US" sz="1600" b="1" dirty="0"/>
              <a:t>Constrained by data &amp; carry uncertainties 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A5F066B-4B5B-E949-B1E8-EE8A7D5DD1CD}"/>
              </a:ext>
            </a:extLst>
          </p:cNvPr>
          <p:cNvCxnSpPr>
            <a:cxnSpLocks/>
          </p:cNvCxnSpPr>
          <p:nvPr/>
        </p:nvCxnSpPr>
        <p:spPr>
          <a:xfrm flipH="1" flipV="1">
            <a:off x="7854084" y="2100649"/>
            <a:ext cx="2519256" cy="437729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EC051A6-6564-6342-9D44-CB41B4B0852D}"/>
              </a:ext>
            </a:extLst>
          </p:cNvPr>
          <p:cNvCxnSpPr>
            <a:cxnSpLocks/>
          </p:cNvCxnSpPr>
          <p:nvPr/>
        </p:nvCxnSpPr>
        <p:spPr>
          <a:xfrm flipH="1">
            <a:off x="8358422" y="2538378"/>
            <a:ext cx="2014919" cy="437729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6EDA66D-6776-4A42-8947-9DBFAA18ED00}"/>
              </a:ext>
            </a:extLst>
          </p:cNvPr>
          <p:cNvCxnSpPr>
            <a:cxnSpLocks/>
          </p:cNvCxnSpPr>
          <p:nvPr/>
        </p:nvCxnSpPr>
        <p:spPr>
          <a:xfrm flipH="1">
            <a:off x="7932829" y="2538378"/>
            <a:ext cx="2440513" cy="1959481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EA010EE-B065-3C4A-8D8B-88339181012B}"/>
              </a:ext>
            </a:extLst>
          </p:cNvPr>
          <p:cNvCxnSpPr>
            <a:cxnSpLocks/>
          </p:cNvCxnSpPr>
          <p:nvPr/>
        </p:nvCxnSpPr>
        <p:spPr>
          <a:xfrm flipH="1">
            <a:off x="9705308" y="2573113"/>
            <a:ext cx="668033" cy="2128543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F95D6B66-4D9C-0E45-8011-69E30DFBC590}"/>
              </a:ext>
            </a:extLst>
          </p:cNvPr>
          <p:cNvSpPr/>
          <p:nvPr/>
        </p:nvSpPr>
        <p:spPr>
          <a:xfrm>
            <a:off x="10373340" y="893453"/>
            <a:ext cx="1655039" cy="2665293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54954E1B-1E71-CF43-BE85-FFA081BAF9A2}"/>
              </a:ext>
            </a:extLst>
          </p:cNvPr>
          <p:cNvSpPr txBox="1">
            <a:spLocks/>
          </p:cNvSpPr>
          <p:nvPr/>
        </p:nvSpPr>
        <p:spPr>
          <a:xfrm>
            <a:off x="493143" y="131838"/>
            <a:ext cx="11481943" cy="513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What drives deformation in nuclei?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8B3DFC-75BA-4C4D-AEC6-4D46F06ADA51}"/>
              </a:ext>
            </a:extLst>
          </p:cNvPr>
          <p:cNvSpPr/>
          <p:nvPr/>
        </p:nvSpPr>
        <p:spPr>
          <a:xfrm>
            <a:off x="37468" y="6413514"/>
            <a:ext cx="6694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Nuclear deformation viewed at different resolution scales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B96EA30-0560-1A44-B8F9-F19596937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4" y="3834822"/>
            <a:ext cx="5070707" cy="25353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797E06-B048-934B-B6E4-31790785B041}"/>
              </a:ext>
            </a:extLst>
          </p:cNvPr>
          <p:cNvSpPr txBox="1"/>
          <p:nvPr/>
        </p:nvSpPr>
        <p:spPr>
          <a:xfrm>
            <a:off x="143484" y="840462"/>
            <a:ext cx="52576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100" dirty="0"/>
              <a:t>50’s: surface vibrations of a liquid drop (Bohr/Mottelson)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100" dirty="0"/>
              <a:t>60’s: competition between pairing and quadrupole interactions from HFB calculations in two shells (</a:t>
            </a:r>
            <a:r>
              <a:rPr lang="en-US" sz="2100" dirty="0" err="1"/>
              <a:t>Baranger</a:t>
            </a:r>
            <a:r>
              <a:rPr lang="en-US" sz="2100" dirty="0"/>
              <a:t>/Kumar)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100" dirty="0"/>
              <a:t>70’s: </a:t>
            </a:r>
            <a:r>
              <a:rPr lang="en-US" sz="2100" dirty="0" err="1"/>
              <a:t>isoscalar</a:t>
            </a:r>
            <a:r>
              <a:rPr lang="en-US" sz="2100" dirty="0"/>
              <a:t> neutron-proton interactions dominate over </a:t>
            </a:r>
            <a:r>
              <a:rPr lang="en-US" sz="2100" dirty="0" err="1"/>
              <a:t>isovector</a:t>
            </a:r>
            <a:r>
              <a:rPr lang="en-US" sz="2100" dirty="0"/>
              <a:t> pairing from shell model (</a:t>
            </a:r>
            <a:r>
              <a:rPr lang="en-US" sz="2100" dirty="0" err="1"/>
              <a:t>Federman</a:t>
            </a:r>
            <a:r>
              <a:rPr lang="en-US" sz="2100" dirty="0"/>
              <a:t>/</a:t>
            </a:r>
            <a:r>
              <a:rPr lang="en-US" sz="2100" dirty="0" err="1"/>
              <a:t>Pittel</a:t>
            </a:r>
            <a:r>
              <a:rPr lang="en-US" sz="2100" dirty="0"/>
              <a:t>, Dufour/</a:t>
            </a:r>
            <a:r>
              <a:rPr lang="en-US" sz="2100" dirty="0" err="1"/>
              <a:t>Zuker</a:t>
            </a:r>
            <a:r>
              <a:rPr lang="en-US" sz="2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719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03923" y="45608"/>
            <a:ext cx="11771454" cy="8467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Global sensitivity analysis</a:t>
            </a:r>
          </a:p>
        </p:txBody>
      </p:sp>
      <p:sp>
        <p:nvSpPr>
          <p:cNvPr id="11" name="Shape 416"/>
          <p:cNvSpPr/>
          <p:nvPr/>
        </p:nvSpPr>
        <p:spPr>
          <a:xfrm>
            <a:off x="747378" y="1899880"/>
            <a:ext cx="9841083" cy="821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 algn="l">
              <a:spcBef>
                <a:spcPts val="5900"/>
              </a:spcBef>
              <a:defRPr sz="6000"/>
            </a:pPr>
            <a:r>
              <a:rPr sz="2200" u="sng" dirty="0"/>
              <a:t>Global</a:t>
            </a:r>
            <a:r>
              <a:rPr sz="2200" dirty="0"/>
              <a:t> methods deal with the uncertainties of the outputs due to input variations over the whole domain. </a:t>
            </a:r>
          </a:p>
        </p:txBody>
      </p:sp>
      <p:sp>
        <p:nvSpPr>
          <p:cNvPr id="12" name="Shape 417"/>
          <p:cNvSpPr/>
          <p:nvPr/>
        </p:nvSpPr>
        <p:spPr>
          <a:xfrm>
            <a:off x="747378" y="790217"/>
            <a:ext cx="10655300" cy="821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pPr algn="l">
              <a:spcBef>
                <a:spcPts val="5900"/>
              </a:spcBef>
              <a:defRPr sz="6000"/>
            </a:pPr>
            <a:r>
              <a:rPr lang="en-US" sz="2200" u="sng" dirty="0"/>
              <a:t>Sensitivity analysis</a:t>
            </a:r>
            <a:r>
              <a:rPr lang="en-US" sz="2200" dirty="0"/>
              <a:t> addresses the question ‘How much does each model parameter contribute to the uncertainty in the prediction?’</a:t>
            </a:r>
            <a:endParaRPr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15" y="3249823"/>
            <a:ext cx="4540095" cy="36081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63875C-55AA-AE4E-AAC1-9A081E6DA8FE}"/>
              </a:ext>
            </a:extLst>
          </p:cNvPr>
          <p:cNvSpPr txBox="1"/>
          <p:nvPr/>
        </p:nvSpPr>
        <p:spPr>
          <a:xfrm>
            <a:off x="747378" y="3797981"/>
            <a:ext cx="59309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 global sensitivity analyses of properties of atomic nuclei typically would require more than one million model evaluations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C841DB-3AAF-3948-A4B5-909C9D865AC9}"/>
              </a:ext>
            </a:extLst>
          </p:cNvPr>
          <p:cNvSpPr/>
          <p:nvPr/>
        </p:nvSpPr>
        <p:spPr>
          <a:xfrm>
            <a:off x="1427145" y="3112036"/>
            <a:ext cx="425539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u="sng" dirty="0"/>
              <a:t>Computational bottleneck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4C63FB-BD9F-6347-A5BA-E0639D22BAF5}"/>
              </a:ext>
            </a:extLst>
          </p:cNvPr>
          <p:cNvSpPr txBox="1"/>
          <p:nvPr/>
        </p:nvSpPr>
        <p:spPr>
          <a:xfrm>
            <a:off x="747378" y="6048685"/>
            <a:ext cx="548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Andreas </a:t>
            </a:r>
            <a:r>
              <a:rPr lang="en-US" dirty="0" err="1"/>
              <a:t>Ekström</a:t>
            </a:r>
            <a:r>
              <a:rPr lang="en-US" dirty="0"/>
              <a:t>, </a:t>
            </a:r>
            <a:r>
              <a:rPr lang="en-US" dirty="0" err="1"/>
              <a:t>Gaute</a:t>
            </a:r>
            <a:r>
              <a:rPr lang="en-US" dirty="0"/>
              <a:t> Hagen PRL </a:t>
            </a:r>
            <a:r>
              <a:rPr lang="is-IS" b="1" dirty="0"/>
              <a:t>123</a:t>
            </a:r>
            <a:r>
              <a:rPr lang="is-IS" dirty="0"/>
              <a:t>, 252501 (2019)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BD8DD5-6F3E-AF40-B0FE-93E65CC65A54}"/>
              </a:ext>
            </a:extLst>
          </p:cNvPr>
          <p:cNvSpPr txBox="1"/>
          <p:nvPr/>
        </p:nvSpPr>
        <p:spPr>
          <a:xfrm>
            <a:off x="747378" y="5679353"/>
            <a:ext cx="6292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Sensitivity analysis of the radius and binding energy of </a:t>
            </a:r>
            <a:r>
              <a:rPr lang="en-US" sz="2000" baseline="30000" dirty="0"/>
              <a:t>16</a:t>
            </a:r>
            <a:r>
              <a:rPr lang="en-US" sz="20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52701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075" y="6007951"/>
            <a:ext cx="4602560" cy="6723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DC8264-4764-EC4E-923B-9786426FECBA}"/>
              </a:ext>
            </a:extLst>
          </p:cNvPr>
          <p:cNvSpPr txBox="1"/>
          <p:nvPr/>
        </p:nvSpPr>
        <p:spPr>
          <a:xfrm>
            <a:off x="5466850" y="993658"/>
            <a:ext cx="634701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600" dirty="0"/>
              <a:t>Eigenvector continuation method </a:t>
            </a:r>
            <a:r>
              <a:rPr lang="en-US" sz="2200" dirty="0"/>
              <a:t>[</a:t>
            </a:r>
            <a:r>
              <a:rPr lang="en-US" sz="2000" dirty="0"/>
              <a:t>Frame D. et al., Phys. Rev. Lett. 121, 032501 (2018),  A. </a:t>
            </a:r>
            <a:r>
              <a:rPr lang="en-US" sz="2000" dirty="0" err="1"/>
              <a:t>Ekström</a:t>
            </a:r>
            <a:r>
              <a:rPr lang="en-US" sz="2000" dirty="0"/>
              <a:t>, G. Hagen PRL 123, 252501 (2019), </a:t>
            </a:r>
            <a:r>
              <a:rPr lang="is-IS" sz="2000" dirty="0"/>
              <a:t>S. König et al Phys. Lett. B 810 (2020) 135814</a:t>
            </a:r>
            <a:r>
              <a:rPr lang="en-US" sz="2200" dirty="0"/>
              <a:t>]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600" dirty="0"/>
              <a:t>Write the Hamiltonian in a linearized form</a:t>
            </a:r>
          </a:p>
          <a:p>
            <a:pPr marL="285750" indent="-285750">
              <a:buFont typeface="Wingdings" charset="2"/>
              <a:buChar char="§"/>
            </a:pPr>
            <a:endParaRPr lang="en-US" sz="2600" dirty="0"/>
          </a:p>
          <a:p>
            <a:endParaRPr lang="en-US" sz="2600" dirty="0"/>
          </a:p>
          <a:p>
            <a:endParaRPr lang="en-US" sz="2600" dirty="0"/>
          </a:p>
          <a:p>
            <a:pPr marL="285750" indent="-285750">
              <a:buFont typeface="Wingdings" charset="2"/>
              <a:buChar char="§"/>
            </a:pPr>
            <a:r>
              <a:rPr lang="en-US" sz="2600" dirty="0"/>
              <a:t>Select “training points” (snap-shots) where we solve the exact problem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600" dirty="0"/>
              <a:t>Project a target Hamiltonian onto sub-space of training vectors and diagonalize the generalized eigenvalue problem </a:t>
            </a:r>
          </a:p>
          <a:p>
            <a:pPr marL="285750" indent="-285750">
              <a:buFont typeface="Wingdings" charset="2"/>
              <a:buChar char="§"/>
            </a:pPr>
            <a:endParaRPr lang="en-US" sz="2600" dirty="0"/>
          </a:p>
          <a:p>
            <a:endParaRPr lang="en-US" sz="2600" dirty="0"/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502E42-5A05-BA45-8FAC-AD8D4ACA1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056" y="2911860"/>
            <a:ext cx="3814154" cy="9742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3F68C6-7033-CD48-910E-098092D59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447" y="924780"/>
            <a:ext cx="4518212" cy="56397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82099D-E3C8-5B4E-A8EC-EA99684340B8}"/>
              </a:ext>
            </a:extLst>
          </p:cNvPr>
          <p:cNvSpPr txBox="1"/>
          <p:nvPr/>
        </p:nvSpPr>
        <p:spPr>
          <a:xfrm>
            <a:off x="2105826" y="6301231"/>
            <a:ext cx="32220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accent1"/>
                </a:solidFill>
              </a:rPr>
              <a:t>Latin Hypercube Sampling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49ECB8-ECED-5F40-88FC-6BDEF99188F3}"/>
              </a:ext>
            </a:extLst>
          </p:cNvPr>
          <p:cNvCxnSpPr>
            <a:cxnSpLocks/>
          </p:cNvCxnSpPr>
          <p:nvPr/>
        </p:nvCxnSpPr>
        <p:spPr>
          <a:xfrm flipH="1" flipV="1">
            <a:off x="3208149" y="5470902"/>
            <a:ext cx="317240" cy="87322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7C8242-1B81-7549-A44A-6BD64D8CB3A1}"/>
              </a:ext>
            </a:extLst>
          </p:cNvPr>
          <p:cNvCxnSpPr>
            <a:cxnSpLocks/>
          </p:cNvCxnSpPr>
          <p:nvPr/>
        </p:nvCxnSpPr>
        <p:spPr>
          <a:xfrm flipH="1" flipV="1">
            <a:off x="1690623" y="5610386"/>
            <a:ext cx="1834766" cy="73374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BE487095-0856-7042-A2DA-935A150AB375}"/>
              </a:ext>
            </a:extLst>
          </p:cNvPr>
          <p:cNvSpPr txBox="1">
            <a:spLocks/>
          </p:cNvSpPr>
          <p:nvPr/>
        </p:nvSpPr>
        <p:spPr>
          <a:xfrm>
            <a:off x="394447" y="-32206"/>
            <a:ext cx="11050129" cy="706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Reduced order model for deformed states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53F7B4-7322-2845-8599-58BC07E20F74}"/>
              </a:ext>
            </a:extLst>
          </p:cNvPr>
          <p:cNvSpPr/>
          <p:nvPr/>
        </p:nvSpPr>
        <p:spPr>
          <a:xfrm>
            <a:off x="1282495" y="569930"/>
            <a:ext cx="1053136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Sun, A.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Ekstrom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C.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Forssen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G. Hagen. G. R. Jansen, T.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arXiv:2404.00058  (2024)</a:t>
            </a:r>
          </a:p>
        </p:txBody>
      </p:sp>
    </p:spTree>
    <p:extLst>
      <p:ext uri="{BB962C8B-B14F-4D97-AF65-F5344CB8AC3E}">
        <p14:creationId xmlns:p14="http://schemas.microsoft.com/office/powerpoint/2010/main" val="41821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pcc_movie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2665" y="897393"/>
            <a:ext cx="5959098" cy="595909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36318" y="30997"/>
            <a:ext cx="9131682" cy="641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Computing nuclei at lightning speed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57310" y="672222"/>
            <a:ext cx="56896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(~5 </a:t>
            </a:r>
            <a:r>
              <a:rPr lang="en-US" sz="2200" dirty="0" err="1">
                <a:solidFill>
                  <a:srgbClr val="C00000"/>
                </a:solidFill>
              </a:rPr>
              <a:t>mins</a:t>
            </a:r>
            <a:r>
              <a:rPr lang="en-US" sz="2200" dirty="0">
                <a:solidFill>
                  <a:srgbClr val="C00000"/>
                </a:solidFill>
              </a:rPr>
              <a:t>: ~</a:t>
            </a:r>
            <a:r>
              <a:rPr lang="en-US" sz="2200" b="1" dirty="0">
                <a:solidFill>
                  <a:srgbClr val="C00000"/>
                </a:solidFill>
              </a:rPr>
              <a:t>10</a:t>
            </a:r>
            <a:r>
              <a:rPr lang="en-US" sz="2200" b="1" baseline="30000" dirty="0">
                <a:solidFill>
                  <a:srgbClr val="C00000"/>
                </a:solidFill>
              </a:rPr>
              <a:t>5</a:t>
            </a:r>
            <a:r>
              <a:rPr lang="en-US" sz="2200" b="1" dirty="0">
                <a:solidFill>
                  <a:srgbClr val="C00000"/>
                </a:solidFill>
              </a:rPr>
              <a:t> </a:t>
            </a:r>
            <a:r>
              <a:rPr lang="en-US" sz="2200" dirty="0">
                <a:solidFill>
                  <a:srgbClr val="C00000"/>
                </a:solidFill>
              </a:rPr>
              <a:t>energy/radius calculations of </a:t>
            </a:r>
            <a:r>
              <a:rPr lang="en-US" sz="2200" baseline="30000" dirty="0">
                <a:solidFill>
                  <a:srgbClr val="C00000"/>
                </a:solidFill>
              </a:rPr>
              <a:t>16</a:t>
            </a:r>
            <a:r>
              <a:rPr lang="en-US" sz="2200" dirty="0">
                <a:solidFill>
                  <a:srgbClr val="C00000"/>
                </a:solidFill>
              </a:rPr>
              <a:t>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E61DED-8AAC-C047-9641-9ED69DA9CD49}"/>
              </a:ext>
            </a:extLst>
          </p:cNvPr>
          <p:cNvSpPr txBox="1"/>
          <p:nvPr/>
        </p:nvSpPr>
        <p:spPr>
          <a:xfrm>
            <a:off x="6616186" y="1378169"/>
            <a:ext cx="51357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Realtime speed and accuracy of emulated ground-state energy and charge radius of </a:t>
            </a:r>
            <a:r>
              <a:rPr lang="en-US" sz="2500" baseline="30000" dirty="0"/>
              <a:t>16</a:t>
            </a:r>
            <a:r>
              <a:rPr lang="en-US" sz="2500" dirty="0"/>
              <a:t>O for different values of interaction parameters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296882-64A6-BA47-8EB7-25F5E8E05081}"/>
              </a:ext>
            </a:extLst>
          </p:cNvPr>
          <p:cNvSpPr txBox="1"/>
          <p:nvPr/>
        </p:nvSpPr>
        <p:spPr>
          <a:xfrm>
            <a:off x="6616186" y="4231477"/>
            <a:ext cx="464348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Accuracy</a:t>
            </a:r>
            <a:r>
              <a:rPr lang="en-US" sz="2500" dirty="0"/>
              <a:t>: roughly the pixel size</a:t>
            </a:r>
          </a:p>
          <a:p>
            <a:endParaRPr lang="en-US" sz="2500" dirty="0"/>
          </a:p>
          <a:p>
            <a:r>
              <a:rPr lang="en-US" sz="2500" b="1" dirty="0"/>
              <a:t>Speedup: </a:t>
            </a:r>
            <a:r>
              <a:rPr lang="en-US" sz="2500" dirty="0"/>
              <a:t>20 years of single node computations can be replaced by a 1 hour run on a laptop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28FF47-6933-D544-94D3-E3CBAC212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186" y="3117107"/>
            <a:ext cx="4571901" cy="655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25E832-D4D6-8C4A-BB24-8695B674CC81}"/>
              </a:ext>
            </a:extLst>
          </p:cNvPr>
          <p:cNvSpPr txBox="1"/>
          <p:nvPr/>
        </p:nvSpPr>
        <p:spPr>
          <a:xfrm>
            <a:off x="6464388" y="6336607"/>
            <a:ext cx="548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Andreas </a:t>
            </a:r>
            <a:r>
              <a:rPr lang="en-US" dirty="0" err="1"/>
              <a:t>Ekström</a:t>
            </a:r>
            <a:r>
              <a:rPr lang="en-US" dirty="0"/>
              <a:t>, </a:t>
            </a:r>
            <a:r>
              <a:rPr lang="en-US" dirty="0" err="1"/>
              <a:t>Gaute</a:t>
            </a:r>
            <a:r>
              <a:rPr lang="en-US" dirty="0"/>
              <a:t> Hagen PRL </a:t>
            </a:r>
            <a:r>
              <a:rPr lang="is-IS" b="1" dirty="0"/>
              <a:t>123</a:t>
            </a:r>
            <a:r>
              <a:rPr lang="is-IS" dirty="0"/>
              <a:t>, 252501 (2019)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19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F3CAAE-24AF-F741-92EC-37704D6EFA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58"/>
          <a:stretch/>
        </p:blipFill>
        <p:spPr>
          <a:xfrm>
            <a:off x="197110" y="776509"/>
            <a:ext cx="7326572" cy="3346040"/>
          </a:xfrm>
          <a:prstGeom prst="rect">
            <a:avLst/>
          </a:prstGeom>
        </p:spPr>
      </p:pic>
      <p:sp>
        <p:nvSpPr>
          <p:cNvPr id="8" name="Shape 136">
            <a:extLst>
              <a:ext uri="{FF2B5EF4-FFF2-40B4-BE49-F238E27FC236}">
                <a16:creationId xmlns:a16="http://schemas.microsoft.com/office/drawing/2014/main" id="{D602F51E-B882-FE4A-8A0E-9AAF3E54B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187" y="69014"/>
            <a:ext cx="11161200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Linking deformation to nuclear forces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D4A4BF-CA09-A34D-810C-C685F273B976}"/>
              </a:ext>
            </a:extLst>
          </p:cNvPr>
          <p:cNvSpPr txBox="1"/>
          <p:nvPr/>
        </p:nvSpPr>
        <p:spPr>
          <a:xfrm>
            <a:off x="616192" y="4258030"/>
            <a:ext cx="1115519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600" dirty="0"/>
              <a:t>More than 50% of the deformation is driven by the S-wave contact part of the interaction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600" dirty="0"/>
              <a:t>Adding short-range repulsion increase deformation presumably by reducing pairing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600" dirty="0"/>
              <a:t>Medium-range two-pion exchange is also important. Increasing its strength increases deformation, presumably by adding attraction in higher partial waves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153FB8-F28B-0F44-9E8A-3E69782BE4E3}"/>
              </a:ext>
            </a:extLst>
          </p:cNvPr>
          <p:cNvSpPr txBox="1"/>
          <p:nvPr/>
        </p:nvSpPr>
        <p:spPr>
          <a:xfrm>
            <a:off x="3685569" y="1036853"/>
            <a:ext cx="181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~10</a:t>
            </a:r>
            <a:r>
              <a:rPr lang="en-US" sz="2400" baseline="30000" dirty="0"/>
              <a:t>6 </a:t>
            </a:r>
            <a:r>
              <a:rPr lang="en-US" sz="2400" dirty="0"/>
              <a:t>samples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A40DC3-E10B-554D-9C6B-EF3F51F59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846" y="740064"/>
            <a:ext cx="3442972" cy="34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47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B44645B-74CD-C548-9A77-4FE22F940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849" y="459344"/>
            <a:ext cx="11434302" cy="550333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 Ab-initio description of Schiff moments in heavy deformed nuclei?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B906B0-9CCD-834E-A000-7E3045A4C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16" y="1215342"/>
            <a:ext cx="11261773" cy="56426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1B6CA9-78B5-F249-93B0-4BF7E045D55C}"/>
              </a:ext>
            </a:extLst>
          </p:cNvPr>
          <p:cNvSpPr txBox="1"/>
          <p:nvPr/>
        </p:nvSpPr>
        <p:spPr>
          <a:xfrm>
            <a:off x="2569579" y="2395959"/>
            <a:ext cx="30307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N</a:t>
            </a:r>
            <a:r>
              <a:rPr lang="en-US" sz="2400" baseline="-25000" dirty="0" err="1"/>
              <a:t>max</a:t>
            </a:r>
            <a:r>
              <a:rPr lang="en-US" sz="2400" baseline="-25000" dirty="0"/>
              <a:t> </a:t>
            </a:r>
            <a:r>
              <a:rPr lang="en-US" sz="2400" dirty="0"/>
              <a:t>= 10, </a:t>
            </a:r>
            <a:r>
              <a:rPr lang="en-US" sz="2400" dirty="0" err="1"/>
              <a:t>hw</a:t>
            </a:r>
            <a:r>
              <a:rPr lang="en-US" sz="2400" dirty="0"/>
              <a:t> = 10MeV</a:t>
            </a:r>
          </a:p>
          <a:p>
            <a:r>
              <a:rPr lang="en-US" sz="2400" dirty="0"/>
              <a:t>E</a:t>
            </a:r>
            <a:r>
              <a:rPr lang="en-US" sz="2400" baseline="-25000" dirty="0"/>
              <a:t>3max</a:t>
            </a:r>
            <a:r>
              <a:rPr lang="en-US" sz="2400" dirty="0"/>
              <a:t> = 28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8722CE-A8E9-9144-A9D2-F4D9CB74F879}"/>
              </a:ext>
            </a:extLst>
          </p:cNvPr>
          <p:cNvSpPr txBox="1"/>
          <p:nvPr/>
        </p:nvSpPr>
        <p:spPr>
          <a:xfrm>
            <a:off x="8710515" y="1534410"/>
            <a:ext cx="14943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93A71-10F2-604E-A5FB-C76B0ABD78BB}"/>
              </a:ext>
            </a:extLst>
          </p:cNvPr>
          <p:cNvSpPr txBox="1"/>
          <p:nvPr/>
        </p:nvSpPr>
        <p:spPr>
          <a:xfrm>
            <a:off x="8426783" y="2625031"/>
            <a:ext cx="20617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1.8/2.0(EM)</a:t>
            </a:r>
            <a:endParaRPr lang="en-US" sz="3000" baseline="-25000" dirty="0"/>
          </a:p>
        </p:txBody>
      </p:sp>
    </p:spTree>
    <p:extLst>
      <p:ext uri="{BB962C8B-B14F-4D97-AF65-F5344CB8AC3E}">
        <p14:creationId xmlns:p14="http://schemas.microsoft.com/office/powerpoint/2010/main" val="302078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"/>
    </mc:Choice>
    <mc:Fallback xmlns="">
      <p:transition spd="slow" advTm="1102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B44645B-74CD-C548-9A77-4FE22F940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849" y="459344"/>
            <a:ext cx="11434302" cy="550333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0B6D33"/>
                </a:solidFill>
                <a:latin typeface="Arial Black"/>
                <a:cs typeface="Arial Black"/>
              </a:rPr>
              <a:t> Ab-initio description of Schiff moments in heavy deformed nuclei?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17642E-F780-7348-A82F-4385AF185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49" y="1377385"/>
            <a:ext cx="5345590" cy="5388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CD505F-F3C5-6E42-B32B-251A47FC3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469985"/>
            <a:ext cx="5242203" cy="52491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C0C999-8423-0647-BDC5-DD2F25B57934}"/>
              </a:ext>
            </a:extLst>
          </p:cNvPr>
          <p:cNvSpPr txBox="1"/>
          <p:nvPr/>
        </p:nvSpPr>
        <p:spPr>
          <a:xfrm>
            <a:off x="7321553" y="1789053"/>
            <a:ext cx="14943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62827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2"/>
    </mc:Choice>
    <mc:Fallback xmlns="">
      <p:transition spd="slow" advTm="110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877CD3-3BF4-BD4A-92B9-7E57D2D40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307" y="2206003"/>
            <a:ext cx="5925024" cy="465537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-200416"/>
            <a:ext cx="12192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dirty="0">
                <a:solidFill>
                  <a:srgbClr val="007800"/>
                </a:solidFill>
                <a:latin typeface="Arial Black"/>
                <a:cs typeface="Arial Black"/>
              </a:rPr>
              <a:t>Trend in realistic ab-initio calculations </a:t>
            </a:r>
            <a:endParaRPr lang="en-US" sz="3400" dirty="0"/>
          </a:p>
        </p:txBody>
      </p:sp>
      <p:sp>
        <p:nvSpPr>
          <p:cNvPr id="6" name="Rectangle 5"/>
          <p:cNvSpPr/>
          <p:nvPr/>
        </p:nvSpPr>
        <p:spPr>
          <a:xfrm>
            <a:off x="309490" y="661493"/>
            <a:ext cx="118825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Tremendous progress in recent years because of ideas from EFT and the renormalization group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Computational methods with polynomial cost (coupled clusters 🙂</a:t>
            </a:r>
            <a:r>
              <a:rPr lang="en-US" sz="2400" dirty="0">
                <a:solidFill>
                  <a:srgbClr val="FF0000"/>
                </a:solidFill>
              </a:rPr>
              <a:t>quantum computing</a:t>
            </a:r>
            <a:r>
              <a:rPr lang="en-US" sz="2400" dirty="0"/>
              <a:t> 🤔)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Ever-increasing computer power?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45432" y="2370274"/>
            <a:ext cx="3633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Development with time (top500.org)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340640" y="9233921"/>
            <a:ext cx="1738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SUMMIT @OLCF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77" y="6285233"/>
            <a:ext cx="2554247" cy="576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9616AC-C25E-C44E-B738-0D4AC3811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5680" y="2044838"/>
            <a:ext cx="3048581" cy="16623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3EEE78-E4B9-8B43-83ED-638280AB4C69}"/>
              </a:ext>
            </a:extLst>
          </p:cNvPr>
          <p:cNvSpPr txBox="1"/>
          <p:nvPr/>
        </p:nvSpPr>
        <p:spPr>
          <a:xfrm>
            <a:off x="6074313" y="3796760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No. 1 in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3EC8A-2D9C-D145-9B10-1339B46A4EC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256"/>
          <a:stretch/>
        </p:blipFill>
        <p:spPr>
          <a:xfrm>
            <a:off x="222158" y="2766137"/>
            <a:ext cx="4519430" cy="3678541"/>
          </a:xfrm>
          <a:prstGeom prst="rect">
            <a:avLst/>
          </a:prstGeom>
        </p:spPr>
      </p:pic>
      <p:sp>
        <p:nvSpPr>
          <p:cNvPr id="12" name="Left Arrow 11">
            <a:extLst>
              <a:ext uri="{FF2B5EF4-FFF2-40B4-BE49-F238E27FC236}">
                <a16:creationId xmlns:a16="http://schemas.microsoft.com/office/drawing/2014/main" id="{BD66EC72-A7D3-324E-A8AD-BEF64C3D2AE1}"/>
              </a:ext>
            </a:extLst>
          </p:cNvPr>
          <p:cNvSpPr/>
          <p:nvPr/>
        </p:nvSpPr>
        <p:spPr>
          <a:xfrm>
            <a:off x="4673891" y="3060212"/>
            <a:ext cx="670497" cy="175296"/>
          </a:xfrm>
          <a:prstGeom prst="leftArrow">
            <a:avLst/>
          </a:prstGeom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B00349-6821-2744-9954-BDC8A7E61DAA}"/>
              </a:ext>
            </a:extLst>
          </p:cNvPr>
          <p:cNvSpPr txBox="1"/>
          <p:nvPr/>
        </p:nvSpPr>
        <p:spPr>
          <a:xfrm>
            <a:off x="8980819" y="6285233"/>
            <a:ext cx="281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 et al. Nat Phys (2022)</a:t>
            </a:r>
          </a:p>
        </p:txBody>
      </p:sp>
    </p:spTree>
    <p:extLst>
      <p:ext uri="{BB962C8B-B14F-4D97-AF65-F5344CB8AC3E}">
        <p14:creationId xmlns:p14="http://schemas.microsoft.com/office/powerpoint/2010/main" val="746299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AFDDAF6-43D9-284F-B80F-B60DFE7DB6CC}"/>
              </a:ext>
            </a:extLst>
          </p:cNvPr>
          <p:cNvSpPr txBox="1"/>
          <p:nvPr/>
        </p:nvSpPr>
        <p:spPr>
          <a:xfrm>
            <a:off x="5366425" y="3330050"/>
            <a:ext cx="3307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781D43-4C1D-7A45-A026-FEE5867D1666}"/>
              </a:ext>
            </a:extLst>
          </p:cNvPr>
          <p:cNvSpPr txBox="1"/>
          <p:nvPr/>
        </p:nvSpPr>
        <p:spPr>
          <a:xfrm>
            <a:off x="0" y="543879"/>
            <a:ext cx="12192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Breaking and restoring symmetries</a:t>
            </a:r>
          </a:p>
          <a:p>
            <a:pPr lvl="1"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Exploits separation of scale between collective and specific UV physics</a:t>
            </a:r>
          </a:p>
          <a:p>
            <a:pPr lvl="1"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Conceptually simple &amp; computationally affordable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Towards ab-initio modeling of neutrino-nucleus scattering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Ab-initio theory predicts a smaller matrix element for 0vbb in 48Ca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Shape coexistence in </a:t>
            </a:r>
            <a:r>
              <a:rPr lang="en-US" sz="2800" baseline="30000" dirty="0"/>
              <a:t>30</a:t>
            </a:r>
            <a:r>
              <a:rPr lang="en-US" sz="2800" dirty="0"/>
              <a:t>Ne and </a:t>
            </a:r>
            <a:r>
              <a:rPr lang="en-US" sz="2800" baseline="30000" dirty="0"/>
              <a:t>32</a:t>
            </a:r>
            <a:r>
              <a:rPr lang="en-US" sz="2800" dirty="0"/>
              <a:t>Mg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Much improved B(E2) values with no effective charges in </a:t>
            </a:r>
            <a:r>
              <a:rPr lang="en-US" sz="2800" baseline="30000" dirty="0"/>
              <a:t>3x</a:t>
            </a:r>
            <a:r>
              <a:rPr lang="en-US" sz="2800" dirty="0"/>
              <a:t>Ne, </a:t>
            </a:r>
            <a:r>
              <a:rPr lang="en-US" sz="2800" baseline="30000" dirty="0"/>
              <a:t>3x</a:t>
            </a:r>
            <a:r>
              <a:rPr lang="en-US" sz="2800" dirty="0"/>
              <a:t>Mg, </a:t>
            </a:r>
            <a:r>
              <a:rPr lang="en-US" sz="2800" baseline="30000" dirty="0"/>
              <a:t>80</a:t>
            </a:r>
            <a:r>
              <a:rPr lang="en-US" sz="2800" dirty="0"/>
              <a:t>Zr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Connected deformation to microscopic forces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Predict low-lying rotational band in </a:t>
            </a:r>
            <a:r>
              <a:rPr lang="en-US" sz="2800" baseline="30000" dirty="0"/>
              <a:t>78</a:t>
            </a:r>
            <a:r>
              <a:rPr lang="en-US" sz="2800" dirty="0"/>
              <a:t>Ni consistent with data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800" dirty="0"/>
              <a:t>Towards ab-initio computations of Schiff moments in </a:t>
            </a:r>
            <a:r>
              <a:rPr lang="en-US" sz="2800" baseline="30000" dirty="0"/>
              <a:t>225</a:t>
            </a:r>
            <a:r>
              <a:rPr lang="en-US" sz="2800" dirty="0"/>
              <a:t>Ra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2800" dirty="0"/>
          </a:p>
        </p:txBody>
      </p:sp>
      <p:sp>
        <p:nvSpPr>
          <p:cNvPr id="7" name="Shape 136">
            <a:extLst>
              <a:ext uri="{FF2B5EF4-FFF2-40B4-BE49-F238E27FC236}">
                <a16:creationId xmlns:a16="http://schemas.microsoft.com/office/drawing/2014/main" id="{B7B587A7-45C2-5A41-9331-B34D5389F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8201" y="0"/>
            <a:ext cx="2747170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Summary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478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AFDDAF6-43D9-284F-B80F-B60DFE7DB6CC}"/>
              </a:ext>
            </a:extLst>
          </p:cNvPr>
          <p:cNvSpPr txBox="1"/>
          <p:nvPr/>
        </p:nvSpPr>
        <p:spPr>
          <a:xfrm>
            <a:off x="5366425" y="3330050"/>
            <a:ext cx="3307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781D43-4C1D-7A45-A026-FEE5867D1666}"/>
              </a:ext>
            </a:extLst>
          </p:cNvPr>
          <p:cNvSpPr txBox="1"/>
          <p:nvPr/>
        </p:nvSpPr>
        <p:spPr>
          <a:xfrm>
            <a:off x="0" y="1452613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600" dirty="0"/>
              <a:t>What precision should we aim for with ab-initio methods?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600" dirty="0"/>
              <a:t>Why do some interaction models work “better”?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600" dirty="0"/>
              <a:t>How can we better assess the uncertainties?</a:t>
            </a:r>
          </a:p>
        </p:txBody>
      </p:sp>
      <p:sp>
        <p:nvSpPr>
          <p:cNvPr id="7" name="Shape 136">
            <a:extLst>
              <a:ext uri="{FF2B5EF4-FFF2-40B4-BE49-F238E27FC236}">
                <a16:creationId xmlns:a16="http://schemas.microsoft.com/office/drawing/2014/main" id="{B7B587A7-45C2-5A41-9331-B34D5389F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952" y="152890"/>
            <a:ext cx="3907654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Questions: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9B3220-3CB8-3140-A4D0-C37FA4FC4464}"/>
              </a:ext>
            </a:extLst>
          </p:cNvPr>
          <p:cNvSpPr/>
          <p:nvPr/>
        </p:nvSpPr>
        <p:spPr>
          <a:xfrm>
            <a:off x="2504310" y="5975820"/>
            <a:ext cx="7138219" cy="718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/>
              <a:t>Thank you for your attention!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8970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1C51D98F-588A-3F22-44D4-C1E5C81F9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8" y="1198607"/>
            <a:ext cx="3563292" cy="487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DD6DCC-E350-881E-E034-9D49B03EA386}"/>
              </a:ext>
            </a:extLst>
          </p:cNvPr>
          <p:cNvSpPr txBox="1"/>
          <p:nvPr/>
        </p:nvSpPr>
        <p:spPr>
          <a:xfrm>
            <a:off x="527623" y="6105642"/>
            <a:ext cx="34092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February 24, 1987</a:t>
            </a:r>
          </a:p>
          <a:p>
            <a:pPr algn="ctr"/>
            <a:r>
              <a:rPr lang="en-US" sz="2000" dirty="0"/>
              <a:t>Las Campanas Observatory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924D6C-DC87-7842-1D5A-058EA6197F9A}"/>
              </a:ext>
            </a:extLst>
          </p:cNvPr>
          <p:cNvSpPr txBox="1"/>
          <p:nvPr/>
        </p:nvSpPr>
        <p:spPr>
          <a:xfrm>
            <a:off x="940371" y="841633"/>
            <a:ext cx="25609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Supernova 1987A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11007C-54EC-2EDE-3046-C6328DA6D736}"/>
              </a:ext>
            </a:extLst>
          </p:cNvPr>
          <p:cNvSpPr txBox="1"/>
          <p:nvPr/>
        </p:nvSpPr>
        <p:spPr>
          <a:xfrm>
            <a:off x="4195172" y="1241743"/>
            <a:ext cx="780205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M1 spin excitations are dominated by </a:t>
            </a:r>
            <a:r>
              <a:rPr lang="en-US" sz="2000" dirty="0" err="1"/>
              <a:t>isovector</a:t>
            </a:r>
            <a:r>
              <a:rPr lang="en-US" sz="2000" dirty="0"/>
              <a:t> contributions. </a:t>
            </a:r>
          </a:p>
          <a:p>
            <a:endParaRPr lang="en-US" sz="2000" dirty="0"/>
          </a:p>
          <a:p>
            <a:r>
              <a:rPr lang="en-US" sz="2000" dirty="0"/>
              <a:t>The isovector-0 component of the Gamow-Teller operator translates to inelastic neutral-current neutrino-nucleus reactions at energies relevant for supernovae.</a:t>
            </a:r>
          </a:p>
          <a:p>
            <a:endParaRPr lang="en-US" sz="2000" dirty="0"/>
          </a:p>
          <a:p>
            <a:r>
              <a:rPr lang="en-US" sz="2000" dirty="0"/>
              <a:t>Our understanding of M1 impacts</a:t>
            </a:r>
            <a:r>
              <a:rPr lang="en-US" sz="2000" dirty="0">
                <a:sym typeface="Wingdings" pitchFamily="2" charset="2"/>
              </a:rPr>
              <a:t> supernovae signals and dynamics.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dirty="0" err="1"/>
              <a:t>Lüttge</a:t>
            </a:r>
            <a:r>
              <a:rPr lang="en-US" dirty="0"/>
              <a:t>, von Neumann-</a:t>
            </a:r>
            <a:r>
              <a:rPr lang="en-US" dirty="0" err="1"/>
              <a:t>Cosel</a:t>
            </a:r>
            <a:r>
              <a:rPr lang="en-US" dirty="0"/>
              <a:t>, </a:t>
            </a:r>
            <a:r>
              <a:rPr lang="en-US" dirty="0" err="1"/>
              <a:t>Neumeyer</a:t>
            </a:r>
            <a:r>
              <a:rPr lang="en-US" dirty="0"/>
              <a:t>, Richter, </a:t>
            </a:r>
            <a:r>
              <a:rPr lang="en-US" dirty="0" err="1"/>
              <a:t>Nucl</a:t>
            </a:r>
            <a:r>
              <a:rPr lang="en-US" dirty="0"/>
              <a:t> Phys A (1996);</a:t>
            </a:r>
          </a:p>
          <a:p>
            <a:r>
              <a:rPr lang="en-US" dirty="0" err="1"/>
              <a:t>Langanke</a:t>
            </a:r>
            <a:r>
              <a:rPr lang="en-US" dirty="0"/>
              <a:t>, Martinez-</a:t>
            </a:r>
            <a:r>
              <a:rPr lang="en-US" dirty="0" err="1"/>
              <a:t>Pinedo</a:t>
            </a:r>
            <a:r>
              <a:rPr lang="en-US" dirty="0"/>
              <a:t>, von Neumann-</a:t>
            </a:r>
            <a:r>
              <a:rPr lang="en-US" dirty="0" err="1"/>
              <a:t>Cosel</a:t>
            </a:r>
            <a:r>
              <a:rPr lang="en-US" dirty="0"/>
              <a:t>, Richter, Phys Rev Lett (2004);</a:t>
            </a:r>
          </a:p>
          <a:p>
            <a:r>
              <a:rPr lang="en-US" dirty="0" err="1"/>
              <a:t>Loens</a:t>
            </a:r>
            <a:r>
              <a:rPr lang="en-US" dirty="0"/>
              <a:t>, </a:t>
            </a:r>
            <a:r>
              <a:rPr lang="en-US" dirty="0" err="1"/>
              <a:t>Langanke</a:t>
            </a:r>
            <a:r>
              <a:rPr lang="en-US" dirty="0"/>
              <a:t>, Martinez-</a:t>
            </a:r>
            <a:r>
              <a:rPr lang="en-US" dirty="0" err="1"/>
              <a:t>Pinedo</a:t>
            </a:r>
            <a:r>
              <a:rPr lang="en-US" dirty="0"/>
              <a:t>, </a:t>
            </a:r>
            <a:r>
              <a:rPr lang="en-US" dirty="0" err="1"/>
              <a:t>Sieja</a:t>
            </a:r>
            <a:r>
              <a:rPr lang="en-US" dirty="0"/>
              <a:t>, EPJA (2012);</a:t>
            </a:r>
          </a:p>
          <a:p>
            <a:r>
              <a:rPr lang="en-US" dirty="0" err="1"/>
              <a:t>Tornow</a:t>
            </a:r>
            <a:r>
              <a:rPr lang="en-US" dirty="0"/>
              <a:t> et al, Phys Letts B (2022).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8DB269-9283-2D6A-E042-F1FCB4687858}"/>
                  </a:ext>
                </a:extLst>
              </p:cNvPr>
              <p:cNvSpPr txBox="1"/>
              <p:nvPr/>
            </p:nvSpPr>
            <p:spPr>
              <a:xfrm>
                <a:off x="4195172" y="5423611"/>
                <a:ext cx="764493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Review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K. </a:t>
                </a:r>
                <a:r>
                  <a:rPr lang="en-US" dirty="0" err="1"/>
                  <a:t>Heyde</a:t>
                </a:r>
                <a:r>
                  <a:rPr lang="en-US" dirty="0"/>
                  <a:t>, P. von Neumann-</a:t>
                </a:r>
                <a:r>
                  <a:rPr lang="en-US" dirty="0" err="1"/>
                  <a:t>Cosel</a:t>
                </a:r>
                <a:r>
                  <a:rPr lang="en-US" dirty="0"/>
                  <a:t>, A. Richter, Rev. Mod. Phys. 82, 2365 (2010).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8DB269-9283-2D6A-E042-F1FCB4687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5172" y="5423611"/>
                <a:ext cx="7644937" cy="646331"/>
              </a:xfrm>
              <a:prstGeom prst="rect">
                <a:avLst/>
              </a:prstGeom>
              <a:blipFill>
                <a:blip r:embed="rId3"/>
                <a:stretch>
                  <a:fillRect l="-663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A14263-C2E9-9D6E-372C-F3F8CA0CC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3F9-0DE7-804A-A538-BEAB3FA7E960}" type="slidenum">
              <a:rPr lang="en-US" smtClean="0"/>
              <a:t>32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1217F3-E85D-5C4D-95AB-01C2D724C8AD}"/>
              </a:ext>
            </a:extLst>
          </p:cNvPr>
          <p:cNvSpPr/>
          <p:nvPr/>
        </p:nvSpPr>
        <p:spPr>
          <a:xfrm>
            <a:off x="123987" y="121473"/>
            <a:ext cx="1195397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dirty="0">
                <a:solidFill>
                  <a:srgbClr val="007800"/>
                </a:solidFill>
                <a:latin typeface="Arial Black" charset="0"/>
                <a:cs typeface="Arial Black" charset="0"/>
              </a:rPr>
              <a:t>Why do people care about M1 transitions?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8132569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EDED96-F7AA-A2A4-ABE2-D89A14451DDD}"/>
                  </a:ext>
                </a:extLst>
              </p:cNvPr>
              <p:cNvSpPr txBox="1"/>
              <p:nvPr/>
            </p:nvSpPr>
            <p:spPr>
              <a:xfrm>
                <a:off x="251790" y="939225"/>
                <a:ext cx="10807507" cy="1648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/>
                  <a:t> scattering:	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=4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.0±0.3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			[Steffen et al 1980; 1983]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000" b="0" dirty="0"/>
                  <a:t> scattering:	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=6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.8±0.5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			[</a:t>
                </a:r>
                <a:r>
                  <a:rPr lang="en-US" sz="2000" dirty="0" err="1"/>
                  <a:t>Tompkin</a:t>
                </a:r>
                <a:r>
                  <a:rPr lang="en-US" sz="2000" dirty="0"/>
                  <a:t> et al 2011]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sz="2000" b="0" dirty="0"/>
                  <a:t> scattering:	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=3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.85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32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−4.63(38)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/>
                  <a:t>	[</a:t>
                </a:r>
                <a:r>
                  <a:rPr lang="en-US" sz="2000" dirty="0" err="1"/>
                  <a:t>Birkhan</a:t>
                </a:r>
                <a:r>
                  <a:rPr lang="en-US" sz="2000" dirty="0"/>
                  <a:t> et al 2016]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Extreme </a:t>
                </a:r>
                <a:r>
                  <a:rPr lang="en-US" sz="2000" dirty="0" err="1"/>
                  <a:t>s.p.</a:t>
                </a:r>
                <a:r>
                  <a:rPr lang="en-US" sz="2000" dirty="0"/>
                  <a:t> model: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=12 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EDED96-F7AA-A2A4-ABE2-D89A14451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90" y="939225"/>
                <a:ext cx="10807507" cy="1648400"/>
              </a:xfrm>
              <a:prstGeom prst="rect">
                <a:avLst/>
              </a:prstGeom>
              <a:blipFill>
                <a:blip r:embed="rId2"/>
                <a:stretch>
                  <a:fillRect l="-587" t="-1527"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A9E07C1-3E72-1E65-40AC-41D6D2B6F73C}"/>
              </a:ext>
            </a:extLst>
          </p:cNvPr>
          <p:cNvSpPr txBox="1"/>
          <p:nvPr/>
        </p:nvSpPr>
        <p:spPr>
          <a:xfrm>
            <a:off x="269719" y="2687206"/>
            <a:ext cx="7817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Theory has a hard time to reproduce a large amount of quenching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57CFFE-3BDC-9689-B4A2-8E7627EBE2F1}"/>
              </a:ext>
            </a:extLst>
          </p:cNvPr>
          <p:cNvSpPr txBox="1"/>
          <p:nvPr/>
        </p:nvSpPr>
        <p:spPr>
          <a:xfrm>
            <a:off x="251790" y="3365979"/>
            <a:ext cx="927526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UcPeriod"/>
            </a:pPr>
            <a:r>
              <a:rPr lang="en-US" dirty="0" err="1">
                <a:effectLst/>
                <a:latin typeface="Helvetica" pitchFamily="2" charset="0"/>
              </a:rPr>
              <a:t>Harting</a:t>
            </a:r>
            <a:r>
              <a:rPr lang="en-US" dirty="0">
                <a:effectLst/>
                <a:latin typeface="Helvetica" pitchFamily="2" charset="0"/>
              </a:rPr>
              <a:t>, W. Weise, H. Toki, and A. Richter, Physics Letters B 104,</a:t>
            </a:r>
            <a:r>
              <a:rPr lang="en-US" dirty="0">
                <a:latin typeface="Helvetica" pitchFamily="2" charset="0"/>
              </a:rPr>
              <a:t> </a:t>
            </a:r>
            <a:r>
              <a:rPr lang="en-US" dirty="0">
                <a:effectLst/>
                <a:latin typeface="Helvetica" pitchFamily="2" charset="0"/>
              </a:rPr>
              <a:t>261 (1981).</a:t>
            </a:r>
          </a:p>
          <a:p>
            <a:pPr marL="342900" indent="-342900">
              <a:buAutoNum type="alphaUcPeriod"/>
            </a:pPr>
            <a:endParaRPr lang="en-US" dirty="0">
              <a:effectLst/>
              <a:latin typeface="Helvetica" pitchFamily="2" charset="0"/>
            </a:endParaRP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J. B. McGrory and B. H.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Wildenthal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Phys.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Lett. B 103, 173 (1981).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Toru Suzuki, S.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Krewald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and J.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Speth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Phys. Lett. B 107, 9 (1981).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G. F. Bertsch,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Nucl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.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Phys. A 354, 157 (1981).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M. Kohno and D. W. L. Sprung, Phys. Rev. C 26,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297 (1982).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K.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Takayanagi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K. Shimizu, and A. Arima,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Nucl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.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Phys. A 481, 313 (1988).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M. G. E. Brand, K.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Allaart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and W. H.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Dickhoff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, </a:t>
            </a:r>
            <a:r>
              <a:rPr lang="en-US" dirty="0" err="1">
                <a:solidFill>
                  <a:srgbClr val="FF0000"/>
                </a:solidFill>
                <a:effectLst/>
                <a:latin typeface="Helvetica" pitchFamily="2" charset="0"/>
              </a:rPr>
              <a:t>Nucl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.</a:t>
            </a:r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Phys. A 509, 1 (1990).</a:t>
            </a:r>
          </a:p>
          <a:p>
            <a:r>
              <a:rPr lang="en-US" dirty="0">
                <a:solidFill>
                  <a:srgbClr val="FF0000"/>
                </a:solidFill>
                <a:effectLst/>
                <a:latin typeface="Helvetica" pitchFamily="2" charset="0"/>
              </a:rPr>
              <a:t>B. A. Brown and W. A. Richter, Phys. Rev. C 58, 2099 (1998).</a:t>
            </a:r>
          </a:p>
          <a:p>
            <a:endParaRPr lang="en-US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J. D. Holt, J. Menendez, J. </a:t>
            </a:r>
            <a:r>
              <a:rPr lang="en-US" dirty="0" err="1">
                <a:solidFill>
                  <a:srgbClr val="0432FF"/>
                </a:solidFill>
                <a:effectLst/>
                <a:latin typeface="Helvetica" pitchFamily="2" charset="0"/>
              </a:rPr>
              <a:t>Simonis</a:t>
            </a:r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, and A. </a:t>
            </a:r>
            <a:r>
              <a:rPr lang="en-US" dirty="0" err="1">
                <a:solidFill>
                  <a:srgbClr val="0432FF"/>
                </a:solidFill>
                <a:effectLst/>
                <a:latin typeface="Helvetica" pitchFamily="2" charset="0"/>
              </a:rPr>
              <a:t>Schwenk</a:t>
            </a:r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, Phys. Rev. C 90, 024312 (2014).</a:t>
            </a:r>
          </a:p>
          <a:p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J. </a:t>
            </a:r>
            <a:r>
              <a:rPr lang="en-US" dirty="0" err="1">
                <a:solidFill>
                  <a:srgbClr val="0432FF"/>
                </a:solidFill>
                <a:effectLst/>
                <a:latin typeface="Helvetica" pitchFamily="2" charset="0"/>
              </a:rPr>
              <a:t>Wilhelmy</a:t>
            </a:r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, et al., Phys.</a:t>
            </a:r>
            <a:r>
              <a:rPr lang="en-US" dirty="0">
                <a:solidFill>
                  <a:srgbClr val="0432FF"/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rgbClr val="0432FF"/>
                </a:solidFill>
                <a:effectLst/>
                <a:latin typeface="Helvetica" pitchFamily="2" charset="0"/>
              </a:rPr>
              <a:t>Rev. C 98, 034315 (2018).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1DA14469-9BE3-D072-CB57-C336C1D1BE22}"/>
              </a:ext>
            </a:extLst>
          </p:cNvPr>
          <p:cNvSpPr/>
          <p:nvPr/>
        </p:nvSpPr>
        <p:spPr>
          <a:xfrm>
            <a:off x="9406887" y="3978876"/>
            <a:ext cx="342595" cy="1830348"/>
          </a:xfrm>
          <a:prstGeom prst="rightBrace">
            <a:avLst>
              <a:gd name="adj1" fmla="val 126852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70E828-2F43-6A73-936B-6876040DA00B}"/>
                  </a:ext>
                </a:extLst>
              </p:cNvPr>
              <p:cNvSpPr txBox="1"/>
              <p:nvPr/>
            </p:nvSpPr>
            <p:spPr>
              <a:xfrm>
                <a:off x="9819504" y="4381922"/>
                <a:ext cx="2372496" cy="1024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All too high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; </m:t>
                    </m:r>
                  </m:oMath>
                </a14:m>
                <a:endParaRPr lang="en-US" sz="2000" b="0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=7−8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&gt;5.1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70E828-2F43-6A73-936B-6876040DA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504" y="4381922"/>
                <a:ext cx="2372496" cy="1024255"/>
              </a:xfrm>
              <a:prstGeom prst="rect">
                <a:avLst/>
              </a:prstGeom>
              <a:blipFill>
                <a:blip r:embed="rId3"/>
                <a:stretch>
                  <a:fillRect l="-2660" t="-3704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>
            <a:extLst>
              <a:ext uri="{FF2B5EF4-FFF2-40B4-BE49-F238E27FC236}">
                <a16:creationId xmlns:a16="http://schemas.microsoft.com/office/drawing/2014/main" id="{562D5DAC-98AB-B8BC-84F1-C00359B75D79}"/>
              </a:ext>
            </a:extLst>
          </p:cNvPr>
          <p:cNvSpPr/>
          <p:nvPr/>
        </p:nvSpPr>
        <p:spPr>
          <a:xfrm>
            <a:off x="9406887" y="6060140"/>
            <a:ext cx="328785" cy="654517"/>
          </a:xfrm>
          <a:prstGeom prst="rightBrace">
            <a:avLst>
              <a:gd name="adj1" fmla="val 49768"/>
              <a:gd name="adj2" fmla="val 50000"/>
            </a:avLst>
          </a:prstGeom>
          <a:ln w="254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F3B486-3FA5-BEC1-2DF9-066FE94437B1}"/>
                  </a:ext>
                </a:extLst>
              </p:cNvPr>
              <p:cNvSpPr txBox="1"/>
              <p:nvPr/>
            </p:nvSpPr>
            <p:spPr>
              <a:xfrm>
                <a:off x="9767410" y="6021868"/>
                <a:ext cx="2442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432FF"/>
                    </a:solidFill>
                  </a:rPr>
                  <a:t>Reproduce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rgbClr val="0432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r>
                  <a:rPr lang="en-US" sz="2000" dirty="0">
                    <a:solidFill>
                      <a:srgbClr val="0432FF"/>
                    </a:solidFill>
                  </a:rPr>
                  <a:t> if quenched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F3B486-3FA5-BEC1-2DF9-066FE9443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7410" y="6021868"/>
                <a:ext cx="2442519" cy="707886"/>
              </a:xfrm>
              <a:prstGeom prst="rect">
                <a:avLst/>
              </a:prstGeom>
              <a:blipFill>
                <a:blip r:embed="rId4"/>
                <a:stretch>
                  <a:fillRect l="-2062" t="-535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>
            <a:extLst>
              <a:ext uri="{FF2B5EF4-FFF2-40B4-BE49-F238E27FC236}">
                <a16:creationId xmlns:a16="http://schemas.microsoft.com/office/drawing/2014/main" id="{A11CE0DA-6926-7F0D-761E-931AD72F62B5}"/>
              </a:ext>
            </a:extLst>
          </p:cNvPr>
          <p:cNvSpPr/>
          <p:nvPr/>
        </p:nvSpPr>
        <p:spPr>
          <a:xfrm>
            <a:off x="9336864" y="3357284"/>
            <a:ext cx="328785" cy="398286"/>
          </a:xfrm>
          <a:prstGeom prst="rightBrace">
            <a:avLst>
              <a:gd name="adj1" fmla="val 49768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4F240B-858A-C45A-4B2E-15C5FB718BFD}"/>
                  </a:ext>
                </a:extLst>
              </p:cNvPr>
              <p:cNvSpPr txBox="1"/>
              <p:nvPr/>
            </p:nvSpPr>
            <p:spPr>
              <a:xfrm>
                <a:off x="9697388" y="3033218"/>
                <a:ext cx="244251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Meson-exchange currents claimed to explain small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34F240B-858A-C45A-4B2E-15C5FB718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7388" y="3033218"/>
                <a:ext cx="2442518" cy="1015663"/>
              </a:xfrm>
              <a:prstGeom prst="rect">
                <a:avLst/>
              </a:prstGeom>
              <a:blipFill>
                <a:blip r:embed="rId5"/>
                <a:stretch>
                  <a:fillRect l="-2591" t="-375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C3B4764-038A-7D22-60E3-7397935C5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3F9-0DE7-804A-A538-BEAB3FA7E960}" type="slidenum">
              <a:rPr lang="en-US" smtClean="0"/>
              <a:t>33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0D7671-F3A3-A04C-9FFB-B6DA0AEF8301}"/>
              </a:ext>
            </a:extLst>
          </p:cNvPr>
          <p:cNvSpPr/>
          <p:nvPr/>
        </p:nvSpPr>
        <p:spPr>
          <a:xfrm>
            <a:off x="123987" y="121473"/>
            <a:ext cx="1195397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dirty="0">
                <a:solidFill>
                  <a:srgbClr val="007800"/>
                </a:solidFill>
                <a:latin typeface="Arial Black" charset="0"/>
                <a:cs typeface="Arial Black" charset="0"/>
              </a:rPr>
              <a:t>The status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5629692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71AF5DA-4C6C-55F3-7EBB-B9A03572A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08" y="819186"/>
            <a:ext cx="11281585" cy="29925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D5A18C-E054-519E-61B8-C42B02B4FDC0}"/>
              </a:ext>
            </a:extLst>
          </p:cNvPr>
          <p:cNvSpPr txBox="1"/>
          <p:nvPr/>
        </p:nvSpPr>
        <p:spPr>
          <a:xfrm>
            <a:off x="4868562" y="510264"/>
            <a:ext cx="31983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FB365F7-056C-F6B9-E443-A923AB9A8431}"/>
                  </a:ext>
                </a:extLst>
              </p:cNvPr>
              <p:cNvSpPr txBox="1"/>
              <p:nvPr/>
            </p:nvSpPr>
            <p:spPr>
              <a:xfrm>
                <a:off x="630193" y="3917410"/>
                <a:ext cx="10466173" cy="927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Scattering / reactions that </a:t>
                </a:r>
                <a:r>
                  <a:rPr lang="en-US" dirty="0"/>
                  <a:t>probe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state: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or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Simple picture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state: neutron 1p-1h excitation; extreme single-particle model: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=12 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FB365F7-056C-F6B9-E443-A923AB9A8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93" y="3917410"/>
                <a:ext cx="10466173" cy="927177"/>
              </a:xfrm>
              <a:prstGeom prst="rect">
                <a:avLst/>
              </a:prstGeom>
              <a:blipFill>
                <a:blip r:embed="rId3"/>
                <a:stretch>
                  <a:fillRect l="-485" t="-2703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0ACB4DA-F573-D2EF-7083-8DF85670B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458" y="5045108"/>
            <a:ext cx="3213100" cy="14859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0DAC229D-5446-F0DC-7546-92BE24032416}"/>
              </a:ext>
            </a:extLst>
          </p:cNvPr>
          <p:cNvSpPr/>
          <p:nvPr/>
        </p:nvSpPr>
        <p:spPr>
          <a:xfrm>
            <a:off x="3456493" y="5378136"/>
            <a:ext cx="182880" cy="18288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E835FCD-59C9-813C-75A7-6FF41EA74650}"/>
              </a:ext>
            </a:extLst>
          </p:cNvPr>
          <p:cNvSpPr/>
          <p:nvPr/>
        </p:nvSpPr>
        <p:spPr>
          <a:xfrm flipH="1">
            <a:off x="3456165" y="6166212"/>
            <a:ext cx="186103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D8FD07-46AF-EA24-8253-CC8AE602BD2D}"/>
              </a:ext>
            </a:extLst>
          </p:cNvPr>
          <p:cNvCxnSpPr>
            <a:cxnSpLocks/>
          </p:cNvCxnSpPr>
          <p:nvPr/>
        </p:nvCxnSpPr>
        <p:spPr>
          <a:xfrm flipV="1">
            <a:off x="3546389" y="5718553"/>
            <a:ext cx="0" cy="35834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CAE8B92-C26A-8C10-87EA-7EC8FE70E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203F9-0DE7-804A-A538-BEAB3FA7E960}" type="slidenum">
              <a:rPr lang="en-US" smtClean="0"/>
              <a:t>34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86A035-FBA5-38D4-2399-3AA5DD346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9387" y="4885375"/>
            <a:ext cx="4318284" cy="15850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4F34C7-F625-DF9C-3937-5AF4F9D530F5}"/>
              </a:ext>
            </a:extLst>
          </p:cNvPr>
          <p:cNvSpPr txBox="1"/>
          <p:nvPr/>
        </p:nvSpPr>
        <p:spPr>
          <a:xfrm>
            <a:off x="6009500" y="6425954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Bijaya</a:t>
            </a:r>
            <a:r>
              <a:rPr lang="en-US" dirty="0"/>
              <a:t> Acharya et al., Phys. Rev. Lett. 132, 232504 (2024)</a:t>
            </a:r>
          </a:p>
        </p:txBody>
      </p:sp>
      <p:sp>
        <p:nvSpPr>
          <p:cNvPr id="13" name="Shape 136">
            <a:extLst>
              <a:ext uri="{FF2B5EF4-FFF2-40B4-BE49-F238E27FC236}">
                <a16:creationId xmlns:a16="http://schemas.microsoft.com/office/drawing/2014/main" id="{B0AAEFA3-6291-0A49-98D0-FAF98D4FE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885" y="75448"/>
            <a:ext cx="11563229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The resonant 1</a:t>
            </a:r>
            <a:r>
              <a:rPr lang="en-US" sz="36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+</a:t>
            </a:r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 state in </a:t>
            </a:r>
            <a:r>
              <a:rPr lang="en-US" sz="36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48</a:t>
            </a:r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Ca at 10.224 MeV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1843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DA2852-05C3-8BAB-A150-2E7528449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012" y="606509"/>
            <a:ext cx="7723660" cy="600499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045E26E-AE65-AD3B-E33F-34D21466B5EB}"/>
              </a:ext>
            </a:extLst>
          </p:cNvPr>
          <p:cNvCxnSpPr/>
          <p:nvPr/>
        </p:nvCxnSpPr>
        <p:spPr>
          <a:xfrm>
            <a:off x="4015944" y="2319271"/>
            <a:ext cx="630194" cy="50662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5CAC9BA-61E6-F69F-2826-05A13B172CCF}"/>
              </a:ext>
            </a:extLst>
          </p:cNvPr>
          <p:cNvCxnSpPr>
            <a:cxnSpLocks/>
          </p:cNvCxnSpPr>
          <p:nvPr/>
        </p:nvCxnSpPr>
        <p:spPr>
          <a:xfrm flipV="1">
            <a:off x="5935365" y="2702332"/>
            <a:ext cx="514861" cy="15240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034128-4850-02B8-4729-63DEF5354FCB}"/>
              </a:ext>
            </a:extLst>
          </p:cNvPr>
          <p:cNvCxnSpPr>
            <a:cxnSpLocks/>
          </p:cNvCxnSpPr>
          <p:nvPr/>
        </p:nvCxnSpPr>
        <p:spPr>
          <a:xfrm>
            <a:off x="7599407" y="2813542"/>
            <a:ext cx="568410" cy="29656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2F0EB0-932C-FB05-15C6-3BAE0F6CF335}"/>
              </a:ext>
            </a:extLst>
          </p:cNvPr>
          <p:cNvCxnSpPr>
            <a:cxnSpLocks/>
          </p:cNvCxnSpPr>
          <p:nvPr/>
        </p:nvCxnSpPr>
        <p:spPr>
          <a:xfrm>
            <a:off x="3450969" y="1593519"/>
            <a:ext cx="0" cy="7072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FF3965A-2DE0-D569-9C2D-C9BFE79D38AF}"/>
              </a:ext>
            </a:extLst>
          </p:cNvPr>
          <p:cNvSpPr txBox="1"/>
          <p:nvPr/>
        </p:nvSpPr>
        <p:spPr>
          <a:xfrm rot="16200000">
            <a:off x="2576377" y="1760486"/>
            <a:ext cx="1309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continuum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28176F-08C9-60B6-9B55-C88F243CE68B}"/>
              </a:ext>
            </a:extLst>
          </p:cNvPr>
          <p:cNvSpPr txBox="1"/>
          <p:nvPr/>
        </p:nvSpPr>
        <p:spPr>
          <a:xfrm rot="2297079">
            <a:off x="3837295" y="1904130"/>
            <a:ext cx="130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2p-2h correlations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C77D33-CD9C-CF64-F0F6-AAE8BD7A38B5}"/>
              </a:ext>
            </a:extLst>
          </p:cNvPr>
          <p:cNvSpPr txBox="1"/>
          <p:nvPr/>
        </p:nvSpPr>
        <p:spPr>
          <a:xfrm rot="20597753">
            <a:off x="5478037" y="2188433"/>
            <a:ext cx="1309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2B currents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50BDEA-1BBB-E615-7BF3-A8DC8AA346AF}"/>
              </a:ext>
            </a:extLst>
          </p:cNvPr>
          <p:cNvSpPr txBox="1"/>
          <p:nvPr/>
        </p:nvSpPr>
        <p:spPr>
          <a:xfrm rot="1667403">
            <a:off x="7091251" y="2983294"/>
            <a:ext cx="130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3p-3h correlations</a:t>
            </a:r>
          </a:p>
        </p:txBody>
      </p:sp>
      <p:sp>
        <p:nvSpPr>
          <p:cNvPr id="13" name="Shape 136">
            <a:extLst>
              <a:ext uri="{FF2B5EF4-FFF2-40B4-BE49-F238E27FC236}">
                <a16:creationId xmlns:a16="http://schemas.microsoft.com/office/drawing/2014/main" id="{1D888444-5BDF-C744-B259-B65B54FC8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46" y="25539"/>
            <a:ext cx="9837998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Contributions to B(M1)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35B43E-3145-7547-AD0F-133F823F9B44}"/>
              </a:ext>
            </a:extLst>
          </p:cNvPr>
          <p:cNvSpPr txBox="1"/>
          <p:nvPr/>
        </p:nvSpPr>
        <p:spPr>
          <a:xfrm>
            <a:off x="3046619" y="6489789"/>
            <a:ext cx="5724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Bijaya</a:t>
            </a:r>
            <a:r>
              <a:rPr lang="en-US" dirty="0"/>
              <a:t> Acharya et al., Phys. Rev. Lett. </a:t>
            </a:r>
            <a:r>
              <a:rPr lang="en-US" b="1" dirty="0"/>
              <a:t>132</a:t>
            </a:r>
            <a:r>
              <a:rPr lang="en-US" dirty="0"/>
              <a:t>, 232504 (2024)</a:t>
            </a:r>
          </a:p>
        </p:txBody>
      </p:sp>
    </p:spTree>
    <p:extLst>
      <p:ext uri="{BB962C8B-B14F-4D97-AF65-F5344CB8AC3E}">
        <p14:creationId xmlns:p14="http://schemas.microsoft.com/office/powerpoint/2010/main" val="36957661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63C463-18D1-BB46-758C-739079B42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277" y="779417"/>
            <a:ext cx="7649950" cy="5519328"/>
          </a:xfrm>
          <a:prstGeom prst="rect">
            <a:avLst/>
          </a:prstGeom>
        </p:spPr>
      </p:pic>
      <p:sp>
        <p:nvSpPr>
          <p:cNvPr id="6" name="Shape 136">
            <a:extLst>
              <a:ext uri="{FF2B5EF4-FFF2-40B4-BE49-F238E27FC236}">
                <a16:creationId xmlns:a16="http://schemas.microsoft.com/office/drawing/2014/main" id="{E005B374-CC6A-4E48-83C1-F63E79A79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107" y="115996"/>
            <a:ext cx="8632054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pPr algn="ctr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Magnetic dipole transition in </a:t>
            </a:r>
            <a:r>
              <a:rPr lang="en-US" sz="36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48</a:t>
            </a:r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Ca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18AFAB-EFF0-9D4D-9512-BE8319A5E376}"/>
              </a:ext>
            </a:extLst>
          </p:cNvPr>
          <p:cNvSpPr txBox="1"/>
          <p:nvPr/>
        </p:nvSpPr>
        <p:spPr>
          <a:xfrm>
            <a:off x="3046619" y="6489789"/>
            <a:ext cx="5724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Bijaya</a:t>
            </a:r>
            <a:r>
              <a:rPr lang="en-US" dirty="0"/>
              <a:t> Acharya et al., Phys. Rev. Lett. </a:t>
            </a:r>
            <a:r>
              <a:rPr lang="en-US" b="1" dirty="0"/>
              <a:t>132</a:t>
            </a:r>
            <a:r>
              <a:rPr lang="en-US" dirty="0"/>
              <a:t>, 232504 (2024)</a:t>
            </a:r>
          </a:p>
        </p:txBody>
      </p:sp>
    </p:spTree>
    <p:extLst>
      <p:ext uri="{BB962C8B-B14F-4D97-AF65-F5344CB8AC3E}">
        <p14:creationId xmlns:p14="http://schemas.microsoft.com/office/powerpoint/2010/main" val="12723638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02A5BF-16A0-5E4E-AFC5-A571B3E45C51}"/>
              </a:ext>
            </a:extLst>
          </p:cNvPr>
          <p:cNvSpPr txBox="1">
            <a:spLocks/>
          </p:cNvSpPr>
          <p:nvPr/>
        </p:nvSpPr>
        <p:spPr>
          <a:xfrm>
            <a:off x="495429" y="109408"/>
            <a:ext cx="11352943" cy="581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Deformation “south” of </a:t>
            </a:r>
            <a:r>
              <a:rPr lang="en-US" sz="3200" b="1" baseline="30000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78</a:t>
            </a:r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Ni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7202CD-98B8-B94D-9F4C-62A099D221B3}"/>
              </a:ext>
            </a:extLst>
          </p:cNvPr>
          <p:cNvSpPr/>
          <p:nvPr/>
        </p:nvSpPr>
        <p:spPr>
          <a:xfrm>
            <a:off x="1964946" y="6346632"/>
            <a:ext cx="8689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Baishan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Hu,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Zhonghao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Sun, G. Hagen, G. R. Jansen,  T.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Papenbrock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arXiv:2408.07856 (2024)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D09C79-734E-C046-9E9A-D9C47D2C6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683" y="1185981"/>
            <a:ext cx="11586683" cy="51131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1B37D58-FA60-684D-A86F-E58013187E74}"/>
              </a:ext>
            </a:extLst>
          </p:cNvPr>
          <p:cNvSpPr/>
          <p:nvPr/>
        </p:nvSpPr>
        <p:spPr>
          <a:xfrm>
            <a:off x="1623584" y="913948"/>
            <a:ext cx="113529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spectra largely agree with shell-model results within our uncertainty estimates</a:t>
            </a:r>
          </a:p>
        </p:txBody>
      </p:sp>
    </p:spTree>
    <p:extLst>
      <p:ext uri="{BB962C8B-B14F-4D97-AF65-F5344CB8AC3E}">
        <p14:creationId xmlns:p14="http://schemas.microsoft.com/office/powerpoint/2010/main" val="34233160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4488201" y="0"/>
            <a:ext cx="2747170" cy="722009"/>
          </a:xfrm>
          <a:prstGeom prst="rect">
            <a:avLst/>
          </a:prstGeom>
        </p:spPr>
        <p:txBody>
          <a:bodyPr>
            <a:noAutofit/>
          </a:bodyPr>
          <a:lstStyle>
            <a:lvl1pPr defTabSz="414781">
              <a:defRPr sz="5112"/>
            </a:lvl1pPr>
          </a:lstStyle>
          <a:p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Summary</a:t>
            </a:r>
            <a:endParaRPr sz="3600" b="1" dirty="0">
              <a:solidFill>
                <a:srgbClr val="0078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BE7A4C-8322-0C4F-A79D-799B2317A865}"/>
              </a:ext>
            </a:extLst>
          </p:cNvPr>
          <p:cNvSpPr txBox="1"/>
          <p:nvPr/>
        </p:nvSpPr>
        <p:spPr>
          <a:xfrm>
            <a:off x="5366425" y="3330050"/>
            <a:ext cx="3307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30679-02FF-3C4D-8100-93424227718C}"/>
              </a:ext>
            </a:extLst>
          </p:cNvPr>
          <p:cNvSpPr txBox="1"/>
          <p:nvPr/>
        </p:nvSpPr>
        <p:spPr>
          <a:xfrm>
            <a:off x="472539" y="597790"/>
            <a:ext cx="112017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endParaRPr lang="en-US" sz="3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D752553-2111-2E40-9502-34B0819BDEFC}"/>
              </a:ext>
            </a:extLst>
          </p:cNvPr>
          <p:cNvSpPr/>
          <p:nvPr/>
        </p:nvSpPr>
        <p:spPr>
          <a:xfrm>
            <a:off x="2504310" y="5975820"/>
            <a:ext cx="7138219" cy="718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/>
              <a:t>Thank you for your attention!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6C0F0ED-9A1B-664A-8294-C98150F6DC94}"/>
                  </a:ext>
                </a:extLst>
              </p:cNvPr>
              <p:cNvSpPr/>
              <p:nvPr/>
            </p:nvSpPr>
            <p:spPr>
              <a:xfrm>
                <a:off x="659757" y="746150"/>
                <a:ext cx="10359342" cy="4992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sz="3200" dirty="0"/>
                  <a:t>The discrepancy between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3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dirty="0"/>
                  <a:t> and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200" dirty="0"/>
                  <a:t> experiments regarding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r>
                  <a:rPr lang="en-US" sz="3200" dirty="0"/>
                  <a:t> in </a:t>
                </a:r>
                <a:r>
                  <a:rPr lang="en-US" sz="3200" baseline="30000" dirty="0"/>
                  <a:t>48</a:t>
                </a:r>
                <a:r>
                  <a:rPr lang="en-US" sz="3200" dirty="0"/>
                  <a:t>Ca is puzzling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sz="3200" dirty="0"/>
                  <a:t>Our ab initio computations based on chiral effective field theory, including treatment of the state as a resonance, yield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7</m:t>
                    </m:r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32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3200" i="1">
                        <a:latin typeface="Cambria Math" panose="02040503050406030204" pitchFamily="18" charset="0"/>
                      </a:rPr>
                      <m:t>&lt;10 </m:t>
                    </m:r>
                    <m:sSubSup>
                      <m:sSub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3200" dirty="0"/>
              </a:p>
              <a:p>
                <a:pPr marL="914400" lvl="1" indent="-457200">
                  <a:spcBef>
                    <a:spcPts val="600"/>
                  </a:spcBef>
                  <a:spcAft>
                    <a:spcPts val="600"/>
                  </a:spcAft>
                  <a:buFont typeface="System Font Regular"/>
                  <a:buChar char="-"/>
                </a:pPr>
                <a:r>
                  <a:rPr lang="en-US" sz="3200" dirty="0"/>
                  <a:t>Two-body currents do not yield a quenching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sz="3200" dirty="0"/>
                  <a:t>Resolution of this situation will impact ab initio computations and/or theory of neutrino-nucleus reactions relevant for supernova signals and dynamics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6C0F0ED-9A1B-664A-8294-C98150F6DC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57" y="746150"/>
                <a:ext cx="10359342" cy="4992970"/>
              </a:xfrm>
              <a:prstGeom prst="rect">
                <a:avLst/>
              </a:prstGeom>
              <a:blipFill>
                <a:blip r:embed="rId2"/>
                <a:stretch>
                  <a:fillRect l="-1346" t="-1523" r="-122" b="-2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40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88394940-7E14-DC40-B7EB-2E87D97C2006}"/>
              </a:ext>
            </a:extLst>
          </p:cNvPr>
          <p:cNvGrpSpPr/>
          <p:nvPr/>
        </p:nvGrpSpPr>
        <p:grpSpPr>
          <a:xfrm>
            <a:off x="8269229" y="1075005"/>
            <a:ext cx="3815680" cy="3334520"/>
            <a:chOff x="6242744" y="1452961"/>
            <a:chExt cx="5713640" cy="4869718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3096965-BA56-954D-B07B-A220DDFA8B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559"/>
            <a:stretch/>
          </p:blipFill>
          <p:spPr>
            <a:xfrm>
              <a:off x="7212072" y="1452961"/>
              <a:ext cx="4506540" cy="1049601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D5C2D9F-C881-FB49-9048-A6BC54C2D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2744" y="2459088"/>
              <a:ext cx="5713640" cy="3863591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748D3E-7DF7-4F45-B42C-36669042B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01" y="1271847"/>
            <a:ext cx="7330045" cy="495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52E9483-508E-5E49-AF40-AC83D705FE1F}"/>
              </a:ext>
            </a:extLst>
          </p:cNvPr>
          <p:cNvGrpSpPr/>
          <p:nvPr/>
        </p:nvGrpSpPr>
        <p:grpSpPr>
          <a:xfrm>
            <a:off x="1712020" y="4964906"/>
            <a:ext cx="2874268" cy="1560288"/>
            <a:chOff x="231229" y="5106090"/>
            <a:chExt cx="3048006" cy="169900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941904C-C957-BF42-A5DE-29E872E61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1229" y="5106090"/>
              <a:ext cx="2849902" cy="139122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794BF4-FE32-A549-9817-16A81AACA6F4}"/>
                </a:ext>
              </a:extLst>
            </p:cNvPr>
            <p:cNvSpPr txBox="1"/>
            <p:nvPr/>
          </p:nvSpPr>
          <p:spPr>
            <a:xfrm>
              <a:off x="378380" y="6497319"/>
              <a:ext cx="29008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Stroberg</a:t>
              </a:r>
              <a:r>
                <a:rPr lang="en-US" sz="1400" dirty="0"/>
                <a:t> et al, Phys Rev Lett (2021)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D1BD8CC-B450-AE45-86DA-0FFC7B0D6DB7}"/>
              </a:ext>
            </a:extLst>
          </p:cNvPr>
          <p:cNvGrpSpPr/>
          <p:nvPr/>
        </p:nvGrpSpPr>
        <p:grpSpPr>
          <a:xfrm>
            <a:off x="3948493" y="4133764"/>
            <a:ext cx="5415143" cy="2428554"/>
            <a:chOff x="1794538" y="4449245"/>
            <a:chExt cx="5613334" cy="261035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C9B3B80-BB6F-154D-8A5D-EA839A08E454}"/>
                </a:ext>
              </a:extLst>
            </p:cNvPr>
            <p:cNvGrpSpPr/>
            <p:nvPr/>
          </p:nvGrpSpPr>
          <p:grpSpPr>
            <a:xfrm>
              <a:off x="1794538" y="4449245"/>
              <a:ext cx="5150142" cy="2080859"/>
              <a:chOff x="1794538" y="4506397"/>
              <a:chExt cx="5150142" cy="208085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5C5882F-7D24-5A4F-8C37-E2290A49C3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88418" y="4506397"/>
                <a:ext cx="3056262" cy="2080859"/>
              </a:xfrm>
              <a:prstGeom prst="rect">
                <a:avLst/>
              </a:prstGeom>
            </p:spPr>
          </p:pic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1CCB8DE-3088-A24A-8430-06751AC121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794538" y="5380446"/>
                <a:ext cx="2439979" cy="97158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9A6C51BF-0AF7-9241-9F68-96330AEED6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94538" y="4548400"/>
                <a:ext cx="2439979" cy="83204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5FCE2E0-138C-534E-A1E7-199721B310AA}"/>
                </a:ext>
              </a:extLst>
            </p:cNvPr>
            <p:cNvSpPr txBox="1"/>
            <p:nvPr/>
          </p:nvSpPr>
          <p:spPr>
            <a:xfrm>
              <a:off x="4356148" y="6536376"/>
              <a:ext cx="3051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Hagen, Jansen, </a:t>
              </a:r>
              <a:r>
                <a:rPr lang="en-US" sz="1400" dirty="0" err="1"/>
                <a:t>Papenbrock</a:t>
              </a:r>
              <a:r>
                <a:rPr lang="en-US" sz="1400" dirty="0"/>
                <a:t>, </a:t>
              </a:r>
            </a:p>
            <a:p>
              <a:r>
                <a:rPr lang="en-US" sz="1400" dirty="0"/>
                <a:t>Phys Rev Lett (2016)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B3D4F7-9E56-0C49-8C66-927212388AAB}"/>
              </a:ext>
            </a:extLst>
          </p:cNvPr>
          <p:cNvGrpSpPr/>
          <p:nvPr/>
        </p:nvGrpSpPr>
        <p:grpSpPr>
          <a:xfrm>
            <a:off x="473761" y="470932"/>
            <a:ext cx="3527499" cy="3569454"/>
            <a:chOff x="-205232" y="614552"/>
            <a:chExt cx="3656602" cy="383665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80312B4-0BEE-5E49-A695-28D0023C7ED8}"/>
                </a:ext>
              </a:extLst>
            </p:cNvPr>
            <p:cNvGrpSpPr/>
            <p:nvPr/>
          </p:nvGrpSpPr>
          <p:grpSpPr>
            <a:xfrm>
              <a:off x="-135659" y="931985"/>
              <a:ext cx="3587029" cy="3519223"/>
              <a:chOff x="-135659" y="931989"/>
              <a:chExt cx="3587029" cy="351922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6B5C678-C337-5349-B5B8-013C5C714B8A}"/>
                  </a:ext>
                </a:extLst>
              </p:cNvPr>
              <p:cNvSpPr txBox="1"/>
              <p:nvPr/>
            </p:nvSpPr>
            <p:spPr>
              <a:xfrm>
                <a:off x="960418" y="1296286"/>
                <a:ext cx="24909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/>
                  <a:t>Gysbers</a:t>
                </a:r>
                <a:r>
                  <a:rPr lang="en-US" sz="1400" dirty="0"/>
                  <a:t> et al, Nat Phys (2019)</a:t>
                </a: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5638789-424F-4942-881B-74B99846C0A2}"/>
                  </a:ext>
                </a:extLst>
              </p:cNvPr>
              <p:cNvGrpSpPr/>
              <p:nvPr/>
            </p:nvGrpSpPr>
            <p:grpSpPr>
              <a:xfrm>
                <a:off x="-135659" y="931989"/>
                <a:ext cx="3491183" cy="3519223"/>
                <a:chOff x="-135659" y="931989"/>
                <a:chExt cx="3491183" cy="3519223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4144FD32-2213-5246-B3E7-B3A9BFD0B5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-135659" y="931989"/>
                  <a:ext cx="3469292" cy="3024827"/>
                </a:xfrm>
                <a:prstGeom prst="rect">
                  <a:avLst/>
                </a:prstGeom>
              </p:spPr>
            </p:pic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3481FDB-574A-F341-8310-4E8D73A68E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-120034" y="3557580"/>
                  <a:ext cx="3475558" cy="893632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7DCBAA49-D2CE-A748-9EBB-088C21F89D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71253" y="3557580"/>
                  <a:ext cx="884271" cy="893632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593BEE-6175-CC4C-8BC9-21C1199237BE}"/>
                </a:ext>
              </a:extLst>
            </p:cNvPr>
            <p:cNvSpPr txBox="1"/>
            <p:nvPr/>
          </p:nvSpPr>
          <p:spPr>
            <a:xfrm>
              <a:off x="-205232" y="614552"/>
              <a:ext cx="29008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Gysbers</a:t>
              </a:r>
              <a:r>
                <a:rPr lang="en-US" sz="1400" dirty="0"/>
                <a:t> et al, Nat Phys (2019)</a:t>
              </a:r>
            </a:p>
          </p:txBody>
        </p:sp>
      </p:grpSp>
      <p:sp>
        <p:nvSpPr>
          <p:cNvPr id="23" name="Title 7">
            <a:extLst>
              <a:ext uri="{FF2B5EF4-FFF2-40B4-BE49-F238E27FC236}">
                <a16:creationId xmlns:a16="http://schemas.microsoft.com/office/drawing/2014/main" id="{E2F744D8-A1E5-A04F-B0C2-0F3BB2A2D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0416"/>
            <a:ext cx="12192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7800"/>
                </a:solidFill>
                <a:latin typeface="Arial Black"/>
                <a:cs typeface="Arial Black"/>
              </a:rPr>
              <a:t>The Hamiltonian knows best</a:t>
            </a:r>
            <a:endParaRPr lang="en-US" sz="32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7E52B80-0946-0F4A-B4E3-19E41F1E1BEB}"/>
              </a:ext>
            </a:extLst>
          </p:cNvPr>
          <p:cNvCxnSpPr>
            <a:cxnSpLocks/>
          </p:cNvCxnSpPr>
          <p:nvPr/>
        </p:nvCxnSpPr>
        <p:spPr>
          <a:xfrm flipV="1">
            <a:off x="6890110" y="1835507"/>
            <a:ext cx="2289336" cy="93482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BC59955-A928-5F47-9F80-C4FE732938F8}"/>
              </a:ext>
            </a:extLst>
          </p:cNvPr>
          <p:cNvCxnSpPr>
            <a:cxnSpLocks/>
            <a:endCxn id="1026" idx="3"/>
          </p:cNvCxnSpPr>
          <p:nvPr/>
        </p:nvCxnSpPr>
        <p:spPr>
          <a:xfrm>
            <a:off x="6906641" y="2818761"/>
            <a:ext cx="2272805" cy="9294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44EAFE2-2956-0543-8C3E-5EFEB2F75552}"/>
              </a:ext>
            </a:extLst>
          </p:cNvPr>
          <p:cNvSpPr txBox="1"/>
          <p:nvPr/>
        </p:nvSpPr>
        <p:spPr>
          <a:xfrm>
            <a:off x="9547826" y="4380097"/>
            <a:ext cx="2021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Hu et al. Nat Phys (2022)</a:t>
            </a:r>
          </a:p>
        </p:txBody>
      </p:sp>
      <p:sp>
        <p:nvSpPr>
          <p:cNvPr id="1027" name="Rectangle 1026">
            <a:extLst>
              <a:ext uri="{FF2B5EF4-FFF2-40B4-BE49-F238E27FC236}">
                <a16:creationId xmlns:a16="http://schemas.microsoft.com/office/drawing/2014/main" id="{1FA7C5AC-A425-0244-89CB-FC4663D8B46F}"/>
              </a:ext>
            </a:extLst>
          </p:cNvPr>
          <p:cNvSpPr/>
          <p:nvPr/>
        </p:nvSpPr>
        <p:spPr>
          <a:xfrm>
            <a:off x="4213613" y="970330"/>
            <a:ext cx="3899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/>
              <a:t>Ab-initio approaches are changing the way we compute nuclei</a:t>
            </a:r>
          </a:p>
        </p:txBody>
      </p:sp>
      <p:sp>
        <p:nvSpPr>
          <p:cNvPr id="1028" name="Oval 1027">
            <a:extLst>
              <a:ext uri="{FF2B5EF4-FFF2-40B4-BE49-F238E27FC236}">
                <a16:creationId xmlns:a16="http://schemas.microsoft.com/office/drawing/2014/main" id="{40EBA63F-7B80-9C43-8C56-C5E319820D70}"/>
              </a:ext>
            </a:extLst>
          </p:cNvPr>
          <p:cNvSpPr/>
          <p:nvPr/>
        </p:nvSpPr>
        <p:spPr>
          <a:xfrm>
            <a:off x="4089249" y="788711"/>
            <a:ext cx="4173150" cy="947672"/>
          </a:xfrm>
          <a:prstGeom prst="ellips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6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027" grpId="0"/>
      <p:bldP spid="10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2F0FF6-D87D-E342-BB33-36B1910E9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5965"/>
            <a:ext cx="4349578" cy="6452035"/>
          </a:xfrm>
          <a:prstGeom prst="rect">
            <a:avLst/>
          </a:prstGeom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9512"/>
            <a:ext cx="12192000" cy="609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Multiscale physics of nuclei from ab-initio methods</a:t>
            </a: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D035D306-BC4A-5D43-812F-45FEE5E74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9420" y="6542836"/>
            <a:ext cx="53095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dirty="0"/>
              <a:t>Figure adapted from Bertsch, Dean, </a:t>
            </a:r>
            <a:r>
              <a:rPr lang="en-US" sz="1200" dirty="0" err="1"/>
              <a:t>Nazarewicz</a:t>
            </a:r>
            <a:r>
              <a:rPr lang="en-US" sz="1200" dirty="0"/>
              <a:t>, </a:t>
            </a:r>
            <a:r>
              <a:rPr lang="en-US" sz="1200" dirty="0" err="1"/>
              <a:t>SciDAC</a:t>
            </a:r>
            <a:r>
              <a:rPr lang="en-US" sz="1200" dirty="0"/>
              <a:t> review (2007)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F1CADB-E932-F543-B3F9-684AEBE7CD3C}"/>
              </a:ext>
            </a:extLst>
          </p:cNvPr>
          <p:cNvSpPr txBox="1"/>
          <p:nvPr/>
        </p:nvSpPr>
        <p:spPr>
          <a:xfrm>
            <a:off x="4803786" y="3450036"/>
            <a:ext cx="683212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600" dirty="0"/>
              <a:t>Nuclei exhibit multiple energy scales ranging from hundreds of MeV in binding energies to fractions of an MeV for low-lying collective excitations.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600" dirty="0"/>
              <a:t>Describing these different energy scales within a unified ab-initio framework from chiral interactions is a long-standing challenge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B909BA-6779-444C-BD99-5D6F5496493E}"/>
              </a:ext>
            </a:extLst>
          </p:cNvPr>
          <p:cNvSpPr/>
          <p:nvPr/>
        </p:nvSpPr>
        <p:spPr>
          <a:xfrm>
            <a:off x="5306841" y="888221"/>
            <a:ext cx="639895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NimbusSanL"/>
              </a:rPr>
              <a:t>What is ab initio in nuclear theory?</a:t>
            </a:r>
            <a:r>
              <a:rPr lang="en-US" sz="2200" b="1" i="1" dirty="0">
                <a:latin typeface="NimbusSanL"/>
              </a:rPr>
              <a:t> </a:t>
            </a:r>
          </a:p>
          <a:p>
            <a:r>
              <a:rPr lang="en-US" sz="2200" dirty="0">
                <a:latin typeface="NimbusSanL"/>
              </a:rPr>
              <a:t>A. </a:t>
            </a:r>
            <a:r>
              <a:rPr lang="en-US" sz="2200" dirty="0" err="1">
                <a:latin typeface="NimbusSanL"/>
              </a:rPr>
              <a:t>Ekström</a:t>
            </a:r>
            <a:r>
              <a:rPr lang="en-US" sz="2200" dirty="0">
                <a:latin typeface="NimbusSanL"/>
              </a:rPr>
              <a:t> et al, Frontiers (2023)  </a:t>
            </a:r>
          </a:p>
          <a:p>
            <a:endParaRPr lang="en-US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DE0F4B-510B-C540-B69F-C8DEDD69640A}"/>
              </a:ext>
            </a:extLst>
          </p:cNvPr>
          <p:cNvSpPr/>
          <p:nvPr/>
        </p:nvSpPr>
        <p:spPr>
          <a:xfrm>
            <a:off x="5269486" y="178839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i="1" dirty="0"/>
              <a:t>“we interpret the ab initio method to be a systematically improvable approach for quantitatively describing nuclei using the finest resolution scale possible while maximizing its predictive capabilities”</a:t>
            </a:r>
          </a:p>
        </p:txBody>
      </p:sp>
    </p:spTree>
    <p:extLst>
      <p:ext uri="{BB962C8B-B14F-4D97-AF65-F5344CB8AC3E}">
        <p14:creationId xmlns:p14="http://schemas.microsoft.com/office/powerpoint/2010/main" val="88200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3825BF50-8E93-F34C-B2F7-04AEACB5A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5965"/>
            <a:ext cx="4349578" cy="64520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30547AD-B815-C14B-A8C9-0F8717D94A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907"/>
          <a:stretch/>
        </p:blipFill>
        <p:spPr>
          <a:xfrm>
            <a:off x="11072130" y="3777995"/>
            <a:ext cx="975134" cy="12685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D7B838-5EB4-4D40-82C1-5FD4537F58BD}"/>
              </a:ext>
            </a:extLst>
          </p:cNvPr>
          <p:cNvSpPr txBox="1"/>
          <p:nvPr/>
        </p:nvSpPr>
        <p:spPr>
          <a:xfrm>
            <a:off x="10195092" y="5226176"/>
            <a:ext cx="1827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Chiral EFT offers consistency between forces and currents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D76AF3B-2F95-9546-BB21-447029DE1743}"/>
              </a:ext>
            </a:extLst>
          </p:cNvPr>
          <p:cNvGrpSpPr/>
          <p:nvPr/>
        </p:nvGrpSpPr>
        <p:grpSpPr>
          <a:xfrm>
            <a:off x="4749623" y="1268348"/>
            <a:ext cx="5366724" cy="5220890"/>
            <a:chOff x="4749623" y="1268348"/>
            <a:chExt cx="5366724" cy="522089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24484E0-0368-304C-B334-649E8D581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49623" y="1268348"/>
              <a:ext cx="5366724" cy="522089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60C5FAF-3BD1-C544-9BD4-3BFB5BD0873D}"/>
                </a:ext>
              </a:extLst>
            </p:cNvPr>
            <p:cNvSpPr/>
            <p:nvPr/>
          </p:nvSpPr>
          <p:spPr>
            <a:xfrm>
              <a:off x="8127770" y="2969418"/>
              <a:ext cx="1370397" cy="14316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DD1EF1D-A26B-2F40-8DAE-49055D3FB25A}"/>
              </a:ext>
            </a:extLst>
          </p:cNvPr>
          <p:cNvSpPr txBox="1"/>
          <p:nvPr/>
        </p:nvSpPr>
        <p:spPr>
          <a:xfrm>
            <a:off x="10195092" y="1474871"/>
            <a:ext cx="16703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Parameters of the model </a:t>
            </a:r>
          </a:p>
          <a:p>
            <a:r>
              <a:rPr lang="en-US" b="1" dirty="0"/>
              <a:t>(16 at NNLO)</a:t>
            </a:r>
          </a:p>
          <a:p>
            <a:endParaRPr lang="en-US" b="1" dirty="0"/>
          </a:p>
          <a:p>
            <a:r>
              <a:rPr lang="en-US" b="1" dirty="0"/>
              <a:t>Constrained by data &amp; carry uncertainties 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A5F066B-4B5B-E949-B1E8-EE8A7D5DD1CD}"/>
              </a:ext>
            </a:extLst>
          </p:cNvPr>
          <p:cNvCxnSpPr>
            <a:cxnSpLocks/>
          </p:cNvCxnSpPr>
          <p:nvPr/>
        </p:nvCxnSpPr>
        <p:spPr>
          <a:xfrm flipH="1" flipV="1">
            <a:off x="7115628" y="2228664"/>
            <a:ext cx="2931182" cy="420896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EC051A6-6564-6342-9D44-CB41B4B0852D}"/>
              </a:ext>
            </a:extLst>
          </p:cNvPr>
          <p:cNvCxnSpPr>
            <a:cxnSpLocks/>
          </p:cNvCxnSpPr>
          <p:nvPr/>
        </p:nvCxnSpPr>
        <p:spPr>
          <a:xfrm flipH="1">
            <a:off x="7906585" y="2649560"/>
            <a:ext cx="2140225" cy="338129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6EDA66D-6776-4A42-8947-9DBFAA18ED00}"/>
              </a:ext>
            </a:extLst>
          </p:cNvPr>
          <p:cNvCxnSpPr>
            <a:cxnSpLocks/>
          </p:cNvCxnSpPr>
          <p:nvPr/>
        </p:nvCxnSpPr>
        <p:spPr>
          <a:xfrm flipH="1">
            <a:off x="7306014" y="2649560"/>
            <a:ext cx="2740797" cy="2163278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EA010EE-B065-3C4A-8D8B-88339181012B}"/>
              </a:ext>
            </a:extLst>
          </p:cNvPr>
          <p:cNvCxnSpPr>
            <a:cxnSpLocks/>
          </p:cNvCxnSpPr>
          <p:nvPr/>
        </p:nvCxnSpPr>
        <p:spPr>
          <a:xfrm flipH="1">
            <a:off x="9338899" y="2684295"/>
            <a:ext cx="707912" cy="2460314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">
            <a:extLst>
              <a:ext uri="{FF2B5EF4-FFF2-40B4-BE49-F238E27FC236}">
                <a16:creationId xmlns:a16="http://schemas.microsoft.com/office/drawing/2014/main" id="{B0B428CD-1E77-5742-9451-7A40CC7670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79512"/>
            <a:ext cx="12192000" cy="609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Interactions from chiral effective field theory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1E8AA6-318D-6F4C-A6A3-B5EA7F470C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231"/>
          <a:stretch/>
        </p:blipFill>
        <p:spPr>
          <a:xfrm>
            <a:off x="9864745" y="3798162"/>
            <a:ext cx="1272700" cy="124217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F95D6B66-4D9C-0E45-8011-69E30DFBC590}"/>
              </a:ext>
            </a:extLst>
          </p:cNvPr>
          <p:cNvSpPr/>
          <p:nvPr/>
        </p:nvSpPr>
        <p:spPr>
          <a:xfrm>
            <a:off x="10046810" y="1004635"/>
            <a:ext cx="1818660" cy="2971799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id="{570A11F4-4737-E746-97FB-B059F727D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9420" y="6542836"/>
            <a:ext cx="53095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dirty="0"/>
              <a:t>Figure adapted from Bertsch, Dean, </a:t>
            </a:r>
            <a:r>
              <a:rPr lang="en-US" sz="1200" dirty="0" err="1"/>
              <a:t>Nazarewicz</a:t>
            </a:r>
            <a:r>
              <a:rPr lang="en-US" sz="1200" dirty="0"/>
              <a:t>, </a:t>
            </a:r>
            <a:r>
              <a:rPr lang="en-US" sz="1200" dirty="0" err="1"/>
              <a:t>SciDAC</a:t>
            </a:r>
            <a:r>
              <a:rPr lang="en-US" sz="1200" dirty="0"/>
              <a:t> review (2007)</a:t>
            </a:r>
          </a:p>
        </p:txBody>
      </p:sp>
    </p:spTree>
    <p:extLst>
      <p:ext uri="{BB962C8B-B14F-4D97-AF65-F5344CB8AC3E}">
        <p14:creationId xmlns:p14="http://schemas.microsoft.com/office/powerpoint/2010/main" val="290832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3870" y="165106"/>
            <a:ext cx="11239500" cy="56356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6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Solving the quantum many-nucleon problem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E9E971-A9E4-A445-9730-BF44C786F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967" y="1661375"/>
            <a:ext cx="3945305" cy="7018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E792C-D87B-8A4E-927C-353B24F6ED20}"/>
              </a:ext>
            </a:extLst>
          </p:cNvPr>
          <p:cNvSpPr txBox="1"/>
          <p:nvPr/>
        </p:nvSpPr>
        <p:spPr>
          <a:xfrm>
            <a:off x="3426159" y="1036113"/>
            <a:ext cx="5188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 exponentially hard problem to solve!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4B598FD-835F-CA4A-A331-3F7EB201E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4323" y="2481848"/>
            <a:ext cx="1927897" cy="363754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3BB090C-9C21-CC49-8007-59D5DBA9A0B2}"/>
              </a:ext>
            </a:extLst>
          </p:cNvPr>
          <p:cNvCxnSpPr>
            <a:cxnSpLocks/>
          </p:cNvCxnSpPr>
          <p:nvPr/>
        </p:nvCxnSpPr>
        <p:spPr>
          <a:xfrm flipH="1">
            <a:off x="3696237" y="2439383"/>
            <a:ext cx="2240402" cy="173337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FE36663-3C31-FF49-9BA7-EA1A0A8CFD49}"/>
              </a:ext>
            </a:extLst>
          </p:cNvPr>
          <p:cNvCxnSpPr>
            <a:cxnSpLocks/>
          </p:cNvCxnSpPr>
          <p:nvPr/>
        </p:nvCxnSpPr>
        <p:spPr>
          <a:xfrm>
            <a:off x="6335884" y="2439383"/>
            <a:ext cx="2279196" cy="173337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AB3D6CE-5A2C-EB42-BA4D-DF22F451B216}"/>
              </a:ext>
            </a:extLst>
          </p:cNvPr>
          <p:cNvSpPr txBox="1"/>
          <p:nvPr/>
        </p:nvSpPr>
        <p:spPr>
          <a:xfrm>
            <a:off x="9014323" y="2102084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IBM Q Experience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C8C8C1-E3B9-2442-9E41-5D079C3C78A9}"/>
              </a:ext>
            </a:extLst>
          </p:cNvPr>
          <p:cNvSpPr txBox="1"/>
          <p:nvPr/>
        </p:nvSpPr>
        <p:spPr>
          <a:xfrm>
            <a:off x="8358389" y="6284890"/>
            <a:ext cx="363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Fault tolerant quantum computing??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711BA7-5734-B945-BE40-4E50D2D4A7A6}"/>
              </a:ext>
            </a:extLst>
          </p:cNvPr>
          <p:cNvSpPr txBox="1"/>
          <p:nvPr/>
        </p:nvSpPr>
        <p:spPr>
          <a:xfrm>
            <a:off x="4944694" y="3335161"/>
            <a:ext cx="2477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Polynomial scaling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D57DDB-A277-0E48-B6DE-023CBEE0580E}"/>
              </a:ext>
            </a:extLst>
          </p:cNvPr>
          <p:cNvSpPr txBox="1"/>
          <p:nvPr/>
        </p:nvSpPr>
        <p:spPr>
          <a:xfrm>
            <a:off x="313453" y="4162860"/>
            <a:ext cx="5241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Systematically improvable approaches with controlled approximations:</a:t>
            </a:r>
          </a:p>
          <a:p>
            <a:r>
              <a:rPr lang="en-US" sz="2400" dirty="0">
                <a:solidFill>
                  <a:srgbClr val="C00000"/>
                </a:solidFill>
              </a:rPr>
              <a:t>Coupled-cluster, IMSRG, </a:t>
            </a:r>
            <a:r>
              <a:rPr lang="en-US" sz="2400" dirty="0" err="1">
                <a:solidFill>
                  <a:srgbClr val="C00000"/>
                </a:solidFill>
              </a:rPr>
              <a:t>Gorkov</a:t>
            </a:r>
            <a:r>
              <a:rPr lang="en-US" sz="2400" dirty="0">
                <a:solidFill>
                  <a:srgbClr val="C00000"/>
                </a:solidFill>
              </a:rPr>
              <a:t>, SCGF,…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341A7A-F61F-494B-80CD-EA0003DD6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560" y="2170230"/>
            <a:ext cx="3318571" cy="18096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82A559-C69B-2B42-A3B4-965AB7B92874}"/>
              </a:ext>
            </a:extLst>
          </p:cNvPr>
          <p:cNvSpPr txBox="1"/>
          <p:nvPr/>
        </p:nvSpPr>
        <p:spPr>
          <a:xfrm>
            <a:off x="1320678" y="1732752"/>
            <a:ext cx="13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1.1 exaflops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F639D2-1B49-964E-A435-FC3884BA0DB7}"/>
              </a:ext>
            </a:extLst>
          </p:cNvPr>
          <p:cNvCxnSpPr>
            <a:cxnSpLocks/>
          </p:cNvCxnSpPr>
          <p:nvPr/>
        </p:nvCxnSpPr>
        <p:spPr>
          <a:xfrm>
            <a:off x="2483299" y="5363189"/>
            <a:ext cx="0" cy="75620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8CB4D94-A1B6-234C-9D7A-6DF20A4833FE}"/>
              </a:ext>
            </a:extLst>
          </p:cNvPr>
          <p:cNvSpPr txBox="1"/>
          <p:nvPr/>
        </p:nvSpPr>
        <p:spPr>
          <a:xfrm>
            <a:off x="1574332" y="6131002"/>
            <a:ext cx="181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Emulators?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BE3AD-A0EF-A348-A254-AA31D58598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6159" y="5471673"/>
            <a:ext cx="1696598" cy="129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8DBC6D-0B9B-1C41-9BB5-E2C366E40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492" y="2677514"/>
            <a:ext cx="5121078" cy="384358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89F832-556F-BD46-9240-897A0342602C}"/>
              </a:ext>
            </a:extLst>
          </p:cNvPr>
          <p:cNvSpPr/>
          <p:nvPr/>
        </p:nvSpPr>
        <p:spPr>
          <a:xfrm>
            <a:off x="7164207" y="6353549"/>
            <a:ext cx="4865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W. G. Jiang, </a:t>
            </a:r>
            <a:r>
              <a:rPr lang="en-US" i="1" dirty="0"/>
              <a:t>et al</a:t>
            </a:r>
            <a:r>
              <a:rPr lang="en-US" dirty="0"/>
              <a:t>., Phys. Rev. C 102, 054301 (2020)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CF2F67-DFAC-7841-BCFF-6FBB03728B92}"/>
              </a:ext>
            </a:extLst>
          </p:cNvPr>
          <p:cNvSpPr/>
          <p:nvPr/>
        </p:nvSpPr>
        <p:spPr>
          <a:xfrm>
            <a:off x="7398377" y="1600295"/>
            <a:ext cx="51227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Some chiral potentials (models) work better than others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9BADA8-DEE3-5745-A149-69A5D1FCA355}"/>
              </a:ext>
            </a:extLst>
          </p:cNvPr>
          <p:cNvSpPr/>
          <p:nvPr/>
        </p:nvSpPr>
        <p:spPr>
          <a:xfrm>
            <a:off x="2200590" y="6366134"/>
            <a:ext cx="3025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H. </a:t>
            </a:r>
            <a:r>
              <a:rPr lang="en-US" dirty="0" err="1"/>
              <a:t>Hergert</a:t>
            </a:r>
            <a:r>
              <a:rPr lang="en-US" dirty="0"/>
              <a:t> Front. Phys., (2020)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4EDE3B-C08D-A646-9782-B4F249A51E05}"/>
              </a:ext>
            </a:extLst>
          </p:cNvPr>
          <p:cNvSpPr/>
          <p:nvPr/>
        </p:nvSpPr>
        <p:spPr>
          <a:xfrm>
            <a:off x="399201" y="1292519"/>
            <a:ext cx="66282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Different many-body approaches (CC, IMSRG, SCGF,…) agree with each for binding energies and radii </a:t>
            </a:r>
          </a:p>
          <a:p>
            <a:r>
              <a:rPr lang="en-US" sz="2000" dirty="0"/>
              <a:t>(challenges exist for transitions, isotope shifts,  and deformed shapes)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ADE11477-8233-BD46-9FD7-723243AB14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3769" y="106442"/>
            <a:ext cx="11778148" cy="109993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200" b="1" dirty="0">
                <a:solidFill>
                  <a:srgbClr val="007800"/>
                </a:solidFill>
                <a:latin typeface="Arial Black" charset="0"/>
                <a:ea typeface="Arial Black" charset="0"/>
                <a:cs typeface="Arial Black" charset="0"/>
              </a:rPr>
              <a:t>What precision/accuracy can we aim for in ab-initio modeling of nuclei?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6EE0B9-9635-7443-B4D0-8ED38BF68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1" y="2747854"/>
            <a:ext cx="6483635" cy="352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6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7131" y="1009637"/>
            <a:ext cx="2282266" cy="1706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180" y="289530"/>
            <a:ext cx="11434302" cy="550333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B6D33"/>
                </a:solidFill>
                <a:latin typeface="Arial Black"/>
                <a:cs typeface="Arial Black"/>
              </a:rPr>
              <a:t>Addressing fundamental physics questions with ab-initio methods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271" y="1236277"/>
            <a:ext cx="7070563" cy="1672910"/>
          </a:xfrm>
        </p:spPr>
        <p:txBody>
          <a:bodyPr>
            <a:noAutofit/>
          </a:bodyPr>
          <a:lstStyle/>
          <a:p>
            <a:pPr lvl="1">
              <a:buClr>
                <a:srgbClr val="0B642F"/>
              </a:buClr>
              <a:buFont typeface="Wingdings" pitchFamily="2" charset="2"/>
              <a:buChar char="§"/>
            </a:pPr>
            <a:r>
              <a:rPr lang="en-US" dirty="0">
                <a:latin typeface="Arial"/>
                <a:cs typeface="Arial"/>
              </a:rPr>
              <a:t>Are neutrinos their own antiparticles?</a:t>
            </a:r>
          </a:p>
          <a:p>
            <a:pPr lvl="1">
              <a:buClr>
                <a:srgbClr val="0B642F"/>
              </a:buClr>
              <a:buFont typeface="Wingdings" pitchFamily="2" charset="2"/>
              <a:buChar char="§"/>
            </a:pPr>
            <a:r>
              <a:rPr lang="en-US" dirty="0">
                <a:latin typeface="Arial"/>
                <a:cs typeface="Arial"/>
              </a:rPr>
              <a:t>Is the mass hierarchy inverted or normal? </a:t>
            </a:r>
          </a:p>
          <a:p>
            <a:pPr lvl="1">
              <a:buClr>
                <a:srgbClr val="0B642F"/>
              </a:buClr>
              <a:buFont typeface="Wingdings" pitchFamily="2" charset="2"/>
              <a:buChar char="§"/>
            </a:pPr>
            <a:r>
              <a:rPr lang="en-US" dirty="0">
                <a:latin typeface="Arial"/>
                <a:cs typeface="Arial"/>
              </a:rPr>
              <a:t>What is the neutrino mass scale?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DEAA33-CAB5-754E-BC90-2B6B4C2791A6}"/>
              </a:ext>
            </a:extLst>
          </p:cNvPr>
          <p:cNvSpPr txBox="1"/>
          <p:nvPr/>
        </p:nvSpPr>
        <p:spPr>
          <a:xfrm>
            <a:off x="3669030" y="4434840"/>
            <a:ext cx="59984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613AAD-E638-5D40-8844-FEE088FFA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5" y="3410130"/>
            <a:ext cx="6878782" cy="230059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817681E-F8B3-9449-B474-C49FFD68D2C5}"/>
              </a:ext>
            </a:extLst>
          </p:cNvPr>
          <p:cNvSpPr/>
          <p:nvPr/>
        </p:nvSpPr>
        <p:spPr>
          <a:xfrm>
            <a:off x="686472" y="2861423"/>
            <a:ext cx="5579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16161"/>
                </a:solidFill>
                <a:latin typeface="Tahoma" panose="020B0604030504040204" pitchFamily="34" charset="0"/>
              </a:rPr>
              <a:t>The Deep Underground Neutrino Experiment (DUNE)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6AB8E4-BF6B-E84F-B7A7-516DC49E65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1601" y="2909187"/>
            <a:ext cx="5170399" cy="363912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11FCAB-3E7E-284E-A2B6-561AA1DC58E7}"/>
              </a:ext>
            </a:extLst>
          </p:cNvPr>
          <p:cNvSpPr/>
          <p:nvPr/>
        </p:nvSpPr>
        <p:spPr>
          <a:xfrm>
            <a:off x="277793" y="5862335"/>
            <a:ext cx="67824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Accelerator neutrino experiment is being designed to accurately measure neutrino oscillations and the neutrino mass hierarchy</a:t>
            </a:r>
          </a:p>
          <a:p>
            <a:r>
              <a:rPr lang="en-US" dirty="0"/>
              <a:t>Theory: neutrino-nucleus cross-sections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61261F-E8BA-5E41-836C-8F1388D0A294}"/>
              </a:ext>
            </a:extLst>
          </p:cNvPr>
          <p:cNvSpPr txBox="1"/>
          <p:nvPr/>
        </p:nvSpPr>
        <p:spPr>
          <a:xfrm>
            <a:off x="6915697" y="1378680"/>
            <a:ext cx="2153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Provide theory for upcoming ton-scale experiments on 0vbb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5D6FF1-BA5A-5540-9628-7CD53FF11DE1}"/>
              </a:ext>
            </a:extLst>
          </p:cNvPr>
          <p:cNvSpPr txBox="1"/>
          <p:nvPr/>
        </p:nvSpPr>
        <p:spPr>
          <a:xfrm>
            <a:off x="9859273" y="4219652"/>
            <a:ext cx="59984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68795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5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5|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142251</TotalTime>
  <Words>3105</Words>
  <Application>Microsoft Macintosh PowerPoint</Application>
  <PresentationFormat>Widescreen</PresentationFormat>
  <Paragraphs>308</Paragraphs>
  <Slides>38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ヒラギノ角ゴ Pro W3</vt:lpstr>
      <vt:lpstr>Arial</vt:lpstr>
      <vt:lpstr>Arial Black</vt:lpstr>
      <vt:lpstr>Calibri</vt:lpstr>
      <vt:lpstr>Calibri Light</vt:lpstr>
      <vt:lpstr>Cambria Math</vt:lpstr>
      <vt:lpstr>Canela Deck Regular</vt:lpstr>
      <vt:lpstr>Gulliver</vt:lpstr>
      <vt:lpstr>Helvetica</vt:lpstr>
      <vt:lpstr>Helvetica Neue Medium</vt:lpstr>
      <vt:lpstr>NimbusSanL</vt:lpstr>
      <vt:lpstr>Source Sans Pro</vt:lpstr>
      <vt:lpstr>华文仿宋</vt:lpstr>
      <vt:lpstr>Symbol</vt:lpstr>
      <vt:lpstr>System Font Regular</vt:lpstr>
      <vt:lpstr>Tahoma</vt:lpstr>
      <vt:lpstr>Wingdings</vt:lpstr>
      <vt:lpstr>Office Theme</vt:lpstr>
      <vt:lpstr>PowerPoint Presentation</vt:lpstr>
      <vt:lpstr>PowerPoint Presentation</vt:lpstr>
      <vt:lpstr>Trend in realistic ab-initio calculations </vt:lpstr>
      <vt:lpstr>The Hamiltonian knows best</vt:lpstr>
      <vt:lpstr>Multiscale physics of nuclei from ab-initio methods</vt:lpstr>
      <vt:lpstr>Interactions from chiral effective field theory</vt:lpstr>
      <vt:lpstr>Solving the quantum many-nucleon problem</vt:lpstr>
      <vt:lpstr>What precision/accuracy can we aim for in ab-initio modeling of nuclei? </vt:lpstr>
      <vt:lpstr>Addressing fundamental physics questions with ab-initio methods</vt:lpstr>
      <vt:lpstr>PowerPoint Presentation</vt:lpstr>
      <vt:lpstr>PowerPoint Presentation</vt:lpstr>
      <vt:lpstr>PowerPoint Presentation</vt:lpstr>
      <vt:lpstr>Neutrinoless ββ-decay of 48Ca</vt:lpstr>
      <vt:lpstr>Neutrinoless ββ-decay of 48Ca</vt:lpstr>
      <vt:lpstr> Towards ab-initio description of Schiff moments in 225Ra </vt:lpstr>
      <vt:lpstr>PowerPoint Presentation</vt:lpstr>
      <vt:lpstr>Collectivity in neon isotopes</vt:lpstr>
      <vt:lpstr>Shape co-existence in 30Ne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Linking deformation to nuclear forces</vt:lpstr>
      <vt:lpstr> Ab-initio description of Schiff moments in heavy deformed nuclei?</vt:lpstr>
      <vt:lpstr> Ab-initio description of Schiff moments in heavy deformed nuclei?</vt:lpstr>
      <vt:lpstr>Summary</vt:lpstr>
      <vt:lpstr>Questions:</vt:lpstr>
      <vt:lpstr>PowerPoint Presentation</vt:lpstr>
      <vt:lpstr>PowerPoint Presentation</vt:lpstr>
      <vt:lpstr>The resonant 1+ state in 48Ca at 10.224 MeV</vt:lpstr>
      <vt:lpstr>Contributions to B(M1)</vt:lpstr>
      <vt:lpstr>Magnetic dipole transition in 48Ca</vt:lpstr>
      <vt:lpstr>PowerPoint Presentation</vt:lpstr>
      <vt:lpstr>Summary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Microsoft Office User</cp:lastModifiedBy>
  <cp:revision>821</cp:revision>
  <dcterms:created xsi:type="dcterms:W3CDTF">2020-04-30T03:32:17Z</dcterms:created>
  <dcterms:modified xsi:type="dcterms:W3CDTF">2024-09-22T21:25:29Z</dcterms:modified>
  <cp:category/>
</cp:coreProperties>
</file>