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notesSlides/notesSlide2.xml" ContentType="application/vnd.openxmlformats-officedocument.presentationml.notesSlide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notesSlides/notesSlide3.xml" ContentType="application/vnd.openxmlformats-officedocument.presentationml.notesSlide+xml"/>
  <Override PartName="/ppt/ink/ink14.xml" ContentType="application/inkml+xml"/>
  <Override PartName="/ppt/ink/ink15.xml" ContentType="application/inkml+xml"/>
  <Override PartName="/ppt/notesSlides/notesSlide4.xml" ContentType="application/vnd.openxmlformats-officedocument.presentationml.notesSlide+xml"/>
  <Override PartName="/ppt/ink/ink16.xml" ContentType="application/inkml+xml"/>
  <Override PartName="/ppt/ink/ink17.xml" ContentType="application/inkml+xml"/>
  <Override PartName="/ppt/notesSlides/notesSlide5.xml" ContentType="application/vnd.openxmlformats-officedocument.presentationml.notesSlide+xml"/>
  <Override PartName="/ppt/ink/ink18.xml" ContentType="application/inkml+xml"/>
  <Override PartName="/ppt/ink/ink19.xml" ContentType="application/inkml+xml"/>
  <Override PartName="/ppt/notesSlides/notesSlide6.xml" ContentType="application/vnd.openxmlformats-officedocument.presentationml.notesSlide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7"/>
  </p:notesMasterIdLst>
  <p:sldIdLst>
    <p:sldId id="257" r:id="rId2"/>
    <p:sldId id="380" r:id="rId3"/>
    <p:sldId id="351" r:id="rId4"/>
    <p:sldId id="542" r:id="rId5"/>
    <p:sldId id="543" r:id="rId6"/>
    <p:sldId id="319" r:id="rId7"/>
    <p:sldId id="470" r:id="rId8"/>
    <p:sldId id="453" r:id="rId9"/>
    <p:sldId id="523" r:id="rId10"/>
    <p:sldId id="524" r:id="rId11"/>
    <p:sldId id="531" r:id="rId12"/>
    <p:sldId id="532" r:id="rId13"/>
    <p:sldId id="533" r:id="rId14"/>
    <p:sldId id="472" r:id="rId15"/>
    <p:sldId id="545" r:id="rId16"/>
    <p:sldId id="546" r:id="rId17"/>
    <p:sldId id="529" r:id="rId18"/>
    <p:sldId id="554" r:id="rId19"/>
    <p:sldId id="555" r:id="rId20"/>
    <p:sldId id="556" r:id="rId21"/>
    <p:sldId id="323" r:id="rId22"/>
    <p:sldId id="480" r:id="rId23"/>
    <p:sldId id="481" r:id="rId24"/>
    <p:sldId id="483" r:id="rId25"/>
    <p:sldId id="536" r:id="rId26"/>
    <p:sldId id="553" r:id="rId27"/>
    <p:sldId id="551" r:id="rId28"/>
    <p:sldId id="571" r:id="rId29"/>
    <p:sldId id="559" r:id="rId30"/>
    <p:sldId id="568" r:id="rId31"/>
    <p:sldId id="564" r:id="rId32"/>
    <p:sldId id="565" r:id="rId33"/>
    <p:sldId id="569" r:id="rId34"/>
    <p:sldId id="570" r:id="rId35"/>
    <p:sldId id="404" r:id="rId36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258BF2"/>
    <a:srgbClr val="00216A"/>
    <a:srgbClr val="000F32"/>
    <a:srgbClr val="000000"/>
    <a:srgbClr val="4132E6"/>
    <a:srgbClr val="2F36B6"/>
    <a:srgbClr val="0432FF"/>
    <a:srgbClr val="970603"/>
    <a:srgbClr val="FF40FF"/>
    <a:srgbClr val="595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–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86720"/>
  </p:normalViewPr>
  <p:slideViewPr>
    <p:cSldViewPr snapToGrid="0">
      <p:cViewPr varScale="1">
        <p:scale>
          <a:sx n="65" d="100"/>
          <a:sy n="65" d="100"/>
        </p:scale>
        <p:origin x="716" y="16"/>
      </p:cViewPr>
      <p:guideLst/>
    </p:cSldViewPr>
  </p:slideViewPr>
  <p:outlineViewPr>
    <p:cViewPr>
      <p:scale>
        <a:sx n="33" d="100"/>
        <a:sy n="33" d="100"/>
      </p:scale>
      <p:origin x="0" y="-1300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16T08:27:59.209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599 1 24575,'-4'14'0,"3"-1"0,-8-3 0,8-1 0,-3 1 0,4-1 0,-4-4 0,3 4 0,-8-4 0,3 9 0,-4 8 0,-1 0 0,0 5 0,1-6 0,-7 13 0,4-9 0,-9 15 0,9-12 0,-3 1 0,5-7 0,1-3 0,4-8 0,1 4 0,1-6 0,3 0 0,-3 0 0,0 4 0,-8 31 0,0-17 0,-5 28 0,6-32 0,5 4 0,-4-6 0,9-5 0,-8-2 0,8-4 0,-3-1 0,4 0 0,-5 1 0,0 4 0,-6 8 0,0 6 0,4 1 0,-3-2 0,4 0 0,-11 8 0,4-4 0,-4 3 0,6-13 0,5-6 0,-3 0 0,8-5 0,-7-1 0,7 0 0,-4 1 0,2-1 0,-3 0 0,-3 5 0,-2 2 0,1 5 0,-1 0 0,1-5 0,-1 10 0,0-3 0,-5 5 0,4 5 0,-3-15 0,4 8 0,1-16 0,4 5 0,-2-6 0,7 1 0,-4-1 0,5-7 0,0-11 0,0-3 0,0-6 0,0 9 0,0-6 0,4 4 0,-3-9 0,4 9 0,-1-9 0,2 10 0,-1-10 0,4 9 0,-8-9 0,7 9 0,-7-4 0,9-6 0,-4 4 0,5-10 0,-1 6 0,0 5 0,0 1 0,-5 5 0,4 1 0,-8-1 0,3 0 0,0 5 0,-3-3 0,4-2 0,0-11 0,1-1 0,5-11 0,0 10 0,-5-4 0,3 11 0,-3-17 0,5 14 0,0-15 0,-1 18 0,0 1 0,-5 5 0,0 1 0,-1 3 0,-3-2 0,7 7 0,-7-8 0,7 9 0,-7-9 0,8-7 0,-3-2 0,5-9 0,0 6 0,-1 0 0,1 0 0,7-21 0,-6 15 0,6-21 0,-7 26 0,0 0 0,-1 2 0,0 9 0,-5-4 0,0 6 0,-5-1 0,0 1 0,0 0 0,0 4 0,0 2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27T02:42:06.668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1 376 24575,'0'27'0,"5"-4"0,1 12 0,16 0 0,-8-4 0,7-4 0,-10-11 0,-5-6 0,3 1 0,-8-1 0,7-4 0,-2-2 0,3-4 0,1 0 0,0 0 0,0 0 0,6-10 0,2-9 0,6-12 0,2-14 0,-7 6 0,0-6 0,-7 14 0,-1 7 0,1 3 0,-2 14 0,-4-8 0,-1 18 0,-5 3 0,0 11 0,0 22 0,0-6 0,0 8 0,0-5 0,0-5 0,5-1 0,1 6 0,5-17 0,1 8 0,-2-15 0,1 4 0,-5-6 0,3-4 0,-8-19 0,4-16 0,-5-36 0,0-12 0,0-8 0,0 2 0,0 10 0,-7 0 0,0 15 0,-7 5 0,7 22 0,-3 7 0,9 8 0,-8 11 0,8 18 0,-3 15 0,4 37 0,0 12 0,19 1 0,-1 3 0,24-20 0,-12 2 0,4-15 0,-9-9 0,-2-10 0,-6-12 0,-1-6 0,-6-6 0,0-5 0,-4-15 0,3 1 0,-8-13 0,4 10 0,1-5 0,-5 15 0,4-3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27T02:44:09.983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10 154 24575,'4'-5'0,"-3"-4"0,7 4 0,-7-5 0,3 1 0,-4-1 0,0 1 0,0-1 0,0 0 0,0 1 0,0-1 0,0 1 0,0-1 0,0 1 0,0-1 0,0 1 0,0-1 0,0 9 0,0 6 0,0 5 0,0 4 0,0-5 0,0 0 0,0 0 0,0 1 0,0-1 0,-8-3 0,2-2 0,-3-4 0,4 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6T15:06:03.546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0 24575,'0'0'-8191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6T15:06:04.859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1 0 24575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7T14:34:39.819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1361 345 24575,'38'-4'0,"-6"1"0,5 3 0,23 0 0,-9 0 0,11 0 0,-20 0 0,-15 0 0,10 0 0,-10 0 0,4 0 0,-10-7 0,4 2 0,-8-3 0,3 0 0,0 3 0,-3-3 0,4 0 0,-10 0 0,4 4 0,-7-2 0,3 2 0,-4-4 0,1 4 0,-1-2 0,0-1 0,0-1 0,0-6 0,0 6 0,1-7 0,-1 7 0,1-7 0,-4 7 0,3-7 0,-6 7 0,2-3 0,-3 1 0,0 2 0,0-3 0,-10 4 0,0 0 0,-9-1 0,3 4 0,-4-4 0,-1 3 0,-5 0 0,0-2 0,0 2 0,-6 0 0,5-3 0,-9 7 0,3-7 0,-4 7 0,-1-7 0,-6 7 0,5-4 0,-4 1 0,-1 3 0,5-3 0,0 4 0,8 0 0,0 0 0,8 0 0,-7 0 0,9 0 0,-5 0 0,0 4 0,0 1 0,0 3 0,0 1 0,0-1 0,0 1 0,0-4 0,0 3 0,0-8 0,0 8 0,0-7 0,0 3 0,0-4 0,-6 0 0,5 4 0,-4-3 0,5 3 0,4-4 0,-2 0 0,7 0 0,-8 3 0,8-2 0,-4 3 0,6-4 0,3 0 0,0 0 0,5 3 0,-3-2 0,2 2 0,-2 0 0,0-2 0,-2 6 0,-9-6 0,4 2 0,-8 1 0,-1-3 0,-2 3 0,-8-4 0,9 0 0,-5 0 0,11 0 0,1 0 0,4 0 0,4 0 0,1 0 0,4 0 0,-3 0 0,-5 0 0,-5 0 0,-4 0 0,-2 0 0,0 0 0,-6 0 0,5 0 0,-4 0 0,5 0 0,4 0 0,2 0 0,8 0 0,1 0 0,4 0 0,3 13 0,1-3 0,3 12 0,0-2 0,0-3 0,3 3 0,2 1 0,3-5 0,0 1 0,0-2 0,-4-7 0,2 3 0,-5-4 0,2 3 0,1 1 0,-4-1 0,4 1 0,-4-4 0,3 3 0,-2-2 0,5 2 0,4-6 0,-2-1 0,5-3 0,-6 0 0,9 0 0,1 0 0,9 0 0,5 0 0,2 0 0,4 0 0,7 0 0,-5 0 0,4 0 0,-5 0 0,0 0 0,-6 0 0,-1 0 0,-5 0 0,0 0 0,0 0 0,-5 0 0,0 0 0,-6 0 0,1 4 0,0-3 0,-4 2 0,2 1 0,-2-4 0,4 4 0,0-4 0,0 0 0,4 4 0,-3-3 0,3 3 0,-4-1 0,4-2 0,-3 2 0,3 1 0,0-3 0,-3 2 0,8 1 0,-8-3 0,8 7 0,-4-7 0,5 3 0,-5-1 0,4-2 0,-8 2 0,8-3 0,-9 4 0,5-3 0,-6 2 0,1-3 0,0 0 0,0 0 0,4 0 0,-3 0 0,3 0 0,0 0 0,-3 0 0,3 0 0,-4 0 0,0 0 0,0 0 0,4 0 0,-7 0 0,11 0 0,-11 0 0,7 0 0,-4 0 0,4 0 0,-3 0 0,3 0 0,7 0 0,-8 0 0,13 0 0,-15 0 0,7 0 0,-2 0 0,4 0 0,-5 0 0,4 0 0,-4 0 0,5 0 0,-5 0 0,4 0 0,-8 0 0,8 0 0,-8 0 0,3 0 0,-8 0 0,3 0 0,-7 0 0,3 0 0,-4-6 0,-3-2 0,-1-7 0,-3-6 0,0 4 0,-4-7 0,3 7 0,-3-4 0,1 5 0,2 4 0,-6-3 0,6 7 0,-3-7 0,1 7 0,2-3 0,-2 0 0,0 3 0,2-7 0,-5 7 0,5-7 0,-6 7 0,3-3 0,0 0 0,-2 6 0,2-6 0,-3 7 0,-7-3 0,5 3 0,-9 0 0,1 4 0,-4 0 0,-10 0 0,-2 0 0,-11 0 0,-7 0 0,4 0 0,-16 0 0,10 0 0,-13 0 0,0 0 0,1 0 0,-1 0 0,7 0 0,1 0 0,13 0 0,-5 0 0,11 4 0,1-3 0,6 4 0,1-1 0,4-3 0,-4 3 0,9-4 0,-3 4 0,4-3 0,-1 3 0,-2-4 0,2 0 0,1 0 0,-4 0 0,8 0 0,-4 0 0,9 0 0,1 0 0,4 0 0,0 0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7T14:34:41.114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24575,'0'0'0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7T14:34:39.819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1361 345 24575,'38'-4'0,"-6"1"0,5 3 0,23 0 0,-9 0 0,11 0 0,-20 0 0,-15 0 0,10 0 0,-10 0 0,4 0 0,-10-7 0,4 2 0,-8-3 0,3 0 0,0 3 0,-3-3 0,4 0 0,-10 0 0,4 4 0,-7-2 0,3 2 0,-4-4 0,1 4 0,-1-2 0,0-1 0,0-1 0,0-6 0,0 6 0,1-7 0,-1 7 0,1-7 0,-4 7 0,3-7 0,-6 7 0,2-3 0,-3 1 0,0 2 0,0-3 0,-10 4 0,0 0 0,-9-1 0,3 4 0,-4-4 0,-1 3 0,-5 0 0,0-2 0,0 2 0,-6 0 0,5-3 0,-9 7 0,3-7 0,-4 7 0,-1-7 0,-6 7 0,5-4 0,-4 1 0,-1 3 0,5-3 0,0 4 0,8 0 0,0 0 0,8 0 0,-7 0 0,9 0 0,-5 0 0,0 4 0,0 1 0,0 3 0,0 1 0,0-1 0,0 1 0,0-4 0,0 3 0,0-8 0,0 8 0,0-7 0,0 3 0,0-4 0,-6 0 0,5 4 0,-4-3 0,5 3 0,4-4 0,-2 0 0,7 0 0,-8 3 0,8-2 0,-4 3 0,6-4 0,3 0 0,0 0 0,5 3 0,-3-2 0,2 2 0,-2 0 0,0-2 0,-2 6 0,-9-6 0,4 2 0,-8 1 0,-1-3 0,-2 3 0,-8-4 0,9 0 0,-5 0 0,11 0 0,1 0 0,4 0 0,4 0 0,1 0 0,4 0 0,-3 0 0,-5 0 0,-5 0 0,-4 0 0,-2 0 0,0 0 0,-6 0 0,5 0 0,-4 0 0,5 0 0,4 0 0,2 0 0,8 0 0,1 0 0,4 0 0,3 13 0,1-3 0,3 12 0,0-2 0,0-3 0,3 3 0,2 1 0,3-5 0,0 1 0,0-2 0,-4-7 0,2 3 0,-5-4 0,2 3 0,1 1 0,-4-1 0,4 1 0,-4-4 0,3 3 0,-2-2 0,5 2 0,4-6 0,-2-1 0,5-3 0,-6 0 0,9 0 0,1 0 0,9 0 0,5 0 0,2 0 0,4 0 0,7 0 0,-5 0 0,4 0 0,-5 0 0,0 0 0,-6 0 0,-1 0 0,-5 0 0,0 0 0,0 0 0,-5 0 0,0 0 0,-6 0 0,1 4 0,0-3 0,-4 2 0,2 1 0,-2-4 0,4 4 0,0-4 0,0 0 0,4 4 0,-3-3 0,3 3 0,-4-1 0,4-2 0,-3 2 0,3 1 0,0-3 0,-3 2 0,8 1 0,-8-3 0,8 7 0,-4-7 0,5 3 0,-5-1 0,4-2 0,-8 2 0,8-3 0,-9 4 0,5-3 0,-6 2 0,1-3 0,0 0 0,0 0 0,4 0 0,-3 0 0,3 0 0,0 0 0,-3 0 0,3 0 0,-4 0 0,0 0 0,0 0 0,4 0 0,-7 0 0,11 0 0,-11 0 0,7 0 0,-4 0 0,4 0 0,-3 0 0,3 0 0,7 0 0,-8 0 0,13 0 0,-15 0 0,7 0 0,-2 0 0,4 0 0,-5 0 0,4 0 0,-4 0 0,5 0 0,-5 0 0,4 0 0,-8 0 0,8 0 0,-8 0 0,3 0 0,-8 0 0,3 0 0,-7 0 0,3 0 0,-4-6 0,-3-2 0,-1-7 0,-3-6 0,0 4 0,-4-7 0,3 7 0,-3-4 0,1 5 0,2 4 0,-6-3 0,6 7 0,-3-7 0,1 7 0,2-3 0,-2 0 0,0 3 0,2-7 0,-5 7 0,5-7 0,-6 7 0,3-3 0,0 0 0,-2 6 0,2-6 0,-3 7 0,-7-3 0,5 3 0,-9 0 0,1 4 0,-4 0 0,-10 0 0,-2 0 0,-11 0 0,-7 0 0,4 0 0,-16 0 0,10 0 0,-13 0 0,0 0 0,1 0 0,-1 0 0,7 0 0,1 0 0,13 0 0,-5 0 0,11 4 0,1-3 0,6 4 0,1-1 0,4-3 0,-4 3 0,9-4 0,-3 4 0,4-3 0,-1 3 0,-2-4 0,2 0 0,1 0 0,-4 0 0,8 0 0,-4 0 0,9 0 0,1 0 0,4 0 0,0 0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7T14:34:41.114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24575,'0'0'0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7T14:34:39.819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1361 345 24575,'38'-4'0,"-6"1"0,5 3 0,23 0 0,-9 0 0,11 0 0,-20 0 0,-15 0 0,10 0 0,-10 0 0,4 0 0,-10-7 0,4 2 0,-8-3 0,3 0 0,0 3 0,-3-3 0,4 0 0,-10 0 0,4 4 0,-7-2 0,3 2 0,-4-4 0,1 4 0,-1-2 0,0-1 0,0-1 0,0-6 0,0 6 0,1-7 0,-1 7 0,1-7 0,-4 7 0,3-7 0,-6 7 0,2-3 0,-3 1 0,0 2 0,0-3 0,-10 4 0,0 0 0,-9-1 0,3 4 0,-4-4 0,-1 3 0,-5 0 0,0-2 0,0 2 0,-6 0 0,5-3 0,-9 7 0,3-7 0,-4 7 0,-1-7 0,-6 7 0,5-4 0,-4 1 0,-1 3 0,5-3 0,0 4 0,8 0 0,0 0 0,8 0 0,-7 0 0,9 0 0,-5 0 0,0 4 0,0 1 0,0 3 0,0 1 0,0-1 0,0 1 0,0-4 0,0 3 0,0-8 0,0 8 0,0-7 0,0 3 0,0-4 0,-6 0 0,5 4 0,-4-3 0,5 3 0,4-4 0,-2 0 0,7 0 0,-8 3 0,8-2 0,-4 3 0,6-4 0,3 0 0,0 0 0,5 3 0,-3-2 0,2 2 0,-2 0 0,0-2 0,-2 6 0,-9-6 0,4 2 0,-8 1 0,-1-3 0,-2 3 0,-8-4 0,9 0 0,-5 0 0,11 0 0,1 0 0,4 0 0,4 0 0,1 0 0,4 0 0,-3 0 0,-5 0 0,-5 0 0,-4 0 0,-2 0 0,0 0 0,-6 0 0,5 0 0,-4 0 0,5 0 0,4 0 0,2 0 0,8 0 0,1 0 0,4 0 0,3 13 0,1-3 0,3 12 0,0-2 0,0-3 0,3 3 0,2 1 0,3-5 0,0 1 0,0-2 0,-4-7 0,2 3 0,-5-4 0,2 3 0,1 1 0,-4-1 0,4 1 0,-4-4 0,3 3 0,-2-2 0,5 2 0,4-6 0,-2-1 0,5-3 0,-6 0 0,9 0 0,1 0 0,9 0 0,5 0 0,2 0 0,4 0 0,7 0 0,-5 0 0,4 0 0,-5 0 0,0 0 0,-6 0 0,-1 0 0,-5 0 0,0 0 0,0 0 0,-5 0 0,0 0 0,-6 0 0,1 4 0,0-3 0,-4 2 0,2 1 0,-2-4 0,4 4 0,0-4 0,0 0 0,4 4 0,-3-3 0,3 3 0,-4-1 0,4-2 0,-3 2 0,3 1 0,0-3 0,-3 2 0,8 1 0,-8-3 0,8 7 0,-4-7 0,5 3 0,-5-1 0,4-2 0,-8 2 0,8-3 0,-9 4 0,5-3 0,-6 2 0,1-3 0,0 0 0,0 0 0,4 0 0,-3 0 0,3 0 0,0 0 0,-3 0 0,3 0 0,-4 0 0,0 0 0,0 0 0,4 0 0,-7 0 0,11 0 0,-11 0 0,7 0 0,-4 0 0,4 0 0,-3 0 0,3 0 0,7 0 0,-8 0 0,13 0 0,-15 0 0,7 0 0,-2 0 0,4 0 0,-5 0 0,4 0 0,-4 0 0,5 0 0,-5 0 0,4 0 0,-8 0 0,8 0 0,-8 0 0,3 0 0,-8 0 0,3 0 0,-7 0 0,3 0 0,-4-6 0,-3-2 0,-1-7 0,-3-6 0,0 4 0,-4-7 0,3 7 0,-3-4 0,1 5 0,2 4 0,-6-3 0,6 7 0,-3-7 0,1 7 0,2-3 0,-2 0 0,0 3 0,2-7 0,-5 7 0,5-7 0,-6 7 0,3-3 0,0 0 0,-2 6 0,2-6 0,-3 7 0,-7-3 0,5 3 0,-9 0 0,1 4 0,-4 0 0,-10 0 0,-2 0 0,-11 0 0,-7 0 0,4 0 0,-16 0 0,10 0 0,-13 0 0,0 0 0,1 0 0,-1 0 0,7 0 0,1 0 0,13 0 0,-5 0 0,11 4 0,1-3 0,6 4 0,1-1 0,4-3 0,-4 3 0,9-4 0,-3 4 0,4-3 0,-1 3 0,-2-4 0,2 0 0,1 0 0,-4 0 0,8 0 0,-4 0 0,9 0 0,1 0 0,4 0 0,0 0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27T14:34:41.114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24575,'0'0'0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16T08:28:03.628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530 733 24575,'0'25'0,"0"0"0,0-4 0,0 13 0,0-4 0,0 12 0,0-8 0,0 1 0,0-12 0,0 9 0,0-16 0,0 6 0,0-8 0,0-13 0,0-11 0,0-2 0,0-12 0,5 2 0,3-21 0,10-33 0,-3 3 0,10-18 0,-10 23 0,4 15 0,-7-3 0,0 25 0,-1-3 0,0 13 0,-6 5 0,0 1 0,-5 6 0,6-19 0,6-4 0,1-5 0,4-3 0,-5 11 0,-1 0 0,0 2 0,-1 6 0,0 5 0,0 1 0,-5 22 0,-6 14 0,-20 35 0,-9 15 0,-6-1 0,1 14 0,1-13 0,6-9 0,-1 2 0,-12 25 0,14-34 0,1-2 0,-1 12 0,7-19 0,2 3 0,7-26 0,0 3 0,5-15 0,2 3 0,4-12 0,4-18 0,2-2 0,11-25 0,12 1 0,3-2 0,3-19 0,2 16 0,-2 1 0,-8-3 0,3 11 0,-12 2 0,3 9 0,-10 11 0,4-4 0,-6 9 0,-3 5 0,-2 12 0,-9 10 0,-1 11 0,-5 1 0,-6 7 0,-12 37 0,8-34 0,-6 26 0,17-48 0,4-1 0,1-6 0,5 1 0,0-1 0,0-11 0,0-5 0,11-19 0,1-3 0,11-5 0,15-26 0,-17 25 0,9-17 0,-19 36 0,-2 2 0,1 4 0,-5 0 0,-1 1 0,-4-1 0,0 9 0,0 7 0,-4 10 0,-7 5 0,-11 15 0,-1-5 0,-23 37 0,18-28 0,-14 26 0,18-30 0,0 6 0,6-8 0,-3-5 0,9-2 0,1-11 0,2-2 0,8-4 0,-3-13 0,4-4 0,0-18 0,5-4 0,2-21 0,9 2 0,-4 2 0,-1 9 0,-6 21 0,-1 1 0,-3 6 0,-1 11 0,-1 6 0,-13 17 0,-4 19 0,-5-12 0,0 10 0,8-21 0,4 0 0,5-5 0,-3-1 0,8-6 0,-3-7 0,4-8 0,0-10 0,6-26 0,2-14 0,11-6 0,3-4 0,5-25 0,0 12 0,0 3 0,-5 15 0,2-19 0,-12 46 0,-2 10 0,1 3 0,-6 24 0,-1 4 0,-9 18 0,-9 18 0,-5 3 0,-17 27 0,-10 5 0,6-6 0,-4 2 0,12-22 0,5-1 0,-5 1 0,13-2 0,-4-7 0,9-1 0,-2-14 0,10-1 0,1-11 0,5-1 0,0-6 0,0-8 0,0-7 0,0-15 0,0-23 0,10 6 0,4-19 0,10 14 0,-5 0 0,4 1 0,-10 7 0,2 12 0,-4-3 0,-1 15 0,0 1 0,-5 1 0,-1 16 0,-9 6 0,-9 28 0,-12 6 0,-20 42 0,10-36 0,-7 25 0,21-48 0,3 10 0,4-17 0,8-1 0,3-8 0,4-4 0,0-1 0,0-11 0,0-18 0,0-42 0,29-32 0,-16 39 0,2-2-1516,21-23 0,7 0 1516,-2 11 0,0 1 0,-5 1 0,2-1-157,10-3 1,-2 5 156,8-12 0,-18 25 0,-1 2 0,16-14 0,-11 17 0,-15 12 0,-10 25 0,-5 1 0,-5 27 2977,-19 17-2977,-12 39 0,5-29 0,-2 3-646,-1 11 1,0 4 645,-5 4 0,0 2 0,-2 11 0,-2 2 0,-2 5 0,-3 3-1252,10-26 0,-1 1 0,1 0 1252,2-1 0,0 0 0,0 0 0,-16 27 0,0-1 0,9-1 0,2-5 0,5-22 0,2-3-217,3 7 0,1-3 217,-7 10 0,-2 15 0,8-34 0,8-4 1289,3-20-1289,9-7 3969,-4-8-3969,5-16 591,0-5-591,5-13 0,1-7 0,21-16 0,6-6 0,14-28-792,-7 10 1,2-3 791,-10 13 0,-2 0 0,0-9 0,0-2 0,10-8 0,-1 0 0,-11 11 0,-1 2 0,7-6 0,-3 4-458,0-25 458,6 1 0,-11 27 0,-6 13 0,-5 25 0,-4 8 0,-6 19 1545,-1 22-1545,-10 18 0,-2 26 0,-7 20-185,4-35 1,-1 2 184,2 37 0,-1-34 0,0-2 0,3 24-327,-8 16 327,8-18 0,2-10 0,1-18 0,3-15 0,-3-15 0,5-6 850,0-5-850,0-1 0,0-4 0,0-1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27T02:41:59.068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14 394 24575,'0'-34'0,"0"-1"0,0-2 0,0-8 0,0 6 0,0-14 0,0 14 0,0 0 0,0 10 0,0 12 0,0 1 0,0 6 0,0 34 0,0 11 0,0 27 0,0 9 0,-6-15 0,5 7 0,-5-17 0,6-8 0,0-9 0,0-6 0,0-6 0,0-1 0,0-10 0,0-2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27T02:42:13.527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367 353 24575,'-5'-16'0,"-2"-1"0,-9-6 0,-2 0 0,-5 1 0,-7-9 0,5 6 0,-6-6 0,8 13 0,0-3 0,1 8 0,4 2 0,2 1 0,6 9 0,0-4 0,4 14 0,2 3 0,4 15 0,0 4 0,0 6 0,0 0 0,0 1 0,5-8 0,2 6 0,4-12 0,1 5 0,-1-12 0,0 5 0,-1-11 0,1 5 0,-1-6 0,1 1 0,-1-1 0,-4 0 0,3 0 0,-8-12 0,3-6 0,-4-27 0,-5 2 0,-8-12 0,-6 8 0,-5 6 0,-1-5 0,2 12 0,-1 0 0,2 7 0,4 6 0,2 5 0,6 1 0,5 14 0,0 10 0,5 17 0,0 3 0,6 14 0,1-21 0,11 11 0,-5-18 0,9 4 0,-10-12 0,4-1 0,-6-6 0,0 0 0,1-4 0,-1-2 0,0-4 0,0 0 0,0 0 0,0-4 0,-5-7 0,-1-13 0,-4-7 0,0-13 0,0 4 0,0-5 0,0 8 0,0 6 0,0 2 0,0 12 0,0 1 0,0 6 0,-5 4 0,4 10 0,-3 15 0,4 10 0,6 15 0,6-4 0,18 14 0,-3-14 0,12 5 0,-20-14 0,2-10 0,-10-5 0,-1-6 0,0-4 0,0-2 0,-4-12 0,-2-19 0,-4-20 0,0-18 0,0-8 0,-7-1 0,-6 10 0,-9 1 0,-4 16 0,6 9 0,-3 8 0,11 13 0,-4 6 0,11 20 0,0 26 0,5 39 0,14 14 0,2-1-569,22 3 569,-1-23 0,0 7 0,-3-19 0,-9-17 0,-2-9 0,-6-12 0,-1-1 0,-6-6 569,1-4-569,-1-1 0,-5-15 0,5-17 0,-8-31 0,4-1 0,-6-22 0,0 25 0,0 1 0,0 10 0,0 7 0,0 13 0,0-3 0,0 17 0,0 4 0,0 20 0,0 12 0,0 12 0,5 0 0,2-6 0,5-2 0,4-6 0,-3-1 0,2-5 0,-4-1 0,-1-6 0,0-4 0,-4-14 0,-2-12 0,-4-14 0,0-4 0,0 1 0,-5 6 0,-1 7 0,-5 8 0,1 6 0,4 17 0,1 8 0,5 27 0,6 4 0,2 8 0,10-7 0,-3-2 0,2-15 0,-6-6 0,1-3 0,-2-9 0,1 4 0,-6-15 0,0-14 0,-11-12 0,-5-6 0,-8-5 0,-4 12 0,-1-5 0,7 11 0,1 2 0,5 6 0,1 4 0,4 6 0,2 17 0,4 8 0,5 12 0,2 1 0,10-8 0,-4-1 0,3-6 0,-5-6 0,0-1 0,-1-6 0,-4-4 0,-2-2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27T02:42:02.605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580 660 13303,'5'-14'0,"0"-9"4524,-5-6-4524,0-24 1957,0 4-1957,6-14 1081,-5 17-1081,11 1 3710,-11 14-3710,9 7 0,-9 8 0,4 28 0,-5 11 0,0 25 0,0 14 0,0 3 0,0-13 0,0 2 0,0 27 0,0 16 0,-6-34 0,4-17 0,-10-1 0,11-14 0,-9-8 0,9-7 0,-4-6 0,5 1 0,0-1 0,-4-5 0,-2 0 0,-9-5 0,-2 0 0,-14-18 0,-2-5 0,-7-18 0,-9-7 0,6 5 0,-14-14 0,15 14 0,-15-13 0,14 13 0,2 2 0,4 9 0,18 15 0,-3 0 0,11 7 0,6 12 0,-5 6 0,9 26 0,-5-7 0,6 16 0,0 1 0,0-6 0,0-13 0,0-38 0,0-18 0,7-30 0,1-12 0,5 12 0,5-18 0,-10 51 0,3-4 0,-11 21 0,4 6 0,1 0 0,1 29 0,5 15 0,-10 9 0,6 21 0,-1-20 0,-5 22 0,11-15 0,-10-1 0,4-2 0,-1-14 0,-3-1 0,3-9 0,-5-6 0,5-6 0,-4-1 0,3-6 0,-4 0 0,0-13 0,0-11 0,0-15 0,0-16 0,0-2 0,0 1 0,0 7 0,0 10 0,0 6 0,0 6 0,0 1 0,0 19 0,0 27 0,0 2 0,0 38 0,0-13 0,0 0 0,0 13 0,0-35 0,0 5 0,0-25 0,0-4 0,0-35 0,0-3 0,0-25 0,0-1 0,0 14-6784,0-47 6784,0 45 0,0-23 0,0 42 0,0 11 0,0 8 0,0 33 0,0 3 6784,0 36-6784,0-20-6784,0 46 6784,0-52 0,0 25 0,0-56 0,0-9 0,0-34 0,0-27 0,0-38 0,0 8 0,0 37 0,0 0 0,0-34 0,0-1 0,-6 12 0,5 19 0,-10 17 0,9 14 6784,-3 17-6784,5 36 0,0 25 0,0 31 0,0-9 0,0 14 0,0-13 0,0-1 0,0-4 0,-5-32 0,4 3 0,-4-24 0,5 3 0,-5-11 0,4-10 0,-4-30 0,5-16 0,0-38 0,0 16 0,0-23 0,0 13 0,0-17 0,0 17 0,0 5 0,0 25 0,0 9 0,0 14 0,0 26 0,0 38 0,0 36 0,0-17 0,0 1-334,0-10 0,0 1 334,0 12 0,0-1 0,0 25 0,0 9 0,0-22 0,0-19 0,0-17 0,0-14 0,0-9 0,0-18 668,0-27-668,0-39 0,0-29 0,4 39 0,0-1 0,-4 7 0,2-1-298,5-4 1,1 0 297,-7-39 0,7 1 0,-2 22 0,-5 19 0,5 17 0,-6 14 0,0 8 0,4 10 0,3 28 595,4 9-595,2 25 0,0-9 0,-5 5 0,2-19 0,-3 10 0,-1-24 0,0 8 0,-6-15 0,0 4 0,0-15 0,0-14 0,0-19 0,0-23 0,0-5 0,0-2 0,0-17 0,0 17 0,0 5 0,0 10 0,0 8 0,0 10 0,0 12 0,0 1 0,0 19 0,0 27 0,0 19 0,0 0 0,0 6-635,0 0 1,0 3 634,0 14 0,0-1 0,0-14 0,0-1 0,0 7 0,0-2-663,0 27 663,0 7-148,0-28 148,0-14 0,0-22 0,0-8 303,0-7 1,0-10 0,0-2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27T02:42:02.875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0 24575,'0'0'0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27T02:42:05.250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137 833 24575,'0'-20'0,"0"-15"0,0-5 0,0-7 0,0 9 0,0 9 0,0 7 0,0 14 0,0 31 0,0 22 0,0 38 0,0-16 0,0 23 0,0-32 0,-6 14 0,4-18 0,-4-13 0,1-5 0,4-19 0,-4-1 0,1-10 0,-2-11 0,1-21 0,-7-22 0,11-26 0,-6-22-407,3 42 0,1 0 407,1-44 0,-2 41 0,0 1 0,-3-32 0,6 36 0,0-1 0,-6-32 0,7 11 0,0 19 0,0 16 0,-4 15 0,3 8 0,-4 15 814,5 21-814,0 23 0,0 31 0,0 22-597,0-9 597,0-35 0,0-1 0,0 34 0,0 0 0,0-19 0,0-5 0,0-28 0,0-2 0,0-16 0,0-4 597,0-66-597,0-8 0,-4-2 0,0-7 0,4 11 0,-2 1 0,-5 0 0,-1 1-265,7 6 0,0 1 265,-6-42 0,7 9 0,0 10 0,0 27 0,0 11 0,0 20 0,0 29 0,0 22 0,0 50 0,0 14-11,4-33 0,0 0 11,-2 27 0,6-30 0,0-2 0,-7 10 0,7 23 0,-3-36 0,-3-3 0,3-29 0,-5-3 0,0-12 0,0-13 0,7-27 0,-6-19 552,6-34-552,-7 16 0,0-23 0,0 31 0,0-13 0,0 18 0,0 14 0,0 3 0,0 20 0,4 5 0,2 41 0,0 11 0,5 26 0,-4-11 0,6 16 0,-6-39 0,-1 21 0,-6-59 0,0-21 0,0-18 0,-7-26 0,-1 6 0,-6 7 0,1 5 0,6 16 0,-4 11 0,10 4 0,-8 16 0,8 20 0,-3 14 0,-2 29 0,4 17 0,-5-7 0,7 23 0,0-23 0,0 8 0,0-13 0,0-15 0,0-9 0,0-9 0,0-12 0,0-1 0,4-10 0,-2-26 0,8-19 0,-3-9 0,1-22 0,4 21 0,-11-22 0,11 22 0,-11-4 0,5 22 0,-6 2 0,0 11 0,0 11 0,0 28 0,0 21 0,0 23 0,0 0 0,0 6 0,-7-15 0,6 7 0,-5-17 0,6-1 0,0-20 0,0 3 0,0-16 0,0 3 0,4-9 0,1-1 0,5-5 0,0 0 0,0 0 0,16-6 0,-6 5 0,7-9 0,-12 5 0,-4-1 0,-1 1 0,0 5 0,0 0 0,0 0 0,0 5 0,-5 12 0,6 16 0,-4 6 0,0 13 0,4-13 0,-10 6 0,10-14 0,-10-2 0,4-12 0,-5-2 0,0-4 0,0-6 0,0 0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27T02:42:06.668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1 376 24575,'0'27'0,"5"-4"0,1 12 0,16 0 0,-8-4 0,7-4 0,-10-11 0,-5-6 0,3 1 0,-8-1 0,7-4 0,-2-2 0,3-4 0,1 0 0,0 0 0,0 0 0,6-10 0,2-9 0,6-12 0,2-14 0,-7 6 0,0-6 0,-7 14 0,-1 7 0,1 3 0,-2 14 0,-4-8 0,-1 18 0,-5 3 0,0 11 0,0 22 0,0-6 0,0 8 0,0-5 0,0-5 0,5-1 0,1 6 0,5-17 0,1 8 0,-2-15 0,1 4 0,-5-6 0,3-4 0,-8-19 0,4-16 0,-5-36 0,0-12 0,0-8 0,0 2 0,0 10 0,-7 0 0,0 15 0,-7 5 0,7 22 0,-3 7 0,9 8 0,-8 11 0,8 18 0,-3 15 0,4 37 0,0 12 0,19 1 0,-1 3 0,24-20 0,-12 2 0,4-15 0,-9-9 0,-2-10 0,-6-12 0,-1-6 0,-6-6 0,0-5 0,-4-15 0,3 1 0,-8-13 0,4 10 0,1-5 0,-5 15 0,4-3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27T02:44:09.983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10 154 24575,'4'-5'0,"-3"-4"0,7 4 0,-7-5 0,3 1 0,-4-1 0,0 1 0,0-1 0,0 0 0,0 1 0,0-1 0,0 1 0,0-1 0,0 1 0,0-1 0,0 1 0,0-1 0,0 9 0,0 6 0,0 5 0,0 4 0,0-5 0,0 0 0,0 0 0,0 1 0,0-1 0,-8-3 0,2-2 0,-3-4 0,4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16T08:28:15.038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0 169 24575,'32'0'0,"0"0"0,40 0 0,-28 0 0,35 0 0,-42 0-9831,4 0 8341,-6 0 4308,-1 0-2818,1 0 1719,-7 0-1719,5 5 0,-10 1 0,4 5 6784,-6 0-6784,0-1 0,-5 0 0,-2 0 0,-4-5 0,-1 4 0,1-8 0,-5 7 0,-13-7 0,-4 4 0,-24-5 0,-2-6 0,-35-7 0,24-5 0,-29-8 0,39 7 0,-17-6 0,19 12 0,2-9 0,2 10 0,10-4 0,1 1 0,2 3 0,8-3 0,-2 5 0,4 0 0,0 1 0,5-1 0,1 5 0,4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17T12:08:15.459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585 1 24575,'0'26'0,"-4"-4"0,3-12 0,-4-1 0,1 1 0,3-1 0,-3 1 0,4-1 0,-4 0 0,2 5 0,-7 2 0,8 5 0,-8 0 0,3 0 0,0 13 0,-4-4 0,4 12 0,-1-1 0,-3-4 0,8-2 0,-3-8 0,1-6 0,2 0 0,-2-5 0,-1-1 0,4-6 0,-3 1 0,4-1 0,-4 4 0,-2 3 0,0 4 0,-3-5 0,4 5 0,-1-9 0,-3 9 0,8-10 0,-4 5 0,5-5 0,-4-1 0,3 5 0,-8 2 0,8 5 0,-4 6 0,1-5 0,-3 11 0,1-10 0,-4 10 0,3-5 0,-4 1 0,5 4 0,-4-11 0,5 5 0,-1-6 0,-4 0 0,9-5 0,-4-1 0,5-6 0,-4 1 0,3-1 0,-3 1 0,4-1 0,0 0 0,-5 5 0,4 2 0,-4 5 0,1-5 0,3 4 0,-8-10 0,3 16 0,0-9 0,-4 10 0,4-6 0,1-5 0,-4-1 0,7-1 0,-7 2 0,8 5 0,-8 0 0,8-5 0,-8-1 0,8-6 0,-4 1 0,5-1 0,0 1 0,-4-1 0,3 1 0,-8-1 0,8 6 0,-3-4 0,0 3 0,3-4 0,-4 10 0,1-2 0,-2 9 0,0 0 0,-4 1 0,4 1 0,-6 11 0,6-16 0,-5 16 0,4-12 0,1 1 0,-4-2 0,9-11 0,-4-2 0,5-4 0,0-1 0,0 1 0,-4-1 0,3 0 0,-3 6 0,0-4 0,3 8 0,-3-8 0,-1 4 0,4-6 0,-3 1 0,4-1 0,-4 1 0,3-1 0,-4-33 0,5 17 0,0-19 0,-13 50 0,10-10 0,-15 18 0,17-23 0,-3 1 0,4-1 0,0 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27T02:41:59.068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14 394 24575,'0'-34'0,"0"-1"0,0-2 0,0-8 0,0 6 0,0-14 0,0 14 0,0 0 0,0 10 0,0 12 0,0 1 0,0 6 0,0 34 0,0 11 0,0 27 0,0 9 0,-6-15 0,5 7 0,-5-17 0,6-8 0,0-9 0,0-6 0,0-6 0,0-1 0,0-10 0,0-2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27T02:42:13.527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367 353 24575,'-5'-16'0,"-2"-1"0,-9-6 0,-2 0 0,-5 1 0,-7-9 0,5 6 0,-6-6 0,8 13 0,0-3 0,1 8 0,4 2 0,2 1 0,6 9 0,0-4 0,4 14 0,2 3 0,4 15 0,0 4 0,0 6 0,0 0 0,0 1 0,5-8 0,2 6 0,4-12 0,1 5 0,-1-12 0,0 5 0,-1-11 0,1 5 0,-1-6 0,1 1 0,-1-1 0,-4 0 0,3 0 0,-8-12 0,3-6 0,-4-27 0,-5 2 0,-8-12 0,-6 8 0,-5 6 0,-1-5 0,2 12 0,-1 0 0,2 7 0,4 6 0,2 5 0,6 1 0,5 14 0,0 10 0,5 17 0,0 3 0,6 14 0,1-21 0,11 11 0,-5-18 0,9 4 0,-10-12 0,4-1 0,-6-6 0,0 0 0,1-4 0,-1-2 0,0-4 0,0 0 0,0 0 0,0-4 0,-5-7 0,-1-13 0,-4-7 0,0-13 0,0 4 0,0-5 0,0 8 0,0 6 0,0 2 0,0 12 0,0 1 0,0 6 0,-5 4 0,4 10 0,-3 15 0,4 10 0,6 15 0,6-4 0,18 14 0,-3-14 0,12 5 0,-20-14 0,2-10 0,-10-5 0,-1-6 0,0-4 0,0-2 0,-4-12 0,-2-19 0,-4-20 0,0-18 0,0-8 0,-7-1 0,-6 10 0,-9 1 0,-4 16 0,6 9 0,-3 8 0,11 13 0,-4 6 0,11 20 0,0 26 0,5 39 0,14 14 0,2-1-569,22 3 569,-1-23 0,0 7 0,-3-19 0,-9-17 0,-2-9 0,-6-12 0,-1-1 0,-6-6 569,1-4-569,-1-1 0,-5-15 0,5-17 0,-8-31 0,4-1 0,-6-22 0,0 25 0,0 1 0,0 10 0,0 7 0,0 13 0,0-3 0,0 17 0,0 4 0,0 20 0,0 12 0,0 12 0,5 0 0,2-6 0,5-2 0,4-6 0,-3-1 0,2-5 0,-4-1 0,-1-6 0,0-4 0,-4-14 0,-2-12 0,-4-14 0,0-4 0,0 1 0,-5 6 0,-1 7 0,-5 8 0,1 6 0,4 17 0,1 8 0,5 27 0,6 4 0,2 8 0,10-7 0,-3-2 0,2-15 0,-6-6 0,1-3 0,-2-9 0,1 4 0,-6-15 0,0-14 0,-11-12 0,-5-6 0,-8-5 0,-4 12 0,-1-5 0,7 11 0,1 2 0,5 6 0,1 4 0,4 6 0,2 17 0,4 8 0,5 12 0,2 1 0,10-8 0,-4-1 0,3-6 0,-5-6 0,0-1 0,-1-6 0,-4-4 0,-2-2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27T02:42:02.605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580 660 13303,'5'-14'0,"0"-9"4524,-5-6-4524,0-24 1957,0 4-1957,6-14 1081,-5 17-1081,11 1 3710,-11 14-3710,9 7 0,-9 8 0,4 28 0,-5 11 0,0 25 0,0 14 0,0 3 0,0-13 0,0 2 0,0 27 0,0 16 0,-6-34 0,4-17 0,-10-1 0,11-14 0,-9-8 0,9-7 0,-4-6 0,5 1 0,0-1 0,-4-5 0,-2 0 0,-9-5 0,-2 0 0,-14-18 0,-2-5 0,-7-18 0,-9-7 0,6 5 0,-14-14 0,15 14 0,-15-13 0,14 13 0,2 2 0,4 9 0,18 15 0,-3 0 0,11 7 0,6 12 0,-5 6 0,9 26 0,-5-7 0,6 16 0,0 1 0,0-6 0,0-13 0,0-38 0,0-18 0,7-30 0,1-12 0,5 12 0,5-18 0,-10 51 0,3-4 0,-11 21 0,4 6 0,1 0 0,1 29 0,5 15 0,-10 9 0,6 21 0,-1-20 0,-5 22 0,11-15 0,-10-1 0,4-2 0,-1-14 0,-3-1 0,3-9 0,-5-6 0,5-6 0,-4-1 0,3-6 0,-4 0 0,0-13 0,0-11 0,0-15 0,0-16 0,0-2 0,0 1 0,0 7 0,0 10 0,0 6 0,0 6 0,0 1 0,0 19 0,0 27 0,0 2 0,0 38 0,0-13 0,0 0 0,0 13 0,0-35 0,0 5 0,0-25 0,0-4 0,0-35 0,0-3 0,0-25 0,0-1 0,0 14-6784,0-47 6784,0 45 0,0-23 0,0 42 0,0 11 0,0 8 0,0 33 0,0 3 6784,0 36-6784,0-20-6784,0 46 6784,0-52 0,0 25 0,0-56 0,0-9 0,0-34 0,0-27 0,0-38 0,0 8 0,0 37 0,0 0 0,0-34 0,0-1 0,-6 12 0,5 19 0,-10 17 0,9 14 6784,-3 17-6784,5 36 0,0 25 0,0 31 0,0-9 0,0 14 0,0-13 0,0-1 0,0-4 0,-5-32 0,4 3 0,-4-24 0,5 3 0,-5-11 0,4-10 0,-4-30 0,5-16 0,0-38 0,0 16 0,0-23 0,0 13 0,0-17 0,0 17 0,0 5 0,0 25 0,0 9 0,0 14 0,0 26 0,0 38 0,0 36 0,0-17 0,0 1-334,0-10 0,0 1 334,0 12 0,0-1 0,0 25 0,0 9 0,0-22 0,0-19 0,0-17 0,0-14 0,0-9 0,0-18 668,0-27-668,0-39 0,0-29 0,4 39 0,0-1 0,-4 7 0,2-1-298,5-4 1,1 0 297,-7-39 0,7 1 0,-2 22 0,-5 19 0,5 17 0,-6 14 0,0 8 0,4 10 0,3 28 595,4 9-595,2 25 0,0-9 0,-5 5 0,2-19 0,-3 10 0,-1-24 0,0 8 0,-6-15 0,0 4 0,0-15 0,0-14 0,0-19 0,0-23 0,0-5 0,0-2 0,0-17 0,0 17 0,0 5 0,0 10 0,0 8 0,0 10 0,0 12 0,0 1 0,0 19 0,0 27 0,0 19 0,0 0 0,0 6-635,0 0 1,0 3 634,0 14 0,0-1 0,0-14 0,0-1 0,0 7 0,0-2-663,0 27 663,0 7-148,0-28 148,0-14 0,0-22 0,0-8 303,0-7 1,0-10 0,0-2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27T02:42:02.875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0 24575,'0'0'0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27T02:42:05.250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137 833 24575,'0'-20'0,"0"-15"0,0-5 0,0-7 0,0 9 0,0 9 0,0 7 0,0 14 0,0 31 0,0 22 0,0 38 0,0-16 0,0 23 0,0-32 0,-6 14 0,4-18 0,-4-13 0,1-5 0,4-19 0,-4-1 0,1-10 0,-2-11 0,1-21 0,-7-22 0,11-26 0,-6-22-407,3 42 0,1 0 407,1-44 0,-2 41 0,0 1 0,-3-32 0,6 36 0,0-1 0,-6-32 0,7 11 0,0 19 0,0 16 0,-4 15 0,3 8 0,-4 15 814,5 21-814,0 23 0,0 31 0,0 22-597,0-9 597,0-35 0,0-1 0,0 34 0,0 0 0,0-19 0,0-5 0,0-28 0,0-2 0,0-16 0,0-4 597,0-66-597,0-8 0,-4-2 0,0-7 0,4 11 0,-2 1 0,-5 0 0,-1 1-265,7 6 0,0 1 265,-6-42 0,7 9 0,0 10 0,0 27 0,0 11 0,0 20 0,0 29 0,0 22 0,0 50 0,0 14-11,4-33 0,0 0 11,-2 27 0,6-30 0,0-2 0,-7 10 0,7 23 0,-3-36 0,-3-3 0,3-29 0,-5-3 0,0-12 0,0-13 0,7-27 0,-6-19 552,6-34-552,-7 16 0,0-23 0,0 31 0,0-13 0,0 18 0,0 14 0,0 3 0,0 20 0,4 5 0,2 41 0,0 11 0,5 26 0,-4-11 0,6 16 0,-6-39 0,-1 21 0,-6-59 0,0-21 0,0-18 0,-7-26 0,-1 6 0,-6 7 0,1 5 0,6 16 0,-4 11 0,10 4 0,-8 16 0,8 20 0,-3 14 0,-2 29 0,4 17 0,-5-7 0,7 23 0,0-23 0,0 8 0,0-13 0,0-15 0,0-9 0,0-9 0,0-12 0,0-1 0,4-10 0,-2-26 0,8-19 0,-3-9 0,1-22 0,4 21 0,-11-22 0,11 22 0,-11-4 0,5 22 0,-6 2 0,0 11 0,0 11 0,0 28 0,0 21 0,0 23 0,0 0 0,0 6 0,-7-15 0,6 7 0,-5-17 0,6-1 0,0-20 0,0 3 0,0-16 0,0 3 0,4-9 0,1-1 0,5-5 0,0 0 0,0 0 0,16-6 0,-6 5 0,7-9 0,-12 5 0,-4-1 0,-1 1 0,0 5 0,0 0 0,0 0 0,0 5 0,-5 12 0,6 16 0,-4 6 0,0 13 0,4-13 0,-10 6 0,10-14 0,-10-2 0,4-12 0,-5-2 0,0-4 0,0-6 0,0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987ADD-6414-F548-8B7F-8622A6B76FFC}" type="datetimeFigureOut">
              <a:rPr lang="en-DE" smtClean="0"/>
              <a:t>09/26/2024</a:t>
            </a:fld>
            <a:endParaRPr lang="en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29D86-FCBE-4A4C-A359-6738D3D7538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927711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E29D86-FCBE-4A4C-A359-6738D3D75383}" type="slidenum">
              <a:rPr lang="en-DE" smtClean="0"/>
              <a:t>1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54565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E29D86-FCBE-4A4C-A359-6738D3D75383}" type="slidenum">
              <a:rPr lang="en-DE" smtClean="0"/>
              <a:t>3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8403648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736A60-08CE-169C-DD84-18349F6F06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4847BB4-2B3C-7E40-DCF1-445EB0A691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0F3CB9D-0A18-58FA-D544-6AC427EB65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C40409-39AA-55F7-C7F4-BA89BB190B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E29D86-FCBE-4A4C-A359-6738D3D75383}" type="slidenum">
              <a:rPr lang="en-DE" smtClean="0"/>
              <a:t>14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5595040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736A60-08CE-169C-DD84-18349F6F06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4847BB4-2B3C-7E40-DCF1-445EB0A691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0F3CB9D-0A18-58FA-D544-6AC427EB65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C40409-39AA-55F7-C7F4-BA89BB190B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E29D86-FCBE-4A4C-A359-6738D3D75383}" type="slidenum">
              <a:rPr lang="en-DE" smtClean="0"/>
              <a:t>15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5872048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736A60-08CE-169C-DD84-18349F6F06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4847BB4-2B3C-7E40-DCF1-445EB0A691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0F3CB9D-0A18-58FA-D544-6AC427EB65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C40409-39AA-55F7-C7F4-BA89BB190B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E29D86-FCBE-4A4C-A359-6738D3D75383}" type="slidenum">
              <a:rPr lang="en-DE" smtClean="0"/>
              <a:t>16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1696999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E29D86-FCBE-4A4C-A359-6738D3D75383}" type="slidenum">
              <a:rPr lang="en-DE" smtClean="0"/>
              <a:t>28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5529674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E29D86-FCBE-4A4C-A359-6738D3D75383}" type="slidenum">
              <a:rPr lang="en-DE" smtClean="0"/>
              <a:t>35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654985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53143-DFE9-A7FC-BEC6-FDDEAD5632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273CA3-49C2-B68F-833B-18BF36C487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DA96A3-5619-99FB-E35F-8F2F11507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63839-ABD3-3243-9364-A42C13F3AA82}" type="datetime1">
              <a:rPr lang="de-DE" smtClean="0"/>
              <a:t>26.09.2024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2465BF-694F-E6FC-FD8D-1F5D72FAB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7E7E0A-9C15-0E03-C8F2-52A050E99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C672D-0F60-1D4B-827F-0914A9FD1882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750972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6482D-46AF-3E47-2B0B-EDDCE3516D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466920-73D6-D8DA-7AF5-0E8DBE1087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798FB3-7984-9864-FE68-C55397AF8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A07BB-03B5-4F4B-AE54-78FE9F6FCC3F}" type="datetime1">
              <a:rPr lang="de-DE" smtClean="0"/>
              <a:t>26.09.2024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F350D3-5D9A-3F03-A931-019B59C7F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A25EBE-3B86-F96E-98E3-F4F8938FF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C672D-0F60-1D4B-827F-0914A9FD1882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543476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F5771D1-FF93-A2C9-F227-568F494588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3974DA-0A3A-9BDB-7E3F-1370E953D0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D691D5-5DF2-8126-AAC2-38364C2B7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13D0D-930F-CD4D-988E-8A7DB0E26D1B}" type="datetime1">
              <a:rPr lang="de-DE" smtClean="0"/>
              <a:t>26.09.2024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2991AA-9EDD-D3A0-5F74-706468BAB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1FAC6D-576D-C940-842D-F3DAD92B6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C672D-0F60-1D4B-827F-0914A9FD1882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558086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330136-89FB-292D-C5D1-2CF982E60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C35FD8-9962-DE2C-7AF0-341AB510F3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1595BC-928B-57C7-01BF-1C32EC5A7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818E-06A2-1940-B762-B1591A680A49}" type="datetime1">
              <a:rPr lang="de-DE" smtClean="0"/>
              <a:t>26.09.2024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2BA177-3216-1EC4-F564-081C68C15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517201-EADE-C20D-F11F-28B4BB511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C672D-0F60-1D4B-827F-0914A9FD1882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80685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32081-9DFB-74DD-AC5E-E21F657078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068BC0-B3B2-4C3B-D802-550B6B7950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BE9A51-CE53-3CC1-6AE1-23F4E5F9A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24190-3DFA-9041-AF90-28574B682471}" type="datetime1">
              <a:rPr lang="de-DE" smtClean="0"/>
              <a:t>26.09.2024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0DBEA5-FF35-3F9F-03C8-0B4885B3C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157BE3-DA76-D62D-3358-DBD8B685E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C672D-0F60-1D4B-827F-0914A9FD1882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204706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84794-4BED-1A64-27C7-865AC5041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951F92-25EB-D44E-3822-B4EB36F61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51BADE-1908-A942-0204-A8663E0BD9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BD098F-CC3B-A4FA-B3B1-34FBFB9C3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5821E-C3A3-A844-961E-63DB114EAD4E}" type="datetime1">
              <a:rPr lang="de-DE" smtClean="0"/>
              <a:t>26.09.2024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919345-AA9D-16EF-5B78-CF916756D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C0EA5A-C979-7E97-A64D-21F56E8DD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C672D-0F60-1D4B-827F-0914A9FD1882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413443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AE7E3-7019-C11B-C34D-09DD3FA33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5AAA4B-926F-DC15-4EC8-3E5AF1E9F4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CD28B4-DAC8-5CF2-DB09-FF10498040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55F551-40D7-1F2A-D03C-215E29F69E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B27A34-22A5-2344-56DC-FC531D19B7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FEEF04-2D56-2F60-AE28-772A6C94C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2853D-D215-A142-B138-7AD2948DF3D1}" type="datetime1">
              <a:rPr lang="de-DE" smtClean="0"/>
              <a:t>26.09.2024</a:t>
            </a:fld>
            <a:endParaRPr lang="en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AAC2D3-BA8A-8864-AB33-AC48DA8D9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62C2FF-005D-20E2-AAE4-2BBA6DEBF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C672D-0F60-1D4B-827F-0914A9FD1882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80047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9EFD65-69CD-4136-7269-2AAD53899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9FC5BA-3B60-E2EA-318A-2F705C357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D1C36-10B7-0F4F-9132-363753E50E7F}" type="datetime1">
              <a:rPr lang="de-DE" smtClean="0"/>
              <a:t>26.09.2024</a:t>
            </a:fld>
            <a:endParaRPr lang="en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1E718B-FC20-7330-D0BF-7675A896D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488A7B-3A4A-EE9B-B958-4DEB0ED29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C672D-0F60-1D4B-827F-0914A9FD1882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406525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87892E-5E17-1FBA-E422-1888CBE4A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D74EF-CD9F-1B4D-9F96-5C1D30065294}" type="datetime1">
              <a:rPr lang="de-DE" smtClean="0"/>
              <a:t>26.09.2024</a:t>
            </a:fld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3D95D0-1701-3C01-C4B0-9BD297AED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CE4955-6AD5-E8A4-48BF-2E438838E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C672D-0F60-1D4B-827F-0914A9FD1882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67582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EDDF8-7611-58FF-E496-5948C56CA8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ED7FD-22F6-BA09-26DB-7BE1FCBE06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C899E8-DE20-AE68-893C-136E0E7574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61C7EE-9C3D-597F-5955-E9189D4C4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D279C-AD0A-0D4C-8CF4-179AC3704B6B}" type="datetime1">
              <a:rPr lang="de-DE" smtClean="0"/>
              <a:t>26.09.2024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52E04D-D93A-2C55-DE10-97D5CF21E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59BEFC-613A-2424-8DA6-5DD9FB3D8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C672D-0F60-1D4B-827F-0914A9FD1882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420139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49FA3-4271-CA1D-6B2E-A3F8D82AC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881AE1-DA17-28BD-8841-01DCA8AB13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FDD4A9-F129-4176-244C-AD73EC3C46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F30E5B-254A-35CA-77C7-463ADE802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4CB39-59B8-144E-A3A1-468B2152087E}" type="datetime1">
              <a:rPr lang="de-DE" smtClean="0"/>
              <a:t>26.09.2024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0D95C3-CE99-1AD1-2DEF-AAD152729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4D5967-0202-319B-56BF-38BBE5058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C672D-0F60-1D4B-827F-0914A9FD1882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050576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8768A5-3FDE-F539-7875-3D7E455CC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F3F34B-2CCE-78EB-5801-92A414276A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168FC5-FD58-3D48-ACB6-FFF425216E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88346-1578-284E-8152-1100DB584B80}" type="datetime1">
              <a:rPr lang="de-DE" smtClean="0"/>
              <a:t>26.09.2024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7C519B-A75D-7B74-51E3-E5002DCB5C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7ED55A-1639-61A2-3277-7341E87A26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C672D-0F60-1D4B-827F-0914A9FD1882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718146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33.png"/><Relationship Id="rId7" Type="http://schemas.openxmlformats.org/officeDocument/2006/relationships/image" Target="../media/image38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emf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9.png"/><Relationship Id="rId7" Type="http://schemas.openxmlformats.org/officeDocument/2006/relationships/image" Target="../media/image36.em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3.png"/><Relationship Id="rId10" Type="http://schemas.openxmlformats.org/officeDocument/2006/relationships/image" Target="../media/image23.png"/><Relationship Id="rId4" Type="http://schemas.openxmlformats.org/officeDocument/2006/relationships/image" Target="../media/image40.png"/><Relationship Id="rId9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customXml" Target="../ink/ink14.xml"/><Relationship Id="rId7" Type="http://schemas.openxmlformats.org/officeDocument/2006/relationships/image" Target="../media/image38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customXml" Target="../ink/ink15.xml"/><Relationship Id="rId5" Type="http://schemas.openxmlformats.org/officeDocument/2006/relationships/image" Target="../media/image37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customXml" Target="../ink/ink16.xml"/><Relationship Id="rId7" Type="http://schemas.openxmlformats.org/officeDocument/2006/relationships/image" Target="../media/image38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customXml" Target="../ink/ink17.xml"/><Relationship Id="rId5" Type="http://schemas.openxmlformats.org/officeDocument/2006/relationships/image" Target="../media/image371.png"/><Relationship Id="rId10" Type="http://schemas.openxmlformats.org/officeDocument/2006/relationships/image" Target="../media/image43.png"/><Relationship Id="rId9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customXml" Target="../ink/ink18.xml"/><Relationship Id="rId7" Type="http://schemas.openxmlformats.org/officeDocument/2006/relationships/image" Target="../media/image38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customXml" Target="../ink/ink19.xml"/><Relationship Id="rId11" Type="http://schemas.openxmlformats.org/officeDocument/2006/relationships/image" Target="../media/image44.png"/><Relationship Id="rId5" Type="http://schemas.openxmlformats.org/officeDocument/2006/relationships/image" Target="../media/image371.png"/><Relationship Id="rId10" Type="http://schemas.openxmlformats.org/officeDocument/2006/relationships/image" Target="../media/image43.png"/><Relationship Id="rId9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7" Type="http://schemas.openxmlformats.org/officeDocument/2006/relationships/customXml" Target="../ink/ink3.xml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11" Type="http://schemas.openxmlformats.org/officeDocument/2006/relationships/image" Target="../media/image10.png"/><Relationship Id="rId5" Type="http://schemas.openxmlformats.org/officeDocument/2006/relationships/customXml" Target="../ink/ink2.xml"/><Relationship Id="rId10" Type="http://schemas.openxmlformats.org/officeDocument/2006/relationships/customXml" Target="../ink/ink4.xml"/><Relationship Id="rId4" Type="http://schemas.openxmlformats.org/officeDocument/2006/relationships/image" Target="../media/image7.png"/><Relationship Id="rId9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28.xml.rels><?xml version="1.0" encoding="UTF-8" standalone="yes"?>
<Relationships xmlns="http://schemas.openxmlformats.org/package/2006/relationships"><Relationship Id="rId80" Type="http://schemas.openxmlformats.org/officeDocument/2006/relationships/image" Target="../media/image5.png"/><Relationship Id="rId3" Type="http://schemas.openxmlformats.org/officeDocument/2006/relationships/customXml" Target="../ink/ink20.xml"/><Relationship Id="rId63" Type="http://schemas.openxmlformats.org/officeDocument/2006/relationships/customXml" Target="../ink/ink23.xml"/><Relationship Id="rId68" Type="http://schemas.openxmlformats.org/officeDocument/2006/relationships/image" Target="../media/image21.png"/><Relationship Id="rId59" Type="http://schemas.openxmlformats.org/officeDocument/2006/relationships/customXml" Target="../ink/ink21.xml"/><Relationship Id="rId67" Type="http://schemas.openxmlformats.org/officeDocument/2006/relationships/customXml" Target="../ink/ink25.xml"/><Relationship Id="rId2" Type="http://schemas.openxmlformats.org/officeDocument/2006/relationships/notesSlide" Target="../notesSlides/notesSlide6.xml"/><Relationship Id="rId62" Type="http://schemas.openxmlformats.org/officeDocument/2006/relationships/image" Target="../media/image18.png"/><Relationship Id="rId83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58" Type="http://schemas.openxmlformats.org/officeDocument/2006/relationships/image" Target="../media/image16.png"/><Relationship Id="rId66" Type="http://schemas.openxmlformats.org/officeDocument/2006/relationships/image" Target="../media/image20.png"/><Relationship Id="rId79" Type="http://schemas.openxmlformats.org/officeDocument/2006/relationships/image" Target="../media/image3.png"/><Relationship Id="rId61" Type="http://schemas.openxmlformats.org/officeDocument/2006/relationships/customXml" Target="../ink/ink22.xml"/><Relationship Id="rId82" Type="http://schemas.openxmlformats.org/officeDocument/2006/relationships/image" Target="../media/image11.png"/><Relationship Id="rId60" Type="http://schemas.openxmlformats.org/officeDocument/2006/relationships/image" Target="../media/image17.png"/><Relationship Id="rId65" Type="http://schemas.openxmlformats.org/officeDocument/2006/relationships/customXml" Target="../ink/ink24.xml"/><Relationship Id="rId78" Type="http://schemas.openxmlformats.org/officeDocument/2006/relationships/image" Target="../media/image26.png"/><Relationship Id="rId81" Type="http://schemas.openxmlformats.org/officeDocument/2006/relationships/image" Target="../media/image6.png"/><Relationship Id="rId64" Type="http://schemas.openxmlformats.org/officeDocument/2006/relationships/image" Target="../media/image19.png"/><Relationship Id="rId69" Type="http://schemas.openxmlformats.org/officeDocument/2006/relationships/customXml" Target="../ink/ink2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80" Type="http://schemas.openxmlformats.org/officeDocument/2006/relationships/image" Target="../media/image4.png"/><Relationship Id="rId3" Type="http://schemas.openxmlformats.org/officeDocument/2006/relationships/customXml" Target="../ink/ink5.xml"/><Relationship Id="rId63" Type="http://schemas.openxmlformats.org/officeDocument/2006/relationships/customXml" Target="../ink/ink8.xml"/><Relationship Id="rId68" Type="http://schemas.openxmlformats.org/officeDocument/2006/relationships/image" Target="../media/image21.png"/><Relationship Id="rId59" Type="http://schemas.openxmlformats.org/officeDocument/2006/relationships/customXml" Target="../ink/ink6.xml"/><Relationship Id="rId67" Type="http://schemas.openxmlformats.org/officeDocument/2006/relationships/customXml" Target="../ink/ink10.xml"/><Relationship Id="rId2" Type="http://schemas.openxmlformats.org/officeDocument/2006/relationships/notesSlide" Target="../notesSlides/notesSlide2.xml"/><Relationship Id="rId62" Type="http://schemas.openxmlformats.org/officeDocument/2006/relationships/image" Target="../media/image18.png"/><Relationship Id="rId83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8" Type="http://schemas.openxmlformats.org/officeDocument/2006/relationships/image" Target="../media/image16.png"/><Relationship Id="rId66" Type="http://schemas.openxmlformats.org/officeDocument/2006/relationships/image" Target="../media/image20.png"/><Relationship Id="rId79" Type="http://schemas.openxmlformats.org/officeDocument/2006/relationships/image" Target="../media/image3.png"/><Relationship Id="rId61" Type="http://schemas.openxmlformats.org/officeDocument/2006/relationships/customXml" Target="../ink/ink7.xml"/><Relationship Id="rId82" Type="http://schemas.openxmlformats.org/officeDocument/2006/relationships/image" Target="../media/image6.png"/><Relationship Id="rId60" Type="http://schemas.openxmlformats.org/officeDocument/2006/relationships/image" Target="../media/image17.png"/><Relationship Id="rId65" Type="http://schemas.openxmlformats.org/officeDocument/2006/relationships/customXml" Target="../ink/ink9.xml"/><Relationship Id="rId78" Type="http://schemas.openxmlformats.org/officeDocument/2006/relationships/image" Target="../media/image26.png"/><Relationship Id="rId81" Type="http://schemas.openxmlformats.org/officeDocument/2006/relationships/image" Target="../media/image5.png"/><Relationship Id="rId64" Type="http://schemas.openxmlformats.org/officeDocument/2006/relationships/image" Target="../media/image19.png"/><Relationship Id="rId69" Type="http://schemas.openxmlformats.org/officeDocument/2006/relationships/customXml" Target="../ink/ink1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png"/><Relationship Id="rId4" Type="http://schemas.openxmlformats.org/officeDocument/2006/relationships/image" Target="../media/image6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png"/><Relationship Id="rId4" Type="http://schemas.openxmlformats.org/officeDocument/2006/relationships/image" Target="../media/image6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png"/><Relationship Id="rId4" Type="http://schemas.openxmlformats.org/officeDocument/2006/relationships/image" Target="../media/image6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png"/><Relationship Id="rId4" Type="http://schemas.openxmlformats.org/officeDocument/2006/relationships/image" Target="../media/image60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13.xml"/><Relationship Id="rId3" Type="http://schemas.openxmlformats.org/officeDocument/2006/relationships/customXml" Target="../ink/ink12.xml"/><Relationship Id="rId7" Type="http://schemas.openxmlformats.org/officeDocument/2006/relationships/image" Target="../media/image5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10" Type="http://schemas.openxmlformats.org/officeDocument/2006/relationships/image" Target="../media/image24.png"/><Relationship Id="rId9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8FD68DA-43BA-4508-8DE2-BA9BB7B2FA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1950" y="2350728"/>
            <a:ext cx="11628097" cy="1721058"/>
          </a:xfrm>
        </p:spPr>
        <p:txBody>
          <a:bodyPr rtlCol="0">
            <a:noAutofit/>
          </a:bodyPr>
          <a:lstStyle/>
          <a:p>
            <a:r>
              <a:rPr lang="it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Nuclear matter equation of state and electromagnetic observables in nuclei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8E9CFF2-3777-4FF4-A759-8491175B0B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86787" y="4489475"/>
            <a:ext cx="6218424" cy="1357639"/>
          </a:xfrm>
        </p:spPr>
        <p:txBody>
          <a:bodyPr rtlCol="0">
            <a:normAutofit fontScale="70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200"/>
              </a:spcAft>
              <a:buClr>
                <a:srgbClr val="9BA8B7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kumimoji="0" lang="it" sz="3000" b="1" i="0" u="none" strike="noStrike" kern="1200" cap="all" spc="20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rPr>
              <a:t>Francesca Bonaiti, JGU mAinz</a:t>
            </a:r>
          </a:p>
          <a:p>
            <a:pPr marL="0" marR="0" lvl="0" indent="0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200"/>
              </a:spcAft>
              <a:buClr>
                <a:srgbClr val="9BA8B7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kumimoji="0" lang="it" sz="3000" i="0" u="none" strike="noStrike" kern="1200" cap="all" spc="20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rPr>
              <a:t>E</a:t>
            </a:r>
            <a:r>
              <a:rPr lang="en-US" sz="3000" cap="all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F0502020204030204"/>
              </a:rPr>
              <a:t>PIC</a:t>
            </a:r>
            <a:r>
              <a:rPr kumimoji="0" lang="it" sz="3000" i="0" u="none" strike="noStrike" kern="1200" cap="all" spc="20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Franklin Gothic Book" panose="020F0502020204030204"/>
                <a:ea typeface="+mn-ea"/>
                <a:cs typeface="+mn-cs"/>
              </a:rPr>
              <a:t> workshop, sardinia</a:t>
            </a:r>
          </a:p>
          <a:p>
            <a:pPr marL="0" marR="0" lvl="0" indent="0" defTabSz="914400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200"/>
              </a:spcAft>
              <a:buClr>
                <a:srgbClr val="9BA8B7"/>
              </a:buClr>
              <a:buSzPct val="100000"/>
              <a:buFont typeface="Calibri" panose="020F0502020204030204" pitchFamily="34" charset="0"/>
              <a:buNone/>
              <a:tabLst/>
              <a:defRPr/>
            </a:pPr>
            <a:r>
              <a:rPr lang="en-US" sz="3000" cap="all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F0502020204030204"/>
              </a:rPr>
              <a:t>S</a:t>
            </a:r>
            <a:r>
              <a:rPr lang="it" sz="3000" cap="all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F0502020204030204"/>
              </a:rPr>
              <a:t>eptember 26, 2024</a:t>
            </a:r>
            <a:endParaRPr kumimoji="0" lang="it" sz="3000" b="0" i="0" u="none" strike="noStrike" kern="1200" cap="all" spc="2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Franklin Gothic Book" panose="020F0502020204030204"/>
              <a:ea typeface="+mn-ea"/>
              <a:cs typeface="+mn-cs"/>
            </a:endParaRPr>
          </a:p>
          <a:p>
            <a:endParaRPr lang="it" sz="1400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4E18F8AF-BDFD-4DB2-A1E6-5620102379D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35" t="43008"/>
          <a:stretch/>
        </p:blipFill>
        <p:spPr>
          <a:xfrm>
            <a:off x="1024329" y="592784"/>
            <a:ext cx="1965178" cy="1340255"/>
          </a:xfrm>
          <a:prstGeom prst="rect">
            <a:avLst/>
          </a:prstGeom>
        </p:spPr>
      </p:pic>
      <p:pic>
        <p:nvPicPr>
          <p:cNvPr id="5" name="Immagine 7">
            <a:extLst>
              <a:ext uri="{FF2B5EF4-FFF2-40B4-BE49-F238E27FC236}">
                <a16:creationId xmlns:a16="http://schemas.microsoft.com/office/drawing/2014/main" id="{AA14CC2E-9C43-8459-D6D9-D455004A395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103"/>
          <a:stretch/>
        </p:blipFill>
        <p:spPr>
          <a:xfrm>
            <a:off x="4125272" y="751130"/>
            <a:ext cx="3941456" cy="1023563"/>
          </a:xfrm>
          <a:prstGeom prst="rect">
            <a:avLst/>
          </a:prstGeom>
        </p:spPr>
      </p:pic>
      <p:pic>
        <p:nvPicPr>
          <p:cNvPr id="6" name="Immagine 7">
            <a:extLst>
              <a:ext uri="{FF2B5EF4-FFF2-40B4-BE49-F238E27FC236}">
                <a16:creationId xmlns:a16="http://schemas.microsoft.com/office/drawing/2014/main" id="{A11F3813-1220-A966-B47C-8ACAB65BB80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691" r="51599"/>
          <a:stretch/>
        </p:blipFill>
        <p:spPr>
          <a:xfrm>
            <a:off x="8962650" y="592784"/>
            <a:ext cx="2205021" cy="1657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3912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>
            <a:extLst>
              <a:ext uri="{FF2B5EF4-FFF2-40B4-BE49-F238E27FC236}">
                <a16:creationId xmlns:a16="http://schemas.microsoft.com/office/drawing/2014/main" id="{7F43EEBF-4AF3-88B5-CB5E-FA32D588064D}"/>
              </a:ext>
            </a:extLst>
          </p:cNvPr>
          <p:cNvGrpSpPr/>
          <p:nvPr/>
        </p:nvGrpSpPr>
        <p:grpSpPr>
          <a:xfrm>
            <a:off x="1649406" y="3406916"/>
            <a:ext cx="9306742" cy="1062711"/>
            <a:chOff x="2259414" y="3675476"/>
            <a:chExt cx="7772400" cy="791262"/>
          </a:xfrm>
        </p:grpSpPr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F016E2CE-70A7-5056-0C39-1141F34021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59414" y="3675476"/>
              <a:ext cx="7772400" cy="791262"/>
            </a:xfrm>
            <a:prstGeom prst="rect">
              <a:avLst/>
            </a:prstGeom>
          </p:spPr>
        </p:pic>
        <p:sp>
          <p:nvSpPr>
            <p:cNvPr id="43" name="Rettangolo con angoli arrotondati 42">
              <a:extLst>
                <a:ext uri="{FF2B5EF4-FFF2-40B4-BE49-F238E27FC236}">
                  <a16:creationId xmlns:a16="http://schemas.microsoft.com/office/drawing/2014/main" id="{AAFC7015-5CEA-432C-A55D-E2FCAC253EB9}"/>
                </a:ext>
              </a:extLst>
            </p:cNvPr>
            <p:cNvSpPr/>
            <p:nvPr/>
          </p:nvSpPr>
          <p:spPr>
            <a:xfrm>
              <a:off x="3465185" y="3871331"/>
              <a:ext cx="290390" cy="461998"/>
            </a:xfrm>
            <a:prstGeom prst="roundRect">
              <a:avLst/>
            </a:prstGeom>
            <a:solidFill>
              <a:srgbClr val="FF9900">
                <a:alpha val="37647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ttangolo con angoli arrotondati 43">
              <a:extLst>
                <a:ext uri="{FF2B5EF4-FFF2-40B4-BE49-F238E27FC236}">
                  <a16:creationId xmlns:a16="http://schemas.microsoft.com/office/drawing/2014/main" id="{5B93661A-BCF1-E0B2-27DE-0CDD8CF52F02}"/>
                </a:ext>
              </a:extLst>
            </p:cNvPr>
            <p:cNvSpPr/>
            <p:nvPr/>
          </p:nvSpPr>
          <p:spPr>
            <a:xfrm>
              <a:off x="4966149" y="3866962"/>
              <a:ext cx="421280" cy="452522"/>
            </a:xfrm>
            <a:prstGeom prst="roundRect">
              <a:avLst/>
            </a:prstGeom>
            <a:solidFill>
              <a:srgbClr val="FF9900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ttangolo con angoli arrotondati 44">
              <a:extLst>
                <a:ext uri="{FF2B5EF4-FFF2-40B4-BE49-F238E27FC236}">
                  <a16:creationId xmlns:a16="http://schemas.microsoft.com/office/drawing/2014/main" id="{210DD0B5-9565-BCD7-0347-1DBAF7862EE9}"/>
                </a:ext>
              </a:extLst>
            </p:cNvPr>
            <p:cNvSpPr/>
            <p:nvPr/>
          </p:nvSpPr>
          <p:spPr>
            <a:xfrm>
              <a:off x="7140743" y="3751138"/>
              <a:ext cx="543919" cy="573683"/>
            </a:xfrm>
            <a:prstGeom prst="roundRect">
              <a:avLst/>
            </a:prstGeom>
            <a:solidFill>
              <a:srgbClr val="00B050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1EB86F3F-E83A-4C36-9983-DA4CF473E6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8932" y="1663149"/>
            <a:ext cx="10515600" cy="4351338"/>
          </a:xfrm>
        </p:spPr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q"/>
            </a:pPr>
            <a:r>
              <a:rPr lang="it-IT" sz="2000" dirty="0"/>
              <a:t>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Starting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point: 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Hartree-Fock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reference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state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Add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correlations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via:</a:t>
            </a:r>
          </a:p>
          <a:p>
            <a:pPr marL="0" indent="0">
              <a:buClr>
                <a:schemeClr val="tx1"/>
              </a:buClr>
              <a:buNone/>
            </a:pPr>
            <a:endParaRPr lang="it-IT" sz="1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    </a:t>
            </a:r>
            <a:r>
              <a:rPr lang="en-US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with</a:t>
            </a:r>
            <a:r>
              <a:rPr lang="en-US" sz="1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E1D25574-CE10-4E83-86B4-653F77089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932" y="150730"/>
            <a:ext cx="10515600" cy="1325563"/>
          </a:xfrm>
        </p:spPr>
        <p:txBody>
          <a:bodyPr anchor="b">
            <a:normAutofit/>
          </a:bodyPr>
          <a:lstStyle/>
          <a:p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Coupled-cluster theory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90CDD06B-56F3-410F-B17D-1AAF2F079A10}"/>
              </a:ext>
            </a:extLst>
          </p:cNvPr>
          <p:cNvSpPr txBox="1"/>
          <p:nvPr/>
        </p:nvSpPr>
        <p:spPr>
          <a:xfrm>
            <a:off x="8789370" y="1792474"/>
            <a:ext cx="2617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 </a:t>
            </a:r>
            <a:endParaRPr lang="en-US" sz="1600" dirty="0"/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9CB82942-0BDA-F4C6-5018-C732FC21B9C5}"/>
              </a:ext>
            </a:extLst>
          </p:cNvPr>
          <p:cNvSpPr txBox="1"/>
          <p:nvPr/>
        </p:nvSpPr>
        <p:spPr>
          <a:xfrm>
            <a:off x="1543828" y="4704671"/>
            <a:ext cx="1513159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900" b="1" dirty="0">
                <a:solidFill>
                  <a:srgbClr val="FF9900"/>
                </a:solidFill>
                <a:latin typeface="Franklin Gothic Book" panose="020B0503020102020204" pitchFamily="34" charset="0"/>
              </a:rPr>
              <a:t>singles and </a:t>
            </a:r>
            <a:r>
              <a:rPr lang="it-IT" sz="1900" b="1" dirty="0" err="1">
                <a:solidFill>
                  <a:srgbClr val="FF9900"/>
                </a:solidFill>
                <a:latin typeface="Franklin Gothic Book" panose="020B0503020102020204" pitchFamily="34" charset="0"/>
              </a:rPr>
              <a:t>doubles</a:t>
            </a:r>
            <a:r>
              <a:rPr lang="it-IT" sz="1900" b="1" dirty="0">
                <a:solidFill>
                  <a:srgbClr val="FF9900"/>
                </a:solidFill>
                <a:latin typeface="Franklin Gothic Book" panose="020B0503020102020204" pitchFamily="34" charset="0"/>
              </a:rPr>
              <a:t> </a:t>
            </a:r>
          </a:p>
          <a:p>
            <a:r>
              <a:rPr lang="it-IT" sz="1900" b="1" dirty="0">
                <a:solidFill>
                  <a:srgbClr val="FF9900"/>
                </a:solidFill>
                <a:latin typeface="Franklin Gothic Book" panose="020B0503020102020204" pitchFamily="34" charset="0"/>
              </a:rPr>
              <a:t>(CCSD)</a:t>
            </a:r>
            <a:endParaRPr lang="en-US" sz="1900" b="1" dirty="0">
              <a:solidFill>
                <a:srgbClr val="FF990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C6D74119-E20F-DD1D-814A-A6728FE61E7B}"/>
              </a:ext>
            </a:extLst>
          </p:cNvPr>
          <p:cNvSpPr txBox="1"/>
          <p:nvPr/>
        </p:nvSpPr>
        <p:spPr>
          <a:xfrm flipH="1">
            <a:off x="8766663" y="5660544"/>
            <a:ext cx="148021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 </a:t>
            </a:r>
            <a:r>
              <a:rPr lang="it-IT" sz="1900" b="1" dirty="0">
                <a:solidFill>
                  <a:srgbClr val="00B050"/>
                </a:solidFill>
                <a:latin typeface="Franklin Gothic Book" panose="020B0503020102020204" pitchFamily="34" charset="0"/>
              </a:rPr>
              <a:t>+ </a:t>
            </a:r>
            <a:r>
              <a:rPr lang="it-IT" sz="1900" b="1" dirty="0" err="1">
                <a:solidFill>
                  <a:srgbClr val="00B050"/>
                </a:solidFill>
                <a:latin typeface="Franklin Gothic Book" panose="020B0503020102020204" pitchFamily="34" charset="0"/>
              </a:rPr>
              <a:t>triples</a:t>
            </a:r>
            <a:r>
              <a:rPr lang="it-IT" sz="1900" b="1" dirty="0">
                <a:solidFill>
                  <a:srgbClr val="00B050"/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b="1" dirty="0">
                <a:solidFill>
                  <a:srgbClr val="00B050"/>
                </a:solidFill>
              </a:rPr>
              <a:t>(</a:t>
            </a:r>
            <a:r>
              <a:rPr lang="it-IT" sz="1900" b="1" dirty="0">
                <a:solidFill>
                  <a:srgbClr val="00B050"/>
                </a:solidFill>
                <a:latin typeface="Franklin Gothic Book" panose="020B0503020102020204" pitchFamily="34" charset="0"/>
              </a:rPr>
              <a:t>CCSDT-1</a:t>
            </a:r>
            <a:r>
              <a:rPr lang="it-IT" sz="1900" b="1" dirty="0">
                <a:solidFill>
                  <a:srgbClr val="00B050"/>
                </a:solidFill>
              </a:rPr>
              <a:t>)</a:t>
            </a:r>
            <a:endParaRPr lang="en-US" sz="1900" b="1" dirty="0">
              <a:solidFill>
                <a:srgbClr val="00B050"/>
              </a:solidFill>
            </a:endParaRPr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3B1057BC-AC17-5FED-5209-F3C1ACDFB055}"/>
              </a:ext>
            </a:extLst>
          </p:cNvPr>
          <p:cNvSpPr txBox="1"/>
          <p:nvPr/>
        </p:nvSpPr>
        <p:spPr>
          <a:xfrm>
            <a:off x="9492810" y="4347398"/>
            <a:ext cx="22833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→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coefficients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from</a:t>
            </a:r>
          </a:p>
          <a:p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coupled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-cluster  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equations</a:t>
            </a:r>
            <a:r>
              <a:rPr lang="it-IT" sz="1900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endParaRPr lang="en-US" sz="1900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  <a:p>
            <a:endParaRPr lang="en-US" sz="2000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5" name="Parentesi graffa aperta 24">
            <a:extLst>
              <a:ext uri="{FF2B5EF4-FFF2-40B4-BE49-F238E27FC236}">
                <a16:creationId xmlns:a16="http://schemas.microsoft.com/office/drawing/2014/main" id="{87D94742-021A-3DF6-926C-D87FFC5D37D9}"/>
              </a:ext>
            </a:extLst>
          </p:cNvPr>
          <p:cNvSpPr/>
          <p:nvPr/>
        </p:nvSpPr>
        <p:spPr>
          <a:xfrm rot="16200000">
            <a:off x="4330399" y="4447140"/>
            <a:ext cx="292154" cy="3104141"/>
          </a:xfrm>
          <a:prstGeom prst="leftBrace">
            <a:avLst>
              <a:gd name="adj1" fmla="val 8333"/>
              <a:gd name="adj2" fmla="val 50201"/>
            </a:avLst>
          </a:prstGeom>
          <a:ln w="381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26" name="Parentesi graffa aperta 25">
            <a:extLst>
              <a:ext uri="{FF2B5EF4-FFF2-40B4-BE49-F238E27FC236}">
                <a16:creationId xmlns:a16="http://schemas.microsoft.com/office/drawing/2014/main" id="{2FDD13A8-31CC-6CBA-324E-B4D45DCF38D2}"/>
              </a:ext>
            </a:extLst>
          </p:cNvPr>
          <p:cNvSpPr/>
          <p:nvPr/>
        </p:nvSpPr>
        <p:spPr>
          <a:xfrm rot="16200000">
            <a:off x="5593606" y="3223445"/>
            <a:ext cx="274992" cy="5852408"/>
          </a:xfrm>
          <a:prstGeom prst="leftBrace">
            <a:avLst>
              <a:gd name="adj1" fmla="val 8333"/>
              <a:gd name="adj2" fmla="val 50201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magine 7">
            <a:extLst>
              <a:ext uri="{FF2B5EF4-FFF2-40B4-BE49-F238E27FC236}">
                <a16:creationId xmlns:a16="http://schemas.microsoft.com/office/drawing/2014/main" id="{D63ABF6B-A3A7-6B93-21E5-701378D7DF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6992" y="4292141"/>
            <a:ext cx="2961800" cy="1618103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F4BA0F87-1B92-DD9E-799F-7F26A81D9813}"/>
              </a:ext>
            </a:extLst>
          </p:cNvPr>
          <p:cNvGrpSpPr/>
          <p:nvPr/>
        </p:nvGrpSpPr>
        <p:grpSpPr>
          <a:xfrm>
            <a:off x="3554218" y="2484317"/>
            <a:ext cx="4473551" cy="697916"/>
            <a:chOff x="4092908" y="2663634"/>
            <a:chExt cx="3814755" cy="499313"/>
          </a:xfrm>
        </p:grpSpPr>
        <p:pic>
          <p:nvPicPr>
            <p:cNvPr id="8" name="Immagine 22" descr="Immagine che contiene testo&#10;&#10;Descrizione generata automaticamente">
              <a:extLst>
                <a:ext uri="{FF2B5EF4-FFF2-40B4-BE49-F238E27FC236}">
                  <a16:creationId xmlns:a16="http://schemas.microsoft.com/office/drawing/2014/main" id="{4625B388-B194-8EC3-59C3-8F6DFDB7B51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92908" y="2663634"/>
              <a:ext cx="3814755" cy="499313"/>
            </a:xfrm>
            <a:prstGeom prst="rect">
              <a:avLst/>
            </a:prstGeom>
          </p:spPr>
        </p:pic>
        <p:sp>
          <p:nvSpPr>
            <p:cNvPr id="9" name="Rettangolo con angoli arrotondati 26">
              <a:extLst>
                <a:ext uri="{FF2B5EF4-FFF2-40B4-BE49-F238E27FC236}">
                  <a16:creationId xmlns:a16="http://schemas.microsoft.com/office/drawing/2014/main" id="{AEDAD05B-677C-3974-76F3-239893285711}"/>
                </a:ext>
              </a:extLst>
            </p:cNvPr>
            <p:cNvSpPr/>
            <p:nvPr/>
          </p:nvSpPr>
          <p:spPr>
            <a:xfrm>
              <a:off x="4156627" y="2678224"/>
              <a:ext cx="1023984" cy="452522"/>
            </a:xfrm>
            <a:prstGeom prst="roundRect">
              <a:avLst/>
            </a:prstGeom>
            <a:solidFill>
              <a:srgbClr val="0070C0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ttangolo con angoli arrotondati 27">
              <a:extLst>
                <a:ext uri="{FF2B5EF4-FFF2-40B4-BE49-F238E27FC236}">
                  <a16:creationId xmlns:a16="http://schemas.microsoft.com/office/drawing/2014/main" id="{588CF087-699F-F36E-91A2-EB250E120DB2}"/>
                </a:ext>
              </a:extLst>
            </p:cNvPr>
            <p:cNvSpPr/>
            <p:nvPr/>
          </p:nvSpPr>
          <p:spPr>
            <a:xfrm>
              <a:off x="5949214" y="2684171"/>
              <a:ext cx="293571" cy="452522"/>
            </a:xfrm>
            <a:prstGeom prst="roundRect">
              <a:avLst/>
            </a:prstGeom>
            <a:solidFill>
              <a:srgbClr val="0070C0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3" name="Immagine 6">
            <a:extLst>
              <a:ext uri="{FF2B5EF4-FFF2-40B4-BE49-F238E27FC236}">
                <a16:creationId xmlns:a16="http://schemas.microsoft.com/office/drawing/2014/main" id="{C6C682FF-730F-5155-0A4A-E65BA9E74E8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6" t="13611" b="-1"/>
          <a:stretch/>
        </p:blipFill>
        <p:spPr>
          <a:xfrm>
            <a:off x="5731102" y="1635312"/>
            <a:ext cx="535018" cy="405121"/>
          </a:xfrm>
          <a:prstGeom prst="rect">
            <a:avLst/>
          </a:prstGeom>
        </p:spPr>
      </p:pic>
      <p:grpSp>
        <p:nvGrpSpPr>
          <p:cNvPr id="64" name="Group 63">
            <a:extLst>
              <a:ext uri="{FF2B5EF4-FFF2-40B4-BE49-F238E27FC236}">
                <a16:creationId xmlns:a16="http://schemas.microsoft.com/office/drawing/2014/main" id="{BCA8FDB3-8683-4DC0-9522-83D2EE9964DB}"/>
              </a:ext>
            </a:extLst>
          </p:cNvPr>
          <p:cNvGrpSpPr/>
          <p:nvPr/>
        </p:nvGrpSpPr>
        <p:grpSpPr>
          <a:xfrm>
            <a:off x="7079892" y="4313459"/>
            <a:ext cx="1480215" cy="2054971"/>
            <a:chOff x="6971362" y="4668979"/>
            <a:chExt cx="1346252" cy="1768607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DAE96637-DF12-289D-65D3-866CD717B57E}"/>
                </a:ext>
              </a:extLst>
            </p:cNvPr>
            <p:cNvGrpSpPr/>
            <p:nvPr/>
          </p:nvGrpSpPr>
          <p:grpSpPr>
            <a:xfrm>
              <a:off x="6971362" y="4668979"/>
              <a:ext cx="1346252" cy="1687550"/>
              <a:chOff x="6696312" y="4640333"/>
              <a:chExt cx="1346252" cy="1687550"/>
            </a:xfrm>
          </p:grpSpPr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870E9571-27FB-F1BC-B2B2-7351887EF7CC}"/>
                  </a:ext>
                </a:extLst>
              </p:cNvPr>
              <p:cNvGrpSpPr/>
              <p:nvPr/>
            </p:nvGrpSpPr>
            <p:grpSpPr>
              <a:xfrm>
                <a:off x="6696312" y="4640333"/>
                <a:ext cx="1346252" cy="1687550"/>
                <a:chOff x="6696312" y="4640333"/>
                <a:chExt cx="1346252" cy="1687550"/>
              </a:xfrm>
            </p:grpSpPr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D2EAD6C5-E928-C88C-5A56-603C76AC74D7}"/>
                    </a:ext>
                  </a:extLst>
                </p:cNvPr>
                <p:cNvCxnSpPr/>
                <p:nvPr/>
              </p:nvCxnSpPr>
              <p:spPr>
                <a:xfrm>
                  <a:off x="6696312" y="5170934"/>
                  <a:ext cx="1346252" cy="0"/>
                </a:xfrm>
                <a:prstGeom prst="line">
                  <a:avLst/>
                </a:prstGeom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>
                  <a:extLst>
                    <a:ext uri="{FF2B5EF4-FFF2-40B4-BE49-F238E27FC236}">
                      <a16:creationId xmlns:a16="http://schemas.microsoft.com/office/drawing/2014/main" id="{C0FF6BC0-4C48-B1DD-FCED-3849A0E71929}"/>
                    </a:ext>
                  </a:extLst>
                </p:cNvPr>
                <p:cNvCxnSpPr/>
                <p:nvPr/>
              </p:nvCxnSpPr>
              <p:spPr>
                <a:xfrm>
                  <a:off x="6696312" y="5981425"/>
                  <a:ext cx="1346252" cy="0"/>
                </a:xfrm>
                <a:prstGeom prst="line">
                  <a:avLst/>
                </a:prstGeom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id="{64F02FCD-A630-FB31-3393-6D1D23D64621}"/>
                    </a:ext>
                  </a:extLst>
                </p:cNvPr>
                <p:cNvCxnSpPr/>
                <p:nvPr/>
              </p:nvCxnSpPr>
              <p:spPr>
                <a:xfrm>
                  <a:off x="6696312" y="5780534"/>
                  <a:ext cx="1346252" cy="0"/>
                </a:xfrm>
                <a:prstGeom prst="line">
                  <a:avLst/>
                </a:prstGeom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F79677BB-3DD4-494A-6FDD-81D3D3CB1099}"/>
                    </a:ext>
                  </a:extLst>
                </p:cNvPr>
                <p:cNvCxnSpPr/>
                <p:nvPr/>
              </p:nvCxnSpPr>
              <p:spPr>
                <a:xfrm>
                  <a:off x="6696312" y="5590034"/>
                  <a:ext cx="1346252" cy="0"/>
                </a:xfrm>
                <a:prstGeom prst="line">
                  <a:avLst/>
                </a:prstGeom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898E25EF-C284-6C95-B1F5-12A4707D0A31}"/>
                    </a:ext>
                  </a:extLst>
                </p:cNvPr>
                <p:cNvCxnSpPr/>
                <p:nvPr/>
              </p:nvCxnSpPr>
              <p:spPr>
                <a:xfrm>
                  <a:off x="6696312" y="4928480"/>
                  <a:ext cx="1346252" cy="0"/>
                </a:xfrm>
                <a:prstGeom prst="line">
                  <a:avLst/>
                </a:prstGeom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9F9B8D02-A8FB-ACCB-88AF-69C5DB611C0B}"/>
                    </a:ext>
                  </a:extLst>
                </p:cNvPr>
                <p:cNvCxnSpPr/>
                <p:nvPr/>
              </p:nvCxnSpPr>
              <p:spPr>
                <a:xfrm>
                  <a:off x="6696312" y="4706808"/>
                  <a:ext cx="1346252" cy="0"/>
                </a:xfrm>
                <a:prstGeom prst="line">
                  <a:avLst/>
                </a:prstGeom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1" name="Oval 20">
                  <a:extLst>
                    <a:ext uri="{FF2B5EF4-FFF2-40B4-BE49-F238E27FC236}">
                      <a16:creationId xmlns:a16="http://schemas.microsoft.com/office/drawing/2014/main" id="{DB1448F0-9753-70F8-5F4A-E3055F89F127}"/>
                    </a:ext>
                  </a:extLst>
                </p:cNvPr>
                <p:cNvSpPr/>
                <p:nvPr/>
              </p:nvSpPr>
              <p:spPr>
                <a:xfrm>
                  <a:off x="7043788" y="5908466"/>
                  <a:ext cx="135082" cy="125135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82FC2211-0D12-08E6-93C4-6543361B911D}"/>
                    </a:ext>
                  </a:extLst>
                </p:cNvPr>
                <p:cNvSpPr/>
                <p:nvPr/>
              </p:nvSpPr>
              <p:spPr>
                <a:xfrm>
                  <a:off x="7258465" y="5918857"/>
                  <a:ext cx="135082" cy="125135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23" name="Oval 22">
                  <a:extLst>
                    <a:ext uri="{FF2B5EF4-FFF2-40B4-BE49-F238E27FC236}">
                      <a16:creationId xmlns:a16="http://schemas.microsoft.com/office/drawing/2014/main" id="{9867C129-2CA7-D06F-6D7A-4DD97A51FFE6}"/>
                    </a:ext>
                  </a:extLst>
                </p:cNvPr>
                <p:cNvSpPr/>
                <p:nvPr/>
              </p:nvSpPr>
              <p:spPr>
                <a:xfrm>
                  <a:off x="7482497" y="5918857"/>
                  <a:ext cx="135082" cy="125135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27" name="Oval 26">
                  <a:extLst>
                    <a:ext uri="{FF2B5EF4-FFF2-40B4-BE49-F238E27FC236}">
                      <a16:creationId xmlns:a16="http://schemas.microsoft.com/office/drawing/2014/main" id="{C6557875-6A94-A03D-362D-B1F0E2261E71}"/>
                    </a:ext>
                  </a:extLst>
                </p:cNvPr>
                <p:cNvSpPr/>
                <p:nvPr/>
              </p:nvSpPr>
              <p:spPr>
                <a:xfrm>
                  <a:off x="7105929" y="5739470"/>
                  <a:ext cx="135082" cy="125135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28" name="Oval 27">
                  <a:extLst>
                    <a:ext uri="{FF2B5EF4-FFF2-40B4-BE49-F238E27FC236}">
                      <a16:creationId xmlns:a16="http://schemas.microsoft.com/office/drawing/2014/main" id="{ABBF3764-4820-7988-0501-1531DB413C68}"/>
                    </a:ext>
                  </a:extLst>
                </p:cNvPr>
                <p:cNvSpPr/>
                <p:nvPr/>
              </p:nvSpPr>
              <p:spPr>
                <a:xfrm>
                  <a:off x="7326421" y="5724561"/>
                  <a:ext cx="135082" cy="125135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A0AE6F1C-2D6C-95AD-CB6E-17C8E73E8215}"/>
                    </a:ext>
                  </a:extLst>
                </p:cNvPr>
                <p:cNvSpPr/>
                <p:nvPr/>
              </p:nvSpPr>
              <p:spPr>
                <a:xfrm>
                  <a:off x="6931354" y="5522375"/>
                  <a:ext cx="135082" cy="125135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32" name="Oval 31">
                  <a:extLst>
                    <a:ext uri="{FF2B5EF4-FFF2-40B4-BE49-F238E27FC236}">
                      <a16:creationId xmlns:a16="http://schemas.microsoft.com/office/drawing/2014/main" id="{E805FD20-7DB9-4D0B-0698-1F945401A016}"/>
                    </a:ext>
                  </a:extLst>
                </p:cNvPr>
                <p:cNvSpPr/>
                <p:nvPr/>
              </p:nvSpPr>
              <p:spPr>
                <a:xfrm>
                  <a:off x="7552329" y="5721764"/>
                  <a:ext cx="135082" cy="12513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33" name="Oval 32">
                  <a:extLst>
                    <a:ext uri="{FF2B5EF4-FFF2-40B4-BE49-F238E27FC236}">
                      <a16:creationId xmlns:a16="http://schemas.microsoft.com/office/drawing/2014/main" id="{785FEE9B-0EF5-BD54-004A-C05466EB83A5}"/>
                    </a:ext>
                  </a:extLst>
                </p:cNvPr>
                <p:cNvSpPr/>
                <p:nvPr/>
              </p:nvSpPr>
              <p:spPr>
                <a:xfrm>
                  <a:off x="6852644" y="5724783"/>
                  <a:ext cx="135082" cy="12513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34" name="Oval 33">
                  <a:extLst>
                    <a:ext uri="{FF2B5EF4-FFF2-40B4-BE49-F238E27FC236}">
                      <a16:creationId xmlns:a16="http://schemas.microsoft.com/office/drawing/2014/main" id="{6563D637-CD75-1D34-B6AB-235E7B2FEFA6}"/>
                    </a:ext>
                  </a:extLst>
                </p:cNvPr>
                <p:cNvSpPr/>
                <p:nvPr/>
              </p:nvSpPr>
              <p:spPr>
                <a:xfrm>
                  <a:off x="7038388" y="5113975"/>
                  <a:ext cx="135082" cy="125135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36" name="Oval 35">
                  <a:extLst>
                    <a:ext uri="{FF2B5EF4-FFF2-40B4-BE49-F238E27FC236}">
                      <a16:creationId xmlns:a16="http://schemas.microsoft.com/office/drawing/2014/main" id="{9AB291E6-5299-E5F5-5752-98FA27792737}"/>
                    </a:ext>
                  </a:extLst>
                </p:cNvPr>
                <p:cNvSpPr/>
                <p:nvPr/>
              </p:nvSpPr>
              <p:spPr>
                <a:xfrm>
                  <a:off x="7220941" y="4882787"/>
                  <a:ext cx="135082" cy="125135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37" name="Oval 36">
                  <a:extLst>
                    <a:ext uri="{FF2B5EF4-FFF2-40B4-BE49-F238E27FC236}">
                      <a16:creationId xmlns:a16="http://schemas.microsoft.com/office/drawing/2014/main" id="{CF4DC77A-3026-CB36-9825-37F0296B84E3}"/>
                    </a:ext>
                  </a:extLst>
                </p:cNvPr>
                <p:cNvSpPr/>
                <p:nvPr/>
              </p:nvSpPr>
              <p:spPr>
                <a:xfrm>
                  <a:off x="7482497" y="4640333"/>
                  <a:ext cx="135082" cy="125135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58" name="Arc 57">
                  <a:extLst>
                    <a:ext uri="{FF2B5EF4-FFF2-40B4-BE49-F238E27FC236}">
                      <a16:creationId xmlns:a16="http://schemas.microsoft.com/office/drawing/2014/main" id="{1724B2B6-3F9E-1C4F-3039-1AE605870A9E}"/>
                    </a:ext>
                  </a:extLst>
                </p:cNvPr>
                <p:cNvSpPr/>
                <p:nvPr/>
              </p:nvSpPr>
              <p:spPr>
                <a:xfrm rot="3506274">
                  <a:off x="6902100" y="4566586"/>
                  <a:ext cx="847811" cy="1236235"/>
                </a:xfrm>
                <a:prstGeom prst="arc">
                  <a:avLst>
                    <a:gd name="adj1" fmla="val 15143414"/>
                    <a:gd name="adj2" fmla="val 21222486"/>
                  </a:avLst>
                </a:prstGeom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head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  <p:sp>
              <p:nvSpPr>
                <p:cNvPr id="61" name="Arc 60">
                  <a:extLst>
                    <a:ext uri="{FF2B5EF4-FFF2-40B4-BE49-F238E27FC236}">
                      <a16:creationId xmlns:a16="http://schemas.microsoft.com/office/drawing/2014/main" id="{5965F69A-FC2B-E384-4EB3-97E54F4291B3}"/>
                    </a:ext>
                  </a:extLst>
                </p:cNvPr>
                <p:cNvSpPr/>
                <p:nvPr/>
              </p:nvSpPr>
              <p:spPr>
                <a:xfrm rot="724083">
                  <a:off x="6888439" y="5091648"/>
                  <a:ext cx="847811" cy="1236235"/>
                </a:xfrm>
                <a:prstGeom prst="arc">
                  <a:avLst>
                    <a:gd name="adj1" fmla="val 15143414"/>
                    <a:gd name="adj2" fmla="val 21222486"/>
                  </a:avLst>
                </a:prstGeom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  <a:head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DE"/>
                </a:p>
              </p:txBody>
            </p:sp>
          </p:grp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15145FBD-A846-609B-4FDD-504143C3A41C}"/>
                  </a:ext>
                </a:extLst>
              </p:cNvPr>
              <p:cNvSpPr/>
              <p:nvPr/>
            </p:nvSpPr>
            <p:spPr>
              <a:xfrm>
                <a:off x="7414956" y="5529024"/>
                <a:ext cx="135082" cy="12513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</p:grp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0C947C7-ECF3-3FC2-94CE-B1BDEC39FFAB}"/>
                </a:ext>
              </a:extLst>
            </p:cNvPr>
            <p:cNvSpPr/>
            <p:nvPr/>
          </p:nvSpPr>
          <p:spPr>
            <a:xfrm>
              <a:off x="7419876" y="5561776"/>
              <a:ext cx="135082" cy="12513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60" name="Arc 59">
              <a:extLst>
                <a:ext uri="{FF2B5EF4-FFF2-40B4-BE49-F238E27FC236}">
                  <a16:creationId xmlns:a16="http://schemas.microsoft.com/office/drawing/2014/main" id="{D2D2D656-CA1C-E880-60B7-C59B9146A449}"/>
                </a:ext>
              </a:extLst>
            </p:cNvPr>
            <p:cNvSpPr/>
            <p:nvPr/>
          </p:nvSpPr>
          <p:spPr>
            <a:xfrm rot="15946801">
              <a:off x="6752014" y="5374739"/>
              <a:ext cx="1436235" cy="689460"/>
            </a:xfrm>
            <a:prstGeom prst="arc">
              <a:avLst/>
            </a:prstGeom>
            <a:ln w="9525">
              <a:solidFill>
                <a:schemeClr val="tx1">
                  <a:lumMod val="75000"/>
                  <a:lumOff val="25000"/>
                </a:schemeClr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</p:grpSp>
      <p:sp>
        <p:nvSpPr>
          <p:cNvPr id="12" name="CasellaDiTesto 46">
            <a:extLst>
              <a:ext uri="{FF2B5EF4-FFF2-40B4-BE49-F238E27FC236}">
                <a16:creationId xmlns:a16="http://schemas.microsoft.com/office/drawing/2014/main" id="{07517152-3887-3394-F182-3A253C00898B}"/>
              </a:ext>
            </a:extLst>
          </p:cNvPr>
          <p:cNvSpPr txBox="1"/>
          <p:nvPr/>
        </p:nvSpPr>
        <p:spPr>
          <a:xfrm>
            <a:off x="8342525" y="2320313"/>
            <a:ext cx="2847045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Similarity-transformed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Hamiltonian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</a:p>
          <a:p>
            <a:pPr algn="ctr"/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(non-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Hermitian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)</a:t>
            </a:r>
            <a:endParaRPr lang="en-US" sz="1900" b="1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AD03FF5-971F-8FC2-2BAD-E59B241F9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7</a:t>
            </a:r>
            <a:endParaRPr lang="en-DE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1072F2-1915-336D-3115-48B5AFC64B74}"/>
              </a:ext>
            </a:extLst>
          </p:cNvPr>
          <p:cNvSpPr txBox="1"/>
          <p:nvPr/>
        </p:nvSpPr>
        <p:spPr>
          <a:xfrm>
            <a:off x="2643955" y="6425014"/>
            <a:ext cx="7317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Franklin Gothic Book" panose="020B0503020102020204" pitchFamily="34" charset="0"/>
              </a:rPr>
              <a:t>G. Hagen, T. </a:t>
            </a:r>
            <a:r>
              <a:rPr lang="en-GB" sz="160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Franklin Gothic Book" panose="020B0503020102020204" pitchFamily="34" charset="0"/>
              </a:rPr>
              <a:t>Papenbrock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Franklin Gothic Book" panose="020B0503020102020204" pitchFamily="34" charset="0"/>
              </a:rPr>
              <a:t>, M. Hjorth-Jensen, D. J. Dean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, </a:t>
            </a:r>
            <a:r>
              <a:rPr lang="en-GB" sz="1600" b="0" i="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Franklin Gothic Book" panose="020B0503020102020204" pitchFamily="34" charset="0"/>
              </a:rPr>
              <a:t>RPP 77, 096302 (2014)</a:t>
            </a:r>
            <a:r>
              <a:rPr lang="en-GB" sz="1600" b="0" i="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.</a:t>
            </a: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84486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4292F2B-4EC5-534B-643E-1A3B587F0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294" y="326963"/>
            <a:ext cx="10515600" cy="1325563"/>
          </a:xfrm>
        </p:spPr>
        <p:txBody>
          <a:bodyPr>
            <a:noAutofit/>
          </a:bodyPr>
          <a:lstStyle/>
          <a:p>
            <a:r>
              <a:rPr lang="it-IT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From </a:t>
            </a:r>
            <a:r>
              <a:rPr lang="it-IT" sz="4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bound</a:t>
            </a:r>
            <a:r>
              <a:rPr lang="it-IT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 to </a:t>
            </a:r>
            <a:r>
              <a:rPr lang="it-IT" sz="4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dipole-excited</a:t>
            </a:r>
            <a:r>
              <a:rPr lang="it-IT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 </a:t>
            </a:r>
            <a:r>
              <a:rPr lang="it-IT" sz="4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states</a:t>
            </a:r>
            <a:endParaRPr lang="en-US" sz="4800" dirty="0">
              <a:solidFill>
                <a:schemeClr val="tx1">
                  <a:lumMod val="75000"/>
                  <a:lumOff val="25000"/>
                </a:schemeClr>
              </a:solidFill>
              <a:latin typeface="Bell MT" panose="02020503060305020303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4B708A-2451-AB96-DB46-C7E1D85CA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8</a:t>
            </a:r>
            <a:endParaRPr lang="en-DE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A6DA04D-A99F-8C8C-D448-81DF8B2A9EBF}"/>
              </a:ext>
            </a:extLst>
          </p:cNvPr>
          <p:cNvSpPr txBox="1"/>
          <p:nvPr/>
        </p:nvSpPr>
        <p:spPr>
          <a:xfrm>
            <a:off x="2410082" y="6419986"/>
            <a:ext cx="76992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i="0" u="none" strike="noStrike" dirty="0">
                <a:solidFill>
                  <a:srgbClr val="555555"/>
                </a:solidFill>
                <a:effectLst/>
                <a:latin typeface="Franklin Gothic Book" panose="020B0503020102020204" pitchFamily="34" charset="0"/>
              </a:rPr>
              <a:t>S. Bacca, N. Barnea, G. Hagen, G. </a:t>
            </a:r>
            <a:r>
              <a:rPr lang="en-GB" sz="1600" b="0" i="0" u="none" strike="noStrike" dirty="0" err="1">
                <a:solidFill>
                  <a:srgbClr val="555555"/>
                </a:solidFill>
                <a:effectLst/>
                <a:latin typeface="Franklin Gothic Book" panose="020B0503020102020204" pitchFamily="34" charset="0"/>
              </a:rPr>
              <a:t>Orlandini</a:t>
            </a:r>
            <a:r>
              <a:rPr lang="en-GB" sz="1600" b="0" i="0" u="none" strike="noStrike" dirty="0">
                <a:solidFill>
                  <a:srgbClr val="555555"/>
                </a:solidFill>
                <a:effectLst/>
                <a:latin typeface="Franklin Gothic Book" panose="020B0503020102020204" pitchFamily="34" charset="0"/>
              </a:rPr>
              <a:t>, T. </a:t>
            </a:r>
            <a:r>
              <a:rPr lang="en-GB" sz="1600" b="0" i="0" u="none" strike="noStrike" dirty="0" err="1">
                <a:solidFill>
                  <a:srgbClr val="555555"/>
                </a:solidFill>
                <a:effectLst/>
                <a:latin typeface="Franklin Gothic Book" panose="020B0503020102020204" pitchFamily="34" charset="0"/>
              </a:rPr>
              <a:t>Papenbrock</a:t>
            </a:r>
            <a:r>
              <a:rPr lang="en-GB" sz="1600" b="0" i="0" u="none" strike="noStrike" dirty="0">
                <a:solidFill>
                  <a:srgbClr val="555555"/>
                </a:solidFill>
                <a:effectLst/>
                <a:latin typeface="Franklin Gothic Book" panose="020B0503020102020204" pitchFamily="34" charset="0"/>
              </a:rPr>
              <a:t>, PRL </a:t>
            </a:r>
            <a:r>
              <a:rPr lang="en-GB" sz="1600" b="1" i="0" u="none" strike="noStrike" dirty="0">
                <a:solidFill>
                  <a:srgbClr val="555555"/>
                </a:solidFill>
                <a:effectLst/>
                <a:latin typeface="Franklin Gothic Book" panose="020B0503020102020204" pitchFamily="34" charset="0"/>
              </a:rPr>
              <a:t>111</a:t>
            </a:r>
            <a:r>
              <a:rPr lang="en-GB" sz="1600" b="0" i="0" u="none" strike="noStrike" dirty="0">
                <a:solidFill>
                  <a:srgbClr val="555555"/>
                </a:solidFill>
                <a:effectLst/>
                <a:latin typeface="Franklin Gothic Book" panose="020B0503020102020204" pitchFamily="34" charset="0"/>
              </a:rPr>
              <a:t>, 122502 (2013).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537FE56-D578-DB6E-CC23-22504A228BAE}"/>
              </a:ext>
            </a:extLst>
          </p:cNvPr>
          <p:cNvSpPr txBox="1"/>
          <p:nvPr/>
        </p:nvSpPr>
        <p:spPr>
          <a:xfrm>
            <a:off x="1639441" y="3936176"/>
            <a:ext cx="2182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C</a:t>
            </a:r>
            <a:r>
              <a:rPr lang="en-DE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ontinuum problem</a:t>
            </a:r>
          </a:p>
        </p:txBody>
      </p:sp>
      <p:pic>
        <p:nvPicPr>
          <p:cNvPr id="105" name="Picture 104" descr="A black and white text&#10;&#10;Description automatically generated">
            <a:extLst>
              <a:ext uri="{FF2B5EF4-FFF2-40B4-BE49-F238E27FC236}">
                <a16:creationId xmlns:a16="http://schemas.microsoft.com/office/drawing/2014/main" id="{3FF89151-9544-6E00-0F05-D49821D54B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8148" y="1575378"/>
            <a:ext cx="891352" cy="690079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83E86EE9-8021-F982-3289-53831ED456F6}"/>
              </a:ext>
            </a:extLst>
          </p:cNvPr>
          <p:cNvGrpSpPr/>
          <p:nvPr/>
        </p:nvGrpSpPr>
        <p:grpSpPr>
          <a:xfrm>
            <a:off x="693164" y="2153636"/>
            <a:ext cx="4075205" cy="1818633"/>
            <a:chOff x="686044" y="2075901"/>
            <a:chExt cx="4075205" cy="1818633"/>
          </a:xfrm>
        </p:grpSpPr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D8DB926F-B222-377E-5A2C-95FCC597D162}"/>
                </a:ext>
              </a:extLst>
            </p:cNvPr>
            <p:cNvGrpSpPr/>
            <p:nvPr/>
          </p:nvGrpSpPr>
          <p:grpSpPr>
            <a:xfrm>
              <a:off x="686044" y="2075901"/>
              <a:ext cx="4075205" cy="1818633"/>
              <a:chOff x="1129957" y="4027120"/>
              <a:chExt cx="4470400" cy="1981200"/>
            </a:xfrm>
          </p:grpSpPr>
          <p:pic>
            <p:nvPicPr>
              <p:cNvPr id="127" name="Picture 126" descr="A graph showing energy and energy&#10;&#10;Description automatically generated">
                <a:extLst>
                  <a:ext uri="{FF2B5EF4-FFF2-40B4-BE49-F238E27FC236}">
                    <a16:creationId xmlns:a16="http://schemas.microsoft.com/office/drawing/2014/main" id="{0C886195-A7E8-2773-8A85-3144B97C0C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29957" y="4027120"/>
                <a:ext cx="4470400" cy="1981200"/>
              </a:xfrm>
              <a:prstGeom prst="rect">
                <a:avLst/>
              </a:prstGeom>
            </p:spPr>
          </p:pic>
          <p:sp>
            <p:nvSpPr>
              <p:cNvPr id="128" name="Rectangle 127">
                <a:extLst>
                  <a:ext uri="{FF2B5EF4-FFF2-40B4-BE49-F238E27FC236}">
                    <a16:creationId xmlns:a16="http://schemas.microsoft.com/office/drawing/2014/main" id="{9EB5CE2B-FE3B-BBBF-0C3D-61C409D0A074}"/>
                  </a:ext>
                </a:extLst>
              </p:cNvPr>
              <p:cNvSpPr/>
              <p:nvPr/>
            </p:nvSpPr>
            <p:spPr>
              <a:xfrm>
                <a:off x="4646141" y="4226011"/>
                <a:ext cx="778475" cy="42013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29" name="Rectangle 128">
                <a:extLst>
                  <a:ext uri="{FF2B5EF4-FFF2-40B4-BE49-F238E27FC236}">
                    <a16:creationId xmlns:a16="http://schemas.microsoft.com/office/drawing/2014/main" id="{BA6C2579-EA54-3399-F7B5-575E0D261A6A}"/>
                  </a:ext>
                </a:extLst>
              </p:cNvPr>
              <p:cNvSpPr/>
              <p:nvPr/>
            </p:nvSpPr>
            <p:spPr>
              <a:xfrm>
                <a:off x="2398396" y="4372618"/>
                <a:ext cx="778475" cy="42013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</p:grpSp>
        <p:sp>
          <p:nvSpPr>
            <p:cNvPr id="130" name="Rounded Rectangle 129">
              <a:extLst>
                <a:ext uri="{FF2B5EF4-FFF2-40B4-BE49-F238E27FC236}">
                  <a16:creationId xmlns:a16="http://schemas.microsoft.com/office/drawing/2014/main" id="{218F5B52-225A-81F2-A10A-4418F0A68BFB}"/>
                </a:ext>
              </a:extLst>
            </p:cNvPr>
            <p:cNvSpPr/>
            <p:nvPr/>
          </p:nvSpPr>
          <p:spPr>
            <a:xfrm>
              <a:off x="2514928" y="2197073"/>
              <a:ext cx="2049038" cy="1228569"/>
            </a:xfrm>
            <a:prstGeom prst="roundRect">
              <a:avLst/>
            </a:prstGeom>
            <a:solidFill>
              <a:schemeClr val="accent1">
                <a:alpha val="38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</p:grpSp>
    </p:spTree>
    <p:extLst>
      <p:ext uri="{BB962C8B-B14F-4D97-AF65-F5344CB8AC3E}">
        <p14:creationId xmlns:p14="http://schemas.microsoft.com/office/powerpoint/2010/main" val="34494170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4292F2B-4EC5-534B-643E-1A3B587F0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294" y="326963"/>
            <a:ext cx="10515600" cy="1325563"/>
          </a:xfrm>
        </p:spPr>
        <p:txBody>
          <a:bodyPr>
            <a:noAutofit/>
          </a:bodyPr>
          <a:lstStyle/>
          <a:p>
            <a:r>
              <a:rPr lang="it-IT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From </a:t>
            </a:r>
            <a:r>
              <a:rPr lang="it-IT" sz="4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bound</a:t>
            </a:r>
            <a:r>
              <a:rPr lang="it-IT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 to </a:t>
            </a:r>
            <a:r>
              <a:rPr lang="it-IT" sz="4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dipole-excited</a:t>
            </a:r>
            <a:r>
              <a:rPr lang="it-IT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 </a:t>
            </a:r>
            <a:r>
              <a:rPr lang="it-IT" sz="4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states</a:t>
            </a:r>
            <a:endParaRPr lang="en-US" sz="4800" dirty="0">
              <a:solidFill>
                <a:schemeClr val="tx1">
                  <a:lumMod val="75000"/>
                  <a:lumOff val="25000"/>
                </a:schemeClr>
              </a:solidFill>
              <a:latin typeface="Bell MT" panose="02020503060305020303" pitchFamily="18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767CE21-27DF-4FBC-598D-74BB3014D3D9}"/>
              </a:ext>
            </a:extLst>
          </p:cNvPr>
          <p:cNvGrpSpPr/>
          <p:nvPr/>
        </p:nvGrpSpPr>
        <p:grpSpPr>
          <a:xfrm>
            <a:off x="7394878" y="2991972"/>
            <a:ext cx="4075205" cy="768005"/>
            <a:chOff x="6744517" y="3491653"/>
            <a:chExt cx="4609283" cy="772090"/>
          </a:xfrm>
        </p:grpSpPr>
        <p:pic>
          <p:nvPicPr>
            <p:cNvPr id="41" name="Immagine 40" descr="Immagine che contiene testo&#10;&#10;Descrizione generata automaticamente">
              <a:extLst>
                <a:ext uri="{FF2B5EF4-FFF2-40B4-BE49-F238E27FC236}">
                  <a16:creationId xmlns:a16="http://schemas.microsoft.com/office/drawing/2014/main" id="{21BEDFA1-95C3-80BD-6D00-CC45D14665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44517" y="3491653"/>
              <a:ext cx="4609283" cy="772090"/>
            </a:xfrm>
            <a:prstGeom prst="rect">
              <a:avLst/>
            </a:prstGeom>
          </p:spPr>
        </p:pic>
        <p:sp>
          <p:nvSpPr>
            <p:cNvPr id="42" name="Rettangolo con angoli arrotondati 41">
              <a:extLst>
                <a:ext uri="{FF2B5EF4-FFF2-40B4-BE49-F238E27FC236}">
                  <a16:creationId xmlns:a16="http://schemas.microsoft.com/office/drawing/2014/main" id="{8BDDB772-73F2-C02B-1A56-FAF823AA8285}"/>
                </a:ext>
              </a:extLst>
            </p:cNvPr>
            <p:cNvSpPr/>
            <p:nvPr/>
          </p:nvSpPr>
          <p:spPr>
            <a:xfrm>
              <a:off x="9338404" y="3560130"/>
              <a:ext cx="754780" cy="596871"/>
            </a:xfrm>
            <a:prstGeom prst="roundRect">
              <a:avLst/>
            </a:prstGeom>
            <a:solidFill>
              <a:schemeClr val="accent2">
                <a:alpha val="3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4B708A-2451-AB96-DB46-C7E1D85CA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8</a:t>
            </a:r>
            <a:endParaRPr lang="en-DE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A6DA04D-A99F-8C8C-D448-81DF8B2A9EBF}"/>
              </a:ext>
            </a:extLst>
          </p:cNvPr>
          <p:cNvSpPr txBox="1"/>
          <p:nvPr/>
        </p:nvSpPr>
        <p:spPr>
          <a:xfrm>
            <a:off x="2410082" y="6419986"/>
            <a:ext cx="76992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i="0" u="none" strike="noStrike" dirty="0">
                <a:solidFill>
                  <a:srgbClr val="555555"/>
                </a:solidFill>
                <a:effectLst/>
                <a:latin typeface="Franklin Gothic Book" panose="020B0503020102020204" pitchFamily="34" charset="0"/>
              </a:rPr>
              <a:t>S. Bacca, N. Barnea, G. Hagen, G. </a:t>
            </a:r>
            <a:r>
              <a:rPr lang="en-GB" sz="1600" b="0" i="0" u="none" strike="noStrike" dirty="0" err="1">
                <a:solidFill>
                  <a:srgbClr val="555555"/>
                </a:solidFill>
                <a:effectLst/>
                <a:latin typeface="Franklin Gothic Book" panose="020B0503020102020204" pitchFamily="34" charset="0"/>
              </a:rPr>
              <a:t>Orlandini</a:t>
            </a:r>
            <a:r>
              <a:rPr lang="en-GB" sz="1600" b="0" i="0" u="none" strike="noStrike" dirty="0">
                <a:solidFill>
                  <a:srgbClr val="555555"/>
                </a:solidFill>
                <a:effectLst/>
                <a:latin typeface="Franklin Gothic Book" panose="020B0503020102020204" pitchFamily="34" charset="0"/>
              </a:rPr>
              <a:t>, T. </a:t>
            </a:r>
            <a:r>
              <a:rPr lang="en-GB" sz="1600" b="0" i="0" u="none" strike="noStrike" dirty="0" err="1">
                <a:solidFill>
                  <a:srgbClr val="555555"/>
                </a:solidFill>
                <a:effectLst/>
                <a:latin typeface="Franklin Gothic Book" panose="020B0503020102020204" pitchFamily="34" charset="0"/>
              </a:rPr>
              <a:t>Papenbrock</a:t>
            </a:r>
            <a:r>
              <a:rPr lang="en-GB" sz="1600" b="0" i="0" u="none" strike="noStrike" dirty="0">
                <a:solidFill>
                  <a:srgbClr val="555555"/>
                </a:solidFill>
                <a:effectLst/>
                <a:latin typeface="Franklin Gothic Book" panose="020B0503020102020204" pitchFamily="34" charset="0"/>
              </a:rPr>
              <a:t>, PRL </a:t>
            </a:r>
            <a:r>
              <a:rPr lang="en-GB" sz="1600" b="1" i="0" u="none" strike="noStrike" dirty="0">
                <a:solidFill>
                  <a:srgbClr val="555555"/>
                </a:solidFill>
                <a:effectLst/>
                <a:latin typeface="Franklin Gothic Book" panose="020B0503020102020204" pitchFamily="34" charset="0"/>
              </a:rPr>
              <a:t>111</a:t>
            </a:r>
            <a:r>
              <a:rPr lang="en-GB" sz="1600" b="0" i="0" u="none" strike="noStrike" dirty="0">
                <a:solidFill>
                  <a:srgbClr val="555555"/>
                </a:solidFill>
                <a:effectLst/>
                <a:latin typeface="Franklin Gothic Book" panose="020B0503020102020204" pitchFamily="34" charset="0"/>
              </a:rPr>
              <a:t>, 122502 (2013).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537FE56-D578-DB6E-CC23-22504A228BAE}"/>
              </a:ext>
            </a:extLst>
          </p:cNvPr>
          <p:cNvSpPr txBox="1"/>
          <p:nvPr/>
        </p:nvSpPr>
        <p:spPr>
          <a:xfrm>
            <a:off x="1639441" y="3936176"/>
            <a:ext cx="2182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C</a:t>
            </a:r>
            <a:r>
              <a:rPr lang="en-DE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ontinuum problem</a:t>
            </a:r>
          </a:p>
        </p:txBody>
      </p:sp>
      <p:sp>
        <p:nvSpPr>
          <p:cNvPr id="97" name="Right Arrow 96">
            <a:extLst>
              <a:ext uri="{FF2B5EF4-FFF2-40B4-BE49-F238E27FC236}">
                <a16:creationId xmlns:a16="http://schemas.microsoft.com/office/drawing/2014/main" id="{C9CF79B2-E5D7-DF2D-B89E-399501F3344D}"/>
              </a:ext>
            </a:extLst>
          </p:cNvPr>
          <p:cNvSpPr/>
          <p:nvPr/>
        </p:nvSpPr>
        <p:spPr>
          <a:xfrm>
            <a:off x="5710607" y="3823486"/>
            <a:ext cx="673354" cy="565448"/>
          </a:xfrm>
          <a:prstGeom prst="rightArrow">
            <a:avLst/>
          </a:prstGeom>
          <a:solidFill>
            <a:schemeClr val="accent2">
              <a:alpha val="38074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105" name="Picture 104" descr="A black and white text&#10;&#10;Description automatically generated">
            <a:extLst>
              <a:ext uri="{FF2B5EF4-FFF2-40B4-BE49-F238E27FC236}">
                <a16:creationId xmlns:a16="http://schemas.microsoft.com/office/drawing/2014/main" id="{3FF89151-9544-6E00-0F05-D49821D54B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8148" y="1575378"/>
            <a:ext cx="891352" cy="690079"/>
          </a:xfrm>
          <a:prstGeom prst="rect">
            <a:avLst/>
          </a:prstGeom>
        </p:spPr>
      </p:pic>
      <p:grpSp>
        <p:nvGrpSpPr>
          <p:cNvPr id="108" name="Group 107">
            <a:extLst>
              <a:ext uri="{FF2B5EF4-FFF2-40B4-BE49-F238E27FC236}">
                <a16:creationId xmlns:a16="http://schemas.microsoft.com/office/drawing/2014/main" id="{5CD2B9A5-F5BB-B37A-090B-26C1957E4CC3}"/>
              </a:ext>
            </a:extLst>
          </p:cNvPr>
          <p:cNvGrpSpPr/>
          <p:nvPr/>
        </p:nvGrpSpPr>
        <p:grpSpPr>
          <a:xfrm>
            <a:off x="7538927" y="1400708"/>
            <a:ext cx="3305528" cy="1153118"/>
            <a:chOff x="7764621" y="1598227"/>
            <a:chExt cx="3076200" cy="1061784"/>
          </a:xfrm>
        </p:grpSpPr>
        <p:pic>
          <p:nvPicPr>
            <p:cNvPr id="103" name="Picture 102" descr="A mathematical equation with symbols&#10;&#10;Description automatically generated">
              <a:extLst>
                <a:ext uri="{FF2B5EF4-FFF2-40B4-BE49-F238E27FC236}">
                  <a16:creationId xmlns:a16="http://schemas.microsoft.com/office/drawing/2014/main" id="{BB87879F-7A74-C5B2-61F9-8C776954A13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64621" y="1598227"/>
              <a:ext cx="3076200" cy="1061784"/>
            </a:xfrm>
            <a:prstGeom prst="rect">
              <a:avLst/>
            </a:prstGeom>
          </p:spPr>
        </p:pic>
        <p:sp>
          <p:nvSpPr>
            <p:cNvPr id="106" name="Rounded Rectangle 105">
              <a:extLst>
                <a:ext uri="{FF2B5EF4-FFF2-40B4-BE49-F238E27FC236}">
                  <a16:creationId xmlns:a16="http://schemas.microsoft.com/office/drawing/2014/main" id="{9B0AD545-974A-5F16-49A3-3120557C658F}"/>
                </a:ext>
              </a:extLst>
            </p:cNvPr>
            <p:cNvSpPr/>
            <p:nvPr/>
          </p:nvSpPr>
          <p:spPr>
            <a:xfrm>
              <a:off x="9589424" y="1835755"/>
              <a:ext cx="1105080" cy="518651"/>
            </a:xfrm>
            <a:prstGeom prst="roundRect">
              <a:avLst/>
            </a:prstGeom>
            <a:solidFill>
              <a:schemeClr val="accent2">
                <a:alpha val="37675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DFDFDCF7-8608-07B2-B9A3-160F5D384514}"/>
              </a:ext>
            </a:extLst>
          </p:cNvPr>
          <p:cNvSpPr txBox="1"/>
          <p:nvPr/>
        </p:nvSpPr>
        <p:spPr>
          <a:xfrm>
            <a:off x="8073165" y="3893551"/>
            <a:ext cx="271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b="1" dirty="0">
                <a:solidFill>
                  <a:schemeClr val="accent2"/>
                </a:solidFill>
                <a:latin typeface="Franklin Gothic Book" panose="020B0503020102020204" pitchFamily="34" charset="0"/>
              </a:rPr>
              <a:t>Bound-state like problem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C10E76D0-75F4-9116-E60E-FE42CF0E72D3}"/>
              </a:ext>
            </a:extLst>
          </p:cNvPr>
          <p:cNvSpPr txBox="1"/>
          <p:nvPr/>
        </p:nvSpPr>
        <p:spPr>
          <a:xfrm>
            <a:off x="4974384" y="3062047"/>
            <a:ext cx="2145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b="1" dirty="0">
                <a:solidFill>
                  <a:schemeClr val="accent2"/>
                </a:solidFill>
                <a:latin typeface="Franklin Gothic Book" panose="020B0503020102020204" pitchFamily="34" charset="0"/>
              </a:rPr>
              <a:t>Lorentz Integral </a:t>
            </a:r>
          </a:p>
          <a:p>
            <a:pPr algn="ctr"/>
            <a:r>
              <a:rPr lang="en-DE" b="1" dirty="0">
                <a:solidFill>
                  <a:schemeClr val="accent2"/>
                </a:solidFill>
                <a:latin typeface="Franklin Gothic Book" panose="020B0503020102020204" pitchFamily="34" charset="0"/>
              </a:rPr>
              <a:t>Transform (LIT)</a:t>
            </a: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C1FD6361-2984-D25C-1041-0FFD5D4DA8F3}"/>
              </a:ext>
            </a:extLst>
          </p:cNvPr>
          <p:cNvGrpSpPr/>
          <p:nvPr/>
        </p:nvGrpSpPr>
        <p:grpSpPr>
          <a:xfrm>
            <a:off x="5200237" y="1682299"/>
            <a:ext cx="1502679" cy="1343352"/>
            <a:chOff x="4662063" y="1736217"/>
            <a:chExt cx="1502679" cy="1343352"/>
          </a:xfrm>
        </p:grpSpPr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A311600F-A307-85B1-6916-249C8313C16D}"/>
                </a:ext>
              </a:extLst>
            </p:cNvPr>
            <p:cNvGrpSpPr/>
            <p:nvPr/>
          </p:nvGrpSpPr>
          <p:grpSpPr>
            <a:xfrm>
              <a:off x="4662063" y="1736217"/>
              <a:ext cx="1502679" cy="1142806"/>
              <a:chOff x="9463337" y="1836229"/>
              <a:chExt cx="1839356" cy="1206553"/>
            </a:xfrm>
          </p:grpSpPr>
          <p:pic>
            <p:nvPicPr>
              <p:cNvPr id="111" name="Picture 110">
                <a:extLst>
                  <a:ext uri="{FF2B5EF4-FFF2-40B4-BE49-F238E27FC236}">
                    <a16:creationId xmlns:a16="http://schemas.microsoft.com/office/drawing/2014/main" id="{FDB4AB98-55F5-9E8C-F2FE-75FA4745411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8454" t="6635" r="6909" b="8577"/>
              <a:stretch/>
            </p:blipFill>
            <p:spPr>
              <a:xfrm>
                <a:off x="9463337" y="1836229"/>
                <a:ext cx="1839356" cy="1206553"/>
              </a:xfrm>
              <a:prstGeom prst="rect">
                <a:avLst/>
              </a:prstGeom>
            </p:spPr>
          </p:pic>
          <p:cxnSp>
            <p:nvCxnSpPr>
              <p:cNvPr id="112" name="Straight Arrow Connector 111">
                <a:extLst>
                  <a:ext uri="{FF2B5EF4-FFF2-40B4-BE49-F238E27FC236}">
                    <a16:creationId xmlns:a16="http://schemas.microsoft.com/office/drawing/2014/main" id="{9CDE7FDE-EFAB-6E39-AFA6-C6577F5DA3B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430381" y="2265080"/>
                <a:ext cx="234306" cy="134596"/>
              </a:xfrm>
              <a:prstGeom prst="straightConnector1">
                <a:avLst/>
              </a:prstGeom>
              <a:ln w="1905">
                <a:solidFill>
                  <a:schemeClr val="tx1">
                    <a:lumMod val="75000"/>
                    <a:lumOff val="25000"/>
                  </a:schemeClr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13" name="Picture 112" descr="A black letter on a white background&#10;&#10;Description automatically generated">
                <a:extLst>
                  <a:ext uri="{FF2B5EF4-FFF2-40B4-BE49-F238E27FC236}">
                    <a16:creationId xmlns:a16="http://schemas.microsoft.com/office/drawing/2014/main" id="{B95841D6-D641-9417-13AA-E67B9F550F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679081" y="2037291"/>
                <a:ext cx="254714" cy="347901"/>
              </a:xfrm>
              <a:prstGeom prst="rect">
                <a:avLst/>
              </a:prstGeom>
            </p:spPr>
          </p:pic>
        </p:grpSp>
        <p:pic>
          <p:nvPicPr>
            <p:cNvPr id="114" name="Picture 113" descr="A black letter on a white background&#10;&#10;Description automatically generated">
              <a:extLst>
                <a:ext uri="{FF2B5EF4-FFF2-40B4-BE49-F238E27FC236}">
                  <a16:creationId xmlns:a16="http://schemas.microsoft.com/office/drawing/2014/main" id="{1C818546-AAD7-17A3-EF5E-E15290D6C9E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317693" y="2858244"/>
              <a:ext cx="191418" cy="221325"/>
            </a:xfrm>
            <a:prstGeom prst="rect">
              <a:avLst/>
            </a:prstGeom>
          </p:spPr>
        </p:pic>
      </p:grpSp>
      <p:sp>
        <p:nvSpPr>
          <p:cNvPr id="115" name="TextBox 114">
            <a:extLst>
              <a:ext uri="{FF2B5EF4-FFF2-40B4-BE49-F238E27FC236}">
                <a16:creationId xmlns:a16="http://schemas.microsoft.com/office/drawing/2014/main" id="{BADC06EE-483C-0F6D-2CD4-D881DCE8718D}"/>
              </a:ext>
            </a:extLst>
          </p:cNvPr>
          <p:cNvSpPr txBox="1"/>
          <p:nvPr/>
        </p:nvSpPr>
        <p:spPr>
          <a:xfrm>
            <a:off x="8736549" y="2482731"/>
            <a:ext cx="813043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where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3E86EE9-8021-F982-3289-53831ED456F6}"/>
              </a:ext>
            </a:extLst>
          </p:cNvPr>
          <p:cNvGrpSpPr/>
          <p:nvPr/>
        </p:nvGrpSpPr>
        <p:grpSpPr>
          <a:xfrm>
            <a:off x="693164" y="2153636"/>
            <a:ext cx="4075205" cy="1818633"/>
            <a:chOff x="686044" y="2075901"/>
            <a:chExt cx="4075205" cy="1818633"/>
          </a:xfrm>
        </p:grpSpPr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D8DB926F-B222-377E-5A2C-95FCC597D162}"/>
                </a:ext>
              </a:extLst>
            </p:cNvPr>
            <p:cNvGrpSpPr/>
            <p:nvPr/>
          </p:nvGrpSpPr>
          <p:grpSpPr>
            <a:xfrm>
              <a:off x="686044" y="2075901"/>
              <a:ext cx="4075205" cy="1818633"/>
              <a:chOff x="1129957" y="4027120"/>
              <a:chExt cx="4470400" cy="1981200"/>
            </a:xfrm>
          </p:grpSpPr>
          <p:pic>
            <p:nvPicPr>
              <p:cNvPr id="127" name="Picture 126" descr="A graph showing energy and energy&#10;&#10;Description automatically generated">
                <a:extLst>
                  <a:ext uri="{FF2B5EF4-FFF2-40B4-BE49-F238E27FC236}">
                    <a16:creationId xmlns:a16="http://schemas.microsoft.com/office/drawing/2014/main" id="{0C886195-A7E8-2773-8A85-3144B97C0C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129957" y="4027120"/>
                <a:ext cx="4470400" cy="1981200"/>
              </a:xfrm>
              <a:prstGeom prst="rect">
                <a:avLst/>
              </a:prstGeom>
            </p:spPr>
          </p:pic>
          <p:sp>
            <p:nvSpPr>
              <p:cNvPr id="128" name="Rectangle 127">
                <a:extLst>
                  <a:ext uri="{FF2B5EF4-FFF2-40B4-BE49-F238E27FC236}">
                    <a16:creationId xmlns:a16="http://schemas.microsoft.com/office/drawing/2014/main" id="{9EB5CE2B-FE3B-BBBF-0C3D-61C409D0A074}"/>
                  </a:ext>
                </a:extLst>
              </p:cNvPr>
              <p:cNvSpPr/>
              <p:nvPr/>
            </p:nvSpPr>
            <p:spPr>
              <a:xfrm>
                <a:off x="4646141" y="4226011"/>
                <a:ext cx="778475" cy="42013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29" name="Rectangle 128">
                <a:extLst>
                  <a:ext uri="{FF2B5EF4-FFF2-40B4-BE49-F238E27FC236}">
                    <a16:creationId xmlns:a16="http://schemas.microsoft.com/office/drawing/2014/main" id="{BA6C2579-EA54-3399-F7B5-575E0D261A6A}"/>
                  </a:ext>
                </a:extLst>
              </p:cNvPr>
              <p:cNvSpPr/>
              <p:nvPr/>
            </p:nvSpPr>
            <p:spPr>
              <a:xfrm>
                <a:off x="2398396" y="4372618"/>
                <a:ext cx="778475" cy="42013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</p:grpSp>
        <p:sp>
          <p:nvSpPr>
            <p:cNvPr id="130" name="Rounded Rectangle 129">
              <a:extLst>
                <a:ext uri="{FF2B5EF4-FFF2-40B4-BE49-F238E27FC236}">
                  <a16:creationId xmlns:a16="http://schemas.microsoft.com/office/drawing/2014/main" id="{218F5B52-225A-81F2-A10A-4418F0A68BFB}"/>
                </a:ext>
              </a:extLst>
            </p:cNvPr>
            <p:cNvSpPr/>
            <p:nvPr/>
          </p:nvSpPr>
          <p:spPr>
            <a:xfrm>
              <a:off x="2514928" y="2197073"/>
              <a:ext cx="2049038" cy="1228569"/>
            </a:xfrm>
            <a:prstGeom prst="roundRect">
              <a:avLst/>
            </a:prstGeom>
            <a:solidFill>
              <a:schemeClr val="accent1">
                <a:alpha val="38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</p:grpSp>
    </p:spTree>
    <p:extLst>
      <p:ext uri="{BB962C8B-B14F-4D97-AF65-F5344CB8AC3E}">
        <p14:creationId xmlns:p14="http://schemas.microsoft.com/office/powerpoint/2010/main" val="8185217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4292F2B-4EC5-534B-643E-1A3B587F0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294" y="326963"/>
            <a:ext cx="10515600" cy="1325563"/>
          </a:xfrm>
        </p:spPr>
        <p:txBody>
          <a:bodyPr>
            <a:noAutofit/>
          </a:bodyPr>
          <a:lstStyle/>
          <a:p>
            <a:r>
              <a:rPr lang="it-IT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From </a:t>
            </a:r>
            <a:r>
              <a:rPr lang="it-IT" sz="4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bound</a:t>
            </a:r>
            <a:r>
              <a:rPr lang="it-IT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 to </a:t>
            </a:r>
            <a:r>
              <a:rPr lang="it-IT" sz="4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dipole-excited</a:t>
            </a:r>
            <a:r>
              <a:rPr lang="it-IT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 </a:t>
            </a:r>
            <a:r>
              <a:rPr lang="it-IT" sz="4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states</a:t>
            </a:r>
            <a:endParaRPr lang="en-US" sz="4800" dirty="0">
              <a:solidFill>
                <a:schemeClr val="tx1">
                  <a:lumMod val="75000"/>
                  <a:lumOff val="25000"/>
                </a:schemeClr>
              </a:solidFill>
              <a:latin typeface="Bell MT" panose="02020503060305020303" pitchFamily="18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767CE21-27DF-4FBC-598D-74BB3014D3D9}"/>
              </a:ext>
            </a:extLst>
          </p:cNvPr>
          <p:cNvGrpSpPr/>
          <p:nvPr/>
        </p:nvGrpSpPr>
        <p:grpSpPr>
          <a:xfrm>
            <a:off x="7394878" y="2991972"/>
            <a:ext cx="4075205" cy="768005"/>
            <a:chOff x="6744517" y="3491653"/>
            <a:chExt cx="4609283" cy="772090"/>
          </a:xfrm>
        </p:grpSpPr>
        <p:pic>
          <p:nvPicPr>
            <p:cNvPr id="41" name="Immagine 40" descr="Immagine che contiene testo&#10;&#10;Descrizione generata automaticamente">
              <a:extLst>
                <a:ext uri="{FF2B5EF4-FFF2-40B4-BE49-F238E27FC236}">
                  <a16:creationId xmlns:a16="http://schemas.microsoft.com/office/drawing/2014/main" id="{21BEDFA1-95C3-80BD-6D00-CC45D14665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44517" y="3491653"/>
              <a:ext cx="4609283" cy="772090"/>
            </a:xfrm>
            <a:prstGeom prst="rect">
              <a:avLst/>
            </a:prstGeom>
          </p:spPr>
        </p:pic>
        <p:sp>
          <p:nvSpPr>
            <p:cNvPr id="42" name="Rettangolo con angoli arrotondati 41">
              <a:extLst>
                <a:ext uri="{FF2B5EF4-FFF2-40B4-BE49-F238E27FC236}">
                  <a16:creationId xmlns:a16="http://schemas.microsoft.com/office/drawing/2014/main" id="{8BDDB772-73F2-C02B-1A56-FAF823AA8285}"/>
                </a:ext>
              </a:extLst>
            </p:cNvPr>
            <p:cNvSpPr/>
            <p:nvPr/>
          </p:nvSpPr>
          <p:spPr>
            <a:xfrm>
              <a:off x="9338404" y="3560130"/>
              <a:ext cx="754780" cy="596871"/>
            </a:xfrm>
            <a:prstGeom prst="roundRect">
              <a:avLst/>
            </a:prstGeom>
            <a:solidFill>
              <a:schemeClr val="accent2">
                <a:alpha val="3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54F3291D-A243-F1C3-93B3-C6FB5D5B120A}"/>
              </a:ext>
            </a:extLst>
          </p:cNvPr>
          <p:cNvSpPr txBox="1"/>
          <p:nvPr/>
        </p:nvSpPr>
        <p:spPr>
          <a:xfrm>
            <a:off x="816294" y="4740712"/>
            <a:ext cx="63627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900" b="1" dirty="0">
                <a:solidFill>
                  <a:schemeClr val="accent5">
                    <a:lumMod val="75000"/>
                  </a:schemeClr>
                </a:solidFill>
                <a:latin typeface="Franklin Gothic Book" panose="020B0503020102020204" pitchFamily="34" charset="0"/>
              </a:rPr>
              <a:t>LIT-CC </a:t>
            </a:r>
            <a:r>
              <a:rPr lang="it-IT" sz="1900" b="1" dirty="0" err="1">
                <a:solidFill>
                  <a:schemeClr val="accent5">
                    <a:lumMod val="75000"/>
                  </a:schemeClr>
                </a:solidFill>
                <a:latin typeface="Franklin Gothic Book" panose="020B0503020102020204" pitchFamily="34" charset="0"/>
              </a:rPr>
              <a:t>ansatz</a:t>
            </a:r>
            <a:r>
              <a:rPr lang="it-IT" sz="1900" dirty="0">
                <a:solidFill>
                  <a:schemeClr val="accent5">
                    <a:lumMod val="75000"/>
                  </a:schemeClr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for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closed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-shell nuclei:</a:t>
            </a: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533E8EF9-592E-6454-E344-CC4319A80E4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05" b="15956"/>
          <a:stretch/>
        </p:blipFill>
        <p:spPr>
          <a:xfrm>
            <a:off x="4806169" y="5337642"/>
            <a:ext cx="6284941" cy="657927"/>
          </a:xfrm>
          <a:prstGeom prst="rect">
            <a:avLst/>
          </a:prstGeom>
        </p:spPr>
      </p:pic>
      <p:grpSp>
        <p:nvGrpSpPr>
          <p:cNvPr id="22" name="Gruppo 21">
            <a:extLst>
              <a:ext uri="{FF2B5EF4-FFF2-40B4-BE49-F238E27FC236}">
                <a16:creationId xmlns:a16="http://schemas.microsoft.com/office/drawing/2014/main" id="{8A5C2BB5-233C-039A-4EE4-43DE321B7913}"/>
              </a:ext>
            </a:extLst>
          </p:cNvPr>
          <p:cNvGrpSpPr/>
          <p:nvPr/>
        </p:nvGrpSpPr>
        <p:grpSpPr>
          <a:xfrm>
            <a:off x="2005500" y="5274006"/>
            <a:ext cx="2188000" cy="785197"/>
            <a:chOff x="838200" y="3002622"/>
            <a:chExt cx="2305692" cy="852755"/>
          </a:xfrm>
        </p:grpSpPr>
        <p:pic>
          <p:nvPicPr>
            <p:cNvPr id="23" name="Immagine 22" descr="Immagine che contiene testo&#10;&#10;Descrizione generata automaticamente">
              <a:extLst>
                <a:ext uri="{FF2B5EF4-FFF2-40B4-BE49-F238E27FC236}">
                  <a16:creationId xmlns:a16="http://schemas.microsoft.com/office/drawing/2014/main" id="{9E9C06D8-506C-3C23-7E08-C88CEB4F293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3002622"/>
              <a:ext cx="2305692" cy="852755"/>
            </a:xfrm>
            <a:prstGeom prst="rect">
              <a:avLst/>
            </a:prstGeom>
          </p:spPr>
        </p:pic>
        <p:sp>
          <p:nvSpPr>
            <p:cNvPr id="24" name="Rettangolo con angoli arrotondati 23">
              <a:extLst>
                <a:ext uri="{FF2B5EF4-FFF2-40B4-BE49-F238E27FC236}">
                  <a16:creationId xmlns:a16="http://schemas.microsoft.com/office/drawing/2014/main" id="{56872E1F-A8EC-4ECE-D0AA-D7F34D6CDA93}"/>
                </a:ext>
              </a:extLst>
            </p:cNvPr>
            <p:cNvSpPr/>
            <p:nvPr/>
          </p:nvSpPr>
          <p:spPr>
            <a:xfrm>
              <a:off x="2054455" y="3158303"/>
              <a:ext cx="460145" cy="520463"/>
            </a:xfrm>
            <a:prstGeom prst="roundRect">
              <a:avLst/>
            </a:prstGeom>
            <a:solidFill>
              <a:schemeClr val="accent5">
                <a:lumMod val="75000"/>
                <a:alpha val="3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4B708A-2451-AB96-DB46-C7E1D85CA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8</a:t>
            </a:r>
            <a:endParaRPr lang="en-DE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A6DA04D-A99F-8C8C-D448-81DF8B2A9EBF}"/>
              </a:ext>
            </a:extLst>
          </p:cNvPr>
          <p:cNvSpPr txBox="1"/>
          <p:nvPr/>
        </p:nvSpPr>
        <p:spPr>
          <a:xfrm>
            <a:off x="2410082" y="6419986"/>
            <a:ext cx="76992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i="0" u="none" strike="noStrike" dirty="0">
                <a:solidFill>
                  <a:srgbClr val="555555"/>
                </a:solidFill>
                <a:effectLst/>
                <a:latin typeface="Franklin Gothic Book" panose="020B0503020102020204" pitchFamily="34" charset="0"/>
              </a:rPr>
              <a:t>S. Bacca, N. Barnea, G. Hagen, G. </a:t>
            </a:r>
            <a:r>
              <a:rPr lang="en-GB" sz="1600" b="0" i="0" u="none" strike="noStrike" dirty="0" err="1">
                <a:solidFill>
                  <a:srgbClr val="555555"/>
                </a:solidFill>
                <a:effectLst/>
                <a:latin typeface="Franklin Gothic Book" panose="020B0503020102020204" pitchFamily="34" charset="0"/>
              </a:rPr>
              <a:t>Orlandini</a:t>
            </a:r>
            <a:r>
              <a:rPr lang="en-GB" sz="1600" b="0" i="0" u="none" strike="noStrike" dirty="0">
                <a:solidFill>
                  <a:srgbClr val="555555"/>
                </a:solidFill>
                <a:effectLst/>
                <a:latin typeface="Franklin Gothic Book" panose="020B0503020102020204" pitchFamily="34" charset="0"/>
              </a:rPr>
              <a:t>, T. </a:t>
            </a:r>
            <a:r>
              <a:rPr lang="en-GB" sz="1600" b="0" i="0" u="none" strike="noStrike" dirty="0" err="1">
                <a:solidFill>
                  <a:srgbClr val="555555"/>
                </a:solidFill>
                <a:effectLst/>
                <a:latin typeface="Franklin Gothic Book" panose="020B0503020102020204" pitchFamily="34" charset="0"/>
              </a:rPr>
              <a:t>Papenbrock</a:t>
            </a:r>
            <a:r>
              <a:rPr lang="en-GB" sz="1600" b="0" i="0" u="none" strike="noStrike" dirty="0">
                <a:solidFill>
                  <a:srgbClr val="555555"/>
                </a:solidFill>
                <a:effectLst/>
                <a:latin typeface="Franklin Gothic Book" panose="020B0503020102020204" pitchFamily="34" charset="0"/>
              </a:rPr>
              <a:t>, PRL </a:t>
            </a:r>
            <a:r>
              <a:rPr lang="en-GB" sz="1600" b="1" i="0" u="none" strike="noStrike" dirty="0">
                <a:solidFill>
                  <a:srgbClr val="555555"/>
                </a:solidFill>
                <a:effectLst/>
                <a:latin typeface="Franklin Gothic Book" panose="020B0503020102020204" pitchFamily="34" charset="0"/>
              </a:rPr>
              <a:t>111</a:t>
            </a:r>
            <a:r>
              <a:rPr lang="en-GB" sz="1600" b="0" i="0" u="none" strike="noStrike" dirty="0">
                <a:solidFill>
                  <a:srgbClr val="555555"/>
                </a:solidFill>
                <a:effectLst/>
                <a:latin typeface="Franklin Gothic Book" panose="020B0503020102020204" pitchFamily="34" charset="0"/>
              </a:rPr>
              <a:t>, 122502 (2013).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537FE56-D578-DB6E-CC23-22504A228BAE}"/>
              </a:ext>
            </a:extLst>
          </p:cNvPr>
          <p:cNvSpPr txBox="1"/>
          <p:nvPr/>
        </p:nvSpPr>
        <p:spPr>
          <a:xfrm>
            <a:off x="1639441" y="3936176"/>
            <a:ext cx="2182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C</a:t>
            </a:r>
            <a:r>
              <a:rPr lang="en-DE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ontinuum problem</a:t>
            </a:r>
          </a:p>
        </p:txBody>
      </p:sp>
      <p:sp>
        <p:nvSpPr>
          <p:cNvPr id="97" name="Right Arrow 96">
            <a:extLst>
              <a:ext uri="{FF2B5EF4-FFF2-40B4-BE49-F238E27FC236}">
                <a16:creationId xmlns:a16="http://schemas.microsoft.com/office/drawing/2014/main" id="{C9CF79B2-E5D7-DF2D-B89E-399501F3344D}"/>
              </a:ext>
            </a:extLst>
          </p:cNvPr>
          <p:cNvSpPr/>
          <p:nvPr/>
        </p:nvSpPr>
        <p:spPr>
          <a:xfrm>
            <a:off x="5710607" y="3823486"/>
            <a:ext cx="673354" cy="565448"/>
          </a:xfrm>
          <a:prstGeom prst="rightArrow">
            <a:avLst/>
          </a:prstGeom>
          <a:solidFill>
            <a:schemeClr val="accent2">
              <a:alpha val="38074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105" name="Picture 104" descr="A black and white text&#10;&#10;Description automatically generated">
            <a:extLst>
              <a:ext uri="{FF2B5EF4-FFF2-40B4-BE49-F238E27FC236}">
                <a16:creationId xmlns:a16="http://schemas.microsoft.com/office/drawing/2014/main" id="{3FF89151-9544-6E00-0F05-D49821D54B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8148" y="1575378"/>
            <a:ext cx="891352" cy="690079"/>
          </a:xfrm>
          <a:prstGeom prst="rect">
            <a:avLst/>
          </a:prstGeom>
        </p:spPr>
      </p:pic>
      <p:grpSp>
        <p:nvGrpSpPr>
          <p:cNvPr id="108" name="Group 107">
            <a:extLst>
              <a:ext uri="{FF2B5EF4-FFF2-40B4-BE49-F238E27FC236}">
                <a16:creationId xmlns:a16="http://schemas.microsoft.com/office/drawing/2014/main" id="{5CD2B9A5-F5BB-B37A-090B-26C1957E4CC3}"/>
              </a:ext>
            </a:extLst>
          </p:cNvPr>
          <p:cNvGrpSpPr/>
          <p:nvPr/>
        </p:nvGrpSpPr>
        <p:grpSpPr>
          <a:xfrm>
            <a:off x="7538927" y="1400708"/>
            <a:ext cx="3305528" cy="1153118"/>
            <a:chOff x="7764621" y="1598227"/>
            <a:chExt cx="3076200" cy="1061784"/>
          </a:xfrm>
        </p:grpSpPr>
        <p:pic>
          <p:nvPicPr>
            <p:cNvPr id="103" name="Picture 102" descr="A mathematical equation with symbols&#10;&#10;Description automatically generated">
              <a:extLst>
                <a:ext uri="{FF2B5EF4-FFF2-40B4-BE49-F238E27FC236}">
                  <a16:creationId xmlns:a16="http://schemas.microsoft.com/office/drawing/2014/main" id="{BB87879F-7A74-C5B2-61F9-8C776954A13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764621" y="1598227"/>
              <a:ext cx="3076200" cy="1061784"/>
            </a:xfrm>
            <a:prstGeom prst="rect">
              <a:avLst/>
            </a:prstGeom>
          </p:spPr>
        </p:pic>
        <p:sp>
          <p:nvSpPr>
            <p:cNvPr id="106" name="Rounded Rectangle 105">
              <a:extLst>
                <a:ext uri="{FF2B5EF4-FFF2-40B4-BE49-F238E27FC236}">
                  <a16:creationId xmlns:a16="http://schemas.microsoft.com/office/drawing/2014/main" id="{9B0AD545-974A-5F16-49A3-3120557C658F}"/>
                </a:ext>
              </a:extLst>
            </p:cNvPr>
            <p:cNvSpPr/>
            <p:nvPr/>
          </p:nvSpPr>
          <p:spPr>
            <a:xfrm>
              <a:off x="9589424" y="1835755"/>
              <a:ext cx="1105080" cy="518651"/>
            </a:xfrm>
            <a:prstGeom prst="roundRect">
              <a:avLst/>
            </a:prstGeom>
            <a:solidFill>
              <a:schemeClr val="accent2">
                <a:alpha val="37675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DFDFDCF7-8608-07B2-B9A3-160F5D384514}"/>
              </a:ext>
            </a:extLst>
          </p:cNvPr>
          <p:cNvSpPr txBox="1"/>
          <p:nvPr/>
        </p:nvSpPr>
        <p:spPr>
          <a:xfrm>
            <a:off x="8073165" y="3893551"/>
            <a:ext cx="271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b="1" dirty="0">
                <a:solidFill>
                  <a:schemeClr val="accent2"/>
                </a:solidFill>
                <a:latin typeface="Franklin Gothic Book" panose="020B0503020102020204" pitchFamily="34" charset="0"/>
              </a:rPr>
              <a:t>Bound-state like problem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C10E76D0-75F4-9116-E60E-FE42CF0E72D3}"/>
              </a:ext>
            </a:extLst>
          </p:cNvPr>
          <p:cNvSpPr txBox="1"/>
          <p:nvPr/>
        </p:nvSpPr>
        <p:spPr>
          <a:xfrm>
            <a:off x="4974384" y="3062047"/>
            <a:ext cx="2145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b="1" dirty="0">
                <a:solidFill>
                  <a:schemeClr val="accent2"/>
                </a:solidFill>
                <a:latin typeface="Franklin Gothic Book" panose="020B0503020102020204" pitchFamily="34" charset="0"/>
              </a:rPr>
              <a:t>Lorentz Integral </a:t>
            </a:r>
          </a:p>
          <a:p>
            <a:pPr algn="ctr"/>
            <a:r>
              <a:rPr lang="en-DE" b="1" dirty="0">
                <a:solidFill>
                  <a:schemeClr val="accent2"/>
                </a:solidFill>
                <a:latin typeface="Franklin Gothic Book" panose="020B0503020102020204" pitchFamily="34" charset="0"/>
              </a:rPr>
              <a:t>Transform (LIT)</a:t>
            </a: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C1FD6361-2984-D25C-1041-0FFD5D4DA8F3}"/>
              </a:ext>
            </a:extLst>
          </p:cNvPr>
          <p:cNvGrpSpPr/>
          <p:nvPr/>
        </p:nvGrpSpPr>
        <p:grpSpPr>
          <a:xfrm>
            <a:off x="5200237" y="1682299"/>
            <a:ext cx="1502679" cy="1343352"/>
            <a:chOff x="4662063" y="1736217"/>
            <a:chExt cx="1502679" cy="1343352"/>
          </a:xfrm>
        </p:grpSpPr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A311600F-A307-85B1-6916-249C8313C16D}"/>
                </a:ext>
              </a:extLst>
            </p:cNvPr>
            <p:cNvGrpSpPr/>
            <p:nvPr/>
          </p:nvGrpSpPr>
          <p:grpSpPr>
            <a:xfrm>
              <a:off x="4662063" y="1736217"/>
              <a:ext cx="1502679" cy="1142806"/>
              <a:chOff x="9463337" y="1836229"/>
              <a:chExt cx="1839356" cy="1206553"/>
            </a:xfrm>
          </p:grpSpPr>
          <p:pic>
            <p:nvPicPr>
              <p:cNvPr id="111" name="Picture 110">
                <a:extLst>
                  <a:ext uri="{FF2B5EF4-FFF2-40B4-BE49-F238E27FC236}">
                    <a16:creationId xmlns:a16="http://schemas.microsoft.com/office/drawing/2014/main" id="{FDB4AB98-55F5-9E8C-F2FE-75FA4745411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8454" t="6635" r="6909" b="8577"/>
              <a:stretch/>
            </p:blipFill>
            <p:spPr>
              <a:xfrm>
                <a:off x="9463337" y="1836229"/>
                <a:ext cx="1839356" cy="1206553"/>
              </a:xfrm>
              <a:prstGeom prst="rect">
                <a:avLst/>
              </a:prstGeom>
            </p:spPr>
          </p:pic>
          <p:cxnSp>
            <p:nvCxnSpPr>
              <p:cNvPr id="112" name="Straight Arrow Connector 111">
                <a:extLst>
                  <a:ext uri="{FF2B5EF4-FFF2-40B4-BE49-F238E27FC236}">
                    <a16:creationId xmlns:a16="http://schemas.microsoft.com/office/drawing/2014/main" id="{9CDE7FDE-EFAB-6E39-AFA6-C6577F5DA3B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430381" y="2265080"/>
                <a:ext cx="234306" cy="134596"/>
              </a:xfrm>
              <a:prstGeom prst="straightConnector1">
                <a:avLst/>
              </a:prstGeom>
              <a:ln w="1905">
                <a:solidFill>
                  <a:schemeClr val="tx1">
                    <a:lumMod val="75000"/>
                    <a:lumOff val="25000"/>
                  </a:schemeClr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13" name="Picture 112" descr="A black letter on a white background&#10;&#10;Description automatically generated">
                <a:extLst>
                  <a:ext uri="{FF2B5EF4-FFF2-40B4-BE49-F238E27FC236}">
                    <a16:creationId xmlns:a16="http://schemas.microsoft.com/office/drawing/2014/main" id="{B95841D6-D641-9417-13AA-E67B9F550F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679081" y="2037291"/>
                <a:ext cx="254714" cy="347901"/>
              </a:xfrm>
              <a:prstGeom prst="rect">
                <a:avLst/>
              </a:prstGeom>
            </p:spPr>
          </p:pic>
        </p:grpSp>
        <p:pic>
          <p:nvPicPr>
            <p:cNvPr id="114" name="Picture 113" descr="A black letter on a white background&#10;&#10;Description automatically generated">
              <a:extLst>
                <a:ext uri="{FF2B5EF4-FFF2-40B4-BE49-F238E27FC236}">
                  <a16:creationId xmlns:a16="http://schemas.microsoft.com/office/drawing/2014/main" id="{1C818546-AAD7-17A3-EF5E-E15290D6C9E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317693" y="2858244"/>
              <a:ext cx="191418" cy="221325"/>
            </a:xfrm>
            <a:prstGeom prst="rect">
              <a:avLst/>
            </a:prstGeom>
          </p:spPr>
        </p:pic>
      </p:grpSp>
      <p:sp>
        <p:nvSpPr>
          <p:cNvPr id="115" name="TextBox 114">
            <a:extLst>
              <a:ext uri="{FF2B5EF4-FFF2-40B4-BE49-F238E27FC236}">
                <a16:creationId xmlns:a16="http://schemas.microsoft.com/office/drawing/2014/main" id="{BADC06EE-483C-0F6D-2CD4-D881DCE8718D}"/>
              </a:ext>
            </a:extLst>
          </p:cNvPr>
          <p:cNvSpPr txBox="1"/>
          <p:nvPr/>
        </p:nvSpPr>
        <p:spPr>
          <a:xfrm>
            <a:off x="8736549" y="2482731"/>
            <a:ext cx="813043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where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3E86EE9-8021-F982-3289-53831ED456F6}"/>
              </a:ext>
            </a:extLst>
          </p:cNvPr>
          <p:cNvGrpSpPr/>
          <p:nvPr/>
        </p:nvGrpSpPr>
        <p:grpSpPr>
          <a:xfrm>
            <a:off x="693164" y="2153636"/>
            <a:ext cx="4075205" cy="1818633"/>
            <a:chOff x="686044" y="2075901"/>
            <a:chExt cx="4075205" cy="1818633"/>
          </a:xfrm>
        </p:grpSpPr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D8DB926F-B222-377E-5A2C-95FCC597D162}"/>
                </a:ext>
              </a:extLst>
            </p:cNvPr>
            <p:cNvGrpSpPr/>
            <p:nvPr/>
          </p:nvGrpSpPr>
          <p:grpSpPr>
            <a:xfrm>
              <a:off x="686044" y="2075901"/>
              <a:ext cx="4075205" cy="1818633"/>
              <a:chOff x="1129957" y="4027120"/>
              <a:chExt cx="4470400" cy="1981200"/>
            </a:xfrm>
          </p:grpSpPr>
          <p:pic>
            <p:nvPicPr>
              <p:cNvPr id="127" name="Picture 126" descr="A graph showing energy and energy&#10;&#10;Description automatically generated">
                <a:extLst>
                  <a:ext uri="{FF2B5EF4-FFF2-40B4-BE49-F238E27FC236}">
                    <a16:creationId xmlns:a16="http://schemas.microsoft.com/office/drawing/2014/main" id="{0C886195-A7E8-2773-8A85-3144B97C0C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129957" y="4027120"/>
                <a:ext cx="4470400" cy="1981200"/>
              </a:xfrm>
              <a:prstGeom prst="rect">
                <a:avLst/>
              </a:prstGeom>
            </p:spPr>
          </p:pic>
          <p:sp>
            <p:nvSpPr>
              <p:cNvPr id="128" name="Rectangle 127">
                <a:extLst>
                  <a:ext uri="{FF2B5EF4-FFF2-40B4-BE49-F238E27FC236}">
                    <a16:creationId xmlns:a16="http://schemas.microsoft.com/office/drawing/2014/main" id="{9EB5CE2B-FE3B-BBBF-0C3D-61C409D0A074}"/>
                  </a:ext>
                </a:extLst>
              </p:cNvPr>
              <p:cNvSpPr/>
              <p:nvPr/>
            </p:nvSpPr>
            <p:spPr>
              <a:xfrm>
                <a:off x="4646141" y="4226011"/>
                <a:ext cx="778475" cy="42013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29" name="Rectangle 128">
                <a:extLst>
                  <a:ext uri="{FF2B5EF4-FFF2-40B4-BE49-F238E27FC236}">
                    <a16:creationId xmlns:a16="http://schemas.microsoft.com/office/drawing/2014/main" id="{BA6C2579-EA54-3399-F7B5-575E0D261A6A}"/>
                  </a:ext>
                </a:extLst>
              </p:cNvPr>
              <p:cNvSpPr/>
              <p:nvPr/>
            </p:nvSpPr>
            <p:spPr>
              <a:xfrm>
                <a:off x="2398396" y="4372618"/>
                <a:ext cx="778475" cy="42013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</p:grpSp>
        <p:sp>
          <p:nvSpPr>
            <p:cNvPr id="130" name="Rounded Rectangle 129">
              <a:extLst>
                <a:ext uri="{FF2B5EF4-FFF2-40B4-BE49-F238E27FC236}">
                  <a16:creationId xmlns:a16="http://schemas.microsoft.com/office/drawing/2014/main" id="{218F5B52-225A-81F2-A10A-4418F0A68BFB}"/>
                </a:ext>
              </a:extLst>
            </p:cNvPr>
            <p:cNvSpPr/>
            <p:nvPr/>
          </p:nvSpPr>
          <p:spPr>
            <a:xfrm>
              <a:off x="2514928" y="2197073"/>
              <a:ext cx="2049038" cy="1228569"/>
            </a:xfrm>
            <a:prstGeom prst="roundRect">
              <a:avLst/>
            </a:prstGeom>
            <a:solidFill>
              <a:schemeClr val="accent1">
                <a:alpha val="38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</p:grpSp>
    </p:spTree>
    <p:extLst>
      <p:ext uri="{BB962C8B-B14F-4D97-AF65-F5344CB8AC3E}">
        <p14:creationId xmlns:p14="http://schemas.microsoft.com/office/powerpoint/2010/main" val="22121605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E6F722-050D-9546-79E4-37B7C3F3E5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196E80-C7C7-B8C8-A089-F87781889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323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DE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The case of </a:t>
            </a:r>
            <a:r>
              <a:rPr lang="en-DE" sz="48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40,48</a:t>
            </a:r>
            <a:r>
              <a:rPr lang="en-DE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Ca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A37F2DF-4E23-8FE3-CE8F-72EFEBC5086C}"/>
              </a:ext>
            </a:extLst>
          </p:cNvPr>
          <p:cNvSpPr txBox="1"/>
          <p:nvPr/>
        </p:nvSpPr>
        <p:spPr>
          <a:xfrm>
            <a:off x="2733981" y="6179378"/>
            <a:ext cx="8314297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R. Fearick, P. von Neumann-Cosel, S. Bacca, </a:t>
            </a:r>
            <a:r>
              <a:rPr lang="en-DE" sz="17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FB </a:t>
            </a:r>
            <a:r>
              <a:rPr lang="en-DE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et al, </a:t>
            </a:r>
            <a:r>
              <a:rPr lang="en-GB" sz="1700" b="0" i="0" u="none" strike="noStrike" dirty="0">
                <a:solidFill>
                  <a:srgbClr val="555555"/>
                </a:solidFill>
                <a:effectLst/>
                <a:latin typeface="Franklin Gothic Book" panose="020B0503020102020204" pitchFamily="34" charset="0"/>
              </a:rPr>
              <a:t>PRR </a:t>
            </a:r>
            <a:r>
              <a:rPr lang="en-GB" sz="1700" b="1" i="0" u="none" strike="noStrike" dirty="0">
                <a:solidFill>
                  <a:srgbClr val="555555"/>
                </a:solidFill>
                <a:effectLst/>
                <a:latin typeface="Franklin Gothic Book" panose="020B0503020102020204" pitchFamily="34" charset="0"/>
              </a:rPr>
              <a:t>5</a:t>
            </a:r>
            <a:r>
              <a:rPr lang="en-GB" sz="1700" b="0" i="0" u="none" strike="noStrike" dirty="0">
                <a:solidFill>
                  <a:srgbClr val="555555"/>
                </a:solidFill>
                <a:effectLst/>
                <a:latin typeface="Franklin Gothic Book" panose="020B0503020102020204" pitchFamily="34" charset="0"/>
              </a:rPr>
              <a:t>, L022044</a:t>
            </a:r>
            <a:r>
              <a:rPr lang="en-GB" sz="1700" b="0" i="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Franklin Gothic Book" panose="020B0503020102020204" pitchFamily="34" charset="0"/>
              </a:rPr>
              <a:t> (2023).</a:t>
            </a:r>
            <a:endParaRPr lang="en-GB" sz="1700" b="0" i="0" u="none" strike="noStrike" dirty="0">
              <a:solidFill>
                <a:srgbClr val="555555"/>
              </a:solidFill>
              <a:effectLst/>
              <a:latin typeface="Franklin Gothic Book" panose="020B050302010202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8BCA6AFB-22A1-8D64-6494-139590D6CB88}"/>
                  </a:ext>
                </a:extLst>
              </p14:cNvPr>
              <p14:cNvContentPartPr/>
              <p14:nvPr/>
            </p14:nvContentPartPr>
            <p14:xfrm>
              <a:off x="7755824" y="1777602"/>
              <a:ext cx="748440" cy="16992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0F193DFE-70FE-4DD5-260A-A39E645F832E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693184" y="1714962"/>
                <a:ext cx="874080" cy="295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B0353DF0-1585-0184-6711-E8831E790913}"/>
                  </a:ext>
                </a:extLst>
              </p14:cNvPr>
              <p14:cNvContentPartPr/>
              <p14:nvPr/>
            </p14:nvContentPartPr>
            <p14:xfrm>
              <a:off x="11539064" y="3964242"/>
              <a:ext cx="360" cy="36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9DCCD77F-71A4-F899-8738-FDCDE0852F2D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1476064" y="3901602"/>
                <a:ext cx="126000" cy="126000"/>
              </a:xfrm>
              <a:prstGeom prst="rect">
                <a:avLst/>
              </a:prstGeom>
            </p:spPr>
          </p:pic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7484E3-6EBD-4A12-B832-D10C2AAB3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9</a:t>
            </a:r>
            <a:endParaRPr lang="en-DE" dirty="0"/>
          </a:p>
        </p:txBody>
      </p:sp>
      <p:pic>
        <p:nvPicPr>
          <p:cNvPr id="9" name="Picture 8" descr="A diagram of a graph&#10;&#10;Description automatically generated">
            <a:extLst>
              <a:ext uri="{FF2B5EF4-FFF2-40B4-BE49-F238E27FC236}">
                <a16:creationId xmlns:a16="http://schemas.microsoft.com/office/drawing/2014/main" id="{99C64F17-8F03-F682-0730-8C294656815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27993" y="1572006"/>
            <a:ext cx="4536014" cy="432548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0EBFBA5-C5B2-17E1-4682-AE95EE6FEADB}"/>
              </a:ext>
            </a:extLst>
          </p:cNvPr>
          <p:cNvSpPr txBox="1"/>
          <p:nvPr/>
        </p:nvSpPr>
        <p:spPr>
          <a:xfrm>
            <a:off x="6891130" y="1689605"/>
            <a:ext cx="517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>
                <a:solidFill>
                  <a:srgbClr val="0070C0"/>
                </a:solidFill>
                <a:latin typeface="Franklin Gothic Book" panose="020B0503020102020204" pitchFamily="34" charset="0"/>
              </a:rPr>
              <a:t>exp</a:t>
            </a:r>
          </a:p>
        </p:txBody>
      </p:sp>
    </p:spTree>
    <p:extLst>
      <p:ext uri="{BB962C8B-B14F-4D97-AF65-F5344CB8AC3E}">
        <p14:creationId xmlns:p14="http://schemas.microsoft.com/office/powerpoint/2010/main" val="19584641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E6F722-050D-9546-79E4-37B7C3F3E5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196E80-C7C7-B8C8-A089-F87781889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616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DE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Constraints on symmetry energy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8BCA6AFB-22A1-8D64-6494-139590D6CB88}"/>
                  </a:ext>
                </a:extLst>
              </p14:cNvPr>
              <p14:cNvContentPartPr/>
              <p14:nvPr/>
            </p14:nvContentPartPr>
            <p14:xfrm>
              <a:off x="7755824" y="1777602"/>
              <a:ext cx="748440" cy="16992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0F193DFE-70FE-4DD5-260A-A39E645F832E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693184" y="1714962"/>
                <a:ext cx="874080" cy="295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B0353DF0-1585-0184-6711-E8831E790913}"/>
                  </a:ext>
                </a:extLst>
              </p14:cNvPr>
              <p14:cNvContentPartPr/>
              <p14:nvPr/>
            </p14:nvContentPartPr>
            <p14:xfrm>
              <a:off x="11539064" y="3964242"/>
              <a:ext cx="360" cy="36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9DCCD77F-71A4-F899-8738-FDCDE0852F2D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1476064" y="3901602"/>
                <a:ext cx="126000" cy="126000"/>
              </a:xfrm>
              <a:prstGeom prst="rect">
                <a:avLst/>
              </a:prstGeom>
            </p:spPr>
          </p:pic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7484E3-6EBD-4A12-B832-D10C2AAB3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DE" dirty="0"/>
              <a:t>1</a:t>
            </a:r>
            <a:r>
              <a:rPr lang="it-IT" dirty="0"/>
              <a:t>0</a:t>
            </a:r>
            <a:endParaRPr lang="en-DE" dirty="0"/>
          </a:p>
        </p:txBody>
      </p:sp>
      <p:pic>
        <p:nvPicPr>
          <p:cNvPr id="4" name="Picture 3" descr="A math equation with numbers and symbols&#10;&#10;Description automatically generated">
            <a:extLst>
              <a:ext uri="{FF2B5EF4-FFF2-40B4-BE49-F238E27FC236}">
                <a16:creationId xmlns:a16="http://schemas.microsoft.com/office/drawing/2014/main" id="{C5DBEB8A-93EA-D491-42AF-A7A2391C1BD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44587" y="1405839"/>
            <a:ext cx="3502824" cy="743525"/>
          </a:xfrm>
          <a:prstGeom prst="rect">
            <a:avLst/>
          </a:prstGeom>
        </p:spPr>
      </p:pic>
      <p:pic>
        <p:nvPicPr>
          <p:cNvPr id="5" name="Picture 4" descr="A screenshot of a graph&#10;&#10;Description automatically generated">
            <a:extLst>
              <a:ext uri="{FF2B5EF4-FFF2-40B4-BE49-F238E27FC236}">
                <a16:creationId xmlns:a16="http://schemas.microsoft.com/office/drawing/2014/main" id="{6D484E75-231A-050D-5176-E78172502A6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17157" y="2149364"/>
            <a:ext cx="8757684" cy="4221034"/>
          </a:xfrm>
          <a:prstGeom prst="rect">
            <a:avLst/>
          </a:prstGeom>
        </p:spPr>
      </p:pic>
      <p:pic>
        <p:nvPicPr>
          <p:cNvPr id="8" name="Picture 7" descr="A graph of a graph of a number of numbers and a graph of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971D963D-3F67-FACC-827F-46E7A1E71B0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90531" y="2033398"/>
            <a:ext cx="8810936" cy="431098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4D29816-97BE-94CD-A597-404BA6B5AA74}"/>
              </a:ext>
            </a:extLst>
          </p:cNvPr>
          <p:cNvSpPr txBox="1"/>
          <p:nvPr/>
        </p:nvSpPr>
        <p:spPr>
          <a:xfrm>
            <a:off x="4759522" y="6460350"/>
            <a:ext cx="362570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7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FB</a:t>
            </a:r>
            <a:r>
              <a:rPr lang="it-IT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, PhD Thesis, JGU Mainz (2024).</a:t>
            </a:r>
            <a:endParaRPr lang="en-US" sz="17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112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E6F722-050D-9546-79E4-37B7C3F3E5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196E80-C7C7-B8C8-A089-F87781889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616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DE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Constraints on symmetry energy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8BCA6AFB-22A1-8D64-6494-139590D6CB88}"/>
                  </a:ext>
                </a:extLst>
              </p14:cNvPr>
              <p14:cNvContentPartPr/>
              <p14:nvPr/>
            </p14:nvContentPartPr>
            <p14:xfrm>
              <a:off x="7755824" y="1777602"/>
              <a:ext cx="748440" cy="16992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0F193DFE-70FE-4DD5-260A-A39E645F832E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693184" y="1714962"/>
                <a:ext cx="874080" cy="295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B0353DF0-1585-0184-6711-E8831E790913}"/>
                  </a:ext>
                </a:extLst>
              </p14:cNvPr>
              <p14:cNvContentPartPr/>
              <p14:nvPr/>
            </p14:nvContentPartPr>
            <p14:xfrm>
              <a:off x="11539064" y="3964242"/>
              <a:ext cx="360" cy="36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9DCCD77F-71A4-F899-8738-FDCDE0852F2D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1476064" y="3901602"/>
                <a:ext cx="126000" cy="126000"/>
              </a:xfrm>
              <a:prstGeom prst="rect">
                <a:avLst/>
              </a:prstGeom>
            </p:spPr>
          </p:pic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7484E3-6EBD-4A12-B832-D10C2AAB3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DE" dirty="0"/>
              <a:t>1</a:t>
            </a:r>
            <a:r>
              <a:rPr lang="it-IT" dirty="0"/>
              <a:t>0</a:t>
            </a:r>
            <a:endParaRPr lang="en-DE" dirty="0"/>
          </a:p>
        </p:txBody>
      </p:sp>
      <p:pic>
        <p:nvPicPr>
          <p:cNvPr id="4" name="Picture 3" descr="A math equation with numbers and symbols&#10;&#10;Description automatically generated">
            <a:extLst>
              <a:ext uri="{FF2B5EF4-FFF2-40B4-BE49-F238E27FC236}">
                <a16:creationId xmlns:a16="http://schemas.microsoft.com/office/drawing/2014/main" id="{C5DBEB8A-93EA-D491-42AF-A7A2391C1BD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44587" y="1405839"/>
            <a:ext cx="3502824" cy="743525"/>
          </a:xfrm>
          <a:prstGeom prst="rect">
            <a:avLst/>
          </a:prstGeom>
        </p:spPr>
      </p:pic>
      <p:pic>
        <p:nvPicPr>
          <p:cNvPr id="5" name="Picture 4" descr="A screenshot of a graph&#10;&#10;Description automatically generated">
            <a:extLst>
              <a:ext uri="{FF2B5EF4-FFF2-40B4-BE49-F238E27FC236}">
                <a16:creationId xmlns:a16="http://schemas.microsoft.com/office/drawing/2014/main" id="{6D484E75-231A-050D-5176-E78172502A6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17157" y="2149364"/>
            <a:ext cx="8757684" cy="4221034"/>
          </a:xfrm>
          <a:prstGeom prst="rect">
            <a:avLst/>
          </a:prstGeom>
        </p:spPr>
      </p:pic>
      <p:pic>
        <p:nvPicPr>
          <p:cNvPr id="8" name="Picture 7" descr="A graph of a graph of a number of numbers and a graph of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971D963D-3F67-FACC-827F-46E7A1E71B0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90531" y="2033398"/>
            <a:ext cx="8810936" cy="4310986"/>
          </a:xfrm>
          <a:prstGeom prst="rect">
            <a:avLst/>
          </a:prstGeom>
        </p:spPr>
      </p:pic>
      <p:pic>
        <p:nvPicPr>
          <p:cNvPr id="7" name="Picture 6" descr="A close-up of a graph&#10;&#10;Description automatically generated">
            <a:extLst>
              <a:ext uri="{FF2B5EF4-FFF2-40B4-BE49-F238E27FC236}">
                <a16:creationId xmlns:a16="http://schemas.microsoft.com/office/drawing/2014/main" id="{B10A2345-DB53-CD8D-5566-FE37A79452D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90531" y="2138902"/>
            <a:ext cx="8810576" cy="418423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4D29816-97BE-94CD-A597-404BA6B5AA74}"/>
              </a:ext>
            </a:extLst>
          </p:cNvPr>
          <p:cNvSpPr txBox="1"/>
          <p:nvPr/>
        </p:nvSpPr>
        <p:spPr>
          <a:xfrm>
            <a:off x="4759522" y="6460350"/>
            <a:ext cx="362570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7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FB</a:t>
            </a:r>
            <a:r>
              <a:rPr lang="it-IT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, PhD Thesis, JGU Mainz (2024).</a:t>
            </a:r>
            <a:endParaRPr lang="en-US" sz="17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527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BA036182-CDF8-8B05-22BD-B7691284E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104" y="535866"/>
            <a:ext cx="11428971" cy="1325563"/>
          </a:xfrm>
        </p:spPr>
        <p:txBody>
          <a:bodyPr>
            <a:noAutofit/>
          </a:bodyPr>
          <a:lstStyle/>
          <a:p>
            <a:pPr algn="ctr"/>
            <a:r>
              <a:rPr lang="en-DE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Happy ending for </a:t>
            </a:r>
            <a:r>
              <a:rPr lang="en-DE" sz="48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40,48</a:t>
            </a:r>
            <a:r>
              <a:rPr lang="en-DE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Ca... but what’s next?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975C10-A401-DD4A-FE77-23EA717CE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DE" dirty="0"/>
              <a:t>1</a:t>
            </a:r>
            <a:r>
              <a:rPr lang="it-IT" dirty="0"/>
              <a:t>1</a:t>
            </a:r>
            <a:endParaRPr lang="en-D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16FAB1-8F6E-F712-FAFD-71466024A5E8}"/>
              </a:ext>
            </a:extLst>
          </p:cNvPr>
          <p:cNvSpPr txBox="1">
            <a:spLocks/>
          </p:cNvSpPr>
          <p:nvPr/>
        </p:nvSpPr>
        <p:spPr>
          <a:xfrm>
            <a:off x="8929786" y="64344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183B09-3332-6DD5-0508-6DE4D5A86A45}"/>
              </a:ext>
            </a:extLst>
          </p:cNvPr>
          <p:cNvSpPr txBox="1">
            <a:spLocks/>
          </p:cNvSpPr>
          <p:nvPr/>
        </p:nvSpPr>
        <p:spPr>
          <a:xfrm>
            <a:off x="8929785" y="64173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DE" dirty="0">
                <a:solidFill>
                  <a:schemeClr val="bg1"/>
                </a:solidFill>
              </a:rPr>
              <a:t>13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AD21906-6247-8B93-62A8-C6ED370F389B}"/>
              </a:ext>
            </a:extLst>
          </p:cNvPr>
          <p:cNvGrpSpPr/>
          <p:nvPr/>
        </p:nvGrpSpPr>
        <p:grpSpPr>
          <a:xfrm>
            <a:off x="3750795" y="1947522"/>
            <a:ext cx="4825304" cy="4238060"/>
            <a:chOff x="3466516" y="1929397"/>
            <a:chExt cx="4825304" cy="4238060"/>
          </a:xfrm>
        </p:grpSpPr>
        <p:pic>
          <p:nvPicPr>
            <p:cNvPr id="37" name="Picture 36" descr="A graph of mass number&#10;&#10;Description automatically generated">
              <a:extLst>
                <a:ext uri="{FF2B5EF4-FFF2-40B4-BE49-F238E27FC236}">
                  <a16:creationId xmlns:a16="http://schemas.microsoft.com/office/drawing/2014/main" id="{D784D108-5E65-9028-C28F-25687509646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66516" y="1929397"/>
              <a:ext cx="4825304" cy="423806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A39341A-2348-28D5-C4EE-370376E07434}"/>
                </a:ext>
              </a:extLst>
            </p:cNvPr>
            <p:cNvSpPr txBox="1"/>
            <p:nvPr/>
          </p:nvSpPr>
          <p:spPr>
            <a:xfrm>
              <a:off x="4406335" y="3944672"/>
              <a:ext cx="37542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DE" sz="3200" dirty="0">
                  <a:solidFill>
                    <a:srgbClr val="C00000"/>
                  </a:solidFill>
                </a:rPr>
                <a:t>?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FE3794E-C26B-CD1C-6C68-EA9304EAD001}"/>
                </a:ext>
              </a:extLst>
            </p:cNvPr>
            <p:cNvSpPr txBox="1"/>
            <p:nvPr/>
          </p:nvSpPr>
          <p:spPr>
            <a:xfrm>
              <a:off x="5773387" y="3814566"/>
              <a:ext cx="37542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DE" sz="3200" dirty="0">
                  <a:solidFill>
                    <a:srgbClr val="C00000"/>
                  </a:solidFill>
                </a:rPr>
                <a:t>?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588A23D-5534-15C6-5149-5AEDE725E66E}"/>
                </a:ext>
              </a:extLst>
            </p:cNvPr>
            <p:cNvSpPr txBox="1"/>
            <p:nvPr/>
          </p:nvSpPr>
          <p:spPr>
            <a:xfrm>
              <a:off x="7447646" y="3625371"/>
              <a:ext cx="37542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DE" sz="3200" dirty="0">
                  <a:solidFill>
                    <a:srgbClr val="C00000"/>
                  </a:solidFill>
                </a:rPr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593354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BA036182-CDF8-8B05-22BD-B7691284E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104" y="535866"/>
            <a:ext cx="11428971" cy="1325563"/>
          </a:xfrm>
        </p:spPr>
        <p:txBody>
          <a:bodyPr>
            <a:noAutofit/>
          </a:bodyPr>
          <a:lstStyle/>
          <a:p>
            <a:pPr algn="ctr"/>
            <a:r>
              <a:rPr lang="en-DE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Happy ending for </a:t>
            </a:r>
            <a:r>
              <a:rPr lang="en-DE" sz="48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40,48</a:t>
            </a:r>
            <a:r>
              <a:rPr lang="en-DE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Ca... but what’s next?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975C10-A401-DD4A-FE77-23EA717CE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DE" dirty="0"/>
              <a:t>1</a:t>
            </a:r>
            <a:r>
              <a:rPr lang="it-IT" dirty="0"/>
              <a:t>1</a:t>
            </a:r>
            <a:endParaRPr lang="en-D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16FAB1-8F6E-F712-FAFD-71466024A5E8}"/>
              </a:ext>
            </a:extLst>
          </p:cNvPr>
          <p:cNvSpPr txBox="1">
            <a:spLocks/>
          </p:cNvSpPr>
          <p:nvPr/>
        </p:nvSpPr>
        <p:spPr>
          <a:xfrm>
            <a:off x="8929786" y="64344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183B09-3332-6DD5-0508-6DE4D5A86A45}"/>
              </a:ext>
            </a:extLst>
          </p:cNvPr>
          <p:cNvSpPr txBox="1">
            <a:spLocks/>
          </p:cNvSpPr>
          <p:nvPr/>
        </p:nvSpPr>
        <p:spPr>
          <a:xfrm>
            <a:off x="8929785" y="64173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DE" dirty="0">
                <a:solidFill>
                  <a:schemeClr val="bg1"/>
                </a:solidFill>
              </a:rPr>
              <a:t>13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AD21906-6247-8B93-62A8-C6ED370F389B}"/>
              </a:ext>
            </a:extLst>
          </p:cNvPr>
          <p:cNvGrpSpPr/>
          <p:nvPr/>
        </p:nvGrpSpPr>
        <p:grpSpPr>
          <a:xfrm>
            <a:off x="3750795" y="1947522"/>
            <a:ext cx="4825304" cy="4238060"/>
            <a:chOff x="3466516" y="1929397"/>
            <a:chExt cx="4825304" cy="4238060"/>
          </a:xfrm>
        </p:grpSpPr>
        <p:pic>
          <p:nvPicPr>
            <p:cNvPr id="37" name="Picture 36" descr="A graph of mass number&#10;&#10;Description automatically generated">
              <a:extLst>
                <a:ext uri="{FF2B5EF4-FFF2-40B4-BE49-F238E27FC236}">
                  <a16:creationId xmlns:a16="http://schemas.microsoft.com/office/drawing/2014/main" id="{D784D108-5E65-9028-C28F-25687509646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66516" y="1929397"/>
              <a:ext cx="4825304" cy="423806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A39341A-2348-28D5-C4EE-370376E07434}"/>
                </a:ext>
              </a:extLst>
            </p:cNvPr>
            <p:cNvSpPr txBox="1"/>
            <p:nvPr/>
          </p:nvSpPr>
          <p:spPr>
            <a:xfrm>
              <a:off x="4406335" y="3944672"/>
              <a:ext cx="37542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DE" sz="3200" dirty="0">
                  <a:solidFill>
                    <a:srgbClr val="C00000"/>
                  </a:solidFill>
                </a:rPr>
                <a:t>?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FE3794E-C26B-CD1C-6C68-EA9304EAD001}"/>
                </a:ext>
              </a:extLst>
            </p:cNvPr>
            <p:cNvSpPr txBox="1"/>
            <p:nvPr/>
          </p:nvSpPr>
          <p:spPr>
            <a:xfrm>
              <a:off x="5773387" y="3814566"/>
              <a:ext cx="37542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DE" sz="3200" dirty="0">
                  <a:solidFill>
                    <a:srgbClr val="C00000"/>
                  </a:solidFill>
                </a:rPr>
                <a:t>?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588A23D-5534-15C6-5149-5AEDE725E66E}"/>
                </a:ext>
              </a:extLst>
            </p:cNvPr>
            <p:cNvSpPr txBox="1"/>
            <p:nvPr/>
          </p:nvSpPr>
          <p:spPr>
            <a:xfrm>
              <a:off x="7447646" y="3625371"/>
              <a:ext cx="37542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DE" sz="3200" dirty="0">
                  <a:solidFill>
                    <a:srgbClr val="C00000"/>
                  </a:solidFill>
                </a:rPr>
                <a:t>?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0BB811A-B9E8-9DE4-B4BB-FC5F115DAE8C}"/>
              </a:ext>
            </a:extLst>
          </p:cNvPr>
          <p:cNvGrpSpPr/>
          <p:nvPr/>
        </p:nvGrpSpPr>
        <p:grpSpPr>
          <a:xfrm>
            <a:off x="1048782" y="2447151"/>
            <a:ext cx="1727048" cy="1133854"/>
            <a:chOff x="2428505" y="5481158"/>
            <a:chExt cx="1929511" cy="1139424"/>
          </a:xfrm>
        </p:grpSpPr>
        <p:pic>
          <p:nvPicPr>
            <p:cNvPr id="31" name="Picture 30" descr="A group of blue and red spheres&#10;&#10;Description automatically generated">
              <a:extLst>
                <a:ext uri="{FF2B5EF4-FFF2-40B4-BE49-F238E27FC236}">
                  <a16:creationId xmlns:a16="http://schemas.microsoft.com/office/drawing/2014/main" id="{1128106A-CC1B-4B3F-B94B-6C5DC972AB2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07834" y="5781680"/>
              <a:ext cx="899913" cy="838902"/>
            </a:xfrm>
            <a:prstGeom prst="rect">
              <a:avLst/>
            </a:prstGeom>
          </p:spPr>
        </p:pic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AE777D80-3F68-E21A-038A-4749A0CE5B98}"/>
                </a:ext>
              </a:extLst>
            </p:cNvPr>
            <p:cNvSpPr/>
            <p:nvPr/>
          </p:nvSpPr>
          <p:spPr>
            <a:xfrm>
              <a:off x="2428505" y="5531621"/>
              <a:ext cx="237360" cy="218209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87000">
                  <a:schemeClr val="tx1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glow>
                <a:schemeClr val="accent1">
                  <a:alpha val="99000"/>
                </a:schemeClr>
              </a:glow>
              <a:reflection endPos="0" dist="50800" dir="5400000" sy="-100000" algn="bl" rotWithShape="0"/>
              <a:softEdge rad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9BBC80EE-F843-02A8-137B-9D9562663D7D}"/>
                </a:ext>
              </a:extLst>
            </p:cNvPr>
            <p:cNvCxnSpPr>
              <a:cxnSpLocks/>
            </p:cNvCxnSpPr>
            <p:nvPr/>
          </p:nvCxnSpPr>
          <p:spPr>
            <a:xfrm>
              <a:off x="2726905" y="5760745"/>
              <a:ext cx="347531" cy="228672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C2609708-2C00-6CFA-E900-6F6C4C945A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15810" y="5760745"/>
              <a:ext cx="372866" cy="206575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CB6F1AA2-3DE3-73AB-2839-0B54628D6921}"/>
                </a:ext>
              </a:extLst>
            </p:cNvPr>
            <p:cNvSpPr/>
            <p:nvPr/>
          </p:nvSpPr>
          <p:spPr>
            <a:xfrm>
              <a:off x="4120656" y="5481158"/>
              <a:ext cx="237360" cy="218209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87000">
                  <a:schemeClr val="tx1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glow>
                <a:schemeClr val="accent1">
                  <a:alpha val="99000"/>
                </a:schemeClr>
              </a:glow>
              <a:reflection endPos="0" dist="50800" dir="5400000" sy="-100000" algn="bl" rotWithShape="0"/>
              <a:softEdge rad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1FFBC994-70E8-CEE3-757C-9E129C74868F}"/>
              </a:ext>
            </a:extLst>
          </p:cNvPr>
          <p:cNvSpPr txBox="1"/>
          <p:nvPr/>
        </p:nvSpPr>
        <p:spPr>
          <a:xfrm>
            <a:off x="589975" y="3578451"/>
            <a:ext cx="3287096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9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  <a:p>
            <a:r>
              <a:rPr lang="en-GB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New </a:t>
            </a:r>
            <a:r>
              <a:rPr lang="en-GB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(</a:t>
            </a:r>
            <a:r>
              <a:rPr lang="en-GB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p,p</a:t>
            </a:r>
            <a:r>
              <a:rPr lang="en-GB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’) experiments </a:t>
            </a:r>
          </a:p>
          <a:p>
            <a:r>
              <a:rPr lang="en-GB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in open-shell Ca, Ni isotopes, </a:t>
            </a:r>
          </a:p>
          <a:p>
            <a:r>
              <a:rPr lang="en-GB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as e.g. </a:t>
            </a:r>
            <a:r>
              <a:rPr lang="en-GB" sz="19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42</a:t>
            </a:r>
            <a:r>
              <a:rPr lang="en-GB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Ca, </a:t>
            </a:r>
            <a:r>
              <a:rPr lang="en-GB" sz="19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58</a:t>
            </a:r>
            <a:r>
              <a:rPr lang="en-GB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Ni </a:t>
            </a:r>
            <a:r>
              <a:rPr lang="en-GB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  <a:sym typeface="Wingdings" panose="05000000000000000000" pitchFamily="2" charset="2"/>
              </a:rPr>
              <a:t>→ see talk</a:t>
            </a:r>
          </a:p>
          <a:p>
            <a:r>
              <a:rPr lang="en-GB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  <a:sym typeface="Wingdings" panose="05000000000000000000" pitchFamily="2" charset="2"/>
              </a:rPr>
              <a:t>by </a:t>
            </a:r>
            <a:r>
              <a:rPr lang="en-GB" sz="1900" b="1" dirty="0">
                <a:solidFill>
                  <a:srgbClr val="0070C0"/>
                </a:solidFill>
                <a:latin typeface="Franklin Gothic Book" panose="020B0503020102020204" pitchFamily="34" charset="0"/>
                <a:sym typeface="Wingdings" panose="05000000000000000000" pitchFamily="2" charset="2"/>
              </a:rPr>
              <a:t>Peter von Neumann-</a:t>
            </a:r>
            <a:r>
              <a:rPr lang="en-GB" sz="1900" b="1" dirty="0" err="1">
                <a:solidFill>
                  <a:srgbClr val="0070C0"/>
                </a:solidFill>
                <a:latin typeface="Franklin Gothic Book" panose="020B0503020102020204" pitchFamily="34" charset="0"/>
                <a:sym typeface="Wingdings" panose="05000000000000000000" pitchFamily="2" charset="2"/>
              </a:rPr>
              <a:t>Cosel</a:t>
            </a:r>
            <a:endParaRPr lang="en-GB" sz="1900" b="1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  <a:p>
            <a:endParaRPr lang="en-GB" sz="19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  <a:p>
            <a:endParaRPr lang="en-GB" sz="19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  <a:p>
            <a:endParaRPr lang="en-GB" sz="19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  <a:p>
            <a:r>
              <a:rPr lang="en-DE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86706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BA036182-CDF8-8B05-22BD-B7691284E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104" y="535866"/>
            <a:ext cx="11428971" cy="1325563"/>
          </a:xfrm>
        </p:spPr>
        <p:txBody>
          <a:bodyPr>
            <a:noAutofit/>
          </a:bodyPr>
          <a:lstStyle/>
          <a:p>
            <a:pPr algn="ctr"/>
            <a:r>
              <a:rPr lang="en-DE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Happy ending for </a:t>
            </a:r>
            <a:r>
              <a:rPr lang="en-DE" sz="48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40,48</a:t>
            </a:r>
            <a:r>
              <a:rPr lang="en-DE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Ca... but what’s next?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975C10-A401-DD4A-FE77-23EA717CE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DE" dirty="0"/>
              <a:t>1</a:t>
            </a:r>
            <a:r>
              <a:rPr lang="it-IT" dirty="0"/>
              <a:t>1</a:t>
            </a:r>
            <a:endParaRPr lang="en-D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16FAB1-8F6E-F712-FAFD-71466024A5E8}"/>
              </a:ext>
            </a:extLst>
          </p:cNvPr>
          <p:cNvSpPr txBox="1">
            <a:spLocks/>
          </p:cNvSpPr>
          <p:nvPr/>
        </p:nvSpPr>
        <p:spPr>
          <a:xfrm>
            <a:off x="8929786" y="64344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183B09-3332-6DD5-0508-6DE4D5A86A45}"/>
              </a:ext>
            </a:extLst>
          </p:cNvPr>
          <p:cNvSpPr txBox="1">
            <a:spLocks/>
          </p:cNvSpPr>
          <p:nvPr/>
        </p:nvSpPr>
        <p:spPr>
          <a:xfrm>
            <a:off x="8929785" y="64173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DE" dirty="0">
                <a:solidFill>
                  <a:schemeClr val="bg1"/>
                </a:solidFill>
              </a:rPr>
              <a:t>13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AD21906-6247-8B93-62A8-C6ED370F389B}"/>
              </a:ext>
            </a:extLst>
          </p:cNvPr>
          <p:cNvGrpSpPr/>
          <p:nvPr/>
        </p:nvGrpSpPr>
        <p:grpSpPr>
          <a:xfrm>
            <a:off x="3750795" y="1947522"/>
            <a:ext cx="4825304" cy="4238060"/>
            <a:chOff x="3466516" y="1929397"/>
            <a:chExt cx="4825304" cy="4238060"/>
          </a:xfrm>
        </p:grpSpPr>
        <p:pic>
          <p:nvPicPr>
            <p:cNvPr id="37" name="Picture 36" descr="A graph of mass number&#10;&#10;Description automatically generated">
              <a:extLst>
                <a:ext uri="{FF2B5EF4-FFF2-40B4-BE49-F238E27FC236}">
                  <a16:creationId xmlns:a16="http://schemas.microsoft.com/office/drawing/2014/main" id="{D784D108-5E65-9028-C28F-25687509646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66516" y="1929397"/>
              <a:ext cx="4825304" cy="423806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A39341A-2348-28D5-C4EE-370376E07434}"/>
                </a:ext>
              </a:extLst>
            </p:cNvPr>
            <p:cNvSpPr txBox="1"/>
            <p:nvPr/>
          </p:nvSpPr>
          <p:spPr>
            <a:xfrm>
              <a:off x="4406335" y="3944672"/>
              <a:ext cx="37542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DE" sz="3200" dirty="0">
                  <a:solidFill>
                    <a:srgbClr val="C00000"/>
                  </a:solidFill>
                </a:rPr>
                <a:t>?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FE3794E-C26B-CD1C-6C68-EA9304EAD001}"/>
                </a:ext>
              </a:extLst>
            </p:cNvPr>
            <p:cNvSpPr txBox="1"/>
            <p:nvPr/>
          </p:nvSpPr>
          <p:spPr>
            <a:xfrm>
              <a:off x="5773387" y="3814566"/>
              <a:ext cx="37542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DE" sz="3200" dirty="0">
                  <a:solidFill>
                    <a:srgbClr val="C00000"/>
                  </a:solidFill>
                </a:rPr>
                <a:t>?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588A23D-5534-15C6-5149-5AEDE725E66E}"/>
                </a:ext>
              </a:extLst>
            </p:cNvPr>
            <p:cNvSpPr txBox="1"/>
            <p:nvPr/>
          </p:nvSpPr>
          <p:spPr>
            <a:xfrm>
              <a:off x="7447646" y="3625371"/>
              <a:ext cx="37542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DE" sz="3200" dirty="0">
                  <a:solidFill>
                    <a:srgbClr val="C00000"/>
                  </a:solidFill>
                </a:rPr>
                <a:t>?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F39F385-61F7-2D14-B733-C726C618067F}"/>
              </a:ext>
            </a:extLst>
          </p:cNvPr>
          <p:cNvSpPr txBox="1"/>
          <p:nvPr/>
        </p:nvSpPr>
        <p:spPr>
          <a:xfrm>
            <a:off x="8996449" y="4022583"/>
            <a:ext cx="2839995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900" dirty="0">
                <a:latin typeface="Franklin Gothic Book" panose="020B0503020102020204" pitchFamily="34" charset="0"/>
              </a:rPr>
              <a:t>… and with future upgrades, </a:t>
            </a:r>
            <a:r>
              <a:rPr lang="en-DE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Coulomb excitation possible </a:t>
            </a:r>
            <a:r>
              <a:rPr lang="en-DE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for</a:t>
            </a:r>
            <a:r>
              <a:rPr lang="en-DE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very neutron-rich nuclei</a:t>
            </a:r>
            <a:r>
              <a:rPr lang="en-DE" sz="1900" dirty="0">
                <a:latin typeface="Franklin Gothic Book" panose="020B0503020102020204" pitchFamily="34" charset="0"/>
              </a:rPr>
              <a:t>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C554BB1-798D-EEEE-6516-C82F84F9E538}"/>
              </a:ext>
            </a:extLst>
          </p:cNvPr>
          <p:cNvGrpSpPr/>
          <p:nvPr/>
        </p:nvGrpSpPr>
        <p:grpSpPr>
          <a:xfrm>
            <a:off x="8758865" y="2340555"/>
            <a:ext cx="2594935" cy="1261884"/>
            <a:chOff x="624064" y="3839847"/>
            <a:chExt cx="4290669" cy="1820578"/>
          </a:xfrm>
        </p:grpSpPr>
        <p:pic>
          <p:nvPicPr>
            <p:cNvPr id="5" name="Picture 4" descr="A group of blue and red spheres&#10;&#10;Description automatically generated">
              <a:extLst>
                <a:ext uri="{FF2B5EF4-FFF2-40B4-BE49-F238E27FC236}">
                  <a16:creationId xmlns:a16="http://schemas.microsoft.com/office/drawing/2014/main" id="{52C0B334-36C9-3D02-3258-B34B75756D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4064" y="3840489"/>
              <a:ext cx="1064185" cy="992037"/>
            </a:xfrm>
            <a:prstGeom prst="rect">
              <a:avLst/>
            </a:prstGeom>
          </p:spPr>
        </p:pic>
        <p:pic>
          <p:nvPicPr>
            <p:cNvPr id="7" name="Picture 6" descr="A group of blue and red spheres&#10;&#10;Description automatically generated">
              <a:extLst>
                <a:ext uri="{FF2B5EF4-FFF2-40B4-BE49-F238E27FC236}">
                  <a16:creationId xmlns:a16="http://schemas.microsoft.com/office/drawing/2014/main" id="{F65F23BA-5ACF-88EB-F02B-34E2575F92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63178" y="3839847"/>
              <a:ext cx="1169043" cy="951935"/>
            </a:xfrm>
            <a:prstGeom prst="rect">
              <a:avLst/>
            </a:prstGeom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41621777-C444-D11D-D5F2-5F2E34B28E6E}"/>
                </a:ext>
              </a:extLst>
            </p:cNvPr>
            <p:cNvCxnSpPr>
              <a:cxnSpLocks/>
              <a:stCxn id="5" idx="3"/>
            </p:cNvCxnSpPr>
            <p:nvPr/>
          </p:nvCxnSpPr>
          <p:spPr>
            <a:xfrm flipV="1">
              <a:off x="1688249" y="4336507"/>
              <a:ext cx="524012" cy="1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3D6906C8-D58A-204E-9B60-F853A623606C}"/>
                </a:ext>
              </a:extLst>
            </p:cNvPr>
            <p:cNvCxnSpPr/>
            <p:nvPr/>
          </p:nvCxnSpPr>
          <p:spPr>
            <a:xfrm flipV="1">
              <a:off x="3259725" y="4336507"/>
              <a:ext cx="524012" cy="1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5D8E7600-5A52-7DAB-68CC-33E9FB7BA10C}"/>
                </a:ext>
              </a:extLst>
            </p:cNvPr>
            <p:cNvSpPr/>
            <p:nvPr/>
          </p:nvSpPr>
          <p:spPr>
            <a:xfrm>
              <a:off x="2571577" y="4654849"/>
              <a:ext cx="254795" cy="524911"/>
            </a:xfrm>
            <a:custGeom>
              <a:avLst/>
              <a:gdLst>
                <a:gd name="connsiteX0" fmla="*/ 41426 w 254795"/>
                <a:gd name="connsiteY0" fmla="*/ 0 h 680720"/>
                <a:gd name="connsiteX1" fmla="*/ 224306 w 254795"/>
                <a:gd name="connsiteY1" fmla="*/ 121920 h 680720"/>
                <a:gd name="connsiteX2" fmla="*/ 21106 w 254795"/>
                <a:gd name="connsiteY2" fmla="*/ 223520 h 680720"/>
                <a:gd name="connsiteX3" fmla="*/ 254786 w 254795"/>
                <a:gd name="connsiteY3" fmla="*/ 314960 h 680720"/>
                <a:gd name="connsiteX4" fmla="*/ 31266 w 254795"/>
                <a:gd name="connsiteY4" fmla="*/ 396240 h 680720"/>
                <a:gd name="connsiteX5" fmla="*/ 234466 w 254795"/>
                <a:gd name="connsiteY5" fmla="*/ 487680 h 680720"/>
                <a:gd name="connsiteX6" fmla="*/ 786 w 254795"/>
                <a:gd name="connsiteY6" fmla="*/ 579120 h 680720"/>
                <a:gd name="connsiteX7" fmla="*/ 153186 w 254795"/>
                <a:gd name="connsiteY7" fmla="*/ 680720 h 680720"/>
                <a:gd name="connsiteX8" fmla="*/ 153186 w 254795"/>
                <a:gd name="connsiteY8" fmla="*/ 680720 h 680720"/>
                <a:gd name="connsiteX9" fmla="*/ 153186 w 254795"/>
                <a:gd name="connsiteY9" fmla="*/ 680720 h 680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4795" h="680720">
                  <a:moveTo>
                    <a:pt x="41426" y="0"/>
                  </a:moveTo>
                  <a:cubicBezTo>
                    <a:pt x="134559" y="42333"/>
                    <a:pt x="227693" y="84667"/>
                    <a:pt x="224306" y="121920"/>
                  </a:cubicBezTo>
                  <a:cubicBezTo>
                    <a:pt x="220919" y="159173"/>
                    <a:pt x="16026" y="191347"/>
                    <a:pt x="21106" y="223520"/>
                  </a:cubicBezTo>
                  <a:cubicBezTo>
                    <a:pt x="26186" y="255693"/>
                    <a:pt x="253093" y="286173"/>
                    <a:pt x="254786" y="314960"/>
                  </a:cubicBezTo>
                  <a:cubicBezTo>
                    <a:pt x="256479" y="343747"/>
                    <a:pt x="34653" y="367453"/>
                    <a:pt x="31266" y="396240"/>
                  </a:cubicBezTo>
                  <a:cubicBezTo>
                    <a:pt x="27879" y="425027"/>
                    <a:pt x="239546" y="457200"/>
                    <a:pt x="234466" y="487680"/>
                  </a:cubicBezTo>
                  <a:cubicBezTo>
                    <a:pt x="229386" y="518160"/>
                    <a:pt x="14333" y="546947"/>
                    <a:pt x="786" y="579120"/>
                  </a:cubicBezTo>
                  <a:cubicBezTo>
                    <a:pt x="-12761" y="611293"/>
                    <a:pt x="153186" y="680720"/>
                    <a:pt x="153186" y="680720"/>
                  </a:cubicBezTo>
                  <a:lnTo>
                    <a:pt x="153186" y="680720"/>
                  </a:lnTo>
                  <a:lnTo>
                    <a:pt x="153186" y="680720"/>
                  </a:lnTo>
                </a:path>
              </a:pathLst>
            </a:custGeom>
            <a:noFill/>
            <a:ln w="15875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731D65B-143F-6239-D3AD-CB52A1028012}"/>
                </a:ext>
              </a:extLst>
            </p:cNvPr>
            <p:cNvSpPr/>
            <p:nvPr/>
          </p:nvSpPr>
          <p:spPr>
            <a:xfrm>
              <a:off x="2429734" y="5135514"/>
              <a:ext cx="538480" cy="524911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>
                  <a:alpha val="63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pic>
          <p:nvPicPr>
            <p:cNvPr id="26" name="Picture 25" descr="A group of blue and red spheres&#10;&#10;Description automatically generated">
              <a:extLst>
                <a:ext uri="{FF2B5EF4-FFF2-40B4-BE49-F238E27FC236}">
                  <a16:creationId xmlns:a16="http://schemas.microsoft.com/office/drawing/2014/main" id="{9CF575FE-73FE-D2A1-2FBD-D4EBE753A3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50548" y="3840489"/>
              <a:ext cx="1064185" cy="992037"/>
            </a:xfrm>
            <a:prstGeom prst="rect">
              <a:avLst/>
            </a:prstGeom>
          </p:spPr>
        </p:pic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046F1AA7-4264-16A3-05B1-5C2292964BFE}"/>
                </a:ext>
              </a:extLst>
            </p:cNvPr>
            <p:cNvCxnSpPr>
              <a:cxnSpLocks/>
            </p:cNvCxnSpPr>
            <p:nvPr/>
          </p:nvCxnSpPr>
          <p:spPr>
            <a:xfrm>
              <a:off x="3259725" y="4612730"/>
              <a:ext cx="590823" cy="522784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4AFE417-ED58-586C-7893-8078AFE64CEE}"/>
                </a:ext>
              </a:extLst>
            </p:cNvPr>
            <p:cNvSpPr/>
            <p:nvPr/>
          </p:nvSpPr>
          <p:spPr>
            <a:xfrm>
              <a:off x="4026711" y="5267850"/>
              <a:ext cx="237360" cy="218209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12000">
                  <a:schemeClr val="accent5">
                    <a:alpha val="96000"/>
                    <a:lumMod val="83889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glow>
                <a:schemeClr val="accent1">
                  <a:alpha val="99000"/>
                </a:schemeClr>
              </a:glow>
              <a:reflection endPos="0" dist="50800" dir="5400000" sy="-100000" algn="bl" rotWithShape="0"/>
              <a:softEdge rad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272C726-1A9B-D94D-FC9C-A84476899841}"/>
                </a:ext>
              </a:extLst>
            </p:cNvPr>
            <p:cNvSpPr txBox="1"/>
            <p:nvPr/>
          </p:nvSpPr>
          <p:spPr>
            <a:xfrm>
              <a:off x="2783188" y="4707698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DE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𝛾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0BB811A-B9E8-9DE4-B4BB-FC5F115DAE8C}"/>
              </a:ext>
            </a:extLst>
          </p:cNvPr>
          <p:cNvGrpSpPr/>
          <p:nvPr/>
        </p:nvGrpSpPr>
        <p:grpSpPr>
          <a:xfrm>
            <a:off x="1048782" y="2447151"/>
            <a:ext cx="1727048" cy="1133854"/>
            <a:chOff x="2428505" y="5481158"/>
            <a:chExt cx="1929511" cy="1139424"/>
          </a:xfrm>
        </p:grpSpPr>
        <p:pic>
          <p:nvPicPr>
            <p:cNvPr id="31" name="Picture 30" descr="A group of blue and red spheres&#10;&#10;Description automatically generated">
              <a:extLst>
                <a:ext uri="{FF2B5EF4-FFF2-40B4-BE49-F238E27FC236}">
                  <a16:creationId xmlns:a16="http://schemas.microsoft.com/office/drawing/2014/main" id="{1128106A-CC1B-4B3F-B94B-6C5DC972AB2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07834" y="5781680"/>
              <a:ext cx="899913" cy="838902"/>
            </a:xfrm>
            <a:prstGeom prst="rect">
              <a:avLst/>
            </a:prstGeom>
          </p:spPr>
        </p:pic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AE777D80-3F68-E21A-038A-4749A0CE5B98}"/>
                </a:ext>
              </a:extLst>
            </p:cNvPr>
            <p:cNvSpPr/>
            <p:nvPr/>
          </p:nvSpPr>
          <p:spPr>
            <a:xfrm>
              <a:off x="2428505" y="5531621"/>
              <a:ext cx="237360" cy="218209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87000">
                  <a:schemeClr val="tx1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glow>
                <a:schemeClr val="accent1">
                  <a:alpha val="99000"/>
                </a:schemeClr>
              </a:glow>
              <a:reflection endPos="0" dist="50800" dir="5400000" sy="-100000" algn="bl" rotWithShape="0"/>
              <a:softEdge rad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9BBC80EE-F843-02A8-137B-9D9562663D7D}"/>
                </a:ext>
              </a:extLst>
            </p:cNvPr>
            <p:cNvCxnSpPr>
              <a:cxnSpLocks/>
            </p:cNvCxnSpPr>
            <p:nvPr/>
          </p:nvCxnSpPr>
          <p:spPr>
            <a:xfrm>
              <a:off x="2726905" y="5760745"/>
              <a:ext cx="347531" cy="228672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C2609708-2C00-6CFA-E900-6F6C4C945A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15810" y="5760745"/>
              <a:ext cx="372866" cy="206575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CB6F1AA2-3DE3-73AB-2839-0B54628D6921}"/>
                </a:ext>
              </a:extLst>
            </p:cNvPr>
            <p:cNvSpPr/>
            <p:nvPr/>
          </p:nvSpPr>
          <p:spPr>
            <a:xfrm>
              <a:off x="4120656" y="5481158"/>
              <a:ext cx="237360" cy="218209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87000">
                  <a:schemeClr val="tx1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glow>
                <a:schemeClr val="accent1">
                  <a:alpha val="99000"/>
                </a:schemeClr>
              </a:glow>
              <a:reflection endPos="0" dist="50800" dir="5400000" sy="-100000" algn="bl" rotWithShape="0"/>
              <a:softEdge rad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1FFBC994-70E8-CEE3-757C-9E129C74868F}"/>
              </a:ext>
            </a:extLst>
          </p:cNvPr>
          <p:cNvSpPr txBox="1"/>
          <p:nvPr/>
        </p:nvSpPr>
        <p:spPr>
          <a:xfrm>
            <a:off x="589975" y="3578451"/>
            <a:ext cx="3287096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9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  <a:p>
            <a:r>
              <a:rPr lang="en-GB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New </a:t>
            </a:r>
            <a:r>
              <a:rPr lang="en-GB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(</a:t>
            </a:r>
            <a:r>
              <a:rPr lang="en-GB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p,p</a:t>
            </a:r>
            <a:r>
              <a:rPr lang="en-GB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’) experiments </a:t>
            </a:r>
          </a:p>
          <a:p>
            <a:r>
              <a:rPr lang="en-GB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in open-shell Ca, Ni isotopes, </a:t>
            </a:r>
          </a:p>
          <a:p>
            <a:r>
              <a:rPr lang="en-GB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as e.g. </a:t>
            </a:r>
            <a:r>
              <a:rPr lang="en-GB" sz="19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42</a:t>
            </a:r>
            <a:r>
              <a:rPr lang="en-GB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Ca, </a:t>
            </a:r>
            <a:r>
              <a:rPr lang="en-GB" sz="19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58</a:t>
            </a:r>
            <a:r>
              <a:rPr lang="en-GB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Ni </a:t>
            </a:r>
            <a:r>
              <a:rPr lang="en-GB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  <a:sym typeface="Wingdings" panose="05000000000000000000" pitchFamily="2" charset="2"/>
              </a:rPr>
              <a:t>→ see talk</a:t>
            </a:r>
          </a:p>
          <a:p>
            <a:r>
              <a:rPr lang="en-GB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  <a:sym typeface="Wingdings" panose="05000000000000000000" pitchFamily="2" charset="2"/>
              </a:rPr>
              <a:t>by </a:t>
            </a:r>
            <a:r>
              <a:rPr lang="en-GB" sz="1900" b="1" dirty="0">
                <a:solidFill>
                  <a:srgbClr val="0070C0"/>
                </a:solidFill>
                <a:latin typeface="Franklin Gothic Book" panose="020B0503020102020204" pitchFamily="34" charset="0"/>
                <a:sym typeface="Wingdings" panose="05000000000000000000" pitchFamily="2" charset="2"/>
              </a:rPr>
              <a:t>Peter von Neumann-</a:t>
            </a:r>
            <a:r>
              <a:rPr lang="en-GB" sz="1900" b="1" dirty="0" err="1">
                <a:solidFill>
                  <a:srgbClr val="0070C0"/>
                </a:solidFill>
                <a:latin typeface="Franklin Gothic Book" panose="020B0503020102020204" pitchFamily="34" charset="0"/>
                <a:sym typeface="Wingdings" panose="05000000000000000000" pitchFamily="2" charset="2"/>
              </a:rPr>
              <a:t>Cosel</a:t>
            </a:r>
            <a:endParaRPr lang="en-GB" sz="1900" b="1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  <a:p>
            <a:endParaRPr lang="en-GB" sz="19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  <a:p>
            <a:endParaRPr lang="en-GB" sz="19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  <a:p>
            <a:endParaRPr lang="en-GB" sz="19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  <a:p>
            <a:r>
              <a:rPr lang="en-DE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93904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9B521E94-F30D-6417-29CC-7FD1C282A053}"/>
              </a:ext>
            </a:extLst>
          </p:cNvPr>
          <p:cNvSpPr/>
          <p:nvPr/>
        </p:nvSpPr>
        <p:spPr>
          <a:xfrm>
            <a:off x="8203096" y="2019034"/>
            <a:ext cx="275367" cy="58880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F8CC25D-5ECB-16E5-7784-22126873E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922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DE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Extreme matter in neutron stars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53ACB98-D635-39F0-114E-41E8FA49F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2</a:t>
            </a:r>
            <a:endParaRPr lang="en-DE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71446E7-CDFE-AA47-A0F7-C6CD5816AA02}"/>
              </a:ext>
            </a:extLst>
          </p:cNvPr>
          <p:cNvSpPr/>
          <p:nvPr/>
        </p:nvSpPr>
        <p:spPr>
          <a:xfrm>
            <a:off x="3581002" y="6252043"/>
            <a:ext cx="1248693" cy="4317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06CDD43-97DD-17AB-E856-01B7D40E50DD}"/>
              </a:ext>
            </a:extLst>
          </p:cNvPr>
          <p:cNvCxnSpPr>
            <a:cxnSpLocks/>
          </p:cNvCxnSpPr>
          <p:nvPr/>
        </p:nvCxnSpPr>
        <p:spPr>
          <a:xfrm>
            <a:off x="3210910" y="5991723"/>
            <a:ext cx="5770180" cy="0"/>
          </a:xfrm>
          <a:prstGeom prst="straightConnector1">
            <a:avLst/>
          </a:prstGeom>
          <a:ln w="34925">
            <a:solidFill>
              <a:srgbClr val="00216A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C63E65F3-B60C-85D6-34D3-2E7AC6C5D1E5}"/>
              </a:ext>
            </a:extLst>
          </p:cNvPr>
          <p:cNvSpPr txBox="1"/>
          <p:nvPr/>
        </p:nvSpPr>
        <p:spPr>
          <a:xfrm>
            <a:off x="8725598" y="6058681"/>
            <a:ext cx="946093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900" dirty="0">
                <a:solidFill>
                  <a:srgbClr val="00216A"/>
                </a:solidFill>
                <a:latin typeface="Franklin Gothic Book" panose="020B0503020102020204" pitchFamily="34" charset="0"/>
              </a:rPr>
              <a:t>Density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D682676-8997-BEFD-02F8-7C63E8A97F68}"/>
              </a:ext>
            </a:extLst>
          </p:cNvPr>
          <p:cNvSpPr txBox="1"/>
          <p:nvPr/>
        </p:nvSpPr>
        <p:spPr>
          <a:xfrm>
            <a:off x="-569843" y="6488105"/>
            <a:ext cx="25071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Image credits:</a:t>
            </a:r>
            <a:r>
              <a:rPr lang="en-DE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</a:t>
            </a:r>
          </a:p>
          <a:p>
            <a:pPr algn="ctr"/>
            <a:r>
              <a:rPr lang="en-DE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MUSES Collaboration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3" name="Ink 42">
                <a:extLst>
                  <a:ext uri="{FF2B5EF4-FFF2-40B4-BE49-F238E27FC236}">
                    <a16:creationId xmlns:a16="http://schemas.microsoft.com/office/drawing/2014/main" id="{162A60BA-EBD0-56D1-66B3-7179A0A2447B}"/>
                  </a:ext>
                </a:extLst>
              </p14:cNvPr>
              <p14:cNvContentPartPr/>
              <p14:nvPr/>
            </p14:nvContentPartPr>
            <p14:xfrm>
              <a:off x="8270984" y="2002805"/>
              <a:ext cx="216000" cy="493200"/>
            </p14:xfrm>
          </p:contentPart>
        </mc:Choice>
        <mc:Fallback xmlns="">
          <p:pic>
            <p:nvPicPr>
              <p:cNvPr id="43" name="Ink 42">
                <a:extLst>
                  <a:ext uri="{FF2B5EF4-FFF2-40B4-BE49-F238E27FC236}">
                    <a16:creationId xmlns:a16="http://schemas.microsoft.com/office/drawing/2014/main" id="{162A60BA-EBD0-56D1-66B3-7179A0A2447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252984" y="1985165"/>
                <a:ext cx="251640" cy="528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4" name="Ink 43">
                <a:extLst>
                  <a:ext uri="{FF2B5EF4-FFF2-40B4-BE49-F238E27FC236}">
                    <a16:creationId xmlns:a16="http://schemas.microsoft.com/office/drawing/2014/main" id="{0826CD76-AEB8-2B08-6FDF-6887CD1BC3A4}"/>
                  </a:ext>
                </a:extLst>
              </p14:cNvPr>
              <p14:cNvContentPartPr/>
              <p14:nvPr/>
            </p14:nvContentPartPr>
            <p14:xfrm>
              <a:off x="8168744" y="1913525"/>
              <a:ext cx="300960" cy="758520"/>
            </p14:xfrm>
          </p:contentPart>
        </mc:Choice>
        <mc:Fallback xmlns="">
          <p:pic>
            <p:nvPicPr>
              <p:cNvPr id="44" name="Ink 43">
                <a:extLst>
                  <a:ext uri="{FF2B5EF4-FFF2-40B4-BE49-F238E27FC236}">
                    <a16:creationId xmlns:a16="http://schemas.microsoft.com/office/drawing/2014/main" id="{0826CD76-AEB8-2B08-6FDF-6887CD1BC3A4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151104" y="1895525"/>
                <a:ext cx="336600" cy="794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07764086-B585-9BC3-5BF5-A6DE4B2C0160}"/>
                  </a:ext>
                </a:extLst>
              </p14:cNvPr>
              <p14:cNvContentPartPr/>
              <p14:nvPr/>
            </p14:nvContentPartPr>
            <p14:xfrm>
              <a:off x="8260904" y="2153645"/>
              <a:ext cx="237240" cy="93960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07764086-B585-9BC3-5BF5-A6DE4B2C0160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242904" y="2135645"/>
                <a:ext cx="272880" cy="129600"/>
              </a:xfrm>
              <a:prstGeom prst="rect">
                <a:avLst/>
              </a:prstGeom>
            </p:spPr>
          </p:pic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B399EF53-927E-BCF7-CE76-389C5B660756}"/>
              </a:ext>
            </a:extLst>
          </p:cNvPr>
          <p:cNvSpPr txBox="1"/>
          <p:nvPr/>
        </p:nvSpPr>
        <p:spPr>
          <a:xfrm>
            <a:off x="6306219" y="6058681"/>
            <a:ext cx="2163485" cy="686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00" i="1" dirty="0">
                <a:solidFill>
                  <a:srgbClr val="00216A"/>
                </a:solidFill>
                <a:latin typeface="Franklin Gothic Book" panose="020B0503020102020204" pitchFamily="34" charset="0"/>
              </a:rPr>
              <a:t>n</a:t>
            </a:r>
            <a:r>
              <a:rPr lang="en-DE" sz="1900" dirty="0">
                <a:solidFill>
                  <a:srgbClr val="00216A"/>
                </a:solidFill>
                <a:latin typeface="Franklin Gothic Book" panose="020B0503020102020204" pitchFamily="34" charset="0"/>
              </a:rPr>
              <a:t> = </a:t>
            </a:r>
            <a:r>
              <a:rPr lang="en-DE" sz="1900" i="1" dirty="0">
                <a:solidFill>
                  <a:srgbClr val="00216A"/>
                </a:solidFill>
                <a:latin typeface="Franklin Gothic Book" panose="020B0503020102020204" pitchFamily="34" charset="0"/>
              </a:rPr>
              <a:t>n</a:t>
            </a:r>
            <a:r>
              <a:rPr lang="en-DE" sz="1900" i="1" baseline="-25000" dirty="0">
                <a:solidFill>
                  <a:srgbClr val="00216A"/>
                </a:solidFill>
                <a:latin typeface="Franklin Gothic Book" panose="020B0503020102020204" pitchFamily="34" charset="0"/>
              </a:rPr>
              <a:t>0</a:t>
            </a:r>
            <a:r>
              <a:rPr lang="en-DE" sz="1900" baseline="-25000" dirty="0">
                <a:solidFill>
                  <a:srgbClr val="00216A"/>
                </a:solidFill>
                <a:latin typeface="Franklin Gothic Book" panose="020B0503020102020204" pitchFamily="34" charset="0"/>
              </a:rPr>
              <a:t> </a:t>
            </a:r>
            <a:r>
              <a:rPr lang="en-DE" sz="1900" dirty="0">
                <a:solidFill>
                  <a:srgbClr val="00216A"/>
                </a:solidFill>
                <a:latin typeface="Franklin Gothic Book" panose="020B0503020102020204" pitchFamily="34" charset="0"/>
              </a:rPr>
              <a:t>∼ 0.16 fm</a:t>
            </a:r>
            <a:r>
              <a:rPr lang="en-DE" sz="1900" baseline="30000" dirty="0">
                <a:solidFill>
                  <a:srgbClr val="00216A"/>
                </a:solidFill>
                <a:latin typeface="Franklin Gothic Book" panose="020B0503020102020204" pitchFamily="34" charset="0"/>
              </a:rPr>
              <a:t>-3</a:t>
            </a:r>
          </a:p>
          <a:p>
            <a:pPr algn="ctr"/>
            <a:r>
              <a:rPr lang="en-GB" sz="1900" dirty="0">
                <a:solidFill>
                  <a:srgbClr val="00216A"/>
                </a:solidFill>
                <a:latin typeface="Franklin Gothic Book" panose="020B0503020102020204" pitchFamily="34" charset="0"/>
              </a:rPr>
              <a:t>s</a:t>
            </a:r>
            <a:r>
              <a:rPr lang="en-DE" sz="1900" dirty="0">
                <a:solidFill>
                  <a:srgbClr val="00216A"/>
                </a:solidFill>
                <a:latin typeface="Franklin Gothic Book" panose="020B0503020102020204" pitchFamily="34" charset="0"/>
              </a:rPr>
              <a:t>aturation density</a:t>
            </a:r>
          </a:p>
        </p:txBody>
      </p:sp>
      <p:pic>
        <p:nvPicPr>
          <p:cNvPr id="28" name="Picture 27" descr="A diagram of a structure&#10;&#10;Description automatically generated">
            <a:extLst>
              <a:ext uri="{FF2B5EF4-FFF2-40B4-BE49-F238E27FC236}">
                <a16:creationId xmlns:a16="http://schemas.microsoft.com/office/drawing/2014/main" id="{F890BA84-0BD3-1F7D-6337-F430DB159ED8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25947" b="7432"/>
          <a:stretch/>
        </p:blipFill>
        <p:spPr>
          <a:xfrm>
            <a:off x="2749830" y="1817599"/>
            <a:ext cx="6203810" cy="405827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5D0145C0-F838-2DB0-EB8D-39105AF5875D}"/>
              </a:ext>
            </a:extLst>
          </p:cNvPr>
          <p:cNvSpPr txBox="1"/>
          <p:nvPr/>
        </p:nvSpPr>
        <p:spPr>
          <a:xfrm>
            <a:off x="3328692" y="2037073"/>
            <a:ext cx="1354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>
                <a:solidFill>
                  <a:srgbClr val="00216A"/>
                </a:solidFill>
                <a:latin typeface="Franklin Gothic Book" panose="020B0503020102020204" pitchFamily="34" charset="0"/>
              </a:rPr>
              <a:t>Atmosphere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1B7AD59-47E9-E24F-2F27-C1AEF51CB619}"/>
              </a:ext>
            </a:extLst>
          </p:cNvPr>
          <p:cNvSpPr txBox="1"/>
          <p:nvPr/>
        </p:nvSpPr>
        <p:spPr>
          <a:xfrm>
            <a:off x="4069672" y="1409154"/>
            <a:ext cx="1261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>
                <a:solidFill>
                  <a:srgbClr val="00216A"/>
                </a:solidFill>
                <a:latin typeface="Franklin Gothic Book" panose="020B0503020102020204" pitchFamily="34" charset="0"/>
              </a:rPr>
              <a:t>Outer crust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550BC8E-1042-659B-B509-D707E7F8000A}"/>
              </a:ext>
            </a:extLst>
          </p:cNvPr>
          <p:cNvSpPr txBox="1"/>
          <p:nvPr/>
        </p:nvSpPr>
        <p:spPr>
          <a:xfrm>
            <a:off x="5501225" y="1409154"/>
            <a:ext cx="1231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>
                <a:solidFill>
                  <a:srgbClr val="00216A"/>
                </a:solidFill>
                <a:latin typeface="Franklin Gothic Book" panose="020B0503020102020204" pitchFamily="34" charset="0"/>
              </a:rPr>
              <a:t>Inner crust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838DBF4-AB25-C456-B5B0-21A823050F05}"/>
              </a:ext>
            </a:extLst>
          </p:cNvPr>
          <p:cNvSpPr txBox="1"/>
          <p:nvPr/>
        </p:nvSpPr>
        <p:spPr>
          <a:xfrm>
            <a:off x="7267509" y="1409154"/>
            <a:ext cx="1198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>
                <a:solidFill>
                  <a:srgbClr val="00216A"/>
                </a:solidFill>
                <a:latin typeface="Franklin Gothic Book" panose="020B0503020102020204" pitchFamily="34" charset="0"/>
              </a:rPr>
              <a:t>Outer core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135AE858-DB08-27C4-3235-AAB0154E89A2}"/>
                  </a:ext>
                </a:extLst>
              </p14:cNvPr>
              <p14:cNvContentPartPr/>
              <p14:nvPr/>
            </p14:nvContentPartPr>
            <p14:xfrm>
              <a:off x="8249384" y="1806245"/>
              <a:ext cx="210600" cy="78912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135AE858-DB08-27C4-3235-AAB0154E89A2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186744" y="1743605"/>
                <a:ext cx="336240" cy="914760"/>
              </a:xfrm>
              <a:prstGeom prst="rect">
                <a:avLst/>
              </a:prstGeom>
            </p:spPr>
          </p:pic>
        </mc:Fallback>
      </mc:AlternateContent>
      <p:sp>
        <p:nvSpPr>
          <p:cNvPr id="33" name="TextBox 32">
            <a:extLst>
              <a:ext uri="{FF2B5EF4-FFF2-40B4-BE49-F238E27FC236}">
                <a16:creationId xmlns:a16="http://schemas.microsoft.com/office/drawing/2014/main" id="{74DA893A-175C-CC65-82C8-39A59EAB3E37}"/>
              </a:ext>
            </a:extLst>
          </p:cNvPr>
          <p:cNvSpPr txBox="1"/>
          <p:nvPr/>
        </p:nvSpPr>
        <p:spPr>
          <a:xfrm>
            <a:off x="7866808" y="2276287"/>
            <a:ext cx="1168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>
                <a:solidFill>
                  <a:srgbClr val="00216A"/>
                </a:solidFill>
                <a:latin typeface="Franklin Gothic Book" panose="020B0503020102020204" pitchFamily="34" charset="0"/>
              </a:rPr>
              <a:t>Inner core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39B409C-49D9-A565-71B8-A281A9BF1355}"/>
              </a:ext>
            </a:extLst>
          </p:cNvPr>
          <p:cNvCxnSpPr>
            <a:cxnSpLocks/>
          </p:cNvCxnSpPr>
          <p:nvPr/>
        </p:nvCxnSpPr>
        <p:spPr>
          <a:xfrm>
            <a:off x="7259575" y="5991723"/>
            <a:ext cx="0" cy="66958"/>
          </a:xfrm>
          <a:prstGeom prst="line">
            <a:avLst/>
          </a:prstGeom>
          <a:ln w="28575">
            <a:solidFill>
              <a:srgbClr val="0021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60398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BA036182-CDF8-8B05-22BD-B7691284E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104" y="535866"/>
            <a:ext cx="11428971" cy="1325563"/>
          </a:xfrm>
        </p:spPr>
        <p:txBody>
          <a:bodyPr>
            <a:noAutofit/>
          </a:bodyPr>
          <a:lstStyle/>
          <a:p>
            <a:pPr algn="ctr"/>
            <a:r>
              <a:rPr lang="en-DE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Happy ending for </a:t>
            </a:r>
            <a:r>
              <a:rPr lang="en-DE" sz="48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40,48</a:t>
            </a:r>
            <a:r>
              <a:rPr lang="en-DE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Ca... but what’s next?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975C10-A401-DD4A-FE77-23EA717CE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DE" dirty="0"/>
              <a:t>1</a:t>
            </a:r>
            <a:r>
              <a:rPr lang="it-IT" dirty="0"/>
              <a:t>1</a:t>
            </a:r>
            <a:endParaRPr lang="en-D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16FAB1-8F6E-F712-FAFD-71466024A5E8}"/>
              </a:ext>
            </a:extLst>
          </p:cNvPr>
          <p:cNvSpPr txBox="1">
            <a:spLocks/>
          </p:cNvSpPr>
          <p:nvPr/>
        </p:nvSpPr>
        <p:spPr>
          <a:xfrm>
            <a:off x="8929786" y="64344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183B09-3332-6DD5-0508-6DE4D5A86A45}"/>
              </a:ext>
            </a:extLst>
          </p:cNvPr>
          <p:cNvSpPr txBox="1">
            <a:spLocks/>
          </p:cNvSpPr>
          <p:nvPr/>
        </p:nvSpPr>
        <p:spPr>
          <a:xfrm>
            <a:off x="8929785" y="64173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DE" dirty="0">
                <a:solidFill>
                  <a:schemeClr val="bg1"/>
                </a:solidFill>
              </a:rPr>
              <a:t>13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AD21906-6247-8B93-62A8-C6ED370F389B}"/>
              </a:ext>
            </a:extLst>
          </p:cNvPr>
          <p:cNvGrpSpPr/>
          <p:nvPr/>
        </p:nvGrpSpPr>
        <p:grpSpPr>
          <a:xfrm>
            <a:off x="3750795" y="1947522"/>
            <a:ext cx="4825304" cy="4238060"/>
            <a:chOff x="3466516" y="1929397"/>
            <a:chExt cx="4825304" cy="4238060"/>
          </a:xfrm>
        </p:grpSpPr>
        <p:pic>
          <p:nvPicPr>
            <p:cNvPr id="37" name="Picture 36" descr="A graph of mass number&#10;&#10;Description automatically generated">
              <a:extLst>
                <a:ext uri="{FF2B5EF4-FFF2-40B4-BE49-F238E27FC236}">
                  <a16:creationId xmlns:a16="http://schemas.microsoft.com/office/drawing/2014/main" id="{D784D108-5E65-9028-C28F-25687509646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66516" y="1929397"/>
              <a:ext cx="4825304" cy="423806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A39341A-2348-28D5-C4EE-370376E07434}"/>
                </a:ext>
              </a:extLst>
            </p:cNvPr>
            <p:cNvSpPr txBox="1"/>
            <p:nvPr/>
          </p:nvSpPr>
          <p:spPr>
            <a:xfrm>
              <a:off x="4406335" y="3944672"/>
              <a:ext cx="37542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DE" sz="3200" dirty="0">
                  <a:solidFill>
                    <a:srgbClr val="C00000"/>
                  </a:solidFill>
                </a:rPr>
                <a:t>?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FE3794E-C26B-CD1C-6C68-EA9304EAD001}"/>
                </a:ext>
              </a:extLst>
            </p:cNvPr>
            <p:cNvSpPr txBox="1"/>
            <p:nvPr/>
          </p:nvSpPr>
          <p:spPr>
            <a:xfrm>
              <a:off x="5773387" y="3814566"/>
              <a:ext cx="37542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DE" sz="3200" dirty="0">
                  <a:solidFill>
                    <a:srgbClr val="C00000"/>
                  </a:solidFill>
                </a:rPr>
                <a:t>?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588A23D-5534-15C6-5149-5AEDE725E66E}"/>
                </a:ext>
              </a:extLst>
            </p:cNvPr>
            <p:cNvSpPr txBox="1"/>
            <p:nvPr/>
          </p:nvSpPr>
          <p:spPr>
            <a:xfrm>
              <a:off x="7447646" y="3625371"/>
              <a:ext cx="37542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DE" sz="3200" dirty="0">
                  <a:solidFill>
                    <a:srgbClr val="C00000"/>
                  </a:solidFill>
                </a:rPr>
                <a:t>?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F39F385-61F7-2D14-B733-C726C618067F}"/>
              </a:ext>
            </a:extLst>
          </p:cNvPr>
          <p:cNvSpPr txBox="1"/>
          <p:nvPr/>
        </p:nvSpPr>
        <p:spPr>
          <a:xfrm>
            <a:off x="8996449" y="4022583"/>
            <a:ext cx="2839995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900" dirty="0">
                <a:latin typeface="Franklin Gothic Book" panose="020B0503020102020204" pitchFamily="34" charset="0"/>
              </a:rPr>
              <a:t>… and with future upgrades, </a:t>
            </a:r>
            <a:r>
              <a:rPr lang="en-DE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Coulomb excitation possible </a:t>
            </a:r>
            <a:r>
              <a:rPr lang="en-DE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for</a:t>
            </a:r>
            <a:r>
              <a:rPr lang="en-DE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very neutron-rich nuclei</a:t>
            </a:r>
            <a:r>
              <a:rPr lang="en-DE" sz="1900" dirty="0">
                <a:latin typeface="Franklin Gothic Book" panose="020B0503020102020204" pitchFamily="34" charset="0"/>
              </a:rPr>
              <a:t>.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A2F90B4-5582-31BE-1B4C-DE6E33EDC013}"/>
              </a:ext>
            </a:extLst>
          </p:cNvPr>
          <p:cNvSpPr txBox="1"/>
          <p:nvPr/>
        </p:nvSpPr>
        <p:spPr>
          <a:xfrm>
            <a:off x="2563376" y="6273310"/>
            <a:ext cx="74582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DE" sz="2000" b="1" dirty="0">
                <a:solidFill>
                  <a:schemeClr val="accent1"/>
                </a:solidFill>
                <a:latin typeface="Franklin Gothic Book" panose="020B0503020102020204" pitchFamily="34" charset="0"/>
              </a:rPr>
              <a:t>We need to extend the LIT-CC method beyond closed-shell nuclei!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C554BB1-798D-EEEE-6516-C82F84F9E538}"/>
              </a:ext>
            </a:extLst>
          </p:cNvPr>
          <p:cNvGrpSpPr/>
          <p:nvPr/>
        </p:nvGrpSpPr>
        <p:grpSpPr>
          <a:xfrm>
            <a:off x="8758865" y="2340555"/>
            <a:ext cx="2594935" cy="1261884"/>
            <a:chOff x="624064" y="3839847"/>
            <a:chExt cx="4290669" cy="1820578"/>
          </a:xfrm>
        </p:grpSpPr>
        <p:pic>
          <p:nvPicPr>
            <p:cNvPr id="5" name="Picture 4" descr="A group of blue and red spheres&#10;&#10;Description automatically generated">
              <a:extLst>
                <a:ext uri="{FF2B5EF4-FFF2-40B4-BE49-F238E27FC236}">
                  <a16:creationId xmlns:a16="http://schemas.microsoft.com/office/drawing/2014/main" id="{52C0B334-36C9-3D02-3258-B34B75756D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4064" y="3840489"/>
              <a:ext cx="1064185" cy="992037"/>
            </a:xfrm>
            <a:prstGeom prst="rect">
              <a:avLst/>
            </a:prstGeom>
          </p:spPr>
        </p:pic>
        <p:pic>
          <p:nvPicPr>
            <p:cNvPr id="7" name="Picture 6" descr="A group of blue and red spheres&#10;&#10;Description automatically generated">
              <a:extLst>
                <a:ext uri="{FF2B5EF4-FFF2-40B4-BE49-F238E27FC236}">
                  <a16:creationId xmlns:a16="http://schemas.microsoft.com/office/drawing/2014/main" id="{F65F23BA-5ACF-88EB-F02B-34E2575F92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63178" y="3839847"/>
              <a:ext cx="1169043" cy="951935"/>
            </a:xfrm>
            <a:prstGeom prst="rect">
              <a:avLst/>
            </a:prstGeom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41621777-C444-D11D-D5F2-5F2E34B28E6E}"/>
                </a:ext>
              </a:extLst>
            </p:cNvPr>
            <p:cNvCxnSpPr>
              <a:cxnSpLocks/>
              <a:stCxn id="5" idx="3"/>
            </p:cNvCxnSpPr>
            <p:nvPr/>
          </p:nvCxnSpPr>
          <p:spPr>
            <a:xfrm flipV="1">
              <a:off x="1688249" y="4336507"/>
              <a:ext cx="524012" cy="1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3D6906C8-D58A-204E-9B60-F853A623606C}"/>
                </a:ext>
              </a:extLst>
            </p:cNvPr>
            <p:cNvCxnSpPr/>
            <p:nvPr/>
          </p:nvCxnSpPr>
          <p:spPr>
            <a:xfrm flipV="1">
              <a:off x="3259725" y="4336507"/>
              <a:ext cx="524012" cy="1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5D8E7600-5A52-7DAB-68CC-33E9FB7BA10C}"/>
                </a:ext>
              </a:extLst>
            </p:cNvPr>
            <p:cNvSpPr/>
            <p:nvPr/>
          </p:nvSpPr>
          <p:spPr>
            <a:xfrm>
              <a:off x="2571577" y="4654849"/>
              <a:ext cx="254795" cy="524911"/>
            </a:xfrm>
            <a:custGeom>
              <a:avLst/>
              <a:gdLst>
                <a:gd name="connsiteX0" fmla="*/ 41426 w 254795"/>
                <a:gd name="connsiteY0" fmla="*/ 0 h 680720"/>
                <a:gd name="connsiteX1" fmla="*/ 224306 w 254795"/>
                <a:gd name="connsiteY1" fmla="*/ 121920 h 680720"/>
                <a:gd name="connsiteX2" fmla="*/ 21106 w 254795"/>
                <a:gd name="connsiteY2" fmla="*/ 223520 h 680720"/>
                <a:gd name="connsiteX3" fmla="*/ 254786 w 254795"/>
                <a:gd name="connsiteY3" fmla="*/ 314960 h 680720"/>
                <a:gd name="connsiteX4" fmla="*/ 31266 w 254795"/>
                <a:gd name="connsiteY4" fmla="*/ 396240 h 680720"/>
                <a:gd name="connsiteX5" fmla="*/ 234466 w 254795"/>
                <a:gd name="connsiteY5" fmla="*/ 487680 h 680720"/>
                <a:gd name="connsiteX6" fmla="*/ 786 w 254795"/>
                <a:gd name="connsiteY6" fmla="*/ 579120 h 680720"/>
                <a:gd name="connsiteX7" fmla="*/ 153186 w 254795"/>
                <a:gd name="connsiteY7" fmla="*/ 680720 h 680720"/>
                <a:gd name="connsiteX8" fmla="*/ 153186 w 254795"/>
                <a:gd name="connsiteY8" fmla="*/ 680720 h 680720"/>
                <a:gd name="connsiteX9" fmla="*/ 153186 w 254795"/>
                <a:gd name="connsiteY9" fmla="*/ 680720 h 680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4795" h="680720">
                  <a:moveTo>
                    <a:pt x="41426" y="0"/>
                  </a:moveTo>
                  <a:cubicBezTo>
                    <a:pt x="134559" y="42333"/>
                    <a:pt x="227693" y="84667"/>
                    <a:pt x="224306" y="121920"/>
                  </a:cubicBezTo>
                  <a:cubicBezTo>
                    <a:pt x="220919" y="159173"/>
                    <a:pt x="16026" y="191347"/>
                    <a:pt x="21106" y="223520"/>
                  </a:cubicBezTo>
                  <a:cubicBezTo>
                    <a:pt x="26186" y="255693"/>
                    <a:pt x="253093" y="286173"/>
                    <a:pt x="254786" y="314960"/>
                  </a:cubicBezTo>
                  <a:cubicBezTo>
                    <a:pt x="256479" y="343747"/>
                    <a:pt x="34653" y="367453"/>
                    <a:pt x="31266" y="396240"/>
                  </a:cubicBezTo>
                  <a:cubicBezTo>
                    <a:pt x="27879" y="425027"/>
                    <a:pt x="239546" y="457200"/>
                    <a:pt x="234466" y="487680"/>
                  </a:cubicBezTo>
                  <a:cubicBezTo>
                    <a:pt x="229386" y="518160"/>
                    <a:pt x="14333" y="546947"/>
                    <a:pt x="786" y="579120"/>
                  </a:cubicBezTo>
                  <a:cubicBezTo>
                    <a:pt x="-12761" y="611293"/>
                    <a:pt x="153186" y="680720"/>
                    <a:pt x="153186" y="680720"/>
                  </a:cubicBezTo>
                  <a:lnTo>
                    <a:pt x="153186" y="680720"/>
                  </a:lnTo>
                  <a:lnTo>
                    <a:pt x="153186" y="680720"/>
                  </a:lnTo>
                </a:path>
              </a:pathLst>
            </a:custGeom>
            <a:noFill/>
            <a:ln w="15875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731D65B-143F-6239-D3AD-CB52A1028012}"/>
                </a:ext>
              </a:extLst>
            </p:cNvPr>
            <p:cNvSpPr/>
            <p:nvPr/>
          </p:nvSpPr>
          <p:spPr>
            <a:xfrm>
              <a:off x="2429734" y="5135514"/>
              <a:ext cx="538480" cy="524911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>
                  <a:alpha val="63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pic>
          <p:nvPicPr>
            <p:cNvPr id="26" name="Picture 25" descr="A group of blue and red spheres&#10;&#10;Description automatically generated">
              <a:extLst>
                <a:ext uri="{FF2B5EF4-FFF2-40B4-BE49-F238E27FC236}">
                  <a16:creationId xmlns:a16="http://schemas.microsoft.com/office/drawing/2014/main" id="{9CF575FE-73FE-D2A1-2FBD-D4EBE753A3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50548" y="3840489"/>
              <a:ext cx="1064185" cy="992037"/>
            </a:xfrm>
            <a:prstGeom prst="rect">
              <a:avLst/>
            </a:prstGeom>
          </p:spPr>
        </p:pic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046F1AA7-4264-16A3-05B1-5C2292964BFE}"/>
                </a:ext>
              </a:extLst>
            </p:cNvPr>
            <p:cNvCxnSpPr>
              <a:cxnSpLocks/>
            </p:cNvCxnSpPr>
            <p:nvPr/>
          </p:nvCxnSpPr>
          <p:spPr>
            <a:xfrm>
              <a:off x="3259725" y="4612730"/>
              <a:ext cx="590823" cy="522784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4AFE417-ED58-586C-7893-8078AFE64CEE}"/>
                </a:ext>
              </a:extLst>
            </p:cNvPr>
            <p:cNvSpPr/>
            <p:nvPr/>
          </p:nvSpPr>
          <p:spPr>
            <a:xfrm>
              <a:off x="4026711" y="5267850"/>
              <a:ext cx="237360" cy="218209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12000">
                  <a:schemeClr val="accent5">
                    <a:alpha val="96000"/>
                    <a:lumMod val="83889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glow>
                <a:schemeClr val="accent1">
                  <a:alpha val="99000"/>
                </a:schemeClr>
              </a:glow>
              <a:reflection endPos="0" dist="50800" dir="5400000" sy="-100000" algn="bl" rotWithShape="0"/>
              <a:softEdge rad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272C726-1A9B-D94D-FC9C-A84476899841}"/>
                </a:ext>
              </a:extLst>
            </p:cNvPr>
            <p:cNvSpPr txBox="1"/>
            <p:nvPr/>
          </p:nvSpPr>
          <p:spPr>
            <a:xfrm>
              <a:off x="2783188" y="4707698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DE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𝛾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0BB811A-B9E8-9DE4-B4BB-FC5F115DAE8C}"/>
              </a:ext>
            </a:extLst>
          </p:cNvPr>
          <p:cNvGrpSpPr/>
          <p:nvPr/>
        </p:nvGrpSpPr>
        <p:grpSpPr>
          <a:xfrm>
            <a:off x="1048782" y="2447151"/>
            <a:ext cx="1727048" cy="1133854"/>
            <a:chOff x="2428505" y="5481158"/>
            <a:chExt cx="1929511" cy="1139424"/>
          </a:xfrm>
        </p:grpSpPr>
        <p:pic>
          <p:nvPicPr>
            <p:cNvPr id="31" name="Picture 30" descr="A group of blue and red spheres&#10;&#10;Description automatically generated">
              <a:extLst>
                <a:ext uri="{FF2B5EF4-FFF2-40B4-BE49-F238E27FC236}">
                  <a16:creationId xmlns:a16="http://schemas.microsoft.com/office/drawing/2014/main" id="{1128106A-CC1B-4B3F-B94B-6C5DC972AB2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07834" y="5781680"/>
              <a:ext cx="899913" cy="838902"/>
            </a:xfrm>
            <a:prstGeom prst="rect">
              <a:avLst/>
            </a:prstGeom>
          </p:spPr>
        </p:pic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AE777D80-3F68-E21A-038A-4749A0CE5B98}"/>
                </a:ext>
              </a:extLst>
            </p:cNvPr>
            <p:cNvSpPr/>
            <p:nvPr/>
          </p:nvSpPr>
          <p:spPr>
            <a:xfrm>
              <a:off x="2428505" y="5531621"/>
              <a:ext cx="237360" cy="218209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87000">
                  <a:schemeClr val="tx1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glow>
                <a:schemeClr val="accent1">
                  <a:alpha val="99000"/>
                </a:schemeClr>
              </a:glow>
              <a:reflection endPos="0" dist="50800" dir="5400000" sy="-100000" algn="bl" rotWithShape="0"/>
              <a:softEdge rad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9BBC80EE-F843-02A8-137B-9D9562663D7D}"/>
                </a:ext>
              </a:extLst>
            </p:cNvPr>
            <p:cNvCxnSpPr>
              <a:cxnSpLocks/>
            </p:cNvCxnSpPr>
            <p:nvPr/>
          </p:nvCxnSpPr>
          <p:spPr>
            <a:xfrm>
              <a:off x="2726905" y="5760745"/>
              <a:ext cx="347531" cy="228672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C2609708-2C00-6CFA-E900-6F6C4C945A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15810" y="5760745"/>
              <a:ext cx="372866" cy="206575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CB6F1AA2-3DE3-73AB-2839-0B54628D6921}"/>
                </a:ext>
              </a:extLst>
            </p:cNvPr>
            <p:cNvSpPr/>
            <p:nvPr/>
          </p:nvSpPr>
          <p:spPr>
            <a:xfrm>
              <a:off x="4120656" y="5481158"/>
              <a:ext cx="237360" cy="218209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87000">
                  <a:schemeClr val="tx1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glow>
                <a:schemeClr val="accent1">
                  <a:alpha val="99000"/>
                </a:schemeClr>
              </a:glow>
              <a:reflection endPos="0" dist="50800" dir="5400000" sy="-100000" algn="bl" rotWithShape="0"/>
              <a:softEdge rad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1FFBC994-70E8-CEE3-757C-9E129C74868F}"/>
              </a:ext>
            </a:extLst>
          </p:cNvPr>
          <p:cNvSpPr txBox="1"/>
          <p:nvPr/>
        </p:nvSpPr>
        <p:spPr>
          <a:xfrm>
            <a:off x="589975" y="3578451"/>
            <a:ext cx="3287096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9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  <a:p>
            <a:r>
              <a:rPr lang="en-GB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New </a:t>
            </a:r>
            <a:r>
              <a:rPr lang="en-GB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(</a:t>
            </a:r>
            <a:r>
              <a:rPr lang="en-GB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p,p</a:t>
            </a:r>
            <a:r>
              <a:rPr lang="en-GB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’) experiments </a:t>
            </a:r>
          </a:p>
          <a:p>
            <a:r>
              <a:rPr lang="en-GB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in open-shell Ca, Ni isotopes, </a:t>
            </a:r>
          </a:p>
          <a:p>
            <a:r>
              <a:rPr lang="en-GB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as e.g. </a:t>
            </a:r>
            <a:r>
              <a:rPr lang="en-GB" sz="19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42</a:t>
            </a:r>
            <a:r>
              <a:rPr lang="en-GB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Ca, </a:t>
            </a:r>
            <a:r>
              <a:rPr lang="en-GB" sz="19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58</a:t>
            </a:r>
            <a:r>
              <a:rPr lang="en-GB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Ni </a:t>
            </a:r>
            <a:r>
              <a:rPr lang="en-GB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  <a:sym typeface="Wingdings" panose="05000000000000000000" pitchFamily="2" charset="2"/>
              </a:rPr>
              <a:t>→ see talk</a:t>
            </a:r>
          </a:p>
          <a:p>
            <a:r>
              <a:rPr lang="en-GB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  <a:sym typeface="Wingdings" panose="05000000000000000000" pitchFamily="2" charset="2"/>
              </a:rPr>
              <a:t>by </a:t>
            </a:r>
            <a:r>
              <a:rPr lang="en-GB" sz="1900" b="1" dirty="0">
                <a:solidFill>
                  <a:srgbClr val="0070C0"/>
                </a:solidFill>
                <a:latin typeface="Franklin Gothic Book" panose="020B0503020102020204" pitchFamily="34" charset="0"/>
                <a:sym typeface="Wingdings" panose="05000000000000000000" pitchFamily="2" charset="2"/>
              </a:rPr>
              <a:t>Peter von Neumann-</a:t>
            </a:r>
            <a:r>
              <a:rPr lang="en-GB" sz="1900" b="1" dirty="0" err="1">
                <a:solidFill>
                  <a:srgbClr val="0070C0"/>
                </a:solidFill>
                <a:latin typeface="Franklin Gothic Book" panose="020B0503020102020204" pitchFamily="34" charset="0"/>
                <a:sym typeface="Wingdings" panose="05000000000000000000" pitchFamily="2" charset="2"/>
              </a:rPr>
              <a:t>Cosel</a:t>
            </a:r>
            <a:endParaRPr lang="en-GB" sz="1900" b="1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  <a:p>
            <a:endParaRPr lang="en-GB" sz="19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  <a:p>
            <a:endParaRPr lang="en-GB" sz="19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  <a:p>
            <a:endParaRPr lang="en-GB" sz="19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  <a:p>
            <a:r>
              <a:rPr lang="en-DE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690553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B9E1C9F-5AF8-AE04-750D-D8A09F551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154" y="505114"/>
            <a:ext cx="10919691" cy="1325563"/>
          </a:xfrm>
        </p:spPr>
        <p:txBody>
          <a:bodyPr>
            <a:noAutofit/>
          </a:bodyPr>
          <a:lstStyle/>
          <a:p>
            <a:r>
              <a:rPr lang="it-IT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Open-shell nuclei:</a:t>
            </a:r>
            <a:br>
              <a:rPr lang="it-IT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</a:br>
            <a:r>
              <a:rPr lang="it-IT" sz="4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two-particle-attached</a:t>
            </a:r>
            <a:r>
              <a:rPr lang="it-IT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 (2PA) systems</a:t>
            </a:r>
            <a:endParaRPr lang="en-US" sz="4800" dirty="0">
              <a:solidFill>
                <a:schemeClr val="tx1">
                  <a:lumMod val="75000"/>
                  <a:lumOff val="25000"/>
                </a:schemeClr>
              </a:solidFill>
              <a:latin typeface="Bell MT" panose="02020503060305020303" pitchFamily="18" charset="0"/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BF2A119D-B1BF-742E-C24E-3A42631506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3" t="13114" b="13934"/>
          <a:stretch/>
        </p:blipFill>
        <p:spPr>
          <a:xfrm>
            <a:off x="4867709" y="2357747"/>
            <a:ext cx="6714877" cy="829622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3E0F5D05-C403-1F3D-BC9A-7A3348896078}"/>
              </a:ext>
            </a:extLst>
          </p:cNvPr>
          <p:cNvSpPr txBox="1"/>
          <p:nvPr/>
        </p:nvSpPr>
        <p:spPr>
          <a:xfrm>
            <a:off x="6587236" y="5291849"/>
            <a:ext cx="9017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2p0h</a:t>
            </a:r>
            <a:endParaRPr lang="en-US" sz="19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EB9DEEE5-9D34-903D-5E0A-A5501E3372A5}"/>
              </a:ext>
            </a:extLst>
          </p:cNvPr>
          <p:cNvSpPr txBox="1"/>
          <p:nvPr/>
        </p:nvSpPr>
        <p:spPr>
          <a:xfrm>
            <a:off x="8720190" y="5290236"/>
            <a:ext cx="9017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3p1h</a:t>
            </a:r>
            <a:endParaRPr lang="en-US" sz="19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</p:txBody>
      </p:sp>
      <p:pic>
        <p:nvPicPr>
          <p:cNvPr id="19" name="Immagine 18">
            <a:extLst>
              <a:ext uri="{FF2B5EF4-FFF2-40B4-BE49-F238E27FC236}">
                <a16:creationId xmlns:a16="http://schemas.microsoft.com/office/drawing/2014/main" id="{8E080905-E977-8B21-9057-0EEDCFE29C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3336895"/>
            <a:ext cx="3859299" cy="1821589"/>
          </a:xfrm>
          <a:prstGeom prst="rect">
            <a:avLst/>
          </a:prstGeom>
        </p:spPr>
      </p:pic>
      <p:grpSp>
        <p:nvGrpSpPr>
          <p:cNvPr id="4" name="Gruppo 22">
            <a:extLst>
              <a:ext uri="{FF2B5EF4-FFF2-40B4-BE49-F238E27FC236}">
                <a16:creationId xmlns:a16="http://schemas.microsoft.com/office/drawing/2014/main" id="{1272D73B-63CD-FA59-F00B-764D89BC4593}"/>
              </a:ext>
            </a:extLst>
          </p:cNvPr>
          <p:cNvGrpSpPr/>
          <p:nvPr/>
        </p:nvGrpSpPr>
        <p:grpSpPr>
          <a:xfrm>
            <a:off x="1083856" y="3394934"/>
            <a:ext cx="2305692" cy="852755"/>
            <a:chOff x="838200" y="3002622"/>
            <a:chExt cx="2305692" cy="852755"/>
          </a:xfrm>
        </p:grpSpPr>
        <p:pic>
          <p:nvPicPr>
            <p:cNvPr id="6" name="Immagine 4" descr="Immagine che contiene testo&#10;&#10;Descrizione generata automaticamente">
              <a:extLst>
                <a:ext uri="{FF2B5EF4-FFF2-40B4-BE49-F238E27FC236}">
                  <a16:creationId xmlns:a16="http://schemas.microsoft.com/office/drawing/2014/main" id="{F0466DB1-7E49-A16E-6460-BB4C9F3C4B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3002622"/>
              <a:ext cx="2305692" cy="852755"/>
            </a:xfrm>
            <a:prstGeom prst="rect">
              <a:avLst/>
            </a:prstGeom>
          </p:spPr>
        </p:pic>
        <p:sp>
          <p:nvSpPr>
            <p:cNvPr id="7" name="Rettangolo con angoli arrotondati 6">
              <a:extLst>
                <a:ext uri="{FF2B5EF4-FFF2-40B4-BE49-F238E27FC236}">
                  <a16:creationId xmlns:a16="http://schemas.microsoft.com/office/drawing/2014/main" id="{3123EDD5-5672-1700-317B-20EDCC1F0CCD}"/>
                </a:ext>
              </a:extLst>
            </p:cNvPr>
            <p:cNvSpPr/>
            <p:nvPr/>
          </p:nvSpPr>
          <p:spPr>
            <a:xfrm>
              <a:off x="2054455" y="3158303"/>
              <a:ext cx="460145" cy="520463"/>
            </a:xfrm>
            <a:prstGeom prst="roundRect">
              <a:avLst/>
            </a:prstGeom>
            <a:solidFill>
              <a:srgbClr val="0070C0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DD57E5E0-3C4B-65A8-E9EA-A14BC1610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DE" dirty="0"/>
              <a:t>1</a:t>
            </a:r>
            <a:r>
              <a:rPr lang="it-IT" dirty="0"/>
              <a:t>2</a:t>
            </a:r>
            <a:endParaRPr lang="en-DE" dirty="0"/>
          </a:p>
        </p:txBody>
      </p:sp>
      <p:sp>
        <p:nvSpPr>
          <p:cNvPr id="3" name="CasellaDiTesto 9">
            <a:extLst>
              <a:ext uri="{FF2B5EF4-FFF2-40B4-BE49-F238E27FC236}">
                <a16:creationId xmlns:a16="http://schemas.microsoft.com/office/drawing/2014/main" id="{D83EA908-D290-0532-A01C-AAFA58D4C492}"/>
              </a:ext>
            </a:extLst>
          </p:cNvPr>
          <p:cNvSpPr txBox="1"/>
          <p:nvPr/>
        </p:nvSpPr>
        <p:spPr>
          <a:xfrm>
            <a:off x="4213473" y="6406004"/>
            <a:ext cx="376505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7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FB</a:t>
            </a:r>
            <a:r>
              <a:rPr lang="it-IT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et al., arXiv:2405.05608 [</a:t>
            </a:r>
            <a:r>
              <a:rPr lang="it-IT" sz="1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nucl-th</a:t>
            </a:r>
            <a:r>
              <a:rPr lang="it-IT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]  </a:t>
            </a:r>
          </a:p>
          <a:p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6527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07999-F73C-E925-C2F7-A008A8736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6021" y="35045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DE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⍺</a:t>
            </a:r>
            <a:r>
              <a:rPr lang="en-DE" sz="4800" baseline="-250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D</a:t>
            </a:r>
            <a:r>
              <a:rPr lang="en-DE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 along the oxygen chain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C720A6-62AF-08DF-EB9A-6094D0460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DE" dirty="0"/>
              <a:t>1</a:t>
            </a:r>
            <a:r>
              <a:rPr lang="it-IT" dirty="0"/>
              <a:t>3</a:t>
            </a:r>
            <a:endParaRPr lang="en-DE" dirty="0"/>
          </a:p>
        </p:txBody>
      </p:sp>
      <p:pic>
        <p:nvPicPr>
          <p:cNvPr id="15" name="Picture 14" descr="A screen shot of a graph&#10;&#10;Description automatically generated">
            <a:extLst>
              <a:ext uri="{FF2B5EF4-FFF2-40B4-BE49-F238E27FC236}">
                <a16:creationId xmlns:a16="http://schemas.microsoft.com/office/drawing/2014/main" id="{3A5CF7F2-97F6-99C8-A790-D40FA96308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1745" y="1519918"/>
            <a:ext cx="6688509" cy="4836432"/>
          </a:xfrm>
          <a:prstGeom prst="rect">
            <a:avLst/>
          </a:prstGeom>
        </p:spPr>
      </p:pic>
      <p:sp>
        <p:nvSpPr>
          <p:cNvPr id="3" name="CasellaDiTesto 9">
            <a:extLst>
              <a:ext uri="{FF2B5EF4-FFF2-40B4-BE49-F238E27FC236}">
                <a16:creationId xmlns:a16="http://schemas.microsoft.com/office/drawing/2014/main" id="{3EEE5CEC-8831-620B-7562-F47AC01902AA}"/>
              </a:ext>
            </a:extLst>
          </p:cNvPr>
          <p:cNvSpPr txBox="1"/>
          <p:nvPr/>
        </p:nvSpPr>
        <p:spPr>
          <a:xfrm>
            <a:off x="4451295" y="6406004"/>
            <a:ext cx="376505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7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FB</a:t>
            </a:r>
            <a:r>
              <a:rPr lang="it-IT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et al., arXiv:2405.05608 [</a:t>
            </a:r>
            <a:r>
              <a:rPr lang="it-IT" sz="1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nucl-th</a:t>
            </a:r>
            <a:r>
              <a:rPr lang="it-IT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].  </a:t>
            </a:r>
          </a:p>
          <a:p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1998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0AC6A490-3837-2F87-92F2-51979E5C8379}"/>
              </a:ext>
            </a:extLst>
          </p:cNvPr>
          <p:cNvSpPr txBox="1">
            <a:spLocks/>
          </p:cNvSpPr>
          <p:nvPr/>
        </p:nvSpPr>
        <p:spPr>
          <a:xfrm>
            <a:off x="838200" y="38794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DE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⍺</a:t>
            </a:r>
            <a:r>
              <a:rPr lang="en-DE" sz="4800" baseline="-250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D</a:t>
            </a:r>
            <a:r>
              <a:rPr lang="en-DE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 along the calcium chain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BBB313-D3E3-0F6C-F6A5-B7DBF559B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DE" dirty="0"/>
              <a:t>1</a:t>
            </a:r>
            <a:r>
              <a:rPr lang="it-IT" dirty="0"/>
              <a:t>4</a:t>
            </a:r>
            <a:endParaRPr lang="en-DE" dirty="0"/>
          </a:p>
        </p:txBody>
      </p:sp>
      <p:pic>
        <p:nvPicPr>
          <p:cNvPr id="3" name="Picture 2" descr="A graph of a mass number&#10;&#10;Description automatically generated">
            <a:extLst>
              <a:ext uri="{FF2B5EF4-FFF2-40B4-BE49-F238E27FC236}">
                <a16:creationId xmlns:a16="http://schemas.microsoft.com/office/drawing/2014/main" id="{187C1B75-8904-7C6B-2FDF-4C69740CB8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1686" y="1471673"/>
            <a:ext cx="6502120" cy="4884677"/>
          </a:xfrm>
          <a:prstGeom prst="rect">
            <a:avLst/>
          </a:prstGeom>
        </p:spPr>
      </p:pic>
      <p:sp>
        <p:nvSpPr>
          <p:cNvPr id="5" name="CasellaDiTesto 9">
            <a:extLst>
              <a:ext uri="{FF2B5EF4-FFF2-40B4-BE49-F238E27FC236}">
                <a16:creationId xmlns:a16="http://schemas.microsoft.com/office/drawing/2014/main" id="{BD8C5B62-EDFF-FCC3-4EB5-D155FB4F7FB9}"/>
              </a:ext>
            </a:extLst>
          </p:cNvPr>
          <p:cNvSpPr txBox="1"/>
          <p:nvPr/>
        </p:nvSpPr>
        <p:spPr>
          <a:xfrm>
            <a:off x="4451295" y="6406004"/>
            <a:ext cx="376505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7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FB</a:t>
            </a:r>
            <a:r>
              <a:rPr lang="it-IT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et al., arXiv:2405.05608 [</a:t>
            </a:r>
            <a:r>
              <a:rPr lang="it-IT" sz="1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nucl-th</a:t>
            </a:r>
            <a:r>
              <a:rPr lang="it-IT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].  </a:t>
            </a:r>
          </a:p>
          <a:p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5011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4172EDA-A5DB-6B80-49BC-E88031BBDF16}"/>
              </a:ext>
            </a:extLst>
          </p:cNvPr>
          <p:cNvSpPr txBox="1">
            <a:spLocks/>
          </p:cNvSpPr>
          <p:nvPr/>
        </p:nvSpPr>
        <p:spPr>
          <a:xfrm>
            <a:off x="838200" y="39283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DE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⍺</a:t>
            </a:r>
            <a:r>
              <a:rPr lang="en-DE" sz="4800" baseline="-250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D</a:t>
            </a:r>
            <a:r>
              <a:rPr lang="en-DE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 along the calcium chain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D7C1FD-03A9-C345-B921-958E916DF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DE" dirty="0"/>
              <a:t>1</a:t>
            </a:r>
            <a:r>
              <a:rPr lang="it-IT" dirty="0"/>
              <a:t>5</a:t>
            </a:r>
            <a:endParaRPr lang="en-DE" dirty="0"/>
          </a:p>
        </p:txBody>
      </p:sp>
      <p:pic>
        <p:nvPicPr>
          <p:cNvPr id="4" name="Picture 3" descr="A graph of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B5348498-FA80-661A-46C9-BB8983CA78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0653" y="1458026"/>
            <a:ext cx="6550694" cy="4908957"/>
          </a:xfrm>
          <a:prstGeom prst="rect">
            <a:avLst/>
          </a:prstGeom>
        </p:spPr>
      </p:pic>
      <p:sp>
        <p:nvSpPr>
          <p:cNvPr id="3" name="CasellaDiTesto 9">
            <a:extLst>
              <a:ext uri="{FF2B5EF4-FFF2-40B4-BE49-F238E27FC236}">
                <a16:creationId xmlns:a16="http://schemas.microsoft.com/office/drawing/2014/main" id="{FD602FE0-CA17-9EA0-F32F-AB6F2E8192FA}"/>
              </a:ext>
            </a:extLst>
          </p:cNvPr>
          <p:cNvSpPr txBox="1"/>
          <p:nvPr/>
        </p:nvSpPr>
        <p:spPr>
          <a:xfrm>
            <a:off x="4451295" y="6406004"/>
            <a:ext cx="376505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7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FB</a:t>
            </a:r>
            <a:r>
              <a:rPr lang="it-IT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et al., arXiv:2405.05608 [</a:t>
            </a:r>
            <a:r>
              <a:rPr lang="it-IT" sz="1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nucl-th</a:t>
            </a:r>
            <a:r>
              <a:rPr lang="it-IT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].  </a:t>
            </a:r>
          </a:p>
          <a:p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9989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4172EDA-A5DB-6B80-49BC-E88031BBDF16}"/>
              </a:ext>
            </a:extLst>
          </p:cNvPr>
          <p:cNvSpPr txBox="1">
            <a:spLocks/>
          </p:cNvSpPr>
          <p:nvPr/>
        </p:nvSpPr>
        <p:spPr>
          <a:xfrm>
            <a:off x="838200" y="16851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The case of </a:t>
            </a:r>
            <a:r>
              <a:rPr lang="it-IT" sz="48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58</a:t>
            </a:r>
            <a:r>
              <a:rPr lang="it-IT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Ni</a:t>
            </a:r>
            <a:r>
              <a:rPr lang="en-DE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D7C1FD-03A9-C345-B921-958E916DF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DE" dirty="0"/>
              <a:t>16</a:t>
            </a:r>
          </a:p>
        </p:txBody>
      </p:sp>
      <p:sp>
        <p:nvSpPr>
          <p:cNvPr id="9" name="CasellaDiTesto 9">
            <a:extLst>
              <a:ext uri="{FF2B5EF4-FFF2-40B4-BE49-F238E27FC236}">
                <a16:creationId xmlns:a16="http://schemas.microsoft.com/office/drawing/2014/main" id="{98E90087-00FC-A545-7721-F8ABC920BAC1}"/>
              </a:ext>
            </a:extLst>
          </p:cNvPr>
          <p:cNvSpPr txBox="1"/>
          <p:nvPr/>
        </p:nvSpPr>
        <p:spPr>
          <a:xfrm>
            <a:off x="3939942" y="6410758"/>
            <a:ext cx="552219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I. </a:t>
            </a:r>
            <a:r>
              <a:rPr lang="it-IT" sz="1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Brandherm</a:t>
            </a:r>
            <a:r>
              <a:rPr lang="it-IT" sz="17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, FB</a:t>
            </a:r>
            <a:r>
              <a:rPr lang="it-IT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et al., in </a:t>
            </a:r>
            <a:r>
              <a:rPr lang="it-IT" sz="1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preparation</a:t>
            </a:r>
            <a:r>
              <a:rPr lang="it-IT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(2024). </a:t>
            </a:r>
          </a:p>
          <a:p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8874CD5-4E51-1FE5-85FD-F0F4CB670563}"/>
              </a:ext>
            </a:extLst>
          </p:cNvPr>
          <p:cNvGrpSpPr/>
          <p:nvPr/>
        </p:nvGrpSpPr>
        <p:grpSpPr>
          <a:xfrm>
            <a:off x="6997147" y="4831161"/>
            <a:ext cx="3031914" cy="933868"/>
            <a:chOff x="7375813" y="4440824"/>
            <a:chExt cx="3167496" cy="766867"/>
          </a:xfrm>
        </p:grpSpPr>
        <p:pic>
          <p:nvPicPr>
            <p:cNvPr id="3" name="Picture 2" descr="A picture containing font, text, line, white&#10;&#10;Description automatically generated">
              <a:extLst>
                <a:ext uri="{FF2B5EF4-FFF2-40B4-BE49-F238E27FC236}">
                  <a16:creationId xmlns:a16="http://schemas.microsoft.com/office/drawing/2014/main" id="{87A4E1F7-FCF1-42C8-4ED5-0D770EF256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75813" y="4440824"/>
              <a:ext cx="3167496" cy="766867"/>
            </a:xfrm>
            <a:prstGeom prst="rect">
              <a:avLst/>
            </a:prstGeom>
          </p:spPr>
        </p:pic>
        <p:sp>
          <p:nvSpPr>
            <p:cNvPr id="4" name="Rettangolo con angoli arrotondati 5">
              <a:extLst>
                <a:ext uri="{FF2B5EF4-FFF2-40B4-BE49-F238E27FC236}">
                  <a16:creationId xmlns:a16="http://schemas.microsoft.com/office/drawing/2014/main" id="{3187ACBC-3803-9EC3-0449-916C85BDDB5A}"/>
                </a:ext>
              </a:extLst>
            </p:cNvPr>
            <p:cNvSpPr/>
            <p:nvPr/>
          </p:nvSpPr>
          <p:spPr>
            <a:xfrm>
              <a:off x="9109780" y="4457655"/>
              <a:ext cx="1433529" cy="419145"/>
            </a:xfrm>
            <a:prstGeom prst="roundRect">
              <a:avLst/>
            </a:prstGeom>
            <a:solidFill>
              <a:srgbClr val="0070C0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6FD7E12F-BF3D-FAAD-F5B9-FB87BD9149D3}"/>
              </a:ext>
            </a:extLst>
          </p:cNvPr>
          <p:cNvGrpSpPr/>
          <p:nvPr/>
        </p:nvGrpSpPr>
        <p:grpSpPr>
          <a:xfrm>
            <a:off x="6119178" y="2544593"/>
            <a:ext cx="4982844" cy="1030235"/>
            <a:chOff x="6671380" y="2325284"/>
            <a:chExt cx="4588693" cy="916679"/>
          </a:xfrm>
        </p:grpSpPr>
        <p:pic>
          <p:nvPicPr>
            <p:cNvPr id="8" name="Picture 7" descr="A close-up of a text&#10;&#10;Description automatically generated with low confidence">
              <a:extLst>
                <a:ext uri="{FF2B5EF4-FFF2-40B4-BE49-F238E27FC236}">
                  <a16:creationId xmlns:a16="http://schemas.microsoft.com/office/drawing/2014/main" id="{40B46B42-365A-D8CE-F665-251467598D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71380" y="2325284"/>
              <a:ext cx="4571466" cy="916679"/>
            </a:xfrm>
            <a:prstGeom prst="rect">
              <a:avLst/>
            </a:prstGeom>
          </p:spPr>
        </p:pic>
        <p:sp>
          <p:nvSpPr>
            <p:cNvPr id="10" name="Rettangolo con angoli arrotondati 5">
              <a:extLst>
                <a:ext uri="{FF2B5EF4-FFF2-40B4-BE49-F238E27FC236}">
                  <a16:creationId xmlns:a16="http://schemas.microsoft.com/office/drawing/2014/main" id="{61412EE9-EA10-0F8D-67FB-DBFA19D5C6C8}"/>
                </a:ext>
              </a:extLst>
            </p:cNvPr>
            <p:cNvSpPr/>
            <p:nvPr/>
          </p:nvSpPr>
          <p:spPr>
            <a:xfrm>
              <a:off x="6671380" y="2573109"/>
              <a:ext cx="1322693" cy="443142"/>
            </a:xfrm>
            <a:prstGeom prst="roundRect">
              <a:avLst/>
            </a:prstGeom>
            <a:solidFill>
              <a:srgbClr val="0070C0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ttangolo con angoli arrotondati 5">
              <a:extLst>
                <a:ext uri="{FF2B5EF4-FFF2-40B4-BE49-F238E27FC236}">
                  <a16:creationId xmlns:a16="http://schemas.microsoft.com/office/drawing/2014/main" id="{64101854-E614-412A-4142-5F26F3CF078F}"/>
                </a:ext>
              </a:extLst>
            </p:cNvPr>
            <p:cNvSpPr/>
            <p:nvPr/>
          </p:nvSpPr>
          <p:spPr>
            <a:xfrm>
              <a:off x="10695709" y="2597106"/>
              <a:ext cx="564364" cy="419145"/>
            </a:xfrm>
            <a:prstGeom prst="roundRect">
              <a:avLst/>
            </a:prstGeom>
            <a:solidFill>
              <a:srgbClr val="0070C0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F228D9A-D8E8-C452-A115-099005798066}"/>
              </a:ext>
            </a:extLst>
          </p:cNvPr>
          <p:cNvCxnSpPr>
            <a:cxnSpLocks/>
          </p:cNvCxnSpPr>
          <p:nvPr/>
        </p:nvCxnSpPr>
        <p:spPr>
          <a:xfrm>
            <a:off x="8490239" y="3574828"/>
            <a:ext cx="0" cy="1030234"/>
          </a:xfrm>
          <a:prstGeom prst="straightConnector1">
            <a:avLst/>
          </a:prstGeom>
          <a:ln w="57150">
            <a:solidFill>
              <a:srgbClr val="0070C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3821AC9C-3B02-689B-F8A1-0E888A0EA8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1103752"/>
            <a:ext cx="4875059" cy="5252598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81E97A60-EE69-B3F9-4445-80849FBAE91D}"/>
              </a:ext>
            </a:extLst>
          </p:cNvPr>
          <p:cNvSpPr/>
          <p:nvPr/>
        </p:nvSpPr>
        <p:spPr>
          <a:xfrm>
            <a:off x="3438195" y="1395709"/>
            <a:ext cx="1907037" cy="5232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7678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D7C1FD-03A9-C345-B921-958E916DF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DE" dirty="0"/>
              <a:t>16</a:t>
            </a:r>
          </a:p>
        </p:txBody>
      </p:sp>
      <p:sp>
        <p:nvSpPr>
          <p:cNvPr id="9" name="CasellaDiTesto 9">
            <a:extLst>
              <a:ext uri="{FF2B5EF4-FFF2-40B4-BE49-F238E27FC236}">
                <a16:creationId xmlns:a16="http://schemas.microsoft.com/office/drawing/2014/main" id="{98E90087-00FC-A545-7721-F8ABC920BAC1}"/>
              </a:ext>
            </a:extLst>
          </p:cNvPr>
          <p:cNvSpPr txBox="1"/>
          <p:nvPr/>
        </p:nvSpPr>
        <p:spPr>
          <a:xfrm>
            <a:off x="3939942" y="6410758"/>
            <a:ext cx="552219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I. </a:t>
            </a:r>
            <a:r>
              <a:rPr lang="it-IT" sz="1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Brandherm</a:t>
            </a:r>
            <a:r>
              <a:rPr lang="it-IT" sz="17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, FB</a:t>
            </a:r>
            <a:r>
              <a:rPr lang="it-IT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et al., in </a:t>
            </a:r>
            <a:r>
              <a:rPr lang="it-IT" sz="1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preparation</a:t>
            </a:r>
            <a:r>
              <a:rPr lang="it-IT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(2024). </a:t>
            </a:r>
          </a:p>
          <a:p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8874CD5-4E51-1FE5-85FD-F0F4CB670563}"/>
              </a:ext>
            </a:extLst>
          </p:cNvPr>
          <p:cNvGrpSpPr/>
          <p:nvPr/>
        </p:nvGrpSpPr>
        <p:grpSpPr>
          <a:xfrm>
            <a:off x="6997147" y="4831161"/>
            <a:ext cx="3031914" cy="933868"/>
            <a:chOff x="7375813" y="4440824"/>
            <a:chExt cx="3167496" cy="766867"/>
          </a:xfrm>
        </p:grpSpPr>
        <p:pic>
          <p:nvPicPr>
            <p:cNvPr id="3" name="Picture 2" descr="A picture containing font, text, line, white&#10;&#10;Description automatically generated">
              <a:extLst>
                <a:ext uri="{FF2B5EF4-FFF2-40B4-BE49-F238E27FC236}">
                  <a16:creationId xmlns:a16="http://schemas.microsoft.com/office/drawing/2014/main" id="{87A4E1F7-FCF1-42C8-4ED5-0D770EF256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75813" y="4440824"/>
              <a:ext cx="3167496" cy="766867"/>
            </a:xfrm>
            <a:prstGeom prst="rect">
              <a:avLst/>
            </a:prstGeom>
          </p:spPr>
        </p:pic>
        <p:sp>
          <p:nvSpPr>
            <p:cNvPr id="4" name="Rettangolo con angoli arrotondati 5">
              <a:extLst>
                <a:ext uri="{FF2B5EF4-FFF2-40B4-BE49-F238E27FC236}">
                  <a16:creationId xmlns:a16="http://schemas.microsoft.com/office/drawing/2014/main" id="{3187ACBC-3803-9EC3-0449-916C85BDDB5A}"/>
                </a:ext>
              </a:extLst>
            </p:cNvPr>
            <p:cNvSpPr/>
            <p:nvPr/>
          </p:nvSpPr>
          <p:spPr>
            <a:xfrm>
              <a:off x="9109780" y="4457655"/>
              <a:ext cx="1433529" cy="419145"/>
            </a:xfrm>
            <a:prstGeom prst="roundRect">
              <a:avLst/>
            </a:prstGeom>
            <a:solidFill>
              <a:srgbClr val="0070C0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6FD7E12F-BF3D-FAAD-F5B9-FB87BD9149D3}"/>
              </a:ext>
            </a:extLst>
          </p:cNvPr>
          <p:cNvGrpSpPr/>
          <p:nvPr/>
        </p:nvGrpSpPr>
        <p:grpSpPr>
          <a:xfrm>
            <a:off x="6119178" y="2544593"/>
            <a:ext cx="4982844" cy="1030235"/>
            <a:chOff x="6671380" y="2325284"/>
            <a:chExt cx="4588693" cy="916679"/>
          </a:xfrm>
        </p:grpSpPr>
        <p:pic>
          <p:nvPicPr>
            <p:cNvPr id="8" name="Picture 7" descr="A close-up of a text&#10;&#10;Description automatically generated with low confidence">
              <a:extLst>
                <a:ext uri="{FF2B5EF4-FFF2-40B4-BE49-F238E27FC236}">
                  <a16:creationId xmlns:a16="http://schemas.microsoft.com/office/drawing/2014/main" id="{40B46B42-365A-D8CE-F665-251467598D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71380" y="2325284"/>
              <a:ext cx="4571466" cy="916679"/>
            </a:xfrm>
            <a:prstGeom prst="rect">
              <a:avLst/>
            </a:prstGeom>
          </p:spPr>
        </p:pic>
        <p:sp>
          <p:nvSpPr>
            <p:cNvPr id="10" name="Rettangolo con angoli arrotondati 5">
              <a:extLst>
                <a:ext uri="{FF2B5EF4-FFF2-40B4-BE49-F238E27FC236}">
                  <a16:creationId xmlns:a16="http://schemas.microsoft.com/office/drawing/2014/main" id="{61412EE9-EA10-0F8D-67FB-DBFA19D5C6C8}"/>
                </a:ext>
              </a:extLst>
            </p:cNvPr>
            <p:cNvSpPr/>
            <p:nvPr/>
          </p:nvSpPr>
          <p:spPr>
            <a:xfrm>
              <a:off x="6671380" y="2573109"/>
              <a:ext cx="1322693" cy="443142"/>
            </a:xfrm>
            <a:prstGeom prst="roundRect">
              <a:avLst/>
            </a:prstGeom>
            <a:solidFill>
              <a:srgbClr val="0070C0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ttangolo con angoli arrotondati 5">
              <a:extLst>
                <a:ext uri="{FF2B5EF4-FFF2-40B4-BE49-F238E27FC236}">
                  <a16:creationId xmlns:a16="http://schemas.microsoft.com/office/drawing/2014/main" id="{64101854-E614-412A-4142-5F26F3CF078F}"/>
                </a:ext>
              </a:extLst>
            </p:cNvPr>
            <p:cNvSpPr/>
            <p:nvPr/>
          </p:nvSpPr>
          <p:spPr>
            <a:xfrm>
              <a:off x="10695709" y="2597106"/>
              <a:ext cx="564364" cy="419145"/>
            </a:xfrm>
            <a:prstGeom prst="roundRect">
              <a:avLst/>
            </a:prstGeom>
            <a:solidFill>
              <a:srgbClr val="0070C0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F228D9A-D8E8-C452-A115-099005798066}"/>
              </a:ext>
            </a:extLst>
          </p:cNvPr>
          <p:cNvCxnSpPr>
            <a:cxnSpLocks/>
          </p:cNvCxnSpPr>
          <p:nvPr/>
        </p:nvCxnSpPr>
        <p:spPr>
          <a:xfrm>
            <a:off x="8490239" y="3574828"/>
            <a:ext cx="0" cy="1030234"/>
          </a:xfrm>
          <a:prstGeom prst="straightConnector1">
            <a:avLst/>
          </a:prstGeom>
          <a:ln w="57150">
            <a:solidFill>
              <a:srgbClr val="0070C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id="{30B6D4F6-B23D-E3FB-21A5-0739C517D231}"/>
              </a:ext>
            </a:extLst>
          </p:cNvPr>
          <p:cNvSpPr txBox="1">
            <a:spLocks/>
          </p:cNvSpPr>
          <p:nvPr/>
        </p:nvSpPr>
        <p:spPr>
          <a:xfrm>
            <a:off x="838200" y="16851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The case of </a:t>
            </a:r>
            <a:r>
              <a:rPr lang="it-IT" sz="48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58</a:t>
            </a:r>
            <a:r>
              <a:rPr lang="it-IT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Ni</a:t>
            </a:r>
            <a:r>
              <a:rPr lang="en-DE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 </a:t>
            </a:r>
          </a:p>
        </p:txBody>
      </p:sp>
      <p:pic>
        <p:nvPicPr>
          <p:cNvPr id="15" name="Picture 14" descr="A graph of 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8CF40417-87A3-5188-6275-CFB24C331AF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035"/>
          <a:stretch/>
        </p:blipFill>
        <p:spPr>
          <a:xfrm>
            <a:off x="838200" y="1114445"/>
            <a:ext cx="4912250" cy="5296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7262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D7C1FD-03A9-C345-B921-958E916DF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DE" dirty="0"/>
              <a:t>16</a:t>
            </a:r>
          </a:p>
        </p:txBody>
      </p:sp>
      <p:sp>
        <p:nvSpPr>
          <p:cNvPr id="9" name="CasellaDiTesto 9">
            <a:extLst>
              <a:ext uri="{FF2B5EF4-FFF2-40B4-BE49-F238E27FC236}">
                <a16:creationId xmlns:a16="http://schemas.microsoft.com/office/drawing/2014/main" id="{98E90087-00FC-A545-7721-F8ABC920BAC1}"/>
              </a:ext>
            </a:extLst>
          </p:cNvPr>
          <p:cNvSpPr txBox="1"/>
          <p:nvPr/>
        </p:nvSpPr>
        <p:spPr>
          <a:xfrm>
            <a:off x="3939942" y="6410758"/>
            <a:ext cx="552219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I. </a:t>
            </a:r>
            <a:r>
              <a:rPr lang="it-IT" sz="1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Brandherm</a:t>
            </a:r>
            <a:r>
              <a:rPr lang="it-IT" sz="17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, FB</a:t>
            </a:r>
            <a:r>
              <a:rPr lang="it-IT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et al., in </a:t>
            </a:r>
            <a:r>
              <a:rPr lang="it-IT" sz="1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preparation</a:t>
            </a:r>
            <a:r>
              <a:rPr lang="it-IT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(2024). </a:t>
            </a:r>
          </a:p>
          <a:p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8874CD5-4E51-1FE5-85FD-F0F4CB670563}"/>
              </a:ext>
            </a:extLst>
          </p:cNvPr>
          <p:cNvGrpSpPr/>
          <p:nvPr/>
        </p:nvGrpSpPr>
        <p:grpSpPr>
          <a:xfrm>
            <a:off x="6997147" y="4831161"/>
            <a:ext cx="3031914" cy="933868"/>
            <a:chOff x="7375813" y="4440824"/>
            <a:chExt cx="3167496" cy="766867"/>
          </a:xfrm>
        </p:grpSpPr>
        <p:pic>
          <p:nvPicPr>
            <p:cNvPr id="3" name="Picture 2" descr="A picture containing font, text, line, white&#10;&#10;Description automatically generated">
              <a:extLst>
                <a:ext uri="{FF2B5EF4-FFF2-40B4-BE49-F238E27FC236}">
                  <a16:creationId xmlns:a16="http://schemas.microsoft.com/office/drawing/2014/main" id="{87A4E1F7-FCF1-42C8-4ED5-0D770EF256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75813" y="4440824"/>
              <a:ext cx="3167496" cy="766867"/>
            </a:xfrm>
            <a:prstGeom prst="rect">
              <a:avLst/>
            </a:prstGeom>
          </p:spPr>
        </p:pic>
        <p:sp>
          <p:nvSpPr>
            <p:cNvPr id="4" name="Rettangolo con angoli arrotondati 5">
              <a:extLst>
                <a:ext uri="{FF2B5EF4-FFF2-40B4-BE49-F238E27FC236}">
                  <a16:creationId xmlns:a16="http://schemas.microsoft.com/office/drawing/2014/main" id="{3187ACBC-3803-9EC3-0449-916C85BDDB5A}"/>
                </a:ext>
              </a:extLst>
            </p:cNvPr>
            <p:cNvSpPr/>
            <p:nvPr/>
          </p:nvSpPr>
          <p:spPr>
            <a:xfrm>
              <a:off x="9109780" y="4457655"/>
              <a:ext cx="1433529" cy="419145"/>
            </a:xfrm>
            <a:prstGeom prst="roundRect">
              <a:avLst/>
            </a:prstGeom>
            <a:solidFill>
              <a:srgbClr val="0070C0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6FD7E12F-BF3D-FAAD-F5B9-FB87BD9149D3}"/>
              </a:ext>
            </a:extLst>
          </p:cNvPr>
          <p:cNvGrpSpPr/>
          <p:nvPr/>
        </p:nvGrpSpPr>
        <p:grpSpPr>
          <a:xfrm>
            <a:off x="6119178" y="2544593"/>
            <a:ext cx="4982844" cy="1030235"/>
            <a:chOff x="6671380" y="2325284"/>
            <a:chExt cx="4588693" cy="916679"/>
          </a:xfrm>
        </p:grpSpPr>
        <p:pic>
          <p:nvPicPr>
            <p:cNvPr id="8" name="Picture 7" descr="A close-up of a text&#10;&#10;Description automatically generated with low confidence">
              <a:extLst>
                <a:ext uri="{FF2B5EF4-FFF2-40B4-BE49-F238E27FC236}">
                  <a16:creationId xmlns:a16="http://schemas.microsoft.com/office/drawing/2014/main" id="{40B46B42-365A-D8CE-F665-251467598D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71380" y="2325284"/>
              <a:ext cx="4571466" cy="916679"/>
            </a:xfrm>
            <a:prstGeom prst="rect">
              <a:avLst/>
            </a:prstGeom>
          </p:spPr>
        </p:pic>
        <p:sp>
          <p:nvSpPr>
            <p:cNvPr id="10" name="Rettangolo con angoli arrotondati 5">
              <a:extLst>
                <a:ext uri="{FF2B5EF4-FFF2-40B4-BE49-F238E27FC236}">
                  <a16:creationId xmlns:a16="http://schemas.microsoft.com/office/drawing/2014/main" id="{61412EE9-EA10-0F8D-67FB-DBFA19D5C6C8}"/>
                </a:ext>
              </a:extLst>
            </p:cNvPr>
            <p:cNvSpPr/>
            <p:nvPr/>
          </p:nvSpPr>
          <p:spPr>
            <a:xfrm>
              <a:off x="6671380" y="2573109"/>
              <a:ext cx="1322693" cy="443142"/>
            </a:xfrm>
            <a:prstGeom prst="roundRect">
              <a:avLst/>
            </a:prstGeom>
            <a:solidFill>
              <a:srgbClr val="0070C0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ttangolo con angoli arrotondati 5">
              <a:extLst>
                <a:ext uri="{FF2B5EF4-FFF2-40B4-BE49-F238E27FC236}">
                  <a16:creationId xmlns:a16="http://schemas.microsoft.com/office/drawing/2014/main" id="{64101854-E614-412A-4142-5F26F3CF078F}"/>
                </a:ext>
              </a:extLst>
            </p:cNvPr>
            <p:cNvSpPr/>
            <p:nvPr/>
          </p:nvSpPr>
          <p:spPr>
            <a:xfrm>
              <a:off x="10695709" y="2597106"/>
              <a:ext cx="564364" cy="419145"/>
            </a:xfrm>
            <a:prstGeom prst="roundRect">
              <a:avLst/>
            </a:prstGeom>
            <a:solidFill>
              <a:srgbClr val="0070C0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F228D9A-D8E8-C452-A115-099005798066}"/>
              </a:ext>
            </a:extLst>
          </p:cNvPr>
          <p:cNvCxnSpPr>
            <a:cxnSpLocks/>
          </p:cNvCxnSpPr>
          <p:nvPr/>
        </p:nvCxnSpPr>
        <p:spPr>
          <a:xfrm>
            <a:off x="8490239" y="3574828"/>
            <a:ext cx="0" cy="1030234"/>
          </a:xfrm>
          <a:prstGeom prst="straightConnector1">
            <a:avLst/>
          </a:prstGeom>
          <a:ln w="57150">
            <a:solidFill>
              <a:srgbClr val="0070C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8EED50B-7BDA-D084-094D-1F51DE68F9B1}"/>
              </a:ext>
            </a:extLst>
          </p:cNvPr>
          <p:cNvSpPr txBox="1"/>
          <p:nvPr/>
        </p:nvSpPr>
        <p:spPr>
          <a:xfrm>
            <a:off x="8513104" y="1509202"/>
            <a:ext cx="31452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latin typeface="Franklin Gothic Book" panose="020B0503020102020204" pitchFamily="34" charset="0"/>
              </a:rPr>
              <a:t> </a:t>
            </a:r>
            <a:r>
              <a:rPr lang="en-GB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New: </a:t>
            </a:r>
            <a:r>
              <a:rPr lang="en-DE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2PR</a:t>
            </a:r>
            <a:r>
              <a:rPr lang="it-IT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/1PA(R) nuclei</a:t>
            </a:r>
            <a:endParaRPr lang="en-DE" b="1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  <a:p>
            <a:pPr algn="ctr"/>
            <a:r>
              <a:rPr lang="it-IT" dirty="0">
                <a:latin typeface="Franklin Gothic Book" panose="020B0503020102020204" pitchFamily="34" charset="0"/>
              </a:rPr>
              <a:t> </a:t>
            </a:r>
            <a:r>
              <a:rPr lang="it-IT" dirty="0" err="1">
                <a:latin typeface="Franklin Gothic Book" panose="020B0503020102020204" pitchFamily="34" charset="0"/>
              </a:rPr>
              <a:t>see</a:t>
            </a:r>
            <a:r>
              <a:rPr lang="it-IT" dirty="0">
                <a:latin typeface="Franklin Gothic Book" panose="020B0503020102020204" pitchFamily="34" charset="0"/>
              </a:rPr>
              <a:t> talk by</a:t>
            </a:r>
            <a:r>
              <a:rPr lang="en-DE" dirty="0">
                <a:latin typeface="Franklin Gothic Book" panose="020B0503020102020204" pitchFamily="34" charset="0"/>
              </a:rPr>
              <a:t> </a:t>
            </a:r>
            <a:r>
              <a:rPr lang="en-DE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Francesco Marino</a:t>
            </a:r>
            <a:endParaRPr lang="en-DE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30B6D4F6-B23D-E3FB-21A5-0739C517D231}"/>
              </a:ext>
            </a:extLst>
          </p:cNvPr>
          <p:cNvSpPr txBox="1">
            <a:spLocks/>
          </p:cNvSpPr>
          <p:nvPr/>
        </p:nvSpPr>
        <p:spPr>
          <a:xfrm>
            <a:off x="838200" y="16851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The case of </a:t>
            </a:r>
            <a:r>
              <a:rPr lang="it-IT" sz="48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58</a:t>
            </a:r>
            <a:r>
              <a:rPr lang="it-IT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Ni</a:t>
            </a:r>
            <a:r>
              <a:rPr lang="en-DE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 </a:t>
            </a:r>
          </a:p>
        </p:txBody>
      </p:sp>
      <p:pic>
        <p:nvPicPr>
          <p:cNvPr id="15" name="Picture 14" descr="A graph of 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8CF40417-87A3-5188-6275-CFB24C331AF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035"/>
          <a:stretch/>
        </p:blipFill>
        <p:spPr>
          <a:xfrm>
            <a:off x="838200" y="1114445"/>
            <a:ext cx="4912250" cy="5296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8801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CA626DC-34FE-4F71-82E0-03DAABFE7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Back to the EOS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5088FC9-0857-4D53-9682-24C4327B9F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2588" y="1690688"/>
            <a:ext cx="5130610" cy="37608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Infinite </a:t>
            </a:r>
            <a:r>
              <a:rPr lang="it-IT" sz="1900" b="1" dirty="0" err="1">
                <a:solidFill>
                  <a:schemeClr val="accent5">
                    <a:lumMod val="75000"/>
                  </a:schemeClr>
                </a:solidFill>
                <a:latin typeface="Franklin Gothic Book" panose="020B0503020102020204" pitchFamily="34" charset="0"/>
              </a:rPr>
              <a:t>nuclear</a:t>
            </a:r>
            <a:r>
              <a:rPr lang="it-IT" sz="1900" b="1" dirty="0">
                <a:solidFill>
                  <a:schemeClr val="accent5">
                    <a:lumMod val="75000"/>
                  </a:schemeClr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b="1" dirty="0" err="1">
                <a:solidFill>
                  <a:schemeClr val="accent5">
                    <a:lumMod val="75000"/>
                  </a:schemeClr>
                </a:solidFill>
                <a:latin typeface="Franklin Gothic Book" panose="020B0503020102020204" pitchFamily="34" charset="0"/>
              </a:rPr>
              <a:t>matter</a:t>
            </a:r>
            <a:r>
              <a:rPr lang="it-IT" sz="1900" b="1" dirty="0">
                <a:solidFill>
                  <a:schemeClr val="accent5">
                    <a:lumMod val="75000"/>
                  </a:schemeClr>
                </a:solidFill>
                <a:latin typeface="Franklin Gothic Book" panose="020B0503020102020204" pitchFamily="34" charset="0"/>
              </a:rPr>
              <a:t> EOS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:</a:t>
            </a:r>
          </a:p>
          <a:p>
            <a:pPr marL="0" indent="0">
              <a:buNone/>
            </a:pPr>
            <a:endParaRPr lang="it-IT" sz="17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endParaRPr lang="it-IT" sz="17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endParaRPr lang="it-IT" sz="17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endParaRPr lang="it-IT" sz="17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where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:</a:t>
            </a:r>
            <a:endParaRPr lang="it-IT" sz="1900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F94B6660-1907-A2CA-0C00-F4548CCA47D5}"/>
                  </a:ext>
                </a:extLst>
              </p14:cNvPr>
              <p14:cNvContentPartPr/>
              <p14:nvPr/>
            </p14:nvContentPartPr>
            <p14:xfrm>
              <a:off x="6962242" y="3135307"/>
              <a:ext cx="5400" cy="17676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F94B6660-1907-A2CA-0C00-F4548CCA47D5}"/>
                  </a:ext>
                </a:extLst>
              </p:cNvPr>
              <p:cNvPicPr/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6944602" y="3117667"/>
                <a:ext cx="41040" cy="212400"/>
              </a:xfrm>
              <a:prstGeom prst="rect">
                <a:avLst/>
              </a:prstGeom>
            </p:spPr>
          </p:pic>
        </mc:Fallback>
      </mc:AlternateContent>
      <p:grpSp>
        <p:nvGrpSpPr>
          <p:cNvPr id="50" name="Group 49">
            <a:extLst>
              <a:ext uri="{FF2B5EF4-FFF2-40B4-BE49-F238E27FC236}">
                <a16:creationId xmlns:a16="http://schemas.microsoft.com/office/drawing/2014/main" id="{3A583414-F3EA-8666-CC62-B922644111E3}"/>
              </a:ext>
            </a:extLst>
          </p:cNvPr>
          <p:cNvGrpSpPr/>
          <p:nvPr/>
        </p:nvGrpSpPr>
        <p:grpSpPr>
          <a:xfrm>
            <a:off x="6753802" y="3051427"/>
            <a:ext cx="379080" cy="530280"/>
            <a:chOff x="6753802" y="3051427"/>
            <a:chExt cx="379080" cy="530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8D7FFEAE-9062-04E9-2EFF-810092751FB3}"/>
                    </a:ext>
                  </a:extLst>
                </p14:cNvPr>
                <p14:cNvContentPartPr/>
                <p14:nvPr/>
              </p14:nvContentPartPr>
              <p14:xfrm>
                <a:off x="6842362" y="3228547"/>
                <a:ext cx="261360" cy="25236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8D7FFEAE-9062-04E9-2EFF-810092751FB3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6824362" y="3210907"/>
                  <a:ext cx="297000" cy="28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9EA47696-DC02-7A84-FE74-7B5F205A0B25}"/>
                    </a:ext>
                  </a:extLst>
                </p14:cNvPr>
                <p14:cNvContentPartPr/>
                <p14:nvPr/>
              </p14:nvContentPartPr>
              <p14:xfrm>
                <a:off x="6753802" y="3051427"/>
                <a:ext cx="225360" cy="41688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9EA47696-DC02-7A84-FE74-7B5F205A0B25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6735802" y="3033427"/>
                  <a:ext cx="261000" cy="45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0D17D086-559D-6144-C60A-5F0EC3FD23CA}"/>
                    </a:ext>
                  </a:extLst>
                </p14:cNvPr>
                <p14:cNvContentPartPr/>
                <p14:nvPr/>
              </p14:nvContentPartPr>
              <p14:xfrm>
                <a:off x="6837682" y="3388027"/>
                <a:ext cx="360" cy="36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0D17D086-559D-6144-C60A-5F0EC3FD23CA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6819682" y="3370027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C2EBD869-4A55-8E14-6293-26EEA100BACE}"/>
                    </a:ext>
                  </a:extLst>
                </p14:cNvPr>
                <p14:cNvContentPartPr/>
                <p14:nvPr/>
              </p14:nvContentPartPr>
              <p14:xfrm>
                <a:off x="6788362" y="3076627"/>
                <a:ext cx="118440" cy="46764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C2EBD869-4A55-8E14-6293-26EEA100BACE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6770362" y="3058987"/>
                  <a:ext cx="154080" cy="503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0D89FF7D-0ADA-46AE-0F9B-54F3E6185635}"/>
                    </a:ext>
                  </a:extLst>
                </p14:cNvPr>
                <p14:cNvContentPartPr/>
                <p14:nvPr/>
              </p14:nvContentPartPr>
              <p14:xfrm>
                <a:off x="6909682" y="3334747"/>
                <a:ext cx="223200" cy="24696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0D89FF7D-0ADA-46AE-0F9B-54F3E6185635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6892042" y="3317107"/>
                  <a:ext cx="258840" cy="2826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69">
            <p14:nvContentPartPr>
              <p14:cNvPr id="78" name="Ink 77">
                <a:extLst>
                  <a:ext uri="{FF2B5EF4-FFF2-40B4-BE49-F238E27FC236}">
                    <a16:creationId xmlns:a16="http://schemas.microsoft.com/office/drawing/2014/main" id="{79AA230B-05BB-9A09-C884-F619DE54A306}"/>
                  </a:ext>
                </a:extLst>
              </p14:cNvPr>
              <p14:cNvContentPartPr/>
              <p14:nvPr/>
            </p14:nvContentPartPr>
            <p14:xfrm>
              <a:off x="9582682" y="2705107"/>
              <a:ext cx="10440" cy="55800"/>
            </p14:xfrm>
          </p:contentPart>
        </mc:Choice>
        <mc:Fallback xmlns="">
          <p:pic>
            <p:nvPicPr>
              <p:cNvPr id="78" name="Ink 77">
                <a:extLst>
                  <a:ext uri="{FF2B5EF4-FFF2-40B4-BE49-F238E27FC236}">
                    <a16:creationId xmlns:a16="http://schemas.microsoft.com/office/drawing/2014/main" id="{79AA230B-05BB-9A09-C884-F619DE54A306}"/>
                  </a:ext>
                </a:extLst>
              </p:cNvPr>
              <p:cNvPicPr/>
              <p:nvPr/>
            </p:nvPicPr>
            <p:blipFill>
              <a:blip r:embed="rId78"/>
              <a:stretch>
                <a:fillRect/>
              </a:stretch>
            </p:blipFill>
            <p:spPr>
              <a:xfrm>
                <a:off x="9573682" y="2696107"/>
                <a:ext cx="28080" cy="73440"/>
              </a:xfrm>
              <a:prstGeom prst="rect">
                <a:avLst/>
              </a:prstGeom>
            </p:spPr>
          </p:pic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936BEF-24F9-9E64-080D-F2E01033B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17</a:t>
            </a:r>
            <a:endParaRPr lang="en-DE" dirty="0"/>
          </a:p>
        </p:txBody>
      </p:sp>
      <p:pic>
        <p:nvPicPr>
          <p:cNvPr id="21" name="Picture 20" descr="A black text with black letters&#10;&#10;Description automatically generated with medium confidence">
            <a:extLst>
              <a:ext uri="{FF2B5EF4-FFF2-40B4-BE49-F238E27FC236}">
                <a16:creationId xmlns:a16="http://schemas.microsoft.com/office/drawing/2014/main" id="{E5199C25-103A-02B1-1D2B-9D4F1807C384}"/>
              </a:ext>
            </a:extLst>
          </p:cNvPr>
          <p:cNvPicPr>
            <a:picLocks noChangeAspect="1"/>
          </p:cNvPicPr>
          <p:nvPr/>
        </p:nvPicPr>
        <p:blipFill>
          <a:blip r:embed="rId79"/>
          <a:stretch>
            <a:fillRect/>
          </a:stretch>
        </p:blipFill>
        <p:spPr>
          <a:xfrm>
            <a:off x="3324228" y="2275127"/>
            <a:ext cx="5543544" cy="930668"/>
          </a:xfrm>
          <a:prstGeom prst="rect">
            <a:avLst/>
          </a:prstGeom>
        </p:spPr>
      </p:pic>
      <p:pic>
        <p:nvPicPr>
          <p:cNvPr id="26" name="Picture 25" descr="A black and white math equations&#10;&#10;Description automatically generated with medium confidence">
            <a:extLst>
              <a:ext uri="{FF2B5EF4-FFF2-40B4-BE49-F238E27FC236}">
                <a16:creationId xmlns:a16="http://schemas.microsoft.com/office/drawing/2014/main" id="{1F0EA43B-BD37-AB6A-B67D-8E3359C00A8D}"/>
              </a:ext>
            </a:extLst>
          </p:cNvPr>
          <p:cNvPicPr>
            <a:picLocks noChangeAspect="1"/>
          </p:cNvPicPr>
          <p:nvPr/>
        </p:nvPicPr>
        <p:blipFill>
          <a:blip r:embed="rId80"/>
          <a:stretch>
            <a:fillRect/>
          </a:stretch>
        </p:blipFill>
        <p:spPr>
          <a:xfrm>
            <a:off x="9109198" y="2705107"/>
            <a:ext cx="1746004" cy="656683"/>
          </a:xfrm>
          <a:prstGeom prst="rect">
            <a:avLst/>
          </a:prstGeom>
        </p:spPr>
      </p:pic>
      <p:pic>
        <p:nvPicPr>
          <p:cNvPr id="28" name="Picture 27" descr="A black letter on a white background&#10;&#10;Description automatically generated">
            <a:extLst>
              <a:ext uri="{FF2B5EF4-FFF2-40B4-BE49-F238E27FC236}">
                <a16:creationId xmlns:a16="http://schemas.microsoft.com/office/drawing/2014/main" id="{43F765F9-F2FF-1463-EB3F-52BEC5A436C1}"/>
              </a:ext>
            </a:extLst>
          </p:cNvPr>
          <p:cNvPicPr>
            <a:picLocks noChangeAspect="1"/>
          </p:cNvPicPr>
          <p:nvPr/>
        </p:nvPicPr>
        <p:blipFill>
          <a:blip r:embed="rId81"/>
          <a:stretch>
            <a:fillRect/>
          </a:stretch>
        </p:blipFill>
        <p:spPr>
          <a:xfrm>
            <a:off x="9163044" y="2249385"/>
            <a:ext cx="1692158" cy="340091"/>
          </a:xfrm>
          <a:prstGeom prst="rect">
            <a:avLst/>
          </a:prstGeom>
        </p:spPr>
      </p:pic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B879566B-638D-5B11-BAE1-66D99310975A}"/>
              </a:ext>
            </a:extLst>
          </p:cNvPr>
          <p:cNvSpPr/>
          <p:nvPr/>
        </p:nvSpPr>
        <p:spPr>
          <a:xfrm>
            <a:off x="4915554" y="2249385"/>
            <a:ext cx="1180446" cy="979162"/>
          </a:xfrm>
          <a:prstGeom prst="roundRect">
            <a:avLst/>
          </a:prstGeom>
          <a:solidFill>
            <a:srgbClr val="0070C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10" name="Picture 9" descr="A number with a white background&#10;&#10;Description automatically generated">
            <a:extLst>
              <a:ext uri="{FF2B5EF4-FFF2-40B4-BE49-F238E27FC236}">
                <a16:creationId xmlns:a16="http://schemas.microsoft.com/office/drawing/2014/main" id="{809C8157-233F-3243-CE54-51C8A2316CA1}"/>
              </a:ext>
            </a:extLst>
          </p:cNvPr>
          <p:cNvPicPr>
            <a:picLocks noChangeAspect="1"/>
          </p:cNvPicPr>
          <p:nvPr/>
        </p:nvPicPr>
        <p:blipFill>
          <a:blip r:embed="rId82"/>
          <a:stretch>
            <a:fillRect/>
          </a:stretch>
        </p:blipFill>
        <p:spPr>
          <a:xfrm>
            <a:off x="9203455" y="3963607"/>
            <a:ext cx="1849513" cy="54575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AA9FC2A-E028-CBCE-2086-DC298BFE9F75}"/>
              </a:ext>
            </a:extLst>
          </p:cNvPr>
          <p:cNvSpPr txBox="1"/>
          <p:nvPr/>
        </p:nvSpPr>
        <p:spPr>
          <a:xfrm>
            <a:off x="9122631" y="4324699"/>
            <a:ext cx="1930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saturation</a:t>
            </a:r>
            <a:r>
              <a:rPr lang="it-IT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</a:t>
            </a:r>
            <a:r>
              <a:rPr lang="it-IT" sz="1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density</a:t>
            </a:r>
            <a:endParaRPr lang="en-D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5" descr="A math equations with numbers and symbols&#10;&#10;Description automatically generated">
            <a:extLst>
              <a:ext uri="{FF2B5EF4-FFF2-40B4-BE49-F238E27FC236}">
                <a16:creationId xmlns:a16="http://schemas.microsoft.com/office/drawing/2014/main" id="{568417F1-7CFC-5D85-EDFA-2494727EA3C0}"/>
              </a:ext>
            </a:extLst>
          </p:cNvPr>
          <p:cNvPicPr>
            <a:picLocks noChangeAspect="1"/>
          </p:cNvPicPr>
          <p:nvPr/>
        </p:nvPicPr>
        <p:blipFill>
          <a:blip r:embed="rId83"/>
          <a:stretch>
            <a:fillRect/>
          </a:stretch>
        </p:blipFill>
        <p:spPr>
          <a:xfrm>
            <a:off x="3324228" y="3791936"/>
            <a:ext cx="5543544" cy="1216342"/>
          </a:xfrm>
          <a:prstGeom prst="rect">
            <a:avLst/>
          </a:prstGeom>
        </p:spPr>
      </p:pic>
      <p:sp>
        <p:nvSpPr>
          <p:cNvPr id="7" name="Rounded Rectangle 28">
            <a:extLst>
              <a:ext uri="{FF2B5EF4-FFF2-40B4-BE49-F238E27FC236}">
                <a16:creationId xmlns:a16="http://schemas.microsoft.com/office/drawing/2014/main" id="{B822DC76-FFB0-49FF-9C0B-2ED475ACE64A}"/>
              </a:ext>
            </a:extLst>
          </p:cNvPr>
          <p:cNvSpPr/>
          <p:nvPr/>
        </p:nvSpPr>
        <p:spPr>
          <a:xfrm>
            <a:off x="6198804" y="4128192"/>
            <a:ext cx="382920" cy="619842"/>
          </a:xfrm>
          <a:prstGeom prst="roundRect">
            <a:avLst/>
          </a:prstGeom>
          <a:solidFill>
            <a:srgbClr val="0070C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F5D7D9-B38F-AC05-634F-F3155D8AB254}"/>
              </a:ext>
            </a:extLst>
          </p:cNvPr>
          <p:cNvSpPr txBox="1"/>
          <p:nvPr/>
        </p:nvSpPr>
        <p:spPr>
          <a:xfrm>
            <a:off x="5242415" y="5008278"/>
            <a:ext cx="26786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Incompressibility</a:t>
            </a:r>
            <a:r>
              <a:rPr lang="it-IT" dirty="0">
                <a:latin typeface="Franklin Gothic Book" panose="020B0503020102020204" pitchFamily="34" charset="0"/>
              </a:rPr>
              <a:t> of </a:t>
            </a:r>
          </a:p>
          <a:p>
            <a:pPr algn="ctr"/>
            <a:r>
              <a:rPr lang="it-IT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symmetric</a:t>
            </a:r>
            <a:r>
              <a:rPr lang="it-IT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r>
              <a:rPr lang="it-IT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nuclear</a:t>
            </a:r>
            <a:r>
              <a:rPr lang="it-IT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r>
              <a:rPr lang="it-IT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matter</a:t>
            </a:r>
            <a:endParaRPr lang="en-US" b="1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58103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C90A3-33E3-61AF-7C6C-EFCFBA8A8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102" y="336205"/>
            <a:ext cx="10515600" cy="1325563"/>
          </a:xfrm>
        </p:spPr>
        <p:txBody>
          <a:bodyPr>
            <a:normAutofit/>
          </a:bodyPr>
          <a:lstStyle/>
          <a:p>
            <a:r>
              <a:rPr lang="it-IT" sz="4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Incompressibility</a:t>
            </a:r>
            <a:r>
              <a:rPr lang="it-IT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 of </a:t>
            </a:r>
            <a:r>
              <a:rPr lang="it-IT" sz="4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nuclear</a:t>
            </a:r>
            <a:r>
              <a:rPr lang="it-IT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 </a:t>
            </a:r>
            <a:r>
              <a:rPr lang="it-IT" sz="4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matter</a:t>
            </a:r>
            <a:endParaRPr lang="en-US" sz="4800" dirty="0">
              <a:solidFill>
                <a:schemeClr val="tx1">
                  <a:lumMod val="75000"/>
                  <a:lumOff val="25000"/>
                </a:schemeClr>
              </a:solidFill>
              <a:latin typeface="Bell MT" panose="02020503060305020303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F65691-61E5-C435-6768-F33EFD186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18</a:t>
            </a:r>
            <a:endParaRPr lang="en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4F5F07-A28C-6682-57D2-F258865EB7CD}"/>
              </a:ext>
            </a:extLst>
          </p:cNvPr>
          <p:cNvSpPr txBox="1"/>
          <p:nvPr/>
        </p:nvSpPr>
        <p:spPr>
          <a:xfrm>
            <a:off x="643102" y="1861339"/>
            <a:ext cx="614512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Finite-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nucleus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incompressibility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from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monopole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moments:</a:t>
            </a:r>
            <a:endParaRPr lang="en-US" sz="1900" b="1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</p:txBody>
      </p:sp>
      <p:pic>
        <p:nvPicPr>
          <p:cNvPr id="21" name="Picture 20" descr="A mathematical equation with black letters&#10;&#10;Description automatically generated with medium confidence">
            <a:extLst>
              <a:ext uri="{FF2B5EF4-FFF2-40B4-BE49-F238E27FC236}">
                <a16:creationId xmlns:a16="http://schemas.microsoft.com/office/drawing/2014/main" id="{B742F16D-018C-01D0-FE24-B5689D5035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102" y="2493309"/>
            <a:ext cx="2936261" cy="892683"/>
          </a:xfrm>
          <a:prstGeom prst="rect">
            <a:avLst/>
          </a:prstGeom>
        </p:spPr>
      </p:pic>
      <p:pic>
        <p:nvPicPr>
          <p:cNvPr id="23" name="Picture 22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B47C3FC2-E4B5-6F3B-88AB-0CDB56D55D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1782" y="2562359"/>
            <a:ext cx="2353908" cy="732749"/>
          </a:xfrm>
          <a:prstGeom prst="rect">
            <a:avLst/>
          </a:prstGeom>
        </p:spPr>
      </p:pic>
      <p:pic>
        <p:nvPicPr>
          <p:cNvPr id="32" name="Picture 31" descr="A diagram of different chemical elements&#10;&#10;Description automatically generated with medium confidence">
            <a:extLst>
              <a:ext uri="{FF2B5EF4-FFF2-40B4-BE49-F238E27FC236}">
                <a16:creationId xmlns:a16="http://schemas.microsoft.com/office/drawing/2014/main" id="{CC2673B4-5524-7139-4A53-2D93313C74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8109" y="2053699"/>
            <a:ext cx="4998420" cy="3623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706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CA626DC-34FE-4F71-82E0-03DAABFE7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Neutron matter equation of state (EOS)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5088FC9-0857-4D53-9682-24C4327B9F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2588" y="1690688"/>
            <a:ext cx="5130610" cy="37608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Infinite </a:t>
            </a:r>
            <a:r>
              <a:rPr lang="it-IT" sz="1900" b="1" dirty="0" err="1">
                <a:solidFill>
                  <a:schemeClr val="accent5">
                    <a:lumMod val="75000"/>
                  </a:schemeClr>
                </a:solidFill>
                <a:latin typeface="Franklin Gothic Book" panose="020B0503020102020204" pitchFamily="34" charset="0"/>
              </a:rPr>
              <a:t>nuclear</a:t>
            </a:r>
            <a:r>
              <a:rPr lang="it-IT" sz="1900" b="1" dirty="0">
                <a:solidFill>
                  <a:schemeClr val="accent5">
                    <a:lumMod val="75000"/>
                  </a:schemeClr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b="1" dirty="0" err="1">
                <a:solidFill>
                  <a:schemeClr val="accent5">
                    <a:lumMod val="75000"/>
                  </a:schemeClr>
                </a:solidFill>
                <a:latin typeface="Franklin Gothic Book" panose="020B0503020102020204" pitchFamily="34" charset="0"/>
              </a:rPr>
              <a:t>matter</a:t>
            </a:r>
            <a:r>
              <a:rPr lang="it-IT" sz="1900" b="1" dirty="0">
                <a:solidFill>
                  <a:schemeClr val="accent5">
                    <a:lumMod val="75000"/>
                  </a:schemeClr>
                </a:solidFill>
                <a:latin typeface="Franklin Gothic Book" panose="020B0503020102020204" pitchFamily="34" charset="0"/>
              </a:rPr>
              <a:t> EOS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:</a:t>
            </a:r>
          </a:p>
          <a:p>
            <a:pPr marL="0" indent="0">
              <a:buNone/>
            </a:pPr>
            <a:endParaRPr lang="it-IT" sz="17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endParaRPr lang="it-IT" sz="17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endParaRPr lang="it-IT" sz="17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endParaRPr lang="it-IT" sz="17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where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the </a:t>
            </a:r>
            <a:r>
              <a:rPr lang="it-IT" sz="1900" b="1" dirty="0" err="1">
                <a:solidFill>
                  <a:schemeClr val="accent5">
                    <a:lumMod val="75000"/>
                  </a:schemeClr>
                </a:solidFill>
                <a:latin typeface="Franklin Gothic Book" panose="020B0503020102020204" pitchFamily="34" charset="0"/>
              </a:rPr>
              <a:t>symmetry</a:t>
            </a:r>
            <a:r>
              <a:rPr lang="it-IT" sz="1900" b="1" dirty="0">
                <a:solidFill>
                  <a:schemeClr val="accent5">
                    <a:lumMod val="75000"/>
                  </a:schemeClr>
                </a:solidFill>
                <a:latin typeface="Franklin Gothic Book" panose="020B0503020102020204" pitchFamily="34" charset="0"/>
              </a:rPr>
              <a:t> energy</a:t>
            </a:r>
            <a:r>
              <a:rPr lang="it-IT" sz="1900" dirty="0">
                <a:solidFill>
                  <a:schemeClr val="accent5">
                    <a:lumMod val="75000"/>
                  </a:schemeClr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is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:</a:t>
            </a:r>
            <a:endParaRPr lang="it-IT" sz="1900" b="1" dirty="0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40039673-1477-4A40-8216-D612C95DCBEC}"/>
              </a:ext>
            </a:extLst>
          </p:cNvPr>
          <p:cNvSpPr txBox="1"/>
          <p:nvPr/>
        </p:nvSpPr>
        <p:spPr>
          <a:xfrm>
            <a:off x="3712600" y="5023578"/>
            <a:ext cx="247321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900" b="1" dirty="0" err="1">
                <a:solidFill>
                  <a:schemeClr val="accent2"/>
                </a:solidFill>
                <a:latin typeface="Franklin Gothic Book" panose="020B0503020102020204" pitchFamily="34" charset="0"/>
              </a:rPr>
              <a:t>symmetry</a:t>
            </a:r>
            <a:r>
              <a:rPr lang="it-IT" sz="1900" b="1" dirty="0">
                <a:solidFill>
                  <a:schemeClr val="accent2"/>
                </a:solidFill>
                <a:latin typeface="Franklin Gothic Book" panose="020B0503020102020204" pitchFamily="34" charset="0"/>
              </a:rPr>
              <a:t> energy </a:t>
            </a:r>
          </a:p>
          <a:p>
            <a:pPr algn="ctr"/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at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saturation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density</a:t>
            </a:r>
            <a:endParaRPr lang="en-US" sz="19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1125933B-702E-46BD-B9E3-344B839D909D}"/>
              </a:ext>
            </a:extLst>
          </p:cNvPr>
          <p:cNvSpPr txBox="1"/>
          <p:nvPr/>
        </p:nvSpPr>
        <p:spPr>
          <a:xfrm>
            <a:off x="6129975" y="5027815"/>
            <a:ext cx="260519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900" b="1" dirty="0" err="1">
                <a:solidFill>
                  <a:srgbClr val="00B0F0"/>
                </a:solidFill>
                <a:latin typeface="Franklin Gothic Book" panose="020B0503020102020204" pitchFamily="34" charset="0"/>
              </a:rPr>
              <a:t>slope</a:t>
            </a:r>
            <a:r>
              <a:rPr lang="it-IT" sz="1900" b="1" dirty="0">
                <a:solidFill>
                  <a:srgbClr val="00B0F0"/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b="1" dirty="0" err="1">
                <a:solidFill>
                  <a:srgbClr val="00B0F0"/>
                </a:solidFill>
                <a:latin typeface="Franklin Gothic Book" panose="020B0503020102020204" pitchFamily="34" charset="0"/>
              </a:rPr>
              <a:t>parameter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,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related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to </a:t>
            </a:r>
            <a:r>
              <a:rPr lang="it-IT" sz="1900" b="1" dirty="0">
                <a:solidFill>
                  <a:srgbClr val="00B0F0"/>
                </a:solidFill>
                <a:latin typeface="Franklin Gothic Book" panose="020B0503020102020204" pitchFamily="34" charset="0"/>
              </a:rPr>
              <a:t>pressure of pure </a:t>
            </a:r>
            <a:r>
              <a:rPr lang="it-IT" sz="1900" b="1" dirty="0" err="1">
                <a:solidFill>
                  <a:srgbClr val="00B0F0"/>
                </a:solidFill>
                <a:latin typeface="Franklin Gothic Book" panose="020B0503020102020204" pitchFamily="34" charset="0"/>
              </a:rPr>
              <a:t>neutron</a:t>
            </a:r>
            <a:r>
              <a:rPr lang="it-IT" sz="1900" b="1" dirty="0">
                <a:solidFill>
                  <a:srgbClr val="00B0F0"/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b="1" dirty="0" err="1">
                <a:solidFill>
                  <a:srgbClr val="00B0F0"/>
                </a:solidFill>
                <a:latin typeface="Franklin Gothic Book" panose="020B0503020102020204" pitchFamily="34" charset="0"/>
              </a:rPr>
              <a:t>matter</a:t>
            </a:r>
            <a:endParaRPr lang="it-IT" sz="1900" b="1" dirty="0">
              <a:solidFill>
                <a:srgbClr val="00B0F0"/>
              </a:solidFill>
              <a:latin typeface="Franklin Gothic Book" panose="020B0503020102020204" pitchFamily="34" charset="0"/>
            </a:endParaRPr>
          </a:p>
          <a:p>
            <a:pPr algn="ctr"/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at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saturation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density</a:t>
            </a:r>
            <a:r>
              <a:rPr lang="it-IT" sz="1900" b="1" dirty="0">
                <a:solidFill>
                  <a:srgbClr val="00B0F0"/>
                </a:solidFill>
                <a:latin typeface="Franklin Gothic Book" panose="020B0503020102020204" pitchFamily="34" charset="0"/>
              </a:rPr>
              <a:t>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F94B6660-1907-A2CA-0C00-F4548CCA47D5}"/>
                  </a:ext>
                </a:extLst>
              </p14:cNvPr>
              <p14:cNvContentPartPr/>
              <p14:nvPr/>
            </p14:nvContentPartPr>
            <p14:xfrm>
              <a:off x="6962242" y="3135307"/>
              <a:ext cx="5400" cy="17676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F94B6660-1907-A2CA-0C00-F4548CCA47D5}"/>
                  </a:ext>
                </a:extLst>
              </p:cNvPr>
              <p:cNvPicPr/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6944602" y="3117667"/>
                <a:ext cx="41040" cy="212400"/>
              </a:xfrm>
              <a:prstGeom prst="rect">
                <a:avLst/>
              </a:prstGeom>
            </p:spPr>
          </p:pic>
        </mc:Fallback>
      </mc:AlternateContent>
      <p:grpSp>
        <p:nvGrpSpPr>
          <p:cNvPr id="50" name="Group 49">
            <a:extLst>
              <a:ext uri="{FF2B5EF4-FFF2-40B4-BE49-F238E27FC236}">
                <a16:creationId xmlns:a16="http://schemas.microsoft.com/office/drawing/2014/main" id="{3A583414-F3EA-8666-CC62-B922644111E3}"/>
              </a:ext>
            </a:extLst>
          </p:cNvPr>
          <p:cNvGrpSpPr/>
          <p:nvPr/>
        </p:nvGrpSpPr>
        <p:grpSpPr>
          <a:xfrm>
            <a:off x="6753802" y="3051427"/>
            <a:ext cx="379080" cy="530280"/>
            <a:chOff x="6753802" y="3051427"/>
            <a:chExt cx="379080" cy="530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8D7FFEAE-9062-04E9-2EFF-810092751FB3}"/>
                    </a:ext>
                  </a:extLst>
                </p14:cNvPr>
                <p14:cNvContentPartPr/>
                <p14:nvPr/>
              </p14:nvContentPartPr>
              <p14:xfrm>
                <a:off x="6842362" y="3228547"/>
                <a:ext cx="261360" cy="25236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8D7FFEAE-9062-04E9-2EFF-810092751FB3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6824362" y="3210907"/>
                  <a:ext cx="297000" cy="28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9EA47696-DC02-7A84-FE74-7B5F205A0B25}"/>
                    </a:ext>
                  </a:extLst>
                </p14:cNvPr>
                <p14:cNvContentPartPr/>
                <p14:nvPr/>
              </p14:nvContentPartPr>
              <p14:xfrm>
                <a:off x="6753802" y="3051427"/>
                <a:ext cx="225360" cy="41688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9EA47696-DC02-7A84-FE74-7B5F205A0B25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6735802" y="3033427"/>
                  <a:ext cx="261000" cy="45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0D17D086-559D-6144-C60A-5F0EC3FD23CA}"/>
                    </a:ext>
                  </a:extLst>
                </p14:cNvPr>
                <p14:cNvContentPartPr/>
                <p14:nvPr/>
              </p14:nvContentPartPr>
              <p14:xfrm>
                <a:off x="6837682" y="3388027"/>
                <a:ext cx="360" cy="36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0D17D086-559D-6144-C60A-5F0EC3FD23CA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6819682" y="3370027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C2EBD869-4A55-8E14-6293-26EEA100BACE}"/>
                    </a:ext>
                  </a:extLst>
                </p14:cNvPr>
                <p14:cNvContentPartPr/>
                <p14:nvPr/>
              </p14:nvContentPartPr>
              <p14:xfrm>
                <a:off x="6788362" y="3076627"/>
                <a:ext cx="118440" cy="46764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C2EBD869-4A55-8E14-6293-26EEA100BACE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6770362" y="3058987"/>
                  <a:ext cx="154080" cy="503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0D89FF7D-0ADA-46AE-0F9B-54F3E6185635}"/>
                    </a:ext>
                  </a:extLst>
                </p14:cNvPr>
                <p14:cNvContentPartPr/>
                <p14:nvPr/>
              </p14:nvContentPartPr>
              <p14:xfrm>
                <a:off x="6909682" y="3334747"/>
                <a:ext cx="223200" cy="24696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0D89FF7D-0ADA-46AE-0F9B-54F3E6185635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6892042" y="3317107"/>
                  <a:ext cx="258840" cy="2826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69">
            <p14:nvContentPartPr>
              <p14:cNvPr id="78" name="Ink 77">
                <a:extLst>
                  <a:ext uri="{FF2B5EF4-FFF2-40B4-BE49-F238E27FC236}">
                    <a16:creationId xmlns:a16="http://schemas.microsoft.com/office/drawing/2014/main" id="{79AA230B-05BB-9A09-C884-F619DE54A306}"/>
                  </a:ext>
                </a:extLst>
              </p14:cNvPr>
              <p14:cNvContentPartPr/>
              <p14:nvPr/>
            </p14:nvContentPartPr>
            <p14:xfrm>
              <a:off x="9582682" y="2705107"/>
              <a:ext cx="10440" cy="55800"/>
            </p14:xfrm>
          </p:contentPart>
        </mc:Choice>
        <mc:Fallback xmlns="">
          <p:pic>
            <p:nvPicPr>
              <p:cNvPr id="78" name="Ink 77">
                <a:extLst>
                  <a:ext uri="{FF2B5EF4-FFF2-40B4-BE49-F238E27FC236}">
                    <a16:creationId xmlns:a16="http://schemas.microsoft.com/office/drawing/2014/main" id="{79AA230B-05BB-9A09-C884-F619DE54A306}"/>
                  </a:ext>
                </a:extLst>
              </p:cNvPr>
              <p:cNvPicPr/>
              <p:nvPr/>
            </p:nvPicPr>
            <p:blipFill>
              <a:blip r:embed="rId78"/>
              <a:stretch>
                <a:fillRect/>
              </a:stretch>
            </p:blipFill>
            <p:spPr>
              <a:xfrm>
                <a:off x="9573682" y="2696107"/>
                <a:ext cx="28080" cy="73440"/>
              </a:xfrm>
              <a:prstGeom prst="rect">
                <a:avLst/>
              </a:prstGeom>
            </p:spPr>
          </p:pic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936BEF-24F9-9E64-080D-F2E01033B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3</a:t>
            </a:r>
            <a:endParaRPr lang="en-DE" dirty="0"/>
          </a:p>
        </p:txBody>
      </p:sp>
      <p:pic>
        <p:nvPicPr>
          <p:cNvPr id="21" name="Picture 20" descr="A black text with black letters&#10;&#10;Description automatically generated with medium confidence">
            <a:extLst>
              <a:ext uri="{FF2B5EF4-FFF2-40B4-BE49-F238E27FC236}">
                <a16:creationId xmlns:a16="http://schemas.microsoft.com/office/drawing/2014/main" id="{E5199C25-103A-02B1-1D2B-9D4F1807C384}"/>
              </a:ext>
            </a:extLst>
          </p:cNvPr>
          <p:cNvPicPr>
            <a:picLocks noChangeAspect="1"/>
          </p:cNvPicPr>
          <p:nvPr/>
        </p:nvPicPr>
        <p:blipFill>
          <a:blip r:embed="rId79"/>
          <a:stretch>
            <a:fillRect/>
          </a:stretch>
        </p:blipFill>
        <p:spPr>
          <a:xfrm>
            <a:off x="3324228" y="2275127"/>
            <a:ext cx="5543544" cy="930668"/>
          </a:xfrm>
          <a:prstGeom prst="rect">
            <a:avLst/>
          </a:prstGeom>
        </p:spPr>
      </p:pic>
      <p:pic>
        <p:nvPicPr>
          <p:cNvPr id="24" name="Picture 23" descr="A math equation with numbers and symbols&#10;&#10;Description automatically generated">
            <a:extLst>
              <a:ext uri="{FF2B5EF4-FFF2-40B4-BE49-F238E27FC236}">
                <a16:creationId xmlns:a16="http://schemas.microsoft.com/office/drawing/2014/main" id="{5FB94BDA-CD21-7C5E-95F0-EBAFAC07AA3C}"/>
              </a:ext>
            </a:extLst>
          </p:cNvPr>
          <p:cNvPicPr>
            <a:picLocks noChangeAspect="1"/>
          </p:cNvPicPr>
          <p:nvPr/>
        </p:nvPicPr>
        <p:blipFill>
          <a:blip r:embed="rId80"/>
          <a:stretch>
            <a:fillRect/>
          </a:stretch>
        </p:blipFill>
        <p:spPr>
          <a:xfrm>
            <a:off x="4308532" y="3963607"/>
            <a:ext cx="4294641" cy="911599"/>
          </a:xfrm>
          <a:prstGeom prst="rect">
            <a:avLst/>
          </a:prstGeom>
        </p:spPr>
      </p:pic>
      <p:pic>
        <p:nvPicPr>
          <p:cNvPr id="26" name="Picture 25" descr="A black and white math equations&#10;&#10;Description automatically generated with medium confidence">
            <a:extLst>
              <a:ext uri="{FF2B5EF4-FFF2-40B4-BE49-F238E27FC236}">
                <a16:creationId xmlns:a16="http://schemas.microsoft.com/office/drawing/2014/main" id="{1F0EA43B-BD37-AB6A-B67D-8E3359C00A8D}"/>
              </a:ext>
            </a:extLst>
          </p:cNvPr>
          <p:cNvPicPr>
            <a:picLocks noChangeAspect="1"/>
          </p:cNvPicPr>
          <p:nvPr/>
        </p:nvPicPr>
        <p:blipFill>
          <a:blip r:embed="rId81"/>
          <a:stretch>
            <a:fillRect/>
          </a:stretch>
        </p:blipFill>
        <p:spPr>
          <a:xfrm>
            <a:off x="9109198" y="2705107"/>
            <a:ext cx="1746004" cy="656683"/>
          </a:xfrm>
          <a:prstGeom prst="rect">
            <a:avLst/>
          </a:prstGeom>
        </p:spPr>
      </p:pic>
      <p:pic>
        <p:nvPicPr>
          <p:cNvPr id="28" name="Picture 27" descr="A black letter on a white background&#10;&#10;Description automatically generated">
            <a:extLst>
              <a:ext uri="{FF2B5EF4-FFF2-40B4-BE49-F238E27FC236}">
                <a16:creationId xmlns:a16="http://schemas.microsoft.com/office/drawing/2014/main" id="{43F765F9-F2FF-1463-EB3F-52BEC5A436C1}"/>
              </a:ext>
            </a:extLst>
          </p:cNvPr>
          <p:cNvPicPr>
            <a:picLocks noChangeAspect="1"/>
          </p:cNvPicPr>
          <p:nvPr/>
        </p:nvPicPr>
        <p:blipFill>
          <a:blip r:embed="rId82"/>
          <a:stretch>
            <a:fillRect/>
          </a:stretch>
        </p:blipFill>
        <p:spPr>
          <a:xfrm>
            <a:off x="9163044" y="2249385"/>
            <a:ext cx="1692158" cy="340091"/>
          </a:xfrm>
          <a:prstGeom prst="rect">
            <a:avLst/>
          </a:prstGeom>
        </p:spPr>
      </p:pic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B879566B-638D-5B11-BAE1-66D99310975A}"/>
              </a:ext>
            </a:extLst>
          </p:cNvPr>
          <p:cNvSpPr/>
          <p:nvPr/>
        </p:nvSpPr>
        <p:spPr>
          <a:xfrm>
            <a:off x="6455853" y="2452973"/>
            <a:ext cx="665018" cy="520326"/>
          </a:xfrm>
          <a:prstGeom prst="roundRect">
            <a:avLst/>
          </a:prstGeom>
          <a:solidFill>
            <a:srgbClr val="0070C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7C8BF503-BEBC-894E-481D-C0DF9535FD54}"/>
              </a:ext>
            </a:extLst>
          </p:cNvPr>
          <p:cNvSpPr/>
          <p:nvPr/>
        </p:nvSpPr>
        <p:spPr>
          <a:xfrm>
            <a:off x="5619992" y="4089025"/>
            <a:ext cx="373206" cy="502709"/>
          </a:xfrm>
          <a:prstGeom prst="roundRect">
            <a:avLst/>
          </a:prstGeom>
          <a:solidFill>
            <a:schemeClr val="accent2"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5FB70817-E812-0E1D-B20F-15CE6B93300A}"/>
              </a:ext>
            </a:extLst>
          </p:cNvPr>
          <p:cNvSpPr/>
          <p:nvPr/>
        </p:nvSpPr>
        <p:spPr>
          <a:xfrm>
            <a:off x="6197382" y="4089025"/>
            <a:ext cx="336591" cy="502709"/>
          </a:xfrm>
          <a:prstGeom prst="roundRect">
            <a:avLst/>
          </a:prstGeom>
          <a:solidFill>
            <a:srgbClr val="00B0F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10" name="Picture 9" descr="A number with a white background&#10;&#10;Description automatically generated">
            <a:extLst>
              <a:ext uri="{FF2B5EF4-FFF2-40B4-BE49-F238E27FC236}">
                <a16:creationId xmlns:a16="http://schemas.microsoft.com/office/drawing/2014/main" id="{809C8157-233F-3243-CE54-51C8A2316CA1}"/>
              </a:ext>
            </a:extLst>
          </p:cNvPr>
          <p:cNvPicPr>
            <a:picLocks noChangeAspect="1"/>
          </p:cNvPicPr>
          <p:nvPr/>
        </p:nvPicPr>
        <p:blipFill>
          <a:blip r:embed="rId83"/>
          <a:stretch>
            <a:fillRect/>
          </a:stretch>
        </p:blipFill>
        <p:spPr>
          <a:xfrm>
            <a:off x="9203455" y="3963607"/>
            <a:ext cx="1849513" cy="54575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AA9FC2A-E028-CBCE-2086-DC298BFE9F75}"/>
              </a:ext>
            </a:extLst>
          </p:cNvPr>
          <p:cNvSpPr txBox="1"/>
          <p:nvPr/>
        </p:nvSpPr>
        <p:spPr>
          <a:xfrm>
            <a:off x="9122631" y="4324699"/>
            <a:ext cx="1930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saturation</a:t>
            </a:r>
            <a:r>
              <a:rPr lang="it-IT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</a:t>
            </a:r>
            <a:r>
              <a:rPr lang="it-IT" sz="1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density</a:t>
            </a:r>
            <a:endParaRPr lang="en-D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28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329A390B-CC22-49CE-ADD4-14ABD1FDD1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333" y="3745641"/>
            <a:ext cx="6145121" cy="7778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19C90A3-33E3-61AF-7C6C-EFCFBA8A8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102" y="336205"/>
            <a:ext cx="10515600" cy="1325563"/>
          </a:xfrm>
        </p:spPr>
        <p:txBody>
          <a:bodyPr>
            <a:normAutofit/>
          </a:bodyPr>
          <a:lstStyle/>
          <a:p>
            <a:r>
              <a:rPr lang="it-IT" sz="4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Incompressibility</a:t>
            </a:r>
            <a:r>
              <a:rPr lang="it-IT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 of </a:t>
            </a:r>
            <a:r>
              <a:rPr lang="it-IT" sz="4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nuclear</a:t>
            </a:r>
            <a:r>
              <a:rPr lang="it-IT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 </a:t>
            </a:r>
            <a:r>
              <a:rPr lang="it-IT" sz="4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matter</a:t>
            </a:r>
            <a:endParaRPr lang="en-US" sz="4800" dirty="0">
              <a:solidFill>
                <a:schemeClr val="tx1">
                  <a:lumMod val="75000"/>
                  <a:lumOff val="25000"/>
                </a:schemeClr>
              </a:solidFill>
              <a:latin typeface="Bell MT" panose="02020503060305020303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F65691-61E5-C435-6768-F33EFD186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18</a:t>
            </a:r>
            <a:endParaRPr lang="en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4F5F07-A28C-6682-57D2-F258865EB7CD}"/>
              </a:ext>
            </a:extLst>
          </p:cNvPr>
          <p:cNvSpPr txBox="1"/>
          <p:nvPr/>
        </p:nvSpPr>
        <p:spPr>
          <a:xfrm>
            <a:off x="643102" y="1861339"/>
            <a:ext cx="614512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Finite-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nucleus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incompressibility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from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monopole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moments:</a:t>
            </a:r>
            <a:endParaRPr lang="en-US" sz="1900" b="1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58FB22F-2AFA-5BF0-F3F9-4A5A15CEE384}"/>
              </a:ext>
            </a:extLst>
          </p:cNvPr>
          <p:cNvSpPr/>
          <p:nvPr/>
        </p:nvSpPr>
        <p:spPr>
          <a:xfrm>
            <a:off x="1385727" y="3945631"/>
            <a:ext cx="536712" cy="480085"/>
          </a:xfrm>
          <a:prstGeom prst="roundRect">
            <a:avLst/>
          </a:prstGeom>
          <a:solidFill>
            <a:srgbClr val="0070C0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0F333F-E3DD-AA40-69DF-18B30C001C19}"/>
              </a:ext>
            </a:extLst>
          </p:cNvPr>
          <p:cNvSpPr txBox="1"/>
          <p:nvPr/>
        </p:nvSpPr>
        <p:spPr>
          <a:xfrm>
            <a:off x="701194" y="4674449"/>
            <a:ext cx="1905778" cy="8720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Nuclear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matter</a:t>
            </a:r>
            <a:endParaRPr lang="it-IT" sz="1900" b="1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  <a:p>
            <a:pPr algn="ctr"/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incompressibility</a:t>
            </a:r>
            <a:endParaRPr lang="it-IT" sz="1900" b="1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  <a:p>
            <a:pPr algn="ctr"/>
            <a:endParaRPr lang="it-IT" sz="1900" b="1" baseline="-25000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</p:txBody>
      </p:sp>
      <p:pic>
        <p:nvPicPr>
          <p:cNvPr id="21" name="Picture 20" descr="A mathematical equation with black letters&#10;&#10;Description automatically generated with medium confidence">
            <a:extLst>
              <a:ext uri="{FF2B5EF4-FFF2-40B4-BE49-F238E27FC236}">
                <a16:creationId xmlns:a16="http://schemas.microsoft.com/office/drawing/2014/main" id="{B742F16D-018C-01D0-FE24-B5689D5035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102" y="2493309"/>
            <a:ext cx="2936261" cy="892683"/>
          </a:xfrm>
          <a:prstGeom prst="rect">
            <a:avLst/>
          </a:prstGeom>
        </p:spPr>
      </p:pic>
      <p:pic>
        <p:nvPicPr>
          <p:cNvPr id="23" name="Picture 22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B47C3FC2-E4B5-6F3B-88AB-0CDB56D55D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1782" y="2562359"/>
            <a:ext cx="2353908" cy="732749"/>
          </a:xfrm>
          <a:prstGeom prst="rect">
            <a:avLst/>
          </a:prstGeom>
        </p:spPr>
      </p:pic>
      <p:pic>
        <p:nvPicPr>
          <p:cNvPr id="32" name="Picture 31" descr="A diagram of different chemical elements&#10;&#10;Description automatically generated with medium confidence">
            <a:extLst>
              <a:ext uri="{FF2B5EF4-FFF2-40B4-BE49-F238E27FC236}">
                <a16:creationId xmlns:a16="http://schemas.microsoft.com/office/drawing/2014/main" id="{CC2673B4-5524-7139-4A53-2D93313C74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78109" y="2053699"/>
            <a:ext cx="4998420" cy="3623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0873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329A390B-CC22-49CE-ADD4-14ABD1FDD1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333" y="3745641"/>
            <a:ext cx="6145121" cy="7778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19C90A3-33E3-61AF-7C6C-EFCFBA8A8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102" y="336205"/>
            <a:ext cx="10515600" cy="1325563"/>
          </a:xfrm>
        </p:spPr>
        <p:txBody>
          <a:bodyPr>
            <a:normAutofit/>
          </a:bodyPr>
          <a:lstStyle/>
          <a:p>
            <a:r>
              <a:rPr lang="it-IT" sz="4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Incompressibility</a:t>
            </a:r>
            <a:r>
              <a:rPr lang="it-IT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 of </a:t>
            </a:r>
            <a:r>
              <a:rPr lang="it-IT" sz="4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nuclear</a:t>
            </a:r>
            <a:r>
              <a:rPr lang="it-IT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 </a:t>
            </a:r>
            <a:r>
              <a:rPr lang="it-IT" sz="4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matter</a:t>
            </a:r>
            <a:endParaRPr lang="en-US" sz="4800" dirty="0">
              <a:solidFill>
                <a:schemeClr val="tx1">
                  <a:lumMod val="75000"/>
                  <a:lumOff val="25000"/>
                </a:schemeClr>
              </a:solidFill>
              <a:latin typeface="Bell MT" panose="02020503060305020303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F65691-61E5-C435-6768-F33EFD186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18</a:t>
            </a:r>
            <a:endParaRPr lang="en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4F5F07-A28C-6682-57D2-F258865EB7CD}"/>
              </a:ext>
            </a:extLst>
          </p:cNvPr>
          <p:cNvSpPr txBox="1"/>
          <p:nvPr/>
        </p:nvSpPr>
        <p:spPr>
          <a:xfrm>
            <a:off x="643102" y="1861339"/>
            <a:ext cx="614512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Finite-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nucleus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incompressibility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from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monopole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moments:</a:t>
            </a:r>
            <a:endParaRPr lang="en-US" sz="1900" b="1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58FB22F-2AFA-5BF0-F3F9-4A5A15CEE384}"/>
              </a:ext>
            </a:extLst>
          </p:cNvPr>
          <p:cNvSpPr/>
          <p:nvPr/>
        </p:nvSpPr>
        <p:spPr>
          <a:xfrm>
            <a:off x="1385727" y="3945631"/>
            <a:ext cx="536712" cy="480085"/>
          </a:xfrm>
          <a:prstGeom prst="roundRect">
            <a:avLst/>
          </a:prstGeom>
          <a:solidFill>
            <a:srgbClr val="0070C0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0F333F-E3DD-AA40-69DF-18B30C001C19}"/>
              </a:ext>
            </a:extLst>
          </p:cNvPr>
          <p:cNvSpPr txBox="1"/>
          <p:nvPr/>
        </p:nvSpPr>
        <p:spPr>
          <a:xfrm>
            <a:off x="701194" y="4674449"/>
            <a:ext cx="1905778" cy="8720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Nuclear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matter</a:t>
            </a:r>
            <a:endParaRPr lang="it-IT" sz="1900" b="1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  <a:p>
            <a:pPr algn="ctr"/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incompressibility</a:t>
            </a:r>
            <a:endParaRPr lang="it-IT" sz="1900" b="1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  <a:p>
            <a:pPr algn="ctr"/>
            <a:endParaRPr lang="it-IT" sz="1900" b="1" baseline="-25000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</p:txBody>
      </p:sp>
      <p:pic>
        <p:nvPicPr>
          <p:cNvPr id="21" name="Picture 20" descr="A mathematical equation with black letters&#10;&#10;Description automatically generated with medium confidence">
            <a:extLst>
              <a:ext uri="{FF2B5EF4-FFF2-40B4-BE49-F238E27FC236}">
                <a16:creationId xmlns:a16="http://schemas.microsoft.com/office/drawing/2014/main" id="{B742F16D-018C-01D0-FE24-B5689D5035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102" y="2493309"/>
            <a:ext cx="2936261" cy="892683"/>
          </a:xfrm>
          <a:prstGeom prst="rect">
            <a:avLst/>
          </a:prstGeom>
        </p:spPr>
      </p:pic>
      <p:pic>
        <p:nvPicPr>
          <p:cNvPr id="23" name="Picture 22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B47C3FC2-E4B5-6F3B-88AB-0CDB56D55D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1782" y="2562359"/>
            <a:ext cx="2353908" cy="732749"/>
          </a:xfrm>
          <a:prstGeom prst="rect">
            <a:avLst/>
          </a:prstGeom>
        </p:spPr>
      </p:pic>
      <p:pic>
        <p:nvPicPr>
          <p:cNvPr id="29" name="Picture 28" descr="A graph of a chemical reaction&#10;&#10;Description automatically generated with medium confidence">
            <a:extLst>
              <a:ext uri="{FF2B5EF4-FFF2-40B4-BE49-F238E27FC236}">
                <a16:creationId xmlns:a16="http://schemas.microsoft.com/office/drawing/2014/main" id="{4B5A4686-F882-9C02-53D7-70B383E6CC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7771" y="2013512"/>
            <a:ext cx="5089867" cy="3645258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15A63B2-E1FA-F1A5-1B29-99A72627E361}"/>
              </a:ext>
            </a:extLst>
          </p:cNvPr>
          <p:cNvSpPr/>
          <p:nvPr/>
        </p:nvSpPr>
        <p:spPr>
          <a:xfrm>
            <a:off x="3344651" y="3699333"/>
            <a:ext cx="3389804" cy="89268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5964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329A390B-CC22-49CE-ADD4-14ABD1FDD10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6914"/>
          <a:stretch/>
        </p:blipFill>
        <p:spPr>
          <a:xfrm>
            <a:off x="589334" y="3745641"/>
            <a:ext cx="4491210" cy="7778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19C90A3-33E3-61AF-7C6C-EFCFBA8A8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102" y="336205"/>
            <a:ext cx="10515600" cy="1325563"/>
          </a:xfrm>
        </p:spPr>
        <p:txBody>
          <a:bodyPr>
            <a:normAutofit/>
          </a:bodyPr>
          <a:lstStyle/>
          <a:p>
            <a:r>
              <a:rPr lang="it-IT" sz="4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Incompressibility</a:t>
            </a:r>
            <a:r>
              <a:rPr lang="it-IT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 of </a:t>
            </a:r>
            <a:r>
              <a:rPr lang="it-IT" sz="4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nuclear</a:t>
            </a:r>
            <a:r>
              <a:rPr lang="it-IT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 </a:t>
            </a:r>
            <a:r>
              <a:rPr lang="it-IT" sz="4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matter</a:t>
            </a:r>
            <a:endParaRPr lang="en-US" sz="4800" dirty="0">
              <a:solidFill>
                <a:schemeClr val="tx1">
                  <a:lumMod val="75000"/>
                  <a:lumOff val="25000"/>
                </a:schemeClr>
              </a:solidFill>
              <a:latin typeface="Bell MT" panose="02020503060305020303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F65691-61E5-C435-6768-F33EFD186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18</a:t>
            </a:r>
            <a:endParaRPr lang="en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4F5F07-A28C-6682-57D2-F258865EB7CD}"/>
              </a:ext>
            </a:extLst>
          </p:cNvPr>
          <p:cNvSpPr txBox="1"/>
          <p:nvPr/>
        </p:nvSpPr>
        <p:spPr>
          <a:xfrm>
            <a:off x="643102" y="1861339"/>
            <a:ext cx="614512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Finite-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nucleus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incompressibility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from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monopole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moments:</a:t>
            </a:r>
            <a:endParaRPr lang="en-US" sz="1900" b="1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58FB22F-2AFA-5BF0-F3F9-4A5A15CEE384}"/>
              </a:ext>
            </a:extLst>
          </p:cNvPr>
          <p:cNvSpPr/>
          <p:nvPr/>
        </p:nvSpPr>
        <p:spPr>
          <a:xfrm>
            <a:off x="1385727" y="3945631"/>
            <a:ext cx="536712" cy="480085"/>
          </a:xfrm>
          <a:prstGeom prst="roundRect">
            <a:avLst/>
          </a:prstGeom>
          <a:solidFill>
            <a:srgbClr val="0070C0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0F333F-E3DD-AA40-69DF-18B30C001C19}"/>
              </a:ext>
            </a:extLst>
          </p:cNvPr>
          <p:cNvSpPr txBox="1"/>
          <p:nvPr/>
        </p:nvSpPr>
        <p:spPr>
          <a:xfrm>
            <a:off x="701194" y="4674449"/>
            <a:ext cx="1905778" cy="8720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Nuclear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matter</a:t>
            </a:r>
            <a:endParaRPr lang="it-IT" sz="1900" b="1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  <a:p>
            <a:pPr algn="ctr"/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incompressibility</a:t>
            </a:r>
            <a:endParaRPr lang="it-IT" sz="1900" b="1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  <a:p>
            <a:pPr algn="ctr"/>
            <a:endParaRPr lang="it-IT" sz="1900" b="1" baseline="-25000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</p:txBody>
      </p:sp>
      <p:pic>
        <p:nvPicPr>
          <p:cNvPr id="21" name="Picture 20" descr="A mathematical equation with black letters&#10;&#10;Description automatically generated with medium confidence">
            <a:extLst>
              <a:ext uri="{FF2B5EF4-FFF2-40B4-BE49-F238E27FC236}">
                <a16:creationId xmlns:a16="http://schemas.microsoft.com/office/drawing/2014/main" id="{B742F16D-018C-01D0-FE24-B5689D5035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102" y="2493309"/>
            <a:ext cx="2936261" cy="892683"/>
          </a:xfrm>
          <a:prstGeom prst="rect">
            <a:avLst/>
          </a:prstGeom>
        </p:spPr>
      </p:pic>
      <p:pic>
        <p:nvPicPr>
          <p:cNvPr id="23" name="Picture 22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B47C3FC2-E4B5-6F3B-88AB-0CDB56D55D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1782" y="2562359"/>
            <a:ext cx="2353908" cy="732749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22331F4-C82B-BAEF-DE97-9AD9BB60ACE1}"/>
              </a:ext>
            </a:extLst>
          </p:cNvPr>
          <p:cNvSpPr/>
          <p:nvPr/>
        </p:nvSpPr>
        <p:spPr>
          <a:xfrm>
            <a:off x="3527607" y="3884153"/>
            <a:ext cx="641074" cy="480085"/>
          </a:xfrm>
          <a:prstGeom prst="roundRect">
            <a:avLst/>
          </a:prstGeom>
          <a:solidFill>
            <a:srgbClr val="C0000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22362962-6129-89A4-04DF-AC929A00B3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78109" y="2015441"/>
            <a:ext cx="5101332" cy="363200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860566A-6218-C31E-FB06-EBF6012D5650}"/>
              </a:ext>
            </a:extLst>
          </p:cNvPr>
          <p:cNvSpPr txBox="1"/>
          <p:nvPr/>
        </p:nvSpPr>
        <p:spPr>
          <a:xfrm>
            <a:off x="8018194" y="2370674"/>
            <a:ext cx="1184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i="1" dirty="0">
                <a:solidFill>
                  <a:srgbClr val="C00000"/>
                </a:solidFill>
                <a:latin typeface="Franklin Gothic Book" panose="020B0503020102020204" pitchFamily="34" charset="0"/>
              </a:rPr>
              <a:t> </a:t>
            </a:r>
            <a:r>
              <a:rPr lang="it-IT" sz="1800" b="1" dirty="0">
                <a:solidFill>
                  <a:srgbClr val="C00000"/>
                </a:solidFill>
                <a:latin typeface="Franklin Gothic Book" panose="020B0503020102020204" pitchFamily="34" charset="0"/>
              </a:rPr>
              <a:t>with </a:t>
            </a:r>
            <a:r>
              <a:rPr lang="it-IT" sz="1800" b="1" i="1" dirty="0">
                <a:solidFill>
                  <a:srgbClr val="C00000"/>
                </a:solidFill>
                <a:latin typeface="Franklin Gothic Book" panose="020B0503020102020204" pitchFamily="34" charset="0"/>
              </a:rPr>
              <a:t>K</a:t>
            </a:r>
            <a:r>
              <a:rPr lang="it-IT" sz="1800" b="1" i="1" baseline="-25000" dirty="0">
                <a:solidFill>
                  <a:srgbClr val="C00000"/>
                </a:solidFill>
                <a:latin typeface="Franklin Gothic Book" panose="020B0503020102020204" pitchFamily="34" charset="0"/>
              </a:rPr>
              <a:t>Coul</a:t>
            </a:r>
            <a:r>
              <a:rPr lang="it-IT" sz="1800" b="1" i="1" dirty="0">
                <a:solidFill>
                  <a:srgbClr val="C00000"/>
                </a:solidFill>
                <a:latin typeface="Franklin Gothic Book" panose="020B0503020102020204" pitchFamily="34" charset="0"/>
              </a:rPr>
              <a:t> 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A5C1C1-7841-549E-6C23-E54042830DE0}"/>
              </a:ext>
            </a:extLst>
          </p:cNvPr>
          <p:cNvSpPr txBox="1"/>
          <p:nvPr/>
        </p:nvSpPr>
        <p:spPr>
          <a:xfrm>
            <a:off x="9505520" y="4154121"/>
            <a:ext cx="1027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i="1" dirty="0">
                <a:solidFill>
                  <a:srgbClr val="C00000"/>
                </a:solidFill>
                <a:latin typeface="Franklin Gothic Book" panose="020B0503020102020204" pitchFamily="34" charset="0"/>
              </a:rPr>
              <a:t> </a:t>
            </a:r>
            <a:r>
              <a:rPr lang="it-IT" b="1" i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no</a:t>
            </a:r>
            <a:r>
              <a:rPr lang="it-IT" sz="18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r>
              <a:rPr lang="it-IT" sz="1800" b="1" i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K</a:t>
            </a:r>
            <a:r>
              <a:rPr lang="it-IT" sz="1800" b="1" i="1" baseline="-25000" dirty="0">
                <a:solidFill>
                  <a:srgbClr val="0070C0"/>
                </a:solidFill>
                <a:latin typeface="Franklin Gothic Book" panose="020B0503020102020204" pitchFamily="34" charset="0"/>
              </a:rPr>
              <a:t>Coul</a:t>
            </a:r>
            <a:r>
              <a:rPr lang="it-IT" sz="1800" b="1" i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BAF33A0-8F2A-C2B9-820A-6F1227052F22}"/>
              </a:ext>
            </a:extLst>
          </p:cNvPr>
          <p:cNvSpPr txBox="1"/>
          <p:nvPr/>
        </p:nvSpPr>
        <p:spPr>
          <a:xfrm>
            <a:off x="3144406" y="4504608"/>
            <a:ext cx="3590048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900" b="1" i="1" dirty="0">
                <a:solidFill>
                  <a:srgbClr val="C00000"/>
                </a:solidFill>
                <a:latin typeface="Franklin Gothic Book" panose="020B0503020102020204" pitchFamily="34" charset="0"/>
              </a:rPr>
              <a:t>          K</a:t>
            </a:r>
            <a:r>
              <a:rPr lang="it-IT" sz="1900" b="1" i="1" baseline="-25000" dirty="0">
                <a:solidFill>
                  <a:srgbClr val="C00000"/>
                </a:solidFill>
                <a:latin typeface="Franklin Gothic Book" panose="020B0503020102020204" pitchFamily="34" charset="0"/>
              </a:rPr>
              <a:t>Coul</a:t>
            </a:r>
            <a:r>
              <a:rPr lang="it-IT" sz="1900" b="1" i="1" dirty="0">
                <a:solidFill>
                  <a:srgbClr val="C00000"/>
                </a:solidFill>
                <a:latin typeface="Franklin Gothic Book" panose="020B0503020102020204" pitchFamily="34" charset="0"/>
              </a:rPr>
              <a:t> ≈</a:t>
            </a:r>
            <a:r>
              <a:rPr lang="it-IT" sz="1900" b="1" dirty="0">
                <a:solidFill>
                  <a:srgbClr val="C00000"/>
                </a:solidFill>
                <a:latin typeface="Franklin Gothic Book" panose="020B0503020102020204" pitchFamily="34" charset="0"/>
              </a:rPr>
              <a:t> -5 MeV</a:t>
            </a:r>
          </a:p>
          <a:p>
            <a:r>
              <a:rPr lang="it-IT" sz="1400" dirty="0">
                <a:latin typeface="Franklin Gothic Book" panose="020B0503020102020204" pitchFamily="34" charset="0"/>
              </a:rPr>
              <a:t>         from </a:t>
            </a:r>
            <a:r>
              <a:rPr lang="it-IT" sz="1400" dirty="0" err="1">
                <a:latin typeface="Franklin Gothic Book" panose="020B0503020102020204" pitchFamily="34" charset="0"/>
              </a:rPr>
              <a:t>mean</a:t>
            </a:r>
            <a:r>
              <a:rPr lang="it-IT" sz="1400" dirty="0">
                <a:latin typeface="Franklin Gothic Book" panose="020B0503020102020204" pitchFamily="34" charset="0"/>
              </a:rPr>
              <a:t>-field models</a:t>
            </a:r>
          </a:p>
          <a:p>
            <a:endParaRPr lang="en-US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178575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329A390B-CC22-49CE-ADD4-14ABD1FDD10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6914"/>
          <a:stretch/>
        </p:blipFill>
        <p:spPr>
          <a:xfrm>
            <a:off x="589334" y="3745641"/>
            <a:ext cx="4491210" cy="7778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19C90A3-33E3-61AF-7C6C-EFCFBA8A8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102" y="336205"/>
            <a:ext cx="10515600" cy="1325563"/>
          </a:xfrm>
        </p:spPr>
        <p:txBody>
          <a:bodyPr>
            <a:normAutofit/>
          </a:bodyPr>
          <a:lstStyle/>
          <a:p>
            <a:r>
              <a:rPr lang="it-IT" sz="4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Incompressibility</a:t>
            </a:r>
            <a:r>
              <a:rPr lang="it-IT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 of </a:t>
            </a:r>
            <a:r>
              <a:rPr lang="it-IT" sz="4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nuclear</a:t>
            </a:r>
            <a:r>
              <a:rPr lang="it-IT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 </a:t>
            </a:r>
            <a:r>
              <a:rPr lang="it-IT" sz="4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matter</a:t>
            </a:r>
            <a:endParaRPr lang="en-US" sz="4800" dirty="0">
              <a:solidFill>
                <a:schemeClr val="tx1">
                  <a:lumMod val="75000"/>
                  <a:lumOff val="25000"/>
                </a:schemeClr>
              </a:solidFill>
              <a:latin typeface="Bell MT" panose="02020503060305020303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F65691-61E5-C435-6768-F33EFD186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18</a:t>
            </a:r>
            <a:endParaRPr lang="en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4F5F07-A28C-6682-57D2-F258865EB7CD}"/>
              </a:ext>
            </a:extLst>
          </p:cNvPr>
          <p:cNvSpPr txBox="1"/>
          <p:nvPr/>
        </p:nvSpPr>
        <p:spPr>
          <a:xfrm>
            <a:off x="643102" y="1861339"/>
            <a:ext cx="614512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Finite-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nucleus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incompressibility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from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monopole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moments:</a:t>
            </a:r>
            <a:endParaRPr lang="en-US" sz="1900" b="1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58FB22F-2AFA-5BF0-F3F9-4A5A15CEE384}"/>
              </a:ext>
            </a:extLst>
          </p:cNvPr>
          <p:cNvSpPr/>
          <p:nvPr/>
        </p:nvSpPr>
        <p:spPr>
          <a:xfrm>
            <a:off x="1385727" y="3945631"/>
            <a:ext cx="536712" cy="480085"/>
          </a:xfrm>
          <a:prstGeom prst="roundRect">
            <a:avLst/>
          </a:prstGeom>
          <a:solidFill>
            <a:srgbClr val="0070C0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0F333F-E3DD-AA40-69DF-18B30C001C19}"/>
              </a:ext>
            </a:extLst>
          </p:cNvPr>
          <p:cNvSpPr txBox="1"/>
          <p:nvPr/>
        </p:nvSpPr>
        <p:spPr>
          <a:xfrm>
            <a:off x="701194" y="4674449"/>
            <a:ext cx="1905778" cy="8720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Nuclear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matter</a:t>
            </a:r>
            <a:endParaRPr lang="it-IT" sz="1900" b="1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  <a:p>
            <a:pPr algn="ctr"/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incompressibility</a:t>
            </a:r>
            <a:endParaRPr lang="it-IT" sz="1900" b="1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  <a:p>
            <a:pPr algn="ctr"/>
            <a:endParaRPr lang="it-IT" sz="1900" b="1" baseline="-25000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</p:txBody>
      </p:sp>
      <p:pic>
        <p:nvPicPr>
          <p:cNvPr id="21" name="Picture 20" descr="A mathematical equation with black letters&#10;&#10;Description automatically generated with medium confidence">
            <a:extLst>
              <a:ext uri="{FF2B5EF4-FFF2-40B4-BE49-F238E27FC236}">
                <a16:creationId xmlns:a16="http://schemas.microsoft.com/office/drawing/2014/main" id="{B742F16D-018C-01D0-FE24-B5689D5035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102" y="2493309"/>
            <a:ext cx="2936261" cy="892683"/>
          </a:xfrm>
          <a:prstGeom prst="rect">
            <a:avLst/>
          </a:prstGeom>
        </p:spPr>
      </p:pic>
      <p:pic>
        <p:nvPicPr>
          <p:cNvPr id="23" name="Picture 22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B47C3FC2-E4B5-6F3B-88AB-0CDB56D55D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1782" y="2562359"/>
            <a:ext cx="2353908" cy="732749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22331F4-C82B-BAEF-DE97-9AD9BB60ACE1}"/>
              </a:ext>
            </a:extLst>
          </p:cNvPr>
          <p:cNvSpPr/>
          <p:nvPr/>
        </p:nvSpPr>
        <p:spPr>
          <a:xfrm>
            <a:off x="3527607" y="3884153"/>
            <a:ext cx="641074" cy="480085"/>
          </a:xfrm>
          <a:prstGeom prst="roundRect">
            <a:avLst/>
          </a:prstGeom>
          <a:solidFill>
            <a:srgbClr val="C0000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DDCC8E-934F-A180-0185-C49733F0858E}"/>
              </a:ext>
            </a:extLst>
          </p:cNvPr>
          <p:cNvSpPr txBox="1"/>
          <p:nvPr/>
        </p:nvSpPr>
        <p:spPr>
          <a:xfrm>
            <a:off x="3144406" y="4504608"/>
            <a:ext cx="3590048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900" b="1" i="1" dirty="0">
                <a:solidFill>
                  <a:srgbClr val="C00000"/>
                </a:solidFill>
                <a:latin typeface="Franklin Gothic Book" panose="020B0503020102020204" pitchFamily="34" charset="0"/>
              </a:rPr>
              <a:t>          K</a:t>
            </a:r>
            <a:r>
              <a:rPr lang="it-IT" sz="1900" b="1" i="1" baseline="-25000" dirty="0">
                <a:solidFill>
                  <a:srgbClr val="C00000"/>
                </a:solidFill>
                <a:latin typeface="Franklin Gothic Book" panose="020B0503020102020204" pitchFamily="34" charset="0"/>
              </a:rPr>
              <a:t>Coul</a:t>
            </a:r>
            <a:r>
              <a:rPr lang="it-IT" sz="1900" b="1" i="1" dirty="0">
                <a:solidFill>
                  <a:srgbClr val="C00000"/>
                </a:solidFill>
                <a:latin typeface="Franklin Gothic Book" panose="020B0503020102020204" pitchFamily="34" charset="0"/>
              </a:rPr>
              <a:t> ≈</a:t>
            </a:r>
            <a:r>
              <a:rPr lang="it-IT" sz="1900" b="1" dirty="0">
                <a:solidFill>
                  <a:srgbClr val="C00000"/>
                </a:solidFill>
                <a:latin typeface="Franklin Gothic Book" panose="020B0503020102020204" pitchFamily="34" charset="0"/>
              </a:rPr>
              <a:t> -5 MeV</a:t>
            </a:r>
          </a:p>
          <a:p>
            <a:r>
              <a:rPr lang="it-IT" sz="1400" dirty="0">
                <a:latin typeface="Franklin Gothic Book" panose="020B0503020102020204" pitchFamily="34" charset="0"/>
              </a:rPr>
              <a:t>         from </a:t>
            </a:r>
            <a:r>
              <a:rPr lang="it-IT" sz="1400" dirty="0" err="1">
                <a:latin typeface="Franklin Gothic Book" panose="020B0503020102020204" pitchFamily="34" charset="0"/>
              </a:rPr>
              <a:t>mean</a:t>
            </a:r>
            <a:r>
              <a:rPr lang="it-IT" sz="1400" dirty="0">
                <a:latin typeface="Franklin Gothic Book" panose="020B0503020102020204" pitchFamily="34" charset="0"/>
              </a:rPr>
              <a:t>-field models</a:t>
            </a:r>
          </a:p>
          <a:p>
            <a:endParaRPr lang="en-US" dirty="0"/>
          </a:p>
          <a:p>
            <a:endParaRPr lang="it-IT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CD8266-4E07-6A99-148B-D120641C09BD}"/>
              </a:ext>
            </a:extLst>
          </p:cNvPr>
          <p:cNvSpPr txBox="1"/>
          <p:nvPr/>
        </p:nvSpPr>
        <p:spPr>
          <a:xfrm>
            <a:off x="2052554" y="5692637"/>
            <a:ext cx="7894945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Final result:</a:t>
            </a:r>
            <a:r>
              <a:rPr lang="en-GB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r>
              <a:rPr lang="en-GB" sz="1900" b="1" dirty="0">
                <a:solidFill>
                  <a:srgbClr val="C00000"/>
                </a:solidFill>
                <a:latin typeface="Franklin Gothic Book" panose="020B0503020102020204" pitchFamily="34" charset="0"/>
              </a:rPr>
              <a:t>K</a:t>
            </a:r>
            <a:r>
              <a:rPr lang="it-IT" sz="1900" b="1" baseline="-25000" dirty="0" err="1">
                <a:solidFill>
                  <a:srgbClr val="C00000"/>
                </a:solidFill>
                <a:latin typeface="Franklin Gothic Book" panose="020B0503020102020204" pitchFamily="34" charset="0"/>
              </a:rPr>
              <a:t>vol</a:t>
            </a:r>
            <a:r>
              <a:rPr lang="en-DE" sz="1900" b="1" baseline="-25000" dirty="0">
                <a:solidFill>
                  <a:srgbClr val="C00000"/>
                </a:solidFill>
                <a:latin typeface="Franklin Gothic Book" panose="020B0503020102020204" pitchFamily="34" charset="0"/>
              </a:rPr>
              <a:t>,fit </a:t>
            </a:r>
            <a:r>
              <a:rPr lang="en-DE" sz="1900" b="1" dirty="0">
                <a:solidFill>
                  <a:srgbClr val="C00000"/>
                </a:solidFill>
                <a:latin typeface="Franklin Gothic Book" panose="020B0503020102020204" pitchFamily="34" charset="0"/>
              </a:rPr>
              <a:t>= 2</a:t>
            </a:r>
            <a:r>
              <a:rPr lang="it-IT" sz="1900" b="1" dirty="0">
                <a:solidFill>
                  <a:srgbClr val="C00000"/>
                </a:solidFill>
                <a:latin typeface="Franklin Gothic Book" panose="020B0503020102020204" pitchFamily="34" charset="0"/>
              </a:rPr>
              <a:t>75(21)</a:t>
            </a:r>
            <a:r>
              <a:rPr lang="en-DE" sz="1900" b="1" dirty="0">
                <a:solidFill>
                  <a:srgbClr val="C00000"/>
                </a:solidFill>
                <a:latin typeface="Franklin Gothic Book" panose="020B0503020102020204" pitchFamily="34" charset="0"/>
              </a:rPr>
              <a:t> MeV</a:t>
            </a:r>
            <a:endParaRPr lang="it-IT" sz="1900" b="1" dirty="0">
              <a:solidFill>
                <a:srgbClr val="C00000"/>
              </a:solidFill>
              <a:latin typeface="Franklin Gothic Book" panose="020B0503020102020204" pitchFamily="34" charset="0"/>
            </a:endParaRPr>
          </a:p>
          <a:p>
            <a:pPr algn="ctr"/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Nuclear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matter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CC (by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Weiguang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Jiang): K = 294(4) MeV</a:t>
            </a:r>
          </a:p>
          <a:p>
            <a:pPr algn="ctr"/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From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fit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to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exp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data: 250 &lt; K &lt; 315 MeV</a:t>
            </a:r>
            <a:endParaRPr lang="en-DE" sz="19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</p:txBody>
      </p:sp>
      <p:pic>
        <p:nvPicPr>
          <p:cNvPr id="11" name="Picture 10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22362962-6129-89A4-04DF-AC929A00B3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78109" y="2015441"/>
            <a:ext cx="5101332" cy="363200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860566A-6218-C31E-FB06-EBF6012D5650}"/>
              </a:ext>
            </a:extLst>
          </p:cNvPr>
          <p:cNvSpPr txBox="1"/>
          <p:nvPr/>
        </p:nvSpPr>
        <p:spPr>
          <a:xfrm>
            <a:off x="8018194" y="2370674"/>
            <a:ext cx="1184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i="1" dirty="0">
                <a:solidFill>
                  <a:srgbClr val="C00000"/>
                </a:solidFill>
                <a:latin typeface="Franklin Gothic Book" panose="020B0503020102020204" pitchFamily="34" charset="0"/>
              </a:rPr>
              <a:t> </a:t>
            </a:r>
            <a:r>
              <a:rPr lang="it-IT" sz="1800" b="1" dirty="0">
                <a:solidFill>
                  <a:srgbClr val="C00000"/>
                </a:solidFill>
                <a:latin typeface="Franklin Gothic Book" panose="020B0503020102020204" pitchFamily="34" charset="0"/>
              </a:rPr>
              <a:t>with </a:t>
            </a:r>
            <a:r>
              <a:rPr lang="it-IT" sz="1800" b="1" i="1" dirty="0">
                <a:solidFill>
                  <a:srgbClr val="C00000"/>
                </a:solidFill>
                <a:latin typeface="Franklin Gothic Book" panose="020B0503020102020204" pitchFamily="34" charset="0"/>
              </a:rPr>
              <a:t>K</a:t>
            </a:r>
            <a:r>
              <a:rPr lang="it-IT" sz="1800" b="1" i="1" baseline="-25000" dirty="0">
                <a:solidFill>
                  <a:srgbClr val="C00000"/>
                </a:solidFill>
                <a:latin typeface="Franklin Gothic Book" panose="020B0503020102020204" pitchFamily="34" charset="0"/>
              </a:rPr>
              <a:t>Coul</a:t>
            </a:r>
            <a:r>
              <a:rPr lang="it-IT" sz="1800" b="1" i="1" dirty="0">
                <a:solidFill>
                  <a:srgbClr val="C00000"/>
                </a:solidFill>
                <a:latin typeface="Franklin Gothic Book" panose="020B0503020102020204" pitchFamily="34" charset="0"/>
              </a:rPr>
              <a:t> 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A5C1C1-7841-549E-6C23-E54042830DE0}"/>
              </a:ext>
            </a:extLst>
          </p:cNvPr>
          <p:cNvSpPr txBox="1"/>
          <p:nvPr/>
        </p:nvSpPr>
        <p:spPr>
          <a:xfrm>
            <a:off x="9505520" y="4154121"/>
            <a:ext cx="1027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i="1" dirty="0">
                <a:solidFill>
                  <a:srgbClr val="C00000"/>
                </a:solidFill>
                <a:latin typeface="Franklin Gothic Book" panose="020B0503020102020204" pitchFamily="34" charset="0"/>
              </a:rPr>
              <a:t> </a:t>
            </a:r>
            <a:r>
              <a:rPr lang="it-IT" b="1" i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no</a:t>
            </a:r>
            <a:r>
              <a:rPr lang="it-IT" sz="18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r>
              <a:rPr lang="it-IT" sz="1800" b="1" i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K</a:t>
            </a:r>
            <a:r>
              <a:rPr lang="it-IT" sz="1800" b="1" i="1" baseline="-25000" dirty="0">
                <a:solidFill>
                  <a:srgbClr val="0070C0"/>
                </a:solidFill>
                <a:latin typeface="Franklin Gothic Book" panose="020B0503020102020204" pitchFamily="34" charset="0"/>
              </a:rPr>
              <a:t>Coul</a:t>
            </a:r>
            <a:r>
              <a:rPr lang="it-IT" sz="1800" b="1" i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44961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329A390B-CC22-49CE-ADD4-14ABD1FDD10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6914"/>
          <a:stretch/>
        </p:blipFill>
        <p:spPr>
          <a:xfrm>
            <a:off x="589334" y="3745641"/>
            <a:ext cx="4491210" cy="7778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19C90A3-33E3-61AF-7C6C-EFCFBA8A8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102" y="336205"/>
            <a:ext cx="10515600" cy="1325563"/>
          </a:xfrm>
        </p:spPr>
        <p:txBody>
          <a:bodyPr>
            <a:normAutofit/>
          </a:bodyPr>
          <a:lstStyle/>
          <a:p>
            <a:r>
              <a:rPr lang="it-IT" sz="4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Incompressibility</a:t>
            </a:r>
            <a:r>
              <a:rPr lang="it-IT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 of </a:t>
            </a:r>
            <a:r>
              <a:rPr lang="it-IT" sz="4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nuclear</a:t>
            </a:r>
            <a:r>
              <a:rPr lang="it-IT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 </a:t>
            </a:r>
            <a:r>
              <a:rPr lang="it-IT" sz="4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matter</a:t>
            </a:r>
            <a:endParaRPr lang="en-US" sz="4800" dirty="0">
              <a:solidFill>
                <a:schemeClr val="tx1">
                  <a:lumMod val="75000"/>
                  <a:lumOff val="25000"/>
                </a:schemeClr>
              </a:solidFill>
              <a:latin typeface="Bell MT" panose="02020503060305020303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F65691-61E5-C435-6768-F33EFD186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18</a:t>
            </a:r>
            <a:endParaRPr lang="en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4F5F07-A28C-6682-57D2-F258865EB7CD}"/>
              </a:ext>
            </a:extLst>
          </p:cNvPr>
          <p:cNvSpPr txBox="1"/>
          <p:nvPr/>
        </p:nvSpPr>
        <p:spPr>
          <a:xfrm>
            <a:off x="643102" y="1861339"/>
            <a:ext cx="614512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Finite-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nucleus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incompressibility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from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monopole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moments:</a:t>
            </a:r>
            <a:endParaRPr lang="en-US" sz="1900" b="1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58FB22F-2AFA-5BF0-F3F9-4A5A15CEE384}"/>
              </a:ext>
            </a:extLst>
          </p:cNvPr>
          <p:cNvSpPr/>
          <p:nvPr/>
        </p:nvSpPr>
        <p:spPr>
          <a:xfrm>
            <a:off x="1385727" y="3945631"/>
            <a:ext cx="536712" cy="480085"/>
          </a:xfrm>
          <a:prstGeom prst="roundRect">
            <a:avLst/>
          </a:prstGeom>
          <a:solidFill>
            <a:srgbClr val="0070C0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0F333F-E3DD-AA40-69DF-18B30C001C19}"/>
              </a:ext>
            </a:extLst>
          </p:cNvPr>
          <p:cNvSpPr txBox="1"/>
          <p:nvPr/>
        </p:nvSpPr>
        <p:spPr>
          <a:xfrm>
            <a:off x="701194" y="4674449"/>
            <a:ext cx="1905778" cy="8720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Nuclear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matter</a:t>
            </a:r>
            <a:endParaRPr lang="it-IT" sz="1900" b="1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  <a:p>
            <a:pPr algn="ctr"/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incompressibility</a:t>
            </a:r>
            <a:endParaRPr lang="it-IT" sz="1900" b="1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  <a:p>
            <a:pPr algn="ctr"/>
            <a:endParaRPr lang="it-IT" sz="1900" b="1" baseline="-25000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</p:txBody>
      </p:sp>
      <p:pic>
        <p:nvPicPr>
          <p:cNvPr id="21" name="Picture 20" descr="A mathematical equation with black letters&#10;&#10;Description automatically generated with medium confidence">
            <a:extLst>
              <a:ext uri="{FF2B5EF4-FFF2-40B4-BE49-F238E27FC236}">
                <a16:creationId xmlns:a16="http://schemas.microsoft.com/office/drawing/2014/main" id="{B742F16D-018C-01D0-FE24-B5689D5035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102" y="2493309"/>
            <a:ext cx="2936261" cy="892683"/>
          </a:xfrm>
          <a:prstGeom prst="rect">
            <a:avLst/>
          </a:prstGeom>
        </p:spPr>
      </p:pic>
      <p:pic>
        <p:nvPicPr>
          <p:cNvPr id="23" name="Picture 22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B47C3FC2-E4B5-6F3B-88AB-0CDB56D55D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1782" y="2562359"/>
            <a:ext cx="2353908" cy="732749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22331F4-C82B-BAEF-DE97-9AD9BB60ACE1}"/>
              </a:ext>
            </a:extLst>
          </p:cNvPr>
          <p:cNvSpPr/>
          <p:nvPr/>
        </p:nvSpPr>
        <p:spPr>
          <a:xfrm>
            <a:off x="3527607" y="3884153"/>
            <a:ext cx="641074" cy="480085"/>
          </a:xfrm>
          <a:prstGeom prst="roundRect">
            <a:avLst/>
          </a:prstGeom>
          <a:solidFill>
            <a:srgbClr val="C0000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22362962-6129-89A4-04DF-AC929A00B3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78109" y="2015441"/>
            <a:ext cx="5101332" cy="363200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860566A-6218-C31E-FB06-EBF6012D5650}"/>
              </a:ext>
            </a:extLst>
          </p:cNvPr>
          <p:cNvSpPr txBox="1"/>
          <p:nvPr/>
        </p:nvSpPr>
        <p:spPr>
          <a:xfrm>
            <a:off x="8018194" y="2370674"/>
            <a:ext cx="1184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i="1" dirty="0">
                <a:solidFill>
                  <a:srgbClr val="C00000"/>
                </a:solidFill>
                <a:latin typeface="Franklin Gothic Book" panose="020B0503020102020204" pitchFamily="34" charset="0"/>
              </a:rPr>
              <a:t> </a:t>
            </a:r>
            <a:r>
              <a:rPr lang="it-IT" sz="1800" b="1" dirty="0">
                <a:solidFill>
                  <a:srgbClr val="C00000"/>
                </a:solidFill>
                <a:latin typeface="Franklin Gothic Book" panose="020B0503020102020204" pitchFamily="34" charset="0"/>
              </a:rPr>
              <a:t>with </a:t>
            </a:r>
            <a:r>
              <a:rPr lang="it-IT" sz="1800" b="1" i="1" dirty="0">
                <a:solidFill>
                  <a:srgbClr val="C00000"/>
                </a:solidFill>
                <a:latin typeface="Franklin Gothic Book" panose="020B0503020102020204" pitchFamily="34" charset="0"/>
              </a:rPr>
              <a:t>K</a:t>
            </a:r>
            <a:r>
              <a:rPr lang="it-IT" sz="1800" b="1" i="1" baseline="-25000" dirty="0">
                <a:solidFill>
                  <a:srgbClr val="C00000"/>
                </a:solidFill>
                <a:latin typeface="Franklin Gothic Book" panose="020B0503020102020204" pitchFamily="34" charset="0"/>
              </a:rPr>
              <a:t>Coul</a:t>
            </a:r>
            <a:r>
              <a:rPr lang="it-IT" sz="1800" b="1" i="1" dirty="0">
                <a:solidFill>
                  <a:srgbClr val="C00000"/>
                </a:solidFill>
                <a:latin typeface="Franklin Gothic Book" panose="020B0503020102020204" pitchFamily="34" charset="0"/>
              </a:rPr>
              <a:t> 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A5C1C1-7841-549E-6C23-E54042830DE0}"/>
              </a:ext>
            </a:extLst>
          </p:cNvPr>
          <p:cNvSpPr txBox="1"/>
          <p:nvPr/>
        </p:nvSpPr>
        <p:spPr>
          <a:xfrm>
            <a:off x="9505520" y="4154121"/>
            <a:ext cx="1027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i="1" dirty="0">
                <a:solidFill>
                  <a:srgbClr val="C00000"/>
                </a:solidFill>
                <a:latin typeface="Franklin Gothic Book" panose="020B0503020102020204" pitchFamily="34" charset="0"/>
              </a:rPr>
              <a:t> </a:t>
            </a:r>
            <a:r>
              <a:rPr lang="it-IT" b="1" i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no</a:t>
            </a:r>
            <a:r>
              <a:rPr lang="it-IT" sz="18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r>
              <a:rPr lang="it-IT" sz="1800" b="1" i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K</a:t>
            </a:r>
            <a:r>
              <a:rPr lang="it-IT" sz="1800" b="1" i="1" baseline="-25000" dirty="0">
                <a:solidFill>
                  <a:srgbClr val="0070C0"/>
                </a:solidFill>
                <a:latin typeface="Franklin Gothic Book" panose="020B0503020102020204" pitchFamily="34" charset="0"/>
              </a:rPr>
              <a:t>Coul</a:t>
            </a:r>
            <a:r>
              <a:rPr lang="it-IT" sz="1800" b="1" i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1F15F22-10E5-E37A-8B19-917876178683}"/>
              </a:ext>
            </a:extLst>
          </p:cNvPr>
          <p:cNvSpPr txBox="1"/>
          <p:nvPr/>
        </p:nvSpPr>
        <p:spPr>
          <a:xfrm>
            <a:off x="7418784" y="1360419"/>
            <a:ext cx="45122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latin typeface="Franklin Gothic Book" panose="020B0503020102020204" pitchFamily="34" charset="0"/>
              </a:rPr>
              <a:t> </a:t>
            </a:r>
            <a:r>
              <a:rPr lang="en-GB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Benchmark with different ab initio methods </a:t>
            </a:r>
            <a:endParaRPr lang="en-DE" b="1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  <a:p>
            <a:pPr algn="ctr"/>
            <a:r>
              <a:rPr lang="it-IT" dirty="0">
                <a:latin typeface="Franklin Gothic Book" panose="020B0503020102020204" pitchFamily="34" charset="0"/>
              </a:rPr>
              <a:t> </a:t>
            </a:r>
            <a:r>
              <a:rPr lang="it-IT" dirty="0" err="1">
                <a:latin typeface="Franklin Gothic Book" panose="020B0503020102020204" pitchFamily="34" charset="0"/>
              </a:rPr>
              <a:t>see</a:t>
            </a:r>
            <a:r>
              <a:rPr lang="it-IT" dirty="0">
                <a:latin typeface="Franklin Gothic Book" panose="020B0503020102020204" pitchFamily="34" charset="0"/>
              </a:rPr>
              <a:t> talk by</a:t>
            </a:r>
            <a:r>
              <a:rPr lang="en-DE" dirty="0">
                <a:latin typeface="Franklin Gothic Book" panose="020B0503020102020204" pitchFamily="34" charset="0"/>
              </a:rPr>
              <a:t> </a:t>
            </a:r>
            <a:r>
              <a:rPr lang="it-IT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Andrea Porro</a:t>
            </a:r>
            <a:endParaRPr lang="en-DE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4FD476-EE28-F14D-7C47-59EEA5664ACB}"/>
              </a:ext>
            </a:extLst>
          </p:cNvPr>
          <p:cNvSpPr txBox="1"/>
          <p:nvPr/>
        </p:nvSpPr>
        <p:spPr>
          <a:xfrm>
            <a:off x="3144406" y="4504608"/>
            <a:ext cx="3590048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900" b="1" i="1" dirty="0">
                <a:solidFill>
                  <a:srgbClr val="C00000"/>
                </a:solidFill>
                <a:latin typeface="Franklin Gothic Book" panose="020B0503020102020204" pitchFamily="34" charset="0"/>
              </a:rPr>
              <a:t>          K</a:t>
            </a:r>
            <a:r>
              <a:rPr lang="it-IT" sz="1900" b="1" i="1" baseline="-25000" dirty="0">
                <a:solidFill>
                  <a:srgbClr val="C00000"/>
                </a:solidFill>
                <a:latin typeface="Franklin Gothic Book" panose="020B0503020102020204" pitchFamily="34" charset="0"/>
              </a:rPr>
              <a:t>Coul</a:t>
            </a:r>
            <a:r>
              <a:rPr lang="it-IT" sz="1900" b="1" i="1" dirty="0">
                <a:solidFill>
                  <a:srgbClr val="C00000"/>
                </a:solidFill>
                <a:latin typeface="Franklin Gothic Book" panose="020B0503020102020204" pitchFamily="34" charset="0"/>
              </a:rPr>
              <a:t> ≈</a:t>
            </a:r>
            <a:r>
              <a:rPr lang="it-IT" sz="1900" b="1" dirty="0">
                <a:solidFill>
                  <a:srgbClr val="C00000"/>
                </a:solidFill>
                <a:latin typeface="Franklin Gothic Book" panose="020B0503020102020204" pitchFamily="34" charset="0"/>
              </a:rPr>
              <a:t> -5 MeV</a:t>
            </a:r>
          </a:p>
          <a:p>
            <a:r>
              <a:rPr lang="it-IT" sz="1400" dirty="0">
                <a:latin typeface="Franklin Gothic Book" panose="020B0503020102020204" pitchFamily="34" charset="0"/>
              </a:rPr>
              <a:t>         from </a:t>
            </a:r>
            <a:r>
              <a:rPr lang="it-IT" sz="1400" dirty="0" err="1">
                <a:latin typeface="Franklin Gothic Book" panose="020B0503020102020204" pitchFamily="34" charset="0"/>
              </a:rPr>
              <a:t>mean</a:t>
            </a:r>
            <a:r>
              <a:rPr lang="it-IT" sz="1400" dirty="0">
                <a:latin typeface="Franklin Gothic Book" panose="020B0503020102020204" pitchFamily="34" charset="0"/>
              </a:rPr>
              <a:t>-field models</a:t>
            </a:r>
          </a:p>
          <a:p>
            <a:endParaRPr lang="en-US" dirty="0"/>
          </a:p>
          <a:p>
            <a:endParaRPr lang="it-IT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65EB90D-FCB6-3141-BC98-869E829E0849}"/>
              </a:ext>
            </a:extLst>
          </p:cNvPr>
          <p:cNvSpPr txBox="1"/>
          <p:nvPr/>
        </p:nvSpPr>
        <p:spPr>
          <a:xfrm>
            <a:off x="2052554" y="5692637"/>
            <a:ext cx="7894945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Final result:</a:t>
            </a:r>
            <a:r>
              <a:rPr lang="en-GB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r>
              <a:rPr lang="en-GB" sz="1900" b="1" dirty="0">
                <a:solidFill>
                  <a:srgbClr val="C00000"/>
                </a:solidFill>
                <a:latin typeface="Franklin Gothic Book" panose="020B0503020102020204" pitchFamily="34" charset="0"/>
              </a:rPr>
              <a:t>K</a:t>
            </a:r>
            <a:r>
              <a:rPr lang="it-IT" sz="1900" b="1" baseline="-25000" dirty="0" err="1">
                <a:solidFill>
                  <a:srgbClr val="C00000"/>
                </a:solidFill>
                <a:latin typeface="Franklin Gothic Book" panose="020B0503020102020204" pitchFamily="34" charset="0"/>
              </a:rPr>
              <a:t>vol</a:t>
            </a:r>
            <a:r>
              <a:rPr lang="en-DE" sz="1900" b="1" baseline="-25000" dirty="0">
                <a:solidFill>
                  <a:srgbClr val="C00000"/>
                </a:solidFill>
                <a:latin typeface="Franklin Gothic Book" panose="020B0503020102020204" pitchFamily="34" charset="0"/>
              </a:rPr>
              <a:t>,fit </a:t>
            </a:r>
            <a:r>
              <a:rPr lang="en-DE" sz="1900" b="1" dirty="0">
                <a:solidFill>
                  <a:srgbClr val="C00000"/>
                </a:solidFill>
                <a:latin typeface="Franklin Gothic Book" panose="020B0503020102020204" pitchFamily="34" charset="0"/>
              </a:rPr>
              <a:t>= 2</a:t>
            </a:r>
            <a:r>
              <a:rPr lang="it-IT" sz="1900" b="1" dirty="0">
                <a:solidFill>
                  <a:srgbClr val="C00000"/>
                </a:solidFill>
                <a:latin typeface="Franklin Gothic Book" panose="020B0503020102020204" pitchFamily="34" charset="0"/>
              </a:rPr>
              <a:t>75(21)</a:t>
            </a:r>
            <a:r>
              <a:rPr lang="en-DE" sz="1900" b="1" dirty="0">
                <a:solidFill>
                  <a:srgbClr val="C00000"/>
                </a:solidFill>
                <a:latin typeface="Franklin Gothic Book" panose="020B0503020102020204" pitchFamily="34" charset="0"/>
              </a:rPr>
              <a:t> MeV</a:t>
            </a:r>
            <a:endParaRPr lang="it-IT" sz="1900" b="1" dirty="0">
              <a:solidFill>
                <a:srgbClr val="C00000"/>
              </a:solidFill>
              <a:latin typeface="Franklin Gothic Book" panose="020B0503020102020204" pitchFamily="34" charset="0"/>
            </a:endParaRPr>
          </a:p>
          <a:p>
            <a:pPr algn="ctr"/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Nuclear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matter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CC (by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Weiguang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Jiang): K = 294(4) MeV</a:t>
            </a:r>
          </a:p>
          <a:p>
            <a:pPr algn="ctr"/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From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fit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to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exp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data: 250 &lt; K &lt; 315 MeV</a:t>
            </a:r>
            <a:endParaRPr lang="en-DE" sz="19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006109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682E0-EFBE-9912-73D2-562EC037FE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1935"/>
            <a:ext cx="7035921" cy="1649801"/>
          </a:xfrm>
        </p:spPr>
        <p:txBody>
          <a:bodyPr>
            <a:noAutofit/>
          </a:bodyPr>
          <a:lstStyle/>
          <a:p>
            <a:r>
              <a:rPr lang="en-DE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Conclusions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BF82C4E-72EE-6A74-A164-C3E998011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19</a:t>
            </a:r>
            <a:endParaRPr lang="en-D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DC1331-FD67-A509-0078-422817894333}"/>
              </a:ext>
            </a:extLst>
          </p:cNvPr>
          <p:cNvSpPr txBox="1"/>
          <p:nvPr/>
        </p:nvSpPr>
        <p:spPr>
          <a:xfrm>
            <a:off x="825931" y="1677927"/>
            <a:ext cx="10728735" cy="2416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DE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Electromagnetic observables cast light on </a:t>
            </a:r>
            <a:r>
              <a:rPr lang="en-DE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collective excitations of the nucleus</a:t>
            </a:r>
            <a:r>
              <a:rPr lang="en-DE" sz="1900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r>
              <a:rPr lang="en-DE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as well as constraining </a:t>
            </a:r>
            <a:r>
              <a:rPr lang="en-DE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the symmetry energy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and 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incompressibility</a:t>
            </a:r>
            <a:r>
              <a:rPr lang="en-DE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. </a:t>
            </a:r>
            <a:endParaRPr lang="it-IT" sz="19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  <a:p>
            <a:pPr marL="285750" indent="-285750">
              <a:buFont typeface="Wingdings" pitchFamily="2" charset="2"/>
              <a:buChar char="q"/>
            </a:pPr>
            <a:endParaRPr lang="it-IT" sz="19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DE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We extended ab initio reach of these properties to </a:t>
            </a:r>
            <a:r>
              <a:rPr lang="en-DE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nuclei in the vicinity of closed shell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s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.</a:t>
            </a:r>
          </a:p>
          <a:p>
            <a:pPr marL="285750" indent="-285750">
              <a:buFont typeface="Wingdings" pitchFamily="2" charset="2"/>
              <a:buChar char="q"/>
            </a:pPr>
            <a:endParaRPr lang="it-IT" sz="19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What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about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different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observables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useful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to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constrain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the EOS, e.g.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higher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-multipole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polarizabilities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? Can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those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be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useful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? Can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they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be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accessed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in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experiments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? </a:t>
            </a:r>
            <a:endParaRPr lang="en-DE" sz="19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  <a:p>
            <a:pPr marL="285750" indent="-285750">
              <a:buFont typeface="Wingdings" pitchFamily="2" charset="2"/>
              <a:buChar char="q"/>
            </a:pPr>
            <a:endParaRPr lang="en-DE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59CCBF-4308-5548-9B7A-2DF107B76879}"/>
              </a:ext>
            </a:extLst>
          </p:cNvPr>
          <p:cNvSpPr txBox="1"/>
          <p:nvPr/>
        </p:nvSpPr>
        <p:spPr>
          <a:xfrm>
            <a:off x="5156091" y="3294882"/>
            <a:ext cx="6359074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</a:t>
            </a:r>
          </a:p>
          <a:p>
            <a:endParaRPr lang="en-D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54E0006-21B2-F322-B9B2-CD21BA4C0DB1}"/>
              </a:ext>
            </a:extLst>
          </p:cNvPr>
          <p:cNvSpPr txBox="1"/>
          <p:nvPr/>
        </p:nvSpPr>
        <p:spPr>
          <a:xfrm>
            <a:off x="637334" y="4197045"/>
            <a:ext cx="105156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900" dirty="0">
                <a:latin typeface="Franklin Gothic Book" panose="020B0503020102020204" pitchFamily="34" charset="0"/>
              </a:rPr>
              <a:t> 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Thanks to 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my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collaborators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:</a:t>
            </a:r>
          </a:p>
          <a:p>
            <a:pPr algn="ctr"/>
            <a:endParaRPr lang="it-IT" sz="16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  <a:p>
            <a:pPr algn="ctr"/>
            <a:r>
              <a:rPr lang="it-IT" sz="1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@JGU Mainz: 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Sonia Bacca, Tim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Egert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,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Weiguang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Jiang, Francesco Marino</a:t>
            </a:r>
          </a:p>
          <a:p>
            <a:pPr algn="ctr"/>
            <a:r>
              <a:rPr lang="it-IT" sz="1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@ORNL/UTK: 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Gaute Hagen, Gustav R. Jansen, Thomas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Papenbrock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</a:t>
            </a:r>
          </a:p>
          <a:p>
            <a:pPr algn="ctr"/>
            <a:r>
              <a:rPr lang="it-IT" sz="1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@TU Darmstadt: 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Andrea Porro, Achim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Schwenk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, Alex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Tichai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(theory), </a:t>
            </a:r>
          </a:p>
          <a:p>
            <a:pPr algn="ctr"/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Isabelle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Brandherm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, Peter von Neumann-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Cosel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(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exp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)</a:t>
            </a:r>
          </a:p>
          <a:p>
            <a:pPr algn="ctr"/>
            <a:endParaRPr lang="it-IT" sz="16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  <a:p>
            <a:pPr algn="ctr"/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and to 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you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for 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your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attention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!</a:t>
            </a:r>
          </a:p>
          <a:p>
            <a:pPr algn="ctr"/>
            <a:endParaRPr lang="it-IT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  <a:p>
            <a:pPr algn="ctr"/>
            <a:endParaRPr lang="it-IT" sz="18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  <a:p>
            <a:endParaRPr lang="it-IT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133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>
            <a:extLst>
              <a:ext uri="{FF2B5EF4-FFF2-40B4-BE49-F238E27FC236}">
                <a16:creationId xmlns:a16="http://schemas.microsoft.com/office/drawing/2014/main" id="{E7071C3A-9078-A91D-B9C3-62590B8A2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DE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How to constrain L?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09813F-02D3-93E4-DDC6-1CA151B96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4</a:t>
            </a:r>
            <a:endParaRPr lang="en-DE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9713B71A-6291-45F1-8E6E-A2223BDC1CA8}"/>
              </a:ext>
            </a:extLst>
          </p:cNvPr>
          <p:cNvSpPr txBox="1"/>
          <p:nvPr/>
        </p:nvSpPr>
        <p:spPr>
          <a:xfrm>
            <a:off x="1297445" y="1469582"/>
            <a:ext cx="158035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900" b="1" dirty="0" err="1">
                <a:solidFill>
                  <a:schemeClr val="accent5">
                    <a:lumMod val="75000"/>
                  </a:schemeClr>
                </a:solidFill>
                <a:latin typeface="Franklin Gothic Book" panose="020B0503020102020204" pitchFamily="34" charset="0"/>
              </a:rPr>
              <a:t>Neutron-skin</a:t>
            </a:r>
            <a:r>
              <a:rPr lang="it-IT" sz="1900" b="1" dirty="0">
                <a:solidFill>
                  <a:schemeClr val="accent5">
                    <a:lumMod val="75000"/>
                  </a:schemeClr>
                </a:solidFill>
                <a:latin typeface="Franklin Gothic Book" panose="020B0503020102020204" pitchFamily="34" charset="0"/>
              </a:rPr>
              <a:t> </a:t>
            </a:r>
          </a:p>
          <a:p>
            <a:pPr algn="ctr"/>
            <a:r>
              <a:rPr lang="it-IT" sz="1900" b="1" dirty="0" err="1">
                <a:solidFill>
                  <a:schemeClr val="accent5">
                    <a:lumMod val="75000"/>
                  </a:schemeClr>
                </a:solidFill>
                <a:latin typeface="Franklin Gothic Book" panose="020B0503020102020204" pitchFamily="34" charset="0"/>
              </a:rPr>
              <a:t>thickness</a:t>
            </a:r>
            <a:endParaRPr lang="en-US" sz="19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</p:txBody>
      </p:sp>
      <p:pic>
        <p:nvPicPr>
          <p:cNvPr id="13" name="Picture 12" descr="A black and white math symbol&#10;&#10;Description automatically generated">
            <a:extLst>
              <a:ext uri="{FF2B5EF4-FFF2-40B4-BE49-F238E27FC236}">
                <a16:creationId xmlns:a16="http://schemas.microsoft.com/office/drawing/2014/main" id="{12AB6461-C9E4-A291-A017-CBDFC8D8F0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9900" y="1649236"/>
            <a:ext cx="1917510" cy="445791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221AB11E-7C31-497F-6804-9DC0E96FCC27}"/>
              </a:ext>
            </a:extLst>
          </p:cNvPr>
          <p:cNvGrpSpPr/>
          <p:nvPr/>
        </p:nvGrpSpPr>
        <p:grpSpPr>
          <a:xfrm>
            <a:off x="506021" y="2278739"/>
            <a:ext cx="5666697" cy="3994486"/>
            <a:chOff x="592298" y="2278739"/>
            <a:chExt cx="5486276" cy="3960806"/>
          </a:xfrm>
        </p:grpSpPr>
        <p:pic>
          <p:nvPicPr>
            <p:cNvPr id="10" name="Picture 9" descr="A graph of blue dots&#10;&#10;Description automatically generated">
              <a:extLst>
                <a:ext uri="{FF2B5EF4-FFF2-40B4-BE49-F238E27FC236}">
                  <a16:creationId xmlns:a16="http://schemas.microsoft.com/office/drawing/2014/main" id="{058C5A92-27F5-FBE7-6CE1-27AA3B2960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2298" y="2278739"/>
              <a:ext cx="5486276" cy="3627987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F5BB1A1-755C-2CD0-C543-6BDFE29A076F}"/>
                </a:ext>
              </a:extLst>
            </p:cNvPr>
            <p:cNvSpPr txBox="1"/>
            <p:nvPr/>
          </p:nvSpPr>
          <p:spPr>
            <a:xfrm>
              <a:off x="3117273" y="5885602"/>
              <a:ext cx="955646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7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 [MeV]</a:t>
              </a:r>
              <a:endParaRPr lang="en-US" sz="17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B0E1272B-8E3D-FC0C-1AD4-97C5D2AF1A0E}"/>
              </a:ext>
            </a:extLst>
          </p:cNvPr>
          <p:cNvSpPr txBox="1"/>
          <p:nvPr/>
        </p:nvSpPr>
        <p:spPr>
          <a:xfrm>
            <a:off x="558172" y="6492875"/>
            <a:ext cx="113110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Data from </a:t>
            </a:r>
            <a:r>
              <a:rPr lang="en-GB" sz="120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Franklin Gothic Book" panose="020B0503020102020204" pitchFamily="34" charset="0"/>
              </a:rPr>
              <a:t>Centelles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et al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Franklin Gothic Book" panose="020B0503020102020204" pitchFamily="34" charset="0"/>
              </a:rPr>
              <a:t>, PRC 82, 054314 (2010), 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Roca-</a:t>
            </a:r>
            <a:r>
              <a:rPr lang="en-GB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Maza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et al, PRC</a:t>
            </a:r>
            <a:r>
              <a:rPr lang="en-GB" sz="1200" i="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Franklin Gothic Book" panose="020B0503020102020204" pitchFamily="34" charset="0"/>
              </a:rPr>
              <a:t> 88, 024316 (2013)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, </a:t>
            </a:r>
            <a:r>
              <a:rPr lang="en-GB" sz="1200" i="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Franklin Gothic Book" panose="020B0503020102020204" pitchFamily="34" charset="0"/>
              </a:rPr>
              <a:t>Hu et al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, Nat Phys</a:t>
            </a:r>
            <a:r>
              <a:rPr lang="en-GB" sz="1200" i="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Franklin Gothic Book" panose="020B0503020102020204" pitchFamily="34" charset="0"/>
              </a:rPr>
              <a:t>. 18, 1196–1200 (2022).</a:t>
            </a:r>
          </a:p>
        </p:txBody>
      </p:sp>
    </p:spTree>
    <p:extLst>
      <p:ext uri="{BB962C8B-B14F-4D97-AF65-F5344CB8AC3E}">
        <p14:creationId xmlns:p14="http://schemas.microsoft.com/office/powerpoint/2010/main" val="3323259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diagram of a graph&#10;&#10;Description automatically generated">
            <a:extLst>
              <a:ext uri="{FF2B5EF4-FFF2-40B4-BE49-F238E27FC236}">
                <a16:creationId xmlns:a16="http://schemas.microsoft.com/office/drawing/2014/main" id="{8C2CD421-DC7A-78DC-3FBA-A0D4F44CC3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8995" y="2278739"/>
            <a:ext cx="5610180" cy="392712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0EBB89D-CB38-E950-4950-4F155E6A1BE8}"/>
              </a:ext>
            </a:extLst>
          </p:cNvPr>
          <p:cNvSpPr txBox="1"/>
          <p:nvPr/>
        </p:nvSpPr>
        <p:spPr>
          <a:xfrm>
            <a:off x="558172" y="6492875"/>
            <a:ext cx="113110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Data from </a:t>
            </a:r>
            <a:r>
              <a:rPr lang="en-GB" sz="120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Franklin Gothic Book" panose="020B0503020102020204" pitchFamily="34" charset="0"/>
              </a:rPr>
              <a:t>Centelles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et al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Franklin Gothic Book" panose="020B0503020102020204" pitchFamily="34" charset="0"/>
              </a:rPr>
              <a:t>, PRC 82, 054314 (2010), 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Roca-</a:t>
            </a:r>
            <a:r>
              <a:rPr lang="en-GB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Maza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et al, PRC</a:t>
            </a:r>
            <a:r>
              <a:rPr lang="en-GB" sz="1200" i="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Franklin Gothic Book" panose="020B0503020102020204" pitchFamily="34" charset="0"/>
              </a:rPr>
              <a:t> 88, 024316 (2013)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, </a:t>
            </a:r>
            <a:r>
              <a:rPr lang="en-GB" sz="1200" i="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Franklin Gothic Book" panose="020B0503020102020204" pitchFamily="34" charset="0"/>
              </a:rPr>
              <a:t>Hu et al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, Nat Phys</a:t>
            </a:r>
            <a:r>
              <a:rPr lang="en-GB" sz="1200" i="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Franklin Gothic Book" panose="020B0503020102020204" pitchFamily="34" charset="0"/>
              </a:rPr>
              <a:t>. 18, 1196–1200 (2022).</a:t>
            </a:r>
          </a:p>
        </p:txBody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E7071C3A-9078-A91D-B9C3-62590B8A2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DE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How to constrain L?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09813F-02D3-93E4-DDC6-1CA151B96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4</a:t>
            </a:r>
            <a:endParaRPr lang="en-DE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9713B71A-6291-45F1-8E6E-A2223BDC1CA8}"/>
              </a:ext>
            </a:extLst>
          </p:cNvPr>
          <p:cNvSpPr txBox="1"/>
          <p:nvPr/>
        </p:nvSpPr>
        <p:spPr>
          <a:xfrm>
            <a:off x="1297445" y="1469582"/>
            <a:ext cx="158035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900" b="1" dirty="0" err="1">
                <a:solidFill>
                  <a:schemeClr val="accent5">
                    <a:lumMod val="75000"/>
                  </a:schemeClr>
                </a:solidFill>
                <a:latin typeface="Franklin Gothic Book" panose="020B0503020102020204" pitchFamily="34" charset="0"/>
              </a:rPr>
              <a:t>Neutron-skin</a:t>
            </a:r>
            <a:r>
              <a:rPr lang="it-IT" sz="1900" b="1" dirty="0">
                <a:solidFill>
                  <a:schemeClr val="accent5">
                    <a:lumMod val="75000"/>
                  </a:schemeClr>
                </a:solidFill>
                <a:latin typeface="Franklin Gothic Book" panose="020B0503020102020204" pitchFamily="34" charset="0"/>
              </a:rPr>
              <a:t> </a:t>
            </a:r>
          </a:p>
          <a:p>
            <a:pPr algn="ctr"/>
            <a:r>
              <a:rPr lang="it-IT" sz="1900" b="1" dirty="0" err="1">
                <a:solidFill>
                  <a:schemeClr val="accent5">
                    <a:lumMod val="75000"/>
                  </a:schemeClr>
                </a:solidFill>
                <a:latin typeface="Franklin Gothic Book" panose="020B0503020102020204" pitchFamily="34" charset="0"/>
              </a:rPr>
              <a:t>thickness</a:t>
            </a:r>
            <a:endParaRPr lang="en-US" sz="19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6" name="CasellaDiTesto 9">
            <a:extLst>
              <a:ext uri="{FF2B5EF4-FFF2-40B4-BE49-F238E27FC236}">
                <a16:creationId xmlns:a16="http://schemas.microsoft.com/office/drawing/2014/main" id="{2A8571A3-0E22-FC81-262B-CCC4AE80F7FE}"/>
              </a:ext>
            </a:extLst>
          </p:cNvPr>
          <p:cNvSpPr txBox="1"/>
          <p:nvPr/>
        </p:nvSpPr>
        <p:spPr>
          <a:xfrm>
            <a:off x="6849688" y="1469582"/>
            <a:ext cx="176091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E</a:t>
            </a:r>
            <a:r>
              <a:rPr lang="it-IT" sz="1900" b="1" dirty="0">
                <a:solidFill>
                  <a:schemeClr val="accent5">
                    <a:lumMod val="75000"/>
                  </a:schemeClr>
                </a:solidFill>
                <a:latin typeface="Franklin Gothic Book" panose="020B0503020102020204" pitchFamily="34" charset="0"/>
              </a:rPr>
              <a:t>lectric </a:t>
            </a:r>
            <a:r>
              <a:rPr lang="it-IT" sz="1900" b="1" dirty="0" err="1">
                <a:solidFill>
                  <a:schemeClr val="accent5">
                    <a:lumMod val="75000"/>
                  </a:schemeClr>
                </a:solidFill>
                <a:latin typeface="Franklin Gothic Book" panose="020B0503020102020204" pitchFamily="34" charset="0"/>
              </a:rPr>
              <a:t>dipole</a:t>
            </a:r>
            <a:r>
              <a:rPr lang="it-IT" sz="1900" b="1" dirty="0">
                <a:solidFill>
                  <a:schemeClr val="accent5">
                    <a:lumMod val="75000"/>
                  </a:schemeClr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b="1" dirty="0" err="1">
                <a:solidFill>
                  <a:schemeClr val="accent5">
                    <a:lumMod val="75000"/>
                  </a:schemeClr>
                </a:solidFill>
                <a:latin typeface="Franklin Gothic Book" panose="020B0503020102020204" pitchFamily="34" charset="0"/>
              </a:rPr>
              <a:t>polarizability</a:t>
            </a:r>
            <a:endParaRPr lang="en-US" sz="19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249698D-72F6-BC13-CB4F-9A5DBF6924C4}"/>
              </a:ext>
            </a:extLst>
          </p:cNvPr>
          <p:cNvGrpSpPr/>
          <p:nvPr/>
        </p:nvGrpSpPr>
        <p:grpSpPr>
          <a:xfrm>
            <a:off x="8878189" y="1290507"/>
            <a:ext cx="2475611" cy="888528"/>
            <a:chOff x="4835226" y="5125042"/>
            <a:chExt cx="2316882" cy="732656"/>
          </a:xfrm>
        </p:grpSpPr>
        <p:pic>
          <p:nvPicPr>
            <p:cNvPr id="3" name="Picture 2" descr="A picture containing font, handwriting, white, text&#10;&#10;Description automatically generated">
              <a:extLst>
                <a:ext uri="{FF2B5EF4-FFF2-40B4-BE49-F238E27FC236}">
                  <a16:creationId xmlns:a16="http://schemas.microsoft.com/office/drawing/2014/main" id="{9F4157AE-9317-3C6E-FD6E-48E54B475F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35226" y="5125042"/>
              <a:ext cx="2316882" cy="732656"/>
            </a:xfrm>
            <a:prstGeom prst="rect">
              <a:avLst/>
            </a:prstGeom>
          </p:spPr>
        </p:pic>
        <p:sp>
          <p:nvSpPr>
            <p:cNvPr id="17" name="Rettangolo con angoli arrotondati 16">
              <a:extLst>
                <a:ext uri="{FF2B5EF4-FFF2-40B4-BE49-F238E27FC236}">
                  <a16:creationId xmlns:a16="http://schemas.microsoft.com/office/drawing/2014/main" id="{90F367AB-9D1F-6A52-D523-5E25B0E94630}"/>
                </a:ext>
              </a:extLst>
            </p:cNvPr>
            <p:cNvSpPr/>
            <p:nvPr/>
          </p:nvSpPr>
          <p:spPr>
            <a:xfrm>
              <a:off x="6515100" y="5125042"/>
              <a:ext cx="524384" cy="395648"/>
            </a:xfrm>
            <a:prstGeom prst="roundRect">
              <a:avLst/>
            </a:prstGeom>
            <a:solidFill>
              <a:schemeClr val="accent5">
                <a:lumMod val="75000"/>
                <a:alpha val="3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3" name="Picture 12" descr="A black and white math symbol&#10;&#10;Description automatically generated">
            <a:extLst>
              <a:ext uri="{FF2B5EF4-FFF2-40B4-BE49-F238E27FC236}">
                <a16:creationId xmlns:a16="http://schemas.microsoft.com/office/drawing/2014/main" id="{12AB6461-C9E4-A291-A017-CBDFC8D8F0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9900" y="1649236"/>
            <a:ext cx="1917510" cy="445791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221AB11E-7C31-497F-6804-9DC0E96FCC27}"/>
              </a:ext>
            </a:extLst>
          </p:cNvPr>
          <p:cNvGrpSpPr/>
          <p:nvPr/>
        </p:nvGrpSpPr>
        <p:grpSpPr>
          <a:xfrm>
            <a:off x="506021" y="2278739"/>
            <a:ext cx="5666697" cy="3994486"/>
            <a:chOff x="592298" y="2278739"/>
            <a:chExt cx="5486276" cy="3960806"/>
          </a:xfrm>
        </p:grpSpPr>
        <p:pic>
          <p:nvPicPr>
            <p:cNvPr id="10" name="Picture 9" descr="A graph of blue dots&#10;&#10;Description automatically generated">
              <a:extLst>
                <a:ext uri="{FF2B5EF4-FFF2-40B4-BE49-F238E27FC236}">
                  <a16:creationId xmlns:a16="http://schemas.microsoft.com/office/drawing/2014/main" id="{058C5A92-27F5-FBE7-6CE1-27AA3B2960A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2298" y="2278739"/>
              <a:ext cx="5486276" cy="3627987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F5BB1A1-755C-2CD0-C543-6BDFE29A076F}"/>
                </a:ext>
              </a:extLst>
            </p:cNvPr>
            <p:cNvSpPr txBox="1"/>
            <p:nvPr/>
          </p:nvSpPr>
          <p:spPr>
            <a:xfrm>
              <a:off x="3117273" y="5885602"/>
              <a:ext cx="955646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7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 [MeV]</a:t>
              </a:r>
              <a:endParaRPr lang="en-US" sz="17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6413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B643E8A-F429-4470-945D-CE2060EA1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Nuclear</a:t>
            </a:r>
            <a:r>
              <a:rPr lang="it-IT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 </a:t>
            </a:r>
            <a:r>
              <a:rPr lang="it-IT" sz="4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response</a:t>
            </a:r>
            <a:r>
              <a:rPr lang="it-IT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 </a:t>
            </a:r>
            <a:r>
              <a:rPr lang="it-IT" sz="4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0"/>
              </a:rPr>
              <a:t>functions</a:t>
            </a:r>
            <a:endParaRPr lang="en-US" sz="4800" dirty="0">
              <a:solidFill>
                <a:schemeClr val="tx1">
                  <a:lumMod val="75000"/>
                  <a:lumOff val="25000"/>
                </a:schemeClr>
              </a:solidFill>
              <a:latin typeface="Bell MT" panose="02020503060305020303" pitchFamily="18" charset="0"/>
            </a:endParaRPr>
          </a:p>
        </p:txBody>
      </p:sp>
      <p:sp>
        <p:nvSpPr>
          <p:cNvPr id="21" name="Segnaposto contenuto 20">
            <a:extLst>
              <a:ext uri="{FF2B5EF4-FFF2-40B4-BE49-F238E27FC236}">
                <a16:creationId xmlns:a16="http://schemas.microsoft.com/office/drawing/2014/main" id="{CC2EB682-ACCE-4A9E-92A6-8136E2D6CF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693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>
                <a:latin typeface="+mj-lt"/>
              </a:rPr>
              <a:t>         </a:t>
            </a:r>
            <a:endParaRPr lang="it-IT" sz="18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it-IT" sz="1800" dirty="0">
              <a:latin typeface="Franklin Gothic Book" panose="020B05030201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it-IT" sz="18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endParaRPr lang="it-IT" sz="1800" dirty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endParaRPr lang="it-IT" sz="1800" dirty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endParaRPr lang="it-IT" sz="1800" b="1" dirty="0">
              <a:solidFill>
                <a:srgbClr val="009900"/>
              </a:solidFill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endParaRPr lang="it-IT" sz="1800" b="1" dirty="0">
              <a:solidFill>
                <a:srgbClr val="009900"/>
              </a:solidFill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endParaRPr lang="it-IT" sz="1800" b="1" dirty="0">
              <a:solidFill>
                <a:srgbClr val="009900"/>
              </a:solidFill>
              <a:latin typeface="Franklin Gothic Book" panose="020B0503020102020204" pitchFamily="34" charset="0"/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54385AA6-4AB3-DE19-E2DE-9A745522C0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2648" y="1484866"/>
            <a:ext cx="5686704" cy="102274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Input penna 5">
                <a:extLst>
                  <a:ext uri="{FF2B5EF4-FFF2-40B4-BE49-F238E27FC236}">
                    <a16:creationId xmlns:a16="http://schemas.microsoft.com/office/drawing/2014/main" id="{08DB81D4-534D-3683-90DE-94CF6ED82F58}"/>
                  </a:ext>
                </a:extLst>
              </p14:cNvPr>
              <p14:cNvContentPartPr/>
              <p14:nvPr/>
            </p14:nvContentPartPr>
            <p14:xfrm>
              <a:off x="6408993" y="3437500"/>
              <a:ext cx="360" cy="360"/>
            </p14:xfrm>
          </p:contentPart>
        </mc:Choice>
        <mc:Fallback xmlns="">
          <p:pic>
            <p:nvPicPr>
              <p:cNvPr id="6" name="Input penna 5">
                <a:extLst>
                  <a:ext uri="{FF2B5EF4-FFF2-40B4-BE49-F238E27FC236}">
                    <a16:creationId xmlns:a16="http://schemas.microsoft.com/office/drawing/2014/main" id="{08DB81D4-534D-3683-90DE-94CF6ED82F58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346353" y="3374500"/>
                <a:ext cx="126000" cy="12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7" name="Input penna 6">
                <a:extLst>
                  <a:ext uri="{FF2B5EF4-FFF2-40B4-BE49-F238E27FC236}">
                    <a16:creationId xmlns:a16="http://schemas.microsoft.com/office/drawing/2014/main" id="{162E0759-43B6-E049-5450-3864A63E09C0}"/>
                  </a:ext>
                </a:extLst>
              </p14:cNvPr>
              <p14:cNvContentPartPr/>
              <p14:nvPr/>
            </p14:nvContentPartPr>
            <p14:xfrm>
              <a:off x="6413313" y="3788860"/>
              <a:ext cx="360" cy="360"/>
            </p14:xfrm>
          </p:contentPart>
        </mc:Choice>
        <mc:Fallback xmlns="">
          <p:pic>
            <p:nvPicPr>
              <p:cNvPr id="7" name="Input penna 6">
                <a:extLst>
                  <a:ext uri="{FF2B5EF4-FFF2-40B4-BE49-F238E27FC236}">
                    <a16:creationId xmlns:a16="http://schemas.microsoft.com/office/drawing/2014/main" id="{162E0759-43B6-E049-5450-3864A63E09C0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350673" y="3725860"/>
                <a:ext cx="126000" cy="126000"/>
              </a:xfrm>
              <a:prstGeom prst="rect">
                <a:avLst/>
              </a:prstGeom>
            </p:spPr>
          </p:pic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E41E95-9635-13CF-44AE-7D8946406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5</a:t>
            </a:r>
            <a:endParaRPr lang="en-DE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CFED8F2-D170-BA46-A396-D136E001DE27}"/>
              </a:ext>
            </a:extLst>
          </p:cNvPr>
          <p:cNvGrpSpPr/>
          <p:nvPr/>
        </p:nvGrpSpPr>
        <p:grpSpPr>
          <a:xfrm>
            <a:off x="2868340" y="3685368"/>
            <a:ext cx="6455318" cy="3036107"/>
            <a:chOff x="972760" y="4332077"/>
            <a:chExt cx="4790041" cy="207926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F8376C7-FA2A-3C99-DCDC-82185EFB57B8}"/>
                </a:ext>
              </a:extLst>
            </p:cNvPr>
            <p:cNvGrpSpPr/>
            <p:nvPr/>
          </p:nvGrpSpPr>
          <p:grpSpPr>
            <a:xfrm>
              <a:off x="972760" y="4332077"/>
              <a:ext cx="4790041" cy="2079267"/>
              <a:chOff x="1129957" y="4027120"/>
              <a:chExt cx="4470400" cy="1981200"/>
            </a:xfrm>
          </p:grpSpPr>
          <p:pic>
            <p:nvPicPr>
              <p:cNvPr id="14" name="Picture 13" descr="A graph showing energy and energy&#10;&#10;Description automatically generated">
                <a:extLst>
                  <a:ext uri="{FF2B5EF4-FFF2-40B4-BE49-F238E27FC236}">
                    <a16:creationId xmlns:a16="http://schemas.microsoft.com/office/drawing/2014/main" id="{ECD503C8-5409-A79A-4F16-6E790DCCA8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129957" y="4027120"/>
                <a:ext cx="4470400" cy="1981200"/>
              </a:xfrm>
              <a:prstGeom prst="rect">
                <a:avLst/>
              </a:prstGeom>
            </p:spPr>
          </p:pic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B8FFEAAC-CB88-D383-08A4-E7D88476359B}"/>
                  </a:ext>
                </a:extLst>
              </p:cNvPr>
              <p:cNvSpPr/>
              <p:nvPr/>
            </p:nvSpPr>
            <p:spPr>
              <a:xfrm>
                <a:off x="4646141" y="4226011"/>
                <a:ext cx="778475" cy="42013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5FAF21D-BBFE-3C61-0C3F-4FB7BE0D177C}"/>
                  </a:ext>
                </a:extLst>
              </p:cNvPr>
              <p:cNvSpPr/>
              <p:nvPr/>
            </p:nvSpPr>
            <p:spPr>
              <a:xfrm>
                <a:off x="2398396" y="4372618"/>
                <a:ext cx="778475" cy="42013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9B39FCD-F4A0-2E8B-8005-7222A21C71CD}"/>
                </a:ext>
              </a:extLst>
            </p:cNvPr>
            <p:cNvSpPr txBox="1"/>
            <p:nvPr/>
          </p:nvSpPr>
          <p:spPr>
            <a:xfrm>
              <a:off x="1577644" y="4821600"/>
              <a:ext cx="1596861" cy="4004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DE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Book" panose="020B0503020102020204" pitchFamily="34" charset="0"/>
                </a:rPr>
                <a:t>Excited </a:t>
              </a:r>
              <a:r>
                <a:rPr lang="en-GB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Book" panose="020B0503020102020204" pitchFamily="34" charset="0"/>
                </a:rPr>
                <a:t>bound </a:t>
              </a:r>
            </a:p>
            <a:p>
              <a:pPr algn="ctr"/>
              <a:r>
                <a:rPr lang="en-GB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Book" panose="020B0503020102020204" pitchFamily="34" charset="0"/>
                </a:rPr>
                <a:t>states</a:t>
              </a:r>
              <a:endParaRPr lang="en-DE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6F58695-613D-558E-1264-6678335C15BF}"/>
                </a:ext>
              </a:extLst>
            </p:cNvPr>
            <p:cNvSpPr txBox="1"/>
            <p:nvPr/>
          </p:nvSpPr>
          <p:spPr>
            <a:xfrm>
              <a:off x="2978727" y="5016783"/>
              <a:ext cx="989217" cy="4004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DE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Book" panose="020B0503020102020204" pitchFamily="34" charset="0"/>
                </a:rPr>
                <a:t>Pygmy Dipole</a:t>
              </a:r>
            </a:p>
            <a:p>
              <a:pPr algn="ctr"/>
              <a:r>
                <a:rPr lang="en-DE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Book" panose="020B0503020102020204" pitchFamily="34" charset="0"/>
                </a:rPr>
                <a:t>Resonance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EDC8149-21C1-81B0-F39A-010812B8BBA0}"/>
                </a:ext>
              </a:extLst>
            </p:cNvPr>
            <p:cNvSpPr txBox="1"/>
            <p:nvPr/>
          </p:nvSpPr>
          <p:spPr>
            <a:xfrm>
              <a:off x="4837150" y="4761276"/>
              <a:ext cx="925651" cy="4004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DE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Book" panose="020B0503020102020204" pitchFamily="34" charset="0"/>
                </a:rPr>
                <a:t>Giant Dipole</a:t>
              </a:r>
            </a:p>
            <a:p>
              <a:pPr algn="ctr"/>
              <a:r>
                <a:rPr lang="en-DE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Book" panose="020B0503020102020204" pitchFamily="34" charset="0"/>
                </a:rPr>
                <a:t>Resonance</a:t>
              </a:r>
            </a:p>
          </p:txBody>
        </p:sp>
      </p:grpSp>
      <p:pic>
        <p:nvPicPr>
          <p:cNvPr id="27" name="Immagine 26">
            <a:extLst>
              <a:ext uri="{FF2B5EF4-FFF2-40B4-BE49-F238E27FC236}">
                <a16:creationId xmlns:a16="http://schemas.microsoft.com/office/drawing/2014/main" id="{6CBFE414-C6BA-4E1F-A1ED-4B124A129F01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680"/>
          <a:stretch/>
        </p:blipFill>
        <p:spPr>
          <a:xfrm>
            <a:off x="5835530" y="2373641"/>
            <a:ext cx="2274803" cy="160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0548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305DEF-DD1E-6D56-E5DF-CAFBC0BCF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6</a:t>
            </a:r>
            <a:endParaRPr lang="en-DE" dirty="0"/>
          </a:p>
        </p:txBody>
      </p:sp>
      <p:sp>
        <p:nvSpPr>
          <p:cNvPr id="4" name="CasellaDiTesto 2">
            <a:extLst>
              <a:ext uri="{FF2B5EF4-FFF2-40B4-BE49-F238E27FC236}">
                <a16:creationId xmlns:a16="http://schemas.microsoft.com/office/drawing/2014/main" id="{BE7D18C1-DA29-039B-2D8B-66860E2C2DB0}"/>
              </a:ext>
            </a:extLst>
          </p:cNvPr>
          <p:cNvSpPr txBox="1"/>
          <p:nvPr/>
        </p:nvSpPr>
        <p:spPr>
          <a:xfrm>
            <a:off x="5015388" y="2338051"/>
            <a:ext cx="6708609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Building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blocks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: 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protons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and 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neutrons</a:t>
            </a:r>
            <a:r>
              <a:rPr lang="it-IT" sz="1900" dirty="0">
                <a:solidFill>
                  <a:srgbClr val="0070C0"/>
                </a:solidFill>
                <a:latin typeface="Franklin Gothic Book" panose="020B0503020102020204" pitchFamily="34" charset="0"/>
              </a:rPr>
              <a:t>.</a:t>
            </a:r>
          </a:p>
          <a:p>
            <a:endParaRPr lang="it-IT" sz="19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Solve 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quantum 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many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-body 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problem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</a:p>
          <a:p>
            <a:endParaRPr lang="it-IT" sz="19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  <a:p>
            <a:endParaRPr lang="it-IT" sz="19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  <a:p>
            <a:endParaRPr lang="it-IT" sz="19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  <a:p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    </a:t>
            </a:r>
          </a:p>
          <a:p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    with 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controlled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approximations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.</a:t>
            </a:r>
          </a:p>
          <a:p>
            <a:endParaRPr lang="it-IT" sz="19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2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ingredients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: 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nuclear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interactions 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and 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many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-body solver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. </a:t>
            </a:r>
            <a:endParaRPr lang="en-US" sz="19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</p:txBody>
      </p:sp>
      <p:pic>
        <p:nvPicPr>
          <p:cNvPr id="6" name="Immagine 4">
            <a:extLst>
              <a:ext uri="{FF2B5EF4-FFF2-40B4-BE49-F238E27FC236}">
                <a16:creationId xmlns:a16="http://schemas.microsoft.com/office/drawing/2014/main" id="{78E55111-B0D9-B464-3E69-EFFBFF6DAF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7450" y="3394395"/>
            <a:ext cx="2899076" cy="1003525"/>
          </a:xfrm>
          <a:prstGeom prst="rect">
            <a:avLst/>
          </a:prstGeom>
        </p:spPr>
      </p:pic>
      <p:sp>
        <p:nvSpPr>
          <p:cNvPr id="14" name="Titolo 1">
            <a:extLst>
              <a:ext uri="{FF2B5EF4-FFF2-40B4-BE49-F238E27FC236}">
                <a16:creationId xmlns:a16="http://schemas.microsoft.com/office/drawing/2014/main" id="{7EE55E3A-DD99-3642-DC98-DDB46983D484}"/>
              </a:ext>
            </a:extLst>
          </p:cNvPr>
          <p:cNvSpPr txBox="1">
            <a:spLocks/>
          </p:cNvSpPr>
          <p:nvPr/>
        </p:nvSpPr>
        <p:spPr>
          <a:xfrm>
            <a:off x="838200" y="23058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Ab initio </a:t>
            </a:r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</a:rPr>
              <a:t>nuclear theory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87959098-1015-CF05-441D-1FBBA068B8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65514" y="2338051"/>
            <a:ext cx="3179920" cy="3179920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3A763EE-B486-1DD6-CD03-E4AC6318EF06}"/>
              </a:ext>
            </a:extLst>
          </p:cNvPr>
          <p:cNvSpPr/>
          <p:nvPr/>
        </p:nvSpPr>
        <p:spPr>
          <a:xfrm>
            <a:off x="8004667" y="3882533"/>
            <a:ext cx="1447393" cy="435195"/>
          </a:xfrm>
          <a:prstGeom prst="roundRect">
            <a:avLst/>
          </a:prstGeom>
          <a:solidFill>
            <a:schemeClr val="accent1"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AB8960-CB58-7E3E-F999-D41511C30B76}"/>
              </a:ext>
            </a:extLst>
          </p:cNvPr>
          <p:cNvSpPr txBox="1"/>
          <p:nvPr/>
        </p:nvSpPr>
        <p:spPr>
          <a:xfrm>
            <a:off x="8795770" y="3513201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chiral</a:t>
            </a:r>
            <a:r>
              <a:rPr lang="it-IT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EFT</a:t>
            </a:r>
            <a:endParaRPr lang="en-US" b="1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5853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794"/>
    </mc:Choice>
    <mc:Fallback xmlns="">
      <p:transition spd="slow" advTm="40794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>
            <a:extLst>
              <a:ext uri="{FF2B5EF4-FFF2-40B4-BE49-F238E27FC236}">
                <a16:creationId xmlns:a16="http://schemas.microsoft.com/office/drawing/2014/main" id="{7F43EEBF-4AF3-88B5-CB5E-FA32D588064D}"/>
              </a:ext>
            </a:extLst>
          </p:cNvPr>
          <p:cNvGrpSpPr/>
          <p:nvPr/>
        </p:nvGrpSpPr>
        <p:grpSpPr>
          <a:xfrm>
            <a:off x="1649406" y="3406916"/>
            <a:ext cx="9306742" cy="1062711"/>
            <a:chOff x="2259414" y="3675476"/>
            <a:chExt cx="7772400" cy="791262"/>
          </a:xfrm>
        </p:grpSpPr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F016E2CE-70A7-5056-0C39-1141F34021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59414" y="3675476"/>
              <a:ext cx="7772400" cy="791262"/>
            </a:xfrm>
            <a:prstGeom prst="rect">
              <a:avLst/>
            </a:prstGeom>
          </p:spPr>
        </p:pic>
        <p:sp>
          <p:nvSpPr>
            <p:cNvPr id="43" name="Rettangolo con angoli arrotondati 42">
              <a:extLst>
                <a:ext uri="{FF2B5EF4-FFF2-40B4-BE49-F238E27FC236}">
                  <a16:creationId xmlns:a16="http://schemas.microsoft.com/office/drawing/2014/main" id="{AAFC7015-5CEA-432C-A55D-E2FCAC253EB9}"/>
                </a:ext>
              </a:extLst>
            </p:cNvPr>
            <p:cNvSpPr/>
            <p:nvPr/>
          </p:nvSpPr>
          <p:spPr>
            <a:xfrm>
              <a:off x="3465185" y="3871331"/>
              <a:ext cx="290390" cy="461998"/>
            </a:xfrm>
            <a:prstGeom prst="roundRect">
              <a:avLst/>
            </a:prstGeom>
            <a:solidFill>
              <a:srgbClr val="FF9900">
                <a:alpha val="37647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ttangolo con angoli arrotondati 43">
              <a:extLst>
                <a:ext uri="{FF2B5EF4-FFF2-40B4-BE49-F238E27FC236}">
                  <a16:creationId xmlns:a16="http://schemas.microsoft.com/office/drawing/2014/main" id="{5B93661A-BCF1-E0B2-27DE-0CDD8CF52F02}"/>
                </a:ext>
              </a:extLst>
            </p:cNvPr>
            <p:cNvSpPr/>
            <p:nvPr/>
          </p:nvSpPr>
          <p:spPr>
            <a:xfrm>
              <a:off x="4966149" y="3866962"/>
              <a:ext cx="421280" cy="452522"/>
            </a:xfrm>
            <a:prstGeom prst="roundRect">
              <a:avLst/>
            </a:prstGeom>
            <a:solidFill>
              <a:srgbClr val="FF9900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ttangolo con angoli arrotondati 44">
              <a:extLst>
                <a:ext uri="{FF2B5EF4-FFF2-40B4-BE49-F238E27FC236}">
                  <a16:creationId xmlns:a16="http://schemas.microsoft.com/office/drawing/2014/main" id="{210DD0B5-9565-BCD7-0347-1DBAF7862EE9}"/>
                </a:ext>
              </a:extLst>
            </p:cNvPr>
            <p:cNvSpPr/>
            <p:nvPr/>
          </p:nvSpPr>
          <p:spPr>
            <a:xfrm>
              <a:off x="7140743" y="3751138"/>
              <a:ext cx="543919" cy="573683"/>
            </a:xfrm>
            <a:prstGeom prst="roundRect">
              <a:avLst/>
            </a:prstGeom>
            <a:solidFill>
              <a:srgbClr val="00B050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1EB86F3F-E83A-4C36-9983-DA4CF473E6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8932" y="1663149"/>
            <a:ext cx="10515600" cy="4351338"/>
          </a:xfrm>
        </p:spPr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q"/>
            </a:pPr>
            <a:r>
              <a:rPr lang="it-IT" sz="2000" dirty="0"/>
              <a:t>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Starting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point: 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Hartree-Fock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reference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state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Add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correlations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via:</a:t>
            </a:r>
          </a:p>
          <a:p>
            <a:pPr marL="0" indent="0">
              <a:buClr>
                <a:schemeClr val="tx1"/>
              </a:buClr>
              <a:buNone/>
            </a:pPr>
            <a:endParaRPr lang="it-IT" sz="1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    </a:t>
            </a:r>
            <a:r>
              <a:rPr lang="en-US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with</a:t>
            </a:r>
            <a:r>
              <a:rPr lang="en-US" sz="1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E1D25574-CE10-4E83-86B4-653F77089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932" y="150730"/>
            <a:ext cx="10515600" cy="1325563"/>
          </a:xfrm>
        </p:spPr>
        <p:txBody>
          <a:bodyPr anchor="b">
            <a:normAutofit/>
          </a:bodyPr>
          <a:lstStyle/>
          <a:p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Coupled-cluster theory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90CDD06B-56F3-410F-B17D-1AAF2F079A10}"/>
              </a:ext>
            </a:extLst>
          </p:cNvPr>
          <p:cNvSpPr txBox="1"/>
          <p:nvPr/>
        </p:nvSpPr>
        <p:spPr>
          <a:xfrm>
            <a:off x="8789370" y="1792474"/>
            <a:ext cx="2617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 </a:t>
            </a:r>
            <a:endParaRPr lang="en-US" sz="1600" dirty="0"/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3B1057BC-AC17-5FED-5209-F3C1ACDFB055}"/>
              </a:ext>
            </a:extLst>
          </p:cNvPr>
          <p:cNvSpPr txBox="1"/>
          <p:nvPr/>
        </p:nvSpPr>
        <p:spPr>
          <a:xfrm>
            <a:off x="9492810" y="4347398"/>
            <a:ext cx="22833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→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coefficients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from</a:t>
            </a:r>
          </a:p>
          <a:p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coupled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-cluster  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equations</a:t>
            </a:r>
            <a:r>
              <a:rPr lang="it-IT" sz="1900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endParaRPr lang="en-US" sz="1900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  <a:p>
            <a:endParaRPr lang="en-US" sz="2000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4BA0F87-1B92-DD9E-799F-7F26A81D9813}"/>
              </a:ext>
            </a:extLst>
          </p:cNvPr>
          <p:cNvGrpSpPr/>
          <p:nvPr/>
        </p:nvGrpSpPr>
        <p:grpSpPr>
          <a:xfrm>
            <a:off x="3554218" y="2484317"/>
            <a:ext cx="4473551" cy="697916"/>
            <a:chOff x="4092908" y="2663634"/>
            <a:chExt cx="3814755" cy="499313"/>
          </a:xfrm>
        </p:grpSpPr>
        <p:pic>
          <p:nvPicPr>
            <p:cNvPr id="8" name="Immagine 22" descr="Immagine che contiene testo&#10;&#10;Descrizione generata automaticamente">
              <a:extLst>
                <a:ext uri="{FF2B5EF4-FFF2-40B4-BE49-F238E27FC236}">
                  <a16:creationId xmlns:a16="http://schemas.microsoft.com/office/drawing/2014/main" id="{4625B388-B194-8EC3-59C3-8F6DFDB7B5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92908" y="2663634"/>
              <a:ext cx="3814755" cy="499313"/>
            </a:xfrm>
            <a:prstGeom prst="rect">
              <a:avLst/>
            </a:prstGeom>
          </p:spPr>
        </p:pic>
        <p:sp>
          <p:nvSpPr>
            <p:cNvPr id="9" name="Rettangolo con angoli arrotondati 26">
              <a:extLst>
                <a:ext uri="{FF2B5EF4-FFF2-40B4-BE49-F238E27FC236}">
                  <a16:creationId xmlns:a16="http://schemas.microsoft.com/office/drawing/2014/main" id="{AEDAD05B-677C-3974-76F3-239893285711}"/>
                </a:ext>
              </a:extLst>
            </p:cNvPr>
            <p:cNvSpPr/>
            <p:nvPr/>
          </p:nvSpPr>
          <p:spPr>
            <a:xfrm>
              <a:off x="4156627" y="2678224"/>
              <a:ext cx="1023984" cy="452522"/>
            </a:xfrm>
            <a:prstGeom prst="roundRect">
              <a:avLst/>
            </a:prstGeom>
            <a:solidFill>
              <a:srgbClr val="0070C0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ttangolo con angoli arrotondati 27">
              <a:extLst>
                <a:ext uri="{FF2B5EF4-FFF2-40B4-BE49-F238E27FC236}">
                  <a16:creationId xmlns:a16="http://schemas.microsoft.com/office/drawing/2014/main" id="{588CF087-699F-F36E-91A2-EB250E120DB2}"/>
                </a:ext>
              </a:extLst>
            </p:cNvPr>
            <p:cNvSpPr/>
            <p:nvPr/>
          </p:nvSpPr>
          <p:spPr>
            <a:xfrm>
              <a:off x="5949214" y="2684171"/>
              <a:ext cx="293571" cy="452522"/>
            </a:xfrm>
            <a:prstGeom prst="roundRect">
              <a:avLst/>
            </a:prstGeom>
            <a:solidFill>
              <a:srgbClr val="0070C0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3" name="Immagine 6">
            <a:extLst>
              <a:ext uri="{FF2B5EF4-FFF2-40B4-BE49-F238E27FC236}">
                <a16:creationId xmlns:a16="http://schemas.microsoft.com/office/drawing/2014/main" id="{C6C682FF-730F-5155-0A4A-E65BA9E74E8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6" t="13611" b="-1"/>
          <a:stretch/>
        </p:blipFill>
        <p:spPr>
          <a:xfrm>
            <a:off x="5731102" y="1635312"/>
            <a:ext cx="535018" cy="405121"/>
          </a:xfrm>
          <a:prstGeom prst="rect">
            <a:avLst/>
          </a:prstGeom>
        </p:spPr>
      </p:pic>
      <p:sp>
        <p:nvSpPr>
          <p:cNvPr id="12" name="CasellaDiTesto 46">
            <a:extLst>
              <a:ext uri="{FF2B5EF4-FFF2-40B4-BE49-F238E27FC236}">
                <a16:creationId xmlns:a16="http://schemas.microsoft.com/office/drawing/2014/main" id="{07517152-3887-3394-F182-3A253C00898B}"/>
              </a:ext>
            </a:extLst>
          </p:cNvPr>
          <p:cNvSpPr txBox="1"/>
          <p:nvPr/>
        </p:nvSpPr>
        <p:spPr>
          <a:xfrm>
            <a:off x="8342525" y="2320313"/>
            <a:ext cx="2847045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Similarity-transformed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Hamiltonian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</a:p>
          <a:p>
            <a:pPr algn="ctr"/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(non-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Hermitian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)</a:t>
            </a:r>
            <a:endParaRPr lang="en-US" sz="1900" b="1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AD03FF5-971F-8FC2-2BAD-E59B241F9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7</a:t>
            </a:r>
            <a:endParaRPr lang="en-DE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1072F2-1915-336D-3115-48B5AFC64B74}"/>
              </a:ext>
            </a:extLst>
          </p:cNvPr>
          <p:cNvSpPr txBox="1"/>
          <p:nvPr/>
        </p:nvSpPr>
        <p:spPr>
          <a:xfrm>
            <a:off x="2643955" y="6425014"/>
            <a:ext cx="7317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Franklin Gothic Book" panose="020B0503020102020204" pitchFamily="34" charset="0"/>
              </a:rPr>
              <a:t>G. Hagen, T. </a:t>
            </a:r>
            <a:r>
              <a:rPr lang="en-GB" sz="160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Franklin Gothic Book" panose="020B0503020102020204" pitchFamily="34" charset="0"/>
              </a:rPr>
              <a:t>Papenbrock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Franklin Gothic Book" panose="020B0503020102020204" pitchFamily="34" charset="0"/>
              </a:rPr>
              <a:t>, M. Hjorth-Jensen, D. J. Dean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, </a:t>
            </a:r>
            <a:r>
              <a:rPr lang="en-GB" sz="1600" b="0" i="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Franklin Gothic Book" panose="020B0503020102020204" pitchFamily="34" charset="0"/>
              </a:rPr>
              <a:t>RPP 77, 096302 (2014)</a:t>
            </a:r>
            <a:r>
              <a:rPr lang="en-GB" sz="1600" b="0" i="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.</a:t>
            </a: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7005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>
            <a:extLst>
              <a:ext uri="{FF2B5EF4-FFF2-40B4-BE49-F238E27FC236}">
                <a16:creationId xmlns:a16="http://schemas.microsoft.com/office/drawing/2014/main" id="{7F43EEBF-4AF3-88B5-CB5E-FA32D588064D}"/>
              </a:ext>
            </a:extLst>
          </p:cNvPr>
          <p:cNvGrpSpPr/>
          <p:nvPr/>
        </p:nvGrpSpPr>
        <p:grpSpPr>
          <a:xfrm>
            <a:off x="1649406" y="3406916"/>
            <a:ext cx="9306742" cy="1062711"/>
            <a:chOff x="2259414" y="3675476"/>
            <a:chExt cx="7772400" cy="791262"/>
          </a:xfrm>
        </p:grpSpPr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F016E2CE-70A7-5056-0C39-1141F34021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59414" y="3675476"/>
              <a:ext cx="7772400" cy="791262"/>
            </a:xfrm>
            <a:prstGeom prst="rect">
              <a:avLst/>
            </a:prstGeom>
          </p:spPr>
        </p:pic>
        <p:sp>
          <p:nvSpPr>
            <p:cNvPr id="43" name="Rettangolo con angoli arrotondati 42">
              <a:extLst>
                <a:ext uri="{FF2B5EF4-FFF2-40B4-BE49-F238E27FC236}">
                  <a16:creationId xmlns:a16="http://schemas.microsoft.com/office/drawing/2014/main" id="{AAFC7015-5CEA-432C-A55D-E2FCAC253EB9}"/>
                </a:ext>
              </a:extLst>
            </p:cNvPr>
            <p:cNvSpPr/>
            <p:nvPr/>
          </p:nvSpPr>
          <p:spPr>
            <a:xfrm>
              <a:off x="3465185" y="3871331"/>
              <a:ext cx="290390" cy="461998"/>
            </a:xfrm>
            <a:prstGeom prst="roundRect">
              <a:avLst/>
            </a:prstGeom>
            <a:solidFill>
              <a:srgbClr val="FF9900">
                <a:alpha val="37647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ttangolo con angoli arrotondati 43">
              <a:extLst>
                <a:ext uri="{FF2B5EF4-FFF2-40B4-BE49-F238E27FC236}">
                  <a16:creationId xmlns:a16="http://schemas.microsoft.com/office/drawing/2014/main" id="{5B93661A-BCF1-E0B2-27DE-0CDD8CF52F02}"/>
                </a:ext>
              </a:extLst>
            </p:cNvPr>
            <p:cNvSpPr/>
            <p:nvPr/>
          </p:nvSpPr>
          <p:spPr>
            <a:xfrm>
              <a:off x="4966149" y="3866962"/>
              <a:ext cx="421280" cy="452522"/>
            </a:xfrm>
            <a:prstGeom prst="roundRect">
              <a:avLst/>
            </a:prstGeom>
            <a:solidFill>
              <a:srgbClr val="FF9900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ttangolo con angoli arrotondati 44">
              <a:extLst>
                <a:ext uri="{FF2B5EF4-FFF2-40B4-BE49-F238E27FC236}">
                  <a16:creationId xmlns:a16="http://schemas.microsoft.com/office/drawing/2014/main" id="{210DD0B5-9565-BCD7-0347-1DBAF7862EE9}"/>
                </a:ext>
              </a:extLst>
            </p:cNvPr>
            <p:cNvSpPr/>
            <p:nvPr/>
          </p:nvSpPr>
          <p:spPr>
            <a:xfrm>
              <a:off x="7140743" y="3751138"/>
              <a:ext cx="543919" cy="573683"/>
            </a:xfrm>
            <a:prstGeom prst="roundRect">
              <a:avLst/>
            </a:prstGeom>
            <a:solidFill>
              <a:srgbClr val="00B050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1EB86F3F-E83A-4C36-9983-DA4CF473E6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8932" y="1663149"/>
            <a:ext cx="10515600" cy="4351338"/>
          </a:xfrm>
        </p:spPr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q"/>
            </a:pPr>
            <a:r>
              <a:rPr lang="it-IT" sz="2000" dirty="0"/>
              <a:t>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Starting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point: 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Hartree-Fock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reference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state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Add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correlations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via:</a:t>
            </a:r>
          </a:p>
          <a:p>
            <a:pPr marL="0" indent="0">
              <a:buClr>
                <a:schemeClr val="tx1"/>
              </a:buClr>
              <a:buNone/>
            </a:pPr>
            <a:endParaRPr lang="it-IT" sz="1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    </a:t>
            </a:r>
            <a:r>
              <a:rPr lang="en-US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with</a:t>
            </a:r>
            <a:r>
              <a:rPr lang="en-US" sz="1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E1D25574-CE10-4E83-86B4-653F77089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932" y="150730"/>
            <a:ext cx="10515600" cy="1325563"/>
          </a:xfrm>
        </p:spPr>
        <p:txBody>
          <a:bodyPr anchor="b">
            <a:normAutofit/>
          </a:bodyPr>
          <a:lstStyle/>
          <a:p>
            <a:r>
              <a:rPr 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Bell MT" panose="02020503060305020303" pitchFamily="18" charset="77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Coupled-cluster theory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90CDD06B-56F3-410F-B17D-1AAF2F079A10}"/>
              </a:ext>
            </a:extLst>
          </p:cNvPr>
          <p:cNvSpPr txBox="1"/>
          <p:nvPr/>
        </p:nvSpPr>
        <p:spPr>
          <a:xfrm>
            <a:off x="8789370" y="1792474"/>
            <a:ext cx="2617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 </a:t>
            </a:r>
            <a:endParaRPr lang="en-US" sz="1600" dirty="0"/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9CB82942-0BDA-F4C6-5018-C732FC21B9C5}"/>
              </a:ext>
            </a:extLst>
          </p:cNvPr>
          <p:cNvSpPr txBox="1"/>
          <p:nvPr/>
        </p:nvSpPr>
        <p:spPr>
          <a:xfrm>
            <a:off x="1543828" y="4704671"/>
            <a:ext cx="1513159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900" b="1" dirty="0">
                <a:solidFill>
                  <a:srgbClr val="FF9900"/>
                </a:solidFill>
                <a:latin typeface="Franklin Gothic Book" panose="020B0503020102020204" pitchFamily="34" charset="0"/>
              </a:rPr>
              <a:t>singles and </a:t>
            </a:r>
            <a:r>
              <a:rPr lang="it-IT" sz="1900" b="1" dirty="0" err="1">
                <a:solidFill>
                  <a:srgbClr val="FF9900"/>
                </a:solidFill>
                <a:latin typeface="Franklin Gothic Book" panose="020B0503020102020204" pitchFamily="34" charset="0"/>
              </a:rPr>
              <a:t>doubles</a:t>
            </a:r>
            <a:r>
              <a:rPr lang="it-IT" sz="1900" b="1" dirty="0">
                <a:solidFill>
                  <a:srgbClr val="FF9900"/>
                </a:solidFill>
                <a:latin typeface="Franklin Gothic Book" panose="020B0503020102020204" pitchFamily="34" charset="0"/>
              </a:rPr>
              <a:t> </a:t>
            </a:r>
          </a:p>
          <a:p>
            <a:r>
              <a:rPr lang="it-IT" sz="1900" b="1" dirty="0">
                <a:solidFill>
                  <a:srgbClr val="FF9900"/>
                </a:solidFill>
                <a:latin typeface="Franklin Gothic Book" panose="020B0503020102020204" pitchFamily="34" charset="0"/>
              </a:rPr>
              <a:t>(CCSD)</a:t>
            </a:r>
            <a:endParaRPr lang="en-US" sz="1900" b="1" dirty="0">
              <a:solidFill>
                <a:srgbClr val="FF990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3B1057BC-AC17-5FED-5209-F3C1ACDFB055}"/>
              </a:ext>
            </a:extLst>
          </p:cNvPr>
          <p:cNvSpPr txBox="1"/>
          <p:nvPr/>
        </p:nvSpPr>
        <p:spPr>
          <a:xfrm>
            <a:off x="9492810" y="4347398"/>
            <a:ext cx="22833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→ </a:t>
            </a:r>
            <a:r>
              <a:rPr lang="it-IT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coefficients</a:t>
            </a:r>
            <a:r>
              <a:rPr lang="it-IT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from</a:t>
            </a:r>
          </a:p>
          <a:p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coupled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-cluster  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equations</a:t>
            </a:r>
            <a:r>
              <a:rPr lang="it-IT" sz="1900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endParaRPr lang="en-US" sz="1900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  <a:p>
            <a:endParaRPr lang="en-US" sz="2000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5" name="Parentesi graffa aperta 24">
            <a:extLst>
              <a:ext uri="{FF2B5EF4-FFF2-40B4-BE49-F238E27FC236}">
                <a16:creationId xmlns:a16="http://schemas.microsoft.com/office/drawing/2014/main" id="{87D94742-021A-3DF6-926C-D87FFC5D37D9}"/>
              </a:ext>
            </a:extLst>
          </p:cNvPr>
          <p:cNvSpPr/>
          <p:nvPr/>
        </p:nvSpPr>
        <p:spPr>
          <a:xfrm rot="16200000">
            <a:off x="4330399" y="4447140"/>
            <a:ext cx="292154" cy="3104141"/>
          </a:xfrm>
          <a:prstGeom prst="leftBrace">
            <a:avLst>
              <a:gd name="adj1" fmla="val 8333"/>
              <a:gd name="adj2" fmla="val 50201"/>
            </a:avLst>
          </a:prstGeom>
          <a:ln w="381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pic>
        <p:nvPicPr>
          <p:cNvPr id="3" name="Immagine 7">
            <a:extLst>
              <a:ext uri="{FF2B5EF4-FFF2-40B4-BE49-F238E27FC236}">
                <a16:creationId xmlns:a16="http://schemas.microsoft.com/office/drawing/2014/main" id="{D63ABF6B-A3A7-6B93-21E5-701378D7DF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6992" y="4292141"/>
            <a:ext cx="2961800" cy="1618103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F4BA0F87-1B92-DD9E-799F-7F26A81D9813}"/>
              </a:ext>
            </a:extLst>
          </p:cNvPr>
          <p:cNvGrpSpPr/>
          <p:nvPr/>
        </p:nvGrpSpPr>
        <p:grpSpPr>
          <a:xfrm>
            <a:off x="3554218" y="2484317"/>
            <a:ext cx="4473551" cy="697916"/>
            <a:chOff x="4092908" y="2663634"/>
            <a:chExt cx="3814755" cy="499313"/>
          </a:xfrm>
        </p:grpSpPr>
        <p:pic>
          <p:nvPicPr>
            <p:cNvPr id="8" name="Immagine 22" descr="Immagine che contiene testo&#10;&#10;Descrizione generata automaticamente">
              <a:extLst>
                <a:ext uri="{FF2B5EF4-FFF2-40B4-BE49-F238E27FC236}">
                  <a16:creationId xmlns:a16="http://schemas.microsoft.com/office/drawing/2014/main" id="{4625B388-B194-8EC3-59C3-8F6DFDB7B51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92908" y="2663634"/>
              <a:ext cx="3814755" cy="499313"/>
            </a:xfrm>
            <a:prstGeom prst="rect">
              <a:avLst/>
            </a:prstGeom>
          </p:spPr>
        </p:pic>
        <p:sp>
          <p:nvSpPr>
            <p:cNvPr id="9" name="Rettangolo con angoli arrotondati 26">
              <a:extLst>
                <a:ext uri="{FF2B5EF4-FFF2-40B4-BE49-F238E27FC236}">
                  <a16:creationId xmlns:a16="http://schemas.microsoft.com/office/drawing/2014/main" id="{AEDAD05B-677C-3974-76F3-239893285711}"/>
                </a:ext>
              </a:extLst>
            </p:cNvPr>
            <p:cNvSpPr/>
            <p:nvPr/>
          </p:nvSpPr>
          <p:spPr>
            <a:xfrm>
              <a:off x="4156627" y="2678224"/>
              <a:ext cx="1023984" cy="452522"/>
            </a:xfrm>
            <a:prstGeom prst="roundRect">
              <a:avLst/>
            </a:prstGeom>
            <a:solidFill>
              <a:srgbClr val="0070C0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ttangolo con angoli arrotondati 27">
              <a:extLst>
                <a:ext uri="{FF2B5EF4-FFF2-40B4-BE49-F238E27FC236}">
                  <a16:creationId xmlns:a16="http://schemas.microsoft.com/office/drawing/2014/main" id="{588CF087-699F-F36E-91A2-EB250E120DB2}"/>
                </a:ext>
              </a:extLst>
            </p:cNvPr>
            <p:cNvSpPr/>
            <p:nvPr/>
          </p:nvSpPr>
          <p:spPr>
            <a:xfrm>
              <a:off x="5949214" y="2684171"/>
              <a:ext cx="293571" cy="452522"/>
            </a:xfrm>
            <a:prstGeom prst="roundRect">
              <a:avLst/>
            </a:prstGeom>
            <a:solidFill>
              <a:srgbClr val="0070C0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3" name="Immagine 6">
            <a:extLst>
              <a:ext uri="{FF2B5EF4-FFF2-40B4-BE49-F238E27FC236}">
                <a16:creationId xmlns:a16="http://schemas.microsoft.com/office/drawing/2014/main" id="{C6C682FF-730F-5155-0A4A-E65BA9E74E8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6" t="13611" b="-1"/>
          <a:stretch/>
        </p:blipFill>
        <p:spPr>
          <a:xfrm>
            <a:off x="5731102" y="1635312"/>
            <a:ext cx="535018" cy="405121"/>
          </a:xfrm>
          <a:prstGeom prst="rect">
            <a:avLst/>
          </a:prstGeom>
        </p:spPr>
      </p:pic>
      <p:sp>
        <p:nvSpPr>
          <p:cNvPr id="12" name="CasellaDiTesto 46">
            <a:extLst>
              <a:ext uri="{FF2B5EF4-FFF2-40B4-BE49-F238E27FC236}">
                <a16:creationId xmlns:a16="http://schemas.microsoft.com/office/drawing/2014/main" id="{07517152-3887-3394-F182-3A253C00898B}"/>
              </a:ext>
            </a:extLst>
          </p:cNvPr>
          <p:cNvSpPr txBox="1"/>
          <p:nvPr/>
        </p:nvSpPr>
        <p:spPr>
          <a:xfrm>
            <a:off x="8342525" y="2320313"/>
            <a:ext cx="2847045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Similarity-transformed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Hamiltonian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 </a:t>
            </a:r>
          </a:p>
          <a:p>
            <a:pPr algn="ctr"/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(non-</a:t>
            </a:r>
            <a:r>
              <a:rPr lang="it-IT" sz="1900" b="1" dirty="0" err="1">
                <a:solidFill>
                  <a:srgbClr val="0070C0"/>
                </a:solidFill>
                <a:latin typeface="Franklin Gothic Book" panose="020B0503020102020204" pitchFamily="34" charset="0"/>
              </a:rPr>
              <a:t>Hermitian</a:t>
            </a:r>
            <a:r>
              <a:rPr lang="it-IT" sz="1900" b="1" dirty="0">
                <a:solidFill>
                  <a:srgbClr val="0070C0"/>
                </a:solidFill>
                <a:latin typeface="Franklin Gothic Book" panose="020B0503020102020204" pitchFamily="34" charset="0"/>
              </a:rPr>
              <a:t>)</a:t>
            </a:r>
            <a:endParaRPr lang="en-US" sz="1900" b="1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AD03FF5-971F-8FC2-2BAD-E59B241F9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/>
              <a:t>7</a:t>
            </a:r>
            <a:endParaRPr lang="en-DE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1072F2-1915-336D-3115-48B5AFC64B74}"/>
              </a:ext>
            </a:extLst>
          </p:cNvPr>
          <p:cNvSpPr txBox="1"/>
          <p:nvPr/>
        </p:nvSpPr>
        <p:spPr>
          <a:xfrm>
            <a:off x="2643955" y="6425014"/>
            <a:ext cx="73176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Franklin Gothic Book" panose="020B0503020102020204" pitchFamily="34" charset="0"/>
              </a:rPr>
              <a:t>G. Hagen, T. </a:t>
            </a:r>
            <a:r>
              <a:rPr lang="en-GB" sz="160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Franklin Gothic Book" panose="020B0503020102020204" pitchFamily="34" charset="0"/>
              </a:rPr>
              <a:t>Papenbrock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Franklin Gothic Book" panose="020B0503020102020204" pitchFamily="34" charset="0"/>
              </a:rPr>
              <a:t>, M. Hjorth-Jensen, D. J. Dean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, </a:t>
            </a:r>
            <a:r>
              <a:rPr lang="en-GB" sz="1600" b="0" i="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Franklin Gothic Book" panose="020B0503020102020204" pitchFamily="34" charset="0"/>
              </a:rPr>
              <a:t>RPP 77, 096302 (2014)</a:t>
            </a:r>
            <a:r>
              <a:rPr lang="en-GB" sz="1600" b="0" i="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.</a:t>
            </a: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67493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1343</Words>
  <Application>Microsoft Office PowerPoint</Application>
  <PresentationFormat>Widescreen</PresentationFormat>
  <Paragraphs>316</Paragraphs>
  <Slides>35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Arial</vt:lpstr>
      <vt:lpstr>Bell MT</vt:lpstr>
      <vt:lpstr>Calibri</vt:lpstr>
      <vt:lpstr>Calibri Light</vt:lpstr>
      <vt:lpstr>Franklin Gothic Book</vt:lpstr>
      <vt:lpstr>Times New Roman</vt:lpstr>
      <vt:lpstr>Wingdings</vt:lpstr>
      <vt:lpstr>Office Theme</vt:lpstr>
      <vt:lpstr>Nuclear matter equation of state and electromagnetic observables in nuclei</vt:lpstr>
      <vt:lpstr>Extreme matter in neutron stars</vt:lpstr>
      <vt:lpstr>Neutron matter equation of state (EOS)</vt:lpstr>
      <vt:lpstr>How to constrain L?</vt:lpstr>
      <vt:lpstr>How to constrain L?</vt:lpstr>
      <vt:lpstr>Nuclear response functions</vt:lpstr>
      <vt:lpstr>PowerPoint Presentation</vt:lpstr>
      <vt:lpstr>Coupled-cluster theory</vt:lpstr>
      <vt:lpstr>Coupled-cluster theory</vt:lpstr>
      <vt:lpstr>Coupled-cluster theory</vt:lpstr>
      <vt:lpstr>From bound to dipole-excited states</vt:lpstr>
      <vt:lpstr>From bound to dipole-excited states</vt:lpstr>
      <vt:lpstr>From bound to dipole-excited states</vt:lpstr>
      <vt:lpstr>The case of 40,48Ca</vt:lpstr>
      <vt:lpstr>Constraints on symmetry energy</vt:lpstr>
      <vt:lpstr>Constraints on symmetry energy</vt:lpstr>
      <vt:lpstr>Happy ending for 40,48Ca... but what’s next?</vt:lpstr>
      <vt:lpstr>Happy ending for 40,48Ca... but what’s next?</vt:lpstr>
      <vt:lpstr>Happy ending for 40,48Ca... but what’s next?</vt:lpstr>
      <vt:lpstr>Happy ending for 40,48Ca... but what’s next?</vt:lpstr>
      <vt:lpstr>Open-shell nuclei: two-particle-attached (2PA) systems</vt:lpstr>
      <vt:lpstr>⍺D along the oxygen chain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Back to the EOS</vt:lpstr>
      <vt:lpstr>Incompressibility of nuclear matter</vt:lpstr>
      <vt:lpstr>Incompressibility of nuclear matter</vt:lpstr>
      <vt:lpstr>Incompressibility of nuclear matter</vt:lpstr>
      <vt:lpstr>Incompressibility of nuclear matter</vt:lpstr>
      <vt:lpstr>Incompressibility of nuclear matter</vt:lpstr>
      <vt:lpstr>Incompressibility of nuclear matter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Constraining  the nuclear equation of state: the role of  the dipole polarizability </dc:title>
  <dc:creator>Bonaiti, Francesca</dc:creator>
  <cp:lastModifiedBy>Bonaiti, Francesca</cp:lastModifiedBy>
  <cp:revision>88</cp:revision>
  <dcterms:created xsi:type="dcterms:W3CDTF">2023-05-24T17:37:56Z</dcterms:created>
  <dcterms:modified xsi:type="dcterms:W3CDTF">2024-09-26T00:36:20Z</dcterms:modified>
</cp:coreProperties>
</file>