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iGOX2T+Gn34RDh2CiSU8DWUqDv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0AA9CC-0E45-4D02-9F95-DB78501388DE}">
  <a:tblStyle styleId="{BE0AA9CC-0E45-4D02-9F95-DB78501388D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m0uXxwS36X3IcY4V6K5CPfGIlsIgJRs20j3W5dB026M/edit?usp=drive_link" TargetMode="External"/><Relationship Id="rId7" Type="http://schemas.openxmlformats.org/officeDocument/2006/relationships/hyperlink" Target="https://www.amazon.com/iDili-Electromagnetic-Accelerator-Scientific-Experiment/dp/B0CGCYB63L/ref=sr_1_1?crid=NPO89V5IHXGJ&amp;dib=eyJ2IjoiMSJ9.ja494VeT7bAHeWcIBQVi2i-nZyTlHur48ukruCbaRMsUM6QFAHSBWxknvIsmtsxpLtpHvFvPmN1ZDLAKabozdlH4OmLbZomfU3SMePl_F7zGWMFf4xATh4t1l3RKftHPO_iJBSap3HjMWjz9EFbEt5jTg6grxpM8RteISsecZwlZ07Wvsr6rUWSIQmgc3b27ZfOB9I86Necck3CWft3nryOGX5dFr8XQKX4Yeth3KSf55XGClcHVWXb7fP84ediYo75f2-k5AHLvXC3oGOve9T8KsuRN2Hku1qnlZ34IDOA.gGr0MJKDtfu4EpT9Yzz-aVW85vAxuYkReaBXSV4evEk&amp;dib_tag=se&amp;keywords=cyclotron+accelerator&amp;qid=1710792777&amp;sprefix=cyclotron%2Caps%2C71&amp;sr=8-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amazon.com/Ravensburger-Gravitrax-Expansion-Magnetic-Multicolor/dp/B07B7FDZT6/ref=sr_1_5?crid=3O0B22SRDCJJ6&amp;dib=eyJ2IjoiMSJ9.W7SKiMTvDDSRttC4BRmf8knN2Xh8-ZuuHWp4RsZ3kOQGDF0ndZ4CJNDX8uNsM3G_VKOTUc805oPZNkSSKCLJ1RekSJ2ZYllsonm1R6ib8XuTSmjs6OM1pFjoLGM2I-6Gl4WbojXsUSjhnVQoLvbKiZ0DeBM6L58oU5zrCofZQqZwwjWZWNbWdvbZprPAuTPcG79Sc9A-6Q6CR8nDpms4Z3Wz--wi79L5bg8kP2AqijZQs-qxX6XAeYW-cB5V_KNuPfFvdJaHp9khNZ91yn4_j54AoDWb0n5SlKDN1Em8kzw.0Oy0YDy2PH-mWc-wPiAccsMHxqbbemp1hhEnxysVoFU&amp;dib_tag=se&amp;keywords=GraviTrax+Magnetic+Cannon&amp;qid=1709290869&amp;sprefix=gravitrax+magnetic+cannon%2Caps%2C170&amp;sr=8-5" TargetMode="External"/><Relationship Id="rId5" Type="http://schemas.openxmlformats.org/officeDocument/2006/relationships/hyperlink" Target="https://www.youtube.com/watch?v=V_hirIK9eFs&amp;list=PLbnrZHfNEDZx0mVe9wGxg5kyKdofRJJ7m" TargetMode="External"/><Relationship Id="rId4" Type="http://schemas.openxmlformats.org/officeDocument/2006/relationships/hyperlink" Target="https://apps.europeanschoolnetacademy.eu/learning/course/course-v1:AT+AcceleratingTeaching+2023/hom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>
            <a:spLocks noGrp="1"/>
          </p:cNvSpPr>
          <p:nvPr>
            <p:ph type="title"/>
          </p:nvPr>
        </p:nvSpPr>
        <p:spPr>
          <a:xfrm>
            <a:off x="708566" y="97969"/>
            <a:ext cx="4953300" cy="4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" sz="2100" b="1"/>
              <a:t>Learners Program Accelerator Physics</a:t>
            </a:r>
            <a:endParaRPr sz="2100"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" sz="2100" b="1"/>
              <a:t>April 15-17, 2024</a:t>
            </a:r>
            <a:endParaRPr/>
          </a:p>
        </p:txBody>
      </p:sp>
      <p:graphicFrame>
        <p:nvGraphicFramePr>
          <p:cNvPr id="61" name="Google Shape;61;p1"/>
          <p:cNvGraphicFramePr/>
          <p:nvPr/>
        </p:nvGraphicFramePr>
        <p:xfrm>
          <a:off x="203745" y="621448"/>
          <a:ext cx="6360225" cy="2781950"/>
        </p:xfrm>
        <a:graphic>
          <a:graphicData uri="http://schemas.openxmlformats.org/drawingml/2006/table">
            <a:tbl>
              <a:tblPr firstRow="1" bandRow="1">
                <a:noFill/>
                <a:tableStyleId>{BE0AA9CC-0E45-4D02-9F95-DB78501388DE}</a:tableStyleId>
              </a:tblPr>
              <a:tblGrid>
                <a:gridCol w="727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3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4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2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8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endParaRPr sz="800" b="1" u="none" strike="noStrike" cap="none">
                        <a:solidFill>
                          <a:srgbClr val="0070C0"/>
                        </a:solidFill>
                      </a:endParaRPr>
                    </a:p>
                  </a:txBody>
                  <a:tcPr marL="68600" marR="68600" marT="34300" marB="34300">
                    <a:lnB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u="none" strike="noStrike" cap="none"/>
                        <a:t>April 15 - Monday</a:t>
                      </a:r>
                      <a:endParaRPr sz="900" u="none" strike="noStrike" cap="none"/>
                    </a:p>
                  </a:txBody>
                  <a:tcPr marL="68600" marR="68600" marT="34300" marB="34300"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u="none" strike="noStrike" cap="none"/>
                        <a:t>April 16 - Tuesday</a:t>
                      </a:r>
                      <a:endParaRPr sz="900" u="none" strike="noStrike" cap="none"/>
                    </a:p>
                  </a:txBody>
                  <a:tcPr marL="68600" marR="68600" marT="34300" marB="34300"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u="none" strike="noStrike" cap="none"/>
                        <a:t>April 17 - Wednesday</a:t>
                      </a:r>
                      <a:endParaRPr sz="900" u="none" strike="noStrike" cap="none"/>
                    </a:p>
                  </a:txBody>
                  <a:tcPr marL="68600" marR="68600" marT="34300" marB="34300"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u="none" strike="noStrike" cap="none"/>
                        <a:t>April 18 - Thursday</a:t>
                      </a:r>
                      <a:endParaRPr sz="900" u="none" strike="noStrike" cap="none"/>
                    </a:p>
                  </a:txBody>
                  <a:tcPr marL="68600" marR="68600" marT="34300" marB="34300">
                    <a:solidFill>
                      <a:srgbClr val="88888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u="none" strike="noStrike" cap="none"/>
                        <a:t>April 19 - Friday</a:t>
                      </a:r>
                      <a:endParaRPr sz="900" u="none" strike="noStrike" cap="none"/>
                    </a:p>
                  </a:txBody>
                  <a:tcPr marL="68600" marR="68600" marT="34300" marB="34300">
                    <a:solidFill>
                      <a:srgbClr val="88888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b="1" u="none" strike="noStrike" cap="none">
                          <a:solidFill>
                            <a:srgbClr val="000000"/>
                          </a:solidFill>
                        </a:rPr>
                        <a:t>08:00-09:00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 u="none" strike="noStrike" cap="none">
                          <a:solidFill>
                            <a:srgbClr val="980000"/>
                          </a:solidFill>
                        </a:rPr>
                        <a:t>Lecturers travel to school and set up</a:t>
                      </a:r>
                      <a:endParaRPr sz="900" u="none" strike="noStrike" cap="none">
                        <a:solidFill>
                          <a:srgbClr val="98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6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b="1" u="none" strike="noStrike" cap="none">
                          <a:solidFill>
                            <a:srgbClr val="000000"/>
                          </a:solidFill>
                        </a:rPr>
                        <a:t>09:00-13:00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/>
                        <a:t>Introduction to accelerator science: Activities and lecture</a:t>
                      </a:r>
                      <a:endParaRPr sz="800" b="1" u="none" strike="noStrike" cap="none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/>
                        <a:t>I</a:t>
                      </a:r>
                      <a:r>
                        <a:rPr lang="en" sz="800" b="1" u="none" strike="noStrike" cap="none"/>
                        <a:t>ntroduction to accelerator science: Activities and lecture</a:t>
                      </a:r>
                      <a:endParaRPr sz="800" b="1" u="none" strike="noStrike" cap="none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/>
                        <a:t>I</a:t>
                      </a:r>
                      <a:r>
                        <a:rPr lang="en" sz="800" b="1" u="none" strike="noStrike" cap="none"/>
                        <a:t>ntroduction to accelerator science: Activities and lecture</a:t>
                      </a:r>
                      <a:endParaRPr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 sz="800" b="1" u="none" strike="noStrike" cap="none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endParaRPr sz="800" b="1" u="none" strike="noStrike" cap="none">
                        <a:highlight>
                          <a:srgbClr val="C0C0C0"/>
                        </a:highlight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endParaRPr sz="800" b="1" u="none" strike="noStrike" cap="none">
                        <a:highlight>
                          <a:srgbClr val="C0C0C0"/>
                        </a:highlight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b="1" u="none" strike="noStrike" cap="none">
                          <a:solidFill>
                            <a:srgbClr val="000000"/>
                          </a:solidFill>
                        </a:rPr>
                        <a:t>13:00-14:00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 u="none" strike="noStrike" cap="none">
                          <a:solidFill>
                            <a:srgbClr val="980000"/>
                          </a:solidFill>
                        </a:rPr>
                        <a:t> Lecturers  LUNCH  at location</a:t>
                      </a:r>
                      <a:endParaRPr sz="900" u="none" strike="noStrike" cap="none">
                        <a:solidFill>
                          <a:srgbClr val="98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6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b="1" u="none" strike="noStrike" cap="none">
                          <a:solidFill>
                            <a:srgbClr val="000000"/>
                          </a:solidFill>
                        </a:rPr>
                        <a:t>14:00-18:00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 u="none" strike="noStrike" cap="none"/>
                        <a:t>Introduction to accelerator science: Activities and lecture</a:t>
                      </a:r>
                      <a:endParaRPr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/>
                        <a:t>I</a:t>
                      </a:r>
                      <a:r>
                        <a:rPr lang="en" sz="800" b="1" u="none" strike="noStrike" cap="none"/>
                        <a:t>ntroduction to accelerator science: Activities and lecture</a:t>
                      </a:r>
                      <a:endParaRPr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/>
                        <a:t>I</a:t>
                      </a:r>
                      <a:r>
                        <a:rPr lang="en" sz="800" b="1" u="none" strike="noStrike" cap="none"/>
                        <a:t>ntroduction to accelerator science: Activities and lecture</a:t>
                      </a:r>
                      <a:endParaRPr sz="800" b="1" u="none" strike="noStrike" cap="none"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endParaRPr/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endParaRPr sz="900" u="none" strike="noStrike" cap="none">
                        <a:solidFill>
                          <a:schemeClr val="dk1"/>
                        </a:solidFill>
                        <a:highlight>
                          <a:srgbClr val="C0C0C0"/>
                        </a:highlight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 b="1" u="none" strike="noStrike" cap="none">
                          <a:solidFill>
                            <a:srgbClr val="000000"/>
                          </a:solidFill>
                        </a:rPr>
                        <a:t>18:00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" sz="800" b="1" u="none" strike="noStrike" cap="none">
                          <a:solidFill>
                            <a:srgbClr val="980000"/>
                          </a:solidFill>
                        </a:rPr>
                        <a:t>Lecturers return to lodging/dinner                                                                                                                                                      </a:t>
                      </a:r>
                      <a:endParaRPr sz="900" u="none" strike="noStrike" cap="none">
                        <a:solidFill>
                          <a:srgbClr val="980000"/>
                        </a:solidFill>
                      </a:endParaRPr>
                    </a:p>
                  </a:txBody>
                  <a:tcPr marL="68600" marR="68600" marT="34300" marB="343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2" name="Google Shape;62;p1"/>
          <p:cNvSpPr txBox="1"/>
          <p:nvPr/>
        </p:nvSpPr>
        <p:spPr>
          <a:xfrm>
            <a:off x="496294" y="4592288"/>
            <a:ext cx="6410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6AA8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6731625" y="655500"/>
            <a:ext cx="2250000" cy="28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9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9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Learners Workshop Agenda—</a:t>
            </a:r>
            <a:r>
              <a:rPr lang="en" sz="900" b="1" u="sng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Accelerator Science</a:t>
            </a:r>
            <a:r>
              <a:rPr lang="en" sz="900" b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 – Christine and Sanae</a:t>
            </a:r>
            <a:r>
              <a:rPr lang="en" sz="9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900" b="1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09:00    Introductions and greetings</a:t>
            </a:r>
            <a:endParaRPr sz="900" b="0" i="0" u="none" strike="noStrike" cap="none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09:15  </a:t>
            </a: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 Introduction to Accelerator Physics </a:t>
            </a:r>
            <a:r>
              <a:rPr lang="en" sz="90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Part 1</a:t>
            </a: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link</a:t>
            </a:r>
            <a:endParaRPr sz="900" b="0" i="0" u="sng" strike="noStrike" cap="none">
              <a:solidFill>
                <a:srgbClr val="0078D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09</a:t>
            </a: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30</a:t>
            </a: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Applications of accelerators. →</a:t>
            </a:r>
            <a:r>
              <a:rPr lang="en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Video</a:t>
            </a:r>
            <a:endParaRPr sz="900" b="0" i="0" u="none" strike="noStrike" cap="none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09</a:t>
            </a: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45</a:t>
            </a: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" sz="9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Introduction to Accelerator Physics </a:t>
            </a:r>
            <a:r>
              <a:rPr lang="en" sz="90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Part 2</a:t>
            </a:r>
            <a:r>
              <a:rPr lang="en" sz="9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Link</a:t>
            </a:r>
            <a:endParaRPr sz="900" u="sng">
              <a:solidFill>
                <a:srgbClr val="0078D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9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10:00    Applications of accelerators. →CERN </a:t>
            </a:r>
            <a:r>
              <a:rPr lang="en" sz="9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</a:t>
            </a:r>
            <a:endParaRPr sz="900" u="sng">
              <a:solidFill>
                <a:srgbClr val="0078D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:30   Hands on sessions</a:t>
            </a:r>
            <a:endParaRPr sz="900" b="0" i="0" u="none" strike="noStrike" cap="none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           </a:t>
            </a:r>
            <a:r>
              <a:rPr lang="en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Gauss Cannon activity</a:t>
            </a:r>
            <a:endParaRPr sz="900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           </a:t>
            </a:r>
            <a:r>
              <a:rPr lang="en" sz="9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Miniature Cyclotron activity</a:t>
            </a:r>
            <a:r>
              <a:rPr lang="en" sz="9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   </a:t>
            </a:r>
            <a:endParaRPr sz="900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12:30   </a:t>
            </a:r>
            <a:r>
              <a:rPr lang="en" sz="9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 Career Paths Discussion</a:t>
            </a:r>
            <a:r>
              <a:rPr lang="en" sz="900" b="0" i="0" u="none" strike="noStrike" cap="none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rPr>
              <a:t> and Q&amp;A</a:t>
            </a:r>
            <a:endParaRPr sz="900" b="0" i="0" u="none" strike="noStrike" cap="none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rgbClr val="21212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243300" y="3561275"/>
            <a:ext cx="3557400" cy="11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Materials Needed</a:t>
            </a: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●"/>
            </a:pPr>
            <a:r>
              <a:rPr lang="en" sz="900">
                <a:solidFill>
                  <a:schemeClr val="dk2"/>
                </a:solidFill>
              </a:rPr>
              <a:t>50 X </a:t>
            </a: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Printed </a:t>
            </a:r>
            <a:r>
              <a:rPr lang="en" sz="900" u="none">
                <a:solidFill>
                  <a:schemeClr val="dk2"/>
                </a:solidFill>
              </a:rPr>
              <a:t>cards</a:t>
            </a: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(1 per </a:t>
            </a:r>
            <a:r>
              <a:rPr lang="en" sz="900">
                <a:solidFill>
                  <a:schemeClr val="dk2"/>
                </a:solidFill>
              </a:rPr>
              <a:t>student</a:t>
            </a: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</a:pPr>
            <a:r>
              <a:rPr lang="en" sz="900">
                <a:solidFill>
                  <a:schemeClr val="dk2"/>
                </a:solidFill>
              </a:rPr>
              <a:t>Num of student/4 copies about material courses for 3 days</a:t>
            </a:r>
            <a:endParaRPr sz="900">
              <a:solidFill>
                <a:schemeClr val="dk2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2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4377050" y="3561275"/>
            <a:ext cx="3557400" cy="11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Needed in venue</a:t>
            </a: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●"/>
            </a:pP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Electric power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</a:pPr>
            <a:r>
              <a:rPr lang="en" sz="900">
                <a:solidFill>
                  <a:schemeClr val="dk2"/>
                </a:solidFill>
              </a:rPr>
              <a:t>6x power strips with long cord</a:t>
            </a:r>
            <a:endParaRPr sz="900">
              <a:solidFill>
                <a:schemeClr val="dk2"/>
              </a:solidFill>
            </a:endParaRPr>
          </a:p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●"/>
            </a:pP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Projector with hdmi connection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●"/>
            </a:pP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Screen for projector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Char char="●"/>
            </a:pPr>
            <a:r>
              <a:rPr lang="en" sz="9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One table per group with chairs</a:t>
            </a: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Macintosh PowerPoint</Application>
  <PresentationFormat>On-screen Show (16:9)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Simple Light</vt:lpstr>
      <vt:lpstr>Learners Program Accelerator Physics April 15-17, 2024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Learners Program Accelerator Physics April 15-17, 2024</dc:title>
  <cp:lastModifiedBy>Assamagan, Ketevi</cp:lastModifiedBy>
  <cp:revision>1</cp:revision>
  <dcterms:modified xsi:type="dcterms:W3CDTF">2024-03-19T15:11:31Z</dcterms:modified>
</cp:coreProperties>
</file>