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99" r:id="rId3"/>
    <p:sldId id="303" r:id="rId4"/>
    <p:sldId id="304" r:id="rId5"/>
    <p:sldId id="316" r:id="rId6"/>
    <p:sldId id="307" r:id="rId7"/>
    <p:sldId id="317" r:id="rId8"/>
    <p:sldId id="310" r:id="rId9"/>
    <p:sldId id="313" r:id="rId10"/>
    <p:sldId id="312" r:id="rId11"/>
    <p:sldId id="325" r:id="rId12"/>
    <p:sldId id="324" r:id="rId13"/>
    <p:sldId id="318" r:id="rId14"/>
    <p:sldId id="309" r:id="rId15"/>
    <p:sldId id="308" r:id="rId16"/>
    <p:sldId id="320" r:id="rId17"/>
    <p:sldId id="326" r:id="rId18"/>
    <p:sldId id="327" r:id="rId19"/>
    <p:sldId id="311" r:id="rId20"/>
    <p:sldId id="319" r:id="rId21"/>
    <p:sldId id="321" r:id="rId22"/>
    <p:sldId id="322" r:id="rId23"/>
    <p:sldId id="306" r:id="rId24"/>
    <p:sldId id="323" r:id="rId25"/>
    <p:sldId id="328" r:id="rId26"/>
    <p:sldId id="30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2578" autoAdjust="0"/>
  </p:normalViewPr>
  <p:slideViewPr>
    <p:cSldViewPr snapToGrid="0">
      <p:cViewPr varScale="1">
        <p:scale>
          <a:sx n="74" d="100"/>
          <a:sy n="74" d="100"/>
        </p:scale>
        <p:origin x="372" y="56"/>
      </p:cViewPr>
      <p:guideLst/>
    </p:cSldViewPr>
  </p:slideViewPr>
  <p:outlineViewPr>
    <p:cViewPr>
      <p:scale>
        <a:sx n="33" d="100"/>
        <a:sy n="33" d="100"/>
      </p:scale>
      <p:origin x="0" y="-42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9FA1B3-C4D2-48C9-A876-EA2A4D0A71B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8E5DA84-715D-4604-BDBE-5F5B94D0672D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Schematic design and c</a:t>
          </a:r>
          <a:r>
            <a:rPr lang="en-US" sz="24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reating a netlist</a:t>
          </a:r>
          <a:endParaRPr lang="en-GB" sz="2400" b="1" dirty="0">
            <a:solidFill>
              <a:schemeClr val="bg1"/>
            </a:solidFill>
          </a:endParaRPr>
        </a:p>
      </dgm:t>
    </dgm:pt>
    <dgm:pt modelId="{2D77DA64-020D-4E8A-B842-348F0895BB35}" type="parTrans" cxnId="{E3B9F775-3473-4488-908E-23B735802E29}">
      <dgm:prSet/>
      <dgm:spPr/>
      <dgm:t>
        <a:bodyPr/>
        <a:lstStyle/>
        <a:p>
          <a:endParaRPr lang="en-GB"/>
        </a:p>
      </dgm:t>
    </dgm:pt>
    <dgm:pt modelId="{C9B1D2E7-9C76-4DDC-B79B-25800E7BB542}" type="sibTrans" cxnId="{E3B9F775-3473-4488-908E-23B735802E29}">
      <dgm:prSet/>
      <dgm:spPr/>
      <dgm:t>
        <a:bodyPr/>
        <a:lstStyle/>
        <a:p>
          <a:endParaRPr lang="en-GB"/>
        </a:p>
      </dgm:t>
    </dgm:pt>
    <dgm:pt modelId="{3F19DB67-B8F2-4852-A865-A82B9DC8176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Setting the PCB design environment</a:t>
          </a:r>
          <a:endParaRPr lang="en-GB" sz="2000" b="1" dirty="0">
            <a:solidFill>
              <a:schemeClr val="bg1"/>
            </a:solidFill>
          </a:endParaRPr>
        </a:p>
      </dgm:t>
    </dgm:pt>
    <dgm:pt modelId="{5311727F-653B-4CED-A680-7E4265FFF49A}" type="parTrans" cxnId="{DD533A44-CCA2-4932-88B6-85C0E8E3373A}">
      <dgm:prSet/>
      <dgm:spPr/>
      <dgm:t>
        <a:bodyPr/>
        <a:lstStyle/>
        <a:p>
          <a:endParaRPr lang="en-GB"/>
        </a:p>
      </dgm:t>
    </dgm:pt>
    <dgm:pt modelId="{92C4FE9D-BFB3-4A24-BF2B-E4D1720E4C95}" type="sibTrans" cxnId="{DD533A44-CCA2-4932-88B6-85C0E8E3373A}">
      <dgm:prSet/>
      <dgm:spPr/>
      <dgm:t>
        <a:bodyPr/>
        <a:lstStyle/>
        <a:p>
          <a:endParaRPr lang="en-GB"/>
        </a:p>
      </dgm:t>
    </dgm:pt>
    <dgm:pt modelId="{A036602E-3DB4-4DEE-8993-88340482D930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PCB layout</a:t>
          </a:r>
          <a:endParaRPr lang="en-GB" sz="2400" b="1" dirty="0">
            <a:solidFill>
              <a:schemeClr val="bg1"/>
            </a:solidFill>
          </a:endParaRPr>
        </a:p>
      </dgm:t>
    </dgm:pt>
    <dgm:pt modelId="{C51AE4AB-7FEB-4710-BECD-132560E61071}" type="parTrans" cxnId="{D5B4EAFC-9E84-4704-BDDF-190BE5B8D939}">
      <dgm:prSet/>
      <dgm:spPr/>
      <dgm:t>
        <a:bodyPr/>
        <a:lstStyle/>
        <a:p>
          <a:endParaRPr lang="en-GB"/>
        </a:p>
      </dgm:t>
    </dgm:pt>
    <dgm:pt modelId="{EA3E787B-20BC-4731-9E7B-59C8CDE5C591}" type="sibTrans" cxnId="{D5B4EAFC-9E84-4704-BDDF-190BE5B8D939}">
      <dgm:prSet/>
      <dgm:spPr/>
      <dgm:t>
        <a:bodyPr/>
        <a:lstStyle/>
        <a:p>
          <a:endParaRPr lang="en-GB"/>
        </a:p>
      </dgm:t>
    </dgm:pt>
    <dgm:pt modelId="{0D5F67BD-5F9C-42A9-8BE2-C234C03F5046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Generating manufacturing </a:t>
          </a:r>
          <a:r>
            <a:rPr lang="en-GB" sz="2400" b="1" dirty="0">
              <a:solidFill>
                <a:schemeClr val="bg1"/>
              </a:solidFill>
            </a:rPr>
            <a:t>data</a:t>
          </a:r>
        </a:p>
      </dgm:t>
    </dgm:pt>
    <dgm:pt modelId="{F2167D2B-92F2-487A-A395-38C79859F83A}" type="parTrans" cxnId="{D0BF60FB-600F-4B87-A92C-59E777BBB0D4}">
      <dgm:prSet/>
      <dgm:spPr/>
      <dgm:t>
        <a:bodyPr/>
        <a:lstStyle/>
        <a:p>
          <a:endParaRPr lang="en-GB"/>
        </a:p>
      </dgm:t>
    </dgm:pt>
    <dgm:pt modelId="{995E8C1A-F65E-4DF1-935D-CD365EDD97B7}" type="sibTrans" cxnId="{D0BF60FB-600F-4B87-A92C-59E777BBB0D4}">
      <dgm:prSet/>
      <dgm:spPr/>
      <dgm:t>
        <a:bodyPr/>
        <a:lstStyle/>
        <a:p>
          <a:endParaRPr lang="en-GB"/>
        </a:p>
      </dgm:t>
    </dgm:pt>
    <dgm:pt modelId="{2322F30A-39F7-406D-A1CA-FF59493014C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Submitting files for fabrication</a:t>
          </a:r>
          <a:endParaRPr lang="en-GB" sz="2400" b="1" dirty="0">
            <a:solidFill>
              <a:schemeClr val="bg1"/>
            </a:solidFill>
          </a:endParaRPr>
        </a:p>
      </dgm:t>
    </dgm:pt>
    <dgm:pt modelId="{62437553-F5E5-429A-9B47-A8B4D1623915}" type="parTrans" cxnId="{D5C6FC45-9FAA-41A7-97D8-A878B36190EC}">
      <dgm:prSet/>
      <dgm:spPr/>
      <dgm:t>
        <a:bodyPr/>
        <a:lstStyle/>
        <a:p>
          <a:endParaRPr lang="en-GB"/>
        </a:p>
      </dgm:t>
    </dgm:pt>
    <dgm:pt modelId="{E24F1456-EDED-4C03-9A12-8AD7A309DCB0}" type="sibTrans" cxnId="{D5C6FC45-9FAA-41A7-97D8-A878B36190EC}">
      <dgm:prSet/>
      <dgm:spPr/>
      <dgm:t>
        <a:bodyPr/>
        <a:lstStyle/>
        <a:p>
          <a:endParaRPr lang="en-GB"/>
        </a:p>
      </dgm:t>
    </dgm:pt>
    <dgm:pt modelId="{C3A832E4-B81A-4806-B055-F94E5D928562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Quality control (QC</a:t>
          </a:r>
          <a:r>
            <a:rPr lang="en-US" sz="2400" b="1" dirty="0">
              <a:solidFill>
                <a:schemeClr val="bg1"/>
              </a:solidFill>
            </a:rPr>
            <a:t>) </a:t>
          </a:r>
          <a:endParaRPr lang="en-GB" sz="2400" b="1" dirty="0">
            <a:solidFill>
              <a:schemeClr val="bg1"/>
            </a:solidFill>
          </a:endParaRPr>
        </a:p>
      </dgm:t>
    </dgm:pt>
    <dgm:pt modelId="{1CBA3679-7A43-4CCF-BD5B-0B7F5A47E95B}" type="parTrans" cxnId="{FED80177-787A-402B-82AF-6DEE14FC20AE}">
      <dgm:prSet/>
      <dgm:spPr/>
      <dgm:t>
        <a:bodyPr/>
        <a:lstStyle/>
        <a:p>
          <a:endParaRPr lang="en-GB"/>
        </a:p>
      </dgm:t>
    </dgm:pt>
    <dgm:pt modelId="{B693F748-A725-4B68-A41A-1349EF211D81}" type="sibTrans" cxnId="{FED80177-787A-402B-82AF-6DEE14FC20AE}">
      <dgm:prSet/>
      <dgm:spPr/>
      <dgm:t>
        <a:bodyPr/>
        <a:lstStyle/>
        <a:p>
          <a:endParaRPr lang="en-GB"/>
        </a:p>
      </dgm:t>
    </dgm:pt>
    <dgm:pt modelId="{84F1E4D2-54A6-4129-94E7-1991F9BCBB55}" type="pres">
      <dgm:prSet presAssocID="{0B9FA1B3-C4D2-48C9-A876-EA2A4D0A71B6}" presName="CompostProcess" presStyleCnt="0">
        <dgm:presLayoutVars>
          <dgm:dir/>
          <dgm:resizeHandles val="exact"/>
        </dgm:presLayoutVars>
      </dgm:prSet>
      <dgm:spPr/>
    </dgm:pt>
    <dgm:pt modelId="{412747EC-A520-4BF8-8085-132A4E3E3D8A}" type="pres">
      <dgm:prSet presAssocID="{0B9FA1B3-C4D2-48C9-A876-EA2A4D0A71B6}" presName="arrow" presStyleLbl="bgShp" presStyleIdx="0" presStyleCnt="1"/>
      <dgm:spPr/>
    </dgm:pt>
    <dgm:pt modelId="{B91E1455-0DB6-4F37-AF3B-EE603BFDF77C}" type="pres">
      <dgm:prSet presAssocID="{0B9FA1B3-C4D2-48C9-A876-EA2A4D0A71B6}" presName="linearProcess" presStyleCnt="0"/>
      <dgm:spPr/>
    </dgm:pt>
    <dgm:pt modelId="{393B66F3-E7A2-45CE-8708-A2248A34AA88}" type="pres">
      <dgm:prSet presAssocID="{88E5DA84-715D-4604-BDBE-5F5B94D0672D}" presName="textNode" presStyleLbl="node1" presStyleIdx="0" presStyleCnt="6" custScaleX="156112" custLinFactNeighborX="-22">
        <dgm:presLayoutVars>
          <dgm:bulletEnabled val="1"/>
        </dgm:presLayoutVars>
      </dgm:prSet>
      <dgm:spPr/>
    </dgm:pt>
    <dgm:pt modelId="{A1AD8DE7-CBC8-4CAD-8616-43ACED1D8050}" type="pres">
      <dgm:prSet presAssocID="{C9B1D2E7-9C76-4DDC-B79B-25800E7BB542}" presName="sibTrans" presStyleCnt="0"/>
      <dgm:spPr/>
    </dgm:pt>
    <dgm:pt modelId="{DDEECFF4-D192-4F02-A75E-DDEA435F38EF}" type="pres">
      <dgm:prSet presAssocID="{3F19DB67-B8F2-4852-A865-A82B9DC8176A}" presName="textNode" presStyleLbl="node1" presStyleIdx="1" presStyleCnt="6" custScaleX="161428">
        <dgm:presLayoutVars>
          <dgm:bulletEnabled val="1"/>
        </dgm:presLayoutVars>
      </dgm:prSet>
      <dgm:spPr/>
    </dgm:pt>
    <dgm:pt modelId="{63BF9F3F-3DCC-4668-9FBF-13E625F6AA92}" type="pres">
      <dgm:prSet presAssocID="{92C4FE9D-BFB3-4A24-BF2B-E4D1720E4C95}" presName="sibTrans" presStyleCnt="0"/>
      <dgm:spPr/>
    </dgm:pt>
    <dgm:pt modelId="{52991DA0-907E-431A-8041-14C5720DA34D}" type="pres">
      <dgm:prSet presAssocID="{A036602E-3DB4-4DEE-8993-88340482D930}" presName="textNode" presStyleLbl="node1" presStyleIdx="2" presStyleCnt="6" custScaleX="175039">
        <dgm:presLayoutVars>
          <dgm:bulletEnabled val="1"/>
        </dgm:presLayoutVars>
      </dgm:prSet>
      <dgm:spPr/>
    </dgm:pt>
    <dgm:pt modelId="{A3EE237F-337E-4B92-BB4E-97145C311E6C}" type="pres">
      <dgm:prSet presAssocID="{EA3E787B-20BC-4731-9E7B-59C8CDE5C591}" presName="sibTrans" presStyleCnt="0"/>
      <dgm:spPr/>
    </dgm:pt>
    <dgm:pt modelId="{BA88EF15-5B4B-4B7E-AF15-28D408714D7A}" type="pres">
      <dgm:prSet presAssocID="{0D5F67BD-5F9C-42A9-8BE2-C234C03F5046}" presName="textNode" presStyleLbl="node1" presStyleIdx="3" presStyleCnt="6" custScaleX="198576">
        <dgm:presLayoutVars>
          <dgm:bulletEnabled val="1"/>
        </dgm:presLayoutVars>
      </dgm:prSet>
      <dgm:spPr/>
    </dgm:pt>
    <dgm:pt modelId="{2B213FC0-657A-4BF9-BE5D-B43CCBEFF072}" type="pres">
      <dgm:prSet presAssocID="{995E8C1A-F65E-4DF1-935D-CD365EDD97B7}" presName="sibTrans" presStyleCnt="0"/>
      <dgm:spPr/>
    </dgm:pt>
    <dgm:pt modelId="{CDA67569-2628-457B-9BDB-9705EC626C72}" type="pres">
      <dgm:prSet presAssocID="{2322F30A-39F7-406D-A1CA-FF59493014CB}" presName="textNode" presStyleLbl="node1" presStyleIdx="4" presStyleCnt="6" custScaleX="169267">
        <dgm:presLayoutVars>
          <dgm:bulletEnabled val="1"/>
        </dgm:presLayoutVars>
      </dgm:prSet>
      <dgm:spPr/>
    </dgm:pt>
    <dgm:pt modelId="{1F366AA4-A610-4048-B616-E935DBFD5C9A}" type="pres">
      <dgm:prSet presAssocID="{E24F1456-EDED-4C03-9A12-8AD7A309DCB0}" presName="sibTrans" presStyleCnt="0"/>
      <dgm:spPr/>
    </dgm:pt>
    <dgm:pt modelId="{EFF3D924-8957-403C-BD67-9E30DE1EFCC6}" type="pres">
      <dgm:prSet presAssocID="{C3A832E4-B81A-4806-B055-F94E5D928562}" presName="textNode" presStyleLbl="node1" presStyleIdx="5" presStyleCnt="6" custScaleX="105577">
        <dgm:presLayoutVars>
          <dgm:bulletEnabled val="1"/>
        </dgm:presLayoutVars>
      </dgm:prSet>
      <dgm:spPr/>
    </dgm:pt>
  </dgm:ptLst>
  <dgm:cxnLst>
    <dgm:cxn modelId="{8F8AB00E-2B35-49E4-8384-1472F8D067DC}" type="presOf" srcId="{C3A832E4-B81A-4806-B055-F94E5D928562}" destId="{EFF3D924-8957-403C-BD67-9E30DE1EFCC6}" srcOrd="0" destOrd="0" presId="urn:microsoft.com/office/officeart/2005/8/layout/hProcess9"/>
    <dgm:cxn modelId="{6ED9E114-5974-4A72-8A5A-60C4D45C632F}" type="presOf" srcId="{0D5F67BD-5F9C-42A9-8BE2-C234C03F5046}" destId="{BA88EF15-5B4B-4B7E-AF15-28D408714D7A}" srcOrd="0" destOrd="0" presId="urn:microsoft.com/office/officeart/2005/8/layout/hProcess9"/>
    <dgm:cxn modelId="{A37CBC2A-0CBE-42CF-B796-36DB9067D1ED}" type="presOf" srcId="{88E5DA84-715D-4604-BDBE-5F5B94D0672D}" destId="{393B66F3-E7A2-45CE-8708-A2248A34AA88}" srcOrd="0" destOrd="0" presId="urn:microsoft.com/office/officeart/2005/8/layout/hProcess9"/>
    <dgm:cxn modelId="{DD533A44-CCA2-4932-88B6-85C0E8E3373A}" srcId="{0B9FA1B3-C4D2-48C9-A876-EA2A4D0A71B6}" destId="{3F19DB67-B8F2-4852-A865-A82B9DC8176A}" srcOrd="1" destOrd="0" parTransId="{5311727F-653B-4CED-A680-7E4265FFF49A}" sibTransId="{92C4FE9D-BFB3-4A24-BF2B-E4D1720E4C95}"/>
    <dgm:cxn modelId="{D5C6FC45-9FAA-41A7-97D8-A878B36190EC}" srcId="{0B9FA1B3-C4D2-48C9-A876-EA2A4D0A71B6}" destId="{2322F30A-39F7-406D-A1CA-FF59493014CB}" srcOrd="4" destOrd="0" parTransId="{62437553-F5E5-429A-9B47-A8B4D1623915}" sibTransId="{E24F1456-EDED-4C03-9A12-8AD7A309DCB0}"/>
    <dgm:cxn modelId="{855CBA67-2136-48BC-BC4E-D38C78E57E32}" type="presOf" srcId="{0B9FA1B3-C4D2-48C9-A876-EA2A4D0A71B6}" destId="{84F1E4D2-54A6-4129-94E7-1991F9BCBB55}" srcOrd="0" destOrd="0" presId="urn:microsoft.com/office/officeart/2005/8/layout/hProcess9"/>
    <dgm:cxn modelId="{E4284D6C-3C03-4921-A9A1-BF520B898F3D}" type="presOf" srcId="{2322F30A-39F7-406D-A1CA-FF59493014CB}" destId="{CDA67569-2628-457B-9BDB-9705EC626C72}" srcOrd="0" destOrd="0" presId="urn:microsoft.com/office/officeart/2005/8/layout/hProcess9"/>
    <dgm:cxn modelId="{73FF4D54-80D4-4675-A446-75B2B242AC27}" type="presOf" srcId="{3F19DB67-B8F2-4852-A865-A82B9DC8176A}" destId="{DDEECFF4-D192-4F02-A75E-DDEA435F38EF}" srcOrd="0" destOrd="0" presId="urn:microsoft.com/office/officeart/2005/8/layout/hProcess9"/>
    <dgm:cxn modelId="{E3B9F775-3473-4488-908E-23B735802E29}" srcId="{0B9FA1B3-C4D2-48C9-A876-EA2A4D0A71B6}" destId="{88E5DA84-715D-4604-BDBE-5F5B94D0672D}" srcOrd="0" destOrd="0" parTransId="{2D77DA64-020D-4E8A-B842-348F0895BB35}" sibTransId="{C9B1D2E7-9C76-4DDC-B79B-25800E7BB542}"/>
    <dgm:cxn modelId="{FED80177-787A-402B-82AF-6DEE14FC20AE}" srcId="{0B9FA1B3-C4D2-48C9-A876-EA2A4D0A71B6}" destId="{C3A832E4-B81A-4806-B055-F94E5D928562}" srcOrd="5" destOrd="0" parTransId="{1CBA3679-7A43-4CCF-BD5B-0B7F5A47E95B}" sibTransId="{B693F748-A725-4B68-A41A-1349EF211D81}"/>
    <dgm:cxn modelId="{6D3388EB-3AE7-4696-8775-AD9B4A5B6309}" type="presOf" srcId="{A036602E-3DB4-4DEE-8993-88340482D930}" destId="{52991DA0-907E-431A-8041-14C5720DA34D}" srcOrd="0" destOrd="0" presId="urn:microsoft.com/office/officeart/2005/8/layout/hProcess9"/>
    <dgm:cxn modelId="{D0BF60FB-600F-4B87-A92C-59E777BBB0D4}" srcId="{0B9FA1B3-C4D2-48C9-A876-EA2A4D0A71B6}" destId="{0D5F67BD-5F9C-42A9-8BE2-C234C03F5046}" srcOrd="3" destOrd="0" parTransId="{F2167D2B-92F2-487A-A395-38C79859F83A}" sibTransId="{995E8C1A-F65E-4DF1-935D-CD365EDD97B7}"/>
    <dgm:cxn modelId="{D5B4EAFC-9E84-4704-BDDF-190BE5B8D939}" srcId="{0B9FA1B3-C4D2-48C9-A876-EA2A4D0A71B6}" destId="{A036602E-3DB4-4DEE-8993-88340482D930}" srcOrd="2" destOrd="0" parTransId="{C51AE4AB-7FEB-4710-BECD-132560E61071}" sibTransId="{EA3E787B-20BC-4731-9E7B-59C8CDE5C591}"/>
    <dgm:cxn modelId="{E7F60AF5-3110-4D75-BDB1-BDBCF99BCAB2}" type="presParOf" srcId="{84F1E4D2-54A6-4129-94E7-1991F9BCBB55}" destId="{412747EC-A520-4BF8-8085-132A4E3E3D8A}" srcOrd="0" destOrd="0" presId="urn:microsoft.com/office/officeart/2005/8/layout/hProcess9"/>
    <dgm:cxn modelId="{1BECCE1D-FDF8-4E4E-A636-57A89BEA5DDE}" type="presParOf" srcId="{84F1E4D2-54A6-4129-94E7-1991F9BCBB55}" destId="{B91E1455-0DB6-4F37-AF3B-EE603BFDF77C}" srcOrd="1" destOrd="0" presId="urn:microsoft.com/office/officeart/2005/8/layout/hProcess9"/>
    <dgm:cxn modelId="{66168BD3-CCB6-4C81-A988-AA60B95C9ACA}" type="presParOf" srcId="{B91E1455-0DB6-4F37-AF3B-EE603BFDF77C}" destId="{393B66F3-E7A2-45CE-8708-A2248A34AA88}" srcOrd="0" destOrd="0" presId="urn:microsoft.com/office/officeart/2005/8/layout/hProcess9"/>
    <dgm:cxn modelId="{88D0942E-B6A8-4242-B8E5-DA5694E7AD1F}" type="presParOf" srcId="{B91E1455-0DB6-4F37-AF3B-EE603BFDF77C}" destId="{A1AD8DE7-CBC8-4CAD-8616-43ACED1D8050}" srcOrd="1" destOrd="0" presId="urn:microsoft.com/office/officeart/2005/8/layout/hProcess9"/>
    <dgm:cxn modelId="{C35F1DAD-BA71-4AC1-B6D6-56C1C15B3779}" type="presParOf" srcId="{B91E1455-0DB6-4F37-AF3B-EE603BFDF77C}" destId="{DDEECFF4-D192-4F02-A75E-DDEA435F38EF}" srcOrd="2" destOrd="0" presId="urn:microsoft.com/office/officeart/2005/8/layout/hProcess9"/>
    <dgm:cxn modelId="{E3D33A72-FEAB-4C7C-A25C-32CF39235E90}" type="presParOf" srcId="{B91E1455-0DB6-4F37-AF3B-EE603BFDF77C}" destId="{63BF9F3F-3DCC-4668-9FBF-13E625F6AA92}" srcOrd="3" destOrd="0" presId="urn:microsoft.com/office/officeart/2005/8/layout/hProcess9"/>
    <dgm:cxn modelId="{71B04B54-AB92-4E93-836C-BC8B12BB51DA}" type="presParOf" srcId="{B91E1455-0DB6-4F37-AF3B-EE603BFDF77C}" destId="{52991DA0-907E-431A-8041-14C5720DA34D}" srcOrd="4" destOrd="0" presId="urn:microsoft.com/office/officeart/2005/8/layout/hProcess9"/>
    <dgm:cxn modelId="{41643D96-5EBD-4DE5-B6D5-BDE3D1418C21}" type="presParOf" srcId="{B91E1455-0DB6-4F37-AF3B-EE603BFDF77C}" destId="{A3EE237F-337E-4B92-BB4E-97145C311E6C}" srcOrd="5" destOrd="0" presId="urn:microsoft.com/office/officeart/2005/8/layout/hProcess9"/>
    <dgm:cxn modelId="{EFE03A64-E205-433E-B76E-8011F83FE2F5}" type="presParOf" srcId="{B91E1455-0DB6-4F37-AF3B-EE603BFDF77C}" destId="{BA88EF15-5B4B-4B7E-AF15-28D408714D7A}" srcOrd="6" destOrd="0" presId="urn:microsoft.com/office/officeart/2005/8/layout/hProcess9"/>
    <dgm:cxn modelId="{8B681F32-8FA5-4555-9C76-53C1E905B051}" type="presParOf" srcId="{B91E1455-0DB6-4F37-AF3B-EE603BFDF77C}" destId="{2B213FC0-657A-4BF9-BE5D-B43CCBEFF072}" srcOrd="7" destOrd="0" presId="urn:microsoft.com/office/officeart/2005/8/layout/hProcess9"/>
    <dgm:cxn modelId="{480BFF7E-AEA6-402B-95BC-45503C186E3C}" type="presParOf" srcId="{B91E1455-0DB6-4F37-AF3B-EE603BFDF77C}" destId="{CDA67569-2628-457B-9BDB-9705EC626C72}" srcOrd="8" destOrd="0" presId="urn:microsoft.com/office/officeart/2005/8/layout/hProcess9"/>
    <dgm:cxn modelId="{0CA1975E-8014-43D7-BDC8-4EB56D37F8A8}" type="presParOf" srcId="{B91E1455-0DB6-4F37-AF3B-EE603BFDF77C}" destId="{1F366AA4-A610-4048-B616-E935DBFD5C9A}" srcOrd="9" destOrd="0" presId="urn:microsoft.com/office/officeart/2005/8/layout/hProcess9"/>
    <dgm:cxn modelId="{51E2F2D7-390A-498B-8FEA-F1AA2430CF3E}" type="presParOf" srcId="{B91E1455-0DB6-4F37-AF3B-EE603BFDF77C}" destId="{EFF3D924-8957-403C-BD67-9E30DE1EFCC6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Defines the circuit with symbols and nets</a:t>
          </a:r>
          <a:endParaRPr lang="en-GB" b="1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Creating symbols and footprints</a:t>
          </a:r>
        </a:p>
        <a:p>
          <a:pPr algn="l"/>
          <a:r>
            <a:rPr lang="en-US" b="1" dirty="0">
              <a:solidFill>
                <a:schemeClr val="bg1"/>
              </a:solidFill>
            </a:rPr>
            <a:t>Associating symbols and footprints</a:t>
          </a:r>
          <a:endParaRPr lang="en-GB" b="1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69C343C9-8BBD-4175-87D1-40484FEEC347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Creating rules for critical nets</a:t>
          </a:r>
          <a:endParaRPr lang="en-GB" b="1" dirty="0">
            <a:solidFill>
              <a:schemeClr val="bg1"/>
            </a:solidFill>
          </a:endParaRPr>
        </a:p>
      </dgm:t>
    </dgm:pt>
    <dgm:pt modelId="{1C5560AE-B589-4077-989D-21307EFCECA9}" type="parTrans" cxnId="{DBE67559-6C05-4160-A967-E46E372B4048}">
      <dgm:prSet/>
      <dgm:spPr/>
      <dgm:t>
        <a:bodyPr/>
        <a:lstStyle/>
        <a:p>
          <a:endParaRPr lang="en-GB"/>
        </a:p>
      </dgm:t>
    </dgm:pt>
    <dgm:pt modelId="{3181D12C-4193-4A78-8AB3-DF09BAFD3BC0}" type="sibTrans" cxnId="{DBE67559-6C05-4160-A967-E46E372B4048}">
      <dgm:prSet/>
      <dgm:spPr/>
      <dgm:t>
        <a:bodyPr/>
        <a:lstStyle/>
        <a:p>
          <a:endParaRPr lang="en-GB"/>
        </a:p>
      </dgm:t>
    </dgm:pt>
    <dgm:pt modelId="{32784C4C-8E06-4559-845C-FD6BF5656E80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Creating a netlist</a:t>
          </a:r>
        </a:p>
        <a:p>
          <a:pPr algn="l"/>
          <a:r>
            <a:rPr lang="en-US" b="1" dirty="0">
              <a:solidFill>
                <a:schemeClr val="bg1"/>
              </a:solidFill>
            </a:rPr>
            <a:t>Netlist is a description of the connectivity of the circuit.</a:t>
          </a:r>
        </a:p>
        <a:p>
          <a:pPr algn="l"/>
          <a:r>
            <a:rPr lang="en-US" b="1" dirty="0">
              <a:solidFill>
                <a:schemeClr val="bg1"/>
              </a:solidFill>
            </a:rPr>
            <a:t>Describes each component and its connections</a:t>
          </a:r>
          <a:endParaRPr lang="en-GB" b="1" dirty="0">
            <a:solidFill>
              <a:schemeClr val="bg1"/>
            </a:solidFill>
          </a:endParaRPr>
        </a:p>
      </dgm:t>
    </dgm:pt>
    <dgm:pt modelId="{51D00BBD-FB7D-44C1-B5E6-76F016190E28}" type="parTrans" cxnId="{EA46A5F9-8EDB-4902-85EE-2160FE4864F0}">
      <dgm:prSet/>
      <dgm:spPr/>
      <dgm:t>
        <a:bodyPr/>
        <a:lstStyle/>
        <a:p>
          <a:endParaRPr lang="en-GB"/>
        </a:p>
      </dgm:t>
    </dgm:pt>
    <dgm:pt modelId="{C4C35296-C2F1-4E60-93B1-CD4D46A99F8A}" type="sibTrans" cxnId="{EA46A5F9-8EDB-4902-85EE-2160FE4864F0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4" custScaleX="91997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4">
        <dgm:presLayoutVars>
          <dgm:bulletEnabled val="1"/>
        </dgm:presLayoutVars>
      </dgm:prSet>
      <dgm:spPr/>
    </dgm:pt>
    <dgm:pt modelId="{B96EE173-1AB7-4EC9-834C-93EBECE7D1E6}" type="pres">
      <dgm:prSet presAssocID="{8BA8EA5C-1F95-456D-A8F7-12756280E388}" presName="sibTrans" presStyleCnt="0"/>
      <dgm:spPr/>
    </dgm:pt>
    <dgm:pt modelId="{E1175694-233C-452D-A9D8-698C1AEE1CA9}" type="pres">
      <dgm:prSet presAssocID="{69C343C9-8BBD-4175-87D1-40484FEEC347}" presName="textNode" presStyleLbl="node1" presStyleIdx="2" presStyleCnt="4">
        <dgm:presLayoutVars>
          <dgm:bulletEnabled val="1"/>
        </dgm:presLayoutVars>
      </dgm:prSet>
      <dgm:spPr/>
    </dgm:pt>
    <dgm:pt modelId="{6D5FDA78-667A-49F8-9601-7DFA78FBAF9E}" type="pres">
      <dgm:prSet presAssocID="{3181D12C-4193-4A78-8AB3-DF09BAFD3BC0}" presName="sibTrans" presStyleCnt="0"/>
      <dgm:spPr/>
    </dgm:pt>
    <dgm:pt modelId="{D2699FEE-BD96-4EDB-B3F6-9D76DE7296EA}" type="pres">
      <dgm:prSet presAssocID="{32784C4C-8E06-4559-845C-FD6BF5656E8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DF92713C-A508-4079-8C17-3A115A04A28E}" type="presOf" srcId="{69C343C9-8BBD-4175-87D1-40484FEEC347}" destId="{E1175694-233C-452D-A9D8-698C1AEE1CA9}" srcOrd="0" destOrd="0" presId="urn:microsoft.com/office/officeart/2005/8/layout/hProcess9"/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FFBFBF6D-4EC3-49F2-9D4C-27A8DA921409}" type="presOf" srcId="{32784C4C-8E06-4559-845C-FD6BF5656E80}" destId="{D2699FEE-BD96-4EDB-B3F6-9D76DE7296EA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DBE67559-6C05-4160-A967-E46E372B4048}" srcId="{D2540DE1-6B36-49D9-A44A-C3410AEE5758}" destId="{69C343C9-8BBD-4175-87D1-40484FEEC347}" srcOrd="2" destOrd="0" parTransId="{1C5560AE-B589-4077-989D-21307EFCECA9}" sibTransId="{3181D12C-4193-4A78-8AB3-DF09BAFD3BC0}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EA46A5F9-8EDB-4902-85EE-2160FE4864F0}" srcId="{D2540DE1-6B36-49D9-A44A-C3410AEE5758}" destId="{32784C4C-8E06-4559-845C-FD6BF5656E80}" srcOrd="3" destOrd="0" parTransId="{51D00BBD-FB7D-44C1-B5E6-76F016190E28}" sibTransId="{C4C35296-C2F1-4E60-93B1-CD4D46A99F8A}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2541B88A-713D-47F7-98BD-A3FD4021E658}" type="presParOf" srcId="{0FDBD190-655A-422A-805A-948AADC3B7ED}" destId="{B96EE173-1AB7-4EC9-834C-93EBECE7D1E6}" srcOrd="3" destOrd="0" presId="urn:microsoft.com/office/officeart/2005/8/layout/hProcess9"/>
    <dgm:cxn modelId="{D6ACD736-7F9B-498E-A1CF-0291938D7E5C}" type="presParOf" srcId="{0FDBD190-655A-422A-805A-948AADC3B7ED}" destId="{E1175694-233C-452D-A9D8-698C1AEE1CA9}" srcOrd="4" destOrd="0" presId="urn:microsoft.com/office/officeart/2005/8/layout/hProcess9"/>
    <dgm:cxn modelId="{F5D6A429-B8D9-4B6C-8B8E-D8E430C878BE}" type="presParOf" srcId="{0FDBD190-655A-422A-805A-948AADC3B7ED}" destId="{6D5FDA78-667A-49F8-9601-7DFA78FBAF9E}" srcOrd="5" destOrd="0" presId="urn:microsoft.com/office/officeart/2005/8/layout/hProcess9"/>
    <dgm:cxn modelId="{4D6E9ADF-B70C-4AE8-B88F-90D01F3C555F}" type="presParOf" srcId="{0FDBD190-655A-422A-805A-948AADC3B7ED}" destId="{D2699FEE-BD96-4EDB-B3F6-9D76DE7296E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Layer stackup and design rules</a:t>
          </a:r>
          <a:endParaRPr lang="en-GB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PCB composition</a:t>
          </a:r>
          <a:endParaRPr lang="en-GB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FA9AEC8C-FC1D-4DFD-9825-C85EBF5F1DCD}">
      <dgm:prSet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PCB configuration</a:t>
          </a:r>
          <a:endParaRPr lang="en-GB" dirty="0">
            <a:solidFill>
              <a:schemeClr val="bg1"/>
            </a:solidFill>
          </a:endParaRPr>
        </a:p>
      </dgm:t>
    </dgm:pt>
    <dgm:pt modelId="{BEB91A18-C326-4D22-BF0D-99F04CD85F51}" type="parTrans" cxnId="{0ECF4211-D6DF-41E4-85CA-A69F96EFAF79}">
      <dgm:prSet/>
      <dgm:spPr/>
      <dgm:t>
        <a:bodyPr/>
        <a:lstStyle/>
        <a:p>
          <a:endParaRPr lang="en-GB"/>
        </a:p>
      </dgm:t>
    </dgm:pt>
    <dgm:pt modelId="{DCBBA4B5-E793-4E37-9FF4-E4AA3DDDABEE}" type="sibTrans" cxnId="{0ECF4211-D6DF-41E4-85CA-A69F96EFAF79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3" custScaleX="91997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3" custLinFactX="96374" custLinFactNeighborX="100000" custLinFactNeighborY="-3032">
        <dgm:presLayoutVars>
          <dgm:bulletEnabled val="1"/>
        </dgm:presLayoutVars>
      </dgm:prSet>
      <dgm:spPr/>
    </dgm:pt>
    <dgm:pt modelId="{B96EE173-1AB7-4EC9-834C-93EBECE7D1E6}" type="pres">
      <dgm:prSet presAssocID="{8BA8EA5C-1F95-456D-A8F7-12756280E388}" presName="sibTrans" presStyleCnt="0"/>
      <dgm:spPr/>
    </dgm:pt>
    <dgm:pt modelId="{2042CE40-5087-4C7F-BCEC-F34EB2B42C01}" type="pres">
      <dgm:prSet presAssocID="{FA9AEC8C-FC1D-4DFD-9825-C85EBF5F1DCD}" presName="textNode" presStyleLbl="node1" presStyleIdx="2" presStyleCnt="3" custLinFactX="-98528" custLinFactNeighborX="-100000" custLinFactNeighborY="-3344">
        <dgm:presLayoutVars>
          <dgm:bulletEnabled val="1"/>
        </dgm:presLayoutVars>
      </dgm:prSet>
      <dgm:spPr/>
    </dgm:pt>
  </dgm:ptLst>
  <dgm:cxnLst>
    <dgm:cxn modelId="{0ECF4211-D6DF-41E4-85CA-A69F96EFAF79}" srcId="{D2540DE1-6B36-49D9-A44A-C3410AEE5758}" destId="{FA9AEC8C-FC1D-4DFD-9825-C85EBF5F1DCD}" srcOrd="2" destOrd="0" parTransId="{BEB91A18-C326-4D22-BF0D-99F04CD85F51}" sibTransId="{DCBBA4B5-E793-4E37-9FF4-E4AA3DDDABEE}"/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9745D5FD-DECA-4B91-9532-E99920A26D46}" type="presOf" srcId="{FA9AEC8C-FC1D-4DFD-9825-C85EBF5F1DCD}" destId="{2042CE40-5087-4C7F-BCEC-F34EB2B42C01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2541B88A-713D-47F7-98BD-A3FD4021E658}" type="presParOf" srcId="{0FDBD190-655A-422A-805A-948AADC3B7ED}" destId="{B96EE173-1AB7-4EC9-834C-93EBECE7D1E6}" srcOrd="3" destOrd="0" presId="urn:microsoft.com/office/officeart/2005/8/layout/hProcess9"/>
    <dgm:cxn modelId="{E9732A45-D77F-4F1D-8E7A-41AF5A54E8C9}" type="presParOf" srcId="{0FDBD190-655A-422A-805A-948AADC3B7ED}" destId="{2042CE40-5087-4C7F-BCEC-F34EB2B42C0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2E1166-1CAC-429F-AFCE-E2CADDE6384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776E26-C8FA-4D6A-8759-DBFBF1F9EA81}">
      <dgm:prSet custT="1"/>
      <dgm:spPr/>
      <dgm:t>
        <a:bodyPr/>
        <a:lstStyle/>
        <a:p>
          <a:r>
            <a:rPr lang="en-GB" sz="1600" dirty="0"/>
            <a:t>Different layers that make up a PCB</a:t>
          </a:r>
          <a:endParaRPr lang="en-US" sz="1600" dirty="0"/>
        </a:p>
      </dgm:t>
    </dgm:pt>
    <dgm:pt modelId="{8C7F95EA-0051-42A2-B57B-E234731D18C1}" type="parTrans" cxnId="{52A837DA-30AB-4074-8A04-51315A53B08C}">
      <dgm:prSet/>
      <dgm:spPr/>
      <dgm:t>
        <a:bodyPr/>
        <a:lstStyle/>
        <a:p>
          <a:endParaRPr lang="en-US"/>
        </a:p>
      </dgm:t>
    </dgm:pt>
    <dgm:pt modelId="{DC2FE11A-ACE8-4DE0-A6E8-85749538F8A8}" type="sibTrans" cxnId="{52A837DA-30AB-4074-8A04-51315A53B08C}">
      <dgm:prSet/>
      <dgm:spPr/>
      <dgm:t>
        <a:bodyPr/>
        <a:lstStyle/>
        <a:p>
          <a:endParaRPr lang="en-US"/>
        </a:p>
      </dgm:t>
    </dgm:pt>
    <dgm:pt modelId="{47D4C82D-C372-4F07-B893-2A10EC030CAC}">
      <dgm:prSet custT="1"/>
      <dgm:spPr/>
      <dgm:t>
        <a:bodyPr/>
        <a:lstStyle/>
        <a:p>
          <a:r>
            <a:rPr lang="en-GB" sz="1800" dirty="0"/>
            <a:t>Copper foil</a:t>
          </a:r>
          <a:endParaRPr lang="en-US" sz="1800" dirty="0"/>
        </a:p>
      </dgm:t>
    </dgm:pt>
    <dgm:pt modelId="{1BDA0A77-EDA4-4780-91FC-D36399C22C6A}" type="parTrans" cxnId="{F3F9AAF1-9E26-47FD-AA01-2F85A904D798}">
      <dgm:prSet/>
      <dgm:spPr/>
      <dgm:t>
        <a:bodyPr/>
        <a:lstStyle/>
        <a:p>
          <a:endParaRPr lang="en-US"/>
        </a:p>
      </dgm:t>
    </dgm:pt>
    <dgm:pt modelId="{1FC87143-AE12-4868-9A15-A0C7510AC677}" type="sibTrans" cxnId="{F3F9AAF1-9E26-47FD-AA01-2F85A904D798}">
      <dgm:prSet/>
      <dgm:spPr/>
      <dgm:t>
        <a:bodyPr/>
        <a:lstStyle/>
        <a:p>
          <a:endParaRPr lang="en-US"/>
        </a:p>
      </dgm:t>
    </dgm:pt>
    <dgm:pt modelId="{28D89AB6-1AF1-4037-AABA-AF9ADB067041}">
      <dgm:prSet custT="1"/>
      <dgm:spPr/>
      <dgm:t>
        <a:bodyPr/>
        <a:lstStyle/>
        <a:p>
          <a:r>
            <a:rPr lang="en-GB" sz="1800" dirty="0"/>
            <a:t>Substrate (FR4, Polyamide)</a:t>
          </a:r>
          <a:endParaRPr lang="en-US" sz="1800" dirty="0"/>
        </a:p>
      </dgm:t>
    </dgm:pt>
    <dgm:pt modelId="{9D60F831-FCAB-42F4-AF9D-41C7F1FEF5D9}" type="parTrans" cxnId="{3832DF2E-1105-414E-9126-D9EFA6E90BF6}">
      <dgm:prSet/>
      <dgm:spPr/>
      <dgm:t>
        <a:bodyPr/>
        <a:lstStyle/>
        <a:p>
          <a:endParaRPr lang="en-US"/>
        </a:p>
      </dgm:t>
    </dgm:pt>
    <dgm:pt modelId="{2A61C2AB-D379-4CDD-B32D-4F58D702ED43}" type="sibTrans" cxnId="{3832DF2E-1105-414E-9126-D9EFA6E90BF6}">
      <dgm:prSet/>
      <dgm:spPr/>
      <dgm:t>
        <a:bodyPr/>
        <a:lstStyle/>
        <a:p>
          <a:endParaRPr lang="en-US"/>
        </a:p>
      </dgm:t>
    </dgm:pt>
    <dgm:pt modelId="{02164B1A-769E-43FB-A4AC-319E4CC37D71}">
      <dgm:prSet custT="1"/>
      <dgm:spPr/>
      <dgm:t>
        <a:bodyPr/>
        <a:lstStyle/>
        <a:p>
          <a:r>
            <a:rPr lang="en-GB" sz="1800" dirty="0"/>
            <a:t>Solder mask</a:t>
          </a:r>
          <a:endParaRPr lang="en-US" sz="1800" dirty="0"/>
        </a:p>
      </dgm:t>
    </dgm:pt>
    <dgm:pt modelId="{8D965D64-5DAB-4CAF-832D-3D44BA9B269B}" type="parTrans" cxnId="{1C5E8458-B8B2-4F5F-A4E9-85AAC0C09DDC}">
      <dgm:prSet/>
      <dgm:spPr/>
      <dgm:t>
        <a:bodyPr/>
        <a:lstStyle/>
        <a:p>
          <a:endParaRPr lang="en-US"/>
        </a:p>
      </dgm:t>
    </dgm:pt>
    <dgm:pt modelId="{4EBC8739-77B4-4662-B131-0D0E6EDFB542}" type="sibTrans" cxnId="{1C5E8458-B8B2-4F5F-A4E9-85AAC0C09DDC}">
      <dgm:prSet/>
      <dgm:spPr/>
      <dgm:t>
        <a:bodyPr/>
        <a:lstStyle/>
        <a:p>
          <a:endParaRPr lang="en-US"/>
        </a:p>
      </dgm:t>
    </dgm:pt>
    <dgm:pt modelId="{5049A450-3B83-4F01-B97F-D5C4E903AA6A}">
      <dgm:prSet custT="1"/>
      <dgm:spPr/>
      <dgm:t>
        <a:bodyPr/>
        <a:lstStyle/>
        <a:p>
          <a:r>
            <a:rPr lang="en-GB" sz="1800" dirty="0"/>
            <a:t>Silkscreen</a:t>
          </a:r>
          <a:endParaRPr lang="en-US" sz="1800" dirty="0"/>
        </a:p>
      </dgm:t>
    </dgm:pt>
    <dgm:pt modelId="{454665CC-8A33-4B04-9063-681609AB5AA1}" type="parTrans" cxnId="{1342119A-1A2E-47AB-A006-F68E3C96FB92}">
      <dgm:prSet/>
      <dgm:spPr/>
      <dgm:t>
        <a:bodyPr/>
        <a:lstStyle/>
        <a:p>
          <a:endParaRPr lang="en-US"/>
        </a:p>
      </dgm:t>
    </dgm:pt>
    <dgm:pt modelId="{722ABED1-F06F-4864-BAE0-6CF01B5C6E87}" type="sibTrans" cxnId="{1342119A-1A2E-47AB-A006-F68E3C96FB92}">
      <dgm:prSet/>
      <dgm:spPr/>
      <dgm:t>
        <a:bodyPr/>
        <a:lstStyle/>
        <a:p>
          <a:endParaRPr lang="en-US"/>
        </a:p>
      </dgm:t>
    </dgm:pt>
    <dgm:pt modelId="{921DA492-5243-4B0B-AE43-39D2560C3A28}">
      <dgm:prSet custT="1"/>
      <dgm:spPr/>
      <dgm:t>
        <a:bodyPr/>
        <a:lstStyle/>
        <a:p>
          <a:r>
            <a:rPr lang="en-GB" sz="1800" dirty="0"/>
            <a:t>Paste mask</a:t>
          </a:r>
          <a:endParaRPr lang="en-US" sz="1800" dirty="0"/>
        </a:p>
      </dgm:t>
    </dgm:pt>
    <dgm:pt modelId="{E75DE1F5-325B-4D72-B8DF-58562BEE2C11}" type="parTrans" cxnId="{0E7AFAF8-02A0-4BD9-86AB-602F4A4A0B9B}">
      <dgm:prSet/>
      <dgm:spPr/>
      <dgm:t>
        <a:bodyPr/>
        <a:lstStyle/>
        <a:p>
          <a:endParaRPr lang="en-US"/>
        </a:p>
      </dgm:t>
    </dgm:pt>
    <dgm:pt modelId="{80428A12-D579-4D4E-A4EF-B10395A68606}" type="sibTrans" cxnId="{0E7AFAF8-02A0-4BD9-86AB-602F4A4A0B9B}">
      <dgm:prSet/>
      <dgm:spPr/>
      <dgm:t>
        <a:bodyPr/>
        <a:lstStyle/>
        <a:p>
          <a:endParaRPr lang="en-US"/>
        </a:p>
      </dgm:t>
    </dgm:pt>
    <dgm:pt modelId="{8678B8CB-5C1D-428B-AC0D-87D6F9FC7D92}">
      <dgm:prSet custT="1"/>
      <dgm:spPr/>
      <dgm:t>
        <a:bodyPr/>
        <a:lstStyle/>
        <a:p>
          <a:pPr>
            <a:buNone/>
          </a:pPr>
          <a:r>
            <a:rPr lang="en-US" sz="1800" b="0" i="0" dirty="0"/>
            <a:t>    Protect the copper from oxidation and shorts during operation.</a:t>
          </a:r>
          <a:endParaRPr lang="en-US" sz="1800" dirty="0"/>
        </a:p>
      </dgm:t>
    </dgm:pt>
    <dgm:pt modelId="{DE38BB4F-E353-4FB0-843B-EA6757D9930E}" type="parTrans" cxnId="{202C6452-B0AD-42DA-B488-5A6C36AAC673}">
      <dgm:prSet/>
      <dgm:spPr/>
      <dgm:t>
        <a:bodyPr/>
        <a:lstStyle/>
        <a:p>
          <a:endParaRPr lang="en-GB"/>
        </a:p>
      </dgm:t>
    </dgm:pt>
    <dgm:pt modelId="{A865D0BB-E2A5-4442-AD03-61466CD9228E}" type="sibTrans" cxnId="{202C6452-B0AD-42DA-B488-5A6C36AAC673}">
      <dgm:prSet/>
      <dgm:spPr/>
      <dgm:t>
        <a:bodyPr/>
        <a:lstStyle/>
        <a:p>
          <a:endParaRPr lang="en-GB"/>
        </a:p>
      </dgm:t>
    </dgm:pt>
    <dgm:pt modelId="{F1DC1650-9109-4AEE-B6E2-8B87A577204E}">
      <dgm:prSet custT="1"/>
      <dgm:spPr/>
      <dgm:t>
        <a:bodyPr/>
        <a:lstStyle/>
        <a:p>
          <a:endParaRPr lang="en-US" sz="1800" dirty="0"/>
        </a:p>
      </dgm:t>
    </dgm:pt>
    <dgm:pt modelId="{8C912AD3-30C4-4411-AEBE-5418EB66ED4D}" type="parTrans" cxnId="{0C53AB1C-03AE-4B36-A7EA-E241F9D7044C}">
      <dgm:prSet/>
      <dgm:spPr/>
      <dgm:t>
        <a:bodyPr/>
        <a:lstStyle/>
        <a:p>
          <a:endParaRPr lang="en-GB"/>
        </a:p>
      </dgm:t>
    </dgm:pt>
    <dgm:pt modelId="{A7C95B0A-1B7F-420E-BCFA-49A83F54E3F2}" type="sibTrans" cxnId="{0C53AB1C-03AE-4B36-A7EA-E241F9D7044C}">
      <dgm:prSet/>
      <dgm:spPr/>
      <dgm:t>
        <a:bodyPr/>
        <a:lstStyle/>
        <a:p>
          <a:endParaRPr lang="en-GB"/>
        </a:p>
      </dgm:t>
    </dgm:pt>
    <dgm:pt modelId="{BD7C04AB-C1E9-4439-9856-E556633DC237}">
      <dgm:prSet custT="1"/>
      <dgm:spPr/>
      <dgm:t>
        <a:bodyPr/>
        <a:lstStyle/>
        <a:p>
          <a:endParaRPr lang="en-US" sz="1800" dirty="0"/>
        </a:p>
      </dgm:t>
    </dgm:pt>
    <dgm:pt modelId="{C03E40C7-2F6C-4E6C-B46D-F24E99696242}" type="parTrans" cxnId="{1EABEE42-3720-49F6-8AD4-8CAE8B33353C}">
      <dgm:prSet/>
      <dgm:spPr/>
      <dgm:t>
        <a:bodyPr/>
        <a:lstStyle/>
        <a:p>
          <a:endParaRPr lang="en-GB"/>
        </a:p>
      </dgm:t>
    </dgm:pt>
    <dgm:pt modelId="{2DE33889-41F5-410B-8162-C361E141DE34}" type="sibTrans" cxnId="{1EABEE42-3720-49F6-8AD4-8CAE8B33353C}">
      <dgm:prSet/>
      <dgm:spPr/>
      <dgm:t>
        <a:bodyPr/>
        <a:lstStyle/>
        <a:p>
          <a:endParaRPr lang="en-GB"/>
        </a:p>
      </dgm:t>
    </dgm:pt>
    <dgm:pt modelId="{7609EA12-FF60-4EF8-9BB2-F32CE60E8A1E}">
      <dgm:prSet custT="1"/>
      <dgm:spPr/>
      <dgm:t>
        <a:bodyPr/>
        <a:lstStyle/>
        <a:p>
          <a:pPr>
            <a:buNone/>
          </a:pPr>
          <a:endParaRPr lang="en-US" sz="1800" dirty="0"/>
        </a:p>
      </dgm:t>
    </dgm:pt>
    <dgm:pt modelId="{C4900F3F-D588-43C5-9A84-D399756F152E}" type="parTrans" cxnId="{6755BD7E-BCAE-4EC0-8A49-458AD8D85658}">
      <dgm:prSet/>
      <dgm:spPr/>
      <dgm:t>
        <a:bodyPr/>
        <a:lstStyle/>
        <a:p>
          <a:endParaRPr lang="en-GB"/>
        </a:p>
      </dgm:t>
    </dgm:pt>
    <dgm:pt modelId="{B3F93332-E575-4935-B452-52279DD3F5ED}" type="sibTrans" cxnId="{6755BD7E-BCAE-4EC0-8A49-458AD8D85658}">
      <dgm:prSet/>
      <dgm:spPr/>
      <dgm:t>
        <a:bodyPr/>
        <a:lstStyle/>
        <a:p>
          <a:endParaRPr lang="en-GB"/>
        </a:p>
      </dgm:t>
    </dgm:pt>
    <dgm:pt modelId="{96FECAFC-9CF7-4873-A4DA-61B66110575E}">
      <dgm:prSet custT="1"/>
      <dgm:spPr/>
      <dgm:t>
        <a:bodyPr/>
        <a:lstStyle/>
        <a:p>
          <a:pPr>
            <a:buNone/>
          </a:pPr>
          <a:r>
            <a:rPr lang="en-US" sz="1800" b="0" i="0" dirty="0"/>
            <a:t>    Ink trace used to identify the PCB components, marks, logos, symbols</a:t>
          </a:r>
          <a:endParaRPr lang="en-US" sz="1800" b="0" dirty="0"/>
        </a:p>
      </dgm:t>
    </dgm:pt>
    <dgm:pt modelId="{63D8E5B5-58AB-4637-ADA2-175FC7FBD356}" type="parTrans" cxnId="{3F72B418-11A6-46ED-9468-4E13676969B0}">
      <dgm:prSet/>
      <dgm:spPr/>
      <dgm:t>
        <a:bodyPr/>
        <a:lstStyle/>
        <a:p>
          <a:endParaRPr lang="en-GB"/>
        </a:p>
      </dgm:t>
    </dgm:pt>
    <dgm:pt modelId="{F3E72540-F04B-45C4-B632-7ED819E6E8B2}" type="sibTrans" cxnId="{3F72B418-11A6-46ED-9468-4E13676969B0}">
      <dgm:prSet/>
      <dgm:spPr/>
      <dgm:t>
        <a:bodyPr/>
        <a:lstStyle/>
        <a:p>
          <a:endParaRPr lang="en-GB"/>
        </a:p>
      </dgm:t>
    </dgm:pt>
    <dgm:pt modelId="{B1FA14A4-D7D6-40AD-8BFF-23C19580619B}">
      <dgm:prSet custT="1"/>
      <dgm:spPr/>
      <dgm:t>
        <a:bodyPr/>
        <a:lstStyle/>
        <a:p>
          <a:pPr>
            <a:buNone/>
          </a:pPr>
          <a:endParaRPr lang="en-US" sz="1800" b="0" dirty="0"/>
        </a:p>
      </dgm:t>
    </dgm:pt>
    <dgm:pt modelId="{896669E4-EC06-438E-BD3C-1881CA3C1A39}" type="parTrans" cxnId="{82A48F13-0C91-433A-B9E5-C07890E98E74}">
      <dgm:prSet/>
      <dgm:spPr/>
      <dgm:t>
        <a:bodyPr/>
        <a:lstStyle/>
        <a:p>
          <a:endParaRPr lang="en-GB"/>
        </a:p>
      </dgm:t>
    </dgm:pt>
    <dgm:pt modelId="{17447F87-5491-4BE5-9DB8-F0D29A368494}" type="sibTrans" cxnId="{82A48F13-0C91-433A-B9E5-C07890E98E74}">
      <dgm:prSet/>
      <dgm:spPr/>
      <dgm:t>
        <a:bodyPr/>
        <a:lstStyle/>
        <a:p>
          <a:endParaRPr lang="en-GB"/>
        </a:p>
      </dgm:t>
    </dgm:pt>
    <dgm:pt modelId="{7E2797C4-177F-4551-95F7-9C5F410B0799}">
      <dgm:prSet custT="1"/>
      <dgm:spPr/>
      <dgm:t>
        <a:bodyPr/>
        <a:lstStyle/>
        <a:p>
          <a:pPr>
            <a:buNone/>
          </a:pPr>
          <a:r>
            <a:rPr lang="en-US" sz="1800" dirty="0"/>
            <a:t>   Data for creating stencil for assembly of surface mount components</a:t>
          </a:r>
        </a:p>
      </dgm:t>
    </dgm:pt>
    <dgm:pt modelId="{50F04D58-89B0-4AE6-BF44-E0398BAD0E09}" type="parTrans" cxnId="{C04BCE8A-0428-4333-898C-D971E4C54C34}">
      <dgm:prSet/>
      <dgm:spPr/>
      <dgm:t>
        <a:bodyPr/>
        <a:lstStyle/>
        <a:p>
          <a:endParaRPr lang="en-GB"/>
        </a:p>
      </dgm:t>
    </dgm:pt>
    <dgm:pt modelId="{1FCC9883-6F09-40C2-BB28-381C939B2B42}" type="sibTrans" cxnId="{C04BCE8A-0428-4333-898C-D971E4C54C34}">
      <dgm:prSet/>
      <dgm:spPr/>
      <dgm:t>
        <a:bodyPr/>
        <a:lstStyle/>
        <a:p>
          <a:endParaRPr lang="en-GB"/>
        </a:p>
      </dgm:t>
    </dgm:pt>
    <dgm:pt modelId="{A41E1E6C-2806-4C6B-904C-B5FD133A0481}" type="pres">
      <dgm:prSet presAssocID="{892E1166-1CAC-429F-AFCE-E2CADDE63843}" presName="linear" presStyleCnt="0">
        <dgm:presLayoutVars>
          <dgm:dir/>
          <dgm:animLvl val="lvl"/>
          <dgm:resizeHandles val="exact"/>
        </dgm:presLayoutVars>
      </dgm:prSet>
      <dgm:spPr/>
    </dgm:pt>
    <dgm:pt modelId="{112444A5-9C15-4D57-98ED-56C7C7DB3FD6}" type="pres">
      <dgm:prSet presAssocID="{2E776E26-C8FA-4D6A-8759-DBFBF1F9EA81}" presName="parentLin" presStyleCnt="0"/>
      <dgm:spPr/>
    </dgm:pt>
    <dgm:pt modelId="{AEED8C19-3430-4ECB-BCAA-2C1C14D8A11D}" type="pres">
      <dgm:prSet presAssocID="{2E776E26-C8FA-4D6A-8759-DBFBF1F9EA81}" presName="parentLeftMargin" presStyleLbl="node1" presStyleIdx="0" presStyleCnt="1"/>
      <dgm:spPr/>
    </dgm:pt>
    <dgm:pt modelId="{98C5A252-2A36-4FC6-93C9-BF68949F77D1}" type="pres">
      <dgm:prSet presAssocID="{2E776E26-C8FA-4D6A-8759-DBFBF1F9EA81}" presName="parentText" presStyleLbl="node1" presStyleIdx="0" presStyleCnt="1" custScaleX="102023" custScaleY="397066" custLinFactNeighborX="45442" custLinFactNeighborY="-97572">
        <dgm:presLayoutVars>
          <dgm:chMax val="0"/>
          <dgm:bulletEnabled val="1"/>
        </dgm:presLayoutVars>
      </dgm:prSet>
      <dgm:spPr/>
    </dgm:pt>
    <dgm:pt modelId="{D418BF90-8198-4A6A-9643-B617FCAABED4}" type="pres">
      <dgm:prSet presAssocID="{2E776E26-C8FA-4D6A-8759-DBFBF1F9EA81}" presName="negativeSpace" presStyleCnt="0"/>
      <dgm:spPr/>
    </dgm:pt>
    <dgm:pt modelId="{3FF177EE-BA0C-45AE-9F9F-27235D24AEE0}" type="pres">
      <dgm:prSet presAssocID="{2E776E26-C8FA-4D6A-8759-DBFBF1F9EA81}" presName="childText" presStyleLbl="conFgAcc1" presStyleIdx="0" presStyleCnt="1" custScaleY="122167" custLinFactNeighborX="908" custLinFactNeighborY="-26688">
        <dgm:presLayoutVars>
          <dgm:bulletEnabled val="1"/>
        </dgm:presLayoutVars>
      </dgm:prSet>
      <dgm:spPr/>
    </dgm:pt>
  </dgm:ptLst>
  <dgm:cxnLst>
    <dgm:cxn modelId="{102A1806-E75F-4A28-BD74-A7D0EE3D7E2B}" type="presOf" srcId="{F1DC1650-9109-4AEE-B6E2-8B87A577204E}" destId="{3FF177EE-BA0C-45AE-9F9F-27235D24AEE0}" srcOrd="0" destOrd="1" presId="urn:microsoft.com/office/officeart/2005/8/layout/list1"/>
    <dgm:cxn modelId="{2FCC0F0C-9B88-47C6-B210-41AEE9DCF7FF}" type="presOf" srcId="{28D89AB6-1AF1-4037-AABA-AF9ADB067041}" destId="{3FF177EE-BA0C-45AE-9F9F-27235D24AEE0}" srcOrd="0" destOrd="2" presId="urn:microsoft.com/office/officeart/2005/8/layout/list1"/>
    <dgm:cxn modelId="{82A48F13-0C91-433A-B9E5-C07890E98E74}" srcId="{2E776E26-C8FA-4D6A-8759-DBFBF1F9EA81}" destId="{B1FA14A4-D7D6-40AD-8BFF-23C19580619B}" srcOrd="9" destOrd="0" parTransId="{896669E4-EC06-438E-BD3C-1881CA3C1A39}" sibTransId="{17447F87-5491-4BE5-9DB8-F0D29A368494}"/>
    <dgm:cxn modelId="{3F72B418-11A6-46ED-9468-4E13676969B0}" srcId="{2E776E26-C8FA-4D6A-8759-DBFBF1F9EA81}" destId="{96FECAFC-9CF7-4873-A4DA-61B66110575E}" srcOrd="8" destOrd="0" parTransId="{63D8E5B5-58AB-4637-ADA2-175FC7FBD356}" sibTransId="{F3E72540-F04B-45C4-B632-7ED819E6E8B2}"/>
    <dgm:cxn modelId="{0C53AB1C-03AE-4B36-A7EA-E241F9D7044C}" srcId="{2E776E26-C8FA-4D6A-8759-DBFBF1F9EA81}" destId="{F1DC1650-9109-4AEE-B6E2-8B87A577204E}" srcOrd="1" destOrd="0" parTransId="{8C912AD3-30C4-4411-AEBE-5418EB66ED4D}" sibTransId="{A7C95B0A-1B7F-420E-BCFA-49A83F54E3F2}"/>
    <dgm:cxn modelId="{3832DF2E-1105-414E-9126-D9EFA6E90BF6}" srcId="{2E776E26-C8FA-4D6A-8759-DBFBF1F9EA81}" destId="{28D89AB6-1AF1-4037-AABA-AF9ADB067041}" srcOrd="2" destOrd="0" parTransId="{9D60F831-FCAB-42F4-AF9D-41C7F1FEF5D9}" sibTransId="{2A61C2AB-D379-4CDD-B32D-4F58D702ED43}"/>
    <dgm:cxn modelId="{334A4930-EAF3-4079-8CF4-8667A0A1F9F9}" type="presOf" srcId="{2E776E26-C8FA-4D6A-8759-DBFBF1F9EA81}" destId="{AEED8C19-3430-4ECB-BCAA-2C1C14D8A11D}" srcOrd="0" destOrd="0" presId="urn:microsoft.com/office/officeart/2005/8/layout/list1"/>
    <dgm:cxn modelId="{4EF31262-6F90-4435-93E2-5B17AFD5B5B8}" type="presOf" srcId="{96FECAFC-9CF7-4873-A4DA-61B66110575E}" destId="{3FF177EE-BA0C-45AE-9F9F-27235D24AEE0}" srcOrd="0" destOrd="8" presId="urn:microsoft.com/office/officeart/2005/8/layout/list1"/>
    <dgm:cxn modelId="{1EABEE42-3720-49F6-8AD4-8CAE8B33353C}" srcId="{2E776E26-C8FA-4D6A-8759-DBFBF1F9EA81}" destId="{BD7C04AB-C1E9-4439-9856-E556633DC237}" srcOrd="3" destOrd="0" parTransId="{C03E40C7-2F6C-4E6C-B46D-F24E99696242}" sibTransId="{2DE33889-41F5-410B-8162-C361E141DE34}"/>
    <dgm:cxn modelId="{D233826A-BA27-44DB-BC4A-0400BDCDFEB6}" type="presOf" srcId="{8678B8CB-5C1D-428B-AC0D-87D6F9FC7D92}" destId="{3FF177EE-BA0C-45AE-9F9F-27235D24AEE0}" srcOrd="0" destOrd="5" presId="urn:microsoft.com/office/officeart/2005/8/layout/list1"/>
    <dgm:cxn modelId="{E7484851-A9D8-4753-9DAE-E1EF00B185BE}" type="presOf" srcId="{2E776E26-C8FA-4D6A-8759-DBFBF1F9EA81}" destId="{98C5A252-2A36-4FC6-93C9-BF68949F77D1}" srcOrd="1" destOrd="0" presId="urn:microsoft.com/office/officeart/2005/8/layout/list1"/>
    <dgm:cxn modelId="{7C424E71-47DE-4E19-9EEE-3FFE686C4A39}" type="presOf" srcId="{47D4C82D-C372-4F07-B893-2A10EC030CAC}" destId="{3FF177EE-BA0C-45AE-9F9F-27235D24AEE0}" srcOrd="0" destOrd="0" presId="urn:microsoft.com/office/officeart/2005/8/layout/list1"/>
    <dgm:cxn modelId="{F674A951-240A-443D-AA27-C3BCA09DA9FF}" type="presOf" srcId="{7609EA12-FF60-4EF8-9BB2-F32CE60E8A1E}" destId="{3FF177EE-BA0C-45AE-9F9F-27235D24AEE0}" srcOrd="0" destOrd="6" presId="urn:microsoft.com/office/officeart/2005/8/layout/list1"/>
    <dgm:cxn modelId="{202C6452-B0AD-42DA-B488-5A6C36AAC673}" srcId="{2E776E26-C8FA-4D6A-8759-DBFBF1F9EA81}" destId="{8678B8CB-5C1D-428B-AC0D-87D6F9FC7D92}" srcOrd="5" destOrd="0" parTransId="{DE38BB4F-E353-4FB0-843B-EA6757D9930E}" sibTransId="{A865D0BB-E2A5-4442-AD03-61466CD9228E}"/>
    <dgm:cxn modelId="{C7F5C552-02A0-4525-94E0-F8995EE1A8E2}" type="presOf" srcId="{B1FA14A4-D7D6-40AD-8BFF-23C19580619B}" destId="{3FF177EE-BA0C-45AE-9F9F-27235D24AEE0}" srcOrd="0" destOrd="9" presId="urn:microsoft.com/office/officeart/2005/8/layout/list1"/>
    <dgm:cxn modelId="{1C5E8458-B8B2-4F5F-A4E9-85AAC0C09DDC}" srcId="{2E776E26-C8FA-4D6A-8759-DBFBF1F9EA81}" destId="{02164B1A-769E-43FB-A4AC-319E4CC37D71}" srcOrd="4" destOrd="0" parTransId="{8D965D64-5DAB-4CAF-832D-3D44BA9B269B}" sibTransId="{4EBC8739-77B4-4662-B131-0D0E6EDFB542}"/>
    <dgm:cxn modelId="{6755BD7E-BCAE-4EC0-8A49-458AD8D85658}" srcId="{2E776E26-C8FA-4D6A-8759-DBFBF1F9EA81}" destId="{7609EA12-FF60-4EF8-9BB2-F32CE60E8A1E}" srcOrd="6" destOrd="0" parTransId="{C4900F3F-D588-43C5-9A84-D399756F152E}" sibTransId="{B3F93332-E575-4935-B452-52279DD3F5ED}"/>
    <dgm:cxn modelId="{C04BCE8A-0428-4333-898C-D971E4C54C34}" srcId="{2E776E26-C8FA-4D6A-8759-DBFBF1F9EA81}" destId="{7E2797C4-177F-4551-95F7-9C5F410B0799}" srcOrd="11" destOrd="0" parTransId="{50F04D58-89B0-4AE6-BF44-E0398BAD0E09}" sibTransId="{1FCC9883-6F09-40C2-BB28-381C939B2B42}"/>
    <dgm:cxn modelId="{1342119A-1A2E-47AB-A006-F68E3C96FB92}" srcId="{2E776E26-C8FA-4D6A-8759-DBFBF1F9EA81}" destId="{5049A450-3B83-4F01-B97F-D5C4E903AA6A}" srcOrd="7" destOrd="0" parTransId="{454665CC-8A33-4B04-9063-681609AB5AA1}" sibTransId="{722ABED1-F06F-4864-BAE0-6CF01B5C6E87}"/>
    <dgm:cxn modelId="{8B34CDA3-AD94-49E9-990A-C62438A19F12}" type="presOf" srcId="{7E2797C4-177F-4551-95F7-9C5F410B0799}" destId="{3FF177EE-BA0C-45AE-9F9F-27235D24AEE0}" srcOrd="0" destOrd="11" presId="urn:microsoft.com/office/officeart/2005/8/layout/list1"/>
    <dgm:cxn modelId="{8C5EFFAA-B748-4CCD-B089-C923E3BC22D5}" type="presOf" srcId="{921DA492-5243-4B0B-AE43-39D2560C3A28}" destId="{3FF177EE-BA0C-45AE-9F9F-27235D24AEE0}" srcOrd="0" destOrd="10" presId="urn:microsoft.com/office/officeart/2005/8/layout/list1"/>
    <dgm:cxn modelId="{919B54B0-3DA3-45C6-B881-4B4E7377C18B}" type="presOf" srcId="{5049A450-3B83-4F01-B97F-D5C4E903AA6A}" destId="{3FF177EE-BA0C-45AE-9F9F-27235D24AEE0}" srcOrd="0" destOrd="7" presId="urn:microsoft.com/office/officeart/2005/8/layout/list1"/>
    <dgm:cxn modelId="{F41ABFB4-FD70-4E3C-84C8-40A3A9B688B3}" type="presOf" srcId="{BD7C04AB-C1E9-4439-9856-E556633DC237}" destId="{3FF177EE-BA0C-45AE-9F9F-27235D24AEE0}" srcOrd="0" destOrd="3" presId="urn:microsoft.com/office/officeart/2005/8/layout/list1"/>
    <dgm:cxn modelId="{52A837DA-30AB-4074-8A04-51315A53B08C}" srcId="{892E1166-1CAC-429F-AFCE-E2CADDE63843}" destId="{2E776E26-C8FA-4D6A-8759-DBFBF1F9EA81}" srcOrd="0" destOrd="0" parTransId="{8C7F95EA-0051-42A2-B57B-E234731D18C1}" sibTransId="{DC2FE11A-ACE8-4DE0-A6E8-85749538F8A8}"/>
    <dgm:cxn modelId="{6AF13EEC-84DD-4042-8E5D-027787E7BA02}" type="presOf" srcId="{892E1166-1CAC-429F-AFCE-E2CADDE63843}" destId="{A41E1E6C-2806-4C6B-904C-B5FD133A0481}" srcOrd="0" destOrd="0" presId="urn:microsoft.com/office/officeart/2005/8/layout/list1"/>
    <dgm:cxn modelId="{11827DEC-E453-42E2-84E4-ACA5796291A0}" type="presOf" srcId="{02164B1A-769E-43FB-A4AC-319E4CC37D71}" destId="{3FF177EE-BA0C-45AE-9F9F-27235D24AEE0}" srcOrd="0" destOrd="4" presId="urn:microsoft.com/office/officeart/2005/8/layout/list1"/>
    <dgm:cxn modelId="{F3F9AAF1-9E26-47FD-AA01-2F85A904D798}" srcId="{2E776E26-C8FA-4D6A-8759-DBFBF1F9EA81}" destId="{47D4C82D-C372-4F07-B893-2A10EC030CAC}" srcOrd="0" destOrd="0" parTransId="{1BDA0A77-EDA4-4780-91FC-D36399C22C6A}" sibTransId="{1FC87143-AE12-4868-9A15-A0C7510AC677}"/>
    <dgm:cxn modelId="{0E7AFAF8-02A0-4BD9-86AB-602F4A4A0B9B}" srcId="{2E776E26-C8FA-4D6A-8759-DBFBF1F9EA81}" destId="{921DA492-5243-4B0B-AE43-39D2560C3A28}" srcOrd="10" destOrd="0" parTransId="{E75DE1F5-325B-4D72-B8DF-58562BEE2C11}" sibTransId="{80428A12-D579-4D4E-A4EF-B10395A68606}"/>
    <dgm:cxn modelId="{233372D9-8689-4E6F-AC20-81578DCA1441}" type="presParOf" srcId="{A41E1E6C-2806-4C6B-904C-B5FD133A0481}" destId="{112444A5-9C15-4D57-98ED-56C7C7DB3FD6}" srcOrd="0" destOrd="0" presId="urn:microsoft.com/office/officeart/2005/8/layout/list1"/>
    <dgm:cxn modelId="{1B6CE3B9-DC67-4701-B6B4-55D858B504C9}" type="presParOf" srcId="{112444A5-9C15-4D57-98ED-56C7C7DB3FD6}" destId="{AEED8C19-3430-4ECB-BCAA-2C1C14D8A11D}" srcOrd="0" destOrd="0" presId="urn:microsoft.com/office/officeart/2005/8/layout/list1"/>
    <dgm:cxn modelId="{AB5EFDB1-294A-4F4B-82B5-2B6E8823F8EC}" type="presParOf" srcId="{112444A5-9C15-4D57-98ED-56C7C7DB3FD6}" destId="{98C5A252-2A36-4FC6-93C9-BF68949F77D1}" srcOrd="1" destOrd="0" presId="urn:microsoft.com/office/officeart/2005/8/layout/list1"/>
    <dgm:cxn modelId="{0BEA0C8E-6773-4A38-B003-33308F0DF49D}" type="presParOf" srcId="{A41E1E6C-2806-4C6B-904C-B5FD133A0481}" destId="{D418BF90-8198-4A6A-9643-B617FCAABED4}" srcOrd="1" destOrd="0" presId="urn:microsoft.com/office/officeart/2005/8/layout/list1"/>
    <dgm:cxn modelId="{7F37C52E-6EE0-4858-B0A3-931B532EE290}" type="presParOf" srcId="{A41E1E6C-2806-4C6B-904C-B5FD133A0481}" destId="{3FF177EE-BA0C-45AE-9F9F-27235D24AEE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Placement of components</a:t>
          </a:r>
          <a:endParaRPr lang="en-GB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Define routing strategy, layout guideline, signal integrity etc.</a:t>
          </a:r>
          <a:endParaRPr lang="en-GB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FA9AEC8C-FC1D-4DFD-9825-C85EBF5F1DCD}">
      <dgm:prSet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Routing and design rule check</a:t>
          </a:r>
          <a:endParaRPr lang="en-GB" dirty="0">
            <a:solidFill>
              <a:schemeClr val="bg1"/>
            </a:solidFill>
          </a:endParaRPr>
        </a:p>
      </dgm:t>
    </dgm:pt>
    <dgm:pt modelId="{BEB91A18-C326-4D22-BF0D-99F04CD85F51}" type="parTrans" cxnId="{0ECF4211-D6DF-41E4-85CA-A69F96EFAF79}">
      <dgm:prSet/>
      <dgm:spPr/>
      <dgm:t>
        <a:bodyPr/>
        <a:lstStyle/>
        <a:p>
          <a:endParaRPr lang="en-GB"/>
        </a:p>
      </dgm:t>
    </dgm:pt>
    <dgm:pt modelId="{DCBBA4B5-E793-4E37-9FF4-E4AA3DDDABEE}" type="sibTrans" cxnId="{0ECF4211-D6DF-41E4-85CA-A69F96EFAF79}">
      <dgm:prSet/>
      <dgm:spPr/>
      <dgm:t>
        <a:bodyPr/>
        <a:lstStyle/>
        <a:p>
          <a:endParaRPr lang="en-GB"/>
        </a:p>
      </dgm:t>
    </dgm:pt>
    <dgm:pt modelId="{718A39C1-D5E7-4E27-A4FD-FB0688DC7576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Mechanical considerations</a:t>
          </a:r>
          <a:endParaRPr lang="en-GB" dirty="0">
            <a:solidFill>
              <a:schemeClr val="bg1"/>
            </a:solidFill>
          </a:endParaRPr>
        </a:p>
      </dgm:t>
    </dgm:pt>
    <dgm:pt modelId="{D5386873-AD35-4663-AD02-AA51BD88DD2D}" type="parTrans" cxnId="{7AF4F374-E8B4-4FE9-AD13-03DC85611B68}">
      <dgm:prSet/>
      <dgm:spPr/>
      <dgm:t>
        <a:bodyPr/>
        <a:lstStyle/>
        <a:p>
          <a:endParaRPr lang="en-GB"/>
        </a:p>
      </dgm:t>
    </dgm:pt>
    <dgm:pt modelId="{E497275E-E465-4830-8BB1-1062E0EA7C3C}" type="sibTrans" cxnId="{7AF4F374-E8B4-4FE9-AD13-03DC85611B68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4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4">
        <dgm:presLayoutVars>
          <dgm:bulletEnabled val="1"/>
        </dgm:presLayoutVars>
      </dgm:prSet>
      <dgm:spPr/>
    </dgm:pt>
    <dgm:pt modelId="{B96EE173-1AB7-4EC9-834C-93EBECE7D1E6}" type="pres">
      <dgm:prSet presAssocID="{8BA8EA5C-1F95-456D-A8F7-12756280E388}" presName="sibTrans" presStyleCnt="0"/>
      <dgm:spPr/>
    </dgm:pt>
    <dgm:pt modelId="{2042CE40-5087-4C7F-BCEC-F34EB2B42C01}" type="pres">
      <dgm:prSet presAssocID="{FA9AEC8C-FC1D-4DFD-9825-C85EBF5F1DCD}" presName="textNode" presStyleLbl="node1" presStyleIdx="2" presStyleCnt="4">
        <dgm:presLayoutVars>
          <dgm:bulletEnabled val="1"/>
        </dgm:presLayoutVars>
      </dgm:prSet>
      <dgm:spPr/>
    </dgm:pt>
    <dgm:pt modelId="{9EE33072-3299-48BF-B164-AE5B24B78D69}" type="pres">
      <dgm:prSet presAssocID="{DCBBA4B5-E793-4E37-9FF4-E4AA3DDDABEE}" presName="sibTrans" presStyleCnt="0"/>
      <dgm:spPr/>
    </dgm:pt>
    <dgm:pt modelId="{D23E56B9-F13E-4B6C-AB0A-D310BBE4366D}" type="pres">
      <dgm:prSet presAssocID="{718A39C1-D5E7-4E27-A4FD-FB0688DC7576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0ECF4211-D6DF-41E4-85CA-A69F96EFAF79}" srcId="{D2540DE1-6B36-49D9-A44A-C3410AEE5758}" destId="{FA9AEC8C-FC1D-4DFD-9825-C85EBF5F1DCD}" srcOrd="2" destOrd="0" parTransId="{BEB91A18-C326-4D22-BF0D-99F04CD85F51}" sibTransId="{DCBBA4B5-E793-4E37-9FF4-E4AA3DDDABEE}"/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DADE1E4A-2028-4231-B754-449B2619D421}" type="presOf" srcId="{718A39C1-D5E7-4E27-A4FD-FB0688DC7576}" destId="{D23E56B9-F13E-4B6C-AB0A-D310BBE4366D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7AF4F374-E8B4-4FE9-AD13-03DC85611B68}" srcId="{D2540DE1-6B36-49D9-A44A-C3410AEE5758}" destId="{718A39C1-D5E7-4E27-A4FD-FB0688DC7576}" srcOrd="3" destOrd="0" parTransId="{D5386873-AD35-4663-AD02-AA51BD88DD2D}" sibTransId="{E497275E-E465-4830-8BB1-1062E0EA7C3C}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9745D5FD-DECA-4B91-9532-E99920A26D46}" type="presOf" srcId="{FA9AEC8C-FC1D-4DFD-9825-C85EBF5F1DCD}" destId="{2042CE40-5087-4C7F-BCEC-F34EB2B42C01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2541B88A-713D-47F7-98BD-A3FD4021E658}" type="presParOf" srcId="{0FDBD190-655A-422A-805A-948AADC3B7ED}" destId="{B96EE173-1AB7-4EC9-834C-93EBECE7D1E6}" srcOrd="3" destOrd="0" presId="urn:microsoft.com/office/officeart/2005/8/layout/hProcess9"/>
    <dgm:cxn modelId="{E9732A45-D77F-4F1D-8E7A-41AF5A54E8C9}" type="presParOf" srcId="{0FDBD190-655A-422A-805A-948AADC3B7ED}" destId="{2042CE40-5087-4C7F-BCEC-F34EB2B42C01}" srcOrd="4" destOrd="0" presId="urn:microsoft.com/office/officeart/2005/8/layout/hProcess9"/>
    <dgm:cxn modelId="{25BB985C-26BB-457F-9CA5-286A0EA2C091}" type="presParOf" srcId="{0FDBD190-655A-422A-805A-948AADC3B7ED}" destId="{9EE33072-3299-48BF-B164-AE5B24B78D69}" srcOrd="5" destOrd="0" presId="urn:microsoft.com/office/officeart/2005/8/layout/hProcess9"/>
    <dgm:cxn modelId="{1594DCE0-44E0-4054-A07D-4E54CEE7E0A5}" type="presParOf" srcId="{0FDBD190-655A-422A-805A-948AADC3B7ED}" destId="{D23E56B9-F13E-4B6C-AB0A-D310BBE4366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Gerber files (artwork) and drill files</a:t>
          </a:r>
          <a:endParaRPr lang="en-GB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Documentation for fabrication and assembly (mounting components)</a:t>
          </a:r>
        </a:p>
        <a:p>
          <a:pPr algn="l"/>
          <a:r>
            <a:rPr lang="en-US" dirty="0">
              <a:solidFill>
                <a:schemeClr val="bg1"/>
              </a:solidFill>
            </a:rPr>
            <a:t>Creating specific documented highlighting the requirements for fabrication/assembly</a:t>
          </a:r>
          <a:endParaRPr lang="en-GB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2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 custT="1"/>
      <dgm:spPr/>
      <dgm:t>
        <a:bodyPr/>
        <a:lstStyle/>
        <a:p>
          <a:pPr algn="l"/>
          <a:r>
            <a:rPr lang="en-US" sz="3200" dirty="0">
              <a:solidFill>
                <a:schemeClr val="bg1"/>
              </a:solidFill>
            </a:rPr>
            <a:t>   Data checked by vendor</a:t>
          </a:r>
          <a:endParaRPr lang="en-GB" sz="3200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 custT="1"/>
      <dgm:spPr/>
      <dgm:t>
        <a:bodyPr/>
        <a:lstStyle/>
        <a:p>
          <a:pPr algn="l"/>
          <a:r>
            <a:rPr lang="en-US" sz="3200" dirty="0">
              <a:solidFill>
                <a:schemeClr val="bg1"/>
              </a:solidFill>
            </a:rPr>
            <a:t>Solve engineering queries from vendor on the Gerber files.</a:t>
          </a:r>
        </a:p>
        <a:p>
          <a:pPr algn="l"/>
          <a:r>
            <a:rPr lang="en-US" sz="3200" dirty="0">
              <a:solidFill>
                <a:schemeClr val="bg1"/>
              </a:solidFill>
            </a:rPr>
            <a:t>Close issues to start fabrication</a:t>
          </a:r>
          <a:endParaRPr lang="en-GB" sz="3600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2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 custT="1"/>
      <dgm:spPr/>
      <dgm:t>
        <a:bodyPr/>
        <a:lstStyle/>
        <a:p>
          <a:pPr algn="l"/>
          <a:r>
            <a:rPr lang="en-US" sz="2800" dirty="0">
              <a:solidFill>
                <a:schemeClr val="bg1"/>
              </a:solidFill>
            </a:rPr>
            <a:t>Check to ensure PCBs are fabricated as per specifications</a:t>
          </a:r>
          <a:endParaRPr lang="en-GB" sz="2800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 custT="1"/>
      <dgm:spPr/>
      <dgm:t>
        <a:bodyPr/>
        <a:lstStyle/>
        <a:p>
          <a:pPr algn="l"/>
          <a:r>
            <a:rPr lang="en-US" sz="2800" dirty="0">
              <a:solidFill>
                <a:schemeClr val="bg1"/>
              </a:solidFill>
            </a:rPr>
            <a:t>IPC standard are used for PCB manufacturing and assembly</a:t>
          </a:r>
          <a:endParaRPr lang="en-GB" sz="2800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FCBE07FF-133A-4B4F-BD33-F55EA8008454}">
      <dgm:prSet phldrT="[Text]" custT="1"/>
      <dgm:spPr/>
      <dgm:t>
        <a:bodyPr/>
        <a:lstStyle/>
        <a:p>
          <a:r>
            <a:rPr lang="en-US" sz="2800" dirty="0">
              <a:solidFill>
                <a:schemeClr val="bg1"/>
              </a:solidFill>
            </a:rPr>
            <a:t>In-house QC tests like visual inspection, layer thickness measurements, etc. based on the application.</a:t>
          </a:r>
          <a:endParaRPr lang="en-GB" sz="2800" dirty="0">
            <a:solidFill>
              <a:schemeClr val="bg1"/>
            </a:solidFill>
          </a:endParaRPr>
        </a:p>
      </dgm:t>
    </dgm:pt>
    <dgm:pt modelId="{FD96FA63-98D1-4860-B981-09E06A3F51DA}" type="parTrans" cxnId="{28ACA551-E3F5-480C-8A87-F78718058714}">
      <dgm:prSet/>
      <dgm:spPr/>
      <dgm:t>
        <a:bodyPr/>
        <a:lstStyle/>
        <a:p>
          <a:endParaRPr lang="en-GB"/>
        </a:p>
      </dgm:t>
    </dgm:pt>
    <dgm:pt modelId="{049154F2-26BC-43F1-A025-4D39EEB85EDE}" type="sibTrans" cxnId="{28ACA551-E3F5-480C-8A87-F78718058714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3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3" custScaleY="188731">
        <dgm:presLayoutVars>
          <dgm:bulletEnabled val="1"/>
        </dgm:presLayoutVars>
      </dgm:prSet>
      <dgm:spPr/>
    </dgm:pt>
    <dgm:pt modelId="{6A3E3D90-F158-470C-BA1B-0C932F47ED1E}" type="pres">
      <dgm:prSet presAssocID="{8BA8EA5C-1F95-456D-A8F7-12756280E388}" presName="sibTrans" presStyleCnt="0"/>
      <dgm:spPr/>
    </dgm:pt>
    <dgm:pt modelId="{C0E15946-3048-48C2-AF37-00A15558C0D6}" type="pres">
      <dgm:prSet presAssocID="{FCBE07FF-133A-4B4F-BD33-F55EA8008454}" presName="textNode" presStyleLbl="node1" presStyleIdx="2" presStyleCnt="3" custScaleY="126368">
        <dgm:presLayoutVars>
          <dgm:bulletEnabled val="1"/>
        </dgm:presLayoutVars>
      </dgm:prSet>
      <dgm:spPr/>
    </dgm:pt>
  </dgm:ptLst>
  <dgm:cxnLst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28ACA551-E3F5-480C-8A87-F78718058714}" srcId="{D2540DE1-6B36-49D9-A44A-C3410AEE5758}" destId="{FCBE07FF-133A-4B4F-BD33-F55EA8008454}" srcOrd="2" destOrd="0" parTransId="{FD96FA63-98D1-4860-B981-09E06A3F51DA}" sibTransId="{049154F2-26BC-43F1-A025-4D39EEB85EDE}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EFD310DF-013E-406F-9A4A-C5B93856E0AA}" type="presOf" srcId="{FCBE07FF-133A-4B4F-BD33-F55EA8008454}" destId="{C0E15946-3048-48C2-AF37-00A15558C0D6}" srcOrd="0" destOrd="0" presId="urn:microsoft.com/office/officeart/2005/8/layout/hProcess9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6E14B4EA-22EC-4972-9298-3864167DA108}" type="presParOf" srcId="{0FDBD190-655A-422A-805A-948AADC3B7ED}" destId="{6A3E3D90-F158-470C-BA1B-0C932F47ED1E}" srcOrd="3" destOrd="0" presId="urn:microsoft.com/office/officeart/2005/8/layout/hProcess9"/>
    <dgm:cxn modelId="{322E1886-5E31-4C0C-89C8-1C72881B62C1}" type="presParOf" srcId="{0FDBD190-655A-422A-805A-948AADC3B7ED}" destId="{C0E15946-3048-48C2-AF37-00A15558C0D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2747EC-A520-4BF8-8085-132A4E3E3D8A}">
      <dsp:nvSpPr>
        <dsp:cNvPr id="0" name=""/>
        <dsp:cNvSpPr/>
      </dsp:nvSpPr>
      <dsp:spPr>
        <a:xfrm>
          <a:off x="907732" y="0"/>
          <a:ext cx="10287635" cy="637963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3B66F3-E7A2-45CE-8708-A2248A34AA88}">
      <dsp:nvSpPr>
        <dsp:cNvPr id="0" name=""/>
        <dsp:cNvSpPr/>
      </dsp:nvSpPr>
      <dsp:spPr>
        <a:xfrm>
          <a:off x="5282" y="1913890"/>
          <a:ext cx="1799026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Schematic design and c</a:t>
          </a:r>
          <a:r>
            <a:rPr lang="en-US" sz="24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reating a netlist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93103" y="2001711"/>
        <a:ext cx="1623384" cy="2376211"/>
      </dsp:txXfrm>
    </dsp:sp>
    <dsp:sp modelId="{DDEECFF4-D192-4F02-A75E-DDEA435F38EF}">
      <dsp:nvSpPr>
        <dsp:cNvPr id="0" name=""/>
        <dsp:cNvSpPr/>
      </dsp:nvSpPr>
      <dsp:spPr>
        <a:xfrm>
          <a:off x="1996416" y="1913890"/>
          <a:ext cx="1860287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Setting the PCB design environment</a:t>
          </a:r>
          <a:endParaRPr lang="en-GB" sz="2000" b="1" kern="1200" dirty="0">
            <a:solidFill>
              <a:schemeClr val="bg1"/>
            </a:solidFill>
          </a:endParaRPr>
        </a:p>
      </dsp:txBody>
      <dsp:txXfrm>
        <a:off x="2087228" y="2004702"/>
        <a:ext cx="1678663" cy="2370229"/>
      </dsp:txXfrm>
    </dsp:sp>
    <dsp:sp modelId="{52991DA0-907E-431A-8041-14C5720DA34D}">
      <dsp:nvSpPr>
        <dsp:cNvPr id="0" name=""/>
        <dsp:cNvSpPr/>
      </dsp:nvSpPr>
      <dsp:spPr>
        <a:xfrm>
          <a:off x="4048770" y="1913890"/>
          <a:ext cx="2017140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PCB layout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4147239" y="2012359"/>
        <a:ext cx="1820202" cy="2354915"/>
      </dsp:txXfrm>
    </dsp:sp>
    <dsp:sp modelId="{BA88EF15-5B4B-4B7E-AF15-28D408714D7A}">
      <dsp:nvSpPr>
        <dsp:cNvPr id="0" name=""/>
        <dsp:cNvSpPr/>
      </dsp:nvSpPr>
      <dsp:spPr>
        <a:xfrm>
          <a:off x="6257976" y="1913890"/>
          <a:ext cx="2288379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Generating manufacturing </a:t>
          </a:r>
          <a:r>
            <a:rPr lang="en-GB" sz="2400" b="1" kern="1200" dirty="0">
              <a:solidFill>
                <a:schemeClr val="bg1"/>
              </a:solidFill>
            </a:rPr>
            <a:t>data</a:t>
          </a:r>
        </a:p>
      </dsp:txBody>
      <dsp:txXfrm>
        <a:off x="6369685" y="2025599"/>
        <a:ext cx="2064961" cy="2328435"/>
      </dsp:txXfrm>
    </dsp:sp>
    <dsp:sp modelId="{CDA67569-2628-457B-9BDB-9705EC626C72}">
      <dsp:nvSpPr>
        <dsp:cNvPr id="0" name=""/>
        <dsp:cNvSpPr/>
      </dsp:nvSpPr>
      <dsp:spPr>
        <a:xfrm>
          <a:off x="8738421" y="1913890"/>
          <a:ext cx="1950624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Submitting files for fabrication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8833643" y="2009112"/>
        <a:ext cx="1760180" cy="2361409"/>
      </dsp:txXfrm>
    </dsp:sp>
    <dsp:sp modelId="{EFF3D924-8957-403C-BD67-9E30DE1EFCC6}">
      <dsp:nvSpPr>
        <dsp:cNvPr id="0" name=""/>
        <dsp:cNvSpPr/>
      </dsp:nvSpPr>
      <dsp:spPr>
        <a:xfrm>
          <a:off x="10881111" y="1913890"/>
          <a:ext cx="1216663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Quality control (QC</a:t>
          </a:r>
          <a:r>
            <a:rPr lang="en-US" sz="2400" b="1" kern="1200" dirty="0">
              <a:solidFill>
                <a:schemeClr val="bg1"/>
              </a:solidFill>
            </a:rPr>
            <a:t>) 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10940504" y="1973283"/>
        <a:ext cx="1097877" cy="24330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2330" y="1474329"/>
          <a:ext cx="2648875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Defines the circuit with symbols and nets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131637" y="1603636"/>
        <a:ext cx="2390261" cy="2596626"/>
      </dsp:txXfrm>
    </dsp:sp>
    <dsp:sp modelId="{E0F78D84-E5F6-4D8E-B669-21B3C257E3D9}">
      <dsp:nvSpPr>
        <dsp:cNvPr id="0" name=""/>
        <dsp:cNvSpPr/>
      </dsp:nvSpPr>
      <dsp:spPr>
        <a:xfrm>
          <a:off x="2786287" y="1741169"/>
          <a:ext cx="287930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Creating symbols and footprints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Associating symbols and footprints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2899616" y="1854498"/>
        <a:ext cx="2652647" cy="2094902"/>
      </dsp:txXfrm>
    </dsp:sp>
    <dsp:sp modelId="{E1175694-233C-452D-A9D8-698C1AEE1CA9}">
      <dsp:nvSpPr>
        <dsp:cNvPr id="0" name=""/>
        <dsp:cNvSpPr/>
      </dsp:nvSpPr>
      <dsp:spPr>
        <a:xfrm>
          <a:off x="5800675" y="1741169"/>
          <a:ext cx="287930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Creating rules for critical nets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5914004" y="1854498"/>
        <a:ext cx="2652647" cy="2094902"/>
      </dsp:txXfrm>
    </dsp:sp>
    <dsp:sp modelId="{D2699FEE-BD96-4EDB-B3F6-9D76DE7296EA}">
      <dsp:nvSpPr>
        <dsp:cNvPr id="0" name=""/>
        <dsp:cNvSpPr/>
      </dsp:nvSpPr>
      <dsp:spPr>
        <a:xfrm>
          <a:off x="8815063" y="1741169"/>
          <a:ext cx="287930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Creating a netlist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Netlist is a description of the connectivity of the circuit.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Describes each component and its connections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8928392" y="1854498"/>
        <a:ext cx="2652647" cy="20949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3300" y="1474329"/>
          <a:ext cx="3463572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chemeClr val="bg1"/>
              </a:solidFill>
            </a:rPr>
            <a:t>Layer stackup and design rules</a:t>
          </a:r>
          <a:endParaRPr lang="en-GB" sz="4400" kern="1200" dirty="0">
            <a:solidFill>
              <a:schemeClr val="bg1"/>
            </a:solidFill>
          </a:endParaRPr>
        </a:p>
      </dsp:txBody>
      <dsp:txXfrm>
        <a:off x="142681" y="1613710"/>
        <a:ext cx="3184810" cy="2576478"/>
      </dsp:txXfrm>
    </dsp:sp>
    <dsp:sp modelId="{E0F78D84-E5F6-4D8E-B669-21B3C257E3D9}">
      <dsp:nvSpPr>
        <dsp:cNvPr id="0" name=""/>
        <dsp:cNvSpPr/>
      </dsp:nvSpPr>
      <dsp:spPr>
        <a:xfrm>
          <a:off x="7792009" y="1670780"/>
          <a:ext cx="376487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chemeClr val="bg1"/>
              </a:solidFill>
            </a:rPr>
            <a:t>PCB composition</a:t>
          </a:r>
          <a:endParaRPr lang="en-GB" sz="4400" kern="1200" dirty="0">
            <a:solidFill>
              <a:schemeClr val="bg1"/>
            </a:solidFill>
          </a:endParaRPr>
        </a:p>
      </dsp:txBody>
      <dsp:txXfrm>
        <a:off x="7905338" y="1784109"/>
        <a:ext cx="3538217" cy="2094902"/>
      </dsp:txXfrm>
    </dsp:sp>
    <dsp:sp modelId="{2042CE40-5087-4C7F-BCEC-F34EB2B42C01}">
      <dsp:nvSpPr>
        <dsp:cNvPr id="0" name=""/>
        <dsp:cNvSpPr/>
      </dsp:nvSpPr>
      <dsp:spPr>
        <a:xfrm>
          <a:off x="3870679" y="1663537"/>
          <a:ext cx="376487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chemeClr val="bg1"/>
              </a:solidFill>
            </a:rPr>
            <a:t>PCB configuration</a:t>
          </a:r>
          <a:endParaRPr lang="en-GB" sz="4400" kern="1200" dirty="0">
            <a:solidFill>
              <a:schemeClr val="bg1"/>
            </a:solidFill>
          </a:endParaRPr>
        </a:p>
      </dsp:txBody>
      <dsp:txXfrm>
        <a:off x="3984008" y="1776866"/>
        <a:ext cx="3538217" cy="20949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177EE-BA0C-45AE-9F9F-27235D24AEE0}">
      <dsp:nvSpPr>
        <dsp:cNvPr id="0" name=""/>
        <dsp:cNvSpPr/>
      </dsp:nvSpPr>
      <dsp:spPr>
        <a:xfrm>
          <a:off x="0" y="448548"/>
          <a:ext cx="5364328" cy="44822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6331" tIns="124968" rIns="41633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Copper foil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Substrate (FR4, Polyamide)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Solder mask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b="0" i="0" kern="1200" dirty="0"/>
            <a:t>    Protect the copper from oxidation and shorts during operation.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Silkscreen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b="0" i="0" kern="1200" dirty="0"/>
            <a:t>    Ink trace used to identify the PCB components, marks, logos, symbols</a:t>
          </a:r>
          <a:endParaRPr lang="en-US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Paste mask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   Data for creating stencil for assembly of surface mount components</a:t>
          </a:r>
        </a:p>
      </dsp:txBody>
      <dsp:txXfrm>
        <a:off x="0" y="448548"/>
        <a:ext cx="5364328" cy="4482209"/>
      </dsp:txXfrm>
    </dsp:sp>
    <dsp:sp modelId="{98C5A252-2A36-4FC6-93C9-BF68949F77D1}">
      <dsp:nvSpPr>
        <dsp:cNvPr id="0" name=""/>
        <dsp:cNvSpPr/>
      </dsp:nvSpPr>
      <dsp:spPr>
        <a:xfrm>
          <a:off x="389718" y="0"/>
          <a:ext cx="3827252" cy="5305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1931" tIns="0" rIns="141931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Different layers that make up a PCB</a:t>
          </a:r>
          <a:endParaRPr lang="en-US" sz="1600" kern="1200" dirty="0"/>
        </a:p>
      </dsp:txBody>
      <dsp:txXfrm>
        <a:off x="415617" y="25899"/>
        <a:ext cx="3775454" cy="4787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1145" y="1474329"/>
          <a:ext cx="2764010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Placement of components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136073" y="1609257"/>
        <a:ext cx="2494154" cy="2585384"/>
      </dsp:txXfrm>
    </dsp:sp>
    <dsp:sp modelId="{E0F78D84-E5F6-4D8E-B669-21B3C257E3D9}">
      <dsp:nvSpPr>
        <dsp:cNvPr id="0" name=""/>
        <dsp:cNvSpPr/>
      </dsp:nvSpPr>
      <dsp:spPr>
        <a:xfrm>
          <a:off x="2904307" y="1741169"/>
          <a:ext cx="2837647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Define routing strategy, layout guideline, signal integrity etc.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3017636" y="1854498"/>
        <a:ext cx="2610989" cy="2094902"/>
      </dsp:txXfrm>
    </dsp:sp>
    <dsp:sp modelId="{2042CE40-5087-4C7F-BCEC-F34EB2B42C01}">
      <dsp:nvSpPr>
        <dsp:cNvPr id="0" name=""/>
        <dsp:cNvSpPr/>
      </dsp:nvSpPr>
      <dsp:spPr>
        <a:xfrm>
          <a:off x="5881107" y="1741169"/>
          <a:ext cx="2837647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Routing and design rule check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5994436" y="1854498"/>
        <a:ext cx="2610989" cy="2094902"/>
      </dsp:txXfrm>
    </dsp:sp>
    <dsp:sp modelId="{D23E56B9-F13E-4B6C-AB0A-D310BBE4366D}">
      <dsp:nvSpPr>
        <dsp:cNvPr id="0" name=""/>
        <dsp:cNvSpPr/>
      </dsp:nvSpPr>
      <dsp:spPr>
        <a:xfrm>
          <a:off x="8857907" y="1741169"/>
          <a:ext cx="2837647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Mechanical considerations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8971236" y="1854498"/>
        <a:ext cx="2610989" cy="20949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725244" y="1474329"/>
          <a:ext cx="4913304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Gerber files (artwork) and drill files</a:t>
          </a:r>
          <a:endParaRPr lang="en-GB" sz="2500" kern="1200" dirty="0">
            <a:solidFill>
              <a:schemeClr val="bg1"/>
            </a:solidFill>
          </a:endParaRPr>
        </a:p>
      </dsp:txBody>
      <dsp:txXfrm>
        <a:off x="864625" y="1613710"/>
        <a:ext cx="4634542" cy="2576478"/>
      </dsp:txXfrm>
    </dsp:sp>
    <dsp:sp modelId="{E0F78D84-E5F6-4D8E-B669-21B3C257E3D9}">
      <dsp:nvSpPr>
        <dsp:cNvPr id="0" name=""/>
        <dsp:cNvSpPr/>
      </dsp:nvSpPr>
      <dsp:spPr>
        <a:xfrm>
          <a:off x="5927254" y="1741169"/>
          <a:ext cx="5044201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Documentation for fabrication and assembly (mounting components)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Creating specific documented highlighting the requirements for fabrication/assembly</a:t>
          </a:r>
          <a:endParaRPr lang="en-GB" sz="2500" kern="1200" dirty="0">
            <a:solidFill>
              <a:schemeClr val="bg1"/>
            </a:solidFill>
          </a:endParaRPr>
        </a:p>
      </dsp:txBody>
      <dsp:txXfrm>
        <a:off x="6040583" y="1854498"/>
        <a:ext cx="4817543" cy="20949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2055" y="1474329"/>
          <a:ext cx="5489604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   Data checked by vendor</a:t>
          </a:r>
          <a:endParaRPr lang="en-GB" sz="3200" kern="1200" dirty="0">
            <a:solidFill>
              <a:schemeClr val="bg1"/>
            </a:solidFill>
          </a:endParaRPr>
        </a:p>
      </dsp:txBody>
      <dsp:txXfrm>
        <a:off x="141436" y="1613710"/>
        <a:ext cx="5210842" cy="2576478"/>
      </dsp:txXfrm>
    </dsp:sp>
    <dsp:sp modelId="{E0F78D84-E5F6-4D8E-B669-21B3C257E3D9}">
      <dsp:nvSpPr>
        <dsp:cNvPr id="0" name=""/>
        <dsp:cNvSpPr/>
      </dsp:nvSpPr>
      <dsp:spPr>
        <a:xfrm>
          <a:off x="6058789" y="1741169"/>
          <a:ext cx="5635854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Solve engineering queries from vendor on the Gerber files.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Close issues to start fabrication</a:t>
          </a:r>
          <a:endParaRPr lang="en-GB" sz="3600" kern="1200" dirty="0">
            <a:solidFill>
              <a:schemeClr val="bg1"/>
            </a:solidFill>
          </a:endParaRPr>
        </a:p>
      </dsp:txBody>
      <dsp:txXfrm>
        <a:off x="6172118" y="1854498"/>
        <a:ext cx="5409196" cy="20949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3200" y="1474329"/>
          <a:ext cx="3466628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Check to ensure PCBs are fabricated as per specifications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142581" y="1613710"/>
        <a:ext cx="3187866" cy="2576478"/>
      </dsp:txXfrm>
    </dsp:sp>
    <dsp:sp modelId="{E0F78D84-E5F6-4D8E-B669-21B3C257E3D9}">
      <dsp:nvSpPr>
        <dsp:cNvPr id="0" name=""/>
        <dsp:cNvSpPr/>
      </dsp:nvSpPr>
      <dsp:spPr>
        <a:xfrm>
          <a:off x="4022680" y="711198"/>
          <a:ext cx="3558983" cy="4381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IPC standard are used for PCB manufacturing and assembly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4196415" y="884933"/>
        <a:ext cx="3211513" cy="4034033"/>
      </dsp:txXfrm>
    </dsp:sp>
    <dsp:sp modelId="{C0E15946-3048-48C2-AF37-00A15558C0D6}">
      <dsp:nvSpPr>
        <dsp:cNvPr id="0" name=""/>
        <dsp:cNvSpPr/>
      </dsp:nvSpPr>
      <dsp:spPr>
        <a:xfrm>
          <a:off x="8134515" y="1435095"/>
          <a:ext cx="3558983" cy="29337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In-house QC tests like visual inspection, layer thickness measurements, etc. based on the application.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8277727" y="1578307"/>
        <a:ext cx="3272559" cy="2647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F8333-EBC5-414F-A39D-BB7EF53833DF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4E30C-36CF-4928-8852-852F26B0C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42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74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50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85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304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486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731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7616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621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141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656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72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171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79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88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02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629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017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449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319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329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84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412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52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DB99D-ECD3-40BE-9D83-6F305685E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03CED9-9D54-4811-BA6E-8C18028D4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130AB-94FA-45BD-A65C-8125B238B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1B396-F4BC-4E0D-9AC4-D3BE5022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96430-A47E-4C87-B1D2-2EB2A47A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68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BC398-2FD1-4792-9286-EF5804ECD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DF4AE-6B5F-4128-BB0D-C0E778282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5512B-84F0-410F-9F9B-B41D7E4E8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194D1-8990-430B-A2C6-712E36811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3E04E-26A7-494C-B910-A01323F2B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5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9C6EB0-5970-4F60-9706-4B88F5E47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A0FDF7-F319-41F3-BE0C-5ECF1A8039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07499-EB52-43FD-AED3-6696F0F08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BA00A-0FF5-40EA-B21D-43B09652E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B9F3-9BFB-48EB-ACD6-C0304A34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835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ckground graded"/>
          <p:cNvPicPr>
            <a:picLocks noChangeAspect="1" noChangeArrowheads="1"/>
          </p:cNvPicPr>
          <p:nvPr/>
        </p:nvPicPr>
        <p:blipFill>
          <a:blip r:embed="rId2" cstate="print">
            <a:lum bright="6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Merged_dropshadow_UniGener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35464"/>
            <a:ext cx="12192000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338016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770" y="166688"/>
            <a:ext cx="572281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341447" y="1573214"/>
            <a:ext cx="7850554" cy="1057275"/>
          </a:xfrm>
          <a:noFill/>
        </p:spPr>
        <p:txBody>
          <a:bodyPr lIns="0" tIns="0" rIns="0" bIns="0" anchor="b"/>
          <a:lstStyle>
            <a:lvl1pPr algn="l">
              <a:defRPr sz="3600" b="1" smtClean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Andy</a:t>
            </a:r>
            <a:endParaRPr lang="en-GB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1447" y="2771775"/>
            <a:ext cx="7850554" cy="973138"/>
          </a:xfrm>
        </p:spPr>
        <p:txBody>
          <a:bodyPr/>
          <a:lstStyle>
            <a:lvl1pPr>
              <a:defRPr sz="3200" smtClean="0">
                <a:solidFill>
                  <a:srgbClr val="333333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28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FC816-EBCD-43FD-B3BD-2E9F311B2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DA7717-8035-4099-8E84-5BC37832A1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36E90-F66B-495A-BE13-70FF33423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E2B0-1D08-43C2-AC15-10ADEF2F2697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A5C1-BA16-4825-A727-0BA8044C2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FAE5D-C90F-4F1A-A74D-C3431D317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938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56181-40EB-45CC-8812-B41D6D08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D924D-999A-42A8-A9D2-0344B4F38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  <a:lvl2pPr>
              <a:defRPr>
                <a:latin typeface="Bell MT" panose="02020503060305020303" pitchFamily="18" charset="0"/>
              </a:defRPr>
            </a:lvl2pPr>
            <a:lvl3pPr>
              <a:defRPr>
                <a:latin typeface="Bell MT" panose="02020503060305020303" pitchFamily="18" charset="0"/>
              </a:defRPr>
            </a:lvl3pPr>
            <a:lvl4pPr>
              <a:defRPr>
                <a:latin typeface="Bell MT" panose="02020503060305020303" pitchFamily="18" charset="0"/>
              </a:defRPr>
            </a:lvl4pPr>
            <a:lvl5pPr>
              <a:defRPr>
                <a:latin typeface="Bell MT" panose="02020503060305020303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94004-BCE0-476C-8D0F-96A45A4A6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9AC3-81B9-4CF5-949C-9E43F195E2B6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91D6D-1576-4EC1-8CBA-19C3DA10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F7EA6-3B81-4305-BD79-E6FB8CC85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8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68CAE-5358-4F43-AFA1-A7BA49BCE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CC213-D979-41BE-BAA9-4BBD3C8BD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2B924-3AF3-476F-9EB3-8102754B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607B-E0C4-45E4-A717-204274BA1DA2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5062F-869E-4EEF-9104-39290C785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01540-85CA-4143-9837-F06C13B5B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082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0ED52-DDFA-472A-938D-B3025FC66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353B9-CAF8-4899-8EAA-B106F2EA7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3D744-A0FC-44B1-89DC-41C723B4F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86975-26F2-4BBB-B793-A0EA56DB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7DDF2-0080-4B89-AFFB-3B32C4285F3B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A001B-4070-46C6-ADCF-B5D63128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C4C8D-9866-4E00-ABA3-C8F49127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4394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38C65-DA71-4A8E-9CAD-849A5F39E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BB3E8-7187-4817-A3F7-44757A782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C157D8-8C1D-4C8B-A796-20D67DAF3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AD6246-3932-42A7-A532-DEBDF6998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773464-6BA0-4ECF-AAD7-AD6499E0E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646991-7548-44C2-8C4A-D123F6AF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5C20-6C10-465E-B10B-8CBB3181F327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FAF7DC-6854-400D-BB93-ADE231082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D3F22B-A86A-4890-A2E4-A11105CB3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318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52716-7967-4F59-ACDC-8413582D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93EF6-36CA-4438-AD20-82A2AE60A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2729-CF88-456A-860B-0944F285997A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7C1226-939A-4266-8BC3-452A34DA0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8D8DE9-2EE3-4E68-915C-D28CE9F18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668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BDC1C2-5673-410A-A5A4-FCA3E1A14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551B-A3F4-45A8-AA96-69E4FBE5F53B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331E5-33C4-4CE3-BFDC-59227A6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315A6-F0CD-4F26-A6A4-B58F59F70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043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3485B-D620-42AC-81CA-B4E34287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FA106-6A7D-49A2-98D4-C7A24B04D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7A3B6-3A1C-4E04-B29A-04B713B66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DA1AA-3209-492B-A813-4ACE0F20C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8A4D9-F407-4386-98CB-D753FAB8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434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BA461-13CF-486D-A0AE-9A2CC1C2C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409AF-A5DF-4563-92A5-89068D5F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0B8F7-06F0-46BF-B90B-055A4A6A1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20C0-A5CD-4500-9D4C-85685B4C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C0D3-DCF5-4714-8C91-1C88D2EF920D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5E6B4D-3BB8-4D13-8C1C-4B91EA8C9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62A0B-5F5E-4556-BB1F-3AB1C8406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246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3AFC3-940C-42E2-BE3F-87D1CB0D3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DDDFA2-7839-43EA-85EF-326D0A4F9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4DCE01-A1C6-4372-9EFB-E7CF17F68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79CA2-D5A4-4BEE-83F8-97CE89314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6893-C563-454F-91AB-5079D557BF38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77B89C-4AB3-4D1F-A2D4-2F910808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2A5E3-4B54-4325-A8B0-C83E3C498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1650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0BF08-FD65-400C-ADCD-00D2FAA52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74B8D-21AD-4ED3-BFD5-D999512862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3C991-950B-4A48-A64D-EC828BB71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9489-6ABC-4E27-BDF6-846310271DA7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805E5-42D3-41DE-8178-5881463F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4575D-241F-4571-A15C-7A841515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6547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736A07-316C-427B-90E0-8CF8E8712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5A2F3-38FE-4A73-843C-F5F4673B6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E5B38-9FF8-472F-99C7-61F3A3A48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D181-E372-4198-87E2-0085D2818137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A4B95-7A41-4036-984D-D443F85E5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7B5A6-7BC3-47B1-BAA7-F666A989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95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03BBD-9916-4877-A57F-476C25212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D8E7F-ABF9-423E-A2AE-CFC560E84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F90D5-4AA4-44C6-AB03-506F5C045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0BD5E-ADB3-43BC-B186-439602E4C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2E68C-F0A1-44B6-8DC5-BCCDED67C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846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5BD04-5F1A-4FD2-AB47-1717B957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C9D74-6A6D-4EE9-B700-44266E4765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5577B5-E00F-4B79-A69F-0E6725363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3F658-D6B2-4CB9-BDC2-83F559876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E66123-2146-4185-BC11-B43B6A041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E3D54-ACEA-4106-A9E0-574C8B0A6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70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BE410-A562-4B63-B2B3-2D6146D2B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258D4-3107-4C94-8881-303704F49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F314A8-9FD5-4F74-9A75-FFF2485C8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38F691-EDC5-4F07-A4F8-C4F0CE85FE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9648FC-3C54-4A80-8B7C-006703D2A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48154D-991B-4C7E-8E54-3CA181586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62FA38-382B-4920-93C9-16571FD3C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630093-89C0-44B2-B027-F313A1163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81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D408A-1AC4-49E6-B453-409C9FB12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968714-308E-4281-915B-7DD2F0F10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343CA-A6F8-4A74-A4CA-1E82C3485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7DDBD5-7F47-448D-8695-0E4E9571A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24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C6541E-8355-4818-B17F-7E035D0B8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BA46AD-AF33-4E0F-A0C7-93223D47D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3D2DE0-0D32-4844-BC2C-BD1211720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36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CF92A-454D-41AF-9AC5-AFDE36268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82991-F8F4-427D-A65B-E14E5AA2B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83F8F4-1F9E-4E10-A012-927895F4F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E73EB-FD02-4BDB-9DD0-CCC1F055B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4630A-1566-4A9A-928F-C01057AFC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A914C7-B96A-4AA8-8D05-980A0A5C4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62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D4F01-B677-4FBA-87E8-A4FF2C2E9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170063-6A93-4458-9498-7FF2B84DF2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B6F578-B515-47DE-A2AB-2F1696BFE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C2A7F-2953-4B3C-BE01-03B48D430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31F14-D69D-4897-AB51-9EC86D521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5628B-3825-4B68-8A7E-D121310D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9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679AD7-D3D8-4FCF-9CD6-50B8D301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57F5F-F8B8-476E-BFBD-065C8C8BC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53F24-C30D-4EEF-B669-6619B5542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724A-F390-499A-8BDC-381594635B8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4009C-D049-4F39-9FBA-9F3BF5B907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71B76-CA12-4F44-8F40-2570E7397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4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A9D93D-2CEE-48B0-8904-FD9DDF92D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EFB3B-9CFB-41B6-8170-07E2151C7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19679-C652-4523-9785-0A3C86AC62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BA93-6140-456E-98AE-9C4A25BFA3AC}" type="datetime1">
              <a:rPr lang="en-GB" smtClean="0"/>
              <a:t>15/05/2024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6299E-E76B-487E-BA66-BAB750755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65110-2861-4B84-8A51-D75468E67E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neha.naik@glasgow.ac.uk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5.jpe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6.png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F14E8-D8CF-4B31-9034-4989A2B71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4842" y="2103436"/>
            <a:ext cx="8353426" cy="668339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latin typeface="Bell MT" charset="0"/>
                <a:ea typeface="Bell MT" charset="0"/>
                <a:cs typeface="Bell MT" charset="0"/>
              </a:rPr>
            </a:br>
            <a:br>
              <a:rPr lang="en-US" sz="4000" dirty="0">
                <a:latin typeface="Bell MT" charset="0"/>
                <a:ea typeface="Bell MT" charset="0"/>
                <a:cs typeface="Bell MT" charset="0"/>
              </a:rPr>
            </a:br>
            <a:br>
              <a:rPr lang="en-US" sz="4000" dirty="0">
                <a:latin typeface="Bell MT" charset="0"/>
                <a:ea typeface="Bell MT" charset="0"/>
                <a:cs typeface="Bell MT" charset="0"/>
              </a:rPr>
            </a:br>
            <a:r>
              <a:rPr lang="en-US" sz="4000" dirty="0">
                <a:latin typeface="Bell MT" charset="0"/>
                <a:ea typeface="Bell MT" charset="0"/>
                <a:cs typeface="Bell MT" charset="0"/>
              </a:rPr>
              <a:t>UK Advanced Instrumentation Training</a:t>
            </a:r>
            <a:br>
              <a:rPr lang="en-US" sz="4000" dirty="0">
                <a:latin typeface="Bell MT" charset="0"/>
                <a:ea typeface="Bell MT" charset="0"/>
                <a:cs typeface="Bell MT" charset="0"/>
              </a:rPr>
            </a:br>
            <a:br>
              <a:rPr lang="en-US" sz="4000" dirty="0">
                <a:latin typeface="Bell MT" charset="0"/>
                <a:ea typeface="Bell MT" charset="0"/>
                <a:cs typeface="Bell MT" charset="0"/>
              </a:rPr>
            </a:br>
            <a:r>
              <a:rPr lang="en-US" sz="4000" dirty="0">
                <a:latin typeface="Bell MT" charset="0"/>
                <a:ea typeface="Bell MT" charset="0"/>
                <a:cs typeface="Bell MT" charset="0"/>
              </a:rPr>
              <a:t>                    PCB Layout</a:t>
            </a:r>
            <a:endParaRPr lang="en-GB" sz="4000" dirty="0">
              <a:latin typeface="Bell MT" charset="0"/>
              <a:ea typeface="Bell MT" charset="0"/>
              <a:cs typeface="Bell MT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D7CDDB-A258-4461-AA7D-8202515564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4549" y="2771775"/>
            <a:ext cx="5552568" cy="9731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8000" b="1" dirty="0"/>
              <a:t>Sneha Naik</a:t>
            </a:r>
          </a:p>
          <a:p>
            <a:pPr marL="0" indent="0">
              <a:buNone/>
            </a:pPr>
            <a:r>
              <a:rPr lang="en-GB" sz="8000" b="1" dirty="0">
                <a:hlinkClick r:id="rId2"/>
              </a:rPr>
              <a:t>sneha.naik@glasgow.ac.uk</a:t>
            </a:r>
            <a:endParaRPr lang="en-GB" sz="8000" b="1" dirty="0"/>
          </a:p>
          <a:p>
            <a:pPr marL="0" indent="0">
              <a:buNone/>
            </a:pPr>
            <a:r>
              <a:rPr lang="en-GB" sz="8000" b="1" dirty="0"/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1022998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surface finishes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B62A94-BDF9-4C68-B13D-8F26151D366F}"/>
              </a:ext>
            </a:extLst>
          </p:cNvPr>
          <p:cNvSpPr txBox="1"/>
          <p:nvPr/>
        </p:nvSpPr>
        <p:spPr>
          <a:xfrm>
            <a:off x="210774" y="1013738"/>
            <a:ext cx="1177045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purpose of surface finish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Prevent the copper from oxidizing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Provide a solderable surface.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Types of surface finish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Hot Air Solder Leveling (</a:t>
            </a:r>
            <a:r>
              <a:rPr lang="en-US" sz="2000" dirty="0"/>
              <a:t>HASL)</a:t>
            </a:r>
          </a:p>
          <a:p>
            <a:pPr marL="457200" lvl="2"/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Organic Solderability Preservative (OSP)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Electroless Nickel Immersion Gold (ENIG)</a:t>
            </a:r>
          </a:p>
          <a:p>
            <a:pPr marL="1200150" lvl="4" indent="-285750">
              <a:buFont typeface="Arial" panose="020B0604020202020204" pitchFamily="34" charset="0"/>
              <a:buChar char="•"/>
            </a:pPr>
            <a:r>
              <a:rPr lang="en-US" sz="2000" dirty="0"/>
              <a:t>This finish provides a thin, gold, solderable layer that protects the copper traces with a nickel barrier between it and the copper. ENIG is a good lead-free option that results in a durable, long-lasting finish.</a:t>
            </a:r>
          </a:p>
          <a:p>
            <a:pPr marL="1200150" lvl="4" indent="-285750">
              <a:buFont typeface="Arial" panose="020B0604020202020204" pitchFamily="34" charset="0"/>
              <a:buChar char="•"/>
            </a:pPr>
            <a:r>
              <a:rPr lang="en-US" sz="2000" dirty="0"/>
              <a:t>Suitable for Aluminum wedge wirebonding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Electroless Nickel Immersion Palladium Immersion Gold (</a:t>
            </a:r>
            <a:r>
              <a:rPr lang="en-US" sz="2000" dirty="0"/>
              <a:t>ENIPEG)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2000" dirty="0"/>
              <a:t>Ideal for gold wirebonding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2000" dirty="0"/>
              <a:t>Addresses the Black Pad (the corrosion of underlying nickel) </a:t>
            </a:r>
          </a:p>
          <a:p>
            <a:pPr marL="914400" lvl="3"/>
            <a:r>
              <a:rPr lang="en-US" sz="2000" dirty="0"/>
              <a:t>     issue.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D5156"/>
              </a:solidFill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F8D1B6-AACB-7977-7B84-4E76A2962A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874" t="22063" r="18133" b="40688"/>
          <a:stretch/>
        </p:blipFill>
        <p:spPr>
          <a:xfrm>
            <a:off x="6913849" y="409285"/>
            <a:ext cx="4729511" cy="3019715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FC16F8F2-765C-BF73-1937-B98D8B64C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652" y="4787306"/>
            <a:ext cx="3951574" cy="211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936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93C3110-A260-260A-96B0-2EEC32517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928" y="1149609"/>
            <a:ext cx="3658846" cy="2747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surface finishes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B62A94-BDF9-4C68-B13D-8F26151D366F}"/>
              </a:ext>
            </a:extLst>
          </p:cNvPr>
          <p:cNvSpPr txBox="1"/>
          <p:nvPr/>
        </p:nvSpPr>
        <p:spPr>
          <a:xfrm>
            <a:off x="210774" y="1013738"/>
            <a:ext cx="60042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US" sz="2000" dirty="0"/>
              <a:t>Key Considerations When Choosing Your PCB Finish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Shelf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Reliability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Assembly process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Compliances like </a:t>
            </a:r>
            <a:r>
              <a:rPr lang="en-GB" sz="2000" dirty="0"/>
              <a:t>Restriction of Hazardous Substances</a:t>
            </a:r>
            <a:r>
              <a:rPr lang="en-US" sz="2000" dirty="0"/>
              <a:t> (RoHS)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Examples: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If you do not need to be RoHS, Sn/Pb HASL may be your best option. It is low in cost and widely available.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If your boards need to be RoHS and have fine pitch components including BGA’s it is recommended to use ENIG or immersion silver.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6" name="Picture 2" descr="Immersion Silver">
            <a:extLst>
              <a:ext uri="{FF2B5EF4-FFF2-40B4-BE49-F238E27FC236}">
                <a16:creationId xmlns:a16="http://schemas.microsoft.com/office/drawing/2014/main" id="{D7E67DD7-3400-74A7-79C6-601E93D7A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07706"/>
            <a:ext cx="3163802" cy="316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EE3BC8-988A-A92E-45BD-BDE523609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62" y="3968393"/>
            <a:ext cx="3395260" cy="25479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C68029-F843-85BC-D340-821CCE4155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6944" y="3835709"/>
            <a:ext cx="3260133" cy="245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53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PCB layout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2630725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8577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Placement of components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41BF04C0-71C3-6693-4A29-170379903D8A}"/>
              </a:ext>
            </a:extLst>
          </p:cNvPr>
          <p:cNvSpPr/>
          <p:nvPr/>
        </p:nvSpPr>
        <p:spPr>
          <a:xfrm rot="10800000">
            <a:off x="6264420" y="2521953"/>
            <a:ext cx="1977877" cy="7292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0725F0-70B2-C2D0-26EE-8C25EC1114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37" t="67843" r="3883" b="10196"/>
          <a:stretch/>
        </p:blipFill>
        <p:spPr>
          <a:xfrm>
            <a:off x="236371" y="1206500"/>
            <a:ext cx="5883119" cy="22743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51750A-018F-D28D-19CF-9015E93900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438" t="22941" r="29999" b="12157"/>
          <a:stretch/>
        </p:blipFill>
        <p:spPr>
          <a:xfrm>
            <a:off x="8279280" y="1004933"/>
            <a:ext cx="3384550" cy="54120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D8142B-BE8B-2286-C7DD-FA70D0B92451}"/>
              </a:ext>
            </a:extLst>
          </p:cNvPr>
          <p:cNvSpPr txBox="1"/>
          <p:nvPr/>
        </p:nvSpPr>
        <p:spPr>
          <a:xfrm>
            <a:off x="236371" y="3710938"/>
            <a:ext cx="80059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 design from schematic to bring the associated footprints and nets into the PCB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libraries for symbols (schematic library) and for footprints (PCB library)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Mechanical requirements shall be considered to define the shape and size of the PCB. This includes mechanical hole positions, sizes as well as cutouts.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Footprints can then be placed on the PCB considering routing strategy.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954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3300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Routing and design rule check (DRC)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030395-BE8C-6F2C-9116-793D8FBFF2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708" t="22942" r="28438" b="13714"/>
          <a:stretch/>
        </p:blipFill>
        <p:spPr>
          <a:xfrm>
            <a:off x="473464" y="1078787"/>
            <a:ext cx="3804066" cy="5366493"/>
          </a:xfrm>
          <a:prstGeom prst="rect">
            <a:avLst/>
          </a:prstGeom>
        </p:spPr>
      </p:pic>
      <p:sp>
        <p:nvSpPr>
          <p:cNvPr id="9" name="Arrow: Left 8">
            <a:extLst>
              <a:ext uri="{FF2B5EF4-FFF2-40B4-BE49-F238E27FC236}">
                <a16:creationId xmlns:a16="http://schemas.microsoft.com/office/drawing/2014/main" id="{41BF04C0-71C3-6693-4A29-170379903D8A}"/>
              </a:ext>
            </a:extLst>
          </p:cNvPr>
          <p:cNvSpPr/>
          <p:nvPr/>
        </p:nvSpPr>
        <p:spPr>
          <a:xfrm rot="20629269">
            <a:off x="3614895" y="2309383"/>
            <a:ext cx="1668291" cy="45638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BE32F83C-729C-D171-9305-C348D4C2CD93}"/>
              </a:ext>
            </a:extLst>
          </p:cNvPr>
          <p:cNvSpPr/>
          <p:nvPr/>
        </p:nvSpPr>
        <p:spPr>
          <a:xfrm rot="20318475">
            <a:off x="2671485" y="4181031"/>
            <a:ext cx="2305193" cy="400135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8277D9-DAA7-8C1F-70C1-27D622C0B9EE}"/>
              </a:ext>
            </a:extLst>
          </p:cNvPr>
          <p:cNvSpPr txBox="1"/>
          <p:nvPr/>
        </p:nvSpPr>
        <p:spPr>
          <a:xfrm>
            <a:off x="4348887" y="943300"/>
            <a:ext cx="448456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the PCB layout –</a:t>
            </a:r>
          </a:p>
          <a:p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 Symbols translate to footprints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The footprint is drawn to specifications as specified in the datasheet of the component.</a:t>
            </a:r>
          </a:p>
          <a:p>
            <a:pPr lvl="1"/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Nets translate to traces</a:t>
            </a:r>
          </a:p>
          <a:p>
            <a:pPr lvl="1"/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Rules and constraints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These are added to the design rules as per requirement of the design.</a:t>
            </a:r>
          </a:p>
          <a:p>
            <a:pPr lvl="3"/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Design rule 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This will highlight errors based on the set design rules.</a:t>
            </a:r>
          </a:p>
          <a:p>
            <a:endParaRPr lang="en-US" sz="16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600BF78-3751-E243-358C-B74FBBEEB292}"/>
              </a:ext>
            </a:extLst>
          </p:cNvPr>
          <p:cNvGrpSpPr/>
          <p:nvPr/>
        </p:nvGrpSpPr>
        <p:grpSpPr>
          <a:xfrm>
            <a:off x="8677329" y="1078787"/>
            <a:ext cx="3372431" cy="2553418"/>
            <a:chOff x="8677329" y="943300"/>
            <a:chExt cx="3615314" cy="26889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2079D23-925E-389C-607B-0F1CCF4E5B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8402" t="29486" r="30627" b="33282"/>
            <a:stretch/>
          </p:blipFill>
          <p:spPr>
            <a:xfrm>
              <a:off x="8677329" y="1078787"/>
              <a:ext cx="3615314" cy="255341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DA61971-2A36-4864-D4A9-EF23CD1D21A3}"/>
                </a:ext>
              </a:extLst>
            </p:cNvPr>
            <p:cNvSpPr/>
            <p:nvPr/>
          </p:nvSpPr>
          <p:spPr>
            <a:xfrm>
              <a:off x="11718536" y="943300"/>
              <a:ext cx="574107" cy="12391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AB81206-1175-9FD4-5CAA-F5607467A827}"/>
              </a:ext>
            </a:extLst>
          </p:cNvPr>
          <p:cNvSpPr txBox="1"/>
          <p:nvPr/>
        </p:nvSpPr>
        <p:spPr>
          <a:xfrm>
            <a:off x="8833449" y="3708883"/>
            <a:ext cx="3274507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Information from the datasheet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53AA9E-1E0C-38D1-5719-2FF8DC30CF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969" t="47576" r="24498" b="13754"/>
          <a:stretch/>
        </p:blipFill>
        <p:spPr>
          <a:xfrm>
            <a:off x="8910664" y="4260593"/>
            <a:ext cx="2905760" cy="191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647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PCB Layout considerations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ED9F94-7378-4E40-1914-220B480B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3" y="1089061"/>
            <a:ext cx="11025027" cy="5630238"/>
          </a:xfrm>
        </p:spPr>
        <p:txBody>
          <a:bodyPr>
            <a:normAutofit lnSpcReduction="10000"/>
          </a:bodyPr>
          <a:lstStyle/>
          <a:p>
            <a:r>
              <a:rPr lang="en-US" sz="2200" b="1" dirty="0"/>
              <a:t>Board Constraints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Estimate the size and shape of the board 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Work around the mechanical requirements to fit the circuit.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Define the number of layers required</a:t>
            </a:r>
          </a:p>
          <a:p>
            <a:pPr marL="228600" lvl="1">
              <a:spcBef>
                <a:spcPts val="1000"/>
              </a:spcBef>
            </a:pPr>
            <a:r>
              <a:rPr lang="en-US" sz="2200" b="1" dirty="0"/>
              <a:t>Manufacturing process/technology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Surface mounted/through hole blind and buried </a:t>
            </a:r>
          </a:p>
          <a:p>
            <a:pPr marL="457200" lvl="2" indent="0">
              <a:spcBef>
                <a:spcPts val="1000"/>
              </a:spcBef>
              <a:buNone/>
            </a:pPr>
            <a:r>
              <a:rPr lang="en-US" sz="2200" dirty="0"/>
              <a:t>    vias (high density interconnect (HDI))</a:t>
            </a:r>
          </a:p>
          <a:p>
            <a:pPr marL="228600" lvl="1">
              <a:spcBef>
                <a:spcPts val="1000"/>
              </a:spcBef>
            </a:pPr>
            <a:r>
              <a:rPr lang="en-US" sz="2200" b="1" dirty="0"/>
              <a:t>Placement and routing priorities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Placement sequence: Interconnects -&gt;Power circuit -&gt;High speed/critical circuits -&gt;non-critical parts.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Orientation of components to ease assembly</a:t>
            </a:r>
          </a:p>
          <a:p>
            <a:pPr marL="1143000" lvl="3">
              <a:spcBef>
                <a:spcPts val="1000"/>
              </a:spcBef>
            </a:pPr>
            <a:r>
              <a:rPr lang="en-US" sz="2200" dirty="0"/>
              <a:t>Place passives in one direction to the</a:t>
            </a:r>
          </a:p>
          <a:p>
            <a:pPr marL="914400" lvl="3" indent="0">
              <a:spcBef>
                <a:spcPts val="1000"/>
              </a:spcBef>
              <a:buNone/>
            </a:pPr>
            <a:r>
              <a:rPr lang="en-US" sz="2200" dirty="0"/>
              <a:t>   extent possible.</a:t>
            </a:r>
          </a:p>
          <a:p>
            <a:pPr marL="228600" lvl="1">
              <a:spcBef>
                <a:spcPts val="1000"/>
              </a:spcBef>
            </a:pPr>
            <a:r>
              <a:rPr lang="en-US" sz="2200" b="1" dirty="0"/>
              <a:t>Single sided/Double sided/multilayer PCB</a:t>
            </a:r>
          </a:p>
          <a:p>
            <a:pPr marL="228600" lvl="1">
              <a:spcBef>
                <a:spcPts val="1000"/>
              </a:spcBef>
            </a:pPr>
            <a:endParaRPr lang="en-US" dirty="0"/>
          </a:p>
          <a:p>
            <a:pPr marL="228600" lvl="1">
              <a:spcBef>
                <a:spcPts val="1000"/>
              </a:spcBef>
            </a:pPr>
            <a:endParaRPr lang="en-US" sz="2800" dirty="0"/>
          </a:p>
          <a:p>
            <a:pPr marL="685800" lvl="2">
              <a:spcBef>
                <a:spcPts val="1000"/>
              </a:spcBef>
            </a:pPr>
            <a:endParaRPr lang="en-US" sz="2400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7F5EEB-FE0C-A7DF-1488-D8E394301E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69" t="36973" r="45651" b="35947"/>
          <a:stretch/>
        </p:blipFill>
        <p:spPr>
          <a:xfrm>
            <a:off x="8392702" y="1820655"/>
            <a:ext cx="3380198" cy="17568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DCBE8A-A76A-B3E1-1204-95AAA1987CDF}"/>
              </a:ext>
            </a:extLst>
          </p:cNvPr>
          <p:cNvSpPr txBox="1"/>
          <p:nvPr/>
        </p:nvSpPr>
        <p:spPr>
          <a:xfrm>
            <a:off x="7915596" y="3577536"/>
            <a:ext cx="404801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1- Blind via; 2- Buried via; 3 –Through via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B75373-E92D-6954-F63B-3471DEA61F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76" t="29558" r="32265" b="28677"/>
          <a:stretch/>
        </p:blipFill>
        <p:spPr>
          <a:xfrm>
            <a:off x="6629400" y="4821419"/>
            <a:ext cx="5562600" cy="194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447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PCB Layout considerations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ED9F94-7378-4E40-1914-220B480B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3" y="1089060"/>
            <a:ext cx="6738777" cy="5502239"/>
          </a:xfrm>
        </p:spPr>
        <p:txBody>
          <a:bodyPr>
            <a:normAutofit fontScale="25000" lnSpcReduction="20000"/>
          </a:bodyPr>
          <a:lstStyle/>
          <a:p>
            <a:r>
              <a:rPr lang="en-US" sz="7200" b="1" dirty="0"/>
              <a:t>Routing signals on PCB</a:t>
            </a:r>
          </a:p>
          <a:p>
            <a:pPr lvl="1"/>
            <a:r>
              <a:rPr lang="en-US" sz="7200" dirty="0"/>
              <a:t>Signals can be routed as Microstrip or Stripline</a:t>
            </a:r>
          </a:p>
          <a:p>
            <a:pPr lvl="2"/>
            <a:r>
              <a:rPr lang="en-US" sz="7200" dirty="0"/>
              <a:t>Microstrip or Stripline are transmission line structures on PCB</a:t>
            </a:r>
          </a:p>
          <a:p>
            <a:pPr lvl="2"/>
            <a:r>
              <a:rPr lang="en-US" sz="7200" dirty="0"/>
              <a:t>Signals in Microstrip move faster but are more prone </a:t>
            </a:r>
          </a:p>
          <a:p>
            <a:pPr marL="914400" lvl="2" indent="0">
              <a:buNone/>
            </a:pPr>
            <a:r>
              <a:rPr lang="en-US" sz="7200" dirty="0"/>
              <a:t>    to noise</a:t>
            </a:r>
          </a:p>
          <a:p>
            <a:pPr lvl="2"/>
            <a:r>
              <a:rPr lang="en-US" sz="7200" dirty="0"/>
              <a:t>Signals in Stripline have a more influence of the </a:t>
            </a:r>
          </a:p>
          <a:p>
            <a:pPr marL="914400" lvl="2" indent="0">
              <a:buNone/>
            </a:pPr>
            <a:r>
              <a:rPr lang="en-US" sz="7200" dirty="0"/>
              <a:t>    dielectric surrounding it but are more shielded.</a:t>
            </a:r>
          </a:p>
          <a:p>
            <a:pPr lvl="1"/>
            <a:r>
              <a:rPr lang="en-US" sz="7200" dirty="0"/>
              <a:t>Defining layer stackup is important to ensure the signal routing technique is defined</a:t>
            </a:r>
          </a:p>
          <a:p>
            <a:pPr lvl="2"/>
            <a:r>
              <a:rPr lang="en-US" sz="7200" dirty="0"/>
              <a:t>Signal and plane layers based on density of the components and routing.</a:t>
            </a:r>
          </a:p>
          <a:p>
            <a:pPr lvl="1"/>
            <a:r>
              <a:rPr lang="en-US" sz="7200" dirty="0"/>
              <a:t>Critical signals should be routed with a continuous GND reference to ensure controlled impedance of the trace.</a:t>
            </a:r>
          </a:p>
          <a:p>
            <a:pPr lvl="1"/>
            <a:endParaRPr lang="en-US" sz="7200" dirty="0"/>
          </a:p>
          <a:p>
            <a:pPr marL="228600" lvl="1">
              <a:spcBef>
                <a:spcPts val="1000"/>
              </a:spcBef>
            </a:pPr>
            <a:r>
              <a:rPr lang="en-US" sz="7200" b="1" dirty="0"/>
              <a:t>Power and ground planes</a:t>
            </a:r>
          </a:p>
          <a:p>
            <a:pPr marL="685800" lvl="2">
              <a:spcBef>
                <a:spcPts val="1000"/>
              </a:spcBef>
            </a:pPr>
            <a:r>
              <a:rPr lang="en-US" sz="7200" b="0" i="0" dirty="0">
                <a:effectLst/>
              </a:rPr>
              <a:t>Keep the power and </a:t>
            </a:r>
            <a:r>
              <a:rPr lang="en-US" sz="7200" i="0" u="none" strike="noStrike" dirty="0">
                <a:effectLst/>
              </a:rPr>
              <a:t>ground planes</a:t>
            </a:r>
            <a:r>
              <a:rPr lang="en-US" sz="7200" i="0" dirty="0">
                <a:effectLst/>
              </a:rPr>
              <a:t> </a:t>
            </a:r>
            <a:r>
              <a:rPr lang="en-US" sz="7200" b="0" i="0" dirty="0">
                <a:effectLst/>
              </a:rPr>
              <a:t>internally in the PCB stackup. </a:t>
            </a:r>
          </a:p>
          <a:p>
            <a:pPr marL="685800" lvl="2">
              <a:spcBef>
                <a:spcPts val="1000"/>
              </a:spcBef>
            </a:pPr>
            <a:r>
              <a:rPr lang="en-US" sz="7200" b="0" i="0" dirty="0">
                <a:effectLst/>
              </a:rPr>
              <a:t>Ideally planes should be centered and symmetrical to prevent bowing and twisting of the </a:t>
            </a:r>
            <a:r>
              <a:rPr lang="en-US" sz="7200" dirty="0"/>
              <a:t>PCB</a:t>
            </a:r>
          </a:p>
          <a:p>
            <a:pPr marL="685800" lvl="2">
              <a:spcBef>
                <a:spcPts val="1000"/>
              </a:spcBef>
            </a:pPr>
            <a:r>
              <a:rPr lang="en-US" sz="7200" dirty="0"/>
              <a:t>Keep the analog and digital grounds, power grounds separate.</a:t>
            </a:r>
          </a:p>
          <a:p>
            <a:pPr marL="685800" lvl="2">
              <a:spcBef>
                <a:spcPts val="1000"/>
              </a:spcBef>
            </a:pPr>
            <a:endParaRPr lang="en-US" sz="7200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B5910E-864E-531F-924B-E192808E4D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35" t="29260" r="32921" b="28546"/>
          <a:stretch/>
        </p:blipFill>
        <p:spPr>
          <a:xfrm>
            <a:off x="6676169" y="1486569"/>
            <a:ext cx="5411056" cy="19424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C0FCAA-79E4-E88E-668F-9B9F1E46C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5501" y="3969466"/>
            <a:ext cx="4514850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69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PCB Layout considerations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ED9F94-7378-4E40-1914-220B480B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4" y="1089061"/>
            <a:ext cx="7037798" cy="5087902"/>
          </a:xfrm>
        </p:spPr>
        <p:txBody>
          <a:bodyPr>
            <a:normAutofit fontScale="70000" lnSpcReduction="20000"/>
          </a:bodyPr>
          <a:lstStyle/>
          <a:p>
            <a:pPr marL="228600" lvl="1">
              <a:spcBef>
                <a:spcPts val="1000"/>
              </a:spcBef>
            </a:pPr>
            <a:r>
              <a:rPr lang="en-US" b="1" dirty="0"/>
              <a:t>Trace widths/trace spacings/ Via geometry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Ensure that the specifications are such that the PCBs can be readily manufactured in industry.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Design to meet the impedance requirement for high-speed signals (transmission lines at high speed).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Keep critical signals well spaced from fast switching signals.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Check via geometry meets thermal requirement</a:t>
            </a:r>
          </a:p>
          <a:p>
            <a:pPr marL="228600" lvl="1">
              <a:spcBef>
                <a:spcPts val="1000"/>
              </a:spcBef>
            </a:pPr>
            <a:endParaRPr lang="en-US" b="1" i="0" dirty="0">
              <a:solidFill>
                <a:srgbClr val="0A1F34"/>
              </a:solidFill>
              <a:effectLst/>
              <a:latin typeface="Roboto" panose="02000000000000000000" pitchFamily="2" charset="0"/>
            </a:endParaRPr>
          </a:p>
          <a:p>
            <a:pPr marL="228600" lvl="1">
              <a:spcBef>
                <a:spcPts val="1000"/>
              </a:spcBef>
            </a:pPr>
            <a:r>
              <a:rPr lang="en-US" b="1" dirty="0"/>
              <a:t>Signal Integrity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Avoid large loops of signal and ground-return lines that carry high frequencies.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Ensure continuous ground reference for critical signals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Try using differential signaling scheme that is less prone to crosstalk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Eliminate antennas, which can radiate electromagnetic energy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Reduce trace stubs, reduce vias, terminate traces with termination resistors.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Choose material suitable for high-speed signal transmission</a:t>
            </a:r>
          </a:p>
          <a:p>
            <a:pPr marL="800100" lvl="2" indent="-342900">
              <a:spcBef>
                <a:spcPts val="1000"/>
              </a:spcBef>
            </a:pPr>
            <a:endParaRPr lang="en-US" sz="2400" dirty="0"/>
          </a:p>
          <a:p>
            <a:pPr marL="685800" lvl="2">
              <a:spcBef>
                <a:spcPts val="1000"/>
              </a:spcBef>
            </a:pPr>
            <a:endParaRPr lang="en-US" sz="5100" dirty="0"/>
          </a:p>
          <a:p>
            <a:pPr lvl="1"/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6DA0B44-C8D6-414D-6272-FF853E757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14" y="4988162"/>
            <a:ext cx="52578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183D21-333D-4A15-CEAE-C4DB4D886460}"/>
              </a:ext>
            </a:extLst>
          </p:cNvPr>
          <p:cNvSpPr txBox="1"/>
          <p:nvPr/>
        </p:nvSpPr>
        <p:spPr>
          <a:xfrm>
            <a:off x="10279347" y="5992297"/>
            <a:ext cx="80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D&gt;2S</a:t>
            </a:r>
            <a:endParaRPr lang="en-GB" dirty="0"/>
          </a:p>
        </p:txBody>
      </p:sp>
      <p:pic>
        <p:nvPicPr>
          <p:cNvPr id="2054" name="Picture 6" descr="enter image description here">
            <a:extLst>
              <a:ext uri="{FF2B5EF4-FFF2-40B4-BE49-F238E27FC236}">
                <a16:creationId xmlns:a16="http://schemas.microsoft.com/office/drawing/2014/main" id="{6738F8E5-3274-7BF7-6F5E-0C954AAD4D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45"/>
          <a:stretch/>
        </p:blipFill>
        <p:spPr bwMode="auto">
          <a:xfrm>
            <a:off x="7297943" y="1264791"/>
            <a:ext cx="4633912" cy="124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9E4150-77A2-3100-05EB-8FEA02A021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5723" y="2828208"/>
            <a:ext cx="3667125" cy="18268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95D45DF-E02C-E7C7-B4F1-FB2E36B0BFF8}"/>
              </a:ext>
            </a:extLst>
          </p:cNvPr>
          <p:cNvSpPr txBox="1"/>
          <p:nvPr/>
        </p:nvSpPr>
        <p:spPr>
          <a:xfrm>
            <a:off x="8469597" y="2433512"/>
            <a:ext cx="261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Routing technique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496D29-7FE8-7D08-0E4A-6A61B94A8E77}"/>
              </a:ext>
            </a:extLst>
          </p:cNvPr>
          <p:cNvSpPr txBox="1"/>
          <p:nvPr/>
        </p:nvSpPr>
        <p:spPr>
          <a:xfrm>
            <a:off x="8726772" y="4589141"/>
            <a:ext cx="261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Via definition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1A3589-CBA1-A406-FE3D-FA506778044D}"/>
              </a:ext>
            </a:extLst>
          </p:cNvPr>
          <p:cNvSpPr txBox="1"/>
          <p:nvPr/>
        </p:nvSpPr>
        <p:spPr>
          <a:xfrm>
            <a:off x="7945723" y="6427343"/>
            <a:ext cx="3400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Clearance rules to avoid crosstalk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645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Mechanical Considerations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D8142B-BE8B-2286-C7DD-FA70D0B92451}"/>
              </a:ext>
            </a:extLst>
          </p:cNvPr>
          <p:cNvSpPr txBox="1"/>
          <p:nvPr/>
        </p:nvSpPr>
        <p:spPr>
          <a:xfrm>
            <a:off x="236372" y="1078787"/>
            <a:ext cx="78027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PCB layout would have some mechanical requirements on allowed dimensions, thickness, allowed components heights, envelop etc.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a critical step to liaise with mechanical team to understand these requirement and add these as constraints to the PCB layout.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DXF/DWG files are a good way to share the design details between mechanical and electronics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the layout is complete, a final DXF is shared with the mechanical team to ensure the design is meeting the specifications.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EBA335-4D32-4470-4C67-79D14A82B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96" t="24559" r="7083" b="3922"/>
          <a:stretch/>
        </p:blipFill>
        <p:spPr>
          <a:xfrm>
            <a:off x="8039100" y="1323974"/>
            <a:ext cx="3721100" cy="463232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64131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Manufacturing data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3708327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06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8" y="1078787"/>
            <a:ext cx="4773274" cy="5779213"/>
          </a:xfrm>
        </p:spPr>
        <p:txBody>
          <a:bodyPr>
            <a:normAutofit fontScale="92500" lnSpcReduction="10000"/>
          </a:bodyPr>
          <a:lstStyle/>
          <a:p>
            <a:pPr marL="457200" indent="-342900"/>
            <a:r>
              <a:rPr lang="en-US" sz="2400" dirty="0">
                <a:solidFill>
                  <a:srgbClr val="3B3B3B"/>
                </a:solidFill>
              </a:rPr>
              <a:t>A </a:t>
            </a:r>
            <a:r>
              <a:rPr lang="en-US" sz="2400" b="0" i="0" dirty="0">
                <a:solidFill>
                  <a:srgbClr val="3B3B3B"/>
                </a:solidFill>
                <a:effectLst/>
              </a:rPr>
              <a:t>printed circuit board (PCB) </a:t>
            </a:r>
            <a:r>
              <a:rPr lang="en-US" sz="2400" dirty="0">
                <a:solidFill>
                  <a:srgbClr val="3B3B3B"/>
                </a:solidFill>
              </a:rPr>
              <a:t>is present in electronic devices, ranging from smartphones to home appliances. It </a:t>
            </a:r>
            <a:r>
              <a:rPr lang="en-US" sz="2400" b="0" i="0" dirty="0">
                <a:solidFill>
                  <a:srgbClr val="3B3B3B"/>
                </a:solidFill>
                <a:effectLst/>
              </a:rPr>
              <a:t>is an electronic assembly that uses copper conductors to create electrical connections between components.</a:t>
            </a:r>
          </a:p>
          <a:p>
            <a:pPr marL="114300" indent="0">
              <a:buNone/>
            </a:pPr>
            <a:endParaRPr lang="en-US" sz="2400" b="0" i="0" dirty="0">
              <a:solidFill>
                <a:srgbClr val="3B3B3B"/>
              </a:solidFill>
              <a:effectLst/>
            </a:endParaRPr>
          </a:p>
          <a:p>
            <a:pPr marL="571500" indent="-457200">
              <a:lnSpc>
                <a:spcPct val="100000"/>
              </a:lnSpc>
            </a:pPr>
            <a:r>
              <a:rPr lang="en-US" sz="2400" dirty="0">
                <a:solidFill>
                  <a:srgbClr val="3B3B3B"/>
                </a:solidFill>
              </a:rPr>
              <a:t>It provides mechanical support for electronic components so that a device can be mounted in an enclosure. </a:t>
            </a:r>
          </a:p>
          <a:p>
            <a:pPr marL="114300" indent="0">
              <a:lnSpc>
                <a:spcPct val="100000"/>
              </a:lnSpc>
              <a:buNone/>
            </a:pPr>
            <a:endParaRPr lang="en-US" sz="2400" b="0" i="0" dirty="0">
              <a:solidFill>
                <a:srgbClr val="3B3B3B"/>
              </a:solidFill>
              <a:effectLst/>
            </a:endParaRPr>
          </a:p>
          <a:p>
            <a:pPr marL="571500" indent="-457200"/>
            <a:r>
              <a:rPr lang="en-US" sz="2400" dirty="0">
                <a:solidFill>
                  <a:srgbClr val="3B3B3B"/>
                </a:solidFill>
              </a:rPr>
              <a:t>It can be rigid, flex, rigid-flex hybrid and the thickness can range from a few millimeter to a few microns based on technology</a:t>
            </a:r>
            <a:r>
              <a:rPr lang="en-US" sz="2000" dirty="0">
                <a:solidFill>
                  <a:srgbClr val="3B3B3B"/>
                </a:solidFill>
              </a:rPr>
              <a:t>.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What is a Printed Circuit Board (PCB)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D206E307-E3FF-74BD-5262-D81B1D917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636" y="4341358"/>
            <a:ext cx="2141713" cy="214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45CE50-0B1B-5338-7152-4EA6FAC4C8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44" t="25319" r="37387" b="23470"/>
          <a:stretch/>
        </p:blipFill>
        <p:spPr>
          <a:xfrm>
            <a:off x="6823834" y="1041869"/>
            <a:ext cx="3092539" cy="15974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1681DC-5C02-EA36-71BC-1BA09C4204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202" t="26334" r="45899" b="22518"/>
          <a:stretch/>
        </p:blipFill>
        <p:spPr>
          <a:xfrm>
            <a:off x="9465647" y="1675363"/>
            <a:ext cx="2685255" cy="2032501"/>
          </a:xfrm>
          <a:prstGeom prst="rect">
            <a:avLst/>
          </a:prstGeom>
        </p:spPr>
      </p:pic>
      <p:pic>
        <p:nvPicPr>
          <p:cNvPr id="7" name="Picture 2" descr="smartphone, technology, electrical, phone, gadget, memory, mobile phone, electronic, device, tech, inside, electronics, microchip, digital, information, circuit, silicon, data, processor, chip, component, motherboard, integrated, microcontroller, hi tech, electronic device, personal computer hardware, cyber security">
            <a:extLst>
              <a:ext uri="{FF2B5EF4-FFF2-40B4-BE49-F238E27FC236}">
                <a16:creationId xmlns:a16="http://schemas.microsoft.com/office/drawing/2014/main" id="{4A09A426-3FF3-D7B0-71EB-185D1EFCF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943" y="2947170"/>
            <a:ext cx="3149967" cy="209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83C2DC22-554B-0D04-238D-5BF9B0A7E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093" y="1743059"/>
            <a:ext cx="2685257" cy="179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56F02A8-B05A-4603-BACB-1965F618D44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319" t="20588" r="39441" b="14587"/>
          <a:stretch/>
        </p:blipFill>
        <p:spPr>
          <a:xfrm>
            <a:off x="4814372" y="4027847"/>
            <a:ext cx="2832167" cy="180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07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Submitting files for fabrication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9279296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9995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Quality control (QC) 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2326685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9977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IPC Standards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6CE20-7BB2-AFBB-696F-E80B927D0D28}"/>
              </a:ext>
            </a:extLst>
          </p:cNvPr>
          <p:cNvSpPr txBox="1"/>
          <p:nvPr/>
        </p:nvSpPr>
        <p:spPr>
          <a:xfrm>
            <a:off x="91440" y="998349"/>
            <a:ext cx="7508432" cy="5779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IPC</a:t>
            </a:r>
            <a:r>
              <a:rPr lang="en-US" sz="2000" dirty="0"/>
              <a:t> </a:t>
            </a:r>
            <a:r>
              <a:rPr lang="en-US" sz="2000" b="0" i="0" dirty="0">
                <a:effectLst/>
              </a:rPr>
              <a:t>formerly called the Institute for Printed Circuits, presently called the Association Connecting Electronics Industries </a:t>
            </a:r>
            <a:r>
              <a:rPr lang="en-US" sz="2000" dirty="0"/>
              <a:t>standards.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It is a trade association whose aim is to standardize the assembly and production requirements of electronic equipment and assemblies.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There is an extensive set of IPC documents that ensure PCB are produced the right way.</a:t>
            </a:r>
          </a:p>
          <a:p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Every step for fabrication and assembly is associated with an IPC standard to carry out the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Similar IPC tests are linked to the assembly process of mounting PCBs with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IPC also defines various testing procedures for testing PCB as a part of QC process 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09095-7380-0C77-EA10-F9EF490C6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258" y="1078787"/>
            <a:ext cx="4467801" cy="577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52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In-house QC tests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6CE20-7BB2-AFBB-696F-E80B927D0D28}"/>
              </a:ext>
            </a:extLst>
          </p:cNvPr>
          <p:cNvSpPr txBox="1"/>
          <p:nvPr/>
        </p:nvSpPr>
        <p:spPr>
          <a:xfrm>
            <a:off x="1" y="1078787"/>
            <a:ext cx="12100560" cy="5187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t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3B3B3B"/>
                </a:solidFill>
              </a:rPr>
              <a:t>The QC tests will vary based on application and specifications. Some example tests are-</a:t>
            </a:r>
            <a:endParaRPr lang="en-GB" sz="2400" b="1" dirty="0">
              <a:solidFill>
                <a:srgbClr val="3B3B3B"/>
              </a:solidFill>
            </a:endParaRP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Visual inspection </a:t>
            </a:r>
          </a:p>
          <a:p>
            <a:pPr marL="1200150" lvl="2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B3B3B"/>
                </a:solidFill>
              </a:rPr>
              <a:t> Check PCBs for contaminations and defects</a:t>
            </a: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Metrology</a:t>
            </a:r>
          </a:p>
          <a:p>
            <a:pPr marL="1200150" lvl="2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B3B3B"/>
                </a:solidFill>
              </a:rPr>
              <a:t> Measure size of the PCB, holes etc.</a:t>
            </a: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Layer stackup check for individual layers </a:t>
            </a: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Signal transmission tests</a:t>
            </a:r>
          </a:p>
          <a:p>
            <a:pPr lvl="1" fontAlgn="t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3B3B3B"/>
                </a:solidFill>
              </a:rPr>
              <a:t>    (TDR measurements for impedance)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Electrical tests to test functionality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23D202-B9D3-4DDA-E6DB-A7E4D6FD6E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883" t="52027" r="26755" b="40063"/>
          <a:stretch/>
        </p:blipFill>
        <p:spPr>
          <a:xfrm>
            <a:off x="5628634" y="4427097"/>
            <a:ext cx="6471926" cy="1116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D4EC7F-B43C-CD24-F3BA-1717936D2E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324" t="43967" r="38164" b="47722"/>
          <a:stretch/>
        </p:blipFill>
        <p:spPr>
          <a:xfrm>
            <a:off x="6812988" y="2428954"/>
            <a:ext cx="5146986" cy="1681890"/>
          </a:xfrm>
          <a:prstGeom prst="rect">
            <a:avLst/>
          </a:prstGeom>
        </p:spPr>
      </p:pic>
      <p:sp>
        <p:nvSpPr>
          <p:cNvPr id="7" name="Arrow: Left 6">
            <a:extLst>
              <a:ext uri="{FF2B5EF4-FFF2-40B4-BE49-F238E27FC236}">
                <a16:creationId xmlns:a16="http://schemas.microsoft.com/office/drawing/2014/main" id="{78C39781-199C-CBEE-FBAB-B3A8728895F8}"/>
              </a:ext>
            </a:extLst>
          </p:cNvPr>
          <p:cNvSpPr/>
          <p:nvPr/>
        </p:nvSpPr>
        <p:spPr>
          <a:xfrm>
            <a:off x="5948009" y="3666840"/>
            <a:ext cx="705080" cy="3971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ADC2CCA4-C314-7520-6E7A-3E6EB8489101}"/>
              </a:ext>
            </a:extLst>
          </p:cNvPr>
          <p:cNvSpPr/>
          <p:nvPr/>
        </p:nvSpPr>
        <p:spPr>
          <a:xfrm>
            <a:off x="4835020" y="4319450"/>
            <a:ext cx="705080" cy="3971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888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Conclusion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92D05C-95A3-2377-DF74-67524515D6A4}"/>
              </a:ext>
            </a:extLst>
          </p:cNvPr>
          <p:cNvSpPr txBox="1"/>
          <p:nvPr/>
        </p:nvSpPr>
        <p:spPr>
          <a:xfrm>
            <a:off x="239697" y="1078787"/>
            <a:ext cx="11279203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PCB  designing can vary from a simple single sided design to a complex multilayer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complexity of PCB layout increases as we –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try building products smaller in size and need more circuitry to fit in.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work with component packages like BGA, fine pitch connectors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work with high-speed signals where timing, noise, impedance become critical.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Being methodical with PCB layout is very important.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Many parameters to consider and adhering to steps helps mitigate errors.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PCB layout is an important skillset to have when working with electronics and circuit designing.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addition to just doing the layout, you gain a good understanding of the overall PCB manufacturing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lvl="1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019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90131"/>
            <a:ext cx="12192000" cy="164374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90131"/>
            <a:ext cx="12029440" cy="1643743"/>
          </a:xfr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4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Thank you for listening</a:t>
            </a:r>
            <a:br>
              <a:rPr lang="en-US" sz="4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</a:br>
            <a:r>
              <a:rPr lang="en-US" sz="4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Any questions?</a:t>
            </a:r>
            <a:endParaRPr lang="en-GB" sz="4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5B16D-977F-4CA8-B407-7A41AD092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687C-2ADB-4C90-BF6C-14EE5CB8BC9E}" type="slidenum">
              <a:rPr lang="es-ES" altLang="en-US" smtClean="0">
                <a:solidFill>
                  <a:srgbClr val="000000"/>
                </a:solidFill>
              </a:rPr>
              <a:pPr/>
              <a:t>25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7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31"/>
    </mc:Choice>
    <mc:Fallback xmlns="">
      <p:transition spd="slow" advTm="2693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PCB design process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626A6D4-1ECE-FD5C-4B4A-2D3FCA8DDB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3638386"/>
              </p:ext>
            </p:extLst>
          </p:nvPr>
        </p:nvGraphicFramePr>
        <p:xfrm>
          <a:off x="0" y="719666"/>
          <a:ext cx="12103100" cy="6379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63310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70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Schematic</a:t>
            </a:r>
            <a:r>
              <a:rPr lang="en-US" sz="4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design and creating a netlist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9167919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54274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Schematic design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6CFC73-CBC7-0F2E-B1C5-19F2951859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30196" r="28021" b="29216"/>
          <a:stretch/>
        </p:blipFill>
        <p:spPr>
          <a:xfrm>
            <a:off x="914400" y="1221511"/>
            <a:ext cx="4864100" cy="47718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4CBC9-A524-E202-5D68-DBE9A30A3A5D}"/>
              </a:ext>
            </a:extLst>
          </p:cNvPr>
          <p:cNvSpPr txBox="1"/>
          <p:nvPr/>
        </p:nvSpPr>
        <p:spPr>
          <a:xfrm>
            <a:off x="6257576" y="1078787"/>
            <a:ext cx="593442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Schematic comprises of –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Symbols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Nets (connections)</a:t>
            </a:r>
          </a:p>
          <a:p>
            <a:pPr lvl="1"/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Design Rules are rules added to the schematic like no duplicate reference designator, floating net labels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Design Validation highlight the errors /warnings based on the defined rules.</a:t>
            </a:r>
          </a:p>
          <a:p>
            <a:endParaRPr lang="en-US" dirty="0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CA37031D-D0C1-0F5F-58B7-370680E17BD4}"/>
              </a:ext>
            </a:extLst>
          </p:cNvPr>
          <p:cNvSpPr/>
          <p:nvPr/>
        </p:nvSpPr>
        <p:spPr>
          <a:xfrm rot="19449981">
            <a:off x="5159304" y="1924949"/>
            <a:ext cx="1344024" cy="23830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998A4433-3AF6-7253-1E03-289D8358FE56}"/>
              </a:ext>
            </a:extLst>
          </p:cNvPr>
          <p:cNvSpPr/>
          <p:nvPr/>
        </p:nvSpPr>
        <p:spPr>
          <a:xfrm rot="20768707" flipV="1">
            <a:off x="1297578" y="1815515"/>
            <a:ext cx="5117010" cy="475382"/>
          </a:xfrm>
          <a:prstGeom prst="leftArrow">
            <a:avLst>
              <a:gd name="adj1" fmla="val 31653"/>
              <a:gd name="adj2" fmla="val 550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A31EE2D7-BE60-85DA-CEFD-8137EA4D97DB}"/>
              </a:ext>
            </a:extLst>
          </p:cNvPr>
          <p:cNvSpPr/>
          <p:nvPr/>
        </p:nvSpPr>
        <p:spPr>
          <a:xfrm>
            <a:off x="4046400" y="3540383"/>
            <a:ext cx="2581730" cy="603095"/>
          </a:xfrm>
          <a:prstGeom prst="leftArrow">
            <a:avLst>
              <a:gd name="adj1" fmla="val 28428"/>
              <a:gd name="adj2" fmla="val 4703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56A26E-9E9E-164C-B670-72DE8DE6BC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62" t="22647" r="47396" b="39204"/>
          <a:stretch/>
        </p:blipFill>
        <p:spPr>
          <a:xfrm>
            <a:off x="8570416" y="1458338"/>
            <a:ext cx="3556814" cy="214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601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Setting the PCB environment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0420358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859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Layer Stackup and design rules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D3E8D9-CE42-207B-45DB-4F0A346C5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562" t="17647" r="3021" b="44902"/>
          <a:stretch/>
        </p:blipFill>
        <p:spPr>
          <a:xfrm>
            <a:off x="254000" y="1078787"/>
            <a:ext cx="7857060" cy="23896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7CF87C-61F4-3255-50B0-A69267A01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20" y="3297543"/>
            <a:ext cx="5977480" cy="3568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B5D196-C5D4-D3B4-F3ED-8BE3F6C21ECE}"/>
              </a:ext>
            </a:extLst>
          </p:cNvPr>
          <p:cNvSpPr txBox="1"/>
          <p:nvPr/>
        </p:nvSpPr>
        <p:spPr>
          <a:xfrm>
            <a:off x="8530160" y="982489"/>
            <a:ext cx="3407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Define how many layers  the PCB design would include.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Single sided, double sided or multilayer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Rigid, flex, rigid-flex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11D5B0-AB23-05A8-CA48-2CC9E64C9905}"/>
              </a:ext>
            </a:extLst>
          </p:cNvPr>
          <p:cNvSpPr txBox="1"/>
          <p:nvPr/>
        </p:nvSpPr>
        <p:spPr>
          <a:xfrm>
            <a:off x="254000" y="3661856"/>
            <a:ext cx="4978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Define design rules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Clearance from traces to pads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Min/max hole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Clearance of Cu from edge of the PCB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Routing layers, routing topology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Via geometry,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E6332B54-581E-13B9-24F4-03F89C4E2D6F}"/>
              </a:ext>
            </a:extLst>
          </p:cNvPr>
          <p:cNvSpPr/>
          <p:nvPr/>
        </p:nvSpPr>
        <p:spPr>
          <a:xfrm>
            <a:off x="8023425" y="1890629"/>
            <a:ext cx="712910" cy="5987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5522D515-99C4-B88D-99D6-2A2EDE6AA192}"/>
              </a:ext>
            </a:extLst>
          </p:cNvPr>
          <p:cNvSpPr/>
          <p:nvPr/>
        </p:nvSpPr>
        <p:spPr>
          <a:xfrm rot="10800000">
            <a:off x="4983885" y="4346679"/>
            <a:ext cx="712910" cy="5987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534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configuration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18E7DB-DC04-16E3-E46B-6914FDAA0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268" y="1221502"/>
            <a:ext cx="8964292" cy="47652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B62A94-BDF9-4C68-B13D-8F26151D366F}"/>
              </a:ext>
            </a:extLst>
          </p:cNvPr>
          <p:cNvSpPr txBox="1"/>
          <p:nvPr/>
        </p:nvSpPr>
        <p:spPr>
          <a:xfrm>
            <a:off x="197804" y="1254898"/>
            <a:ext cx="28321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Layer stack definition reflects in the configuration  window.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Here the colours for the individual layers can be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layers can be turned on and on as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Additional mechanical layers are available that can be used to add board  outlines, DXFs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745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composition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074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22E19E9-60E6-5891-C3D1-3EB44997D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293" y="1121742"/>
            <a:ext cx="5364208" cy="183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54649D1-89A6-5827-CB7E-DF42CBE14A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125" t="55490" r="40417" b="18704"/>
          <a:stretch/>
        </p:blipFill>
        <p:spPr>
          <a:xfrm>
            <a:off x="5692139" y="2928494"/>
            <a:ext cx="6499861" cy="2960258"/>
          </a:xfrm>
          <a:prstGeom prst="rect">
            <a:avLst/>
          </a:prstGeom>
        </p:spPr>
      </p:pic>
      <p:graphicFrame>
        <p:nvGraphicFramePr>
          <p:cNvPr id="3076" name="TextBox 6">
            <a:extLst>
              <a:ext uri="{FF2B5EF4-FFF2-40B4-BE49-F238E27FC236}">
                <a16:creationId xmlns:a16="http://schemas.microsoft.com/office/drawing/2014/main" id="{231B94DA-A057-4A49-D9A0-5BB14ADA4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2512606"/>
              </p:ext>
            </p:extLst>
          </p:nvPr>
        </p:nvGraphicFramePr>
        <p:xfrm>
          <a:off x="267695" y="1078788"/>
          <a:ext cx="5364328" cy="4951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2A2C921-A8B1-E200-C5CA-518FAB7BD9D2}"/>
              </a:ext>
            </a:extLst>
          </p:cNvPr>
          <p:cNvSpPr txBox="1"/>
          <p:nvPr/>
        </p:nvSpPr>
        <p:spPr>
          <a:xfrm>
            <a:off x="3132174" y="6050210"/>
            <a:ext cx="872327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Via -</a:t>
            </a:r>
            <a:r>
              <a:rPr lang="en-US" i="0" dirty="0">
                <a:solidFill>
                  <a:srgbClr val="202124"/>
                </a:solidFill>
                <a:effectLst/>
              </a:rPr>
              <a:t>consists of two pads in corresponding positions on different layers of the board, that are electrically connected by a hole through the board</a:t>
            </a:r>
            <a:endParaRPr lang="en-GB" dirty="0"/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94491DA6-9081-9EB4-25D6-CA14F0AE8E2F}"/>
              </a:ext>
            </a:extLst>
          </p:cNvPr>
          <p:cNvSpPr/>
          <p:nvPr/>
        </p:nvSpPr>
        <p:spPr>
          <a:xfrm rot="5400000">
            <a:off x="7517698" y="5712372"/>
            <a:ext cx="293751" cy="341524"/>
          </a:xfrm>
          <a:prstGeom prst="leftArrow">
            <a:avLst>
              <a:gd name="adj1" fmla="val 50000"/>
              <a:gd name="adj2" fmla="val 390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330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1714</Words>
  <Application>Microsoft Office PowerPoint</Application>
  <PresentationFormat>Widescreen</PresentationFormat>
  <Paragraphs>281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Bell MT</vt:lpstr>
      <vt:lpstr>Calibri</vt:lpstr>
      <vt:lpstr>Calibri Light</vt:lpstr>
      <vt:lpstr>Roboto</vt:lpstr>
      <vt:lpstr>Office Theme</vt:lpstr>
      <vt:lpstr>1_Office Theme</vt:lpstr>
      <vt:lpstr>   UK Advanced Instrumentation Training                      PCB Layout</vt:lpstr>
      <vt:lpstr>What is a Printed Circuit Board (PCB)</vt:lpstr>
      <vt:lpstr> PCB design process</vt:lpstr>
      <vt:lpstr>Schematic design and creating a netlist</vt:lpstr>
      <vt:lpstr> Schematic design</vt:lpstr>
      <vt:lpstr> Setting the PCB environment</vt:lpstr>
      <vt:lpstr> Layer Stackup and design rules</vt:lpstr>
      <vt:lpstr>PCB configuration</vt:lpstr>
      <vt:lpstr>PCB composition</vt:lpstr>
      <vt:lpstr>PCB surface finishes</vt:lpstr>
      <vt:lpstr>PCB surface finishes</vt:lpstr>
      <vt:lpstr> PCB layout</vt:lpstr>
      <vt:lpstr> Placement of components</vt:lpstr>
      <vt:lpstr>  Routing and design rule check (DRC)  </vt:lpstr>
      <vt:lpstr>  PCB Layout considerations  </vt:lpstr>
      <vt:lpstr>  PCB Layout considerations  </vt:lpstr>
      <vt:lpstr>  PCB Layout considerations  </vt:lpstr>
      <vt:lpstr> Mechanical Considerations</vt:lpstr>
      <vt:lpstr> Manufacturing data</vt:lpstr>
      <vt:lpstr> Submitting files for fabrication</vt:lpstr>
      <vt:lpstr> Quality control (QC) </vt:lpstr>
      <vt:lpstr> IPC Standards</vt:lpstr>
      <vt:lpstr> In-house QC tests</vt:lpstr>
      <vt:lpstr> Conclusion</vt:lpstr>
      <vt:lpstr>Thank you for listening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sneha.naik@glasgow.ac.uk</dc:creator>
  <cp:lastModifiedBy>Sneha Naik</cp:lastModifiedBy>
  <cp:revision>320</cp:revision>
  <dcterms:created xsi:type="dcterms:W3CDTF">2020-08-18T10:06:10Z</dcterms:created>
  <dcterms:modified xsi:type="dcterms:W3CDTF">2024-05-16T21:10:30Z</dcterms:modified>
</cp:coreProperties>
</file>