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tiff" ContentType="image/tiff"/>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307" r:id="rId2"/>
    <p:sldId id="433" r:id="rId3"/>
    <p:sldId id="429" r:id="rId4"/>
    <p:sldId id="421" r:id="rId5"/>
    <p:sldId id="420" r:id="rId6"/>
    <p:sldId id="396" r:id="rId7"/>
    <p:sldId id="463" r:id="rId8"/>
    <p:sldId id="462" r:id="rId9"/>
    <p:sldId id="443" r:id="rId10"/>
    <p:sldId id="417" r:id="rId11"/>
    <p:sldId id="400" r:id="rId12"/>
    <p:sldId id="402" r:id="rId13"/>
    <p:sldId id="476" r:id="rId14"/>
    <p:sldId id="464" r:id="rId15"/>
    <p:sldId id="397" r:id="rId16"/>
    <p:sldId id="434" r:id="rId17"/>
    <p:sldId id="445" r:id="rId18"/>
    <p:sldId id="475" r:id="rId19"/>
    <p:sldId id="422" r:id="rId20"/>
    <p:sldId id="469" r:id="rId21"/>
    <p:sldId id="465" r:id="rId22"/>
    <p:sldId id="468" r:id="rId23"/>
    <p:sldId id="470" r:id="rId24"/>
    <p:sldId id="437" r:id="rId25"/>
    <p:sldId id="444" r:id="rId26"/>
    <p:sldId id="411" r:id="rId27"/>
    <p:sldId id="457" r:id="rId28"/>
    <p:sldId id="409" r:id="rId29"/>
    <p:sldId id="453" r:id="rId30"/>
    <p:sldId id="451" r:id="rId31"/>
    <p:sldId id="446" r:id="rId32"/>
    <p:sldId id="447" r:id="rId33"/>
    <p:sldId id="391" r:id="rId34"/>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FF66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73" autoAdjust="0"/>
    <p:restoredTop sz="90035" autoAdjust="0"/>
  </p:normalViewPr>
  <p:slideViewPr>
    <p:cSldViewPr>
      <p:cViewPr varScale="1">
        <p:scale>
          <a:sx n="98" d="100"/>
          <a:sy n="98" d="100"/>
        </p:scale>
        <p:origin x="-96" y="-14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77" d="100"/>
          <a:sy n="77" d="100"/>
        </p:scale>
        <p:origin x="-2058" y="-84"/>
      </p:cViewPr>
      <p:guideLst>
        <p:guide orient="horz" pos="3127"/>
        <p:guide pos="214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4" y="0"/>
            <a:ext cx="2945659" cy="496411"/>
          </a:xfrm>
          <a:prstGeom prst="rect">
            <a:avLst/>
          </a:prstGeom>
        </p:spPr>
        <p:txBody>
          <a:bodyPr vert="horz" lIns="91440" tIns="45720" rIns="91440" bIns="45720" rtlCol="0"/>
          <a:lstStyle>
            <a:lvl1pPr algn="r">
              <a:defRPr sz="1200"/>
            </a:lvl1pPr>
          </a:lstStyle>
          <a:p>
            <a:fld id="{06FF6BD3-2DFA-4BA5-BB3B-0D3BDA677BBF}" type="datetimeFigureOut">
              <a:rPr lang="en-US" smtClean="0"/>
              <a:pPr/>
              <a:t>11/25/2011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4" y="9430091"/>
            <a:ext cx="2945659" cy="496411"/>
          </a:xfrm>
          <a:prstGeom prst="rect">
            <a:avLst/>
          </a:prstGeom>
        </p:spPr>
        <p:txBody>
          <a:bodyPr vert="horz" lIns="91440" tIns="45720" rIns="91440" bIns="45720" rtlCol="0" anchor="b"/>
          <a:lstStyle>
            <a:lvl1pPr algn="r">
              <a:defRPr sz="1200"/>
            </a:lvl1pPr>
          </a:lstStyle>
          <a:p>
            <a:fld id="{FB398896-BB67-425B-BA89-CEA93A664E8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398896-BB67-425B-BA89-CEA93A664E8A}"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398896-BB67-425B-BA89-CEA93A664E8A}"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have a sort of </a:t>
            </a:r>
            <a:r>
              <a:rPr lang="en-US" baseline="0" dirty="0" smtClean="0"/>
              <a:t>weekly </a:t>
            </a:r>
            <a:r>
              <a:rPr lang="en-US" dirty="0" smtClean="0"/>
              <a:t>statistic, we average</a:t>
            </a:r>
            <a:r>
              <a:rPr lang="en-US" baseline="0" dirty="0" smtClean="0"/>
              <a:t> the pressure of the machine, sorting the gauge by zones. The pressure are recorded during one physic fill, just before the collision status.</a:t>
            </a:r>
            <a:endParaRPr lang="en-US" dirty="0"/>
          </a:p>
        </p:txBody>
      </p:sp>
      <p:sp>
        <p:nvSpPr>
          <p:cNvPr id="4" name="Slide Number Placeholder 3"/>
          <p:cNvSpPr>
            <a:spLocks noGrp="1"/>
          </p:cNvSpPr>
          <p:nvPr>
            <p:ph type="sldNum" sz="quarter" idx="10"/>
          </p:nvPr>
        </p:nvSpPr>
        <p:spPr/>
        <p:txBody>
          <a:bodyPr/>
          <a:lstStyle/>
          <a:p>
            <a:fld id="{FB398896-BB67-425B-BA89-CEA93A664E8A}"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During the scrubbing run, with beam</a:t>
            </a:r>
            <a:r>
              <a:rPr lang="en-US" baseline="0" dirty="0" smtClean="0"/>
              <a:t> parameters more far from the nominal values we had higher pressure increase than now. </a:t>
            </a:r>
            <a:r>
              <a:rPr lang="en-US" dirty="0" smtClean="0"/>
              <a:t>Increasing the beam performance didn’t affect the vacuum performances</a:t>
            </a:r>
            <a:endParaRPr lang="en-US" dirty="0"/>
          </a:p>
        </p:txBody>
      </p:sp>
      <p:sp>
        <p:nvSpPr>
          <p:cNvPr id="4" name="Slide Number Placeholder 3"/>
          <p:cNvSpPr>
            <a:spLocks noGrp="1"/>
          </p:cNvSpPr>
          <p:nvPr>
            <p:ph type="sldNum" sz="quarter" idx="10"/>
          </p:nvPr>
        </p:nvSpPr>
        <p:spPr/>
        <p:txBody>
          <a:bodyPr/>
          <a:lstStyle/>
          <a:p>
            <a:fld id="{FB398896-BB67-425B-BA89-CEA93A664E8A}"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B398896-BB67-425B-BA89-CEA93A664E8A}"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398896-BB67-425B-BA89-CEA93A664E8A}"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Production of electrons in the vacuum chamber due to beam-gas</a:t>
            </a:r>
            <a:r>
              <a:rPr lang="en-US" baseline="0" dirty="0" smtClean="0"/>
              <a:t> interaction. Those electrons receive a kick from the circulating proton. Those electrons have enough energy to produce, due to the secondary emission process, two electrons. Depending on the proton density and bunch spacing, those electrons can be reabsorbed on the wall or start multiplying. This surface electron bombardment produce pressure increase due to ESD but a surface conditioning. </a:t>
            </a:r>
            <a:endParaRPr lang="en-US" dirty="0"/>
          </a:p>
        </p:txBody>
      </p:sp>
      <p:sp>
        <p:nvSpPr>
          <p:cNvPr id="4" name="Slide Number Placeholder 3"/>
          <p:cNvSpPr>
            <a:spLocks noGrp="1"/>
          </p:cNvSpPr>
          <p:nvPr>
            <p:ph type="sldNum" sz="quarter" idx="10"/>
          </p:nvPr>
        </p:nvSpPr>
        <p:spPr/>
        <p:txBody>
          <a:bodyPr/>
          <a:lstStyle/>
          <a:p>
            <a:fld id="{FB398896-BB67-425B-BA89-CEA93A664E8A}"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3600" dirty="0" smtClean="0">
                <a:latin typeface="Calibri" pitchFamily="34" charset="0"/>
              </a:rPr>
              <a:t>Vacuum pressure rise</a:t>
            </a:r>
          </a:p>
          <a:p>
            <a:pPr lvl="1"/>
            <a:r>
              <a:rPr lang="en-US" sz="2400" dirty="0" smtClean="0">
                <a:latin typeface="Calibri" pitchFamily="34" charset="0"/>
              </a:rPr>
              <a:t>Electron stimulated desorption (ESD - </a:t>
            </a:r>
            <a:r>
              <a:rPr lang="en-US" sz="2400" dirty="0" smtClean="0">
                <a:latin typeface="Symbol" pitchFamily="18" charset="2"/>
              </a:rPr>
              <a:t>h</a:t>
            </a:r>
            <a:r>
              <a:rPr lang="en-US" sz="2400" dirty="0" smtClean="0">
                <a:latin typeface="Calibri" pitchFamily="34" charset="0"/>
              </a:rPr>
              <a:t>)</a:t>
            </a:r>
          </a:p>
          <a:p>
            <a:pPr lvl="1"/>
            <a:r>
              <a:rPr lang="en-US" sz="2400" dirty="0" smtClean="0">
                <a:latin typeface="Calibri" pitchFamily="34" charset="0"/>
              </a:rPr>
              <a:t>Multipacting length </a:t>
            </a:r>
          </a:p>
          <a:p>
            <a:pPr lvl="1"/>
            <a:r>
              <a:rPr lang="en-US" sz="2400" dirty="0" smtClean="0">
                <a:latin typeface="Calibri" pitchFamily="34" charset="0"/>
              </a:rPr>
              <a:t>Effective pumping speed S</a:t>
            </a:r>
          </a:p>
          <a:p>
            <a:pPr lvl="1"/>
            <a:r>
              <a:rPr lang="en-US" sz="2400" dirty="0" smtClean="0">
                <a:latin typeface="Calibri" pitchFamily="34" charset="0"/>
              </a:rPr>
              <a:t>Electron Flux (    )</a:t>
            </a:r>
          </a:p>
          <a:p>
            <a:pPr lvl="1"/>
            <a:endParaRPr lang="en-US" sz="1200" dirty="0">
              <a:latin typeface="+mn-lt"/>
            </a:endParaRPr>
          </a:p>
          <a:p>
            <a:pPr lvl="1"/>
            <a:r>
              <a:rPr lang="en-US" sz="1200" dirty="0" smtClean="0">
                <a:latin typeface="+mn-lt"/>
              </a:rPr>
              <a:t>Here</a:t>
            </a:r>
            <a:r>
              <a:rPr lang="en-US" sz="1200" baseline="0" dirty="0" smtClean="0">
                <a:latin typeface="+mn-lt"/>
              </a:rPr>
              <a:t> with 400 bunches we reached high pressures up to 4 x10-7 mbar</a:t>
            </a:r>
            <a:endParaRPr lang="en-US" sz="2400" dirty="0" smtClean="0">
              <a:latin typeface="Calibri" pitchFamily="34" charset="0"/>
            </a:endParaRPr>
          </a:p>
        </p:txBody>
      </p:sp>
      <p:sp>
        <p:nvSpPr>
          <p:cNvPr id="4" name="Slide Number Placeholder 3"/>
          <p:cNvSpPr>
            <a:spLocks noGrp="1"/>
          </p:cNvSpPr>
          <p:nvPr>
            <p:ph type="sldNum" sz="quarter" idx="10"/>
          </p:nvPr>
        </p:nvSpPr>
        <p:spPr/>
        <p:txBody>
          <a:bodyPr/>
          <a:lstStyle/>
          <a:p>
            <a:fld id="{FB398896-BB67-425B-BA89-CEA93A664E8A}"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With this scrubbing run we validate what</a:t>
            </a:r>
            <a:r>
              <a:rPr lang="en-US" baseline="0" dirty="0" smtClean="0"/>
              <a:t> was said in the past and written in the design report : it works!</a:t>
            </a:r>
            <a:endParaRPr lang="en-US" dirty="0"/>
          </a:p>
        </p:txBody>
      </p:sp>
      <p:sp>
        <p:nvSpPr>
          <p:cNvPr id="4" name="Slide Number Placeholder 3"/>
          <p:cNvSpPr>
            <a:spLocks noGrp="1"/>
          </p:cNvSpPr>
          <p:nvPr>
            <p:ph type="sldNum" sz="quarter" idx="10"/>
          </p:nvPr>
        </p:nvSpPr>
        <p:spPr/>
        <p:txBody>
          <a:bodyPr/>
          <a:lstStyle/>
          <a:p>
            <a:fld id="{FB398896-BB67-425B-BA89-CEA93A664E8A}"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398896-BB67-425B-BA89-CEA93A664E8A}"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dirty="0" smtClean="0">
                <a:latin typeface="Calibri" pitchFamily="34" charset="0"/>
              </a:rPr>
              <a:t>Dose effects due to the electron bombardments which produce a decrease of the electron desorption yield, </a:t>
            </a:r>
            <a:r>
              <a:rPr lang="en-GB" sz="2000" dirty="0" smtClean="0">
                <a:latin typeface="Symbol" pitchFamily="18" charset="2"/>
              </a:rPr>
              <a:t>h</a:t>
            </a:r>
            <a:r>
              <a:rPr lang="en-GB" sz="2000" dirty="0" smtClean="0">
                <a:latin typeface="Calibri" pitchFamily="34" charset="0"/>
              </a:rPr>
              <a:t>, the number of gas molecules desorbed from the surface of the beam vacuum pipe by the primary electron.</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FB398896-BB67-425B-BA89-CEA93A664E8A}"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398896-BB67-425B-BA89-CEA93A664E8A}"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398896-BB67-425B-BA89-CEA93A664E8A}"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Interact with the proton beam and the proton</a:t>
            </a:r>
            <a:r>
              <a:rPr lang="en-US" baseline="0" dirty="0" smtClean="0"/>
              <a:t> get lost</a:t>
            </a:r>
            <a:endParaRPr lang="en-US" dirty="0" smtClean="0"/>
          </a:p>
          <a:p>
            <a:r>
              <a:rPr lang="en-US" dirty="0" smtClean="0"/>
              <a:t>Near</a:t>
            </a:r>
            <a:r>
              <a:rPr lang="en-US" baseline="0" dirty="0" smtClean="0"/>
              <a:t> to fill the machine (only 72b)</a:t>
            </a:r>
          </a:p>
          <a:p>
            <a:r>
              <a:rPr lang="en-US" dirty="0" smtClean="0"/>
              <a:t>Due to the proton loss, we do not get the same</a:t>
            </a:r>
            <a:r>
              <a:rPr lang="en-US" baseline="0" dirty="0" smtClean="0"/>
              <a:t> </a:t>
            </a:r>
            <a:r>
              <a:rPr lang="en-US" baseline="0" dirty="0" err="1" smtClean="0"/>
              <a:t>deltaP</a:t>
            </a:r>
            <a:endParaRPr lang="en-US" baseline="0" dirty="0" smtClean="0"/>
          </a:p>
          <a:p>
            <a:r>
              <a:rPr lang="en-US" baseline="0" dirty="0" smtClean="0"/>
              <a:t>Despite so many bunches, the pressure limit was lower than the interlock level</a:t>
            </a:r>
            <a:endParaRPr lang="en-US" dirty="0"/>
          </a:p>
        </p:txBody>
      </p:sp>
      <p:sp>
        <p:nvSpPr>
          <p:cNvPr id="4" name="Slide Number Placeholder 3"/>
          <p:cNvSpPr>
            <a:spLocks noGrp="1"/>
          </p:cNvSpPr>
          <p:nvPr>
            <p:ph type="sldNum" sz="quarter" idx="10"/>
          </p:nvPr>
        </p:nvSpPr>
        <p:spPr/>
        <p:txBody>
          <a:bodyPr/>
          <a:lstStyle/>
          <a:p>
            <a:fld id="{FB398896-BB67-425B-BA89-CEA93A664E8A}"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Heat load in the</a:t>
            </a:r>
            <a:r>
              <a:rPr lang="en-US" baseline="0" dirty="0" smtClean="0"/>
              <a:t> arcs and in the stand alone. Stimulated gas desorption and the pressure will increase. </a:t>
            </a:r>
            <a:endParaRPr lang="en-US" dirty="0"/>
          </a:p>
        </p:txBody>
      </p:sp>
      <p:sp>
        <p:nvSpPr>
          <p:cNvPr id="4" name="Slide Number Placeholder 3"/>
          <p:cNvSpPr>
            <a:spLocks noGrp="1"/>
          </p:cNvSpPr>
          <p:nvPr>
            <p:ph type="sldNum" sz="quarter" idx="10"/>
          </p:nvPr>
        </p:nvSpPr>
        <p:spPr/>
        <p:txBody>
          <a:bodyPr/>
          <a:lstStyle/>
          <a:p>
            <a:fld id="{FB398896-BB67-425B-BA89-CEA93A664E8A}"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398896-BB67-425B-BA89-CEA93A664E8A}"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indent="-342900">
              <a:spcBef>
                <a:spcPct val="20000"/>
              </a:spcBef>
              <a:buFont typeface="Arial" pitchFamily="34" charset="0"/>
              <a:buChar char="•"/>
            </a:pPr>
            <a:r>
              <a:rPr lang="en-US" sz="1200" dirty="0" smtClean="0">
                <a:latin typeface="Calibri" pitchFamily="34" charset="0"/>
                <a:ea typeface="Times New Roman" pitchFamily="18" charset="0"/>
                <a:cs typeface="Times New Roman" pitchFamily="18" charset="0"/>
              </a:rPr>
              <a:t>Target  Dump Injection for LHC</a:t>
            </a:r>
          </a:p>
          <a:p>
            <a:pPr marR="0" lvl="0" indent="-342900" fontAlgn="auto">
              <a:lnSpc>
                <a:spcPct val="100000"/>
              </a:lnSpc>
              <a:spcBef>
                <a:spcPct val="20000"/>
              </a:spcBef>
              <a:spcAft>
                <a:spcPts val="0"/>
              </a:spcAft>
              <a:buClrTx/>
              <a:buSzTx/>
              <a:buFont typeface="Arial" pitchFamily="34" charset="0"/>
              <a:buChar char="•"/>
              <a:tabLst/>
              <a:defRPr/>
            </a:pPr>
            <a:r>
              <a:rPr lang="en-US" sz="1200" dirty="0" smtClean="0">
                <a:latin typeface="Calibri" pitchFamily="34" charset="0"/>
                <a:ea typeface="Times New Roman" pitchFamily="18" charset="0"/>
                <a:cs typeface="Times New Roman" pitchFamily="18" charset="0"/>
              </a:rPr>
              <a:t>Each LHC injection point contains one TDI tank: LSS 2L (Alice), LSS 8R (LHCb)</a:t>
            </a:r>
          </a:p>
          <a:p>
            <a:pPr marR="0" lvl="0" indent="-342900" algn="just" fontAlgn="auto">
              <a:lnSpc>
                <a:spcPct val="100000"/>
              </a:lnSpc>
              <a:spcBef>
                <a:spcPct val="20000"/>
              </a:spcBef>
              <a:spcAft>
                <a:spcPts val="0"/>
              </a:spcAft>
              <a:buClrTx/>
              <a:buSzTx/>
              <a:buFont typeface="Arial" pitchFamily="34" charset="0"/>
              <a:buChar char="•"/>
              <a:tabLst/>
              <a:defRPr/>
            </a:pPr>
            <a:r>
              <a:rPr lang="en-US" sz="1200" dirty="0" smtClean="0">
                <a:latin typeface="Calibri" pitchFamily="34" charset="0"/>
                <a:ea typeface="Times New Roman" pitchFamily="18" charset="0"/>
                <a:cs typeface="Times New Roman" pitchFamily="18" charset="0"/>
              </a:rPr>
              <a:t>These tanks protect the LHC and experiments vacuum system from a collision with the beam in case of MKI failure during the injection of the protons bunches.</a:t>
            </a:r>
          </a:p>
          <a:p>
            <a:pPr marR="0" lvl="0" indent="-342900" algn="l" fontAlgn="auto">
              <a:lnSpc>
                <a:spcPct val="100000"/>
              </a:lnSpc>
              <a:spcBef>
                <a:spcPct val="20000"/>
              </a:spcBef>
              <a:spcAft>
                <a:spcPts val="0"/>
              </a:spcAft>
              <a:buClrTx/>
              <a:buSzTx/>
              <a:buFont typeface="Arial" pitchFamily="34" charset="0"/>
              <a:buChar char="•"/>
              <a:tabLst/>
              <a:defRPr/>
            </a:pPr>
            <a:r>
              <a:rPr lang="en-US" sz="1200" dirty="0" smtClean="0">
                <a:latin typeface="Calibri" pitchFamily="34" charset="0"/>
                <a:ea typeface="Times New Roman" pitchFamily="18" charset="0"/>
                <a:cs typeface="Times New Roman" pitchFamily="18" charset="0"/>
              </a:rPr>
              <a:t>We see a pressure increase that has</a:t>
            </a:r>
            <a:r>
              <a:rPr lang="en-US" sz="1200" baseline="0" dirty="0" smtClean="0">
                <a:latin typeface="Calibri" pitchFamily="34" charset="0"/>
                <a:ea typeface="Times New Roman" pitchFamily="18" charset="0"/>
                <a:cs typeface="Times New Roman" pitchFamily="18" charset="0"/>
              </a:rPr>
              <a:t> a signature of thermal heating.</a:t>
            </a:r>
            <a:r>
              <a:rPr lang="en-US" sz="1200" dirty="0" smtClean="0">
                <a:latin typeface="Calibri" pitchFamily="34" charset="0"/>
                <a:ea typeface="Times New Roman" pitchFamily="18" charset="0"/>
                <a:cs typeface="Times New Roman" pitchFamily="18" charset="0"/>
              </a:rPr>
              <a:t/>
            </a:r>
            <a:br>
              <a:rPr lang="en-US" sz="1200" dirty="0" smtClean="0">
                <a:latin typeface="Calibri" pitchFamily="34" charset="0"/>
                <a:ea typeface="Times New Roman" pitchFamily="18" charset="0"/>
                <a:cs typeface="Times New Roman" pitchFamily="18" charset="0"/>
              </a:rPr>
            </a:br>
            <a:endParaRPr lang="en-US" sz="1200" dirty="0" smtClean="0">
              <a:latin typeface="Calibri" pitchFamily="34" charset="0"/>
              <a:ea typeface="Times New Roman" pitchFamily="18" charset="0"/>
              <a:cs typeface="Times New Roman" pitchFamily="18" charset="0"/>
            </a:endParaRPr>
          </a:p>
          <a:p>
            <a:pPr marR="0" lvl="0" indent="-342900" algn="just" fontAlgn="auto">
              <a:lnSpc>
                <a:spcPct val="100000"/>
              </a:lnSpc>
              <a:spcBef>
                <a:spcPct val="20000"/>
              </a:spcBef>
              <a:spcAft>
                <a:spcPts val="0"/>
              </a:spcAft>
              <a:buClrTx/>
              <a:buSzTx/>
              <a:buFont typeface="Arial" pitchFamily="34" charset="0"/>
              <a:buChar char="•"/>
              <a:tabLst/>
              <a:defRPr/>
            </a:pPr>
            <a:r>
              <a:rPr lang="en-US" sz="1200" dirty="0" smtClean="0">
                <a:latin typeface="Calibri" pitchFamily="34" charset="0"/>
                <a:ea typeface="Times New Roman" pitchFamily="18" charset="0"/>
                <a:cs typeface="Times New Roman" pitchFamily="18" charset="0"/>
              </a:rPr>
              <a:t>The TE-VSC group gives a service to equip, pump, leak test and bake these tanks (validation at the surface, installation and conditioning in the LHC tunnel).</a:t>
            </a:r>
          </a:p>
          <a:p>
            <a:endParaRPr lang="en-US" dirty="0"/>
          </a:p>
        </p:txBody>
      </p:sp>
      <p:sp>
        <p:nvSpPr>
          <p:cNvPr id="4" name="Slide Number Placeholder 3"/>
          <p:cNvSpPr>
            <a:spLocks noGrp="1"/>
          </p:cNvSpPr>
          <p:nvPr>
            <p:ph type="sldNum" sz="quarter" idx="10"/>
          </p:nvPr>
        </p:nvSpPr>
        <p:spPr/>
        <p:txBody>
          <a:bodyPr/>
          <a:lstStyle/>
          <a:p>
            <a:fld id="{FB398896-BB67-425B-BA89-CEA93A664E8A}"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solenoids are installed in the small</a:t>
            </a:r>
            <a:r>
              <a:rPr lang="en-US" baseline="0" dirty="0" smtClean="0"/>
              <a:t> diameter chamber and in the cone. This pressure increase is under investigation. Still an open issue.</a:t>
            </a:r>
          </a:p>
          <a:p>
            <a:r>
              <a:rPr lang="en-US" baseline="0" dirty="0" smtClean="0"/>
              <a:t>If it’s electron cloud we should observe conditioning, otherwise is something else</a:t>
            </a:r>
            <a:endParaRPr lang="en-US" dirty="0"/>
          </a:p>
        </p:txBody>
      </p:sp>
      <p:sp>
        <p:nvSpPr>
          <p:cNvPr id="4" name="Slide Number Placeholder 3"/>
          <p:cNvSpPr>
            <a:spLocks noGrp="1"/>
          </p:cNvSpPr>
          <p:nvPr>
            <p:ph type="sldNum" sz="quarter" idx="10"/>
          </p:nvPr>
        </p:nvSpPr>
        <p:spPr/>
        <p:txBody>
          <a:bodyPr/>
          <a:lstStyle/>
          <a:p>
            <a:fld id="{FB398896-BB67-425B-BA89-CEA93A664E8A}"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Possible issue: influence of the cryogenics, proton </a:t>
            </a:r>
            <a:r>
              <a:rPr lang="en-US" dirty="0" err="1" smtClean="0"/>
              <a:t>lossing</a:t>
            </a:r>
            <a:r>
              <a:rPr lang="en-US" dirty="0" smtClean="0"/>
              <a:t>, misbehaving of the gauges or the ion pumps.</a:t>
            </a:r>
            <a:endParaRPr lang="en-US" dirty="0"/>
          </a:p>
        </p:txBody>
      </p:sp>
      <p:sp>
        <p:nvSpPr>
          <p:cNvPr id="4" name="Slide Number Placeholder 3"/>
          <p:cNvSpPr>
            <a:spLocks noGrp="1"/>
          </p:cNvSpPr>
          <p:nvPr>
            <p:ph type="sldNum" sz="quarter" idx="10"/>
          </p:nvPr>
        </p:nvSpPr>
        <p:spPr/>
        <p:txBody>
          <a:bodyPr/>
          <a:lstStyle/>
          <a:p>
            <a:fld id="{FB398896-BB67-425B-BA89-CEA93A664E8A}"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How the spring could</a:t>
            </a:r>
            <a:r>
              <a:rPr lang="en-GB" baseline="0" dirty="0" smtClean="0"/>
              <a:t> get loose, upgrade</a:t>
            </a:r>
            <a:endParaRPr lang="en-GB" dirty="0" smtClean="0"/>
          </a:p>
          <a:p>
            <a:endParaRPr lang="en-GB" dirty="0" smtClean="0"/>
          </a:p>
          <a:p>
            <a:r>
              <a:rPr lang="en-GB" dirty="0" smtClean="0"/>
              <a:t>Side view (</a:t>
            </a:r>
            <a:r>
              <a:rPr lang="en-GB" dirty="0" err="1" smtClean="0"/>
              <a:t>xray</a:t>
            </a:r>
            <a:r>
              <a:rPr lang="en-GB" dirty="0" smtClean="0"/>
              <a:t> from corridor to QRL)</a:t>
            </a:r>
          </a:p>
          <a:p>
            <a:endParaRPr lang="en-GB" dirty="0" smtClean="0"/>
          </a:p>
          <a:p>
            <a:r>
              <a:rPr lang="en-GB" dirty="0" smtClean="0"/>
              <a:t>b) Metallic noise due to loose spring when hitting vacuum chamber</a:t>
            </a:r>
          </a:p>
          <a:p>
            <a:endParaRPr lang="en-GB" dirty="0" smtClean="0"/>
          </a:p>
          <a:p>
            <a:r>
              <a:rPr lang="en-GB" dirty="0" smtClean="0"/>
              <a:t>c) RF fingers falling due to broken spring</a:t>
            </a:r>
          </a:p>
          <a:p>
            <a:endParaRPr lang="en-GB" dirty="0" smtClean="0"/>
          </a:p>
          <a:p>
            <a:r>
              <a:rPr lang="en-GB" dirty="0" smtClean="0"/>
              <a:t> d) aperture reduced ?</a:t>
            </a:r>
            <a:endParaRPr lang="en-US" dirty="0"/>
          </a:p>
        </p:txBody>
      </p:sp>
      <p:sp>
        <p:nvSpPr>
          <p:cNvPr id="4" name="Slide Number Placeholder 3"/>
          <p:cNvSpPr>
            <a:spLocks noGrp="1"/>
          </p:cNvSpPr>
          <p:nvPr>
            <p:ph type="sldNum" sz="quarter" idx="10"/>
          </p:nvPr>
        </p:nvSpPr>
        <p:spPr/>
        <p:txBody>
          <a:bodyPr/>
          <a:lstStyle/>
          <a:p>
            <a:fld id="{FB398896-BB67-425B-BA89-CEA93A664E8A}"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Spiegare</a:t>
            </a:r>
            <a:r>
              <a:rPr lang="en-US" dirty="0" smtClean="0"/>
              <a:t> con</a:t>
            </a:r>
            <a:r>
              <a:rPr lang="en-US" baseline="0" dirty="0" smtClean="0"/>
              <a:t> </a:t>
            </a:r>
            <a:r>
              <a:rPr lang="en-US" baseline="0" dirty="0" err="1" smtClean="0"/>
              <a:t>il</a:t>
            </a:r>
            <a:r>
              <a:rPr lang="en-US" baseline="0" dirty="0" smtClean="0"/>
              <a:t> laser </a:t>
            </a:r>
            <a:r>
              <a:rPr lang="en-US" baseline="0" dirty="0" err="1" smtClean="0"/>
              <a:t>che</a:t>
            </a:r>
            <a:r>
              <a:rPr lang="en-US" baseline="0" dirty="0" smtClean="0"/>
              <a:t> </a:t>
            </a:r>
            <a:r>
              <a:rPr lang="en-US" baseline="0" dirty="0" err="1" smtClean="0"/>
              <a:t>questo</a:t>
            </a:r>
            <a:r>
              <a:rPr lang="en-US" baseline="0" dirty="0" smtClean="0"/>
              <a:t> è </a:t>
            </a:r>
            <a:r>
              <a:rPr lang="en-US" baseline="0" dirty="0" err="1" smtClean="0"/>
              <a:t>il</a:t>
            </a:r>
            <a:r>
              <a:rPr lang="en-US" baseline="0" dirty="0" smtClean="0"/>
              <a:t> pressure increase we are talking about</a:t>
            </a:r>
          </a:p>
          <a:p>
            <a:r>
              <a:rPr lang="en-US" baseline="0" dirty="0" err="1" smtClean="0"/>
              <a:t>Effetto</a:t>
            </a:r>
            <a:r>
              <a:rPr lang="en-US" baseline="0" dirty="0" smtClean="0"/>
              <a:t> </a:t>
            </a:r>
            <a:r>
              <a:rPr lang="en-US" baseline="0" dirty="0" err="1" smtClean="0"/>
              <a:t>che</a:t>
            </a:r>
            <a:r>
              <a:rPr lang="en-US" baseline="0" dirty="0" smtClean="0"/>
              <a:t> non </a:t>
            </a:r>
            <a:r>
              <a:rPr lang="en-US" baseline="0" dirty="0" err="1" smtClean="0"/>
              <a:t>si</a:t>
            </a:r>
            <a:r>
              <a:rPr lang="en-US" baseline="0" dirty="0" smtClean="0"/>
              <a:t> </a:t>
            </a:r>
            <a:r>
              <a:rPr lang="en-US" baseline="0" dirty="0" err="1" smtClean="0"/>
              <a:t>rivela</a:t>
            </a:r>
            <a:r>
              <a:rPr lang="en-US" baseline="0" dirty="0" smtClean="0"/>
              <a:t> </a:t>
            </a:r>
            <a:r>
              <a:rPr lang="en-US" baseline="0" dirty="0" err="1" smtClean="0"/>
              <a:t>sempre</a:t>
            </a:r>
            <a:endParaRPr lang="en-US" baseline="0" dirty="0" smtClean="0"/>
          </a:p>
          <a:p>
            <a:r>
              <a:rPr lang="en-US" baseline="0" dirty="0" smtClean="0"/>
              <a:t>CMS was not able to take any data</a:t>
            </a:r>
            <a:endParaRPr lang="en-US" dirty="0"/>
          </a:p>
        </p:txBody>
      </p:sp>
      <p:sp>
        <p:nvSpPr>
          <p:cNvPr id="4" name="Slide Number Placeholder 3"/>
          <p:cNvSpPr>
            <a:spLocks noGrp="1"/>
          </p:cNvSpPr>
          <p:nvPr>
            <p:ph type="sldNum" sz="quarter" idx="10"/>
          </p:nvPr>
        </p:nvSpPr>
        <p:spPr/>
        <p:txBody>
          <a:bodyPr/>
          <a:lstStyle/>
          <a:p>
            <a:fld id="{FB398896-BB67-425B-BA89-CEA93A664E8A}"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398896-BB67-425B-BA89-CEA93A664E8A}"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One year corresponds to 200days of physics</a:t>
            </a:r>
            <a:endParaRPr lang="en-US" dirty="0"/>
          </a:p>
        </p:txBody>
      </p:sp>
      <p:sp>
        <p:nvSpPr>
          <p:cNvPr id="4" name="Slide Number Placeholder 3"/>
          <p:cNvSpPr>
            <a:spLocks noGrp="1"/>
          </p:cNvSpPr>
          <p:nvPr>
            <p:ph type="sldNum" sz="quarter" idx="10"/>
          </p:nvPr>
        </p:nvSpPr>
        <p:spPr/>
        <p:txBody>
          <a:bodyPr/>
          <a:lstStyle/>
          <a:p>
            <a:fld id="{FB398896-BB67-425B-BA89-CEA93A664E8A}"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398896-BB67-425B-BA89-CEA93A664E8A}"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398896-BB67-425B-BA89-CEA93A664E8A}"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398896-BB67-425B-BA89-CEA93A664E8A}"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398896-BB67-425B-BA89-CEA93A664E8A}" type="slidenum">
              <a:rPr lang="en-US" smtClean="0"/>
              <a:pPr/>
              <a:t>33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Along</a:t>
            </a:r>
            <a:r>
              <a:rPr lang="en-US" baseline="0" dirty="0" smtClean="0"/>
              <a:t> the year, the machine parameters improved and the Integrated luminosity (the figure of merit of the machine) weekly rate increased. The plateau correspond to TS, MD or machine set up.</a:t>
            </a:r>
          </a:p>
          <a:p>
            <a:r>
              <a:rPr lang="en-US" sz="1200" b="0" i="0" kern="1200" dirty="0" err="1" smtClean="0">
                <a:solidFill>
                  <a:schemeClr val="tx1"/>
                </a:solidFill>
                <a:latin typeface="+mn-lt"/>
                <a:ea typeface="+mn-ea"/>
                <a:cs typeface="+mn-cs"/>
              </a:rPr>
              <a:t>ignificant</a:t>
            </a:r>
            <a:r>
              <a:rPr lang="en-US" sz="1200" b="0" i="0" kern="1200" dirty="0" smtClean="0">
                <a:solidFill>
                  <a:schemeClr val="tx1"/>
                </a:solidFill>
                <a:latin typeface="+mn-lt"/>
                <a:ea typeface="+mn-ea"/>
                <a:cs typeface="+mn-cs"/>
              </a:rPr>
              <a:t> quantities of data being accumulated by the experiments,</a:t>
            </a:r>
            <a:endParaRPr lang="en-US" dirty="0"/>
          </a:p>
        </p:txBody>
      </p:sp>
      <p:sp>
        <p:nvSpPr>
          <p:cNvPr id="4" name="Slide Number Placeholder 3"/>
          <p:cNvSpPr>
            <a:spLocks noGrp="1"/>
          </p:cNvSpPr>
          <p:nvPr>
            <p:ph type="sldNum" sz="quarter" idx="10"/>
          </p:nvPr>
        </p:nvSpPr>
        <p:spPr/>
        <p:txBody>
          <a:bodyPr/>
          <a:lstStyle/>
          <a:p>
            <a:fld id="{FB398896-BB67-425B-BA89-CEA93A664E8A}"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increase the peak</a:t>
            </a:r>
            <a:r>
              <a:rPr lang="en-US" baseline="0" dirty="0" smtClean="0"/>
              <a:t> luminosity:….</a:t>
            </a:r>
          </a:p>
          <a:p>
            <a:r>
              <a:rPr lang="en-US" baseline="0" dirty="0" smtClean="0"/>
              <a:t>And it is what you see in the next plot</a:t>
            </a:r>
          </a:p>
          <a:p>
            <a:r>
              <a:rPr lang="en-US" baseline="0" dirty="0" smtClean="0"/>
              <a:t>The size of the beam in the interaction point is very </a:t>
            </a:r>
            <a:r>
              <a:rPr lang="en-US" baseline="0" dirty="0" err="1" smtClean="0"/>
              <a:t>thiny</a:t>
            </a:r>
            <a:r>
              <a:rPr lang="en-US" baseline="0" dirty="0" smtClean="0"/>
              <a:t>: 2x 300mA in such a small size</a:t>
            </a:r>
            <a:endParaRPr lang="en-US" dirty="0"/>
          </a:p>
        </p:txBody>
      </p:sp>
      <p:sp>
        <p:nvSpPr>
          <p:cNvPr id="4" name="Slide Number Placeholder 3"/>
          <p:cNvSpPr>
            <a:spLocks noGrp="1"/>
          </p:cNvSpPr>
          <p:nvPr>
            <p:ph type="sldNum" sz="quarter" idx="10"/>
          </p:nvPr>
        </p:nvSpPr>
        <p:spPr/>
        <p:txBody>
          <a:bodyPr/>
          <a:lstStyle/>
          <a:p>
            <a:fld id="{63828C62-F0C2-9645-A5FA-46E4D2B4013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The next major milestone came on 19 April with a ten-fold increase in luminosity – in other words, the machine started delivering ten times as many collisions to the experiments in a given period of time than had previously been possible. This came about thanks to two simultaneous developments: firstly the number of particles in each bunch was doubled, and secondly the beam size at the interaction point was squeezed down. The term you’ll hear used to describe the beam size at the interaction point is called beta-star, and the smaller the beta, the better. Before squeeze, beta is 11 m at ATLAS and CMS. The ultimate goal is to reduce it to 0.55 m. Today, we’re running with a beta of 2 m. That may not sound very small, and that’s because it’s not the size of the beam: beta is the distance from the interaction point that the beam is twice the size it is at the interaction point. What’s important for physics is that the lower the beta, the smaller the beam at the interaction point. With beta of 2 m, the beam is just 45 microns across at the interaction point, a quarter the width of a human hair, and its cross section is about five times smaller than with a beta of 11 m.</a:t>
            </a:r>
          </a:p>
          <a:p>
            <a:endParaRPr lang="en-US" sz="1200" b="0" i="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B398896-BB67-425B-BA89-CEA93A664E8A}"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398896-BB67-425B-BA89-CEA93A664E8A}"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398896-BB67-425B-BA89-CEA93A664E8A}"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398896-BB67-425B-BA89-CEA93A664E8A}"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30/11/2010</a:t>
            </a:r>
            <a:endParaRPr lang="en-US" dirty="0"/>
          </a:p>
        </p:txBody>
      </p:sp>
      <p:sp>
        <p:nvSpPr>
          <p:cNvPr id="5" name="Footer Placeholder 4"/>
          <p:cNvSpPr>
            <a:spLocks noGrp="1"/>
          </p:cNvSpPr>
          <p:nvPr>
            <p:ph type="ftr" sz="quarter" idx="11"/>
          </p:nvPr>
        </p:nvSpPr>
        <p:spPr/>
        <p:txBody>
          <a:bodyPr/>
          <a:lstStyle/>
          <a:p>
            <a:r>
              <a:rPr lang="en-US" smtClean="0"/>
              <a:t>TE-TM Meeting</a:t>
            </a:r>
            <a:endParaRPr lang="en-US" dirty="0"/>
          </a:p>
        </p:txBody>
      </p:sp>
      <p:sp>
        <p:nvSpPr>
          <p:cNvPr id="6" name="Slide Number Placeholder 5"/>
          <p:cNvSpPr>
            <a:spLocks noGrp="1"/>
          </p:cNvSpPr>
          <p:nvPr>
            <p:ph type="sldNum" sz="quarter" idx="12"/>
          </p:nvPr>
        </p:nvSpPr>
        <p:spPr/>
        <p:txBody>
          <a:bodyPr/>
          <a:lstStyle/>
          <a:p>
            <a:fld id="{BAFCE9F5-9214-4075-9D81-4ABA126C1D60}" type="slidenum">
              <a:rPr lang="en-US" smtClean="0"/>
              <a:pPr/>
              <a:t>‹#›</a:t>
            </a:fld>
            <a:endParaRPr lang="en-US"/>
          </a:p>
        </p:txBody>
      </p:sp>
      <p:cxnSp>
        <p:nvCxnSpPr>
          <p:cNvPr id="7" name="Straight Connector 6"/>
          <p:cNvCxnSpPr/>
          <p:nvPr userDrawn="1"/>
        </p:nvCxnSpPr>
        <p:spPr>
          <a:xfrm>
            <a:off x="1461600" y="1028700"/>
            <a:ext cx="6768000" cy="0"/>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30/11/2010</a:t>
            </a:r>
            <a:endParaRPr lang="en-US" dirty="0"/>
          </a:p>
        </p:txBody>
      </p:sp>
      <p:sp>
        <p:nvSpPr>
          <p:cNvPr id="5" name="Footer Placeholder 4"/>
          <p:cNvSpPr>
            <a:spLocks noGrp="1"/>
          </p:cNvSpPr>
          <p:nvPr>
            <p:ph type="ftr" sz="quarter" idx="11"/>
          </p:nvPr>
        </p:nvSpPr>
        <p:spPr/>
        <p:txBody>
          <a:bodyPr/>
          <a:lstStyle/>
          <a:p>
            <a:r>
              <a:rPr lang="en-US" smtClean="0"/>
              <a:t>TE-TM Meeting</a:t>
            </a:r>
            <a:endParaRPr lang="en-US" dirty="0"/>
          </a:p>
        </p:txBody>
      </p:sp>
      <p:sp>
        <p:nvSpPr>
          <p:cNvPr id="6" name="Slide Number Placeholder 5"/>
          <p:cNvSpPr>
            <a:spLocks noGrp="1"/>
          </p:cNvSpPr>
          <p:nvPr>
            <p:ph type="sldNum" sz="quarter" idx="12"/>
          </p:nvPr>
        </p:nvSpPr>
        <p:spPr/>
        <p:txBody>
          <a:bodyPr/>
          <a:lstStyle/>
          <a:p>
            <a:fld id="{BAFCE9F5-9214-4075-9D81-4ABA126C1D60}" type="slidenum">
              <a:rPr lang="en-US" smtClean="0"/>
              <a:pPr/>
              <a:t>‹#›</a:t>
            </a:fld>
            <a:endParaRPr lang="en-US"/>
          </a:p>
        </p:txBody>
      </p:sp>
      <p:cxnSp>
        <p:nvCxnSpPr>
          <p:cNvPr id="7" name="Straight Connector 6"/>
          <p:cNvCxnSpPr/>
          <p:nvPr userDrawn="1"/>
        </p:nvCxnSpPr>
        <p:spPr>
          <a:xfrm>
            <a:off x="1461600" y="1028700"/>
            <a:ext cx="6768000" cy="0"/>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r>
              <a:rPr lang="en-US" smtClean="0"/>
              <a:t>30/11/2010</a:t>
            </a:r>
            <a:endParaRPr lang="en-US" dirty="0" smtClean="0"/>
          </a:p>
        </p:txBody>
      </p:sp>
      <p:sp>
        <p:nvSpPr>
          <p:cNvPr id="5" name="Footer Placeholder 4"/>
          <p:cNvSpPr>
            <a:spLocks noGrp="1"/>
          </p:cNvSpPr>
          <p:nvPr>
            <p:ph type="ftr" sz="quarter" idx="11"/>
          </p:nvPr>
        </p:nvSpPr>
        <p:spPr/>
        <p:txBody>
          <a:bodyPr/>
          <a:lstStyle/>
          <a:p>
            <a:r>
              <a:rPr lang="en-US" smtClean="0"/>
              <a:t>TE-TM Meeting</a:t>
            </a:r>
            <a:endParaRPr lang="en-US" dirty="0"/>
          </a:p>
        </p:txBody>
      </p:sp>
      <p:sp>
        <p:nvSpPr>
          <p:cNvPr id="6" name="Slide Number Placeholder 5"/>
          <p:cNvSpPr>
            <a:spLocks noGrp="1"/>
          </p:cNvSpPr>
          <p:nvPr>
            <p:ph type="sldNum" sz="quarter" idx="12"/>
          </p:nvPr>
        </p:nvSpPr>
        <p:spPr/>
        <p:txBody>
          <a:bodyPr/>
          <a:lstStyle/>
          <a:p>
            <a:fld id="{BAFCE9F5-9214-4075-9D81-4ABA126C1D60}" type="slidenum">
              <a:rPr lang="en-US" smtClean="0"/>
              <a:pPr/>
              <a:t>‹#›</a:t>
            </a:fld>
            <a:endParaRPr lang="en-US"/>
          </a:p>
        </p:txBody>
      </p:sp>
      <p:cxnSp>
        <p:nvCxnSpPr>
          <p:cNvPr id="7" name="Straight Connector 6"/>
          <p:cNvCxnSpPr/>
          <p:nvPr userDrawn="1"/>
        </p:nvCxnSpPr>
        <p:spPr>
          <a:xfrm>
            <a:off x="1461600" y="1028700"/>
            <a:ext cx="6768000" cy="0"/>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30/11/2010</a:t>
            </a:r>
            <a:endParaRPr lang="en-US" dirty="0"/>
          </a:p>
        </p:txBody>
      </p:sp>
      <p:sp>
        <p:nvSpPr>
          <p:cNvPr id="5" name="Footer Placeholder 4"/>
          <p:cNvSpPr>
            <a:spLocks noGrp="1"/>
          </p:cNvSpPr>
          <p:nvPr>
            <p:ph type="ftr" sz="quarter" idx="11"/>
          </p:nvPr>
        </p:nvSpPr>
        <p:spPr/>
        <p:txBody>
          <a:bodyPr/>
          <a:lstStyle/>
          <a:p>
            <a:r>
              <a:rPr lang="en-US" smtClean="0"/>
              <a:t>TE-TM Meeting</a:t>
            </a:r>
            <a:endParaRPr lang="en-US" dirty="0"/>
          </a:p>
        </p:txBody>
      </p:sp>
      <p:sp>
        <p:nvSpPr>
          <p:cNvPr id="6" name="Slide Number Placeholder 5"/>
          <p:cNvSpPr>
            <a:spLocks noGrp="1"/>
          </p:cNvSpPr>
          <p:nvPr>
            <p:ph type="sldNum" sz="quarter" idx="12"/>
          </p:nvPr>
        </p:nvSpPr>
        <p:spPr/>
        <p:txBody>
          <a:bodyPr/>
          <a:lstStyle/>
          <a:p>
            <a:fld id="{BAFCE9F5-9214-4075-9D81-4ABA126C1D60}" type="slidenum">
              <a:rPr lang="en-US" smtClean="0"/>
              <a:pPr/>
              <a:t>‹#›</a:t>
            </a:fld>
            <a:endParaRPr lang="en-US"/>
          </a:p>
        </p:txBody>
      </p:sp>
      <p:cxnSp>
        <p:nvCxnSpPr>
          <p:cNvPr id="7" name="Straight Connector 6"/>
          <p:cNvCxnSpPr/>
          <p:nvPr userDrawn="1"/>
        </p:nvCxnSpPr>
        <p:spPr>
          <a:xfrm>
            <a:off x="1461600" y="1028700"/>
            <a:ext cx="6768000" cy="0"/>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30/11/2010</a:t>
            </a:r>
            <a:endParaRPr lang="en-US" dirty="0"/>
          </a:p>
        </p:txBody>
      </p:sp>
      <p:sp>
        <p:nvSpPr>
          <p:cNvPr id="5" name="Footer Placeholder 4"/>
          <p:cNvSpPr>
            <a:spLocks noGrp="1"/>
          </p:cNvSpPr>
          <p:nvPr>
            <p:ph type="ftr" sz="quarter" idx="11"/>
          </p:nvPr>
        </p:nvSpPr>
        <p:spPr/>
        <p:txBody>
          <a:bodyPr/>
          <a:lstStyle/>
          <a:p>
            <a:r>
              <a:rPr lang="en-US" smtClean="0"/>
              <a:t>TE-TM Meeting</a:t>
            </a:r>
            <a:endParaRPr lang="en-US" dirty="0" smtClean="0"/>
          </a:p>
        </p:txBody>
      </p:sp>
      <p:sp>
        <p:nvSpPr>
          <p:cNvPr id="6" name="Slide Number Placeholder 5"/>
          <p:cNvSpPr>
            <a:spLocks noGrp="1"/>
          </p:cNvSpPr>
          <p:nvPr>
            <p:ph type="sldNum" sz="quarter" idx="12"/>
          </p:nvPr>
        </p:nvSpPr>
        <p:spPr/>
        <p:txBody>
          <a:bodyPr/>
          <a:lstStyle/>
          <a:p>
            <a:fld id="{BAFCE9F5-9214-4075-9D81-4ABA126C1D60}" type="slidenum">
              <a:rPr lang="en-US" smtClean="0"/>
              <a:pPr/>
              <a:t>‹#›</a:t>
            </a:fld>
            <a:endParaRPr lang="en-US"/>
          </a:p>
        </p:txBody>
      </p:sp>
      <p:cxnSp>
        <p:nvCxnSpPr>
          <p:cNvPr id="7" name="Straight Connector 6"/>
          <p:cNvCxnSpPr/>
          <p:nvPr userDrawn="1"/>
        </p:nvCxnSpPr>
        <p:spPr>
          <a:xfrm>
            <a:off x="1461600" y="1028700"/>
            <a:ext cx="6768000" cy="0"/>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30/11/2010</a:t>
            </a:r>
            <a:endParaRPr lang="en-US" dirty="0"/>
          </a:p>
        </p:txBody>
      </p:sp>
      <p:sp>
        <p:nvSpPr>
          <p:cNvPr id="6" name="Footer Placeholder 5"/>
          <p:cNvSpPr>
            <a:spLocks noGrp="1"/>
          </p:cNvSpPr>
          <p:nvPr>
            <p:ph type="ftr" sz="quarter" idx="11"/>
          </p:nvPr>
        </p:nvSpPr>
        <p:spPr/>
        <p:txBody>
          <a:bodyPr/>
          <a:lstStyle/>
          <a:p>
            <a:r>
              <a:rPr lang="en-US" smtClean="0"/>
              <a:t>TE-TM Meeting</a:t>
            </a:r>
            <a:endParaRPr lang="en-US" dirty="0" smtClean="0"/>
          </a:p>
        </p:txBody>
      </p:sp>
      <p:sp>
        <p:nvSpPr>
          <p:cNvPr id="7" name="Slide Number Placeholder 6"/>
          <p:cNvSpPr>
            <a:spLocks noGrp="1"/>
          </p:cNvSpPr>
          <p:nvPr>
            <p:ph type="sldNum" sz="quarter" idx="12"/>
          </p:nvPr>
        </p:nvSpPr>
        <p:spPr/>
        <p:txBody>
          <a:bodyPr/>
          <a:lstStyle/>
          <a:p>
            <a:fld id="{BAFCE9F5-9214-4075-9D81-4ABA126C1D60}" type="slidenum">
              <a:rPr lang="en-US" smtClean="0"/>
              <a:pPr/>
              <a:t>‹#›</a:t>
            </a:fld>
            <a:endParaRPr lang="en-US"/>
          </a:p>
        </p:txBody>
      </p:sp>
      <p:cxnSp>
        <p:nvCxnSpPr>
          <p:cNvPr id="8" name="Straight Connector 7"/>
          <p:cNvCxnSpPr/>
          <p:nvPr userDrawn="1"/>
        </p:nvCxnSpPr>
        <p:spPr>
          <a:xfrm>
            <a:off x="1461600" y="1028700"/>
            <a:ext cx="6768000" cy="0"/>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30/11/2010</a:t>
            </a:r>
            <a:endParaRPr lang="en-US" dirty="0"/>
          </a:p>
        </p:txBody>
      </p:sp>
      <p:sp>
        <p:nvSpPr>
          <p:cNvPr id="8" name="Footer Placeholder 7"/>
          <p:cNvSpPr>
            <a:spLocks noGrp="1"/>
          </p:cNvSpPr>
          <p:nvPr>
            <p:ph type="ftr" sz="quarter" idx="11"/>
          </p:nvPr>
        </p:nvSpPr>
        <p:spPr/>
        <p:txBody>
          <a:bodyPr/>
          <a:lstStyle/>
          <a:p>
            <a:r>
              <a:rPr lang="en-US" smtClean="0"/>
              <a:t>TE-TM Meeting</a:t>
            </a:r>
            <a:endParaRPr lang="en-US" dirty="0"/>
          </a:p>
        </p:txBody>
      </p:sp>
      <p:sp>
        <p:nvSpPr>
          <p:cNvPr id="9" name="Slide Number Placeholder 8"/>
          <p:cNvSpPr>
            <a:spLocks noGrp="1"/>
          </p:cNvSpPr>
          <p:nvPr>
            <p:ph type="sldNum" sz="quarter" idx="12"/>
          </p:nvPr>
        </p:nvSpPr>
        <p:spPr/>
        <p:txBody>
          <a:bodyPr/>
          <a:lstStyle/>
          <a:p>
            <a:fld id="{BAFCE9F5-9214-4075-9D81-4ABA126C1D60}" type="slidenum">
              <a:rPr lang="en-US" smtClean="0"/>
              <a:pPr/>
              <a:t>‹#›</a:t>
            </a:fld>
            <a:endParaRPr lang="en-US"/>
          </a:p>
        </p:txBody>
      </p:sp>
      <p:cxnSp>
        <p:nvCxnSpPr>
          <p:cNvPr id="10" name="Straight Connector 9"/>
          <p:cNvCxnSpPr/>
          <p:nvPr userDrawn="1"/>
        </p:nvCxnSpPr>
        <p:spPr>
          <a:xfrm>
            <a:off x="1461600" y="1028700"/>
            <a:ext cx="6768000" cy="0"/>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30/11/2010</a:t>
            </a:r>
            <a:endParaRPr lang="en-US" dirty="0"/>
          </a:p>
        </p:txBody>
      </p:sp>
      <p:sp>
        <p:nvSpPr>
          <p:cNvPr id="4" name="Footer Placeholder 3"/>
          <p:cNvSpPr>
            <a:spLocks noGrp="1"/>
          </p:cNvSpPr>
          <p:nvPr>
            <p:ph type="ftr" sz="quarter" idx="11"/>
          </p:nvPr>
        </p:nvSpPr>
        <p:spPr/>
        <p:txBody>
          <a:bodyPr/>
          <a:lstStyle/>
          <a:p>
            <a:r>
              <a:rPr lang="en-US" smtClean="0"/>
              <a:t>TE-TM Meeting</a:t>
            </a:r>
            <a:endParaRPr lang="en-US" dirty="0"/>
          </a:p>
        </p:txBody>
      </p:sp>
      <p:sp>
        <p:nvSpPr>
          <p:cNvPr id="5" name="Slide Number Placeholder 4"/>
          <p:cNvSpPr>
            <a:spLocks noGrp="1"/>
          </p:cNvSpPr>
          <p:nvPr>
            <p:ph type="sldNum" sz="quarter" idx="12"/>
          </p:nvPr>
        </p:nvSpPr>
        <p:spPr/>
        <p:txBody>
          <a:bodyPr/>
          <a:lstStyle/>
          <a:p>
            <a:fld id="{BAFCE9F5-9214-4075-9D81-4ABA126C1D60}" type="slidenum">
              <a:rPr lang="en-US" smtClean="0"/>
              <a:pPr/>
              <a:t>‹#›</a:t>
            </a:fld>
            <a:endParaRPr lang="en-US"/>
          </a:p>
        </p:txBody>
      </p:sp>
      <p:cxnSp>
        <p:nvCxnSpPr>
          <p:cNvPr id="6" name="Straight Connector 5"/>
          <p:cNvCxnSpPr/>
          <p:nvPr userDrawn="1"/>
        </p:nvCxnSpPr>
        <p:spPr>
          <a:xfrm>
            <a:off x="1461600" y="1028700"/>
            <a:ext cx="6768000" cy="0"/>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AFCE9F5-9214-4075-9D81-4ABA126C1D60}" type="slidenum">
              <a:rPr lang="en-US" smtClean="0"/>
              <a:pPr/>
              <a:t>‹#›</a:t>
            </a:fld>
            <a:endParaRPr lang="en-US"/>
          </a:p>
        </p:txBody>
      </p:sp>
      <p:sp>
        <p:nvSpPr>
          <p:cNvPr id="3" name="Footer Placeholder 2"/>
          <p:cNvSpPr>
            <a:spLocks noGrp="1"/>
          </p:cNvSpPr>
          <p:nvPr>
            <p:ph type="ftr" sz="quarter" idx="11"/>
          </p:nvPr>
        </p:nvSpPr>
        <p:spPr/>
        <p:txBody>
          <a:bodyPr/>
          <a:lstStyle/>
          <a:p>
            <a:r>
              <a:rPr lang="en-US" smtClean="0"/>
              <a:t>TE-TM Meeting</a:t>
            </a:r>
            <a:endParaRPr lang="en-US" dirty="0"/>
          </a:p>
        </p:txBody>
      </p:sp>
      <p:sp>
        <p:nvSpPr>
          <p:cNvPr id="2" name="Date Placeholder 1"/>
          <p:cNvSpPr>
            <a:spLocks noGrp="1"/>
          </p:cNvSpPr>
          <p:nvPr>
            <p:ph type="dt" sz="half" idx="10"/>
          </p:nvPr>
        </p:nvSpPr>
        <p:spPr/>
        <p:txBody>
          <a:bodyPr/>
          <a:lstStyle/>
          <a:p>
            <a:r>
              <a:rPr lang="en-US" smtClean="0"/>
              <a:t>30/11/2010</a:t>
            </a:r>
            <a:endParaRPr lang="en-US" dirty="0"/>
          </a:p>
        </p:txBody>
      </p:sp>
      <p:cxnSp>
        <p:nvCxnSpPr>
          <p:cNvPr id="5" name="Straight Connector 4"/>
          <p:cNvCxnSpPr/>
          <p:nvPr userDrawn="1"/>
        </p:nvCxnSpPr>
        <p:spPr>
          <a:xfrm>
            <a:off x="1461600" y="1028700"/>
            <a:ext cx="6768000" cy="0"/>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30/11/2010</a:t>
            </a:r>
            <a:endParaRPr lang="en-US" dirty="0"/>
          </a:p>
        </p:txBody>
      </p:sp>
      <p:sp>
        <p:nvSpPr>
          <p:cNvPr id="6" name="Footer Placeholder 5"/>
          <p:cNvSpPr>
            <a:spLocks noGrp="1"/>
          </p:cNvSpPr>
          <p:nvPr>
            <p:ph type="ftr" sz="quarter" idx="11"/>
          </p:nvPr>
        </p:nvSpPr>
        <p:spPr/>
        <p:txBody>
          <a:bodyPr/>
          <a:lstStyle/>
          <a:p>
            <a:r>
              <a:rPr lang="en-US" smtClean="0"/>
              <a:t>TE-TM Meeting</a:t>
            </a:r>
            <a:endParaRPr lang="en-US" dirty="0"/>
          </a:p>
        </p:txBody>
      </p:sp>
      <p:sp>
        <p:nvSpPr>
          <p:cNvPr id="7" name="Slide Number Placeholder 6"/>
          <p:cNvSpPr>
            <a:spLocks noGrp="1"/>
          </p:cNvSpPr>
          <p:nvPr>
            <p:ph type="sldNum" sz="quarter" idx="12"/>
          </p:nvPr>
        </p:nvSpPr>
        <p:spPr/>
        <p:txBody>
          <a:bodyPr/>
          <a:lstStyle/>
          <a:p>
            <a:fld id="{BAFCE9F5-9214-4075-9D81-4ABA126C1D60}" type="slidenum">
              <a:rPr lang="en-US" smtClean="0"/>
              <a:pPr/>
              <a:t>‹#›</a:t>
            </a:fld>
            <a:endParaRPr lang="en-US"/>
          </a:p>
        </p:txBody>
      </p:sp>
      <p:cxnSp>
        <p:nvCxnSpPr>
          <p:cNvPr id="8" name="Straight Connector 7"/>
          <p:cNvCxnSpPr/>
          <p:nvPr userDrawn="1"/>
        </p:nvCxnSpPr>
        <p:spPr>
          <a:xfrm>
            <a:off x="1461600" y="1028700"/>
            <a:ext cx="6768000" cy="0"/>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30/11/2010</a:t>
            </a:r>
            <a:endParaRPr lang="en-US" dirty="0"/>
          </a:p>
        </p:txBody>
      </p:sp>
      <p:sp>
        <p:nvSpPr>
          <p:cNvPr id="6" name="Footer Placeholder 5"/>
          <p:cNvSpPr>
            <a:spLocks noGrp="1"/>
          </p:cNvSpPr>
          <p:nvPr>
            <p:ph type="ftr" sz="quarter" idx="11"/>
          </p:nvPr>
        </p:nvSpPr>
        <p:spPr/>
        <p:txBody>
          <a:bodyPr/>
          <a:lstStyle/>
          <a:p>
            <a:r>
              <a:rPr lang="en-US" smtClean="0"/>
              <a:t>TE-TM Meeting</a:t>
            </a:r>
            <a:endParaRPr lang="en-US" dirty="0"/>
          </a:p>
        </p:txBody>
      </p:sp>
      <p:sp>
        <p:nvSpPr>
          <p:cNvPr id="7" name="Slide Number Placeholder 6"/>
          <p:cNvSpPr>
            <a:spLocks noGrp="1"/>
          </p:cNvSpPr>
          <p:nvPr>
            <p:ph type="sldNum" sz="quarter" idx="12"/>
          </p:nvPr>
        </p:nvSpPr>
        <p:spPr/>
        <p:txBody>
          <a:bodyPr/>
          <a:lstStyle/>
          <a:p>
            <a:fld id="{BAFCE9F5-9214-4075-9D81-4ABA126C1D60}" type="slidenum">
              <a:rPr lang="en-US" smtClean="0"/>
              <a:pPr/>
              <a:t>‹#›</a:t>
            </a:fld>
            <a:endParaRPr lang="en-US"/>
          </a:p>
        </p:txBody>
      </p:sp>
      <p:cxnSp>
        <p:nvCxnSpPr>
          <p:cNvPr id="8" name="Straight Connector 7"/>
          <p:cNvCxnSpPr/>
          <p:nvPr userDrawn="1"/>
        </p:nvCxnSpPr>
        <p:spPr>
          <a:xfrm>
            <a:off x="1461600" y="1028700"/>
            <a:ext cx="6768000" cy="0"/>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16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30/11/2010</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TE-TM Meeting</a:t>
            </a:r>
            <a:endParaRPr lang="en-US" dirty="0" smtClean="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FCE9F5-9214-4075-9D81-4ABA126C1D60}" type="slidenum">
              <a:rPr lang="en-US" smtClean="0"/>
              <a:pPr/>
              <a:t>‹#›</a:t>
            </a:fld>
            <a:endParaRPr lang="en-US"/>
          </a:p>
        </p:txBody>
      </p:sp>
      <p:pic>
        <p:nvPicPr>
          <p:cNvPr id="7" name="Picture 2"/>
          <p:cNvPicPr>
            <a:picLocks noChangeAspect="1" noChangeArrowheads="1"/>
          </p:cNvPicPr>
          <p:nvPr/>
        </p:nvPicPr>
        <p:blipFill>
          <a:blip r:embed="rId14" cstate="screen"/>
          <a:srcRect/>
          <a:stretch>
            <a:fillRect/>
          </a:stretch>
        </p:blipFill>
        <p:spPr bwMode="auto">
          <a:xfrm>
            <a:off x="38530" y="38100"/>
            <a:ext cx="1345770" cy="914400"/>
          </a:xfrm>
          <a:prstGeom prst="rect">
            <a:avLst/>
          </a:prstGeom>
          <a:noFill/>
          <a:ln w="9525">
            <a:noFill/>
            <a:miter lim="800000"/>
            <a:headEnd/>
            <a:tailEnd/>
          </a:ln>
        </p:spPr>
      </p:pic>
      <p:pic>
        <p:nvPicPr>
          <p:cNvPr id="8" name="Picture 25" descr="Z:\JIMENEZ\Pictures Vacuum Group\Logo\New Picture (5).png"/>
          <p:cNvPicPr>
            <a:picLocks noChangeAspect="1" noChangeArrowheads="1"/>
          </p:cNvPicPr>
          <p:nvPr/>
        </p:nvPicPr>
        <p:blipFill>
          <a:blip r:embed="rId15" cstate="screen"/>
          <a:srcRect/>
          <a:stretch>
            <a:fillRect/>
          </a:stretch>
        </p:blipFill>
        <p:spPr bwMode="auto">
          <a:xfrm>
            <a:off x="8178800" y="25400"/>
            <a:ext cx="914400" cy="9144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oleObject" Target="../embeddings/oleObject4.bin"/><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35.jpeg"/><Relationship Id="rId5" Type="http://schemas.openxmlformats.org/officeDocument/2006/relationships/image" Target="../media/image34.png"/><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37.jpeg"/></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47.tiff"/></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notesSlide" Target="../notesSlides/notesSlide5.xml"/><Relationship Id="rId7" Type="http://schemas.openxmlformats.org/officeDocument/2006/relationships/image" Target="../media/image11.png"/><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oleObject" Target="../embeddings/oleObject3.bin"/><Relationship Id="rId4" Type="http://schemas.openxmlformats.org/officeDocument/2006/relationships/oleObject" Target="../embeddings/oleObject1.bin"/><Relationship Id="rId9"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0" y="3229332"/>
            <a:ext cx="9144000" cy="0"/>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895600" y="3810000"/>
            <a:ext cx="3810000" cy="2862322"/>
          </a:xfrm>
          <a:prstGeom prst="rect">
            <a:avLst/>
          </a:prstGeom>
          <a:noFill/>
        </p:spPr>
        <p:txBody>
          <a:bodyPr wrap="square" rtlCol="0">
            <a:spAutoFit/>
          </a:bodyPr>
          <a:lstStyle/>
          <a:p>
            <a:pPr marL="342900" indent="-342900">
              <a:buAutoNum type="arabicPeriod"/>
            </a:pPr>
            <a:r>
              <a:rPr lang="en-GB" sz="2000" dirty="0" smtClean="0">
                <a:solidFill>
                  <a:schemeClr val="accent3">
                    <a:lumMod val="50000"/>
                  </a:schemeClr>
                </a:solidFill>
              </a:rPr>
              <a:t>2011 LHC performances</a:t>
            </a:r>
          </a:p>
          <a:p>
            <a:pPr marL="342900" indent="-342900">
              <a:buAutoNum type="arabicPeriod"/>
            </a:pPr>
            <a:r>
              <a:rPr lang="en-GB" sz="2000" dirty="0" smtClean="0">
                <a:solidFill>
                  <a:schemeClr val="accent3">
                    <a:lumMod val="50000"/>
                  </a:schemeClr>
                </a:solidFill>
              </a:rPr>
              <a:t>LHC Vacuum Status</a:t>
            </a:r>
          </a:p>
          <a:p>
            <a:pPr marL="342900" indent="-342900">
              <a:buFontTx/>
              <a:buAutoNum type="arabicPeriod"/>
            </a:pPr>
            <a:r>
              <a:rPr lang="en-GB" sz="2000" dirty="0" smtClean="0">
                <a:solidFill>
                  <a:schemeClr val="accent3">
                    <a:lumMod val="50000"/>
                  </a:schemeClr>
                </a:solidFill>
              </a:rPr>
              <a:t>Scrubbing Run</a:t>
            </a:r>
          </a:p>
          <a:p>
            <a:pPr marL="342900" indent="-342900">
              <a:buFontTx/>
              <a:buAutoNum type="arabicPeriod"/>
            </a:pPr>
            <a:r>
              <a:rPr lang="en-GB" sz="2000" dirty="0" smtClean="0">
                <a:solidFill>
                  <a:schemeClr val="accent3">
                    <a:lumMod val="50000"/>
                  </a:schemeClr>
                </a:solidFill>
              </a:rPr>
              <a:t>MD 25ns</a:t>
            </a:r>
          </a:p>
          <a:p>
            <a:pPr marL="342900" indent="-342900">
              <a:buFontTx/>
              <a:buAutoNum type="arabicPeriod"/>
            </a:pPr>
            <a:r>
              <a:rPr lang="en-GB" sz="2000" dirty="0" smtClean="0">
                <a:solidFill>
                  <a:schemeClr val="accent3">
                    <a:lumMod val="50000"/>
                  </a:schemeClr>
                </a:solidFill>
              </a:rPr>
              <a:t>Pressure rises</a:t>
            </a:r>
          </a:p>
          <a:p>
            <a:pPr marL="800100" lvl="1" indent="-342900">
              <a:buFontTx/>
              <a:buAutoNum type="arabicPeriod"/>
            </a:pPr>
            <a:r>
              <a:rPr lang="en-GB" sz="2000" dirty="0" smtClean="0">
                <a:solidFill>
                  <a:schemeClr val="accent3">
                    <a:lumMod val="50000"/>
                  </a:schemeClr>
                </a:solidFill>
              </a:rPr>
              <a:t>TDI and ALICE background</a:t>
            </a:r>
          </a:p>
          <a:p>
            <a:pPr marL="800100" lvl="1" indent="-342900">
              <a:buFontTx/>
              <a:buAutoNum type="arabicPeriod"/>
            </a:pPr>
            <a:r>
              <a:rPr lang="en-GB" sz="2000" dirty="0" smtClean="0">
                <a:solidFill>
                  <a:schemeClr val="accent3">
                    <a:lumMod val="50000"/>
                  </a:schemeClr>
                </a:solidFill>
              </a:rPr>
              <a:t>Pressure Spikes</a:t>
            </a:r>
          </a:p>
          <a:p>
            <a:pPr marL="800100" lvl="1" indent="-342900">
              <a:buFontTx/>
              <a:buAutoNum type="arabicPeriod"/>
            </a:pPr>
            <a:r>
              <a:rPr lang="en-GB" sz="2000" dirty="0" smtClean="0">
                <a:solidFill>
                  <a:schemeClr val="accent3">
                    <a:lumMod val="50000"/>
                  </a:schemeClr>
                </a:solidFill>
              </a:rPr>
              <a:t>CMS</a:t>
            </a:r>
          </a:p>
          <a:p>
            <a:pPr marL="342900" indent="-342900">
              <a:buFontTx/>
              <a:buAutoNum type="arabicPeriod"/>
            </a:pPr>
            <a:r>
              <a:rPr lang="en-GB" sz="2000" dirty="0" smtClean="0">
                <a:solidFill>
                  <a:schemeClr val="accent3">
                    <a:lumMod val="50000"/>
                  </a:schemeClr>
                </a:solidFill>
              </a:rPr>
              <a:t>Christmas Break and Summary</a:t>
            </a:r>
          </a:p>
        </p:txBody>
      </p:sp>
      <p:sp>
        <p:nvSpPr>
          <p:cNvPr id="9" name="TextBox 8"/>
          <p:cNvSpPr txBox="1"/>
          <p:nvPr/>
        </p:nvSpPr>
        <p:spPr>
          <a:xfrm>
            <a:off x="3925756" y="3315057"/>
            <a:ext cx="1293944" cy="523220"/>
          </a:xfrm>
          <a:prstGeom prst="rect">
            <a:avLst/>
          </a:prstGeom>
          <a:noFill/>
        </p:spPr>
        <p:txBody>
          <a:bodyPr wrap="none" rtlCol="0">
            <a:spAutoFit/>
          </a:bodyPr>
          <a:lstStyle/>
          <a:p>
            <a:r>
              <a:rPr lang="en-GB" sz="2800" b="1" dirty="0" smtClean="0">
                <a:solidFill>
                  <a:schemeClr val="accent3">
                    <a:lumMod val="75000"/>
                  </a:schemeClr>
                </a:solidFill>
              </a:rPr>
              <a:t>Outline</a:t>
            </a:r>
            <a:endParaRPr lang="en-GB" sz="2800" b="1" dirty="0">
              <a:solidFill>
                <a:schemeClr val="accent3">
                  <a:lumMod val="75000"/>
                </a:schemeClr>
              </a:solidFill>
            </a:endParaRPr>
          </a:p>
        </p:txBody>
      </p:sp>
      <p:sp>
        <p:nvSpPr>
          <p:cNvPr id="5" name="TextBox 4"/>
          <p:cNvSpPr txBox="1"/>
          <p:nvPr/>
        </p:nvSpPr>
        <p:spPr>
          <a:xfrm>
            <a:off x="609600" y="1066800"/>
            <a:ext cx="7770114" cy="2400657"/>
          </a:xfrm>
          <a:prstGeom prst="rect">
            <a:avLst/>
          </a:prstGeom>
          <a:noFill/>
        </p:spPr>
        <p:txBody>
          <a:bodyPr wrap="square" rtlCol="0">
            <a:spAutoFit/>
          </a:bodyPr>
          <a:lstStyle/>
          <a:p>
            <a:pPr algn="ctr"/>
            <a:r>
              <a:rPr lang="en-US" sz="3600" b="1" dirty="0" smtClean="0">
                <a:solidFill>
                  <a:srgbClr val="FF0000"/>
                </a:solidFill>
                <a:effectLst>
                  <a:outerShdw blurRad="38100" dist="38100" dir="2700000" algn="tl">
                    <a:srgbClr val="000000">
                      <a:alpha val="43137"/>
                    </a:srgbClr>
                  </a:outerShdw>
                </a:effectLst>
              </a:rPr>
              <a:t>LHC Beam Vacuum System Performance 2011</a:t>
            </a:r>
          </a:p>
          <a:p>
            <a:pPr algn="ctr"/>
            <a:endParaRPr lang="en-US" sz="2000" b="1" dirty="0" smtClean="0">
              <a:solidFill>
                <a:srgbClr val="FF0000"/>
              </a:solidFill>
            </a:endParaRPr>
          </a:p>
          <a:p>
            <a:pPr algn="ctr"/>
            <a:r>
              <a:rPr lang="en-US" sz="2000" b="1" dirty="0" smtClean="0">
                <a:solidFill>
                  <a:schemeClr val="tx1">
                    <a:lumMod val="50000"/>
                    <a:lumOff val="50000"/>
                  </a:schemeClr>
                </a:solidFill>
              </a:rPr>
              <a:t>G. </a:t>
            </a:r>
            <a:r>
              <a:rPr lang="en-US" sz="2000" b="1" dirty="0" err="1" smtClean="0">
                <a:solidFill>
                  <a:schemeClr val="tx1">
                    <a:lumMod val="50000"/>
                    <a:lumOff val="50000"/>
                  </a:schemeClr>
                </a:solidFill>
              </a:rPr>
              <a:t>Lanza</a:t>
            </a:r>
            <a:r>
              <a:rPr lang="en-US" sz="2000" b="1" dirty="0" smtClean="0">
                <a:solidFill>
                  <a:schemeClr val="tx1">
                    <a:lumMod val="50000"/>
                    <a:lumOff val="50000"/>
                  </a:schemeClr>
                </a:solidFill>
              </a:rPr>
              <a:t>, V. Baglin, G. Bregliozzi</a:t>
            </a:r>
          </a:p>
          <a:p>
            <a:pPr algn="ctr"/>
            <a:r>
              <a:rPr lang="en-US" sz="2000" b="1" dirty="0" smtClean="0">
                <a:solidFill>
                  <a:schemeClr val="tx1">
                    <a:lumMod val="50000"/>
                    <a:lumOff val="50000"/>
                  </a:schemeClr>
                </a:solidFill>
              </a:rPr>
              <a:t>CERN TE-VSC-LBV</a:t>
            </a:r>
          </a:p>
          <a:p>
            <a:pPr algn="ctr"/>
            <a:endParaRPr lang="en-US" b="1" dirty="0" smtClean="0">
              <a:solidFill>
                <a:srgbClr val="FF0000"/>
              </a:solidFill>
            </a:endParaRP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09600" y="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Experiments Vacuum Status</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sp>
        <p:nvSpPr>
          <p:cNvPr id="4" name="Rectangle 3"/>
          <p:cNvSpPr/>
          <p:nvPr/>
        </p:nvSpPr>
        <p:spPr>
          <a:xfrm>
            <a:off x="228600" y="1581600"/>
            <a:ext cx="2736647" cy="369332"/>
          </a:xfrm>
          <a:prstGeom prst="rect">
            <a:avLst/>
          </a:prstGeom>
        </p:spPr>
        <p:txBody>
          <a:bodyPr wrap="none">
            <a:spAutoFit/>
          </a:bodyPr>
          <a:lstStyle/>
          <a:p>
            <a:r>
              <a:rPr lang="en-GB" dirty="0" smtClean="0"/>
              <a:t>284 </a:t>
            </a:r>
            <a:r>
              <a:rPr lang="en-GB" dirty="0" err="1" smtClean="0"/>
              <a:t>mA</a:t>
            </a:r>
            <a:r>
              <a:rPr lang="en-GB" dirty="0" smtClean="0"/>
              <a:t>/beam -  1 10</a:t>
            </a:r>
            <a:r>
              <a:rPr lang="en-GB" baseline="30000" dirty="0" smtClean="0"/>
              <a:t>11</a:t>
            </a:r>
            <a:r>
              <a:rPr lang="en-GB" dirty="0" smtClean="0"/>
              <a:t> ppb</a:t>
            </a:r>
            <a:endParaRPr lang="en-US" dirty="0"/>
          </a:p>
        </p:txBody>
      </p:sp>
      <p:sp>
        <p:nvSpPr>
          <p:cNvPr id="6" name="Rectangle 5"/>
          <p:cNvSpPr/>
          <p:nvPr/>
        </p:nvSpPr>
        <p:spPr>
          <a:xfrm>
            <a:off x="5715000" y="1581600"/>
            <a:ext cx="2911374" cy="369332"/>
          </a:xfrm>
          <a:prstGeom prst="rect">
            <a:avLst/>
          </a:prstGeom>
        </p:spPr>
        <p:txBody>
          <a:bodyPr wrap="none">
            <a:spAutoFit/>
          </a:bodyPr>
          <a:lstStyle/>
          <a:p>
            <a:r>
              <a:rPr lang="en-GB" dirty="0" smtClean="0"/>
              <a:t>357 </a:t>
            </a:r>
            <a:r>
              <a:rPr lang="en-GB" dirty="0" err="1" smtClean="0"/>
              <a:t>mA</a:t>
            </a:r>
            <a:r>
              <a:rPr lang="en-GB" dirty="0" smtClean="0"/>
              <a:t>/beam -  1.5 10</a:t>
            </a:r>
            <a:r>
              <a:rPr lang="en-GB" baseline="30000" dirty="0" smtClean="0"/>
              <a:t>11</a:t>
            </a:r>
            <a:r>
              <a:rPr lang="en-GB" dirty="0" smtClean="0"/>
              <a:t> ppb</a:t>
            </a:r>
            <a:endParaRPr lang="en-US" dirty="0"/>
          </a:p>
        </p:txBody>
      </p:sp>
      <p:sp>
        <p:nvSpPr>
          <p:cNvPr id="7" name="TextBox 6"/>
          <p:cNvSpPr txBox="1"/>
          <p:nvPr/>
        </p:nvSpPr>
        <p:spPr>
          <a:xfrm>
            <a:off x="228600" y="5769114"/>
            <a:ext cx="8763000" cy="707886"/>
          </a:xfrm>
          <a:prstGeom prst="rect">
            <a:avLst/>
          </a:prstGeom>
          <a:noFill/>
        </p:spPr>
        <p:txBody>
          <a:bodyPr wrap="square" rtlCol="0">
            <a:spAutoFit/>
          </a:bodyPr>
          <a:lstStyle/>
          <a:p>
            <a:pPr algn="just">
              <a:buFont typeface="Arial" pitchFamily="34" charset="0"/>
              <a:buChar char="•"/>
            </a:pPr>
            <a:r>
              <a:rPr lang="en-GB" sz="2000" dirty="0" smtClean="0"/>
              <a:t> Pressure increase due to different beam parameter</a:t>
            </a:r>
          </a:p>
          <a:p>
            <a:pPr algn="just">
              <a:buFont typeface="Arial" pitchFamily="34" charset="0"/>
              <a:buChar char="•"/>
            </a:pPr>
            <a:r>
              <a:rPr lang="en-GB" sz="2000" dirty="0" smtClean="0"/>
              <a:t> </a:t>
            </a:r>
            <a:r>
              <a:rPr lang="en-GB" sz="2000" dirty="0" smtClean="0">
                <a:solidFill>
                  <a:srgbClr val="FF0066"/>
                </a:solidFill>
              </a:rPr>
              <a:t>Scrubbing and beam conditioning of the whole vacuum system </a:t>
            </a:r>
          </a:p>
        </p:txBody>
      </p:sp>
      <p:sp>
        <p:nvSpPr>
          <p:cNvPr id="8" name="Rectangle 7"/>
          <p:cNvSpPr/>
          <p:nvPr/>
        </p:nvSpPr>
        <p:spPr>
          <a:xfrm>
            <a:off x="228600" y="1219200"/>
            <a:ext cx="970137" cy="369332"/>
          </a:xfrm>
          <a:prstGeom prst="rect">
            <a:avLst/>
          </a:prstGeom>
        </p:spPr>
        <p:txBody>
          <a:bodyPr wrap="none">
            <a:spAutoFit/>
          </a:bodyPr>
          <a:lstStyle/>
          <a:p>
            <a:r>
              <a:rPr lang="en-GB" dirty="0" smtClean="0"/>
              <a:t>Fill 1962</a:t>
            </a:r>
            <a:endParaRPr lang="en-US" dirty="0"/>
          </a:p>
        </p:txBody>
      </p:sp>
      <p:sp>
        <p:nvSpPr>
          <p:cNvPr id="9" name="Rectangle 8"/>
          <p:cNvSpPr/>
          <p:nvPr/>
        </p:nvSpPr>
        <p:spPr>
          <a:xfrm>
            <a:off x="6161147" y="1219200"/>
            <a:ext cx="2465227" cy="369332"/>
          </a:xfrm>
          <a:prstGeom prst="rect">
            <a:avLst/>
          </a:prstGeom>
        </p:spPr>
        <p:txBody>
          <a:bodyPr wrap="none">
            <a:spAutoFit/>
          </a:bodyPr>
          <a:lstStyle/>
          <a:p>
            <a:r>
              <a:rPr lang="en-GB" dirty="0" smtClean="0"/>
              <a:t>Fill 2267 (last proton fill)</a:t>
            </a:r>
            <a:endParaRPr lang="en-US" dirty="0"/>
          </a:p>
        </p:txBody>
      </p:sp>
      <p:pic>
        <p:nvPicPr>
          <p:cNvPr id="10" name="Picture 9" descr="1380-1380.png"/>
          <p:cNvPicPr>
            <a:picLocks noChangeAspect="1"/>
          </p:cNvPicPr>
          <p:nvPr/>
        </p:nvPicPr>
        <p:blipFill>
          <a:blip r:embed="rId3" cstate="print"/>
          <a:stretch>
            <a:fillRect/>
          </a:stretch>
        </p:blipFill>
        <p:spPr>
          <a:xfrm>
            <a:off x="3200400" y="1143000"/>
            <a:ext cx="2452164" cy="783143"/>
          </a:xfrm>
          <a:prstGeom prst="rect">
            <a:avLst/>
          </a:prstGeom>
        </p:spPr>
      </p:pic>
      <p:pic>
        <p:nvPicPr>
          <p:cNvPr id="28675" name="Picture 3"/>
          <p:cNvPicPr>
            <a:picLocks noChangeAspect="1" noChangeArrowheads="1"/>
          </p:cNvPicPr>
          <p:nvPr/>
        </p:nvPicPr>
        <p:blipFill>
          <a:blip r:embed="rId4" cstate="print"/>
          <a:srcRect/>
          <a:stretch>
            <a:fillRect/>
          </a:stretch>
        </p:blipFill>
        <p:spPr bwMode="auto">
          <a:xfrm>
            <a:off x="228600" y="2057400"/>
            <a:ext cx="4165854" cy="3600000"/>
          </a:xfrm>
          <a:prstGeom prst="rect">
            <a:avLst/>
          </a:prstGeom>
          <a:noFill/>
          <a:ln w="9525">
            <a:noFill/>
            <a:miter lim="800000"/>
            <a:headEnd/>
            <a:tailEnd/>
          </a:ln>
        </p:spPr>
      </p:pic>
      <p:cxnSp>
        <p:nvCxnSpPr>
          <p:cNvPr id="15" name="Straight Connector 14"/>
          <p:cNvCxnSpPr/>
          <p:nvPr/>
        </p:nvCxnSpPr>
        <p:spPr>
          <a:xfrm>
            <a:off x="381000" y="3512343"/>
            <a:ext cx="2667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81000" y="4140183"/>
            <a:ext cx="2667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81000" y="4762496"/>
            <a:ext cx="2667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28677" name="Picture 5"/>
          <p:cNvPicPr>
            <a:picLocks noChangeAspect="1" noChangeArrowheads="1"/>
          </p:cNvPicPr>
          <p:nvPr/>
        </p:nvPicPr>
        <p:blipFill>
          <a:blip r:embed="rId5" cstate="print"/>
          <a:srcRect/>
          <a:stretch>
            <a:fillRect/>
          </a:stretch>
        </p:blipFill>
        <p:spPr bwMode="auto">
          <a:xfrm>
            <a:off x="4495800" y="2057400"/>
            <a:ext cx="4165854" cy="3600000"/>
          </a:xfrm>
          <a:prstGeom prst="rect">
            <a:avLst/>
          </a:prstGeom>
          <a:noFill/>
          <a:ln w="9525">
            <a:noFill/>
            <a:miter lim="800000"/>
            <a:headEnd/>
            <a:tailEnd/>
          </a:ln>
        </p:spPr>
      </p:pic>
      <p:sp>
        <p:nvSpPr>
          <p:cNvPr id="14" name="TextBox 13"/>
          <p:cNvSpPr txBox="1"/>
          <p:nvPr/>
        </p:nvSpPr>
        <p:spPr>
          <a:xfrm>
            <a:off x="1143000" y="2819400"/>
            <a:ext cx="562975" cy="307777"/>
          </a:xfrm>
          <a:prstGeom prst="rect">
            <a:avLst/>
          </a:prstGeom>
          <a:ln>
            <a:solidFill>
              <a:srgbClr val="FF66CC"/>
            </a:solidFill>
          </a:ln>
        </p:spPr>
        <p:style>
          <a:lnRef idx="2">
            <a:schemeClr val="accent4"/>
          </a:lnRef>
          <a:fillRef idx="1">
            <a:schemeClr val="lt1"/>
          </a:fillRef>
          <a:effectRef idx="0">
            <a:schemeClr val="accent4"/>
          </a:effectRef>
          <a:fontRef idx="minor">
            <a:schemeClr val="dk1"/>
          </a:fontRef>
        </p:style>
        <p:txBody>
          <a:bodyPr wrap="none" rtlCol="0">
            <a:spAutoFit/>
          </a:bodyPr>
          <a:lstStyle/>
          <a:p>
            <a:r>
              <a:rPr lang="en-US" sz="1400" dirty="0" smtClean="0"/>
              <a:t>LHCb</a:t>
            </a:r>
            <a:endParaRPr lang="en-US" sz="1400" dirty="0"/>
          </a:p>
        </p:txBody>
      </p:sp>
      <p:sp>
        <p:nvSpPr>
          <p:cNvPr id="17" name="TextBox 16"/>
          <p:cNvSpPr txBox="1"/>
          <p:nvPr/>
        </p:nvSpPr>
        <p:spPr>
          <a:xfrm>
            <a:off x="1143000" y="3352800"/>
            <a:ext cx="593432" cy="307777"/>
          </a:xfrm>
          <a:prstGeom prst="rect">
            <a:avLst/>
          </a:prstGeom>
          <a:ln/>
        </p:spPr>
        <p:style>
          <a:lnRef idx="2">
            <a:schemeClr val="accent5"/>
          </a:lnRef>
          <a:fillRef idx="1">
            <a:schemeClr val="lt1"/>
          </a:fillRef>
          <a:effectRef idx="0">
            <a:schemeClr val="accent5"/>
          </a:effectRef>
          <a:fontRef idx="minor">
            <a:schemeClr val="dk1"/>
          </a:fontRef>
        </p:style>
        <p:txBody>
          <a:bodyPr wrap="none" rtlCol="0">
            <a:spAutoFit/>
          </a:bodyPr>
          <a:lstStyle/>
          <a:p>
            <a:r>
              <a:rPr lang="en-US" sz="1400" dirty="0" smtClean="0"/>
              <a:t>ALICE</a:t>
            </a:r>
            <a:endParaRPr lang="en-US" sz="1400" dirty="0"/>
          </a:p>
        </p:txBody>
      </p:sp>
      <p:sp>
        <p:nvSpPr>
          <p:cNvPr id="19" name="TextBox 18"/>
          <p:cNvSpPr txBox="1"/>
          <p:nvPr/>
        </p:nvSpPr>
        <p:spPr>
          <a:xfrm>
            <a:off x="2438400" y="3962400"/>
            <a:ext cx="516488" cy="307777"/>
          </a:xfrm>
          <a:prstGeom prst="rect">
            <a:avLst/>
          </a:prstGeom>
          <a:ln/>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400" dirty="0" smtClean="0"/>
              <a:t>CMS</a:t>
            </a:r>
            <a:endParaRPr lang="en-US" sz="1400" dirty="0"/>
          </a:p>
        </p:txBody>
      </p:sp>
      <p:sp>
        <p:nvSpPr>
          <p:cNvPr id="20" name="TextBox 19"/>
          <p:cNvSpPr txBox="1"/>
          <p:nvPr/>
        </p:nvSpPr>
        <p:spPr>
          <a:xfrm>
            <a:off x="2438400" y="4343400"/>
            <a:ext cx="624273" cy="307777"/>
          </a:xfrm>
          <a:prstGeom prst="rect">
            <a:avLst/>
          </a:prstGeom>
          <a:ln/>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400" dirty="0" smtClean="0"/>
              <a:t>ATLAS</a:t>
            </a:r>
            <a:endParaRPr lang="en-US" sz="1400" dirty="0"/>
          </a:p>
        </p:txBody>
      </p:sp>
      <p:sp>
        <p:nvSpPr>
          <p:cNvPr id="21" name="TextBox 20"/>
          <p:cNvSpPr txBox="1"/>
          <p:nvPr/>
        </p:nvSpPr>
        <p:spPr>
          <a:xfrm>
            <a:off x="6081327" y="2743200"/>
            <a:ext cx="562975" cy="307777"/>
          </a:xfrm>
          <a:prstGeom prst="rect">
            <a:avLst/>
          </a:prstGeom>
          <a:ln>
            <a:solidFill>
              <a:srgbClr val="FF66CC"/>
            </a:solidFill>
          </a:ln>
        </p:spPr>
        <p:style>
          <a:lnRef idx="2">
            <a:schemeClr val="accent4"/>
          </a:lnRef>
          <a:fillRef idx="1">
            <a:schemeClr val="lt1"/>
          </a:fillRef>
          <a:effectRef idx="0">
            <a:schemeClr val="accent4"/>
          </a:effectRef>
          <a:fontRef idx="minor">
            <a:schemeClr val="dk1"/>
          </a:fontRef>
        </p:style>
        <p:txBody>
          <a:bodyPr wrap="none" rtlCol="0">
            <a:spAutoFit/>
          </a:bodyPr>
          <a:lstStyle/>
          <a:p>
            <a:r>
              <a:rPr lang="en-US" sz="1400" dirty="0" smtClean="0"/>
              <a:t>LHCb</a:t>
            </a:r>
            <a:endParaRPr lang="en-US" sz="1400" dirty="0"/>
          </a:p>
        </p:txBody>
      </p:sp>
      <p:sp>
        <p:nvSpPr>
          <p:cNvPr id="22" name="TextBox 21"/>
          <p:cNvSpPr txBox="1"/>
          <p:nvPr/>
        </p:nvSpPr>
        <p:spPr>
          <a:xfrm>
            <a:off x="6081327" y="3276600"/>
            <a:ext cx="593432" cy="307777"/>
          </a:xfrm>
          <a:prstGeom prst="rect">
            <a:avLst/>
          </a:prstGeom>
          <a:ln/>
        </p:spPr>
        <p:style>
          <a:lnRef idx="2">
            <a:schemeClr val="accent5"/>
          </a:lnRef>
          <a:fillRef idx="1">
            <a:schemeClr val="lt1"/>
          </a:fillRef>
          <a:effectRef idx="0">
            <a:schemeClr val="accent5"/>
          </a:effectRef>
          <a:fontRef idx="minor">
            <a:schemeClr val="dk1"/>
          </a:fontRef>
        </p:style>
        <p:txBody>
          <a:bodyPr wrap="none" rtlCol="0">
            <a:spAutoFit/>
          </a:bodyPr>
          <a:lstStyle/>
          <a:p>
            <a:r>
              <a:rPr lang="en-US" sz="1400" dirty="0" smtClean="0"/>
              <a:t>ALICE</a:t>
            </a:r>
            <a:endParaRPr lang="en-US" sz="1400" dirty="0"/>
          </a:p>
        </p:txBody>
      </p:sp>
      <p:sp>
        <p:nvSpPr>
          <p:cNvPr id="23" name="TextBox 22"/>
          <p:cNvSpPr txBox="1"/>
          <p:nvPr/>
        </p:nvSpPr>
        <p:spPr>
          <a:xfrm>
            <a:off x="7376727" y="3657600"/>
            <a:ext cx="516488" cy="307777"/>
          </a:xfrm>
          <a:prstGeom prst="rect">
            <a:avLst/>
          </a:prstGeom>
          <a:ln/>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400" dirty="0" smtClean="0"/>
              <a:t>CMS</a:t>
            </a:r>
            <a:endParaRPr lang="en-US" sz="1400" dirty="0"/>
          </a:p>
        </p:txBody>
      </p:sp>
      <p:sp>
        <p:nvSpPr>
          <p:cNvPr id="24" name="TextBox 23"/>
          <p:cNvSpPr txBox="1"/>
          <p:nvPr/>
        </p:nvSpPr>
        <p:spPr>
          <a:xfrm>
            <a:off x="7376727" y="4267200"/>
            <a:ext cx="624273" cy="307777"/>
          </a:xfrm>
          <a:prstGeom prst="rect">
            <a:avLst/>
          </a:prstGeom>
          <a:ln/>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400" dirty="0" smtClean="0"/>
              <a:t>ATLAS</a:t>
            </a:r>
            <a:endParaRPr lang="en-US" sz="1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2011 Vacuum</a:t>
            </a:r>
            <a:r>
              <a:rPr kumimoji="0" lang="en-US" sz="4400" b="1" i="0" u="none" strike="noStrike" kern="1200" cap="none" spc="0" normalizeH="0" noProof="0" dirty="0" smtClean="0">
                <a:ln>
                  <a:noFill/>
                </a:ln>
                <a:solidFill>
                  <a:schemeClr val="accent3">
                    <a:lumMod val="75000"/>
                  </a:schemeClr>
                </a:solidFill>
                <a:effectLst/>
                <a:uLnTx/>
                <a:uFillTx/>
                <a:latin typeface="+mn-lt"/>
                <a:ea typeface="+mj-ea"/>
                <a:cs typeface="+mj-cs"/>
              </a:rPr>
              <a:t> Statistic</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sp>
        <p:nvSpPr>
          <p:cNvPr id="9" name="TextBox 8"/>
          <p:cNvSpPr txBox="1"/>
          <p:nvPr/>
        </p:nvSpPr>
        <p:spPr>
          <a:xfrm>
            <a:off x="228600" y="5769114"/>
            <a:ext cx="7315200" cy="707886"/>
          </a:xfrm>
          <a:prstGeom prst="rect">
            <a:avLst/>
          </a:prstGeom>
          <a:noFill/>
        </p:spPr>
        <p:txBody>
          <a:bodyPr wrap="square" rtlCol="0">
            <a:spAutoFit/>
          </a:bodyPr>
          <a:lstStyle/>
          <a:p>
            <a:pPr algn="just">
              <a:buFont typeface="Arial" pitchFamily="34" charset="0"/>
              <a:buChar char="•"/>
            </a:pPr>
            <a:r>
              <a:rPr lang="en-GB" sz="2000" dirty="0" smtClean="0"/>
              <a:t> Pressure reduction observed during the year</a:t>
            </a:r>
          </a:p>
          <a:p>
            <a:pPr algn="just">
              <a:buFont typeface="Arial" pitchFamily="34" charset="0"/>
              <a:buChar char="•"/>
            </a:pPr>
            <a:r>
              <a:rPr lang="en-GB" sz="2000" dirty="0" smtClean="0"/>
              <a:t> </a:t>
            </a:r>
            <a:r>
              <a:rPr lang="en-GB" sz="2000" dirty="0" smtClean="0">
                <a:solidFill>
                  <a:srgbClr val="FF0066"/>
                </a:solidFill>
              </a:rPr>
              <a:t>Scrubbing and beam conditioning of the whole vacuum system </a:t>
            </a:r>
          </a:p>
        </p:txBody>
      </p:sp>
      <p:pic>
        <p:nvPicPr>
          <p:cNvPr id="10"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66800" y="1219200"/>
            <a:ext cx="6725534" cy="4320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66800" y="1219200"/>
            <a:ext cx="6663529" cy="4320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Title 1"/>
          <p:cNvSpPr txBox="1">
            <a:spLocks/>
          </p:cNvSpPr>
          <p:nvPr/>
        </p:nvSpPr>
        <p:spPr>
          <a:xfrm>
            <a:off x="457200" y="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2011 Vacuum</a:t>
            </a:r>
            <a:r>
              <a:rPr kumimoji="0" lang="en-US" sz="4400" b="1" i="0" u="none" strike="noStrike" kern="1200" cap="none" spc="0" normalizeH="0" noProof="0" dirty="0" smtClean="0">
                <a:ln>
                  <a:noFill/>
                </a:ln>
                <a:solidFill>
                  <a:schemeClr val="accent3">
                    <a:lumMod val="75000"/>
                  </a:schemeClr>
                </a:solidFill>
                <a:effectLst/>
                <a:uLnTx/>
                <a:uFillTx/>
                <a:latin typeface="+mn-lt"/>
                <a:ea typeface="+mj-ea"/>
                <a:cs typeface="+mj-cs"/>
              </a:rPr>
              <a:t> Statistic</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sp>
        <p:nvSpPr>
          <p:cNvPr id="5" name="TextBox 4"/>
          <p:cNvSpPr txBox="1"/>
          <p:nvPr/>
        </p:nvSpPr>
        <p:spPr>
          <a:xfrm>
            <a:off x="228600" y="5769114"/>
            <a:ext cx="7315200" cy="707886"/>
          </a:xfrm>
          <a:prstGeom prst="rect">
            <a:avLst/>
          </a:prstGeom>
          <a:noFill/>
        </p:spPr>
        <p:txBody>
          <a:bodyPr wrap="square" rtlCol="0">
            <a:spAutoFit/>
          </a:bodyPr>
          <a:lstStyle/>
          <a:p>
            <a:pPr algn="just">
              <a:buFont typeface="Arial" pitchFamily="34" charset="0"/>
              <a:buChar char="•"/>
            </a:pPr>
            <a:r>
              <a:rPr lang="en-GB" sz="2000" dirty="0" smtClean="0"/>
              <a:t> Pressure reduction observed during the year</a:t>
            </a:r>
          </a:p>
          <a:p>
            <a:pPr algn="just">
              <a:buFont typeface="Arial" pitchFamily="34" charset="0"/>
              <a:buChar char="•"/>
            </a:pPr>
            <a:r>
              <a:rPr lang="en-GB" sz="2000" dirty="0" smtClean="0"/>
              <a:t> </a:t>
            </a:r>
            <a:r>
              <a:rPr lang="en-GB" sz="2000" dirty="0" smtClean="0">
                <a:solidFill>
                  <a:srgbClr val="FF0066"/>
                </a:solidFill>
              </a:rPr>
              <a:t>Scrubbing and beam conditioning of the whole vacuum system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2011 </a:t>
            </a: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Ion Physics</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pic>
        <p:nvPicPr>
          <p:cNvPr id="51202" name="Picture 2"/>
          <p:cNvPicPr>
            <a:picLocks noChangeAspect="1" noChangeArrowheads="1"/>
          </p:cNvPicPr>
          <p:nvPr/>
        </p:nvPicPr>
        <p:blipFill>
          <a:blip r:embed="rId3" cstate="print"/>
          <a:srcRect r="5487"/>
          <a:stretch>
            <a:fillRect/>
          </a:stretch>
        </p:blipFill>
        <p:spPr bwMode="auto">
          <a:xfrm>
            <a:off x="4817642" y="2362200"/>
            <a:ext cx="3937254" cy="3600000"/>
          </a:xfrm>
          <a:prstGeom prst="rect">
            <a:avLst/>
          </a:prstGeom>
          <a:noFill/>
          <a:ln w="9525">
            <a:noFill/>
            <a:miter lim="800000"/>
            <a:headEnd/>
            <a:tailEnd/>
          </a:ln>
        </p:spPr>
      </p:pic>
      <p:sp>
        <p:nvSpPr>
          <p:cNvPr id="6" name="TextBox 5"/>
          <p:cNvSpPr txBox="1"/>
          <p:nvPr/>
        </p:nvSpPr>
        <p:spPr>
          <a:xfrm>
            <a:off x="5700327" y="3410400"/>
            <a:ext cx="562975" cy="307777"/>
          </a:xfrm>
          <a:prstGeom prst="rect">
            <a:avLst/>
          </a:prstGeom>
          <a:ln>
            <a:solidFill>
              <a:srgbClr val="FF66CC"/>
            </a:solidFill>
          </a:ln>
        </p:spPr>
        <p:style>
          <a:lnRef idx="2">
            <a:schemeClr val="accent4"/>
          </a:lnRef>
          <a:fillRef idx="1">
            <a:schemeClr val="lt1"/>
          </a:fillRef>
          <a:effectRef idx="0">
            <a:schemeClr val="accent4"/>
          </a:effectRef>
          <a:fontRef idx="minor">
            <a:schemeClr val="dk1"/>
          </a:fontRef>
        </p:style>
        <p:txBody>
          <a:bodyPr wrap="none" rtlCol="0">
            <a:spAutoFit/>
          </a:bodyPr>
          <a:lstStyle/>
          <a:p>
            <a:r>
              <a:rPr lang="en-US" sz="1400" dirty="0" smtClean="0"/>
              <a:t>LHCb</a:t>
            </a:r>
            <a:endParaRPr lang="en-US" sz="1400" dirty="0"/>
          </a:p>
        </p:txBody>
      </p:sp>
      <p:sp>
        <p:nvSpPr>
          <p:cNvPr id="7" name="TextBox 6"/>
          <p:cNvSpPr txBox="1"/>
          <p:nvPr/>
        </p:nvSpPr>
        <p:spPr>
          <a:xfrm>
            <a:off x="7681527" y="4020000"/>
            <a:ext cx="593432" cy="307777"/>
          </a:xfrm>
          <a:prstGeom prst="rect">
            <a:avLst/>
          </a:prstGeom>
          <a:ln/>
        </p:spPr>
        <p:style>
          <a:lnRef idx="2">
            <a:schemeClr val="accent5"/>
          </a:lnRef>
          <a:fillRef idx="1">
            <a:schemeClr val="lt1"/>
          </a:fillRef>
          <a:effectRef idx="0">
            <a:schemeClr val="accent5"/>
          </a:effectRef>
          <a:fontRef idx="minor">
            <a:schemeClr val="dk1"/>
          </a:fontRef>
        </p:style>
        <p:txBody>
          <a:bodyPr wrap="none" rtlCol="0">
            <a:spAutoFit/>
          </a:bodyPr>
          <a:lstStyle/>
          <a:p>
            <a:r>
              <a:rPr lang="en-US" sz="1400" dirty="0" smtClean="0"/>
              <a:t>ALICE</a:t>
            </a:r>
            <a:endParaRPr lang="en-US" sz="1400" dirty="0"/>
          </a:p>
        </p:txBody>
      </p:sp>
      <p:sp>
        <p:nvSpPr>
          <p:cNvPr id="8" name="TextBox 7"/>
          <p:cNvSpPr txBox="1"/>
          <p:nvPr/>
        </p:nvSpPr>
        <p:spPr>
          <a:xfrm>
            <a:off x="7757727" y="4705800"/>
            <a:ext cx="516488" cy="307777"/>
          </a:xfrm>
          <a:prstGeom prst="rect">
            <a:avLst/>
          </a:prstGeom>
          <a:ln/>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400" dirty="0" smtClean="0"/>
              <a:t>CMS</a:t>
            </a:r>
            <a:endParaRPr lang="en-US" sz="1400" dirty="0"/>
          </a:p>
        </p:txBody>
      </p:sp>
      <p:sp>
        <p:nvSpPr>
          <p:cNvPr id="9" name="TextBox 8"/>
          <p:cNvSpPr txBox="1"/>
          <p:nvPr/>
        </p:nvSpPr>
        <p:spPr>
          <a:xfrm>
            <a:off x="7757727" y="5086800"/>
            <a:ext cx="624273" cy="307777"/>
          </a:xfrm>
          <a:prstGeom prst="rect">
            <a:avLst/>
          </a:prstGeom>
          <a:ln/>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400" dirty="0" smtClean="0"/>
              <a:t>ATLAS</a:t>
            </a:r>
            <a:endParaRPr lang="en-US" sz="1400" dirty="0"/>
          </a:p>
        </p:txBody>
      </p:sp>
      <p:sp>
        <p:nvSpPr>
          <p:cNvPr id="11" name="Rectangle 10"/>
          <p:cNvSpPr/>
          <p:nvPr/>
        </p:nvSpPr>
        <p:spPr>
          <a:xfrm>
            <a:off x="228600" y="1867800"/>
            <a:ext cx="3712491" cy="369332"/>
          </a:xfrm>
          <a:prstGeom prst="rect">
            <a:avLst/>
          </a:prstGeom>
        </p:spPr>
        <p:txBody>
          <a:bodyPr wrap="none">
            <a:spAutoFit/>
          </a:bodyPr>
          <a:lstStyle/>
          <a:p>
            <a:r>
              <a:rPr lang="en-GB" dirty="0" smtClean="0"/>
              <a:t>LSS1 and LSS5 SVT (NEG-NEG regions)</a:t>
            </a:r>
            <a:endParaRPr lang="en-US" dirty="0"/>
          </a:p>
        </p:txBody>
      </p:sp>
      <p:sp>
        <p:nvSpPr>
          <p:cNvPr id="12" name="Rectangle 11"/>
          <p:cNvSpPr/>
          <p:nvPr/>
        </p:nvSpPr>
        <p:spPr>
          <a:xfrm>
            <a:off x="5638800" y="1867800"/>
            <a:ext cx="1352743" cy="369332"/>
          </a:xfrm>
          <a:prstGeom prst="rect">
            <a:avLst/>
          </a:prstGeom>
        </p:spPr>
        <p:txBody>
          <a:bodyPr wrap="none">
            <a:spAutoFit/>
          </a:bodyPr>
          <a:lstStyle/>
          <a:p>
            <a:r>
              <a:rPr lang="en-GB" dirty="0" smtClean="0"/>
              <a:t>Experiments</a:t>
            </a:r>
            <a:endParaRPr lang="en-US" dirty="0"/>
          </a:p>
        </p:txBody>
      </p:sp>
      <p:sp>
        <p:nvSpPr>
          <p:cNvPr id="14" name="Rectangle 13"/>
          <p:cNvSpPr/>
          <p:nvPr/>
        </p:nvSpPr>
        <p:spPr>
          <a:xfrm>
            <a:off x="304800" y="1219200"/>
            <a:ext cx="2954655" cy="369332"/>
          </a:xfrm>
          <a:prstGeom prst="rect">
            <a:avLst/>
          </a:prstGeom>
        </p:spPr>
        <p:txBody>
          <a:bodyPr wrap="none">
            <a:spAutoFit/>
          </a:bodyPr>
          <a:lstStyle/>
          <a:p>
            <a:r>
              <a:rPr lang="en-GB" dirty="0" smtClean="0"/>
              <a:t>Fill 2320: 7mA of </a:t>
            </a:r>
            <a:r>
              <a:rPr lang="en-GB" smtClean="0"/>
              <a:t>Ion current</a:t>
            </a:r>
            <a:r>
              <a:rPr lang="en-GB" dirty="0" smtClean="0"/>
              <a:t>	</a:t>
            </a:r>
            <a:endParaRPr lang="en-US" dirty="0"/>
          </a:p>
        </p:txBody>
      </p:sp>
      <p:pic>
        <p:nvPicPr>
          <p:cNvPr id="51204" name="Picture 4"/>
          <p:cNvPicPr>
            <a:picLocks noChangeAspect="1" noChangeArrowheads="1"/>
          </p:cNvPicPr>
          <p:nvPr/>
        </p:nvPicPr>
        <p:blipFill>
          <a:blip r:embed="rId4" cstate="print"/>
          <a:srcRect r="9695"/>
          <a:stretch>
            <a:fillRect/>
          </a:stretch>
        </p:blipFill>
        <p:spPr bwMode="auto">
          <a:xfrm>
            <a:off x="228600" y="2362200"/>
            <a:ext cx="4267200" cy="360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85750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Scrubbing Run</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b="1" dirty="0" smtClean="0">
                <a:solidFill>
                  <a:schemeClr val="accent3">
                    <a:lumMod val="75000"/>
                  </a:schemeClr>
                </a:solidFill>
                <a:ea typeface="+mj-ea"/>
                <a:cs typeface="+mj-cs"/>
              </a:rPr>
              <a:t>Electron</a:t>
            </a: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 Cloud</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sp>
        <p:nvSpPr>
          <p:cNvPr id="9" name="TextBox 29"/>
          <p:cNvSpPr txBox="1">
            <a:spLocks noChangeArrowheads="1"/>
          </p:cNvSpPr>
          <p:nvPr/>
        </p:nvSpPr>
        <p:spPr bwMode="auto">
          <a:xfrm>
            <a:off x="428625" y="1203474"/>
            <a:ext cx="8358188" cy="641350"/>
          </a:xfrm>
          <a:prstGeom prst="rect">
            <a:avLst/>
          </a:prstGeom>
          <a:solidFill>
            <a:schemeClr val="accent6">
              <a:lumMod val="20000"/>
              <a:lumOff val="80000"/>
            </a:schemeClr>
          </a:solidFill>
          <a:ln w="28575">
            <a:solidFill>
              <a:srgbClr val="996600"/>
            </a:solidFill>
            <a:miter lim="800000"/>
            <a:headEnd/>
            <a:tailEnd/>
          </a:ln>
        </p:spPr>
        <p:txBody>
          <a:bodyPr>
            <a:spAutoFit/>
          </a:bodyPr>
          <a:lstStyle>
            <a:lvl1pPr eaLnBrk="0" hangingPunct="0">
              <a:defRPr b="1">
                <a:solidFill>
                  <a:schemeClr val="tx1"/>
                </a:solidFill>
                <a:latin typeface="Calibri" pitchFamily="34" charset="0"/>
              </a:defRPr>
            </a:lvl1pPr>
            <a:lvl2pPr marL="742950" indent="-285750" eaLnBrk="0" hangingPunct="0">
              <a:defRPr b="1">
                <a:solidFill>
                  <a:schemeClr val="tx1"/>
                </a:solidFill>
                <a:latin typeface="Calibri" pitchFamily="34" charset="0"/>
              </a:defRPr>
            </a:lvl2pPr>
            <a:lvl3pPr marL="1143000" indent="-228600" eaLnBrk="0" hangingPunct="0">
              <a:defRPr b="1">
                <a:solidFill>
                  <a:schemeClr val="tx1"/>
                </a:solidFill>
                <a:latin typeface="Calibri" pitchFamily="34" charset="0"/>
              </a:defRPr>
            </a:lvl3pPr>
            <a:lvl4pPr marL="1600200" indent="-228600" eaLnBrk="0" hangingPunct="0">
              <a:defRPr b="1">
                <a:solidFill>
                  <a:schemeClr val="tx1"/>
                </a:solidFill>
                <a:latin typeface="Calibri" pitchFamily="34" charset="0"/>
              </a:defRPr>
            </a:lvl4pPr>
            <a:lvl5pPr marL="2057400" indent="-228600" eaLnBrk="0" hangingPunct="0">
              <a:defRPr b="1">
                <a:solidFill>
                  <a:schemeClr val="tx1"/>
                </a:solidFill>
                <a:latin typeface="Calibri" pitchFamily="34" charset="0"/>
              </a:defRPr>
            </a:lvl5pPr>
            <a:lvl6pPr marL="2514600" indent="-228600" eaLnBrk="0" fontAlgn="base" hangingPunct="0">
              <a:spcBef>
                <a:spcPct val="0"/>
              </a:spcBef>
              <a:spcAft>
                <a:spcPct val="0"/>
              </a:spcAft>
              <a:defRPr b="1">
                <a:solidFill>
                  <a:schemeClr val="tx1"/>
                </a:solidFill>
                <a:latin typeface="Calibri" pitchFamily="34" charset="0"/>
              </a:defRPr>
            </a:lvl6pPr>
            <a:lvl7pPr marL="2971800" indent="-228600" eaLnBrk="0" fontAlgn="base" hangingPunct="0">
              <a:spcBef>
                <a:spcPct val="0"/>
              </a:spcBef>
              <a:spcAft>
                <a:spcPct val="0"/>
              </a:spcAft>
              <a:defRPr b="1">
                <a:solidFill>
                  <a:schemeClr val="tx1"/>
                </a:solidFill>
                <a:latin typeface="Calibri" pitchFamily="34" charset="0"/>
              </a:defRPr>
            </a:lvl7pPr>
            <a:lvl8pPr marL="3429000" indent="-228600" eaLnBrk="0" fontAlgn="base" hangingPunct="0">
              <a:spcBef>
                <a:spcPct val="0"/>
              </a:spcBef>
              <a:spcAft>
                <a:spcPct val="0"/>
              </a:spcAft>
              <a:defRPr b="1">
                <a:solidFill>
                  <a:schemeClr val="tx1"/>
                </a:solidFill>
                <a:latin typeface="Calibri" pitchFamily="34" charset="0"/>
              </a:defRPr>
            </a:lvl8pPr>
            <a:lvl9pPr marL="3886200" indent="-228600" eaLnBrk="0" fontAlgn="base" hangingPunct="0">
              <a:spcBef>
                <a:spcPct val="0"/>
              </a:spcBef>
              <a:spcAft>
                <a:spcPct val="0"/>
              </a:spcAft>
              <a:defRPr b="1">
                <a:solidFill>
                  <a:schemeClr val="tx1"/>
                </a:solidFill>
                <a:latin typeface="Calibri" pitchFamily="34" charset="0"/>
              </a:defRPr>
            </a:lvl9pPr>
          </a:lstStyle>
          <a:p>
            <a:pPr eaLnBrk="1" hangingPunct="1"/>
            <a:r>
              <a:rPr lang="en-US" b="0" dirty="0">
                <a:solidFill>
                  <a:srgbClr val="993300"/>
                </a:solidFill>
              </a:rPr>
              <a:t>Electron clouds in </a:t>
            </a:r>
            <a:r>
              <a:rPr lang="en-US" b="0" dirty="0" smtClean="0">
                <a:solidFill>
                  <a:srgbClr val="993300"/>
                </a:solidFill>
              </a:rPr>
              <a:t>beampipes </a:t>
            </a:r>
            <a:r>
              <a:rPr lang="en-US" b="0" dirty="0">
                <a:solidFill>
                  <a:srgbClr val="993300"/>
                </a:solidFill>
              </a:rPr>
              <a:t>are generated by </a:t>
            </a:r>
            <a:r>
              <a:rPr lang="en-US" dirty="0">
                <a:solidFill>
                  <a:srgbClr val="993300"/>
                </a:solidFill>
              </a:rPr>
              <a:t>electron multipacting </a:t>
            </a:r>
            <a:r>
              <a:rPr lang="en-US" b="0" dirty="0">
                <a:solidFill>
                  <a:srgbClr val="993300"/>
                </a:solidFill>
              </a:rPr>
              <a:t>on the wall of the vacuum chamber</a:t>
            </a:r>
            <a:r>
              <a:rPr lang="en-US" b="0" dirty="0" smtClean="0">
                <a:solidFill>
                  <a:srgbClr val="993300"/>
                </a:solidFill>
              </a:rPr>
              <a:t>.  The electrons are accelerated by the electric field of the bunches.</a:t>
            </a:r>
            <a:endParaRPr lang="en-US" b="0" dirty="0">
              <a:solidFill>
                <a:srgbClr val="993300"/>
              </a:solidFill>
            </a:endParaRPr>
          </a:p>
        </p:txBody>
      </p:sp>
      <p:sp>
        <p:nvSpPr>
          <p:cNvPr id="10" name="Rectangle 79"/>
          <p:cNvSpPr>
            <a:spLocks noChangeArrowheads="1"/>
          </p:cNvSpPr>
          <p:nvPr/>
        </p:nvSpPr>
        <p:spPr bwMode="auto">
          <a:xfrm>
            <a:off x="654050" y="2060575"/>
            <a:ext cx="7991475" cy="1368425"/>
          </a:xfrm>
          <a:prstGeom prst="rect">
            <a:avLst/>
          </a:prstGeom>
          <a:gradFill flip="none" rotWithShape="1">
            <a:gsLst>
              <a:gs pos="0">
                <a:schemeClr val="bg2">
                  <a:lumMod val="75000"/>
                </a:schemeClr>
              </a:gs>
              <a:gs pos="83000">
                <a:srgbClr val="D4DEFF"/>
              </a:gs>
              <a:gs pos="100000">
                <a:srgbClr val="96AB94"/>
              </a:gs>
            </a:gsLst>
            <a:lin ang="16200000" scaled="1"/>
            <a:tileRect/>
          </a:gradFill>
          <a:ln w="9525">
            <a:solidFill>
              <a:schemeClr val="tx1"/>
            </a:solidFill>
            <a:miter lim="800000"/>
            <a:headEnd/>
            <a:tailEnd/>
          </a:ln>
          <a:effectLst/>
        </p:spPr>
        <p:txBody>
          <a:bodyPr wrap="none" anchor="ctr"/>
          <a:lstStyle/>
          <a:p>
            <a:pPr>
              <a:defRPr/>
            </a:pPr>
            <a:endParaRPr lang="fr-CH" dirty="0"/>
          </a:p>
        </p:txBody>
      </p:sp>
      <p:sp>
        <p:nvSpPr>
          <p:cNvPr id="11" name="Oval 80"/>
          <p:cNvSpPr>
            <a:spLocks noChangeArrowheads="1"/>
          </p:cNvSpPr>
          <p:nvPr/>
        </p:nvSpPr>
        <p:spPr bwMode="auto">
          <a:xfrm>
            <a:off x="3462338" y="2563813"/>
            <a:ext cx="73025" cy="71437"/>
          </a:xfrm>
          <a:prstGeom prst="ellipse">
            <a:avLst/>
          </a:prstGeom>
          <a:solidFill>
            <a:srgbClr val="FFFF66"/>
          </a:solidFill>
          <a:ln w="9525">
            <a:solidFill>
              <a:schemeClr val="tx1"/>
            </a:solidFill>
            <a:round/>
            <a:headEnd/>
            <a:tailEnd/>
          </a:ln>
        </p:spPr>
        <p:txBody>
          <a:bodyPr wrap="none" anchor="ctr"/>
          <a:lstStyle/>
          <a:p>
            <a:endParaRPr lang="fr-CH"/>
          </a:p>
        </p:txBody>
      </p:sp>
      <p:sp>
        <p:nvSpPr>
          <p:cNvPr id="12" name="Oval 82"/>
          <p:cNvSpPr>
            <a:spLocks noChangeArrowheads="1"/>
          </p:cNvSpPr>
          <p:nvPr/>
        </p:nvSpPr>
        <p:spPr bwMode="auto">
          <a:xfrm>
            <a:off x="869950" y="2636838"/>
            <a:ext cx="433388" cy="215900"/>
          </a:xfrm>
          <a:prstGeom prst="ellipse">
            <a:avLst/>
          </a:prstGeom>
          <a:solidFill>
            <a:srgbClr val="FF0000"/>
          </a:solidFill>
          <a:ln w="9525">
            <a:solidFill>
              <a:schemeClr val="tx1"/>
            </a:solidFill>
            <a:round/>
            <a:headEnd/>
            <a:tailEnd/>
          </a:ln>
        </p:spPr>
        <p:txBody>
          <a:bodyPr wrap="none" anchor="ctr"/>
          <a:lstStyle/>
          <a:p>
            <a:pPr algn="ctr"/>
            <a:r>
              <a:rPr lang="en-US">
                <a:cs typeface="Arial" pitchFamily="34" charset="0"/>
              </a:rPr>
              <a:t>+</a:t>
            </a:r>
          </a:p>
        </p:txBody>
      </p:sp>
      <p:sp>
        <p:nvSpPr>
          <p:cNvPr id="13" name="Oval 83"/>
          <p:cNvSpPr>
            <a:spLocks noChangeArrowheads="1"/>
          </p:cNvSpPr>
          <p:nvPr/>
        </p:nvSpPr>
        <p:spPr bwMode="auto">
          <a:xfrm>
            <a:off x="3360738" y="2525713"/>
            <a:ext cx="144462" cy="144462"/>
          </a:xfrm>
          <a:prstGeom prst="ellipse">
            <a:avLst/>
          </a:prstGeom>
          <a:solidFill>
            <a:srgbClr val="0066FF"/>
          </a:solidFill>
          <a:ln w="9525">
            <a:solidFill>
              <a:srgbClr val="0066FF"/>
            </a:solidFill>
            <a:round/>
            <a:headEnd/>
            <a:tailEnd/>
          </a:ln>
        </p:spPr>
        <p:txBody>
          <a:bodyPr wrap="none" anchor="ctr"/>
          <a:lstStyle/>
          <a:p>
            <a:endParaRPr lang="fr-CH"/>
          </a:p>
        </p:txBody>
      </p:sp>
      <p:sp>
        <p:nvSpPr>
          <p:cNvPr id="14" name="Oval 84"/>
          <p:cNvSpPr>
            <a:spLocks noChangeArrowheads="1"/>
          </p:cNvSpPr>
          <p:nvPr/>
        </p:nvSpPr>
        <p:spPr bwMode="auto">
          <a:xfrm>
            <a:off x="3484563" y="2514600"/>
            <a:ext cx="142875" cy="144463"/>
          </a:xfrm>
          <a:prstGeom prst="ellipse">
            <a:avLst/>
          </a:prstGeom>
          <a:solidFill>
            <a:schemeClr val="tx1"/>
          </a:solidFill>
          <a:ln w="9525">
            <a:solidFill>
              <a:schemeClr val="tx2"/>
            </a:solidFill>
            <a:round/>
            <a:headEnd/>
            <a:tailEnd/>
          </a:ln>
        </p:spPr>
        <p:txBody>
          <a:bodyPr wrap="none" anchor="ctr"/>
          <a:lstStyle/>
          <a:p>
            <a:endParaRPr lang="fr-CH"/>
          </a:p>
        </p:txBody>
      </p:sp>
      <p:sp>
        <p:nvSpPr>
          <p:cNvPr id="15" name="Oval 85"/>
          <p:cNvSpPr>
            <a:spLocks noChangeArrowheads="1"/>
          </p:cNvSpPr>
          <p:nvPr/>
        </p:nvSpPr>
        <p:spPr bwMode="auto">
          <a:xfrm>
            <a:off x="4187825" y="2065338"/>
            <a:ext cx="76200" cy="71437"/>
          </a:xfrm>
          <a:prstGeom prst="ellipse">
            <a:avLst/>
          </a:prstGeom>
          <a:solidFill>
            <a:srgbClr val="FFFF66"/>
          </a:solidFill>
          <a:ln w="9525">
            <a:solidFill>
              <a:schemeClr val="tx1"/>
            </a:solidFill>
            <a:round/>
            <a:headEnd/>
            <a:tailEnd/>
          </a:ln>
        </p:spPr>
        <p:txBody>
          <a:bodyPr wrap="none" anchor="ctr"/>
          <a:lstStyle/>
          <a:p>
            <a:endParaRPr lang="fr-CH"/>
          </a:p>
        </p:txBody>
      </p:sp>
      <p:sp>
        <p:nvSpPr>
          <p:cNvPr id="16" name="Oval 86"/>
          <p:cNvSpPr>
            <a:spLocks noChangeArrowheads="1"/>
          </p:cNvSpPr>
          <p:nvPr/>
        </p:nvSpPr>
        <p:spPr bwMode="auto">
          <a:xfrm>
            <a:off x="4522788" y="3348038"/>
            <a:ext cx="76200" cy="71437"/>
          </a:xfrm>
          <a:prstGeom prst="ellipse">
            <a:avLst/>
          </a:prstGeom>
          <a:solidFill>
            <a:srgbClr val="FFFF66"/>
          </a:solidFill>
          <a:ln w="9525">
            <a:solidFill>
              <a:schemeClr val="tx1"/>
            </a:solidFill>
            <a:round/>
            <a:headEnd/>
            <a:tailEnd/>
          </a:ln>
        </p:spPr>
        <p:txBody>
          <a:bodyPr wrap="none" anchor="ctr"/>
          <a:lstStyle/>
          <a:p>
            <a:endParaRPr lang="fr-CH"/>
          </a:p>
        </p:txBody>
      </p:sp>
      <p:sp>
        <p:nvSpPr>
          <p:cNvPr id="17" name="Oval 87"/>
          <p:cNvSpPr>
            <a:spLocks noChangeArrowheads="1"/>
          </p:cNvSpPr>
          <p:nvPr/>
        </p:nvSpPr>
        <p:spPr bwMode="auto">
          <a:xfrm>
            <a:off x="4176713" y="3357563"/>
            <a:ext cx="76200" cy="71437"/>
          </a:xfrm>
          <a:prstGeom prst="ellipse">
            <a:avLst/>
          </a:prstGeom>
          <a:solidFill>
            <a:srgbClr val="FFFF66"/>
          </a:solidFill>
          <a:ln w="9525">
            <a:solidFill>
              <a:schemeClr val="tx1"/>
            </a:solidFill>
            <a:round/>
            <a:headEnd/>
            <a:tailEnd/>
          </a:ln>
        </p:spPr>
        <p:txBody>
          <a:bodyPr wrap="none" anchor="ctr"/>
          <a:lstStyle/>
          <a:p>
            <a:endParaRPr lang="fr-CH"/>
          </a:p>
        </p:txBody>
      </p:sp>
      <p:sp>
        <p:nvSpPr>
          <p:cNvPr id="18" name="Oval 88"/>
          <p:cNvSpPr>
            <a:spLocks noChangeArrowheads="1"/>
          </p:cNvSpPr>
          <p:nvPr/>
        </p:nvSpPr>
        <p:spPr bwMode="auto">
          <a:xfrm>
            <a:off x="873125" y="2624138"/>
            <a:ext cx="433388" cy="215900"/>
          </a:xfrm>
          <a:prstGeom prst="ellipse">
            <a:avLst/>
          </a:prstGeom>
          <a:solidFill>
            <a:srgbClr val="FF0000"/>
          </a:solidFill>
          <a:ln w="9525">
            <a:solidFill>
              <a:schemeClr val="tx1"/>
            </a:solidFill>
            <a:round/>
            <a:headEnd/>
            <a:tailEnd/>
          </a:ln>
        </p:spPr>
        <p:txBody>
          <a:bodyPr wrap="none" anchor="ctr"/>
          <a:lstStyle/>
          <a:p>
            <a:pPr algn="ctr"/>
            <a:r>
              <a:rPr lang="en-US">
                <a:cs typeface="Arial" pitchFamily="34" charset="0"/>
              </a:rPr>
              <a:t>+</a:t>
            </a:r>
          </a:p>
        </p:txBody>
      </p:sp>
      <p:sp>
        <p:nvSpPr>
          <p:cNvPr id="19" name="Oval 89"/>
          <p:cNvSpPr>
            <a:spLocks noChangeArrowheads="1"/>
          </p:cNvSpPr>
          <p:nvPr/>
        </p:nvSpPr>
        <p:spPr bwMode="auto">
          <a:xfrm>
            <a:off x="857250" y="2630488"/>
            <a:ext cx="433388" cy="215900"/>
          </a:xfrm>
          <a:prstGeom prst="ellipse">
            <a:avLst/>
          </a:prstGeom>
          <a:solidFill>
            <a:srgbClr val="FF0000"/>
          </a:solidFill>
          <a:ln w="9525">
            <a:solidFill>
              <a:schemeClr val="tx1"/>
            </a:solidFill>
            <a:round/>
            <a:headEnd/>
            <a:tailEnd/>
          </a:ln>
        </p:spPr>
        <p:txBody>
          <a:bodyPr wrap="none" anchor="ctr"/>
          <a:lstStyle/>
          <a:p>
            <a:pPr algn="ctr"/>
            <a:r>
              <a:rPr lang="en-US">
                <a:cs typeface="Arial" pitchFamily="34" charset="0"/>
              </a:rPr>
              <a:t>+</a:t>
            </a:r>
          </a:p>
        </p:txBody>
      </p:sp>
      <p:sp>
        <p:nvSpPr>
          <p:cNvPr id="20" name="Oval 91"/>
          <p:cNvSpPr>
            <a:spLocks noChangeArrowheads="1"/>
          </p:cNvSpPr>
          <p:nvPr/>
        </p:nvSpPr>
        <p:spPr bwMode="auto">
          <a:xfrm>
            <a:off x="858838" y="2633663"/>
            <a:ext cx="431800" cy="209550"/>
          </a:xfrm>
          <a:prstGeom prst="ellipse">
            <a:avLst/>
          </a:prstGeom>
          <a:solidFill>
            <a:srgbClr val="FF0000"/>
          </a:solidFill>
          <a:ln w="9525">
            <a:solidFill>
              <a:schemeClr val="tx1"/>
            </a:solidFill>
            <a:round/>
            <a:headEnd/>
            <a:tailEnd/>
          </a:ln>
        </p:spPr>
        <p:txBody>
          <a:bodyPr wrap="none" anchor="ctr"/>
          <a:lstStyle/>
          <a:p>
            <a:pPr algn="ctr"/>
            <a:r>
              <a:rPr lang="en-US">
                <a:cs typeface="Arial" pitchFamily="34" charset="0"/>
              </a:rPr>
              <a:t>+</a:t>
            </a:r>
          </a:p>
        </p:txBody>
      </p:sp>
      <p:sp>
        <p:nvSpPr>
          <p:cNvPr id="21" name="ZoneTexte 2"/>
          <p:cNvSpPr txBox="1"/>
          <p:nvPr/>
        </p:nvSpPr>
        <p:spPr>
          <a:xfrm>
            <a:off x="7396632" y="3024353"/>
            <a:ext cx="1181734" cy="369332"/>
          </a:xfrm>
          <a:prstGeom prst="rect">
            <a:avLst/>
          </a:prstGeom>
          <a:noFill/>
        </p:spPr>
        <p:txBody>
          <a:bodyPr wrap="none" rtlCol="0">
            <a:spAutoFit/>
          </a:bodyPr>
          <a:lstStyle/>
          <a:p>
            <a:r>
              <a:rPr lang="en-US" i="1" dirty="0" smtClean="0"/>
              <a:t>Beam pipe</a:t>
            </a:r>
            <a:endParaRPr lang="en-US" i="1" dirty="0"/>
          </a:p>
        </p:txBody>
      </p:sp>
      <p:sp>
        <p:nvSpPr>
          <p:cNvPr id="22" name="Organigramme : Processus 3"/>
          <p:cNvSpPr/>
          <p:nvPr/>
        </p:nvSpPr>
        <p:spPr>
          <a:xfrm>
            <a:off x="3076526" y="3645024"/>
            <a:ext cx="1952674" cy="576064"/>
          </a:xfrm>
          <a:prstGeom prst="flowChartProcess">
            <a:avLst/>
          </a:prstGeom>
          <a:solidFill>
            <a:schemeClr val="bg1"/>
          </a:solidFill>
          <a:ln w="19050">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993300"/>
                </a:solidFill>
              </a:rPr>
              <a:t>E-cloud effects</a:t>
            </a:r>
            <a:endParaRPr lang="en-US" b="1" dirty="0">
              <a:solidFill>
                <a:srgbClr val="993300"/>
              </a:solidFill>
            </a:endParaRPr>
          </a:p>
        </p:txBody>
      </p:sp>
      <p:sp>
        <p:nvSpPr>
          <p:cNvPr id="23" name="Organigramme : Processus 28"/>
          <p:cNvSpPr/>
          <p:nvPr/>
        </p:nvSpPr>
        <p:spPr>
          <a:xfrm>
            <a:off x="831813" y="4364981"/>
            <a:ext cx="1952674" cy="576064"/>
          </a:xfrm>
          <a:prstGeom prst="flowChartProcess">
            <a:avLst/>
          </a:prstGeom>
          <a:solidFill>
            <a:schemeClr val="bg1"/>
          </a:solidFill>
          <a:ln w="19050">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993300"/>
                </a:solidFill>
              </a:rPr>
              <a:t>High density of e</a:t>
            </a:r>
            <a:r>
              <a:rPr lang="en-US" b="1" baseline="30000" dirty="0" smtClean="0">
                <a:solidFill>
                  <a:srgbClr val="993300"/>
                </a:solidFill>
              </a:rPr>
              <a:t>-</a:t>
            </a:r>
            <a:r>
              <a:rPr lang="en-US" b="1" dirty="0" smtClean="0">
                <a:solidFill>
                  <a:srgbClr val="993300"/>
                </a:solidFill>
              </a:rPr>
              <a:t> in the beam pipe</a:t>
            </a:r>
            <a:endParaRPr lang="en-US" b="1" dirty="0">
              <a:solidFill>
                <a:srgbClr val="993300"/>
              </a:solidFill>
            </a:endParaRPr>
          </a:p>
        </p:txBody>
      </p:sp>
      <p:sp>
        <p:nvSpPr>
          <p:cNvPr id="24" name="Organigramme : Processus 29"/>
          <p:cNvSpPr/>
          <p:nvPr/>
        </p:nvSpPr>
        <p:spPr>
          <a:xfrm>
            <a:off x="5228530" y="4365104"/>
            <a:ext cx="1952674" cy="576064"/>
          </a:xfrm>
          <a:prstGeom prst="flowChartProcess">
            <a:avLst/>
          </a:prstGeom>
          <a:solidFill>
            <a:schemeClr val="bg1"/>
          </a:solidFill>
          <a:ln w="19050">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993300"/>
                </a:solidFill>
              </a:rPr>
              <a:t>e</a:t>
            </a:r>
            <a:r>
              <a:rPr lang="en-US" b="1" baseline="30000" dirty="0" smtClean="0">
                <a:solidFill>
                  <a:srgbClr val="993300"/>
                </a:solidFill>
              </a:rPr>
              <a:t>-</a:t>
            </a:r>
            <a:r>
              <a:rPr lang="en-US" b="1" dirty="0" smtClean="0">
                <a:solidFill>
                  <a:srgbClr val="993300"/>
                </a:solidFill>
              </a:rPr>
              <a:t> stimulated desorption (ESD)</a:t>
            </a:r>
            <a:endParaRPr lang="en-US" b="1" dirty="0">
              <a:solidFill>
                <a:srgbClr val="993300"/>
              </a:solidFill>
            </a:endParaRPr>
          </a:p>
        </p:txBody>
      </p:sp>
      <p:sp>
        <p:nvSpPr>
          <p:cNvPr id="25" name="Organigramme : Processus 30"/>
          <p:cNvSpPr/>
          <p:nvPr/>
        </p:nvSpPr>
        <p:spPr>
          <a:xfrm>
            <a:off x="831813" y="5157192"/>
            <a:ext cx="1952674" cy="576064"/>
          </a:xfrm>
          <a:prstGeom prst="flowChartProcess">
            <a:avLst/>
          </a:prstGeom>
          <a:solidFill>
            <a:schemeClr val="accent6">
              <a:lumMod val="20000"/>
              <a:lumOff val="80000"/>
            </a:schemeClr>
          </a:solidFill>
          <a:ln w="19050">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993300"/>
                </a:solidFill>
              </a:rPr>
              <a:t>Beam instabilities</a:t>
            </a:r>
            <a:endParaRPr lang="en-US" b="1" dirty="0">
              <a:solidFill>
                <a:srgbClr val="993300"/>
              </a:solidFill>
            </a:endParaRPr>
          </a:p>
        </p:txBody>
      </p:sp>
      <p:sp>
        <p:nvSpPr>
          <p:cNvPr id="26" name="Organigramme : Processus 31"/>
          <p:cNvSpPr/>
          <p:nvPr/>
        </p:nvSpPr>
        <p:spPr>
          <a:xfrm>
            <a:off x="5257800" y="5943600"/>
            <a:ext cx="1952674" cy="576064"/>
          </a:xfrm>
          <a:prstGeom prst="flowChartProcess">
            <a:avLst/>
          </a:prstGeom>
          <a:solidFill>
            <a:schemeClr val="accent6">
              <a:lumMod val="20000"/>
              <a:lumOff val="80000"/>
            </a:schemeClr>
          </a:solidFill>
          <a:ln w="19050">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993300"/>
                </a:solidFill>
              </a:rPr>
              <a:t>Heat load in cryogenic system</a:t>
            </a:r>
            <a:endParaRPr lang="en-US" b="1" dirty="0">
              <a:solidFill>
                <a:srgbClr val="993300"/>
              </a:solidFill>
            </a:endParaRPr>
          </a:p>
        </p:txBody>
      </p:sp>
      <p:sp>
        <p:nvSpPr>
          <p:cNvPr id="27" name="Organigramme : Processus 32"/>
          <p:cNvSpPr/>
          <p:nvPr/>
        </p:nvSpPr>
        <p:spPr>
          <a:xfrm>
            <a:off x="6885456" y="5157192"/>
            <a:ext cx="1952674" cy="576064"/>
          </a:xfrm>
          <a:prstGeom prst="flowChartProcess">
            <a:avLst/>
          </a:prstGeom>
          <a:solidFill>
            <a:schemeClr val="bg1"/>
          </a:solidFill>
          <a:ln w="19050">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993300"/>
                </a:solidFill>
              </a:rPr>
              <a:t>Pressure increase</a:t>
            </a:r>
            <a:endParaRPr lang="en-US" b="1" dirty="0">
              <a:solidFill>
                <a:srgbClr val="993300"/>
              </a:solidFill>
            </a:endParaRPr>
          </a:p>
        </p:txBody>
      </p:sp>
      <p:cxnSp>
        <p:nvCxnSpPr>
          <p:cNvPr id="31" name="Connecteur en angle 9216"/>
          <p:cNvCxnSpPr>
            <a:stCxn id="22" idx="3"/>
            <a:endCxn id="24" idx="0"/>
          </p:cNvCxnSpPr>
          <p:nvPr/>
        </p:nvCxnSpPr>
        <p:spPr>
          <a:xfrm>
            <a:off x="5029200" y="3933056"/>
            <a:ext cx="1175667" cy="432048"/>
          </a:xfrm>
          <a:prstGeom prst="bentConnector2">
            <a:avLst/>
          </a:prstGeom>
          <a:ln w="19050">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Connecteur en angle 9219"/>
          <p:cNvCxnSpPr>
            <a:stCxn id="22" idx="1"/>
            <a:endCxn id="23" idx="0"/>
          </p:cNvCxnSpPr>
          <p:nvPr/>
        </p:nvCxnSpPr>
        <p:spPr>
          <a:xfrm rot="10800000" flipV="1">
            <a:off x="1808150" y="3933055"/>
            <a:ext cx="1268376" cy="431925"/>
          </a:xfrm>
          <a:prstGeom prst="bentConnector2">
            <a:avLst/>
          </a:prstGeom>
          <a:ln w="19050">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3" name="Connecteur en angle 9225"/>
          <p:cNvCxnSpPr>
            <a:stCxn id="23" idx="2"/>
            <a:endCxn id="25" idx="0"/>
          </p:cNvCxnSpPr>
          <p:nvPr/>
        </p:nvCxnSpPr>
        <p:spPr>
          <a:xfrm>
            <a:off x="1808150" y="4941045"/>
            <a:ext cx="0" cy="216147"/>
          </a:xfrm>
          <a:prstGeom prst="straightConnector1">
            <a:avLst/>
          </a:prstGeom>
          <a:ln w="19050">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4" name="Connecteur en angle 9231"/>
          <p:cNvCxnSpPr>
            <a:stCxn id="24" idx="3"/>
            <a:endCxn id="27" idx="0"/>
          </p:cNvCxnSpPr>
          <p:nvPr/>
        </p:nvCxnSpPr>
        <p:spPr>
          <a:xfrm>
            <a:off x="7181204" y="4653136"/>
            <a:ext cx="680589" cy="504056"/>
          </a:xfrm>
          <a:prstGeom prst="bentConnector2">
            <a:avLst/>
          </a:prstGeom>
          <a:ln w="19050">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24" idx="2"/>
            <a:endCxn id="26" idx="0"/>
          </p:cNvCxnSpPr>
          <p:nvPr/>
        </p:nvCxnSpPr>
        <p:spPr>
          <a:xfrm>
            <a:off x="6204867" y="4941168"/>
            <a:ext cx="29270" cy="1002432"/>
          </a:xfrm>
          <a:prstGeom prst="straightConnector1">
            <a:avLst/>
          </a:prstGeom>
          <a:ln w="19050">
            <a:solidFill>
              <a:srgbClr val="9933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grpId="0" nodeType="clickEffect">
                                  <p:stCondLst>
                                    <p:cond delay="0"/>
                                  </p:stCondLst>
                                  <p:childTnLst>
                                    <p:animMotion origin="layout" path="M 1.38889E-6 4.07407E-6 L 0.25 4.07407E-6 " pathEditMode="relative" rAng="0" ptsTypes="AA">
                                      <p:cBhvr>
                                        <p:cTn id="10" dur="1000" fill="hold"/>
                                        <p:tgtEl>
                                          <p:spTgt spid="12"/>
                                        </p:tgtEl>
                                        <p:attrNameLst>
                                          <p:attrName>ppt_x</p:attrName>
                                          <p:attrName>ppt_y</p:attrName>
                                        </p:attrNameLst>
                                      </p:cBhvr>
                                      <p:rCtr x="12500" y="0"/>
                                    </p:animMotion>
                                  </p:childTnLst>
                                </p:cTn>
                              </p:par>
                            </p:childTnLst>
                          </p:cTn>
                        </p:par>
                      </p:childTnLst>
                    </p:cTn>
                  </p:par>
                  <p:par>
                    <p:cTn id="11" fill="hold">
                      <p:stCondLst>
                        <p:cond delay="indefinite"/>
                      </p:stCondLst>
                      <p:childTnLst>
                        <p:par>
                          <p:cTn id="12" fill="hold">
                            <p:stCondLst>
                              <p:cond delay="0"/>
                            </p:stCondLst>
                            <p:childTnLst>
                              <p:par>
                                <p:cTn id="13" presetID="56" presetClass="path" presetSubtype="0" accel="50000" decel="50000" fill="hold" grpId="0" nodeType="clickEffect">
                                  <p:stCondLst>
                                    <p:cond delay="0"/>
                                  </p:stCondLst>
                                  <p:childTnLst>
                                    <p:animMotion origin="layout" path="M -4.16667E-6 -4.81481E-6 L 0.08143 -0.07569 " pathEditMode="relative" rAng="0" ptsTypes="AA">
                                      <p:cBhvr>
                                        <p:cTn id="14" dur="2000" fill="hold"/>
                                        <p:tgtEl>
                                          <p:spTgt spid="11"/>
                                        </p:tgtEl>
                                        <p:attrNameLst>
                                          <p:attrName>ppt_x</p:attrName>
                                          <p:attrName>ppt_y</p:attrName>
                                        </p:attrNameLst>
                                      </p:cBhvr>
                                      <p:rCtr x="4100" y="-3800"/>
                                    </p:animMotion>
                                  </p:childTnLst>
                                </p:cTn>
                              </p:par>
                              <p:par>
                                <p:cTn id="15" presetID="9" presetClass="exit" presetSubtype="0" fill="hold" grpId="0" nodeType="withEffect">
                                  <p:stCondLst>
                                    <p:cond delay="0"/>
                                  </p:stCondLst>
                                  <p:childTnLst>
                                    <p:animEffect transition="out" filter="dissolve">
                                      <p:cBhvr>
                                        <p:cTn id="16" dur="500"/>
                                        <p:tgtEl>
                                          <p:spTgt spid="14"/>
                                        </p:tgtEl>
                                      </p:cBhvr>
                                    </p:animEffect>
                                    <p:set>
                                      <p:cBhvr>
                                        <p:cTn id="17" dur="1" fill="hold">
                                          <p:stCondLst>
                                            <p:cond delay="499"/>
                                          </p:stCondLst>
                                        </p:cTn>
                                        <p:tgtEl>
                                          <p:spTgt spid="14"/>
                                        </p:tgtEl>
                                        <p:attrNameLst>
                                          <p:attrName>style.visibility</p:attrName>
                                        </p:attrNameLst>
                                      </p:cBhvr>
                                      <p:to>
                                        <p:strVal val="hidden"/>
                                      </p:to>
                                    </p:set>
                                  </p:childTnLst>
                                </p:cTn>
                              </p:par>
                              <p:par>
                                <p:cTn id="18" presetID="9" presetClass="exit" presetSubtype="0" fill="hold" grpId="0" nodeType="withEffect">
                                  <p:stCondLst>
                                    <p:cond delay="0"/>
                                  </p:stCondLst>
                                  <p:childTnLst>
                                    <p:animEffect transition="out" filter="dissolve">
                                      <p:cBhvr>
                                        <p:cTn id="19" dur="500"/>
                                        <p:tgtEl>
                                          <p:spTgt spid="13"/>
                                        </p:tgtEl>
                                      </p:cBhvr>
                                    </p:animEffect>
                                    <p:set>
                                      <p:cBhvr>
                                        <p:cTn id="20" dur="1" fill="hold">
                                          <p:stCondLst>
                                            <p:cond delay="499"/>
                                          </p:stCondLst>
                                        </p:cTn>
                                        <p:tgtEl>
                                          <p:spTgt spid="13"/>
                                        </p:tgtEl>
                                        <p:attrNameLst>
                                          <p:attrName>style.visibility</p:attrName>
                                        </p:attrNameLst>
                                      </p:cBhvr>
                                      <p:to>
                                        <p:strVal val="hidden"/>
                                      </p:to>
                                    </p:set>
                                  </p:childTnLst>
                                </p:cTn>
                              </p:par>
                              <p:par>
                                <p:cTn id="21" presetID="63" presetClass="path" presetSubtype="0" accel="50000" decel="50000" fill="hold" grpId="1" nodeType="withEffect">
                                  <p:stCondLst>
                                    <p:cond delay="0"/>
                                  </p:stCondLst>
                                  <p:childTnLst>
                                    <p:animMotion origin="layout" path="M 0.25 -3.33333E-6 L 0.74792 -3.33333E-6 " pathEditMode="relative" rAng="0" ptsTypes="AA">
                                      <p:cBhvr>
                                        <p:cTn id="22" dur="1000" fill="hold"/>
                                        <p:tgtEl>
                                          <p:spTgt spid="12"/>
                                        </p:tgtEl>
                                        <p:attrNameLst>
                                          <p:attrName>ppt_x</p:attrName>
                                          <p:attrName>ppt_y</p:attrName>
                                        </p:attrNameLst>
                                      </p:cBhvr>
                                      <p:rCtr x="24900" y="0"/>
                                    </p:animMotion>
                                  </p:childTnLst>
                                </p:cTn>
                              </p:par>
                            </p:childTnLst>
                          </p:cTn>
                        </p:par>
                        <p:par>
                          <p:cTn id="23" fill="hold">
                            <p:stCondLst>
                              <p:cond delay="2000"/>
                            </p:stCondLst>
                            <p:childTnLst>
                              <p:par>
                                <p:cTn id="24" presetID="9" presetClass="entr" presetSubtype="0" fill="hold" grpId="1"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dissolve">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63" presetClass="path" presetSubtype="0" accel="50000" decel="50000" fill="hold" grpId="0" nodeType="clickEffect">
                                  <p:stCondLst>
                                    <p:cond delay="0"/>
                                  </p:stCondLst>
                                  <p:childTnLst>
                                    <p:animMotion origin="layout" path="M 2.77778E-7 1.85185E-6 L 0.74687 -0.00139 " pathEditMode="relative" rAng="0" ptsTypes="AA">
                                      <p:cBhvr>
                                        <p:cTn id="30" dur="1000" fill="hold"/>
                                        <p:tgtEl>
                                          <p:spTgt spid="18"/>
                                        </p:tgtEl>
                                        <p:attrNameLst>
                                          <p:attrName>ppt_x</p:attrName>
                                          <p:attrName>ppt_y</p:attrName>
                                        </p:attrNameLst>
                                      </p:cBhvr>
                                      <p:rCtr x="37300" y="-100"/>
                                    </p:animMotion>
                                  </p:childTnLst>
                                </p:cTn>
                              </p:par>
                              <p:par>
                                <p:cTn id="31" presetID="9"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dissolve">
                                      <p:cBhvr>
                                        <p:cTn id="33" dur="500"/>
                                        <p:tgtEl>
                                          <p:spTgt spid="15"/>
                                        </p:tgtEl>
                                      </p:cBhvr>
                                    </p:animEffect>
                                  </p:childTnLst>
                                </p:cTn>
                              </p:par>
                              <p:par>
                                <p:cTn id="34" presetID="0" presetClass="path" presetSubtype="0" accel="50000" decel="50000" fill="hold" grpId="1" nodeType="withEffect">
                                  <p:stCondLst>
                                    <p:cond delay="0"/>
                                  </p:stCondLst>
                                  <p:childTnLst>
                                    <p:animMotion origin="layout" path="M 0.08142 -0.0757 L 0.11614 0.1169 " pathEditMode="relative" rAng="0" ptsTypes="AA">
                                      <p:cBhvr>
                                        <p:cTn id="35" dur="2000" fill="hold"/>
                                        <p:tgtEl>
                                          <p:spTgt spid="11"/>
                                        </p:tgtEl>
                                        <p:attrNameLst>
                                          <p:attrName>ppt_x</p:attrName>
                                          <p:attrName>ppt_y</p:attrName>
                                        </p:attrNameLst>
                                      </p:cBhvr>
                                      <p:rCtr x="1700" y="9600"/>
                                    </p:animMotion>
                                  </p:childTnLst>
                                </p:cTn>
                              </p:par>
                              <p:par>
                                <p:cTn id="36" presetID="0" presetClass="path" presetSubtype="0" accel="50000" decel="50000" fill="hold" grpId="1" nodeType="withEffect">
                                  <p:stCondLst>
                                    <p:cond delay="0"/>
                                  </p:stCondLst>
                                  <p:childTnLst>
                                    <p:animMotion origin="layout" path="M 0.00191 -0.00301 L -0.00052 0.18727 " pathEditMode="relative" rAng="0" ptsTypes="AA">
                                      <p:cBhvr>
                                        <p:cTn id="37" dur="2000" fill="hold"/>
                                        <p:tgtEl>
                                          <p:spTgt spid="15"/>
                                        </p:tgtEl>
                                        <p:attrNameLst>
                                          <p:attrName>ppt_x</p:attrName>
                                          <p:attrName>ppt_y</p:attrName>
                                        </p:attrNameLst>
                                      </p:cBhvr>
                                      <p:rCtr x="-100" y="9500"/>
                                    </p:animMotion>
                                  </p:childTnLst>
                                </p:cTn>
                              </p:par>
                            </p:childTnLst>
                          </p:cTn>
                        </p:par>
                        <p:par>
                          <p:cTn id="38" fill="hold">
                            <p:stCondLst>
                              <p:cond delay="2000"/>
                            </p:stCondLst>
                            <p:childTnLst>
                              <p:par>
                                <p:cTn id="39" presetID="9" presetClass="entr" presetSubtype="0" fill="hold" grpId="1"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dissolve">
                                      <p:cBhvr>
                                        <p:cTn id="41" dur="500"/>
                                        <p:tgtEl>
                                          <p:spTgt spid="19"/>
                                        </p:tgtEl>
                                      </p:cBhvr>
                                    </p:animEffect>
                                  </p:childTnLst>
                                </p:cTn>
                              </p:par>
                            </p:childTnLst>
                          </p:cTn>
                        </p:par>
                      </p:childTnLst>
                    </p:cTn>
                  </p:par>
                  <p:par>
                    <p:cTn id="42" fill="hold">
                      <p:stCondLst>
                        <p:cond delay="indefinite"/>
                      </p:stCondLst>
                      <p:childTnLst>
                        <p:par>
                          <p:cTn id="43" fill="hold">
                            <p:stCondLst>
                              <p:cond delay="0"/>
                            </p:stCondLst>
                            <p:childTnLst>
                              <p:par>
                                <p:cTn id="44" presetID="63" presetClass="path" presetSubtype="0" accel="50000" decel="50000" fill="hold" grpId="0" nodeType="clickEffect">
                                  <p:stCondLst>
                                    <p:cond delay="0"/>
                                  </p:stCondLst>
                                  <p:childTnLst>
                                    <p:animMotion origin="layout" path="M 2.77778E-7 1.85185E-6 L 0.74687 -0.00139 " pathEditMode="relative" rAng="0" ptsTypes="AA">
                                      <p:cBhvr>
                                        <p:cTn id="45" dur="1000" fill="hold"/>
                                        <p:tgtEl>
                                          <p:spTgt spid="19"/>
                                        </p:tgtEl>
                                        <p:attrNameLst>
                                          <p:attrName>ppt_x</p:attrName>
                                          <p:attrName>ppt_y</p:attrName>
                                        </p:attrNameLst>
                                      </p:cBhvr>
                                      <p:rCtr x="37300" y="-100"/>
                                    </p:animMotion>
                                  </p:childTnLst>
                                </p:cTn>
                              </p:par>
                              <p:par>
                                <p:cTn id="46" presetID="9" presetClass="entr" presetSubtype="0"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dissolve">
                                      <p:cBhvr>
                                        <p:cTn id="48" dur="500"/>
                                        <p:tgtEl>
                                          <p:spTgt spid="16"/>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dissolve">
                                      <p:cBhvr>
                                        <p:cTn id="51" dur="500"/>
                                        <p:tgtEl>
                                          <p:spTgt spid="17"/>
                                        </p:tgtEl>
                                      </p:cBhvr>
                                    </p:animEffect>
                                  </p:childTnLst>
                                </p:cTn>
                              </p:par>
                              <p:par>
                                <p:cTn id="52" presetID="0" presetClass="path" presetSubtype="0" accel="50000" decel="50000" fill="hold" grpId="1" nodeType="withEffect">
                                  <p:stCondLst>
                                    <p:cond delay="0"/>
                                  </p:stCondLst>
                                  <p:childTnLst>
                                    <p:animMotion origin="layout" path="M 0.00104 0.00162 L -0.04965 -0.1905 " pathEditMode="relative" rAng="0" ptsTypes="AA">
                                      <p:cBhvr>
                                        <p:cTn id="53" dur="2000" fill="hold"/>
                                        <p:tgtEl>
                                          <p:spTgt spid="16"/>
                                        </p:tgtEl>
                                        <p:attrNameLst>
                                          <p:attrName>ppt_x</p:attrName>
                                          <p:attrName>ppt_y</p:attrName>
                                        </p:attrNameLst>
                                      </p:cBhvr>
                                      <p:rCtr x="-2500" y="-9600"/>
                                    </p:animMotion>
                                  </p:childTnLst>
                                </p:cTn>
                              </p:par>
                              <p:par>
                                <p:cTn id="54" presetID="0" presetClass="path" presetSubtype="0" accel="50000" decel="50000" fill="hold" grpId="1" nodeType="withEffect">
                                  <p:stCondLst>
                                    <p:cond delay="0"/>
                                  </p:stCondLst>
                                  <p:childTnLst>
                                    <p:animMotion origin="layout" path="M 0.0007 -0.00116 L -0.02291 -0.19098 " pathEditMode="relative" rAng="0" ptsTypes="AA">
                                      <p:cBhvr>
                                        <p:cTn id="55" dur="2000" fill="hold"/>
                                        <p:tgtEl>
                                          <p:spTgt spid="17"/>
                                        </p:tgtEl>
                                        <p:attrNameLst>
                                          <p:attrName>ppt_x</p:attrName>
                                          <p:attrName>ppt_y</p:attrName>
                                        </p:attrNameLst>
                                      </p:cBhvr>
                                      <p:rCtr x="-1200" y="-9500"/>
                                    </p:animMotion>
                                  </p:childTnLst>
                                </p:cTn>
                              </p:par>
                              <p:par>
                                <p:cTn id="56" presetID="0" presetClass="path" presetSubtype="0" accel="50000" decel="50000" fill="hold" grpId="2" nodeType="withEffect">
                                  <p:stCondLst>
                                    <p:cond delay="0"/>
                                  </p:stCondLst>
                                  <p:childTnLst>
                                    <p:animMotion origin="layout" path="M 0.03663 0.18959 L 0.01753 -0.0007 " pathEditMode="relative" ptsTypes="AA">
                                      <p:cBhvr>
                                        <p:cTn id="57" dur="2000" fill="hold"/>
                                        <p:tgtEl>
                                          <p:spTgt spid="15"/>
                                        </p:tgtEl>
                                        <p:attrNameLst>
                                          <p:attrName>ppt_x</p:attrName>
                                          <p:attrName>ppt_y</p:attrName>
                                        </p:attrNameLst>
                                      </p:cBhvr>
                                    </p:animMotion>
                                  </p:childTnLst>
                                </p:cTn>
                              </p:par>
                              <p:par>
                                <p:cTn id="58" presetID="0" presetClass="path" presetSubtype="0" accel="50000" decel="50000" fill="hold" grpId="2" nodeType="withEffect">
                                  <p:stCondLst>
                                    <p:cond delay="0"/>
                                  </p:stCondLst>
                                  <p:childTnLst>
                                    <p:animMotion origin="layout" path="M 0.07899 0.11458 L 0.10607 -0.07477 " pathEditMode="relative" rAng="0" ptsTypes="AA">
                                      <p:cBhvr>
                                        <p:cTn id="59" dur="2000" fill="hold"/>
                                        <p:tgtEl>
                                          <p:spTgt spid="11"/>
                                        </p:tgtEl>
                                        <p:attrNameLst>
                                          <p:attrName>ppt_x</p:attrName>
                                          <p:attrName>ppt_y</p:attrName>
                                        </p:attrNameLst>
                                      </p:cBhvr>
                                      <p:rCtr x="1400" y="-9500"/>
                                    </p:animMotion>
                                  </p:childTnLst>
                                </p:cTn>
                              </p:par>
                            </p:childTnLst>
                          </p:cTn>
                        </p:par>
                        <p:par>
                          <p:cTn id="60" fill="hold">
                            <p:stCondLst>
                              <p:cond delay="2000"/>
                            </p:stCondLst>
                            <p:childTnLst>
                              <p:par>
                                <p:cTn id="61" presetID="9"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dissolve">
                                      <p:cBhvr>
                                        <p:cTn id="63" dur="500"/>
                                        <p:tgtEl>
                                          <p:spTgt spid="20"/>
                                        </p:tgtEl>
                                      </p:cBhvr>
                                    </p:animEffec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22"/>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1" nodeType="clickEffect">
                                  <p:stCondLst>
                                    <p:cond delay="0"/>
                                  </p:stCondLst>
                                  <p:childTnLst>
                                    <p:set>
                                      <p:cBhvr>
                                        <p:cTn id="71" dur="1" fill="hold">
                                          <p:stCondLst>
                                            <p:cond delay="0"/>
                                          </p:stCondLst>
                                        </p:cTn>
                                        <p:tgtEl>
                                          <p:spTgt spid="22"/>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nodeType="clickEffect">
                                  <p:stCondLst>
                                    <p:cond delay="0"/>
                                  </p:stCondLst>
                                  <p:childTnLst>
                                    <p:set>
                                      <p:cBhvr>
                                        <p:cTn id="75" dur="1" fill="hold">
                                          <p:stCondLst>
                                            <p:cond delay="0"/>
                                          </p:stCondLst>
                                        </p:cTn>
                                        <p:tgtEl>
                                          <p:spTgt spid="32"/>
                                        </p:tgtEl>
                                        <p:attrNameLst>
                                          <p:attrName>style.visibility</p:attrName>
                                        </p:attrNameLst>
                                      </p:cBhvr>
                                      <p:to>
                                        <p:strVal val="visible"/>
                                      </p:to>
                                    </p:set>
                                  </p:childTnLst>
                                </p:cTn>
                              </p:par>
                              <p:par>
                                <p:cTn id="76" presetID="1" presetClass="entr" presetSubtype="0" fill="hold" nodeType="withEffect">
                                  <p:stCondLst>
                                    <p:cond delay="0"/>
                                  </p:stCondLst>
                                  <p:childTnLst>
                                    <p:set>
                                      <p:cBhvr>
                                        <p:cTn id="77" dur="1" fill="hold">
                                          <p:stCondLst>
                                            <p:cond delay="0"/>
                                          </p:stCondLst>
                                        </p:cTn>
                                        <p:tgtEl>
                                          <p:spTgt spid="31"/>
                                        </p:tgtEl>
                                        <p:attrNameLst>
                                          <p:attrName>style.visibility</p:attrName>
                                        </p:attrNameLst>
                                      </p:cBhvr>
                                      <p:to>
                                        <p:strVal val="visible"/>
                                      </p:to>
                                    </p:set>
                                  </p:childTnLst>
                                </p:cTn>
                              </p:par>
                              <p:par>
                                <p:cTn id="78" presetID="1" presetClass="entr" presetSubtype="0" fill="hold" grpId="0" nodeType="withEffect">
                                  <p:stCondLst>
                                    <p:cond delay="0"/>
                                  </p:stCondLst>
                                  <p:childTnLst>
                                    <p:set>
                                      <p:cBhvr>
                                        <p:cTn id="79" dur="1" fill="hold">
                                          <p:stCondLst>
                                            <p:cond delay="0"/>
                                          </p:stCondLst>
                                        </p:cTn>
                                        <p:tgtEl>
                                          <p:spTgt spid="24"/>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childTnLst>
                                </p:cTn>
                              </p:par>
                            </p:childTnLst>
                          </p:cTn>
                        </p:par>
                      </p:childTnLst>
                    </p:cTn>
                  </p:par>
                  <p:par>
                    <p:cTn id="82" fill="hold">
                      <p:stCondLst>
                        <p:cond delay="indefinite"/>
                      </p:stCondLst>
                      <p:childTnLst>
                        <p:par>
                          <p:cTn id="83" fill="hold">
                            <p:stCondLst>
                              <p:cond delay="0"/>
                            </p:stCondLst>
                            <p:childTnLst>
                              <p:par>
                                <p:cTn id="84" presetID="1" presetClass="entr" presetSubtype="0" fill="hold" nodeType="clickEffect">
                                  <p:stCondLst>
                                    <p:cond delay="0"/>
                                  </p:stCondLst>
                                  <p:childTnLst>
                                    <p:set>
                                      <p:cBhvr>
                                        <p:cTn id="85" dur="1" fill="hold">
                                          <p:stCondLst>
                                            <p:cond delay="0"/>
                                          </p:stCondLst>
                                        </p:cTn>
                                        <p:tgtEl>
                                          <p:spTgt spid="33"/>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25"/>
                                        </p:tgtEl>
                                        <p:attrNameLst>
                                          <p:attrName>style.visibility</p:attrName>
                                        </p:attrNameLst>
                                      </p:cBhvr>
                                      <p:to>
                                        <p:strVal val="visible"/>
                                      </p:to>
                                    </p:set>
                                  </p:childTnLst>
                                </p:cTn>
                              </p:par>
                            </p:childTnLst>
                          </p:cTn>
                        </p:par>
                      </p:childTnLst>
                    </p:cTn>
                  </p:par>
                  <p:par>
                    <p:cTn id="88" fill="hold">
                      <p:stCondLst>
                        <p:cond delay="indefinite"/>
                      </p:stCondLst>
                      <p:childTnLst>
                        <p:par>
                          <p:cTn id="89" fill="hold">
                            <p:stCondLst>
                              <p:cond delay="0"/>
                            </p:stCondLst>
                            <p:childTnLst>
                              <p:par>
                                <p:cTn id="90" presetID="1" presetClass="entr" presetSubtype="0" fill="hold" nodeType="clickEffect">
                                  <p:stCondLst>
                                    <p:cond delay="0"/>
                                  </p:stCondLst>
                                  <p:childTnLst>
                                    <p:set>
                                      <p:cBhvr>
                                        <p:cTn id="91" dur="1" fill="hold">
                                          <p:stCondLst>
                                            <p:cond delay="0"/>
                                          </p:stCondLst>
                                        </p:cTn>
                                        <p:tgtEl>
                                          <p:spTgt spid="38"/>
                                        </p:tgtEl>
                                        <p:attrNameLst>
                                          <p:attrName>style.visibility</p:attrName>
                                        </p:attrNameLst>
                                      </p:cBhvr>
                                      <p:to>
                                        <p:strVal val="visible"/>
                                      </p:to>
                                    </p:set>
                                  </p:childTnLst>
                                </p:cTn>
                              </p:par>
                              <p:par>
                                <p:cTn id="92" presetID="1" presetClass="entr" presetSubtype="0" fill="hold" grpId="0" nodeType="withEffect">
                                  <p:stCondLst>
                                    <p:cond delay="0"/>
                                  </p:stCondLst>
                                  <p:childTnLst>
                                    <p:set>
                                      <p:cBhvr>
                                        <p:cTn id="93" dur="1" fill="hold">
                                          <p:stCondLst>
                                            <p:cond delay="0"/>
                                          </p:stCondLst>
                                        </p:cTn>
                                        <p:tgtEl>
                                          <p:spTgt spid="26"/>
                                        </p:tgtEl>
                                        <p:attrNameLst>
                                          <p:attrName>style.visibility</p:attrName>
                                        </p:attrNameLst>
                                      </p:cBhvr>
                                      <p:to>
                                        <p:strVal val="visible"/>
                                      </p:to>
                                    </p:set>
                                  </p:childTnLst>
                                </p:cTn>
                              </p:par>
                            </p:childTnLst>
                          </p:cTn>
                        </p:par>
                      </p:childTnLst>
                    </p:cTn>
                  </p:par>
                  <p:par>
                    <p:cTn id="94" fill="hold">
                      <p:stCondLst>
                        <p:cond delay="indefinite"/>
                      </p:stCondLst>
                      <p:childTnLst>
                        <p:par>
                          <p:cTn id="95" fill="hold">
                            <p:stCondLst>
                              <p:cond delay="0"/>
                            </p:stCondLst>
                            <p:childTnLst>
                              <p:par>
                                <p:cTn id="96" presetID="1" presetClass="entr" presetSubtype="0" fill="hold" nodeType="clickEffect">
                                  <p:stCondLst>
                                    <p:cond delay="0"/>
                                  </p:stCondLst>
                                  <p:childTnLst>
                                    <p:set>
                                      <p:cBhvr>
                                        <p:cTn id="97" dur="1" fill="hold">
                                          <p:stCondLst>
                                            <p:cond delay="0"/>
                                          </p:stCondLst>
                                        </p:cTn>
                                        <p:tgtEl>
                                          <p:spTgt spid="34"/>
                                        </p:tgtEl>
                                        <p:attrNameLst>
                                          <p:attrName>style.visibility</p:attrName>
                                        </p:attrNameLst>
                                      </p:cBhvr>
                                      <p:to>
                                        <p:strVal val="visible"/>
                                      </p:to>
                                    </p:set>
                                  </p:childTnLst>
                                </p:cTn>
                              </p:par>
                              <p:par>
                                <p:cTn id="98" presetID="1" presetClass="entr" presetSubtype="0" fill="hold" grpId="0" nodeType="withEffect">
                                  <p:stCondLst>
                                    <p:cond delay="0"/>
                                  </p:stCondLst>
                                  <p:childTnLst>
                                    <p:set>
                                      <p:cBhvr>
                                        <p:cTn id="99"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1" grpId="1" animBg="1"/>
      <p:bldP spid="11" grpId="2" animBg="1"/>
      <p:bldP spid="12" grpId="0" animBg="1"/>
      <p:bldP spid="12" grpId="1" animBg="1"/>
      <p:bldP spid="13" grpId="0" animBg="1"/>
      <p:bldP spid="14" grpId="0" animBg="1"/>
      <p:bldP spid="15" grpId="0" animBg="1"/>
      <p:bldP spid="15" grpId="1" animBg="1"/>
      <p:bldP spid="15" grpId="2" animBg="1"/>
      <p:bldP spid="16" grpId="0" animBg="1"/>
      <p:bldP spid="16" grpId="1" animBg="1"/>
      <p:bldP spid="17" grpId="0" animBg="1"/>
      <p:bldP spid="17" grpId="1" animBg="1"/>
      <p:bldP spid="18" grpId="0" animBg="1"/>
      <p:bldP spid="18" grpId="1" animBg="1"/>
      <p:bldP spid="19" grpId="0" animBg="1"/>
      <p:bldP spid="19" grpId="1" animBg="1"/>
      <p:bldP spid="20" grpId="0" animBg="1"/>
      <p:bldP spid="22" grpId="0" animBg="1"/>
      <p:bldP spid="22" grpId="1" animBg="1"/>
      <p:bldP spid="23" grpId="0" animBg="1"/>
      <p:bldP spid="24" grpId="0" animBg="1"/>
      <p:bldP spid="25" grpId="0" animBg="1"/>
      <p:bldP spid="26" grpId="0" animBg="1"/>
      <p:bldP spid="2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b="1" dirty="0" smtClean="0">
                <a:solidFill>
                  <a:schemeClr val="accent3">
                    <a:lumMod val="75000"/>
                  </a:schemeClr>
                </a:solidFill>
                <a:ea typeface="+mj-ea"/>
                <a:cs typeface="+mj-cs"/>
              </a:rPr>
              <a:t>Electron</a:t>
            </a: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 Cloud</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sp>
        <p:nvSpPr>
          <p:cNvPr id="4" name="Rectangle 3"/>
          <p:cNvSpPr/>
          <p:nvPr/>
        </p:nvSpPr>
        <p:spPr>
          <a:xfrm>
            <a:off x="381000" y="6400800"/>
            <a:ext cx="8382000" cy="369332"/>
          </a:xfrm>
          <a:prstGeom prst="rect">
            <a:avLst/>
          </a:prstGeom>
        </p:spPr>
        <p:txBody>
          <a:bodyPr wrap="square">
            <a:spAutoFit/>
          </a:bodyPr>
          <a:lstStyle/>
          <a:p>
            <a:pPr algn="ctr"/>
            <a:r>
              <a:rPr lang="en-US" dirty="0" smtClean="0"/>
              <a:t>Electron cloud induced pressure rise</a:t>
            </a:r>
            <a:endParaRPr lang="en-US" dirty="0"/>
          </a:p>
        </p:txBody>
      </p:sp>
      <p:pic>
        <p:nvPicPr>
          <p:cNvPr id="5" name="Picture 4"/>
          <p:cNvPicPr>
            <a:picLocks noChangeAspect="1" noChangeArrowheads="1"/>
          </p:cNvPicPr>
          <p:nvPr/>
        </p:nvPicPr>
        <p:blipFill>
          <a:blip r:embed="rId4" cstate="print"/>
          <a:srcRect/>
          <a:stretch>
            <a:fillRect/>
          </a:stretch>
        </p:blipFill>
        <p:spPr bwMode="auto">
          <a:xfrm>
            <a:off x="152400" y="1284600"/>
            <a:ext cx="7706447" cy="5040000"/>
          </a:xfrm>
          <a:prstGeom prst="rect">
            <a:avLst/>
          </a:prstGeom>
          <a:noFill/>
          <a:ln w="9525">
            <a:noFill/>
            <a:miter lim="800000"/>
            <a:headEnd/>
            <a:tailEnd/>
          </a:ln>
        </p:spPr>
      </p:pic>
      <p:graphicFrame>
        <p:nvGraphicFramePr>
          <p:cNvPr id="30722" name="Object 2"/>
          <p:cNvGraphicFramePr>
            <a:graphicFrameLocks noChangeAspect="1"/>
          </p:cNvGraphicFramePr>
          <p:nvPr/>
        </p:nvGraphicFramePr>
        <p:xfrm>
          <a:off x="7391400" y="1524000"/>
          <a:ext cx="1570921" cy="685800"/>
        </p:xfrm>
        <a:graphic>
          <a:graphicData uri="http://schemas.openxmlformats.org/presentationml/2006/ole">
            <p:oleObj spid="_x0000_s30722" name="Equation" r:id="rId5" imgW="1333440" imgH="55872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checkerboard(across)">
                                      <p:cBhvr>
                                        <p:cTn id="7" dur="500"/>
                                        <p:tgtEl>
                                          <p:spTgt spid="307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txBox="1">
            <a:spLocks/>
          </p:cNvSpPr>
          <p:nvPr/>
        </p:nvSpPr>
        <p:spPr>
          <a:xfrm>
            <a:off x="457200" y="0"/>
            <a:ext cx="8229600" cy="1143000"/>
          </a:xfrm>
          <a:prstGeom prst="rect">
            <a:avLst/>
          </a:prstGeom>
        </p:spPr>
        <p:txBody>
          <a:bodyPr>
            <a:normAutofit fontScale="92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Objective Scrubbing Run April 2011</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sp>
        <p:nvSpPr>
          <p:cNvPr id="7" name="Rectangle 6"/>
          <p:cNvSpPr/>
          <p:nvPr/>
        </p:nvSpPr>
        <p:spPr>
          <a:xfrm>
            <a:off x="152400" y="1447800"/>
            <a:ext cx="8610600" cy="5078313"/>
          </a:xfrm>
          <a:prstGeom prst="rect">
            <a:avLst/>
          </a:prstGeom>
        </p:spPr>
        <p:txBody>
          <a:bodyPr wrap="square">
            <a:spAutoFit/>
          </a:bodyPr>
          <a:lstStyle/>
          <a:p>
            <a:r>
              <a:rPr lang="en-US" u="sng" dirty="0" smtClean="0"/>
              <a:t>Aims of the scrubbing run were</a:t>
            </a:r>
            <a:r>
              <a:rPr lang="en-US" dirty="0" smtClean="0"/>
              <a:t>:</a:t>
            </a:r>
          </a:p>
          <a:p>
            <a:endParaRPr lang="en-US" dirty="0" smtClean="0"/>
          </a:p>
          <a:p>
            <a:r>
              <a:rPr lang="en-US" dirty="0" smtClean="0"/>
              <a:t> (1) </a:t>
            </a:r>
            <a:r>
              <a:rPr lang="en-US" b="1" dirty="0" smtClean="0"/>
              <a:t>reduction of the SEY </a:t>
            </a:r>
            <a:r>
              <a:rPr lang="en-US" dirty="0" smtClean="0"/>
              <a:t>in the arcs and straight sections to allow for operation with 75 and possibly 50-ns beams with acceptable heat load, vacuum pressure rise and emittance blow-up, </a:t>
            </a:r>
          </a:p>
          <a:p>
            <a:endParaRPr lang="en-US" dirty="0" smtClean="0"/>
          </a:p>
          <a:p>
            <a:r>
              <a:rPr lang="en-US" dirty="0" smtClean="0"/>
              <a:t>(2) to allow fast ramp up with 75-ns or possibly 50-ns beams up to 400-900 bunches in steps of 100-200 bunches</a:t>
            </a:r>
          </a:p>
          <a:p>
            <a:endParaRPr lang="en-US" dirty="0" smtClean="0"/>
          </a:p>
          <a:p>
            <a:r>
              <a:rPr lang="en-US" dirty="0" smtClean="0"/>
              <a:t>(3) to </a:t>
            </a:r>
            <a:r>
              <a:rPr lang="en-US" b="1" dirty="0" smtClean="0"/>
              <a:t>validate the strategy for suppression of e-cloud effect defined in the LHC Design Report. </a:t>
            </a:r>
          </a:p>
          <a:p>
            <a:endParaRPr lang="en-US" dirty="0" smtClean="0"/>
          </a:p>
          <a:p>
            <a:endParaRPr lang="en-US" dirty="0" smtClean="0"/>
          </a:p>
          <a:p>
            <a:pPr algn="r"/>
            <a:r>
              <a:rPr lang="en-US" i="1" dirty="0" smtClean="0"/>
              <a:t>from the Gianluigi Arduini presentation </a:t>
            </a:r>
          </a:p>
          <a:p>
            <a:pPr algn="r"/>
            <a:r>
              <a:rPr lang="en-US" i="1" dirty="0" smtClean="0"/>
              <a:t>85th LMC Meeting held on 30 March 2011 </a:t>
            </a:r>
          </a:p>
          <a:p>
            <a:endParaRPr lang="fr-CH" i="1" dirty="0" smtClean="0"/>
          </a:p>
          <a:p>
            <a:endParaRPr lang="fr-CH" i="1" dirty="0" smtClean="0"/>
          </a:p>
          <a:p>
            <a:endParaRPr lang="en-US" dirty="0"/>
          </a:p>
        </p:txBody>
      </p:sp>
      <p:cxnSp>
        <p:nvCxnSpPr>
          <p:cNvPr id="4" name="Straight Connector 3"/>
          <p:cNvCxnSpPr/>
          <p:nvPr/>
        </p:nvCxnSpPr>
        <p:spPr>
          <a:xfrm>
            <a:off x="0" y="1029512"/>
            <a:ext cx="9144000" cy="0"/>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txBox="1">
            <a:spLocks/>
          </p:cNvSpPr>
          <p:nvPr/>
        </p:nvSpPr>
        <p:spPr>
          <a:xfrm>
            <a:off x="457200" y="0"/>
            <a:ext cx="8229600" cy="1143000"/>
          </a:xfrm>
          <a:prstGeom prst="rect">
            <a:avLst/>
          </a:prstGeom>
        </p:spPr>
        <p:txBody>
          <a:bodyPr>
            <a:normAutofit/>
          </a:bodyPr>
          <a:lstStyle/>
          <a:p>
            <a:pPr lvl="0" algn="ctr">
              <a:spcBef>
                <a:spcPct val="0"/>
              </a:spcBef>
              <a:defRPr/>
            </a:pPr>
            <a:r>
              <a:rPr kumimoji="0" lang="en-US" sz="4100" b="1" i="0" u="none" strike="noStrike" kern="1200" cap="none" spc="0" normalizeH="0" baseline="0" noProof="0" dirty="0" smtClean="0">
                <a:ln>
                  <a:noFill/>
                </a:ln>
                <a:solidFill>
                  <a:schemeClr val="accent3">
                    <a:lumMod val="75000"/>
                  </a:schemeClr>
                </a:solidFill>
                <a:effectLst/>
                <a:uLnTx/>
                <a:uFillTx/>
                <a:latin typeface="+mn-lt"/>
                <a:ea typeface="+mj-ea"/>
                <a:cs typeface="+mj-cs"/>
              </a:rPr>
              <a:t>Results Scrubbing Run </a:t>
            </a:r>
            <a:r>
              <a:rPr lang="en-US" sz="4100" b="1" dirty="0" smtClean="0">
                <a:solidFill>
                  <a:schemeClr val="accent3">
                    <a:lumMod val="75000"/>
                  </a:schemeClr>
                </a:solidFill>
              </a:rPr>
              <a:t>April 2011</a:t>
            </a:r>
            <a:endParaRPr kumimoji="0" lang="fr-CH" sz="41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cxnSp>
        <p:nvCxnSpPr>
          <p:cNvPr id="8" name="Straight Connector 7"/>
          <p:cNvCxnSpPr/>
          <p:nvPr/>
        </p:nvCxnSpPr>
        <p:spPr>
          <a:xfrm>
            <a:off x="0" y="1029512"/>
            <a:ext cx="9144000" cy="0"/>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Picture 8" descr="lmc_87b_Page_02.jpg"/>
          <p:cNvPicPr>
            <a:picLocks noChangeAspect="1"/>
          </p:cNvPicPr>
          <p:nvPr/>
        </p:nvPicPr>
        <p:blipFill>
          <a:blip r:embed="rId3" cstate="print"/>
          <a:stretch>
            <a:fillRect/>
          </a:stretch>
        </p:blipFill>
        <p:spPr>
          <a:xfrm>
            <a:off x="990600" y="1305600"/>
            <a:ext cx="7200000" cy="54000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txBox="1">
            <a:spLocks/>
          </p:cNvSpPr>
          <p:nvPr/>
        </p:nvSpPr>
        <p:spPr>
          <a:xfrm>
            <a:off x="457200" y="0"/>
            <a:ext cx="8229600" cy="1143000"/>
          </a:xfrm>
          <a:prstGeom prst="rect">
            <a:avLst/>
          </a:prstGeom>
        </p:spPr>
        <p:txBody>
          <a:bodyPr>
            <a:normAutofit/>
          </a:bodyPr>
          <a:lstStyle/>
          <a:p>
            <a:pPr lvl="0" algn="ctr">
              <a:spcBef>
                <a:spcPct val="0"/>
              </a:spcBef>
              <a:defRPr/>
            </a:pPr>
            <a:r>
              <a:rPr kumimoji="0" lang="en-US" sz="4100" b="1" i="0" u="none" strike="noStrike" kern="1200" cap="none" spc="0" normalizeH="0" baseline="0" noProof="0" dirty="0" smtClean="0">
                <a:ln>
                  <a:noFill/>
                </a:ln>
                <a:solidFill>
                  <a:schemeClr val="accent3">
                    <a:lumMod val="75000"/>
                  </a:schemeClr>
                </a:solidFill>
                <a:effectLst/>
                <a:uLnTx/>
                <a:uFillTx/>
                <a:latin typeface="+mn-lt"/>
                <a:ea typeface="+mj-ea"/>
                <a:cs typeface="+mj-cs"/>
              </a:rPr>
              <a:t>Results Scrubbing Run </a:t>
            </a:r>
            <a:r>
              <a:rPr lang="en-US" sz="4100" b="1" dirty="0" smtClean="0">
                <a:solidFill>
                  <a:schemeClr val="accent3">
                    <a:lumMod val="75000"/>
                  </a:schemeClr>
                </a:solidFill>
              </a:rPr>
              <a:t>April 2011</a:t>
            </a:r>
            <a:endParaRPr kumimoji="0" lang="fr-CH" sz="41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pic>
        <p:nvPicPr>
          <p:cNvPr id="6" name="Picture 5" descr="Cold_warm_Transition.PNG"/>
          <p:cNvPicPr>
            <a:picLocks noChangeAspect="1"/>
          </p:cNvPicPr>
          <p:nvPr/>
        </p:nvPicPr>
        <p:blipFill>
          <a:blip r:embed="rId3" cstate="print"/>
          <a:stretch>
            <a:fillRect/>
          </a:stretch>
        </p:blipFill>
        <p:spPr>
          <a:xfrm>
            <a:off x="1623332" y="1143000"/>
            <a:ext cx="5768068" cy="4114800"/>
          </a:xfrm>
          <a:prstGeom prst="rect">
            <a:avLst/>
          </a:prstGeom>
        </p:spPr>
      </p:pic>
      <p:sp>
        <p:nvSpPr>
          <p:cNvPr id="5" name="Rectangle 4"/>
          <p:cNvSpPr/>
          <p:nvPr/>
        </p:nvSpPr>
        <p:spPr>
          <a:xfrm>
            <a:off x="0" y="5410200"/>
            <a:ext cx="9144000" cy="1323439"/>
          </a:xfrm>
          <a:prstGeom prst="rect">
            <a:avLst/>
          </a:prstGeom>
          <a:solidFill>
            <a:schemeClr val="bg1"/>
          </a:solidFill>
          <a:ln>
            <a:solidFill>
              <a:schemeClr val="tx1"/>
            </a:solidFill>
          </a:ln>
        </p:spPr>
        <p:txBody>
          <a:bodyPr wrap="square">
            <a:spAutoFit/>
          </a:bodyPr>
          <a:lstStyle/>
          <a:p>
            <a:pPr marL="171450" indent="-171450" algn="just">
              <a:buFont typeface="Wingdings" pitchFamily="2" charset="2"/>
              <a:buChar char="Ø"/>
            </a:pPr>
            <a:r>
              <a:rPr lang="en-GB" sz="1600" dirty="0" smtClean="0">
                <a:latin typeface="Calibri" pitchFamily="34" charset="0"/>
              </a:rPr>
              <a:t>Dynamic pressure function of the beam time for the unbaked transition: after about 28h of vacuum cleaning and beam scrubbing a decrease of one decade in the pressure was measured.</a:t>
            </a:r>
          </a:p>
          <a:p>
            <a:pPr marL="171450" indent="-171450" algn="just">
              <a:buFont typeface="Wingdings" pitchFamily="2" charset="2"/>
              <a:buChar char="Ø"/>
            </a:pPr>
            <a:endParaRPr lang="en-GB" sz="1600" dirty="0" smtClean="0">
              <a:latin typeface="Calibri" pitchFamily="34" charset="0"/>
            </a:endParaRPr>
          </a:p>
          <a:p>
            <a:pPr marL="171450" indent="-171450" algn="just">
              <a:buFont typeface="Wingdings" pitchFamily="2" charset="2"/>
              <a:buChar char="Ø"/>
            </a:pPr>
            <a:r>
              <a:rPr lang="en-GB" sz="1600" dirty="0" smtClean="0">
                <a:latin typeface="Calibri" pitchFamily="34" charset="0"/>
              </a:rPr>
              <a:t>All the desorbed gas due to the bombardment of the electron is partially chemisorbed in the NEG coating and partially physisorbed in the cryogenic system.</a:t>
            </a:r>
            <a:endParaRPr lang="en-US" sz="1600" dirty="0">
              <a:latin typeface="Calibri" pitchFamily="34" charset="0"/>
            </a:endParaRPr>
          </a:p>
        </p:txBody>
      </p:sp>
      <p:cxnSp>
        <p:nvCxnSpPr>
          <p:cNvPr id="8" name="Straight Connector 7"/>
          <p:cNvCxnSpPr/>
          <p:nvPr/>
        </p:nvCxnSpPr>
        <p:spPr>
          <a:xfrm>
            <a:off x="0" y="1029512"/>
            <a:ext cx="9144000" cy="0"/>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2011 LHC performances</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sp>
        <p:nvSpPr>
          <p:cNvPr id="5" name="Rectangle 1"/>
          <p:cNvSpPr>
            <a:spLocks noChangeArrowheads="1"/>
          </p:cNvSpPr>
          <p:nvPr/>
        </p:nvSpPr>
        <p:spPr bwMode="auto">
          <a:xfrm>
            <a:off x="533400" y="1143000"/>
            <a:ext cx="62484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buFont typeface="Arial" pitchFamily="34" charset="0"/>
              <a:buChar char="•"/>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705</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physic</a:t>
            </a:r>
            <a:r>
              <a:rPr kumimoji="0" lang="en-US" sz="2000" b="0" i="0" u="none" strike="noStrike" cap="none" normalizeH="0" dirty="0" smtClean="0">
                <a:ln>
                  <a:noFill/>
                </a:ln>
                <a:solidFill>
                  <a:schemeClr val="tx1"/>
                </a:solidFill>
                <a:effectLst/>
                <a:latin typeface="Calibri" pitchFamily="34" charset="0"/>
                <a:ea typeface="Times New Roman" pitchFamily="18" charset="0"/>
                <a:cs typeface="Times New Roman" pitchFamily="18" charset="0"/>
              </a:rPr>
              <a:t> </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fills</a:t>
            </a:r>
          </a:p>
          <a:p>
            <a:pPr marL="0" marR="0" lvl="0" indent="0" algn="l" defTabSz="914400" rtl="0" eaLnBrk="1" fontAlgn="base" latinLnBrk="0" hangingPunct="1">
              <a:lnSpc>
                <a:spcPct val="150000"/>
              </a:lnSpc>
              <a:spcBef>
                <a:spcPct val="0"/>
              </a:spcBef>
              <a:spcAft>
                <a:spcPct val="0"/>
              </a:spcAft>
              <a:buClrTx/>
              <a:buSzTx/>
              <a:buFont typeface="Arial" pitchFamily="34" charset="0"/>
              <a:buChar char="•"/>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lang="en-US" sz="2400" b="1" dirty="0" smtClean="0">
                <a:latin typeface="Calibri" pitchFamily="34" charset="0"/>
                <a:ea typeface="Times New Roman" pitchFamily="18" charset="0"/>
                <a:cs typeface="Times New Roman" pitchFamily="18" charset="0"/>
              </a:rPr>
              <a:t>180</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days of scheduled physics</a:t>
            </a:r>
          </a:p>
        </p:txBody>
      </p:sp>
      <p:graphicFrame>
        <p:nvGraphicFramePr>
          <p:cNvPr id="9" name="Table 8"/>
          <p:cNvGraphicFramePr>
            <a:graphicFrameLocks noGrp="1"/>
          </p:cNvGraphicFramePr>
          <p:nvPr/>
        </p:nvGraphicFramePr>
        <p:xfrm>
          <a:off x="533400" y="2443480"/>
          <a:ext cx="8077200" cy="3119120"/>
        </p:xfrm>
        <a:graphic>
          <a:graphicData uri="http://schemas.openxmlformats.org/drawingml/2006/table">
            <a:tbl>
              <a:tblPr firstRow="1" bandRow="1">
                <a:tableStyleId>{5C22544A-7EE6-4342-B048-85BDC9FD1C3A}</a:tableStyleId>
              </a:tblPr>
              <a:tblGrid>
                <a:gridCol w="2692400"/>
                <a:gridCol w="2692400"/>
                <a:gridCol w="2692400"/>
              </a:tblGrid>
              <a:tr h="370840">
                <a:tc>
                  <a:txBody>
                    <a:bodyPr/>
                    <a:lstStyle/>
                    <a:p>
                      <a:endParaRPr lang="en-US" dirty="0"/>
                    </a:p>
                  </a:txBody>
                  <a:tcPr/>
                </a:tc>
                <a:tc>
                  <a:txBody>
                    <a:bodyPr/>
                    <a:lstStyle/>
                    <a:p>
                      <a:pPr algn="ctr"/>
                      <a:r>
                        <a:rPr lang="en-US" dirty="0" smtClean="0"/>
                        <a:t>2011</a:t>
                      </a:r>
                      <a:endParaRPr lang="en-US" dirty="0"/>
                    </a:p>
                  </a:txBody>
                  <a:tcPr/>
                </a:tc>
                <a:tc>
                  <a:txBody>
                    <a:bodyPr/>
                    <a:lstStyle/>
                    <a:p>
                      <a:pPr algn="ctr"/>
                      <a:r>
                        <a:rPr lang="en-US" dirty="0" smtClean="0"/>
                        <a:t>Nominal</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Peak luminosity [cm</a:t>
                      </a:r>
                      <a:r>
                        <a:rPr lang="en-US" sz="1800" kern="1200" baseline="30000" dirty="0" smtClean="0">
                          <a:solidFill>
                            <a:schemeClr val="dk1"/>
                          </a:solidFill>
                          <a:latin typeface="+mn-lt"/>
                          <a:ea typeface="+mn-ea"/>
                          <a:cs typeface="+mn-cs"/>
                        </a:rPr>
                        <a:t>-2</a:t>
                      </a:r>
                      <a:r>
                        <a:rPr lang="en-US" sz="1800" kern="1200" dirty="0" smtClean="0">
                          <a:solidFill>
                            <a:schemeClr val="dk1"/>
                          </a:solidFill>
                          <a:latin typeface="+mn-lt"/>
                          <a:ea typeface="+mn-ea"/>
                          <a:cs typeface="+mn-cs"/>
                        </a:rPr>
                        <a:t>s</a:t>
                      </a:r>
                      <a:r>
                        <a:rPr lang="en-US" sz="1800" kern="1200" baseline="30000" dirty="0" smtClean="0">
                          <a:solidFill>
                            <a:schemeClr val="dk1"/>
                          </a:solidFill>
                          <a:latin typeface="+mn-lt"/>
                          <a:ea typeface="+mn-ea"/>
                          <a:cs typeface="+mn-cs"/>
                        </a:rPr>
                        <a:t>-1</a:t>
                      </a:r>
                      <a:r>
                        <a:rPr lang="en-US" sz="1800" kern="1200" dirty="0" smtClean="0">
                          <a:solidFill>
                            <a:schemeClr val="dk1"/>
                          </a:solidFill>
                          <a:latin typeface="+mn-lt"/>
                          <a:ea typeface="+mn-ea"/>
                          <a:cs typeface="+mn-cs"/>
                        </a:rPr>
                        <a:t>]</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latin typeface="Calibri" pitchFamily="34" charset="0"/>
                          <a:ea typeface="Times New Roman" pitchFamily="18" charset="0"/>
                          <a:cs typeface="Times New Roman" pitchFamily="18" charset="0"/>
                        </a:rPr>
                        <a:t>3.6 x 10</a:t>
                      </a:r>
                      <a:r>
                        <a:rPr lang="en-US" sz="1800" b="1" baseline="30000" dirty="0" smtClean="0">
                          <a:latin typeface="Calibri" pitchFamily="34" charset="0"/>
                          <a:ea typeface="Times New Roman" pitchFamily="18" charset="0"/>
                          <a:cs typeface="Times New Roman" pitchFamily="18" charset="0"/>
                        </a:rPr>
                        <a:t>33</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dirty="0" smtClean="0">
                          <a:latin typeface="Calibri" pitchFamily="34" charset="0"/>
                          <a:ea typeface="Times New Roman" pitchFamily="18" charset="0"/>
                          <a:cs typeface="Times New Roman" pitchFamily="18" charset="0"/>
                        </a:rPr>
                        <a:t>1 x 10</a:t>
                      </a:r>
                      <a:r>
                        <a:rPr lang="en-US" sz="1800" b="0" baseline="30000" dirty="0" smtClean="0">
                          <a:latin typeface="Calibri" pitchFamily="34" charset="0"/>
                          <a:ea typeface="Times New Roman" pitchFamily="18" charset="0"/>
                          <a:cs typeface="Times New Roman" pitchFamily="18" charset="0"/>
                        </a:rPr>
                        <a:t>34</a:t>
                      </a:r>
                      <a:endParaRPr lang="en-US" b="0" dirty="0" smtClean="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Proton Energy (</a:t>
                      </a:r>
                      <a:r>
                        <a:rPr lang="en-US" dirty="0" err="1" smtClean="0"/>
                        <a:t>TeV</a:t>
                      </a: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chemeClr val="dk1"/>
                          </a:solidFill>
                          <a:latin typeface="Calibri" pitchFamily="34" charset="0"/>
                          <a:ea typeface="Times New Roman" pitchFamily="18" charset="0"/>
                          <a:cs typeface="Times New Roman" pitchFamily="18" charset="0"/>
                        </a:rPr>
                        <a:t> 3.5</a:t>
                      </a:r>
                    </a:p>
                  </a:txBody>
                  <a:tcPr/>
                </a:tc>
                <a:tc>
                  <a:txBody>
                    <a:bodyPr/>
                    <a:lstStyle/>
                    <a:p>
                      <a:pPr algn="ctr"/>
                      <a:r>
                        <a:rPr lang="en-US" dirty="0" smtClean="0"/>
                        <a:t>7</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Bunch Intensity (proton)</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chemeClr val="dk1"/>
                          </a:solidFill>
                          <a:latin typeface="Calibri" pitchFamily="34" charset="0"/>
                          <a:ea typeface="Times New Roman" pitchFamily="18" charset="0"/>
                          <a:cs typeface="Times New Roman" pitchFamily="18" charset="0"/>
                        </a:rPr>
                        <a:t>1.51 </a:t>
                      </a:r>
                      <a:r>
                        <a:rPr lang="en-US" sz="2000" b="1" dirty="0" smtClean="0">
                          <a:latin typeface="Calibri" pitchFamily="34" charset="0"/>
                          <a:ea typeface="Times New Roman" pitchFamily="18" charset="0"/>
                          <a:cs typeface="Times New Roman" pitchFamily="18" charset="0"/>
                        </a:rPr>
                        <a:t>x 10</a:t>
                      </a:r>
                      <a:r>
                        <a:rPr lang="en-US" sz="2000" b="1" baseline="30000" dirty="0" smtClean="0">
                          <a:latin typeface="Calibri" pitchFamily="34" charset="0"/>
                          <a:ea typeface="Times New Roman" pitchFamily="18" charset="0"/>
                          <a:cs typeface="Times New Roman" pitchFamily="18" charset="0"/>
                        </a:rPr>
                        <a:t>11</a:t>
                      </a:r>
                      <a:endParaRPr lang="en-US" sz="2000" b="1" kern="1200" dirty="0" smtClean="0">
                        <a:solidFill>
                          <a:schemeClr val="dk1"/>
                        </a:solidFill>
                        <a:latin typeface="Calibri" pitchFamily="34" charset="0"/>
                        <a:ea typeface="Times New Roman" pitchFamily="18" charset="0"/>
                        <a:cs typeface="Times New Roman" pitchFamily="18" charset="0"/>
                      </a:endParaRPr>
                    </a:p>
                  </a:txBody>
                  <a:tcPr/>
                </a:tc>
                <a:tc>
                  <a:txBody>
                    <a:bodyPr/>
                    <a:lstStyle/>
                    <a:p>
                      <a:pPr algn="ctr"/>
                      <a:r>
                        <a:rPr lang="en-US" sz="1800" b="0" dirty="0" smtClean="0">
                          <a:latin typeface="Calibri" pitchFamily="34" charset="0"/>
                          <a:ea typeface="Times New Roman" pitchFamily="18" charset="0"/>
                          <a:cs typeface="Times New Roman" pitchFamily="18" charset="0"/>
                        </a:rPr>
                        <a:t>1.15 x 10</a:t>
                      </a:r>
                      <a:r>
                        <a:rPr lang="en-US" sz="1800" b="0" baseline="30000" dirty="0" smtClean="0">
                          <a:latin typeface="Calibri" pitchFamily="34" charset="0"/>
                          <a:ea typeface="Times New Roman" pitchFamily="18" charset="0"/>
                          <a:cs typeface="Times New Roman" pitchFamily="18" charset="0"/>
                        </a:rPr>
                        <a:t>11</a:t>
                      </a:r>
                      <a:endParaRPr lang="en-US" b="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Bunch spacing (ns)</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chemeClr val="dk1"/>
                          </a:solidFill>
                          <a:latin typeface="Calibri" pitchFamily="34" charset="0"/>
                          <a:ea typeface="Times New Roman" pitchFamily="18" charset="0"/>
                          <a:cs typeface="Times New Roman" pitchFamily="18" charset="0"/>
                        </a:rPr>
                        <a:t>50</a:t>
                      </a:r>
                      <a:endParaRPr lang="en-US" sz="2000" b="1" kern="1200" dirty="0">
                        <a:solidFill>
                          <a:schemeClr val="dk1"/>
                        </a:solidFill>
                        <a:latin typeface="Calibri" pitchFamily="34" charset="0"/>
                        <a:ea typeface="Times New Roman" pitchFamily="18" charset="0"/>
                        <a:cs typeface="Times New Roman" pitchFamily="18" charset="0"/>
                      </a:endParaRPr>
                    </a:p>
                  </a:txBody>
                  <a:tcPr/>
                </a:tc>
                <a:tc>
                  <a:txBody>
                    <a:bodyPr/>
                    <a:lstStyle/>
                    <a:p>
                      <a:pPr algn="ctr"/>
                      <a:r>
                        <a:rPr lang="en-US" dirty="0" smtClean="0"/>
                        <a:t>25</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Emittance</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chemeClr val="dk1"/>
                          </a:solidFill>
                          <a:latin typeface="Calibri" pitchFamily="34" charset="0"/>
                          <a:ea typeface="Times New Roman" pitchFamily="18" charset="0"/>
                          <a:cs typeface="Times New Roman" pitchFamily="18" charset="0"/>
                        </a:rPr>
                        <a:t>~2.3  start of fill</a:t>
                      </a:r>
                      <a:endParaRPr lang="en-US" sz="2000" b="1" kern="1200" dirty="0">
                        <a:solidFill>
                          <a:schemeClr val="dk1"/>
                        </a:solidFill>
                        <a:latin typeface="Calibri" pitchFamily="34" charset="0"/>
                        <a:ea typeface="Times New Roman" pitchFamily="18" charset="0"/>
                        <a:cs typeface="Times New Roman" pitchFamily="18" charset="0"/>
                      </a:endParaRPr>
                    </a:p>
                  </a:txBody>
                  <a:tcPr/>
                </a:tc>
                <a:tc>
                  <a:txBody>
                    <a:bodyPr/>
                    <a:lstStyle/>
                    <a:p>
                      <a:pPr algn="ctr"/>
                      <a:r>
                        <a:rPr lang="en-US" dirty="0" smtClean="0"/>
                        <a:t>3.75</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Beta* (m)</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chemeClr val="dk1"/>
                          </a:solidFill>
                          <a:latin typeface="Calibri" pitchFamily="34" charset="0"/>
                          <a:ea typeface="Times New Roman" pitchFamily="18" charset="0"/>
                          <a:cs typeface="Times New Roman" pitchFamily="18" charset="0"/>
                        </a:rPr>
                        <a:t>1.0, 10, 1.0, 3.0  m</a:t>
                      </a:r>
                    </a:p>
                  </a:txBody>
                  <a:tcPr/>
                </a:tc>
                <a:tc>
                  <a:txBody>
                    <a:bodyPr/>
                    <a:lstStyle/>
                    <a:p>
                      <a:pPr algn="ctr"/>
                      <a:r>
                        <a:rPr lang="en-US" sz="1800" dirty="0" smtClean="0">
                          <a:latin typeface="Calibri" pitchFamily="34" charset="0"/>
                          <a:ea typeface="Times New Roman" pitchFamily="18" charset="0"/>
                          <a:cs typeface="Times New Roman" pitchFamily="18" charset="0"/>
                        </a:rPr>
                        <a:t>0.55</a:t>
                      </a:r>
                      <a:endParaRPr lang="en-US" dirty="0"/>
                    </a:p>
                  </a:txBody>
                  <a:tcPr/>
                </a:tc>
              </a:tr>
              <a:tr h="370840">
                <a:tc>
                  <a:txBody>
                    <a:bodyPr/>
                    <a:lstStyle/>
                    <a:p>
                      <a:r>
                        <a:rPr lang="en-US" dirty="0" smtClean="0"/>
                        <a:t>Number of bunches</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chemeClr val="dk1"/>
                          </a:solidFill>
                          <a:latin typeface="Calibri" pitchFamily="34" charset="0"/>
                          <a:ea typeface="Times New Roman" pitchFamily="18" charset="0"/>
                          <a:cs typeface="Times New Roman" pitchFamily="18" charset="0"/>
                        </a:rPr>
                        <a:t>1380</a:t>
                      </a:r>
                    </a:p>
                  </a:txBody>
                  <a:tcPr/>
                </a:tc>
                <a:tc>
                  <a:txBody>
                    <a:bodyPr/>
                    <a:lstStyle/>
                    <a:p>
                      <a:pPr algn="ctr"/>
                      <a:r>
                        <a:rPr lang="en-US" dirty="0" smtClean="0"/>
                        <a:t>2808</a:t>
                      </a:r>
                      <a:endParaRPr lang="en-US" dirty="0"/>
                    </a:p>
                  </a:txBody>
                  <a:tcPr/>
                </a:tc>
              </a:tr>
            </a:tbl>
          </a:graphicData>
        </a:graphic>
      </p:graphicFrame>
      <p:sp>
        <p:nvSpPr>
          <p:cNvPr id="10" name="ZoneTexte 1"/>
          <p:cNvSpPr txBox="1"/>
          <p:nvPr/>
        </p:nvSpPr>
        <p:spPr>
          <a:xfrm>
            <a:off x="76200" y="6019800"/>
            <a:ext cx="8991600" cy="646331"/>
          </a:xfrm>
          <a:prstGeom prst="rect">
            <a:avLst/>
          </a:prstGeom>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a:solidFill>
                  <a:schemeClr val="tx2">
                    <a:lumMod val="75000"/>
                  </a:schemeClr>
                </a:solidFill>
              </a:rPr>
              <a:t>The LHC </a:t>
            </a:r>
            <a:r>
              <a:rPr lang="en-US" dirty="0" smtClean="0">
                <a:solidFill>
                  <a:schemeClr val="tx2">
                    <a:lumMod val="75000"/>
                  </a:schemeClr>
                </a:solidFill>
              </a:rPr>
              <a:t>finished </a:t>
            </a:r>
            <a:r>
              <a:rPr lang="en-US" dirty="0">
                <a:solidFill>
                  <a:schemeClr val="tx2">
                    <a:lumMod val="75000"/>
                  </a:schemeClr>
                </a:solidFill>
              </a:rPr>
              <a:t>its 2011 proton physics </a:t>
            </a:r>
            <a:r>
              <a:rPr lang="en-US" dirty="0" smtClean="0">
                <a:solidFill>
                  <a:schemeClr val="tx2">
                    <a:lumMod val="75000"/>
                  </a:schemeClr>
                </a:solidFill>
              </a:rPr>
              <a:t>program </a:t>
            </a:r>
            <a:r>
              <a:rPr lang="en-US" dirty="0">
                <a:solidFill>
                  <a:schemeClr val="tx2">
                    <a:lumMod val="75000"/>
                  </a:schemeClr>
                </a:solidFill>
              </a:rPr>
              <a:t>on Saturday 29 </a:t>
            </a:r>
            <a:r>
              <a:rPr lang="en-US" dirty="0" smtClean="0">
                <a:solidFill>
                  <a:schemeClr val="tx2">
                    <a:lumMod val="75000"/>
                  </a:schemeClr>
                </a:solidFill>
              </a:rPr>
              <a:t>October and  t is now operating with </a:t>
            </a:r>
            <a:r>
              <a:rPr lang="en-US" dirty="0" err="1" smtClean="0">
                <a:solidFill>
                  <a:schemeClr val="tx2">
                    <a:lumMod val="75000"/>
                  </a:schemeClr>
                </a:solidFill>
              </a:rPr>
              <a:t>Pb</a:t>
            </a:r>
            <a:r>
              <a:rPr lang="en-US" dirty="0" smtClean="0">
                <a:solidFill>
                  <a:schemeClr val="tx2">
                    <a:lumMod val="75000"/>
                  </a:schemeClr>
                </a:solidFill>
              </a:rPr>
              <a:t> ions.</a:t>
            </a:r>
            <a:endParaRPr lang="en-US" dirty="0">
              <a:solidFill>
                <a:schemeClr val="tx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1"/>
          <p:cNvSpPr txBox="1">
            <a:spLocks/>
          </p:cNvSpPr>
          <p:nvPr/>
        </p:nvSpPr>
        <p:spPr>
          <a:xfrm>
            <a:off x="457200" y="285750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MD 25 ns</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noChangeArrowheads="1"/>
          </p:cNvPicPr>
          <p:nvPr/>
        </p:nvPicPr>
        <p:blipFill>
          <a:blip r:embed="rId3" cstate="print"/>
          <a:srcRect/>
          <a:stretch>
            <a:fillRect/>
          </a:stretch>
        </p:blipFill>
        <p:spPr bwMode="auto">
          <a:xfrm>
            <a:off x="152400" y="2362200"/>
            <a:ext cx="6400800" cy="4318806"/>
          </a:xfrm>
          <a:prstGeom prst="rect">
            <a:avLst/>
          </a:prstGeom>
          <a:noFill/>
          <a:ln w="9525">
            <a:noFill/>
            <a:miter lim="800000"/>
            <a:headEnd/>
            <a:tailEnd/>
          </a:ln>
        </p:spPr>
      </p:pic>
      <p:pic>
        <p:nvPicPr>
          <p:cNvPr id="6" name="Picture 5"/>
          <p:cNvPicPr/>
          <p:nvPr/>
        </p:nvPicPr>
        <p:blipFill>
          <a:blip r:embed="rId4" cstate="print"/>
          <a:srcRect t="21260" r="42308" b="47947"/>
          <a:stretch>
            <a:fillRect/>
          </a:stretch>
        </p:blipFill>
        <p:spPr bwMode="auto">
          <a:xfrm>
            <a:off x="4267200" y="1143000"/>
            <a:ext cx="3886200" cy="1447800"/>
          </a:xfrm>
          <a:prstGeom prst="rect">
            <a:avLst/>
          </a:prstGeom>
          <a:noFill/>
          <a:ln w="9525">
            <a:noFill/>
            <a:miter lim="800000"/>
            <a:headEnd/>
            <a:tailEnd/>
          </a:ln>
        </p:spPr>
      </p:pic>
      <p:sp>
        <p:nvSpPr>
          <p:cNvPr id="4" name="Title 1"/>
          <p:cNvSpPr txBox="1">
            <a:spLocks/>
          </p:cNvSpPr>
          <p:nvPr/>
        </p:nvSpPr>
        <p:spPr>
          <a:xfrm>
            <a:off x="457200" y="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MDs 25 ns</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pic>
        <p:nvPicPr>
          <p:cNvPr id="5" name="Picture 4"/>
          <p:cNvPicPr/>
          <p:nvPr/>
        </p:nvPicPr>
        <p:blipFill>
          <a:blip r:embed="rId5" cstate="print"/>
          <a:srcRect t="16423" r="23077" b="52053"/>
          <a:stretch>
            <a:fillRect/>
          </a:stretch>
        </p:blipFill>
        <p:spPr bwMode="auto">
          <a:xfrm>
            <a:off x="0" y="1143000"/>
            <a:ext cx="3657600" cy="1143000"/>
          </a:xfrm>
          <a:prstGeom prst="rect">
            <a:avLst/>
          </a:prstGeom>
          <a:noFill/>
          <a:ln w="9525">
            <a:noFill/>
            <a:miter lim="800000"/>
            <a:headEnd/>
            <a:tailEnd/>
          </a:ln>
        </p:spPr>
      </p:pic>
      <p:cxnSp>
        <p:nvCxnSpPr>
          <p:cNvPr id="11" name="Straight Connector 10"/>
          <p:cNvCxnSpPr/>
          <p:nvPr/>
        </p:nvCxnSpPr>
        <p:spPr>
          <a:xfrm flipV="1">
            <a:off x="4572000" y="1598712"/>
            <a:ext cx="3283131" cy="14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872269" y="1444823"/>
            <a:ext cx="966931" cy="307777"/>
          </a:xfrm>
          <a:prstGeom prst="rect">
            <a:avLst/>
          </a:prstGeom>
          <a:solidFill>
            <a:schemeClr val="bg1"/>
          </a:solidFill>
          <a:ln>
            <a:solidFill>
              <a:srgbClr val="FF0000"/>
            </a:solidFill>
          </a:ln>
        </p:spPr>
        <p:txBody>
          <a:bodyPr wrap="none" rtlCol="0">
            <a:spAutoFit/>
          </a:bodyPr>
          <a:lstStyle/>
          <a:p>
            <a:r>
              <a:rPr lang="en-US" sz="1400" dirty="0" smtClean="0"/>
              <a:t>8</a:t>
            </a:r>
            <a:r>
              <a:rPr lang="en-US" sz="1400" dirty="0" smtClean="0">
                <a:latin typeface="Verdana"/>
              </a:rPr>
              <a:t>·</a:t>
            </a:r>
            <a:r>
              <a:rPr lang="en-US" sz="1400" dirty="0" smtClean="0"/>
              <a:t>10</a:t>
            </a:r>
            <a:r>
              <a:rPr lang="en-US" sz="1400" baseline="30000" dirty="0" smtClean="0"/>
              <a:t>+10</a:t>
            </a:r>
            <a:r>
              <a:rPr lang="en-US" sz="1400" dirty="0" smtClean="0"/>
              <a:t> p/b</a:t>
            </a:r>
            <a:endParaRPr lang="en-US" sz="1400" dirty="0"/>
          </a:p>
        </p:txBody>
      </p:sp>
      <p:sp>
        <p:nvSpPr>
          <p:cNvPr id="7" name="ZoneTexte 2"/>
          <p:cNvSpPr txBox="1"/>
          <p:nvPr/>
        </p:nvSpPr>
        <p:spPr>
          <a:xfrm>
            <a:off x="6705600" y="2743200"/>
            <a:ext cx="1981200" cy="762000"/>
          </a:xfrm>
          <a:prstGeom prst="rect">
            <a:avLst/>
          </a:prstGeom>
        </p:spPr>
        <p:txBody>
          <a:bodyPr wrap="non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2000" b="1" dirty="0" smtClean="0">
                <a:solidFill>
                  <a:srgbClr val="993300"/>
                </a:solidFill>
              </a:rPr>
              <a:t>Case of Cold-Warm </a:t>
            </a:r>
          </a:p>
          <a:p>
            <a:pPr algn="ctr"/>
            <a:r>
              <a:rPr lang="en-US" sz="2000" b="1" dirty="0" smtClean="0">
                <a:solidFill>
                  <a:srgbClr val="993300"/>
                </a:solidFill>
              </a:rPr>
              <a:t>Transition</a:t>
            </a:r>
            <a:endParaRPr lang="en-US" sz="2000" b="1" dirty="0">
              <a:solidFill>
                <a:srgbClr val="993300"/>
              </a:solidFill>
            </a:endParaRPr>
          </a:p>
        </p:txBody>
      </p:sp>
      <p:sp>
        <p:nvSpPr>
          <p:cNvPr id="17" name="TextBox 16"/>
          <p:cNvSpPr txBox="1"/>
          <p:nvPr/>
        </p:nvSpPr>
        <p:spPr>
          <a:xfrm>
            <a:off x="6629400" y="3886200"/>
            <a:ext cx="2362200" cy="954107"/>
          </a:xfrm>
          <a:prstGeom prst="rect">
            <a:avLst/>
          </a:prstGeom>
          <a:solidFill>
            <a:schemeClr val="bg1"/>
          </a:solidFill>
          <a:ln>
            <a:solidFill>
              <a:srgbClr val="66FF33"/>
            </a:solidFill>
          </a:ln>
        </p:spPr>
        <p:txBody>
          <a:bodyPr wrap="square" rtlCol="0">
            <a:spAutoFit/>
          </a:bodyPr>
          <a:lstStyle/>
          <a:p>
            <a:pPr algn="ctr"/>
            <a:r>
              <a:rPr lang="en-US" sz="1400" dirty="0" smtClean="0"/>
              <a:t>Not constant bunch intensity could have affected the pressure increase and the multipacting effect</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3" cstate="print"/>
          <a:srcRect/>
          <a:stretch>
            <a:fillRect/>
          </a:stretch>
        </p:blipFill>
        <p:spPr bwMode="auto">
          <a:xfrm>
            <a:off x="76200" y="1593516"/>
            <a:ext cx="7284720" cy="5112084"/>
          </a:xfrm>
          <a:prstGeom prst="rect">
            <a:avLst/>
          </a:prstGeom>
          <a:noFill/>
          <a:ln w="9525">
            <a:noFill/>
            <a:miter lim="800000"/>
            <a:headEnd/>
            <a:tailEnd/>
          </a:ln>
          <a:effectLst/>
        </p:spPr>
      </p:pic>
      <p:sp>
        <p:nvSpPr>
          <p:cNvPr id="4" name="TextBox 3"/>
          <p:cNvSpPr txBox="1"/>
          <p:nvPr/>
        </p:nvSpPr>
        <p:spPr>
          <a:xfrm>
            <a:off x="1678976" y="2582779"/>
            <a:ext cx="652744" cy="646331"/>
          </a:xfrm>
          <a:prstGeom prst="rect">
            <a:avLst/>
          </a:prstGeom>
          <a:solidFill>
            <a:schemeClr val="bg1"/>
          </a:solidFill>
          <a:ln>
            <a:solidFill>
              <a:srgbClr val="FF0000"/>
            </a:solidFill>
          </a:ln>
        </p:spPr>
        <p:txBody>
          <a:bodyPr wrap="none" rtlCol="0">
            <a:spAutoFit/>
          </a:bodyPr>
          <a:lstStyle/>
          <a:p>
            <a:pPr algn="ctr"/>
            <a:r>
              <a:rPr lang="en-US" dirty="0" smtClean="0">
                <a:solidFill>
                  <a:srgbClr val="FF0000"/>
                </a:solidFill>
              </a:rPr>
              <a:t>Fill</a:t>
            </a:r>
          </a:p>
          <a:p>
            <a:pPr algn="ctr"/>
            <a:r>
              <a:rPr lang="en-US" dirty="0" smtClean="0">
                <a:solidFill>
                  <a:srgbClr val="FF0000"/>
                </a:solidFill>
              </a:rPr>
              <a:t>2249</a:t>
            </a:r>
            <a:endParaRPr lang="en-US" dirty="0">
              <a:solidFill>
                <a:srgbClr val="FF0000"/>
              </a:solidFill>
            </a:endParaRPr>
          </a:p>
        </p:txBody>
      </p:sp>
      <p:sp>
        <p:nvSpPr>
          <p:cNvPr id="5" name="TextBox 4"/>
          <p:cNvSpPr txBox="1"/>
          <p:nvPr/>
        </p:nvSpPr>
        <p:spPr>
          <a:xfrm>
            <a:off x="6294120" y="1896979"/>
            <a:ext cx="652744" cy="646331"/>
          </a:xfrm>
          <a:prstGeom prst="rect">
            <a:avLst/>
          </a:prstGeom>
          <a:solidFill>
            <a:schemeClr val="bg1"/>
          </a:solidFill>
          <a:ln>
            <a:solidFill>
              <a:srgbClr val="FF0000"/>
            </a:solidFill>
          </a:ln>
        </p:spPr>
        <p:txBody>
          <a:bodyPr wrap="none" rtlCol="0">
            <a:spAutoFit/>
          </a:bodyPr>
          <a:lstStyle/>
          <a:p>
            <a:pPr algn="ctr"/>
            <a:r>
              <a:rPr lang="en-US" dirty="0" smtClean="0">
                <a:solidFill>
                  <a:srgbClr val="FF0000"/>
                </a:solidFill>
              </a:rPr>
              <a:t>Fill</a:t>
            </a:r>
          </a:p>
          <a:p>
            <a:pPr algn="ctr"/>
            <a:r>
              <a:rPr lang="en-US" dirty="0" smtClean="0">
                <a:solidFill>
                  <a:srgbClr val="FF0000"/>
                </a:solidFill>
              </a:rPr>
              <a:t>2250</a:t>
            </a:r>
            <a:endParaRPr lang="en-US" dirty="0">
              <a:solidFill>
                <a:srgbClr val="FF0000"/>
              </a:solidFill>
            </a:endParaRPr>
          </a:p>
        </p:txBody>
      </p:sp>
      <p:sp>
        <p:nvSpPr>
          <p:cNvPr id="6" name="Rectangle 5"/>
          <p:cNvSpPr/>
          <p:nvPr/>
        </p:nvSpPr>
        <p:spPr>
          <a:xfrm>
            <a:off x="7513320" y="6240379"/>
            <a:ext cx="983539"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lgn="ctr"/>
            <a:r>
              <a:rPr lang="en-US" dirty="0" smtClean="0"/>
              <a:t>L. </a:t>
            </a:r>
            <a:r>
              <a:rPr lang="en-US" dirty="0" err="1" smtClean="0"/>
              <a:t>Tavian</a:t>
            </a:r>
            <a:endParaRPr lang="en-US" dirty="0" smtClean="0"/>
          </a:p>
        </p:txBody>
      </p:sp>
      <p:sp>
        <p:nvSpPr>
          <p:cNvPr id="7" name="Title 1"/>
          <p:cNvSpPr txBox="1">
            <a:spLocks/>
          </p:cNvSpPr>
          <p:nvPr/>
        </p:nvSpPr>
        <p:spPr>
          <a:xfrm>
            <a:off x="457200" y="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MDs 25 ns</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sp>
        <p:nvSpPr>
          <p:cNvPr id="8" name="TextBox 7"/>
          <p:cNvSpPr txBox="1"/>
          <p:nvPr/>
        </p:nvSpPr>
        <p:spPr>
          <a:xfrm>
            <a:off x="76200" y="1139279"/>
            <a:ext cx="55626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GB" sz="2000" b="1" dirty="0" smtClean="0">
                <a:latin typeface="Calibri" pitchFamily="34" charset="0"/>
                <a:ea typeface="Times New Roman" pitchFamily="18" charset="0"/>
                <a:cs typeface="Times New Roman" pitchFamily="18" charset="0"/>
              </a:rPr>
              <a:t>Heat load in the beam screen: 1W/m per aperture  </a:t>
            </a:r>
          </a:p>
        </p:txBody>
      </p:sp>
      <p:sp>
        <p:nvSpPr>
          <p:cNvPr id="9" name="TextBox 8"/>
          <p:cNvSpPr txBox="1"/>
          <p:nvPr/>
        </p:nvSpPr>
        <p:spPr>
          <a:xfrm>
            <a:off x="7467600" y="1754089"/>
            <a:ext cx="15240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GB" sz="2000" u="sng" dirty="0" smtClean="0">
                <a:latin typeface="Calibri" pitchFamily="34" charset="0"/>
                <a:ea typeface="Times New Roman" pitchFamily="18" charset="0"/>
                <a:cs typeface="Times New Roman" pitchFamily="18" charset="0"/>
              </a:rPr>
              <a:t>With 50ns:</a:t>
            </a:r>
          </a:p>
          <a:p>
            <a:pPr fontAlgn="base">
              <a:spcBef>
                <a:spcPct val="0"/>
              </a:spcBef>
              <a:spcAft>
                <a:spcPct val="0"/>
              </a:spcAft>
            </a:pPr>
            <a:r>
              <a:rPr lang="en-GB" sz="2000" dirty="0" smtClean="0">
                <a:latin typeface="Calibri" pitchFamily="34" charset="0"/>
                <a:ea typeface="Times New Roman" pitchFamily="18" charset="0"/>
                <a:cs typeface="Times New Roman" pitchFamily="18" charset="0"/>
              </a:rPr>
              <a:t>heat load in the beam screen was 25mW/m per aperture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1"/>
          <p:cNvSpPr txBox="1">
            <a:spLocks/>
          </p:cNvSpPr>
          <p:nvPr/>
        </p:nvSpPr>
        <p:spPr>
          <a:xfrm>
            <a:off x="457200" y="285750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Pressure Rise</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p:cNvPicPr>
            <a:picLocks noChangeAspect="1" noChangeArrowheads="1"/>
          </p:cNvPicPr>
          <p:nvPr/>
        </p:nvPicPr>
        <p:blipFill>
          <a:blip r:embed="rId3" cstate="print"/>
          <a:srcRect/>
          <a:stretch>
            <a:fillRect/>
          </a:stretch>
        </p:blipFill>
        <p:spPr bwMode="auto">
          <a:xfrm>
            <a:off x="304800" y="3105600"/>
            <a:ext cx="5943600" cy="3600000"/>
          </a:xfrm>
          <a:prstGeom prst="rect">
            <a:avLst/>
          </a:prstGeom>
          <a:noFill/>
          <a:ln w="9525">
            <a:noFill/>
            <a:miter lim="800000"/>
            <a:headEnd/>
            <a:tailEnd/>
          </a:ln>
        </p:spPr>
      </p:pic>
      <p:pic>
        <p:nvPicPr>
          <p:cNvPr id="28675" name="Picture 3"/>
          <p:cNvPicPr>
            <a:picLocks noChangeAspect="1" noChangeArrowheads="1"/>
          </p:cNvPicPr>
          <p:nvPr/>
        </p:nvPicPr>
        <p:blipFill>
          <a:blip r:embed="rId4" cstate="print"/>
          <a:srcRect l="8857" t="39556" r="46123" b="6136"/>
          <a:stretch>
            <a:fillRect/>
          </a:stretch>
        </p:blipFill>
        <p:spPr bwMode="auto">
          <a:xfrm>
            <a:off x="6096000" y="2286000"/>
            <a:ext cx="2893938" cy="1080000"/>
          </a:xfrm>
          <a:prstGeom prst="rect">
            <a:avLst/>
          </a:prstGeom>
          <a:noFill/>
          <a:ln w="9525">
            <a:noFill/>
            <a:miter lim="800000"/>
            <a:headEnd/>
            <a:tailEnd/>
          </a:ln>
        </p:spPr>
      </p:pic>
      <p:sp>
        <p:nvSpPr>
          <p:cNvPr id="2" name="Title 1"/>
          <p:cNvSpPr txBox="1">
            <a:spLocks/>
          </p:cNvSpPr>
          <p:nvPr/>
        </p:nvSpPr>
        <p:spPr>
          <a:xfrm>
            <a:off x="457200" y="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TDI pressure rise</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sp>
        <p:nvSpPr>
          <p:cNvPr id="4" name="Content Placeholder 2"/>
          <p:cNvSpPr txBox="1">
            <a:spLocks/>
          </p:cNvSpPr>
          <p:nvPr/>
        </p:nvSpPr>
        <p:spPr>
          <a:xfrm>
            <a:off x="0" y="1066800"/>
            <a:ext cx="51054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342900">
              <a:spcBef>
                <a:spcPct val="20000"/>
              </a:spcBef>
            </a:pPr>
            <a:r>
              <a:rPr lang="en-US" sz="2000" b="1" dirty="0" smtClean="0">
                <a:latin typeface="Calibri" pitchFamily="34" charset="0"/>
                <a:ea typeface="Times New Roman" pitchFamily="18" charset="0"/>
                <a:cs typeface="Times New Roman" pitchFamily="18" charset="0"/>
              </a:rPr>
              <a:t>Target  Dump Injection for LHC (78 m from IP2)</a:t>
            </a:r>
            <a:endParaRPr lang="en-US" sz="2000" b="1" dirty="0">
              <a:latin typeface="Calibri" pitchFamily="34" charset="0"/>
              <a:ea typeface="Times New Roman" pitchFamily="18" charset="0"/>
              <a:cs typeface="Times New Roman" pitchFamily="18" charset="0"/>
            </a:endParaRPr>
          </a:p>
        </p:txBody>
      </p:sp>
      <p:pic>
        <p:nvPicPr>
          <p:cNvPr id="28674" name="Picture 2"/>
          <p:cNvPicPr>
            <a:picLocks noChangeAspect="1" noChangeArrowheads="1"/>
          </p:cNvPicPr>
          <p:nvPr/>
        </p:nvPicPr>
        <p:blipFill>
          <a:blip r:embed="rId5" cstate="print"/>
          <a:srcRect l="16322" t="52198" r="42538" b="7330"/>
          <a:stretch>
            <a:fillRect/>
          </a:stretch>
        </p:blipFill>
        <p:spPr bwMode="auto">
          <a:xfrm>
            <a:off x="5257800" y="1143000"/>
            <a:ext cx="3733800" cy="1080000"/>
          </a:xfrm>
          <a:prstGeom prst="rect">
            <a:avLst/>
          </a:prstGeom>
          <a:noFill/>
          <a:ln w="9525">
            <a:noFill/>
            <a:miter lim="800000"/>
            <a:headEnd/>
            <a:tailEnd/>
          </a:ln>
        </p:spPr>
      </p:pic>
      <p:sp>
        <p:nvSpPr>
          <p:cNvPr id="10" name="TextBox 9"/>
          <p:cNvSpPr txBox="1"/>
          <p:nvPr/>
        </p:nvSpPr>
        <p:spPr>
          <a:xfrm>
            <a:off x="6019800" y="1295400"/>
            <a:ext cx="482824" cy="261610"/>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GB" sz="1100" b="1" dirty="0" smtClean="0"/>
              <a:t>LSS 2</a:t>
            </a:r>
            <a:endParaRPr lang="en-GB" sz="1100" b="1" dirty="0"/>
          </a:p>
        </p:txBody>
      </p:sp>
      <p:sp>
        <p:nvSpPr>
          <p:cNvPr id="11" name="TextBox 10"/>
          <p:cNvSpPr txBox="1"/>
          <p:nvPr/>
        </p:nvSpPr>
        <p:spPr>
          <a:xfrm>
            <a:off x="7543800" y="2438400"/>
            <a:ext cx="482824" cy="261610"/>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GB" sz="1100" b="1" dirty="0" smtClean="0"/>
              <a:t>LSS 8</a:t>
            </a:r>
            <a:endParaRPr lang="en-GB" sz="1100" b="1" dirty="0"/>
          </a:p>
        </p:txBody>
      </p:sp>
      <p:sp>
        <p:nvSpPr>
          <p:cNvPr id="12" name="Oval 11"/>
          <p:cNvSpPr/>
          <p:nvPr/>
        </p:nvSpPr>
        <p:spPr>
          <a:xfrm>
            <a:off x="6248400" y="1676400"/>
            <a:ext cx="6096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7848600" y="2895600"/>
            <a:ext cx="6096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0" y="1447800"/>
            <a:ext cx="53340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GB" dirty="0" smtClean="0">
                <a:latin typeface="Calibri" pitchFamily="34" charset="0"/>
                <a:ea typeface="Times New Roman" pitchFamily="18" charset="0"/>
                <a:cs typeface="Times New Roman" pitchFamily="18" charset="0"/>
              </a:rPr>
              <a:t> Parking gaps:</a:t>
            </a:r>
          </a:p>
          <a:p>
            <a:pPr lvl="1" fontAlgn="base">
              <a:spcBef>
                <a:spcPct val="0"/>
              </a:spcBef>
              <a:spcAft>
                <a:spcPct val="0"/>
              </a:spcAft>
              <a:buFont typeface="Arial" pitchFamily="34" charset="0"/>
              <a:buChar char="•"/>
            </a:pPr>
            <a:r>
              <a:rPr lang="en-GB" dirty="0" smtClean="0">
                <a:latin typeface="Calibri" pitchFamily="34" charset="0"/>
                <a:ea typeface="Times New Roman" pitchFamily="18" charset="0"/>
                <a:cs typeface="Times New Roman" pitchFamily="18" charset="0"/>
              </a:rPr>
              <a:t>22 mm: pressure increased</a:t>
            </a:r>
          </a:p>
          <a:p>
            <a:pPr lvl="1" fontAlgn="base">
              <a:spcBef>
                <a:spcPct val="0"/>
              </a:spcBef>
              <a:spcAft>
                <a:spcPct val="0"/>
              </a:spcAft>
              <a:buFont typeface="Arial" pitchFamily="34" charset="0"/>
              <a:buChar char="•"/>
            </a:pPr>
            <a:r>
              <a:rPr lang="en-GB" dirty="0" smtClean="0">
                <a:latin typeface="Calibri" pitchFamily="34" charset="0"/>
                <a:ea typeface="Times New Roman" pitchFamily="18" charset="0"/>
                <a:cs typeface="Times New Roman" pitchFamily="18" charset="0"/>
              </a:rPr>
              <a:t>55mm : pressure stays at 10</a:t>
            </a:r>
            <a:r>
              <a:rPr lang="en-GB" baseline="30000" dirty="0" smtClean="0">
                <a:latin typeface="Calibri" pitchFamily="34" charset="0"/>
                <a:ea typeface="Times New Roman" pitchFamily="18" charset="0"/>
                <a:cs typeface="Times New Roman" pitchFamily="18" charset="0"/>
              </a:rPr>
              <a:t>-8</a:t>
            </a:r>
            <a:r>
              <a:rPr lang="en-GB" dirty="0" smtClean="0">
                <a:latin typeface="Calibri" pitchFamily="34" charset="0"/>
                <a:ea typeface="Times New Roman" pitchFamily="18" charset="0"/>
                <a:cs typeface="Times New Roman" pitchFamily="18" charset="0"/>
              </a:rPr>
              <a:t> mbar</a:t>
            </a:r>
          </a:p>
        </p:txBody>
      </p:sp>
      <p:sp>
        <p:nvSpPr>
          <p:cNvPr id="16" name="TextBox 15"/>
          <p:cNvSpPr txBox="1"/>
          <p:nvPr/>
        </p:nvSpPr>
        <p:spPr>
          <a:xfrm>
            <a:off x="152400" y="2590800"/>
            <a:ext cx="5638800" cy="369332"/>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GB" dirty="0" smtClean="0">
                <a:latin typeface="Calibri" pitchFamily="34" charset="0"/>
                <a:ea typeface="Times New Roman" pitchFamily="18" charset="0"/>
                <a:cs typeface="Times New Roman" pitchFamily="18" charset="0"/>
              </a:rPr>
              <a:t>  Christmas break: the pumping at TDI2L will be doubled</a:t>
            </a:r>
          </a:p>
        </p:txBody>
      </p:sp>
      <p:sp>
        <p:nvSpPr>
          <p:cNvPr id="18" name="TextBox 17"/>
          <p:cNvSpPr txBox="1"/>
          <p:nvPr/>
        </p:nvSpPr>
        <p:spPr>
          <a:xfrm>
            <a:off x="609600" y="5605790"/>
            <a:ext cx="559769" cy="26161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GB" sz="1100" b="1" dirty="0" smtClean="0"/>
              <a:t>22mm</a:t>
            </a:r>
            <a:endParaRPr lang="en-GB" sz="1100" b="1" dirty="0"/>
          </a:p>
        </p:txBody>
      </p:sp>
      <p:sp>
        <p:nvSpPr>
          <p:cNvPr id="19" name="TextBox 18"/>
          <p:cNvSpPr txBox="1"/>
          <p:nvPr/>
        </p:nvSpPr>
        <p:spPr>
          <a:xfrm>
            <a:off x="1828800" y="5605790"/>
            <a:ext cx="559769" cy="26161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GB" sz="1100" b="1" dirty="0" smtClean="0"/>
              <a:t>55mm</a:t>
            </a:r>
            <a:endParaRPr lang="en-GB" sz="1100" b="1" dirty="0"/>
          </a:p>
        </p:txBody>
      </p:sp>
      <p:pic>
        <p:nvPicPr>
          <p:cNvPr id="31746" name="Picture 2" descr="G:\Departments\TE\Groups\VSC\LBV\Photographies\2010\LSS2\IMG_0117.jpg"/>
          <p:cNvPicPr>
            <a:picLocks noChangeAspect="1" noChangeArrowheads="1"/>
          </p:cNvPicPr>
          <p:nvPr/>
        </p:nvPicPr>
        <p:blipFill>
          <a:blip r:embed="rId6" cstate="print"/>
          <a:srcRect/>
          <a:stretch>
            <a:fillRect/>
          </a:stretch>
        </p:blipFill>
        <p:spPr bwMode="auto">
          <a:xfrm>
            <a:off x="5334000" y="3810000"/>
            <a:ext cx="3600000" cy="2699726"/>
          </a:xfrm>
          <a:prstGeom prst="rect">
            <a:avLst/>
          </a:prstGeom>
          <a:noFill/>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r="11866"/>
          <a:stretch>
            <a:fillRect/>
          </a:stretch>
        </p:blipFill>
        <p:spPr bwMode="auto">
          <a:xfrm>
            <a:off x="0" y="3568640"/>
            <a:ext cx="5638800" cy="3213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4" descr="New Image2.JPG"/>
          <p:cNvPicPr>
            <a:picLocks noChangeAspect="1"/>
          </p:cNvPicPr>
          <p:nvPr/>
        </p:nvPicPr>
        <p:blipFill>
          <a:blip r:embed="rId4" cstate="screen"/>
          <a:stretch>
            <a:fillRect/>
          </a:stretch>
        </p:blipFill>
        <p:spPr>
          <a:xfrm>
            <a:off x="6125501" y="1260376"/>
            <a:ext cx="2789899" cy="2092424"/>
          </a:xfrm>
          <a:prstGeom prst="rect">
            <a:avLst/>
          </a:prstGeom>
        </p:spPr>
      </p:pic>
      <p:sp>
        <p:nvSpPr>
          <p:cNvPr id="6" name="TextBox 5"/>
          <p:cNvSpPr txBox="1"/>
          <p:nvPr/>
        </p:nvSpPr>
        <p:spPr>
          <a:xfrm>
            <a:off x="0" y="1066800"/>
            <a:ext cx="6172200" cy="1754326"/>
          </a:xfrm>
          <a:prstGeom prst="rect">
            <a:avLst/>
          </a:prstGeom>
        </p:spPr>
        <p:txBody>
          <a:bodyPr wrap="square">
            <a:spAutoFit/>
          </a:bodyPr>
          <a:lstStyle/>
          <a:p>
            <a:pPr marL="174625" indent="-174625">
              <a:buFont typeface="Arial" pitchFamily="34" charset="0"/>
              <a:buChar char="•"/>
            </a:pPr>
            <a:r>
              <a:rPr lang="en-US" dirty="0" smtClean="0">
                <a:latin typeface="Calibri" pitchFamily="34" charset="0"/>
                <a:ea typeface="Times New Roman" pitchFamily="18" charset="0"/>
                <a:cs typeface="Times New Roman" pitchFamily="18" charset="0"/>
              </a:rPr>
              <a:t>ALICE background is  dominated by the pressure rise at 110 m  from IP that must be below 10</a:t>
            </a:r>
            <a:r>
              <a:rPr lang="en-US" baseline="30000" dirty="0" smtClean="0">
                <a:latin typeface="Calibri" pitchFamily="34" charset="0"/>
                <a:ea typeface="Times New Roman" pitchFamily="18" charset="0"/>
                <a:cs typeface="Times New Roman" pitchFamily="18" charset="0"/>
              </a:rPr>
              <a:t>-8</a:t>
            </a:r>
            <a:r>
              <a:rPr lang="en-US" dirty="0" smtClean="0">
                <a:latin typeface="Calibri" pitchFamily="34" charset="0"/>
                <a:ea typeface="Times New Roman" pitchFamily="18" charset="0"/>
                <a:cs typeface="Times New Roman" pitchFamily="18" charset="0"/>
              </a:rPr>
              <a:t> mbar</a:t>
            </a:r>
          </a:p>
          <a:p>
            <a:pPr marL="174625" indent="-174625">
              <a:buFont typeface="Arial" pitchFamily="34" charset="0"/>
              <a:buChar char="•"/>
            </a:pPr>
            <a:endParaRPr lang="en-US" dirty="0">
              <a:latin typeface="Calibri" pitchFamily="34" charset="0"/>
              <a:ea typeface="Times New Roman" pitchFamily="18" charset="0"/>
              <a:cs typeface="Times New Roman" pitchFamily="18" charset="0"/>
            </a:endParaRPr>
          </a:p>
          <a:p>
            <a:pPr marL="174625" indent="-174625">
              <a:buFont typeface="Arial" pitchFamily="34" charset="0"/>
              <a:buChar char="•"/>
            </a:pPr>
            <a:r>
              <a:rPr lang="en-US" dirty="0" smtClean="0">
                <a:latin typeface="Calibri" pitchFamily="34" charset="0"/>
                <a:ea typeface="Times New Roman" pitchFamily="18" charset="0"/>
                <a:cs typeface="Times New Roman" pitchFamily="18" charset="0"/>
              </a:rPr>
              <a:t>One layer of solenoid was installed at each extremity to check potential electron cloud activity: a reduction of 10</a:t>
            </a:r>
            <a:r>
              <a:rPr lang="en-US" baseline="30000" dirty="0" smtClean="0">
                <a:latin typeface="Calibri" pitchFamily="34" charset="0"/>
                <a:ea typeface="Times New Roman" pitchFamily="18" charset="0"/>
                <a:cs typeface="Times New Roman" pitchFamily="18" charset="0"/>
              </a:rPr>
              <a:t>-9</a:t>
            </a:r>
            <a:r>
              <a:rPr lang="en-US" dirty="0" smtClean="0">
                <a:latin typeface="Calibri" pitchFamily="34" charset="0"/>
                <a:ea typeface="Times New Roman" pitchFamily="18" charset="0"/>
                <a:cs typeface="Times New Roman" pitchFamily="18" charset="0"/>
              </a:rPr>
              <a:t> mbar was observed with solenoid</a:t>
            </a:r>
          </a:p>
        </p:txBody>
      </p:sp>
      <p:graphicFrame>
        <p:nvGraphicFramePr>
          <p:cNvPr id="7" name="Table 6"/>
          <p:cNvGraphicFramePr>
            <a:graphicFrameLocks noGrp="1"/>
          </p:cNvGraphicFramePr>
          <p:nvPr/>
        </p:nvGraphicFramePr>
        <p:xfrm>
          <a:off x="5715000" y="4191000"/>
          <a:ext cx="3276601" cy="1828800"/>
        </p:xfrm>
        <a:graphic>
          <a:graphicData uri="http://schemas.openxmlformats.org/drawingml/2006/table">
            <a:tbl>
              <a:tblPr bandRow="1">
                <a:tableStyleId>{7DF18680-E054-41AD-8BC1-D1AEF772440D}</a:tableStyleId>
              </a:tblPr>
              <a:tblGrid>
                <a:gridCol w="1260231"/>
                <a:gridCol w="1008185"/>
                <a:gridCol w="1008185"/>
              </a:tblGrid>
              <a:tr h="321733">
                <a:tc>
                  <a:txBody>
                    <a:bodyPr/>
                    <a:lstStyle/>
                    <a:p>
                      <a:pPr algn="ctr"/>
                      <a:endParaRPr lang="en-US"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2">
                  <a:txBody>
                    <a:bodyPr/>
                    <a:lstStyle/>
                    <a:p>
                      <a:pPr algn="ctr"/>
                      <a:r>
                        <a:rPr lang="en-US" dirty="0" smtClean="0"/>
                        <a:t>Pressure (mbar)</a:t>
                      </a:r>
                      <a:endParaRPr lang="en-US"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pPr algn="ctr"/>
                      <a:endParaRPr lang="en-US"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321733">
                <a:tc>
                  <a:txBody>
                    <a:bodyPr/>
                    <a:lstStyle/>
                    <a:p>
                      <a:pPr algn="ctr"/>
                      <a:r>
                        <a:rPr lang="en-US" dirty="0" smtClean="0"/>
                        <a:t>m</a:t>
                      </a:r>
                      <a:r>
                        <a:rPr lang="en-US" baseline="0" dirty="0" smtClean="0"/>
                        <a:t> f</a:t>
                      </a:r>
                      <a:r>
                        <a:rPr lang="en-US" dirty="0" smtClean="0"/>
                        <a:t>rom IP2</a:t>
                      </a:r>
                      <a:endParaRPr lang="en-US"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Fill start</a:t>
                      </a:r>
                      <a:endParaRPr lang="en-US" dirty="0"/>
                    </a:p>
                  </a:txBody>
                  <a:tcPr anchor="ctr"/>
                </a:tc>
                <a:tc>
                  <a:txBody>
                    <a:bodyPr/>
                    <a:lstStyle/>
                    <a:p>
                      <a:pPr algn="ctr"/>
                      <a:r>
                        <a:rPr lang="en-US" dirty="0" smtClean="0"/>
                        <a:t>Fill end</a:t>
                      </a:r>
                      <a:endParaRPr lang="en-US" dirty="0"/>
                    </a:p>
                  </a:txBody>
                  <a:tcPr anchor="ctr">
                    <a:lnR w="12700" cap="flat" cmpd="sng" algn="ctr">
                      <a:solidFill>
                        <a:schemeClr val="tx1"/>
                      </a:solidFill>
                      <a:prstDash val="solid"/>
                      <a:round/>
                      <a:headEnd type="none" w="med" len="med"/>
                      <a:tailEnd type="none" w="med" len="med"/>
                    </a:lnR>
                  </a:tcPr>
                </a:tc>
              </a:tr>
              <a:tr h="321733">
                <a:tc>
                  <a:txBody>
                    <a:bodyPr/>
                    <a:lstStyle/>
                    <a:p>
                      <a:pPr algn="ctr"/>
                      <a:r>
                        <a:rPr lang="en-US" dirty="0" smtClean="0"/>
                        <a:t>22</a:t>
                      </a:r>
                      <a:endParaRPr lang="en-US"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2.3 10</a:t>
                      </a:r>
                      <a:r>
                        <a:rPr lang="en-US" baseline="30000" dirty="0" smtClean="0"/>
                        <a:t>-10</a:t>
                      </a:r>
                      <a:r>
                        <a:rPr lang="en-US" dirty="0" smtClean="0"/>
                        <a:t> </a:t>
                      </a:r>
                      <a:endParaRPr lang="en-US" dirty="0"/>
                    </a:p>
                  </a:txBody>
                  <a:tcPr anchor="ctr"/>
                </a:tc>
                <a:tc>
                  <a:txBody>
                    <a:bodyPr/>
                    <a:lstStyle/>
                    <a:p>
                      <a:pPr algn="ctr"/>
                      <a:r>
                        <a:rPr lang="en-US" dirty="0" smtClean="0"/>
                        <a:t>1.910</a:t>
                      </a:r>
                      <a:r>
                        <a:rPr lang="en-US" baseline="30000" dirty="0" smtClean="0"/>
                        <a:t>-10</a:t>
                      </a:r>
                      <a:endParaRPr lang="en-US" dirty="0"/>
                    </a:p>
                  </a:txBody>
                  <a:tcPr anchor="ctr">
                    <a:lnR w="12700" cap="flat" cmpd="sng" algn="ctr">
                      <a:solidFill>
                        <a:schemeClr val="tx1"/>
                      </a:solidFill>
                      <a:prstDash val="solid"/>
                      <a:round/>
                      <a:headEnd type="none" w="med" len="med"/>
                      <a:tailEnd type="none" w="med" len="med"/>
                    </a:lnR>
                  </a:tcPr>
                </a:tc>
              </a:tr>
              <a:tr h="321733">
                <a:tc>
                  <a:txBody>
                    <a:bodyPr/>
                    <a:lstStyle/>
                    <a:p>
                      <a:pPr algn="ctr"/>
                      <a:r>
                        <a:rPr lang="en-US" dirty="0" smtClean="0"/>
                        <a:t>65</a:t>
                      </a:r>
                      <a:endParaRPr lang="en-US"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1.9 10</a:t>
                      </a:r>
                      <a:r>
                        <a:rPr lang="en-US" baseline="30000" dirty="0" smtClean="0"/>
                        <a:t>-8</a:t>
                      </a:r>
                      <a:r>
                        <a:rPr lang="en-US" dirty="0" smtClean="0"/>
                        <a:t> </a:t>
                      </a:r>
                      <a:endParaRPr lang="en-US" dirty="0"/>
                    </a:p>
                  </a:txBody>
                  <a:tcPr anchor="ctr"/>
                </a:tc>
                <a:tc>
                  <a:txBody>
                    <a:bodyPr/>
                    <a:lstStyle/>
                    <a:p>
                      <a:pPr algn="ctr"/>
                      <a:r>
                        <a:rPr lang="en-US" dirty="0" smtClean="0"/>
                        <a:t>8.4  10</a:t>
                      </a:r>
                      <a:r>
                        <a:rPr lang="en-US" baseline="30000" dirty="0" smtClean="0"/>
                        <a:t>-9</a:t>
                      </a:r>
                      <a:r>
                        <a:rPr lang="en-US" dirty="0" smtClean="0"/>
                        <a:t> </a:t>
                      </a:r>
                      <a:endParaRPr lang="en-US" dirty="0"/>
                    </a:p>
                  </a:txBody>
                  <a:tcPr anchor="ctr">
                    <a:lnR w="12700" cap="flat" cmpd="sng" algn="ctr">
                      <a:solidFill>
                        <a:schemeClr val="tx1"/>
                      </a:solidFill>
                      <a:prstDash val="solid"/>
                      <a:round/>
                      <a:headEnd type="none" w="med" len="med"/>
                      <a:tailEnd type="none" w="med" len="med"/>
                    </a:lnR>
                  </a:tcPr>
                </a:tc>
              </a:tr>
              <a:tr h="321733">
                <a:tc>
                  <a:txBody>
                    <a:bodyPr/>
                    <a:lstStyle/>
                    <a:p>
                      <a:pPr algn="ctr"/>
                      <a:r>
                        <a:rPr lang="en-US" dirty="0" smtClean="0"/>
                        <a:t>110</a:t>
                      </a:r>
                      <a:endParaRPr lang="en-US" dirty="0"/>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dirty="0" smtClean="0"/>
                        <a:t>1.8 10</a:t>
                      </a:r>
                      <a:r>
                        <a:rPr lang="en-US" baseline="30000" dirty="0" smtClean="0"/>
                        <a:t>-8</a:t>
                      </a:r>
                      <a:r>
                        <a:rPr lang="en-US" dirty="0" smtClean="0"/>
                        <a:t> </a:t>
                      </a:r>
                      <a:endParaRPr lang="en-US" dirty="0"/>
                    </a:p>
                  </a:txBody>
                  <a:tcPr anchor="ctr">
                    <a:lnB w="12700" cap="flat" cmpd="sng" algn="ctr">
                      <a:solidFill>
                        <a:schemeClr val="tx1"/>
                      </a:solidFill>
                      <a:prstDash val="solid"/>
                      <a:round/>
                      <a:headEnd type="none" w="med" len="med"/>
                      <a:tailEnd type="none" w="med" len="med"/>
                    </a:lnB>
                  </a:tcPr>
                </a:tc>
                <a:tc>
                  <a:txBody>
                    <a:bodyPr/>
                    <a:lstStyle/>
                    <a:p>
                      <a:pPr algn="ctr"/>
                      <a:r>
                        <a:rPr lang="en-US" dirty="0" smtClean="0"/>
                        <a:t>1.6 10</a:t>
                      </a:r>
                      <a:r>
                        <a:rPr lang="en-US" baseline="30000" dirty="0" smtClean="0"/>
                        <a:t>-8</a:t>
                      </a:r>
                      <a:r>
                        <a:rPr lang="en-US" dirty="0" smtClean="0"/>
                        <a:t> </a:t>
                      </a:r>
                      <a:endParaRPr lang="en-US" dirty="0"/>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8" name="Title 1"/>
          <p:cNvSpPr txBox="1">
            <a:spLocks/>
          </p:cNvSpPr>
          <p:nvPr/>
        </p:nvSpPr>
        <p:spPr>
          <a:xfrm>
            <a:off x="457200" y="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ALICE background</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sp>
        <p:nvSpPr>
          <p:cNvPr id="9" name="TextBox 8"/>
          <p:cNvSpPr txBox="1"/>
          <p:nvPr/>
        </p:nvSpPr>
        <p:spPr>
          <a:xfrm>
            <a:off x="76200" y="2819400"/>
            <a:ext cx="5867400" cy="646331"/>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GB" dirty="0" smtClean="0">
                <a:latin typeface="Calibri" pitchFamily="34" charset="0"/>
                <a:ea typeface="Times New Roman" pitchFamily="18" charset="0"/>
                <a:cs typeface="Times New Roman" pitchFamily="18" charset="0"/>
              </a:rPr>
              <a:t>  Christmas break: layout change, NEG reactivation and solenoid re-installation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Pressure Spikes LSS8</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sp>
        <p:nvSpPr>
          <p:cNvPr id="3" name="TextBox 2"/>
          <p:cNvSpPr txBox="1"/>
          <p:nvPr/>
        </p:nvSpPr>
        <p:spPr>
          <a:xfrm>
            <a:off x="210359" y="1276290"/>
            <a:ext cx="8705041" cy="1015663"/>
          </a:xfrm>
          <a:prstGeom prst="rect">
            <a:avLst/>
          </a:prstGeom>
          <a:noFill/>
        </p:spPr>
        <p:txBody>
          <a:bodyPr wrap="square" rtlCol="0">
            <a:spAutoFit/>
          </a:bodyPr>
          <a:lstStyle/>
          <a:p>
            <a:pPr algn="just">
              <a:buFont typeface="Arial" pitchFamily="34" charset="0"/>
              <a:buChar char="•"/>
            </a:pPr>
            <a:r>
              <a:rPr lang="en-GB" sz="2000" dirty="0" smtClean="0"/>
              <a:t> Frequently, pressure spikes are observed mainly at LSS2 and LSS8</a:t>
            </a:r>
          </a:p>
          <a:p>
            <a:pPr algn="just">
              <a:buFont typeface="Arial" pitchFamily="34" charset="0"/>
              <a:buChar char="•"/>
            </a:pPr>
            <a:r>
              <a:rPr lang="en-GB" sz="2000" dirty="0" smtClean="0"/>
              <a:t> Origin of pressure spikes is in LSS2 and LSS8 at TCTVB-TCLIA/TCDD areas</a:t>
            </a:r>
          </a:p>
          <a:p>
            <a:pPr algn="just">
              <a:buFont typeface="Arial" pitchFamily="34" charset="0"/>
              <a:buChar char="•"/>
            </a:pPr>
            <a:endParaRPr lang="en-GB" sz="2000" dirty="0" smtClean="0">
              <a:solidFill>
                <a:srgbClr val="FF0066"/>
              </a:solidFill>
            </a:endParaRPr>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r="10081"/>
          <a:stretch>
            <a:fillRect/>
          </a:stretch>
        </p:blipFill>
        <p:spPr bwMode="auto">
          <a:xfrm>
            <a:off x="76200" y="3581400"/>
            <a:ext cx="4191000" cy="296355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r="13877"/>
          <a:stretch>
            <a:fillRect/>
          </a:stretch>
        </p:blipFill>
        <p:spPr bwMode="auto">
          <a:xfrm>
            <a:off x="4495800" y="3581400"/>
            <a:ext cx="4572000" cy="2971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extBox 5"/>
          <p:cNvSpPr txBox="1"/>
          <p:nvPr/>
        </p:nvSpPr>
        <p:spPr>
          <a:xfrm>
            <a:off x="1672952" y="2227183"/>
            <a:ext cx="765448" cy="338554"/>
          </a:xfrm>
          <a:prstGeom prst="rect">
            <a:avLst/>
          </a:prstGeom>
          <a:solidFill>
            <a:schemeClr val="accent6">
              <a:lumMod val="40000"/>
              <a:lumOff val="60000"/>
            </a:schemeClr>
          </a:solidFill>
        </p:spPr>
        <p:txBody>
          <a:bodyPr wrap="square" rtlCol="0">
            <a:spAutoFit/>
          </a:bodyPr>
          <a:lstStyle/>
          <a:p>
            <a:pPr algn="ctr"/>
            <a:r>
              <a:rPr lang="en-GB" sz="1600" b="1" dirty="0" smtClean="0"/>
              <a:t>2266</a:t>
            </a:r>
            <a:endParaRPr lang="en-GB" sz="1600" b="1" dirty="0"/>
          </a:p>
        </p:txBody>
      </p:sp>
      <p:sp>
        <p:nvSpPr>
          <p:cNvPr id="7" name="TextBox 6"/>
          <p:cNvSpPr txBox="1"/>
          <p:nvPr/>
        </p:nvSpPr>
        <p:spPr>
          <a:xfrm>
            <a:off x="6016352" y="2227183"/>
            <a:ext cx="765448" cy="338554"/>
          </a:xfrm>
          <a:prstGeom prst="rect">
            <a:avLst/>
          </a:prstGeom>
          <a:solidFill>
            <a:schemeClr val="accent6">
              <a:lumMod val="40000"/>
              <a:lumOff val="60000"/>
            </a:schemeClr>
          </a:solidFill>
        </p:spPr>
        <p:txBody>
          <a:bodyPr wrap="square" rtlCol="0">
            <a:spAutoFit/>
          </a:bodyPr>
          <a:lstStyle/>
          <a:p>
            <a:pPr algn="ctr"/>
            <a:r>
              <a:rPr lang="en-GB" sz="1600" b="1" dirty="0" smtClean="0"/>
              <a:t>2267</a:t>
            </a:r>
            <a:endParaRPr lang="en-GB" sz="1600" b="1" dirty="0"/>
          </a:p>
        </p:txBody>
      </p:sp>
      <p:sp>
        <p:nvSpPr>
          <p:cNvPr id="8" name="TextBox 7"/>
          <p:cNvSpPr txBox="1"/>
          <p:nvPr/>
        </p:nvSpPr>
        <p:spPr>
          <a:xfrm>
            <a:off x="304801" y="2540674"/>
            <a:ext cx="3962400" cy="1015663"/>
          </a:xfrm>
          <a:prstGeom prst="rect">
            <a:avLst/>
          </a:prstGeom>
          <a:noFill/>
        </p:spPr>
        <p:txBody>
          <a:bodyPr wrap="square" rtlCol="0">
            <a:spAutoFit/>
          </a:bodyPr>
          <a:lstStyle/>
          <a:p>
            <a:pPr marL="285750" indent="-285750" algn="just">
              <a:buFontTx/>
              <a:buChar char="-"/>
            </a:pPr>
            <a:r>
              <a:rPr lang="en-GB" sz="2000" dirty="0" smtClean="0"/>
              <a:t>Spikes during stable beams above 10</a:t>
            </a:r>
            <a:r>
              <a:rPr lang="en-GB" sz="2000" baseline="30000" dirty="0" smtClean="0"/>
              <a:t>-8 </a:t>
            </a:r>
            <a:r>
              <a:rPr lang="en-GB" sz="2000" dirty="0" smtClean="0"/>
              <a:t>mbar</a:t>
            </a:r>
          </a:p>
          <a:p>
            <a:pPr marL="285750" indent="-285750" algn="just">
              <a:buFontTx/>
              <a:buChar char="-"/>
            </a:pPr>
            <a:r>
              <a:rPr lang="en-GB" sz="2000" dirty="0" smtClean="0"/>
              <a:t>D1L2, D1L8, D1R8</a:t>
            </a:r>
          </a:p>
        </p:txBody>
      </p:sp>
      <p:sp>
        <p:nvSpPr>
          <p:cNvPr id="9" name="TextBox 8"/>
          <p:cNvSpPr txBox="1"/>
          <p:nvPr/>
        </p:nvSpPr>
        <p:spPr>
          <a:xfrm>
            <a:off x="4419600" y="2565737"/>
            <a:ext cx="4495800" cy="1015663"/>
          </a:xfrm>
          <a:prstGeom prst="rect">
            <a:avLst/>
          </a:prstGeom>
          <a:noFill/>
        </p:spPr>
        <p:txBody>
          <a:bodyPr wrap="square" rtlCol="0">
            <a:spAutoFit/>
          </a:bodyPr>
          <a:lstStyle/>
          <a:p>
            <a:pPr marL="285750" indent="-285750" algn="just">
              <a:buFontTx/>
              <a:buChar char="-"/>
            </a:pPr>
            <a:r>
              <a:rPr lang="en-GB" sz="2000" dirty="0" smtClean="0"/>
              <a:t>Spikes </a:t>
            </a:r>
            <a:r>
              <a:rPr lang="en-GB" sz="2000" dirty="0"/>
              <a:t>during </a:t>
            </a:r>
            <a:r>
              <a:rPr lang="en-GB" sz="2000" dirty="0" smtClean="0">
                <a:solidFill>
                  <a:srgbClr val="FF0066"/>
                </a:solidFill>
              </a:rPr>
              <a:t>injection and stable </a:t>
            </a:r>
            <a:r>
              <a:rPr lang="en-GB" sz="2000" dirty="0">
                <a:solidFill>
                  <a:srgbClr val="FF0066"/>
                </a:solidFill>
              </a:rPr>
              <a:t>beams </a:t>
            </a:r>
            <a:r>
              <a:rPr lang="en-GB" sz="2000" dirty="0" smtClean="0">
                <a:solidFill>
                  <a:srgbClr val="FF0066"/>
                </a:solidFill>
              </a:rPr>
              <a:t>above 10</a:t>
            </a:r>
            <a:r>
              <a:rPr lang="en-GB" sz="2000" baseline="30000" dirty="0" smtClean="0">
                <a:solidFill>
                  <a:srgbClr val="FF0066"/>
                </a:solidFill>
              </a:rPr>
              <a:t>-7</a:t>
            </a:r>
            <a:r>
              <a:rPr lang="en-GB" sz="2000" dirty="0" smtClean="0">
                <a:solidFill>
                  <a:srgbClr val="FF0066"/>
                </a:solidFill>
              </a:rPr>
              <a:t> mbar</a:t>
            </a:r>
            <a:endParaRPr lang="en-GB" sz="2000" dirty="0">
              <a:solidFill>
                <a:srgbClr val="FF0066"/>
              </a:solidFill>
            </a:endParaRPr>
          </a:p>
          <a:p>
            <a:pPr marL="285750" indent="-285750" algn="just">
              <a:buFontTx/>
              <a:buChar char="-"/>
            </a:pPr>
            <a:r>
              <a:rPr lang="en-GB" sz="2000" dirty="0" smtClean="0"/>
              <a:t>D1L8</a:t>
            </a:r>
            <a:r>
              <a:rPr lang="en-GB" sz="2000" dirty="0"/>
              <a:t>, </a:t>
            </a:r>
            <a:r>
              <a:rPr lang="en-GB" sz="2000" dirty="0" smtClean="0"/>
              <a:t>D1R8</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048000" y="1600200"/>
            <a:ext cx="5791200" cy="46365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TextBox 4"/>
          <p:cNvSpPr txBox="1"/>
          <p:nvPr/>
        </p:nvSpPr>
        <p:spPr>
          <a:xfrm>
            <a:off x="35496" y="3083386"/>
            <a:ext cx="2520280" cy="646331"/>
          </a:xfrm>
          <a:prstGeom prst="rect">
            <a:avLst/>
          </a:prstGeom>
          <a:noFill/>
        </p:spPr>
        <p:txBody>
          <a:bodyPr wrap="square" rtlCol="0">
            <a:spAutoFit/>
          </a:bodyPr>
          <a:lstStyle/>
          <a:p>
            <a:r>
              <a:rPr lang="en-GB" dirty="0" smtClean="0"/>
              <a:t>RF fingers falling due to broken spring</a:t>
            </a:r>
            <a:endParaRPr lang="en-GB" b="1" dirty="0">
              <a:solidFill>
                <a:srgbClr val="FF0066"/>
              </a:solidFill>
            </a:endParaRPr>
          </a:p>
        </p:txBody>
      </p:sp>
      <p:sp>
        <p:nvSpPr>
          <p:cNvPr id="10" name="Rectangle 9"/>
          <p:cNvSpPr/>
          <p:nvPr/>
        </p:nvSpPr>
        <p:spPr>
          <a:xfrm>
            <a:off x="381000" y="3962400"/>
            <a:ext cx="2088232" cy="923330"/>
          </a:xfrm>
          <a:prstGeom prst="rect">
            <a:avLst/>
          </a:prstGeom>
          <a:ln>
            <a:solidFill>
              <a:srgbClr val="FF0066"/>
            </a:solidFill>
          </a:ln>
        </p:spPr>
        <p:txBody>
          <a:bodyPr wrap="square">
            <a:spAutoFit/>
          </a:bodyPr>
          <a:lstStyle/>
          <a:p>
            <a:pPr algn="ctr"/>
            <a:r>
              <a:rPr lang="en-GB" b="1" dirty="0">
                <a:solidFill>
                  <a:srgbClr val="FF0066"/>
                </a:solidFill>
              </a:rPr>
              <a:t>Spring was broken between May and November </a:t>
            </a:r>
            <a:r>
              <a:rPr lang="en-GB" b="1" dirty="0" smtClean="0">
                <a:solidFill>
                  <a:srgbClr val="FF0066"/>
                </a:solidFill>
              </a:rPr>
              <a:t>2011</a:t>
            </a:r>
            <a:endParaRPr lang="en-GB" b="1" dirty="0">
              <a:solidFill>
                <a:srgbClr val="FF0066"/>
              </a:solidFill>
            </a:endParaRPr>
          </a:p>
        </p:txBody>
      </p:sp>
      <p:grpSp>
        <p:nvGrpSpPr>
          <p:cNvPr id="13" name="Group 8"/>
          <p:cNvGrpSpPr/>
          <p:nvPr/>
        </p:nvGrpSpPr>
        <p:grpSpPr>
          <a:xfrm>
            <a:off x="179512" y="1268760"/>
            <a:ext cx="4338228" cy="1261497"/>
            <a:chOff x="1" y="1268760"/>
            <a:chExt cx="4338228" cy="1261497"/>
          </a:xfrm>
        </p:grpSpPr>
        <p:pic>
          <p:nvPicPr>
            <p:cNvPr id="14" name="Picture 1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 y="1268760"/>
              <a:ext cx="4338228" cy="12614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5" name="TextBox 14"/>
            <p:cNvSpPr txBox="1"/>
            <p:nvPr/>
          </p:nvSpPr>
          <p:spPr>
            <a:xfrm>
              <a:off x="2339752" y="1310571"/>
              <a:ext cx="504056" cy="246221"/>
            </a:xfrm>
            <a:prstGeom prst="rect">
              <a:avLst/>
            </a:prstGeom>
            <a:solidFill>
              <a:schemeClr val="bg1"/>
            </a:solidFill>
          </p:spPr>
          <p:txBody>
            <a:bodyPr wrap="square" rtlCol="0">
              <a:spAutoFit/>
            </a:bodyPr>
            <a:lstStyle/>
            <a:p>
              <a:r>
                <a:rPr lang="en-GB" sz="1000" dirty="0" smtClean="0"/>
                <a:t>TCDD</a:t>
              </a:r>
              <a:endParaRPr lang="en-GB" sz="1000" dirty="0"/>
            </a:p>
          </p:txBody>
        </p:sp>
      </p:grpSp>
      <p:sp>
        <p:nvSpPr>
          <p:cNvPr id="17" name="TextBox 16"/>
          <p:cNvSpPr txBox="1"/>
          <p:nvPr/>
        </p:nvSpPr>
        <p:spPr>
          <a:xfrm>
            <a:off x="4434661" y="1700808"/>
            <a:ext cx="659155" cy="369332"/>
          </a:xfrm>
          <a:prstGeom prst="rect">
            <a:avLst/>
          </a:prstGeom>
          <a:solidFill>
            <a:srgbClr val="3366FF"/>
          </a:solidFill>
          <a:ln>
            <a:noFill/>
          </a:ln>
        </p:spPr>
        <p:txBody>
          <a:bodyPr wrap="none" rtlCol="0">
            <a:spAutoFit/>
          </a:bodyPr>
          <a:lstStyle/>
          <a:p>
            <a:r>
              <a:rPr lang="en-GB" dirty="0" smtClean="0">
                <a:solidFill>
                  <a:schemeClr val="bg1"/>
                </a:solidFill>
              </a:rPr>
              <a:t>D1L2</a:t>
            </a:r>
            <a:endParaRPr lang="en-GB" dirty="0">
              <a:solidFill>
                <a:schemeClr val="bg1"/>
              </a:solidFill>
            </a:endParaRPr>
          </a:p>
        </p:txBody>
      </p:sp>
      <p:sp>
        <p:nvSpPr>
          <p:cNvPr id="18" name="Oval 17"/>
          <p:cNvSpPr/>
          <p:nvPr/>
        </p:nvSpPr>
        <p:spPr>
          <a:xfrm>
            <a:off x="1759440" y="1484784"/>
            <a:ext cx="328019" cy="740986"/>
          </a:xfrm>
          <a:prstGeom prst="ellipse">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1475656" y="2536737"/>
            <a:ext cx="1048685" cy="246221"/>
          </a:xfrm>
          <a:prstGeom prst="rect">
            <a:avLst/>
          </a:prstGeom>
          <a:solidFill>
            <a:schemeClr val="accent6">
              <a:lumMod val="40000"/>
              <a:lumOff val="60000"/>
            </a:schemeClr>
          </a:solidFill>
        </p:spPr>
        <p:txBody>
          <a:bodyPr wrap="none" rtlCol="0">
            <a:spAutoFit/>
          </a:bodyPr>
          <a:lstStyle/>
          <a:p>
            <a:r>
              <a:rPr lang="en-GB" sz="1000" dirty="0" smtClean="0"/>
              <a:t>VPIA.A151.4L2.X</a:t>
            </a:r>
            <a:endParaRPr lang="en-GB" sz="1000" dirty="0"/>
          </a:p>
        </p:txBody>
      </p:sp>
      <p:sp>
        <p:nvSpPr>
          <p:cNvPr id="20" name="TextBox 19"/>
          <p:cNvSpPr txBox="1"/>
          <p:nvPr/>
        </p:nvSpPr>
        <p:spPr>
          <a:xfrm>
            <a:off x="3158221" y="1361673"/>
            <a:ext cx="1019831" cy="246221"/>
          </a:xfrm>
          <a:prstGeom prst="rect">
            <a:avLst/>
          </a:prstGeom>
          <a:solidFill>
            <a:schemeClr val="accent6">
              <a:lumMod val="40000"/>
              <a:lumOff val="60000"/>
            </a:schemeClr>
          </a:solidFill>
        </p:spPr>
        <p:txBody>
          <a:bodyPr wrap="none" rtlCol="0">
            <a:spAutoFit/>
          </a:bodyPr>
          <a:lstStyle/>
          <a:p>
            <a:r>
              <a:rPr lang="en-GB" sz="1000" dirty="0" smtClean="0"/>
              <a:t>VGPB.120.4L2.X</a:t>
            </a:r>
            <a:endParaRPr lang="en-GB" sz="1000" dirty="0"/>
          </a:p>
        </p:txBody>
      </p:sp>
      <p:sp>
        <p:nvSpPr>
          <p:cNvPr id="21" name="TextBox 20"/>
          <p:cNvSpPr txBox="1"/>
          <p:nvPr/>
        </p:nvSpPr>
        <p:spPr>
          <a:xfrm>
            <a:off x="5257800" y="1219200"/>
            <a:ext cx="3581400" cy="369332"/>
          </a:xfrm>
          <a:prstGeom prst="rect">
            <a:avLst/>
          </a:prstGeom>
          <a:noFill/>
        </p:spPr>
        <p:txBody>
          <a:bodyPr wrap="square" rtlCol="0">
            <a:spAutoFit/>
          </a:bodyPr>
          <a:lstStyle/>
          <a:p>
            <a:pPr algn="ctr"/>
            <a:r>
              <a:rPr lang="en-GB" b="1" dirty="0" smtClean="0">
                <a:solidFill>
                  <a:srgbClr val="FF0066"/>
                </a:solidFill>
              </a:rPr>
              <a:t>Point 2 Left side: </a:t>
            </a:r>
            <a:r>
              <a:rPr lang="en-GB" dirty="0" smtClean="0"/>
              <a:t>Side view</a:t>
            </a:r>
            <a:endParaRPr lang="en-GB" b="1" dirty="0">
              <a:solidFill>
                <a:srgbClr val="FF0066"/>
              </a:solidFill>
            </a:endParaRPr>
          </a:p>
        </p:txBody>
      </p:sp>
      <p:sp>
        <p:nvSpPr>
          <p:cNvPr id="22" name="TextBox 21"/>
          <p:cNvSpPr txBox="1"/>
          <p:nvPr/>
        </p:nvSpPr>
        <p:spPr>
          <a:xfrm>
            <a:off x="228600" y="6336268"/>
            <a:ext cx="7162800" cy="369332"/>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GB" dirty="0" smtClean="0">
                <a:latin typeface="Calibri" pitchFamily="34" charset="0"/>
                <a:ea typeface="Times New Roman" pitchFamily="18" charset="0"/>
                <a:cs typeface="Times New Roman" pitchFamily="18" charset="0"/>
              </a:rPr>
              <a:t>  Christmas break: </a:t>
            </a:r>
            <a:r>
              <a:rPr lang="en-GB" dirty="0" smtClean="0"/>
              <a:t>The 2 non-conform modules will be repaired  </a:t>
            </a:r>
          </a:p>
        </p:txBody>
      </p:sp>
      <p:sp>
        <p:nvSpPr>
          <p:cNvPr id="23" name="Title 1"/>
          <p:cNvSpPr txBox="1">
            <a:spLocks/>
          </p:cNvSpPr>
          <p:nvPr/>
        </p:nvSpPr>
        <p:spPr>
          <a:xfrm>
            <a:off x="457200" y="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Pressure Spikes LSS2</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CMS (A1R5 spikes)</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pic>
        <p:nvPicPr>
          <p:cNvPr id="3" name="Picture 2"/>
          <p:cNvPicPr>
            <a:picLocks noChangeAspect="1" noChangeArrowheads="1"/>
          </p:cNvPicPr>
          <p:nvPr/>
        </p:nvPicPr>
        <p:blipFill>
          <a:blip r:embed="rId3" cstate="print"/>
          <a:srcRect r="10826"/>
          <a:stretch>
            <a:fillRect/>
          </a:stretch>
        </p:blipFill>
        <p:spPr bwMode="auto">
          <a:xfrm>
            <a:off x="228600" y="2667000"/>
            <a:ext cx="4114800" cy="3810000"/>
          </a:xfrm>
          <a:prstGeom prst="rect">
            <a:avLst/>
          </a:prstGeom>
          <a:noFill/>
          <a:ln w="9525">
            <a:noFill/>
            <a:miter lim="800000"/>
            <a:headEnd/>
            <a:tailEnd/>
          </a:ln>
        </p:spPr>
      </p:pic>
      <p:sp>
        <p:nvSpPr>
          <p:cNvPr id="4" name="TextBox 3"/>
          <p:cNvSpPr txBox="1"/>
          <p:nvPr/>
        </p:nvSpPr>
        <p:spPr>
          <a:xfrm>
            <a:off x="0" y="1066800"/>
            <a:ext cx="8991600" cy="923330"/>
          </a:xfrm>
          <a:prstGeom prst="rect">
            <a:avLst/>
          </a:prstGeom>
        </p:spPr>
        <p:txBody>
          <a:bodyPr wrap="square">
            <a:spAutoFit/>
          </a:bodyPr>
          <a:lstStyle/>
          <a:p>
            <a:pPr marL="174625" indent="-174625">
              <a:buFont typeface="Arial" pitchFamily="34" charset="0"/>
              <a:buChar char="•"/>
            </a:pPr>
            <a:r>
              <a:rPr lang="en-US" dirty="0" smtClean="0">
                <a:latin typeface="Calibri" pitchFamily="34" charset="0"/>
                <a:ea typeface="Times New Roman" pitchFamily="18" charset="0"/>
                <a:cs typeface="Times New Roman" pitchFamily="18" charset="0"/>
              </a:rPr>
              <a:t>CMS background suffers from pressure rise localized around 18 m from the IP</a:t>
            </a:r>
          </a:p>
          <a:p>
            <a:pPr marL="174625" indent="-174625">
              <a:buFont typeface="Arial" pitchFamily="34" charset="0"/>
              <a:buChar char="•"/>
            </a:pPr>
            <a:endParaRPr lang="en-US" dirty="0" smtClean="0">
              <a:latin typeface="Calibri" pitchFamily="34" charset="0"/>
              <a:ea typeface="Times New Roman" pitchFamily="18" charset="0"/>
              <a:cs typeface="Times New Roman" pitchFamily="18" charset="0"/>
            </a:endParaRPr>
          </a:p>
          <a:p>
            <a:pPr marL="174625" indent="-174625">
              <a:buFont typeface="Arial" pitchFamily="34" charset="0"/>
              <a:buChar char="•"/>
            </a:pPr>
            <a:r>
              <a:rPr lang="en-US" dirty="0" smtClean="0">
                <a:latin typeface="Calibri" pitchFamily="34" charset="0"/>
                <a:ea typeface="Times New Roman" pitchFamily="18" charset="0"/>
                <a:cs typeface="Times New Roman" pitchFamily="18" charset="0"/>
              </a:rPr>
              <a:t>The CMS magnetic field ensure the multipacting suppression </a:t>
            </a:r>
          </a:p>
        </p:txBody>
      </p:sp>
      <p:pic>
        <p:nvPicPr>
          <p:cNvPr id="5"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643520" y="3078698"/>
            <a:ext cx="4315145" cy="27488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extBox 5"/>
          <p:cNvSpPr txBox="1"/>
          <p:nvPr/>
        </p:nvSpPr>
        <p:spPr>
          <a:xfrm>
            <a:off x="4648200" y="2667000"/>
            <a:ext cx="4267200" cy="261610"/>
          </a:xfrm>
          <a:prstGeom prst="rect">
            <a:avLst/>
          </a:prstGeom>
          <a:solidFill>
            <a:schemeClr val="accent6">
              <a:lumMod val="40000"/>
              <a:lumOff val="60000"/>
            </a:schemeClr>
          </a:solidFill>
        </p:spPr>
        <p:txBody>
          <a:bodyPr wrap="square" rtlCol="0">
            <a:spAutoFit/>
          </a:bodyPr>
          <a:lstStyle/>
          <a:p>
            <a:r>
              <a:rPr lang="en-GB" sz="1100" dirty="0" smtClean="0"/>
              <a:t>Fill 2251 at 25 ns bunch spacing, small pressure rise were detected</a:t>
            </a:r>
            <a:endParaRPr lang="en-GB" sz="1100" dirty="0"/>
          </a:p>
        </p:txBody>
      </p:sp>
      <p:sp>
        <p:nvSpPr>
          <p:cNvPr id="7" name="TextBox 6"/>
          <p:cNvSpPr txBox="1"/>
          <p:nvPr/>
        </p:nvSpPr>
        <p:spPr>
          <a:xfrm>
            <a:off x="4724400" y="5906869"/>
            <a:ext cx="4343400" cy="646331"/>
          </a:xfrm>
          <a:prstGeom prst="rect">
            <a:avLst/>
          </a:prstGeom>
          <a:noFill/>
          <a:ln>
            <a:solidFill>
              <a:srgbClr val="FF0066"/>
            </a:solidFill>
          </a:ln>
        </p:spPr>
        <p:txBody>
          <a:bodyPr wrap="square" rtlCol="0">
            <a:spAutoFit/>
          </a:bodyPr>
          <a:lstStyle/>
          <a:p>
            <a:pPr algn="ctr"/>
            <a:r>
              <a:rPr lang="en-GB" b="1" dirty="0" smtClean="0">
                <a:solidFill>
                  <a:srgbClr val="FF0066"/>
                </a:solidFill>
              </a:rPr>
              <a:t>Pressure excursion at 18 m is not due to </a:t>
            </a:r>
            <a:r>
              <a:rPr lang="en-GB" b="1" dirty="0" err="1" smtClean="0">
                <a:solidFill>
                  <a:srgbClr val="FF0066"/>
                </a:solidFill>
              </a:rPr>
              <a:t>multipacting</a:t>
            </a:r>
            <a:endParaRPr lang="en-GB" b="1" dirty="0">
              <a:solidFill>
                <a:srgbClr val="FF0066"/>
              </a:solidFill>
            </a:endParaRPr>
          </a:p>
        </p:txBody>
      </p:sp>
      <p:sp>
        <p:nvSpPr>
          <p:cNvPr id="8" name="TextBox 7"/>
          <p:cNvSpPr txBox="1"/>
          <p:nvPr/>
        </p:nvSpPr>
        <p:spPr>
          <a:xfrm>
            <a:off x="381000" y="2362200"/>
            <a:ext cx="1981200" cy="261610"/>
          </a:xfrm>
          <a:prstGeom prst="rect">
            <a:avLst/>
          </a:prstGeom>
          <a:solidFill>
            <a:schemeClr val="accent6">
              <a:lumMod val="40000"/>
              <a:lumOff val="60000"/>
            </a:schemeClr>
          </a:solidFill>
        </p:spPr>
        <p:txBody>
          <a:bodyPr wrap="square" rtlCol="0">
            <a:spAutoFit/>
          </a:bodyPr>
          <a:lstStyle/>
          <a:p>
            <a:r>
              <a:rPr lang="en-GB" sz="1100" dirty="0" smtClean="0"/>
              <a:t>Fill 2241 at 50 ns bunch spacing</a:t>
            </a:r>
            <a:endParaRPr lang="en-GB" sz="11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CMS (A1R5 spikes)</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grpSp>
        <p:nvGrpSpPr>
          <p:cNvPr id="12" name="Group 11"/>
          <p:cNvGrpSpPr/>
          <p:nvPr/>
        </p:nvGrpSpPr>
        <p:grpSpPr>
          <a:xfrm>
            <a:off x="1219200" y="1219200"/>
            <a:ext cx="6858000" cy="3429000"/>
            <a:chOff x="381000" y="1371600"/>
            <a:chExt cx="8534400" cy="4572000"/>
          </a:xfrm>
        </p:grpSpPr>
        <p:sp>
          <p:nvSpPr>
            <p:cNvPr id="8" name="Rectangle 7"/>
            <p:cNvSpPr/>
            <p:nvPr/>
          </p:nvSpPr>
          <p:spPr>
            <a:xfrm>
              <a:off x="381000" y="1371600"/>
              <a:ext cx="8534400" cy="457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
            <p:cNvPicPr>
              <a:picLocks noChangeAspect="1" noChangeArrowheads="1"/>
            </p:cNvPicPr>
            <p:nvPr/>
          </p:nvPicPr>
          <p:blipFill>
            <a:blip r:embed="rId3" cstate="print"/>
            <a:srcRect l="5500" t="6667" r="42250" b="14074"/>
            <a:stretch>
              <a:fillRect/>
            </a:stretch>
          </p:blipFill>
          <p:spPr bwMode="auto">
            <a:xfrm>
              <a:off x="457200" y="1447800"/>
              <a:ext cx="8394538" cy="4297680"/>
            </a:xfrm>
            <a:prstGeom prst="rect">
              <a:avLst/>
            </a:prstGeom>
            <a:noFill/>
            <a:ln w="9525">
              <a:noFill/>
              <a:miter lim="800000"/>
              <a:headEnd/>
              <a:tailEnd/>
            </a:ln>
          </p:spPr>
        </p:pic>
        <p:sp>
          <p:nvSpPr>
            <p:cNvPr id="7" name="Rectangle 6"/>
            <p:cNvSpPr/>
            <p:nvPr/>
          </p:nvSpPr>
          <p:spPr>
            <a:xfrm>
              <a:off x="2286000" y="5029200"/>
              <a:ext cx="2895600"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Oval 12"/>
          <p:cNvSpPr/>
          <p:nvPr/>
        </p:nvSpPr>
        <p:spPr>
          <a:xfrm>
            <a:off x="1524000" y="2895600"/>
            <a:ext cx="1143000" cy="685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6248400" y="2895600"/>
            <a:ext cx="1143000" cy="685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6934200" y="3733800"/>
            <a:ext cx="1190262" cy="646331"/>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RF Fingers </a:t>
            </a:r>
          </a:p>
          <a:p>
            <a:pPr algn="ctr"/>
            <a:r>
              <a:rPr lang="en-US" dirty="0" smtClean="0"/>
              <a:t>X-Ray </a:t>
            </a:r>
            <a:endParaRPr lang="en-US" dirty="0"/>
          </a:p>
        </p:txBody>
      </p:sp>
      <p:sp>
        <p:nvSpPr>
          <p:cNvPr id="16" name="TextBox 15"/>
          <p:cNvSpPr txBox="1"/>
          <p:nvPr/>
        </p:nvSpPr>
        <p:spPr>
          <a:xfrm>
            <a:off x="1219200" y="3733800"/>
            <a:ext cx="1190262" cy="646331"/>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RF Fingers </a:t>
            </a:r>
          </a:p>
          <a:p>
            <a:pPr algn="ctr"/>
            <a:r>
              <a:rPr lang="en-US" dirty="0" smtClean="0"/>
              <a:t>X-Ray </a:t>
            </a:r>
            <a:endParaRPr lang="en-US" dirty="0"/>
          </a:p>
        </p:txBody>
      </p:sp>
      <p:sp>
        <p:nvSpPr>
          <p:cNvPr id="17" name="TextBox 16"/>
          <p:cNvSpPr txBox="1"/>
          <p:nvPr/>
        </p:nvSpPr>
        <p:spPr>
          <a:xfrm>
            <a:off x="5257800" y="1295400"/>
            <a:ext cx="914400"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1200" dirty="0" smtClean="0"/>
              <a:t>18 m pressure gauge</a:t>
            </a:r>
          </a:p>
        </p:txBody>
      </p:sp>
      <p:cxnSp>
        <p:nvCxnSpPr>
          <p:cNvPr id="19" name="Straight Arrow Connector 18"/>
          <p:cNvCxnSpPr/>
          <p:nvPr/>
        </p:nvCxnSpPr>
        <p:spPr>
          <a:xfrm>
            <a:off x="5715000" y="1981200"/>
            <a:ext cx="0" cy="304800"/>
          </a:xfrm>
          <a:prstGeom prst="straightConnector1">
            <a:avLst/>
          </a:prstGeom>
          <a:ln>
            <a:tailEnd type="arrow"/>
          </a:ln>
        </p:spPr>
        <p:style>
          <a:lnRef idx="2">
            <a:schemeClr val="accent2"/>
          </a:lnRef>
          <a:fillRef idx="1">
            <a:schemeClr val="lt1"/>
          </a:fillRef>
          <a:effectRef idx="0">
            <a:schemeClr val="accent2"/>
          </a:effectRef>
          <a:fontRef idx="minor">
            <a:schemeClr val="dk1"/>
          </a:fontRef>
        </p:style>
      </p:cxnSp>
      <p:pic>
        <p:nvPicPr>
          <p:cNvPr id="20"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07504" y="5638879"/>
            <a:ext cx="8872821" cy="7861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1" name="TextBox 20"/>
          <p:cNvSpPr txBox="1"/>
          <p:nvPr/>
        </p:nvSpPr>
        <p:spPr>
          <a:xfrm>
            <a:off x="179512" y="5181600"/>
            <a:ext cx="360996" cy="369332"/>
          </a:xfrm>
          <a:prstGeom prst="rect">
            <a:avLst/>
          </a:prstGeom>
          <a:solidFill>
            <a:srgbClr val="FFC000"/>
          </a:solidFill>
        </p:spPr>
        <p:txBody>
          <a:bodyPr wrap="none" rtlCol="0">
            <a:spAutoFit/>
          </a:bodyPr>
          <a:lstStyle/>
          <a:p>
            <a:r>
              <a:rPr lang="en-GB" dirty="0" smtClean="0"/>
              <a:t>IP</a:t>
            </a:r>
            <a:endParaRPr lang="en-GB" dirty="0"/>
          </a:p>
        </p:txBody>
      </p:sp>
      <p:sp>
        <p:nvSpPr>
          <p:cNvPr id="22" name="TextBox 21"/>
          <p:cNvSpPr txBox="1"/>
          <p:nvPr/>
        </p:nvSpPr>
        <p:spPr>
          <a:xfrm>
            <a:off x="8532440" y="5181600"/>
            <a:ext cx="596638" cy="369332"/>
          </a:xfrm>
          <a:prstGeom prst="rect">
            <a:avLst/>
          </a:prstGeom>
          <a:solidFill>
            <a:srgbClr val="FFC000"/>
          </a:solidFill>
        </p:spPr>
        <p:txBody>
          <a:bodyPr wrap="none" rtlCol="0">
            <a:spAutoFit/>
          </a:bodyPr>
          <a:lstStyle/>
          <a:p>
            <a:r>
              <a:rPr lang="en-GB" dirty="0" smtClean="0"/>
              <a:t>IT5R</a:t>
            </a:r>
            <a:endParaRPr lang="en-GB" dirty="0"/>
          </a:p>
        </p:txBody>
      </p:sp>
      <p:sp>
        <p:nvSpPr>
          <p:cNvPr id="23" name="Oval 22"/>
          <p:cNvSpPr/>
          <p:nvPr/>
        </p:nvSpPr>
        <p:spPr>
          <a:xfrm>
            <a:off x="7236296" y="5479904"/>
            <a:ext cx="288032" cy="1080120"/>
          </a:xfrm>
          <a:prstGeom prst="ellipse">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6019800" y="5227794"/>
            <a:ext cx="1205266" cy="369332"/>
          </a:xfrm>
          <a:prstGeom prst="rect">
            <a:avLst/>
          </a:prstGeom>
          <a:solidFill>
            <a:srgbClr val="FFC000"/>
          </a:solidFill>
        </p:spPr>
        <p:txBody>
          <a:bodyPr wrap="none" rtlCol="0">
            <a:spAutoFit/>
          </a:bodyPr>
          <a:lstStyle/>
          <a:p>
            <a:r>
              <a:rPr lang="en-GB" dirty="0" smtClean="0"/>
              <a:t>18 m, right</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2011 LHC performances</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pic>
        <p:nvPicPr>
          <p:cNvPr id="13" name="Picture 12" descr="untitled.bmp"/>
          <p:cNvPicPr>
            <a:picLocks noChangeAspect="1"/>
          </p:cNvPicPr>
          <p:nvPr/>
        </p:nvPicPr>
        <p:blipFill>
          <a:blip r:embed="rId3" cstate="print"/>
          <a:srcRect l="3328" r="1289"/>
          <a:stretch>
            <a:fillRect/>
          </a:stretch>
        </p:blipFill>
        <p:spPr>
          <a:xfrm>
            <a:off x="3275010" y="1600200"/>
            <a:ext cx="5765230" cy="4343400"/>
          </a:xfrm>
          <a:prstGeom prst="rect">
            <a:avLst/>
          </a:prstGeom>
        </p:spPr>
      </p:pic>
      <p:sp>
        <p:nvSpPr>
          <p:cNvPr id="14" name="Rectangle 13"/>
          <p:cNvSpPr/>
          <p:nvPr/>
        </p:nvSpPr>
        <p:spPr>
          <a:xfrm>
            <a:off x="7315397" y="6243191"/>
            <a:ext cx="1752403" cy="538609"/>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lgn="ctr"/>
            <a:r>
              <a:rPr lang="en-US" dirty="0" smtClean="0"/>
              <a:t>Mike Lamont </a:t>
            </a:r>
          </a:p>
          <a:p>
            <a:pPr algn="ctr"/>
            <a:r>
              <a:rPr lang="en-US" sz="1100" dirty="0" smtClean="0"/>
              <a:t>LHC operation perspectives</a:t>
            </a:r>
            <a:endParaRPr lang="en-US" sz="1100" dirty="0"/>
          </a:p>
        </p:txBody>
      </p:sp>
      <p:sp>
        <p:nvSpPr>
          <p:cNvPr id="10" name="Content Placeholder 6"/>
          <p:cNvSpPr txBox="1">
            <a:spLocks/>
          </p:cNvSpPr>
          <p:nvPr/>
        </p:nvSpPr>
        <p:spPr>
          <a:xfrm>
            <a:off x="76200" y="1447800"/>
            <a:ext cx="3276600" cy="5029200"/>
          </a:xfrm>
          <a:prstGeom prst="rect">
            <a:avLst/>
          </a:prstGeom>
        </p:spPr>
        <p:txBody>
          <a:bodyPr>
            <a:noAutofit/>
          </a:bodyPr>
          <a:lstStyle/>
          <a:p>
            <a:pPr marL="342900" lvl="0" indent="-342900">
              <a:spcBef>
                <a:spcPct val="20000"/>
              </a:spcBef>
              <a:defRPr/>
            </a:pPr>
            <a:r>
              <a:rPr kumimoji="0" lang="en-US" sz="2000" b="1" i="0" u="none" kern="1200" cap="none" spc="0" normalizeH="0" baseline="0" noProof="0" dirty="0" smtClean="0">
                <a:ln>
                  <a:noFill/>
                </a:ln>
                <a:solidFill>
                  <a:srgbClr val="00B050"/>
                </a:solidFill>
                <a:effectLst/>
                <a:uLnTx/>
                <a:uFillTx/>
                <a:latin typeface="+mn-lt"/>
                <a:ea typeface="+mn-ea"/>
                <a:cs typeface="+mn-cs"/>
              </a:rPr>
              <a:t>30% efficiency:  </a:t>
            </a:r>
            <a:r>
              <a:rPr lang="en-US" sz="2000" dirty="0" smtClean="0"/>
              <a:t>54 days in stable beams</a:t>
            </a:r>
            <a:r>
              <a:rPr kumimoji="0" lang="en-US" sz="2000" b="0" i="0" u="none" kern="1200" cap="none" spc="0" normalizeH="0" baseline="0" noProof="0" dirty="0" smtClean="0">
                <a:ln>
                  <a:noFill/>
                </a:ln>
                <a:solidFill>
                  <a:schemeClr val="tx1"/>
                </a:solidFill>
                <a:effectLst/>
                <a:uLnTx/>
                <a:uFillTx/>
                <a:latin typeface="+mn-lt"/>
                <a:ea typeface="+mn-ea"/>
                <a:cs typeface="+mn-cs"/>
              </a:rPr>
              <a:t> over</a:t>
            </a:r>
            <a:r>
              <a:rPr kumimoji="0" lang="en-US" sz="2000" b="0" i="0" u="none" kern="1200" cap="none" spc="0" normalizeH="0" baseline="0" noProof="0" dirty="0" smtClean="0">
                <a:ln>
                  <a:noFill/>
                </a:ln>
                <a:solidFill>
                  <a:srgbClr val="00B050"/>
                </a:solidFill>
                <a:effectLst/>
                <a:uLnTx/>
                <a:uFillTx/>
                <a:latin typeface="+mn-lt"/>
                <a:ea typeface="+mn-ea"/>
                <a:cs typeface="+mn-cs"/>
              </a:rPr>
              <a:t> </a:t>
            </a:r>
            <a:r>
              <a:rPr kumimoji="0" lang="en-US" sz="2000" b="1" i="0" u="none" kern="1200" cap="none" spc="0" normalizeH="0" baseline="0" noProof="0" dirty="0" smtClean="0">
                <a:ln>
                  <a:noFill/>
                </a:ln>
                <a:solidFill>
                  <a:srgbClr val="00B050"/>
                </a:solidFill>
                <a:effectLst/>
                <a:uLnTx/>
                <a:uFillTx/>
                <a:latin typeface="+mn-lt"/>
                <a:ea typeface="+mn-ea"/>
                <a:cs typeface="+mn-cs"/>
              </a:rPr>
              <a:t>180 days of scheduled    physics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sz="20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sz="20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Other scheduled periods: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rgbClr val="FF0000"/>
                </a:solidFill>
                <a:effectLst/>
                <a:uLnTx/>
                <a:uFillTx/>
                <a:latin typeface="+mn-lt"/>
                <a:ea typeface="+mn-ea"/>
                <a:cs typeface="+mn-cs"/>
              </a:rPr>
              <a:t>18 days technical stops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rgbClr val="CC0099"/>
                </a:solidFill>
                <a:effectLst/>
                <a:uLnTx/>
                <a:uFillTx/>
                <a:latin typeface="+mn-lt"/>
                <a:ea typeface="+mn-ea"/>
                <a:cs typeface="+mn-cs"/>
              </a:rPr>
              <a:t>10 days scrubbing run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rgbClr val="CC0099"/>
                </a:solidFill>
                <a:effectLst/>
                <a:uLnTx/>
                <a:uFillTx/>
                <a:latin typeface="+mn-lt"/>
                <a:ea typeface="+mn-ea"/>
                <a:cs typeface="+mn-cs"/>
              </a:rPr>
              <a:t>~17 days of MD</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CMS (</a:t>
            </a: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A1R5 </a:t>
            </a: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spikes)</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pic>
        <p:nvPicPr>
          <p:cNvPr id="4" name="Picture 3"/>
          <p:cNvPicPr>
            <a:picLocks noChangeAspect="1"/>
          </p:cNvPicPr>
          <p:nvPr/>
        </p:nvPicPr>
        <p:blipFill>
          <a:blip r:embed="rId3" cstate="print"/>
          <a:srcRect/>
          <a:stretch>
            <a:fillRect/>
          </a:stretch>
        </p:blipFill>
        <p:spPr bwMode="auto">
          <a:xfrm>
            <a:off x="5791200" y="2514600"/>
            <a:ext cx="2715914" cy="3600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descr="Picture2.tif"/>
          <p:cNvPicPr/>
          <p:nvPr/>
        </p:nvPicPr>
        <p:blipFill>
          <a:blip r:embed="rId4" cstate="print"/>
          <a:stretch>
            <a:fillRect/>
          </a:stretch>
        </p:blipFill>
        <p:spPr>
          <a:xfrm>
            <a:off x="533400" y="1219200"/>
            <a:ext cx="4679957" cy="2743200"/>
          </a:xfrm>
          <a:prstGeom prst="rect">
            <a:avLst/>
          </a:prstGeom>
        </p:spPr>
      </p:pic>
      <p:sp>
        <p:nvSpPr>
          <p:cNvPr id="6" name="TextBox 5"/>
          <p:cNvSpPr txBox="1"/>
          <p:nvPr/>
        </p:nvSpPr>
        <p:spPr>
          <a:xfrm>
            <a:off x="381000" y="4321076"/>
            <a:ext cx="5181600" cy="2308324"/>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indent="-180975" fontAlgn="base">
              <a:spcBef>
                <a:spcPct val="0"/>
              </a:spcBef>
              <a:spcAft>
                <a:spcPct val="0"/>
              </a:spcAft>
            </a:pPr>
            <a:r>
              <a:rPr lang="en-US" u="sng" dirty="0" smtClean="0">
                <a:solidFill>
                  <a:schemeClr val="dk1"/>
                </a:solidFill>
                <a:latin typeface="Calibri" pitchFamily="34" charset="0"/>
                <a:ea typeface="Times New Roman" pitchFamily="18" charset="0"/>
                <a:cs typeface="Times New Roman" pitchFamily="18" charset="0"/>
              </a:rPr>
              <a:t>Actions and Christmas Break activity:</a:t>
            </a:r>
          </a:p>
          <a:p>
            <a:pPr indent="-180975" fontAlgn="base">
              <a:spcBef>
                <a:spcPct val="0"/>
              </a:spcBef>
              <a:spcAft>
                <a:spcPct val="0"/>
              </a:spcAft>
            </a:pPr>
            <a:endParaRPr lang="en-US" dirty="0" smtClean="0">
              <a:solidFill>
                <a:schemeClr val="dk1"/>
              </a:solidFill>
              <a:latin typeface="Calibri" pitchFamily="34" charset="0"/>
              <a:ea typeface="Times New Roman" pitchFamily="18" charset="0"/>
              <a:cs typeface="Times New Roman" pitchFamily="18" charset="0"/>
            </a:endParaRPr>
          </a:p>
          <a:p>
            <a:pPr indent="-180975" fontAlgn="base">
              <a:spcBef>
                <a:spcPct val="0"/>
              </a:spcBef>
              <a:spcAft>
                <a:spcPct val="0"/>
              </a:spcAft>
              <a:buFont typeface="Arial" pitchFamily="34" charset="0"/>
              <a:buChar char="•"/>
            </a:pPr>
            <a:r>
              <a:rPr lang="en-US" dirty="0" smtClean="0">
                <a:solidFill>
                  <a:schemeClr val="dk1"/>
                </a:solidFill>
                <a:latin typeface="Calibri" pitchFamily="34" charset="0"/>
                <a:ea typeface="Times New Roman" pitchFamily="18" charset="0"/>
                <a:cs typeface="Times New Roman" pitchFamily="18" charset="0"/>
              </a:rPr>
              <a:t>Ongoing lab measurements</a:t>
            </a:r>
          </a:p>
          <a:p>
            <a:pPr indent="-180975" fontAlgn="base">
              <a:spcBef>
                <a:spcPct val="0"/>
              </a:spcBef>
              <a:spcAft>
                <a:spcPct val="0"/>
              </a:spcAft>
              <a:buFont typeface="Arial" pitchFamily="34" charset="0"/>
              <a:buChar char="•"/>
            </a:pPr>
            <a:r>
              <a:rPr lang="en-US" dirty="0" smtClean="0">
                <a:solidFill>
                  <a:schemeClr val="dk1"/>
                </a:solidFill>
                <a:latin typeface="Calibri" pitchFamily="34" charset="0"/>
                <a:ea typeface="Times New Roman" pitchFamily="18" charset="0"/>
                <a:cs typeface="Times New Roman" pitchFamily="18" charset="0"/>
              </a:rPr>
              <a:t>Preparation of a partial Bake Out procedure</a:t>
            </a:r>
          </a:p>
          <a:p>
            <a:pPr indent="-180975" fontAlgn="base">
              <a:spcBef>
                <a:spcPct val="0"/>
              </a:spcBef>
              <a:spcAft>
                <a:spcPct val="0"/>
              </a:spcAft>
              <a:buFont typeface="Arial" pitchFamily="34" charset="0"/>
              <a:buChar char="•"/>
            </a:pPr>
            <a:endParaRPr lang="en-US" dirty="0" smtClean="0">
              <a:solidFill>
                <a:schemeClr val="dk1"/>
              </a:solidFill>
              <a:latin typeface="Calibri" pitchFamily="34" charset="0"/>
              <a:ea typeface="Times New Roman" pitchFamily="18" charset="0"/>
              <a:cs typeface="Times New Roman" pitchFamily="18" charset="0"/>
            </a:endParaRPr>
          </a:p>
          <a:p>
            <a:pPr indent="-180975" fontAlgn="base">
              <a:spcBef>
                <a:spcPct val="0"/>
              </a:spcBef>
              <a:spcAft>
                <a:spcPct val="0"/>
              </a:spcAft>
              <a:buFont typeface="Arial" pitchFamily="34" charset="0"/>
              <a:buChar char="•"/>
            </a:pPr>
            <a:r>
              <a:rPr lang="en-US" dirty="0" smtClean="0">
                <a:solidFill>
                  <a:schemeClr val="dk1"/>
                </a:solidFill>
                <a:latin typeface="Calibri" pitchFamily="34" charset="0"/>
                <a:ea typeface="Times New Roman" pitchFamily="18" charset="0"/>
                <a:cs typeface="Times New Roman" pitchFamily="18" charset="0"/>
              </a:rPr>
              <a:t>X-ray check </a:t>
            </a:r>
          </a:p>
          <a:p>
            <a:pPr indent="-180975" fontAlgn="base">
              <a:spcBef>
                <a:spcPct val="0"/>
              </a:spcBef>
              <a:spcAft>
                <a:spcPct val="0"/>
              </a:spcAft>
              <a:buFont typeface="Arial" pitchFamily="34" charset="0"/>
              <a:buChar char="•"/>
            </a:pPr>
            <a:r>
              <a:rPr lang="en-US" dirty="0" smtClean="0">
                <a:solidFill>
                  <a:schemeClr val="dk1"/>
                </a:solidFill>
                <a:latin typeface="Calibri" pitchFamily="34" charset="0"/>
                <a:ea typeface="Times New Roman" pitchFamily="18" charset="0"/>
                <a:cs typeface="Times New Roman" pitchFamily="18" charset="0"/>
              </a:rPr>
              <a:t> Bake-out the pumping dome</a:t>
            </a:r>
          </a:p>
          <a:p>
            <a:pPr indent="-180975" fontAlgn="base">
              <a:spcBef>
                <a:spcPct val="0"/>
              </a:spcBef>
              <a:spcAft>
                <a:spcPct val="0"/>
              </a:spcAft>
              <a:buFont typeface="Arial" pitchFamily="34" charset="0"/>
              <a:buChar char="•"/>
            </a:pPr>
            <a:r>
              <a:rPr lang="en-US" dirty="0" smtClean="0">
                <a:solidFill>
                  <a:schemeClr val="dk1"/>
                </a:solidFill>
                <a:latin typeface="Calibri" pitchFamily="34" charset="0"/>
                <a:ea typeface="Times New Roman" pitchFamily="18" charset="0"/>
                <a:cs typeface="Times New Roman" pitchFamily="18" charset="0"/>
              </a:rPr>
              <a:t> Expected gain in pumping speed of a factor</a:t>
            </a:r>
            <a:endParaRPr lang="en-US" dirty="0">
              <a:solidFill>
                <a:schemeClr val="dk1"/>
              </a:solidFill>
              <a:latin typeface="Calibri" pitchFamily="34" charset="0"/>
              <a:ea typeface="Times New Roman" pitchFamily="18" charset="0"/>
              <a:cs typeface="Times New Roman" pitchFamily="18" charset="0"/>
            </a:endParaRPr>
          </a:p>
        </p:txBody>
      </p:sp>
      <p:sp>
        <p:nvSpPr>
          <p:cNvPr id="7" name="Oval 6"/>
          <p:cNvSpPr/>
          <p:nvPr/>
        </p:nvSpPr>
        <p:spPr>
          <a:xfrm>
            <a:off x="6781800" y="3352800"/>
            <a:ext cx="6096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Christmas Break 2011</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graphicFrame>
        <p:nvGraphicFramePr>
          <p:cNvPr id="3" name="Table 2"/>
          <p:cNvGraphicFramePr>
            <a:graphicFrameLocks noGrp="1"/>
          </p:cNvGraphicFramePr>
          <p:nvPr/>
        </p:nvGraphicFramePr>
        <p:xfrm>
          <a:off x="228600" y="1371600"/>
          <a:ext cx="8712000" cy="1928360"/>
        </p:xfrm>
        <a:graphic>
          <a:graphicData uri="http://schemas.openxmlformats.org/drawingml/2006/table">
            <a:tbl>
              <a:tblPr/>
              <a:tblGrid>
                <a:gridCol w="1620000"/>
                <a:gridCol w="540000"/>
                <a:gridCol w="252000"/>
                <a:gridCol w="252000"/>
                <a:gridCol w="252000"/>
                <a:gridCol w="252000"/>
                <a:gridCol w="252000"/>
                <a:gridCol w="252000"/>
                <a:gridCol w="252000"/>
                <a:gridCol w="252000"/>
                <a:gridCol w="252000"/>
                <a:gridCol w="252000"/>
                <a:gridCol w="252000"/>
                <a:gridCol w="252000"/>
                <a:gridCol w="252000"/>
                <a:gridCol w="252000"/>
                <a:gridCol w="252000"/>
                <a:gridCol w="252000"/>
                <a:gridCol w="252000"/>
                <a:gridCol w="252000"/>
                <a:gridCol w="252000"/>
                <a:gridCol w="252000"/>
                <a:gridCol w="252000"/>
                <a:gridCol w="252000"/>
                <a:gridCol w="252000"/>
                <a:gridCol w="252000"/>
                <a:gridCol w="252000"/>
                <a:gridCol w="252000"/>
              </a:tblGrid>
              <a:tr h="233603">
                <a:tc>
                  <a:txBody>
                    <a:bodyPr/>
                    <a:lstStyle/>
                    <a:p>
                      <a:pPr algn="ctr" fontAlgn="b"/>
                      <a:endParaRPr lang="en-US" sz="900" b="0" i="0" u="none" strike="noStrike" dirty="0">
                        <a:solidFill>
                          <a:srgbClr val="000000"/>
                        </a:solidFill>
                        <a:latin typeface="Calibri"/>
                      </a:endParaRPr>
                    </a:p>
                  </a:txBody>
                  <a:tcPr marL="7697" marR="7697" marT="7697"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900" b="0" i="0" u="none" strike="noStrike" dirty="0">
                        <a:solidFill>
                          <a:srgbClr val="000000"/>
                        </a:solidFill>
                        <a:latin typeface="Calibri"/>
                      </a:endParaRP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2">
                  <a:txBody>
                    <a:bodyPr/>
                    <a:lstStyle/>
                    <a:p>
                      <a:pPr algn="ctr" fontAlgn="b"/>
                      <a:r>
                        <a:rPr lang="en-US" sz="900" b="0" i="0" u="none" strike="noStrike">
                          <a:solidFill>
                            <a:srgbClr val="000000"/>
                          </a:solidFill>
                          <a:latin typeface="Calibri"/>
                        </a:rPr>
                        <a:t>wk49</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a:solidFill>
                            <a:srgbClr val="000000"/>
                          </a:solidFill>
                          <a:latin typeface="Calibri"/>
                        </a:rPr>
                        <a:t>wk50</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a:solidFill>
                            <a:srgbClr val="000000"/>
                          </a:solidFill>
                          <a:latin typeface="Calibri"/>
                        </a:rPr>
                        <a:t>wk51</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a:solidFill>
                            <a:srgbClr val="000000"/>
                          </a:solidFill>
                          <a:latin typeface="Calibri"/>
                        </a:rPr>
                        <a:t>wk52</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a:solidFill>
                            <a:srgbClr val="000000"/>
                          </a:solidFill>
                          <a:latin typeface="Calibri"/>
                        </a:rPr>
                        <a:t>wk1</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a:solidFill>
                            <a:srgbClr val="000000"/>
                          </a:solidFill>
                          <a:latin typeface="Calibri"/>
                        </a:rPr>
                        <a:t>wk2</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a:solidFill>
                            <a:srgbClr val="000000"/>
                          </a:solidFill>
                          <a:latin typeface="Calibri"/>
                        </a:rPr>
                        <a:t>wk3</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a:solidFill>
                            <a:srgbClr val="000000"/>
                          </a:solidFill>
                          <a:latin typeface="Calibri"/>
                        </a:rPr>
                        <a:t>wk4</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a:solidFill>
                            <a:srgbClr val="000000"/>
                          </a:solidFill>
                          <a:latin typeface="Calibri"/>
                        </a:rPr>
                        <a:t>wk5</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a:solidFill>
                            <a:srgbClr val="000000"/>
                          </a:solidFill>
                          <a:latin typeface="Calibri"/>
                        </a:rPr>
                        <a:t>wk6</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a:solidFill>
                            <a:srgbClr val="000000"/>
                          </a:solidFill>
                          <a:latin typeface="Calibri"/>
                        </a:rPr>
                        <a:t>wk7</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a:solidFill>
                            <a:srgbClr val="000000"/>
                          </a:solidFill>
                          <a:latin typeface="Calibri"/>
                        </a:rPr>
                        <a:t>wk8</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dirty="0">
                          <a:solidFill>
                            <a:srgbClr val="000000"/>
                          </a:solidFill>
                          <a:latin typeface="Calibri"/>
                        </a:rPr>
                        <a:t>wk9</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r>
              <a:tr h="233603">
                <a:tc>
                  <a:txBody>
                    <a:bodyPr/>
                    <a:lstStyle/>
                    <a:p>
                      <a:pPr algn="ctr" fontAlgn="b"/>
                      <a:endParaRPr lang="en-US" sz="900" b="1" i="0" u="none" strike="noStrike">
                        <a:solidFill>
                          <a:srgbClr val="000000"/>
                        </a:solidFill>
                        <a:latin typeface="Calibri"/>
                      </a:endParaRP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1" i="0" u="none" strike="noStrike">
                          <a:solidFill>
                            <a:srgbClr val="000000"/>
                          </a:solidFill>
                          <a:latin typeface="Calibri"/>
                        </a:rPr>
                        <a:t>task</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r>
              <a:tr h="180000">
                <a:tc rowSpan="2">
                  <a:txBody>
                    <a:bodyPr/>
                    <a:lstStyle/>
                    <a:p>
                      <a:pPr algn="ctr" fontAlgn="b"/>
                      <a:r>
                        <a:rPr lang="en-US" sz="1200" b="0" i="0" u="none" strike="noStrike" dirty="0" smtClean="0">
                          <a:solidFill>
                            <a:srgbClr val="000000"/>
                          </a:solidFill>
                          <a:latin typeface="Calibri"/>
                        </a:rPr>
                        <a:t>RF fingers reparation</a:t>
                      </a:r>
                      <a:endParaRPr lang="en-US" sz="1200" b="0" i="0" u="none" strike="noStrike" dirty="0">
                        <a:solidFill>
                          <a:srgbClr val="000000"/>
                        </a:solidFill>
                        <a:latin typeface="Calibri"/>
                      </a:endParaRP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A4L2</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m</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c>
                  <a:txBody>
                    <a:bodyPr/>
                    <a:lstStyle/>
                    <a:p>
                      <a:pPr algn="ctr" fontAlgn="b"/>
                      <a:r>
                        <a:rPr lang="en-US" sz="900" b="0" i="0" u="none" strike="noStrike">
                          <a:solidFill>
                            <a:srgbClr val="000000"/>
                          </a:solidFill>
                          <a:latin typeface="Calibri"/>
                        </a:rPr>
                        <a:t>m</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c>
                  <a:txBody>
                    <a:bodyPr/>
                    <a:lstStyle/>
                    <a:p>
                      <a:pPr algn="ctr" fontAlgn="b"/>
                      <a:r>
                        <a:rPr lang="en-US" sz="900" b="0" i="0" u="none" strike="noStrike">
                          <a:solidFill>
                            <a:srgbClr val="000000"/>
                          </a:solidFill>
                          <a:latin typeface="Calibri"/>
                        </a:rPr>
                        <a:t>m</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c>
                  <a:txBody>
                    <a:bodyPr/>
                    <a:lstStyle/>
                    <a:p>
                      <a:pPr algn="ctr" fontAlgn="b"/>
                      <a:r>
                        <a:rPr lang="en-US" sz="900" b="0" i="0" u="none" strike="noStrike">
                          <a:solidFill>
                            <a:srgbClr val="000000"/>
                          </a:solidFill>
                          <a:latin typeface="Calibri"/>
                        </a:rPr>
                        <a:t>m</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6100"/>
                          </a:solidFill>
                          <a:latin typeface="Calibri"/>
                        </a:rPr>
                        <a:t>a</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900" b="0" i="0" u="none" strike="noStrike">
                          <a:solidFill>
                            <a:srgbClr val="006100"/>
                          </a:solidFill>
                          <a:latin typeface="Calibri"/>
                        </a:rPr>
                        <a:t>a</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900" b="0" i="0" u="none" strike="noStrike">
                          <a:solidFill>
                            <a:srgbClr val="006100"/>
                          </a:solidFill>
                          <a:latin typeface="Calibri"/>
                        </a:rPr>
                        <a:t>a</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000">
                <a:tc vMerge="1">
                  <a:txBody>
                    <a:bodyPr/>
                    <a:lstStyle/>
                    <a:p>
                      <a:pPr algn="ctr" fontAlgn="b"/>
                      <a:endParaRPr lang="en-US" sz="900" b="0" i="0" u="none" strike="noStrike" dirty="0">
                        <a:solidFill>
                          <a:srgbClr val="000000"/>
                        </a:solidFill>
                        <a:latin typeface="Calibri"/>
                      </a:endParaRP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A4R2</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m</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c>
                  <a:txBody>
                    <a:bodyPr/>
                    <a:lstStyle/>
                    <a:p>
                      <a:pPr algn="ctr" fontAlgn="b"/>
                      <a:r>
                        <a:rPr lang="en-US" sz="900" b="0" i="0" u="none" strike="noStrike">
                          <a:solidFill>
                            <a:srgbClr val="000000"/>
                          </a:solidFill>
                          <a:latin typeface="Calibri"/>
                        </a:rPr>
                        <a:t>m</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c>
                  <a:txBody>
                    <a:bodyPr/>
                    <a:lstStyle/>
                    <a:p>
                      <a:pPr algn="ctr" fontAlgn="b"/>
                      <a:r>
                        <a:rPr lang="en-US" sz="900" b="0" i="0" u="none" strike="noStrike">
                          <a:solidFill>
                            <a:srgbClr val="000000"/>
                          </a:solidFill>
                          <a:latin typeface="Calibri"/>
                        </a:rPr>
                        <a:t>m</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c>
                  <a:txBody>
                    <a:bodyPr/>
                    <a:lstStyle/>
                    <a:p>
                      <a:pPr algn="ctr" fontAlgn="b"/>
                      <a:r>
                        <a:rPr lang="en-US" sz="900" b="0" i="0" u="none" strike="noStrike">
                          <a:solidFill>
                            <a:srgbClr val="000000"/>
                          </a:solidFill>
                          <a:latin typeface="Calibri"/>
                        </a:rPr>
                        <a:t>m</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6100"/>
                          </a:solidFill>
                          <a:latin typeface="Calibri"/>
                        </a:rPr>
                        <a:t>a</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900" b="0" i="0" u="none" strike="noStrike">
                          <a:solidFill>
                            <a:srgbClr val="006100"/>
                          </a:solidFill>
                          <a:latin typeface="Calibri"/>
                        </a:rPr>
                        <a:t>a</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900" b="0" i="0" u="none" strike="noStrike">
                          <a:solidFill>
                            <a:srgbClr val="006100"/>
                          </a:solidFill>
                          <a:latin typeface="Calibri"/>
                        </a:rPr>
                        <a:t>a</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000">
                <a:tc row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dirty="0" smtClean="0">
                          <a:solidFill>
                            <a:srgbClr val="000000"/>
                          </a:solidFill>
                          <a:latin typeface="+mn-lt"/>
                        </a:rPr>
                        <a:t>RF fingers reparation</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A4L8</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m</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m</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6100"/>
                          </a:solidFill>
                          <a:latin typeface="Calibri"/>
                        </a:rPr>
                        <a:t>a</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900" b="0" i="0" u="none" strike="noStrike">
                          <a:solidFill>
                            <a:srgbClr val="006100"/>
                          </a:solidFill>
                          <a:latin typeface="Calibri"/>
                        </a:rPr>
                        <a:t>a</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900" b="0" i="0" u="none" strike="noStrike">
                          <a:solidFill>
                            <a:srgbClr val="006100"/>
                          </a:solidFill>
                          <a:latin typeface="Calibri"/>
                        </a:rPr>
                        <a:t>a</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000">
                <a:tc vMerge="1">
                  <a:txBody>
                    <a:bodyPr/>
                    <a:lstStyle/>
                    <a:p>
                      <a:pPr algn="ctr" fontAlgn="b"/>
                      <a:endParaRPr lang="en-US" sz="900" b="0" i="0" u="none" strike="noStrike" dirty="0">
                        <a:solidFill>
                          <a:srgbClr val="000000"/>
                        </a:solidFill>
                        <a:latin typeface="Calibri"/>
                      </a:endParaRP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A4R8</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m</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6100"/>
                          </a:solidFill>
                          <a:latin typeface="Calibri"/>
                        </a:rPr>
                        <a:t>a</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900" b="0" i="0" u="none" strike="noStrike">
                          <a:solidFill>
                            <a:srgbClr val="006100"/>
                          </a:solidFill>
                          <a:latin typeface="Calibri"/>
                        </a:rPr>
                        <a:t>a</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900" b="0" i="0" u="none" strike="noStrike">
                          <a:solidFill>
                            <a:srgbClr val="006100"/>
                          </a:solidFill>
                          <a:latin typeface="Calibri"/>
                        </a:rPr>
                        <a:t>a</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000">
                <a:tc>
                  <a:txBody>
                    <a:bodyPr/>
                    <a:lstStyle/>
                    <a:p>
                      <a:pPr algn="ctr" fontAlgn="b"/>
                      <a:r>
                        <a:rPr lang="en-US" sz="1200" b="0" i="0" u="none" strike="noStrike" dirty="0" smtClean="0">
                          <a:solidFill>
                            <a:srgbClr val="000000"/>
                          </a:solidFill>
                          <a:latin typeface="Calibri"/>
                        </a:rPr>
                        <a:t>NEG cartridge activation</a:t>
                      </a:r>
                      <a:endParaRPr lang="en-US" sz="1200" b="0" i="0" u="none" strike="noStrike" dirty="0">
                        <a:solidFill>
                          <a:srgbClr val="000000"/>
                        </a:solidFill>
                        <a:latin typeface="Calibri"/>
                      </a:endParaRP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dirty="0" smtClean="0">
                          <a:solidFill>
                            <a:srgbClr val="000000"/>
                          </a:solidFill>
                          <a:latin typeface="Calibri"/>
                        </a:rPr>
                        <a:t>CMS 18</a:t>
                      </a:r>
                      <a:endParaRPr lang="en-US" sz="900" b="0" i="0" u="none" strike="noStrike" dirty="0">
                        <a:solidFill>
                          <a:srgbClr val="000000"/>
                        </a:solidFill>
                        <a:latin typeface="Calibri"/>
                      </a:endParaRP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m</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6100"/>
                          </a:solidFill>
                          <a:latin typeface="Calibri"/>
                        </a:rPr>
                        <a:t>a</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900" b="0" i="0" u="none" strike="noStrike">
                          <a:solidFill>
                            <a:srgbClr val="006100"/>
                          </a:solidFill>
                          <a:latin typeface="Calibri"/>
                        </a:rPr>
                        <a:t>a</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900" b="0" i="0" u="none" strike="noStrike">
                          <a:solidFill>
                            <a:srgbClr val="000000"/>
                          </a:solidFill>
                          <a:latin typeface="Calibri"/>
                        </a:rPr>
                        <a:t>m</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000">
                <a:tc>
                  <a:txBody>
                    <a:bodyPr/>
                    <a:lstStyle/>
                    <a:p>
                      <a:pPr algn="ctr" fontAlgn="b"/>
                      <a:r>
                        <a:rPr lang="en-US" sz="1200" b="0" i="0" u="none" strike="noStrike" dirty="0" smtClean="0">
                          <a:solidFill>
                            <a:srgbClr val="000000"/>
                          </a:solidFill>
                          <a:latin typeface="Calibri"/>
                        </a:rPr>
                        <a:t>RF module </a:t>
                      </a:r>
                      <a:r>
                        <a:rPr lang="en-US" sz="1200" b="0" i="0" u="none" strike="noStrike" dirty="0" err="1" smtClean="0">
                          <a:solidFill>
                            <a:srgbClr val="000000"/>
                          </a:solidFill>
                          <a:latin typeface="Calibri"/>
                        </a:rPr>
                        <a:t>radiogr</a:t>
                      </a:r>
                      <a:r>
                        <a:rPr lang="en-US" sz="1200" b="0" i="0" u="none" strike="noStrike" dirty="0" smtClean="0">
                          <a:solidFill>
                            <a:srgbClr val="000000"/>
                          </a:solidFill>
                          <a:latin typeface="Calibri"/>
                        </a:rPr>
                        <a:t>.</a:t>
                      </a:r>
                      <a:endParaRPr lang="en-US" sz="1200" b="0" i="0" u="none" strike="noStrike" dirty="0">
                        <a:solidFill>
                          <a:srgbClr val="000000"/>
                        </a:solidFill>
                        <a:latin typeface="Calibri"/>
                      </a:endParaRP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Xray</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000">
                <a:tc rowSpan="2">
                  <a:txBody>
                    <a:bodyPr/>
                    <a:lstStyle/>
                    <a:p>
                      <a:pPr algn="ctr" fontAlgn="b"/>
                      <a:r>
                        <a:rPr lang="en-US" sz="1200" b="0" i="0" u="none" strike="noStrike" dirty="0" smtClean="0">
                          <a:solidFill>
                            <a:srgbClr val="000000"/>
                          </a:solidFill>
                          <a:latin typeface="Calibri"/>
                        </a:rPr>
                        <a:t>Triplets pumping</a:t>
                      </a:r>
                      <a:endParaRPr lang="en-US" sz="1200" b="0" i="0" u="none" strike="noStrike" dirty="0">
                        <a:solidFill>
                          <a:srgbClr val="000000"/>
                        </a:solidFill>
                        <a:latin typeface="Calibri"/>
                      </a:endParaRP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C000"/>
                    </a:solidFill>
                  </a:tcPr>
                </a:tc>
                <a:tc>
                  <a:txBody>
                    <a:bodyPr/>
                    <a:lstStyle/>
                    <a:p>
                      <a:pPr algn="ctr" fontAlgn="b"/>
                      <a:r>
                        <a:rPr lang="en-US" sz="900" b="0" i="0" u="none" strike="noStrike">
                          <a:solidFill>
                            <a:srgbClr val="000000"/>
                          </a:solidFill>
                          <a:latin typeface="Calibri"/>
                        </a:rPr>
                        <a:t>IT_1</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C00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8L</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900" b="0" i="0" u="none" strike="noStrike">
                          <a:solidFill>
                            <a:srgbClr val="000000"/>
                          </a:solidFill>
                          <a:latin typeface="Calibri"/>
                        </a:rPr>
                        <a:t>8R</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2L</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900" b="0" i="0" u="none" strike="noStrike">
                          <a:solidFill>
                            <a:srgbClr val="000000"/>
                          </a:solidFill>
                          <a:latin typeface="Calibri"/>
                        </a:rPr>
                        <a:t>2R</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000">
                <a:tc vMerge="1">
                  <a:txBody>
                    <a:bodyPr/>
                    <a:lstStyle/>
                    <a:p>
                      <a:pPr algn="ctr" fontAlgn="b"/>
                      <a:endParaRPr lang="en-US" sz="900" b="0" i="0" u="none" strike="noStrike" dirty="0">
                        <a:solidFill>
                          <a:srgbClr val="000000"/>
                        </a:solidFill>
                        <a:latin typeface="Calibri"/>
                      </a:endParaRP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C000"/>
                    </a:solidFill>
                  </a:tcPr>
                </a:tc>
                <a:tc>
                  <a:txBody>
                    <a:bodyPr/>
                    <a:lstStyle/>
                    <a:p>
                      <a:pPr algn="ctr" fontAlgn="b"/>
                      <a:r>
                        <a:rPr lang="en-US" sz="900" b="0" i="0" u="none" strike="noStrike" dirty="0">
                          <a:solidFill>
                            <a:srgbClr val="000000"/>
                          </a:solidFill>
                          <a:latin typeface="Calibri"/>
                        </a:rPr>
                        <a:t>IT_2</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C000"/>
                    </a:solidFill>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1L</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12</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900" b="0" i="0" u="none" strike="noStrike" dirty="0">
                          <a:solidFill>
                            <a:srgbClr val="000000"/>
                          </a:solidFill>
                          <a:latin typeface="Calibri"/>
                        </a:rPr>
                        <a:t>12</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900" b="0" i="0" u="none" strike="noStrike" dirty="0">
                          <a:solidFill>
                            <a:srgbClr val="000000"/>
                          </a:solidFill>
                          <a:latin typeface="Calibri"/>
                        </a:rPr>
                        <a:t>1R</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900" b="0" i="0" u="none" strike="noStrike" dirty="0">
                          <a:solidFill>
                            <a:srgbClr val="000000"/>
                          </a:solidFill>
                          <a:latin typeface="Calibri"/>
                        </a:rPr>
                        <a:t>5R</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5L</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nvGraphicFramePr>
        <p:xfrm>
          <a:off x="2667000" y="6400800"/>
          <a:ext cx="1371600" cy="381000"/>
        </p:xfrm>
        <a:graphic>
          <a:graphicData uri="http://schemas.openxmlformats.org/drawingml/2006/table">
            <a:tbl>
              <a:tblPr/>
              <a:tblGrid>
                <a:gridCol w="228600"/>
                <a:gridCol w="1143000"/>
              </a:tblGrid>
              <a:tr h="190500">
                <a:tc>
                  <a:txBody>
                    <a:bodyPr/>
                    <a:lstStyle/>
                    <a:p>
                      <a:pPr algn="ctr" fontAlgn="b"/>
                      <a:r>
                        <a:rPr lang="en-US" sz="1100" b="0" i="0" u="none" strike="noStrike" dirty="0">
                          <a:solidFill>
                            <a:srgbClr val="000000"/>
                          </a:solidFill>
                          <a:latin typeface="Calibri"/>
                        </a:rPr>
                        <a:t>m</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48B54"/>
                    </a:solidFill>
                  </a:tcPr>
                </a:tc>
                <a:tc>
                  <a:txBody>
                    <a:bodyPr/>
                    <a:lstStyle/>
                    <a:p>
                      <a:pPr marL="88900" indent="0" algn="l" fontAlgn="b"/>
                      <a:r>
                        <a:rPr lang="en-US" sz="1100" b="0" i="0" u="none" strike="noStrike" dirty="0">
                          <a:solidFill>
                            <a:srgbClr val="000000"/>
                          </a:solidFill>
                          <a:latin typeface="Calibri"/>
                        </a:rPr>
                        <a:t>mechanics</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0500">
                <a:tc>
                  <a:txBody>
                    <a:bodyPr/>
                    <a:lstStyle/>
                    <a:p>
                      <a:pPr algn="ctr" fontAlgn="b"/>
                      <a:r>
                        <a:rPr lang="en-US" sz="1100" b="0" i="0" u="none" strike="noStrike" dirty="0">
                          <a:solidFill>
                            <a:srgbClr val="9C6500"/>
                          </a:solidFill>
                          <a:latin typeface="Calibri"/>
                        </a:rPr>
                        <a:t>b</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9C"/>
                    </a:solidFill>
                  </a:tcPr>
                </a:tc>
                <a:tc>
                  <a:txBody>
                    <a:bodyPr/>
                    <a:lstStyle/>
                    <a:p>
                      <a:pPr marL="88900" indent="0" algn="l" fontAlgn="b"/>
                      <a:r>
                        <a:rPr lang="en-US" sz="1100" b="0" i="0" u="none" strike="noStrike" dirty="0">
                          <a:solidFill>
                            <a:srgbClr val="000000"/>
                          </a:solidFill>
                          <a:latin typeface="Calibri"/>
                        </a:rPr>
                        <a:t>bake out</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nvGraphicFramePr>
        <p:xfrm>
          <a:off x="228600" y="4069773"/>
          <a:ext cx="8712000" cy="2102427"/>
        </p:xfrm>
        <a:graphic>
          <a:graphicData uri="http://schemas.openxmlformats.org/drawingml/2006/table">
            <a:tbl>
              <a:tblPr/>
              <a:tblGrid>
                <a:gridCol w="1620000"/>
                <a:gridCol w="540000"/>
                <a:gridCol w="252000"/>
                <a:gridCol w="252000"/>
                <a:gridCol w="252000"/>
                <a:gridCol w="252000"/>
                <a:gridCol w="252000"/>
                <a:gridCol w="252000"/>
                <a:gridCol w="252000"/>
                <a:gridCol w="252000"/>
                <a:gridCol w="252000"/>
                <a:gridCol w="252000"/>
                <a:gridCol w="252000"/>
                <a:gridCol w="252000"/>
                <a:gridCol w="252000"/>
                <a:gridCol w="252000"/>
                <a:gridCol w="252000"/>
                <a:gridCol w="252000"/>
                <a:gridCol w="252000"/>
                <a:gridCol w="252000"/>
                <a:gridCol w="252000"/>
                <a:gridCol w="252000"/>
                <a:gridCol w="252000"/>
                <a:gridCol w="252000"/>
                <a:gridCol w="252000"/>
                <a:gridCol w="252000"/>
                <a:gridCol w="252000"/>
                <a:gridCol w="252000"/>
              </a:tblGrid>
              <a:tr h="233603">
                <a:tc>
                  <a:txBody>
                    <a:bodyPr/>
                    <a:lstStyle/>
                    <a:p>
                      <a:pPr algn="ctr" fontAlgn="b"/>
                      <a:r>
                        <a:rPr lang="en-US" sz="1200" b="1" i="0" u="none" strike="noStrike" dirty="0" smtClean="0">
                          <a:solidFill>
                            <a:srgbClr val="000000"/>
                          </a:solidFill>
                          <a:latin typeface="Calibri"/>
                        </a:rPr>
                        <a:t>Consolidation</a:t>
                      </a:r>
                      <a:endParaRPr lang="en-US" sz="1200" b="1" i="0" u="none" strike="noStrike" dirty="0">
                        <a:solidFill>
                          <a:srgbClr val="000000"/>
                        </a:solidFill>
                        <a:latin typeface="Calibri"/>
                      </a:endParaRPr>
                    </a:p>
                  </a:txBody>
                  <a:tcPr marL="7697" marR="7697" marT="7697"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900" b="0" i="0" u="none" strike="noStrike" dirty="0">
                        <a:solidFill>
                          <a:srgbClr val="000000"/>
                        </a:solidFill>
                        <a:latin typeface="Calibri"/>
                      </a:endParaRP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2">
                  <a:txBody>
                    <a:bodyPr/>
                    <a:lstStyle/>
                    <a:p>
                      <a:pPr algn="ctr" fontAlgn="b"/>
                      <a:r>
                        <a:rPr lang="en-US" sz="900" b="0" i="0" u="none" strike="noStrike">
                          <a:solidFill>
                            <a:srgbClr val="000000"/>
                          </a:solidFill>
                          <a:latin typeface="Calibri"/>
                        </a:rPr>
                        <a:t>wk49</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a:solidFill>
                            <a:srgbClr val="000000"/>
                          </a:solidFill>
                          <a:latin typeface="Calibri"/>
                        </a:rPr>
                        <a:t>wk50</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a:solidFill>
                            <a:srgbClr val="000000"/>
                          </a:solidFill>
                          <a:latin typeface="Calibri"/>
                        </a:rPr>
                        <a:t>wk51</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a:solidFill>
                            <a:srgbClr val="000000"/>
                          </a:solidFill>
                          <a:latin typeface="Calibri"/>
                        </a:rPr>
                        <a:t>wk52</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a:solidFill>
                            <a:srgbClr val="000000"/>
                          </a:solidFill>
                          <a:latin typeface="Calibri"/>
                        </a:rPr>
                        <a:t>wk1</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a:solidFill>
                            <a:srgbClr val="000000"/>
                          </a:solidFill>
                          <a:latin typeface="Calibri"/>
                        </a:rPr>
                        <a:t>wk2</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a:solidFill>
                            <a:srgbClr val="000000"/>
                          </a:solidFill>
                          <a:latin typeface="Calibri"/>
                        </a:rPr>
                        <a:t>wk3</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a:solidFill>
                            <a:srgbClr val="000000"/>
                          </a:solidFill>
                          <a:latin typeface="Calibri"/>
                        </a:rPr>
                        <a:t>wk4</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a:solidFill>
                            <a:srgbClr val="000000"/>
                          </a:solidFill>
                          <a:latin typeface="Calibri"/>
                        </a:rPr>
                        <a:t>wk5</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a:solidFill>
                            <a:srgbClr val="000000"/>
                          </a:solidFill>
                          <a:latin typeface="Calibri"/>
                        </a:rPr>
                        <a:t>wk6</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a:solidFill>
                            <a:srgbClr val="000000"/>
                          </a:solidFill>
                          <a:latin typeface="Calibri"/>
                        </a:rPr>
                        <a:t>wk7</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a:solidFill>
                            <a:srgbClr val="000000"/>
                          </a:solidFill>
                          <a:latin typeface="Calibri"/>
                        </a:rPr>
                        <a:t>wk8</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900" b="0" i="0" u="none" strike="noStrike">
                          <a:solidFill>
                            <a:srgbClr val="000000"/>
                          </a:solidFill>
                          <a:latin typeface="Calibri"/>
                        </a:rPr>
                        <a:t>wk9</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r>
              <a:tr h="233603">
                <a:tc>
                  <a:txBody>
                    <a:bodyPr/>
                    <a:lstStyle/>
                    <a:p>
                      <a:pPr algn="ctr" fontAlgn="b"/>
                      <a:endParaRPr lang="en-US" sz="1200" b="1" i="0" u="none" strike="noStrike" dirty="0">
                        <a:solidFill>
                          <a:srgbClr val="000000"/>
                        </a:solidFill>
                        <a:latin typeface="Calibri"/>
                      </a:endParaRP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1" i="0" u="none" strike="noStrike">
                          <a:solidFill>
                            <a:srgbClr val="000000"/>
                          </a:solidFill>
                          <a:latin typeface="Calibri"/>
                        </a:rPr>
                        <a:t>task</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900" b="0" i="0" u="none" strike="noStrike">
                          <a:solidFill>
                            <a:srgbClr val="000000"/>
                          </a:solidFill>
                          <a:latin typeface="Calibri"/>
                        </a:rPr>
                        <a:t>1st</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900" b="0" i="0" u="none" strike="noStrike">
                          <a:solidFill>
                            <a:srgbClr val="000000"/>
                          </a:solidFill>
                          <a:latin typeface="Calibri"/>
                        </a:rPr>
                        <a:t>2nd</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r>
              <a:tr h="233603">
                <a:tc>
                  <a:txBody>
                    <a:bodyPr/>
                    <a:lstStyle/>
                    <a:p>
                      <a:pPr algn="ctr" fontAlgn="b"/>
                      <a:r>
                        <a:rPr lang="en-US" sz="1200" b="0" i="0" u="none" strike="noStrike" dirty="0" smtClean="0">
                          <a:solidFill>
                            <a:srgbClr val="000000"/>
                          </a:solidFill>
                          <a:latin typeface="Calibri"/>
                        </a:rPr>
                        <a:t>Solenoids</a:t>
                      </a:r>
                      <a:endParaRPr lang="en-US" sz="1200" b="0" i="0" u="none" strike="noStrike" dirty="0">
                        <a:solidFill>
                          <a:srgbClr val="000000"/>
                        </a:solidFill>
                        <a:latin typeface="Calibri"/>
                      </a:endParaRP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dirty="0">
                          <a:solidFill>
                            <a:srgbClr val="000000"/>
                          </a:solidFill>
                          <a:latin typeface="Calibri"/>
                        </a:rPr>
                        <a:t>MKI2 sole</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3603">
                <a:tc>
                  <a:txBody>
                    <a:bodyPr/>
                    <a:lstStyle/>
                    <a:p>
                      <a:pPr algn="ctr" fontAlgn="b"/>
                      <a:r>
                        <a:rPr lang="en-US" sz="1200" b="0" i="0" u="none" strike="noStrike" dirty="0" smtClean="0">
                          <a:solidFill>
                            <a:srgbClr val="000000"/>
                          </a:solidFill>
                          <a:latin typeface="Calibri"/>
                        </a:rPr>
                        <a:t>Wire</a:t>
                      </a:r>
                      <a:r>
                        <a:rPr lang="en-US" sz="1200" b="0" i="0" u="none" strike="noStrike" baseline="0" dirty="0" smtClean="0">
                          <a:solidFill>
                            <a:srgbClr val="000000"/>
                          </a:solidFill>
                          <a:latin typeface="Calibri"/>
                        </a:rPr>
                        <a:t> scanner </a:t>
                      </a:r>
                      <a:endParaRPr lang="en-US" sz="1200" b="0" i="0" u="none" strike="noStrike" dirty="0">
                        <a:solidFill>
                          <a:srgbClr val="000000"/>
                        </a:solidFill>
                        <a:latin typeface="Calibri"/>
                      </a:endParaRP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E5L4</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m</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6100"/>
                          </a:solidFill>
                          <a:latin typeface="Calibri"/>
                        </a:rPr>
                        <a:t>a</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900" b="0" i="0" u="none" strike="noStrike">
                          <a:solidFill>
                            <a:srgbClr val="006100"/>
                          </a:solidFill>
                          <a:latin typeface="Calibri"/>
                        </a:rPr>
                        <a:t>a</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3603">
                <a:tc>
                  <a:txBody>
                    <a:bodyPr/>
                    <a:lstStyle/>
                    <a:p>
                      <a:pPr algn="ctr" fontAlgn="b"/>
                      <a:r>
                        <a:rPr lang="en-US" sz="1200" b="0" i="0" u="none" strike="noStrike" dirty="0" smtClean="0">
                          <a:solidFill>
                            <a:srgbClr val="000000"/>
                          </a:solidFill>
                          <a:latin typeface="Calibri"/>
                        </a:rPr>
                        <a:t>Solenoids</a:t>
                      </a:r>
                      <a:endParaRPr lang="en-US" sz="1200" b="0" i="0" u="none" strike="noStrike" dirty="0">
                        <a:solidFill>
                          <a:srgbClr val="000000"/>
                        </a:solidFill>
                        <a:latin typeface="Calibri"/>
                      </a:endParaRP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MKI8 sole</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3603">
                <a:tc>
                  <a:txBody>
                    <a:bodyPr/>
                    <a:lstStyle/>
                    <a:p>
                      <a:pPr algn="ctr" fontAlgn="b"/>
                      <a:r>
                        <a:rPr lang="en-US" sz="1200" b="0" i="0" u="none" strike="noStrike" dirty="0" smtClean="0">
                          <a:solidFill>
                            <a:srgbClr val="000000"/>
                          </a:solidFill>
                          <a:latin typeface="Calibri"/>
                        </a:rPr>
                        <a:t>(to be confirmed)</a:t>
                      </a:r>
                      <a:endParaRPr lang="en-US" sz="1200" b="0" i="0" u="none" strike="noStrike" dirty="0">
                        <a:solidFill>
                          <a:srgbClr val="000000"/>
                        </a:solidFill>
                        <a:latin typeface="Calibri"/>
                      </a:endParaRP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MKID8</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m</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c>
                  <a:txBody>
                    <a:bodyPr/>
                    <a:lstStyle/>
                    <a:p>
                      <a:pPr algn="ctr" fontAlgn="b"/>
                      <a:r>
                        <a:rPr lang="en-US" sz="900" b="0" i="0" u="none" strike="noStrike">
                          <a:solidFill>
                            <a:srgbClr val="000000"/>
                          </a:solidFill>
                          <a:latin typeface="Calibri"/>
                        </a:rPr>
                        <a:t>m</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6100"/>
                          </a:solidFill>
                          <a:latin typeface="Calibri"/>
                        </a:rPr>
                        <a:t>a</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900" b="0" i="0" u="none" strike="noStrike">
                          <a:solidFill>
                            <a:srgbClr val="006100"/>
                          </a:solidFill>
                          <a:latin typeface="Calibri"/>
                        </a:rPr>
                        <a:t>a</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3603">
                <a:tc rowSpan="2">
                  <a:txBody>
                    <a:bodyPr/>
                    <a:lstStyle/>
                    <a:p>
                      <a:pPr algn="ctr" fontAlgn="b"/>
                      <a:r>
                        <a:rPr lang="en-US" sz="1200" b="0" i="0" u="none" strike="noStrike" dirty="0" smtClean="0">
                          <a:solidFill>
                            <a:srgbClr val="000000"/>
                          </a:solidFill>
                          <a:latin typeface="Calibri"/>
                        </a:rPr>
                        <a:t>BGI</a:t>
                      </a:r>
                      <a:endParaRPr lang="en-US" sz="1200" b="0" i="0" u="none" strike="noStrike" dirty="0">
                        <a:solidFill>
                          <a:srgbClr val="000000"/>
                        </a:solidFill>
                        <a:latin typeface="Calibri"/>
                      </a:endParaRP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D5L4</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m</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6100"/>
                          </a:solidFill>
                          <a:latin typeface="Calibri"/>
                        </a:rPr>
                        <a:t>a</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900" b="0" i="0" u="none" strike="noStrike">
                          <a:solidFill>
                            <a:srgbClr val="006100"/>
                          </a:solidFill>
                          <a:latin typeface="Calibri"/>
                        </a:rPr>
                        <a:t>a</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3603">
                <a:tc vMerge="1">
                  <a:txBody>
                    <a:bodyPr/>
                    <a:lstStyle/>
                    <a:p>
                      <a:pPr algn="ctr" fontAlgn="b"/>
                      <a:endParaRPr lang="en-US" sz="900" b="0" i="0" u="none" strike="noStrike" dirty="0">
                        <a:solidFill>
                          <a:srgbClr val="000000"/>
                        </a:solidFill>
                        <a:latin typeface="Calibri"/>
                      </a:endParaRP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D5R4</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m</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c>
                  <a:txBody>
                    <a:bodyPr/>
                    <a:lstStyle/>
                    <a:p>
                      <a:pPr algn="ctr" fontAlgn="b"/>
                      <a:r>
                        <a:rPr lang="en-US" sz="900" b="0" i="0" u="none" strike="noStrike">
                          <a:solidFill>
                            <a:srgbClr val="000000"/>
                          </a:solidFill>
                          <a:latin typeface="Calibri"/>
                        </a:rPr>
                        <a:t>m</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6100"/>
                          </a:solidFill>
                          <a:latin typeface="Calibri"/>
                        </a:rPr>
                        <a:t>a</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900" b="0" i="0" u="none" strike="noStrike">
                          <a:solidFill>
                            <a:srgbClr val="006100"/>
                          </a:solidFill>
                          <a:latin typeface="Calibri"/>
                        </a:rPr>
                        <a:t>a</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9C6500"/>
                          </a:solidFill>
                          <a:latin typeface="Calibri"/>
                        </a:rPr>
                        <a:t>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3603">
                <a:tc>
                  <a:txBody>
                    <a:bodyPr/>
                    <a:lstStyle/>
                    <a:p>
                      <a:pPr algn="ctr" fontAlgn="b"/>
                      <a:endParaRPr lang="en-US" sz="1200" b="0" i="0" u="none" strike="noStrike" dirty="0">
                        <a:solidFill>
                          <a:srgbClr val="000000"/>
                        </a:solidFill>
                        <a:latin typeface="Calibri"/>
                      </a:endParaRP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dirty="0">
                          <a:solidFill>
                            <a:srgbClr val="000000"/>
                          </a:solidFill>
                          <a:latin typeface="Calibri"/>
                        </a:rPr>
                        <a:t>MKB</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m</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B54"/>
                    </a:solidFill>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7697" marR="7697" marT="7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nvGraphicFramePr>
        <p:xfrm>
          <a:off x="4724400" y="6400800"/>
          <a:ext cx="1371600" cy="381000"/>
        </p:xfrm>
        <a:graphic>
          <a:graphicData uri="http://schemas.openxmlformats.org/drawingml/2006/table">
            <a:tbl>
              <a:tblPr/>
              <a:tblGrid>
                <a:gridCol w="228600"/>
                <a:gridCol w="1143000"/>
              </a:tblGrid>
              <a:tr h="190500">
                <a:tc>
                  <a:txBody>
                    <a:bodyPr/>
                    <a:lstStyle/>
                    <a:p>
                      <a:pPr algn="ctr" fontAlgn="b"/>
                      <a:r>
                        <a:rPr lang="en-US" sz="1100" b="0" i="0" u="none" strike="noStrike" dirty="0">
                          <a:solidFill>
                            <a:srgbClr val="006100"/>
                          </a:solidFill>
                          <a:latin typeface="Calibri"/>
                        </a:rPr>
                        <a:t>a</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EFCE"/>
                    </a:solidFill>
                  </a:tcPr>
                </a:tc>
                <a:tc>
                  <a:txBody>
                    <a:bodyPr/>
                    <a:lstStyle/>
                    <a:p>
                      <a:pPr marL="88900" indent="0" algn="l" fontAlgn="b"/>
                      <a:r>
                        <a:rPr lang="en-US" sz="1100" b="0" i="0" u="none" strike="noStrike" dirty="0">
                          <a:solidFill>
                            <a:srgbClr val="000000"/>
                          </a:solidFill>
                          <a:latin typeface="Calibri"/>
                        </a:rPr>
                        <a:t>activation</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0500">
                <a:tc>
                  <a:txBody>
                    <a:bodyPr/>
                    <a:lstStyle/>
                    <a:p>
                      <a:pPr algn="ctr" fontAlgn="b"/>
                      <a:r>
                        <a:rPr lang="en-US" sz="1100" b="0" i="0" u="none" strike="noStrike">
                          <a:solidFill>
                            <a:srgbClr val="000000"/>
                          </a:solidFill>
                          <a:latin typeface="Calibri"/>
                        </a:rPr>
                        <a:t>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marL="88900" indent="0" algn="l" fontAlgn="b"/>
                      <a:r>
                        <a:rPr lang="en-US" sz="1100" b="0" i="0" u="none" strike="noStrike" dirty="0">
                          <a:solidFill>
                            <a:srgbClr val="000000"/>
                          </a:solidFill>
                          <a:latin typeface="Calibri"/>
                        </a:rPr>
                        <a:t>X ray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9" name="Table 8"/>
          <p:cNvGraphicFramePr>
            <a:graphicFrameLocks noGrp="1"/>
          </p:cNvGraphicFramePr>
          <p:nvPr/>
        </p:nvGraphicFramePr>
        <p:xfrm>
          <a:off x="6705600" y="6400800"/>
          <a:ext cx="1371600" cy="190500"/>
        </p:xfrm>
        <a:graphic>
          <a:graphicData uri="http://schemas.openxmlformats.org/drawingml/2006/table">
            <a:tbl>
              <a:tblPr/>
              <a:tblGrid>
                <a:gridCol w="228600"/>
                <a:gridCol w="1143000"/>
              </a:tblGrid>
              <a:tr h="190500">
                <a:tc>
                  <a:txBody>
                    <a:bodyPr/>
                    <a:lstStyle/>
                    <a:p>
                      <a:pPr algn="ctr" fontAlgn="b"/>
                      <a:r>
                        <a:rPr lang="en-US" sz="1100" b="0" i="0" u="none" strike="noStrike" dirty="0">
                          <a:solidFill>
                            <a:srgbClr val="000000"/>
                          </a:solidFill>
                          <a:latin typeface="Calibri"/>
                        </a:rPr>
                        <a:t>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88900" indent="0" algn="l" fontAlgn="b"/>
                      <a:r>
                        <a:rPr lang="en-US" sz="1100" b="0" i="0" u="none" strike="noStrike" dirty="0">
                          <a:solidFill>
                            <a:srgbClr val="000000"/>
                          </a:solidFill>
                          <a:latin typeface="Calibri"/>
                        </a:rPr>
                        <a:t>triplets pumping</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910643091"/>
              </p:ext>
            </p:extLst>
          </p:nvPr>
        </p:nvGraphicFramePr>
        <p:xfrm>
          <a:off x="5791200" y="1600200"/>
          <a:ext cx="3200400" cy="4079240"/>
        </p:xfrm>
        <a:graphic>
          <a:graphicData uri="http://schemas.openxmlformats.org/drawingml/2006/table">
            <a:tbl>
              <a:tblPr firstRow="1" bandRow="1">
                <a:tableStyleId>{5C22544A-7EE6-4342-B048-85BDC9FD1C3A}</a:tableStyleId>
              </a:tblPr>
              <a:tblGrid>
                <a:gridCol w="2133600"/>
                <a:gridCol w="1066800"/>
              </a:tblGrid>
              <a:tr h="370840">
                <a:tc>
                  <a:txBody>
                    <a:bodyPr/>
                    <a:lstStyle/>
                    <a:p>
                      <a:endParaRPr lang="en-US" dirty="0"/>
                    </a:p>
                  </a:txBody>
                  <a:tcPr/>
                </a:tc>
                <a:tc>
                  <a:txBody>
                    <a:bodyPr/>
                    <a:lstStyle/>
                    <a:p>
                      <a:pPr algn="ctr"/>
                      <a:r>
                        <a:rPr lang="en-US" dirty="0" smtClean="0"/>
                        <a:t>Days</a:t>
                      </a:r>
                      <a:endParaRPr lang="en-US" dirty="0"/>
                    </a:p>
                  </a:txBody>
                  <a:tcPr/>
                </a:tc>
              </a:tr>
              <a:tr h="370840">
                <a:tc>
                  <a:txBody>
                    <a:bodyPr/>
                    <a:lstStyle/>
                    <a:p>
                      <a:r>
                        <a:rPr lang="en-US" dirty="0" smtClean="0"/>
                        <a:t>Commissioning</a:t>
                      </a:r>
                      <a:endParaRPr lang="en-US" dirty="0"/>
                    </a:p>
                  </a:txBody>
                  <a:tcPr/>
                </a:tc>
                <a:tc>
                  <a:txBody>
                    <a:bodyPr/>
                    <a:lstStyle/>
                    <a:p>
                      <a:pPr algn="ctr"/>
                      <a:r>
                        <a:rPr lang="en-US" dirty="0" smtClean="0"/>
                        <a:t>23</a:t>
                      </a:r>
                      <a:endParaRPr lang="en-US" dirty="0"/>
                    </a:p>
                  </a:txBody>
                  <a:tcPr/>
                </a:tc>
              </a:tr>
              <a:tr h="370840">
                <a:tc>
                  <a:txBody>
                    <a:bodyPr/>
                    <a:lstStyle/>
                    <a:p>
                      <a:r>
                        <a:rPr lang="en-US" dirty="0" smtClean="0"/>
                        <a:t>MD</a:t>
                      </a:r>
                      <a:endParaRPr lang="en-US" dirty="0"/>
                    </a:p>
                  </a:txBody>
                  <a:tcPr/>
                </a:tc>
                <a:tc>
                  <a:txBody>
                    <a:bodyPr/>
                    <a:lstStyle/>
                    <a:p>
                      <a:pPr algn="ctr"/>
                      <a:r>
                        <a:rPr lang="en-US" dirty="0" smtClean="0"/>
                        <a:t>22</a:t>
                      </a:r>
                      <a:endParaRPr lang="en-US" dirty="0"/>
                    </a:p>
                  </a:txBody>
                  <a:tcPr/>
                </a:tc>
              </a:tr>
              <a:tr h="370840">
                <a:tc>
                  <a:txBody>
                    <a:bodyPr/>
                    <a:lstStyle/>
                    <a:p>
                      <a:r>
                        <a:rPr lang="en-US" dirty="0" smtClean="0"/>
                        <a:t>Technical stops</a:t>
                      </a:r>
                      <a:endParaRPr lang="en-US" dirty="0"/>
                    </a:p>
                  </a:txBody>
                  <a:tcPr/>
                </a:tc>
                <a:tc>
                  <a:txBody>
                    <a:bodyPr/>
                    <a:lstStyle/>
                    <a:p>
                      <a:pPr algn="ctr"/>
                      <a:r>
                        <a:rPr lang="en-US" dirty="0" smtClean="0"/>
                        <a:t>20</a:t>
                      </a:r>
                      <a:endParaRPr lang="en-US" dirty="0"/>
                    </a:p>
                  </a:txBody>
                  <a:tcPr/>
                </a:tc>
              </a:tr>
              <a:tr h="370840">
                <a:tc>
                  <a:txBody>
                    <a:bodyPr/>
                    <a:lstStyle/>
                    <a:p>
                      <a:r>
                        <a:rPr lang="en-US" dirty="0" smtClean="0"/>
                        <a:t>Recovery &amp; ramp-up</a:t>
                      </a:r>
                      <a:endParaRPr lang="en-US" dirty="0"/>
                    </a:p>
                  </a:txBody>
                  <a:tcPr/>
                </a:tc>
                <a:tc>
                  <a:txBody>
                    <a:bodyPr/>
                    <a:lstStyle/>
                    <a:p>
                      <a:pPr algn="ctr"/>
                      <a:r>
                        <a:rPr lang="en-US" dirty="0" smtClean="0"/>
                        <a:t>16</a:t>
                      </a:r>
                      <a:endParaRPr lang="en-US" dirty="0"/>
                    </a:p>
                  </a:txBody>
                  <a:tcPr/>
                </a:tc>
              </a:tr>
              <a:tr h="370840">
                <a:tc>
                  <a:txBody>
                    <a:bodyPr/>
                    <a:lstStyle/>
                    <a:p>
                      <a:r>
                        <a:rPr lang="en-US" dirty="0" smtClean="0"/>
                        <a:t>Initial</a:t>
                      </a:r>
                      <a:r>
                        <a:rPr lang="en-US" baseline="0" dirty="0" smtClean="0"/>
                        <a:t> ramp-up</a:t>
                      </a:r>
                      <a:endParaRPr lang="en-US" dirty="0"/>
                    </a:p>
                  </a:txBody>
                  <a:tcPr/>
                </a:tc>
                <a:tc>
                  <a:txBody>
                    <a:bodyPr/>
                    <a:lstStyle/>
                    <a:p>
                      <a:pPr algn="ctr"/>
                      <a:r>
                        <a:rPr lang="en-US" dirty="0" smtClean="0"/>
                        <a:t>16</a:t>
                      </a:r>
                      <a:endParaRPr lang="en-US" dirty="0"/>
                    </a:p>
                  </a:txBody>
                  <a:tcPr/>
                </a:tc>
              </a:tr>
              <a:tr h="370840">
                <a:tc>
                  <a:txBody>
                    <a:bodyPr/>
                    <a:lstStyle/>
                    <a:p>
                      <a:r>
                        <a:rPr lang="en-US" dirty="0" smtClean="0">
                          <a:solidFill>
                            <a:schemeClr val="tx1"/>
                          </a:solidFill>
                        </a:rPr>
                        <a:t>Scrubbing for 25 ns</a:t>
                      </a:r>
                      <a:endParaRPr lang="en-US" dirty="0">
                        <a:solidFill>
                          <a:schemeClr val="tx1"/>
                        </a:solidFill>
                      </a:endParaRPr>
                    </a:p>
                  </a:txBody>
                  <a:tcPr/>
                </a:tc>
                <a:tc>
                  <a:txBody>
                    <a:bodyPr/>
                    <a:lstStyle/>
                    <a:p>
                      <a:pPr algn="ctr"/>
                      <a:r>
                        <a:rPr lang="en-US" dirty="0" smtClean="0">
                          <a:solidFill>
                            <a:schemeClr val="tx1"/>
                          </a:solidFill>
                        </a:rPr>
                        <a:t>5</a:t>
                      </a:r>
                      <a:endParaRPr lang="en-US" dirty="0">
                        <a:solidFill>
                          <a:schemeClr val="tx1"/>
                        </a:solidFill>
                      </a:endParaRPr>
                    </a:p>
                  </a:txBody>
                  <a:tcPr/>
                </a:tc>
              </a:tr>
              <a:tr h="370840">
                <a:tc>
                  <a:txBody>
                    <a:bodyPr/>
                    <a:lstStyle/>
                    <a:p>
                      <a:r>
                        <a:rPr lang="en-US" dirty="0" smtClean="0">
                          <a:solidFill>
                            <a:srgbClr val="FF0000"/>
                          </a:solidFill>
                        </a:rPr>
                        <a:t>Proton</a:t>
                      </a:r>
                      <a:r>
                        <a:rPr lang="en-US" baseline="0" dirty="0" smtClean="0">
                          <a:solidFill>
                            <a:srgbClr val="FF0000"/>
                          </a:solidFill>
                        </a:rPr>
                        <a:t> running</a:t>
                      </a:r>
                      <a:endParaRPr lang="en-US" dirty="0">
                        <a:solidFill>
                          <a:srgbClr val="FF0000"/>
                        </a:solidFill>
                      </a:endParaRPr>
                    </a:p>
                  </a:txBody>
                  <a:tcPr/>
                </a:tc>
                <a:tc>
                  <a:txBody>
                    <a:bodyPr/>
                    <a:lstStyle/>
                    <a:p>
                      <a:pPr algn="ctr"/>
                      <a:r>
                        <a:rPr lang="en-US" dirty="0" smtClean="0">
                          <a:solidFill>
                            <a:srgbClr val="FF0000"/>
                          </a:solidFill>
                        </a:rPr>
                        <a:t>~125</a:t>
                      </a:r>
                      <a:endParaRPr lang="en-US" dirty="0">
                        <a:solidFill>
                          <a:srgbClr val="FF0000"/>
                        </a:solidFill>
                      </a:endParaRPr>
                    </a:p>
                  </a:txBody>
                  <a:tcPr/>
                </a:tc>
              </a:tr>
              <a:tr h="370840">
                <a:tc>
                  <a:txBody>
                    <a:bodyPr/>
                    <a:lstStyle/>
                    <a:p>
                      <a:r>
                        <a:rPr lang="en-US" dirty="0" smtClean="0"/>
                        <a:t>Special runs</a:t>
                      </a:r>
                      <a:endParaRPr lang="en-US" dirty="0"/>
                    </a:p>
                  </a:txBody>
                  <a:tcPr/>
                </a:tc>
                <a:tc>
                  <a:txBody>
                    <a:bodyPr/>
                    <a:lstStyle/>
                    <a:p>
                      <a:pPr algn="ctr"/>
                      <a:r>
                        <a:rPr lang="en-US" dirty="0" smtClean="0"/>
                        <a:t>~8</a:t>
                      </a:r>
                      <a:endParaRPr lang="en-US" dirty="0"/>
                    </a:p>
                  </a:txBody>
                  <a:tcPr/>
                </a:tc>
              </a:tr>
              <a:tr h="370840">
                <a:tc>
                  <a:txBody>
                    <a:bodyPr/>
                    <a:lstStyle/>
                    <a:p>
                      <a:r>
                        <a:rPr lang="en-US" dirty="0" smtClean="0"/>
                        <a:t>Ion setup</a:t>
                      </a:r>
                      <a:endParaRPr lang="en-US" dirty="0"/>
                    </a:p>
                  </a:txBody>
                  <a:tcPr/>
                </a:tc>
                <a:tc>
                  <a:txBody>
                    <a:bodyPr/>
                    <a:lstStyle/>
                    <a:p>
                      <a:pPr algn="ctr"/>
                      <a:r>
                        <a:rPr lang="en-US" dirty="0" smtClean="0"/>
                        <a:t>4</a:t>
                      </a:r>
                      <a:endParaRPr lang="en-US" dirty="0"/>
                    </a:p>
                  </a:txBody>
                  <a:tcPr/>
                </a:tc>
              </a:tr>
              <a:tr h="370840">
                <a:tc>
                  <a:txBody>
                    <a:bodyPr/>
                    <a:lstStyle/>
                    <a:p>
                      <a:r>
                        <a:rPr lang="en-US" dirty="0" smtClean="0"/>
                        <a:t>Ion run</a:t>
                      </a:r>
                      <a:endParaRPr lang="en-US" dirty="0"/>
                    </a:p>
                  </a:txBody>
                  <a:tcPr/>
                </a:tc>
                <a:tc>
                  <a:txBody>
                    <a:bodyPr/>
                    <a:lstStyle/>
                    <a:p>
                      <a:pPr algn="ctr"/>
                      <a:r>
                        <a:rPr lang="en-US" dirty="0" smtClean="0"/>
                        <a:t>24</a:t>
                      </a:r>
                      <a:endParaRPr lang="en-US" dirty="0"/>
                    </a:p>
                  </a:txBody>
                  <a:tcPr/>
                </a:tc>
              </a:tr>
            </a:tbl>
          </a:graphicData>
        </a:graphic>
      </p:graphicFrame>
      <p:sp>
        <p:nvSpPr>
          <p:cNvPr id="3" name="TextBox 2"/>
          <p:cNvSpPr txBox="1"/>
          <p:nvPr/>
        </p:nvSpPr>
        <p:spPr>
          <a:xfrm>
            <a:off x="5943600" y="228600"/>
            <a:ext cx="2895600" cy="769441"/>
          </a:xfrm>
          <a:prstGeom prst="rect">
            <a:avLst/>
          </a:prstGeom>
          <a:noFill/>
        </p:spPr>
        <p:txBody>
          <a:bodyPr wrap="square" rtlCol="0">
            <a:spAutoFit/>
          </a:bodyPr>
          <a:lstStyle/>
          <a:p>
            <a:pPr algn="ctr">
              <a:spcBef>
                <a:spcPct val="0"/>
              </a:spcBef>
              <a:defRPr/>
            </a:pPr>
            <a:r>
              <a:rPr lang="en-US" sz="4400" b="1" dirty="0" smtClean="0">
                <a:solidFill>
                  <a:schemeClr val="accent3">
                    <a:lumMod val="75000"/>
                  </a:schemeClr>
                </a:solidFill>
                <a:ea typeface="+mj-ea"/>
                <a:cs typeface="+mj-cs"/>
              </a:rPr>
              <a:t>2012 - draft</a:t>
            </a:r>
            <a:endParaRPr lang="en-US" sz="4400" b="1" dirty="0">
              <a:solidFill>
                <a:schemeClr val="accent3">
                  <a:lumMod val="75000"/>
                </a:schemeClr>
              </a:solidFill>
              <a:ea typeface="+mj-ea"/>
              <a:cs typeface="+mj-cs"/>
            </a:endParaRPr>
          </a:p>
        </p:txBody>
      </p:sp>
      <p:pic>
        <p:nvPicPr>
          <p:cNvPr id="4" name="Picture 3"/>
          <p:cNvPicPr>
            <a:picLocks noChangeAspect="1"/>
          </p:cNvPicPr>
          <p:nvPr/>
        </p:nvPicPr>
        <p:blipFill>
          <a:blip r:embed="rId3" cstate="print"/>
          <a:stretch>
            <a:fillRect/>
          </a:stretch>
        </p:blipFill>
        <p:spPr>
          <a:xfrm>
            <a:off x="0" y="0"/>
            <a:ext cx="5721421" cy="6858000"/>
          </a:xfrm>
          <a:prstGeom prst="rect">
            <a:avLst/>
          </a:prstGeom>
        </p:spPr>
      </p:pic>
      <p:sp>
        <p:nvSpPr>
          <p:cNvPr id="5" name="Rectangle 4"/>
          <p:cNvSpPr/>
          <p:nvPr/>
        </p:nvSpPr>
        <p:spPr>
          <a:xfrm>
            <a:off x="7315397" y="6243191"/>
            <a:ext cx="1752403" cy="538609"/>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lgn="ctr"/>
            <a:r>
              <a:rPr lang="en-US" dirty="0" smtClean="0"/>
              <a:t>Mike Lamont </a:t>
            </a:r>
          </a:p>
          <a:p>
            <a:pPr algn="ctr"/>
            <a:r>
              <a:rPr lang="en-US" sz="1100" dirty="0" smtClean="0"/>
              <a:t>LHC operation perspectives</a:t>
            </a:r>
            <a:endParaRPr lang="en-US" sz="11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b="1" dirty="0" smtClean="0">
                <a:solidFill>
                  <a:schemeClr val="accent3">
                    <a:lumMod val="75000"/>
                  </a:schemeClr>
                </a:solidFill>
                <a:latin typeface="+mn-lt"/>
              </a:rPr>
              <a:t>Thanks</a:t>
            </a:r>
            <a:endParaRPr lang="fr-CH" b="1" dirty="0">
              <a:solidFill>
                <a:schemeClr val="accent3">
                  <a:lumMod val="75000"/>
                </a:schemeClr>
              </a:solidFill>
              <a:latin typeface="+mn-lt"/>
            </a:endParaRPr>
          </a:p>
        </p:txBody>
      </p:sp>
      <p:sp>
        <p:nvSpPr>
          <p:cNvPr id="4" name="TextBox 3"/>
          <p:cNvSpPr txBox="1"/>
          <p:nvPr/>
        </p:nvSpPr>
        <p:spPr>
          <a:xfrm>
            <a:off x="3352800" y="6581001"/>
            <a:ext cx="2590800" cy="276999"/>
          </a:xfrm>
          <a:prstGeom prst="rect">
            <a:avLst/>
          </a:prstGeom>
          <a:noFill/>
        </p:spPr>
        <p:txBody>
          <a:bodyPr wrap="square" rtlCol="0">
            <a:spAutoFit/>
          </a:bodyPr>
          <a:lstStyle/>
          <a:p>
            <a:pPr algn="ctr"/>
            <a:r>
              <a:rPr lang="fr-CH" sz="1200" dirty="0" smtClean="0">
                <a:solidFill>
                  <a:schemeClr val="bg1">
                    <a:lumMod val="50000"/>
                  </a:schemeClr>
                </a:solidFill>
              </a:rPr>
              <a:t>VSC Meeting – 17.12.2010</a:t>
            </a:r>
            <a:endParaRPr lang="fr-CH" sz="1200" dirty="0">
              <a:solidFill>
                <a:schemeClr val="bg1">
                  <a:lumMod val="50000"/>
                </a:schemeClr>
              </a:solidFill>
            </a:endParaRPr>
          </a:p>
        </p:txBody>
      </p:sp>
      <p:sp>
        <p:nvSpPr>
          <p:cNvPr id="6" name="TextBox 5"/>
          <p:cNvSpPr txBox="1"/>
          <p:nvPr/>
        </p:nvSpPr>
        <p:spPr>
          <a:xfrm>
            <a:off x="304800" y="2209800"/>
            <a:ext cx="8568952" cy="2308324"/>
          </a:xfrm>
          <a:prstGeom prst="rect">
            <a:avLst/>
          </a:prstGeom>
          <a:noFill/>
        </p:spPr>
        <p:txBody>
          <a:bodyPr wrap="square" rtlCol="0">
            <a:spAutoFit/>
          </a:bodyPr>
          <a:lstStyle/>
          <a:p>
            <a:pPr marL="180975" indent="-180975" algn="ctr">
              <a:lnSpc>
                <a:spcPct val="150000"/>
              </a:lnSpc>
              <a:buClr>
                <a:schemeClr val="accent3">
                  <a:lumMod val="50000"/>
                </a:schemeClr>
              </a:buClr>
            </a:pPr>
            <a:r>
              <a:rPr lang="en-GB" sz="3200" b="1" dirty="0" smtClean="0">
                <a:solidFill>
                  <a:schemeClr val="accent3">
                    <a:lumMod val="75000"/>
                  </a:schemeClr>
                </a:solidFill>
              </a:rPr>
              <a:t>To Vincent Baglin, Giuseppe Bregliozzi and Paolo Chiggiato that kindly allowed me to use their presentation slides for this talk</a:t>
            </a:r>
            <a:endParaRPr lang="en-GB" sz="32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2011 LHC performances</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sp>
        <p:nvSpPr>
          <p:cNvPr id="7" name="Content Placeholder 10"/>
          <p:cNvSpPr txBox="1">
            <a:spLocks/>
          </p:cNvSpPr>
          <p:nvPr/>
        </p:nvSpPr>
        <p:spPr>
          <a:xfrm>
            <a:off x="1792426" y="1143000"/>
            <a:ext cx="4953000" cy="1119187"/>
          </a:xfrm>
          <a:prstGeom prst="rect">
            <a:avLst/>
          </a:prstGeom>
        </p:spPr>
        <p:txBody>
          <a:bodyPr>
            <a:normAutofit fontScale="92500" lnSpcReduction="20000"/>
          </a:bodyPr>
          <a:lstStyle/>
          <a:p>
            <a:pPr marL="742950" marR="0" lvl="1" indent="-285750" algn="l" defTabSz="720000" rtl="0" eaLnBrk="1" fontAlgn="auto" latinLnBrk="0" hangingPunct="1">
              <a:lnSpc>
                <a:spcPct val="100000"/>
              </a:lnSpc>
              <a:spcBef>
                <a:spcPts val="480"/>
              </a:spcBef>
              <a:spcAft>
                <a:spcPts val="0"/>
              </a:spcAft>
              <a:buClrTx/>
              <a:buSzTx/>
              <a:buFont typeface="Arial" pitchFamily="34" charset="0"/>
              <a:buChar char="–"/>
              <a:tabLst/>
              <a:defRPr/>
            </a:pPr>
            <a:r>
              <a:rPr kumimoji="0" lang="en-US" sz="2800" b="1" i="0" u="none" strike="noStrike" kern="1200" cap="none" spc="0" normalizeH="0" baseline="0" noProof="0" smtClean="0">
                <a:ln>
                  <a:noFill/>
                </a:ln>
                <a:solidFill>
                  <a:srgbClr val="0000FF"/>
                </a:solidFill>
                <a:effectLst/>
                <a:uLnTx/>
                <a:uFillTx/>
                <a:latin typeface="+mn-lt"/>
                <a:ea typeface="+mn-ea"/>
                <a:cs typeface="+mn-cs"/>
              </a:rPr>
              <a:t>ATLAS/CMS	 &gt; 5.5 fb</a:t>
            </a:r>
            <a:r>
              <a:rPr kumimoji="0" lang="en-US" sz="2800" b="1" i="0" u="none" strike="noStrike" kern="1200" cap="none" spc="0" normalizeH="0" baseline="30000" noProof="0" smtClean="0">
                <a:ln>
                  <a:noFill/>
                </a:ln>
                <a:solidFill>
                  <a:srgbClr val="0000FF"/>
                </a:solidFill>
                <a:effectLst/>
                <a:uLnTx/>
                <a:uFillTx/>
                <a:latin typeface="+mn-lt"/>
                <a:ea typeface="+mn-ea"/>
                <a:cs typeface="+mn-cs"/>
              </a:rPr>
              <a:t>-1</a:t>
            </a:r>
            <a:endParaRPr kumimoji="0" lang="en-US" sz="2800" b="1" i="0" u="none" strike="noStrike" kern="1200" cap="none" spc="0" normalizeH="0" baseline="0" noProof="0" smtClean="0">
              <a:ln>
                <a:noFill/>
              </a:ln>
              <a:solidFill>
                <a:srgbClr val="0000FF"/>
              </a:solidFill>
              <a:effectLst/>
              <a:uLnTx/>
              <a:uFillTx/>
              <a:latin typeface="+mn-lt"/>
              <a:ea typeface="+mn-ea"/>
              <a:cs typeface="+mn-cs"/>
            </a:endParaRPr>
          </a:p>
          <a:p>
            <a:pPr marL="742950" marR="0" lvl="1" indent="-285750" algn="l" defTabSz="720000" rtl="0" eaLnBrk="1" fontAlgn="auto" latinLnBrk="0" hangingPunct="1">
              <a:lnSpc>
                <a:spcPct val="100000"/>
              </a:lnSpc>
              <a:spcBef>
                <a:spcPts val="0"/>
              </a:spcBef>
              <a:spcAft>
                <a:spcPts val="0"/>
              </a:spcAft>
              <a:buClrTx/>
              <a:buSzTx/>
              <a:buFont typeface="Arial" pitchFamily="34" charset="0"/>
              <a:buChar char="–"/>
              <a:tabLst/>
              <a:defRPr/>
            </a:pPr>
            <a:r>
              <a:rPr kumimoji="0" lang="en-US" sz="2800" b="1" i="0" u="none" strike="noStrike" kern="1200" cap="none" spc="0" normalizeH="0" baseline="0" noProof="0" smtClean="0">
                <a:ln>
                  <a:noFill/>
                </a:ln>
                <a:solidFill>
                  <a:srgbClr val="0000FF"/>
                </a:solidFill>
                <a:effectLst/>
                <a:uLnTx/>
                <a:uFillTx/>
                <a:latin typeface="+mn-lt"/>
                <a:ea typeface="+mn-ea"/>
                <a:cs typeface="+mn-cs"/>
              </a:rPr>
              <a:t>LHCb		    1.2 fb</a:t>
            </a:r>
            <a:r>
              <a:rPr kumimoji="0" lang="en-US" sz="2800" b="1" i="0" u="none" strike="noStrike" kern="1200" cap="none" spc="0" normalizeH="0" baseline="30000" noProof="0" smtClean="0">
                <a:ln>
                  <a:noFill/>
                </a:ln>
                <a:solidFill>
                  <a:srgbClr val="0000FF"/>
                </a:solidFill>
                <a:effectLst/>
                <a:uLnTx/>
                <a:uFillTx/>
                <a:latin typeface="+mn-lt"/>
                <a:ea typeface="+mn-ea"/>
                <a:cs typeface="+mn-cs"/>
              </a:rPr>
              <a:t>-1</a:t>
            </a:r>
            <a:endParaRPr kumimoji="0" lang="en-US" sz="2800" b="1" i="0" u="none" strike="noStrike" kern="1200" cap="none" spc="0" normalizeH="0" baseline="0" noProof="0" smtClean="0">
              <a:ln>
                <a:noFill/>
              </a:ln>
              <a:solidFill>
                <a:srgbClr val="0000FF"/>
              </a:solidFill>
              <a:effectLst/>
              <a:uLnTx/>
              <a:uFillTx/>
              <a:latin typeface="+mn-lt"/>
              <a:ea typeface="+mn-ea"/>
              <a:cs typeface="+mn-cs"/>
            </a:endParaRPr>
          </a:p>
          <a:p>
            <a:pPr marL="742950" marR="0" lvl="1" indent="-285750" algn="l" defTabSz="720000" rtl="0" eaLnBrk="1" fontAlgn="auto" latinLnBrk="0" hangingPunct="1">
              <a:lnSpc>
                <a:spcPct val="100000"/>
              </a:lnSpc>
              <a:spcBef>
                <a:spcPts val="0"/>
              </a:spcBef>
              <a:spcAft>
                <a:spcPts val="0"/>
              </a:spcAft>
              <a:buClrTx/>
              <a:buSzTx/>
              <a:buFont typeface="Arial" pitchFamily="34" charset="0"/>
              <a:buChar char="–"/>
              <a:tabLst/>
              <a:defRPr/>
            </a:pPr>
            <a:r>
              <a:rPr kumimoji="0" lang="en-US" sz="2800" b="1" i="0" u="none" strike="noStrike" kern="1200" cap="none" spc="0" normalizeH="0" baseline="0" noProof="0" smtClean="0">
                <a:ln>
                  <a:noFill/>
                </a:ln>
                <a:solidFill>
                  <a:srgbClr val="0000FF"/>
                </a:solidFill>
                <a:effectLst/>
                <a:uLnTx/>
                <a:uFillTx/>
                <a:latin typeface="+mn-lt"/>
                <a:ea typeface="+mn-ea"/>
                <a:cs typeface="+mn-cs"/>
              </a:rPr>
              <a:t>ALICE		 ≈ 5 pb</a:t>
            </a:r>
            <a:r>
              <a:rPr kumimoji="0" lang="en-US" sz="2800" b="1" i="0" u="none" strike="noStrike" kern="1200" cap="none" spc="0" normalizeH="0" baseline="30000" noProof="0" smtClean="0">
                <a:ln>
                  <a:noFill/>
                </a:ln>
                <a:solidFill>
                  <a:srgbClr val="0000FF"/>
                </a:solidFill>
                <a:effectLst/>
                <a:uLnTx/>
                <a:uFillTx/>
                <a:latin typeface="+mn-lt"/>
                <a:ea typeface="+mn-ea"/>
                <a:cs typeface="+mn-cs"/>
              </a:rPr>
              <a:t>-1</a:t>
            </a:r>
            <a:endParaRPr kumimoji="0" lang="en-US" sz="2800" b="1" i="0" u="none" strike="noStrike" kern="1200" cap="none" spc="0" normalizeH="0" baseline="0" noProof="0" dirty="0" smtClean="0">
              <a:ln>
                <a:noFill/>
              </a:ln>
              <a:solidFill>
                <a:srgbClr val="0000FF"/>
              </a:solidFill>
              <a:effectLst/>
              <a:uLnTx/>
              <a:uFillTx/>
              <a:latin typeface="+mn-lt"/>
              <a:ea typeface="+mn-ea"/>
              <a:cs typeface="+mn-cs"/>
            </a:endParaRPr>
          </a:p>
        </p:txBody>
      </p:sp>
      <p:grpSp>
        <p:nvGrpSpPr>
          <p:cNvPr id="8" name="Group 7"/>
          <p:cNvGrpSpPr/>
          <p:nvPr/>
        </p:nvGrpSpPr>
        <p:grpSpPr>
          <a:xfrm>
            <a:off x="1763486" y="2281131"/>
            <a:ext cx="5170714" cy="4012650"/>
            <a:chOff x="3867959" y="2250990"/>
            <a:chExt cx="5170714" cy="4012650"/>
          </a:xfrm>
        </p:grpSpPr>
        <p:pic>
          <p:nvPicPr>
            <p:cNvPr id="9" name="Picture 2"/>
            <p:cNvPicPr>
              <a:picLocks noChangeAspect="1" noChangeArrowheads="1"/>
            </p:cNvPicPr>
            <p:nvPr/>
          </p:nvPicPr>
          <p:blipFill>
            <a:blip r:embed="rId3" cstate="print"/>
            <a:srcRect l="1689" r="13098" b="7975"/>
            <a:stretch>
              <a:fillRect/>
            </a:stretch>
          </p:blipFill>
          <p:spPr bwMode="auto">
            <a:xfrm>
              <a:off x="3867959" y="2250990"/>
              <a:ext cx="5170714" cy="4012650"/>
            </a:xfrm>
            <a:prstGeom prst="rect">
              <a:avLst/>
            </a:prstGeom>
            <a:noFill/>
            <a:ln w="9525">
              <a:noFill/>
              <a:miter lim="800000"/>
              <a:headEnd/>
              <a:tailEnd/>
            </a:ln>
          </p:spPr>
        </p:pic>
        <p:grpSp>
          <p:nvGrpSpPr>
            <p:cNvPr id="10" name="Group 12"/>
            <p:cNvGrpSpPr/>
            <p:nvPr/>
          </p:nvGrpSpPr>
          <p:grpSpPr>
            <a:xfrm>
              <a:off x="5148263" y="2737710"/>
              <a:ext cx="3801907" cy="3072400"/>
              <a:chOff x="5148263" y="2737710"/>
              <a:chExt cx="3801907" cy="3072400"/>
            </a:xfrm>
          </p:grpSpPr>
          <p:cxnSp>
            <p:nvCxnSpPr>
              <p:cNvPr id="11" name="Straight Connector 11"/>
              <p:cNvCxnSpPr>
                <a:cxnSpLocks noChangeShapeType="1"/>
              </p:cNvCxnSpPr>
              <p:nvPr/>
            </p:nvCxnSpPr>
            <p:spPr bwMode="auto">
              <a:xfrm flipV="1">
                <a:off x="8028450" y="2737710"/>
                <a:ext cx="921720" cy="1766630"/>
              </a:xfrm>
              <a:prstGeom prst="line">
                <a:avLst/>
              </a:prstGeom>
              <a:noFill/>
              <a:ln w="38100" algn="ctr">
                <a:solidFill>
                  <a:srgbClr val="FF3300"/>
                </a:solidFill>
                <a:prstDash val="dash"/>
                <a:round/>
                <a:headEnd/>
                <a:tailEnd/>
              </a:ln>
            </p:spPr>
          </p:cxnSp>
          <p:sp>
            <p:nvSpPr>
              <p:cNvPr id="12" name="TextBox 11"/>
              <p:cNvSpPr txBox="1"/>
              <p:nvPr/>
            </p:nvSpPr>
            <p:spPr>
              <a:xfrm>
                <a:off x="6914705" y="2891330"/>
                <a:ext cx="1687513" cy="369888"/>
              </a:xfrm>
              <a:prstGeom prst="rect">
                <a:avLst/>
              </a:prstGeom>
              <a:noFill/>
            </p:spPr>
            <p:txBody>
              <a:bodyPr wrap="none">
                <a:spAutoFit/>
              </a:bodyPr>
              <a:lstStyle/>
              <a:p>
                <a:pPr algn="ctr">
                  <a:defRPr/>
                </a:pPr>
                <a:r>
                  <a:rPr lang="en-US" b="1" dirty="0">
                    <a:solidFill>
                      <a:srgbClr val="FF0000"/>
                    </a:solidFill>
                    <a:latin typeface="+mj-lt"/>
                  </a:rPr>
                  <a:t>~0.4 fb</a:t>
                </a:r>
                <a:r>
                  <a:rPr lang="en-US" b="1" baseline="30000" dirty="0">
                    <a:solidFill>
                      <a:srgbClr val="FF0000"/>
                    </a:solidFill>
                    <a:latin typeface="+mj-lt"/>
                  </a:rPr>
                  <a:t>-1</a:t>
                </a:r>
                <a:r>
                  <a:rPr lang="en-US" b="1" dirty="0">
                    <a:solidFill>
                      <a:srgbClr val="FF0000"/>
                    </a:solidFill>
                    <a:latin typeface="+mj-lt"/>
                  </a:rPr>
                  <a:t>/week</a:t>
                </a:r>
              </a:p>
            </p:txBody>
          </p:sp>
          <p:cxnSp>
            <p:nvCxnSpPr>
              <p:cNvPr id="13" name="Straight Connector 11"/>
              <p:cNvCxnSpPr>
                <a:cxnSpLocks noChangeShapeType="1"/>
              </p:cNvCxnSpPr>
              <p:nvPr/>
            </p:nvCxnSpPr>
            <p:spPr bwMode="auto">
              <a:xfrm flipV="1">
                <a:off x="5954580" y="4926795"/>
                <a:ext cx="998530" cy="883315"/>
              </a:xfrm>
              <a:prstGeom prst="line">
                <a:avLst/>
              </a:prstGeom>
              <a:noFill/>
              <a:ln w="38100" algn="ctr">
                <a:solidFill>
                  <a:srgbClr val="FF3300"/>
                </a:solidFill>
                <a:prstDash val="dash"/>
                <a:round/>
                <a:headEnd/>
                <a:tailEnd/>
              </a:ln>
            </p:spPr>
          </p:cxnSp>
          <p:sp>
            <p:nvSpPr>
              <p:cNvPr id="14" name="TextBox 13"/>
              <p:cNvSpPr txBox="1"/>
              <p:nvPr/>
            </p:nvSpPr>
            <p:spPr>
              <a:xfrm>
                <a:off x="5148263" y="4827588"/>
                <a:ext cx="1552575" cy="368300"/>
              </a:xfrm>
              <a:prstGeom prst="rect">
                <a:avLst/>
              </a:prstGeom>
              <a:noFill/>
            </p:spPr>
            <p:txBody>
              <a:bodyPr wrap="none">
                <a:spAutoFit/>
              </a:bodyPr>
              <a:lstStyle/>
              <a:p>
                <a:pPr algn="ctr">
                  <a:defRPr/>
                </a:pPr>
                <a:r>
                  <a:rPr lang="en-US" b="1" dirty="0">
                    <a:solidFill>
                      <a:srgbClr val="FF0000"/>
                    </a:solidFill>
                    <a:latin typeface="+mj-lt"/>
                  </a:rPr>
                  <a:t>0.2 fb</a:t>
                </a:r>
                <a:r>
                  <a:rPr lang="en-US" b="1" baseline="30000" dirty="0">
                    <a:solidFill>
                      <a:srgbClr val="FF0000"/>
                    </a:solidFill>
                    <a:latin typeface="+mj-lt"/>
                  </a:rPr>
                  <a:t>-1</a:t>
                </a:r>
                <a:r>
                  <a:rPr lang="en-US" b="1" dirty="0">
                    <a:solidFill>
                      <a:srgbClr val="FF0000"/>
                    </a:solidFill>
                    <a:latin typeface="+mj-lt"/>
                  </a:rPr>
                  <a:t>/week</a:t>
                </a:r>
              </a:p>
            </p:txBody>
          </p:sp>
        </p:grpSp>
      </p:grpSp>
      <p:sp>
        <p:nvSpPr>
          <p:cNvPr id="16" name="Rectangle 15"/>
          <p:cNvSpPr/>
          <p:nvPr/>
        </p:nvSpPr>
        <p:spPr>
          <a:xfrm>
            <a:off x="7315397" y="6243191"/>
            <a:ext cx="1752403" cy="538609"/>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lgn="ctr"/>
            <a:r>
              <a:rPr lang="en-US" dirty="0" smtClean="0"/>
              <a:t>Mike Lamont </a:t>
            </a:r>
          </a:p>
          <a:p>
            <a:pPr algn="ctr"/>
            <a:r>
              <a:rPr lang="en-US" sz="1100" dirty="0" smtClean="0"/>
              <a:t>LHC operation perspectives</a:t>
            </a:r>
            <a:endParaRPr lang="en-US" sz="11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0" y="1342416"/>
            <a:ext cx="2895600" cy="1066800"/>
          </a:xfrm>
          <a:solidFill>
            <a:srgbClr val="FFFF00"/>
          </a:solidFill>
        </p:spPr>
        <p:style>
          <a:lnRef idx="2">
            <a:schemeClr val="accent2"/>
          </a:lnRef>
          <a:fillRef idx="1">
            <a:schemeClr val="lt1"/>
          </a:fillRef>
          <a:effectRef idx="0">
            <a:schemeClr val="accent2"/>
          </a:effectRef>
          <a:fontRef idx="minor">
            <a:schemeClr val="dk1"/>
          </a:fontRef>
        </p:style>
        <p:txBody>
          <a:bodyPr>
            <a:noAutofit/>
          </a:bodyPr>
          <a:lstStyle/>
          <a:p>
            <a:r>
              <a:rPr lang="en-US" sz="3200" dirty="0" smtClean="0"/>
              <a:t>Aim: maximize peak luminosity</a:t>
            </a:r>
            <a:endParaRPr lang="en-US" sz="3200" dirty="0"/>
          </a:p>
        </p:txBody>
      </p:sp>
      <p:graphicFrame>
        <p:nvGraphicFramePr>
          <p:cNvPr id="6" name="Object 2"/>
          <p:cNvGraphicFramePr>
            <a:graphicFrameLocks noChangeAspect="1"/>
          </p:cNvGraphicFramePr>
          <p:nvPr>
            <p:extLst>
              <p:ext uri="{D42A27DB-BD31-4B8C-83A1-F6EECF244321}">
                <p14:modId xmlns:p14="http://schemas.microsoft.com/office/powerpoint/2010/main" xmlns="" val="2828399352"/>
              </p:ext>
            </p:extLst>
          </p:nvPr>
        </p:nvGraphicFramePr>
        <p:xfrm>
          <a:off x="76200" y="1325880"/>
          <a:ext cx="5864225" cy="1611313"/>
        </p:xfrm>
        <a:graphic>
          <a:graphicData uri="http://schemas.openxmlformats.org/presentationml/2006/ole">
            <p:oleObj spid="_x0000_s4098" name="Equation" r:id="rId4" imgW="1654560" imgH="447840" progId="Equation.3">
              <p:embed/>
            </p:oleObj>
          </a:graphicData>
        </a:graphic>
      </p:graphicFrame>
      <p:graphicFrame>
        <p:nvGraphicFramePr>
          <p:cNvPr id="7" name="Table 6"/>
          <p:cNvGraphicFramePr>
            <a:graphicFrameLocks noGrp="1"/>
          </p:cNvGraphicFramePr>
          <p:nvPr>
            <p:extLst>
              <p:ext uri="{D42A27DB-BD31-4B8C-83A1-F6EECF244321}">
                <p14:modId xmlns:p14="http://schemas.microsoft.com/office/powerpoint/2010/main" xmlns="" val="2366289207"/>
              </p:ext>
            </p:extLst>
          </p:nvPr>
        </p:nvGraphicFramePr>
        <p:xfrm>
          <a:off x="76200" y="3230880"/>
          <a:ext cx="5105400" cy="3169920"/>
        </p:xfrm>
        <a:graphic>
          <a:graphicData uri="http://schemas.openxmlformats.org/drawingml/2006/table">
            <a:tbl>
              <a:tblPr bandRow="1">
                <a:tableStyleId>{5C22544A-7EE6-4342-B048-85BDC9FD1C3A}</a:tableStyleId>
              </a:tblPr>
              <a:tblGrid>
                <a:gridCol w="760379"/>
                <a:gridCol w="4345021"/>
              </a:tblGrid>
              <a:tr h="370840">
                <a:tc>
                  <a:txBody>
                    <a:bodyPr/>
                    <a:lstStyle/>
                    <a:p>
                      <a:pPr algn="ctr"/>
                      <a:r>
                        <a:rPr lang="en-US" sz="2000" dirty="0" smtClean="0"/>
                        <a:t>N</a:t>
                      </a:r>
                      <a:endParaRPr lang="en-US" sz="2000" dirty="0"/>
                    </a:p>
                  </a:txBody>
                  <a:tcPr>
                    <a:solidFill>
                      <a:srgbClr val="DEB683"/>
                    </a:solidFill>
                  </a:tcPr>
                </a:tc>
                <a:tc>
                  <a:txBody>
                    <a:bodyPr/>
                    <a:lstStyle/>
                    <a:p>
                      <a:r>
                        <a:rPr lang="en-US" b="1" dirty="0" smtClean="0">
                          <a:solidFill>
                            <a:srgbClr val="FF0000"/>
                          </a:solidFill>
                        </a:rPr>
                        <a:t>Number</a:t>
                      </a:r>
                      <a:r>
                        <a:rPr lang="en-US" b="1" baseline="0" dirty="0" smtClean="0">
                          <a:solidFill>
                            <a:srgbClr val="FF0000"/>
                          </a:solidFill>
                        </a:rPr>
                        <a:t> of particles per bunch</a:t>
                      </a:r>
                      <a:endParaRPr lang="en-US" b="1" dirty="0">
                        <a:solidFill>
                          <a:srgbClr val="FF0000"/>
                        </a:solidFill>
                      </a:endParaRPr>
                    </a:p>
                  </a:txBody>
                  <a:tcPr/>
                </a:tc>
              </a:tr>
              <a:tr h="370840">
                <a:tc>
                  <a:txBody>
                    <a:bodyPr/>
                    <a:lstStyle/>
                    <a:p>
                      <a:pPr algn="ctr"/>
                      <a:r>
                        <a:rPr lang="en-US" sz="2000" dirty="0" smtClean="0"/>
                        <a:t>K</a:t>
                      </a:r>
                      <a:r>
                        <a:rPr lang="en-US" sz="2000" baseline="-25000" dirty="0" smtClean="0"/>
                        <a:t>b</a:t>
                      </a:r>
                      <a:endParaRPr lang="en-US" sz="2000" baseline="-25000" dirty="0"/>
                    </a:p>
                  </a:txBody>
                  <a:tcPr>
                    <a:solidFill>
                      <a:srgbClr val="DEB683"/>
                    </a:solidFill>
                  </a:tcPr>
                </a:tc>
                <a:tc>
                  <a:txBody>
                    <a:bodyPr/>
                    <a:lstStyle/>
                    <a:p>
                      <a:r>
                        <a:rPr lang="en-US" b="1" dirty="0" smtClean="0">
                          <a:solidFill>
                            <a:srgbClr val="FF0000"/>
                          </a:solidFill>
                        </a:rPr>
                        <a:t>Number of bunches</a:t>
                      </a:r>
                      <a:endParaRPr lang="en-US" b="1" dirty="0">
                        <a:solidFill>
                          <a:srgbClr val="FF0000"/>
                        </a:solidFill>
                      </a:endParaRPr>
                    </a:p>
                  </a:txBody>
                  <a:tcPr/>
                </a:tc>
              </a:tr>
              <a:tr h="370840">
                <a:tc>
                  <a:txBody>
                    <a:bodyPr/>
                    <a:lstStyle/>
                    <a:p>
                      <a:pPr algn="ctr"/>
                      <a:r>
                        <a:rPr lang="en-US" sz="2000" dirty="0" smtClean="0"/>
                        <a:t>f</a:t>
                      </a:r>
                      <a:endParaRPr lang="en-US" sz="2000" dirty="0"/>
                    </a:p>
                  </a:txBody>
                  <a:tcPr>
                    <a:solidFill>
                      <a:srgbClr val="DEB683"/>
                    </a:solidFill>
                  </a:tcPr>
                </a:tc>
                <a:tc>
                  <a:txBody>
                    <a:bodyPr/>
                    <a:lstStyle/>
                    <a:p>
                      <a:r>
                        <a:rPr lang="en-US" dirty="0" smtClean="0"/>
                        <a:t>Revolution frequency</a:t>
                      </a:r>
                      <a:endParaRPr lang="en-US" dirty="0"/>
                    </a:p>
                  </a:txBody>
                  <a:tcPr/>
                </a:tc>
              </a:tr>
              <a:tr h="370840">
                <a:tc>
                  <a:txBody>
                    <a:bodyPr/>
                    <a:lstStyle/>
                    <a:p>
                      <a:pPr algn="ctr"/>
                      <a:endParaRPr lang="en-US" sz="2000" dirty="0"/>
                    </a:p>
                  </a:txBody>
                  <a:tcPr>
                    <a:solidFill>
                      <a:srgbClr val="DEB683"/>
                    </a:solidFill>
                  </a:tcPr>
                </a:tc>
                <a:tc>
                  <a:txBody>
                    <a:bodyPr/>
                    <a:lstStyle/>
                    <a:p>
                      <a:r>
                        <a:rPr lang="en-US" b="1" dirty="0" smtClean="0">
                          <a:solidFill>
                            <a:srgbClr val="FF0000"/>
                          </a:solidFill>
                        </a:rPr>
                        <a:t>Beam size at interaction point</a:t>
                      </a:r>
                      <a:endParaRPr lang="en-US" b="1" dirty="0">
                        <a:solidFill>
                          <a:srgbClr val="FF0000"/>
                        </a:solidFill>
                      </a:endParaRPr>
                    </a:p>
                  </a:txBody>
                  <a:tcPr/>
                </a:tc>
              </a:tr>
              <a:tr h="370840">
                <a:tc>
                  <a:txBody>
                    <a:bodyPr/>
                    <a:lstStyle/>
                    <a:p>
                      <a:pPr algn="ctr"/>
                      <a:r>
                        <a:rPr lang="en-US" sz="2000" dirty="0" smtClean="0"/>
                        <a:t>F</a:t>
                      </a:r>
                      <a:endParaRPr lang="en-US" sz="2000" dirty="0"/>
                    </a:p>
                  </a:txBody>
                  <a:tcPr>
                    <a:solidFill>
                      <a:srgbClr val="DEB683"/>
                    </a:solidFill>
                  </a:tcPr>
                </a:tc>
                <a:tc>
                  <a:txBody>
                    <a:bodyPr/>
                    <a:lstStyle/>
                    <a:p>
                      <a:r>
                        <a:rPr lang="en-US" dirty="0" smtClean="0"/>
                        <a:t>Reduction</a:t>
                      </a:r>
                      <a:r>
                        <a:rPr lang="en-US" baseline="0" dirty="0" smtClean="0"/>
                        <a:t> factor due to crossing angle</a:t>
                      </a:r>
                      <a:endParaRPr lang="en-US" dirty="0"/>
                    </a:p>
                  </a:txBody>
                  <a:tcPr/>
                </a:tc>
              </a:tr>
              <a:tr h="370840">
                <a:tc>
                  <a:txBody>
                    <a:bodyPr/>
                    <a:lstStyle/>
                    <a:p>
                      <a:pPr algn="ctr"/>
                      <a:endParaRPr lang="en-US" sz="2000" dirty="0"/>
                    </a:p>
                  </a:txBody>
                  <a:tcPr>
                    <a:solidFill>
                      <a:srgbClr val="DEB683"/>
                    </a:solidFill>
                  </a:tcPr>
                </a:tc>
                <a:tc>
                  <a:txBody>
                    <a:bodyPr/>
                    <a:lstStyle/>
                    <a:p>
                      <a:r>
                        <a:rPr lang="en-US" dirty="0" smtClean="0"/>
                        <a:t>Emittance</a:t>
                      </a:r>
                      <a:r>
                        <a:rPr lang="en-US" baseline="0" dirty="0" smtClean="0"/>
                        <a:t> </a:t>
                      </a:r>
                      <a:endParaRPr lang="en-US" dirty="0"/>
                    </a:p>
                  </a:txBody>
                  <a:tcPr/>
                </a:tc>
              </a:tr>
              <a:tr h="370840">
                <a:tc>
                  <a:txBody>
                    <a:bodyPr/>
                    <a:lstStyle/>
                    <a:p>
                      <a:pPr algn="ctr"/>
                      <a:endParaRPr lang="en-US" sz="2000" dirty="0"/>
                    </a:p>
                  </a:txBody>
                  <a:tcPr>
                    <a:solidFill>
                      <a:srgbClr val="DEB683"/>
                    </a:solidFill>
                  </a:tcPr>
                </a:tc>
                <a:tc>
                  <a:txBody>
                    <a:bodyPr/>
                    <a:lstStyle/>
                    <a:p>
                      <a:r>
                        <a:rPr lang="en-US" b="1" baseline="0" dirty="0" smtClean="0">
                          <a:solidFill>
                            <a:srgbClr val="FF0000"/>
                          </a:solidFill>
                        </a:rPr>
                        <a:t>Normalized emittance</a:t>
                      </a:r>
                      <a:endParaRPr lang="en-US" b="1" dirty="0">
                        <a:solidFill>
                          <a:srgbClr val="FF0000"/>
                        </a:solidFill>
                      </a:endParaRPr>
                    </a:p>
                  </a:txBody>
                  <a:tcPr/>
                </a:tc>
              </a:tr>
              <a:tr h="370840">
                <a:tc>
                  <a:txBody>
                    <a:bodyPr/>
                    <a:lstStyle/>
                    <a:p>
                      <a:pPr algn="ctr"/>
                      <a:endParaRPr lang="en-US" sz="2000" dirty="0"/>
                    </a:p>
                  </a:txBody>
                  <a:tcPr>
                    <a:solidFill>
                      <a:srgbClr val="DEB683"/>
                    </a:solidFill>
                  </a:tcPr>
                </a:tc>
                <a:tc>
                  <a:txBody>
                    <a:bodyPr/>
                    <a:lstStyle/>
                    <a:p>
                      <a:r>
                        <a:rPr lang="en-US" b="1" dirty="0" smtClean="0">
                          <a:solidFill>
                            <a:srgbClr val="FF0000"/>
                          </a:solidFill>
                        </a:rPr>
                        <a:t>Beta function at IP </a:t>
                      </a:r>
                      <a:endParaRPr lang="en-US" b="1" dirty="0">
                        <a:solidFill>
                          <a:srgbClr val="FF0000"/>
                        </a:solidFill>
                      </a:endParaRPr>
                    </a:p>
                  </a:txBody>
                  <a:tcPr/>
                </a:tc>
              </a:tr>
            </a:tbl>
          </a:graphicData>
        </a:graphic>
      </p:graphicFrame>
      <p:pic>
        <p:nvPicPr>
          <p:cNvPr id="9" name="Picture 8" descr="Screen shot 2011-06-19 at 3.53.58 PM.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49250" y="5263353"/>
            <a:ext cx="168851" cy="288040"/>
          </a:xfrm>
          <a:prstGeom prst="rect">
            <a:avLst/>
          </a:prstGeom>
        </p:spPr>
      </p:pic>
      <p:pic>
        <p:nvPicPr>
          <p:cNvPr id="10" name="Picture 9" descr="Screen shot 2011-06-19 at 3.53.21 PM.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320066" y="5672043"/>
            <a:ext cx="223728" cy="279660"/>
          </a:xfrm>
          <a:prstGeom prst="rect">
            <a:avLst/>
          </a:prstGeom>
        </p:spPr>
      </p:pic>
      <p:pic>
        <p:nvPicPr>
          <p:cNvPr id="12" name="Picture 11" descr="Screen shot 2011-06-19 at 3.52.43 PM.pn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304800" y="4495800"/>
            <a:ext cx="308340" cy="289462"/>
          </a:xfrm>
          <a:prstGeom prst="rect">
            <a:avLst/>
          </a:prstGeom>
        </p:spPr>
      </p:pic>
      <p:pic>
        <p:nvPicPr>
          <p:cNvPr id="13" name="Picture 12" descr="Screen shot 2011-06-19 at 3.56.12 PM.png"/>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320066" y="6047359"/>
            <a:ext cx="241540" cy="304801"/>
          </a:xfrm>
          <a:prstGeom prst="rect">
            <a:avLst/>
          </a:prstGeom>
        </p:spPr>
      </p:pic>
      <p:graphicFrame>
        <p:nvGraphicFramePr>
          <p:cNvPr id="8" name="Object 7"/>
          <p:cNvGraphicFramePr>
            <a:graphicFrameLocks noChangeAspect="1"/>
          </p:cNvGraphicFramePr>
          <p:nvPr>
            <p:extLst>
              <p:ext uri="{D42A27DB-BD31-4B8C-83A1-F6EECF244321}">
                <p14:modId xmlns:p14="http://schemas.microsoft.com/office/powerpoint/2010/main" xmlns="" val="946273236"/>
              </p:ext>
            </p:extLst>
          </p:nvPr>
        </p:nvGraphicFramePr>
        <p:xfrm>
          <a:off x="6232525" y="2971800"/>
          <a:ext cx="1728787" cy="808037"/>
        </p:xfrm>
        <a:graphic>
          <a:graphicData uri="http://schemas.openxmlformats.org/presentationml/2006/ole">
            <p:oleObj spid="_x0000_s4099" name="Equation" r:id="rId9" imgW="676440" imgH="264960" progId="Equation.3">
              <p:embed/>
            </p:oleObj>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xmlns="" val="4248441122"/>
              </p:ext>
            </p:extLst>
          </p:nvPr>
        </p:nvGraphicFramePr>
        <p:xfrm>
          <a:off x="5791200" y="3810000"/>
          <a:ext cx="2916238" cy="2019300"/>
        </p:xfrm>
        <a:graphic>
          <a:graphicData uri="http://schemas.openxmlformats.org/presentationml/2006/ole">
            <p:oleObj spid="_x0000_s4100" name="Equation" r:id="rId10" imgW="1471680" imgH="1014840" progId="Equation.3">
              <p:embed/>
            </p:oleObj>
          </a:graphicData>
        </a:graphic>
      </p:graphicFrame>
      <p:sp>
        <p:nvSpPr>
          <p:cNvPr id="16" name="Title 1"/>
          <p:cNvSpPr txBox="1">
            <a:spLocks/>
          </p:cNvSpPr>
          <p:nvPr/>
        </p:nvSpPr>
        <p:spPr>
          <a:xfrm>
            <a:off x="457200" y="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2011 LHC performances</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sp>
        <p:nvSpPr>
          <p:cNvPr id="17" name="Rectangle 16"/>
          <p:cNvSpPr/>
          <p:nvPr/>
        </p:nvSpPr>
        <p:spPr>
          <a:xfrm>
            <a:off x="7315397" y="6243191"/>
            <a:ext cx="1752403" cy="538609"/>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lgn="ctr"/>
            <a:r>
              <a:rPr lang="en-US" dirty="0" smtClean="0"/>
              <a:t>Mike Lamont </a:t>
            </a:r>
          </a:p>
          <a:p>
            <a:pPr algn="ctr"/>
            <a:r>
              <a:rPr lang="en-US" sz="1100" dirty="0" smtClean="0"/>
              <a:t>LHC operation perspectives</a:t>
            </a:r>
            <a:endParaRPr lang="en-US" sz="1100" dirty="0"/>
          </a:p>
        </p:txBody>
      </p:sp>
    </p:spTree>
    <p:extLst>
      <p:ext uri="{BB962C8B-B14F-4D97-AF65-F5344CB8AC3E}">
        <p14:creationId xmlns:p14="http://schemas.microsoft.com/office/powerpoint/2010/main" xmlns="" val="10256031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2011 LHC History</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pic>
        <p:nvPicPr>
          <p:cNvPr id="9" name="Picture 8"/>
          <p:cNvPicPr>
            <a:picLocks noChangeAspect="1"/>
          </p:cNvPicPr>
          <p:nvPr/>
        </p:nvPicPr>
        <p:blipFill>
          <a:blip r:embed="rId3" cstate="print"/>
          <a:stretch>
            <a:fillRect/>
          </a:stretch>
        </p:blipFill>
        <p:spPr>
          <a:xfrm>
            <a:off x="1143000" y="1720800"/>
            <a:ext cx="6724595" cy="4680000"/>
          </a:xfrm>
          <a:prstGeom prst="rect">
            <a:avLst/>
          </a:prstGeom>
        </p:spPr>
      </p:pic>
      <p:sp>
        <p:nvSpPr>
          <p:cNvPr id="11" name="TextBox 10"/>
          <p:cNvSpPr txBox="1"/>
          <p:nvPr/>
        </p:nvSpPr>
        <p:spPr>
          <a:xfrm>
            <a:off x="1161995" y="2178000"/>
            <a:ext cx="685800" cy="369332"/>
          </a:xfrm>
          <a:prstGeom prst="rect">
            <a:avLst/>
          </a:prstGeom>
          <a:solidFill>
            <a:schemeClr val="bg1"/>
          </a:solidFill>
          <a:ln>
            <a:solidFill>
              <a:schemeClr val="tx1"/>
            </a:solidFill>
          </a:ln>
        </p:spPr>
        <p:txBody>
          <a:bodyPr wrap="square" rtlCol="0">
            <a:spAutoFit/>
          </a:bodyPr>
          <a:lstStyle/>
          <a:p>
            <a:r>
              <a:rPr lang="en-US" dirty="0" smtClean="0"/>
              <a:t>75 ns</a:t>
            </a:r>
            <a:endParaRPr lang="en-US" dirty="0"/>
          </a:p>
        </p:txBody>
      </p:sp>
      <p:sp>
        <p:nvSpPr>
          <p:cNvPr id="12" name="TextBox 11"/>
          <p:cNvSpPr txBox="1"/>
          <p:nvPr/>
        </p:nvSpPr>
        <p:spPr>
          <a:xfrm>
            <a:off x="2152595" y="2178000"/>
            <a:ext cx="685800" cy="369332"/>
          </a:xfrm>
          <a:prstGeom prst="rect">
            <a:avLst/>
          </a:prstGeom>
          <a:solidFill>
            <a:schemeClr val="bg1"/>
          </a:solidFill>
          <a:ln>
            <a:solidFill>
              <a:schemeClr val="tx1"/>
            </a:solidFill>
          </a:ln>
        </p:spPr>
        <p:txBody>
          <a:bodyPr wrap="square" rtlCol="0">
            <a:spAutoFit/>
          </a:bodyPr>
          <a:lstStyle/>
          <a:p>
            <a:r>
              <a:rPr lang="en-US" dirty="0" smtClean="0"/>
              <a:t>50 ns</a:t>
            </a:r>
            <a:endParaRPr lang="en-US" dirty="0"/>
          </a:p>
        </p:txBody>
      </p:sp>
      <p:sp>
        <p:nvSpPr>
          <p:cNvPr id="13" name="Rounded Rectangle 12"/>
          <p:cNvSpPr/>
          <p:nvPr/>
        </p:nvSpPr>
        <p:spPr>
          <a:xfrm>
            <a:off x="2304995" y="2863800"/>
            <a:ext cx="1066800" cy="685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t>Increase number of bunches</a:t>
            </a:r>
            <a:endParaRPr lang="en-US" sz="1400" b="1" dirty="0"/>
          </a:p>
        </p:txBody>
      </p:sp>
      <p:sp>
        <p:nvSpPr>
          <p:cNvPr id="16" name="Rounded Rectangle 15"/>
          <p:cNvSpPr/>
          <p:nvPr/>
        </p:nvSpPr>
        <p:spPr>
          <a:xfrm>
            <a:off x="6343595" y="1187400"/>
            <a:ext cx="1066800" cy="8382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t>Increase bunch intensity </a:t>
            </a:r>
            <a:endParaRPr lang="en-US" sz="1400" b="1" dirty="0"/>
          </a:p>
        </p:txBody>
      </p:sp>
      <p:cxnSp>
        <p:nvCxnSpPr>
          <p:cNvPr id="18" name="Straight Connector 17"/>
          <p:cNvCxnSpPr>
            <a:stCxn id="13" idx="1"/>
          </p:cNvCxnSpPr>
          <p:nvPr/>
        </p:nvCxnSpPr>
        <p:spPr>
          <a:xfrm>
            <a:off x="2304995" y="3206700"/>
            <a:ext cx="0" cy="25527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429195" y="4997400"/>
            <a:ext cx="0" cy="76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962595" y="4235400"/>
            <a:ext cx="0" cy="1524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343595" y="1720800"/>
            <a:ext cx="0" cy="41148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5429195" y="4768800"/>
            <a:ext cx="1295400" cy="685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t>Reduce beam size from injectors</a:t>
            </a:r>
            <a:endParaRPr lang="en-US" sz="1400" b="1" dirty="0"/>
          </a:p>
        </p:txBody>
      </p:sp>
      <p:sp>
        <p:nvSpPr>
          <p:cNvPr id="15" name="Rounded Rectangle 14"/>
          <p:cNvSpPr/>
          <p:nvPr/>
        </p:nvSpPr>
        <p:spPr>
          <a:xfrm>
            <a:off x="5962595" y="3930600"/>
            <a:ext cx="947192" cy="56619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t>Squeeze further</a:t>
            </a:r>
            <a:endParaRPr lang="en-US" sz="1400" b="1" dirty="0"/>
          </a:p>
        </p:txBody>
      </p:sp>
      <p:sp>
        <p:nvSpPr>
          <p:cNvPr id="20" name="Rounded Rectangle 19"/>
          <p:cNvSpPr/>
          <p:nvPr/>
        </p:nvSpPr>
        <p:spPr>
          <a:xfrm>
            <a:off x="1542995" y="3702000"/>
            <a:ext cx="990600" cy="68580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b="1" dirty="0" smtClean="0"/>
              <a:t>Scrubbing Run</a:t>
            </a:r>
            <a:endParaRPr lang="en-US" sz="1400" b="1" dirty="0"/>
          </a:p>
        </p:txBody>
      </p:sp>
      <p:cxnSp>
        <p:nvCxnSpPr>
          <p:cNvPr id="21" name="Straight Connector 20"/>
          <p:cNvCxnSpPr/>
          <p:nvPr/>
        </p:nvCxnSpPr>
        <p:spPr>
          <a:xfrm>
            <a:off x="2152595" y="4387800"/>
            <a:ext cx="0" cy="1371600"/>
          </a:xfrm>
          <a:prstGeom prst="line">
            <a:avLst/>
          </a:prstGeom>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7315397" y="6243191"/>
            <a:ext cx="1752403" cy="538609"/>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lgn="ctr"/>
            <a:r>
              <a:rPr lang="en-US" dirty="0" smtClean="0"/>
              <a:t>Mike Lamont </a:t>
            </a:r>
          </a:p>
          <a:p>
            <a:pPr algn="ctr"/>
            <a:r>
              <a:rPr lang="en-US" sz="1100" dirty="0" smtClean="0"/>
              <a:t>LHC operation perspectives</a:t>
            </a:r>
            <a:endParaRPr lang="en-US" sz="11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1"/>
          <p:cNvSpPr txBox="1">
            <a:spLocks/>
          </p:cNvSpPr>
          <p:nvPr/>
        </p:nvSpPr>
        <p:spPr>
          <a:xfrm>
            <a:off x="457200" y="285750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2011 LHC Vacuum Status</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85800" y="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LSS Vacuum Status</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pic>
        <p:nvPicPr>
          <p:cNvPr id="3" name="Picture 2"/>
          <p:cNvPicPr>
            <a:picLocks noChangeAspect="1" noChangeArrowheads="1"/>
          </p:cNvPicPr>
          <p:nvPr/>
        </p:nvPicPr>
        <p:blipFill>
          <a:blip r:embed="rId3" cstate="print"/>
          <a:srcRect/>
          <a:stretch>
            <a:fillRect/>
          </a:stretch>
        </p:blipFill>
        <p:spPr bwMode="auto">
          <a:xfrm>
            <a:off x="228600" y="2038800"/>
            <a:ext cx="4194270" cy="3600000"/>
          </a:xfrm>
          <a:prstGeom prst="rect">
            <a:avLst/>
          </a:prstGeom>
          <a:noFill/>
          <a:ln w="9525">
            <a:noFill/>
            <a:miter lim="800000"/>
            <a:headEnd/>
            <a:tailEnd/>
          </a:ln>
        </p:spPr>
      </p:pic>
      <p:sp>
        <p:nvSpPr>
          <p:cNvPr id="4" name="Rectangle 3"/>
          <p:cNvSpPr/>
          <p:nvPr/>
        </p:nvSpPr>
        <p:spPr>
          <a:xfrm>
            <a:off x="228600" y="1581600"/>
            <a:ext cx="2736647" cy="369332"/>
          </a:xfrm>
          <a:prstGeom prst="rect">
            <a:avLst/>
          </a:prstGeom>
        </p:spPr>
        <p:txBody>
          <a:bodyPr wrap="none">
            <a:spAutoFit/>
          </a:bodyPr>
          <a:lstStyle/>
          <a:p>
            <a:r>
              <a:rPr lang="en-GB" dirty="0" smtClean="0"/>
              <a:t>284 </a:t>
            </a:r>
            <a:r>
              <a:rPr lang="en-GB" dirty="0" err="1" smtClean="0"/>
              <a:t>mA</a:t>
            </a:r>
            <a:r>
              <a:rPr lang="en-GB" dirty="0" smtClean="0"/>
              <a:t>/beam -  1 10</a:t>
            </a:r>
            <a:r>
              <a:rPr lang="en-GB" baseline="30000" dirty="0" smtClean="0"/>
              <a:t>11</a:t>
            </a:r>
            <a:r>
              <a:rPr lang="en-GB" dirty="0" smtClean="0"/>
              <a:t> ppb</a:t>
            </a:r>
            <a:endParaRPr lang="en-US" dirty="0"/>
          </a:p>
        </p:txBody>
      </p:sp>
      <p:pic>
        <p:nvPicPr>
          <p:cNvPr id="5" name="Picture 2"/>
          <p:cNvPicPr>
            <a:picLocks noChangeAspect="1" noChangeArrowheads="1"/>
          </p:cNvPicPr>
          <p:nvPr/>
        </p:nvPicPr>
        <p:blipFill>
          <a:blip r:embed="rId4" cstate="print"/>
          <a:srcRect/>
          <a:stretch>
            <a:fillRect/>
          </a:stretch>
        </p:blipFill>
        <p:spPr bwMode="auto">
          <a:xfrm>
            <a:off x="4495800" y="2038800"/>
            <a:ext cx="4194270" cy="3600000"/>
          </a:xfrm>
          <a:prstGeom prst="rect">
            <a:avLst/>
          </a:prstGeom>
          <a:noFill/>
          <a:ln w="9525">
            <a:noFill/>
            <a:miter lim="800000"/>
            <a:headEnd/>
            <a:tailEnd/>
          </a:ln>
        </p:spPr>
      </p:pic>
      <p:sp>
        <p:nvSpPr>
          <p:cNvPr id="6" name="Rectangle 5"/>
          <p:cNvSpPr/>
          <p:nvPr/>
        </p:nvSpPr>
        <p:spPr>
          <a:xfrm>
            <a:off x="5638800" y="1581600"/>
            <a:ext cx="3028393" cy="369332"/>
          </a:xfrm>
          <a:prstGeom prst="rect">
            <a:avLst/>
          </a:prstGeom>
        </p:spPr>
        <p:txBody>
          <a:bodyPr wrap="none">
            <a:spAutoFit/>
          </a:bodyPr>
          <a:lstStyle/>
          <a:p>
            <a:r>
              <a:rPr lang="en-GB" dirty="0" smtClean="0"/>
              <a:t>357 </a:t>
            </a:r>
            <a:r>
              <a:rPr lang="en-GB" dirty="0" err="1" smtClean="0"/>
              <a:t>mA</a:t>
            </a:r>
            <a:r>
              <a:rPr lang="en-GB" dirty="0" smtClean="0"/>
              <a:t>/beam -  1.47 10</a:t>
            </a:r>
            <a:r>
              <a:rPr lang="en-GB" baseline="30000" dirty="0" smtClean="0"/>
              <a:t>11</a:t>
            </a:r>
            <a:r>
              <a:rPr lang="en-GB" dirty="0" smtClean="0"/>
              <a:t> ppb</a:t>
            </a:r>
            <a:endParaRPr lang="en-US" dirty="0"/>
          </a:p>
        </p:txBody>
      </p:sp>
      <p:sp>
        <p:nvSpPr>
          <p:cNvPr id="7" name="TextBox 6"/>
          <p:cNvSpPr txBox="1"/>
          <p:nvPr/>
        </p:nvSpPr>
        <p:spPr>
          <a:xfrm>
            <a:off x="228600" y="5769114"/>
            <a:ext cx="8763000" cy="707886"/>
          </a:xfrm>
          <a:prstGeom prst="rect">
            <a:avLst/>
          </a:prstGeom>
          <a:noFill/>
        </p:spPr>
        <p:txBody>
          <a:bodyPr wrap="square" rtlCol="0">
            <a:spAutoFit/>
          </a:bodyPr>
          <a:lstStyle/>
          <a:p>
            <a:pPr algn="just">
              <a:buFont typeface="Arial" pitchFamily="34" charset="0"/>
              <a:buChar char="•"/>
            </a:pPr>
            <a:r>
              <a:rPr lang="en-GB" sz="2000" dirty="0" smtClean="0"/>
              <a:t> Pressure increase due to different beam parameter</a:t>
            </a:r>
          </a:p>
          <a:p>
            <a:pPr algn="just">
              <a:buFont typeface="Arial" pitchFamily="34" charset="0"/>
              <a:buChar char="•"/>
            </a:pPr>
            <a:r>
              <a:rPr lang="en-GB" sz="2000" dirty="0" smtClean="0"/>
              <a:t> </a:t>
            </a:r>
            <a:r>
              <a:rPr lang="en-GB" sz="2000" dirty="0" smtClean="0">
                <a:solidFill>
                  <a:srgbClr val="FF0066"/>
                </a:solidFill>
              </a:rPr>
              <a:t>Scrubbing and beam conditioning of the whole vacuum system </a:t>
            </a:r>
          </a:p>
        </p:txBody>
      </p:sp>
      <p:sp>
        <p:nvSpPr>
          <p:cNvPr id="8" name="Rectangle 7"/>
          <p:cNvSpPr/>
          <p:nvPr/>
        </p:nvSpPr>
        <p:spPr>
          <a:xfrm>
            <a:off x="228600" y="1219200"/>
            <a:ext cx="970137" cy="369332"/>
          </a:xfrm>
          <a:prstGeom prst="rect">
            <a:avLst/>
          </a:prstGeom>
        </p:spPr>
        <p:txBody>
          <a:bodyPr wrap="none">
            <a:spAutoFit/>
          </a:bodyPr>
          <a:lstStyle/>
          <a:p>
            <a:r>
              <a:rPr lang="en-GB" dirty="0" smtClean="0"/>
              <a:t>Fill 1962</a:t>
            </a:r>
            <a:endParaRPr lang="en-US" dirty="0"/>
          </a:p>
        </p:txBody>
      </p:sp>
      <p:sp>
        <p:nvSpPr>
          <p:cNvPr id="9" name="Rectangle 8"/>
          <p:cNvSpPr/>
          <p:nvPr/>
        </p:nvSpPr>
        <p:spPr>
          <a:xfrm>
            <a:off x="7564263" y="1219200"/>
            <a:ext cx="970137" cy="369332"/>
          </a:xfrm>
          <a:prstGeom prst="rect">
            <a:avLst/>
          </a:prstGeom>
        </p:spPr>
        <p:txBody>
          <a:bodyPr wrap="none">
            <a:spAutoFit/>
          </a:bodyPr>
          <a:lstStyle/>
          <a:p>
            <a:r>
              <a:rPr lang="en-GB" dirty="0" smtClean="0"/>
              <a:t>Fill 2266</a:t>
            </a:r>
            <a:endParaRPr lang="en-US" dirty="0"/>
          </a:p>
        </p:txBody>
      </p:sp>
      <p:pic>
        <p:nvPicPr>
          <p:cNvPr id="11" name="Picture 10" descr="1380-1380.png"/>
          <p:cNvPicPr>
            <a:picLocks noChangeAspect="1"/>
          </p:cNvPicPr>
          <p:nvPr/>
        </p:nvPicPr>
        <p:blipFill>
          <a:blip r:embed="rId5" cstate="print"/>
          <a:stretch>
            <a:fillRect/>
          </a:stretch>
        </p:blipFill>
        <p:spPr>
          <a:xfrm>
            <a:off x="3200400" y="1143000"/>
            <a:ext cx="2452164" cy="783143"/>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cstate="print"/>
          <a:srcRect/>
          <a:stretch>
            <a:fillRect/>
          </a:stretch>
        </p:blipFill>
        <p:spPr bwMode="auto">
          <a:xfrm>
            <a:off x="4495800" y="2038800"/>
            <a:ext cx="4194270" cy="3600000"/>
          </a:xfrm>
          <a:prstGeom prst="rect">
            <a:avLst/>
          </a:prstGeom>
          <a:noFill/>
          <a:ln w="9525">
            <a:noFill/>
            <a:miter lim="800000"/>
            <a:headEnd/>
            <a:tailEnd/>
          </a:ln>
        </p:spPr>
      </p:pic>
      <p:sp>
        <p:nvSpPr>
          <p:cNvPr id="2" name="Title 1"/>
          <p:cNvSpPr txBox="1">
            <a:spLocks/>
          </p:cNvSpPr>
          <p:nvPr/>
        </p:nvSpPr>
        <p:spPr>
          <a:xfrm>
            <a:off x="685800" y="0"/>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3">
                    <a:lumMod val="75000"/>
                  </a:schemeClr>
                </a:solidFill>
                <a:effectLst/>
                <a:uLnTx/>
                <a:uFillTx/>
                <a:latin typeface="+mn-lt"/>
                <a:ea typeface="+mj-ea"/>
                <a:cs typeface="+mj-cs"/>
              </a:rPr>
              <a:t>LSS Vacuum Status</a:t>
            </a:r>
            <a:endParaRPr kumimoji="0" lang="fr-CH" sz="4400" b="1" i="0" u="none" strike="noStrike" kern="1200" cap="none" spc="0" normalizeH="0" baseline="0" noProof="0" dirty="0">
              <a:ln>
                <a:noFill/>
              </a:ln>
              <a:solidFill>
                <a:schemeClr val="accent3">
                  <a:lumMod val="75000"/>
                </a:schemeClr>
              </a:solidFill>
              <a:effectLst/>
              <a:uLnTx/>
              <a:uFillTx/>
              <a:latin typeface="+mn-lt"/>
              <a:ea typeface="+mj-ea"/>
              <a:cs typeface="+mj-cs"/>
            </a:endParaRPr>
          </a:p>
        </p:txBody>
      </p:sp>
      <p:pic>
        <p:nvPicPr>
          <p:cNvPr id="3" name="Picture 2"/>
          <p:cNvPicPr>
            <a:picLocks noChangeAspect="1" noChangeArrowheads="1"/>
          </p:cNvPicPr>
          <p:nvPr/>
        </p:nvPicPr>
        <p:blipFill>
          <a:blip r:embed="rId4" cstate="print"/>
          <a:srcRect/>
          <a:stretch>
            <a:fillRect/>
          </a:stretch>
        </p:blipFill>
        <p:spPr bwMode="auto">
          <a:xfrm>
            <a:off x="228600" y="2038800"/>
            <a:ext cx="4194270" cy="3600000"/>
          </a:xfrm>
          <a:prstGeom prst="rect">
            <a:avLst/>
          </a:prstGeom>
          <a:noFill/>
          <a:ln w="9525">
            <a:noFill/>
            <a:miter lim="800000"/>
            <a:headEnd/>
            <a:tailEnd/>
          </a:ln>
        </p:spPr>
      </p:pic>
      <p:sp>
        <p:nvSpPr>
          <p:cNvPr id="15" name="Rectangle 14"/>
          <p:cNvSpPr/>
          <p:nvPr/>
        </p:nvSpPr>
        <p:spPr>
          <a:xfrm>
            <a:off x="228600" y="1581600"/>
            <a:ext cx="2736647" cy="369332"/>
          </a:xfrm>
          <a:prstGeom prst="rect">
            <a:avLst/>
          </a:prstGeom>
        </p:spPr>
        <p:txBody>
          <a:bodyPr wrap="none">
            <a:spAutoFit/>
          </a:bodyPr>
          <a:lstStyle/>
          <a:p>
            <a:r>
              <a:rPr lang="en-GB" dirty="0" smtClean="0"/>
              <a:t>284 </a:t>
            </a:r>
            <a:r>
              <a:rPr lang="en-GB" dirty="0" err="1" smtClean="0"/>
              <a:t>mA</a:t>
            </a:r>
            <a:r>
              <a:rPr lang="en-GB" dirty="0" smtClean="0"/>
              <a:t>/beam -  1 10</a:t>
            </a:r>
            <a:r>
              <a:rPr lang="en-GB" baseline="30000" dirty="0" smtClean="0"/>
              <a:t>11</a:t>
            </a:r>
            <a:r>
              <a:rPr lang="en-GB" dirty="0" smtClean="0"/>
              <a:t> ppb</a:t>
            </a:r>
            <a:endParaRPr lang="en-US" dirty="0"/>
          </a:p>
        </p:txBody>
      </p:sp>
      <p:sp>
        <p:nvSpPr>
          <p:cNvPr id="16" name="Rectangle 15"/>
          <p:cNvSpPr/>
          <p:nvPr/>
        </p:nvSpPr>
        <p:spPr>
          <a:xfrm>
            <a:off x="5982512" y="1581600"/>
            <a:ext cx="2671437" cy="369332"/>
          </a:xfrm>
          <a:prstGeom prst="rect">
            <a:avLst/>
          </a:prstGeom>
        </p:spPr>
        <p:txBody>
          <a:bodyPr wrap="none">
            <a:spAutoFit/>
          </a:bodyPr>
          <a:lstStyle/>
          <a:p>
            <a:r>
              <a:rPr lang="en-GB" dirty="0" smtClean="0"/>
              <a:t>Technical Stop 5 (week 45)</a:t>
            </a:r>
            <a:endParaRPr lang="en-US" dirty="0"/>
          </a:p>
        </p:txBody>
      </p:sp>
      <p:sp>
        <p:nvSpPr>
          <p:cNvPr id="17" name="Rectangle 16"/>
          <p:cNvSpPr/>
          <p:nvPr/>
        </p:nvSpPr>
        <p:spPr>
          <a:xfrm>
            <a:off x="228600" y="1219200"/>
            <a:ext cx="970137" cy="369332"/>
          </a:xfrm>
          <a:prstGeom prst="rect">
            <a:avLst/>
          </a:prstGeom>
        </p:spPr>
        <p:txBody>
          <a:bodyPr wrap="none">
            <a:spAutoFit/>
          </a:bodyPr>
          <a:lstStyle/>
          <a:p>
            <a:r>
              <a:rPr lang="en-GB" dirty="0" smtClean="0"/>
              <a:t>Fill 1962</a:t>
            </a:r>
            <a:endParaRPr lang="en-US" dirty="0"/>
          </a:p>
        </p:txBody>
      </p:sp>
      <p:sp>
        <p:nvSpPr>
          <p:cNvPr id="18" name="Rectangle 17"/>
          <p:cNvSpPr/>
          <p:nvPr/>
        </p:nvSpPr>
        <p:spPr>
          <a:xfrm>
            <a:off x="6161147" y="1219200"/>
            <a:ext cx="2465227" cy="369332"/>
          </a:xfrm>
          <a:prstGeom prst="rect">
            <a:avLst/>
          </a:prstGeom>
        </p:spPr>
        <p:txBody>
          <a:bodyPr wrap="none">
            <a:spAutoFit/>
          </a:bodyPr>
          <a:lstStyle/>
          <a:p>
            <a:r>
              <a:rPr lang="en-GB" dirty="0" smtClean="0"/>
              <a:t>Fill 2267 (last proton fill)</a:t>
            </a:r>
            <a:endParaRPr lang="en-US" dirty="0"/>
          </a:p>
        </p:txBody>
      </p:sp>
      <p:pic>
        <p:nvPicPr>
          <p:cNvPr id="19" name="Picture 18" descr="1380-1380.png"/>
          <p:cNvPicPr>
            <a:picLocks noChangeAspect="1"/>
          </p:cNvPicPr>
          <p:nvPr/>
        </p:nvPicPr>
        <p:blipFill>
          <a:blip r:embed="rId5" cstate="print"/>
          <a:stretch>
            <a:fillRect/>
          </a:stretch>
        </p:blipFill>
        <p:spPr>
          <a:xfrm>
            <a:off x="3200400" y="1143000"/>
            <a:ext cx="2452164" cy="783143"/>
          </a:xfrm>
          <a:prstGeom prst="rect">
            <a:avLst/>
          </a:prstGeom>
        </p:spPr>
      </p:pic>
      <p:sp>
        <p:nvSpPr>
          <p:cNvPr id="20" name="TextBox 19"/>
          <p:cNvSpPr txBox="1"/>
          <p:nvPr/>
        </p:nvSpPr>
        <p:spPr>
          <a:xfrm>
            <a:off x="228600" y="5769114"/>
            <a:ext cx="8763000" cy="707886"/>
          </a:xfrm>
          <a:prstGeom prst="rect">
            <a:avLst/>
          </a:prstGeom>
          <a:noFill/>
        </p:spPr>
        <p:txBody>
          <a:bodyPr wrap="square" rtlCol="0">
            <a:spAutoFit/>
          </a:bodyPr>
          <a:lstStyle/>
          <a:p>
            <a:pPr algn="just">
              <a:buFont typeface="Arial" pitchFamily="34" charset="0"/>
              <a:buChar char="•"/>
            </a:pPr>
            <a:r>
              <a:rPr lang="en-GB" sz="2000" dirty="0" smtClean="0"/>
              <a:t> Pressure increase due to different beam parameter</a:t>
            </a:r>
          </a:p>
          <a:p>
            <a:pPr algn="just">
              <a:buFont typeface="Arial" pitchFamily="34" charset="0"/>
              <a:buChar char="•"/>
            </a:pPr>
            <a:r>
              <a:rPr lang="en-GB" sz="2000" dirty="0" smtClean="0"/>
              <a:t> </a:t>
            </a:r>
            <a:r>
              <a:rPr lang="en-GB" sz="2000" dirty="0" smtClean="0">
                <a:solidFill>
                  <a:srgbClr val="FF0066"/>
                </a:solidFill>
              </a:rPr>
              <a:t>Scrubbing and beam conditioning of the whole vacuum system </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6.7"/>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ctr">
          <a:defRPr sz="12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8036</TotalTime>
  <Words>2044</Words>
  <Application>Microsoft Office PowerPoint</Application>
  <PresentationFormat>On-screen Show (4:3)</PresentationFormat>
  <Paragraphs>862</Paragraphs>
  <Slides>33</Slides>
  <Notes>33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35" baseType="lpstr">
      <vt:lpstr>Office Theme</vt:lpstr>
      <vt:lpstr>Equation</vt:lpstr>
      <vt:lpstr>Slide 1</vt:lpstr>
      <vt:lpstr>Slide 2</vt:lpstr>
      <vt:lpstr>Slide 3</vt:lpstr>
      <vt:lpstr>Slide 4</vt:lpstr>
      <vt:lpstr>Aim: maximize peak luminosity</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Thanks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gbreglio</dc:creator>
  <cp:lastModifiedBy>glanza</cp:lastModifiedBy>
  <cp:revision>644</cp:revision>
  <dcterms:created xsi:type="dcterms:W3CDTF">2010-11-25T17:10:03Z</dcterms:created>
  <dcterms:modified xsi:type="dcterms:W3CDTF">2011-11-25T07:44:58Z</dcterms:modified>
</cp:coreProperties>
</file>