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7" r:id="rId13"/>
    <p:sldId id="269" r:id="rId14"/>
    <p:sldId id="268" r:id="rId15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66"/>
    <a:srgbClr val="0033CC"/>
    <a:srgbClr val="A35A09"/>
    <a:srgbClr val="FFFFAB"/>
    <a:srgbClr val="FFFFC9"/>
  </p:clrMru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101" autoAdjust="0"/>
    <p:restoredTop sz="94643" autoAdjust="0"/>
  </p:normalViewPr>
  <p:slideViewPr>
    <p:cSldViewPr>
      <p:cViewPr>
        <p:scale>
          <a:sx n="100" d="100"/>
          <a:sy n="100" d="100"/>
        </p:scale>
        <p:origin x="-122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2-C3\Calibration%20C2C3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1291919945403"/>
          <c:y val="0.10182311614498973"/>
          <c:w val="0.8612107126566606"/>
          <c:h val="0.7924552637801684"/>
        </c:manualLayout>
      </c:layout>
      <c:scatterChart>
        <c:scatterStyle val="smoothMarker"/>
        <c:ser>
          <c:idx val="1"/>
          <c:order val="0"/>
          <c:tx>
            <c:strRef>
              <c:f>Sheet1!$H$3</c:f>
              <c:strCache>
                <c:ptCount val="1"/>
                <c:pt idx="0">
                  <c:v>C2F6 Aire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000000"/>
                </a:solidFill>
                <a:prstDash val="solid"/>
              </a:ln>
            </c:spPr>
            <c:trendlineType val="linear"/>
            <c:intercept val="0"/>
          </c:trendline>
          <c:xVal>
            <c:numRef>
              <c:f>Sheet1!$F$4:$F$21</c:f>
              <c:numCache>
                <c:formatCode>General</c:formatCode>
                <c:ptCount val="18"/>
                <c:pt idx="0">
                  <c:v>100</c:v>
                </c:pt>
                <c:pt idx="1">
                  <c:v>50</c:v>
                </c:pt>
                <c:pt idx="2">
                  <c:v>25</c:v>
                </c:pt>
                <c:pt idx="3">
                  <c:v>12.5</c:v>
                </c:pt>
                <c:pt idx="4">
                  <c:v>6.25</c:v>
                </c:pt>
                <c:pt idx="5">
                  <c:v>3.125</c:v>
                </c:pt>
                <c:pt idx="6">
                  <c:v>1.5625</c:v>
                </c:pt>
                <c:pt idx="7">
                  <c:v>0.78125</c:v>
                </c:pt>
              </c:numCache>
            </c:numRef>
          </c:xVal>
          <c:yVal>
            <c:numRef>
              <c:f>Sheet1!$H$4:$H$21</c:f>
              <c:numCache>
                <c:formatCode>General</c:formatCode>
                <c:ptCount val="18"/>
                <c:pt idx="0">
                  <c:v>172250.6</c:v>
                </c:pt>
                <c:pt idx="1">
                  <c:v>85379.6</c:v>
                </c:pt>
                <c:pt idx="2">
                  <c:v>42391.9</c:v>
                </c:pt>
                <c:pt idx="3">
                  <c:v>19920</c:v>
                </c:pt>
                <c:pt idx="4">
                  <c:v>9622.6</c:v>
                </c:pt>
                <c:pt idx="5">
                  <c:v>4649.1000000000004</c:v>
                </c:pt>
                <c:pt idx="6">
                  <c:v>2242</c:v>
                </c:pt>
                <c:pt idx="7">
                  <c:v>1044.9000000000001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Sheet1!$I$3</c:f>
              <c:strCache>
                <c:ptCount val="1"/>
                <c:pt idx="0">
                  <c:v>C3F8 Aire</c:v>
                </c:pt>
              </c:strCache>
            </c:strRef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000000"/>
                </a:solidFill>
                <a:prstDash val="solid"/>
              </a:ln>
            </c:spPr>
            <c:trendlineType val="linear"/>
            <c:intercept val="0"/>
          </c:trendline>
          <c:xVal>
            <c:numRef>
              <c:f>Sheet1!$G$4:$G$42</c:f>
              <c:numCache>
                <c:formatCode>General</c:formatCode>
                <c:ptCount val="39"/>
                <c:pt idx="0">
                  <c:v>0</c:v>
                </c:pt>
                <c:pt idx="1">
                  <c:v>50</c:v>
                </c:pt>
                <c:pt idx="2">
                  <c:v>75</c:v>
                </c:pt>
                <c:pt idx="3">
                  <c:v>87.5</c:v>
                </c:pt>
                <c:pt idx="4">
                  <c:v>93.75</c:v>
                </c:pt>
                <c:pt idx="5">
                  <c:v>96.874999999999986</c:v>
                </c:pt>
                <c:pt idx="6">
                  <c:v>98.437500000000114</c:v>
                </c:pt>
                <c:pt idx="7">
                  <c:v>99.21875</c:v>
                </c:pt>
              </c:numCache>
            </c:numRef>
          </c:xVal>
          <c:yVal>
            <c:numRef>
              <c:f>Sheet1!$I$4:$I$21</c:f>
              <c:numCache>
                <c:formatCode>General</c:formatCode>
                <c:ptCount val="18"/>
                <c:pt idx="0">
                  <c:v>0</c:v>
                </c:pt>
                <c:pt idx="1">
                  <c:v>115051.7</c:v>
                </c:pt>
                <c:pt idx="2">
                  <c:v>168193.3</c:v>
                </c:pt>
                <c:pt idx="3">
                  <c:v>193497.8</c:v>
                </c:pt>
                <c:pt idx="4">
                  <c:v>205290.3</c:v>
                </c:pt>
                <c:pt idx="5">
                  <c:v>211420.9</c:v>
                </c:pt>
                <c:pt idx="6">
                  <c:v>213791</c:v>
                </c:pt>
                <c:pt idx="7">
                  <c:v>214551.2</c:v>
                </c:pt>
              </c:numCache>
            </c:numRef>
          </c:yVal>
          <c:smooth val="1"/>
        </c:ser>
        <c:axId val="66347776"/>
        <c:axId val="66349312"/>
      </c:scatterChart>
      <c:valAx>
        <c:axId val="66347776"/>
        <c:scaling>
          <c:orientation val="minMax"/>
          <c:max val="100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6349312"/>
        <c:crosses val="autoZero"/>
        <c:crossBetween val="midCat"/>
      </c:valAx>
      <c:valAx>
        <c:axId val="6634931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6347776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0"/>
        <c:txPr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legendEntry>
      <c:layout>
        <c:manualLayout>
          <c:xMode val="edge"/>
          <c:yMode val="edge"/>
          <c:x val="0.15591541027031894"/>
          <c:y val="0.12224197311409844"/>
          <c:w val="0.32677834646725135"/>
          <c:h val="0.36470536195566838"/>
        </c:manualLayout>
      </c:layout>
      <c:spPr>
        <a:noFill/>
        <a:ln w="3175">
          <a:noFill/>
          <a:prstDash val="solid"/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809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6809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890665" cy="496809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2"/>
            <a:ext cx="2890665" cy="496809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0727" tIns="45363" rIns="90727" bIns="4536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24 November,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>
                <a:solidFill>
                  <a:srgbClr val="A35A0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24 November,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file/1133706/1/Info_Balance_XP_Analytical_F.pdf" TargetMode="External"/><Relationship Id="rId5" Type="http://schemas.openxmlformats.org/officeDocument/2006/relationships/hyperlink" Target="https://edms.cern.ch/file/1133706/1/Info_Stromboli.pdf" TargetMode="External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24 November,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3732" y="1916832"/>
            <a:ext cx="824440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fr-FR" sz="20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Séminaire </a:t>
            </a:r>
            <a:r>
              <a:rPr lang="fr-FR" sz="20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d’activités </a:t>
            </a:r>
            <a:r>
              <a:rPr lang="fr-FR" sz="20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du groupe </a:t>
            </a:r>
            <a:r>
              <a:rPr lang="fr-FR" sz="20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TE-VSC</a:t>
            </a:r>
            <a:r>
              <a:rPr lang="fr-FR" sz="20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br>
              <a:rPr lang="fr-FR" sz="20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fr-FR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fr-FR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 laboratoire </a:t>
            </a:r>
            <a:r>
              <a:rPr lang="fr-FR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fr-FR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chimie en 2011</a:t>
            </a:r>
            <a:endParaRPr lang="fr-FR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fr-FR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fr-F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fr-F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Benoit TEISSANDIER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fr-F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TE-VSC-SCC</a:t>
            </a:r>
            <a:endParaRPr lang="fr-F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fr-F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25. Nov. 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9966"/>
            <a:ext cx="7560840" cy="584775"/>
          </a:xfrm>
        </p:spPr>
        <p:txBody>
          <a:bodyPr/>
          <a:lstStyle/>
          <a:p>
            <a:r>
              <a:rPr lang="fr-FR" sz="3200" dirty="0" smtClean="0"/>
              <a:t>Technique d'analyse Thermique</a:t>
            </a:r>
            <a:endParaRPr lang="fr-FR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45853" y="764704"/>
            <a:ext cx="460851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609600" lvl="0" indent="-609600" algn="ctr">
              <a:lnSpc>
                <a:spcPct val="80000"/>
              </a:lnSpc>
              <a:spcBef>
                <a:spcPct val="20000"/>
              </a:spcBef>
            </a:pPr>
            <a:endParaRPr kumimoji="0" lang="fr-FR" sz="12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lvl="0" indent="-609600">
              <a:lnSpc>
                <a:spcPct val="80000"/>
              </a:lnSpc>
              <a:spcBef>
                <a:spcPct val="20000"/>
              </a:spcBef>
            </a:pPr>
            <a:r>
              <a:rPr lang="fr-FR" sz="2000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Calorimètrie</a:t>
            </a:r>
            <a:r>
              <a:rPr lang="fr-FR" sz="20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différentielle à balayage </a:t>
            </a:r>
            <a:r>
              <a:rPr lang="fr-FR" sz="20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(DSC)</a:t>
            </a:r>
            <a:endParaRPr kumimoji="0" lang="fr-FR" sz="2000" b="1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3772" y="971763"/>
            <a:ext cx="3190715" cy="19531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827584" y="1268760"/>
            <a:ext cx="4968552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Types d’ échantillons analysables :  </a:t>
            </a: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Polymères, résines et matières plastiques:</a:t>
            </a:r>
          </a:p>
          <a:p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  Transition vitreuse, point de fusion et de cristallisation, effets des radiations, prédiction de la durée de vie...</a:t>
            </a:r>
            <a:br>
              <a:rPr lang="fr-FR" sz="1200" dirty="0" smtClean="0">
                <a:latin typeface="Times New Roman" pitchFamily="18" charset="0"/>
                <a:cs typeface="Times New Roman" pitchFamily="18" charset="0"/>
              </a:rPr>
            </a:br>
            <a:endParaRPr lang="fr-FR" sz="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Métaux et alliages :</a:t>
            </a:r>
          </a:p>
          <a:p>
            <a:r>
              <a:rPr lang="fr-FR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Transition de phase, point de fusion, cristallisation, etc.</a:t>
            </a: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7584" y="2780928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Principales applications au CERN :</a:t>
            </a: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Evaluation du vieillissement des matériaux polymères (câbles)</a:t>
            </a: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Caractérisation de matériaux</a:t>
            </a:r>
            <a:endParaRPr lang="fr-FR" sz="16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10"/>
          <p:cNvSpPr txBox="1">
            <a:spLocks noChangeArrowheads="1"/>
          </p:cNvSpPr>
          <p:nvPr/>
        </p:nvSpPr>
        <p:spPr bwMode="auto">
          <a:xfrm>
            <a:off x="827584" y="3690138"/>
            <a:ext cx="84969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Exemple : </a:t>
            </a:r>
            <a:r>
              <a:rPr lang="fr-FR" sz="1600" i="1" dirty="0" smtClean="0"/>
              <a:t>Caractérisation des câbles électriques soumis aux rayonnements ionisants </a:t>
            </a:r>
            <a:r>
              <a:rPr lang="fr-FR" sz="1600" b="1" i="1" dirty="0" smtClean="0"/>
              <a:t>(RIAC Project)  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318173"/>
            <a:ext cx="4248472" cy="228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" name="Group 40"/>
          <p:cNvGrpSpPr/>
          <p:nvPr/>
        </p:nvGrpSpPr>
        <p:grpSpPr>
          <a:xfrm>
            <a:off x="5538277" y="4330268"/>
            <a:ext cx="3498219" cy="2429320"/>
            <a:chOff x="5580112" y="4221088"/>
            <a:chExt cx="3149227" cy="2429320"/>
          </a:xfrm>
        </p:grpSpPr>
        <p:grpSp>
          <p:nvGrpSpPr>
            <p:cNvPr id="26" name="Group 44"/>
            <p:cNvGrpSpPr/>
            <p:nvPr/>
          </p:nvGrpSpPr>
          <p:grpSpPr>
            <a:xfrm>
              <a:off x="5580112" y="4221088"/>
              <a:ext cx="3149227" cy="2270833"/>
              <a:chOff x="30063" y="3629026"/>
              <a:chExt cx="4005142" cy="2667001"/>
            </a:xfrm>
          </p:grpSpPr>
          <p:grpSp>
            <p:nvGrpSpPr>
              <p:cNvPr id="28" name="Group 42"/>
              <p:cNvGrpSpPr/>
              <p:nvPr/>
            </p:nvGrpSpPr>
            <p:grpSpPr>
              <a:xfrm>
                <a:off x="30063" y="3629026"/>
                <a:ext cx="4005142" cy="2667001"/>
                <a:chOff x="30063" y="3629026"/>
                <a:chExt cx="4005142" cy="2667001"/>
              </a:xfrm>
            </p:grpSpPr>
            <p:grpSp>
              <p:nvGrpSpPr>
                <p:cNvPr id="30" name="Group 40"/>
                <p:cNvGrpSpPr/>
                <p:nvPr/>
              </p:nvGrpSpPr>
              <p:grpSpPr>
                <a:xfrm>
                  <a:off x="30063" y="3629026"/>
                  <a:ext cx="4005142" cy="2667001"/>
                  <a:chOff x="30063" y="3629026"/>
                  <a:chExt cx="4005142" cy="2667001"/>
                </a:xfrm>
              </p:grpSpPr>
              <p:grpSp>
                <p:nvGrpSpPr>
                  <p:cNvPr id="35" name="Group 20"/>
                  <p:cNvGrpSpPr/>
                  <p:nvPr/>
                </p:nvGrpSpPr>
                <p:grpSpPr>
                  <a:xfrm>
                    <a:off x="30063" y="3629026"/>
                    <a:ext cx="4005142" cy="2667001"/>
                    <a:chOff x="-42566" y="1226344"/>
                    <a:chExt cx="7857889" cy="4267200"/>
                  </a:xfrm>
                </p:grpSpPr>
                <p:pic>
                  <p:nvPicPr>
                    <p:cNvPr id="36" name="Picture 3" descr="K:\SPA 6 Bleu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-42566" y="1226344"/>
                      <a:ext cx="7857889" cy="4267200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3096196" y="1433250"/>
                      <a:ext cx="1902148" cy="4337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9.6 </a:t>
                      </a:r>
                      <a:r>
                        <a:rPr lang="en-US" sz="9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sz="9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Gy</a:t>
                      </a:r>
                      <a:endParaRPr lang="en-US" sz="9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6095395" y="1425373"/>
                      <a:ext cx="1617056" cy="4337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r>
                        <a:rPr lang="en-US" sz="9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sz="9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Gy</a:t>
                      </a:r>
                      <a:endParaRPr lang="en-US" sz="9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1717651" y="1425371"/>
                      <a:ext cx="1828665" cy="4337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00CC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28.8 </a:t>
                      </a:r>
                      <a:r>
                        <a:rPr lang="en-US" sz="900" dirty="0" err="1">
                          <a:solidFill>
                            <a:srgbClr val="00CC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sz="900" dirty="0" err="1" smtClean="0">
                          <a:solidFill>
                            <a:srgbClr val="00CC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Gy</a:t>
                      </a:r>
                      <a:endParaRPr lang="en-US" sz="900" dirty="0">
                        <a:solidFill>
                          <a:srgbClr val="00CC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418623" y="1426806"/>
                      <a:ext cx="1563308" cy="4337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 </a:t>
                      </a:r>
                      <a:r>
                        <a:rPr lang="en-US" sz="900" dirty="0" err="1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sz="9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Gy</a:t>
                      </a:r>
                      <a:endParaRPr lang="en-US" sz="9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457200" y="4724400"/>
                    <a:ext cx="152400" cy="38100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1" name="TextBox 30"/>
                <p:cNvSpPr txBox="1"/>
                <p:nvPr/>
              </p:nvSpPr>
              <p:spPr>
                <a:xfrm>
                  <a:off x="2362200" y="6172200"/>
                  <a:ext cx="304800" cy="10772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sz="1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04800" y="4177844"/>
                <a:ext cx="338554" cy="1283732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US" sz="1000" b="1" dirty="0" err="1" smtClean="0">
                    <a:latin typeface="Times New Roman" pitchFamily="18" charset="0"/>
                    <a:cs typeface="Times New Roman" pitchFamily="18" charset="0"/>
                  </a:rPr>
                  <a:t>HeatFlow</a:t>
                </a:r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 (</a:t>
                </a:r>
                <a:r>
                  <a:rPr lang="en-US" sz="1000" b="1" dirty="0" err="1" smtClean="0">
                    <a:latin typeface="Times New Roman" pitchFamily="18" charset="0"/>
                    <a:cs typeface="Times New Roman" pitchFamily="18" charset="0"/>
                  </a:rPr>
                  <a:t>mW</a:t>
                </a:r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690255" y="6404187"/>
              <a:ext cx="11383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Time (h)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2" name="Text Box 113"/>
          <p:cNvSpPr txBox="1">
            <a:spLocks noChangeArrowheads="1"/>
          </p:cNvSpPr>
          <p:nvPr/>
        </p:nvSpPr>
        <p:spPr bwMode="auto">
          <a:xfrm>
            <a:off x="5940152" y="2924944"/>
            <a:ext cx="28083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000" dirty="0" smtClean="0"/>
              <a:t>DSC EVO 131 </a:t>
            </a:r>
            <a:r>
              <a:rPr lang="fr-FR" sz="1000" dirty="0" err="1" smtClean="0"/>
              <a:t>Setaram</a:t>
            </a:r>
            <a:endParaRPr lang="fr-FR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8"/>
            <a:ext cx="7560840" cy="646331"/>
          </a:xfrm>
        </p:spPr>
        <p:txBody>
          <a:bodyPr/>
          <a:lstStyle/>
          <a:p>
            <a:r>
              <a:rPr lang="fr-FR" sz="3600" dirty="0" smtClean="0"/>
              <a:t>Techniques par Séparation</a:t>
            </a:r>
            <a:endParaRPr lang="fr-FR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11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98706" y="836712"/>
            <a:ext cx="432048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609600" lvl="0" indent="-609600" algn="ctr">
              <a:lnSpc>
                <a:spcPct val="80000"/>
              </a:lnSpc>
              <a:spcBef>
                <a:spcPct val="20000"/>
              </a:spcBef>
            </a:pPr>
            <a:r>
              <a:rPr lang="fr-FR" sz="19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Chromatographie en phase gazeuse </a:t>
            </a:r>
            <a:r>
              <a:rPr lang="fr-FR" sz="19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(GC)</a:t>
            </a:r>
            <a:endParaRPr kumimoji="0" lang="fr-FR" sz="1900" b="1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435956" y="908720"/>
            <a:ext cx="2626792" cy="1640251"/>
            <a:chOff x="5819388" y="1412776"/>
            <a:chExt cx="2626792" cy="1640251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42356" y="1412776"/>
              <a:ext cx="2374059" cy="140318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Text Box 113"/>
            <p:cNvSpPr txBox="1">
              <a:spLocks noChangeArrowheads="1"/>
            </p:cNvSpPr>
            <p:nvPr/>
          </p:nvSpPr>
          <p:spPr bwMode="auto">
            <a:xfrm>
              <a:off x="5819388" y="2806806"/>
              <a:ext cx="262679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000" dirty="0" smtClean="0"/>
                <a:t>Chromatographe </a:t>
              </a:r>
              <a:r>
                <a:rPr lang="fr-FR" sz="1000" dirty="0" err="1" smtClean="0"/>
                <a:t>Agilent</a:t>
              </a:r>
              <a:r>
                <a:rPr lang="fr-FR" sz="1000" dirty="0" smtClean="0"/>
                <a:t> (détecteur TCD)</a:t>
              </a:r>
              <a:endParaRPr lang="fr-FR" sz="1000" b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456826" y="2708920"/>
            <a:ext cx="2626792" cy="1826079"/>
            <a:chOff x="5813388" y="3140967"/>
            <a:chExt cx="2626792" cy="1826079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0152" y="3140967"/>
              <a:ext cx="2374060" cy="158417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3" name="Text Box 113"/>
            <p:cNvSpPr txBox="1">
              <a:spLocks noChangeArrowheads="1"/>
            </p:cNvSpPr>
            <p:nvPr/>
          </p:nvSpPr>
          <p:spPr bwMode="auto">
            <a:xfrm>
              <a:off x="5813388" y="4720825"/>
              <a:ext cx="262679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000" dirty="0" smtClean="0"/>
                <a:t>Chromatographe </a:t>
              </a:r>
              <a:r>
                <a:rPr lang="fr-FR" sz="1000" dirty="0" err="1" smtClean="0"/>
                <a:t>Agilent</a:t>
              </a:r>
              <a:r>
                <a:rPr lang="fr-FR" sz="1000" dirty="0" smtClean="0"/>
                <a:t> (détecteur MS)</a:t>
              </a:r>
              <a:endParaRPr lang="fr-FR" sz="1000" b="1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827584" y="1268760"/>
            <a:ext cx="576064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Types d’ échantillons analysables :  </a:t>
            </a:r>
          </a:p>
          <a:p>
            <a:endParaRPr lang="fr-FR" sz="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Liquides avec un point d’ébullition relativement bas (200°C maxi)</a:t>
            </a:r>
          </a:p>
          <a:p>
            <a:pPr lvl="0">
              <a:buFontTx/>
              <a:buChar char="-"/>
            </a:pP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Gaz ou mélanges gazeux.</a:t>
            </a: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7584" y="2564904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Principales applications au CERN :</a:t>
            </a:r>
          </a:p>
          <a:p>
            <a:endParaRPr lang="fr-FR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Evolution de la pureté des fluides de refroidissement avant et/ou après utilisation (expériences LHC)</a:t>
            </a: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Analyses de gaz à la demande </a:t>
            </a:r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(Ex: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i="1" dirty="0" smtClean="0"/>
              <a:t>Récupération des gaz de Isolde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fr-FR" sz="1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/>
        </p:nvGraphicFramePr>
        <p:xfrm>
          <a:off x="5220072" y="4653136"/>
          <a:ext cx="3672408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16667" t="46902" r="2083" b="11316"/>
          <a:stretch>
            <a:fillRect/>
          </a:stretch>
        </p:blipFill>
        <p:spPr bwMode="auto">
          <a:xfrm>
            <a:off x="929595" y="4707019"/>
            <a:ext cx="4146461" cy="169869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275856" y="5199583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FR" sz="12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2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25%</a:t>
            </a:r>
          </a:p>
          <a:p>
            <a:r>
              <a:rPr lang="fr-F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FR" sz="12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2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fr-F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75%</a:t>
            </a:r>
            <a:endParaRPr lang="fr-FR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5736" y="479715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FR" sz="1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50% </a:t>
            </a:r>
            <a:r>
              <a:rPr lang="fr-FR" sz="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(v/v)</a:t>
            </a:r>
          </a:p>
          <a:p>
            <a:r>
              <a:rPr lang="fr-FR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FR" sz="1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fr-FR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50%</a:t>
            </a:r>
            <a:endParaRPr lang="fr-FR" sz="1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27584" y="4068361"/>
            <a:ext cx="5688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Exemple :</a:t>
            </a:r>
            <a:r>
              <a:rPr lang="fr-FR" sz="1600" dirty="0" smtClean="0"/>
              <a:t> 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Mélange C</a:t>
            </a:r>
            <a:r>
              <a:rPr lang="fr-FR" sz="16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600" i="1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 / C</a:t>
            </a:r>
            <a:r>
              <a:rPr lang="fr-FR" sz="16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600" i="1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 pour le refroidissement d’ATLAS</a:t>
            </a:r>
            <a:r>
              <a:rPr lang="fr-FR" sz="1600" i="1" dirty="0" smtClean="0"/>
              <a:t>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fr-FR" sz="16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48264" y="6425341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% (v/v)</a:t>
            </a:r>
            <a:endParaRPr lang="fr-FR" sz="800" dirty="0"/>
          </a:p>
        </p:txBody>
      </p:sp>
      <p:sp>
        <p:nvSpPr>
          <p:cNvPr id="23" name="TextBox 22"/>
          <p:cNvSpPr txBox="1"/>
          <p:nvPr/>
        </p:nvSpPr>
        <p:spPr>
          <a:xfrm>
            <a:off x="2411760" y="6453336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Temps (min)</a:t>
            </a:r>
            <a:endParaRPr lang="fr-FR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05353"/>
            <a:ext cx="7560840" cy="553998"/>
          </a:xfrm>
        </p:spPr>
        <p:txBody>
          <a:bodyPr/>
          <a:lstStyle/>
          <a:p>
            <a:r>
              <a:rPr lang="fr-FR" sz="3000" dirty="0" smtClean="0"/>
              <a:t>Techniques physico-chimiques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12</a:t>
            </a:fld>
            <a:r>
              <a:rPr lang="en-US" dirty="0" smtClean="0"/>
              <a:t>/14</a:t>
            </a:r>
            <a:endParaRPr lang="en-US" dirty="0"/>
          </a:p>
        </p:txBody>
      </p:sp>
      <p:grpSp>
        <p:nvGrpSpPr>
          <p:cNvPr id="23" name="Group 28"/>
          <p:cNvGrpSpPr/>
          <p:nvPr/>
        </p:nvGrpSpPr>
        <p:grpSpPr>
          <a:xfrm>
            <a:off x="4932040" y="1473736"/>
            <a:ext cx="1883460" cy="1985300"/>
            <a:chOff x="2879915" y="4118025"/>
            <a:chExt cx="3919493" cy="3232221"/>
          </a:xfrm>
        </p:grpSpPr>
        <p:sp>
          <p:nvSpPr>
            <p:cNvPr id="27" name="Rectangle 26"/>
            <p:cNvSpPr/>
            <p:nvPr/>
          </p:nvSpPr>
          <p:spPr>
            <a:xfrm>
              <a:off x="2879915" y="6924325"/>
              <a:ext cx="3800081" cy="4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algn="ctr"/>
              <a:r>
                <a:rPr lang="fr-FR" sz="11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Titrimétrie par voie chimique</a:t>
              </a:r>
              <a:endParaRPr lang="fr-FR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8" name="Picture 7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85090" y="4118025"/>
              <a:ext cx="3914318" cy="280768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40" name="Group 39"/>
          <p:cNvGrpSpPr/>
          <p:nvPr/>
        </p:nvGrpSpPr>
        <p:grpSpPr>
          <a:xfrm>
            <a:off x="7092280" y="1556792"/>
            <a:ext cx="2051720" cy="1870623"/>
            <a:chOff x="6806973" y="2864562"/>
            <a:chExt cx="2271234" cy="2127284"/>
          </a:xfrm>
        </p:grpSpPr>
        <p:grpSp>
          <p:nvGrpSpPr>
            <p:cNvPr id="24" name="Group 34"/>
            <p:cNvGrpSpPr/>
            <p:nvPr/>
          </p:nvGrpSpPr>
          <p:grpSpPr>
            <a:xfrm>
              <a:off x="6806973" y="2864562"/>
              <a:ext cx="2271234" cy="2127284"/>
              <a:chOff x="6658900" y="3846051"/>
              <a:chExt cx="1946720" cy="1870338"/>
            </a:xfrm>
            <a:solidFill>
              <a:schemeClr val="bg1"/>
            </a:solidFill>
          </p:grpSpPr>
          <p:pic>
            <p:nvPicPr>
              <p:cNvPr id="25" name="Picture 4" descr="http://ccrd.fr/catalog/images/SevenMulti_S47K_l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903440" y="3846051"/>
                <a:ext cx="1542986" cy="1542986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6658900" y="5392475"/>
                <a:ext cx="1946720" cy="3239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lvl="0" indent="-342900" algn="ctr"/>
                <a:r>
                  <a:rPr lang="fr-FR" sz="11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pH-mètre, conductimètre </a:t>
                </a:r>
                <a:endParaRPr lang="fr-FR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11" name="Picture 10" descr="http://ads.kompass.com/kinl/pubs/FR/8007195/l8007195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06664" y="2868989"/>
              <a:ext cx="648888" cy="31433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37" name="Group 36"/>
          <p:cNvGrpSpPr/>
          <p:nvPr/>
        </p:nvGrpSpPr>
        <p:grpSpPr>
          <a:xfrm>
            <a:off x="1331640" y="4581128"/>
            <a:ext cx="2448272" cy="1944216"/>
            <a:chOff x="3698574" y="2975821"/>
            <a:chExt cx="1977117" cy="1513209"/>
          </a:xfrm>
        </p:grpSpPr>
        <p:grpSp>
          <p:nvGrpSpPr>
            <p:cNvPr id="22" name="Group 25"/>
            <p:cNvGrpSpPr/>
            <p:nvPr/>
          </p:nvGrpSpPr>
          <p:grpSpPr>
            <a:xfrm>
              <a:off x="3698574" y="3005578"/>
              <a:ext cx="1977117" cy="1483452"/>
              <a:chOff x="2040018" y="3664873"/>
              <a:chExt cx="2637342" cy="1886384"/>
            </a:xfrm>
          </p:grpSpPr>
          <p:pic>
            <p:nvPicPr>
              <p:cNvPr id="29" name="Picture 5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040018" y="3664873"/>
                <a:ext cx="2637342" cy="1611011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2045590" y="5273315"/>
                <a:ext cx="2627359" cy="277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 algn="ctr"/>
                <a:r>
                  <a:rPr lang="fr-FR" sz="11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Potentiomètre</a:t>
                </a:r>
                <a:r>
                  <a:rPr lang="fr-FR" sz="11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fr-FR" sz="11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ISE, Karl Fischer</a:t>
                </a:r>
                <a:endParaRPr lang="fr-FR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9" name="Picture 12" descr="http://www.saci2011.org.za/images/Metrohm%20logo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08192" y="2975821"/>
              <a:ext cx="899895" cy="20703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41" name="Rectangle 40"/>
          <p:cNvSpPr/>
          <p:nvPr/>
        </p:nvSpPr>
        <p:spPr>
          <a:xfrm>
            <a:off x="827584" y="1410742"/>
            <a:ext cx="446449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Types d’ échantillons analysables :  </a:t>
            </a: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Liquides </a:t>
            </a:r>
          </a:p>
          <a:p>
            <a:pPr lvl="0">
              <a:buFontTx/>
              <a:buChar char="-"/>
            </a:pPr>
            <a:endParaRPr lang="fr-FR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fr-FR" sz="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Principales applications au CERN :</a:t>
            </a:r>
          </a:p>
          <a:p>
            <a:pPr lvl="0"/>
            <a:endParaRPr lang="fr-FR" sz="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Bains de Traitement de surface</a:t>
            </a:r>
          </a:p>
          <a:p>
            <a:pPr lvl="0"/>
            <a:r>
              <a:rPr lang="fr-FR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Dosages acides bases et redox, Karl Fischer, pH.</a:t>
            </a:r>
          </a:p>
          <a:p>
            <a:pPr lvl="0"/>
            <a:endParaRPr lang="fr-FR" sz="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Eaux de refroidissement</a:t>
            </a:r>
          </a:p>
          <a:p>
            <a:r>
              <a:rPr lang="fr-FR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Recherche de Cl</a:t>
            </a:r>
            <a:r>
              <a:rPr lang="fr-FR" sz="1200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pH, conductivité.</a:t>
            </a:r>
          </a:p>
          <a:p>
            <a:endParaRPr lang="fr-FR" sz="1200" baseline="30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Eau de la STEP.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99592" y="836712"/>
            <a:ext cx="511256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>
              <a:lnSpc>
                <a:spcPct val="80000"/>
              </a:lnSpc>
              <a:spcBef>
                <a:spcPct val="20000"/>
              </a:spcBef>
            </a:pPr>
            <a:r>
              <a:rPr lang="fr-FR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pH-mètrie</a:t>
            </a:r>
            <a:r>
              <a:rPr lang="fr-FR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potentiométrie</a:t>
            </a:r>
            <a:r>
              <a:rPr lang="fr-FR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titrimétrie.  </a:t>
            </a:r>
            <a:endParaRPr lang="fr-FR" b="1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 Box 110"/>
          <p:cNvSpPr txBox="1">
            <a:spLocks noChangeArrowheads="1"/>
          </p:cNvSpPr>
          <p:nvPr/>
        </p:nvSpPr>
        <p:spPr bwMode="auto">
          <a:xfrm>
            <a:off x="827584" y="3933056"/>
            <a:ext cx="83164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Exemple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: Dosage de l’</a:t>
            </a:r>
            <a:r>
              <a:rPr lang="fr-FR" sz="1600" dirty="0" err="1" smtClean="0">
                <a:latin typeface="Times New Roman" pitchFamily="18" charset="0"/>
                <a:cs typeface="Times New Roman" pitchFamily="18" charset="0"/>
              </a:rPr>
              <a:t>électropolissage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de l’inox (mélange H</a:t>
            </a:r>
            <a:r>
              <a:rPr lang="fr-FR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fr-FR" sz="16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/ H</a:t>
            </a:r>
            <a:r>
              <a:rPr lang="fr-FR" sz="16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fr-FR" sz="16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4644008" y="4437112"/>
            <a:ext cx="3816424" cy="2088232"/>
            <a:chOff x="2267744" y="4077072"/>
            <a:chExt cx="4608512" cy="2520280"/>
          </a:xfrm>
        </p:grpSpPr>
        <p:grpSp>
          <p:nvGrpSpPr>
            <p:cNvPr id="72" name="Group 71"/>
            <p:cNvGrpSpPr/>
            <p:nvPr/>
          </p:nvGrpSpPr>
          <p:grpSpPr>
            <a:xfrm>
              <a:off x="2267744" y="4077072"/>
              <a:ext cx="4608512" cy="2520280"/>
              <a:chOff x="2339752" y="4348631"/>
              <a:chExt cx="4608512" cy="2248721"/>
            </a:xfrm>
          </p:grpSpPr>
          <p:pic>
            <p:nvPicPr>
              <p:cNvPr id="31" name="Picture 30"/>
              <p:cNvPicPr/>
              <p:nvPr/>
            </p:nvPicPr>
            <p:blipFill>
              <a:blip r:embed="rId7" cstate="print"/>
              <a:srcRect l="31554" t="27306" r="25000" b="43803"/>
              <a:stretch>
                <a:fillRect/>
              </a:stretch>
            </p:blipFill>
            <p:spPr bwMode="auto">
              <a:xfrm>
                <a:off x="2339752" y="4348631"/>
                <a:ext cx="4608512" cy="2248721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grpSp>
            <p:nvGrpSpPr>
              <p:cNvPr id="70" name="Group 69"/>
              <p:cNvGrpSpPr/>
              <p:nvPr/>
            </p:nvGrpSpPr>
            <p:grpSpPr>
              <a:xfrm>
                <a:off x="2579591" y="4581128"/>
                <a:ext cx="3157237" cy="1656184"/>
                <a:chOff x="2579591" y="4581128"/>
                <a:chExt cx="3157237" cy="1656184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4499992" y="5003650"/>
                  <a:ext cx="1224136" cy="0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4499992" y="4581128"/>
                  <a:ext cx="0" cy="1656184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prstDash val="sys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flipV="1">
                  <a:off x="5736828" y="4581128"/>
                  <a:ext cx="0" cy="1656184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prstDash val="sys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flipV="1">
                  <a:off x="3275856" y="4581128"/>
                  <a:ext cx="0" cy="1656184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prstDash val="sys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3275856" y="5003650"/>
                  <a:ext cx="1224136" cy="0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2579591" y="5003650"/>
                  <a:ext cx="720080" cy="0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up 70"/>
              <p:cNvGrpSpPr/>
              <p:nvPr/>
            </p:nvGrpSpPr>
            <p:grpSpPr>
              <a:xfrm>
                <a:off x="2590701" y="4797152"/>
                <a:ext cx="3133427" cy="1433810"/>
                <a:chOff x="2590701" y="4797152"/>
                <a:chExt cx="3133427" cy="1433810"/>
              </a:xfrm>
            </p:grpSpPr>
            <p:sp>
              <p:nvSpPr>
                <p:cNvPr id="50" name="Rectangle 49"/>
                <p:cNvSpPr/>
                <p:nvPr/>
              </p:nvSpPr>
              <p:spPr>
                <a:xfrm>
                  <a:off x="2590701" y="4797152"/>
                  <a:ext cx="685155" cy="143381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3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3275856" y="4797152"/>
                  <a:ext cx="1224136" cy="143381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  <a:alpha val="3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4499992" y="4797152"/>
                  <a:ext cx="1224136" cy="143381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  <a:alpha val="3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3786014" y="4914977"/>
                <a:ext cx="1434058" cy="174960"/>
                <a:chOff x="3786014" y="4914977"/>
                <a:chExt cx="1434058" cy="174960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 flipV="1">
                  <a:off x="3786014" y="4916780"/>
                  <a:ext cx="96386" cy="17315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V="1">
                  <a:off x="3868111" y="4916780"/>
                  <a:ext cx="86297" cy="16306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flipV="1">
                  <a:off x="5051678" y="4914977"/>
                  <a:ext cx="96386" cy="17315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5133775" y="4914977"/>
                  <a:ext cx="86297" cy="16306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3" name="TextBox 72"/>
            <p:cNvSpPr txBox="1"/>
            <p:nvPr/>
          </p:nvSpPr>
          <p:spPr>
            <a:xfrm>
              <a:off x="2493293" y="4293096"/>
              <a:ext cx="936104" cy="302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fr-FR" sz="12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fr-FR" sz="1200" dirty="0" smtClean="0">
                  <a:latin typeface="Times New Roman" pitchFamily="18" charset="0"/>
                  <a:cs typeface="Times New Roman" pitchFamily="18" charset="0"/>
                </a:rPr>
                <a:t>SO</a:t>
              </a:r>
              <a:r>
                <a:rPr lang="fr-FR" sz="12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fr-FR" sz="12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180579" y="4293096"/>
              <a:ext cx="1166529" cy="302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fr-FR" sz="12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fr-FR" sz="1200" dirty="0" smtClean="0">
                  <a:latin typeface="Times New Roman" pitchFamily="18" charset="0"/>
                  <a:cs typeface="Times New Roman" pitchFamily="18" charset="0"/>
                </a:rPr>
                <a:t>PO</a:t>
              </a:r>
              <a:r>
                <a:rPr lang="fr-FR" sz="12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fr-FR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fr-FR" sz="1000" dirty="0" smtClean="0">
                  <a:latin typeface="Times New Roman" pitchFamily="18" charset="0"/>
                  <a:cs typeface="Times New Roman" pitchFamily="18" charset="0"/>
                </a:rPr>
                <a:t>(1</a:t>
              </a:r>
              <a:r>
                <a:rPr lang="fr-FR" sz="1000" baseline="30000" dirty="0" smtClean="0">
                  <a:latin typeface="Times New Roman" pitchFamily="18" charset="0"/>
                  <a:cs typeface="Times New Roman" pitchFamily="18" charset="0"/>
                </a:rPr>
                <a:t>ere</a:t>
              </a:r>
              <a:r>
                <a:rPr lang="fr-FR" sz="10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fr-FR" sz="10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509157" y="4293096"/>
              <a:ext cx="1277815" cy="516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fr-FR" sz="12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fr-FR" sz="1200" dirty="0" smtClean="0">
                  <a:latin typeface="Times New Roman" pitchFamily="18" charset="0"/>
                  <a:cs typeface="Times New Roman" pitchFamily="18" charset="0"/>
                </a:rPr>
                <a:t>PO</a:t>
              </a:r>
              <a:r>
                <a:rPr lang="fr-FR" sz="12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fr-FR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fr-FR" sz="1000" dirty="0" smtClean="0">
                  <a:latin typeface="Times New Roman" pitchFamily="18" charset="0"/>
                  <a:cs typeface="Times New Roman" pitchFamily="18" charset="0"/>
                </a:rPr>
                <a:t>(2</a:t>
              </a:r>
              <a:r>
                <a:rPr lang="fr-FR" sz="1000" baseline="30000" dirty="0" smtClean="0">
                  <a:latin typeface="Times New Roman" pitchFamily="18" charset="0"/>
                  <a:cs typeface="Times New Roman" pitchFamily="18" charset="0"/>
                </a:rPr>
                <a:t>eme</a:t>
              </a:r>
              <a:r>
                <a:rPr lang="fr-FR" sz="10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</a:p>
            <a:p>
              <a:endParaRPr lang="fr-FR" sz="16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110"/>
          <p:cNvSpPr txBox="1">
            <a:spLocks noChangeArrowheads="1"/>
          </p:cNvSpPr>
          <p:nvPr/>
        </p:nvSpPr>
        <p:spPr bwMode="auto">
          <a:xfrm>
            <a:off x="827584" y="4292461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Exemple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:  Dosage de l’eau dans le C</a:t>
            </a:r>
            <a:r>
              <a:rPr lang="fr-FR" sz="16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600" baseline="-25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utilisé dans les expériences LHC</a:t>
            </a:r>
            <a:r>
              <a:rPr lang="fr-FR" sz="1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r-FR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27584" y="2708920"/>
            <a:ext cx="83164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Principales applications au CERN :</a:t>
            </a:r>
          </a:p>
          <a:p>
            <a:endParaRPr lang="fr-FR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Mesure très sensible de la </a:t>
            </a:r>
            <a:r>
              <a:rPr lang="fr-FR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quantité d’eau 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(ppm)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dans :</a:t>
            </a:r>
          </a:p>
          <a:p>
            <a:pPr lvl="1"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les </a:t>
            </a:r>
            <a:r>
              <a:rPr lang="fr-FR" sz="1600" dirty="0" err="1" smtClean="0">
                <a:latin typeface="Times New Roman" pitchFamily="18" charset="0"/>
                <a:cs typeface="Times New Roman" pitchFamily="18" charset="0"/>
              </a:rPr>
              <a:t>perfluorocarbones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de CMS et ATLAS (C</a:t>
            </a:r>
            <a:r>
              <a:rPr lang="fr-FR" sz="16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600" baseline="-25000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les huiles diélectriques des transformateurs de puissance  (TE/ABT)</a:t>
            </a:r>
          </a:p>
          <a:p>
            <a:pPr marL="0" lvl="1"/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Etude du dégazage en eau des matières plastiques (en projet…)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27584" y="1410742"/>
            <a:ext cx="48965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Types d’ échantillons analysables :  </a:t>
            </a:r>
          </a:p>
          <a:p>
            <a:endParaRPr lang="fr-FR" sz="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Liquides</a:t>
            </a:r>
            <a:r>
              <a:rPr lang="fr-FR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(fluides de refroidissement, huiles, solvants) </a:t>
            </a:r>
          </a:p>
          <a:p>
            <a:pPr lvl="0">
              <a:buFontTx/>
              <a:buChar char="-"/>
            </a:pP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Solides </a:t>
            </a:r>
            <a:r>
              <a:rPr lang="fr-FR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(polymères, sels, etc.)</a:t>
            </a:r>
          </a:p>
          <a:p>
            <a:pPr lvl="0">
              <a:buFontTx/>
              <a:buChar char="-"/>
            </a:pPr>
            <a:r>
              <a:rPr lang="fr-FR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Gaz  </a:t>
            </a: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05353"/>
            <a:ext cx="7560840" cy="553998"/>
          </a:xfrm>
        </p:spPr>
        <p:txBody>
          <a:bodyPr/>
          <a:lstStyle/>
          <a:p>
            <a:r>
              <a:rPr lang="fr-FR" sz="3000" dirty="0" smtClean="0"/>
              <a:t>Techniques physico-chimiques</a:t>
            </a:r>
            <a:endParaRPr lang="fr-FR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13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54479" y="908720"/>
            <a:ext cx="4725633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609600" lvl="0" indent="-609600">
              <a:lnSpc>
                <a:spcPct val="80000"/>
              </a:lnSpc>
              <a:spcBef>
                <a:spcPct val="20000"/>
              </a:spcBef>
            </a:pPr>
            <a:r>
              <a:rPr lang="fr-FR" sz="1900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Coulometrie</a:t>
            </a:r>
            <a:r>
              <a:rPr lang="fr-FR" sz="19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Karl Fischer (KF) 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</a:pPr>
            <a:r>
              <a:rPr lang="fr-FR" sz="1500" i="1" dirty="0" smtClean="0">
                <a:latin typeface="Times New Roman" pitchFamily="18" charset="0"/>
                <a:cs typeface="Times New Roman" pitchFamily="18" charset="0"/>
              </a:rPr>
              <a:t>Demandé et Financé en 2011 par CMS, ATLAS, EN/CV, et TE.</a:t>
            </a:r>
            <a:endParaRPr kumimoji="0" lang="fr-FR" sz="1500" b="1" i="1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  <p:grpSp>
        <p:nvGrpSpPr>
          <p:cNvPr id="3" name="Group 16"/>
          <p:cNvGrpSpPr/>
          <p:nvPr/>
        </p:nvGrpSpPr>
        <p:grpSpPr>
          <a:xfrm>
            <a:off x="5436096" y="836712"/>
            <a:ext cx="3600400" cy="2664296"/>
            <a:chOff x="2749644" y="1484784"/>
            <a:chExt cx="5702479" cy="4176464"/>
          </a:xfrm>
        </p:grpSpPr>
        <p:sp>
          <p:nvSpPr>
            <p:cNvPr id="16" name="Snip Diagonal Corner Rectangle 15"/>
            <p:cNvSpPr/>
            <p:nvPr/>
          </p:nvSpPr>
          <p:spPr>
            <a:xfrm>
              <a:off x="2749644" y="1484784"/>
              <a:ext cx="5702479" cy="4176464"/>
            </a:xfrm>
            <a:prstGeom prst="snip2DiagRect">
              <a:avLst>
                <a:gd name="adj1" fmla="val 0"/>
                <a:gd name="adj2" fmla="val 24026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9" name="Picture 7" descr="http://fr.mt.com/etc/medialib/Analytical/Titration/TI-Products.Par.46894.Image.-1.-1.1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3469" y="1556792"/>
              <a:ext cx="3288374" cy="3265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</p:pic>
        <p:pic>
          <p:nvPicPr>
            <p:cNvPr id="12" name="Picture 9" descr="http://media.mt.com/etc/medialib/LabTec1.Par.27949.Image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24485" y="2460130"/>
              <a:ext cx="1834141" cy="26781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 rot="1628990">
              <a:off x="2822262" y="3950863"/>
              <a:ext cx="1400251" cy="3123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b="1" dirty="0" err="1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Coulometre</a:t>
              </a:r>
              <a:r>
                <a:rPr lang="fr-FR" sz="8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KF</a:t>
              </a:r>
              <a:endParaRPr lang="fr-FR" sz="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509403">
              <a:off x="3486615" y="4734323"/>
              <a:ext cx="2010030" cy="4958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  <a:hlinkClick r:id="rId5"/>
                </a:rPr>
                <a:t>Stromboli </a:t>
              </a:r>
            </a:p>
            <a:p>
              <a:pPr algn="ctr"/>
              <a:r>
                <a:rPr lang="fr-FR" sz="800" u="sng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  <a:hlinkClick r:id="rId5"/>
                </a:rPr>
                <a:t>Passeur</a:t>
              </a:r>
              <a:r>
                <a:rPr lang="fr-FR" sz="800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  <a:hlinkClick r:id="rId5"/>
                </a:rPr>
                <a:t> d’échantillons KF</a:t>
              </a:r>
              <a:endParaRPr lang="fr-FR" sz="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043099">
              <a:off x="5965330" y="4999120"/>
              <a:ext cx="1958327" cy="3123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800" b="1" dirty="0" smtClean="0">
                  <a:latin typeface="Times New Roman" pitchFamily="18" charset="0"/>
                  <a:cs typeface="Times New Roman" pitchFamily="18" charset="0"/>
                  <a:hlinkClick r:id="rId6"/>
                </a:rPr>
                <a:t>Balance  </a:t>
              </a:r>
              <a:r>
                <a:rPr lang="fr-FR" sz="800" dirty="0" smtClean="0">
                  <a:latin typeface="Times New Roman" pitchFamily="18" charset="0"/>
                  <a:cs typeface="Times New Roman" pitchFamily="18" charset="0"/>
                  <a:hlinkClick r:id="rId6"/>
                </a:rPr>
                <a:t>analytique</a:t>
              </a:r>
              <a:endParaRPr lang="fr-FR" sz="800" dirty="0">
                <a:latin typeface="Times New Roman" pitchFamily="18" charset="0"/>
                <a:cs typeface="Times New Roman" pitchFamily="18" charset="0"/>
                <a:hlinkClick r:id="rId6"/>
              </a:endParaRPr>
            </a:p>
          </p:txBody>
        </p:sp>
      </p:grp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691680" y="4725144"/>
          <a:ext cx="6408711" cy="1406649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981514"/>
                <a:gridCol w="2599824"/>
                <a:gridCol w="2827373"/>
              </a:tblGrid>
              <a:tr h="454149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latin typeface="Times" pitchFamily="18" charset="0"/>
                        </a:rPr>
                        <a:t>Echantillons</a:t>
                      </a:r>
                      <a:r>
                        <a:rPr lang="en-US" sz="1400" u="none" strike="noStrike" dirty="0" smtClean="0">
                          <a:latin typeface="Times" pitchFamily="18" charset="0"/>
                        </a:rPr>
                        <a:t> </a:t>
                      </a:r>
                      <a:r>
                        <a:rPr lang="en-US" sz="1400" b="1" u="none" strike="noStrike" dirty="0">
                          <a:latin typeface="Times" pitchFamily="18" charset="0"/>
                        </a:rPr>
                        <a:t>« </a:t>
                      </a:r>
                      <a:r>
                        <a:rPr lang="en-US" sz="1400" b="1" u="none" strike="noStrike" dirty="0" err="1" smtClean="0">
                          <a:latin typeface="Times" pitchFamily="18" charset="0"/>
                        </a:rPr>
                        <a:t>Séchés</a:t>
                      </a:r>
                      <a:r>
                        <a:rPr lang="en-US" sz="1400" b="1" u="none" strike="noStrike" dirty="0">
                          <a:latin typeface="Times" pitchFamily="18" charset="0"/>
                        </a:rPr>
                        <a:t> </a:t>
                      </a:r>
                      <a:r>
                        <a:rPr lang="en-US" sz="1400" b="1" u="none" strike="noStrike" dirty="0" smtClean="0">
                          <a:latin typeface="Times" pitchFamily="18" charset="0"/>
                        </a:rPr>
                        <a:t>»</a:t>
                      </a:r>
                    </a:p>
                    <a:p>
                      <a:pPr algn="ctr" fontAlgn="b"/>
                      <a:r>
                        <a:rPr lang="en-US" sz="1400" i="1" u="none" strike="noStrike" dirty="0" smtClean="0">
                          <a:latin typeface="Times" pitchFamily="18" charset="0"/>
                        </a:rPr>
                        <a:t>(mg.kg</a:t>
                      </a:r>
                      <a:r>
                        <a:rPr lang="en-US" sz="1400" i="1" u="none" strike="noStrike" baseline="30000" dirty="0" smtClean="0">
                          <a:latin typeface="Times" pitchFamily="18" charset="0"/>
                        </a:rPr>
                        <a:t>-1</a:t>
                      </a:r>
                      <a:r>
                        <a:rPr lang="en-US" sz="1400" i="1" u="none" strike="noStrike" dirty="0" smtClean="0">
                          <a:latin typeface="Times" pitchFamily="18" charset="0"/>
                        </a:rPr>
                        <a:t>)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err="1" smtClean="0">
                          <a:latin typeface="Times" pitchFamily="18" charset="0"/>
                        </a:rPr>
                        <a:t>Echantillons</a:t>
                      </a:r>
                      <a:r>
                        <a:rPr lang="en-US" sz="1400" u="none" strike="noStrike" dirty="0" smtClean="0">
                          <a:latin typeface="Times" pitchFamily="18" charset="0"/>
                        </a:rPr>
                        <a:t> </a:t>
                      </a:r>
                      <a:r>
                        <a:rPr lang="en-US" sz="1400" b="1" u="none" strike="noStrike" dirty="0">
                          <a:latin typeface="Times" pitchFamily="18" charset="0"/>
                        </a:rPr>
                        <a:t>« </a:t>
                      </a:r>
                      <a:r>
                        <a:rPr lang="en-US" sz="1400" b="1" u="none" strike="noStrike" dirty="0" err="1" smtClean="0">
                          <a:latin typeface="Times" pitchFamily="18" charset="0"/>
                        </a:rPr>
                        <a:t>Saturés</a:t>
                      </a:r>
                      <a:r>
                        <a:rPr lang="en-US" sz="1400" b="1" u="none" strike="noStrike" dirty="0">
                          <a:latin typeface="Times" pitchFamily="18" charset="0"/>
                        </a:rPr>
                        <a:t> » </a:t>
                      </a:r>
                      <a:r>
                        <a:rPr lang="en-US" sz="1400" u="none" strike="noStrike" dirty="0">
                          <a:latin typeface="Times" pitchFamily="18" charset="0"/>
                        </a:rPr>
                        <a:t>en eau </a:t>
                      </a:r>
                      <a:r>
                        <a:rPr lang="en-US" sz="1400" i="1" u="none" strike="noStrike" dirty="0" smtClean="0">
                          <a:latin typeface="Times" pitchFamily="18" charset="0"/>
                        </a:rPr>
                        <a:t>(mg.kg</a:t>
                      </a:r>
                      <a:r>
                        <a:rPr lang="en-US" sz="1400" i="1" u="none" strike="noStrike" baseline="30000" dirty="0" smtClean="0">
                          <a:latin typeface="Times" pitchFamily="18" charset="0"/>
                        </a:rPr>
                        <a:t>-1</a:t>
                      </a:r>
                      <a:r>
                        <a:rPr lang="en-US" sz="1400" i="1" u="none" strike="noStrike" dirty="0" smtClean="0">
                          <a:latin typeface="Times" pitchFamily="18" charset="0"/>
                        </a:rPr>
                        <a:t>)</a:t>
                      </a:r>
                      <a:endParaRPr lang="en-US" sz="1400" b="0" i="1" u="none" strike="noStrike" dirty="0" smtClean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latin typeface="Times" pitchFamily="18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latin typeface="Times" pitchFamily="18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latin typeface="Times" pitchFamily="18" charset="0"/>
                        </a:rPr>
                        <a:t>7.7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latin typeface="Times" pitchFamily="18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latin typeface="Times" pitchFamily="18" charset="0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latin typeface="Times" pitchFamily="18" charset="0"/>
                        </a:rPr>
                        <a:t>8.2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latin typeface="Times" pitchFamily="18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latin typeface="Times" pitchFamily="18" charset="0"/>
                        </a:rPr>
                        <a:t>-0.3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latin typeface="Times" pitchFamily="18" charset="0"/>
                        </a:rPr>
                        <a:t>7.6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noProof="0" dirty="0" smtClean="0">
                          <a:solidFill>
                            <a:srgbClr val="FF0000"/>
                          </a:solidFill>
                          <a:latin typeface="Times" pitchFamily="18" charset="0"/>
                        </a:rPr>
                        <a:t>Moyenne</a:t>
                      </a:r>
                      <a:endParaRPr lang="fr-FR" sz="1400" b="0" i="0" u="none" strike="noStrike" noProof="0" dirty="0">
                        <a:solidFill>
                          <a:srgbClr val="FF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latin typeface="Times" pitchFamily="18" charset="0"/>
                        </a:rPr>
                        <a:t>0.2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latin typeface="Times" pitchFamily="18" charset="0"/>
                        </a:rPr>
                        <a:t>7.83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Times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1619672" y="6093296"/>
            <a:ext cx="68225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L’absence d’eau est </a:t>
            </a:r>
            <a:r>
              <a:rPr lang="fr-FR" sz="1600" u="sng" dirty="0" smtClean="0">
                <a:latin typeface="Times New Roman" pitchFamily="18" charset="0"/>
                <a:cs typeface="Times New Roman" pitchFamily="18" charset="0"/>
              </a:rPr>
              <a:t>essentielle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pour éviter la formation de HF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fr-FR" dirty="0" smtClean="0"/>
              <a:t>Pour conclure…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14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268760"/>
            <a:ext cx="8316416" cy="1323439"/>
          </a:xfrm>
          <a:prstGeom prst="rect">
            <a:avLst/>
          </a:prstGeom>
          <a:solidFill>
            <a:schemeClr val="accent2">
              <a:lumMod val="20000"/>
              <a:lumOff val="80000"/>
              <a:alpha val="6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N’hésitez </a:t>
            </a:r>
            <a:r>
              <a:rPr lang="fr-FR" sz="4000" u="sng" dirty="0" smtClean="0"/>
              <a:t>jamais</a:t>
            </a:r>
            <a:r>
              <a:rPr lang="fr-FR" sz="4000" dirty="0" smtClean="0"/>
              <a:t> </a:t>
            </a:r>
            <a:r>
              <a:rPr lang="en-US" sz="4000" dirty="0" smtClean="0"/>
              <a:t>à</a:t>
            </a:r>
            <a:r>
              <a:rPr lang="fr-FR" sz="4000" dirty="0" smtClean="0"/>
              <a:t> venir </a:t>
            </a:r>
          </a:p>
          <a:p>
            <a:pPr algn="ctr"/>
            <a:r>
              <a:rPr lang="fr-FR" sz="4000" dirty="0" smtClean="0"/>
              <a:t>nous consulter !</a:t>
            </a:r>
          </a:p>
        </p:txBody>
      </p:sp>
      <p:pic>
        <p:nvPicPr>
          <p:cNvPr id="26626" name="Picture 2" descr="http://ceosatgsu.files.wordpress.com/2011/08/question_clip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84984"/>
            <a:ext cx="1260539" cy="30689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43808" y="4365104"/>
            <a:ext cx="5400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>
                <a:latin typeface="Comic Sans MS" pitchFamily="66" charset="0"/>
              </a:rPr>
              <a:t>Des questions ?</a:t>
            </a:r>
            <a:endParaRPr lang="fr-FR" sz="5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US" dirty="0" err="1" smtClean="0"/>
              <a:t>Objectifs</a:t>
            </a:r>
            <a:r>
              <a:rPr lang="en-US" dirty="0" smtClean="0"/>
              <a:t>…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019631"/>
            <a:ext cx="813690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Où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nous trouver…</a:t>
            </a:r>
          </a:p>
          <a:p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Comment 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nous pouvons vous aider 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FontTx/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A travers les </a:t>
            </a: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différentes techniques d’analyse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disponibles au laboratoire :</a:t>
            </a:r>
          </a:p>
          <a:p>
            <a:pPr>
              <a:buFontTx/>
              <a:buNone/>
            </a:pPr>
            <a:endParaRPr lang="fr-FR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	-  Types d’ échantillons analysables </a:t>
            </a:r>
          </a:p>
          <a:p>
            <a:pPr>
              <a:buFontTx/>
              <a:buNone/>
            </a:pP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		-  Principales applications au CERN</a:t>
            </a:r>
          </a:p>
          <a:p>
            <a:pPr>
              <a:buFontTx/>
              <a:buNone/>
            </a:pP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		-  Des exemples d’activités </a:t>
            </a:r>
            <a:r>
              <a:rPr lang="fr-FR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réalisées en 2011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3.bp.blogspot.com/_zWzx7-CTeuc/TOATMc3XbkI/AAAAAAAAAMc/udMYLwpiaP8/s1600/objecti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0104" y="4077072"/>
            <a:ext cx="2438400" cy="2438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6" y="5086345"/>
            <a:ext cx="60486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« Vous ne viendrez plus chez nous par hasard… »</a:t>
            </a:r>
            <a:endParaRPr lang="fr-FR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fr-FR" dirty="0" smtClean="0"/>
              <a:t>Pour nous trouver … 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r>
              <a:rPr lang="en-US" dirty="0" smtClean="0"/>
              <a:t>/14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02183" y="2924944"/>
            <a:ext cx="8378329" cy="3528392"/>
            <a:chOff x="827584" y="1196752"/>
            <a:chExt cx="8378329" cy="352839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3272" t="45806" r="16529" b="6584"/>
            <a:stretch>
              <a:fillRect/>
            </a:stretch>
          </p:blipFill>
          <p:spPr bwMode="auto">
            <a:xfrm>
              <a:off x="841465" y="1209404"/>
              <a:ext cx="8294068" cy="35157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10" name="Group 26"/>
            <p:cNvGrpSpPr/>
            <p:nvPr/>
          </p:nvGrpSpPr>
          <p:grpSpPr>
            <a:xfrm>
              <a:off x="827584" y="1196752"/>
              <a:ext cx="792088" cy="1068507"/>
              <a:chOff x="827584" y="1196752"/>
              <a:chExt cx="792088" cy="1068507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827584" y="1196752"/>
                <a:ext cx="792088" cy="648072"/>
              </a:xfrm>
              <a:prstGeom prst="ellipse">
                <a:avLst/>
              </a:prstGeom>
              <a:noFill/>
              <a:ln w="63500" cap="sq" cmpd="sng">
                <a:solidFill>
                  <a:srgbClr val="FFFF66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27584" y="1772816"/>
                <a:ext cx="792088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b="1" dirty="0" smtClean="0">
                    <a:solidFill>
                      <a:srgbClr val="FFFF66"/>
                    </a:solidFill>
                  </a:rPr>
                  <a:t>R </a:t>
                </a:r>
                <a:r>
                  <a:rPr lang="fr-FR" sz="2500" b="1" dirty="0" smtClean="0">
                    <a:solidFill>
                      <a:srgbClr val="FFFF66"/>
                    </a:solidFill>
                  </a:rPr>
                  <a:t>2</a:t>
                </a:r>
                <a:endParaRPr lang="fr-FR" sz="2500" b="1" dirty="0">
                  <a:solidFill>
                    <a:srgbClr val="FFFF66"/>
                  </a:solidFill>
                </a:endParaRPr>
              </a:p>
            </p:txBody>
          </p:sp>
        </p:grpSp>
        <p:grpSp>
          <p:nvGrpSpPr>
            <p:cNvPr id="11" name="Group 27"/>
            <p:cNvGrpSpPr/>
            <p:nvPr/>
          </p:nvGrpSpPr>
          <p:grpSpPr>
            <a:xfrm>
              <a:off x="8532440" y="1916832"/>
              <a:ext cx="673473" cy="1267597"/>
              <a:chOff x="8532440" y="1916832"/>
              <a:chExt cx="673473" cy="1267597"/>
            </a:xfrm>
          </p:grpSpPr>
          <p:sp>
            <p:nvSpPr>
              <p:cNvPr id="16" name="Oval 15"/>
              <p:cNvSpPr/>
              <p:nvPr/>
            </p:nvSpPr>
            <p:spPr>
              <a:xfrm rot="5400000">
                <a:off x="8442176" y="2007096"/>
                <a:ext cx="792088" cy="611560"/>
              </a:xfrm>
              <a:prstGeom prst="ellipse">
                <a:avLst/>
              </a:prstGeom>
              <a:noFill/>
              <a:ln w="63500" cap="sq" cmpd="sng">
                <a:solidFill>
                  <a:srgbClr val="FFFF66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8557841" y="2691986"/>
                <a:ext cx="648072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b="1" dirty="0" smtClean="0">
                    <a:solidFill>
                      <a:srgbClr val="FFFF66"/>
                    </a:solidFill>
                  </a:rPr>
                  <a:t>R </a:t>
                </a:r>
                <a:r>
                  <a:rPr lang="fr-FR" sz="2600" b="1" dirty="0" smtClean="0">
                    <a:solidFill>
                      <a:srgbClr val="FFFF66"/>
                    </a:solidFill>
                  </a:rPr>
                  <a:t>1</a:t>
                </a:r>
                <a:endParaRPr lang="fr-FR" sz="2600" b="1" dirty="0">
                  <a:solidFill>
                    <a:srgbClr val="FFFF66"/>
                  </a:solidFill>
                </a:endParaRPr>
              </a:p>
            </p:txBody>
          </p:sp>
        </p:grpSp>
        <p:grpSp>
          <p:nvGrpSpPr>
            <p:cNvPr id="12" name="Group 25"/>
            <p:cNvGrpSpPr/>
            <p:nvPr/>
          </p:nvGrpSpPr>
          <p:grpSpPr>
            <a:xfrm>
              <a:off x="2411760" y="2996952"/>
              <a:ext cx="2376264" cy="1499974"/>
              <a:chOff x="2411760" y="2996952"/>
              <a:chExt cx="2376264" cy="1499974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4427984" y="2996952"/>
                <a:ext cx="360040" cy="288032"/>
              </a:xfrm>
              <a:prstGeom prst="ellipse">
                <a:avLst/>
              </a:prstGeom>
              <a:noFill/>
              <a:ln w="63500" cap="sq" cmpd="sng">
                <a:solidFill>
                  <a:srgbClr val="0000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411760" y="3789040"/>
                <a:ext cx="18002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b="1" dirty="0" smtClean="0">
                    <a:solidFill>
                      <a:srgbClr val="0000FF"/>
                    </a:solidFill>
                  </a:rPr>
                  <a:t>Laboratoire de chimie</a:t>
                </a:r>
                <a:endParaRPr lang="fr-FR" sz="2500" b="1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411405" y="3212976"/>
                <a:ext cx="1080120" cy="648072"/>
              </a:xfrm>
              <a:prstGeom prst="straightConnector1">
                <a:avLst/>
              </a:prstGeom>
              <a:ln w="50800">
                <a:solidFill>
                  <a:srgbClr val="0000FF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4" descr="http://maps.cern.ch/mapsearch/map/A_10.png"/>
          <p:cNvPicPr>
            <a:picLocks noChangeAspect="1" noChangeArrowheads="1"/>
          </p:cNvPicPr>
          <p:nvPr/>
        </p:nvPicPr>
        <p:blipFill>
          <a:blip r:embed="rId3" cstate="print"/>
          <a:srcRect l="70052" t="14560" r="2241" b="58561"/>
          <a:stretch>
            <a:fillRect/>
          </a:stretch>
        </p:blipFill>
        <p:spPr bwMode="auto">
          <a:xfrm>
            <a:off x="5521302" y="548680"/>
            <a:ext cx="339836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2" name="TextBox 21"/>
          <p:cNvSpPr txBox="1"/>
          <p:nvPr/>
        </p:nvSpPr>
        <p:spPr>
          <a:xfrm>
            <a:off x="827584" y="1363982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>
                <a:latin typeface="Times New Roman" pitchFamily="18" charset="0"/>
                <a:cs typeface="Times New Roman" pitchFamily="18" charset="0"/>
              </a:rPr>
              <a:t>Responsable de section :</a:t>
            </a:r>
            <a:r>
              <a:rPr lang="fr-FR" u="none" baseline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i="1" u="none" dirty="0" smtClean="0">
                <a:latin typeface="Times New Roman" pitchFamily="18" charset="0"/>
                <a:cs typeface="Times New Roman" pitchFamily="18" charset="0"/>
              </a:rPr>
              <a:t>Mauro Taborelli</a:t>
            </a:r>
          </a:p>
          <a:p>
            <a:endParaRPr lang="fr-FR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u="sng" dirty="0" smtClean="0">
                <a:latin typeface="Times New Roman" pitchFamily="18" charset="0"/>
                <a:cs typeface="Times New Roman" pitchFamily="18" charset="0"/>
              </a:rPr>
              <a:t>Bâtiment :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10-R-025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 site de Meyrin</a:t>
            </a:r>
            <a:r>
              <a:rPr lang="fr-FR" i="1" u="none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r-FR" i="1" u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nokomis.e-monsite.com/nokomis/97ud8ru-vign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797152"/>
            <a:ext cx="1080120" cy="1046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7"/>
            <a:ext cx="7560840" cy="646331"/>
          </a:xfrm>
        </p:spPr>
        <p:txBody>
          <a:bodyPr/>
          <a:lstStyle/>
          <a:p>
            <a:r>
              <a:rPr lang="fr-FR" sz="3600" dirty="0" smtClean="0"/>
              <a:t>Quelques chiffres pour 2011</a:t>
            </a:r>
            <a:endParaRPr lang="fr-FR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980728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Le personnel (en nombre de FTE) :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1 Chimiste : </a:t>
            </a:r>
            <a:r>
              <a:rPr lang="fr-FR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Dr. S. Ilie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1.5 Technicien Sup. : </a:t>
            </a:r>
            <a:r>
              <a:rPr lang="fr-FR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C. Charvet, B. Teissandier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¼ Responsable Sécurité et TSO : </a:t>
            </a:r>
            <a:r>
              <a:rPr lang="fr-FR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D. Letant-Delrieux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½ Analyste pour les bains et rejets du T.S. : </a:t>
            </a:r>
            <a:r>
              <a:rPr lang="fr-FR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M. Carosone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(FSU),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1 Doctorant pour le projet RIAC : </a:t>
            </a:r>
            <a:r>
              <a:rPr lang="fr-FR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Marius Lungulescu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(PJAS).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187624" y="4005063"/>
          <a:ext cx="7704856" cy="2160241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3665417"/>
                <a:gridCol w="4039439"/>
              </a:tblGrid>
              <a:tr h="291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Pour </a:t>
                      </a:r>
                      <a:r>
                        <a:rPr lang="en-US" sz="1400" dirty="0" smtClean="0"/>
                        <a:t>TE-MPE (</a:t>
                      </a:r>
                      <a:r>
                        <a:rPr lang="en-US" sz="1400" b="1" dirty="0" smtClean="0"/>
                        <a:t>Circuits </a:t>
                      </a:r>
                      <a:r>
                        <a:rPr lang="en-US" sz="1400" b="1" dirty="0" err="1" smtClean="0"/>
                        <a:t>imprim</a:t>
                      </a:r>
                      <a:r>
                        <a:rPr lang="fr-FR" sz="1400" b="1" dirty="0" smtClean="0"/>
                        <a:t>é</a:t>
                      </a:r>
                      <a:r>
                        <a:rPr lang="en-US" sz="1400" b="1" dirty="0" smtClean="0"/>
                        <a:t>s</a:t>
                      </a:r>
                      <a:r>
                        <a:rPr lang="en-US" sz="1400" dirty="0" smtClean="0"/>
                        <a:t>) 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≈ 600 </a:t>
                      </a:r>
                      <a:r>
                        <a:rPr lang="en-US" sz="1400" dirty="0" err="1" smtClean="0"/>
                        <a:t>analys</a:t>
                      </a:r>
                      <a:r>
                        <a:rPr lang="fr-FR" sz="1400" dirty="0" smtClean="0"/>
                        <a:t>e</a:t>
                      </a:r>
                      <a:r>
                        <a:rPr lang="en-US" sz="1400" dirty="0" smtClean="0"/>
                        <a:t>s </a:t>
                      </a:r>
                      <a:r>
                        <a:rPr lang="en-US" sz="1400" dirty="0" err="1" smtClean="0"/>
                        <a:t>chimiques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élémentaires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1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/>
                        <a:t>Pour </a:t>
                      </a:r>
                      <a:r>
                        <a:rPr lang="en-US" sz="1400" dirty="0" smtClean="0"/>
                        <a:t>TE-VSC (T.S. </a:t>
                      </a:r>
                      <a:r>
                        <a:rPr lang="en-US" sz="1400" b="1" dirty="0" smtClean="0"/>
                        <a:t>Bat</a:t>
                      </a:r>
                      <a:r>
                        <a:rPr lang="en-US" sz="1400" b="1" dirty="0"/>
                        <a:t>. </a:t>
                      </a:r>
                      <a:r>
                        <a:rPr lang="en-US" sz="1400" b="1" dirty="0" smtClean="0"/>
                        <a:t>102</a:t>
                      </a:r>
                      <a:r>
                        <a:rPr lang="en-US" sz="1400" dirty="0" smtClean="0"/>
                        <a:t>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≈ 130 </a:t>
                      </a:r>
                      <a:r>
                        <a:rPr lang="en-US" sz="1400" dirty="0" err="1" smtClean="0"/>
                        <a:t>analys</a:t>
                      </a:r>
                      <a:r>
                        <a:rPr lang="fr-FR" sz="1400" dirty="0" smtClean="0"/>
                        <a:t>e</a:t>
                      </a:r>
                      <a:r>
                        <a:rPr lang="en-US" sz="1400" dirty="0" smtClean="0"/>
                        <a:t>s </a:t>
                      </a:r>
                      <a:r>
                        <a:rPr lang="en-US" sz="1400" dirty="0" err="1" smtClean="0"/>
                        <a:t>chimiques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élémentaires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1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/>
                        <a:t>Pour </a:t>
                      </a:r>
                      <a:r>
                        <a:rPr lang="en-US" sz="1400" dirty="0" smtClean="0"/>
                        <a:t>TE-VSC (</a:t>
                      </a:r>
                      <a:r>
                        <a:rPr lang="en-US" sz="1400" b="1" dirty="0" smtClean="0"/>
                        <a:t>STEP</a:t>
                      </a:r>
                      <a:r>
                        <a:rPr lang="en-US" sz="1400" dirty="0" smtClean="0"/>
                        <a:t>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≈ 300 </a:t>
                      </a:r>
                      <a:r>
                        <a:rPr lang="en-US" sz="1400" dirty="0" err="1" smtClean="0"/>
                        <a:t>analys</a:t>
                      </a:r>
                      <a:r>
                        <a:rPr lang="fr-FR" sz="1400" dirty="0" smtClean="0"/>
                        <a:t>e</a:t>
                      </a:r>
                      <a:r>
                        <a:rPr lang="en-US" sz="1400" dirty="0" smtClean="0"/>
                        <a:t>s </a:t>
                      </a:r>
                      <a:r>
                        <a:rPr lang="en-US" sz="1400" dirty="0" err="1" smtClean="0"/>
                        <a:t>chimiques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élémentaires</a:t>
                      </a:r>
                      <a:endParaRPr lang="en-US" sz="1400" dirty="0" smtClean="0"/>
                    </a:p>
                  </a:txBody>
                  <a:tcPr marL="68580" marR="68580" marT="0" marB="0" anchor="ctr"/>
                </a:tc>
              </a:tr>
              <a:tr h="291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RIAC</a:t>
                      </a:r>
                      <a:r>
                        <a:rPr lang="en-US" sz="1400" b="1" baseline="0" dirty="0" smtClean="0"/>
                        <a:t> Project </a:t>
                      </a:r>
                      <a:r>
                        <a:rPr lang="en-US" sz="1400" baseline="0" dirty="0" smtClean="0"/>
                        <a:t>(DSC)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≈ 700 </a:t>
                      </a:r>
                      <a:r>
                        <a:rPr lang="en-US" sz="1400" dirty="0" err="1" smtClean="0"/>
                        <a:t>mesures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1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 smtClean="0"/>
                        <a:t>Nettoyage</a:t>
                      </a:r>
                      <a:r>
                        <a:rPr lang="en-US" sz="1400" dirty="0" smtClean="0"/>
                        <a:t> pour UHV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="1" baseline="0" dirty="0" smtClean="0"/>
                        <a:t>GRTS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≈ 50 analyses</a:t>
                      </a:r>
                      <a:r>
                        <a:rPr lang="fr-FR" sz="1400" dirty="0" smtClean="0"/>
                        <a:t> + </a:t>
                      </a:r>
                      <a:r>
                        <a:rPr lang="fr-FR" sz="1400" dirty="0"/>
                        <a:t>contaminations, </a:t>
                      </a:r>
                      <a:r>
                        <a:rPr lang="fr-FR" sz="1400" dirty="0" smtClean="0"/>
                        <a:t>et traitements.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1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Analyses </a:t>
                      </a:r>
                      <a:r>
                        <a:rPr lang="en-US" sz="1400" dirty="0" err="1" smtClean="0"/>
                        <a:t>specifiques</a:t>
                      </a:r>
                      <a:r>
                        <a:rPr lang="en-US" sz="1400" dirty="0" smtClean="0"/>
                        <a:t> : </a:t>
                      </a:r>
                      <a:r>
                        <a:rPr lang="en-US" sz="1200" dirty="0" smtClean="0"/>
                        <a:t>PH, EN, CMS, ATLAS…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≈ 130 (FT-IR, GC, KF, </a:t>
                      </a:r>
                      <a:r>
                        <a:rPr lang="en-US" sz="1400" dirty="0" err="1" smtClean="0"/>
                        <a:t>autres</a:t>
                      </a:r>
                      <a:r>
                        <a:rPr lang="en-US" sz="1400" dirty="0" smtClean="0"/>
                        <a:t>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Consultations-expertise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pour tout le CERN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quotidien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!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99592" y="341970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Travaux réalisés en 2011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r>
              <a:rPr lang="en-US" dirty="0" smtClean="0"/>
              <a:t>/14</a:t>
            </a:r>
            <a:endParaRPr lang="en-US" dirty="0"/>
          </a:p>
        </p:txBody>
      </p:sp>
      <p:pic>
        <p:nvPicPr>
          <p:cNvPr id="10242" name="Picture 2" descr="http://cpgejeanbart.voila.net/images/chimi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5" y="3284984"/>
            <a:ext cx="4303589" cy="3126376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99592" y="1447036"/>
            <a:ext cx="8244408" cy="126188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fr-FR" sz="3800" b="1" dirty="0" smtClean="0">
                <a:latin typeface="Arial Black"/>
                <a:ea typeface="+mj-ea"/>
                <a:cs typeface="Arial Black"/>
              </a:rPr>
              <a:t>Les différentes techniques d’analyse</a:t>
            </a:r>
            <a:endParaRPr kumimoji="0" lang="fr-FR" sz="38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/>
              <a:ea typeface="+mj-ea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fr-FR" dirty="0" smtClean="0"/>
              <a:t>Techniques Spectrales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971600" y="764704"/>
            <a:ext cx="6768752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09600" lvl="0" indent="-609600" algn="ctr">
              <a:lnSpc>
                <a:spcPct val="80000"/>
              </a:lnSpc>
              <a:spcBef>
                <a:spcPct val="20000"/>
              </a:spcBef>
            </a:pPr>
            <a:endParaRPr kumimoji="0" lang="fr-FR" sz="12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lvl="0" indent="-609600" algn="ctr">
              <a:lnSpc>
                <a:spcPct val="80000"/>
              </a:lnSpc>
              <a:spcBef>
                <a:spcPct val="20000"/>
              </a:spcBef>
            </a:pPr>
            <a:r>
              <a:rPr kumimoji="0" lang="fr-FR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La </a:t>
            </a:r>
            <a:r>
              <a:rPr kumimoji="0" lang="fr-FR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spectrophotométrie </a:t>
            </a:r>
            <a:r>
              <a:rPr lang="fr-FR" sz="20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UV-Visible </a:t>
            </a:r>
            <a:r>
              <a:rPr lang="fr-FR" sz="16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(190-1100 nm)</a:t>
            </a: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6084168" y="1340768"/>
            <a:ext cx="2808312" cy="2304256"/>
            <a:chOff x="989530" y="1558552"/>
            <a:chExt cx="2088232" cy="1689376"/>
          </a:xfrm>
        </p:grpSpPr>
        <p:pic>
          <p:nvPicPr>
            <p:cNvPr id="16" name="Picture 112" descr="DSCN028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9650" y="1558552"/>
              <a:ext cx="2050182" cy="145394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7" name="Text Box 113"/>
            <p:cNvSpPr txBox="1">
              <a:spLocks noChangeArrowheads="1"/>
            </p:cNvSpPr>
            <p:nvPr/>
          </p:nvSpPr>
          <p:spPr bwMode="auto">
            <a:xfrm>
              <a:off x="989530" y="3001707"/>
              <a:ext cx="208823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000" dirty="0"/>
                <a:t>Spectrophotomètre </a:t>
              </a:r>
              <a:r>
                <a:rPr lang="fr-FR" sz="1000" dirty="0" err="1" smtClean="0"/>
                <a:t>Agilent</a:t>
              </a:r>
              <a:r>
                <a:rPr lang="fr-FR" sz="1000" dirty="0" smtClean="0"/>
                <a:t> 8453</a:t>
              </a:r>
              <a:endParaRPr lang="fr-FR" sz="1000" dirty="0"/>
            </a:p>
          </p:txBody>
        </p:sp>
      </p:grpSp>
      <p:sp>
        <p:nvSpPr>
          <p:cNvPr id="225" name="Rectangle 224"/>
          <p:cNvSpPr/>
          <p:nvPr/>
        </p:nvSpPr>
        <p:spPr>
          <a:xfrm>
            <a:off x="827584" y="2866871"/>
            <a:ext cx="831641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Principales applications au CERN: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Recherche et quantification </a:t>
            </a:r>
            <a:r>
              <a:rPr lang="fr-FR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d’ions en solution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aqueuse.  </a:t>
            </a:r>
          </a:p>
          <a:p>
            <a:r>
              <a:rPr lang="fr-FR" sz="1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(bain de T.S., eaux de rejet de la STEP, eaux de refroidissement)</a:t>
            </a: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Contamination des fluides de refroidissement des expériences LHC </a:t>
            </a:r>
          </a:p>
          <a:p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  (PFC : C</a:t>
            </a:r>
            <a:r>
              <a:rPr lang="fr-FR" sz="12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200" baseline="-25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, C</a:t>
            </a:r>
            <a:r>
              <a:rPr lang="fr-FR" sz="12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12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Rectangle 225"/>
          <p:cNvSpPr/>
          <p:nvPr/>
        </p:nvSpPr>
        <p:spPr>
          <a:xfrm>
            <a:off x="827584" y="1700808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Types d’ échantillons analysables :</a:t>
            </a:r>
          </a:p>
          <a:p>
            <a:r>
              <a:rPr lang="fr-FR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smtClean="0"/>
              <a:t>   </a:t>
            </a:r>
          </a:p>
          <a:p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- Des liquides (ex : sol. aqueuses, solvants, </a:t>
            </a:r>
            <a:r>
              <a:rPr lang="fr-FR" sz="1600" dirty="0" err="1" smtClean="0">
                <a:latin typeface="Times New Roman" pitchFamily="18" charset="0"/>
                <a:cs typeface="Times New Roman" pitchFamily="18" charset="0"/>
              </a:rPr>
              <a:t>PFC’s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pSp>
        <p:nvGrpSpPr>
          <p:cNvPr id="127" name="Group 126"/>
          <p:cNvGrpSpPr/>
          <p:nvPr/>
        </p:nvGrpSpPr>
        <p:grpSpPr>
          <a:xfrm>
            <a:off x="899592" y="4293096"/>
            <a:ext cx="8244408" cy="2160240"/>
            <a:chOff x="899592" y="4293096"/>
            <a:chExt cx="8244408" cy="2160240"/>
          </a:xfrm>
        </p:grpSpPr>
        <p:grpSp>
          <p:nvGrpSpPr>
            <p:cNvPr id="125" name="Group 124"/>
            <p:cNvGrpSpPr/>
            <p:nvPr/>
          </p:nvGrpSpPr>
          <p:grpSpPr>
            <a:xfrm>
              <a:off x="899592" y="4293096"/>
              <a:ext cx="8244408" cy="2160240"/>
              <a:chOff x="899592" y="4437112"/>
              <a:chExt cx="8244408" cy="2160240"/>
            </a:xfrm>
          </p:grpSpPr>
          <p:grpSp>
            <p:nvGrpSpPr>
              <p:cNvPr id="124" name="Group 123"/>
              <p:cNvGrpSpPr/>
              <p:nvPr/>
            </p:nvGrpSpPr>
            <p:grpSpPr>
              <a:xfrm>
                <a:off x="899592" y="4437112"/>
                <a:ext cx="8244408" cy="2160240"/>
                <a:chOff x="899592" y="4437112"/>
                <a:chExt cx="8244408" cy="2160240"/>
              </a:xfrm>
            </p:grpSpPr>
            <p:grpSp>
              <p:nvGrpSpPr>
                <p:cNvPr id="123" name="Group 122"/>
                <p:cNvGrpSpPr/>
                <p:nvPr/>
              </p:nvGrpSpPr>
              <p:grpSpPr>
                <a:xfrm>
                  <a:off x="899592" y="4437112"/>
                  <a:ext cx="8244408" cy="2160240"/>
                  <a:chOff x="899592" y="4437112"/>
                  <a:chExt cx="8244408" cy="2160240"/>
                </a:xfrm>
              </p:grpSpPr>
              <p:pic>
                <p:nvPicPr>
                  <p:cNvPr id="21" name="Picture 116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2267744" y="5013176"/>
                    <a:ext cx="443931" cy="10081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117" name="Text Box 1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99592" y="4437112"/>
                    <a:ext cx="8244408" cy="7017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20000"/>
                      </a:spcBef>
                    </a:pPr>
                    <a:r>
                      <a:rPr lang="fr-FR" b="1" dirty="0" smtClean="0">
                        <a:latin typeface="Times New Roman" pitchFamily="18" charset="0"/>
                        <a:cs typeface="Times New Roman" pitchFamily="18" charset="0"/>
                      </a:rPr>
                      <a:t>Exemple :  </a:t>
                    </a:r>
                    <a:r>
                      <a:rPr lang="fr-FR" sz="1600" i="1" dirty="0" smtClean="0">
                        <a:latin typeface="Times New Roman" pitchFamily="18" charset="0"/>
                        <a:cs typeface="Times New Roman" pitchFamily="18" charset="0"/>
                      </a:rPr>
                      <a:t>Contrôle hebdomadaire avant rejet des </a:t>
                    </a:r>
                    <a:r>
                      <a:rPr lang="fr-FR" sz="1600" b="1" i="1" dirty="0" smtClean="0">
                        <a:latin typeface="Times New Roman" pitchFamily="18" charset="0"/>
                        <a:cs typeface="Times New Roman" pitchFamily="18" charset="0"/>
                      </a:rPr>
                      <a:t>CN</a:t>
                    </a:r>
                    <a:r>
                      <a:rPr lang="fr-FR" sz="1600" b="1" i="1" baseline="30000" dirty="0" smtClean="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  <a:r>
                      <a:rPr lang="fr-FR" sz="1600" b="1" i="1" dirty="0" smtClean="0">
                        <a:latin typeface="Times New Roman" pitchFamily="18" charset="0"/>
                        <a:cs typeface="Times New Roman" pitchFamily="18" charset="0"/>
                      </a:rPr>
                      <a:t> libres de la STEP </a:t>
                    </a:r>
                    <a:r>
                      <a:rPr lang="fr-FR" sz="1600" i="1" dirty="0" smtClean="0">
                        <a:latin typeface="Times New Roman" pitchFamily="18" charset="0"/>
                        <a:cs typeface="Times New Roman" pitchFamily="18" charset="0"/>
                      </a:rPr>
                      <a:t>(respect des normes)</a:t>
                    </a:r>
                  </a:p>
                  <a:p>
                    <a:pPr>
                      <a:spcBef>
                        <a:spcPct val="20000"/>
                      </a:spcBef>
                    </a:pPr>
                    <a:endParaRPr lang="fr-FR" b="1" u="sng" dirty="0" smtClean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pic>
                <p:nvPicPr>
                  <p:cNvPr id="222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 l="29021" t="35006" r="4830" b="18915"/>
                  <a:stretch>
                    <a:fillRect/>
                  </a:stretch>
                </p:blipFill>
                <p:spPr bwMode="auto">
                  <a:xfrm>
                    <a:off x="1619672" y="4869160"/>
                    <a:ext cx="6696744" cy="1728192"/>
                  </a:xfrm>
                  <a:prstGeom prst="rect">
                    <a:avLst/>
                  </a:prstGeom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cxnSp>
              <p:nvCxnSpPr>
                <p:cNvPr id="111" name="Straight Connector 110"/>
                <p:cNvCxnSpPr/>
                <p:nvPr/>
              </p:nvCxnSpPr>
              <p:spPr>
                <a:xfrm>
                  <a:off x="5392666" y="6079007"/>
                  <a:ext cx="288032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2" name="TextBox 121"/>
              <p:cNvSpPr txBox="1"/>
              <p:nvPr/>
            </p:nvSpPr>
            <p:spPr>
              <a:xfrm>
                <a:off x="6713190" y="5852889"/>
                <a:ext cx="20162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i="1" dirty="0" smtClean="0"/>
                  <a:t>Limite de rejet: 0.2 mg/l</a:t>
                </a:r>
                <a:endParaRPr lang="fr-FR" sz="1000" i="1" dirty="0"/>
              </a:p>
            </p:txBody>
          </p:sp>
        </p:grpSp>
        <p:pic>
          <p:nvPicPr>
            <p:cNvPr id="126" name="Picture 1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29644" y="4831060"/>
              <a:ext cx="443931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fr-FR" dirty="0" smtClean="0"/>
              <a:t>Techniques Spectrales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827584" y="764704"/>
            <a:ext cx="52565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09600" lvl="0" indent="-609600" algn="ctr">
              <a:lnSpc>
                <a:spcPct val="80000"/>
              </a:lnSpc>
              <a:spcBef>
                <a:spcPct val="20000"/>
              </a:spcBef>
            </a:pPr>
            <a:endParaRPr kumimoji="0" lang="fr-FR" sz="12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lvl="0" indent="-609600" algn="ctr">
              <a:lnSpc>
                <a:spcPct val="80000"/>
              </a:lnSpc>
              <a:spcBef>
                <a:spcPct val="20000"/>
              </a:spcBef>
            </a:pPr>
            <a:r>
              <a:rPr kumimoji="0" lang="fr-FR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La </a:t>
            </a:r>
            <a:r>
              <a:rPr kumimoji="0" lang="fr-FR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spectrométrie </a:t>
            </a:r>
            <a:r>
              <a:rPr lang="fr-FR" sz="20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IR-TF </a:t>
            </a:r>
            <a:r>
              <a:rPr lang="fr-FR" sz="16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(350-4000 cm</a:t>
            </a:r>
            <a:r>
              <a:rPr lang="fr-FR" sz="1600" u="sng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fr-FR" sz="16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  <p:sp>
        <p:nvSpPr>
          <p:cNvPr id="117" name="Text Box 110"/>
          <p:cNvSpPr txBox="1">
            <a:spLocks noChangeArrowheads="1"/>
          </p:cNvSpPr>
          <p:nvPr/>
        </p:nvSpPr>
        <p:spPr bwMode="auto">
          <a:xfrm>
            <a:off x="827584" y="4437112"/>
            <a:ext cx="633670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Exemple :  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Diagnostic du blocage de </a:t>
            </a:r>
            <a:r>
              <a:rPr lang="fr-FR" sz="1600" b="1" i="1" dirty="0" smtClean="0">
                <a:latin typeface="Times New Roman" pitchFamily="18" charset="0"/>
                <a:cs typeface="Times New Roman" pitchFamily="18" charset="0"/>
              </a:rPr>
              <a:t>vannes de secteur LHC </a:t>
            </a:r>
            <a:r>
              <a:rPr lang="fr-FR" sz="1600" i="1" dirty="0" smtClean="0">
                <a:latin typeface="Times New Roman" pitchFamily="18" charset="0"/>
                <a:cs typeface="Times New Roman" pitchFamily="18" charset="0"/>
              </a:rPr>
              <a:t>(TE/VSC)	</a:t>
            </a:r>
          </a:p>
        </p:txBody>
      </p:sp>
      <p:sp>
        <p:nvSpPr>
          <p:cNvPr id="225" name="Rectangle 224"/>
          <p:cNvSpPr/>
          <p:nvPr/>
        </p:nvSpPr>
        <p:spPr>
          <a:xfrm>
            <a:off x="827584" y="2780928"/>
            <a:ext cx="6624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Principales applications au CERN :</a:t>
            </a:r>
          </a:p>
          <a:p>
            <a:endParaRPr lang="fr-FR" sz="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Evaluation de l’état de propreté pour les </a:t>
            </a:r>
            <a:r>
              <a:rPr lang="fr-F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applications UHV</a:t>
            </a: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Identification de </a:t>
            </a:r>
            <a:r>
              <a:rPr lang="fr-F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polymères et matières plastiques</a:t>
            </a: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Identification de la présence de 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produits siliconés </a:t>
            </a:r>
            <a:endParaRPr lang="fr-FR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Degré de pureté des 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fluides de refroidissement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(PFC) des expériences LHC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Rectangle 225"/>
          <p:cNvSpPr/>
          <p:nvPr/>
        </p:nvSpPr>
        <p:spPr>
          <a:xfrm>
            <a:off x="827584" y="1484784"/>
            <a:ext cx="525658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Types d’ échantillons analysables :</a:t>
            </a:r>
          </a:p>
          <a:p>
            <a:endParaRPr lang="fr-FR" sz="800" dirty="0" smtClean="0"/>
          </a:p>
          <a:p>
            <a:pPr>
              <a:buFontTx/>
              <a:buChar char="-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Les composés </a:t>
            </a:r>
            <a:r>
              <a:rPr lang="fr-FR" sz="1600" u="sng" dirty="0" smtClean="0">
                <a:latin typeface="Times New Roman" pitchFamily="18" charset="0"/>
                <a:cs typeface="Times New Roman" pitchFamily="18" charset="0"/>
              </a:rPr>
              <a:t>organiques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 (et inorganiques parfois) à l'état liquide, solide ou gazeux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3049" y="2852936"/>
            <a:ext cx="1775455" cy="1944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6748" y="909008"/>
            <a:ext cx="2999748" cy="17728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0" name="Group 19"/>
          <p:cNvGrpSpPr/>
          <p:nvPr/>
        </p:nvGrpSpPr>
        <p:grpSpPr>
          <a:xfrm>
            <a:off x="6467086" y="4941168"/>
            <a:ext cx="2497402" cy="1710490"/>
            <a:chOff x="6467086" y="4941168"/>
            <a:chExt cx="2497402" cy="1710490"/>
          </a:xfrm>
        </p:grpSpPr>
        <p:pic>
          <p:nvPicPr>
            <p:cNvPr id="12" name="Picture 11"/>
            <p:cNvPicPr/>
            <p:nvPr/>
          </p:nvPicPr>
          <p:blipFill>
            <a:blip r:embed="rId5" cstate="print"/>
            <a:srcRect l="3246" t="1669" r="1939" b="17882"/>
            <a:stretch>
              <a:fillRect/>
            </a:stretch>
          </p:blipFill>
          <p:spPr bwMode="auto">
            <a:xfrm>
              <a:off x="6467086" y="4941168"/>
              <a:ext cx="2497402" cy="17104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6660232" y="5959617"/>
              <a:ext cx="165618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500" dirty="0" smtClean="0"/>
                <a:t>Jamais utilisée</a:t>
              </a:r>
            </a:p>
            <a:p>
              <a:pPr algn="ctr"/>
              <a:r>
                <a:rPr lang="fr-FR" sz="1200" dirty="0" smtClean="0"/>
                <a:t>(nouvelle)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80798" y="4940161"/>
            <a:ext cx="2506674" cy="1699382"/>
            <a:chOff x="880798" y="4940161"/>
            <a:chExt cx="2506674" cy="1699382"/>
          </a:xfrm>
        </p:grpSpPr>
        <p:pic>
          <p:nvPicPr>
            <p:cNvPr id="14" name="Picture 13"/>
            <p:cNvPicPr/>
            <p:nvPr/>
          </p:nvPicPr>
          <p:blipFill>
            <a:blip r:embed="rId6" cstate="print"/>
            <a:srcRect l="3059" t="2069" r="1585" b="18121"/>
            <a:stretch>
              <a:fillRect/>
            </a:stretch>
          </p:blipFill>
          <p:spPr bwMode="auto">
            <a:xfrm>
              <a:off x="880798" y="4940161"/>
              <a:ext cx="2506674" cy="169938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1475656" y="5949280"/>
              <a:ext cx="15121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500" dirty="0" smtClean="0"/>
                <a:t>Bloquée</a:t>
              </a:r>
            </a:p>
            <a:p>
              <a:pPr algn="ctr"/>
              <a:r>
                <a:rPr lang="fr-FR" sz="1500" dirty="0" smtClean="0"/>
                <a:t> </a:t>
              </a:r>
              <a:r>
                <a:rPr lang="fr-FR" sz="1200" dirty="0" smtClean="0"/>
                <a:t>(ancienne)</a:t>
              </a:r>
              <a:endParaRPr lang="fr-FR" sz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32868" y="4946494"/>
            <a:ext cx="2539332" cy="1699614"/>
            <a:chOff x="3832868" y="4946494"/>
            <a:chExt cx="2539332" cy="1699614"/>
          </a:xfrm>
        </p:grpSpPr>
        <p:pic>
          <p:nvPicPr>
            <p:cNvPr id="16" name="Picture 15"/>
            <p:cNvPicPr/>
            <p:nvPr/>
          </p:nvPicPr>
          <p:blipFill>
            <a:blip r:embed="rId7" cstate="print"/>
            <a:srcRect l="2870" t="2258" r="1918" b="17382"/>
            <a:stretch>
              <a:fillRect/>
            </a:stretch>
          </p:blipFill>
          <p:spPr bwMode="auto">
            <a:xfrm>
              <a:off x="3832868" y="4946494"/>
              <a:ext cx="2539332" cy="16996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4932040" y="5949280"/>
              <a:ext cx="144016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500" dirty="0" smtClean="0"/>
                <a:t>Jamais utilisée</a:t>
              </a:r>
            </a:p>
            <a:p>
              <a:pPr algn="ctr"/>
              <a:r>
                <a:rPr lang="fr-FR" sz="1200" dirty="0" smtClean="0"/>
                <a:t>(ancienne)</a:t>
              </a:r>
              <a:endParaRPr lang="fr-FR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7"/>
            <a:ext cx="7560840" cy="646331"/>
          </a:xfrm>
        </p:spPr>
        <p:txBody>
          <a:bodyPr/>
          <a:lstStyle/>
          <a:p>
            <a:r>
              <a:rPr lang="fr-FR" sz="3600" dirty="0" smtClean="0"/>
              <a:t>Exemples d’Identification</a:t>
            </a:r>
            <a:endParaRPr lang="fr-FR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8</a:t>
            </a:fld>
            <a:r>
              <a:rPr lang="en-US" dirty="0" smtClean="0"/>
              <a:t>/14</a:t>
            </a:r>
            <a:endParaRPr lang="en-US" dirty="0"/>
          </a:p>
        </p:txBody>
      </p:sp>
      <p:pic>
        <p:nvPicPr>
          <p:cNvPr id="1026" name="Picture 2" descr="photo (1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10096"/>
            <a:ext cx="2016224" cy="1499407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grpSp>
        <p:nvGrpSpPr>
          <p:cNvPr id="29" name="Group 28"/>
          <p:cNvGrpSpPr/>
          <p:nvPr/>
        </p:nvGrpSpPr>
        <p:grpSpPr>
          <a:xfrm>
            <a:off x="5292080" y="980728"/>
            <a:ext cx="3672408" cy="1876399"/>
            <a:chOff x="5149155" y="923579"/>
            <a:chExt cx="3671317" cy="219105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1999" t="10187" r="597" b="22932"/>
            <a:stretch>
              <a:fillRect/>
            </a:stretch>
          </p:blipFill>
          <p:spPr bwMode="auto">
            <a:xfrm>
              <a:off x="5436096" y="923579"/>
              <a:ext cx="3384376" cy="2191051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1028" name="Line 4"/>
            <p:cNvSpPr>
              <a:spLocks noChangeShapeType="1"/>
            </p:cNvSpPr>
            <p:nvPr/>
          </p:nvSpPr>
          <p:spPr bwMode="auto">
            <a:xfrm>
              <a:off x="6190779" y="2492896"/>
              <a:ext cx="109413" cy="34709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5149155" y="1988840"/>
              <a:ext cx="2125241" cy="64807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Polyurethane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kumimoji="0" lang="en-US" sz="1100" b="1" i="0" u="none" strike="noStrike" cap="none" normalizeH="0" baseline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Bruker</a:t>
              </a: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Optics)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0" name="Line 6"/>
            <p:cNvSpPr>
              <a:spLocks noChangeShapeType="1"/>
            </p:cNvSpPr>
            <p:nvPr/>
          </p:nvSpPr>
          <p:spPr bwMode="auto">
            <a:xfrm>
              <a:off x="7164288" y="2204864"/>
              <a:ext cx="307975" cy="4699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6286326" y="1916832"/>
              <a:ext cx="1670050" cy="28733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Echantillon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3967361" y="1844824"/>
            <a:ext cx="1440160" cy="360040"/>
          </a:xfrm>
          <a:prstGeom prst="rightArrow">
            <a:avLst>
              <a:gd name="adj1" fmla="val 48237"/>
              <a:gd name="adj2" fmla="val 13950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 15"/>
          <p:cNvGrpSpPr/>
          <p:nvPr/>
        </p:nvGrpSpPr>
        <p:grpSpPr>
          <a:xfrm>
            <a:off x="5580112" y="3622993"/>
            <a:ext cx="3024336" cy="1606207"/>
            <a:chOff x="827585" y="3501009"/>
            <a:chExt cx="3312368" cy="206683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 l="2995" r="1649" b="17969"/>
            <a:stretch>
              <a:fillRect/>
            </a:stretch>
          </p:blipFill>
          <p:spPr bwMode="auto">
            <a:xfrm>
              <a:off x="827585" y="3501009"/>
              <a:ext cx="3312368" cy="2066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2123728" y="4365104"/>
              <a:ext cx="1512168" cy="463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RHODORSIL OIL 47 V 1000</a:t>
              </a:r>
              <a:endParaRPr lang="fr-FR" sz="11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0" name="Picture 19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052" r="5942" b="18388"/>
          <a:stretch>
            <a:fillRect/>
          </a:stretch>
        </p:blipFill>
        <p:spPr bwMode="auto">
          <a:xfrm>
            <a:off x="1259632" y="3612467"/>
            <a:ext cx="2952328" cy="1406042"/>
          </a:xfrm>
          <a:prstGeom prst="rect">
            <a:avLst/>
          </a:prstGeom>
          <a:noFill/>
          <a:ln>
            <a:noFill/>
          </a:ln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2123728" y="4149080"/>
            <a:ext cx="22923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Shell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Vitrea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150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99592" y="3188692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Identification d’</a:t>
            </a:r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huiles </a:t>
            </a:r>
            <a:r>
              <a:rPr lang="fr-FR" b="1" i="1" dirty="0" err="1" smtClean="0">
                <a:latin typeface="Times New Roman" pitchFamily="18" charset="0"/>
                <a:cs typeface="Times New Roman" pitchFamily="18" charset="0"/>
              </a:rPr>
              <a:t>minerales</a:t>
            </a:r>
            <a:endParaRPr lang="fr-FR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051" r="5884" b="18588"/>
          <a:stretch>
            <a:fillRect/>
          </a:stretch>
        </p:blipFill>
        <p:spPr bwMode="auto">
          <a:xfrm>
            <a:off x="1297732" y="5085184"/>
            <a:ext cx="2914228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2267744" y="5805264"/>
            <a:ext cx="186030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Breox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B35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72447" y="3212976"/>
            <a:ext cx="3779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Identification de </a:t>
            </a:r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produits siliconés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99592" y="865287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Identification d’un </a:t>
            </a:r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polymère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(EN/CV)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1187624" y="3068960"/>
            <a:ext cx="74168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004048" y="3356992"/>
            <a:ext cx="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0" name="Picture 16" descr="http://us.123rf.com/400wm/400/400/b79/b790701/b79070100112/722460-vectoris-empreinte-digitale-dans-le-n-gatif-la-partie-blanche-est-transparent-vous-pouvez-modifier-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5589240"/>
            <a:ext cx="832115" cy="10736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2" name="Rectangle 41"/>
          <p:cNvSpPr/>
          <p:nvPr/>
        </p:nvSpPr>
        <p:spPr>
          <a:xfrm>
            <a:off x="6417915" y="5825455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« Empreinte digitale »</a:t>
            </a:r>
          </a:p>
          <a:p>
            <a:pPr algn="ctr"/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d’une molécule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fr-FR" dirty="0" smtClean="0"/>
              <a:t>Techniques Spectrales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24 November,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27584" y="1268760"/>
            <a:ext cx="54726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Types d’ échantillons analysables : 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Solution aqueuse.</a:t>
            </a:r>
            <a:endParaRPr lang="fr-FR" sz="16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827584" y="1628800"/>
            <a:ext cx="5544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Principales applications au CERN : 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Bain de T.S., STEP, etc.</a:t>
            </a:r>
          </a:p>
        </p:txBody>
      </p:sp>
      <p:sp>
        <p:nvSpPr>
          <p:cNvPr id="9" name="Text Box 110"/>
          <p:cNvSpPr txBox="1">
            <a:spLocks noChangeArrowheads="1"/>
          </p:cNvSpPr>
          <p:nvPr/>
        </p:nvSpPr>
        <p:spPr bwMode="auto">
          <a:xfrm>
            <a:off x="818619" y="4674622"/>
            <a:ext cx="80648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Exemple :  </a:t>
            </a:r>
            <a:r>
              <a:rPr lang="fr-FR" sz="1600" i="1" dirty="0" smtClean="0"/>
              <a:t>[Nb] dans le bain d’</a:t>
            </a:r>
            <a:r>
              <a:rPr lang="fr-FR" sz="1600" i="1" dirty="0" err="1" smtClean="0"/>
              <a:t>électropolissage</a:t>
            </a:r>
            <a:r>
              <a:rPr lang="fr-FR" sz="1600" i="1" dirty="0" smtClean="0"/>
              <a:t> pour les </a:t>
            </a:r>
            <a:r>
              <a:rPr lang="fr-FR" sz="1600" b="1" i="1" dirty="0" smtClean="0"/>
              <a:t>cavités SPL </a:t>
            </a:r>
            <a:r>
              <a:rPr lang="fr-FR" sz="1600" i="1" dirty="0" smtClean="0"/>
              <a:t>(TE/VSC)</a:t>
            </a:r>
          </a:p>
        </p:txBody>
      </p:sp>
      <p:sp>
        <p:nvSpPr>
          <p:cNvPr id="11" name="Text Box 113"/>
          <p:cNvSpPr txBox="1">
            <a:spLocks noChangeArrowheads="1"/>
          </p:cNvSpPr>
          <p:nvPr/>
        </p:nvSpPr>
        <p:spPr bwMode="auto">
          <a:xfrm>
            <a:off x="6255079" y="2492896"/>
            <a:ext cx="28083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000" dirty="0" smtClean="0"/>
              <a:t>Spectromètre d’Absorption Atomique </a:t>
            </a:r>
            <a:r>
              <a:rPr lang="fr-FR" sz="1000" b="1" dirty="0" smtClean="0"/>
              <a:t>(SAA)</a:t>
            </a:r>
            <a:endParaRPr lang="fr-FR" sz="1000" b="1" dirty="0"/>
          </a:p>
        </p:txBody>
      </p:sp>
      <p:sp>
        <p:nvSpPr>
          <p:cNvPr id="13" name="Text Box 113"/>
          <p:cNvSpPr txBox="1">
            <a:spLocks noChangeArrowheads="1"/>
          </p:cNvSpPr>
          <p:nvPr/>
        </p:nvSpPr>
        <p:spPr bwMode="auto">
          <a:xfrm>
            <a:off x="6246114" y="4293096"/>
            <a:ext cx="28083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000" dirty="0" smtClean="0">
                <a:solidFill>
                  <a:srgbClr val="000000"/>
                </a:solidFill>
              </a:rPr>
              <a:t>Spectromètre d’Emission Optique</a:t>
            </a:r>
            <a:r>
              <a:rPr lang="fr-FR" sz="1000" b="1" dirty="0" smtClean="0">
                <a:solidFill>
                  <a:srgbClr val="000000"/>
                </a:solidFill>
              </a:rPr>
              <a:t> (ICP-OES)</a:t>
            </a:r>
            <a:endParaRPr lang="fr-FR" sz="10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899592" y="764704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609600" lvl="0" indent="-609600" algn="ctr">
              <a:lnSpc>
                <a:spcPct val="80000"/>
              </a:lnSpc>
              <a:spcBef>
                <a:spcPct val="20000"/>
              </a:spcBef>
            </a:pPr>
            <a:endParaRPr kumimoji="0" lang="fr-FR" sz="12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lvl="0" indent="-609600" algn="ctr">
              <a:lnSpc>
                <a:spcPct val="80000"/>
              </a:lnSpc>
              <a:spcBef>
                <a:spcPct val="20000"/>
              </a:spcBef>
            </a:pPr>
            <a:r>
              <a:rPr kumimoji="0" lang="fr-FR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Spectrométrie </a:t>
            </a:r>
            <a:r>
              <a:rPr kumimoji="0" lang="fr-FR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SAA et ICP-OES</a:t>
            </a: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sng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956742" y="2029304"/>
            <a:ext cx="5112568" cy="2479816"/>
            <a:chOff x="899592" y="1771469"/>
            <a:chExt cx="5256584" cy="2695840"/>
          </a:xfrm>
        </p:grpSpPr>
        <p:pic>
          <p:nvPicPr>
            <p:cNvPr id="1030" name="Picture 6" descr="\\cern.ch\dfs\Users\b\BTEISSAN\Desktop\New Picture (1)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9592" y="1771469"/>
              <a:ext cx="5256584" cy="24496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6" name="Text Box 113"/>
            <p:cNvSpPr txBox="1">
              <a:spLocks noChangeArrowheads="1"/>
            </p:cNvSpPr>
            <p:nvPr/>
          </p:nvSpPr>
          <p:spPr bwMode="auto">
            <a:xfrm>
              <a:off x="1979712" y="4221088"/>
              <a:ext cx="324036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000" dirty="0" smtClean="0">
                  <a:solidFill>
                    <a:srgbClr val="000000"/>
                  </a:solidFill>
                </a:rPr>
                <a:t>Eléments analysables par </a:t>
              </a:r>
              <a:r>
                <a:rPr lang="fr-FR" sz="1000" b="1" dirty="0" smtClean="0">
                  <a:solidFill>
                    <a:srgbClr val="000000"/>
                  </a:solidFill>
                </a:rPr>
                <a:t>ICP-OES et/ou SAA)</a:t>
              </a:r>
              <a:endParaRPr lang="fr-FR" sz="1000" dirty="0"/>
            </a:p>
          </p:txBody>
        </p:sp>
      </p:grpSp>
      <p:pic>
        <p:nvPicPr>
          <p:cNvPr id="18" name="Picture 17"/>
          <p:cNvPicPr/>
          <p:nvPr/>
        </p:nvPicPr>
        <p:blipFill>
          <a:blip r:embed="rId3" cstate="print"/>
          <a:srcRect l="1771" t="16154" r="27327" b="12923"/>
          <a:stretch>
            <a:fillRect/>
          </a:stretch>
        </p:blipFill>
        <p:spPr bwMode="auto">
          <a:xfrm>
            <a:off x="1979712" y="5085184"/>
            <a:ext cx="2664296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Afbeelding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734" y="5085184"/>
            <a:ext cx="201564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oup 22"/>
          <p:cNvGrpSpPr/>
          <p:nvPr/>
        </p:nvGrpSpPr>
        <p:grpSpPr>
          <a:xfrm>
            <a:off x="6281142" y="861095"/>
            <a:ext cx="2739090" cy="1634678"/>
            <a:chOff x="6281142" y="861095"/>
            <a:chExt cx="2739090" cy="163467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00191" y="890503"/>
              <a:ext cx="2720041" cy="160527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6281142" y="861095"/>
              <a:ext cx="1152128" cy="369332"/>
            </a:xfrm>
            <a:prstGeom prst="rect">
              <a:avLst/>
            </a:prstGeom>
            <a:solidFill>
              <a:schemeClr val="bg1">
                <a:alpha val="64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Flamme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300192" y="2852936"/>
            <a:ext cx="2700808" cy="1464345"/>
            <a:chOff x="6300192" y="2852936"/>
            <a:chExt cx="2700808" cy="146434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00192" y="2852936"/>
              <a:ext cx="2700808" cy="14643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7912943" y="2852936"/>
              <a:ext cx="1080120" cy="369332"/>
            </a:xfrm>
            <a:prstGeom prst="rect">
              <a:avLst/>
            </a:prstGeom>
            <a:solidFill>
              <a:schemeClr val="bg1">
                <a:alpha val="64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Plasma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15439</TotalTime>
  <Words>979</Words>
  <Application>Microsoft Office PowerPoint</Application>
  <PresentationFormat>On-screen Show (4:3)</PresentationFormat>
  <Paragraphs>314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te-vsc-test</vt:lpstr>
      <vt:lpstr>Slide 1</vt:lpstr>
      <vt:lpstr>Objectifs…</vt:lpstr>
      <vt:lpstr>Pour nous trouver … </vt:lpstr>
      <vt:lpstr>Quelques chiffres pour 2011</vt:lpstr>
      <vt:lpstr>Slide 5</vt:lpstr>
      <vt:lpstr>Techniques Spectrales</vt:lpstr>
      <vt:lpstr>Techniques Spectrales</vt:lpstr>
      <vt:lpstr>Exemples d’Identification</vt:lpstr>
      <vt:lpstr>Techniques Spectrales</vt:lpstr>
      <vt:lpstr>Technique d'analyse Thermique</vt:lpstr>
      <vt:lpstr>Techniques par Séparation</vt:lpstr>
      <vt:lpstr>Techniques physico-chimiques</vt:lpstr>
      <vt:lpstr>Techniques physico-chimiques</vt:lpstr>
      <vt:lpstr>Pour conclure…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BTEISSAN</cp:lastModifiedBy>
  <cp:revision>310</cp:revision>
  <dcterms:created xsi:type="dcterms:W3CDTF">2011-06-15T12:28:07Z</dcterms:created>
  <dcterms:modified xsi:type="dcterms:W3CDTF">2011-11-24T10:09:35Z</dcterms:modified>
</cp:coreProperties>
</file>