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539A"/>
    <a:srgbClr val="AC2120"/>
    <a:srgbClr val="008691"/>
    <a:srgbClr val="CCAB30"/>
    <a:srgbClr val="406BB2"/>
    <a:srgbClr val="35B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6"/>
    <p:restoredTop sz="96405"/>
  </p:normalViewPr>
  <p:slideViewPr>
    <p:cSldViewPr snapToGrid="0" snapToObjects="1">
      <p:cViewPr varScale="1">
        <p:scale>
          <a:sx n="99" d="100"/>
          <a:sy n="99" d="100"/>
        </p:scale>
        <p:origin x="192" y="13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3BD50-DF1B-D14C-AFDA-9B3167AD3A48}" type="datetimeFigureOut">
              <a:rPr lang="nl-NL" smtClean="0"/>
              <a:t>24-06-2024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25721-C4BE-9640-9AC3-0C6434FE0F76}" type="slidenum">
              <a:rPr lang="nl-NL" smtClean="0"/>
              <a:t>‹N°›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38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E24CE05-A12C-5FA6-439E-C3FDE1E0C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1CD3A17-2FD3-A6E8-AE64-84E688E642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3013" y="1600200"/>
            <a:ext cx="9144000" cy="10064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AA24123-D2B8-3C6F-4F69-0B7797E8554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3013" y="282575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nl-NL" dirty="0"/>
          </a:p>
        </p:txBody>
      </p:sp>
      <p:sp>
        <p:nvSpPr>
          <p:cNvPr id="10" name="Ondertitel 2">
            <a:extLst>
              <a:ext uri="{FF2B5EF4-FFF2-40B4-BE49-F238E27FC236}">
                <a16:creationId xmlns:a16="http://schemas.microsoft.com/office/drawing/2014/main" id="{AEAC04B2-155E-57EF-CA62-3C66A7FC90B4}"/>
              </a:ext>
            </a:extLst>
          </p:cNvPr>
          <p:cNvSpPr txBox="1">
            <a:spLocks/>
          </p:cNvSpPr>
          <p:nvPr userDrawn="1"/>
        </p:nvSpPr>
        <p:spPr>
          <a:xfrm>
            <a:off x="3178142" y="6229564"/>
            <a:ext cx="3471136" cy="628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0" i="0" kern="12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Roboto Light" panose="02000000000000000000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Roboto Light" panose="02000000000000000000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Roboto Light" panose="02000000000000000000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Roboto Light" panose="02000000000000000000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3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27 | 05 | 2024 </a:t>
            </a:r>
            <a:r>
              <a:rPr lang="nl-NL" sz="1300" b="0" i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by</a:t>
            </a:r>
            <a:r>
              <a:rPr lang="nl-NL" sz="13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WP3 leads</a:t>
            </a:r>
          </a:p>
        </p:txBody>
      </p:sp>
    </p:spTree>
    <p:extLst>
      <p:ext uri="{BB962C8B-B14F-4D97-AF65-F5344CB8AC3E}">
        <p14:creationId xmlns:p14="http://schemas.microsoft.com/office/powerpoint/2010/main" val="335392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38D1F692-CAAF-7201-B533-8046C05191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C53E47-0E6A-DE16-0730-64C755DD7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41814595-6856-9B4E-BECB-F9B7E4876AE1}" type="slidenum">
              <a:rPr lang="nl-NL" smtClean="0"/>
              <a:pPr/>
              <a:t>‹N°›</a:t>
            </a:fld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4E2143F-9D14-9820-2021-127EBC5ED6AD}"/>
              </a:ext>
            </a:extLst>
          </p:cNvPr>
          <p:cNvSpPr txBox="1"/>
          <p:nvPr userDrawn="1"/>
        </p:nvSpPr>
        <p:spPr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Presentation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title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nl-NL" sz="900" b="0" i="0" dirty="0">
                <a:solidFill>
                  <a:srgbClr val="CCAB30"/>
                </a:solidFill>
                <a:effectLst/>
                <a:latin typeface="Helvetica Light" panose="020B0403020202020204" pitchFamily="34" charset="0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Name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Surname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Helvetica Light" panose="020B0403020202020204" pitchFamily="34" charset="0"/>
            </a:endParaRP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0A70EF31-0649-6CF6-6E81-7E630F063A65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68190" y="2342990"/>
            <a:ext cx="10883727" cy="37126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kern="15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2pPr>
            <a:lvl3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3pPr>
            <a:lvl4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4pPr>
            <a:lvl5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nl-NL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3AE99AF-1B4E-FB85-A8A6-DEB6207C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headline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124E313-7E77-9296-D11A-498711A2B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sub-headline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099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6CB2BBF-6233-A765-B2D5-F8F6AAC4D0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C53E47-0E6A-DE16-0730-64C755DD7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41814595-6856-9B4E-BECB-F9B7E4876AE1}" type="slidenum">
              <a:rPr lang="nl-NL" smtClean="0"/>
              <a:pPr/>
              <a:t>‹N°›</a:t>
            </a:fld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4E2143F-9D14-9820-2021-127EBC5ED6AD}"/>
              </a:ext>
            </a:extLst>
          </p:cNvPr>
          <p:cNvSpPr txBox="1"/>
          <p:nvPr userDrawn="1"/>
        </p:nvSpPr>
        <p:spPr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Presentation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title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nl-NL" sz="900" b="0" i="0" dirty="0">
                <a:solidFill>
                  <a:srgbClr val="CCAB30"/>
                </a:solidFill>
                <a:effectLst/>
                <a:latin typeface="Helvetica Light" panose="020B0403020202020204" pitchFamily="34" charset="0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Name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Surname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Helvetica Light" panose="020B0403020202020204" pitchFamily="34" charset="0"/>
            </a:endParaRPr>
          </a:p>
        </p:txBody>
      </p:sp>
      <p:sp>
        <p:nvSpPr>
          <p:cNvPr id="2" name="Tijdelijke aanduiding voor inhoud 3">
            <a:extLst>
              <a:ext uri="{FF2B5EF4-FFF2-40B4-BE49-F238E27FC236}">
                <a16:creationId xmlns:a16="http://schemas.microsoft.com/office/drawing/2014/main" id="{D58757BA-C3A1-69C4-3CB0-EE4474D63852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68192" y="2343020"/>
            <a:ext cx="5712288" cy="37126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kern="15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2pPr>
            <a:lvl3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3pPr>
            <a:lvl4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4pPr>
            <a:lvl5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nl-NL" dirty="0"/>
          </a:p>
        </p:txBody>
      </p:sp>
      <p:sp>
        <p:nvSpPr>
          <p:cNvPr id="4" name="Tijdelijke aanduiding voor afbeelding 2">
            <a:extLst>
              <a:ext uri="{FF2B5EF4-FFF2-40B4-BE49-F238E27FC236}">
                <a16:creationId xmlns:a16="http://schemas.microsoft.com/office/drawing/2014/main" id="{8106EC27-6DB4-AD8B-123F-C0933923EA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24662" y="2342991"/>
            <a:ext cx="4927256" cy="37126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rgbClr val="80539A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Image  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186B981-8A21-AC28-8A95-C238A0327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C546CEE-0664-2C7A-1DA8-FBF3D4E894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sub-headline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2134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EB6B991-C653-1348-66E1-18A09EA76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C53E47-0E6A-DE16-0730-64C755DD7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222" y="6423497"/>
            <a:ext cx="2743200" cy="23083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41814595-6856-9B4E-BECB-F9B7E4876AE1}" type="slidenum">
              <a:rPr lang="nl-NL" smtClean="0"/>
              <a:pPr/>
              <a:t>‹N°›</a:t>
            </a:fld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4E2143F-9D14-9820-2021-127EBC5ED6AD}"/>
              </a:ext>
            </a:extLst>
          </p:cNvPr>
          <p:cNvSpPr txBox="1"/>
          <p:nvPr userDrawn="1"/>
        </p:nvSpPr>
        <p:spPr>
          <a:xfrm>
            <a:off x="282422" y="6441230"/>
            <a:ext cx="609805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Presentation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title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nl-NL" sz="900" b="0" i="0" dirty="0">
                <a:solidFill>
                  <a:srgbClr val="CCAB30"/>
                </a:solidFill>
                <a:effectLst/>
                <a:latin typeface="Helvetica Light" panose="020B0403020202020204" pitchFamily="34" charset="0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Name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Surname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Helvetica Light" panose="020B0403020202020204" pitchFamily="34" charset="0"/>
            </a:endParaRPr>
          </a:p>
        </p:txBody>
      </p:sp>
      <p:sp>
        <p:nvSpPr>
          <p:cNvPr id="5" name="Tijdelijke aanduiding voor afbeelding 2">
            <a:extLst>
              <a:ext uri="{FF2B5EF4-FFF2-40B4-BE49-F238E27FC236}">
                <a16:creationId xmlns:a16="http://schemas.microsoft.com/office/drawing/2014/main" id="{A07DC241-0C0F-C93B-1E0A-D53F4363EB6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8191" y="2343020"/>
            <a:ext cx="10883725" cy="37126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rgbClr val="80539A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Image  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7DF630A-7265-038F-4169-B596A213A2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190" y="1007816"/>
            <a:ext cx="1088372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headline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9B0BEC9-0FE0-2E13-3C77-2BEEA40B61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8193" y="1717482"/>
            <a:ext cx="1088372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sub-headline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792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age 2">
    <p:bg>
      <p:bgPr>
        <a:blipFill>
          <a:blip r:embed="rId2"/>
          <a:tile tx="0" ty="0" sx="30000" sy="3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0A1AAEF-E0DD-FCD8-E2C6-D903DBA12BC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err="1"/>
              <a:t>Insert</a:t>
            </a:r>
            <a:r>
              <a:rPr lang="nl-NL" dirty="0"/>
              <a:t> image</a:t>
            </a:r>
          </a:p>
          <a:p>
            <a:endParaRPr lang="nl-NL" dirty="0"/>
          </a:p>
        </p:txBody>
      </p:sp>
      <p:sp>
        <p:nvSpPr>
          <p:cNvPr id="31" name="Platshållare för text 8">
            <a:extLst>
              <a:ext uri="{FF2B5EF4-FFF2-40B4-BE49-F238E27FC236}">
                <a16:creationId xmlns:a16="http://schemas.microsoft.com/office/drawing/2014/main" id="{02C08B2C-83D9-854B-33D7-A8534EB425D4}"/>
              </a:ext>
            </a:extLst>
          </p:cNvPr>
          <p:cNvSpPr>
            <a:spLocks noGrp="1" noChangeAspect="1"/>
          </p:cNvSpPr>
          <p:nvPr>
            <p:ph type="body" sz="quarter" idx="11"/>
          </p:nvPr>
        </p:nvSpPr>
        <p:spPr>
          <a:xfrm>
            <a:off x="304800" y="327025"/>
            <a:ext cx="3650751" cy="409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51E24318-4CAF-8E76-2F1A-8BF6A9E46A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0A1AAEF-E0DD-FCD8-E2C6-D903DBA12BC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0"/>
            <a:ext cx="6096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err="1"/>
              <a:t>Insert</a:t>
            </a:r>
            <a:r>
              <a:rPr lang="nl-NL" dirty="0"/>
              <a:t> image</a:t>
            </a:r>
          </a:p>
          <a:p>
            <a:endParaRPr lang="nl-NL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EEF53FE-8D73-F338-C7BC-3BD523CBF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192" y="1043412"/>
            <a:ext cx="508236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headline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957915A-F087-78A5-3BC0-0FE86D78E5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8192" y="1753107"/>
            <a:ext cx="508236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sub-headline</a:t>
            </a:r>
            <a:endParaRPr lang="en-BE"/>
          </a:p>
        </p:txBody>
      </p:sp>
      <p:sp>
        <p:nvSpPr>
          <p:cNvPr id="8" name="Tijdelijke aanduiding voor inhoud 3">
            <a:extLst>
              <a:ext uri="{FF2B5EF4-FFF2-40B4-BE49-F238E27FC236}">
                <a16:creationId xmlns:a16="http://schemas.microsoft.com/office/drawing/2014/main" id="{9452988D-DD8F-6942-0798-DC58681C28BB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68192" y="2373500"/>
            <a:ext cx="5082367" cy="368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kern="15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2pPr>
            <a:lvl3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3pPr>
            <a:lvl4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4pPr>
            <a:lvl5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7A7E3D9-DECE-DC0E-A595-E554901D6E68}"/>
              </a:ext>
            </a:extLst>
          </p:cNvPr>
          <p:cNvSpPr txBox="1"/>
          <p:nvPr userDrawn="1"/>
        </p:nvSpPr>
        <p:spPr>
          <a:xfrm>
            <a:off x="282422" y="6441230"/>
            <a:ext cx="5813578" cy="237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Presentation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title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nl-NL" sz="900" b="0" i="0" dirty="0">
                <a:solidFill>
                  <a:srgbClr val="CCAB30"/>
                </a:solidFill>
                <a:effectLst/>
                <a:latin typeface="Helvetica Light" panose="020B0403020202020204" pitchFamily="34" charset="0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Name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Surname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3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BC2653F7-86F5-8272-8E00-197EC02118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0A1AAEF-E0DD-FCD8-E2C6-D903DBA12BC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"/>
            <a:ext cx="609600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80539A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err="1"/>
              <a:t>Insert</a:t>
            </a:r>
            <a:r>
              <a:rPr lang="nl-NL" dirty="0"/>
              <a:t> image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9344DBC-0596-E9E8-16DD-3F7CF472ED51}"/>
              </a:ext>
            </a:extLst>
          </p:cNvPr>
          <p:cNvSpPr txBox="1"/>
          <p:nvPr userDrawn="1"/>
        </p:nvSpPr>
        <p:spPr>
          <a:xfrm>
            <a:off x="6775948" y="6441230"/>
            <a:ext cx="5102035" cy="23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Presentation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title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nl-NL" sz="900" b="0" i="0" dirty="0">
                <a:solidFill>
                  <a:srgbClr val="CCAB30"/>
                </a:solidFill>
                <a:effectLst/>
                <a:latin typeface="Helvetica Light" panose="020B0403020202020204" pitchFamily="34" charset="0"/>
              </a:rPr>
              <a:t>|</a:t>
            </a:r>
            <a:r>
              <a:rPr lang="nl-NL" sz="9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 Name </a:t>
            </a:r>
            <a:r>
              <a:rPr lang="nl-NL" sz="9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</a:rPr>
              <a:t>Surname</a:t>
            </a:r>
            <a:endParaRPr lang="nl-NL" sz="9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Helvetica Light" panose="020B0403020202020204" pitchFamily="34" charset="0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72EB6A9A-0309-B84E-508E-B227E0731B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87052" y="1043412"/>
            <a:ext cx="5082367" cy="6038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3CDDC73-2434-B276-FA2C-D1B633A27A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7052" y="1753107"/>
            <a:ext cx="5082368" cy="3647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a sub-headline</a:t>
            </a:r>
            <a:endParaRPr lang="en-BE"/>
          </a:p>
        </p:txBody>
      </p:sp>
      <p:sp>
        <p:nvSpPr>
          <p:cNvPr id="14" name="Tijdelijke aanduiding voor inhoud 3">
            <a:extLst>
              <a:ext uri="{FF2B5EF4-FFF2-40B4-BE49-F238E27FC236}">
                <a16:creationId xmlns:a16="http://schemas.microsoft.com/office/drawing/2014/main" id="{B6650B74-A9C0-63E3-4272-0EE83B5EE3E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787052" y="2373500"/>
            <a:ext cx="5082367" cy="368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500" b="0" i="0" kern="15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2pPr>
            <a:lvl3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3pPr>
            <a:lvl4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4pPr>
            <a:lvl5pPr>
              <a:defRPr sz="1500" baseline="0">
                <a:solidFill>
                  <a:schemeClr val="bg2">
                    <a:lumMod val="25000"/>
                  </a:schemeClr>
                </a:solidFill>
                <a:latin typeface="Roboto Light" panose="02000000000000000000" pitchFamily="2" charset="0"/>
              </a:defRPr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8" name="Platshållare för text 8">
            <a:extLst>
              <a:ext uri="{FF2B5EF4-FFF2-40B4-BE49-F238E27FC236}">
                <a16:creationId xmlns:a16="http://schemas.microsoft.com/office/drawing/2014/main" id="{111206A1-63D5-8F79-F163-8A7D0F102F50}"/>
              </a:ext>
            </a:extLst>
          </p:cNvPr>
          <p:cNvSpPr>
            <a:spLocks noGrp="1" noChangeAspect="1"/>
          </p:cNvSpPr>
          <p:nvPr>
            <p:ph type="body" sz="quarter" idx="11"/>
          </p:nvPr>
        </p:nvSpPr>
        <p:spPr>
          <a:xfrm>
            <a:off x="304800" y="327025"/>
            <a:ext cx="3650751" cy="409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35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B37807B-94F8-BDEB-C98E-0F8EDE64A0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ndertitel 2">
            <a:extLst>
              <a:ext uri="{FF2B5EF4-FFF2-40B4-BE49-F238E27FC236}">
                <a16:creationId xmlns:a16="http://schemas.microsoft.com/office/drawing/2014/main" id="{A9B557B1-0CEF-64CD-AE16-B1D981E11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2586" y="1255368"/>
            <a:ext cx="2777387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200" b="0" i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Space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address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additional</a:t>
            </a:r>
            <a:r>
              <a:rPr lang="nl-NL" dirty="0"/>
              <a:t> info</a:t>
            </a:r>
          </a:p>
        </p:txBody>
      </p:sp>
    </p:spTree>
    <p:extLst>
      <p:ext uri="{BB962C8B-B14F-4D97-AF65-F5344CB8AC3E}">
        <p14:creationId xmlns:p14="http://schemas.microsoft.com/office/powerpoint/2010/main" val="31731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98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57" r:id="rId5"/>
    <p:sldLayoutId id="2147483666" r:id="rId6"/>
    <p:sldLayoutId id="2147483667" r:id="rId7"/>
    <p:sldLayoutId id="2147483651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oboto Light" panose="020000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Roboto Light" panose="020000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Roboto Light" panose="020000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Roboto Light" panose="020000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oboto Light" panose="020000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oboto Light" panose="020000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AB799-FACE-E68F-898F-528E04177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173" y="1600201"/>
            <a:ext cx="9144000" cy="1037492"/>
          </a:xfrm>
        </p:spPr>
        <p:txBody>
          <a:bodyPr>
            <a:normAutofit/>
          </a:bodyPr>
          <a:lstStyle/>
          <a:p>
            <a:r>
              <a:rPr lang="nl-NL" dirty="0"/>
              <a:t>WP3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2B0C2C-81C6-3A5D-6764-A4F69E5C4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173" y="2860431"/>
            <a:ext cx="9144000" cy="867507"/>
          </a:xfrm>
        </p:spPr>
        <p:txBody>
          <a:bodyPr/>
          <a:lstStyle/>
          <a:p>
            <a:r>
              <a:rPr lang="nl-NL" dirty="0"/>
              <a:t>Meeting #3 – 24/06/2024</a:t>
            </a:r>
          </a:p>
        </p:txBody>
      </p:sp>
    </p:spTree>
    <p:extLst>
      <p:ext uri="{BB962C8B-B14F-4D97-AF65-F5344CB8AC3E}">
        <p14:creationId xmlns:p14="http://schemas.microsoft.com/office/powerpoint/2010/main" val="3052017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7F81C18-CDE9-D34D-840D-C416B0A7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595-6856-9B4E-BECB-F9B7E4876AE1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270F25-20AC-7044-B42E-F22463D6D0F1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Intro: </a:t>
            </a:r>
            <a:r>
              <a:rPr lang="fr-FR" dirty="0" err="1">
                <a:solidFill>
                  <a:schemeClr val="tx1"/>
                </a:solidFill>
              </a:rPr>
              <a:t>where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are and goals for the </a:t>
            </a:r>
            <a:r>
              <a:rPr lang="fr-FR" dirty="0" err="1">
                <a:solidFill>
                  <a:schemeClr val="tx1"/>
                </a:solidFill>
              </a:rPr>
              <a:t>next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months</a:t>
            </a: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Feedback and conclusion on the last </a:t>
            </a:r>
            <a:r>
              <a:rPr lang="fr-FR" dirty="0" err="1">
                <a:solidFill>
                  <a:schemeClr val="tx1"/>
                </a:solidFill>
              </a:rPr>
              <a:t>exercise</a:t>
            </a:r>
            <a:r>
              <a:rPr lang="fr-FR" dirty="0">
                <a:solidFill>
                  <a:schemeClr val="tx1"/>
                </a:solidFill>
              </a:rPr>
              <a:t> (Miro </a:t>
            </a:r>
            <a:r>
              <a:rPr lang="fr-FR" dirty="0" err="1">
                <a:solidFill>
                  <a:schemeClr val="tx1"/>
                </a:solidFill>
              </a:rPr>
              <a:t>board</a:t>
            </a:r>
            <a:r>
              <a:rPr lang="fr-FR" dirty="0">
                <a:solidFill>
                  <a:schemeClr val="tx1"/>
                </a:solidFill>
              </a:rPr>
              <a:t>) </a:t>
            </a:r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Marco</a:t>
            </a:r>
          </a:p>
          <a:p>
            <a:pPr marL="971550" lvl="1" indent="-285750"/>
            <a:r>
              <a:rPr lang="fr-FR" dirty="0" err="1">
                <a:solidFill>
                  <a:schemeClr val="tx1"/>
                </a:solidFill>
              </a:rPr>
              <a:t>Metadata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categories</a:t>
            </a:r>
            <a:r>
              <a:rPr lang="fr-FR" dirty="0">
                <a:solidFill>
                  <a:schemeClr val="tx1"/>
                </a:solidFill>
              </a:rPr>
              <a:t> classification</a:t>
            </a: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User stories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Survey</a:t>
            </a: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Organisation (</a:t>
            </a:r>
            <a:r>
              <a:rPr lang="fr-FR" dirty="0" err="1">
                <a:solidFill>
                  <a:schemeClr val="tx1"/>
                </a:solidFill>
              </a:rPr>
              <a:t>timeline</a:t>
            </a:r>
            <a:r>
              <a:rPr lang="fr-FR" dirty="0">
                <a:solidFill>
                  <a:schemeClr val="tx1"/>
                </a:solidFill>
              </a:rPr>
              <a:t>, participants, </a:t>
            </a:r>
            <a:r>
              <a:rPr lang="fr-FR" dirty="0" err="1">
                <a:solidFill>
                  <a:schemeClr val="tx1"/>
                </a:solidFill>
              </a:rPr>
              <a:t>steps</a:t>
            </a:r>
            <a:r>
              <a:rPr lang="fr-FR" dirty="0">
                <a:solidFill>
                  <a:schemeClr val="tx1"/>
                </a:solidFill>
              </a:rPr>
              <a:t>...) </a:t>
            </a:r>
          </a:p>
          <a:p>
            <a:pPr marL="971550" lvl="1" indent="-285750"/>
            <a:r>
              <a:rPr lang="fr-FR" dirty="0" err="1">
                <a:solidFill>
                  <a:schemeClr val="tx1"/>
                </a:solidFill>
              </a:rPr>
              <a:t>Preparation</a:t>
            </a:r>
            <a:r>
              <a:rPr lang="fr-FR" dirty="0">
                <a:solidFill>
                  <a:schemeClr val="tx1"/>
                </a:solidFill>
              </a:rPr>
              <a:t>: </a:t>
            </a:r>
            <a:r>
              <a:rPr lang="fr-FR" dirty="0" err="1">
                <a:solidFill>
                  <a:schemeClr val="tx1"/>
                </a:solidFill>
              </a:rPr>
              <a:t>draft</a:t>
            </a:r>
            <a:r>
              <a:rPr lang="fr-FR" dirty="0">
                <a:solidFill>
                  <a:schemeClr val="tx1"/>
                </a:solidFill>
              </a:rPr>
              <a:t> questionnaire </a:t>
            </a:r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Marco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1C6675-AC77-314C-B337-CF912FF28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1BAC3A-7F39-BD43-8223-3529EA21C6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714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C44A7B8-D3FC-684E-B04B-0BFE688F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4595-6856-9B4E-BECB-F9B7E4876AE1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A5B436-B0AB-4B46-955F-C185ED382696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First </a:t>
            </a:r>
            <a:r>
              <a:rPr lang="fr-FR" dirty="0" err="1">
                <a:solidFill>
                  <a:schemeClr val="tx1"/>
                </a:solidFill>
              </a:rPr>
              <a:t>deliverable</a:t>
            </a:r>
            <a:r>
              <a:rPr lang="fr-FR" dirty="0">
                <a:solidFill>
                  <a:schemeClr val="tx1"/>
                </a:solidFill>
              </a:rPr>
              <a:t> D3.1 - First collection of </a:t>
            </a:r>
            <a:r>
              <a:rPr lang="fr-FR" dirty="0" err="1">
                <a:solidFill>
                  <a:schemeClr val="tx1"/>
                </a:solidFill>
              </a:rPr>
              <a:t>tools</a:t>
            </a:r>
            <a:r>
              <a:rPr lang="fr-FR" dirty="0">
                <a:solidFill>
                  <a:schemeClr val="tx1"/>
                </a:solidFill>
              </a:rPr>
              <a:t> and services - </a:t>
            </a:r>
            <a:r>
              <a:rPr lang="fr-FR" dirty="0" err="1">
                <a:solidFill>
                  <a:schemeClr val="tx1"/>
                </a:solidFill>
              </a:rPr>
              <a:t>is</a:t>
            </a:r>
            <a:r>
              <a:rPr lang="fr-FR" dirty="0">
                <a:solidFill>
                  <a:schemeClr val="tx1"/>
                </a:solidFill>
              </a:rPr>
              <a:t> due M9 (</a:t>
            </a:r>
            <a:r>
              <a:rPr lang="fr-FR" dirty="0" err="1">
                <a:solidFill>
                  <a:schemeClr val="tx1"/>
                </a:solidFill>
              </a:rPr>
              <a:t>so</a:t>
            </a:r>
            <a:r>
              <a:rPr lang="fr-FR" dirty="0">
                <a:solidFill>
                  <a:schemeClr val="tx1"/>
                </a:solidFill>
              </a:rPr>
              <a:t> end of </a:t>
            </a:r>
            <a:r>
              <a:rPr lang="fr-FR" dirty="0" err="1">
                <a:solidFill>
                  <a:schemeClr val="tx1"/>
                </a:solidFill>
              </a:rPr>
              <a:t>October</a:t>
            </a:r>
            <a:r>
              <a:rPr lang="fr-FR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Lead: HZDR (content </a:t>
            </a:r>
            <a:r>
              <a:rPr lang="fr-FR" dirty="0" err="1">
                <a:solidFill>
                  <a:schemeClr val="tx1"/>
                </a:solidFill>
              </a:rPr>
              <a:t>driven</a:t>
            </a:r>
            <a:r>
              <a:rPr lang="fr-FR" dirty="0">
                <a:solidFill>
                  <a:schemeClr val="tx1"/>
                </a:solidFill>
              </a:rPr>
              <a:t> by T3.1)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/>
                </a:solidFill>
              </a:rPr>
              <a:t>Should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include</a:t>
            </a:r>
            <a:r>
              <a:rPr lang="fr-FR" dirty="0">
                <a:solidFill>
                  <a:schemeClr val="tx1"/>
                </a:solidFill>
              </a:rPr>
              <a:t>:</a:t>
            </a: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Our </a:t>
            </a:r>
            <a:r>
              <a:rPr lang="fr-FR" dirty="0" err="1">
                <a:solidFill>
                  <a:schemeClr val="tx1"/>
                </a:solidFill>
              </a:rPr>
              <a:t>work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so</a:t>
            </a:r>
            <a:r>
              <a:rPr lang="fr-FR" dirty="0">
                <a:solidFill>
                  <a:schemeClr val="tx1"/>
                </a:solidFill>
              </a:rPr>
              <a:t> far: </a:t>
            </a:r>
            <a:r>
              <a:rPr lang="fr-FR" dirty="0" err="1">
                <a:solidFill>
                  <a:schemeClr val="tx1"/>
                </a:solidFill>
              </a:rPr>
              <a:t>tools</a:t>
            </a:r>
            <a:r>
              <a:rPr lang="fr-FR" dirty="0">
                <a:solidFill>
                  <a:schemeClr val="tx1"/>
                </a:solidFill>
              </a:rPr>
              <a:t> and services, classification and </a:t>
            </a:r>
            <a:r>
              <a:rPr lang="fr-FR" dirty="0" err="1">
                <a:solidFill>
                  <a:schemeClr val="tx1"/>
                </a:solidFill>
              </a:rPr>
              <a:t>metadata</a:t>
            </a:r>
            <a:endParaRPr lang="fr-FR" dirty="0">
              <a:solidFill>
                <a:schemeClr val="tx1"/>
              </a:solidFill>
            </a:endParaRP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A </a:t>
            </a:r>
            <a:r>
              <a:rPr lang="fr-FR" dirty="0" err="1">
                <a:solidFill>
                  <a:schemeClr val="tx1"/>
                </a:solidFill>
              </a:rPr>
              <a:t>survey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tools</a:t>
            </a:r>
            <a:r>
              <a:rPr lang="fr-FR" dirty="0">
                <a:solidFill>
                  <a:schemeClr val="tx1"/>
                </a:solidFill>
              </a:rPr>
              <a:t> and services </a:t>
            </a:r>
            <a:r>
              <a:rPr lang="fr-FR" dirty="0" err="1">
                <a:solidFill>
                  <a:schemeClr val="tx1"/>
                </a:solidFill>
              </a:rPr>
              <a:t>used</a:t>
            </a:r>
            <a:r>
              <a:rPr lang="fr-FR" dirty="0">
                <a:solidFill>
                  <a:schemeClr val="tx1"/>
                </a:solidFill>
              </a:rPr>
              <a:t> in all the clusters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=&gt; Survey in </a:t>
            </a:r>
            <a:r>
              <a:rPr lang="fr-FR" dirty="0" err="1">
                <a:solidFill>
                  <a:schemeClr val="tx1"/>
                </a:solidFill>
              </a:rPr>
              <a:t>preparation</a:t>
            </a:r>
            <a:r>
              <a:rPr lang="fr-FR" dirty="0">
                <a:solidFill>
                  <a:schemeClr val="tx1"/>
                </a:solidFill>
              </a:rPr>
              <a:t> (TBD </a:t>
            </a:r>
            <a:r>
              <a:rPr lang="fr-FR" dirty="0" err="1">
                <a:solidFill>
                  <a:schemeClr val="tx1"/>
                </a:solidFill>
              </a:rPr>
              <a:t>after</a:t>
            </a:r>
            <a:r>
              <a:rPr lang="fr-FR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/>
                </a:solidFill>
              </a:rPr>
              <a:t>Timeline</a:t>
            </a:r>
            <a:r>
              <a:rPr lang="fr-FR" dirty="0">
                <a:solidFill>
                  <a:schemeClr val="tx1"/>
                </a:solidFill>
              </a:rPr>
              <a:t>:</a:t>
            </a: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A first mini-</a:t>
            </a:r>
            <a:r>
              <a:rPr lang="fr-FR" dirty="0" err="1">
                <a:solidFill>
                  <a:schemeClr val="tx1"/>
                </a:solidFill>
              </a:rPr>
              <a:t>survey</a:t>
            </a:r>
            <a:r>
              <a:rPr lang="fr-FR" dirty="0">
                <a:solidFill>
                  <a:schemeClr val="tx1"/>
                </a:solidFill>
              </a:rPr>
              <a:t> in July</a:t>
            </a: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Feedback and </a:t>
            </a:r>
            <a:r>
              <a:rPr lang="fr-FR" dirty="0" err="1">
                <a:solidFill>
                  <a:schemeClr val="tx1"/>
                </a:solidFill>
              </a:rPr>
              <a:t>iteration</a:t>
            </a:r>
            <a:r>
              <a:rPr lang="fr-FR" dirty="0">
                <a:solidFill>
                  <a:schemeClr val="tx1"/>
                </a:solidFill>
              </a:rPr>
              <a:t> on the </a:t>
            </a:r>
            <a:r>
              <a:rPr lang="fr-FR" dirty="0" err="1">
                <a:solidFill>
                  <a:schemeClr val="tx1"/>
                </a:solidFill>
              </a:rPr>
              <a:t>survey</a:t>
            </a:r>
            <a:r>
              <a:rPr lang="fr-FR" dirty="0">
                <a:solidFill>
                  <a:schemeClr val="tx1"/>
                </a:solidFill>
              </a:rPr>
              <a:t> in July and August</a:t>
            </a:r>
          </a:p>
          <a:p>
            <a:pPr marL="971550" lvl="1" indent="-285750"/>
            <a:r>
              <a:rPr lang="fr-FR" dirty="0" err="1">
                <a:solidFill>
                  <a:schemeClr val="tx1"/>
                </a:solidFill>
              </a:rPr>
              <a:t>Surveying</a:t>
            </a:r>
            <a:r>
              <a:rPr lang="fr-FR" dirty="0">
                <a:solidFill>
                  <a:schemeClr val="tx1"/>
                </a:solidFill>
              </a:rPr>
              <a:t> all the clusters in </a:t>
            </a:r>
            <a:r>
              <a:rPr lang="fr-FR" dirty="0" err="1">
                <a:solidFill>
                  <a:schemeClr val="tx1"/>
                </a:solidFill>
              </a:rPr>
              <a:t>September</a:t>
            </a:r>
            <a:endParaRPr lang="fr-FR" dirty="0">
              <a:solidFill>
                <a:schemeClr val="tx1"/>
              </a:solidFill>
            </a:endParaRPr>
          </a:p>
          <a:p>
            <a:pPr marL="971550" lvl="1" indent="-285750"/>
            <a:r>
              <a:rPr lang="fr-FR" dirty="0">
                <a:solidFill>
                  <a:schemeClr val="tx1"/>
                </a:solidFill>
              </a:rPr>
              <a:t>Report </a:t>
            </a:r>
            <a:r>
              <a:rPr lang="fr-FR" dirty="0" err="1">
                <a:solidFill>
                  <a:schemeClr val="tx1"/>
                </a:solidFill>
              </a:rPr>
              <a:t>writing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September</a:t>
            </a:r>
            <a:r>
              <a:rPr lang="fr-FR" dirty="0">
                <a:solidFill>
                  <a:schemeClr val="tx1"/>
                </a:solidFill>
              </a:rPr>
              <a:t> - </a:t>
            </a:r>
            <a:r>
              <a:rPr lang="fr-FR" dirty="0" err="1">
                <a:solidFill>
                  <a:schemeClr val="tx1"/>
                </a:solidFill>
              </a:rPr>
              <a:t>October</a:t>
            </a:r>
            <a:endParaRPr lang="fr-FR" dirty="0">
              <a:solidFill>
                <a:schemeClr val="tx1"/>
              </a:solidFill>
            </a:endParaRPr>
          </a:p>
          <a:p>
            <a:pPr marL="971550" lvl="1" indent="-28575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A2B67DE-C4F9-1449-BF0B-7E0E9D9CB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Timeline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7FD2A7-52C2-1542-90DC-D7BADBF121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17512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OSC EVERSE_Template" id="{01E6128C-5F5F-FB43-8D19-1404F6F18A6F}" vid="{CAAEEC5E-0DD8-CA42-A993-B06A955218D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62</TotalTime>
  <Words>148</Words>
  <Application>Microsoft Macintosh PowerPoint</Application>
  <PresentationFormat>Grand écran</PresentationFormat>
  <Paragraphs>23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Helvetica Light</vt:lpstr>
      <vt:lpstr>Roboto Light</vt:lpstr>
      <vt:lpstr>Kantoorthema</vt:lpstr>
      <vt:lpstr>WP3 </vt:lpstr>
      <vt:lpstr>Agenda</vt:lpstr>
      <vt:lpstr>Timeline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 </dc:title>
  <dc:creator>Microsoft Office User</dc:creator>
  <cp:lastModifiedBy>Microsoft Office User</cp:lastModifiedBy>
  <cp:revision>12</cp:revision>
  <dcterms:created xsi:type="dcterms:W3CDTF">2024-05-27T07:41:14Z</dcterms:created>
  <dcterms:modified xsi:type="dcterms:W3CDTF">2024-06-24T08:56:33Z</dcterms:modified>
</cp:coreProperties>
</file>