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7" r:id="rId3"/>
    <p:sldId id="288" r:id="rId4"/>
    <p:sldId id="285" r:id="rId5"/>
    <p:sldId id="278" r:id="rId6"/>
    <p:sldId id="283" r:id="rId7"/>
    <p:sldId id="294" r:id="rId8"/>
    <p:sldId id="290" r:id="rId9"/>
    <p:sldId id="293" r:id="rId10"/>
    <p:sldId id="296" r:id="rId11"/>
    <p:sldId id="295" r:id="rId12"/>
    <p:sldId id="297" r:id="rId13"/>
    <p:sldId id="280" r:id="rId14"/>
    <p:sldId id="298" r:id="rId15"/>
    <p:sldId id="289" r:id="rId16"/>
    <p:sldId id="292" r:id="rId17"/>
    <p:sldId id="300" r:id="rId18"/>
    <p:sldId id="29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67AC"/>
    <a:srgbClr val="E27D51"/>
    <a:srgbClr val="EFB937"/>
    <a:srgbClr val="009900"/>
    <a:srgbClr val="0505FF"/>
    <a:srgbClr val="FF4444"/>
    <a:srgbClr val="4F81BD"/>
    <a:srgbClr val="FFFFFF"/>
    <a:srgbClr val="008E40"/>
    <a:srgbClr val="080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830" autoAdjust="0"/>
  </p:normalViewPr>
  <p:slideViewPr>
    <p:cSldViewPr snapToGrid="0">
      <p:cViewPr varScale="1">
        <p:scale>
          <a:sx n="83" d="100"/>
          <a:sy n="83" d="100"/>
        </p:scale>
        <p:origin x="66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95113-F9E5-42D2-9785-1DB842A071A5}" type="datetimeFigureOut">
              <a:rPr lang="en-US" smtClean="0"/>
              <a:t>06-May-24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0B366-A412-4DF7-9EBB-73AECD4C0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4A1B1-1015-4D92-AE07-FBC6C1A772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40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4A1B1-1015-4D92-AE07-FBC6C1A772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78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0B366-A412-4DF7-9EBB-73AECD4C07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3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1556792"/>
            <a:ext cx="11272067" cy="115212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924944"/>
            <a:ext cx="11272067" cy="38472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2526099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3675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23673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836712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43339" y="3573016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582939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14901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FED3D1-45A3-45EB-B177-77D06E698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34C6E1-E973-49C0-9769-EB93CF87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FEF299-3A9E-4CE5-AB49-E670E469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9DD7DC-2547-4FFB-B9C3-E4F26B55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74C1-F88E-402C-9991-FCE69B4BF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5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97D2-90C6-4B36-B36F-72A427493C44}" type="datetime1">
              <a:rPr lang="de-DE" smtClean="0"/>
              <a:t>06.05.2024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20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30"/>
          <a:stretch/>
        </p:blipFill>
        <p:spPr>
          <a:xfrm>
            <a:off x="0" y="0"/>
            <a:ext cx="12192000" cy="5486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341882" y="-793202"/>
            <a:ext cx="6460236" cy="9144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8745" y="548680"/>
            <a:ext cx="12192000" cy="631734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4152900" y="6492878"/>
            <a:ext cx="3868709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Overview of the AEgIS 2021 antiproton run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72991"/>
            <a:ext cx="2927648" cy="39762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3AF2DF-1BA1-431A-960B-0784629ED366}" type="datetime1">
              <a:rPr lang="en-US" sz="105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06-May-24</a:t>
            </a:fld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20" y="0"/>
            <a:ext cx="840886" cy="548679"/>
          </a:xfrm>
          <a:prstGeom prst="rect">
            <a:avLst/>
          </a:prstGeom>
        </p:spPr>
      </p:pic>
      <p:pic>
        <p:nvPicPr>
          <p:cNvPr id="19" name="Immagin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620" y="6468898"/>
            <a:ext cx="720080" cy="39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208398" y="6408519"/>
            <a:ext cx="4459602" cy="6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4036" y="1052736"/>
            <a:ext cx="6088326" cy="3242496"/>
          </a:xfrm>
        </p:spPr>
        <p:txBody>
          <a:bodyPr>
            <a:no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Formation of a forward beam of antihydrogen</a:t>
            </a: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of the ESDA analysis</a:t>
            </a: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800" b="0" dirty="0"/>
              <a:t>R. Caravita 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\\fisso\D\Dropbox\Camera Uploads\2015-02-02 07.53.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-1" b="40248"/>
          <a:stretch/>
        </p:blipFill>
        <p:spPr bwMode="auto">
          <a:xfrm>
            <a:off x="-8709" y="536490"/>
            <a:ext cx="4695120" cy="59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0"/>
            <a:ext cx="2499814" cy="1631131"/>
          </a:xfrm>
          <a:prstGeom prst="rect">
            <a:avLst/>
          </a:prstGeom>
        </p:spPr>
      </p:pic>
      <p:pic>
        <p:nvPicPr>
          <p:cNvPr id="13" name="Immagin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145" y="5337078"/>
            <a:ext cx="2047842" cy="113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7107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Where</a:t>
            </a:r>
            <a:r>
              <a:rPr lang="it-IT" dirty="0" smtClean="0"/>
              <a:t> are </a:t>
            </a:r>
            <a:r>
              <a:rPr lang="it-IT" dirty="0" err="1" smtClean="0"/>
              <a:t>losses</a:t>
            </a:r>
            <a:r>
              <a:rPr lang="it-IT" dirty="0" smtClean="0"/>
              <a:t> </a:t>
            </a:r>
            <a:r>
              <a:rPr lang="it-IT" dirty="0" err="1" smtClean="0"/>
              <a:t>occurring</a:t>
            </a:r>
            <a:r>
              <a:rPr lang="it-IT" dirty="0" smtClean="0"/>
              <a:t>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2" b="27664"/>
          <a:stretch/>
        </p:blipFill>
        <p:spPr>
          <a:xfrm>
            <a:off x="2710771" y="552133"/>
            <a:ext cx="6770447" cy="311265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88907" y="3686712"/>
            <a:ext cx="5296951" cy="2710043"/>
            <a:chOff x="163323" y="731980"/>
            <a:chExt cx="6492454" cy="3321690"/>
          </a:xfrm>
        </p:grpSpPr>
        <p:grpSp>
          <p:nvGrpSpPr>
            <p:cNvPr id="6" name="Group 5"/>
            <p:cNvGrpSpPr/>
            <p:nvPr/>
          </p:nvGrpSpPr>
          <p:grpSpPr>
            <a:xfrm>
              <a:off x="163323" y="731980"/>
              <a:ext cx="6492454" cy="3321690"/>
              <a:chOff x="4447568" y="819998"/>
              <a:chExt cx="6763358" cy="3460291"/>
            </a:xfrm>
          </p:grpSpPr>
          <p:pic>
            <p:nvPicPr>
              <p:cNvPr id="9" name="Content Placeholder 6" descr="A graph of a graph&#10;&#10;Description automatically generated">
                <a:extLst>
                  <a:ext uri="{FF2B5EF4-FFF2-40B4-BE49-F238E27FC236}">
                    <a16:creationId xmlns:a16="http://schemas.microsoft.com/office/drawing/2014/main" id="{D55D9A29-225F-C297-82A2-454F1C4C5C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398"/>
              <a:stretch/>
            </p:blipFill>
            <p:spPr>
              <a:xfrm>
                <a:off x="4447568" y="819998"/>
                <a:ext cx="6763358" cy="3460291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D3271E9E-F807-BDE4-ED49-8F401D3C557E}"/>
                  </a:ext>
                </a:extLst>
              </p:cNvPr>
              <p:cNvSpPr/>
              <p:nvPr/>
            </p:nvSpPr>
            <p:spPr>
              <a:xfrm>
                <a:off x="5930521" y="2628358"/>
                <a:ext cx="211105" cy="813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E96C0CC-003D-08BD-8504-826C97E82AED}"/>
                  </a:ext>
                </a:extLst>
              </p:cNvPr>
              <p:cNvCxnSpPr/>
              <p:nvPr/>
            </p:nvCxnSpPr>
            <p:spPr>
              <a:xfrm flipV="1">
                <a:off x="5930521" y="2304734"/>
                <a:ext cx="438150" cy="32362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Arrow: Right 31">
                <a:extLst>
                  <a:ext uri="{FF2B5EF4-FFF2-40B4-BE49-F238E27FC236}">
                    <a16:creationId xmlns:a16="http://schemas.microsoft.com/office/drawing/2014/main" id="{FE2E210D-55D0-8158-454E-D187487E5A17}"/>
                  </a:ext>
                </a:extLst>
              </p:cNvPr>
              <p:cNvSpPr/>
              <p:nvPr/>
            </p:nvSpPr>
            <p:spPr>
              <a:xfrm>
                <a:off x="6207180" y="2607426"/>
                <a:ext cx="250855" cy="123164"/>
              </a:xfrm>
              <a:prstGeom prst="rightArrow">
                <a:avLst/>
              </a:prstGeom>
              <a:solidFill>
                <a:srgbClr val="B8E08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3271E9E-F807-BDE4-ED49-8F401D3C557E}"/>
                  </a:ext>
                </a:extLst>
              </p:cNvPr>
              <p:cNvSpPr/>
              <p:nvPr/>
            </p:nvSpPr>
            <p:spPr>
              <a:xfrm>
                <a:off x="10297229" y="2649290"/>
                <a:ext cx="211105" cy="813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urved Left Arrow 13"/>
              <p:cNvSpPr/>
              <p:nvPr/>
            </p:nvSpPr>
            <p:spPr>
              <a:xfrm>
                <a:off x="10546434" y="2679770"/>
                <a:ext cx="213006" cy="208210"/>
              </a:xfrm>
              <a:prstGeom prst="curvedLeftArrow">
                <a:avLst>
                  <a:gd name="adj1" fmla="val 25000"/>
                  <a:gd name="adj2" fmla="val 46472"/>
                  <a:gd name="adj3" fmla="val 25000"/>
                </a:avLst>
              </a:prstGeom>
              <a:solidFill>
                <a:srgbClr val="B8E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787851" y="3397757"/>
              <a:ext cx="1442553" cy="339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Catching trap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89322" y="3397756"/>
              <a:ext cx="1063347" cy="339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Hbar trap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H="1">
            <a:off x="6410036" y="2136198"/>
            <a:ext cx="193964" cy="551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73090" y="1774009"/>
            <a:ext cx="2568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the plasma is largest</a:t>
            </a:r>
            <a:endParaRPr lang="en-US" sz="1600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2379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beautiful </a:t>
            </a:r>
            <a:r>
              <a:rPr lang="it-IT" dirty="0" err="1" smtClean="0"/>
              <a:t>observation</a:t>
            </a:r>
            <a:r>
              <a:rPr lang="it-IT" dirty="0" smtClean="0"/>
              <a:t> of </a:t>
            </a:r>
            <a:r>
              <a:rPr lang="it-IT" dirty="0" err="1" smtClean="0"/>
              <a:t>antiprotons</a:t>
            </a:r>
            <a:r>
              <a:rPr lang="it-IT" dirty="0" smtClean="0"/>
              <a:t> </a:t>
            </a:r>
            <a:r>
              <a:rPr lang="it-IT" dirty="0" err="1" smtClean="0"/>
              <a:t>swinging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286"/>
            <a:ext cx="12171152" cy="444402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671783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28983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733964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205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763819" y="1773382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21019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26000" y="1782618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29705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78947" y="1759531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36147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41128" y="1768767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12183" y="1768767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970983" y="1778003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428183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033164" y="1787239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504219" y="1787239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57565" y="1782618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357747" y="1768767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898075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424548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4876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49783" y="1764149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990111" y="1754913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16584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056912" y="1759531"/>
            <a:ext cx="0" cy="2909455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61818" y="5292433"/>
            <a:ext cx="517236" cy="0"/>
          </a:xfrm>
          <a:prstGeom prst="line">
            <a:avLst/>
          </a:prstGeom>
          <a:ln w="57150">
            <a:solidFill>
              <a:srgbClr val="00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61818" y="5601855"/>
            <a:ext cx="517236" cy="0"/>
          </a:xfrm>
          <a:prstGeom prst="line">
            <a:avLst/>
          </a:prstGeom>
          <a:ln w="57150">
            <a:solidFill>
              <a:srgbClr val="FF444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57565" y="5123155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5T to 1T</a:t>
            </a:r>
            <a:endParaRPr lang="en-US" sz="16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7565" y="5432578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1T to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932547" y="5434001"/>
            <a:ext cx="517236" cy="0"/>
          </a:xfrm>
          <a:prstGeom prst="line">
            <a:avLst/>
          </a:prstGeom>
          <a:ln w="57150">
            <a:solidFill>
              <a:srgbClr val="0505FF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70677" y="526472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50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Midpoints</a:t>
            </a:r>
            <a:endParaRPr lang="en-US" sz="1600" dirty="0">
              <a:solidFill>
                <a:srgbClr val="0505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370656" y="5681956"/>
            <a:ext cx="4461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midpoints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are the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51649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beautiful </a:t>
            </a:r>
            <a:r>
              <a:rPr lang="it-IT" dirty="0" err="1" smtClean="0"/>
              <a:t>observation</a:t>
            </a:r>
            <a:r>
              <a:rPr lang="it-IT" dirty="0" smtClean="0"/>
              <a:t> of </a:t>
            </a:r>
            <a:r>
              <a:rPr lang="it-IT" dirty="0" err="1" smtClean="0"/>
              <a:t>antiprotons</a:t>
            </a:r>
            <a:r>
              <a:rPr lang="it-IT" dirty="0" smtClean="0"/>
              <a:t> </a:t>
            </a:r>
            <a:r>
              <a:rPr lang="it-IT" dirty="0" err="1" smtClean="0"/>
              <a:t>swinging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461818" y="5292433"/>
            <a:ext cx="517236" cy="0"/>
          </a:xfrm>
          <a:prstGeom prst="line">
            <a:avLst/>
          </a:prstGeom>
          <a:ln w="57150">
            <a:solidFill>
              <a:srgbClr val="00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61818" y="5601855"/>
            <a:ext cx="517236" cy="0"/>
          </a:xfrm>
          <a:prstGeom prst="line">
            <a:avLst/>
          </a:prstGeom>
          <a:ln w="57150">
            <a:solidFill>
              <a:srgbClr val="FF444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57565" y="5123155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5T to 1T</a:t>
            </a:r>
            <a:endParaRPr lang="en-US" sz="16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7565" y="5432578"/>
            <a:ext cx="148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1T to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932547" y="5434001"/>
            <a:ext cx="517236" cy="0"/>
          </a:xfrm>
          <a:prstGeom prst="line">
            <a:avLst/>
          </a:prstGeom>
          <a:ln w="57150">
            <a:solidFill>
              <a:srgbClr val="0505FF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70677" y="526472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50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Midpoints</a:t>
            </a:r>
            <a:endParaRPr lang="en-US" sz="1600" dirty="0">
              <a:solidFill>
                <a:srgbClr val="0505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81549" y="5681956"/>
            <a:ext cx="6350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Hypothetical conclusion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calibration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procedure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off by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it-I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sending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too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i.e. with a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forward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boost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678" y="774607"/>
            <a:ext cx="9874644" cy="4150334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6724074" y="1574804"/>
            <a:ext cx="0" cy="2909455"/>
          </a:xfrm>
          <a:prstGeom prst="line">
            <a:avLst/>
          </a:prstGeom>
          <a:ln w="28575">
            <a:solidFill>
              <a:srgbClr val="FF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479965" y="1588655"/>
            <a:ext cx="0" cy="2909455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08945" y="1565568"/>
            <a:ext cx="0" cy="2909455"/>
          </a:xfrm>
          <a:prstGeom prst="line">
            <a:avLst/>
          </a:prstGeom>
          <a:ln w="28575">
            <a:solidFill>
              <a:srgbClr val="EFB93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410364" y="1574804"/>
            <a:ext cx="0" cy="2909455"/>
          </a:xfrm>
          <a:prstGeom prst="line">
            <a:avLst/>
          </a:prstGeom>
          <a:ln w="28575">
            <a:solidFill>
              <a:srgbClr val="E27D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812146" y="1574804"/>
            <a:ext cx="0" cy="2909455"/>
          </a:xfrm>
          <a:prstGeom prst="line">
            <a:avLst/>
          </a:prstGeom>
          <a:ln w="28575">
            <a:solidFill>
              <a:srgbClr val="A167A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42969" y="2789382"/>
            <a:ext cx="86739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672593" y="2481605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542968" y="2426188"/>
            <a:ext cx="1065977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678350" y="215933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3.5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542968" y="2104925"/>
            <a:ext cx="126917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678350" y="1838074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4.0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7055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Antihydrogen</a:t>
            </a:r>
            <a:r>
              <a:rPr lang="it-IT" dirty="0" smtClean="0"/>
              <a:t>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interpretation</a:t>
            </a:r>
            <a:r>
              <a:rPr lang="it-IT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1" y="1673364"/>
            <a:ext cx="7077541" cy="35913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550" y="1673364"/>
            <a:ext cx="5118005" cy="3591363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V="1">
            <a:off x="3666837" y="1293091"/>
            <a:ext cx="0" cy="353752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244111" y="1283855"/>
            <a:ext cx="0" cy="3537527"/>
          </a:xfrm>
          <a:prstGeom prst="line">
            <a:avLst/>
          </a:prstGeom>
          <a:ln w="28575">
            <a:solidFill>
              <a:srgbClr val="0505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061857" y="1274619"/>
            <a:ext cx="0" cy="3537527"/>
          </a:xfrm>
          <a:prstGeom prst="line">
            <a:avLst/>
          </a:prstGeom>
          <a:ln w="28575">
            <a:solidFill>
              <a:srgbClr val="00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080329" y="1413166"/>
            <a:ext cx="5772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666836" y="1413166"/>
            <a:ext cx="5772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11418" y="100676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500 ns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7963" y="100214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500 ns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6595" y="5681956"/>
            <a:ext cx="6415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Hypothetical conclusion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Hbar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hitting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the target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6033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Backup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9813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Time </a:t>
            </a:r>
            <a:r>
              <a:rPr lang="it-IT" dirty="0" err="1" smtClean="0"/>
              <a:t>calibration</a:t>
            </a:r>
            <a:r>
              <a:rPr lang="it-IT" dirty="0" smtClean="0"/>
              <a:t> 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133475"/>
            <a:ext cx="1104900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6387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Time </a:t>
            </a:r>
            <a:r>
              <a:rPr lang="it-IT" dirty="0" err="1" smtClean="0"/>
              <a:t>calibration</a:t>
            </a:r>
            <a:r>
              <a:rPr lang="it-IT" dirty="0" smtClean="0"/>
              <a:t> 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819150"/>
            <a:ext cx="11058525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38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62" y="560579"/>
            <a:ext cx="10363572" cy="545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3544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09" y="596668"/>
            <a:ext cx="10982036" cy="582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377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A9D7090-FD7F-415D-B478-B8E0988A8CA2}" type="slidenum">
              <a:rPr lang="en-US" smtClean="0"/>
              <a:t>2</a:t>
            </a:fld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What happens when antihydrogen annihilates</a:t>
            </a:r>
            <a:endParaRPr lang="en-US" dirty="0"/>
          </a:p>
        </p:txBody>
      </p:sp>
      <p:sp>
        <p:nvSpPr>
          <p:cNvPr id="352" name="Rectangle 351"/>
          <p:cNvSpPr/>
          <p:nvPr/>
        </p:nvSpPr>
        <p:spPr>
          <a:xfrm>
            <a:off x="1691205" y="806355"/>
            <a:ext cx="8547304" cy="52416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5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15071" y="1642012"/>
            <a:ext cx="5292080" cy="363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4" name="TextBox 353"/>
          <p:cNvSpPr txBox="1"/>
          <p:nvPr/>
        </p:nvSpPr>
        <p:spPr>
          <a:xfrm flipH="1">
            <a:off x="5786373" y="1647154"/>
            <a:ext cx="1738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it-IT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/Ps converter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55" name="Straight Connector 354"/>
          <p:cNvCxnSpPr/>
          <p:nvPr/>
        </p:nvCxnSpPr>
        <p:spPr>
          <a:xfrm flipV="1">
            <a:off x="5573486" y="2016488"/>
            <a:ext cx="607912" cy="102411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356" name="TextBox 355"/>
          <p:cNvSpPr txBox="1"/>
          <p:nvPr/>
        </p:nvSpPr>
        <p:spPr>
          <a:xfrm flipH="1">
            <a:off x="8619387" y="4172740"/>
            <a:ext cx="987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MCP</a:t>
            </a:r>
          </a:p>
        </p:txBody>
      </p:sp>
      <p:sp>
        <p:nvSpPr>
          <p:cNvPr id="357" name="TextBox 356"/>
          <p:cNvSpPr txBox="1"/>
          <p:nvPr/>
        </p:nvSpPr>
        <p:spPr>
          <a:xfrm flipH="1">
            <a:off x="6542212" y="2531015"/>
            <a:ext cx="1769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Excitation lasers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58" name="TextBox 357"/>
          <p:cNvSpPr txBox="1"/>
          <p:nvPr/>
        </p:nvSpPr>
        <p:spPr>
          <a:xfrm flipH="1">
            <a:off x="1691205" y="2773074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4.6 keV e+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359" name="Rectangle 358"/>
          <p:cNvSpPr/>
          <p:nvPr/>
        </p:nvSpPr>
        <p:spPr>
          <a:xfrm flipH="1">
            <a:off x="9282775" y="2961630"/>
            <a:ext cx="190308" cy="1486800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>
                <a:shade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0" name="Oval 359"/>
          <p:cNvSpPr/>
          <p:nvPr/>
        </p:nvSpPr>
        <p:spPr>
          <a:xfrm flipH="1">
            <a:off x="5484057" y="3117747"/>
            <a:ext cx="243009" cy="224088"/>
          </a:xfrm>
          <a:prstGeom prst="ellipse">
            <a:avLst/>
          </a:prstGeom>
          <a:solidFill>
            <a:srgbClr val="FF31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1" name="Straight Arrow Connector 360"/>
          <p:cNvCxnSpPr/>
          <p:nvPr/>
        </p:nvCxnSpPr>
        <p:spPr>
          <a:xfrm>
            <a:off x="1809760" y="3111852"/>
            <a:ext cx="3744676" cy="7173"/>
          </a:xfrm>
          <a:prstGeom prst="straightConnector1">
            <a:avLst/>
          </a:prstGeom>
          <a:noFill/>
          <a:ln w="317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62" name="Isosceles Triangle 361"/>
          <p:cNvSpPr/>
          <p:nvPr/>
        </p:nvSpPr>
        <p:spPr>
          <a:xfrm rot="1780704" flipH="1">
            <a:off x="4979552" y="3017626"/>
            <a:ext cx="677792" cy="1419643"/>
          </a:xfrm>
          <a:prstGeom prst="triangle">
            <a:avLst>
              <a:gd name="adj" fmla="val 49854"/>
            </a:avLst>
          </a:prstGeom>
          <a:solidFill>
            <a:srgbClr val="FFC00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3" name="Straight Connector 362"/>
          <p:cNvCxnSpPr/>
          <p:nvPr/>
        </p:nvCxnSpPr>
        <p:spPr>
          <a:xfrm flipV="1">
            <a:off x="5616633" y="2880822"/>
            <a:ext cx="1246909" cy="35744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364" name="TextBox 363"/>
          <p:cNvSpPr txBox="1"/>
          <p:nvPr/>
        </p:nvSpPr>
        <p:spPr>
          <a:xfrm flipH="1">
            <a:off x="3230878" y="1756629"/>
            <a:ext cx="1611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Rydberg Ps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65" name="Straight Connector 364"/>
          <p:cNvCxnSpPr/>
          <p:nvPr/>
        </p:nvCxnSpPr>
        <p:spPr>
          <a:xfrm flipH="1" flipV="1">
            <a:off x="4156462" y="2134274"/>
            <a:ext cx="1327593" cy="129118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66" name="Oval 365"/>
          <p:cNvSpPr/>
          <p:nvPr/>
        </p:nvSpPr>
        <p:spPr>
          <a:xfrm flipH="1">
            <a:off x="4874693" y="3707691"/>
            <a:ext cx="936523" cy="20156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7" name="Group 366"/>
          <p:cNvGrpSpPr/>
          <p:nvPr/>
        </p:nvGrpSpPr>
        <p:grpSpPr>
          <a:xfrm flipH="1">
            <a:off x="2062455" y="4435803"/>
            <a:ext cx="1138584" cy="361109"/>
            <a:chOff x="10462972" y="5680973"/>
            <a:chExt cx="1138584" cy="361109"/>
          </a:xfrm>
        </p:grpSpPr>
        <p:cxnSp>
          <p:nvCxnSpPr>
            <p:cNvPr id="403" name="Straight Arrow Connector 402"/>
            <p:cNvCxnSpPr/>
            <p:nvPr/>
          </p:nvCxnSpPr>
          <p:spPr>
            <a:xfrm flipH="1">
              <a:off x="11049000" y="6036733"/>
              <a:ext cx="552556" cy="534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04" name="TextBox 403"/>
            <p:cNvSpPr txBox="1"/>
            <p:nvPr/>
          </p:nvSpPr>
          <p:spPr>
            <a:xfrm>
              <a:off x="10462972" y="5680973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8" name="Group 367"/>
          <p:cNvGrpSpPr/>
          <p:nvPr/>
        </p:nvGrpSpPr>
        <p:grpSpPr>
          <a:xfrm flipH="1">
            <a:off x="1970692" y="4896552"/>
            <a:ext cx="1054781" cy="355396"/>
            <a:chOff x="10562223" y="4585051"/>
            <a:chExt cx="1054781" cy="355396"/>
          </a:xfrm>
        </p:grpSpPr>
        <p:cxnSp>
          <p:nvCxnSpPr>
            <p:cNvPr id="401" name="Straight Connector 400"/>
            <p:cNvCxnSpPr/>
            <p:nvPr/>
          </p:nvCxnSpPr>
          <p:spPr>
            <a:xfrm flipH="1">
              <a:off x="11033074" y="4940447"/>
              <a:ext cx="480407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02" name="TextBox 401"/>
            <p:cNvSpPr txBox="1"/>
            <p:nvPr/>
          </p:nvSpPr>
          <p:spPr>
            <a:xfrm>
              <a:off x="10562223" y="4585051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 cm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9" name="Group 368"/>
          <p:cNvGrpSpPr/>
          <p:nvPr/>
        </p:nvGrpSpPr>
        <p:grpSpPr>
          <a:xfrm flipH="1">
            <a:off x="1691205" y="806355"/>
            <a:ext cx="8275825" cy="605582"/>
            <a:chOff x="4290311" y="1219203"/>
            <a:chExt cx="6267622" cy="605582"/>
          </a:xfrm>
        </p:grpSpPr>
        <p:sp>
          <p:nvSpPr>
            <p:cNvPr id="398" name="TextBox 397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External Scintillation Detector</a:t>
              </a:r>
              <a:r>
                <a:rPr kumimoji="0" lang="it-IT" sz="16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Array </a:t>
              </a: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(ESDA)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 flipH="1">
            <a:off x="1691205" y="5120751"/>
            <a:ext cx="8275825" cy="605582"/>
            <a:chOff x="4290311" y="1219203"/>
            <a:chExt cx="6267622" cy="605582"/>
          </a:xfrm>
        </p:grpSpPr>
        <p:sp>
          <p:nvSpPr>
            <p:cNvPr id="395" name="TextBox 394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External Scintillation Detector</a:t>
              </a:r>
              <a:r>
                <a:rPr kumimoji="0" lang="it-IT" sz="16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Array</a:t>
              </a: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(ESDA)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89"/>
          <a:stretch/>
        </p:blipFill>
        <p:spPr bwMode="auto">
          <a:xfrm flipH="1">
            <a:off x="2815071" y="4111965"/>
            <a:ext cx="5292080" cy="1171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" name="TextBox 371"/>
          <p:cNvSpPr txBox="1"/>
          <p:nvPr/>
        </p:nvSpPr>
        <p:spPr>
          <a:xfrm flipH="1">
            <a:off x="6155344" y="4871720"/>
            <a:ext cx="2361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Antiproton plasma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73" name="Straight Connector 372"/>
          <p:cNvCxnSpPr/>
          <p:nvPr/>
        </p:nvCxnSpPr>
        <p:spPr>
          <a:xfrm>
            <a:off x="5484057" y="3813661"/>
            <a:ext cx="977307" cy="111090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374" name="TextBox 373"/>
          <p:cNvSpPr txBox="1"/>
          <p:nvPr/>
        </p:nvSpPr>
        <p:spPr>
          <a:xfrm flipH="1">
            <a:off x="8516576" y="2258413"/>
            <a:ext cx="1647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Dissociated e</a:t>
            </a:r>
            <a:r>
              <a:rPr kumimoji="0" lang="it-IT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endParaRPr kumimoji="0" lang="en-US" sz="1600" b="1" i="0" u="none" strike="noStrike" kern="0" cap="none" spc="0" normalizeH="0" baseline="30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75" name="Straight Connector 374"/>
          <p:cNvCxnSpPr/>
          <p:nvPr/>
        </p:nvCxnSpPr>
        <p:spPr>
          <a:xfrm flipV="1">
            <a:off x="8584742" y="2623435"/>
            <a:ext cx="527720" cy="66368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grpSp>
        <p:nvGrpSpPr>
          <p:cNvPr id="376" name="Group 375"/>
          <p:cNvGrpSpPr/>
          <p:nvPr/>
        </p:nvGrpSpPr>
        <p:grpSpPr>
          <a:xfrm flipH="1">
            <a:off x="5707204" y="3214538"/>
            <a:ext cx="3584280" cy="142427"/>
            <a:chOff x="3132261" y="2974653"/>
            <a:chExt cx="3166408" cy="142880"/>
          </a:xfrm>
        </p:grpSpPr>
        <p:grpSp>
          <p:nvGrpSpPr>
            <p:cNvPr id="386" name="Group 385"/>
            <p:cNvGrpSpPr/>
            <p:nvPr/>
          </p:nvGrpSpPr>
          <p:grpSpPr>
            <a:xfrm>
              <a:off x="3140621" y="3046054"/>
              <a:ext cx="3158048" cy="0"/>
              <a:chOff x="4516030" y="3693756"/>
              <a:chExt cx="3158048" cy="0"/>
            </a:xfrm>
          </p:grpSpPr>
          <p:cxnSp>
            <p:nvCxnSpPr>
              <p:cNvPr id="393" name="Straight Arrow Connector 392"/>
              <p:cNvCxnSpPr/>
              <p:nvPr/>
            </p:nvCxnSpPr>
            <p:spPr>
              <a:xfrm flipH="1">
                <a:off x="6096000" y="3693756"/>
                <a:ext cx="1578078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stealth" w="sm" len="sm"/>
              </a:ln>
              <a:effectLst/>
            </p:spPr>
          </p:cxnSp>
          <p:cxnSp>
            <p:nvCxnSpPr>
              <p:cNvPr id="394" name="Straight Arrow Connector 393"/>
              <p:cNvCxnSpPr/>
              <p:nvPr/>
            </p:nvCxnSpPr>
            <p:spPr>
              <a:xfrm flipH="1">
                <a:off x="4516030" y="3693756"/>
                <a:ext cx="162421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grpSp>
          <p:nvGrpSpPr>
            <p:cNvPr id="387" name="Group 386"/>
            <p:cNvGrpSpPr/>
            <p:nvPr/>
          </p:nvGrpSpPr>
          <p:grpSpPr>
            <a:xfrm>
              <a:off x="3146064" y="3117195"/>
              <a:ext cx="3149339" cy="338"/>
              <a:chOff x="4516030" y="3710465"/>
              <a:chExt cx="3149339" cy="338"/>
            </a:xfrm>
          </p:grpSpPr>
          <p:cxnSp>
            <p:nvCxnSpPr>
              <p:cNvPr id="391" name="Straight Arrow Connector 390"/>
              <p:cNvCxnSpPr/>
              <p:nvPr/>
            </p:nvCxnSpPr>
            <p:spPr>
              <a:xfrm flipH="1">
                <a:off x="6087291" y="3710803"/>
                <a:ext cx="1578078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stealth" w="sm" len="sm"/>
              </a:ln>
              <a:effectLst/>
            </p:spPr>
          </p:cxnSp>
          <p:cxnSp>
            <p:nvCxnSpPr>
              <p:cNvPr id="392" name="Straight Arrow Connector 391"/>
              <p:cNvCxnSpPr/>
              <p:nvPr/>
            </p:nvCxnSpPr>
            <p:spPr>
              <a:xfrm flipH="1">
                <a:off x="4516030" y="3710465"/>
                <a:ext cx="162421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grpSp>
          <p:nvGrpSpPr>
            <p:cNvPr id="388" name="Group 387"/>
            <p:cNvGrpSpPr/>
            <p:nvPr/>
          </p:nvGrpSpPr>
          <p:grpSpPr>
            <a:xfrm>
              <a:off x="3132261" y="2974653"/>
              <a:ext cx="3149339" cy="8709"/>
              <a:chOff x="4516030" y="3693756"/>
              <a:chExt cx="3149339" cy="8709"/>
            </a:xfrm>
          </p:grpSpPr>
          <p:cxnSp>
            <p:nvCxnSpPr>
              <p:cNvPr id="389" name="Straight Arrow Connector 388"/>
              <p:cNvCxnSpPr/>
              <p:nvPr/>
            </p:nvCxnSpPr>
            <p:spPr>
              <a:xfrm flipH="1">
                <a:off x="6087291" y="3702465"/>
                <a:ext cx="1578078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stealth" w="sm" len="sm"/>
              </a:ln>
              <a:effectLst/>
            </p:spPr>
          </p:cxnSp>
          <p:cxnSp>
            <p:nvCxnSpPr>
              <p:cNvPr id="390" name="Straight Arrow Connector 389"/>
              <p:cNvCxnSpPr/>
              <p:nvPr/>
            </p:nvCxnSpPr>
            <p:spPr>
              <a:xfrm flipH="1">
                <a:off x="4516030" y="3693756"/>
                <a:ext cx="162421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none"/>
              </a:ln>
              <a:effectLst/>
            </p:spPr>
          </p:cxnSp>
        </p:grpSp>
      </p:grpSp>
      <p:cxnSp>
        <p:nvCxnSpPr>
          <p:cNvPr id="377" name="Straight Connector 376"/>
          <p:cNvCxnSpPr/>
          <p:nvPr/>
        </p:nvCxnSpPr>
        <p:spPr>
          <a:xfrm flipH="1">
            <a:off x="3070604" y="4079834"/>
            <a:ext cx="1474875" cy="1811532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8" name="Straight Connector 377"/>
          <p:cNvCxnSpPr/>
          <p:nvPr/>
        </p:nvCxnSpPr>
        <p:spPr>
          <a:xfrm>
            <a:off x="4554187" y="4097251"/>
            <a:ext cx="1619795" cy="1976846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9" name="Straight Connector 378"/>
          <p:cNvCxnSpPr/>
          <p:nvPr/>
        </p:nvCxnSpPr>
        <p:spPr>
          <a:xfrm flipH="1" flipV="1">
            <a:off x="2134647" y="947465"/>
            <a:ext cx="2436960" cy="3123661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0" name="4-Point Star 379"/>
          <p:cNvSpPr/>
          <p:nvPr/>
        </p:nvSpPr>
        <p:spPr>
          <a:xfrm>
            <a:off x="4380057" y="3902824"/>
            <a:ext cx="335154" cy="335154"/>
          </a:xfrm>
          <a:prstGeom prst="star4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81" name="Straight Arrow Connector 380"/>
          <p:cNvCxnSpPr/>
          <p:nvPr/>
        </p:nvCxnSpPr>
        <p:spPr>
          <a:xfrm flipH="1">
            <a:off x="4681208" y="3846303"/>
            <a:ext cx="449883" cy="162531"/>
          </a:xfrm>
          <a:prstGeom prst="straightConnector1">
            <a:avLst/>
          </a:prstGeom>
          <a:noFill/>
          <a:ln w="3175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2" name="Oval 381"/>
          <p:cNvSpPr/>
          <p:nvPr/>
        </p:nvSpPr>
        <p:spPr>
          <a:xfrm>
            <a:off x="5216186" y="3742680"/>
            <a:ext cx="120601" cy="120601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6115106" y="5706700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 smtClean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3186466" y="5018167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 smtClean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87008" y="1496028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 smtClean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7383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" grpId="0"/>
      <p:bldP spid="357" grpId="0"/>
      <p:bldP spid="358" grpId="0"/>
      <p:bldP spid="360" grpId="0" animBg="1"/>
      <p:bldP spid="362" grpId="0" animBg="1"/>
      <p:bldP spid="364" grpId="0"/>
      <p:bldP spid="366" grpId="0" animBg="1"/>
      <p:bldP spid="372" grpId="0"/>
      <p:bldP spid="374" grpId="0"/>
      <p:bldP spid="380" grpId="0" animBg="1"/>
      <p:bldP spid="382" grpId="0" animBg="1"/>
      <p:bldP spid="383" grpId="0"/>
      <p:bldP spid="384" grpId="0"/>
      <p:bldP spid="385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Antihydrogen detector</a:t>
            </a:r>
            <a:r>
              <a:rPr lang="it-IT" dirty="0" smtClean="0"/>
              <a:t>: </a:t>
            </a:r>
            <a:r>
              <a:rPr lang="it-IT" dirty="0" err="1" smtClean="0"/>
              <a:t>digitized</a:t>
            </a:r>
            <a:r>
              <a:rPr lang="it-IT" dirty="0" smtClean="0"/>
              <a:t> ESDA</a:t>
            </a:r>
            <a:endParaRPr lang="en-US" dirty="0"/>
          </a:p>
        </p:txBody>
      </p:sp>
      <p:sp>
        <p:nvSpPr>
          <p:cNvPr id="79" name="Rettangolo 16">
            <a:extLst>
              <a:ext uri="{FF2B5EF4-FFF2-40B4-BE49-F238E27FC236}">
                <a16:creationId xmlns:a16="http://schemas.microsoft.com/office/drawing/2014/main" id="{F2E8531D-05DC-4FBB-B1FB-60B2F90D7CE5}"/>
              </a:ext>
            </a:extLst>
          </p:cNvPr>
          <p:cNvSpPr/>
          <p:nvPr/>
        </p:nvSpPr>
        <p:spPr>
          <a:xfrm>
            <a:off x="6669625" y="3418277"/>
            <a:ext cx="46289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b="1" dirty="0" smtClean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Scintillator array for MIP detection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8 x EJ-200 scintillator slabs</a:t>
            </a:r>
            <a:endParaRPr lang="en-US" sz="1600" dirty="0" smtClean="0">
              <a:latin typeface="Arial" panose="020B0604020202020204" pitchFamily="34" charset="0"/>
              <a:ea typeface="Helvetica Neue Light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Scintillators </a:t>
            </a:r>
            <a:r>
              <a:rPr lang="en-US" sz="1600" dirty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are read at both ends with </a:t>
            </a:r>
            <a:r>
              <a:rPr lang="en-US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photomultipliers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Each PMT is digitized at 250 MHz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Software</a:t>
            </a:r>
            <a:r>
              <a:rPr lang="en-US" sz="1600" b="1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coincidence</a:t>
            </a:r>
            <a:r>
              <a:rPr lang="en-US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 to reject PMT noise</a:t>
            </a:r>
            <a:endParaRPr lang="en-US" sz="1600" b="1" dirty="0" smtClean="0">
              <a:latin typeface="Arial" panose="020B0604020202020204" pitchFamily="34" charset="0"/>
              <a:ea typeface="Helvetica Neue Light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 smtClean="0"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Amplitude cut to reject </a:t>
            </a:r>
            <a:r>
              <a:rPr lang="it-IT" sz="1600" b="1" dirty="0" smtClean="0">
                <a:solidFill>
                  <a:srgbClr val="102088"/>
                </a:solidFill>
                <a:latin typeface="Arial" panose="020B0604020202020204" pitchFamily="34" charset="0"/>
                <a:ea typeface="Helvetica Neue Light" charset="0"/>
                <a:cs typeface="Arial" panose="020B0604020202020204" pitchFamily="34" charset="0"/>
              </a:rPr>
              <a:t>gamma background</a:t>
            </a:r>
            <a:endParaRPr lang="it-IT" sz="1600" b="1" dirty="0">
              <a:solidFill>
                <a:srgbClr val="102088"/>
              </a:solidFill>
              <a:latin typeface="Arial" panose="020B0604020202020204" pitchFamily="34" charset="0"/>
              <a:ea typeface="Helvetica Neue Light" charset="0"/>
              <a:cs typeface="Arial" panose="020B0604020202020204" pitchFamily="34" charset="0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65" y="719499"/>
            <a:ext cx="3895577" cy="2574663"/>
          </a:xfrm>
          <a:prstGeom prst="rect">
            <a:avLst/>
          </a:prstGeom>
        </p:spPr>
      </p:pic>
      <p:grpSp>
        <p:nvGrpSpPr>
          <p:cNvPr id="81" name="Gruppo 4">
            <a:extLst>
              <a:ext uri="{FF2B5EF4-FFF2-40B4-BE49-F238E27FC236}">
                <a16:creationId xmlns:a16="http://schemas.microsoft.com/office/drawing/2014/main" id="{C56DBDF8-81C3-4273-B883-4E820E446F48}"/>
              </a:ext>
            </a:extLst>
          </p:cNvPr>
          <p:cNvGrpSpPr/>
          <p:nvPr/>
        </p:nvGrpSpPr>
        <p:grpSpPr>
          <a:xfrm>
            <a:off x="6678284" y="1004933"/>
            <a:ext cx="3712770" cy="2003794"/>
            <a:chOff x="4607294" y="2144579"/>
            <a:chExt cx="4257736" cy="2181689"/>
          </a:xfrm>
        </p:grpSpPr>
        <p:pic>
          <p:nvPicPr>
            <p:cNvPr id="82" name="Immagine 3">
              <a:extLst>
                <a:ext uri="{FF2B5EF4-FFF2-40B4-BE49-F238E27FC236}">
                  <a16:creationId xmlns:a16="http://schemas.microsoft.com/office/drawing/2014/main" id="{17D36090-2660-49E7-ABFB-EFE263E952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1" t="13693" r="4995" b="14433"/>
            <a:stretch/>
          </p:blipFill>
          <p:spPr>
            <a:xfrm>
              <a:off x="4607294" y="2444649"/>
              <a:ext cx="4257736" cy="1881619"/>
            </a:xfrm>
            <a:prstGeom prst="rect">
              <a:avLst/>
            </a:prstGeom>
          </p:spPr>
        </p:pic>
        <p:sp>
          <p:nvSpPr>
            <p:cNvPr id="83" name="CasellaDiTesto 1">
              <a:extLst>
                <a:ext uri="{FF2B5EF4-FFF2-40B4-BE49-F238E27FC236}">
                  <a16:creationId xmlns:a16="http://schemas.microsoft.com/office/drawing/2014/main" id="{1D8524AB-E0AA-44DB-A549-B706FD3346A2}"/>
                </a:ext>
              </a:extLst>
            </p:cNvPr>
            <p:cNvSpPr txBox="1"/>
            <p:nvPr/>
          </p:nvSpPr>
          <p:spPr>
            <a:xfrm>
              <a:off x="4856709" y="4019137"/>
              <a:ext cx="569586" cy="26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b="1" dirty="0" smtClean="0"/>
                <a:t>PMT1</a:t>
              </a:r>
              <a:endParaRPr lang="it-IT" sz="1400" b="1" dirty="0"/>
            </a:p>
          </p:txBody>
        </p:sp>
        <p:sp>
          <p:nvSpPr>
            <p:cNvPr id="84" name="CasellaDiTesto 5">
              <a:extLst>
                <a:ext uri="{FF2B5EF4-FFF2-40B4-BE49-F238E27FC236}">
                  <a16:creationId xmlns:a16="http://schemas.microsoft.com/office/drawing/2014/main" id="{825B00A9-DE05-41BA-A5D2-34CF23EFF8CF}"/>
                </a:ext>
              </a:extLst>
            </p:cNvPr>
            <p:cNvSpPr txBox="1"/>
            <p:nvPr/>
          </p:nvSpPr>
          <p:spPr>
            <a:xfrm>
              <a:off x="7825471" y="4019137"/>
              <a:ext cx="569586" cy="26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b="1" dirty="0" smtClean="0"/>
                <a:t>PMT2</a:t>
              </a:r>
              <a:endParaRPr lang="it-IT" sz="1400" b="1" dirty="0"/>
            </a:p>
          </p:txBody>
        </p:sp>
        <p:sp>
          <p:nvSpPr>
            <p:cNvPr id="85" name="CasellaDiTesto 6">
              <a:extLst>
                <a:ext uri="{FF2B5EF4-FFF2-40B4-BE49-F238E27FC236}">
                  <a16:creationId xmlns:a16="http://schemas.microsoft.com/office/drawing/2014/main" id="{02F4E9A0-6FDA-4516-9111-EF230550CEC7}"/>
                </a:ext>
              </a:extLst>
            </p:cNvPr>
            <p:cNvSpPr txBox="1"/>
            <p:nvPr/>
          </p:nvSpPr>
          <p:spPr>
            <a:xfrm>
              <a:off x="5722389" y="2144579"/>
              <a:ext cx="2103083" cy="335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b="1" dirty="0" smtClean="0"/>
                <a:t>EJ-200 scintillator slab</a:t>
              </a:r>
              <a:endParaRPr lang="it-IT" sz="1400" b="1" dirty="0"/>
            </a:p>
          </p:txBody>
        </p:sp>
      </p:grpSp>
      <p:cxnSp>
        <p:nvCxnSpPr>
          <p:cNvPr id="86" name="Straight Connector 85"/>
          <p:cNvCxnSpPr/>
          <p:nvPr/>
        </p:nvCxnSpPr>
        <p:spPr>
          <a:xfrm>
            <a:off x="4886036" y="1514764"/>
            <a:ext cx="2764617" cy="314024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1666960" y="3294162"/>
            <a:ext cx="4618888" cy="3120510"/>
            <a:chOff x="4709578" y="3220586"/>
            <a:chExt cx="4618888" cy="3120510"/>
          </a:xfrm>
        </p:grpSpPr>
        <p:grpSp>
          <p:nvGrpSpPr>
            <p:cNvPr id="88" name="Group 87"/>
            <p:cNvGrpSpPr/>
            <p:nvPr/>
          </p:nvGrpSpPr>
          <p:grpSpPr>
            <a:xfrm>
              <a:off x="4709578" y="3220586"/>
              <a:ext cx="4101508" cy="3120510"/>
              <a:chOff x="3392165" y="3429000"/>
              <a:chExt cx="3484091" cy="2925011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3392165" y="3429000"/>
                <a:ext cx="3484091" cy="2925011"/>
                <a:chOff x="6156176" y="4650168"/>
                <a:chExt cx="2751630" cy="2636979"/>
              </a:xfrm>
            </p:grpSpPr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56176" y="4650168"/>
                  <a:ext cx="2751630" cy="2636979"/>
                </a:xfrm>
                <a:prstGeom prst="rect">
                  <a:avLst/>
                </a:prstGeom>
              </p:spPr>
            </p:pic>
            <p:grpSp>
              <p:nvGrpSpPr>
                <p:cNvPr id="94" name="Group 93"/>
                <p:cNvGrpSpPr/>
                <p:nvPr/>
              </p:nvGrpSpPr>
              <p:grpSpPr>
                <a:xfrm>
                  <a:off x="6730283" y="6165304"/>
                  <a:ext cx="1604113" cy="432048"/>
                  <a:chOff x="5850726" y="4615964"/>
                  <a:chExt cx="1604113" cy="432048"/>
                </a:xfrm>
              </p:grpSpPr>
              <p:cxnSp>
                <p:nvCxnSpPr>
                  <p:cNvPr id="95" name="Straight Arrow Connector 94"/>
                  <p:cNvCxnSpPr/>
                  <p:nvPr/>
                </p:nvCxnSpPr>
                <p:spPr>
                  <a:xfrm>
                    <a:off x="5850726" y="4615964"/>
                    <a:ext cx="0" cy="43204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5858003" y="4632110"/>
                    <a:ext cx="1596836" cy="2600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400" dirty="0" smtClean="0">
                        <a:latin typeface="Myriad Pro Light" panose="020B0603030403020204" pitchFamily="34" charset="0"/>
                      </a:rPr>
                      <a:t>MIP threshold </a:t>
                    </a:r>
                    <a:endParaRPr lang="en-US" sz="1400" dirty="0">
                      <a:latin typeface="Myriad Pro Light" panose="020B0603030403020204" pitchFamily="34" charset="0"/>
                    </a:endParaRPr>
                  </a:p>
                </p:txBody>
              </p:sp>
            </p:grpSp>
          </p:grpSp>
          <p:pic>
            <p:nvPicPr>
              <p:cNvPr id="92" name="Picture 9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26883" y="3617795"/>
                <a:ext cx="1905357" cy="1611405"/>
              </a:xfrm>
              <a:prstGeom prst="rect">
                <a:avLst/>
              </a:prstGeom>
            </p:spPr>
          </p:pic>
        </p:grpSp>
        <p:cxnSp>
          <p:nvCxnSpPr>
            <p:cNvPr id="89" name="Straight Arrow Connector 88"/>
            <p:cNvCxnSpPr/>
            <p:nvPr/>
          </p:nvCxnSpPr>
          <p:spPr>
            <a:xfrm>
              <a:off x="6948264" y="4293096"/>
              <a:ext cx="0" cy="51127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6948264" y="4257671"/>
              <a:ext cx="23802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latin typeface="Myriad Pro Light" panose="020B0603030403020204" pitchFamily="34" charset="0"/>
                </a:rPr>
                <a:t>MIP threshold </a:t>
              </a:r>
              <a:endParaRPr lang="en-US" sz="1400" dirty="0">
                <a:latin typeface="Myriad Pro Light" panose="020B06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49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ESDA </a:t>
            </a:r>
            <a:r>
              <a:rPr lang="it-IT" dirty="0"/>
              <a:t>digitized acquisition </a:t>
            </a:r>
            <a:r>
              <a:rPr lang="it-IT" dirty="0" smtClean="0"/>
              <a:t>chain in 2023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43247" y="1251487"/>
            <a:ext cx="3957850" cy="4855886"/>
          </a:xfrm>
        </p:spPr>
        <p:txBody>
          <a:bodyPr>
            <a:normAutofit/>
          </a:bodyPr>
          <a:lstStyle/>
          <a:p>
            <a:r>
              <a:rPr lang="it-IT" sz="1600" dirty="0" smtClean="0"/>
              <a:t>A </a:t>
            </a:r>
            <a:r>
              <a:rPr lang="it-IT" sz="1600" dirty="0"/>
              <a:t>50/50 splitter for each 24 PMT (8 PMT @5Tesla, 16 PMT @1Tesla)</a:t>
            </a:r>
          </a:p>
          <a:p>
            <a:r>
              <a:rPr lang="it-IT" sz="1600" dirty="0" err="1"/>
              <a:t>One</a:t>
            </a:r>
            <a:r>
              <a:rPr lang="it-IT" sz="1600" dirty="0"/>
              <a:t> end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directly</a:t>
            </a:r>
            <a:r>
              <a:rPr lang="it-IT" sz="1600" dirty="0"/>
              <a:t> </a:t>
            </a:r>
            <a:r>
              <a:rPr lang="it-IT" sz="1600" dirty="0" err="1"/>
              <a:t>connected</a:t>
            </a:r>
            <a:r>
              <a:rPr lang="it-IT" sz="1600" dirty="0"/>
              <a:t> </a:t>
            </a:r>
            <a:r>
              <a:rPr lang="it-IT" sz="1600" dirty="0" err="1"/>
              <a:t>to</a:t>
            </a:r>
            <a:r>
              <a:rPr lang="it-IT" sz="1600" dirty="0"/>
              <a:t> the </a:t>
            </a:r>
            <a:r>
              <a:rPr lang="it-IT" sz="1600" dirty="0" err="1"/>
              <a:t>discriminated</a:t>
            </a:r>
            <a:r>
              <a:rPr lang="it-IT" sz="1600" dirty="0"/>
              <a:t> </a:t>
            </a:r>
            <a:r>
              <a:rPr lang="it-IT" sz="1600" dirty="0" err="1"/>
              <a:t>acquisition</a:t>
            </a:r>
            <a:r>
              <a:rPr lang="it-IT" sz="1600" dirty="0"/>
              <a:t> </a:t>
            </a:r>
            <a:r>
              <a:rPr lang="it-IT" sz="1600" dirty="0" err="1"/>
              <a:t>chain</a:t>
            </a:r>
            <a:r>
              <a:rPr lang="it-IT" sz="1600" dirty="0"/>
              <a:t> </a:t>
            </a:r>
            <a:r>
              <a:rPr lang="it-IT" sz="1600" b="1" dirty="0" err="1"/>
              <a:t>continuosly</a:t>
            </a:r>
            <a:r>
              <a:rPr lang="it-IT" sz="1600" dirty="0"/>
              <a:t> </a:t>
            </a:r>
            <a:r>
              <a:rPr lang="it-IT" sz="1600" b="1" dirty="0" err="1"/>
              <a:t>monitoring</a:t>
            </a:r>
            <a:r>
              <a:rPr lang="it-IT" sz="1600" b="1" dirty="0"/>
              <a:t> </a:t>
            </a:r>
            <a:r>
              <a:rPr lang="it-IT" sz="1600" b="1" dirty="0" err="1"/>
              <a:t>antiproton</a:t>
            </a:r>
            <a:r>
              <a:rPr lang="it-IT" sz="1600" b="1" dirty="0"/>
              <a:t> </a:t>
            </a:r>
            <a:r>
              <a:rPr lang="it-IT" sz="1600" b="1" dirty="0" err="1"/>
              <a:t>annihilations</a:t>
            </a:r>
            <a:endParaRPr lang="it-IT" sz="1600" b="1" dirty="0"/>
          </a:p>
          <a:p>
            <a:r>
              <a:rPr lang="it-IT" sz="1600" dirty="0"/>
              <a:t>The </a:t>
            </a:r>
            <a:r>
              <a:rPr lang="it-IT" sz="1600" dirty="0" err="1"/>
              <a:t>other</a:t>
            </a:r>
            <a:r>
              <a:rPr lang="it-IT" sz="1600" dirty="0"/>
              <a:t> end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 smtClean="0"/>
              <a:t>sent</a:t>
            </a:r>
            <a:r>
              <a:rPr lang="it-IT" sz="1600" dirty="0" smtClean="0"/>
              <a:t> to the </a:t>
            </a:r>
            <a:r>
              <a:rPr lang="it-IT" sz="1600" dirty="0" err="1" smtClean="0"/>
              <a:t>platform</a:t>
            </a:r>
            <a:r>
              <a:rPr lang="it-IT" sz="1600" dirty="0" smtClean="0"/>
              <a:t> </a:t>
            </a:r>
            <a:r>
              <a:rPr lang="it-IT" sz="1600" dirty="0" err="1" smtClean="0"/>
              <a:t>where</a:t>
            </a:r>
            <a:r>
              <a:rPr lang="it-IT" sz="1600" dirty="0" smtClean="0"/>
              <a:t> </a:t>
            </a:r>
            <a:r>
              <a:rPr lang="it-IT" sz="1600" dirty="0" err="1" smtClean="0"/>
              <a:t>it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/>
              <a:t> 20 dB </a:t>
            </a:r>
            <a:r>
              <a:rPr lang="it-IT" sz="1600" dirty="0" err="1"/>
              <a:t>attenuated</a:t>
            </a:r>
            <a:r>
              <a:rPr lang="it-IT" sz="1600" dirty="0"/>
              <a:t> </a:t>
            </a:r>
            <a:r>
              <a:rPr lang="it-IT" sz="1600" dirty="0" smtClean="0"/>
              <a:t>and </a:t>
            </a:r>
            <a:r>
              <a:rPr lang="it-IT" sz="1600" dirty="0" err="1" smtClean="0"/>
              <a:t>digitizer</a:t>
            </a:r>
            <a:r>
              <a:rPr lang="it-IT" sz="1600" dirty="0" smtClean="0"/>
              <a:t> </a:t>
            </a:r>
            <a:r>
              <a:rPr lang="it-IT" sz="1600" dirty="0"/>
              <a:t>for the </a:t>
            </a:r>
            <a:r>
              <a:rPr lang="it-IT" sz="1600" b="1" dirty="0" err="1"/>
              <a:t>acquisition</a:t>
            </a:r>
            <a:r>
              <a:rPr lang="it-IT" sz="1600" b="1" dirty="0"/>
              <a:t> of the </a:t>
            </a:r>
            <a:r>
              <a:rPr lang="it-IT" sz="1600" b="1" dirty="0" err="1"/>
              <a:t>antihydrogen</a:t>
            </a:r>
            <a:r>
              <a:rPr lang="it-IT" sz="1600" b="1" dirty="0"/>
              <a:t> </a:t>
            </a:r>
            <a:r>
              <a:rPr lang="it-IT" sz="1600" b="1" dirty="0" err="1" smtClean="0"/>
              <a:t>signal</a:t>
            </a:r>
            <a:endParaRPr lang="it-IT" sz="1600" b="1" dirty="0" smtClean="0"/>
          </a:p>
          <a:p>
            <a:r>
              <a:rPr lang="it-IT" sz="1600" dirty="0" smtClean="0"/>
              <a:t>The </a:t>
            </a:r>
            <a:r>
              <a:rPr lang="it-IT" sz="1600" dirty="0" err="1"/>
              <a:t>splitter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connected</a:t>
            </a:r>
            <a:r>
              <a:rPr lang="it-IT" sz="1600" dirty="0"/>
              <a:t> </a:t>
            </a:r>
            <a:r>
              <a:rPr lang="it-IT" sz="1600" dirty="0" err="1"/>
              <a:t>directly</a:t>
            </a:r>
            <a:r>
              <a:rPr lang="it-IT" sz="1600" dirty="0"/>
              <a:t> to the PMT to </a:t>
            </a:r>
            <a:r>
              <a:rPr lang="it-IT" sz="1600" dirty="0" err="1"/>
              <a:t>minimize</a:t>
            </a:r>
            <a:r>
              <a:rPr lang="it-IT" sz="1600" dirty="0"/>
              <a:t> </a:t>
            </a:r>
            <a:r>
              <a:rPr lang="it-IT" sz="1600" dirty="0" err="1"/>
              <a:t>ringing</a:t>
            </a:r>
            <a:r>
              <a:rPr lang="it-IT" sz="1600" dirty="0"/>
              <a:t> due to the </a:t>
            </a:r>
            <a:r>
              <a:rPr lang="it-IT" sz="1600" dirty="0" err="1"/>
              <a:t>impedence</a:t>
            </a:r>
            <a:r>
              <a:rPr lang="it-IT" sz="1600" dirty="0"/>
              <a:t> </a:t>
            </a:r>
            <a:r>
              <a:rPr lang="it-IT" sz="1600" dirty="0" err="1"/>
              <a:t>mismatching</a:t>
            </a:r>
            <a:r>
              <a:rPr lang="it-IT" sz="1600" dirty="0"/>
              <a:t>.</a:t>
            </a:r>
          </a:p>
          <a:p>
            <a:r>
              <a:rPr lang="it-IT" sz="1600" dirty="0" err="1"/>
              <a:t>Splitters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</a:t>
            </a:r>
            <a:r>
              <a:rPr lang="it-IT" sz="1600" dirty="0" err="1"/>
              <a:t>been</a:t>
            </a:r>
            <a:r>
              <a:rPr lang="it-IT" sz="1600" dirty="0"/>
              <a:t> </a:t>
            </a:r>
            <a:r>
              <a:rPr lang="it-IT" sz="1600" dirty="0" err="1"/>
              <a:t>installed</a:t>
            </a:r>
            <a:r>
              <a:rPr lang="it-IT" sz="1600" dirty="0"/>
              <a:t> in </a:t>
            </a:r>
            <a:r>
              <a:rPr lang="it-IT" sz="1600" dirty="0" err="1"/>
              <a:t>vertical</a:t>
            </a:r>
            <a:r>
              <a:rPr lang="it-IT" sz="1600" dirty="0"/>
              <a:t> </a:t>
            </a:r>
            <a:r>
              <a:rPr lang="it-IT" sz="1600" dirty="0" err="1"/>
              <a:t>orientation</a:t>
            </a:r>
            <a:r>
              <a:rPr lang="it-IT" sz="1600" dirty="0"/>
              <a:t>(top) </a:t>
            </a:r>
            <a:r>
              <a:rPr lang="it-IT" sz="1600" dirty="0" err="1"/>
              <a:t>except</a:t>
            </a:r>
            <a:r>
              <a:rPr lang="it-IT" sz="1600" dirty="0"/>
              <a:t> </a:t>
            </a:r>
            <a:r>
              <a:rPr lang="it-IT" sz="1600" dirty="0" err="1"/>
              <a:t>for</a:t>
            </a:r>
            <a:r>
              <a:rPr lang="it-IT" sz="1600" dirty="0"/>
              <a:t> the 8 top PMT @1Tesla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</a:t>
            </a:r>
            <a:r>
              <a:rPr lang="it-IT" sz="1600" dirty="0" err="1"/>
              <a:t>been</a:t>
            </a:r>
            <a:r>
              <a:rPr lang="it-IT" sz="1600" dirty="0"/>
              <a:t> </a:t>
            </a:r>
            <a:r>
              <a:rPr lang="it-IT" sz="1600" dirty="0" err="1"/>
              <a:t>installed</a:t>
            </a:r>
            <a:r>
              <a:rPr lang="it-IT" sz="1600" dirty="0"/>
              <a:t> in </a:t>
            </a:r>
            <a:r>
              <a:rPr lang="it-IT" sz="1600" dirty="0" err="1"/>
              <a:t>horizontal</a:t>
            </a:r>
            <a:r>
              <a:rPr lang="it-IT" sz="1600" dirty="0"/>
              <a:t> </a:t>
            </a:r>
            <a:r>
              <a:rPr lang="it-IT" sz="1600" dirty="0" err="1"/>
              <a:t>orientation</a:t>
            </a:r>
            <a:r>
              <a:rPr lang="it-IT" sz="1600" dirty="0"/>
              <a:t> due </a:t>
            </a:r>
            <a:r>
              <a:rPr lang="it-IT" sz="1600" dirty="0" err="1"/>
              <a:t>to</a:t>
            </a:r>
            <a:r>
              <a:rPr lang="it-IT" sz="1600" dirty="0"/>
              <a:t> </a:t>
            </a:r>
            <a:r>
              <a:rPr lang="it-IT" sz="1600" dirty="0" err="1"/>
              <a:t>lack</a:t>
            </a:r>
            <a:r>
              <a:rPr lang="it-IT" sz="1600" dirty="0"/>
              <a:t> </a:t>
            </a:r>
            <a:r>
              <a:rPr lang="it-IT" sz="1600" dirty="0" err="1"/>
              <a:t>of</a:t>
            </a:r>
            <a:r>
              <a:rPr lang="it-IT" sz="1600" dirty="0"/>
              <a:t> </a:t>
            </a:r>
            <a:r>
              <a:rPr lang="it-IT" sz="1600" dirty="0" err="1"/>
              <a:t>space</a:t>
            </a:r>
            <a:r>
              <a:rPr lang="it-IT" sz="1600" dirty="0"/>
              <a:t> (</a:t>
            </a:r>
            <a:r>
              <a:rPr lang="it-IT" sz="1600" dirty="0" err="1"/>
              <a:t>bottom</a:t>
            </a:r>
            <a:r>
              <a:rPr lang="it-IT" sz="1600" dirty="0"/>
              <a:t>)</a:t>
            </a:r>
          </a:p>
        </p:txBody>
      </p:sp>
      <p:pic>
        <p:nvPicPr>
          <p:cNvPr id="1026" name="Picture 2" descr="C:\Users\Ale\Downloads\IMG_20230501_195526_resized_20230508_094957862.jpg"/>
          <p:cNvPicPr>
            <a:picLocks noChangeAspect="1" noChangeArrowheads="1"/>
          </p:cNvPicPr>
          <p:nvPr/>
        </p:nvPicPr>
        <p:blipFill>
          <a:blip r:embed="rId3" cstate="print"/>
          <a:srcRect l="17445" t="11074" r="17847" b="31439"/>
          <a:stretch>
            <a:fillRect/>
          </a:stretch>
        </p:blipFill>
        <p:spPr bwMode="auto">
          <a:xfrm>
            <a:off x="9021170" y="846161"/>
            <a:ext cx="2292824" cy="2715905"/>
          </a:xfrm>
          <a:prstGeom prst="rect">
            <a:avLst/>
          </a:prstGeom>
          <a:noFill/>
        </p:spPr>
      </p:pic>
      <p:pic>
        <p:nvPicPr>
          <p:cNvPr id="1027" name="Picture 3" descr="C:\Users\Ale\Downloads\-5965443144893972042_121.jpg"/>
          <p:cNvPicPr>
            <a:picLocks noChangeAspect="1" noChangeArrowheads="1"/>
          </p:cNvPicPr>
          <p:nvPr/>
        </p:nvPicPr>
        <p:blipFill>
          <a:blip r:embed="rId4" cstate="print"/>
          <a:srcRect t="23209"/>
          <a:stretch>
            <a:fillRect/>
          </a:stretch>
        </p:blipFill>
        <p:spPr bwMode="auto">
          <a:xfrm>
            <a:off x="9048181" y="3766782"/>
            <a:ext cx="2286000" cy="2340591"/>
          </a:xfrm>
          <a:prstGeom prst="rect">
            <a:avLst/>
          </a:prstGeom>
          <a:noFill/>
        </p:spPr>
      </p:pic>
      <p:grpSp>
        <p:nvGrpSpPr>
          <p:cNvPr id="109" name="Gruppo 86"/>
          <p:cNvGrpSpPr/>
          <p:nvPr/>
        </p:nvGrpSpPr>
        <p:grpSpPr>
          <a:xfrm>
            <a:off x="561168" y="998999"/>
            <a:ext cx="3567487" cy="5108374"/>
            <a:chOff x="423078" y="777917"/>
            <a:chExt cx="3755237" cy="5377218"/>
          </a:xfrm>
        </p:grpSpPr>
        <p:sp>
          <p:nvSpPr>
            <p:cNvPr id="110" name="Arco a tutto sesto 5"/>
            <p:cNvSpPr/>
            <p:nvPr/>
          </p:nvSpPr>
          <p:spPr>
            <a:xfrm>
              <a:off x="559557" y="777917"/>
              <a:ext cx="1992572" cy="2314553"/>
            </a:xfrm>
            <a:prstGeom prst="blockArc">
              <a:avLst>
                <a:gd name="adj1" fmla="val 10800000"/>
                <a:gd name="adj2" fmla="val 123531"/>
                <a:gd name="adj3" fmla="val 409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solidFill>
                  <a:schemeClr val="tx1"/>
                </a:solidFill>
              </a:endParaRPr>
            </a:p>
          </p:txBody>
        </p:sp>
        <p:sp>
          <p:nvSpPr>
            <p:cNvPr id="111" name="Rettangolo 4"/>
            <p:cNvSpPr/>
            <p:nvPr/>
          </p:nvSpPr>
          <p:spPr>
            <a:xfrm>
              <a:off x="2405972" y="1940251"/>
              <a:ext cx="240006" cy="764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PMT2</a:t>
              </a:r>
            </a:p>
          </p:txBody>
        </p:sp>
        <p:sp>
          <p:nvSpPr>
            <p:cNvPr id="112" name="Rettangolo 6"/>
            <p:cNvSpPr/>
            <p:nvPr/>
          </p:nvSpPr>
          <p:spPr>
            <a:xfrm>
              <a:off x="498101" y="1928877"/>
              <a:ext cx="238875" cy="764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PMT1</a:t>
              </a:r>
            </a:p>
          </p:txBody>
        </p:sp>
        <p:sp>
          <p:nvSpPr>
            <p:cNvPr id="113" name="Rettangolo 7"/>
            <p:cNvSpPr/>
            <p:nvPr/>
          </p:nvSpPr>
          <p:spPr>
            <a:xfrm>
              <a:off x="424237" y="3138979"/>
              <a:ext cx="364499" cy="3138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SPL</a:t>
              </a:r>
            </a:p>
          </p:txBody>
        </p:sp>
        <p:cxnSp>
          <p:nvCxnSpPr>
            <p:cNvPr id="114" name="Connettore 1 9"/>
            <p:cNvCxnSpPr>
              <a:stCxn id="112" idx="2"/>
              <a:endCxn id="113" idx="0"/>
            </p:cNvCxnSpPr>
            <p:nvPr/>
          </p:nvCxnSpPr>
          <p:spPr>
            <a:xfrm flipH="1">
              <a:off x="606487" y="2693152"/>
              <a:ext cx="11052" cy="445827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e 12"/>
            <p:cNvSpPr/>
            <p:nvPr/>
          </p:nvSpPr>
          <p:spPr>
            <a:xfrm>
              <a:off x="423078" y="4449165"/>
              <a:ext cx="360000" cy="3600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/>
            </a:p>
          </p:txBody>
        </p:sp>
        <p:cxnSp>
          <p:nvCxnSpPr>
            <p:cNvPr id="116" name="Connettore 4 14"/>
            <p:cNvCxnSpPr/>
            <p:nvPr/>
          </p:nvCxnSpPr>
          <p:spPr>
            <a:xfrm flipV="1">
              <a:off x="464021" y="4544698"/>
              <a:ext cx="272955" cy="15012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6"/>
            <p:cNvCxnSpPr>
              <a:stCxn id="113" idx="2"/>
              <a:endCxn id="115" idx="0"/>
            </p:cNvCxnSpPr>
            <p:nvPr/>
          </p:nvCxnSpPr>
          <p:spPr>
            <a:xfrm rot="5400000">
              <a:off x="106640" y="3949317"/>
              <a:ext cx="996287" cy="3409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8"/>
            <p:cNvCxnSpPr>
              <a:stCxn id="111" idx="2"/>
            </p:cNvCxnSpPr>
            <p:nvPr/>
          </p:nvCxnSpPr>
          <p:spPr>
            <a:xfrm flipH="1">
              <a:off x="2520502" y="2704525"/>
              <a:ext cx="5474" cy="402221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e 19"/>
            <p:cNvSpPr/>
            <p:nvPr/>
          </p:nvSpPr>
          <p:spPr>
            <a:xfrm>
              <a:off x="2336038" y="4451438"/>
              <a:ext cx="360000" cy="3600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/>
            </a:p>
          </p:txBody>
        </p:sp>
        <p:cxnSp>
          <p:nvCxnSpPr>
            <p:cNvPr id="121" name="Connettore 4 20"/>
            <p:cNvCxnSpPr/>
            <p:nvPr/>
          </p:nvCxnSpPr>
          <p:spPr>
            <a:xfrm flipV="1">
              <a:off x="2376981" y="4546971"/>
              <a:ext cx="272955" cy="15012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1"/>
            <p:cNvCxnSpPr>
              <a:endCxn id="120" idx="0"/>
            </p:cNvCxnSpPr>
            <p:nvPr/>
          </p:nvCxnSpPr>
          <p:spPr>
            <a:xfrm flipH="1">
              <a:off x="2516038" y="3420645"/>
              <a:ext cx="4462" cy="1030792"/>
            </a:xfrm>
            <a:prstGeom prst="line">
              <a:avLst/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4 24"/>
            <p:cNvCxnSpPr/>
            <p:nvPr/>
          </p:nvCxnSpPr>
          <p:spPr>
            <a:xfrm rot="16200000" flipH="1">
              <a:off x="636757" y="4689126"/>
              <a:ext cx="698558" cy="93863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4 26"/>
            <p:cNvCxnSpPr/>
            <p:nvPr/>
          </p:nvCxnSpPr>
          <p:spPr>
            <a:xfrm rot="5400000">
              <a:off x="1777254" y="4672418"/>
              <a:ext cx="696285" cy="97432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4 42"/>
            <p:cNvCxnSpPr>
              <a:stCxn id="113" idx="3"/>
            </p:cNvCxnSpPr>
            <p:nvPr/>
          </p:nvCxnSpPr>
          <p:spPr>
            <a:xfrm>
              <a:off x="788736" y="3295929"/>
              <a:ext cx="2931373" cy="7744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4 47"/>
            <p:cNvCxnSpPr>
              <a:stCxn id="230" idx="3"/>
            </p:cNvCxnSpPr>
            <p:nvPr/>
          </p:nvCxnSpPr>
          <p:spPr>
            <a:xfrm>
              <a:off x="2712549" y="3261933"/>
              <a:ext cx="1021878" cy="429430"/>
            </a:xfrm>
            <a:prstGeom prst="bentConnector3">
              <a:avLst>
                <a:gd name="adj1" fmla="val 1420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ttangolo 40"/>
            <p:cNvSpPr/>
            <p:nvPr/>
          </p:nvSpPr>
          <p:spPr>
            <a:xfrm>
              <a:off x="3718310" y="3523210"/>
              <a:ext cx="460005" cy="7068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CAEN V1720</a:t>
              </a:r>
            </a:p>
          </p:txBody>
        </p:sp>
        <p:cxnSp>
          <p:nvCxnSpPr>
            <p:cNvPr id="130" name="Connettore 1 83"/>
            <p:cNvCxnSpPr/>
            <p:nvPr/>
          </p:nvCxnSpPr>
          <p:spPr>
            <a:xfrm rot="5400000">
              <a:off x="1419365" y="5786645"/>
              <a:ext cx="245660" cy="1588"/>
            </a:xfrm>
            <a:prstGeom prst="line">
              <a:avLst/>
            </a:prstGeom>
            <a:ln w="3175"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ttangolo 37"/>
            <p:cNvSpPr/>
            <p:nvPr/>
          </p:nvSpPr>
          <p:spPr>
            <a:xfrm>
              <a:off x="1167371" y="5857161"/>
              <a:ext cx="743312" cy="29797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b="1" dirty="0">
                  <a:solidFill>
                    <a:schemeClr val="tx1"/>
                  </a:solidFill>
                </a:rPr>
                <a:t>SIS COUNTER</a:t>
              </a:r>
            </a:p>
          </p:txBody>
        </p:sp>
        <p:grpSp>
          <p:nvGrpSpPr>
            <p:cNvPr id="132" name="Gruppo 46"/>
            <p:cNvGrpSpPr/>
            <p:nvPr/>
          </p:nvGrpSpPr>
          <p:grpSpPr>
            <a:xfrm>
              <a:off x="520190" y="4165081"/>
              <a:ext cx="173904" cy="218783"/>
              <a:chOff x="701227" y="3932481"/>
              <a:chExt cx="173904" cy="218783"/>
            </a:xfrm>
          </p:grpSpPr>
          <p:sp>
            <p:nvSpPr>
              <p:cNvPr id="146" name="Rettangolo 41"/>
              <p:cNvSpPr/>
              <p:nvPr/>
            </p:nvSpPr>
            <p:spPr>
              <a:xfrm>
                <a:off x="701227" y="3932481"/>
                <a:ext cx="173904" cy="218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/>
              </a:p>
            </p:txBody>
          </p:sp>
          <p:cxnSp>
            <p:nvCxnSpPr>
              <p:cNvPr id="147" name="Connettore 1 45"/>
              <p:cNvCxnSpPr/>
              <p:nvPr/>
            </p:nvCxnSpPr>
            <p:spPr>
              <a:xfrm rot="5400000" flipH="1" flipV="1">
                <a:off x="741315" y="4044654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ttore 1 69"/>
              <p:cNvCxnSpPr/>
              <p:nvPr/>
            </p:nvCxnSpPr>
            <p:spPr>
              <a:xfrm rot="5400000" flipH="1" flipV="1">
                <a:off x="729159" y="3976401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uppo 48"/>
            <p:cNvGrpSpPr/>
            <p:nvPr/>
          </p:nvGrpSpPr>
          <p:grpSpPr>
            <a:xfrm>
              <a:off x="2434072" y="4166016"/>
              <a:ext cx="173904" cy="218783"/>
              <a:chOff x="701227" y="3932481"/>
              <a:chExt cx="173904" cy="218783"/>
            </a:xfrm>
          </p:grpSpPr>
          <p:sp>
            <p:nvSpPr>
              <p:cNvPr id="143" name="Rettangolo 49"/>
              <p:cNvSpPr/>
              <p:nvPr/>
            </p:nvSpPr>
            <p:spPr>
              <a:xfrm>
                <a:off x="701227" y="3932481"/>
                <a:ext cx="173904" cy="218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/>
              </a:p>
            </p:txBody>
          </p:sp>
          <p:cxnSp>
            <p:nvCxnSpPr>
              <p:cNvPr id="144" name="Connettore 1 50"/>
              <p:cNvCxnSpPr/>
              <p:nvPr/>
            </p:nvCxnSpPr>
            <p:spPr>
              <a:xfrm rot="5400000" flipH="1" flipV="1">
                <a:off x="741315" y="4044654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ttore 1 51"/>
              <p:cNvCxnSpPr/>
              <p:nvPr/>
            </p:nvCxnSpPr>
            <p:spPr>
              <a:xfrm rot="5400000" flipH="1" flipV="1">
                <a:off x="729159" y="3976401"/>
                <a:ext cx="88914" cy="79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Corda 62"/>
            <p:cNvSpPr/>
            <p:nvPr/>
          </p:nvSpPr>
          <p:spPr>
            <a:xfrm>
              <a:off x="1342927" y="5334184"/>
              <a:ext cx="397573" cy="347125"/>
            </a:xfrm>
            <a:prstGeom prst="chord">
              <a:avLst>
                <a:gd name="adj1" fmla="val 75584"/>
                <a:gd name="adj2" fmla="val 10876414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9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0" name="Rettangolo 7"/>
          <p:cNvSpPr/>
          <p:nvPr/>
        </p:nvSpPr>
        <p:spPr>
          <a:xfrm>
            <a:off x="2389898" y="3209719"/>
            <a:ext cx="346275" cy="2982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 smtClean="0">
                <a:solidFill>
                  <a:schemeClr val="tx1"/>
                </a:solidFill>
              </a:rPr>
              <a:t>SPL</a:t>
            </a:r>
            <a:endParaRPr lang="it-IT" sz="9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9330" y="695219"/>
            <a:ext cx="23839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ESDA single </a:t>
            </a:r>
            <a:r>
              <a:rPr lang="it-IT" sz="1200" b="1" kern="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slab</a:t>
            </a:r>
            <a:r>
              <a:rPr lang="it-IT" sz="12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2024 </a:t>
            </a:r>
            <a:r>
              <a:rPr lang="it-IT" sz="1200" b="1" kern="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ttangolo 38"/>
          <p:cNvSpPr/>
          <p:nvPr/>
        </p:nvSpPr>
        <p:spPr>
          <a:xfrm>
            <a:off x="2995662" y="4026736"/>
            <a:ext cx="576056" cy="177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 smtClean="0">
                <a:solidFill>
                  <a:schemeClr val="tx1"/>
                </a:solidFill>
              </a:rPr>
              <a:t>20 dB</a:t>
            </a:r>
            <a:endParaRPr lang="it-IT" sz="900" b="1" dirty="0">
              <a:solidFill>
                <a:schemeClr val="tx1"/>
              </a:solidFill>
            </a:endParaRPr>
          </a:p>
        </p:txBody>
      </p:sp>
      <p:sp>
        <p:nvSpPr>
          <p:cNvPr id="52" name="Rettangolo 38"/>
          <p:cNvSpPr/>
          <p:nvPr/>
        </p:nvSpPr>
        <p:spPr>
          <a:xfrm>
            <a:off x="2995662" y="3660976"/>
            <a:ext cx="576056" cy="177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dirty="0" smtClean="0">
                <a:solidFill>
                  <a:schemeClr val="tx1"/>
                </a:solidFill>
              </a:rPr>
              <a:t>20 dB</a:t>
            </a:r>
            <a:endParaRPr lang="it-IT" sz="9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8505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53" y="967492"/>
            <a:ext cx="11126694" cy="5029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Dataset overview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68094" y="1625600"/>
            <a:ext cx="187743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pbar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from ELENA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9919" y="3939401"/>
            <a:ext cx="182614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Lower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pbar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from ELENA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86275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Software trigger and event discrimination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5" y="777408"/>
            <a:ext cx="11276190" cy="4028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51709" y="5175432"/>
            <a:ext cx="9805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rms-amplitude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estimator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first 10us of 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follower:  </a:t>
            </a:r>
            <a:r>
              <a:rPr lang="nn-NO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baseline_val </a:t>
            </a:r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(1.0 </a:t>
            </a:r>
            <a:r>
              <a:rPr lang="nn-NO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 0.005) * </a:t>
            </a:r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baseline_val + </a:t>
            </a:r>
            <a:r>
              <a:rPr lang="nn-NO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0.005 </a:t>
            </a:r>
            <a:r>
              <a:rPr lang="nn-NO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.* </a:t>
            </a:r>
            <a:r>
              <a:rPr lang="nn-NO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A(i)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Threshold discriminator with hysteresis (T</a:t>
            </a:r>
            <a:r>
              <a:rPr lang="it-IT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8 A</a:t>
            </a:r>
            <a:r>
              <a:rPr lang="it-IT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</a:t>
            </a:r>
            <a:r>
              <a:rPr lang="it-IT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27672" y="1988188"/>
            <a:ext cx="487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baseline="-25000" dirty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21163" y="1754909"/>
            <a:ext cx="87157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627672" y="1570243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6679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Coincidence</a:t>
            </a:r>
            <a:r>
              <a:rPr lang="it-IT" dirty="0" smtClean="0"/>
              <a:t> </a:t>
            </a:r>
            <a:r>
              <a:rPr lang="it-IT" dirty="0" err="1" smtClean="0"/>
              <a:t>formation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5" y="882614"/>
            <a:ext cx="6875768" cy="2456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5" y="3673008"/>
            <a:ext cx="6875768" cy="2456461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7047346" y="1727200"/>
            <a:ext cx="286327" cy="3380509"/>
          </a:xfrm>
          <a:prstGeom prst="rightBrace">
            <a:avLst>
              <a:gd name="adj1" fmla="val 5994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83013" y="2955789"/>
            <a:ext cx="362374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Coincidences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AND on the single PMT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50 ns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2545" y="697948"/>
            <a:ext cx="636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PMT</a:t>
            </a:r>
            <a:r>
              <a:rPr lang="it-IT" sz="14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400" b="1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892545" y="3519119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PMT</a:t>
            </a:r>
            <a:r>
              <a:rPr lang="it-IT" sz="14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n+1</a:t>
            </a:r>
            <a:endParaRPr lang="en-US" sz="14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8176612" y="4340876"/>
            <a:ext cx="362804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List of </a:t>
            </a:r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coincident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time-of-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arrival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PMTs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deposited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amplitude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ent Arrow 4"/>
          <p:cNvSpPr/>
          <p:nvPr/>
        </p:nvSpPr>
        <p:spPr>
          <a:xfrm rot="10800000" flipH="1">
            <a:off x="7765708" y="3826896"/>
            <a:ext cx="414851" cy="842419"/>
          </a:xfrm>
          <a:prstGeom prst="ben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7146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Coincidence</a:t>
            </a:r>
            <a:r>
              <a:rPr lang="it-IT" dirty="0" smtClean="0"/>
              <a:t> </a:t>
            </a:r>
            <a:r>
              <a:rPr lang="it-IT" dirty="0" err="1" smtClean="0"/>
              <a:t>formation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731" y="1841772"/>
            <a:ext cx="12180269" cy="3182810"/>
            <a:chOff x="79707" y="548681"/>
            <a:chExt cx="12893877" cy="33692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01584" y="639170"/>
              <a:ext cx="4572000" cy="322536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3157"/>
            <a:stretch/>
          </p:blipFill>
          <p:spPr>
            <a:xfrm>
              <a:off x="4236027" y="569087"/>
              <a:ext cx="4427681" cy="334887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r="2349"/>
            <a:stretch/>
          </p:blipFill>
          <p:spPr>
            <a:xfrm>
              <a:off x="79707" y="548681"/>
              <a:ext cx="4464584" cy="3303119"/>
            </a:xfrm>
            <a:prstGeom prst="rect">
              <a:avLst/>
            </a:prstGeom>
          </p:spPr>
        </p:pic>
      </p:grpSp>
      <p:cxnSp>
        <p:nvCxnSpPr>
          <p:cNvPr id="18" name="Straight Arrow Connector 17"/>
          <p:cNvCxnSpPr/>
          <p:nvPr/>
        </p:nvCxnSpPr>
        <p:spPr>
          <a:xfrm flipH="1">
            <a:off x="3583709" y="1514283"/>
            <a:ext cx="1911498" cy="1542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831102" y="1514283"/>
            <a:ext cx="345553" cy="799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25087" y="962206"/>
            <a:ext cx="229646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</a:p>
          <a:p>
            <a:pPr algn="ctr"/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pbar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Hbar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8175" y="5516524"/>
            <a:ext cx="395493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gamma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background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459345" y="1452208"/>
            <a:ext cx="129311" cy="2722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874953" y="4350327"/>
            <a:ext cx="4526044" cy="1166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27638" y="1082876"/>
            <a:ext cx="325826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ancelling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of PMT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afterpulses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/>
          <p:cNvCxnSpPr>
            <a:stCxn id="29" idx="0"/>
          </p:cNvCxnSpPr>
          <p:nvPr/>
        </p:nvCxnSpPr>
        <p:spPr>
          <a:xfrm flipH="1" flipV="1">
            <a:off x="4792528" y="4484120"/>
            <a:ext cx="1523112" cy="1032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7439891" y="4507345"/>
            <a:ext cx="1159164" cy="1009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96990" y="1625382"/>
            <a:ext cx="2776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no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  <p:sp>
        <p:nvSpPr>
          <p:cNvPr id="55" name="Rectangle 54"/>
          <p:cNvSpPr/>
          <p:nvPr/>
        </p:nvSpPr>
        <p:spPr>
          <a:xfrm>
            <a:off x="4399933" y="1670612"/>
            <a:ext cx="2518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no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  <p:sp>
        <p:nvSpPr>
          <p:cNvPr id="56" name="Rectangle 55"/>
          <p:cNvSpPr/>
          <p:nvPr/>
        </p:nvSpPr>
        <p:spPr>
          <a:xfrm>
            <a:off x="8301829" y="1668495"/>
            <a:ext cx="2250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lang="en-US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75010773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beautiful </a:t>
            </a:r>
            <a:r>
              <a:rPr lang="it-IT" dirty="0" err="1" smtClean="0"/>
              <a:t>observation</a:t>
            </a:r>
            <a:r>
              <a:rPr lang="it-IT" dirty="0" smtClean="0"/>
              <a:t> of </a:t>
            </a:r>
            <a:r>
              <a:rPr lang="it-IT" dirty="0" err="1" smtClean="0"/>
              <a:t>antiprotons</a:t>
            </a:r>
            <a:r>
              <a:rPr lang="it-IT" dirty="0" smtClean="0"/>
              <a:t> </a:t>
            </a:r>
            <a:r>
              <a:rPr lang="it-IT" dirty="0" err="1" smtClean="0"/>
              <a:t>swinging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6339"/>
            <a:ext cx="12171152" cy="444402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937960" y="1111711"/>
            <a:ext cx="4113962" cy="4051211"/>
            <a:chOff x="1045194" y="2542948"/>
            <a:chExt cx="2660556" cy="2619974"/>
          </a:xfrm>
        </p:grpSpPr>
        <p:cxnSp>
          <p:nvCxnSpPr>
            <p:cNvPr id="5" name="Straight Arrow Connector 4"/>
            <p:cNvCxnSpPr/>
            <p:nvPr/>
          </p:nvCxnSpPr>
          <p:spPr>
            <a:xfrm flipH="1">
              <a:off x="1452860" y="3726022"/>
              <a:ext cx="313595" cy="458488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>
              <a:off x="1241492" y="2755822"/>
              <a:ext cx="122969" cy="3505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045194" y="2542948"/>
              <a:ext cx="1589444" cy="218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600" baseline="30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peak at Ps* formation </a:t>
              </a:r>
              <a:endPara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1883681" y="3738548"/>
              <a:ext cx="264718" cy="501604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2496408" y="3717520"/>
              <a:ext cx="2977" cy="440445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2265627" y="3717520"/>
              <a:ext cx="102346" cy="509090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07852" y="3444361"/>
              <a:ext cx="1997898" cy="218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600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ntiproton losses in oscillations </a:t>
              </a:r>
              <a:endParaRPr lang="en-US" sz="16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41491" y="3212683"/>
              <a:ext cx="204653" cy="1950239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1293787" y="3313275"/>
              <a:ext cx="318145" cy="2200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602645" y="3089548"/>
              <a:ext cx="1388328" cy="238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Hbar search region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583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18423</TotalTime>
  <Words>502</Words>
  <Application>Microsoft Office PowerPoint</Application>
  <PresentationFormat>Widescreen</PresentationFormat>
  <Paragraphs>106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Candara</vt:lpstr>
      <vt:lpstr>Courier New</vt:lpstr>
      <vt:lpstr>Helvetica Neue Light</vt:lpstr>
      <vt:lpstr>Myriad Pro Light</vt:lpstr>
      <vt:lpstr>Segoe UI</vt:lpstr>
      <vt:lpstr>1_Office Theme</vt:lpstr>
      <vt:lpstr>Formation of a forward beam of antihydrogen Status of the ESDA analysis    R. Caravita </vt:lpstr>
      <vt:lpstr>What happens when antihydrogen annihilates</vt:lpstr>
      <vt:lpstr>Antihydrogen detector: digitized ESDA</vt:lpstr>
      <vt:lpstr>The ESDA digitized acquisition chain in 2023</vt:lpstr>
      <vt:lpstr>Dataset overview</vt:lpstr>
      <vt:lpstr>Software trigger and event discrimination</vt:lpstr>
      <vt:lpstr>Coincidence formation</vt:lpstr>
      <vt:lpstr>Coincidence formation</vt:lpstr>
      <vt:lpstr>A beautiful observation of antiprotons swinging</vt:lpstr>
      <vt:lpstr>Where are losses occurring?</vt:lpstr>
      <vt:lpstr>A beautiful observation of antiprotons swinging</vt:lpstr>
      <vt:lpstr>A beautiful observation of antiprotons swinging</vt:lpstr>
      <vt:lpstr>Antihydrogen signal interpretation </vt:lpstr>
      <vt:lpstr>Backup</vt:lpstr>
      <vt:lpstr>Time calibration 1</vt:lpstr>
      <vt:lpstr>Time calibration 2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A. Author, B. Author, C. Author</dc:title>
  <dc:creator>Ruggero Caravita</dc:creator>
  <cp:lastModifiedBy>Ruggero Caravita</cp:lastModifiedBy>
  <cp:revision>473</cp:revision>
  <cp:lastPrinted>2021-11-22T22:54:35Z</cp:lastPrinted>
  <dcterms:created xsi:type="dcterms:W3CDTF">2021-06-28T09:03:46Z</dcterms:created>
  <dcterms:modified xsi:type="dcterms:W3CDTF">2024-05-06T21:19:11Z</dcterms:modified>
</cp:coreProperties>
</file>