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927" r:id="rId3"/>
    <p:sldId id="924" r:id="rId4"/>
    <p:sldId id="920" r:id="rId5"/>
    <p:sldId id="961" r:id="rId6"/>
    <p:sldId id="970" r:id="rId7"/>
    <p:sldId id="977" r:id="rId8"/>
    <p:sldId id="978" r:id="rId9"/>
    <p:sldId id="980" r:id="rId10"/>
    <p:sldId id="974" r:id="rId11"/>
    <p:sldId id="964" r:id="rId12"/>
    <p:sldId id="967" r:id="rId13"/>
    <p:sldId id="988" r:id="rId14"/>
    <p:sldId id="962" r:id="rId15"/>
    <p:sldId id="960" r:id="rId16"/>
    <p:sldId id="991" r:id="rId17"/>
    <p:sldId id="979" r:id="rId18"/>
    <p:sldId id="989" r:id="rId19"/>
    <p:sldId id="478" r:id="rId20"/>
    <p:sldId id="983" r:id="rId21"/>
    <p:sldId id="984" r:id="rId22"/>
    <p:sldId id="987" r:id="rId23"/>
    <p:sldId id="972" r:id="rId24"/>
    <p:sldId id="939" r:id="rId25"/>
    <p:sldId id="946" r:id="rId26"/>
    <p:sldId id="942" r:id="rId27"/>
    <p:sldId id="966" r:id="rId28"/>
    <p:sldId id="490" r:id="rId29"/>
    <p:sldId id="491" r:id="rId30"/>
    <p:sldId id="928" r:id="rId31"/>
    <p:sldId id="930" r:id="rId32"/>
    <p:sldId id="929" r:id="rId33"/>
    <p:sldId id="940" r:id="rId34"/>
    <p:sldId id="480" r:id="rId35"/>
    <p:sldId id="935" r:id="rId36"/>
    <p:sldId id="914" r:id="rId37"/>
    <p:sldId id="422" r:id="rId38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5C29"/>
    <a:srgbClr val="D632D6"/>
    <a:srgbClr val="4472C4"/>
    <a:srgbClr val="219C21"/>
    <a:srgbClr val="2A9F2A"/>
    <a:srgbClr val="1D9A1D"/>
    <a:srgbClr val="81C185"/>
    <a:srgbClr val="1F77B4"/>
    <a:srgbClr val="FF7D0B"/>
    <a:srgbClr val="ED7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FBBEFF-BDB9-4FA8-A539-AB1E87ABA105}" v="76" dt="2023-12-11T09:43:50.932"/>
  </p1510:revLst>
</p1510:revInfo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8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edrik Olof Andre Parnefjord Gustafsson" clId="Web-{1BFBBEFF-BDB9-4FA8-A539-AB1E87ABA105}"/>
    <pc:docChg chg="addSld modSld sldOrd">
      <pc:chgData name="Fredrik Olof Andre Parnefjord Gustafsson" userId="" providerId="" clId="Web-{1BFBBEFF-BDB9-4FA8-A539-AB1E87ABA105}" dt="2023-12-11T09:43:50.932" v="71" actId="20577"/>
      <pc:docMkLst>
        <pc:docMk/>
      </pc:docMkLst>
      <pc:sldChg chg="ord">
        <pc:chgData name="Fredrik Olof Andre Parnefjord Gustafsson" userId="" providerId="" clId="Web-{1BFBBEFF-BDB9-4FA8-A539-AB1E87ABA105}" dt="2023-12-11T09:08:35.725" v="1"/>
        <pc:sldMkLst>
          <pc:docMk/>
          <pc:sldMk cId="1301097053" sldId="457"/>
        </pc:sldMkLst>
      </pc:sldChg>
      <pc:sldChg chg="modSp">
        <pc:chgData name="Fredrik Olof Andre Parnefjord Gustafsson" userId="" providerId="" clId="Web-{1BFBBEFF-BDB9-4FA8-A539-AB1E87ABA105}" dt="2023-12-11T09:18:53.921" v="10" actId="14100"/>
        <pc:sldMkLst>
          <pc:docMk/>
          <pc:sldMk cId="2525879779" sldId="467"/>
        </pc:sldMkLst>
        <pc:picChg chg="mod">
          <ac:chgData name="Fredrik Olof Andre Parnefjord Gustafsson" userId="" providerId="" clId="Web-{1BFBBEFF-BDB9-4FA8-A539-AB1E87ABA105}" dt="2023-12-11T09:18:53.921" v="10" actId="14100"/>
          <ac:picMkLst>
            <pc:docMk/>
            <pc:sldMk cId="2525879779" sldId="467"/>
            <ac:picMk id="11" creationId="{A248C4CE-584E-520E-79B7-731A28E08938}"/>
          </ac:picMkLst>
        </pc:picChg>
      </pc:sldChg>
      <pc:sldChg chg="delSp">
        <pc:chgData name="Fredrik Olof Andre Parnefjord Gustafsson" userId="" providerId="" clId="Web-{1BFBBEFF-BDB9-4FA8-A539-AB1E87ABA105}" dt="2023-12-11T09:09:32.837" v="2"/>
        <pc:sldMkLst>
          <pc:docMk/>
          <pc:sldMk cId="3873967313" sldId="919"/>
        </pc:sldMkLst>
        <pc:spChg chg="del">
          <ac:chgData name="Fredrik Olof Andre Parnefjord Gustafsson" userId="" providerId="" clId="Web-{1BFBBEFF-BDB9-4FA8-A539-AB1E87ABA105}" dt="2023-12-11T09:09:32.837" v="2"/>
          <ac:spMkLst>
            <pc:docMk/>
            <pc:sldMk cId="3873967313" sldId="919"/>
            <ac:spMk id="3" creationId="{98951CAD-35E7-FC32-ECDA-0533EC07CCDE}"/>
          </ac:spMkLst>
        </pc:spChg>
      </pc:sldChg>
      <pc:sldChg chg="modSp new">
        <pc:chgData name="Fredrik Olof Andre Parnefjord Gustafsson" userId="" providerId="" clId="Web-{1BFBBEFF-BDB9-4FA8-A539-AB1E87ABA105}" dt="2023-12-11T09:43:50.932" v="71" actId="20577"/>
        <pc:sldMkLst>
          <pc:docMk/>
          <pc:sldMk cId="3433823981" sldId="933"/>
        </pc:sldMkLst>
        <pc:spChg chg="mod">
          <ac:chgData name="Fredrik Olof Andre Parnefjord Gustafsson" userId="" providerId="" clId="Web-{1BFBBEFF-BDB9-4FA8-A539-AB1E87ABA105}" dt="2023-12-11T09:43:50.932" v="71" actId="20577"/>
          <ac:spMkLst>
            <pc:docMk/>
            <pc:sldMk cId="3433823981" sldId="933"/>
            <ac:spMk id="3" creationId="{F4603B79-816B-9CD5-F1B8-0AEB9E0AF039}"/>
          </ac:spMkLst>
        </pc:spChg>
      </pc:sldChg>
      <pc:sldChg chg="addSp delSp modSp new">
        <pc:chgData name="Fredrik Olof Andre Parnefjord Gustafsson" userId="" providerId="" clId="Web-{1BFBBEFF-BDB9-4FA8-A539-AB1E87ABA105}" dt="2023-12-11T09:33:27.383" v="53" actId="1076"/>
        <pc:sldMkLst>
          <pc:docMk/>
          <pc:sldMk cId="2398382776" sldId="934"/>
        </pc:sldMkLst>
        <pc:spChg chg="mod">
          <ac:chgData name="Fredrik Olof Andre Parnefjord Gustafsson" userId="" providerId="" clId="Web-{1BFBBEFF-BDB9-4FA8-A539-AB1E87ABA105}" dt="2023-12-11T09:33:27.383" v="53" actId="1076"/>
          <ac:spMkLst>
            <pc:docMk/>
            <pc:sldMk cId="2398382776" sldId="934"/>
            <ac:spMk id="2" creationId="{02FCD194-0B31-DD13-B7F7-ED545223778E}"/>
          </ac:spMkLst>
        </pc:spChg>
        <pc:spChg chg="del">
          <ac:chgData name="Fredrik Olof Andre Parnefjord Gustafsson" userId="" providerId="" clId="Web-{1BFBBEFF-BDB9-4FA8-A539-AB1E87ABA105}" dt="2023-12-11T09:16:05.227" v="4"/>
          <ac:spMkLst>
            <pc:docMk/>
            <pc:sldMk cId="2398382776" sldId="934"/>
            <ac:spMk id="3" creationId="{3FDADB49-C6B6-E930-870A-7DA165F24D5E}"/>
          </ac:spMkLst>
        </pc:spChg>
        <pc:picChg chg="add del mod">
          <ac:chgData name="Fredrik Olof Andre Parnefjord Gustafsson" userId="" providerId="" clId="Web-{1BFBBEFF-BDB9-4FA8-A539-AB1E87ABA105}" dt="2023-12-11T09:32:39.600" v="37"/>
          <ac:picMkLst>
            <pc:docMk/>
            <pc:sldMk cId="2398382776" sldId="934"/>
            <ac:picMk id="5" creationId="{C249DCEA-AABD-1EDB-21F8-5A8C4869422F}"/>
          </ac:picMkLst>
        </pc:picChg>
        <pc:picChg chg="add mod">
          <ac:chgData name="Fredrik Olof Andre Parnefjord Gustafsson" userId="" providerId="" clId="Web-{1BFBBEFF-BDB9-4FA8-A539-AB1E87ABA105}" dt="2023-12-11T09:29:34.906" v="28" actId="1076"/>
          <ac:picMkLst>
            <pc:docMk/>
            <pc:sldMk cId="2398382776" sldId="934"/>
            <ac:picMk id="6" creationId="{CE824C0C-C7FC-7CA5-D949-D1A4F64EC294}"/>
          </ac:picMkLst>
        </pc:picChg>
        <pc:picChg chg="add del">
          <ac:chgData name="Fredrik Olof Andre Parnefjord Gustafsson" userId="" providerId="" clId="Web-{1BFBBEFF-BDB9-4FA8-A539-AB1E87ABA105}" dt="2023-12-11T09:29:29.296" v="27"/>
          <ac:picMkLst>
            <pc:docMk/>
            <pc:sldMk cId="2398382776" sldId="934"/>
            <ac:picMk id="7" creationId="{7506954C-258C-989D-5E13-F447618D9641}"/>
          </ac:picMkLst>
        </pc:picChg>
        <pc:picChg chg="add mod">
          <ac:chgData name="Fredrik Olof Andre Parnefjord Gustafsson" userId="" providerId="" clId="Web-{1BFBBEFF-BDB9-4FA8-A539-AB1E87ABA105}" dt="2023-12-11T09:33:17.914" v="49" actId="1076"/>
          <ac:picMkLst>
            <pc:docMk/>
            <pc:sldMk cId="2398382776" sldId="934"/>
            <ac:picMk id="8" creationId="{CA262517-0658-1E3E-050A-7582BE493801}"/>
          </ac:picMkLst>
        </pc:picChg>
        <pc:picChg chg="add mod">
          <ac:chgData name="Fredrik Olof Andre Parnefjord Gustafsson" userId="" providerId="" clId="Web-{1BFBBEFF-BDB9-4FA8-A539-AB1E87ABA105}" dt="2023-12-11T09:32:49.319" v="42" actId="14100"/>
          <ac:picMkLst>
            <pc:docMk/>
            <pc:sldMk cId="2398382776" sldId="934"/>
            <ac:picMk id="9" creationId="{8ADEF3DA-BC3F-F515-D92D-3344E6EA4E12}"/>
          </ac:picMkLst>
        </pc:picChg>
        <pc:picChg chg="add mod">
          <ac:chgData name="Fredrik Olof Andre Parnefjord Gustafsson" userId="" providerId="" clId="Web-{1BFBBEFF-BDB9-4FA8-A539-AB1E87ABA105}" dt="2023-12-11T09:33:15.789" v="48" actId="1076"/>
          <ac:picMkLst>
            <pc:docMk/>
            <pc:sldMk cId="2398382776" sldId="934"/>
            <ac:picMk id="10" creationId="{A23D54C9-57EB-E04D-CDB9-BA55048F0E7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C7BE8-998A-4378-ACFD-2DF94D93C7A0}" type="datetimeFigureOut">
              <a:rPr lang="en-SE" smtClean="0"/>
              <a:t>2024-05-06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83A48-3875-4E20-9787-72B0FDE48081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6345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6CA12-900B-812C-2CFD-F945FE54D4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24114B-16E6-B4F3-0639-09F2591EA1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5CDDF-18A8-0698-A8DC-581D81356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294F8-2AC5-0264-05E1-E3C43DDA4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2D704-5FEE-E21C-E821-FD6BE49EA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7742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72481-D8C1-2101-62BA-FFAC3ADE3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2F2437-9DC0-E1DD-5C7D-7E512B113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E762B-96C7-2D1A-234D-C86DD95F0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18116-2776-2D0D-64B7-6193FAEDC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E2E94-9BC0-9B68-8E44-E6947C65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75219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067784-C7CA-C74C-B123-B4B6EDC204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C52C40-BD47-F379-92A1-317F1984A2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2DE5B-4946-7F42-77F9-11A0F2275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3836C-1C83-0A16-71BC-F34EF5CE1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32DC8-87BF-C496-B2C7-21CE3234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21280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29EA0-F83F-368A-5872-FCA01CEB2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21C75-776B-1606-D33E-4DA4B87FC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4EFBC-56CA-7159-78B8-031DDD104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4611E-D64F-2D33-21F7-936BA2246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9C273-CEA3-052F-053D-039BBB013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3764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1387F-93D6-66BE-6CC4-B5A79647E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9AF430-5136-3B5A-47B1-1B1AA8E1A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27BF5-6347-7E26-EE4E-5D85FBC29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A75E8-BA6C-EBB0-4699-FEF4582E2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49493-E88F-5DCC-7713-6A533BC88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01574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60FAF-39DC-D15E-84E0-875BBD800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E55C1-3EC5-89B4-0A5E-5B14664FD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0E8286-B101-2C5B-54D8-5182C406C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35DC29-05D3-9D85-D63E-BB1160C5B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BBD916-3476-3BEE-0668-F48C1158B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0153B-0B53-BC47-887D-24A671724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3737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692A9-1B46-A8D5-5268-70D304D5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F34D1-26CE-F3AA-9B57-4C904D105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5F28A-9AA8-495C-F567-8DBF0C3557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24009B-0528-75D5-CFF7-8D289EFE3B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CB0C9-91D6-6C78-5D14-FFAE3DE6E1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40706E-17B8-3619-016D-38C2EE756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26FF22-483E-C5E4-5F87-12791AC8B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56E1FE-98A8-29CF-3043-34F48CA88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4816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5E2C1-A0AA-75EA-57EE-B6DDCC2B8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F9CDBA-FCA9-724C-CD93-6599B186C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44F58C-1A95-A1E4-9799-FCF8D69CD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71ABB-05FB-B479-579F-2EB45A78A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7382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7A623-E8E8-65C7-3AD0-036AA5B1C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14B51E-E820-7FEE-65CF-7BA1FBC0F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2CAAC7-2834-41F7-D0CD-648FF9765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70388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A8DF-BF0C-9DC6-423A-80F3D1F38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D5ACC-20B2-165A-7A3F-98D5FAC21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6CAC4-26EF-F340-8530-645847A12E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99B86-F645-E96E-6EF8-7C058198E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F046A2-D492-9C65-4363-1F5E8703E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2D40D4-969A-A7F6-8F01-C67BA7A54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3057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42876-B1B4-338A-FF4D-BCEBDF8D3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9C3AB2-2AE4-0B9A-CE78-C41543519E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035F5B-296B-E2AA-91FF-BF110E916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97F0D4-3C7C-6B31-A7A3-EE2824DB7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AE204-F9FC-98C7-E36F-2C89FD32A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D160F6-4935-6DF1-6AA1-941613A3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9931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20AC0A-C3E1-5085-2AA9-2132C393F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63F56-C224-4130-B1B1-48D2CBF1A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CC631-BC5B-F963-D8A8-436DEDEE5D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1CCF0-0A42-4003-AFFE-8FC5C170231E}" type="datetimeFigureOut">
              <a:rPr lang="LID4096" smtClean="0"/>
              <a:t>05/06/2024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A2F9F-EB86-A431-D514-E44691F17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46FFD-C97A-EDF3-08D5-9314612DB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0229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image" Target="../media/image4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2.png"/><Relationship Id="rId4" Type="http://schemas.openxmlformats.org/officeDocument/2006/relationships/image" Target="../media/image47.png"/><Relationship Id="rId9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0.png"/><Relationship Id="rId4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7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0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F9432-2844-DE4B-121D-249A0D4062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7181" y="2624783"/>
            <a:ext cx="10359518" cy="1608434"/>
          </a:xfrm>
        </p:spPr>
        <p:txBody>
          <a:bodyPr>
            <a:normAutofit/>
          </a:bodyPr>
          <a:lstStyle/>
          <a:p>
            <a:r>
              <a:rPr lang="en-US" sz="8000" b="1" dirty="0"/>
              <a:t>HCI analysis status</a:t>
            </a:r>
            <a:endParaRPr lang="LID4096" sz="8000" b="1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AF13B40-3E09-1F13-BD59-12813B3B5A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2580" y="5071417"/>
            <a:ext cx="9144000" cy="1655762"/>
          </a:xfrm>
        </p:spPr>
        <p:txBody>
          <a:bodyPr>
            <a:normAutofit/>
          </a:bodyPr>
          <a:lstStyle/>
          <a:p>
            <a:r>
              <a:rPr lang="sv-SE" sz="3600" dirty="0"/>
              <a:t>AEGIS Collaboration meeting May 2024</a:t>
            </a:r>
          </a:p>
          <a:p>
            <a:r>
              <a:rPr lang="sv-SE" sz="3600" dirty="0"/>
              <a:t>Fredrik PG</a:t>
            </a:r>
            <a:endParaRPr lang="LID4096" sz="3600" dirty="0"/>
          </a:p>
        </p:txBody>
      </p:sp>
      <p:pic>
        <p:nvPicPr>
          <p:cNvPr id="4" name="Picture 3" descr="A black background with yellow and green circles&#10;&#10;Description automatically generated">
            <a:extLst>
              <a:ext uri="{FF2B5EF4-FFF2-40B4-BE49-F238E27FC236}">
                <a16:creationId xmlns:a16="http://schemas.microsoft.com/office/drawing/2014/main" id="{95DF59D0-D679-6E46-6656-6608BA8337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1106635"/>
            <a:ext cx="5935980" cy="172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140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7" descr="A screenshot of a graph&#10;&#10;Description automatically generated">
            <a:extLst>
              <a:ext uri="{FF2B5EF4-FFF2-40B4-BE49-F238E27FC236}">
                <a16:creationId xmlns:a16="http://schemas.microsoft.com/office/drawing/2014/main" id="{11838778-D1A7-507E-CDB5-53F757B473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899" y="747732"/>
            <a:ext cx="4867994" cy="59749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3382B4-B8E0-07FA-0684-E20C459E4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8650" y="115063"/>
            <a:ext cx="7159023" cy="560544"/>
          </a:xfrm>
        </p:spPr>
        <p:txBody>
          <a:bodyPr>
            <a:noAutofit/>
          </a:bodyPr>
          <a:lstStyle/>
          <a:p>
            <a:r>
              <a:rPr lang="en-US" sz="5400" dirty="0"/>
              <a:t>Evolution of formation</a:t>
            </a:r>
            <a:endParaRPr lang="LID4096" sz="5400" dirty="0"/>
          </a:p>
        </p:txBody>
      </p:sp>
      <p:pic>
        <p:nvPicPr>
          <p:cNvPr id="23" name="Content Placeholder 4" descr="A graph of a graph&#10;&#10;Description automatically generated">
            <a:extLst>
              <a:ext uri="{FF2B5EF4-FFF2-40B4-BE49-F238E27FC236}">
                <a16:creationId xmlns:a16="http://schemas.microsoft.com/office/drawing/2014/main" id="{AF3C03C8-BE19-CC67-3491-A4724E3C6D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" t="8125" r="8306" b="331"/>
          <a:stretch/>
        </p:blipFill>
        <p:spPr>
          <a:xfrm>
            <a:off x="486494" y="1074420"/>
            <a:ext cx="5554261" cy="2901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0CD9080-ADB1-8717-AAD7-47652DFB330F}"/>
              </a:ext>
            </a:extLst>
          </p:cNvPr>
          <p:cNvSpPr/>
          <p:nvPr/>
        </p:nvSpPr>
        <p:spPr>
          <a:xfrm>
            <a:off x="6451059" y="5103845"/>
            <a:ext cx="2375700" cy="6510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8F040C-B4C0-E7F4-409C-242497787A13}"/>
              </a:ext>
            </a:extLst>
          </p:cNvPr>
          <p:cNvSpPr txBox="1"/>
          <p:nvPr/>
        </p:nvSpPr>
        <p:spPr>
          <a:xfrm>
            <a:off x="2798650" y="3017013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/>
              <a:t>N</a:t>
            </a:r>
            <a:r>
              <a:rPr lang="sv-SE" sz="2000" b="1" baseline="30000" dirty="0"/>
              <a:t>7+</a:t>
            </a:r>
            <a:endParaRPr lang="LID4096" sz="2000" b="1" baseline="30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6ABAC9-9F60-C97F-7590-F0130CC90DCF}"/>
              </a:ext>
            </a:extLst>
          </p:cNvPr>
          <p:cNvSpPr txBox="1"/>
          <p:nvPr/>
        </p:nvSpPr>
        <p:spPr>
          <a:xfrm>
            <a:off x="3323153" y="2678459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b="1" dirty="0"/>
              <a:t>N</a:t>
            </a:r>
            <a:r>
              <a:rPr lang="sv-SE" sz="1600" b="1" baseline="30000" dirty="0"/>
              <a:t>6+</a:t>
            </a:r>
            <a:endParaRPr lang="LID4096" sz="1600" b="1" baseline="30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34EC32-7E18-69A2-4822-072D40E82164}"/>
              </a:ext>
            </a:extLst>
          </p:cNvPr>
          <p:cNvSpPr txBox="1"/>
          <p:nvPr/>
        </p:nvSpPr>
        <p:spPr>
          <a:xfrm>
            <a:off x="5146180" y="2713095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b="1" dirty="0"/>
              <a:t>N</a:t>
            </a:r>
            <a:r>
              <a:rPr lang="sv-SE" sz="1600" b="1" baseline="30000" dirty="0"/>
              <a:t>2+</a:t>
            </a:r>
            <a:endParaRPr lang="LID4096" sz="1600" b="1" baseline="30000" dirty="0"/>
          </a:p>
        </p:txBody>
      </p:sp>
      <p:pic>
        <p:nvPicPr>
          <p:cNvPr id="4" name="Content Placeholder 8" descr="A graph of an annihilation events&#10;&#10;Description automatically generated">
            <a:extLst>
              <a:ext uri="{FF2B5EF4-FFF2-40B4-BE49-F238E27FC236}">
                <a16:creationId xmlns:a16="http://schemas.microsoft.com/office/drawing/2014/main" id="{E91EA923-CCDD-8737-84B1-F33C3D3E49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" y="4123372"/>
            <a:ext cx="5332095" cy="266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844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5363FC6-75AC-F9EB-579C-5CE2034325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3"/>
          <a:stretch/>
        </p:blipFill>
        <p:spPr>
          <a:xfrm>
            <a:off x="451946" y="189186"/>
            <a:ext cx="10668669" cy="632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87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7BC02-1F08-387E-00AD-2A9C651D4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191" y="109452"/>
            <a:ext cx="9878005" cy="1177925"/>
          </a:xfrm>
        </p:spPr>
        <p:txBody>
          <a:bodyPr>
            <a:normAutofit/>
          </a:bodyPr>
          <a:lstStyle/>
          <a:p>
            <a:r>
              <a:rPr lang="en-GB" sz="5400" b="1" dirty="0"/>
              <a:t>Low energy antiproton interactions</a:t>
            </a:r>
            <a:endParaRPr lang="en-SE" sz="5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DF3050-0B2B-D981-D7F1-05B41769B3B9}"/>
              </a:ext>
            </a:extLst>
          </p:cNvPr>
          <p:cNvSpPr txBox="1"/>
          <p:nvPr/>
        </p:nvSpPr>
        <p:spPr>
          <a:xfrm>
            <a:off x="10226139" y="1322307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2kV</a:t>
            </a:r>
            <a:endParaRPr lang="en-SE" dirty="0"/>
          </a:p>
        </p:txBody>
      </p:sp>
      <p:pic>
        <p:nvPicPr>
          <p:cNvPr id="6" name="Content Placeholder 10" descr="A graph showing a slope of a slope&#10;&#10;Description automatically generated with medium confidence">
            <a:extLst>
              <a:ext uri="{FF2B5EF4-FFF2-40B4-BE49-F238E27FC236}">
                <a16:creationId xmlns:a16="http://schemas.microsoft.com/office/drawing/2014/main" id="{35D6BF0E-D6B3-D658-0ABF-43E542B8E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43" y="1831540"/>
            <a:ext cx="4995922" cy="3778216"/>
          </a:xfrm>
          <a:prstGeom prst="rect">
            <a:avLst/>
          </a:prstGeom>
        </p:spPr>
      </p:pic>
      <p:pic>
        <p:nvPicPr>
          <p:cNvPr id="16" name="Picture 15" descr="A graph of a running graph&#10;&#10;Description automatically generated">
            <a:extLst>
              <a:ext uri="{FF2B5EF4-FFF2-40B4-BE49-F238E27FC236}">
                <a16:creationId xmlns:a16="http://schemas.microsoft.com/office/drawing/2014/main" id="{75CB351F-F34F-B761-FAE2-FB4E1D372D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8"/>
          <a:stretch/>
        </p:blipFill>
        <p:spPr>
          <a:xfrm>
            <a:off x="6161349" y="1230204"/>
            <a:ext cx="5110847" cy="48287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98F6AB9-25AB-DF04-EAE5-2B9ADB852052}"/>
              </a:ext>
            </a:extLst>
          </p:cNvPr>
          <p:cNvSpPr txBox="1"/>
          <p:nvPr/>
        </p:nvSpPr>
        <p:spPr>
          <a:xfrm>
            <a:off x="1170784" y="1462208"/>
            <a:ext cx="4374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Signal of m/q=2 peak vs annihilation event: </a:t>
            </a:r>
            <a:endParaRPr lang="LID4096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DC12C6-CEED-0394-51B7-F7DBAA42222F}"/>
              </a:ext>
            </a:extLst>
          </p:cNvPr>
          <p:cNvSpPr txBox="1"/>
          <p:nvPr/>
        </p:nvSpPr>
        <p:spPr>
          <a:xfrm>
            <a:off x="7072647" y="1322307"/>
            <a:ext cx="3804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&lt;</a:t>
            </a:r>
            <a:r>
              <a:rPr lang="sv-SE" sz="3200" b="1" dirty="0"/>
              <a:t>1 keV trapped pbars</a:t>
            </a:r>
            <a:endParaRPr lang="LID4096" sz="3200" b="1" dirty="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59BFC496-20A9-34AF-B559-C21EB45E2E86}"/>
              </a:ext>
            </a:extLst>
          </p:cNvPr>
          <p:cNvSpPr/>
          <p:nvPr/>
        </p:nvSpPr>
        <p:spPr>
          <a:xfrm rot="10800000">
            <a:off x="8418192" y="2995407"/>
            <a:ext cx="597159" cy="101669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6D42252-3BCD-AA3A-1787-ADF29953E0C3}"/>
              </a:ext>
            </a:extLst>
          </p:cNvPr>
          <p:cNvSpPr txBox="1">
            <a:spLocks/>
          </p:cNvSpPr>
          <p:nvPr/>
        </p:nvSpPr>
        <p:spPr>
          <a:xfrm>
            <a:off x="451014" y="5984882"/>
            <a:ext cx="11420669" cy="8867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What could result in the formation of m/q=2 from nitrogen?</a:t>
            </a:r>
            <a:endParaRPr lang="LID4096" sz="4800" dirty="0"/>
          </a:p>
        </p:txBody>
      </p:sp>
    </p:spTree>
    <p:extLst>
      <p:ext uri="{BB962C8B-B14F-4D97-AF65-F5344CB8AC3E}">
        <p14:creationId xmlns:p14="http://schemas.microsoft.com/office/powerpoint/2010/main" val="895971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C1BA513-A456-E447-AB77-23B944DF0B1C}"/>
              </a:ext>
            </a:extLst>
          </p:cNvPr>
          <p:cNvSpPr txBox="1">
            <a:spLocks/>
          </p:cNvSpPr>
          <p:nvPr/>
        </p:nvSpPr>
        <p:spPr>
          <a:xfrm>
            <a:off x="1195765" y="-311687"/>
            <a:ext cx="10439615" cy="1492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4800" b="1" dirty="0"/>
              <a:t>Collissional ionization with antiprotons?</a:t>
            </a:r>
          </a:p>
        </p:txBody>
      </p:sp>
      <p:pic>
        <p:nvPicPr>
          <p:cNvPr id="5" name="Content Placeholder 6" descr="A graph of energy and energy&#10;&#10;Description automatically generated">
            <a:extLst>
              <a:ext uri="{FF2B5EF4-FFF2-40B4-BE49-F238E27FC236}">
                <a16:creationId xmlns:a16="http://schemas.microsoft.com/office/drawing/2014/main" id="{21013347-8098-4034-411D-A95C4C15F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22" y="1199056"/>
            <a:ext cx="5542384" cy="445988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979BA630-36CA-9E40-51D6-533E3FDF9114}"/>
              </a:ext>
            </a:extLst>
          </p:cNvPr>
          <p:cNvSpPr/>
          <p:nvPr/>
        </p:nvSpPr>
        <p:spPr>
          <a:xfrm>
            <a:off x="2696550" y="1918931"/>
            <a:ext cx="895738" cy="895738"/>
          </a:xfrm>
          <a:prstGeom prst="ellipse">
            <a:avLst/>
          </a:prstGeom>
          <a:solidFill>
            <a:srgbClr val="D632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C885B46-FDB7-92B5-7DA7-FFDA4A2A13DA}"/>
              </a:ext>
            </a:extLst>
          </p:cNvPr>
          <p:cNvSpPr/>
          <p:nvPr/>
        </p:nvSpPr>
        <p:spPr>
          <a:xfrm>
            <a:off x="2169152" y="2377644"/>
            <a:ext cx="292360" cy="30493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95188C-8C67-CBD8-8ACE-A833651D13E1}"/>
                  </a:ext>
                </a:extLst>
              </p:cNvPr>
              <p:cNvSpPr txBox="1"/>
              <p:nvPr/>
            </p:nvSpPr>
            <p:spPr>
              <a:xfrm>
                <a:off x="2908072" y="2059189"/>
                <a:ext cx="30299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40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4000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95188C-8C67-CBD8-8ACE-A833651D13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8072" y="2059189"/>
                <a:ext cx="302998" cy="707886"/>
              </a:xfrm>
              <a:prstGeom prst="rect">
                <a:avLst/>
              </a:prstGeom>
              <a:blipFill>
                <a:blip r:embed="rId3"/>
                <a:stretch>
                  <a:fillRect r="-30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rrow: Right 8">
            <a:extLst>
              <a:ext uri="{FF2B5EF4-FFF2-40B4-BE49-F238E27FC236}">
                <a16:creationId xmlns:a16="http://schemas.microsoft.com/office/drawing/2014/main" id="{D2886398-44CD-8100-D2BC-8DF9D553D716}"/>
              </a:ext>
            </a:extLst>
          </p:cNvPr>
          <p:cNvSpPr/>
          <p:nvPr/>
        </p:nvSpPr>
        <p:spPr>
          <a:xfrm rot="9980802">
            <a:off x="1635826" y="2519731"/>
            <a:ext cx="496470" cy="2594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4BD99F-C16F-8226-22A0-EFE2C0D58EBD}"/>
              </a:ext>
            </a:extLst>
          </p:cNvPr>
          <p:cNvSpPr txBox="1"/>
          <p:nvPr/>
        </p:nvSpPr>
        <p:spPr>
          <a:xfrm>
            <a:off x="2142447" y="2345443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e-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CE19B3-EA5A-B7B3-C9CE-7788830F13DA}"/>
              </a:ext>
            </a:extLst>
          </p:cNvPr>
          <p:cNvSpPr txBox="1"/>
          <p:nvPr/>
        </p:nvSpPr>
        <p:spPr>
          <a:xfrm>
            <a:off x="1886340" y="204380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20 eV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C95C09-788A-3FC6-CE6B-CB4FEB9CFB70}"/>
              </a:ext>
            </a:extLst>
          </p:cNvPr>
          <p:cNvSpPr txBox="1"/>
          <p:nvPr/>
        </p:nvSpPr>
        <p:spPr>
          <a:xfrm>
            <a:off x="2840588" y="2794675"/>
            <a:ext cx="834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10 KeV</a:t>
            </a:r>
            <a:endParaRPr lang="LID4096" dirty="0"/>
          </a:p>
        </p:txBody>
      </p:sp>
      <p:pic>
        <p:nvPicPr>
          <p:cNvPr id="13" name="Picture 12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57B4E47F-A7FC-B41A-CE4A-AC8DDEA161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6"/>
          <a:stretch/>
        </p:blipFill>
        <p:spPr>
          <a:xfrm>
            <a:off x="6415573" y="1444726"/>
            <a:ext cx="5188036" cy="425108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8393F2-3E13-FE9A-CBBF-8AF52D565DA6}"/>
              </a:ext>
            </a:extLst>
          </p:cNvPr>
          <p:cNvSpPr txBox="1"/>
          <p:nvPr/>
        </p:nvSpPr>
        <p:spPr>
          <a:xfrm>
            <a:off x="2100592" y="798702"/>
            <a:ext cx="83548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2800" b="1" dirty="0"/>
              <a:t>3000 eV is required to form N</a:t>
            </a:r>
            <a:r>
              <a:rPr lang="sv-SE" sz="2800" b="1" baseline="30000" dirty="0"/>
              <a:t>7+</a:t>
            </a:r>
            <a:r>
              <a:rPr lang="sv-SE" sz="2800" b="1" dirty="0"/>
              <a:t> from the </a:t>
            </a:r>
            <a:r>
              <a:rPr lang="sv-SE" sz="2800" dirty="0"/>
              <a:t>N</a:t>
            </a:r>
            <a:r>
              <a:rPr lang="sv-SE" sz="2800" baseline="-25000" dirty="0"/>
              <a:t>2</a:t>
            </a:r>
            <a:r>
              <a:rPr lang="sv-SE" sz="2800" b="1" dirty="0"/>
              <a:t> molecule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6A9F66-6C03-D660-E54D-230F8059ACF1}"/>
              </a:ext>
            </a:extLst>
          </p:cNvPr>
          <p:cNvSpPr txBox="1"/>
          <p:nvPr/>
        </p:nvSpPr>
        <p:spPr>
          <a:xfrm>
            <a:off x="1997955" y="5681735"/>
            <a:ext cx="7990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2400" b="1" dirty="0"/>
              <a:t>Could electrons accelerated by HV electrodes strip nitrogen?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10AEB6-59AF-AACA-6A5F-CD48B04A5231}"/>
              </a:ext>
            </a:extLst>
          </p:cNvPr>
          <p:cNvSpPr txBox="1"/>
          <p:nvPr/>
        </p:nvSpPr>
        <p:spPr>
          <a:xfrm>
            <a:off x="1884061" y="6161532"/>
            <a:ext cx="92608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3600" b="1" dirty="0"/>
              <a:t>Simulation by Bharat using CST in progress...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DEB43A5-5574-98D7-2B80-CF4632832238}"/>
              </a:ext>
            </a:extLst>
          </p:cNvPr>
          <p:cNvSpPr/>
          <p:nvPr/>
        </p:nvSpPr>
        <p:spPr>
          <a:xfrm rot="10145138">
            <a:off x="3652335" y="1984876"/>
            <a:ext cx="373228" cy="580810"/>
          </a:xfrm>
          <a:prstGeom prst="rightArrow">
            <a:avLst/>
          </a:prstGeom>
          <a:solidFill>
            <a:srgbClr val="D632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D565F28-AD8B-1D5B-F7A5-FBFAD5DDB3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4490" y="3429000"/>
            <a:ext cx="3561184" cy="154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64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0" grpId="0"/>
      <p:bldP spid="11" grpId="0"/>
      <p:bldP spid="12" grpId="0"/>
      <p:bldP spid="15" grpId="0"/>
      <p:bldP spid="17" grpId="0"/>
      <p:bldP spid="19" grpId="0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49B2B390-FAC4-14B0-9BBB-8E11F97F4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305" y="281293"/>
            <a:ext cx="3691143" cy="2240020"/>
          </a:xfrm>
          <a:prstGeom prst="rect">
            <a:avLst/>
          </a:prstGeom>
        </p:spPr>
      </p:pic>
      <p:pic>
        <p:nvPicPr>
          <p:cNvPr id="20" name="Picture 19" descr="A graph of a function&#10;&#10;Description automatically generated">
            <a:extLst>
              <a:ext uri="{FF2B5EF4-FFF2-40B4-BE49-F238E27FC236}">
                <a16:creationId xmlns:a16="http://schemas.microsoft.com/office/drawing/2014/main" id="{ECA0EACF-6AC8-972B-3D57-1B0AF0490D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8"/>
          <a:stretch/>
        </p:blipFill>
        <p:spPr>
          <a:xfrm>
            <a:off x="7417788" y="2485094"/>
            <a:ext cx="4440178" cy="38385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F82BB002-59FE-DE8A-8A99-7EB34A7A292A}"/>
              </a:ext>
            </a:extLst>
          </p:cNvPr>
          <p:cNvSpPr/>
          <p:nvPr/>
        </p:nvSpPr>
        <p:spPr>
          <a:xfrm>
            <a:off x="9575173" y="281293"/>
            <a:ext cx="271597" cy="205957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F73165-DF70-8782-1810-406E6B805B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034" y="1036303"/>
            <a:ext cx="6738570" cy="527438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B2AEAF2-33DF-0AC8-75D1-284D8474DBF4}"/>
              </a:ext>
            </a:extLst>
          </p:cNvPr>
          <p:cNvSpPr/>
          <p:nvPr/>
        </p:nvSpPr>
        <p:spPr>
          <a:xfrm>
            <a:off x="4652439" y="1329407"/>
            <a:ext cx="2332653" cy="3111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F1E9A6-6656-9B2E-818D-DB2682235B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60238" y="1401303"/>
            <a:ext cx="3182850" cy="26121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EE8A6C-C00D-86A0-F18D-682A72592486}"/>
              </a:ext>
            </a:extLst>
          </p:cNvPr>
          <p:cNvSpPr txBox="1"/>
          <p:nvPr/>
        </p:nvSpPr>
        <p:spPr>
          <a:xfrm>
            <a:off x="906200" y="87620"/>
            <a:ext cx="64267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6000" b="1" dirty="0"/>
              <a:t>Nuclear fragments?</a:t>
            </a:r>
          </a:p>
          <a:p>
            <a:r>
              <a:rPr lang="sv-SE" sz="3600" b="1" dirty="0"/>
              <a:t>                           </a:t>
            </a:r>
            <a:endParaRPr lang="LID4096" sz="3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3C3D7D-8D4C-1780-C1F5-28682D0A3BFA}"/>
              </a:ext>
            </a:extLst>
          </p:cNvPr>
          <p:cNvSpPr txBox="1"/>
          <p:nvPr/>
        </p:nvSpPr>
        <p:spPr>
          <a:xfrm>
            <a:off x="225620" y="6224077"/>
            <a:ext cx="11564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/>
              <a:t>Could fully stripped fragments be formed from impact with high energy recoil fragments?</a:t>
            </a:r>
            <a:endParaRPr lang="LID4096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D171EFB-8B1E-597D-F378-2D3A285AED49}"/>
                  </a:ext>
                </a:extLst>
              </p:cNvPr>
              <p:cNvSpPr txBox="1"/>
              <p:nvPr/>
            </p:nvSpPr>
            <p:spPr>
              <a:xfrm>
                <a:off x="906200" y="1358233"/>
                <a:ext cx="15944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=50000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D171EFB-8B1E-597D-F378-2D3A285AE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200" y="1358233"/>
                <a:ext cx="159440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488EDA8-5BCE-EC9F-729E-CF80BE346E73}"/>
              </a:ext>
            </a:extLst>
          </p:cNvPr>
          <p:cNvSpPr txBox="1"/>
          <p:nvPr/>
        </p:nvSpPr>
        <p:spPr>
          <a:xfrm>
            <a:off x="4030824" y="5071114"/>
            <a:ext cx="2834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b="1" dirty="0"/>
              <a:t>Jakub simulations</a:t>
            </a:r>
            <a:endParaRPr lang="LID4096" sz="2800" b="1" dirty="0"/>
          </a:p>
        </p:txBody>
      </p:sp>
    </p:spTree>
    <p:extLst>
      <p:ext uri="{BB962C8B-B14F-4D97-AF65-F5344CB8AC3E}">
        <p14:creationId xmlns:p14="http://schemas.microsoft.com/office/powerpoint/2010/main" val="322678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" grpId="0" animBg="1"/>
      <p:bldP spid="7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4EE9B3-1A2D-5D48-3497-26D3DF777A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739"/>
          <a:stretch/>
        </p:blipFill>
        <p:spPr>
          <a:xfrm rot="20256938">
            <a:off x="8158153" y="160860"/>
            <a:ext cx="3231729" cy="67111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0DE3B4-8E9F-510B-666A-81869547B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77" y="318473"/>
            <a:ext cx="9057592" cy="1325563"/>
          </a:xfrm>
        </p:spPr>
        <p:txBody>
          <a:bodyPr>
            <a:normAutofit fontScale="90000"/>
          </a:bodyPr>
          <a:lstStyle/>
          <a:p>
            <a:r>
              <a:rPr lang="sv-SE" b="1" dirty="0"/>
              <a:t>Proof-of-Principle paper:</a:t>
            </a:r>
            <a:br>
              <a:rPr lang="sv-SE" dirty="0"/>
            </a:br>
            <a:r>
              <a:rPr lang="sv-SE" sz="3600" dirty="0"/>
              <a:t>Formation of HCIs in a trap with antiprotons</a:t>
            </a:r>
            <a:br>
              <a:rPr lang="sv-SE" dirty="0"/>
            </a:br>
            <a:endParaRPr lang="LID4096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CE61F9C-1D20-187A-4ABD-E4B1051A30EC}"/>
              </a:ext>
            </a:extLst>
          </p:cNvPr>
          <p:cNvSpPr txBox="1">
            <a:spLocks/>
          </p:cNvSpPr>
          <p:nvPr/>
        </p:nvSpPr>
        <p:spPr>
          <a:xfrm>
            <a:off x="184379" y="4912800"/>
            <a:ext cx="7515231" cy="1044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3700" b="1" dirty="0"/>
              <a:t>Technical paper:</a:t>
            </a:r>
          </a:p>
          <a:p>
            <a:endParaRPr lang="LID4096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6846926-9282-8407-627B-2DC60BB9D642}"/>
              </a:ext>
            </a:extLst>
          </p:cNvPr>
          <p:cNvSpPr txBox="1">
            <a:spLocks/>
          </p:cNvSpPr>
          <p:nvPr/>
        </p:nvSpPr>
        <p:spPr>
          <a:xfrm>
            <a:off x="671656" y="5429880"/>
            <a:ext cx="8157034" cy="1804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400" dirty="0"/>
              <a:t>Detailed technical report.</a:t>
            </a:r>
          </a:p>
          <a:p>
            <a:r>
              <a:rPr lang="sv-SE" sz="2400" dirty="0"/>
              <a:t>Nested trap procedure, Ion manipulation, MR-TOF procedure, future improvements.. </a:t>
            </a:r>
            <a:r>
              <a:rPr lang="sv-SE" sz="2400" b="1" dirty="0"/>
              <a:t>analysis ongoing..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ADB7-1B97-C076-9BDC-3C5025D14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348" y="1454062"/>
            <a:ext cx="7515231" cy="3427929"/>
          </a:xfrm>
        </p:spPr>
        <p:txBody>
          <a:bodyPr>
            <a:normAutofit fontScale="85000" lnSpcReduction="20000"/>
          </a:bodyPr>
          <a:lstStyle/>
          <a:p>
            <a:r>
              <a:rPr lang="sv-SE" sz="2900" dirty="0"/>
              <a:t>Introducing possibilities of trapping nuclear fragments from annihilation.</a:t>
            </a:r>
          </a:p>
          <a:p>
            <a:r>
              <a:rPr lang="sv-SE" sz="2900" dirty="0"/>
              <a:t>Presenting mechanism for trapping HCIs formed from Pbar annihilation with N</a:t>
            </a:r>
            <a:r>
              <a:rPr lang="sv-SE" sz="2900" baseline="-25000" dirty="0"/>
              <a:t>2</a:t>
            </a:r>
            <a:r>
              <a:rPr lang="sv-SE" sz="2900" dirty="0"/>
              <a:t> gas.</a:t>
            </a:r>
          </a:p>
          <a:p>
            <a:r>
              <a:rPr lang="sv-SE" sz="2900" dirty="0"/>
              <a:t>Identification of TOF spectra.</a:t>
            </a:r>
          </a:p>
          <a:p>
            <a:r>
              <a:rPr lang="sv-SE" sz="2900" dirty="0"/>
              <a:t>Discussing origins of formation (</a:t>
            </a:r>
            <a:r>
              <a:rPr lang="sv-SE" sz="2900" b="1" dirty="0"/>
              <a:t>Simulations ongoing</a:t>
            </a:r>
            <a:r>
              <a:rPr lang="sv-SE" sz="2900" dirty="0"/>
              <a:t>).</a:t>
            </a:r>
          </a:p>
          <a:p>
            <a:r>
              <a:rPr lang="sv-SE" sz="2900" dirty="0"/>
              <a:t>Concluding with most likely origin. Opening door to community to investigate further. </a:t>
            </a:r>
          </a:p>
          <a:p>
            <a:r>
              <a:rPr lang="sv-SE" sz="2900" b="1" dirty="0"/>
              <a:t>Suggested Journals: PRL, Scientific reports..</a:t>
            </a:r>
          </a:p>
        </p:txBody>
      </p:sp>
    </p:spTree>
    <p:extLst>
      <p:ext uri="{BB962C8B-B14F-4D97-AF65-F5344CB8AC3E}">
        <p14:creationId xmlns:p14="http://schemas.microsoft.com/office/powerpoint/2010/main" val="190697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9F686-12A1-2EBC-A1DE-B1EE39210A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sz="11500" dirty="0"/>
              <a:t>Outlook</a:t>
            </a:r>
            <a:endParaRPr lang="LID4096" sz="11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C91BF5-CDCA-E27D-0B95-8BFCE5234E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172196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84A-1983-834C-3ADF-6DD888364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365" y="-23675"/>
            <a:ext cx="10515600" cy="1325563"/>
          </a:xfrm>
        </p:spPr>
        <p:txBody>
          <a:bodyPr>
            <a:normAutofit/>
          </a:bodyPr>
          <a:lstStyle/>
          <a:p>
            <a:r>
              <a:rPr lang="sv-SE" sz="6600" dirty="0"/>
              <a:t>Gas injection valve installed</a:t>
            </a:r>
            <a:endParaRPr lang="LID4096" sz="6600" dirty="0"/>
          </a:p>
        </p:txBody>
      </p:sp>
      <p:pic>
        <p:nvPicPr>
          <p:cNvPr id="5" name="Content Placeholder 4" descr="A close-up of a machine&#10;&#10;Description automatically generated">
            <a:extLst>
              <a:ext uri="{FF2B5EF4-FFF2-40B4-BE49-F238E27FC236}">
                <a16:creationId xmlns:a16="http://schemas.microsoft.com/office/drawing/2014/main" id="{D1F08331-43F3-89B2-A39D-C66E3C1E0F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820" y="1322298"/>
            <a:ext cx="3806591" cy="5055630"/>
          </a:xfrm>
        </p:spPr>
      </p:pic>
      <p:pic>
        <p:nvPicPr>
          <p:cNvPr id="6" name="Picture 5" descr="A picture containing 3d modeling, LEGO, pixel&#10;&#10;Description automatically generated">
            <a:extLst>
              <a:ext uri="{FF2B5EF4-FFF2-40B4-BE49-F238E27FC236}">
                <a16:creationId xmlns:a16="http://schemas.microsoft.com/office/drawing/2014/main" id="{1B85CB66-8046-5BEE-5EB3-4CEC421414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9834" y="1478755"/>
            <a:ext cx="6446559" cy="274231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E2FC4E7-ED65-C121-25D5-9F83651F4DB4}"/>
              </a:ext>
            </a:extLst>
          </p:cNvPr>
          <p:cNvSpPr/>
          <p:nvPr/>
        </p:nvSpPr>
        <p:spPr>
          <a:xfrm>
            <a:off x="5001208" y="2352205"/>
            <a:ext cx="214604" cy="4099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7A06F1F-635F-9DBF-3E94-5BD5F0D1683B}"/>
              </a:ext>
            </a:extLst>
          </p:cNvPr>
          <p:cNvCxnSpPr/>
          <p:nvPr/>
        </p:nvCxnSpPr>
        <p:spPr>
          <a:xfrm flipV="1">
            <a:off x="5108510" y="1322298"/>
            <a:ext cx="2365310" cy="10299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2D67739-654D-48FC-DD2A-473730247567}"/>
              </a:ext>
            </a:extLst>
          </p:cNvPr>
          <p:cNvCxnSpPr>
            <a:cxnSpLocks/>
          </p:cNvCxnSpPr>
          <p:nvPr/>
        </p:nvCxnSpPr>
        <p:spPr>
          <a:xfrm>
            <a:off x="5035121" y="2771685"/>
            <a:ext cx="2438699" cy="36062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D79D850-598B-68C4-1FB7-7D5264A8E255}"/>
              </a:ext>
            </a:extLst>
          </p:cNvPr>
          <p:cNvSpPr txBox="1"/>
          <p:nvPr/>
        </p:nvSpPr>
        <p:spPr>
          <a:xfrm>
            <a:off x="739834" y="4574806"/>
            <a:ext cx="5722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b="1" dirty="0"/>
              <a:t>Controlled injection of gas into AEGIS</a:t>
            </a:r>
            <a:endParaRPr lang="LID4096" sz="2800" b="1" dirty="0"/>
          </a:p>
        </p:txBody>
      </p:sp>
    </p:spTree>
    <p:extLst>
      <p:ext uri="{BB962C8B-B14F-4D97-AF65-F5344CB8AC3E}">
        <p14:creationId xmlns:p14="http://schemas.microsoft.com/office/powerpoint/2010/main" val="35532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with different colored bars&#10;&#10;Description automatically generated">
            <a:extLst>
              <a:ext uri="{FF2B5EF4-FFF2-40B4-BE49-F238E27FC236}">
                <a16:creationId xmlns:a16="http://schemas.microsoft.com/office/drawing/2014/main" id="{A2D60F53-3BB3-C881-9B8E-22E67AE5F8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" t="10299" r="5593"/>
          <a:stretch/>
        </p:blipFill>
        <p:spPr>
          <a:xfrm>
            <a:off x="6840118" y="1710183"/>
            <a:ext cx="5178486" cy="3744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2E5B2C-12A0-3975-A895-558B0F2AF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784" y="102723"/>
            <a:ext cx="10216431" cy="1325563"/>
          </a:xfrm>
        </p:spPr>
        <p:txBody>
          <a:bodyPr>
            <a:normAutofit/>
          </a:bodyPr>
          <a:lstStyle/>
          <a:p>
            <a:r>
              <a:rPr lang="sv-SE" sz="5400" dirty="0"/>
              <a:t>Suggested measurements for 2024</a:t>
            </a:r>
            <a:endParaRPr lang="LID4096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48E27-A941-E42A-98C9-7D642D45B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395" y="1592946"/>
            <a:ext cx="7330991" cy="3861294"/>
          </a:xfrm>
        </p:spPr>
        <p:txBody>
          <a:bodyPr>
            <a:normAutofit fontScale="47500" lnSpcReduction="20000"/>
          </a:bodyPr>
          <a:lstStyle/>
          <a:p>
            <a:r>
              <a:rPr lang="sv-SE" sz="5800" b="1" u="sng" dirty="0"/>
              <a:t>Argon (A=40):</a:t>
            </a:r>
          </a:p>
          <a:p>
            <a:pPr marL="0" indent="0">
              <a:buNone/>
            </a:pPr>
            <a:r>
              <a:rPr lang="sv-SE" sz="4000" dirty="0"/>
              <a:t>	- 10x capture yield fragment yield expected</a:t>
            </a:r>
          </a:p>
          <a:p>
            <a:pPr marL="0" indent="0">
              <a:buNone/>
            </a:pPr>
            <a:r>
              <a:rPr lang="sv-SE" sz="4000" dirty="0"/>
              <a:t>	- Formation of 18+ very difficult with collissions.	</a:t>
            </a:r>
          </a:p>
          <a:p>
            <a:r>
              <a:rPr lang="sv-SE" sz="5800" b="1" dirty="0"/>
              <a:t>Helium (A=4)</a:t>
            </a:r>
            <a:r>
              <a:rPr lang="sv-SE" sz="5800" dirty="0"/>
              <a:t>: </a:t>
            </a:r>
          </a:p>
          <a:p>
            <a:pPr marL="0" indent="0">
              <a:buNone/>
            </a:pPr>
            <a:r>
              <a:rPr lang="sv-SE" sz="3600" dirty="0"/>
              <a:t>	</a:t>
            </a:r>
            <a:r>
              <a:rPr lang="sv-SE" sz="4200" dirty="0"/>
              <a:t>- Reference where we expect minimal fragments trapped. </a:t>
            </a:r>
          </a:p>
          <a:p>
            <a:r>
              <a:rPr lang="sv-SE" sz="5800" b="1" dirty="0"/>
              <a:t>Krypton (A=83):</a:t>
            </a:r>
          </a:p>
          <a:p>
            <a:pPr marL="0" indent="0">
              <a:buNone/>
            </a:pPr>
            <a:r>
              <a:rPr lang="sv-SE" sz="3600" dirty="0"/>
              <a:t>	</a:t>
            </a:r>
            <a:r>
              <a:rPr lang="sv-SE" sz="4200" dirty="0"/>
              <a:t> - Heaviest gas available, largest trappable fraction of HCI.</a:t>
            </a:r>
          </a:p>
          <a:p>
            <a:r>
              <a:rPr lang="sv-SE" sz="5800" b="1" dirty="0"/>
              <a:t>Nitrogen (A=14):</a:t>
            </a:r>
          </a:p>
          <a:p>
            <a:pPr marL="0" indent="0">
              <a:buNone/>
            </a:pPr>
            <a:r>
              <a:rPr lang="sv-SE" sz="4200" dirty="0"/>
              <a:t>	- For continued technical development, refine resolution     	and stability.</a:t>
            </a:r>
          </a:p>
          <a:p>
            <a:pPr marL="0" indent="0">
              <a:buNone/>
            </a:pPr>
            <a:endParaRPr lang="sv-SE" sz="5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A86F78-C6C8-7C0D-BBD8-16EE26DBDEBC}"/>
              </a:ext>
            </a:extLst>
          </p:cNvPr>
          <p:cNvSpPr txBox="1"/>
          <p:nvPr/>
        </p:nvSpPr>
        <p:spPr>
          <a:xfrm>
            <a:off x="1838685" y="5401060"/>
            <a:ext cx="792281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/>
              <a:t>Antiprotonic atom spectroscopy at AEGIS</a:t>
            </a:r>
          </a:p>
          <a:p>
            <a:pPr marL="0" indent="0">
              <a:buNone/>
            </a:pPr>
            <a:r>
              <a:rPr lang="sv-SE" sz="1800" dirty="0"/>
              <a:t>	 - Continuing LEAR era measurments: Plenty of physics cases!</a:t>
            </a:r>
          </a:p>
          <a:p>
            <a:pPr marL="0" indent="0">
              <a:buNone/>
            </a:pPr>
            <a:r>
              <a:rPr lang="sv-SE" sz="1800" dirty="0"/>
              <a:t>	 - Teaching us the procedure for antiprotonic atom x-ray spectroscopy.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67568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E2DE8-877E-7001-100F-B76B1203D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5751" y="0"/>
            <a:ext cx="6873766" cy="1325563"/>
          </a:xfrm>
        </p:spPr>
        <p:txBody>
          <a:bodyPr>
            <a:noAutofit/>
          </a:bodyPr>
          <a:lstStyle/>
          <a:p>
            <a:r>
              <a:rPr lang="en-US" sz="7200" dirty="0"/>
              <a:t>Argon run 2023</a:t>
            </a:r>
            <a:endParaRPr lang="LID4096" sz="7200" dirty="0"/>
          </a:p>
        </p:txBody>
      </p:sp>
      <p:pic>
        <p:nvPicPr>
          <p:cNvPr id="5" name="Picture 4" descr="A group of graphs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AA2B0104-A680-57CC-5260-80BE361605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2" r="32894" b="17360"/>
          <a:stretch/>
        </p:blipFill>
        <p:spPr>
          <a:xfrm>
            <a:off x="465003" y="1853526"/>
            <a:ext cx="4848738" cy="4264178"/>
          </a:xfrm>
          <a:prstGeom prst="rect">
            <a:avLst/>
          </a:prstGeom>
        </p:spPr>
      </p:pic>
      <p:pic>
        <p:nvPicPr>
          <p:cNvPr id="4" name="Picture 3" descr="A graph of a running graph&#10;&#10;Description automatically generated">
            <a:extLst>
              <a:ext uri="{FF2B5EF4-FFF2-40B4-BE49-F238E27FC236}">
                <a16:creationId xmlns:a16="http://schemas.microsoft.com/office/drawing/2014/main" id="{AD040E6F-828D-1B3F-CE0A-8EA91F9C8F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" t="9819" r="6870"/>
          <a:stretch/>
        </p:blipFill>
        <p:spPr>
          <a:xfrm>
            <a:off x="5425440" y="1554648"/>
            <a:ext cx="6164580" cy="53110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385751-292B-B55E-664E-DA22409C85C8}"/>
              </a:ext>
            </a:extLst>
          </p:cNvPr>
          <p:cNvSpPr txBox="1"/>
          <p:nvPr/>
        </p:nvSpPr>
        <p:spPr>
          <a:xfrm>
            <a:off x="10050780" y="4796692"/>
            <a:ext cx="7873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Ar</a:t>
            </a:r>
            <a:r>
              <a:rPr lang="en-GB" sz="3200" baseline="-25000" dirty="0">
                <a:solidFill>
                  <a:srgbClr val="FF0000"/>
                </a:solidFill>
              </a:rPr>
              <a:t>2</a:t>
            </a:r>
            <a:r>
              <a:rPr lang="en-GB" sz="3200" baseline="30000" dirty="0">
                <a:solidFill>
                  <a:srgbClr val="FF0000"/>
                </a:solidFill>
              </a:rPr>
              <a:t>-</a:t>
            </a:r>
            <a:endParaRPr lang="en-SE" sz="3200" baseline="300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BA5EB1-5BD5-9090-83C1-EF613BFD69E9}"/>
              </a:ext>
            </a:extLst>
          </p:cNvPr>
          <p:cNvSpPr txBox="1"/>
          <p:nvPr/>
        </p:nvSpPr>
        <p:spPr>
          <a:xfrm>
            <a:off x="8839200" y="5654848"/>
            <a:ext cx="700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err="1">
                <a:solidFill>
                  <a:srgbClr val="FF0000"/>
                </a:solidFill>
              </a:rPr>
              <a:t>Ar</a:t>
            </a:r>
            <a:r>
              <a:rPr lang="en-GB" sz="3200" baseline="30000" dirty="0">
                <a:solidFill>
                  <a:srgbClr val="FF0000"/>
                </a:solidFill>
              </a:rPr>
              <a:t>+</a:t>
            </a:r>
            <a:endParaRPr lang="en-SE" sz="3200" baseline="300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56DFA4-E3C8-713A-3C52-F95FE5E9101C}"/>
              </a:ext>
            </a:extLst>
          </p:cNvPr>
          <p:cNvSpPr txBox="1"/>
          <p:nvPr/>
        </p:nvSpPr>
        <p:spPr>
          <a:xfrm>
            <a:off x="5928243" y="5654849"/>
            <a:ext cx="979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Ar</a:t>
            </a:r>
            <a:r>
              <a:rPr lang="en-GB" sz="3200" baseline="30000" dirty="0">
                <a:solidFill>
                  <a:srgbClr val="FF0000"/>
                </a:solidFill>
              </a:rPr>
              <a:t>18+</a:t>
            </a:r>
            <a:endParaRPr lang="en-SE" sz="3200" baseline="300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196477-CB90-43CC-6E03-5D1BC518DC03}"/>
              </a:ext>
            </a:extLst>
          </p:cNvPr>
          <p:cNvSpPr txBox="1"/>
          <p:nvPr/>
        </p:nvSpPr>
        <p:spPr>
          <a:xfrm>
            <a:off x="982980" y="1554648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MCP signal</a:t>
            </a:r>
            <a:endParaRPr lang="en-S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AA8515-C73E-7058-8111-0BE5B48F1FF4}"/>
              </a:ext>
            </a:extLst>
          </p:cNvPr>
          <p:cNvSpPr txBox="1"/>
          <p:nvPr/>
        </p:nvSpPr>
        <p:spPr>
          <a:xfrm>
            <a:off x="3261554" y="1554648"/>
            <a:ext cx="1771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Scintillator signal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201797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281CD-4951-6CC6-C130-CD2E3E4FB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740" y="143670"/>
            <a:ext cx="9685020" cy="1158240"/>
          </a:xfrm>
        </p:spPr>
        <p:txBody>
          <a:bodyPr>
            <a:normAutofit fontScale="90000"/>
          </a:bodyPr>
          <a:lstStyle/>
          <a:p>
            <a:r>
              <a:rPr lang="en-GB" sz="7200" dirty="0"/>
              <a:t>Highly Charged Ions (HCIs)</a:t>
            </a:r>
            <a:endParaRPr lang="en-SE" sz="7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288418-667B-5649-1C04-BB867452F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980" y="5108562"/>
            <a:ext cx="4831080" cy="1469790"/>
          </a:xfrm>
          <a:prstGeom prst="rect">
            <a:avLst/>
          </a:prstGeom>
        </p:spPr>
      </p:pic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3530C45A-9A13-3603-2D7C-C8ABF017675B}"/>
              </a:ext>
            </a:extLst>
          </p:cNvPr>
          <p:cNvSpPr txBox="1">
            <a:spLocks/>
          </p:cNvSpPr>
          <p:nvPr/>
        </p:nvSpPr>
        <p:spPr>
          <a:xfrm>
            <a:off x="655320" y="1421509"/>
            <a:ext cx="7292340" cy="16996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b="1" dirty="0">
                <a:latin typeface="Helvetica Light"/>
              </a:rPr>
              <a:t>HCIs are atoms stripped of most or all their electrons.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>
                <a:latin typeface="Helvetica Light"/>
              </a:rPr>
              <a:t>Exhibit extreme electromagnetic properties:</a:t>
            </a:r>
          </a:p>
          <a:p>
            <a:pPr marL="457200" lvl="1" indent="0">
              <a:buNone/>
            </a:pPr>
            <a:r>
              <a:rPr lang="en-GB" b="1" dirty="0">
                <a:latin typeface="Helvetica Light"/>
              </a:rPr>
              <a:t> - Ideal for test of strong field QED</a:t>
            </a:r>
          </a:p>
          <a:p>
            <a:pPr marL="457200" lvl="1" indent="0">
              <a:buNone/>
            </a:pPr>
            <a:r>
              <a:rPr lang="en-GB" b="1" dirty="0">
                <a:latin typeface="Helvetica Light"/>
              </a:rPr>
              <a:t> - Enhanced sensitivity to nuclear structure (QCD)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>
                <a:latin typeface="Helvetica Light"/>
              </a:rPr>
              <a:t>Radioactive HCIs have supressed decay: </a:t>
            </a:r>
          </a:p>
          <a:p>
            <a:pPr marL="0" indent="0">
              <a:buNone/>
            </a:pPr>
            <a:r>
              <a:rPr lang="en-GB" sz="2400" b="1" dirty="0">
                <a:latin typeface="Helvetica Light"/>
              </a:rPr>
              <a:t>      - Electron capture no longer possible (Weak interaction studies)	</a:t>
            </a:r>
          </a:p>
          <a:p>
            <a:pPr marL="0" indent="0">
              <a:buNone/>
            </a:pPr>
            <a:endParaRPr lang="en-GB" sz="2400" b="1" dirty="0">
              <a:latin typeface="Helvetica Ligh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80EDAD-DF58-A09D-9230-3C5278BAF5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26" b="28892"/>
          <a:stretch/>
        </p:blipFill>
        <p:spPr>
          <a:xfrm>
            <a:off x="7734300" y="3540707"/>
            <a:ext cx="4457700" cy="14762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9363FC-D654-8DEB-66CB-84C844A7CB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972" y="5436491"/>
            <a:ext cx="5699278" cy="10802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9313BA5-3DF5-9933-C3B0-E30B407334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5800" y="1886251"/>
            <a:ext cx="3886200" cy="123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55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2FB17B01-95C3-2564-6590-42F72E567130}"/>
              </a:ext>
            </a:extLst>
          </p:cNvPr>
          <p:cNvCxnSpPr>
            <a:cxnSpLocks/>
          </p:cNvCxnSpPr>
          <p:nvPr/>
        </p:nvCxnSpPr>
        <p:spPr>
          <a:xfrm>
            <a:off x="9063660" y="6443504"/>
            <a:ext cx="2177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B133C7BC-3AF7-447D-12B4-AB9BBFE476B2}"/>
              </a:ext>
            </a:extLst>
          </p:cNvPr>
          <p:cNvSpPr txBox="1"/>
          <p:nvPr/>
        </p:nvSpPr>
        <p:spPr>
          <a:xfrm>
            <a:off x="725382" y="-105279"/>
            <a:ext cx="111667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dirty="0">
                <a:latin typeface="+mj-lt"/>
              </a:rPr>
              <a:t>First x-ray spectroscopy at AEGIS</a:t>
            </a:r>
            <a:endParaRPr lang="LID4096" sz="6000" b="1" dirty="0"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B45F1D-A06D-638F-A757-58DCB2797C80}"/>
              </a:ext>
            </a:extLst>
          </p:cNvPr>
          <p:cNvSpPr/>
          <p:nvPr/>
        </p:nvSpPr>
        <p:spPr>
          <a:xfrm>
            <a:off x="8491108" y="5452893"/>
            <a:ext cx="107331" cy="4558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0535E4-44D6-15F9-7439-9D510B5BE71F}"/>
              </a:ext>
            </a:extLst>
          </p:cNvPr>
          <p:cNvSpPr txBox="1"/>
          <p:nvPr/>
        </p:nvSpPr>
        <p:spPr>
          <a:xfrm>
            <a:off x="223528" y="4673924"/>
            <a:ext cx="694497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b="1" u="sng" dirty="0"/>
              <a:t>Spectrometers:</a:t>
            </a:r>
            <a:endParaRPr lang="sv-SE" sz="2400" u="sng" dirty="0"/>
          </a:p>
          <a:p>
            <a:r>
              <a:rPr lang="sv-SE" sz="2400" b="1" dirty="0"/>
              <a:t>CsI (simple but low efficiency)</a:t>
            </a:r>
          </a:p>
          <a:p>
            <a:r>
              <a:rPr lang="sv-SE" sz="2400" b="1" dirty="0"/>
              <a:t>BGO detectors (Student project)</a:t>
            </a:r>
          </a:p>
          <a:p>
            <a:r>
              <a:rPr lang="sv-SE" sz="2400" b="1" dirty="0"/>
              <a:t>HPGe spectrometer (Requesting quote from Mirion) </a:t>
            </a:r>
            <a:endParaRPr lang="LID4096" sz="2400" b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B6D0D21-18FA-32BF-7CA0-D5B5C5944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963" y="1152199"/>
            <a:ext cx="4259771" cy="318802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B81975B-C912-B4A9-9BAE-38B579F7CFBA}"/>
              </a:ext>
            </a:extLst>
          </p:cNvPr>
          <p:cNvSpPr/>
          <p:nvPr/>
        </p:nvSpPr>
        <p:spPr>
          <a:xfrm>
            <a:off x="8612522" y="4666593"/>
            <a:ext cx="123173" cy="210525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F65BF9-B9E6-8AFE-642F-731F17537A2F}"/>
              </a:ext>
            </a:extLst>
          </p:cNvPr>
          <p:cNvSpPr/>
          <p:nvPr/>
        </p:nvSpPr>
        <p:spPr>
          <a:xfrm>
            <a:off x="8818179" y="5002550"/>
            <a:ext cx="2448911" cy="13564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D720CA14-0033-4AFF-689D-9A42A05A2393}"/>
              </a:ext>
            </a:extLst>
          </p:cNvPr>
          <p:cNvSpPr/>
          <p:nvPr/>
        </p:nvSpPr>
        <p:spPr>
          <a:xfrm>
            <a:off x="6974053" y="5503470"/>
            <a:ext cx="1113677" cy="347817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1710594-8A13-CEED-AEDC-CB1B49CC1A21}"/>
                  </a:ext>
                </a:extLst>
              </p:cNvPr>
              <p:cNvSpPr txBox="1"/>
              <p:nvPr/>
            </p:nvSpPr>
            <p:spPr>
              <a:xfrm>
                <a:off x="7242722" y="4994463"/>
                <a:ext cx="357901" cy="6335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sv-SE" sz="2000" dirty="0"/>
                  <a:t> </a:t>
                </a:r>
                <a:endParaRPr lang="LID4096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1710594-8A13-CEED-AEDC-CB1B49CC1A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722" y="4994463"/>
                <a:ext cx="357901" cy="6335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ADF277A-5E8F-D5BC-1347-AA2AAE99A4A4}"/>
              </a:ext>
            </a:extLst>
          </p:cNvPr>
          <p:cNvCxnSpPr>
            <a:cxnSpLocks/>
            <a:stCxn id="14" idx="1"/>
          </p:cNvCxnSpPr>
          <p:nvPr/>
        </p:nvCxnSpPr>
        <p:spPr>
          <a:xfrm flipV="1">
            <a:off x="8491108" y="5002550"/>
            <a:ext cx="1430658" cy="678249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66E540E-60CB-5854-F71A-71262AFF2BD9}"/>
              </a:ext>
            </a:extLst>
          </p:cNvPr>
          <p:cNvCxnSpPr>
            <a:cxnSpLocks/>
          </p:cNvCxnSpPr>
          <p:nvPr/>
        </p:nvCxnSpPr>
        <p:spPr>
          <a:xfrm>
            <a:off x="8522328" y="5727840"/>
            <a:ext cx="2543757" cy="44317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5076BA8-ADDA-9393-7B26-0BE944341AE9}"/>
              </a:ext>
            </a:extLst>
          </p:cNvPr>
          <p:cNvCxnSpPr>
            <a:cxnSpLocks/>
          </p:cNvCxnSpPr>
          <p:nvPr/>
        </p:nvCxnSpPr>
        <p:spPr>
          <a:xfrm flipV="1">
            <a:off x="8553548" y="5533697"/>
            <a:ext cx="2272107" cy="15426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6FE2DFE-8788-CA25-21EC-1820342594B5}"/>
                  </a:ext>
                </a:extLst>
              </p:cNvPr>
              <p:cNvSpPr txBox="1"/>
              <p:nvPr/>
            </p:nvSpPr>
            <p:spPr>
              <a:xfrm>
                <a:off x="9048599" y="5064675"/>
                <a:ext cx="1809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S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6FE2DFE-8788-CA25-21EC-1820342594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599" y="5064675"/>
                <a:ext cx="180947" cy="276999"/>
              </a:xfrm>
              <a:prstGeom prst="rect">
                <a:avLst/>
              </a:prstGeom>
              <a:blipFill>
                <a:blip r:embed="rId4"/>
                <a:stretch>
                  <a:fillRect l="-30000" r="-26667" b="-2222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63E6498-BC42-95B1-C02D-7C52D4509BFD}"/>
                  </a:ext>
                </a:extLst>
              </p:cNvPr>
              <p:cNvSpPr txBox="1"/>
              <p:nvPr/>
            </p:nvSpPr>
            <p:spPr>
              <a:xfrm>
                <a:off x="9754902" y="5290801"/>
                <a:ext cx="1809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S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63E6498-BC42-95B1-C02D-7C52D4509B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4902" y="5290801"/>
                <a:ext cx="180947" cy="276999"/>
              </a:xfrm>
              <a:prstGeom prst="rect">
                <a:avLst/>
              </a:prstGeom>
              <a:blipFill>
                <a:blip r:embed="rId5"/>
                <a:stretch>
                  <a:fillRect l="-30000" r="-26667" b="-2222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55A5C02-862A-8341-C1AB-5C506ECB7ED5}"/>
                  </a:ext>
                </a:extLst>
              </p:cNvPr>
              <p:cNvSpPr txBox="1"/>
              <p:nvPr/>
            </p:nvSpPr>
            <p:spPr>
              <a:xfrm>
                <a:off x="9573955" y="5903531"/>
                <a:ext cx="1809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S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55A5C02-862A-8341-C1AB-5C506ECB7E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3955" y="5903531"/>
                <a:ext cx="180947" cy="276999"/>
              </a:xfrm>
              <a:prstGeom prst="rect">
                <a:avLst/>
              </a:prstGeom>
              <a:blipFill>
                <a:blip r:embed="rId6"/>
                <a:stretch>
                  <a:fillRect l="-34483" r="-27586" b="-21739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2243B073-FF48-E804-0764-2770EFD69538}"/>
              </a:ext>
            </a:extLst>
          </p:cNvPr>
          <p:cNvSpPr txBox="1"/>
          <p:nvPr/>
        </p:nvSpPr>
        <p:spPr>
          <a:xfrm>
            <a:off x="8954665" y="4679654"/>
            <a:ext cx="2241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Gamma spectrometer</a:t>
            </a:r>
            <a:endParaRPr lang="LID4096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463F14-1B0A-7348-B839-03D89C49AD2E}"/>
              </a:ext>
            </a:extLst>
          </p:cNvPr>
          <p:cNvSpPr txBox="1"/>
          <p:nvPr/>
        </p:nvSpPr>
        <p:spPr>
          <a:xfrm>
            <a:off x="8287144" y="4304592"/>
            <a:ext cx="798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Flange</a:t>
            </a:r>
            <a:endParaRPr lang="LID4096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AA050E-1429-EB10-C361-256A4E3CD448}"/>
              </a:ext>
            </a:extLst>
          </p:cNvPr>
          <p:cNvSpPr txBox="1"/>
          <p:nvPr/>
        </p:nvSpPr>
        <p:spPr>
          <a:xfrm>
            <a:off x="6839986" y="5918704"/>
            <a:ext cx="1334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      Target</a:t>
            </a:r>
          </a:p>
          <a:p>
            <a:r>
              <a:rPr lang="sv-SE" dirty="0"/>
              <a:t>Ruthenium?</a:t>
            </a:r>
            <a:endParaRPr lang="LID4096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A52B67C-1D03-5043-A5C3-97DE9D191729}"/>
              </a:ext>
            </a:extLst>
          </p:cNvPr>
          <p:cNvCxnSpPr/>
          <p:nvPr/>
        </p:nvCxnSpPr>
        <p:spPr>
          <a:xfrm flipV="1">
            <a:off x="7884805" y="5677378"/>
            <a:ext cx="555039" cy="44812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A4DF69A-7A11-19BC-5236-79513B7037B3}"/>
              </a:ext>
            </a:extLst>
          </p:cNvPr>
          <p:cNvSpPr txBox="1"/>
          <p:nvPr/>
        </p:nvSpPr>
        <p:spPr>
          <a:xfrm>
            <a:off x="10075613" y="1915375"/>
            <a:ext cx="1816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Sample spectrum</a:t>
            </a:r>
            <a:endParaRPr lang="LID4096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63D21E5-B948-8AD2-750D-38A8D8DB18E0}"/>
              </a:ext>
            </a:extLst>
          </p:cNvPr>
          <p:cNvSpPr txBox="1"/>
          <p:nvPr/>
        </p:nvSpPr>
        <p:spPr>
          <a:xfrm>
            <a:off x="9643325" y="606539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 MeV</a:t>
            </a:r>
            <a:endParaRPr lang="LID4096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1725ED7-81A8-10A3-0FD7-C87E31101161}"/>
              </a:ext>
            </a:extLst>
          </p:cNvPr>
          <p:cNvGrpSpPr/>
          <p:nvPr/>
        </p:nvGrpSpPr>
        <p:grpSpPr>
          <a:xfrm>
            <a:off x="114684" y="848470"/>
            <a:ext cx="7128038" cy="3755793"/>
            <a:chOff x="114684" y="848470"/>
            <a:chExt cx="7128038" cy="3755793"/>
          </a:xfrm>
        </p:grpSpPr>
        <p:pic>
          <p:nvPicPr>
            <p:cNvPr id="4" name="Picture 3" descr="A picture containing 3d modeling, LEGO, pixel&#10;&#10;Description automatically generated">
              <a:extLst>
                <a:ext uri="{FF2B5EF4-FFF2-40B4-BE49-F238E27FC236}">
                  <a16:creationId xmlns:a16="http://schemas.microsoft.com/office/drawing/2014/main" id="{E2F47CEA-4A51-9C25-7FBB-5C3CB5E7D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4684" y="961936"/>
              <a:ext cx="4682433" cy="1991872"/>
            </a:xfrm>
            <a:prstGeom prst="rect">
              <a:avLst/>
            </a:prstGeom>
          </p:spPr>
        </p:pic>
        <p:pic>
          <p:nvPicPr>
            <p:cNvPr id="2" name="Content Placeholder 4" descr="A close-up of a machine&#10;&#10;Description automatically generated">
              <a:extLst>
                <a:ext uri="{FF2B5EF4-FFF2-40B4-BE49-F238E27FC236}">
                  <a16:creationId xmlns:a16="http://schemas.microsoft.com/office/drawing/2014/main" id="{A03D7DE0-679B-1B25-EA70-50ED8B96E1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47" t="16773" r="37060" b="14339"/>
            <a:stretch/>
          </p:blipFill>
          <p:spPr>
            <a:xfrm>
              <a:off x="3817680" y="2038667"/>
              <a:ext cx="3425042" cy="242558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1B4BC0C-9556-E6D8-4EE7-8C33F34FCA80}"/>
                </a:ext>
              </a:extLst>
            </p:cNvPr>
            <p:cNvSpPr/>
            <p:nvPr/>
          </p:nvSpPr>
          <p:spPr>
            <a:xfrm>
              <a:off x="3106560" y="1675683"/>
              <a:ext cx="1050027" cy="507195"/>
            </a:xfrm>
            <a:prstGeom prst="rect">
              <a:avLst/>
            </a:prstGeom>
            <a:solidFill>
              <a:srgbClr val="AFABAB">
                <a:alpha val="40000"/>
              </a:srgbClr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5" name="Arrow: Right 34">
              <a:extLst>
                <a:ext uri="{FF2B5EF4-FFF2-40B4-BE49-F238E27FC236}">
                  <a16:creationId xmlns:a16="http://schemas.microsoft.com/office/drawing/2014/main" id="{33065269-EF98-BE94-B781-D4061CA6C786}"/>
                </a:ext>
              </a:extLst>
            </p:cNvPr>
            <p:cNvSpPr/>
            <p:nvPr/>
          </p:nvSpPr>
          <p:spPr>
            <a:xfrm rot="4391148">
              <a:off x="6424404" y="4111961"/>
              <a:ext cx="513493" cy="23982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F3819E9-3C87-BBBA-9B0B-9018E2ED3F9B}"/>
                </a:ext>
              </a:extLst>
            </p:cNvPr>
            <p:cNvCxnSpPr>
              <a:cxnSpLocks/>
            </p:cNvCxnSpPr>
            <p:nvPr/>
          </p:nvCxnSpPr>
          <p:spPr>
            <a:xfrm>
              <a:off x="3106560" y="2160504"/>
              <a:ext cx="771769" cy="226171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5F76388-16BA-9F3F-BAE3-A6F276C641D5}"/>
                </a:ext>
              </a:extLst>
            </p:cNvPr>
            <p:cNvCxnSpPr>
              <a:cxnSpLocks/>
            </p:cNvCxnSpPr>
            <p:nvPr/>
          </p:nvCxnSpPr>
          <p:spPr>
            <a:xfrm>
              <a:off x="4156587" y="1664602"/>
              <a:ext cx="3086135" cy="44051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007FA15-7F5D-C553-F33B-CC99ECD75CD6}"/>
                    </a:ext>
                  </a:extLst>
                </p:cNvPr>
                <p:cNvSpPr txBox="1"/>
                <p:nvPr/>
              </p:nvSpPr>
              <p:spPr>
                <a:xfrm>
                  <a:off x="6781200" y="3996260"/>
                  <a:ext cx="357901" cy="36298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a14:m>
                  <a:r>
                    <a:rPr lang="sv-SE" sz="1100" dirty="0"/>
                    <a:t> </a:t>
                  </a:r>
                  <a:endParaRPr lang="LID4096" dirty="0"/>
                </a:p>
              </p:txBody>
            </p:sp>
          </mc:Choice>
          <mc:Fallback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007FA15-7F5D-C553-F33B-CC99ECD75C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1200" y="3996260"/>
                  <a:ext cx="357901" cy="362984"/>
                </a:xfrm>
                <a:prstGeom prst="rect">
                  <a:avLst/>
                </a:prstGeom>
                <a:blipFill>
                  <a:blip r:embed="rId9"/>
                  <a:stretch>
                    <a:fillRect r="-18644" b="-10169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B71052AE-B519-E9A2-6124-E5370CEBD9E5}"/>
                    </a:ext>
                  </a:extLst>
                </p:cNvPr>
                <p:cNvSpPr txBox="1"/>
                <p:nvPr/>
              </p:nvSpPr>
              <p:spPr>
                <a:xfrm>
                  <a:off x="4579908" y="848470"/>
                  <a:ext cx="516256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sv-SE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LID4096" dirty="0"/>
                </a:p>
              </p:txBody>
            </p:sp>
          </mc:Choice>
          <mc:Fallback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B71052AE-B519-E9A2-6124-E5370CEBD9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9908" y="848470"/>
                  <a:ext cx="516256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13F0FCE-C6BA-1ADF-D092-ED058C3A3167}"/>
                </a:ext>
              </a:extLst>
            </p:cNvPr>
            <p:cNvSpPr/>
            <p:nvPr/>
          </p:nvSpPr>
          <p:spPr>
            <a:xfrm rot="20773980">
              <a:off x="6434104" y="4510087"/>
              <a:ext cx="762714" cy="9417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</p:spTree>
    <p:extLst>
      <p:ext uri="{BB962C8B-B14F-4D97-AF65-F5344CB8AC3E}">
        <p14:creationId xmlns:p14="http://schemas.microsoft.com/office/powerpoint/2010/main" val="63962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/>
      <p:bldP spid="22" grpId="0" animBg="1"/>
      <p:bldP spid="23" grpId="0" animBg="1"/>
      <p:bldP spid="24" grpId="0" animBg="1"/>
      <p:bldP spid="25" grpId="0"/>
      <p:bldP spid="33" grpId="0"/>
      <p:bldP spid="34" grpId="0"/>
      <p:bldP spid="37" grpId="0"/>
      <p:bldP spid="39" grpId="0"/>
      <p:bldP spid="40" grpId="0"/>
      <p:bldP spid="41" grpId="0"/>
      <p:bldP spid="47" grpId="0"/>
      <p:bldP spid="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A91A436-E099-1A0E-B1EC-22D35C1EB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23" y="4489755"/>
            <a:ext cx="5944506" cy="19832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E6834C-7A5B-DF1D-68A2-5EC3ED477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4838" y="1186816"/>
            <a:ext cx="6030908" cy="4510251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6F3BAA1A-BC0B-CFC0-138E-BFA9F990A538}"/>
              </a:ext>
            </a:extLst>
          </p:cNvPr>
          <p:cNvSpPr/>
          <p:nvPr/>
        </p:nvSpPr>
        <p:spPr>
          <a:xfrm rot="646730">
            <a:off x="5528583" y="5637215"/>
            <a:ext cx="5552090" cy="9056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595A99-D892-36A5-2E16-329C86C29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535" y="2275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sv-SE" b="1" u="sng" dirty="0"/>
              <a:t>Physics case: </a:t>
            </a:r>
            <a:r>
              <a:rPr lang="sv-SE" dirty="0"/>
              <a:t>The spin-flip-induced quadrupole resonance effect in odd-A exotic atoms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2A2BDD-2AE1-5B3E-F121-672C44522F6B}"/>
              </a:ext>
            </a:extLst>
          </p:cNvPr>
          <p:cNvSpPr txBox="1"/>
          <p:nvPr/>
        </p:nvSpPr>
        <p:spPr>
          <a:xfrm rot="655281">
            <a:off x="5984795" y="5828418"/>
            <a:ext cx="4639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b="1" dirty="0"/>
              <a:t>Accepted in Physical Review C</a:t>
            </a:r>
            <a:endParaRPr lang="LID4096" sz="28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2306F9-A35D-AEB9-CD9B-62056D091096}"/>
              </a:ext>
            </a:extLst>
          </p:cNvPr>
          <p:cNvSpPr/>
          <p:nvPr/>
        </p:nvSpPr>
        <p:spPr>
          <a:xfrm>
            <a:off x="477691" y="5449622"/>
            <a:ext cx="5066524" cy="2233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30A439-09FB-0782-7D92-F3F2CDC5F9B7}"/>
              </a:ext>
            </a:extLst>
          </p:cNvPr>
          <p:cNvGrpSpPr/>
          <p:nvPr/>
        </p:nvGrpSpPr>
        <p:grpSpPr>
          <a:xfrm>
            <a:off x="1646677" y="1554054"/>
            <a:ext cx="2794648" cy="2786657"/>
            <a:chOff x="1384150" y="4449159"/>
            <a:chExt cx="2472509" cy="2311719"/>
          </a:xfrm>
        </p:grpSpPr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F826A6D3-3C32-7A02-F656-2BBF5C3758AB}"/>
                </a:ext>
              </a:extLst>
            </p:cNvPr>
            <p:cNvSpPr/>
            <p:nvPr/>
          </p:nvSpPr>
          <p:spPr>
            <a:xfrm>
              <a:off x="2500303" y="4695526"/>
              <a:ext cx="240206" cy="274547"/>
            </a:xfrm>
            <a:prstGeom prst="downArrow">
              <a:avLst/>
            </a:prstGeom>
            <a:solidFill>
              <a:srgbClr val="E41CB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4CB003A-9A8D-C755-93A4-A34149F5FE45}"/>
                </a:ext>
              </a:extLst>
            </p:cNvPr>
            <p:cNvSpPr/>
            <p:nvPr/>
          </p:nvSpPr>
          <p:spPr>
            <a:xfrm>
              <a:off x="2060917" y="5067630"/>
              <a:ext cx="1092970" cy="110506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878C953-17B5-40E7-4351-326BCCCFD7D4}"/>
                </a:ext>
              </a:extLst>
            </p:cNvPr>
            <p:cNvGrpSpPr/>
            <p:nvPr/>
          </p:nvGrpSpPr>
          <p:grpSpPr>
            <a:xfrm>
              <a:off x="2243239" y="5226508"/>
              <a:ext cx="774061" cy="707799"/>
              <a:chOff x="7882599" y="3294522"/>
              <a:chExt cx="1746887" cy="1631355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A7EFCA69-166F-D2AA-75C5-A784ACF4FE46}"/>
                  </a:ext>
                </a:extLst>
              </p:cNvPr>
              <p:cNvSpPr/>
              <p:nvPr/>
            </p:nvSpPr>
            <p:spPr>
              <a:xfrm>
                <a:off x="7882599" y="3876124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C2923B7-C084-001F-7C62-F3646F343A55}"/>
                  </a:ext>
                </a:extLst>
              </p:cNvPr>
              <p:cNvSpPr/>
              <p:nvPr/>
            </p:nvSpPr>
            <p:spPr>
              <a:xfrm>
                <a:off x="8180789" y="3294522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436EFD00-F378-D5CB-C440-0354015D64B8}"/>
                  </a:ext>
                </a:extLst>
              </p:cNvPr>
              <p:cNvSpPr/>
              <p:nvPr/>
            </p:nvSpPr>
            <p:spPr>
              <a:xfrm>
                <a:off x="8522327" y="3762673"/>
                <a:ext cx="758952" cy="75895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A6F72D3-BA60-20CC-10F1-DA8B344DCB2D}"/>
                  </a:ext>
                </a:extLst>
              </p:cNvPr>
              <p:cNvSpPr/>
              <p:nvPr/>
            </p:nvSpPr>
            <p:spPr>
              <a:xfrm>
                <a:off x="8870534" y="3795551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5135FE44-D846-AABA-BAFC-D7B84BFF2804}"/>
                  </a:ext>
                </a:extLst>
              </p:cNvPr>
              <p:cNvSpPr/>
              <p:nvPr/>
            </p:nvSpPr>
            <p:spPr>
              <a:xfrm>
                <a:off x="8315848" y="4166925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8FC0777B-9C45-0132-7B3C-05E4A3BFF2CB}"/>
                  </a:ext>
                </a:extLst>
              </p:cNvPr>
              <p:cNvSpPr/>
              <p:nvPr/>
            </p:nvSpPr>
            <p:spPr>
              <a:xfrm>
                <a:off x="8557855" y="3383197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4CE7F92D-66E0-F1AD-2F2C-2321C9F2173B}"/>
                  </a:ext>
                </a:extLst>
              </p:cNvPr>
              <p:cNvSpPr/>
              <p:nvPr/>
            </p:nvSpPr>
            <p:spPr>
              <a:xfrm>
                <a:off x="8131157" y="3707231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2F26283C-AC68-7273-BB5A-AAAD0660EBFD}"/>
                  </a:ext>
                </a:extLst>
              </p:cNvPr>
              <p:cNvSpPr/>
              <p:nvPr/>
            </p:nvSpPr>
            <p:spPr>
              <a:xfrm>
                <a:off x="8655085" y="3909357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422335E-C881-6480-0257-A383A8EE4B50}"/>
                </a:ext>
              </a:extLst>
            </p:cNvPr>
            <p:cNvSpPr/>
            <p:nvPr/>
          </p:nvSpPr>
          <p:spPr>
            <a:xfrm>
              <a:off x="1384150" y="4449159"/>
              <a:ext cx="2472509" cy="231171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5AB6006-8190-8A14-1ACE-4B44EF8116D4}"/>
                </a:ext>
              </a:extLst>
            </p:cNvPr>
            <p:cNvSpPr/>
            <p:nvPr/>
          </p:nvSpPr>
          <p:spPr>
            <a:xfrm>
              <a:off x="1676611" y="4693986"/>
              <a:ext cx="1829111" cy="1822066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2BF9598-2355-B808-526C-7C776937FB06}"/>
                </a:ext>
              </a:extLst>
            </p:cNvPr>
            <p:cNvSpPr/>
            <p:nvPr/>
          </p:nvSpPr>
          <p:spPr>
            <a:xfrm>
              <a:off x="2473594" y="4949743"/>
              <a:ext cx="297919" cy="302891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1A47294-D558-B5F4-883A-A3CFB6C26294}"/>
                    </a:ext>
                  </a:extLst>
                </p:cNvPr>
                <p:cNvSpPr txBox="1"/>
                <p:nvPr/>
              </p:nvSpPr>
              <p:spPr>
                <a:xfrm>
                  <a:off x="2346760" y="4928666"/>
                  <a:ext cx="564562" cy="42921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SE" dirty="0"/>
                </a:p>
              </p:txBody>
            </p:sp>
          </mc:Choice>
          <mc:Fallback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1A47294-D558-B5F4-883A-A3CFB6C262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46760" y="4928666"/>
                  <a:ext cx="564562" cy="429216"/>
                </a:xfrm>
                <a:prstGeom prst="rect">
                  <a:avLst/>
                </a:prstGeom>
                <a:blipFill>
                  <a:blip r:embed="rId4"/>
                  <a:stretch>
                    <a:fillRect r="-8654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11031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0" grpId="0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4C6A8-7782-DB55-6C08-116285A40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0708" y="-145213"/>
            <a:ext cx="9125991" cy="1325563"/>
          </a:xfrm>
        </p:spPr>
        <p:txBody>
          <a:bodyPr>
            <a:normAutofit/>
          </a:bodyPr>
          <a:lstStyle/>
          <a:p>
            <a:r>
              <a:rPr lang="sv-SE" sz="6600" dirty="0"/>
              <a:t>New lasers for AEGIS</a:t>
            </a:r>
            <a:endParaRPr lang="LID4096" sz="6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E4278-B29A-7C8A-5541-4EC630500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585" y="1417419"/>
            <a:ext cx="5499539" cy="4351338"/>
          </a:xfrm>
        </p:spPr>
        <p:txBody>
          <a:bodyPr>
            <a:normAutofit lnSpcReduction="10000"/>
          </a:bodyPr>
          <a:lstStyle/>
          <a:p>
            <a:r>
              <a:rPr lang="sv-SE" b="1" u="sng" dirty="0"/>
              <a:t>Goal</a:t>
            </a:r>
            <a:r>
              <a:rPr lang="sv-SE" b="1" dirty="0"/>
              <a:t>: Laser triggered formation of antiprotonic atoms in AEGIS. (First case: Iodine) </a:t>
            </a:r>
          </a:p>
          <a:p>
            <a:endParaRPr lang="sv-SE" dirty="0"/>
          </a:p>
          <a:p>
            <a:r>
              <a:rPr lang="sv-SE" dirty="0"/>
              <a:t>Broad range (Versatility)</a:t>
            </a:r>
          </a:p>
          <a:p>
            <a:r>
              <a:rPr lang="sv-SE" dirty="0"/>
              <a:t>High intensity (Non-resonant and weak transitions)</a:t>
            </a:r>
          </a:p>
          <a:p>
            <a:r>
              <a:rPr lang="sv-SE" dirty="0"/>
              <a:t>Pulsed </a:t>
            </a:r>
          </a:p>
          <a:p>
            <a:r>
              <a:rPr lang="sv-SE" dirty="0"/>
              <a:t>Resolution? Spectroscopy?</a:t>
            </a:r>
          </a:p>
          <a:p>
            <a:r>
              <a:rPr lang="sv-SE" dirty="0"/>
              <a:t>OPO systems from EKSPLA..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44EB0D-D1B8-8EE7-6132-8EA26D4F3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3292" y="3874375"/>
            <a:ext cx="4347297" cy="2996716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A8AD78E6-D61B-914B-4310-E2182E6ED9EA}"/>
              </a:ext>
            </a:extLst>
          </p:cNvPr>
          <p:cNvGrpSpPr/>
          <p:nvPr/>
        </p:nvGrpSpPr>
        <p:grpSpPr>
          <a:xfrm>
            <a:off x="7767917" y="998618"/>
            <a:ext cx="2343336" cy="2777223"/>
            <a:chOff x="6989034" y="1025069"/>
            <a:chExt cx="2616139" cy="515128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54CD5C2-30C6-3889-2FE9-EA69834114DB}"/>
                </a:ext>
              </a:extLst>
            </p:cNvPr>
            <p:cNvCxnSpPr/>
            <p:nvPr/>
          </p:nvCxnSpPr>
          <p:spPr>
            <a:xfrm>
              <a:off x="7078216" y="6082747"/>
              <a:ext cx="18049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2B24EC3-CE33-DF1A-7B32-028CB5705C60}"/>
                </a:ext>
              </a:extLst>
            </p:cNvPr>
            <p:cNvSpPr/>
            <p:nvPr/>
          </p:nvSpPr>
          <p:spPr>
            <a:xfrm>
              <a:off x="7030511" y="5001369"/>
              <a:ext cx="1900361" cy="10336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A992EFC-D70C-313E-829C-83AF83B21EE7}"/>
                </a:ext>
              </a:extLst>
            </p:cNvPr>
            <p:cNvCxnSpPr>
              <a:cxnSpLocks/>
            </p:cNvCxnSpPr>
            <p:nvPr/>
          </p:nvCxnSpPr>
          <p:spPr>
            <a:xfrm>
              <a:off x="7030511" y="4867523"/>
              <a:ext cx="19003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2AD8283-BA7C-254C-433C-C1F9C2711F88}"/>
                </a:ext>
              </a:extLst>
            </p:cNvPr>
            <p:cNvCxnSpPr>
              <a:cxnSpLocks/>
            </p:cNvCxnSpPr>
            <p:nvPr/>
          </p:nvCxnSpPr>
          <p:spPr>
            <a:xfrm>
              <a:off x="7030510" y="3262684"/>
              <a:ext cx="19003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6CBBAAC-9C02-466D-5D14-3B8AD6763234}"/>
                </a:ext>
              </a:extLst>
            </p:cNvPr>
            <p:cNvSpPr/>
            <p:nvPr/>
          </p:nvSpPr>
          <p:spPr>
            <a:xfrm>
              <a:off x="7078216" y="1553815"/>
              <a:ext cx="1900361" cy="10336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CD00AC9F-1D6F-78FE-4DCF-3D5D5AA6BA08}"/>
                </a:ext>
              </a:extLst>
            </p:cNvPr>
            <p:cNvSpPr/>
            <p:nvPr/>
          </p:nvSpPr>
          <p:spPr>
            <a:xfrm rot="16200000">
              <a:off x="7346919" y="4853680"/>
              <a:ext cx="1815132" cy="6429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F96D37DA-FCDC-0C01-A463-C60C5769CC72}"/>
                </a:ext>
              </a:extLst>
            </p:cNvPr>
            <p:cNvSpPr/>
            <p:nvPr/>
          </p:nvSpPr>
          <p:spPr>
            <a:xfrm rot="16200000">
              <a:off x="7355176" y="3787617"/>
              <a:ext cx="1372924" cy="286247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2BE8C68-E25F-F2B2-8DE1-988462A567EE}"/>
                </a:ext>
              </a:extLst>
            </p:cNvPr>
            <p:cNvCxnSpPr>
              <a:cxnSpLocks/>
            </p:cNvCxnSpPr>
            <p:nvPr/>
          </p:nvCxnSpPr>
          <p:spPr>
            <a:xfrm>
              <a:off x="7078216" y="2025493"/>
              <a:ext cx="19003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1A910F99-4C02-9EC3-26CC-4078A8197E7B}"/>
                </a:ext>
              </a:extLst>
            </p:cNvPr>
            <p:cNvSpPr/>
            <p:nvPr/>
          </p:nvSpPr>
          <p:spPr>
            <a:xfrm rot="16200000">
              <a:off x="7767436" y="1560997"/>
              <a:ext cx="617348" cy="28624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4961626-17B4-EBD1-420A-B3CB6F2D6DAA}"/>
                </a:ext>
              </a:extLst>
            </p:cNvPr>
            <p:cNvSpPr txBox="1"/>
            <p:nvPr/>
          </p:nvSpPr>
          <p:spPr>
            <a:xfrm>
              <a:off x="7112014" y="5299954"/>
              <a:ext cx="1195676" cy="6850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266 nm</a:t>
              </a:r>
              <a:endParaRPr lang="LID4096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3CB29C9-D53F-6636-0D65-E4B75657FD48}"/>
                </a:ext>
              </a:extLst>
            </p:cNvPr>
            <p:cNvSpPr txBox="1"/>
            <p:nvPr/>
          </p:nvSpPr>
          <p:spPr>
            <a:xfrm>
              <a:off x="6989034" y="2394170"/>
              <a:ext cx="1307701" cy="6850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4xx nm</a:t>
              </a:r>
              <a:endParaRPr lang="LID4096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29830FE-6681-3A6B-3F2D-420CF85037DA}"/>
                </a:ext>
              </a:extLst>
            </p:cNvPr>
            <p:cNvSpPr txBox="1"/>
            <p:nvPr/>
          </p:nvSpPr>
          <p:spPr>
            <a:xfrm>
              <a:off x="6989034" y="1025069"/>
              <a:ext cx="1169840" cy="3693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1064nm</a:t>
              </a:r>
              <a:endParaRPr lang="LID4096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B6409FD-1C60-8B2A-F484-6AEA63F1E610}"/>
                </a:ext>
              </a:extLst>
            </p:cNvPr>
            <p:cNvSpPr txBox="1"/>
            <p:nvPr/>
          </p:nvSpPr>
          <p:spPr>
            <a:xfrm>
              <a:off x="8999881" y="4863346"/>
              <a:ext cx="526507" cy="1313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/>
                <a:t>I-</a:t>
              </a:r>
              <a:endParaRPr lang="LID4096" sz="40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56C2AAA-E5A6-04AE-F882-13315DC6380F}"/>
                </a:ext>
              </a:extLst>
            </p:cNvPr>
            <p:cNvSpPr txBox="1"/>
            <p:nvPr/>
          </p:nvSpPr>
          <p:spPr>
            <a:xfrm>
              <a:off x="9053612" y="1062212"/>
              <a:ext cx="551561" cy="10846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I+</a:t>
              </a:r>
              <a:endParaRPr lang="LID4096" sz="32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8A3DE72-846C-F93D-ACE0-91476624C943}"/>
                </a:ext>
              </a:extLst>
            </p:cNvPr>
            <p:cNvSpPr txBox="1"/>
            <p:nvPr/>
          </p:nvSpPr>
          <p:spPr>
            <a:xfrm>
              <a:off x="9101889" y="2978580"/>
              <a:ext cx="322490" cy="10846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I</a:t>
              </a:r>
              <a:endParaRPr lang="LID4096" sz="3200" dirty="0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113594E-16C6-7139-E6AC-2BA79937507C}"/>
                </a:ext>
              </a:extLst>
            </p:cNvPr>
            <p:cNvCxnSpPr>
              <a:cxnSpLocks/>
            </p:cNvCxnSpPr>
            <p:nvPr/>
          </p:nvCxnSpPr>
          <p:spPr>
            <a:xfrm>
              <a:off x="7030510" y="4635609"/>
              <a:ext cx="19003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01FD51A-226A-5EB5-E122-3DAA6A532B94}"/>
                </a:ext>
              </a:extLst>
            </p:cNvPr>
            <p:cNvSpPr txBox="1"/>
            <p:nvPr/>
          </p:nvSpPr>
          <p:spPr>
            <a:xfrm>
              <a:off x="7023557" y="3617632"/>
              <a:ext cx="1195676" cy="3693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206nm</a:t>
              </a:r>
              <a:endParaRPr lang="LID4096" dirty="0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49DDB7A1-1F4B-77EC-697D-D8BEFC768EE4}"/>
                </a:ext>
              </a:extLst>
            </p:cNvPr>
            <p:cNvSpPr/>
            <p:nvPr/>
          </p:nvSpPr>
          <p:spPr>
            <a:xfrm rot="16200000">
              <a:off x="7449651" y="2486473"/>
              <a:ext cx="1261997" cy="286247"/>
            </a:xfrm>
            <a:prstGeom prst="rightArrow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</p:spTree>
    <p:extLst>
      <p:ext uri="{BB962C8B-B14F-4D97-AF65-F5344CB8AC3E}">
        <p14:creationId xmlns:p14="http://schemas.microsoft.com/office/powerpoint/2010/main" val="17031552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422E8-FC68-899C-6580-673DD0C6A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241" y="-198357"/>
            <a:ext cx="7685690" cy="1325563"/>
          </a:xfrm>
        </p:spPr>
        <p:txBody>
          <a:bodyPr>
            <a:normAutofit/>
          </a:bodyPr>
          <a:lstStyle/>
          <a:p>
            <a:r>
              <a:rPr lang="sv-SE" sz="6600" dirty="0"/>
              <a:t>Summary of outlook:</a:t>
            </a:r>
            <a:endParaRPr lang="LID4096" sz="6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C9CD0-6A69-5EC4-B8B5-D2A306815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7206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sv-SE" dirty="0"/>
              <a:t>Continued </a:t>
            </a:r>
            <a:r>
              <a:rPr lang="sv-SE" b="1" dirty="0"/>
              <a:t>development of trapping procedure and identification of HCI fragments </a:t>
            </a:r>
            <a:r>
              <a:rPr lang="sv-SE" dirty="0"/>
              <a:t>from antiproton-atom interaction using gas injection (the dirty method).</a:t>
            </a:r>
          </a:p>
          <a:p>
            <a:endParaRPr lang="sv-SE" dirty="0"/>
          </a:p>
          <a:p>
            <a:r>
              <a:rPr lang="sv-SE" b="1" dirty="0"/>
              <a:t>First x-ray spectroscopy of </a:t>
            </a:r>
            <a:r>
              <a:rPr lang="sv-SE" dirty="0"/>
              <a:t>antiprotonic atoms at AEGIS (initially on target). Characterizing background for spectroscopy inside the trap. Many ’simple’physics cases.</a:t>
            </a:r>
          </a:p>
          <a:p>
            <a:endParaRPr lang="sv-SE" dirty="0"/>
          </a:p>
          <a:p>
            <a:r>
              <a:rPr lang="sv-SE" b="1" dirty="0"/>
              <a:t>(Triggered formation of antiprotonic atoms </a:t>
            </a:r>
            <a:r>
              <a:rPr lang="sv-SE" dirty="0"/>
              <a:t>through target ablation near trapped cold antiprotons?)</a:t>
            </a:r>
          </a:p>
          <a:p>
            <a:endParaRPr lang="sv-SE" dirty="0"/>
          </a:p>
          <a:p>
            <a:r>
              <a:rPr lang="sv-SE" b="1" dirty="0"/>
              <a:t>Purchase of laser systems </a:t>
            </a:r>
            <a:r>
              <a:rPr lang="sv-SE" dirty="0"/>
              <a:t>for photodetachment and Rydberg excititatation: Triggered formation of antiprotonic atoms with cotrapped anions.</a:t>
            </a:r>
          </a:p>
          <a:p>
            <a:endParaRPr lang="LID4096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12AB33-92EA-FB06-8008-70150977AA26}"/>
              </a:ext>
            </a:extLst>
          </p:cNvPr>
          <p:cNvSpPr txBox="1"/>
          <p:nvPr/>
        </p:nvSpPr>
        <p:spPr>
          <a:xfrm>
            <a:off x="398800" y="5593015"/>
            <a:ext cx="1236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>
                <a:solidFill>
                  <a:srgbClr val="FF0000"/>
                </a:solidFill>
              </a:rPr>
              <a:t>Goal: Laser triggered formation of antiprotonic atoms (laser/x-ray/auger spectroscopy) and trapping and cooling of resulting HCI fragments.  </a:t>
            </a:r>
            <a:endParaRPr lang="LID4096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6307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5951705A-3662-4CBF-0A9F-F1009687B4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4" t="7284" r="8423" b="4910"/>
          <a:stretch/>
        </p:blipFill>
        <p:spPr>
          <a:xfrm>
            <a:off x="0" y="1921840"/>
            <a:ext cx="6338454" cy="4657958"/>
          </a:xfrm>
          <a:prstGeom prst="rect">
            <a:avLst/>
          </a:prstGeom>
        </p:spPr>
      </p:pic>
      <p:pic>
        <p:nvPicPr>
          <p:cNvPr id="4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CF6C84C-5E98-7D0D-95E6-E14054C697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1"/>
          <a:stretch/>
        </p:blipFill>
        <p:spPr>
          <a:xfrm>
            <a:off x="6256946" y="1921840"/>
            <a:ext cx="5935054" cy="493616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DAA966B-DBE5-7C2C-3B6A-40ECAA420909}"/>
              </a:ext>
            </a:extLst>
          </p:cNvPr>
          <p:cNvSpPr/>
          <p:nvPr/>
        </p:nvSpPr>
        <p:spPr>
          <a:xfrm>
            <a:off x="676274" y="2245806"/>
            <a:ext cx="733425" cy="4010025"/>
          </a:xfrm>
          <a:prstGeom prst="rect">
            <a:avLst/>
          </a:prstGeom>
          <a:solidFill>
            <a:srgbClr val="4472C4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10" name="Picture 9" descr="A screen shot of a computer&#10;&#10;Description automatically generated">
            <a:extLst>
              <a:ext uri="{FF2B5EF4-FFF2-40B4-BE49-F238E27FC236}">
                <a16:creationId xmlns:a16="http://schemas.microsoft.com/office/drawing/2014/main" id="{D43865A4-AD86-7D6A-DEC0-20C0D0F885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04" b="54545"/>
          <a:stretch/>
        </p:blipFill>
        <p:spPr>
          <a:xfrm>
            <a:off x="2228850" y="2387671"/>
            <a:ext cx="3367756" cy="238183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590E4732-AFB4-EC48-45E3-1A60842BB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5524"/>
            <a:ext cx="10515600" cy="1325563"/>
          </a:xfrm>
        </p:spPr>
        <p:txBody>
          <a:bodyPr>
            <a:normAutofit/>
          </a:bodyPr>
          <a:lstStyle/>
          <a:p>
            <a:r>
              <a:rPr lang="sv-SE" sz="6000" dirty="0"/>
              <a:t>Quasi-periodic Pbar annihilation?</a:t>
            </a:r>
            <a:endParaRPr lang="LID4096" sz="6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3F9D74-E00F-3CA0-7043-0174E3564145}"/>
              </a:ext>
            </a:extLst>
          </p:cNvPr>
          <p:cNvSpPr txBox="1"/>
          <p:nvPr/>
        </p:nvSpPr>
        <p:spPr>
          <a:xfrm>
            <a:off x="4111145" y="1433698"/>
            <a:ext cx="4454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Floating electrode in 5T trap?</a:t>
            </a:r>
            <a:endParaRPr lang="en-S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1B7C16F-F91B-9D73-E8E5-53D19A42102A}"/>
                  </a:ext>
                </a:extLst>
              </p:cNvPr>
              <p:cNvSpPr txBox="1"/>
              <p:nvPr/>
            </p:nvSpPr>
            <p:spPr>
              <a:xfrm>
                <a:off x="3645413" y="2469071"/>
                <a:ext cx="682748" cy="3929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200" dirty="0">
                    <a:solidFill>
                      <a:schemeClr val="tx1"/>
                    </a:solidFill>
                  </a:rPr>
                  <a:t> </a:t>
                </a:r>
                <a:endParaRPr lang="LID4096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1B7C16F-F91B-9D73-E8E5-53D19A4210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5413" y="2469071"/>
                <a:ext cx="682748" cy="392993"/>
              </a:xfrm>
              <a:prstGeom prst="rect">
                <a:avLst/>
              </a:prstGeom>
              <a:blipFill>
                <a:blip r:embed="rId5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691EBF-C952-BD07-92A1-5971565C04B9}"/>
                  </a:ext>
                </a:extLst>
              </p:cNvPr>
              <p:cNvSpPr txBox="1"/>
              <p:nvPr/>
            </p:nvSpPr>
            <p:spPr>
              <a:xfrm>
                <a:off x="3614790" y="4193423"/>
                <a:ext cx="1382117" cy="3929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200" dirty="0">
                    <a:solidFill>
                      <a:schemeClr val="tx1"/>
                    </a:solidFill>
                  </a:rPr>
                  <a:t> </a:t>
                </a:r>
                <a:endParaRPr lang="LID4096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7691EBF-C952-BD07-92A1-5971565C04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790" y="4193423"/>
                <a:ext cx="1382117" cy="392993"/>
              </a:xfrm>
              <a:prstGeom prst="rect">
                <a:avLst/>
              </a:prstGeom>
              <a:blipFill>
                <a:blip r:embed="rId6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28039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F409D-8FB2-2B84-6261-C953A0D01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518" y="-55665"/>
            <a:ext cx="10515600" cy="1325563"/>
          </a:xfrm>
        </p:spPr>
        <p:txBody>
          <a:bodyPr>
            <a:normAutofit/>
          </a:bodyPr>
          <a:lstStyle/>
          <a:p>
            <a:r>
              <a:rPr lang="sv-SE" sz="6000" dirty="0"/>
              <a:t>Annihilation peak</a:t>
            </a:r>
            <a:endParaRPr lang="LID4096" sz="6000" dirty="0"/>
          </a:p>
        </p:txBody>
      </p:sp>
      <p:pic>
        <p:nvPicPr>
          <p:cNvPr id="5" name="Content Placeholder 4" descr="A red line graph with green lines&#10;&#10;Description automatically generated">
            <a:extLst>
              <a:ext uri="{FF2B5EF4-FFF2-40B4-BE49-F238E27FC236}">
                <a16:creationId xmlns:a16="http://schemas.microsoft.com/office/drawing/2014/main" id="{58856FA5-803C-2D4C-7DD7-98ED3424AB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7263"/>
            <a:ext cx="8427442" cy="4694482"/>
          </a:xfrm>
        </p:spPr>
      </p:pic>
      <p:pic>
        <p:nvPicPr>
          <p:cNvPr id="7" name="Picture 6" descr="A red graph with numbers&#10;&#10;Description automatically generated">
            <a:extLst>
              <a:ext uri="{FF2B5EF4-FFF2-40B4-BE49-F238E27FC236}">
                <a16:creationId xmlns:a16="http://schemas.microsoft.com/office/drawing/2014/main" id="{FBEFEEAF-52CD-865E-C0DD-A6E8ABEBCA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155" y="784409"/>
            <a:ext cx="4951499" cy="2758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3674FB9-E3F0-F3F5-231E-AF8EDA6418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136" y="3924070"/>
            <a:ext cx="3522204" cy="2439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45958D08-FC20-7B76-0EA5-A6599E915B72}"/>
              </a:ext>
            </a:extLst>
          </p:cNvPr>
          <p:cNvSpPr/>
          <p:nvPr/>
        </p:nvSpPr>
        <p:spPr>
          <a:xfrm rot="3310636">
            <a:off x="9843732" y="1838903"/>
            <a:ext cx="622169" cy="4620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C36AB5-A932-08A8-901F-52B85E23F51B}"/>
              </a:ext>
            </a:extLst>
          </p:cNvPr>
          <p:cNvSpPr txBox="1"/>
          <p:nvPr/>
        </p:nvSpPr>
        <p:spPr>
          <a:xfrm>
            <a:off x="9382608" y="1359197"/>
            <a:ext cx="980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3.8 keV?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34AB04-2BB4-FD41-2BC3-6127148B5EA3}"/>
              </a:ext>
            </a:extLst>
          </p:cNvPr>
          <p:cNvSpPr txBox="1"/>
          <p:nvPr/>
        </p:nvSpPr>
        <p:spPr>
          <a:xfrm>
            <a:off x="8952243" y="4133426"/>
            <a:ext cx="120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&lt;100 eV</a:t>
            </a:r>
            <a:endParaRPr lang="LID4096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3CB3C6-EE90-BBA0-5AF4-FC9B17C6DC6A}"/>
              </a:ext>
            </a:extLst>
          </p:cNvPr>
          <p:cNvSpPr txBox="1"/>
          <p:nvPr/>
        </p:nvSpPr>
        <p:spPr>
          <a:xfrm>
            <a:off x="3465669" y="1620035"/>
            <a:ext cx="2675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/>
              <a:t>Sparking of central electrode?</a:t>
            </a:r>
            <a:endParaRPr lang="LID4096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5EBFC1-6281-610F-2DBA-5A302F7760B3}"/>
              </a:ext>
            </a:extLst>
          </p:cNvPr>
          <p:cNvSpPr/>
          <p:nvPr/>
        </p:nvSpPr>
        <p:spPr>
          <a:xfrm>
            <a:off x="11184118" y="1728530"/>
            <a:ext cx="420278" cy="146396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3D22057-1FBF-F45B-2F57-4D6A766FD081}"/>
              </a:ext>
            </a:extLst>
          </p:cNvPr>
          <p:cNvSpPr/>
          <p:nvPr/>
        </p:nvSpPr>
        <p:spPr>
          <a:xfrm>
            <a:off x="5590095" y="4270342"/>
            <a:ext cx="1224178" cy="201890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C4214E2A-5258-EEBB-45DD-3CE4323B583E}"/>
              </a:ext>
            </a:extLst>
          </p:cNvPr>
          <p:cNvSpPr/>
          <p:nvPr/>
        </p:nvSpPr>
        <p:spPr>
          <a:xfrm rot="5400000">
            <a:off x="4722672" y="1184642"/>
            <a:ext cx="161856" cy="1834919"/>
          </a:xfrm>
          <a:prstGeom prst="lef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990301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B84AE-97EB-1600-982E-D8ADDBE65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Noise filtering</a:t>
            </a:r>
            <a:endParaRPr lang="en-SE" dirty="0"/>
          </a:p>
        </p:txBody>
      </p:sp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30426A3-000F-932E-665F-5F9CE0E0DF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86"/>
          <a:stretch/>
        </p:blipFill>
        <p:spPr>
          <a:xfrm>
            <a:off x="216570" y="1589415"/>
            <a:ext cx="5763126" cy="5008594"/>
          </a:xfrm>
          <a:prstGeom prst="rect">
            <a:avLst/>
          </a:prstGeom>
        </p:spPr>
      </p:pic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9DD500D3-58A9-B2C1-DC49-0766BCAE77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03"/>
          <a:stretch/>
        </p:blipFill>
        <p:spPr>
          <a:xfrm>
            <a:off x="6314943" y="2645230"/>
            <a:ext cx="5251499" cy="316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32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42353-2B56-14C7-1105-B3ACFF120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356" y="147091"/>
            <a:ext cx="8811127" cy="792538"/>
          </a:xfrm>
        </p:spPr>
        <p:txBody>
          <a:bodyPr/>
          <a:lstStyle/>
          <a:p>
            <a:r>
              <a:rPr lang="en-GB" dirty="0"/>
              <a:t>Pbar trapping voltage vs MCP signal</a:t>
            </a:r>
            <a:endParaRPr lang="en-SE" dirty="0"/>
          </a:p>
        </p:txBody>
      </p:sp>
      <p:pic>
        <p:nvPicPr>
          <p:cNvPr id="5" name="Content Placeholder 4" descr="A screen shot of a graph&#10;&#10;Description automatically generated">
            <a:extLst>
              <a:ext uri="{FF2B5EF4-FFF2-40B4-BE49-F238E27FC236}">
                <a16:creationId xmlns:a16="http://schemas.microsoft.com/office/drawing/2014/main" id="{D9D4EA66-375B-99D7-C0EC-2DBDA3C4EE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5" t="10232" b="5546"/>
          <a:stretch/>
        </p:blipFill>
        <p:spPr>
          <a:xfrm>
            <a:off x="7946982" y="1022685"/>
            <a:ext cx="3519455" cy="5688224"/>
          </a:xfrm>
        </p:spPr>
      </p:pic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8AE066F-24CB-746D-B776-B5D148C5E8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3" t="7793" r="7974"/>
          <a:stretch/>
        </p:blipFill>
        <p:spPr>
          <a:xfrm>
            <a:off x="269098" y="1460253"/>
            <a:ext cx="7263658" cy="525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9607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showing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84A20A6-B8A9-3DB0-B2EA-33C79E8034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" r="2747" b="4595"/>
          <a:stretch/>
        </p:blipFill>
        <p:spPr>
          <a:xfrm>
            <a:off x="346434" y="2154172"/>
            <a:ext cx="11761894" cy="420856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B6350DE-42C6-CD07-7AC6-B77201158AC9}"/>
              </a:ext>
            </a:extLst>
          </p:cNvPr>
          <p:cNvCxnSpPr>
            <a:cxnSpLocks/>
          </p:cNvCxnSpPr>
          <p:nvPr/>
        </p:nvCxnSpPr>
        <p:spPr>
          <a:xfrm>
            <a:off x="3311107" y="2433099"/>
            <a:ext cx="0" cy="3972475"/>
          </a:xfrm>
          <a:prstGeom prst="line">
            <a:avLst/>
          </a:prstGeom>
          <a:ln w="12700">
            <a:solidFill>
              <a:schemeClr val="accent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19A36FD-54DC-A75A-0DC1-AB621E7A9E4A}"/>
              </a:ext>
            </a:extLst>
          </p:cNvPr>
          <p:cNvCxnSpPr>
            <a:cxnSpLocks/>
          </p:cNvCxnSpPr>
          <p:nvPr/>
        </p:nvCxnSpPr>
        <p:spPr>
          <a:xfrm>
            <a:off x="6922139" y="2069494"/>
            <a:ext cx="0" cy="4238865"/>
          </a:xfrm>
          <a:prstGeom prst="line">
            <a:avLst/>
          </a:prstGeom>
          <a:ln w="12700">
            <a:solidFill>
              <a:schemeClr val="accent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E6C1737-D2E0-E57B-DA33-0CEF374A019B}"/>
              </a:ext>
            </a:extLst>
          </p:cNvPr>
          <p:cNvCxnSpPr>
            <a:cxnSpLocks/>
          </p:cNvCxnSpPr>
          <p:nvPr/>
        </p:nvCxnSpPr>
        <p:spPr>
          <a:xfrm>
            <a:off x="8639475" y="2161004"/>
            <a:ext cx="0" cy="4147355"/>
          </a:xfrm>
          <a:prstGeom prst="line">
            <a:avLst/>
          </a:prstGeom>
          <a:ln w="12700">
            <a:solidFill>
              <a:schemeClr val="accent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74B1246-276A-FB71-4BC9-86EE6AE90AC1}"/>
              </a:ext>
            </a:extLst>
          </p:cNvPr>
          <p:cNvCxnSpPr>
            <a:cxnSpLocks/>
          </p:cNvCxnSpPr>
          <p:nvPr/>
        </p:nvCxnSpPr>
        <p:spPr>
          <a:xfrm>
            <a:off x="8412992" y="2160986"/>
            <a:ext cx="0" cy="3928579"/>
          </a:xfrm>
          <a:prstGeom prst="line">
            <a:avLst/>
          </a:prstGeom>
          <a:ln w="12700">
            <a:solidFill>
              <a:srgbClr val="15F33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3B521B2-07EF-BB53-7650-AC478306A319}"/>
              </a:ext>
            </a:extLst>
          </p:cNvPr>
          <p:cNvCxnSpPr>
            <a:cxnSpLocks/>
          </p:cNvCxnSpPr>
          <p:nvPr/>
        </p:nvCxnSpPr>
        <p:spPr>
          <a:xfrm>
            <a:off x="5005159" y="1991049"/>
            <a:ext cx="0" cy="4098516"/>
          </a:xfrm>
          <a:prstGeom prst="line">
            <a:avLst/>
          </a:prstGeom>
          <a:ln w="12700">
            <a:solidFill>
              <a:srgbClr val="15F33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E1E4C08-958B-20DE-986C-B5AD0138EA7D}"/>
              </a:ext>
            </a:extLst>
          </p:cNvPr>
          <p:cNvCxnSpPr>
            <a:cxnSpLocks/>
          </p:cNvCxnSpPr>
          <p:nvPr/>
        </p:nvCxnSpPr>
        <p:spPr>
          <a:xfrm>
            <a:off x="6711192" y="2154172"/>
            <a:ext cx="0" cy="3935393"/>
          </a:xfrm>
          <a:prstGeom prst="line">
            <a:avLst/>
          </a:prstGeom>
          <a:ln w="12700">
            <a:solidFill>
              <a:srgbClr val="15F33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E31CAF-C2DA-5AD4-7750-C5B0A3A06453}"/>
              </a:ext>
            </a:extLst>
          </p:cNvPr>
          <p:cNvCxnSpPr>
            <a:cxnSpLocks/>
          </p:cNvCxnSpPr>
          <p:nvPr/>
        </p:nvCxnSpPr>
        <p:spPr>
          <a:xfrm>
            <a:off x="3214459" y="1914849"/>
            <a:ext cx="0" cy="4174716"/>
          </a:xfrm>
          <a:prstGeom prst="line">
            <a:avLst/>
          </a:prstGeom>
          <a:ln w="12700">
            <a:solidFill>
              <a:srgbClr val="15F33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3058D8-30DB-E2EF-55E0-3FD83BF878C9}"/>
              </a:ext>
            </a:extLst>
          </p:cNvPr>
          <p:cNvCxnSpPr>
            <a:cxnSpLocks/>
          </p:cNvCxnSpPr>
          <p:nvPr/>
        </p:nvCxnSpPr>
        <p:spPr>
          <a:xfrm>
            <a:off x="5186473" y="1914849"/>
            <a:ext cx="0" cy="4490725"/>
          </a:xfrm>
          <a:prstGeom prst="line">
            <a:avLst/>
          </a:prstGeom>
          <a:ln w="12700">
            <a:solidFill>
              <a:schemeClr val="accent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0AE6985-668C-1225-6DA6-858888B18F07}"/>
              </a:ext>
            </a:extLst>
          </p:cNvPr>
          <p:cNvCxnSpPr>
            <a:cxnSpLocks/>
          </p:cNvCxnSpPr>
          <p:nvPr/>
        </p:nvCxnSpPr>
        <p:spPr>
          <a:xfrm>
            <a:off x="4160609" y="1991049"/>
            <a:ext cx="0" cy="4098516"/>
          </a:xfrm>
          <a:prstGeom prst="line">
            <a:avLst/>
          </a:prstGeom>
          <a:ln w="12700">
            <a:solidFill>
              <a:srgbClr val="15F33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517B675-1364-2C0F-826D-9DAF375D4CD5}"/>
              </a:ext>
            </a:extLst>
          </p:cNvPr>
          <p:cNvCxnSpPr>
            <a:cxnSpLocks/>
          </p:cNvCxnSpPr>
          <p:nvPr/>
        </p:nvCxnSpPr>
        <p:spPr>
          <a:xfrm>
            <a:off x="5849709" y="2069494"/>
            <a:ext cx="0" cy="4020071"/>
          </a:xfrm>
          <a:prstGeom prst="line">
            <a:avLst/>
          </a:prstGeom>
          <a:ln w="12700">
            <a:solidFill>
              <a:srgbClr val="15F33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0FFE29F-25E0-ABFB-C63A-CE2093C56476}"/>
              </a:ext>
            </a:extLst>
          </p:cNvPr>
          <p:cNvCxnSpPr>
            <a:cxnSpLocks/>
          </p:cNvCxnSpPr>
          <p:nvPr/>
        </p:nvCxnSpPr>
        <p:spPr>
          <a:xfrm>
            <a:off x="7574792" y="2154172"/>
            <a:ext cx="0" cy="3991064"/>
          </a:xfrm>
          <a:prstGeom prst="line">
            <a:avLst/>
          </a:prstGeom>
          <a:ln w="12700">
            <a:solidFill>
              <a:srgbClr val="15F33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3AB9321-12A1-B703-3151-59D2562C577C}"/>
              </a:ext>
            </a:extLst>
          </p:cNvPr>
          <p:cNvCxnSpPr>
            <a:cxnSpLocks/>
          </p:cNvCxnSpPr>
          <p:nvPr/>
        </p:nvCxnSpPr>
        <p:spPr>
          <a:xfrm>
            <a:off x="9263892" y="1991049"/>
            <a:ext cx="0" cy="4098516"/>
          </a:xfrm>
          <a:prstGeom prst="line">
            <a:avLst/>
          </a:prstGeom>
          <a:ln w="12700">
            <a:solidFill>
              <a:srgbClr val="15F33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A4F6893-E8CF-CC06-53C3-D368DF0A1819}"/>
              </a:ext>
            </a:extLst>
          </p:cNvPr>
          <p:cNvCxnSpPr>
            <a:cxnSpLocks/>
          </p:cNvCxnSpPr>
          <p:nvPr/>
        </p:nvCxnSpPr>
        <p:spPr>
          <a:xfrm>
            <a:off x="10108442" y="1991049"/>
            <a:ext cx="0" cy="4098516"/>
          </a:xfrm>
          <a:prstGeom prst="line">
            <a:avLst/>
          </a:prstGeom>
          <a:ln w="12700">
            <a:solidFill>
              <a:srgbClr val="15F33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D68145B-5EED-AFF1-CFA4-74061957A5D2}"/>
              </a:ext>
            </a:extLst>
          </p:cNvPr>
          <p:cNvCxnSpPr>
            <a:cxnSpLocks/>
          </p:cNvCxnSpPr>
          <p:nvPr/>
        </p:nvCxnSpPr>
        <p:spPr>
          <a:xfrm>
            <a:off x="10328575" y="1991049"/>
            <a:ext cx="0" cy="4317310"/>
          </a:xfrm>
          <a:prstGeom prst="line">
            <a:avLst/>
          </a:prstGeom>
          <a:ln w="12700">
            <a:solidFill>
              <a:schemeClr val="accent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1E880AD-8A0A-75CA-86FA-38449C7A37EE}"/>
              </a:ext>
            </a:extLst>
          </p:cNvPr>
          <p:cNvCxnSpPr>
            <a:cxnSpLocks/>
          </p:cNvCxnSpPr>
          <p:nvPr/>
        </p:nvCxnSpPr>
        <p:spPr>
          <a:xfrm>
            <a:off x="2312759" y="2295849"/>
            <a:ext cx="0" cy="3967271"/>
          </a:xfrm>
          <a:prstGeom prst="line">
            <a:avLst/>
          </a:prstGeom>
          <a:ln w="12700">
            <a:solidFill>
              <a:srgbClr val="15F33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F1AF286-FCB8-5632-3DF1-4EC43DFB3989}"/>
              </a:ext>
            </a:extLst>
          </p:cNvPr>
          <p:cNvCxnSpPr>
            <a:cxnSpLocks/>
          </p:cNvCxnSpPr>
          <p:nvPr/>
        </p:nvCxnSpPr>
        <p:spPr>
          <a:xfrm>
            <a:off x="10953189" y="2046720"/>
            <a:ext cx="0" cy="4098516"/>
          </a:xfrm>
          <a:prstGeom prst="line">
            <a:avLst/>
          </a:prstGeom>
          <a:ln w="12700">
            <a:solidFill>
              <a:srgbClr val="15F33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EA2A544C-C4CA-BD0F-C0CE-871E757ED592}"/>
              </a:ext>
            </a:extLst>
          </p:cNvPr>
          <p:cNvSpPr txBox="1"/>
          <p:nvPr/>
        </p:nvSpPr>
        <p:spPr>
          <a:xfrm>
            <a:off x="5943581" y="6401623"/>
            <a:ext cx="6173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140V barrier scan, 1s cooling time 1m, 90V floor</a:t>
            </a:r>
            <a:endParaRPr lang="LID4096" sz="2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7C197CD-E862-6AFD-463E-7715D584B762}"/>
              </a:ext>
            </a:extLst>
          </p:cNvPr>
          <p:cNvSpPr txBox="1"/>
          <p:nvPr/>
        </p:nvSpPr>
        <p:spPr>
          <a:xfrm>
            <a:off x="4225132" y="4298177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00B050"/>
                </a:solidFill>
              </a:rPr>
              <a:t>7.8 us</a:t>
            </a:r>
            <a:endParaRPr lang="LID4096" dirty="0">
              <a:solidFill>
                <a:srgbClr val="00B050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68E2055-4AA1-91E8-0937-35D4835974EF}"/>
              </a:ext>
            </a:extLst>
          </p:cNvPr>
          <p:cNvCxnSpPr/>
          <p:nvPr/>
        </p:nvCxnSpPr>
        <p:spPr>
          <a:xfrm>
            <a:off x="4225132" y="4670521"/>
            <a:ext cx="723900" cy="0"/>
          </a:xfrm>
          <a:prstGeom prst="straightConnector1">
            <a:avLst/>
          </a:prstGeom>
          <a:ln w="38100">
            <a:solidFill>
              <a:srgbClr val="15F33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C01BF6E-40E9-678D-A5DF-09A88519C36C}"/>
              </a:ext>
            </a:extLst>
          </p:cNvPr>
          <p:cNvSpPr txBox="1"/>
          <p:nvPr/>
        </p:nvSpPr>
        <p:spPr>
          <a:xfrm>
            <a:off x="4058034" y="4002207"/>
            <a:ext cx="11929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140eV N</a:t>
            </a:r>
            <a:r>
              <a:rPr lang="en-GB" baseline="30000" dirty="0"/>
              <a:t>7+</a:t>
            </a:r>
            <a:r>
              <a:rPr lang="en-GB" dirty="0"/>
              <a:t> </a:t>
            </a:r>
          </a:p>
          <a:p>
            <a:endParaRPr lang="en-GB" baseline="30000" dirty="0">
              <a:solidFill>
                <a:srgbClr val="00B050"/>
              </a:solidFill>
            </a:endParaRPr>
          </a:p>
          <a:p>
            <a:endParaRPr lang="LID4096" dirty="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B1B5107-A3BA-B4C8-D9EF-90D673557A4F}"/>
              </a:ext>
            </a:extLst>
          </p:cNvPr>
          <p:cNvCxnSpPr>
            <a:cxnSpLocks/>
          </p:cNvCxnSpPr>
          <p:nvPr/>
        </p:nvCxnSpPr>
        <p:spPr>
          <a:xfrm>
            <a:off x="3328674" y="6405574"/>
            <a:ext cx="1875366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4BB961C-C7BF-02C1-88DC-8A8005E9B2F3}"/>
              </a:ext>
            </a:extLst>
          </p:cNvPr>
          <p:cNvSpPr txBox="1"/>
          <p:nvPr/>
        </p:nvSpPr>
        <p:spPr>
          <a:xfrm>
            <a:off x="3898058" y="6428353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0070C0"/>
                </a:solidFill>
              </a:rPr>
              <a:t>15.5 us</a:t>
            </a:r>
            <a:endParaRPr lang="LID4096" dirty="0">
              <a:solidFill>
                <a:srgbClr val="0070C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8432B7-0740-7FEA-437B-27AD25DD9D4F}"/>
              </a:ext>
            </a:extLst>
          </p:cNvPr>
          <p:cNvSpPr txBox="1"/>
          <p:nvPr/>
        </p:nvSpPr>
        <p:spPr>
          <a:xfrm>
            <a:off x="3794638" y="6080768"/>
            <a:ext cx="11929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140eV N</a:t>
            </a:r>
            <a:r>
              <a:rPr lang="en-GB" baseline="30000" dirty="0"/>
              <a:t>2+</a:t>
            </a:r>
            <a:r>
              <a:rPr lang="en-GB" dirty="0"/>
              <a:t> </a:t>
            </a:r>
          </a:p>
          <a:p>
            <a:endParaRPr lang="en-GB" baseline="30000" dirty="0">
              <a:solidFill>
                <a:srgbClr val="00B050"/>
              </a:solidFill>
            </a:endParaRPr>
          </a:p>
          <a:p>
            <a:endParaRPr lang="LID4096" dirty="0"/>
          </a:p>
        </p:txBody>
      </p:sp>
      <p:pic>
        <p:nvPicPr>
          <p:cNvPr id="4" name="Picture 3" descr="A line drawing of a curve&#10;&#10;Description automatically generated">
            <a:extLst>
              <a:ext uri="{FF2B5EF4-FFF2-40B4-BE49-F238E27FC236}">
                <a16:creationId xmlns:a16="http://schemas.microsoft.com/office/drawing/2014/main" id="{4EF8F771-3AF2-6D8A-F590-E0A3A64E35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2" r="20408" b="13196"/>
          <a:stretch/>
        </p:blipFill>
        <p:spPr>
          <a:xfrm>
            <a:off x="629931" y="465799"/>
            <a:ext cx="5789723" cy="171597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3312A4A-56B6-9F51-F3B7-02FE2287D6AB}"/>
              </a:ext>
            </a:extLst>
          </p:cNvPr>
          <p:cNvSpPr txBox="1"/>
          <p:nvPr/>
        </p:nvSpPr>
        <p:spPr>
          <a:xfrm>
            <a:off x="4016419" y="-24326"/>
            <a:ext cx="86309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dirty="0"/>
              <a:t>MR-TOF signal using barrier</a:t>
            </a:r>
            <a:endParaRPr lang="LID4096" sz="54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962150-922B-5C7E-593B-39D96A2F89FC}"/>
              </a:ext>
            </a:extLst>
          </p:cNvPr>
          <p:cNvSpPr/>
          <p:nvPr/>
        </p:nvSpPr>
        <p:spPr>
          <a:xfrm>
            <a:off x="6386660" y="895101"/>
            <a:ext cx="213360" cy="1104901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" name="Chord 7">
            <a:extLst>
              <a:ext uri="{FF2B5EF4-FFF2-40B4-BE49-F238E27FC236}">
                <a16:creationId xmlns:a16="http://schemas.microsoft.com/office/drawing/2014/main" id="{40C3A682-3634-DD3C-0D35-1482C8D05696}"/>
              </a:ext>
            </a:extLst>
          </p:cNvPr>
          <p:cNvSpPr/>
          <p:nvPr/>
        </p:nvSpPr>
        <p:spPr>
          <a:xfrm>
            <a:off x="2601356" y="742572"/>
            <a:ext cx="213360" cy="912841"/>
          </a:xfrm>
          <a:prstGeom prst="chord">
            <a:avLst>
              <a:gd name="adj1" fmla="val 21565679"/>
              <a:gd name="adj2" fmla="val 10660030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9" name="Chord 8">
            <a:extLst>
              <a:ext uri="{FF2B5EF4-FFF2-40B4-BE49-F238E27FC236}">
                <a16:creationId xmlns:a16="http://schemas.microsoft.com/office/drawing/2014/main" id="{053890E1-A257-F3DC-9B31-0C441DCF073E}"/>
              </a:ext>
            </a:extLst>
          </p:cNvPr>
          <p:cNvSpPr/>
          <p:nvPr/>
        </p:nvSpPr>
        <p:spPr>
          <a:xfrm rot="10800000">
            <a:off x="3617931" y="918929"/>
            <a:ext cx="213360" cy="912841"/>
          </a:xfrm>
          <a:prstGeom prst="chord">
            <a:avLst>
              <a:gd name="adj1" fmla="val 4229301"/>
              <a:gd name="adj2" fmla="val 6589531"/>
            </a:avLst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5FDD96-316A-BCD5-4FE2-F931B0BB9F11}"/>
              </a:ext>
            </a:extLst>
          </p:cNvPr>
          <p:cNvSpPr txBox="1"/>
          <p:nvPr/>
        </p:nvSpPr>
        <p:spPr>
          <a:xfrm>
            <a:off x="2517204" y="87416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A+</a:t>
            </a:r>
            <a:endParaRPr lang="en-SE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C237BD3-95FC-2AA6-D562-FFD1EC334BBF}"/>
              </a:ext>
            </a:extLst>
          </p:cNvPr>
          <p:cNvSpPr/>
          <p:nvPr/>
        </p:nvSpPr>
        <p:spPr>
          <a:xfrm>
            <a:off x="3938697" y="918929"/>
            <a:ext cx="327660" cy="18466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6D8E10D2-526C-F84D-DBB1-8C74D4231C6F}"/>
              </a:ext>
            </a:extLst>
          </p:cNvPr>
          <p:cNvSpPr/>
          <p:nvPr/>
        </p:nvSpPr>
        <p:spPr>
          <a:xfrm rot="10800000">
            <a:off x="2187031" y="1253932"/>
            <a:ext cx="327660" cy="18466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4677ED-B8FA-6C5C-75ED-1157BDDE246D}"/>
              </a:ext>
            </a:extLst>
          </p:cNvPr>
          <p:cNvSpPr txBox="1"/>
          <p:nvPr/>
        </p:nvSpPr>
        <p:spPr>
          <a:xfrm>
            <a:off x="3583287" y="59103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A+</a:t>
            </a:r>
            <a:endParaRPr lang="en-S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7C19D8-4050-F07B-B3F5-5E868F16FFB8}"/>
              </a:ext>
            </a:extLst>
          </p:cNvPr>
          <p:cNvSpPr txBox="1"/>
          <p:nvPr/>
        </p:nvSpPr>
        <p:spPr>
          <a:xfrm>
            <a:off x="6600020" y="1209992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MCP</a:t>
            </a:r>
            <a:endParaRPr lang="en-SE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767C337-8C97-5AF3-7301-458F61DD1C09}"/>
              </a:ext>
            </a:extLst>
          </p:cNvPr>
          <p:cNvCxnSpPr>
            <a:cxnSpLocks/>
          </p:cNvCxnSpPr>
          <p:nvPr/>
        </p:nvCxnSpPr>
        <p:spPr>
          <a:xfrm>
            <a:off x="1691731" y="519010"/>
            <a:ext cx="170678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911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graph with a red line&#10;&#10;Description automatically generated">
            <a:extLst>
              <a:ext uri="{FF2B5EF4-FFF2-40B4-BE49-F238E27FC236}">
                <a16:creationId xmlns:a16="http://schemas.microsoft.com/office/drawing/2014/main" id="{B10D052A-2257-D07D-FBDB-5E03864CC0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8" t="9147"/>
          <a:stretch/>
        </p:blipFill>
        <p:spPr>
          <a:xfrm>
            <a:off x="236220" y="1402635"/>
            <a:ext cx="11094521" cy="530442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637FE7-4203-65D8-22D7-48A6F3724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80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sv-SE" sz="6000" dirty="0"/>
              <a:t>Fast TOF component?</a:t>
            </a:r>
            <a:br>
              <a:rPr lang="sv-SE" dirty="0"/>
            </a:br>
            <a:endParaRPr lang="LID4096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E99191-C75B-7BDB-E15B-6A69FAD00F20}"/>
              </a:ext>
            </a:extLst>
          </p:cNvPr>
          <p:cNvCxnSpPr>
            <a:cxnSpLocks/>
          </p:cNvCxnSpPr>
          <p:nvPr/>
        </p:nvCxnSpPr>
        <p:spPr>
          <a:xfrm>
            <a:off x="2743001" y="2281459"/>
            <a:ext cx="0" cy="358767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graph showing a curve&#10;&#10;Description automatically generated">
            <a:extLst>
              <a:ext uri="{FF2B5EF4-FFF2-40B4-BE49-F238E27FC236}">
                <a16:creationId xmlns:a16="http://schemas.microsoft.com/office/drawing/2014/main" id="{16F69647-8AFB-F939-3268-C4456F3247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" r="9000"/>
          <a:stretch/>
        </p:blipFill>
        <p:spPr>
          <a:xfrm>
            <a:off x="6096000" y="780187"/>
            <a:ext cx="5770424" cy="42906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00E211B7-DBE4-1234-5087-F77E51624D6B}"/>
              </a:ext>
            </a:extLst>
          </p:cNvPr>
          <p:cNvSpPr/>
          <p:nvPr/>
        </p:nvSpPr>
        <p:spPr>
          <a:xfrm rot="10800000">
            <a:off x="7456607" y="2457557"/>
            <a:ext cx="811083" cy="908927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FC473E-C32B-A790-7B25-22F9A6EAFECD}"/>
                  </a:ext>
                </a:extLst>
              </p:cNvPr>
              <p:cNvSpPr txBox="1"/>
              <p:nvPr/>
            </p:nvSpPr>
            <p:spPr>
              <a:xfrm>
                <a:off x="7576449" y="2773442"/>
                <a:ext cx="612943" cy="904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5400" b="1" i="1" baseline="30000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LID4096" sz="5400" b="1" baseline="30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FC473E-C32B-A790-7B25-22F9A6EAFE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449" y="2773442"/>
                <a:ext cx="612943" cy="904222"/>
              </a:xfrm>
              <a:prstGeom prst="rect">
                <a:avLst/>
              </a:prstGeom>
              <a:blipFill>
                <a:blip r:embed="rId4"/>
                <a:stretch>
                  <a:fillRect t="-337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A010E16-01B9-E6B5-0D49-148BD8478643}"/>
              </a:ext>
            </a:extLst>
          </p:cNvPr>
          <p:cNvSpPr txBox="1"/>
          <p:nvPr/>
        </p:nvSpPr>
        <p:spPr>
          <a:xfrm>
            <a:off x="347761" y="922024"/>
            <a:ext cx="5435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Isolating peak with 250 ns gate:</a:t>
            </a:r>
            <a:endParaRPr lang="en-SE" sz="3200" dirty="0"/>
          </a:p>
        </p:txBody>
      </p:sp>
    </p:spTree>
    <p:extLst>
      <p:ext uri="{BB962C8B-B14F-4D97-AF65-F5344CB8AC3E}">
        <p14:creationId xmlns:p14="http://schemas.microsoft.com/office/powerpoint/2010/main" val="2871068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6AE1B-54D8-4076-7F5B-60B7BF842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035" y="307260"/>
            <a:ext cx="11666220" cy="929600"/>
          </a:xfrm>
        </p:spPr>
        <p:txBody>
          <a:bodyPr>
            <a:normAutofit fontScale="90000"/>
          </a:bodyPr>
          <a:lstStyle/>
          <a:p>
            <a:r>
              <a:rPr lang="en-GB" dirty="0"/>
              <a:t>Traditional HCI formation at radioactive beam facilities:</a:t>
            </a:r>
            <a:endParaRPr lang="en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FA07EC-100E-69E4-8EEA-EF180C266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087" y="2278099"/>
            <a:ext cx="5419275" cy="35058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E4AA73-C7C9-CBF9-AEC5-863C37941950}"/>
              </a:ext>
            </a:extLst>
          </p:cNvPr>
          <p:cNvSpPr txBox="1"/>
          <p:nvPr/>
        </p:nvSpPr>
        <p:spPr>
          <a:xfrm>
            <a:off x="7363606" y="6403754"/>
            <a:ext cx="45347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Zschornacka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G., M. Schmidt, and A. Thorn. "Electron beam ion </a:t>
            </a:r>
            <a:endParaRPr lang="en-SE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C9A513-178B-D1AF-D449-4233FDC79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97" y="2659380"/>
            <a:ext cx="6529563" cy="29492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D56E6B-9E9D-3344-F257-CAB3D41A98B8}"/>
              </a:ext>
            </a:extLst>
          </p:cNvPr>
          <p:cNvSpPr txBox="1"/>
          <p:nvPr/>
        </p:nvSpPr>
        <p:spPr>
          <a:xfrm>
            <a:off x="331906" y="2002196"/>
            <a:ext cx="5937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High energy beam through stripper foil:</a:t>
            </a:r>
            <a:endParaRPr lang="en-SE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8FAD3D-5758-AFC3-DC4C-B98CA0160E65}"/>
              </a:ext>
            </a:extLst>
          </p:cNvPr>
          <p:cNvSpPr txBox="1"/>
          <p:nvPr/>
        </p:nvSpPr>
        <p:spPr>
          <a:xfrm>
            <a:off x="7363606" y="1724160"/>
            <a:ext cx="3899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Electron beam ionization:</a:t>
            </a:r>
            <a:endParaRPr lang="en-SE" sz="2800" dirty="0"/>
          </a:p>
        </p:txBody>
      </p:sp>
    </p:spTree>
    <p:extLst>
      <p:ext uri="{BB962C8B-B14F-4D97-AF65-F5344CB8AC3E}">
        <p14:creationId xmlns:p14="http://schemas.microsoft.com/office/powerpoint/2010/main" val="19298704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2969DA7-8127-8DA9-8962-2723959388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8" t="9732" r="8299" b="5123"/>
          <a:stretch/>
        </p:blipFill>
        <p:spPr>
          <a:xfrm>
            <a:off x="7440712" y="1058491"/>
            <a:ext cx="4724400" cy="579950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FD8876-F655-E1C6-81FB-C3E53082E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954" y="14159"/>
            <a:ext cx="8300877" cy="820459"/>
          </a:xfrm>
        </p:spPr>
        <p:txBody>
          <a:bodyPr>
            <a:normAutofit fontScale="90000"/>
          </a:bodyPr>
          <a:lstStyle/>
          <a:p>
            <a:r>
              <a:rPr lang="sv-SE" sz="4800" b="1" dirty="0"/>
              <a:t>Barrier scan with 10 V floor voltage</a:t>
            </a:r>
            <a:endParaRPr lang="LID4096" sz="4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59894E-FB83-46AB-2276-3A410C9FDE48}"/>
              </a:ext>
            </a:extLst>
          </p:cNvPr>
          <p:cNvSpPr txBox="1"/>
          <p:nvPr/>
        </p:nvSpPr>
        <p:spPr>
          <a:xfrm>
            <a:off x="9590349" y="1504806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160V</a:t>
            </a:r>
            <a:endParaRPr lang="LID409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403D1A-BB8D-6EDB-1BDB-D82FC9D3832C}"/>
              </a:ext>
            </a:extLst>
          </p:cNvPr>
          <p:cNvSpPr txBox="1"/>
          <p:nvPr/>
        </p:nvSpPr>
        <p:spPr>
          <a:xfrm>
            <a:off x="9590349" y="2259685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155V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0DDF4A-1F0B-9ED7-FFFC-9E5D5DB82F7A}"/>
              </a:ext>
            </a:extLst>
          </p:cNvPr>
          <p:cNvSpPr txBox="1"/>
          <p:nvPr/>
        </p:nvSpPr>
        <p:spPr>
          <a:xfrm>
            <a:off x="9572985" y="304265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145V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971ACB-92B1-9CFE-36EB-764A0A2C971F}"/>
              </a:ext>
            </a:extLst>
          </p:cNvPr>
          <p:cNvSpPr txBox="1"/>
          <p:nvPr/>
        </p:nvSpPr>
        <p:spPr>
          <a:xfrm>
            <a:off x="9539661" y="3731090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140V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EFE4EC-E111-F94B-0933-685A65C5F404}"/>
              </a:ext>
            </a:extLst>
          </p:cNvPr>
          <p:cNvSpPr txBox="1"/>
          <p:nvPr/>
        </p:nvSpPr>
        <p:spPr>
          <a:xfrm>
            <a:off x="9539661" y="436930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130V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9220DE-DD6B-A8DA-CD8D-4F1B0B5A336C}"/>
              </a:ext>
            </a:extLst>
          </p:cNvPr>
          <p:cNvSpPr txBox="1"/>
          <p:nvPr/>
        </p:nvSpPr>
        <p:spPr>
          <a:xfrm>
            <a:off x="9539661" y="581453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105V</a:t>
            </a:r>
            <a:endParaRPr lang="LID4096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C6737D-B2B4-02BC-52E9-718864994A51}"/>
              </a:ext>
            </a:extLst>
          </p:cNvPr>
          <p:cNvSpPr txBox="1"/>
          <p:nvPr/>
        </p:nvSpPr>
        <p:spPr>
          <a:xfrm>
            <a:off x="9539661" y="5140397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125V</a:t>
            </a:r>
            <a:endParaRPr lang="LID4096" dirty="0"/>
          </a:p>
        </p:txBody>
      </p:sp>
      <p:pic>
        <p:nvPicPr>
          <p:cNvPr id="16" name="Picture 15" descr="A graph showing a curve&#10;&#10;Description automatically generated">
            <a:extLst>
              <a:ext uri="{FF2B5EF4-FFF2-40B4-BE49-F238E27FC236}">
                <a16:creationId xmlns:a16="http://schemas.microsoft.com/office/drawing/2014/main" id="{58D001EA-27E5-F768-054B-82FCBAA2D7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" t="8663" r="9000"/>
          <a:stretch/>
        </p:blipFill>
        <p:spPr>
          <a:xfrm>
            <a:off x="1773167" y="3665963"/>
            <a:ext cx="4250664" cy="28868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Picture 22" descr="A line drawing of a curve&#10;&#10;Description automatically generated">
            <a:extLst>
              <a:ext uri="{FF2B5EF4-FFF2-40B4-BE49-F238E27FC236}">
                <a16:creationId xmlns:a16="http://schemas.microsoft.com/office/drawing/2014/main" id="{4461FDC0-1419-1632-5316-93FE7C883E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2" r="20408" b="13196"/>
          <a:stretch/>
        </p:blipFill>
        <p:spPr>
          <a:xfrm>
            <a:off x="190499" y="1338096"/>
            <a:ext cx="7054760" cy="2090904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F776D94D-863E-939D-08DC-E798644735DE}"/>
              </a:ext>
            </a:extLst>
          </p:cNvPr>
          <p:cNvSpPr/>
          <p:nvPr/>
        </p:nvSpPr>
        <p:spPr>
          <a:xfrm>
            <a:off x="6879499" y="2090660"/>
            <a:ext cx="213360" cy="1104901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E18F393-B50B-4F27-7A3E-E68A53D4FCDB}"/>
              </a:ext>
            </a:extLst>
          </p:cNvPr>
          <p:cNvSpPr/>
          <p:nvPr/>
        </p:nvSpPr>
        <p:spPr>
          <a:xfrm>
            <a:off x="984316" y="1555329"/>
            <a:ext cx="349250" cy="3693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2AC32E-985B-8C7E-AFA3-55C03CAF6826}"/>
              </a:ext>
            </a:extLst>
          </p:cNvPr>
          <p:cNvSpPr txBox="1"/>
          <p:nvPr/>
        </p:nvSpPr>
        <p:spPr>
          <a:xfrm>
            <a:off x="943488" y="151269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A+</a:t>
            </a:r>
            <a:endParaRPr lang="en-SE" dirty="0"/>
          </a:p>
        </p:txBody>
      </p:sp>
      <p:sp>
        <p:nvSpPr>
          <p:cNvPr id="34" name="Chord 33">
            <a:extLst>
              <a:ext uri="{FF2B5EF4-FFF2-40B4-BE49-F238E27FC236}">
                <a16:creationId xmlns:a16="http://schemas.microsoft.com/office/drawing/2014/main" id="{6866B158-707C-0EB8-6323-6F6BFD8B064B}"/>
              </a:ext>
            </a:extLst>
          </p:cNvPr>
          <p:cNvSpPr/>
          <p:nvPr/>
        </p:nvSpPr>
        <p:spPr>
          <a:xfrm>
            <a:off x="1061864" y="1994077"/>
            <a:ext cx="213360" cy="912841"/>
          </a:xfrm>
          <a:prstGeom prst="chord">
            <a:avLst>
              <a:gd name="adj1" fmla="val 2700000"/>
              <a:gd name="adj2" fmla="val 806582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B887C3B-E8E2-8B0B-1422-D61DE1C8CD58}"/>
              </a:ext>
            </a:extLst>
          </p:cNvPr>
          <p:cNvSpPr txBox="1"/>
          <p:nvPr/>
        </p:nvSpPr>
        <p:spPr>
          <a:xfrm>
            <a:off x="962945" y="219888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A+</a:t>
            </a:r>
            <a:endParaRPr lang="en-SE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758DEC5-B577-F5F6-1037-BE5C5067DF93}"/>
              </a:ext>
            </a:extLst>
          </p:cNvPr>
          <p:cNvSpPr/>
          <p:nvPr/>
        </p:nvSpPr>
        <p:spPr>
          <a:xfrm>
            <a:off x="3393689" y="1697356"/>
            <a:ext cx="504810" cy="3693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23C16B-6D36-2DF0-F2E6-94238DB46FEC}"/>
              </a:ext>
            </a:extLst>
          </p:cNvPr>
          <p:cNvSpPr txBox="1"/>
          <p:nvPr/>
        </p:nvSpPr>
        <p:spPr>
          <a:xfrm>
            <a:off x="3452031" y="1682539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A+</a:t>
            </a:r>
            <a:endParaRPr lang="en-SE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9206967-9347-8238-4E04-BFB11B9A706A}"/>
              </a:ext>
            </a:extLst>
          </p:cNvPr>
          <p:cNvSpPr/>
          <p:nvPr/>
        </p:nvSpPr>
        <p:spPr>
          <a:xfrm>
            <a:off x="2416670" y="2977653"/>
            <a:ext cx="574967" cy="27410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5A36DD-7A11-C5EE-C1E0-A52A2686CBBA}"/>
              </a:ext>
            </a:extLst>
          </p:cNvPr>
          <p:cNvSpPr txBox="1"/>
          <p:nvPr/>
        </p:nvSpPr>
        <p:spPr>
          <a:xfrm>
            <a:off x="2518225" y="2926146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A+</a:t>
            </a:r>
            <a:endParaRPr lang="en-SE" dirty="0"/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4A2C89AB-3E7D-094C-8F51-1CF0902CCD69}"/>
              </a:ext>
            </a:extLst>
          </p:cNvPr>
          <p:cNvSpPr/>
          <p:nvPr/>
        </p:nvSpPr>
        <p:spPr>
          <a:xfrm>
            <a:off x="3999139" y="1798691"/>
            <a:ext cx="327660" cy="18466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D2A55CD-F2C9-1328-A885-99F600E9A7BF}"/>
              </a:ext>
            </a:extLst>
          </p:cNvPr>
          <p:cNvSpPr txBox="1"/>
          <p:nvPr/>
        </p:nvSpPr>
        <p:spPr>
          <a:xfrm>
            <a:off x="2373382" y="2629017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Cold </a:t>
            </a:r>
            <a:endParaRPr lang="en-SE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93F1F32-7DF6-685A-3309-D0AF106C2301}"/>
              </a:ext>
            </a:extLst>
          </p:cNvPr>
          <p:cNvCxnSpPr/>
          <p:nvPr/>
        </p:nvCxnSpPr>
        <p:spPr>
          <a:xfrm>
            <a:off x="3427964" y="2198882"/>
            <a:ext cx="94107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657A036-4930-657B-7996-12FCEAF056E6}"/>
              </a:ext>
            </a:extLst>
          </p:cNvPr>
          <p:cNvCxnSpPr/>
          <p:nvPr/>
        </p:nvCxnSpPr>
        <p:spPr>
          <a:xfrm>
            <a:off x="4170589" y="2228163"/>
            <a:ext cx="0" cy="96739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E08F7FE-7FC3-5E19-552A-A92BB33021A7}"/>
              </a:ext>
            </a:extLst>
          </p:cNvPr>
          <p:cNvSpPr txBox="1"/>
          <p:nvPr/>
        </p:nvSpPr>
        <p:spPr>
          <a:xfrm>
            <a:off x="4150749" y="2575723"/>
            <a:ext cx="14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Barrier height</a:t>
            </a:r>
            <a:endParaRPr lang="en-SE" dirty="0"/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539AFCAB-4C4A-C197-5041-525F24479F2B}"/>
              </a:ext>
            </a:extLst>
          </p:cNvPr>
          <p:cNvSpPr/>
          <p:nvPr/>
        </p:nvSpPr>
        <p:spPr>
          <a:xfrm rot="10800000">
            <a:off x="1984344" y="3018479"/>
            <a:ext cx="327660" cy="18466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FFFAAC-45F5-6AA7-BBE3-50D1F0A683B8}"/>
              </a:ext>
            </a:extLst>
          </p:cNvPr>
          <p:cNvSpPr txBox="1"/>
          <p:nvPr/>
        </p:nvSpPr>
        <p:spPr>
          <a:xfrm>
            <a:off x="6679712" y="1721328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MCP</a:t>
            </a:r>
            <a:endParaRPr lang="en-SE" dirty="0"/>
          </a:p>
        </p:txBody>
      </p:sp>
      <p:sp>
        <p:nvSpPr>
          <p:cNvPr id="49" name="Left Brace 48">
            <a:extLst>
              <a:ext uri="{FF2B5EF4-FFF2-40B4-BE49-F238E27FC236}">
                <a16:creationId xmlns:a16="http://schemas.microsoft.com/office/drawing/2014/main" id="{BAC74861-E2A9-17B1-3069-A71AE5CD3BAC}"/>
              </a:ext>
            </a:extLst>
          </p:cNvPr>
          <p:cNvSpPr/>
          <p:nvPr/>
        </p:nvSpPr>
        <p:spPr>
          <a:xfrm rot="16200000">
            <a:off x="3728767" y="4209064"/>
            <a:ext cx="262195" cy="815667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ECDF266-C228-17FA-7561-F999607E6433}"/>
              </a:ext>
            </a:extLst>
          </p:cNvPr>
          <p:cNvSpPr txBox="1"/>
          <p:nvPr/>
        </p:nvSpPr>
        <p:spPr>
          <a:xfrm>
            <a:off x="3557537" y="4685176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Cold</a:t>
            </a:r>
            <a:endParaRPr lang="en-SE" b="1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E3C2E-F582-37C5-DFC2-6665858D97F3}"/>
              </a:ext>
            </a:extLst>
          </p:cNvPr>
          <p:cNvSpPr txBox="1"/>
          <p:nvPr/>
        </p:nvSpPr>
        <p:spPr>
          <a:xfrm>
            <a:off x="8261618" y="704548"/>
            <a:ext cx="3223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TOF vs Barrier height</a:t>
            </a:r>
            <a:endParaRPr lang="en-SE" sz="2800" dirty="0"/>
          </a:p>
        </p:txBody>
      </p:sp>
      <p:sp>
        <p:nvSpPr>
          <p:cNvPr id="52" name="Arrow: Down 51">
            <a:extLst>
              <a:ext uri="{FF2B5EF4-FFF2-40B4-BE49-F238E27FC236}">
                <a16:creationId xmlns:a16="http://schemas.microsoft.com/office/drawing/2014/main" id="{57646C67-8456-F8A1-2DBB-30A1E42818FE}"/>
              </a:ext>
            </a:extLst>
          </p:cNvPr>
          <p:cNvSpPr/>
          <p:nvPr/>
        </p:nvSpPr>
        <p:spPr>
          <a:xfrm rot="9196299">
            <a:off x="4837523" y="4897779"/>
            <a:ext cx="811083" cy="908927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E1F07D0-9A72-C05C-3F9F-B2BE97A00FC6}"/>
                  </a:ext>
                </a:extLst>
              </p:cNvPr>
              <p:cNvSpPr txBox="1"/>
              <p:nvPr/>
            </p:nvSpPr>
            <p:spPr>
              <a:xfrm>
                <a:off x="4997338" y="5283860"/>
                <a:ext cx="612943" cy="904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5400" b="1" i="1" baseline="30000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LID4096" sz="5400" b="1" baseline="30000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E1F07D0-9A72-C05C-3F9F-B2BE97A00F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7338" y="5283860"/>
                <a:ext cx="612943" cy="904222"/>
              </a:xfrm>
              <a:prstGeom prst="rect">
                <a:avLst/>
              </a:prstGeom>
              <a:blipFill>
                <a:blip r:embed="rId5"/>
                <a:stretch>
                  <a:fillRect t="-337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737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21" grpId="0"/>
      <p:bldP spid="36" grpId="0" animBg="1"/>
      <p:bldP spid="37" grpId="0"/>
      <p:bldP spid="38" grpId="0" animBg="1"/>
      <p:bldP spid="39" grpId="0"/>
      <p:bldP spid="40" grpId="0" animBg="1"/>
      <p:bldP spid="41" grpId="0"/>
      <p:bldP spid="47" grpId="0" animBg="1"/>
      <p:bldP spid="49" grpId="0" animBg="1"/>
      <p:bldP spid="50" grpId="0"/>
      <p:bldP spid="51" grpId="0"/>
      <p:bldP spid="52" grpId="0" animBg="1"/>
      <p:bldP spid="5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6167F-46AC-893C-A847-B386D1E08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140" y="282251"/>
            <a:ext cx="10173220" cy="706573"/>
          </a:xfrm>
        </p:spPr>
        <p:txBody>
          <a:bodyPr>
            <a:noAutofit/>
          </a:bodyPr>
          <a:lstStyle/>
          <a:p>
            <a:r>
              <a:rPr lang="en-GB" sz="4800" b="1" dirty="0"/>
              <a:t>Isolating slow peak with 160 V Barrier</a:t>
            </a:r>
            <a:endParaRPr lang="en-SE" sz="4800" b="1" dirty="0"/>
          </a:p>
        </p:txBody>
      </p:sp>
      <p:pic>
        <p:nvPicPr>
          <p:cNvPr id="5" name="Content Placeholder 4" descr="A graph of a graph&#10;&#10;Description automatically generated">
            <a:extLst>
              <a:ext uri="{FF2B5EF4-FFF2-40B4-BE49-F238E27FC236}">
                <a16:creationId xmlns:a16="http://schemas.microsoft.com/office/drawing/2014/main" id="{184F19F6-CCC9-99BC-0B59-71C7C98359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1" t="9421" r="9157" b="1105"/>
          <a:stretch/>
        </p:blipFill>
        <p:spPr>
          <a:xfrm>
            <a:off x="178262" y="1219605"/>
            <a:ext cx="10649758" cy="5525818"/>
          </a:xfrm>
        </p:spPr>
      </p:pic>
      <p:pic>
        <p:nvPicPr>
          <p:cNvPr id="9" name="Picture 8" descr="A graph of a sun&#10;&#10;Description automatically generated">
            <a:extLst>
              <a:ext uri="{FF2B5EF4-FFF2-40B4-BE49-F238E27FC236}">
                <a16:creationId xmlns:a16="http://schemas.microsoft.com/office/drawing/2014/main" id="{65E6995F-7B96-6EBE-9FE7-FB63D44BF7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07" b="3741"/>
          <a:stretch/>
        </p:blipFill>
        <p:spPr>
          <a:xfrm>
            <a:off x="3617413" y="3562455"/>
            <a:ext cx="2273453" cy="24741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B327DD-0781-0C6C-3420-4CE2E5CCE6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810" b="4361"/>
          <a:stretch/>
        </p:blipFill>
        <p:spPr>
          <a:xfrm>
            <a:off x="1209800" y="3562455"/>
            <a:ext cx="2314043" cy="24741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0F2C556-4267-C5B9-2281-1E75F9DFAA3F}"/>
              </a:ext>
            </a:extLst>
          </p:cNvPr>
          <p:cNvSpPr txBox="1"/>
          <p:nvPr/>
        </p:nvSpPr>
        <p:spPr>
          <a:xfrm>
            <a:off x="1257542" y="3198167"/>
            <a:ext cx="2178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-180V MCP bias</a:t>
            </a:r>
            <a:endParaRPr lang="en-SE" sz="2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C519F5-AAEA-EF1F-AB6F-47339048C417}"/>
              </a:ext>
            </a:extLst>
          </p:cNvPr>
          <p:cNvSpPr txBox="1"/>
          <p:nvPr/>
        </p:nvSpPr>
        <p:spPr>
          <a:xfrm>
            <a:off x="3867518" y="3198166"/>
            <a:ext cx="1773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0V MCP bias</a:t>
            </a:r>
            <a:endParaRPr lang="en-SE" sz="2400" b="1" dirty="0"/>
          </a:p>
        </p:txBody>
      </p:sp>
      <p:pic>
        <p:nvPicPr>
          <p:cNvPr id="13" name="Picture 12" descr="A line drawing of a curve&#10;&#10;Description automatically generated">
            <a:extLst>
              <a:ext uri="{FF2B5EF4-FFF2-40B4-BE49-F238E27FC236}">
                <a16:creationId xmlns:a16="http://schemas.microsoft.com/office/drawing/2014/main" id="{8335EE93-72EC-B6E6-2CD8-DA1A1113898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2" r="66107" b="13196"/>
          <a:stretch/>
        </p:blipFill>
        <p:spPr>
          <a:xfrm>
            <a:off x="7125600" y="2526327"/>
            <a:ext cx="2929140" cy="281097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48E7F44F-0001-FFE2-B23B-CF074227588F}"/>
              </a:ext>
            </a:extLst>
          </p:cNvPr>
          <p:cNvSpPr/>
          <p:nvPr/>
        </p:nvSpPr>
        <p:spPr>
          <a:xfrm>
            <a:off x="8649553" y="3429000"/>
            <a:ext cx="303252" cy="15200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E7694B4-231E-E41A-040B-7434C1F43939}"/>
              </a:ext>
            </a:extLst>
          </p:cNvPr>
          <p:cNvSpPr/>
          <p:nvPr/>
        </p:nvSpPr>
        <p:spPr>
          <a:xfrm>
            <a:off x="7923212" y="3429000"/>
            <a:ext cx="303252" cy="15200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CBA2C9D-5206-F387-6C7E-763987F24AA6}"/>
              </a:ext>
            </a:extLst>
          </p:cNvPr>
          <p:cNvSpPr/>
          <p:nvPr/>
        </p:nvSpPr>
        <p:spPr>
          <a:xfrm>
            <a:off x="9045676" y="5210644"/>
            <a:ext cx="780016" cy="2888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25D554C-328D-6E81-B1C1-63A9767143FA}"/>
              </a:ext>
            </a:extLst>
          </p:cNvPr>
          <p:cNvSpPr/>
          <p:nvPr/>
        </p:nvSpPr>
        <p:spPr>
          <a:xfrm rot="10800000">
            <a:off x="7531174" y="5192871"/>
            <a:ext cx="780016" cy="2888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E459BF0-8C00-7DD9-EE15-E0D2F92F0616}"/>
              </a:ext>
            </a:extLst>
          </p:cNvPr>
          <p:cNvSpPr txBox="1"/>
          <p:nvPr/>
        </p:nvSpPr>
        <p:spPr>
          <a:xfrm>
            <a:off x="8572591" y="3931813"/>
            <a:ext cx="457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A-</a:t>
            </a:r>
            <a:endParaRPr lang="en-SE" sz="2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189C90-7F4C-58AD-E9ED-EE1DDFFDC800}"/>
              </a:ext>
            </a:extLst>
          </p:cNvPr>
          <p:cNvSpPr txBox="1"/>
          <p:nvPr/>
        </p:nvSpPr>
        <p:spPr>
          <a:xfrm>
            <a:off x="7865171" y="3927297"/>
            <a:ext cx="457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A-</a:t>
            </a:r>
            <a:endParaRPr lang="en-SE" sz="2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B2E646-90D9-8907-BFA1-6475D11D3BBB}"/>
              </a:ext>
            </a:extLst>
          </p:cNvPr>
          <p:cNvSpPr txBox="1"/>
          <p:nvPr/>
        </p:nvSpPr>
        <p:spPr>
          <a:xfrm>
            <a:off x="9275649" y="5378284"/>
            <a:ext cx="457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A-</a:t>
            </a:r>
            <a:endParaRPr lang="en-SE" sz="2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784E6B-5285-9325-BD7D-00D131B05855}"/>
              </a:ext>
            </a:extLst>
          </p:cNvPr>
          <p:cNvSpPr txBox="1"/>
          <p:nvPr/>
        </p:nvSpPr>
        <p:spPr>
          <a:xfrm>
            <a:off x="7820100" y="5349802"/>
            <a:ext cx="457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A-</a:t>
            </a:r>
            <a:endParaRPr lang="en-SE" sz="2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90BF5C-1543-D71C-356B-5DAE3865CD11}"/>
              </a:ext>
            </a:extLst>
          </p:cNvPr>
          <p:cNvSpPr txBox="1"/>
          <p:nvPr/>
        </p:nvSpPr>
        <p:spPr>
          <a:xfrm>
            <a:off x="9811719" y="5158885"/>
            <a:ext cx="89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 MCP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77125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B3A79-F462-8F7A-D63F-ADC707F1A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945" y="20437"/>
            <a:ext cx="9776109" cy="820800"/>
          </a:xfrm>
        </p:spPr>
        <p:txBody>
          <a:bodyPr>
            <a:normAutofit fontScale="90000"/>
          </a:bodyPr>
          <a:lstStyle/>
          <a:p>
            <a:r>
              <a:rPr lang="en-US" dirty="0"/>
              <a:t>Floor voltage scan with release from MCP side</a:t>
            </a:r>
            <a:endParaRPr lang="LID4096" dirty="0"/>
          </a:p>
        </p:txBody>
      </p:sp>
      <p:pic>
        <p:nvPicPr>
          <p:cNvPr id="4" name="Picture 3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77B1C46-B43B-9CA1-5F2E-D659B9A072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466"/>
          <a:stretch/>
        </p:blipFill>
        <p:spPr>
          <a:xfrm>
            <a:off x="440742" y="939976"/>
            <a:ext cx="3646150" cy="5856502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A1C212C4-A704-ECB1-CFA2-8421895C543F}"/>
              </a:ext>
            </a:extLst>
          </p:cNvPr>
          <p:cNvSpPr/>
          <p:nvPr/>
        </p:nvSpPr>
        <p:spPr>
          <a:xfrm>
            <a:off x="4374427" y="3211161"/>
            <a:ext cx="318167" cy="820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22FEF0F-CA15-E104-9429-B663F3C636F4}"/>
              </a:ext>
            </a:extLst>
          </p:cNvPr>
          <p:cNvCxnSpPr>
            <a:cxnSpLocks/>
          </p:cNvCxnSpPr>
          <p:nvPr/>
        </p:nvCxnSpPr>
        <p:spPr>
          <a:xfrm>
            <a:off x="1590897" y="949593"/>
            <a:ext cx="0" cy="5343936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graph of different colored dots and numbers&#10;&#10;Description automatically generated">
            <a:extLst>
              <a:ext uri="{FF2B5EF4-FFF2-40B4-BE49-F238E27FC236}">
                <a16:creationId xmlns:a16="http://schemas.microsoft.com/office/drawing/2014/main" id="{0484C5C5-E67A-3A8F-CB50-53C8876421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" t="7431" r="8220" b="3366"/>
          <a:stretch/>
        </p:blipFill>
        <p:spPr>
          <a:xfrm>
            <a:off x="4935984" y="782407"/>
            <a:ext cx="6123132" cy="5891994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CC368D-D795-1A43-D7D0-9BC4A9A78E0D}"/>
              </a:ext>
            </a:extLst>
          </p:cNvPr>
          <p:cNvCxnSpPr>
            <a:cxnSpLocks/>
          </p:cNvCxnSpPr>
          <p:nvPr/>
        </p:nvCxnSpPr>
        <p:spPr>
          <a:xfrm flipH="1">
            <a:off x="5511054" y="5857996"/>
            <a:ext cx="5439348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BC147F7-D101-58EB-CB19-50741B1905E9}"/>
              </a:ext>
            </a:extLst>
          </p:cNvPr>
          <p:cNvSpPr txBox="1"/>
          <p:nvPr/>
        </p:nvSpPr>
        <p:spPr>
          <a:xfrm>
            <a:off x="5628442" y="5334776"/>
            <a:ext cx="1629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Constant!</a:t>
            </a:r>
            <a:endParaRPr lang="en-SE" sz="2800" b="1" dirty="0"/>
          </a:p>
        </p:txBody>
      </p:sp>
    </p:spTree>
    <p:extLst>
      <p:ext uri="{BB962C8B-B14F-4D97-AF65-F5344CB8AC3E}">
        <p14:creationId xmlns:p14="http://schemas.microsoft.com/office/powerpoint/2010/main" val="6202932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FAF6F-E6EF-7DD5-ACEE-45E0ADE3B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E28A179-D379-91A5-97BB-AC3C5662DB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10543" r="9274" b="6667"/>
          <a:stretch/>
        </p:blipFill>
        <p:spPr>
          <a:xfrm>
            <a:off x="838200" y="150921"/>
            <a:ext cx="9920177" cy="655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572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02C4D-C404-7673-2155-72BB0FE71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789" y="29576"/>
            <a:ext cx="9168276" cy="925806"/>
          </a:xfrm>
        </p:spPr>
        <p:txBody>
          <a:bodyPr>
            <a:normAutofit/>
          </a:bodyPr>
          <a:lstStyle/>
          <a:p>
            <a:r>
              <a:rPr lang="sv-SE" dirty="0"/>
              <a:t>Ion time changes the 7+ population</a:t>
            </a:r>
            <a:endParaRPr lang="LID4096" dirty="0"/>
          </a:p>
        </p:txBody>
      </p:sp>
      <p:pic>
        <p:nvPicPr>
          <p:cNvPr id="5" name="Content Placeholder 4" descr="A graph of a graph&#10;&#10;Description automatically generated">
            <a:extLst>
              <a:ext uri="{FF2B5EF4-FFF2-40B4-BE49-F238E27FC236}">
                <a16:creationId xmlns:a16="http://schemas.microsoft.com/office/drawing/2014/main" id="{DEA2D7DF-9182-AB26-A53A-F791CCEA79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" t="10404" r="8900" b="3143"/>
          <a:stretch/>
        </p:blipFill>
        <p:spPr>
          <a:xfrm>
            <a:off x="-1" y="1224887"/>
            <a:ext cx="8092035" cy="519201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3AB755-962D-1718-B4BD-5D536F80622C}"/>
              </a:ext>
            </a:extLst>
          </p:cNvPr>
          <p:cNvSpPr txBox="1"/>
          <p:nvPr/>
        </p:nvSpPr>
        <p:spPr>
          <a:xfrm>
            <a:off x="2132274" y="2153559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7D0B"/>
                </a:solidFill>
              </a:rPr>
              <a:t>20s</a:t>
            </a:r>
            <a:endParaRPr lang="LID4096" b="1" dirty="0">
              <a:solidFill>
                <a:srgbClr val="FF7D0B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5ED4A6-CC2C-F8F5-8866-60E79DEF7E0F}"/>
              </a:ext>
            </a:extLst>
          </p:cNvPr>
          <p:cNvSpPr txBox="1"/>
          <p:nvPr/>
        </p:nvSpPr>
        <p:spPr>
          <a:xfrm>
            <a:off x="2086897" y="3451562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1F77B4"/>
                </a:solidFill>
              </a:rPr>
              <a:t>5s</a:t>
            </a:r>
            <a:endParaRPr lang="LID4096" b="1" dirty="0">
              <a:solidFill>
                <a:srgbClr val="1F77B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A82102-FF8C-6E96-CCC1-1534A99F6131}"/>
              </a:ext>
            </a:extLst>
          </p:cNvPr>
          <p:cNvSpPr txBox="1"/>
          <p:nvPr/>
        </p:nvSpPr>
        <p:spPr>
          <a:xfrm>
            <a:off x="2086897" y="1331124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2A9F2A"/>
                </a:solidFill>
              </a:rPr>
              <a:t>40s</a:t>
            </a:r>
            <a:endParaRPr lang="LID4096" b="1" dirty="0">
              <a:solidFill>
                <a:srgbClr val="2A9F2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D4EA91-384A-2F6B-278B-85FC70CA87B2}"/>
              </a:ext>
            </a:extLst>
          </p:cNvPr>
          <p:cNvSpPr txBox="1"/>
          <p:nvPr/>
        </p:nvSpPr>
        <p:spPr>
          <a:xfrm>
            <a:off x="2088500" y="5568053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1D9A1D"/>
                </a:solidFill>
              </a:rPr>
              <a:t>40s</a:t>
            </a:r>
            <a:endParaRPr lang="LID4096" b="1" dirty="0">
              <a:solidFill>
                <a:srgbClr val="1D9A1D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1E22C0-39DB-1F25-06BE-3D53A73A13EB}"/>
              </a:ext>
            </a:extLst>
          </p:cNvPr>
          <p:cNvSpPr txBox="1"/>
          <p:nvPr/>
        </p:nvSpPr>
        <p:spPr>
          <a:xfrm>
            <a:off x="2082595" y="5307974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7D0B"/>
                </a:solidFill>
              </a:rPr>
              <a:t>20s</a:t>
            </a:r>
            <a:endParaRPr lang="LID4096" b="1" dirty="0">
              <a:solidFill>
                <a:srgbClr val="FF7D0B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7D0A12-2DDA-650D-7BF4-9A79E0610641}"/>
              </a:ext>
            </a:extLst>
          </p:cNvPr>
          <p:cNvSpPr txBox="1"/>
          <p:nvPr/>
        </p:nvSpPr>
        <p:spPr>
          <a:xfrm>
            <a:off x="2098779" y="5068216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1F77B4"/>
                </a:solidFill>
              </a:rPr>
              <a:t>5s</a:t>
            </a:r>
            <a:endParaRPr lang="LID4096" b="1" dirty="0">
              <a:solidFill>
                <a:srgbClr val="1F77B4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1A5DED1-BD5B-4C10-CB0F-CFB028B943E1}"/>
              </a:ext>
            </a:extLst>
          </p:cNvPr>
          <p:cNvSpPr txBox="1">
            <a:spLocks/>
          </p:cNvSpPr>
          <p:nvPr/>
        </p:nvSpPr>
        <p:spPr>
          <a:xfrm>
            <a:off x="250894" y="1755877"/>
            <a:ext cx="32368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LID4096" dirty="0"/>
          </a:p>
        </p:txBody>
      </p:sp>
      <p:pic>
        <p:nvPicPr>
          <p:cNvPr id="4" name="Picture 3" descr="A graph with a red line and blue dots&#10;&#10;Description automatically generated">
            <a:extLst>
              <a:ext uri="{FF2B5EF4-FFF2-40B4-BE49-F238E27FC236}">
                <a16:creationId xmlns:a16="http://schemas.microsoft.com/office/drawing/2014/main" id="{CE998CAC-2E25-2F31-0E9F-6190991C39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551" y="3429000"/>
            <a:ext cx="3464738" cy="3109603"/>
          </a:xfrm>
          <a:prstGeom prst="rect">
            <a:avLst/>
          </a:prstGeom>
        </p:spPr>
      </p:pic>
      <p:pic>
        <p:nvPicPr>
          <p:cNvPr id="14" name="Picture 13" descr="A graph with a line and a green line&#10;&#10;Description automatically generated">
            <a:extLst>
              <a:ext uri="{FF2B5EF4-FFF2-40B4-BE49-F238E27FC236}">
                <a16:creationId xmlns:a16="http://schemas.microsoft.com/office/drawing/2014/main" id="{4D6E8C56-D804-9F9F-E11C-698173DCCD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677" y="791852"/>
            <a:ext cx="3216721" cy="289424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0D12C4-780D-97D5-A467-2FDDC03DC4E9}"/>
              </a:ext>
            </a:extLst>
          </p:cNvPr>
          <p:cNvSpPr txBox="1"/>
          <p:nvPr/>
        </p:nvSpPr>
        <p:spPr>
          <a:xfrm>
            <a:off x="2343538" y="6453538"/>
            <a:ext cx="5208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The other peaks do not change significantly with time</a:t>
            </a:r>
            <a:endParaRPr lang="LID4096" dirty="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D2C8F746-E4F4-FD8B-E93B-11B0D3EDE0D6}"/>
              </a:ext>
            </a:extLst>
          </p:cNvPr>
          <p:cNvSpPr/>
          <p:nvPr/>
        </p:nvSpPr>
        <p:spPr>
          <a:xfrm rot="10800000">
            <a:off x="2077344" y="4287879"/>
            <a:ext cx="402609" cy="70405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58B09BFD-02C8-77D4-1B4C-7CB75FD5E163}"/>
              </a:ext>
            </a:extLst>
          </p:cNvPr>
          <p:cNvSpPr/>
          <p:nvPr/>
        </p:nvSpPr>
        <p:spPr>
          <a:xfrm rot="10800000">
            <a:off x="4046017" y="2238973"/>
            <a:ext cx="402609" cy="704059"/>
          </a:xfrm>
          <a:prstGeom prst="downArrow">
            <a:avLst/>
          </a:prstGeom>
          <a:solidFill>
            <a:srgbClr val="219C2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479428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559A5-C909-252F-4F5E-84CBE5D47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Content Placeholder 4" descr="A graph of a voltage&#10;&#10;Description automatically generated">
            <a:extLst>
              <a:ext uri="{FF2B5EF4-FFF2-40B4-BE49-F238E27FC236}">
                <a16:creationId xmlns:a16="http://schemas.microsoft.com/office/drawing/2014/main" id="{C6428D97-763B-7484-0602-554E21463E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" t="10227" r="7893" b="1589"/>
          <a:stretch/>
        </p:blipFill>
        <p:spPr>
          <a:xfrm>
            <a:off x="459828" y="951815"/>
            <a:ext cx="10010240" cy="5541060"/>
          </a:xfrm>
        </p:spPr>
      </p:pic>
    </p:spTree>
    <p:extLst>
      <p:ext uri="{BB962C8B-B14F-4D97-AF65-F5344CB8AC3E}">
        <p14:creationId xmlns:p14="http://schemas.microsoft.com/office/powerpoint/2010/main" val="2115920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3E0C9-72CD-919C-F8DD-109D5CF77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24350-25DC-6923-916E-278A05903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6BD7B7-E542-0CDF-CBBF-ECEECDA78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63" y="1825625"/>
            <a:ext cx="11287285" cy="339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4319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E25A8-5EC7-75CB-BFC7-E111D1D89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0788" y="11406"/>
            <a:ext cx="5901853" cy="804310"/>
          </a:xfrm>
        </p:spPr>
        <p:txBody>
          <a:bodyPr>
            <a:normAutofit/>
          </a:bodyPr>
          <a:lstStyle/>
          <a:p>
            <a:r>
              <a:rPr lang="sv-SE" dirty="0"/>
              <a:t>Elena side measurment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E07C4C-FD0A-F111-01B7-CF264708CBD2}"/>
              </a:ext>
            </a:extLst>
          </p:cNvPr>
          <p:cNvSpPr txBox="1"/>
          <p:nvPr/>
        </p:nvSpPr>
        <p:spPr>
          <a:xfrm>
            <a:off x="2629294" y="1003811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-180V</a:t>
            </a:r>
            <a:endParaRPr lang="LID4096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764EF2-2CC7-3FAB-1500-A2943A0D7C4C}"/>
              </a:ext>
            </a:extLst>
          </p:cNvPr>
          <p:cNvSpPr txBox="1"/>
          <p:nvPr/>
        </p:nvSpPr>
        <p:spPr>
          <a:xfrm>
            <a:off x="10458091" y="707106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+130V floor</a:t>
            </a:r>
            <a:endParaRPr lang="LID4096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96D3898-021A-EBA0-53D3-991E193C8C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412" b="48430"/>
          <a:stretch/>
        </p:blipFill>
        <p:spPr>
          <a:xfrm>
            <a:off x="4066213" y="1163406"/>
            <a:ext cx="7867315" cy="609810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F5C8A27-F68D-D469-B898-C56E790F86DC}"/>
              </a:ext>
            </a:extLst>
          </p:cNvPr>
          <p:cNvCxnSpPr>
            <a:cxnSpLocks/>
          </p:cNvCxnSpPr>
          <p:nvPr/>
        </p:nvCxnSpPr>
        <p:spPr>
          <a:xfrm flipH="1">
            <a:off x="2704206" y="1478996"/>
            <a:ext cx="8479436" cy="0"/>
          </a:xfrm>
          <a:prstGeom prst="straightConnector1">
            <a:avLst/>
          </a:prstGeom>
          <a:ln w="5715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AD999FF1-AEF1-61C9-9705-C6A6F6D809BC}"/>
              </a:ext>
            </a:extLst>
          </p:cNvPr>
          <p:cNvSpPr/>
          <p:nvPr/>
        </p:nvSpPr>
        <p:spPr>
          <a:xfrm>
            <a:off x="2516173" y="1240704"/>
            <a:ext cx="226243" cy="480961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ECB93C-D7D8-1288-B78B-62286B6F6B79}"/>
              </a:ext>
            </a:extLst>
          </p:cNvPr>
          <p:cNvSpPr txBox="1"/>
          <p:nvPr/>
        </p:nvSpPr>
        <p:spPr>
          <a:xfrm>
            <a:off x="6863629" y="661557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1.568m</a:t>
            </a:r>
            <a:endParaRPr lang="LID4096" sz="2800" b="1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C82BBD5-AA3A-C342-6055-FFC34EA51123}"/>
              </a:ext>
            </a:extLst>
          </p:cNvPr>
          <p:cNvCxnSpPr/>
          <p:nvPr/>
        </p:nvCxnSpPr>
        <p:spPr>
          <a:xfrm>
            <a:off x="11183642" y="1003811"/>
            <a:ext cx="0" cy="11430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2DE23BD8-69D8-74D6-77D2-68566C2A80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1" t="9746" r="8359"/>
          <a:stretch/>
        </p:blipFill>
        <p:spPr>
          <a:xfrm>
            <a:off x="48209" y="2338747"/>
            <a:ext cx="7717841" cy="41172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90BD03-8AB1-1E38-03E8-737E7EE23C38}"/>
              </a:ext>
            </a:extLst>
          </p:cNvPr>
          <p:cNvSpPr txBox="1"/>
          <p:nvPr/>
        </p:nvSpPr>
        <p:spPr>
          <a:xfrm>
            <a:off x="3157699" y="5484857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H+</a:t>
            </a:r>
            <a:endParaRPr lang="LID4096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3F07DE-514E-2C75-B8BD-23121A39E040}"/>
              </a:ext>
            </a:extLst>
          </p:cNvPr>
          <p:cNvSpPr txBox="1"/>
          <p:nvPr/>
        </p:nvSpPr>
        <p:spPr>
          <a:xfrm>
            <a:off x="3821595" y="4288606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N</a:t>
            </a:r>
            <a:r>
              <a:rPr lang="sv-SE" b="1" baseline="30000" dirty="0"/>
              <a:t>7+</a:t>
            </a:r>
            <a:endParaRPr lang="LID4096" b="1" baseline="30000" dirty="0"/>
          </a:p>
        </p:txBody>
      </p:sp>
      <p:pic>
        <p:nvPicPr>
          <p:cNvPr id="14" name="Picture 13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6D2E4B52-3E41-BE58-5314-F3B09D8A75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24" y="839056"/>
            <a:ext cx="1933845" cy="15683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6BA02F0-9AB6-1E3E-43D8-944D3070DF8D}"/>
              </a:ext>
            </a:extLst>
          </p:cNvPr>
          <p:cNvSpPr txBox="1"/>
          <p:nvPr/>
        </p:nvSpPr>
        <p:spPr>
          <a:xfrm>
            <a:off x="885498" y="2993672"/>
            <a:ext cx="16900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10 kV trapping potential</a:t>
            </a:r>
            <a:endParaRPr lang="LID4096" sz="1200" dirty="0"/>
          </a:p>
        </p:txBody>
      </p:sp>
      <p:pic>
        <p:nvPicPr>
          <p:cNvPr id="17" name="Picture 1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9050B34-9C6D-0A91-2119-3FB19DFC87D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" t="11570" r="7132" b="5990"/>
          <a:stretch/>
        </p:blipFill>
        <p:spPr>
          <a:xfrm>
            <a:off x="7687009" y="2146811"/>
            <a:ext cx="4387848" cy="430919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B8DB5E7-B267-F105-62A1-055CC2738CFB}"/>
              </a:ext>
            </a:extLst>
          </p:cNvPr>
          <p:cNvSpPr txBox="1"/>
          <p:nvPr/>
        </p:nvSpPr>
        <p:spPr>
          <a:xfrm>
            <a:off x="4383612" y="4698995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aseline="30000" dirty="0"/>
              <a:t>15</a:t>
            </a:r>
            <a:r>
              <a:rPr lang="sv-SE" dirty="0"/>
              <a:t>O/</a:t>
            </a:r>
            <a:r>
              <a:rPr lang="sv-SE" baseline="30000" dirty="0"/>
              <a:t>15</a:t>
            </a:r>
            <a:r>
              <a:rPr lang="sv-SE" dirty="0"/>
              <a:t>N</a:t>
            </a:r>
            <a:r>
              <a:rPr lang="sv-SE" baseline="30000" dirty="0"/>
              <a:t>5+</a:t>
            </a:r>
            <a:endParaRPr lang="LID4096" baseline="30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3C5058-C954-1297-830B-18C2C6F3C052}"/>
              </a:ext>
            </a:extLst>
          </p:cNvPr>
          <p:cNvSpPr txBox="1"/>
          <p:nvPr/>
        </p:nvSpPr>
        <p:spPr>
          <a:xfrm>
            <a:off x="5600499" y="351364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O</a:t>
            </a:r>
            <a:r>
              <a:rPr lang="sv-SE" baseline="30000" dirty="0"/>
              <a:t>4+</a:t>
            </a:r>
            <a:endParaRPr lang="LID4096" baseline="30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4025C5-ABC7-BA70-A815-86AD06A60ECE}"/>
              </a:ext>
            </a:extLst>
          </p:cNvPr>
          <p:cNvSpPr txBox="1"/>
          <p:nvPr/>
        </p:nvSpPr>
        <p:spPr>
          <a:xfrm>
            <a:off x="5600499" y="290556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aseline="30000" dirty="0"/>
              <a:t>15</a:t>
            </a:r>
            <a:r>
              <a:rPr lang="sv-SE" dirty="0"/>
              <a:t>N</a:t>
            </a:r>
            <a:r>
              <a:rPr lang="sv-SE" baseline="30000" dirty="0"/>
              <a:t>3+</a:t>
            </a:r>
            <a:endParaRPr lang="LID4096" baseline="30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731F53-FBFD-430E-6AFE-B85ED0A868AF}"/>
              </a:ext>
            </a:extLst>
          </p:cNvPr>
          <p:cNvSpPr txBox="1"/>
          <p:nvPr/>
        </p:nvSpPr>
        <p:spPr>
          <a:xfrm>
            <a:off x="3000973" y="2384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</a:t>
            </a:r>
            <a:endParaRPr lang="LID4096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E8CF576-10E4-7956-7AD7-5203D9D22A05}"/>
              </a:ext>
            </a:extLst>
          </p:cNvPr>
          <p:cNvSpPr txBox="1"/>
          <p:nvPr/>
        </p:nvSpPr>
        <p:spPr>
          <a:xfrm>
            <a:off x="4009145" y="2384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2</a:t>
            </a:r>
            <a:endParaRPr lang="LID4096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6FF08C-CBBD-69D8-DBD5-B0DAD2C9FF75}"/>
              </a:ext>
            </a:extLst>
          </p:cNvPr>
          <p:cNvSpPr txBox="1"/>
          <p:nvPr/>
        </p:nvSpPr>
        <p:spPr>
          <a:xfrm>
            <a:off x="4604665" y="23964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3</a:t>
            </a:r>
            <a:endParaRPr lang="LID4096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526B12-59B0-D969-4BA6-4A47EF80EFAA}"/>
              </a:ext>
            </a:extLst>
          </p:cNvPr>
          <p:cNvSpPr txBox="1"/>
          <p:nvPr/>
        </p:nvSpPr>
        <p:spPr>
          <a:xfrm>
            <a:off x="5108056" y="24037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4</a:t>
            </a:r>
            <a:endParaRPr lang="LID4096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01C64B-502F-ADFA-F22C-DC90BF1CF9C1}"/>
              </a:ext>
            </a:extLst>
          </p:cNvPr>
          <p:cNvSpPr txBox="1"/>
          <p:nvPr/>
        </p:nvSpPr>
        <p:spPr>
          <a:xfrm>
            <a:off x="5651602" y="238557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5</a:t>
            </a:r>
            <a:endParaRPr lang="LID4096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27E056B-B785-4251-C3D0-1EE85BA5F363}"/>
              </a:ext>
            </a:extLst>
          </p:cNvPr>
          <p:cNvSpPr txBox="1"/>
          <p:nvPr/>
        </p:nvSpPr>
        <p:spPr>
          <a:xfrm>
            <a:off x="4644468" y="5012385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C</a:t>
            </a:r>
            <a:r>
              <a:rPr lang="sv-SE" baseline="30000" dirty="0"/>
              <a:t>6+</a:t>
            </a:r>
            <a:endParaRPr lang="LID4096" baseline="30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3E56547-E84D-EF34-C529-1DBAB8A282C0}"/>
              </a:ext>
            </a:extLst>
          </p:cNvPr>
          <p:cNvSpPr txBox="1"/>
          <p:nvPr/>
        </p:nvSpPr>
        <p:spPr>
          <a:xfrm>
            <a:off x="6129920" y="3865349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B</a:t>
            </a:r>
            <a:r>
              <a:rPr lang="sv-SE" baseline="30000" dirty="0"/>
              <a:t>6+</a:t>
            </a:r>
            <a:endParaRPr lang="LID4096" baseline="30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AC8EBD-F034-0E19-F9E2-7612DB4A600B}"/>
              </a:ext>
            </a:extLst>
          </p:cNvPr>
          <p:cNvSpPr txBox="1"/>
          <p:nvPr/>
        </p:nvSpPr>
        <p:spPr>
          <a:xfrm>
            <a:off x="5653911" y="5531023"/>
            <a:ext cx="1906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10V deep potential @150V</a:t>
            </a:r>
            <a:endParaRPr lang="LID4096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4D69B4D-3138-B0F9-BC2C-A3614D78213F}"/>
                  </a:ext>
                </a:extLst>
              </p:cNvPr>
              <p:cNvSpPr txBox="1"/>
              <p:nvPr/>
            </p:nvSpPr>
            <p:spPr>
              <a:xfrm>
                <a:off x="635037" y="311356"/>
                <a:ext cx="2516779" cy="4218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1200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sv-SE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v-S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sv-SE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sz="1200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sv-SE" sz="1200" b="0" i="1" smtClean="0">
                                          <a:latin typeface="Cambria Math" panose="02040503050406030204" pitchFamily="18" charset="0"/>
                                        </a:rPr>
                                        <m:t>𝑒𝑓𝑓</m:t>
                                      </m:r>
                                    </m:sub>
                                  </m:sSub>
                                  <m:r>
                                    <a:rPr lang="sv-SE" sz="12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sv-SE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sz="1200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sv-SE" sz="1200" b="0" i="1" smtClean="0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  <m:r>
                                        <a:rPr lang="sv-SE" sz="1200" b="0" i="1" smtClean="0">
                                          <a:latin typeface="Cambria Math" panose="02040503050406030204" pitchFamily="18" charset="0"/>
                                        </a:rPr>
                                        <m:t>𝑇𝑡𝑟𝑎𝑝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sv-SE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sv-S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𝑒</m:t>
                          </m:r>
                          <m:sSup>
                            <m:sSupPr>
                              <m:ctrlPr>
                                <a:rPr lang="sv-SE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v-SE" sz="12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sv-SE" sz="12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p>
                          </m:sSup>
                        </m:den>
                      </m:f>
                      <m:r>
                        <a:rPr lang="sv-S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=13000(75)</m:t>
                      </m:r>
                    </m:oMath>
                  </m:oMathPara>
                </a14:m>
                <a:endParaRPr lang="LID4096" sz="1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4D69B4D-3138-B0F9-BC2C-A3614D7821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37" y="311356"/>
                <a:ext cx="2516779" cy="421847"/>
              </a:xfrm>
              <a:prstGeom prst="rect">
                <a:avLst/>
              </a:prstGeom>
              <a:blipFill>
                <a:blip r:embed="rId6"/>
                <a:stretch>
                  <a:fillRect b="-1449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7774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614F3-35A2-D9C3-F5FA-1DABD2EE5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595" y="421154"/>
            <a:ext cx="11617405" cy="885631"/>
          </a:xfrm>
        </p:spPr>
        <p:txBody>
          <a:bodyPr>
            <a:normAutofit fontScale="90000"/>
          </a:bodyPr>
          <a:lstStyle/>
          <a:p>
            <a:r>
              <a:rPr lang="sv-SE" sz="5400" b="1" i="1" dirty="0"/>
              <a:t>Radioactive HCI formation using antiprotons?</a:t>
            </a:r>
            <a:endParaRPr lang="LID4096" sz="5400" b="1" i="1" dirty="0"/>
          </a:p>
        </p:txBody>
      </p:sp>
      <p:pic>
        <p:nvPicPr>
          <p:cNvPr id="4" name="Picture 3" descr="A picture containing text, diagram, screenshot, plot&#10;&#10;Description automatically generated">
            <a:extLst>
              <a:ext uri="{FF2B5EF4-FFF2-40B4-BE49-F238E27FC236}">
                <a16:creationId xmlns:a16="http://schemas.microsoft.com/office/drawing/2014/main" id="{CBD9B15E-5FCC-92C4-2D1A-D7ECD568D0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79" y="2170330"/>
            <a:ext cx="6153135" cy="4266516"/>
          </a:xfrm>
          <a:prstGeom prst="rect">
            <a:avLst/>
          </a:prstGeom>
        </p:spPr>
      </p:pic>
      <p:pic>
        <p:nvPicPr>
          <p:cNvPr id="5" name="Content Placeholder 4" descr="A red and blue spheres with a light beam in the center&#10;&#10;Description automatically generated with medium confidence">
            <a:extLst>
              <a:ext uri="{FF2B5EF4-FFF2-40B4-BE49-F238E27FC236}">
                <a16:creationId xmlns:a16="http://schemas.microsoft.com/office/drawing/2014/main" id="{2E9FCA6D-B40E-A317-8967-6325CABFC8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830" y="1961621"/>
            <a:ext cx="4398169" cy="4398169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AF1233-C8F7-11DA-3D66-4172B07D0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8260" y="1374226"/>
            <a:ext cx="5264990" cy="79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984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tube with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D7A99D18-462E-D14A-9EF1-527B9CD2A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78" y="981363"/>
            <a:ext cx="11646987" cy="54207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7C0EB5-D514-926B-E318-F03BCFB6A3EA}"/>
              </a:ext>
            </a:extLst>
          </p:cNvPr>
          <p:cNvSpPr txBox="1"/>
          <p:nvPr/>
        </p:nvSpPr>
        <p:spPr>
          <a:xfrm>
            <a:off x="1119658" y="3322426"/>
            <a:ext cx="492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(b)</a:t>
            </a:r>
            <a:endParaRPr lang="en-SE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4AD481-5026-F7C3-BC05-5918949319F2}"/>
              </a:ext>
            </a:extLst>
          </p:cNvPr>
          <p:cNvSpPr txBox="1"/>
          <p:nvPr/>
        </p:nvSpPr>
        <p:spPr>
          <a:xfrm>
            <a:off x="346078" y="40347"/>
            <a:ext cx="11391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800" dirty="0"/>
              <a:t>Overview of the fragment capture procedure</a:t>
            </a:r>
            <a:endParaRPr lang="LID4096" sz="4800" dirty="0"/>
          </a:p>
        </p:txBody>
      </p:sp>
    </p:spTree>
    <p:extLst>
      <p:ext uri="{BB962C8B-B14F-4D97-AF65-F5344CB8AC3E}">
        <p14:creationId xmlns:p14="http://schemas.microsoft.com/office/powerpoint/2010/main" val="425641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E5B2C-12A0-3975-A895-558B0F2AF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575" y="-84083"/>
            <a:ext cx="10058776" cy="1325563"/>
          </a:xfrm>
        </p:spPr>
        <p:txBody>
          <a:bodyPr>
            <a:normAutofit/>
          </a:bodyPr>
          <a:lstStyle/>
          <a:p>
            <a:r>
              <a:rPr lang="sv-SE" sz="5400" dirty="0"/>
              <a:t>Overview of HCI campaigns in 2023</a:t>
            </a:r>
            <a:endParaRPr lang="LID4096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48E27-A941-E42A-98C9-7D642D45B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4634" y="1338268"/>
            <a:ext cx="8556172" cy="5096459"/>
          </a:xfrm>
        </p:spPr>
        <p:txBody>
          <a:bodyPr>
            <a:normAutofit fontScale="55000" lnSpcReduction="20000"/>
          </a:bodyPr>
          <a:lstStyle/>
          <a:p>
            <a:r>
              <a:rPr lang="sv-SE" sz="5800" b="1" dirty="0"/>
              <a:t>Air leak campaign: (3 weeks) </a:t>
            </a:r>
          </a:p>
          <a:p>
            <a:pPr marL="0" indent="0">
              <a:buNone/>
            </a:pPr>
            <a:r>
              <a:rPr lang="sv-SE" sz="4400" dirty="0"/>
              <a:t>	- First postive ion signal.</a:t>
            </a:r>
          </a:p>
          <a:p>
            <a:pPr marL="0" indent="0">
              <a:buNone/>
            </a:pPr>
            <a:r>
              <a:rPr lang="sv-SE" sz="4400" dirty="0"/>
              <a:t>	- Techniques developed for manipulating trapped ions.</a:t>
            </a:r>
          </a:p>
          <a:p>
            <a:pPr marL="0" indent="0">
              <a:buNone/>
            </a:pPr>
            <a:r>
              <a:rPr lang="sv-SE" sz="4400" dirty="0"/>
              <a:t>	- Barrier scan, Multi-step, MR-TOF procedure.</a:t>
            </a:r>
          </a:p>
          <a:p>
            <a:pPr marL="0" indent="0">
              <a:buNone/>
            </a:pPr>
            <a:r>
              <a:rPr lang="sv-SE" sz="4400" dirty="0"/>
              <a:t>	- Identifying the energy of the TOF components.</a:t>
            </a:r>
          </a:p>
          <a:p>
            <a:pPr marL="0" indent="0">
              <a:buNone/>
            </a:pPr>
            <a:r>
              <a:rPr lang="sv-SE" sz="3100" dirty="0"/>
              <a:t>	</a:t>
            </a:r>
          </a:p>
          <a:p>
            <a:r>
              <a:rPr lang="sv-SE" sz="5800" b="1" dirty="0"/>
              <a:t>Antiproton and electron calibration</a:t>
            </a:r>
            <a:r>
              <a:rPr lang="sv-SE" sz="5800" dirty="0"/>
              <a:t>: </a:t>
            </a:r>
          </a:p>
          <a:p>
            <a:pPr marL="0" indent="0">
              <a:buNone/>
            </a:pPr>
            <a:r>
              <a:rPr lang="sv-SE" sz="4400" dirty="0"/>
              <a:t>	- Calibration of TOF spectra.</a:t>
            </a:r>
          </a:p>
          <a:p>
            <a:pPr marL="0" indent="0">
              <a:buNone/>
            </a:pPr>
            <a:r>
              <a:rPr lang="sv-SE" sz="4400" dirty="0"/>
              <a:t>	- Confirming linearity with mass and energy.</a:t>
            </a:r>
          </a:p>
          <a:p>
            <a:pPr marL="0" indent="0">
              <a:buNone/>
            </a:pPr>
            <a:endParaRPr lang="sv-SE" sz="3100" dirty="0"/>
          </a:p>
          <a:p>
            <a:r>
              <a:rPr lang="sv-SE" sz="5800" b="1" dirty="0"/>
              <a:t>Nitrogen campaign</a:t>
            </a:r>
            <a:r>
              <a:rPr lang="sv-SE" sz="5800" dirty="0"/>
              <a:t>: (36h):</a:t>
            </a:r>
          </a:p>
          <a:p>
            <a:pPr marL="0" indent="0">
              <a:buNone/>
            </a:pPr>
            <a:r>
              <a:rPr lang="sv-SE" sz="4400" dirty="0"/>
              <a:t>	 - Clean nitrogen environment.</a:t>
            </a:r>
          </a:p>
          <a:p>
            <a:pPr marL="0" indent="0">
              <a:buNone/>
            </a:pPr>
            <a:r>
              <a:rPr lang="sv-SE" sz="4400" dirty="0"/>
              <a:t>	 - Confirming HCI formation from nitrogen.</a:t>
            </a:r>
          </a:p>
          <a:p>
            <a:pPr marL="0" indent="0">
              <a:buNone/>
            </a:pP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908331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red lines&#10;&#10;Description automatically generated">
            <a:extLst>
              <a:ext uri="{FF2B5EF4-FFF2-40B4-BE49-F238E27FC236}">
                <a16:creationId xmlns:a16="http://schemas.microsoft.com/office/drawing/2014/main" id="{1F9AB7E0-F693-9F02-2F5F-6DDEF7AA8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2816018"/>
            <a:ext cx="11846002" cy="38959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64CBE5-37FA-AC05-46B3-E14771DC767E}"/>
              </a:ext>
            </a:extLst>
          </p:cNvPr>
          <p:cNvSpPr txBox="1"/>
          <p:nvPr/>
        </p:nvSpPr>
        <p:spPr>
          <a:xfrm>
            <a:off x="1131610" y="-49522"/>
            <a:ext cx="107005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5400" dirty="0"/>
              <a:t>Sample data during air leak campaign</a:t>
            </a:r>
            <a:endParaRPr lang="LID4096" sz="5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B3FD7B-917B-0843-BD34-1CB7EB40DFB3}"/>
              </a:ext>
            </a:extLst>
          </p:cNvPr>
          <p:cNvSpPr txBox="1"/>
          <p:nvPr/>
        </p:nvSpPr>
        <p:spPr>
          <a:xfrm>
            <a:off x="1599001" y="5844194"/>
            <a:ext cx="200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MCP TOF signal</a:t>
            </a:r>
            <a:endParaRPr lang="LID4096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BA64A9-C440-96A2-B5CD-A5B38EC8AC67}"/>
              </a:ext>
            </a:extLst>
          </p:cNvPr>
          <p:cNvSpPr txBox="1"/>
          <p:nvPr/>
        </p:nvSpPr>
        <p:spPr>
          <a:xfrm>
            <a:off x="5125298" y="2918945"/>
            <a:ext cx="2993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Scintillator signal (SC21)</a:t>
            </a:r>
            <a:endParaRPr lang="LID409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5FEFD1-55A2-B788-FC8D-B33BB7262098}"/>
              </a:ext>
            </a:extLst>
          </p:cNvPr>
          <p:cNvSpPr txBox="1"/>
          <p:nvPr/>
        </p:nvSpPr>
        <p:spPr>
          <a:xfrm>
            <a:off x="9122329" y="2859688"/>
            <a:ext cx="2414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MCP screen profile</a:t>
            </a:r>
            <a:endParaRPr lang="LID4096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6D48D71-1C92-C910-21DF-C0D4471C1221}"/>
              </a:ext>
            </a:extLst>
          </p:cNvPr>
          <p:cNvGrpSpPr/>
          <p:nvPr/>
        </p:nvGrpSpPr>
        <p:grpSpPr>
          <a:xfrm>
            <a:off x="2160712" y="702169"/>
            <a:ext cx="7496472" cy="1895751"/>
            <a:chOff x="1132308" y="713250"/>
            <a:chExt cx="9840492" cy="2575136"/>
          </a:xfrm>
        </p:grpSpPr>
        <p:pic>
          <p:nvPicPr>
            <p:cNvPr id="10" name="Picture 9" descr="A white background with black lines&#10;&#10;Description automatically generated">
              <a:extLst>
                <a:ext uri="{FF2B5EF4-FFF2-40B4-BE49-F238E27FC236}">
                  <a16:creationId xmlns:a16="http://schemas.microsoft.com/office/drawing/2014/main" id="{A6713D4F-7D61-FD45-FEF9-DD90E1334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9200" y="816945"/>
              <a:ext cx="9753600" cy="2471441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1EB8DD-77AC-E518-BFEE-E440D7D3E5B6}"/>
                </a:ext>
              </a:extLst>
            </p:cNvPr>
            <p:cNvGrpSpPr/>
            <p:nvPr/>
          </p:nvGrpSpPr>
          <p:grpSpPr>
            <a:xfrm>
              <a:off x="1132308" y="713250"/>
              <a:ext cx="8937955" cy="2292776"/>
              <a:chOff x="1132308" y="713250"/>
              <a:chExt cx="8937955" cy="2292776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D87DC3BF-F8D7-773C-C2C0-9079DFBEC27A}"/>
                  </a:ext>
                </a:extLst>
              </p:cNvPr>
              <p:cNvSpPr/>
              <p:nvPr/>
            </p:nvSpPr>
            <p:spPr>
              <a:xfrm>
                <a:off x="3219450" y="1273689"/>
                <a:ext cx="349250" cy="48138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85BA0B7-D2C8-341A-A266-52687450602A}"/>
                  </a:ext>
                </a:extLst>
              </p:cNvPr>
              <p:cNvSpPr txBox="1"/>
              <p:nvPr/>
            </p:nvSpPr>
            <p:spPr>
              <a:xfrm>
                <a:off x="3135568" y="1228088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A+</a:t>
                </a:r>
                <a:endParaRPr lang="en-SE" dirty="0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8C773466-867D-F6DF-F663-6D3EE6D06006}"/>
                  </a:ext>
                </a:extLst>
              </p:cNvPr>
              <p:cNvSpPr/>
              <p:nvPr/>
            </p:nvSpPr>
            <p:spPr>
              <a:xfrm>
                <a:off x="6988508" y="2272401"/>
                <a:ext cx="793750" cy="36933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00CC704-0A0A-371A-FD28-9B255D2E34A8}"/>
                  </a:ext>
                </a:extLst>
              </p:cNvPr>
              <p:cNvSpPr txBox="1"/>
              <p:nvPr/>
            </p:nvSpPr>
            <p:spPr>
              <a:xfrm>
                <a:off x="7101755" y="2190026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A+</a:t>
                </a:r>
                <a:endParaRPr lang="en-SE" dirty="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2626A536-9F29-D78E-30FF-797572978076}"/>
                  </a:ext>
                </a:extLst>
              </p:cNvPr>
              <p:cNvSpPr/>
              <p:nvPr/>
            </p:nvSpPr>
            <p:spPr>
              <a:xfrm>
                <a:off x="9243174" y="1846944"/>
                <a:ext cx="203200" cy="1015663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7" name="Arrow: Right 16">
                <a:extLst>
                  <a:ext uri="{FF2B5EF4-FFF2-40B4-BE49-F238E27FC236}">
                    <a16:creationId xmlns:a16="http://schemas.microsoft.com/office/drawing/2014/main" id="{0F8F0130-BDCF-376C-B69B-D9BF9888C4BC}"/>
                  </a:ext>
                </a:extLst>
              </p:cNvPr>
              <p:cNvSpPr/>
              <p:nvPr/>
            </p:nvSpPr>
            <p:spPr>
              <a:xfrm>
                <a:off x="7942211" y="2354776"/>
                <a:ext cx="279400" cy="204582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9254A0A-86DE-EDB8-5751-6774AC23B3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6696" y="1960821"/>
                <a:ext cx="16002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D475B35-A0CD-FB53-1B7C-978AB7B2BD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6696" y="1097221"/>
                <a:ext cx="16002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F0284F-661A-5916-4831-9D80BFB72FA4}"/>
                  </a:ext>
                </a:extLst>
              </p:cNvPr>
              <p:cNvSpPr txBox="1"/>
              <p:nvPr/>
            </p:nvSpPr>
            <p:spPr>
              <a:xfrm>
                <a:off x="1623388" y="713250"/>
                <a:ext cx="7825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+160V</a:t>
                </a:r>
                <a:endParaRPr lang="en-SE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E19AE0E-004F-76B4-C8AB-1EFBBDA575D0}"/>
                  </a:ext>
                </a:extLst>
              </p:cNvPr>
              <p:cNvSpPr txBox="1"/>
              <p:nvPr/>
            </p:nvSpPr>
            <p:spPr>
              <a:xfrm>
                <a:off x="1132308" y="1514381"/>
                <a:ext cx="14237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Floor Voltage</a:t>
                </a:r>
                <a:endParaRPr lang="en-SE" dirty="0"/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2E93EE62-3F8F-A2D7-B9B3-CCC1B3028B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0750" y="3006026"/>
                <a:ext cx="584847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2DBD105-C38C-EBB6-27BD-3AB9F8BB7883}"/>
                  </a:ext>
                </a:extLst>
              </p:cNvPr>
              <p:cNvSpPr txBox="1"/>
              <p:nvPr/>
            </p:nvSpPr>
            <p:spPr>
              <a:xfrm>
                <a:off x="9446374" y="2170109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MCP</a:t>
                </a:r>
                <a:endParaRPr lang="en-SE" dirty="0"/>
              </a:p>
            </p:txBody>
          </p:sp>
        </p:grpSp>
      </p:grpSp>
      <p:sp>
        <p:nvSpPr>
          <p:cNvPr id="9" name="Arrow: Down 8">
            <a:extLst>
              <a:ext uri="{FF2B5EF4-FFF2-40B4-BE49-F238E27FC236}">
                <a16:creationId xmlns:a16="http://schemas.microsoft.com/office/drawing/2014/main" id="{EF107A1F-B42C-0F08-BA46-141BDF1FF145}"/>
              </a:ext>
            </a:extLst>
          </p:cNvPr>
          <p:cNvSpPr/>
          <p:nvPr/>
        </p:nvSpPr>
        <p:spPr>
          <a:xfrm rot="9978756">
            <a:off x="2623297" y="4905578"/>
            <a:ext cx="435358" cy="66364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00B7BE-5347-7D16-9C2B-6E34D99D3B69}"/>
              </a:ext>
            </a:extLst>
          </p:cNvPr>
          <p:cNvSpPr txBox="1"/>
          <p:nvPr/>
        </p:nvSpPr>
        <p:spPr>
          <a:xfrm>
            <a:off x="2723921" y="5503829"/>
            <a:ext cx="1474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chemeClr val="accent1"/>
                </a:solidFill>
              </a:rPr>
              <a:t>Negative ions</a:t>
            </a:r>
            <a:endParaRPr lang="LID4096" b="1" dirty="0">
              <a:solidFill>
                <a:schemeClr val="accent1"/>
              </a:solidFill>
            </a:endParaRP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35E7F218-519A-6610-A18D-BF00236AADE7}"/>
              </a:ext>
            </a:extLst>
          </p:cNvPr>
          <p:cNvSpPr/>
          <p:nvPr/>
        </p:nvSpPr>
        <p:spPr>
          <a:xfrm rot="12421571">
            <a:off x="1064628" y="4885564"/>
            <a:ext cx="435358" cy="663644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36BBC2-5271-B0E6-A389-7C15003A0D5D}"/>
              </a:ext>
            </a:extLst>
          </p:cNvPr>
          <p:cNvSpPr txBox="1"/>
          <p:nvPr/>
        </p:nvSpPr>
        <p:spPr>
          <a:xfrm>
            <a:off x="360460" y="5503829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A75C29"/>
                </a:solidFill>
              </a:rPr>
              <a:t>Hot ions</a:t>
            </a:r>
            <a:endParaRPr lang="LID4096" b="1" dirty="0">
              <a:solidFill>
                <a:srgbClr val="A75C29"/>
              </a:solidFill>
            </a:endParaRPr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A1E5EB63-A5F1-88FC-FC41-A917782F4609}"/>
              </a:ext>
            </a:extLst>
          </p:cNvPr>
          <p:cNvSpPr/>
          <p:nvPr/>
        </p:nvSpPr>
        <p:spPr>
          <a:xfrm rot="5400000">
            <a:off x="1880705" y="2771470"/>
            <a:ext cx="245529" cy="752949"/>
          </a:xfrm>
          <a:prstGeom prst="lef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31CAF0-8D46-20D3-0375-DBD513CF566C}"/>
              </a:ext>
            </a:extLst>
          </p:cNvPr>
          <p:cNvSpPr txBox="1"/>
          <p:nvPr/>
        </p:nvSpPr>
        <p:spPr>
          <a:xfrm>
            <a:off x="1481531" y="267502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</a:rPr>
              <a:t>Cold ions</a:t>
            </a:r>
            <a:endParaRPr lang="LID4096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84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8" grpId="0" animBg="1"/>
      <p:bldP spid="20" grpId="0"/>
      <p:bldP spid="24" grpId="0" animBg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A graph with a red line&#10;&#10;Description automatically generated">
            <a:extLst>
              <a:ext uri="{FF2B5EF4-FFF2-40B4-BE49-F238E27FC236}">
                <a16:creationId xmlns:a16="http://schemas.microsoft.com/office/drawing/2014/main" id="{A4F47479-D52B-1F44-A916-1789A33450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9"/>
          <a:stretch/>
        </p:blipFill>
        <p:spPr>
          <a:xfrm>
            <a:off x="537531" y="2944850"/>
            <a:ext cx="6096001" cy="3830046"/>
          </a:xfr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288818B1-8AEC-CDC9-AFC2-5F64749E7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142" y="-16730"/>
            <a:ext cx="9940356" cy="848222"/>
          </a:xfrm>
        </p:spPr>
        <p:txBody>
          <a:bodyPr>
            <a:normAutofit fontScale="90000"/>
          </a:bodyPr>
          <a:lstStyle/>
          <a:p>
            <a:r>
              <a:rPr lang="en-US" sz="5400" b="1" dirty="0"/>
              <a:t>Time-of-flight calibration using </a:t>
            </a:r>
            <a:r>
              <a:rPr lang="en-US" sz="5400" b="1" dirty="0" err="1"/>
              <a:t>Pbars</a:t>
            </a:r>
            <a:endParaRPr lang="LID4096" sz="5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454E52-7F1C-34FF-A154-57E1F342E4F5}"/>
                  </a:ext>
                </a:extLst>
              </p:cNvPr>
              <p:cNvSpPr txBox="1"/>
              <p:nvPr/>
            </p:nvSpPr>
            <p:spPr>
              <a:xfrm>
                <a:off x="4034921" y="5054589"/>
                <a:ext cx="2150012" cy="7745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v-SE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454E52-7F1C-34FF-A154-57E1F342E4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921" y="5054589"/>
                <a:ext cx="2150012" cy="7745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D85025-CB19-EDC3-4007-51C2662E6935}"/>
                  </a:ext>
                </a:extLst>
              </p:cNvPr>
              <p:cNvSpPr txBox="1"/>
              <p:nvPr/>
            </p:nvSpPr>
            <p:spPr>
              <a:xfrm>
                <a:off x="1265946" y="3739873"/>
                <a:ext cx="2640590" cy="4966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v-SE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sv-SE" sz="2400" b="1" i="1" smtClean="0"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  <m:r>
                      <a:rPr lang="sv-SE" sz="2400" b="1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sv-SE" sz="2400" b="1" dirty="0"/>
                  <a:t>1.049(5) m</a:t>
                </a:r>
                <a:endParaRPr lang="LID4096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D85025-CB19-EDC3-4007-51C2662E69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5946" y="3739873"/>
                <a:ext cx="2640590" cy="496674"/>
              </a:xfrm>
              <a:prstGeom prst="rect">
                <a:avLst/>
              </a:prstGeom>
              <a:blipFill>
                <a:blip r:embed="rId4"/>
                <a:stretch>
                  <a:fillRect l="-693" t="-8537" b="-20732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A013AC5-4F03-91CF-E01A-08C4BB18D196}"/>
              </a:ext>
            </a:extLst>
          </p:cNvPr>
          <p:cNvSpPr/>
          <p:nvPr/>
        </p:nvSpPr>
        <p:spPr>
          <a:xfrm>
            <a:off x="1146043" y="3683376"/>
            <a:ext cx="2717999" cy="63000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2" name="Content Placeholder 4" descr="A graph of a graph&#10;&#10;Description automatically generated">
            <a:extLst>
              <a:ext uri="{FF2B5EF4-FFF2-40B4-BE49-F238E27FC236}">
                <a16:creationId xmlns:a16="http://schemas.microsoft.com/office/drawing/2014/main" id="{51CD1312-B69B-8DCD-F761-0C2AC79E97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9" t="10452" r="6399" b="7546"/>
          <a:stretch/>
        </p:blipFill>
        <p:spPr>
          <a:xfrm>
            <a:off x="7226886" y="831492"/>
            <a:ext cx="4647089" cy="5488347"/>
          </a:xfrm>
          <a:prstGeom prst="rect">
            <a:avLst/>
          </a:prstGeom>
        </p:spPr>
      </p:pic>
      <p:pic>
        <p:nvPicPr>
          <p:cNvPr id="6" name="Picture 5" descr="A white background with black lines&#10;&#10;Description automatically generated">
            <a:extLst>
              <a:ext uri="{FF2B5EF4-FFF2-40B4-BE49-F238E27FC236}">
                <a16:creationId xmlns:a16="http://schemas.microsoft.com/office/drawing/2014/main" id="{083E0269-338A-BFC1-774D-D017207A60D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2" r="43991"/>
          <a:stretch/>
        </p:blipFill>
        <p:spPr>
          <a:xfrm flipV="1">
            <a:off x="1321001" y="1028840"/>
            <a:ext cx="4520999" cy="165463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75A18A3-1F6A-3485-D95B-D7E698ECEFB6}"/>
              </a:ext>
            </a:extLst>
          </p:cNvPr>
          <p:cNvSpPr/>
          <p:nvPr/>
        </p:nvSpPr>
        <p:spPr>
          <a:xfrm>
            <a:off x="1321001" y="835447"/>
            <a:ext cx="4933749" cy="1911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F117CB-AAC7-37A2-0668-167DACDFF327}"/>
              </a:ext>
            </a:extLst>
          </p:cNvPr>
          <p:cNvSpPr/>
          <p:nvPr/>
        </p:nvSpPr>
        <p:spPr>
          <a:xfrm>
            <a:off x="2466943" y="1935876"/>
            <a:ext cx="254198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1184614-FDAD-670D-04A2-483547BE1BC2}"/>
                  </a:ext>
                </a:extLst>
              </p:cNvPr>
              <p:cNvSpPr txBox="1"/>
              <p:nvPr/>
            </p:nvSpPr>
            <p:spPr>
              <a:xfrm>
                <a:off x="2401104" y="1972377"/>
                <a:ext cx="3858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1184614-FDAD-670D-04A2-483547BE1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104" y="1972377"/>
                <a:ext cx="38587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2C91B33D-652E-638D-27D7-D728B349F943}"/>
              </a:ext>
            </a:extLst>
          </p:cNvPr>
          <p:cNvSpPr/>
          <p:nvPr/>
        </p:nvSpPr>
        <p:spPr>
          <a:xfrm>
            <a:off x="5775287" y="1341828"/>
            <a:ext cx="85209" cy="578315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73E1E9A-CE28-B65B-8CBF-AA500365878E}"/>
              </a:ext>
            </a:extLst>
          </p:cNvPr>
          <p:cNvCxnSpPr>
            <a:cxnSpLocks/>
          </p:cNvCxnSpPr>
          <p:nvPr/>
        </p:nvCxnSpPr>
        <p:spPr>
          <a:xfrm>
            <a:off x="1497929" y="2487623"/>
            <a:ext cx="128905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0751B39-DB19-BC1C-60FC-60FF20D814F0}"/>
              </a:ext>
            </a:extLst>
          </p:cNvPr>
          <p:cNvCxnSpPr>
            <a:cxnSpLocks/>
          </p:cNvCxnSpPr>
          <p:nvPr/>
        </p:nvCxnSpPr>
        <p:spPr>
          <a:xfrm flipV="1">
            <a:off x="1441866" y="1896920"/>
            <a:ext cx="1368646" cy="2880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row: Down 29">
            <a:extLst>
              <a:ext uri="{FF2B5EF4-FFF2-40B4-BE49-F238E27FC236}">
                <a16:creationId xmlns:a16="http://schemas.microsoft.com/office/drawing/2014/main" id="{17444F4C-25BE-D3AA-CF25-C532218C1F33}"/>
              </a:ext>
            </a:extLst>
          </p:cNvPr>
          <p:cNvSpPr/>
          <p:nvPr/>
        </p:nvSpPr>
        <p:spPr>
          <a:xfrm rot="10800000">
            <a:off x="1635832" y="1665370"/>
            <a:ext cx="254198" cy="211687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D495EB4-C0A6-B635-4CF7-23273959A50E}"/>
              </a:ext>
            </a:extLst>
          </p:cNvPr>
          <p:cNvSpPr txBox="1"/>
          <p:nvPr/>
        </p:nvSpPr>
        <p:spPr>
          <a:xfrm>
            <a:off x="1302505" y="2138811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-160V</a:t>
            </a:r>
            <a:endParaRPr lang="en-SE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D58D429-8464-56C5-119D-1C60A796BBEF}"/>
              </a:ext>
            </a:extLst>
          </p:cNvPr>
          <p:cNvSpPr/>
          <p:nvPr/>
        </p:nvSpPr>
        <p:spPr>
          <a:xfrm>
            <a:off x="4742248" y="1481170"/>
            <a:ext cx="432361" cy="3135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6DEA8BE-9E57-A3F8-B686-3E48CF49012C}"/>
                  </a:ext>
                </a:extLst>
              </p:cNvPr>
              <p:cNvSpPr txBox="1"/>
              <p:nvPr/>
            </p:nvSpPr>
            <p:spPr>
              <a:xfrm>
                <a:off x="4806929" y="1459606"/>
                <a:ext cx="3029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6DEA8BE-9E57-A3F8-B686-3E48CF4901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6929" y="1459606"/>
                <a:ext cx="302998" cy="369332"/>
              </a:xfrm>
              <a:prstGeom prst="rect">
                <a:avLst/>
              </a:prstGeom>
              <a:blipFill>
                <a:blip r:embed="rId8"/>
                <a:stretch>
                  <a:fillRect r="-6122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2">
            <a:extLst>
              <a:ext uri="{FF2B5EF4-FFF2-40B4-BE49-F238E27FC236}">
                <a16:creationId xmlns:a16="http://schemas.microsoft.com/office/drawing/2014/main" id="{EA16AD32-DA9B-99AB-A30F-8F9692AC4202}"/>
              </a:ext>
            </a:extLst>
          </p:cNvPr>
          <p:cNvSpPr/>
          <p:nvPr/>
        </p:nvSpPr>
        <p:spPr>
          <a:xfrm>
            <a:off x="1861621" y="3167557"/>
            <a:ext cx="2717999" cy="152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DC52A74B-8FB8-FB6C-7CD2-D793D0066138}"/>
              </a:ext>
            </a:extLst>
          </p:cNvPr>
          <p:cNvSpPr/>
          <p:nvPr/>
        </p:nvSpPr>
        <p:spPr>
          <a:xfrm>
            <a:off x="5295900" y="1517156"/>
            <a:ext cx="254199" cy="21168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B667857-2C61-B559-C291-E4C7D4CD0A59}"/>
              </a:ext>
            </a:extLst>
          </p:cNvPr>
          <p:cNvCxnSpPr>
            <a:cxnSpLocks/>
          </p:cNvCxnSpPr>
          <p:nvPr/>
        </p:nvCxnSpPr>
        <p:spPr>
          <a:xfrm>
            <a:off x="2594041" y="1239970"/>
            <a:ext cx="310567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0CCB130-E898-F78F-B20E-47E6419303AC}"/>
              </a:ext>
            </a:extLst>
          </p:cNvPr>
          <p:cNvSpPr txBox="1"/>
          <p:nvPr/>
        </p:nvSpPr>
        <p:spPr>
          <a:xfrm>
            <a:off x="3249394" y="901902"/>
            <a:ext cx="21970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1.035 m (MCP side)</a:t>
            </a:r>
            <a:endParaRPr lang="LID4096" sz="18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9156C8-0DE4-7712-CF57-44A96F54C231}"/>
              </a:ext>
            </a:extLst>
          </p:cNvPr>
          <p:cNvSpPr txBox="1"/>
          <p:nvPr/>
        </p:nvSpPr>
        <p:spPr>
          <a:xfrm>
            <a:off x="8239887" y="6258879"/>
            <a:ext cx="3118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Time-of-flight (s*1e-5 ) </a:t>
            </a:r>
            <a:endParaRPr lang="en-SE" sz="2400" dirty="0"/>
          </a:p>
        </p:txBody>
      </p:sp>
    </p:spTree>
    <p:extLst>
      <p:ext uri="{BB962C8B-B14F-4D97-AF65-F5344CB8AC3E}">
        <p14:creationId xmlns:p14="http://schemas.microsoft.com/office/powerpoint/2010/main" val="2967589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aph of a graph&#10;&#10;Description automatically generated">
            <a:extLst>
              <a:ext uri="{FF2B5EF4-FFF2-40B4-BE49-F238E27FC236}">
                <a16:creationId xmlns:a16="http://schemas.microsoft.com/office/drawing/2014/main" id="{45CF98E1-6B49-9EA5-0E11-C1135D78E2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3" t="10412" r="7306" b="2464"/>
          <a:stretch/>
        </p:blipFill>
        <p:spPr>
          <a:xfrm>
            <a:off x="1534510" y="1372887"/>
            <a:ext cx="9122979" cy="5434005"/>
          </a:xfrm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D39A5E31-C220-34D5-7C33-1CCF5B1959B7}"/>
              </a:ext>
            </a:extLst>
          </p:cNvPr>
          <p:cNvSpPr/>
          <p:nvPr/>
        </p:nvSpPr>
        <p:spPr>
          <a:xfrm rot="10800000">
            <a:off x="5820899" y="3322058"/>
            <a:ext cx="390150" cy="550539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2330FD-685C-1FE4-BB70-B525B50A9C36}"/>
                  </a:ext>
                </a:extLst>
              </p:cNvPr>
              <p:cNvSpPr txBox="1"/>
              <p:nvPr/>
            </p:nvSpPr>
            <p:spPr>
              <a:xfrm>
                <a:off x="5508762" y="3879741"/>
                <a:ext cx="980489" cy="4873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sz="24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𝐇</m:t>
                          </m:r>
                        </m:e>
                        <m:sub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LID4096" b="1" baseline="300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2330FD-685C-1FE4-BB70-B525B50A9C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762" y="3879741"/>
                <a:ext cx="980489" cy="4873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9E7A20E4-0971-D0CF-0793-7C3136242820}"/>
              </a:ext>
            </a:extLst>
          </p:cNvPr>
          <p:cNvSpPr/>
          <p:nvPr/>
        </p:nvSpPr>
        <p:spPr>
          <a:xfrm>
            <a:off x="5478235" y="4371820"/>
            <a:ext cx="958098" cy="5001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63EC0FC-DE55-C7FF-3210-0EBD9D198B3C}"/>
                  </a:ext>
                </a:extLst>
              </p:cNvPr>
              <p:cNvSpPr txBox="1"/>
              <p:nvPr/>
            </p:nvSpPr>
            <p:spPr>
              <a:xfrm>
                <a:off x="5455631" y="4367629"/>
                <a:ext cx="1086288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v-SE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2800" b="1" i="0" smtClean="0">
                              <a:latin typeface="Cambria Math" panose="02040503050406030204" pitchFamily="18" charset="0"/>
                            </a:rPr>
                            <m:t>𝐍</m:t>
                          </m:r>
                        </m:e>
                        <m:sup>
                          <m:r>
                            <a:rPr lang="sv-SE" sz="2800" b="1" i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sv-SE" sz="2800" b="1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LID4096" b="1" baseline="300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63EC0FC-DE55-C7FF-3210-0EBD9D198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5631" y="4367629"/>
                <a:ext cx="1086288" cy="5309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FC8E2A3-B33C-E158-BA80-828B44A3DF3C}"/>
                  </a:ext>
                </a:extLst>
              </p:cNvPr>
              <p:cNvSpPr txBox="1"/>
              <p:nvPr/>
            </p:nvSpPr>
            <p:spPr>
              <a:xfrm>
                <a:off x="5507884" y="4743127"/>
                <a:ext cx="9581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v-SE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𝐎</m:t>
                          </m:r>
                        </m:e>
                        <m:sup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LID4096" b="1" baseline="30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FC8E2A3-B33C-E158-BA80-828B44A3DF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7884" y="4743127"/>
                <a:ext cx="958100" cy="470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>
            <a:extLst>
              <a:ext uri="{FF2B5EF4-FFF2-40B4-BE49-F238E27FC236}">
                <a16:creationId xmlns:a16="http://schemas.microsoft.com/office/drawing/2014/main" id="{A2C1B029-5F7D-9D2F-6713-83ADAB43D039}"/>
              </a:ext>
            </a:extLst>
          </p:cNvPr>
          <p:cNvSpPr txBox="1">
            <a:spLocks/>
          </p:cNvSpPr>
          <p:nvPr/>
        </p:nvSpPr>
        <p:spPr>
          <a:xfrm>
            <a:off x="2197359" y="51108"/>
            <a:ext cx="8039878" cy="1383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                  Peak at m/q=2 </a:t>
            </a:r>
          </a:p>
          <a:p>
            <a:r>
              <a:rPr lang="en-US" b="1" dirty="0"/>
              <a:t>Fully stripped nitrogen identified?</a:t>
            </a:r>
            <a:endParaRPr lang="LID4096" b="1" dirty="0"/>
          </a:p>
        </p:txBody>
      </p:sp>
      <p:pic>
        <p:nvPicPr>
          <p:cNvPr id="13" name="Picture 12" descr="A blue glove with black writing on it&#10;&#10;Description automatically generated">
            <a:extLst>
              <a:ext uri="{FF2B5EF4-FFF2-40B4-BE49-F238E27FC236}">
                <a16:creationId xmlns:a16="http://schemas.microsoft.com/office/drawing/2014/main" id="{93F90E02-EBBA-E46C-5817-9B760439E2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792" y="3884313"/>
            <a:ext cx="2630292" cy="198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15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69210</TotalTime>
  <Words>1065</Words>
  <Application>Microsoft Office PowerPoint</Application>
  <PresentationFormat>Widescreen</PresentationFormat>
  <Paragraphs>234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Helvetica Light</vt:lpstr>
      <vt:lpstr>Wingdings</vt:lpstr>
      <vt:lpstr>Office Theme</vt:lpstr>
      <vt:lpstr>HCI analysis status</vt:lpstr>
      <vt:lpstr>Highly Charged Ions (HCIs)</vt:lpstr>
      <vt:lpstr>Traditional HCI formation at radioactive beam facilities:</vt:lpstr>
      <vt:lpstr>Radioactive HCI formation using antiprotons?</vt:lpstr>
      <vt:lpstr>PowerPoint Presentation</vt:lpstr>
      <vt:lpstr>Overview of HCI campaigns in 2023</vt:lpstr>
      <vt:lpstr>PowerPoint Presentation</vt:lpstr>
      <vt:lpstr>Time-of-flight calibration using Pbars</vt:lpstr>
      <vt:lpstr>PowerPoint Presentation</vt:lpstr>
      <vt:lpstr>Evolution of formation</vt:lpstr>
      <vt:lpstr>PowerPoint Presentation</vt:lpstr>
      <vt:lpstr>Low energy antiproton interactions</vt:lpstr>
      <vt:lpstr>PowerPoint Presentation</vt:lpstr>
      <vt:lpstr>PowerPoint Presentation</vt:lpstr>
      <vt:lpstr>Proof-of-Principle paper: Formation of HCIs in a trap with antiprotons </vt:lpstr>
      <vt:lpstr>Outlook</vt:lpstr>
      <vt:lpstr>Gas injection valve installed</vt:lpstr>
      <vt:lpstr>Suggested measurements for 2024</vt:lpstr>
      <vt:lpstr>Argon run 2023</vt:lpstr>
      <vt:lpstr>PowerPoint Presentation</vt:lpstr>
      <vt:lpstr>Physics case: The spin-flip-induced quadrupole resonance effect in odd-A exotic atoms</vt:lpstr>
      <vt:lpstr>New lasers for AEGIS</vt:lpstr>
      <vt:lpstr>Summary of outlook:</vt:lpstr>
      <vt:lpstr>Quasi-periodic Pbar annihilation?</vt:lpstr>
      <vt:lpstr>Annihilation peak</vt:lpstr>
      <vt:lpstr>Noise filtering</vt:lpstr>
      <vt:lpstr>Pbar trapping voltage vs MCP signal</vt:lpstr>
      <vt:lpstr>PowerPoint Presentation</vt:lpstr>
      <vt:lpstr>Fast TOF component? </vt:lpstr>
      <vt:lpstr>Barrier scan with 10 V floor voltage</vt:lpstr>
      <vt:lpstr>Isolating slow peak with 160 V Barrier</vt:lpstr>
      <vt:lpstr>Floor voltage scan with release from MCP side</vt:lpstr>
      <vt:lpstr>PowerPoint Presentation</vt:lpstr>
      <vt:lpstr>Ion time changes the 7+ population</vt:lpstr>
      <vt:lpstr>PowerPoint Presentation</vt:lpstr>
      <vt:lpstr>PowerPoint Presentation</vt:lpstr>
      <vt:lpstr>Elena side measurment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Forming HCIs at AEGIS</dc:title>
  <dc:creator>Fredrik Olof Andre Parnefjord Gustafsson</dc:creator>
  <cp:lastModifiedBy>Fredrik Parnefjord Gustafsson</cp:lastModifiedBy>
  <cp:revision>408</cp:revision>
  <dcterms:created xsi:type="dcterms:W3CDTF">2023-07-30T18:17:25Z</dcterms:created>
  <dcterms:modified xsi:type="dcterms:W3CDTF">2024-05-07T10:23:39Z</dcterms:modified>
</cp:coreProperties>
</file>