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6" r:id="rId9"/>
    <p:sldId id="265" r:id="rId10"/>
    <p:sldId id="267" r:id="rId11"/>
    <p:sldId id="259" r:id="rId12"/>
    <p:sldId id="260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8" r:id="rId21"/>
    <p:sldId id="277" r:id="rId22"/>
    <p:sldId id="293" r:id="rId23"/>
    <p:sldId id="279" r:id="rId24"/>
    <p:sldId id="280" r:id="rId25"/>
    <p:sldId id="281" r:id="rId26"/>
    <p:sldId id="282" r:id="rId27"/>
    <p:sldId id="284" r:id="rId28"/>
    <p:sldId id="283" r:id="rId29"/>
    <p:sldId id="285" r:id="rId30"/>
    <p:sldId id="286" r:id="rId31"/>
    <p:sldId id="288" r:id="rId32"/>
    <p:sldId id="287" r:id="rId33"/>
    <p:sldId id="289" r:id="rId34"/>
    <p:sldId id="290" r:id="rId35"/>
    <p:sldId id="291" r:id="rId36"/>
    <p:sldId id="294" r:id="rId37"/>
    <p:sldId id="292" r:id="rId38"/>
    <p:sldId id="268" r:id="rId3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86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762B12-1BBD-989E-F6FC-F7E2DCDE57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B5334B-5063-288E-8DD1-3659E6605E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B3C064-C956-4991-5064-6B5183C0F4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EC5CF-D8DD-4387-8A6A-05CE3DEE7AD2}" type="datetimeFigureOut">
              <a:rPr lang="en-GB" smtClean="0"/>
              <a:t>08/05/2024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BAA152-36F8-1FF0-8916-CF239B36F4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962BB9-3725-FECB-78E6-BCC15A931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27C8D-A300-40E9-A1B9-7650039CF8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2525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C07C2A-E4F9-9D8C-90AE-5ACF4D24DF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27DE59B-A683-C5AC-D8E3-2284AF5C1C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5CD935-D9A3-2213-59D2-31FAE401A7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EC5CF-D8DD-4387-8A6A-05CE3DEE7AD2}" type="datetimeFigureOut">
              <a:rPr lang="en-GB" smtClean="0"/>
              <a:t>08/05/2024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C4E9E1-19CE-B51B-3C2C-7EC016DCE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9AEEE-5883-9406-991E-E6BB4AD55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27C8D-A300-40E9-A1B9-7650039CF8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8012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6026164-4454-E7F6-555A-55169B51FF5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CD2D2C-B1A2-27AF-D6A2-0DE636D5A7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0579C9-AB7B-E30E-616E-BB62C8A1DF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EC5CF-D8DD-4387-8A6A-05CE3DEE7AD2}" type="datetimeFigureOut">
              <a:rPr lang="en-GB" smtClean="0"/>
              <a:t>08/05/2024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E84BD8-F0F2-22DA-E83C-0DF129331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F3362-2919-F935-CE91-89090F768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27C8D-A300-40E9-A1B9-7650039CF8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558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617BCD-EEE1-71D2-87D7-85F3130C83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221620-A4F3-803E-B54A-DA01235F41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92D599-E5F2-371A-A647-5E660BC974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EC5CF-D8DD-4387-8A6A-05CE3DEE7AD2}" type="datetimeFigureOut">
              <a:rPr lang="en-GB" smtClean="0"/>
              <a:t>08/05/2024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79AB94-1340-8F66-7AF0-842274D258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8972D6-0642-E5DC-6D75-0AC5D44DC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27C8D-A300-40E9-A1B9-7650039CF8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8752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EACE2C-A8B3-9E6E-85D7-FABA2A2C8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34BA40-62C4-214D-B053-B6EB97F9B3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C8DD30-4350-490C-2C1F-99256A96B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EC5CF-D8DD-4387-8A6A-05CE3DEE7AD2}" type="datetimeFigureOut">
              <a:rPr lang="en-GB" smtClean="0"/>
              <a:t>08/05/2024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2DFAB1-FBA6-7DA3-CE4B-4E29B043B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233319-B9D5-8F4D-A708-410B07626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27C8D-A300-40E9-A1B9-7650039CF8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2857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87ECA3-8683-CE5B-0F8D-692AB9900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FC15DC-6D8D-5868-003B-2D1C5A57CD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40C009-F46F-B1DA-03BC-4CC3DFEF91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B64A7C-5BD0-9D71-F269-931A60E53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EC5CF-D8DD-4387-8A6A-05CE3DEE7AD2}" type="datetimeFigureOut">
              <a:rPr lang="en-GB" smtClean="0"/>
              <a:t>08/05/2024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605C85-1A1D-0E4E-C581-2A7979D88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00D51D-4737-884D-9628-726F2C6B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27C8D-A300-40E9-A1B9-7650039CF8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7957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114C2-2B6C-4582-8161-06F313B60C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BB70F6-6193-CAD4-D2E8-8A093059F1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C42E93-5B2E-C1F5-3CA4-148763F641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BCC88A2-C287-2FDC-4ED4-5A2A5CF42B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DFD10B7-E8B1-F64B-C609-9EA0F153B57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582DF63-6F60-DDB0-3920-C92EB58C1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EC5CF-D8DD-4387-8A6A-05CE3DEE7AD2}" type="datetimeFigureOut">
              <a:rPr lang="en-GB" smtClean="0"/>
              <a:t>08/05/2024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422F4E5-2DF0-FFE6-093C-DFBEC03B1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F57D815-EE51-D8A4-EAA8-0D5B5ED87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27C8D-A300-40E9-A1B9-7650039CF8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4193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2C3CA6-2E2A-A061-1721-5E8DF62854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821029-7567-0F80-CE86-BE6EAE99BC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EC5CF-D8DD-4387-8A6A-05CE3DEE7AD2}" type="datetimeFigureOut">
              <a:rPr lang="en-GB" smtClean="0"/>
              <a:t>08/05/2024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C14AC0-B81A-EE8A-1246-39616847E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4691FA-966C-2D9A-4924-CC075C1EE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27C8D-A300-40E9-A1B9-7650039CF8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2659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93AAFF8-34BB-EDDF-A986-F8DAE1BDE9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EC5CF-D8DD-4387-8A6A-05CE3DEE7AD2}" type="datetimeFigureOut">
              <a:rPr lang="en-GB" smtClean="0"/>
              <a:t>08/05/2024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1F053B5-B05C-944B-2476-07F3305B9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18B0E6-7C79-15B2-241E-32CF563853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27C8D-A300-40E9-A1B9-7650039CF8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4318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B1415-E069-C31A-3436-F3B78FF304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CD437F-D6B6-363B-D7CF-495C044F0C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CF337D-4696-66D6-1906-0DBC8076F9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5AA20F-16E7-B14A-EEDF-9D0567811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EC5CF-D8DD-4387-8A6A-05CE3DEE7AD2}" type="datetimeFigureOut">
              <a:rPr lang="en-GB" smtClean="0"/>
              <a:t>08/05/2024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43D892-B22E-57BC-1D9B-F4103B676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D889DF-9BF5-1D7A-D287-C348C5D02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27C8D-A300-40E9-A1B9-7650039CF8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2141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C0EE0E-98D4-871C-AE07-1BBB7DB5F3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1B0F7D-28AB-1AB6-E103-4428C0B0E4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971214-D607-6C51-2458-650563BDC6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F0BA2C-D60D-E096-6571-D961A4A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EC5CF-D8DD-4387-8A6A-05CE3DEE7AD2}" type="datetimeFigureOut">
              <a:rPr lang="en-GB" smtClean="0"/>
              <a:t>08/05/2024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FFAE4C-D7DB-806A-DA79-2D178D6240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978BDB-4ADD-610D-9CD7-B6E0D9ECB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27C8D-A300-40E9-A1B9-7650039CF8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6255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06F952F-7B60-13FF-2957-241A1CF76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291AED-7EDD-A340-A496-562999D108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989B4D-66C2-6308-84F2-93BE1ADE11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4EC5CF-D8DD-4387-8A6A-05CE3DEE7AD2}" type="datetimeFigureOut">
              <a:rPr lang="en-GB" smtClean="0"/>
              <a:t>08/05/2024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2E8486-A118-2D13-173F-619F4D8113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58904E-4912-0B52-A4AA-B2C802C5B6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527C8D-A300-40E9-A1B9-7650039CF8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6721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6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4.PNG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4.PNG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9.jp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4.PN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7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8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499E4-9AEC-7C6A-9BEC-1AC324291BB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dirty="0"/>
              <a:t>1T region redesign: bellows assembly progress and August opening timeline  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CC949F-7417-ABF7-1514-D6DF67ACF3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797980"/>
            <a:ext cx="9144000" cy="1655762"/>
          </a:xfrm>
        </p:spPr>
        <p:txBody>
          <a:bodyPr/>
          <a:lstStyle/>
          <a:p>
            <a:pPr algn="r"/>
            <a:r>
              <a:rPr lang="en-US" dirty="0"/>
              <a:t>05.2024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44872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A20CC28-B31F-4092-D066-E3987BA9EF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Bellows assembly for the 1T</a:t>
            </a:r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673005D-8795-F583-8EF6-1D49520699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53482"/>
            <a:ext cx="10515600" cy="24306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Issues: Getter pumping for the bellow</a:t>
            </a:r>
          </a:p>
          <a:p>
            <a:pPr marL="0" indent="0">
              <a:buNone/>
            </a:pPr>
            <a:r>
              <a:rPr lang="en-US" dirty="0"/>
              <a:t>Original plan: Getter (NEG covered) stainless steel foil inside of the bellow</a:t>
            </a:r>
          </a:p>
          <a:p>
            <a:pPr marL="0" indent="0">
              <a:buNone/>
            </a:pPr>
            <a:r>
              <a:rPr lang="en-US" dirty="0"/>
              <a:t>Heating element, temp sensor, junction module attached/welded to the foil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A close-up of a machine&#10;&#10;Description automatically generated">
            <a:extLst>
              <a:ext uri="{FF2B5EF4-FFF2-40B4-BE49-F238E27FC236}">
                <a16:creationId xmlns:a16="http://schemas.microsoft.com/office/drawing/2014/main" id="{12E01AB0-2978-A486-8BE3-BFF4A48F7A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6554" y="3317078"/>
            <a:ext cx="4645446" cy="354092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382F0A5-36C9-649E-B7E3-243765A5F0A8}"/>
              </a:ext>
            </a:extLst>
          </p:cNvPr>
          <p:cNvSpPr txBox="1"/>
          <p:nvPr/>
        </p:nvSpPr>
        <p:spPr>
          <a:xfrm>
            <a:off x="838200" y="3933711"/>
            <a:ext cx="6466114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2800" dirty="0"/>
              <a:t>Heating element compatible with UHV and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800" dirty="0" err="1"/>
              <a:t>cryo</a:t>
            </a:r>
            <a:r>
              <a:rPr lang="en-US" sz="2800" dirty="0"/>
              <a:t> conditions very difficult to find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8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1077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13E4E663-42E2-54C6-5371-4367540F4A32}"/>
              </a:ext>
            </a:extLst>
          </p:cNvPr>
          <p:cNvSpPr txBox="1">
            <a:spLocks/>
          </p:cNvSpPr>
          <p:nvPr/>
        </p:nvSpPr>
        <p:spPr>
          <a:xfrm>
            <a:off x="990600" y="53929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/>
              <a:t>Bellows assembly for the 1T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2A141E8-6F96-7DD9-5745-BD3B1F4EE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close-up of a metal pipe&#10;&#10;Description automatically generated">
            <a:extLst>
              <a:ext uri="{FF2B5EF4-FFF2-40B4-BE49-F238E27FC236}">
                <a16:creationId xmlns:a16="http://schemas.microsoft.com/office/drawing/2014/main" id="{D5416880-19C5-43FB-54E3-3D949DFB6EC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1171" y="1748089"/>
            <a:ext cx="6270172" cy="4052313"/>
          </a:xfrm>
        </p:spPr>
      </p:pic>
      <p:pic>
        <p:nvPicPr>
          <p:cNvPr id="7" name="Picture 6" descr="A close-up of a mechanical device&#10;&#10;Description automatically generated">
            <a:extLst>
              <a:ext uri="{FF2B5EF4-FFF2-40B4-BE49-F238E27FC236}">
                <a16:creationId xmlns:a16="http://schemas.microsoft.com/office/drawing/2014/main" id="{55CD951B-F754-3936-7A5A-2B9B7CA271CE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571" y="0"/>
            <a:ext cx="1077685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89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19B9C9-F3CC-0C9A-2A87-B93293556F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FF78DF-E0E7-102B-2119-772C954900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" name="Picture 8" descr="A drawing of a mechanical device&#10;&#10;Description automatically generated with medium confidence">
            <a:extLst>
              <a:ext uri="{FF2B5EF4-FFF2-40B4-BE49-F238E27FC236}">
                <a16:creationId xmlns:a16="http://schemas.microsoft.com/office/drawing/2014/main" id="{23CDE56C-5C2B-4498-0B47-39DA85EF28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571" y="0"/>
            <a:ext cx="1077685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4146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FA8A1-D42D-6C9B-FE1C-D182320FB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6171" y="128617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1T cryostat face modifications</a:t>
            </a:r>
            <a:endParaRPr lang="en-GB" dirty="0"/>
          </a:p>
        </p:txBody>
      </p:sp>
      <p:pic>
        <p:nvPicPr>
          <p:cNvPr id="5" name="Content Placeholder 4" descr="A grey circular object with holes&#10;&#10;Description automatically generated">
            <a:extLst>
              <a:ext uri="{FF2B5EF4-FFF2-40B4-BE49-F238E27FC236}">
                <a16:creationId xmlns:a16="http://schemas.microsoft.com/office/drawing/2014/main" id="{DEF8FCB5-515D-EF92-7CDF-A8DF6C2FCA7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75" t="19787" r="29356" b="16531"/>
          <a:stretch/>
        </p:blipFill>
        <p:spPr>
          <a:xfrm>
            <a:off x="3423557" y="1201035"/>
            <a:ext cx="5344886" cy="5528348"/>
          </a:xfrm>
        </p:spPr>
      </p:pic>
    </p:spTree>
    <p:extLst>
      <p:ext uri="{BB962C8B-B14F-4D97-AF65-F5344CB8AC3E}">
        <p14:creationId xmlns:p14="http://schemas.microsoft.com/office/powerpoint/2010/main" val="32442169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FA8A1-D42D-6C9B-FE1C-D182320FB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6171" y="-317698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1T cryostat face modifications</a:t>
            </a:r>
            <a:endParaRPr lang="en-GB" dirty="0"/>
          </a:p>
        </p:txBody>
      </p:sp>
      <p:pic>
        <p:nvPicPr>
          <p:cNvPr id="5" name="Content Placeholder 4" descr="A grey circular object with holes&#10;&#10;Description automatically generated">
            <a:extLst>
              <a:ext uri="{FF2B5EF4-FFF2-40B4-BE49-F238E27FC236}">
                <a16:creationId xmlns:a16="http://schemas.microsoft.com/office/drawing/2014/main" id="{DEF8FCB5-515D-EF92-7CDF-A8DF6C2FCA7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75" t="19787" r="29356" b="16531"/>
          <a:stretch/>
        </p:blipFill>
        <p:spPr>
          <a:xfrm>
            <a:off x="3423557" y="1201035"/>
            <a:ext cx="5344886" cy="5528348"/>
          </a:xfrm>
        </p:spPr>
      </p:pic>
      <p:pic>
        <p:nvPicPr>
          <p:cNvPr id="4" name="Picture 3" descr="A drawing of a circular object&#10;&#10;Description automatically generated">
            <a:extLst>
              <a:ext uri="{FF2B5EF4-FFF2-40B4-BE49-F238E27FC236}">
                <a16:creationId xmlns:a16="http://schemas.microsoft.com/office/drawing/2014/main" id="{E558CD8F-379C-1044-9D61-FDA97EFD72F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03" t="13016" r="27247" b="6372"/>
          <a:stretch/>
        </p:blipFill>
        <p:spPr>
          <a:xfrm>
            <a:off x="3347356" y="698143"/>
            <a:ext cx="6123215" cy="6157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7605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FA8A1-D42D-6C9B-FE1C-D182320FB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6171" y="-317698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1T cryostat face modifications</a:t>
            </a:r>
            <a:endParaRPr lang="en-GB" dirty="0"/>
          </a:p>
        </p:txBody>
      </p:sp>
      <p:pic>
        <p:nvPicPr>
          <p:cNvPr id="5" name="Content Placeholder 4" descr="A grey circular object with holes&#10;&#10;Description automatically generated">
            <a:extLst>
              <a:ext uri="{FF2B5EF4-FFF2-40B4-BE49-F238E27FC236}">
                <a16:creationId xmlns:a16="http://schemas.microsoft.com/office/drawing/2014/main" id="{DEF8FCB5-515D-EF92-7CDF-A8DF6C2FCA7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75" t="19787" r="29356" b="16531"/>
          <a:stretch/>
        </p:blipFill>
        <p:spPr>
          <a:xfrm>
            <a:off x="3423557" y="1201035"/>
            <a:ext cx="5344886" cy="5528348"/>
          </a:xfrm>
        </p:spPr>
      </p:pic>
      <p:pic>
        <p:nvPicPr>
          <p:cNvPr id="4" name="Picture 3" descr="A drawing of a circular object&#10;&#10;Description automatically generated">
            <a:extLst>
              <a:ext uri="{FF2B5EF4-FFF2-40B4-BE49-F238E27FC236}">
                <a16:creationId xmlns:a16="http://schemas.microsoft.com/office/drawing/2014/main" id="{E558CD8F-379C-1044-9D61-FDA97EFD72F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03" t="13016" r="27247" b="6372"/>
          <a:stretch/>
        </p:blipFill>
        <p:spPr>
          <a:xfrm>
            <a:off x="3347356" y="698143"/>
            <a:ext cx="6123215" cy="6157814"/>
          </a:xfrm>
          <a:prstGeom prst="rect">
            <a:avLst/>
          </a:prstGeom>
        </p:spPr>
      </p:pic>
      <p:pic>
        <p:nvPicPr>
          <p:cNvPr id="6" name="Picture 5" descr="A grey circular object with a handle&#10;&#10;Description automatically generated">
            <a:extLst>
              <a:ext uri="{FF2B5EF4-FFF2-40B4-BE49-F238E27FC236}">
                <a16:creationId xmlns:a16="http://schemas.microsoft.com/office/drawing/2014/main" id="{8B59970A-7D9B-0DB5-B013-A1D90347FC6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30" t="14467" r="26304" b="6984"/>
          <a:stretch/>
        </p:blipFill>
        <p:spPr>
          <a:xfrm>
            <a:off x="3145975" y="805543"/>
            <a:ext cx="6422568" cy="6008034"/>
          </a:xfrm>
          <a:prstGeom prst="rect">
            <a:avLst/>
          </a:prstGeom>
        </p:spPr>
      </p:pic>
      <p:pic>
        <p:nvPicPr>
          <p:cNvPr id="8" name="Picture 7" descr="A grey circular object with holes&#10;&#10;Description automatically generated">
            <a:extLst>
              <a:ext uri="{FF2B5EF4-FFF2-40B4-BE49-F238E27FC236}">
                <a16:creationId xmlns:a16="http://schemas.microsoft.com/office/drawing/2014/main" id="{95954AC9-46C3-5F54-2785-C449112F447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03" r="41479"/>
          <a:stretch/>
        </p:blipFill>
        <p:spPr>
          <a:xfrm>
            <a:off x="9644744" y="489973"/>
            <a:ext cx="2329544" cy="3429000"/>
          </a:xfrm>
          <a:prstGeom prst="rect">
            <a:avLst/>
          </a:prstGeom>
        </p:spPr>
      </p:pic>
      <p:pic>
        <p:nvPicPr>
          <p:cNvPr id="10" name="Picture 9" descr="A grey rectangular object with a white background&#10;&#10;Description automatically generated">
            <a:extLst>
              <a:ext uri="{FF2B5EF4-FFF2-40B4-BE49-F238E27FC236}">
                <a16:creationId xmlns:a16="http://schemas.microsoft.com/office/drawing/2014/main" id="{FC2453DB-E1B9-5A41-126A-8925A3A73D4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32" r="54972"/>
          <a:stretch/>
        </p:blipFill>
        <p:spPr>
          <a:xfrm flipH="1">
            <a:off x="11375332" y="3276600"/>
            <a:ext cx="773128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973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FA8A1-D42D-6C9B-FE1C-D182320FB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6171" y="-317698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1T cryostat face modifications</a:t>
            </a:r>
            <a:endParaRPr lang="en-GB" dirty="0"/>
          </a:p>
        </p:txBody>
      </p:sp>
      <p:pic>
        <p:nvPicPr>
          <p:cNvPr id="5" name="Content Placeholder 4" descr="A grey circular object with holes&#10;&#10;Description automatically generated">
            <a:extLst>
              <a:ext uri="{FF2B5EF4-FFF2-40B4-BE49-F238E27FC236}">
                <a16:creationId xmlns:a16="http://schemas.microsoft.com/office/drawing/2014/main" id="{DEF8FCB5-515D-EF92-7CDF-A8DF6C2FCA7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75" t="19787" r="29356" b="16531"/>
          <a:stretch/>
        </p:blipFill>
        <p:spPr>
          <a:xfrm>
            <a:off x="3423557" y="1201035"/>
            <a:ext cx="5344886" cy="5528348"/>
          </a:xfrm>
        </p:spPr>
      </p:pic>
      <p:pic>
        <p:nvPicPr>
          <p:cNvPr id="4" name="Picture 3" descr="A drawing of a circular object&#10;&#10;Description automatically generated">
            <a:extLst>
              <a:ext uri="{FF2B5EF4-FFF2-40B4-BE49-F238E27FC236}">
                <a16:creationId xmlns:a16="http://schemas.microsoft.com/office/drawing/2014/main" id="{E558CD8F-379C-1044-9D61-FDA97EFD72F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03" t="13016" r="27247" b="6372"/>
          <a:stretch/>
        </p:blipFill>
        <p:spPr>
          <a:xfrm>
            <a:off x="3347356" y="698143"/>
            <a:ext cx="6123215" cy="6157814"/>
          </a:xfrm>
          <a:prstGeom prst="rect">
            <a:avLst/>
          </a:prstGeom>
        </p:spPr>
      </p:pic>
      <p:pic>
        <p:nvPicPr>
          <p:cNvPr id="6" name="Picture 5" descr="A grey circular object with a handle&#10;&#10;Description automatically generated">
            <a:extLst>
              <a:ext uri="{FF2B5EF4-FFF2-40B4-BE49-F238E27FC236}">
                <a16:creationId xmlns:a16="http://schemas.microsoft.com/office/drawing/2014/main" id="{8B59970A-7D9B-0DB5-B013-A1D90347FC6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30" t="14467" r="26304" b="6984"/>
          <a:stretch/>
        </p:blipFill>
        <p:spPr>
          <a:xfrm>
            <a:off x="3145975" y="805543"/>
            <a:ext cx="6422568" cy="6008034"/>
          </a:xfrm>
          <a:prstGeom prst="rect">
            <a:avLst/>
          </a:prstGeom>
        </p:spPr>
      </p:pic>
      <p:pic>
        <p:nvPicPr>
          <p:cNvPr id="7" name="Picture 6" descr="A grey circular object with a pipe&#10;&#10;Description automatically generated">
            <a:extLst>
              <a:ext uri="{FF2B5EF4-FFF2-40B4-BE49-F238E27FC236}">
                <a16:creationId xmlns:a16="http://schemas.microsoft.com/office/drawing/2014/main" id="{900A5865-34B2-A5C5-5FA3-DC359D225AA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38" t="12617" r="24788" b="7109"/>
          <a:stretch/>
        </p:blipFill>
        <p:spPr>
          <a:xfrm>
            <a:off x="3423557" y="698143"/>
            <a:ext cx="6275614" cy="6031240"/>
          </a:xfrm>
          <a:prstGeom prst="rect">
            <a:avLst/>
          </a:prstGeom>
        </p:spPr>
      </p:pic>
      <p:pic>
        <p:nvPicPr>
          <p:cNvPr id="11" name="Picture 10" descr="A close-up of a ring&#10;&#10;Description automatically generated">
            <a:extLst>
              <a:ext uri="{FF2B5EF4-FFF2-40B4-BE49-F238E27FC236}">
                <a16:creationId xmlns:a16="http://schemas.microsoft.com/office/drawing/2014/main" id="{61398F59-CD8A-A3A4-7462-5A1ACC281B22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39" t="4445" r="32409" b="5765"/>
          <a:stretch/>
        </p:blipFill>
        <p:spPr>
          <a:xfrm>
            <a:off x="10034394" y="779195"/>
            <a:ext cx="1847362" cy="3186014"/>
          </a:xfrm>
          <a:prstGeom prst="rect">
            <a:avLst/>
          </a:prstGeom>
        </p:spPr>
      </p:pic>
      <p:pic>
        <p:nvPicPr>
          <p:cNvPr id="13" name="Picture 12" descr="A black object with a white background&#10;&#10;Description automatically generated">
            <a:extLst>
              <a:ext uri="{FF2B5EF4-FFF2-40B4-BE49-F238E27FC236}">
                <a16:creationId xmlns:a16="http://schemas.microsoft.com/office/drawing/2014/main" id="{7B60DE64-8F28-4D8B-3420-E507084CD9EF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90" t="6666" r="42802" b="5389"/>
          <a:stretch/>
        </p:blipFill>
        <p:spPr>
          <a:xfrm>
            <a:off x="11411179" y="3672506"/>
            <a:ext cx="780821" cy="3186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414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FA8A1-D42D-6C9B-FE1C-D182320FB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6171" y="-317698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1T cryostat face modifications</a:t>
            </a:r>
            <a:endParaRPr lang="en-GB" dirty="0"/>
          </a:p>
        </p:txBody>
      </p:sp>
      <p:pic>
        <p:nvPicPr>
          <p:cNvPr id="5" name="Content Placeholder 4" descr="A grey circular object with holes&#10;&#10;Description automatically generated">
            <a:extLst>
              <a:ext uri="{FF2B5EF4-FFF2-40B4-BE49-F238E27FC236}">
                <a16:creationId xmlns:a16="http://schemas.microsoft.com/office/drawing/2014/main" id="{DEF8FCB5-515D-EF92-7CDF-A8DF6C2FCA7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75" t="19787" r="29356" b="16531"/>
          <a:stretch/>
        </p:blipFill>
        <p:spPr>
          <a:xfrm>
            <a:off x="3423557" y="1201035"/>
            <a:ext cx="5344886" cy="5528348"/>
          </a:xfrm>
        </p:spPr>
      </p:pic>
      <p:pic>
        <p:nvPicPr>
          <p:cNvPr id="4" name="Picture 3" descr="A drawing of a circular object&#10;&#10;Description automatically generated">
            <a:extLst>
              <a:ext uri="{FF2B5EF4-FFF2-40B4-BE49-F238E27FC236}">
                <a16:creationId xmlns:a16="http://schemas.microsoft.com/office/drawing/2014/main" id="{E558CD8F-379C-1044-9D61-FDA97EFD72F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03" t="13016" r="27247" b="6372"/>
          <a:stretch/>
        </p:blipFill>
        <p:spPr>
          <a:xfrm>
            <a:off x="3347356" y="698143"/>
            <a:ext cx="6123215" cy="6157814"/>
          </a:xfrm>
          <a:prstGeom prst="rect">
            <a:avLst/>
          </a:prstGeom>
        </p:spPr>
      </p:pic>
      <p:pic>
        <p:nvPicPr>
          <p:cNvPr id="6" name="Picture 5" descr="A grey circular object with a handle&#10;&#10;Description automatically generated">
            <a:extLst>
              <a:ext uri="{FF2B5EF4-FFF2-40B4-BE49-F238E27FC236}">
                <a16:creationId xmlns:a16="http://schemas.microsoft.com/office/drawing/2014/main" id="{8B59970A-7D9B-0DB5-B013-A1D90347FC6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30" t="14467" r="26304" b="6984"/>
          <a:stretch/>
        </p:blipFill>
        <p:spPr>
          <a:xfrm>
            <a:off x="3145975" y="805543"/>
            <a:ext cx="6422568" cy="6008034"/>
          </a:xfrm>
          <a:prstGeom prst="rect">
            <a:avLst/>
          </a:prstGeom>
        </p:spPr>
      </p:pic>
      <p:pic>
        <p:nvPicPr>
          <p:cNvPr id="7" name="Picture 6" descr="A grey circular object with a pipe&#10;&#10;Description automatically generated">
            <a:extLst>
              <a:ext uri="{FF2B5EF4-FFF2-40B4-BE49-F238E27FC236}">
                <a16:creationId xmlns:a16="http://schemas.microsoft.com/office/drawing/2014/main" id="{900A5865-34B2-A5C5-5FA3-DC359D225AA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38" t="12617" r="24788" b="7109"/>
          <a:stretch/>
        </p:blipFill>
        <p:spPr>
          <a:xfrm>
            <a:off x="3423557" y="698143"/>
            <a:ext cx="6275614" cy="6031240"/>
          </a:xfrm>
          <a:prstGeom prst="rect">
            <a:avLst/>
          </a:prstGeom>
        </p:spPr>
      </p:pic>
      <p:pic>
        <p:nvPicPr>
          <p:cNvPr id="10" name="Picture 9" descr="A black object with metal parts&#10;&#10;Description automatically generated with medium confidence">
            <a:extLst>
              <a:ext uri="{FF2B5EF4-FFF2-40B4-BE49-F238E27FC236}">
                <a16:creationId xmlns:a16="http://schemas.microsoft.com/office/drawing/2014/main" id="{53771BA8-464D-1318-BC45-1FEF612B25F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31" r="32047"/>
          <a:stretch/>
        </p:blipFill>
        <p:spPr>
          <a:xfrm>
            <a:off x="9699171" y="913394"/>
            <a:ext cx="1796627" cy="5031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5585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FA8A1-D42D-6C9B-FE1C-D182320FB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6171" y="-317698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1T cryostat face modifications</a:t>
            </a:r>
            <a:endParaRPr lang="en-GB" dirty="0"/>
          </a:p>
        </p:txBody>
      </p:sp>
      <p:pic>
        <p:nvPicPr>
          <p:cNvPr id="5" name="Content Placeholder 4" descr="A grey circular object with holes&#10;&#10;Description automatically generated">
            <a:extLst>
              <a:ext uri="{FF2B5EF4-FFF2-40B4-BE49-F238E27FC236}">
                <a16:creationId xmlns:a16="http://schemas.microsoft.com/office/drawing/2014/main" id="{DEF8FCB5-515D-EF92-7CDF-A8DF6C2FCA7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75" t="19787" r="29356" b="16531"/>
          <a:stretch/>
        </p:blipFill>
        <p:spPr>
          <a:xfrm>
            <a:off x="3423557" y="1201035"/>
            <a:ext cx="5344886" cy="5528348"/>
          </a:xfrm>
        </p:spPr>
      </p:pic>
      <p:pic>
        <p:nvPicPr>
          <p:cNvPr id="4" name="Picture 3" descr="A drawing of a circular object&#10;&#10;Description automatically generated">
            <a:extLst>
              <a:ext uri="{FF2B5EF4-FFF2-40B4-BE49-F238E27FC236}">
                <a16:creationId xmlns:a16="http://schemas.microsoft.com/office/drawing/2014/main" id="{E558CD8F-379C-1044-9D61-FDA97EFD72F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03" t="13016" r="27247" b="6372"/>
          <a:stretch/>
        </p:blipFill>
        <p:spPr>
          <a:xfrm>
            <a:off x="3347356" y="698143"/>
            <a:ext cx="6123215" cy="6157814"/>
          </a:xfrm>
          <a:prstGeom prst="rect">
            <a:avLst/>
          </a:prstGeom>
        </p:spPr>
      </p:pic>
      <p:pic>
        <p:nvPicPr>
          <p:cNvPr id="6" name="Picture 5" descr="A grey circular object with a handle&#10;&#10;Description automatically generated">
            <a:extLst>
              <a:ext uri="{FF2B5EF4-FFF2-40B4-BE49-F238E27FC236}">
                <a16:creationId xmlns:a16="http://schemas.microsoft.com/office/drawing/2014/main" id="{8B59970A-7D9B-0DB5-B013-A1D90347FC6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30" t="14467" r="26304" b="6984"/>
          <a:stretch/>
        </p:blipFill>
        <p:spPr>
          <a:xfrm>
            <a:off x="3145975" y="805543"/>
            <a:ext cx="6422568" cy="6008034"/>
          </a:xfrm>
          <a:prstGeom prst="rect">
            <a:avLst/>
          </a:prstGeom>
        </p:spPr>
      </p:pic>
      <p:pic>
        <p:nvPicPr>
          <p:cNvPr id="7" name="Picture 6" descr="A grey circular object with a pipe&#10;&#10;Description automatically generated">
            <a:extLst>
              <a:ext uri="{FF2B5EF4-FFF2-40B4-BE49-F238E27FC236}">
                <a16:creationId xmlns:a16="http://schemas.microsoft.com/office/drawing/2014/main" id="{900A5865-34B2-A5C5-5FA3-DC359D225AA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38" t="12617" r="24788" b="7109"/>
          <a:stretch/>
        </p:blipFill>
        <p:spPr>
          <a:xfrm>
            <a:off x="3423557" y="698143"/>
            <a:ext cx="6275614" cy="6031240"/>
          </a:xfrm>
          <a:prstGeom prst="rect">
            <a:avLst/>
          </a:prstGeom>
        </p:spPr>
      </p:pic>
      <p:pic>
        <p:nvPicPr>
          <p:cNvPr id="8" name="Picture 7" descr="A grey circular object with a handle&#10;&#10;Description automatically generated">
            <a:extLst>
              <a:ext uri="{FF2B5EF4-FFF2-40B4-BE49-F238E27FC236}">
                <a16:creationId xmlns:a16="http://schemas.microsoft.com/office/drawing/2014/main" id="{45610DD6-A6BB-1A27-50C0-489AD10C3C2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24" t="13492" r="25465" b="5896"/>
          <a:stretch/>
        </p:blipFill>
        <p:spPr>
          <a:xfrm>
            <a:off x="3595006" y="762287"/>
            <a:ext cx="6049738" cy="6053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489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FA8A1-D42D-6C9B-FE1C-D182320FB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6171" y="-317698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1T cryostat face modifications</a:t>
            </a:r>
            <a:endParaRPr lang="en-GB" dirty="0"/>
          </a:p>
        </p:txBody>
      </p:sp>
      <p:pic>
        <p:nvPicPr>
          <p:cNvPr id="5" name="Content Placeholder 4" descr="A grey circular object with holes&#10;&#10;Description automatically generated">
            <a:extLst>
              <a:ext uri="{FF2B5EF4-FFF2-40B4-BE49-F238E27FC236}">
                <a16:creationId xmlns:a16="http://schemas.microsoft.com/office/drawing/2014/main" id="{DEF8FCB5-515D-EF92-7CDF-A8DF6C2FCA7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75" t="19787" r="29356" b="16531"/>
          <a:stretch/>
        </p:blipFill>
        <p:spPr>
          <a:xfrm>
            <a:off x="3423557" y="1201035"/>
            <a:ext cx="5344886" cy="5528348"/>
          </a:xfrm>
        </p:spPr>
      </p:pic>
      <p:pic>
        <p:nvPicPr>
          <p:cNvPr id="4" name="Picture 3" descr="A drawing of a circular object&#10;&#10;Description automatically generated">
            <a:extLst>
              <a:ext uri="{FF2B5EF4-FFF2-40B4-BE49-F238E27FC236}">
                <a16:creationId xmlns:a16="http://schemas.microsoft.com/office/drawing/2014/main" id="{E558CD8F-379C-1044-9D61-FDA97EFD72F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03" t="13016" r="27247" b="6372"/>
          <a:stretch/>
        </p:blipFill>
        <p:spPr>
          <a:xfrm>
            <a:off x="3347356" y="698143"/>
            <a:ext cx="6123215" cy="6157814"/>
          </a:xfrm>
          <a:prstGeom prst="rect">
            <a:avLst/>
          </a:prstGeom>
        </p:spPr>
      </p:pic>
      <p:pic>
        <p:nvPicPr>
          <p:cNvPr id="6" name="Picture 5" descr="A grey circular object with a handle&#10;&#10;Description automatically generated">
            <a:extLst>
              <a:ext uri="{FF2B5EF4-FFF2-40B4-BE49-F238E27FC236}">
                <a16:creationId xmlns:a16="http://schemas.microsoft.com/office/drawing/2014/main" id="{8B59970A-7D9B-0DB5-B013-A1D90347FC6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30" t="14467" r="26304" b="6984"/>
          <a:stretch/>
        </p:blipFill>
        <p:spPr>
          <a:xfrm>
            <a:off x="3145975" y="805543"/>
            <a:ext cx="6422568" cy="6008034"/>
          </a:xfrm>
          <a:prstGeom prst="rect">
            <a:avLst/>
          </a:prstGeom>
        </p:spPr>
      </p:pic>
      <p:pic>
        <p:nvPicPr>
          <p:cNvPr id="7" name="Picture 6" descr="A grey circular object with a pipe&#10;&#10;Description automatically generated">
            <a:extLst>
              <a:ext uri="{FF2B5EF4-FFF2-40B4-BE49-F238E27FC236}">
                <a16:creationId xmlns:a16="http://schemas.microsoft.com/office/drawing/2014/main" id="{900A5865-34B2-A5C5-5FA3-DC359D225AA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38" t="12617" r="24788" b="7109"/>
          <a:stretch/>
        </p:blipFill>
        <p:spPr>
          <a:xfrm>
            <a:off x="3423557" y="698143"/>
            <a:ext cx="6275614" cy="6031240"/>
          </a:xfrm>
          <a:prstGeom prst="rect">
            <a:avLst/>
          </a:prstGeom>
        </p:spPr>
      </p:pic>
      <p:pic>
        <p:nvPicPr>
          <p:cNvPr id="8" name="Picture 7" descr="A grey circular object with a handle&#10;&#10;Description automatically generated">
            <a:extLst>
              <a:ext uri="{FF2B5EF4-FFF2-40B4-BE49-F238E27FC236}">
                <a16:creationId xmlns:a16="http://schemas.microsoft.com/office/drawing/2014/main" id="{45610DD6-A6BB-1A27-50C0-489AD10C3C2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24" t="13492" r="25465" b="5896"/>
          <a:stretch/>
        </p:blipFill>
        <p:spPr>
          <a:xfrm>
            <a:off x="3595006" y="762287"/>
            <a:ext cx="6049738" cy="6053951"/>
          </a:xfrm>
          <a:prstGeom prst="rect">
            <a:avLst/>
          </a:prstGeom>
        </p:spPr>
      </p:pic>
      <p:pic>
        <p:nvPicPr>
          <p:cNvPr id="3" name="Content Placeholder 4" descr="A close-up of a machine&#10;&#10;Description automatically generated">
            <a:extLst>
              <a:ext uri="{FF2B5EF4-FFF2-40B4-BE49-F238E27FC236}">
                <a16:creationId xmlns:a16="http://schemas.microsoft.com/office/drawing/2014/main" id="{A334E238-CE2C-1C8B-5A94-5E6402EAC2E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9585" y="1236265"/>
            <a:ext cx="4122415" cy="5493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012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BCE02E-0640-9CE2-3A18-C83CA33E46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557" y="66104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Bellows assembly for the 1T</a:t>
            </a:r>
            <a:endParaRPr lang="en-GB" dirty="0"/>
          </a:p>
        </p:txBody>
      </p:sp>
      <p:pic>
        <p:nvPicPr>
          <p:cNvPr id="4" name="Picture 3" descr="A close-up of a metal object&#10;&#10;Description automatically generated">
            <a:extLst>
              <a:ext uri="{FF2B5EF4-FFF2-40B4-BE49-F238E27FC236}">
                <a16:creationId xmlns:a16="http://schemas.microsoft.com/office/drawing/2014/main" id="{AFA2C3B1-4744-B01C-A7D5-1C06EE3C0B7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08" t="10317" r="20885" b="11429"/>
          <a:stretch/>
        </p:blipFill>
        <p:spPr>
          <a:xfrm>
            <a:off x="2198914" y="1491341"/>
            <a:ext cx="7587344" cy="536665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7341EA5-195C-023A-29E6-A12BBC9CBEEA}"/>
              </a:ext>
            </a:extLst>
          </p:cNvPr>
          <p:cNvSpPr txBox="1"/>
          <p:nvPr/>
        </p:nvSpPr>
        <p:spPr>
          <a:xfrm>
            <a:off x="2688771" y="1690688"/>
            <a:ext cx="10559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4K</a:t>
            </a:r>
            <a:endParaRPr lang="en-GB" sz="3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6B1A72C-B997-752A-E9E3-DC89D1AC4152}"/>
              </a:ext>
            </a:extLst>
          </p:cNvPr>
          <p:cNvSpPr txBox="1"/>
          <p:nvPr/>
        </p:nvSpPr>
        <p:spPr>
          <a:xfrm>
            <a:off x="5274127" y="1168175"/>
            <a:ext cx="10559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70K</a:t>
            </a:r>
            <a:endParaRPr lang="en-GB" sz="36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7F8C37E-A8B3-1DA9-4FBF-281C007D4E8C}"/>
              </a:ext>
            </a:extLst>
          </p:cNvPr>
          <p:cNvSpPr txBox="1"/>
          <p:nvPr/>
        </p:nvSpPr>
        <p:spPr>
          <a:xfrm>
            <a:off x="7541078" y="1690688"/>
            <a:ext cx="10559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RT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409564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6464F-969F-E9FA-CA40-996CDE927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FACT module management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384B2C-DBBB-07E2-8094-035A56470F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Challenges: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Move FACT modules aside to make enough space for the GV, anti-sun and anti-sun ports (including CF63 turbo pump)</a:t>
            </a:r>
          </a:p>
          <a:p>
            <a:endParaRPr lang="en-US" dirty="0"/>
          </a:p>
          <a:p>
            <a:r>
              <a:rPr lang="en-US" dirty="0"/>
              <a:t>Respect the FACT fiber lengths (~30 cm from the cryostat face)</a:t>
            </a:r>
          </a:p>
          <a:p>
            <a:endParaRPr lang="en-US" dirty="0"/>
          </a:p>
          <a:p>
            <a:r>
              <a:rPr lang="en-US" dirty="0"/>
              <a:t>Properly support the weight of the modules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1088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6464F-969F-E9FA-CA40-996CDE927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FACT module management</a:t>
            </a:r>
            <a:endParaRPr lang="en-GB" dirty="0"/>
          </a:p>
        </p:txBody>
      </p:sp>
      <p:pic>
        <p:nvPicPr>
          <p:cNvPr id="5" name="Picture 4" descr="A circular object with a couple of bolts&#10;&#10;Description automatically generated with medium confidence">
            <a:extLst>
              <a:ext uri="{FF2B5EF4-FFF2-40B4-BE49-F238E27FC236}">
                <a16:creationId xmlns:a16="http://schemas.microsoft.com/office/drawing/2014/main" id="{56A94777-9540-09C8-C5A5-C6DC7F60591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67" t="13809" r="35845" b="5078"/>
          <a:stretch/>
        </p:blipFill>
        <p:spPr>
          <a:xfrm>
            <a:off x="3799114" y="1122724"/>
            <a:ext cx="5061857" cy="5735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7704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6464F-969F-E9FA-CA40-996CDE927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FACT module management</a:t>
            </a:r>
            <a:endParaRPr lang="en-GB" dirty="0"/>
          </a:p>
        </p:txBody>
      </p:sp>
      <p:pic>
        <p:nvPicPr>
          <p:cNvPr id="5" name="Picture 4" descr="A circular object with a couple of bolts&#10;&#10;Description automatically generated with medium confidence">
            <a:extLst>
              <a:ext uri="{FF2B5EF4-FFF2-40B4-BE49-F238E27FC236}">
                <a16:creationId xmlns:a16="http://schemas.microsoft.com/office/drawing/2014/main" id="{56A94777-9540-09C8-C5A5-C6DC7F60591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67" t="13809" r="35845" b="5078"/>
          <a:stretch/>
        </p:blipFill>
        <p:spPr>
          <a:xfrm>
            <a:off x="3799114" y="1122724"/>
            <a:ext cx="5061857" cy="573527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6989A75-7E28-E0DE-6BF1-578CC4366B7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20" t="30612" r="32366" b="4565"/>
          <a:stretch/>
        </p:blipFill>
        <p:spPr>
          <a:xfrm>
            <a:off x="3352798" y="905009"/>
            <a:ext cx="5555368" cy="5702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7304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6464F-969F-E9FA-CA40-996CDE927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07178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FACT module management</a:t>
            </a:r>
            <a:endParaRPr lang="en-GB" dirty="0"/>
          </a:p>
        </p:txBody>
      </p:sp>
      <p:pic>
        <p:nvPicPr>
          <p:cNvPr id="5" name="Picture 4" descr="A circular object with a couple of bolts&#10;&#10;Description automatically generated with medium confidence">
            <a:extLst>
              <a:ext uri="{FF2B5EF4-FFF2-40B4-BE49-F238E27FC236}">
                <a16:creationId xmlns:a16="http://schemas.microsoft.com/office/drawing/2014/main" id="{56A94777-9540-09C8-C5A5-C6DC7F60591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67" t="13809" r="35845" b="5078"/>
          <a:stretch/>
        </p:blipFill>
        <p:spPr>
          <a:xfrm>
            <a:off x="3799114" y="1122724"/>
            <a:ext cx="5061857" cy="5735276"/>
          </a:xfrm>
          <a:prstGeom prst="rect">
            <a:avLst/>
          </a:prstGeom>
        </p:spPr>
      </p:pic>
      <p:pic>
        <p:nvPicPr>
          <p:cNvPr id="4" name="Picture 3" descr="A circular object with a few objects on it&#10;&#10;Description automatically generated with medium confidence">
            <a:extLst>
              <a:ext uri="{FF2B5EF4-FFF2-40B4-BE49-F238E27FC236}">
                <a16:creationId xmlns:a16="http://schemas.microsoft.com/office/drawing/2014/main" id="{9269C1C3-667C-C923-60D1-31BC607510C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99" t="29365" r="31651" b="2064"/>
          <a:stretch/>
        </p:blipFill>
        <p:spPr>
          <a:xfrm>
            <a:off x="3360693" y="783772"/>
            <a:ext cx="5655678" cy="6077745"/>
          </a:xfrm>
          <a:prstGeom prst="rect">
            <a:avLst/>
          </a:prstGeom>
        </p:spPr>
      </p:pic>
      <p:pic>
        <p:nvPicPr>
          <p:cNvPr id="7" name="Picture 6" descr="A machine with a round hole in the center&#10;&#10;Description automatically generated with medium confidence">
            <a:extLst>
              <a:ext uri="{FF2B5EF4-FFF2-40B4-BE49-F238E27FC236}">
                <a16:creationId xmlns:a16="http://schemas.microsoft.com/office/drawing/2014/main" id="{4D736508-3B4E-3043-E52C-9DB677A483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2019" y="1131402"/>
            <a:ext cx="8249924" cy="5449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5538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6464F-969F-E9FA-CA40-996CDE927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07178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FACT module management</a:t>
            </a:r>
            <a:endParaRPr lang="en-GB" dirty="0"/>
          </a:p>
        </p:txBody>
      </p:sp>
      <p:pic>
        <p:nvPicPr>
          <p:cNvPr id="5" name="Picture 4" descr="A circular object with a couple of bolts&#10;&#10;Description automatically generated with medium confidence">
            <a:extLst>
              <a:ext uri="{FF2B5EF4-FFF2-40B4-BE49-F238E27FC236}">
                <a16:creationId xmlns:a16="http://schemas.microsoft.com/office/drawing/2014/main" id="{56A94777-9540-09C8-C5A5-C6DC7F60591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67" t="13809" r="35845" b="5078"/>
          <a:stretch/>
        </p:blipFill>
        <p:spPr>
          <a:xfrm>
            <a:off x="3799114" y="1122724"/>
            <a:ext cx="5061857" cy="5735276"/>
          </a:xfrm>
          <a:prstGeom prst="rect">
            <a:avLst/>
          </a:prstGeom>
        </p:spPr>
      </p:pic>
      <p:pic>
        <p:nvPicPr>
          <p:cNvPr id="7" name="Picture 6" descr="A machine with a round hole in the center&#10;&#10;Description automatically generated with medium confidence">
            <a:extLst>
              <a:ext uri="{FF2B5EF4-FFF2-40B4-BE49-F238E27FC236}">
                <a16:creationId xmlns:a16="http://schemas.microsoft.com/office/drawing/2014/main" id="{4D736508-3B4E-3043-E52C-9DB677A483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2019" y="1131402"/>
            <a:ext cx="8249924" cy="5449583"/>
          </a:xfrm>
          <a:prstGeom prst="rect">
            <a:avLst/>
          </a:prstGeom>
        </p:spPr>
      </p:pic>
      <p:pic>
        <p:nvPicPr>
          <p:cNvPr id="6" name="Picture 5" descr="A grey machine with round holes&#10;&#10;Description automatically generated">
            <a:extLst>
              <a:ext uri="{FF2B5EF4-FFF2-40B4-BE49-F238E27FC236}">
                <a16:creationId xmlns:a16="http://schemas.microsoft.com/office/drawing/2014/main" id="{B78540E5-18B2-E6D3-6319-E15D5B42DC36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8740" y="1110343"/>
            <a:ext cx="8470453" cy="5595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5048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6464F-969F-E9FA-CA40-996CDE927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9207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FACT module management</a:t>
            </a:r>
            <a:endParaRPr lang="en-GB" dirty="0"/>
          </a:p>
        </p:txBody>
      </p:sp>
      <p:pic>
        <p:nvPicPr>
          <p:cNvPr id="5" name="Picture 4" descr="A circular object with a couple of bolts&#10;&#10;Description automatically generated with medium confidence">
            <a:extLst>
              <a:ext uri="{FF2B5EF4-FFF2-40B4-BE49-F238E27FC236}">
                <a16:creationId xmlns:a16="http://schemas.microsoft.com/office/drawing/2014/main" id="{56A94777-9540-09C8-C5A5-C6DC7F60591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67" t="13809" r="35845" b="5078"/>
          <a:stretch/>
        </p:blipFill>
        <p:spPr>
          <a:xfrm>
            <a:off x="3799114" y="1122724"/>
            <a:ext cx="5061857" cy="5735276"/>
          </a:xfrm>
          <a:prstGeom prst="rect">
            <a:avLst/>
          </a:prstGeom>
        </p:spPr>
      </p:pic>
      <p:pic>
        <p:nvPicPr>
          <p:cNvPr id="7" name="Picture 6" descr="A machine with a round hole in the center&#10;&#10;Description automatically generated with medium confidence">
            <a:extLst>
              <a:ext uri="{FF2B5EF4-FFF2-40B4-BE49-F238E27FC236}">
                <a16:creationId xmlns:a16="http://schemas.microsoft.com/office/drawing/2014/main" id="{4D736508-3B4E-3043-E52C-9DB677A483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2019" y="1131402"/>
            <a:ext cx="8249924" cy="5449583"/>
          </a:xfrm>
          <a:prstGeom prst="rect">
            <a:avLst/>
          </a:prstGeom>
        </p:spPr>
      </p:pic>
      <p:pic>
        <p:nvPicPr>
          <p:cNvPr id="6" name="Picture 5" descr="A grey machine with round holes&#10;&#10;Description automatically generated">
            <a:extLst>
              <a:ext uri="{FF2B5EF4-FFF2-40B4-BE49-F238E27FC236}">
                <a16:creationId xmlns:a16="http://schemas.microsoft.com/office/drawing/2014/main" id="{B78540E5-18B2-E6D3-6319-E15D5B42DC36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8740" y="1110343"/>
            <a:ext cx="8470453" cy="5595256"/>
          </a:xfrm>
          <a:prstGeom prst="rect">
            <a:avLst/>
          </a:prstGeom>
        </p:spPr>
      </p:pic>
      <p:pic>
        <p:nvPicPr>
          <p:cNvPr id="4" name="Picture 3" descr="A grey machine with many round windows&#10;&#10;Description automatically generated with medium confidence">
            <a:extLst>
              <a:ext uri="{FF2B5EF4-FFF2-40B4-BE49-F238E27FC236}">
                <a16:creationId xmlns:a16="http://schemas.microsoft.com/office/drawing/2014/main" id="{A88F16DE-812E-DC1C-1817-632DF5B2FE80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198" y="1110342"/>
            <a:ext cx="8552849" cy="5649683"/>
          </a:xfrm>
          <a:prstGeom prst="rect">
            <a:avLst/>
          </a:prstGeom>
        </p:spPr>
      </p:pic>
      <p:pic>
        <p:nvPicPr>
          <p:cNvPr id="9" name="Picture 8" descr="A close-up of a device&#10;&#10;Description automatically generated">
            <a:extLst>
              <a:ext uri="{FF2B5EF4-FFF2-40B4-BE49-F238E27FC236}">
                <a16:creationId xmlns:a16="http://schemas.microsoft.com/office/drawing/2014/main" id="{00430F30-6998-FBC1-97F2-87B7B0D3B00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89" t="19683" r="21630" b="30159"/>
          <a:stretch/>
        </p:blipFill>
        <p:spPr>
          <a:xfrm>
            <a:off x="8716846" y="955168"/>
            <a:ext cx="3096752" cy="2422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787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6464F-969F-E9FA-CA40-996CDE927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9207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FACT module management</a:t>
            </a:r>
            <a:endParaRPr lang="en-GB" dirty="0"/>
          </a:p>
        </p:txBody>
      </p:sp>
      <p:pic>
        <p:nvPicPr>
          <p:cNvPr id="5" name="Picture 4" descr="A circular object with a couple of bolts&#10;&#10;Description automatically generated with medium confidence">
            <a:extLst>
              <a:ext uri="{FF2B5EF4-FFF2-40B4-BE49-F238E27FC236}">
                <a16:creationId xmlns:a16="http://schemas.microsoft.com/office/drawing/2014/main" id="{56A94777-9540-09C8-C5A5-C6DC7F60591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67" t="13809" r="35845" b="5078"/>
          <a:stretch/>
        </p:blipFill>
        <p:spPr>
          <a:xfrm>
            <a:off x="3799114" y="1122724"/>
            <a:ext cx="5061857" cy="5735276"/>
          </a:xfrm>
          <a:prstGeom prst="rect">
            <a:avLst/>
          </a:prstGeom>
        </p:spPr>
      </p:pic>
      <p:pic>
        <p:nvPicPr>
          <p:cNvPr id="7" name="Picture 6" descr="A machine with a round hole in the center&#10;&#10;Description automatically generated with medium confidence">
            <a:extLst>
              <a:ext uri="{FF2B5EF4-FFF2-40B4-BE49-F238E27FC236}">
                <a16:creationId xmlns:a16="http://schemas.microsoft.com/office/drawing/2014/main" id="{4D736508-3B4E-3043-E52C-9DB677A483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2019" y="1131402"/>
            <a:ext cx="8249924" cy="5449583"/>
          </a:xfrm>
          <a:prstGeom prst="rect">
            <a:avLst/>
          </a:prstGeom>
        </p:spPr>
      </p:pic>
      <p:pic>
        <p:nvPicPr>
          <p:cNvPr id="6" name="Picture 5" descr="A grey machine with round holes&#10;&#10;Description automatically generated">
            <a:extLst>
              <a:ext uri="{FF2B5EF4-FFF2-40B4-BE49-F238E27FC236}">
                <a16:creationId xmlns:a16="http://schemas.microsoft.com/office/drawing/2014/main" id="{B78540E5-18B2-E6D3-6319-E15D5B42DC36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8740" y="1110343"/>
            <a:ext cx="8470453" cy="5595256"/>
          </a:xfrm>
          <a:prstGeom prst="rect">
            <a:avLst/>
          </a:prstGeom>
        </p:spPr>
      </p:pic>
      <p:pic>
        <p:nvPicPr>
          <p:cNvPr id="4" name="Picture 3" descr="A grey machine with many round windows&#10;&#10;Description automatically generated with medium confidence">
            <a:extLst>
              <a:ext uri="{FF2B5EF4-FFF2-40B4-BE49-F238E27FC236}">
                <a16:creationId xmlns:a16="http://schemas.microsoft.com/office/drawing/2014/main" id="{A88F16DE-812E-DC1C-1817-632DF5B2FE80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198" y="1110342"/>
            <a:ext cx="8552849" cy="5649683"/>
          </a:xfrm>
          <a:prstGeom prst="rect">
            <a:avLst/>
          </a:prstGeom>
        </p:spPr>
      </p:pic>
      <p:pic>
        <p:nvPicPr>
          <p:cNvPr id="8" name="Picture 7" descr="A grey machine with many objects&#10;&#10;Description automatically generated with medium confidence">
            <a:extLst>
              <a:ext uri="{FF2B5EF4-FFF2-40B4-BE49-F238E27FC236}">
                <a16:creationId xmlns:a16="http://schemas.microsoft.com/office/drawing/2014/main" id="{AA4A0F35-A2FF-DEFF-6AFE-726059DA6225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198" y="1099109"/>
            <a:ext cx="8552849" cy="5649684"/>
          </a:xfrm>
          <a:prstGeom prst="rect">
            <a:avLst/>
          </a:prstGeom>
        </p:spPr>
      </p:pic>
      <p:pic>
        <p:nvPicPr>
          <p:cNvPr id="10" name="Picture 9" descr="A close-up of a metal ring&#10;&#10;Description automatically generated">
            <a:extLst>
              <a:ext uri="{FF2B5EF4-FFF2-40B4-BE49-F238E27FC236}">
                <a16:creationId xmlns:a16="http://schemas.microsoft.com/office/drawing/2014/main" id="{0EAAE352-4F54-B41B-3C7A-175C380C5403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96" t="23333" r="39018" b="29365"/>
          <a:stretch/>
        </p:blipFill>
        <p:spPr>
          <a:xfrm>
            <a:off x="9332791" y="1131400"/>
            <a:ext cx="2597702" cy="2678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947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6464F-969F-E9FA-CA40-996CDE927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9207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FACT module management</a:t>
            </a:r>
            <a:endParaRPr lang="en-GB" dirty="0"/>
          </a:p>
        </p:txBody>
      </p:sp>
      <p:pic>
        <p:nvPicPr>
          <p:cNvPr id="5" name="Picture 4" descr="A circular object with a couple of bolts&#10;&#10;Description automatically generated with medium confidence">
            <a:extLst>
              <a:ext uri="{FF2B5EF4-FFF2-40B4-BE49-F238E27FC236}">
                <a16:creationId xmlns:a16="http://schemas.microsoft.com/office/drawing/2014/main" id="{56A94777-9540-09C8-C5A5-C6DC7F60591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67" t="13809" r="35845" b="5078"/>
          <a:stretch/>
        </p:blipFill>
        <p:spPr>
          <a:xfrm>
            <a:off x="3799114" y="1122724"/>
            <a:ext cx="5061857" cy="5735276"/>
          </a:xfrm>
          <a:prstGeom prst="rect">
            <a:avLst/>
          </a:prstGeom>
        </p:spPr>
      </p:pic>
      <p:pic>
        <p:nvPicPr>
          <p:cNvPr id="7" name="Picture 6" descr="A machine with a round hole in the center&#10;&#10;Description automatically generated with medium confidence">
            <a:extLst>
              <a:ext uri="{FF2B5EF4-FFF2-40B4-BE49-F238E27FC236}">
                <a16:creationId xmlns:a16="http://schemas.microsoft.com/office/drawing/2014/main" id="{4D736508-3B4E-3043-E52C-9DB677A483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2019" y="1131402"/>
            <a:ext cx="8249924" cy="5449583"/>
          </a:xfrm>
          <a:prstGeom prst="rect">
            <a:avLst/>
          </a:prstGeom>
        </p:spPr>
      </p:pic>
      <p:pic>
        <p:nvPicPr>
          <p:cNvPr id="6" name="Picture 5" descr="A grey machine with round holes&#10;&#10;Description automatically generated">
            <a:extLst>
              <a:ext uri="{FF2B5EF4-FFF2-40B4-BE49-F238E27FC236}">
                <a16:creationId xmlns:a16="http://schemas.microsoft.com/office/drawing/2014/main" id="{B78540E5-18B2-E6D3-6319-E15D5B42DC36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8740" y="1110343"/>
            <a:ext cx="8470453" cy="5595256"/>
          </a:xfrm>
          <a:prstGeom prst="rect">
            <a:avLst/>
          </a:prstGeom>
        </p:spPr>
      </p:pic>
      <p:pic>
        <p:nvPicPr>
          <p:cNvPr id="4" name="Picture 3" descr="A grey machine with many round windows&#10;&#10;Description automatically generated with medium confidence">
            <a:extLst>
              <a:ext uri="{FF2B5EF4-FFF2-40B4-BE49-F238E27FC236}">
                <a16:creationId xmlns:a16="http://schemas.microsoft.com/office/drawing/2014/main" id="{A88F16DE-812E-DC1C-1817-632DF5B2FE80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198" y="1110342"/>
            <a:ext cx="8552849" cy="5649683"/>
          </a:xfrm>
          <a:prstGeom prst="rect">
            <a:avLst/>
          </a:prstGeom>
        </p:spPr>
      </p:pic>
      <p:pic>
        <p:nvPicPr>
          <p:cNvPr id="8" name="Picture 7" descr="A grey machine with many objects&#10;&#10;Description automatically generated with medium confidence">
            <a:extLst>
              <a:ext uri="{FF2B5EF4-FFF2-40B4-BE49-F238E27FC236}">
                <a16:creationId xmlns:a16="http://schemas.microsoft.com/office/drawing/2014/main" id="{AA4A0F35-A2FF-DEFF-6AFE-726059DA6225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198" y="1099109"/>
            <a:ext cx="8552849" cy="5649684"/>
          </a:xfrm>
          <a:prstGeom prst="rect">
            <a:avLst/>
          </a:prstGeom>
        </p:spPr>
      </p:pic>
      <p:pic>
        <p:nvPicPr>
          <p:cNvPr id="9" name="Picture 8" descr="A machine with many gears&#10;&#10;Description automatically generated with medium confidence">
            <a:extLst>
              <a:ext uri="{FF2B5EF4-FFF2-40B4-BE49-F238E27FC236}">
                <a16:creationId xmlns:a16="http://schemas.microsoft.com/office/drawing/2014/main" id="{0863988B-B6A3-FAF9-FD6C-1B64B1F473C6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0" t="12856" b="-850"/>
          <a:stretch/>
        </p:blipFill>
        <p:spPr>
          <a:xfrm>
            <a:off x="979608" y="745670"/>
            <a:ext cx="10232784" cy="6112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36231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6464F-969F-E9FA-CA40-996CDE927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FACT module management</a:t>
            </a:r>
            <a:endParaRPr lang="en-GB" dirty="0"/>
          </a:p>
        </p:txBody>
      </p:sp>
      <p:pic>
        <p:nvPicPr>
          <p:cNvPr id="5" name="Picture 4" descr="A circular object with a couple of bolts&#10;&#10;Description automatically generated with medium confidence">
            <a:extLst>
              <a:ext uri="{FF2B5EF4-FFF2-40B4-BE49-F238E27FC236}">
                <a16:creationId xmlns:a16="http://schemas.microsoft.com/office/drawing/2014/main" id="{56A94777-9540-09C8-C5A5-C6DC7F60591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67" t="13809" r="35845" b="5078"/>
          <a:stretch/>
        </p:blipFill>
        <p:spPr>
          <a:xfrm>
            <a:off x="3799114" y="1122724"/>
            <a:ext cx="5061857" cy="5735276"/>
          </a:xfrm>
          <a:prstGeom prst="rect">
            <a:avLst/>
          </a:prstGeom>
        </p:spPr>
      </p:pic>
      <p:pic>
        <p:nvPicPr>
          <p:cNvPr id="4" name="Picture 3" descr="A grey circular object with many bolts&#10;&#10;Description automatically generated with medium confidence">
            <a:extLst>
              <a:ext uri="{FF2B5EF4-FFF2-40B4-BE49-F238E27FC236}">
                <a16:creationId xmlns:a16="http://schemas.microsoft.com/office/drawing/2014/main" id="{8388ED7A-246A-0417-7C7B-115A3758E8E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76" t="7461" r="32385" b="13016"/>
          <a:stretch/>
        </p:blipFill>
        <p:spPr>
          <a:xfrm>
            <a:off x="3695699" y="979836"/>
            <a:ext cx="5165272" cy="5868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67323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6464F-969F-E9FA-CA40-996CDE927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FACT module management</a:t>
            </a:r>
            <a:endParaRPr lang="en-GB" dirty="0"/>
          </a:p>
        </p:txBody>
      </p:sp>
      <p:pic>
        <p:nvPicPr>
          <p:cNvPr id="5" name="Picture 4" descr="A circular object with a couple of bolts&#10;&#10;Description automatically generated with medium confidence">
            <a:extLst>
              <a:ext uri="{FF2B5EF4-FFF2-40B4-BE49-F238E27FC236}">
                <a16:creationId xmlns:a16="http://schemas.microsoft.com/office/drawing/2014/main" id="{56A94777-9540-09C8-C5A5-C6DC7F60591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67" t="13809" r="35845" b="5078"/>
          <a:stretch/>
        </p:blipFill>
        <p:spPr>
          <a:xfrm>
            <a:off x="3799114" y="1122724"/>
            <a:ext cx="5061857" cy="5735276"/>
          </a:xfrm>
          <a:prstGeom prst="rect">
            <a:avLst/>
          </a:prstGeom>
        </p:spPr>
      </p:pic>
      <p:pic>
        <p:nvPicPr>
          <p:cNvPr id="4" name="Picture 3" descr="A grey circular object with many bolts&#10;&#10;Description automatically generated with medium confidence">
            <a:extLst>
              <a:ext uri="{FF2B5EF4-FFF2-40B4-BE49-F238E27FC236}">
                <a16:creationId xmlns:a16="http://schemas.microsoft.com/office/drawing/2014/main" id="{8388ED7A-246A-0417-7C7B-115A3758E8E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76" t="7461" r="32385" b="13016"/>
          <a:stretch/>
        </p:blipFill>
        <p:spPr>
          <a:xfrm>
            <a:off x="3695699" y="979836"/>
            <a:ext cx="5165272" cy="5868029"/>
          </a:xfrm>
          <a:prstGeom prst="rect">
            <a:avLst/>
          </a:prstGeom>
        </p:spPr>
      </p:pic>
      <p:pic>
        <p:nvPicPr>
          <p:cNvPr id="6" name="Picture 5" descr="A close-up of a machine&#10;&#10;Description automatically generated">
            <a:extLst>
              <a:ext uri="{FF2B5EF4-FFF2-40B4-BE49-F238E27FC236}">
                <a16:creationId xmlns:a16="http://schemas.microsoft.com/office/drawing/2014/main" id="{BFBFDE92-3E15-7751-323C-2FF34ECB241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56" t="6666" r="36789" b="11428"/>
          <a:stretch/>
        </p:blipFill>
        <p:spPr>
          <a:xfrm>
            <a:off x="3461657" y="856369"/>
            <a:ext cx="5399314" cy="5991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774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close-up of a metal object&#10;&#10;Description automatically generated">
            <a:extLst>
              <a:ext uri="{FF2B5EF4-FFF2-40B4-BE49-F238E27FC236}">
                <a16:creationId xmlns:a16="http://schemas.microsoft.com/office/drawing/2014/main" id="{83089341-DF52-6938-DBFF-20698586F8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420" y="2141537"/>
            <a:ext cx="3263503" cy="4351338"/>
          </a:xfr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1A20CC28-B31F-4092-D066-E3987BA9EF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600" y="153423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Bellows assembly for the 1T</a:t>
            </a:r>
            <a:endParaRPr lang="en-GB" dirty="0"/>
          </a:p>
        </p:txBody>
      </p:sp>
      <p:pic>
        <p:nvPicPr>
          <p:cNvPr id="9" name="Picture 8" descr="A person wearing a mask and gloves holding a bowl&#10;&#10;Description automatically generated">
            <a:extLst>
              <a:ext uri="{FF2B5EF4-FFF2-40B4-BE49-F238E27FC236}">
                <a16:creationId xmlns:a16="http://schemas.microsoft.com/office/drawing/2014/main" id="{835FCA5B-9471-D02E-CC37-8AF3125E6D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4307" y="1334758"/>
            <a:ext cx="4068186" cy="5424248"/>
          </a:xfrm>
          <a:prstGeom prst="rect">
            <a:avLst/>
          </a:prstGeom>
        </p:spPr>
      </p:pic>
      <p:pic>
        <p:nvPicPr>
          <p:cNvPr id="2" name="Picture 1" descr="A close-up of a metal object&#10;&#10;Description automatically generated">
            <a:extLst>
              <a:ext uri="{FF2B5EF4-FFF2-40B4-BE49-F238E27FC236}">
                <a16:creationId xmlns:a16="http://schemas.microsoft.com/office/drawing/2014/main" id="{9234C57F-8ADB-1675-02E3-010420C32A7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08" t="10317" r="20885" b="11429"/>
          <a:stretch/>
        </p:blipFill>
        <p:spPr>
          <a:xfrm>
            <a:off x="9130872" y="4767943"/>
            <a:ext cx="2954907" cy="2090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27663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6464F-969F-E9FA-CA40-996CDE927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FACT module management</a:t>
            </a:r>
            <a:endParaRPr lang="en-GB" dirty="0"/>
          </a:p>
        </p:txBody>
      </p:sp>
      <p:pic>
        <p:nvPicPr>
          <p:cNvPr id="6" name="Picture 5" descr="A close-up of a machine&#10;&#10;Description automatically generated">
            <a:extLst>
              <a:ext uri="{FF2B5EF4-FFF2-40B4-BE49-F238E27FC236}">
                <a16:creationId xmlns:a16="http://schemas.microsoft.com/office/drawing/2014/main" id="{70679C1B-18EE-6928-CED6-237D161960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838" y="1662212"/>
            <a:ext cx="7640324" cy="5046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49605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6464F-969F-E9FA-CA40-996CDE927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FACT module management</a:t>
            </a:r>
            <a:endParaRPr lang="en-GB" dirty="0"/>
          </a:p>
        </p:txBody>
      </p:sp>
      <p:pic>
        <p:nvPicPr>
          <p:cNvPr id="5" name="Picture 4" descr="A circular object with a couple of bolts&#10;&#10;Description automatically generated with medium confidence">
            <a:extLst>
              <a:ext uri="{FF2B5EF4-FFF2-40B4-BE49-F238E27FC236}">
                <a16:creationId xmlns:a16="http://schemas.microsoft.com/office/drawing/2014/main" id="{56A94777-9540-09C8-C5A5-C6DC7F60591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67" t="13809" r="35845" b="5078"/>
          <a:stretch/>
        </p:blipFill>
        <p:spPr>
          <a:xfrm>
            <a:off x="3799114" y="1122724"/>
            <a:ext cx="5061857" cy="5735276"/>
          </a:xfrm>
          <a:prstGeom prst="rect">
            <a:avLst/>
          </a:prstGeom>
        </p:spPr>
      </p:pic>
      <p:pic>
        <p:nvPicPr>
          <p:cNvPr id="4" name="Picture 3" descr="A grey circular object with many bolts&#10;&#10;Description automatically generated with medium confidence">
            <a:extLst>
              <a:ext uri="{FF2B5EF4-FFF2-40B4-BE49-F238E27FC236}">
                <a16:creationId xmlns:a16="http://schemas.microsoft.com/office/drawing/2014/main" id="{8388ED7A-246A-0417-7C7B-115A3758E8E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76" t="7461" r="32385" b="13016"/>
          <a:stretch/>
        </p:blipFill>
        <p:spPr>
          <a:xfrm>
            <a:off x="3695699" y="979836"/>
            <a:ext cx="5165272" cy="5868029"/>
          </a:xfrm>
          <a:prstGeom prst="rect">
            <a:avLst/>
          </a:prstGeom>
        </p:spPr>
      </p:pic>
      <p:pic>
        <p:nvPicPr>
          <p:cNvPr id="8" name="Picture 7" descr="A close-up of a machine&#10;&#10;Description automatically generated">
            <a:extLst>
              <a:ext uri="{FF2B5EF4-FFF2-40B4-BE49-F238E27FC236}">
                <a16:creationId xmlns:a16="http://schemas.microsoft.com/office/drawing/2014/main" id="{798A996A-FF52-5D94-66BC-F2C4F6B3AE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9943" y="1058434"/>
            <a:ext cx="8752114" cy="5781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73771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6464F-969F-E9FA-CA40-996CDE927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FACT module management</a:t>
            </a:r>
            <a:endParaRPr lang="en-GB" dirty="0"/>
          </a:p>
        </p:txBody>
      </p:sp>
      <p:pic>
        <p:nvPicPr>
          <p:cNvPr id="5" name="Picture 4" descr="A circular object with a couple of bolts&#10;&#10;Description automatically generated with medium confidence">
            <a:extLst>
              <a:ext uri="{FF2B5EF4-FFF2-40B4-BE49-F238E27FC236}">
                <a16:creationId xmlns:a16="http://schemas.microsoft.com/office/drawing/2014/main" id="{56A94777-9540-09C8-C5A5-C6DC7F60591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67" t="13809" r="35845" b="5078"/>
          <a:stretch/>
        </p:blipFill>
        <p:spPr>
          <a:xfrm>
            <a:off x="3799114" y="1122724"/>
            <a:ext cx="5061857" cy="5735276"/>
          </a:xfrm>
          <a:prstGeom prst="rect">
            <a:avLst/>
          </a:prstGeom>
        </p:spPr>
      </p:pic>
      <p:pic>
        <p:nvPicPr>
          <p:cNvPr id="6" name="Picture 5" descr="A circular object with many holes&#10;&#10;Description automatically generated">
            <a:extLst>
              <a:ext uri="{FF2B5EF4-FFF2-40B4-BE49-F238E27FC236}">
                <a16:creationId xmlns:a16="http://schemas.microsoft.com/office/drawing/2014/main" id="{5BD0CA86-4E87-F5FF-F61D-D007D8F3F41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19" t="6190" r="23368" b="2222"/>
          <a:stretch/>
        </p:blipFill>
        <p:spPr>
          <a:xfrm>
            <a:off x="3799114" y="1000863"/>
            <a:ext cx="5268004" cy="5868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71094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336C9F-AAA8-065E-7693-07B7E1C2A3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Price estimate: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	- (3x) custom LF160 to 2 x KF40 reducer - 400 E</a:t>
            </a:r>
          </a:p>
          <a:p>
            <a:pPr marL="0" indent="0">
              <a:buNone/>
            </a:pPr>
            <a:r>
              <a:rPr lang="en-GB" dirty="0"/>
              <a:t>	- (6x) short hydraulically formed bellow KF40 – 100 E</a:t>
            </a:r>
          </a:p>
          <a:p>
            <a:pPr marL="0" indent="0">
              <a:buNone/>
            </a:pPr>
            <a:r>
              <a:rPr lang="en-GB" dirty="0"/>
              <a:t>	- (6x) LF160 to KF40 reducing flange – 250 E</a:t>
            </a:r>
          </a:p>
          <a:p>
            <a:pPr marL="0" indent="0">
              <a:buNone/>
            </a:pPr>
            <a:r>
              <a:rPr lang="en-GB" dirty="0"/>
              <a:t>	- (1x) custom LF160 tee – 300 E</a:t>
            </a:r>
          </a:p>
          <a:p>
            <a:pPr marL="0" indent="0" algn="r">
              <a:buNone/>
            </a:pPr>
            <a:r>
              <a:rPr lang="en-GB" dirty="0"/>
              <a:t>Total: 3600 E</a:t>
            </a: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2E5904A-F1B1-993F-8CAF-21AF62A5BB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FACT module management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8393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F2A22-DDA7-8898-885E-FAC4A1B69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/>
              <a:t>Cryo</a:t>
            </a:r>
            <a:r>
              <a:rPr lang="en-US" dirty="0"/>
              <a:t> schedule and August opening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1702865-6819-2B19-17B6-206F16971D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559" y="1581831"/>
            <a:ext cx="11176612" cy="2577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84254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A888D7-5CCE-DFBD-920D-F3CBD09C84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/>
              <a:t>Cryo</a:t>
            </a:r>
            <a:r>
              <a:rPr lang="en-US" dirty="0"/>
              <a:t> schedule and August opening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FF89F-3804-0DB6-9A5B-4101825088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/>
              <a:t>Opening for the 1T bellows installation – beginning of August/end of July</a:t>
            </a:r>
          </a:p>
          <a:p>
            <a:endParaRPr lang="en-US" sz="2800" dirty="0"/>
          </a:p>
          <a:p>
            <a:r>
              <a:rPr lang="en-US" sz="2800" dirty="0"/>
              <a:t>Intervention of min 4 weeks: new 1T MCP mechanism, bellows, FACT module rearrangement, GV1 cleaning, </a:t>
            </a:r>
            <a:r>
              <a:rPr lang="en-US" sz="2800" dirty="0" err="1"/>
              <a:t>HgHg</a:t>
            </a:r>
            <a:r>
              <a:rPr lang="en-US" sz="2800" dirty="0"/>
              <a:t> MCP installation</a:t>
            </a:r>
          </a:p>
          <a:p>
            <a:endParaRPr lang="en-US" sz="2800" dirty="0"/>
          </a:p>
          <a:p>
            <a:r>
              <a:rPr lang="en-US" sz="2800" dirty="0"/>
              <a:t>We should try not to open any more before the LHC run of 2026</a:t>
            </a:r>
          </a:p>
          <a:p>
            <a:endParaRPr lang="en-US" sz="2800" dirty="0"/>
          </a:p>
          <a:p>
            <a:r>
              <a:rPr lang="en-US" sz="2800" dirty="0"/>
              <a:t>We need to have the gravity module (plus the anti-sun) in place by the end of the year</a:t>
            </a:r>
            <a:endParaRPr lang="en-GB" sz="28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9387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60A8D-3EA9-7F1A-9988-694305CECA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stack of boxes in a room&#10;&#10;Description automatically generated">
            <a:extLst>
              <a:ext uri="{FF2B5EF4-FFF2-40B4-BE49-F238E27FC236}">
                <a16:creationId xmlns:a16="http://schemas.microsoft.com/office/drawing/2014/main" id="{DDDC33DC-2196-7A87-C19C-69A061A25D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9343" y="139094"/>
            <a:ext cx="3701143" cy="6579812"/>
          </a:xfrm>
        </p:spPr>
      </p:pic>
    </p:spTree>
    <p:extLst>
      <p:ext uri="{BB962C8B-B14F-4D97-AF65-F5344CB8AC3E}">
        <p14:creationId xmlns:p14="http://schemas.microsoft.com/office/powerpoint/2010/main" val="63913078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7FE3A6A-3F01-77A2-B957-FF2A0B3B8E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5318" y="2645616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Thank you for your attention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077709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A20CC28-B31F-4092-D066-E3987BA9EF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Bellows assembly for the 1T</a:t>
            </a:r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673005D-8795-F583-8EF6-1D49520699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53482"/>
            <a:ext cx="10515600" cy="3540923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US" sz="8000" dirty="0"/>
              <a:t>Issues: Getter pumping for the bellow</a:t>
            </a:r>
          </a:p>
          <a:p>
            <a:pPr marL="0" indent="0">
              <a:buNone/>
            </a:pPr>
            <a:endParaRPr lang="en-US" sz="8000" dirty="0"/>
          </a:p>
          <a:p>
            <a:pPr marL="0" indent="0">
              <a:buNone/>
            </a:pPr>
            <a:r>
              <a:rPr lang="en-US" sz="8000" dirty="0"/>
              <a:t>Possible solution: Getter </a:t>
            </a:r>
            <a:r>
              <a:rPr lang="en-US" sz="8000" dirty="0" err="1"/>
              <a:t>Waffer</a:t>
            </a:r>
            <a:endParaRPr lang="en-US" sz="8000" dirty="0"/>
          </a:p>
          <a:p>
            <a:pPr marL="0" indent="0">
              <a:buNone/>
            </a:pPr>
            <a:endParaRPr lang="en-US" sz="8000" dirty="0"/>
          </a:p>
          <a:p>
            <a:pPr marL="0" indent="0">
              <a:buNone/>
            </a:pPr>
            <a:r>
              <a:rPr lang="en-US" sz="8000" dirty="0"/>
              <a:t>Off the shelf (4-6 weeks lead time)</a:t>
            </a:r>
          </a:p>
          <a:p>
            <a:pPr marL="0" indent="0">
              <a:buNone/>
            </a:pPr>
            <a:endParaRPr lang="en-US" sz="8000" dirty="0"/>
          </a:p>
          <a:p>
            <a:pPr marL="0" indent="0">
              <a:buNone/>
            </a:pPr>
            <a:r>
              <a:rPr lang="en-US" sz="8000" dirty="0"/>
              <a:t>Price: 3-6K + 3K for the controller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A close-up of a machine&#10;&#10;Description automatically generated">
            <a:extLst>
              <a:ext uri="{FF2B5EF4-FFF2-40B4-BE49-F238E27FC236}">
                <a16:creationId xmlns:a16="http://schemas.microsoft.com/office/drawing/2014/main" id="{12E01AB0-2978-A486-8BE3-BFF4A48F7A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6554" y="3317078"/>
            <a:ext cx="4645446" cy="354092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B2C0FB7-1703-802D-EBA6-672F4ABF303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963" r="5478"/>
          <a:stretch/>
        </p:blipFill>
        <p:spPr>
          <a:xfrm>
            <a:off x="8067691" y="1293606"/>
            <a:ext cx="3603172" cy="212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657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A20CC28-B31F-4092-D066-E3987BA9EF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600" y="153423"/>
            <a:ext cx="10515600" cy="1325563"/>
          </a:xfrm>
        </p:spPr>
        <p:txBody>
          <a:bodyPr/>
          <a:lstStyle/>
          <a:p>
            <a:pPr algn="ctr"/>
            <a:r>
              <a:rPr lang="en-US"/>
              <a:t>Bellows assembly for the 1T</a:t>
            </a:r>
            <a:endParaRPr lang="en-GB" dirty="0"/>
          </a:p>
        </p:txBody>
      </p:sp>
      <p:pic>
        <p:nvPicPr>
          <p:cNvPr id="6" name="Content Placeholder 5" descr="A silver ring with screws&#10;&#10;Description automatically generated">
            <a:extLst>
              <a:ext uri="{FF2B5EF4-FFF2-40B4-BE49-F238E27FC236}">
                <a16:creationId xmlns:a16="http://schemas.microsoft.com/office/drawing/2014/main" id="{D9ED890B-6A25-01EB-2ADE-7A611A5BFD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86" r="27241"/>
          <a:stretch/>
        </p:blipFill>
        <p:spPr>
          <a:xfrm>
            <a:off x="881743" y="1835589"/>
            <a:ext cx="2884716" cy="4351338"/>
          </a:xfrm>
        </p:spPr>
      </p:pic>
      <p:pic>
        <p:nvPicPr>
          <p:cNvPr id="10" name="Picture 9" descr="A close-up of a round object&#10;&#10;Description automatically generated">
            <a:extLst>
              <a:ext uri="{FF2B5EF4-FFF2-40B4-BE49-F238E27FC236}">
                <a16:creationId xmlns:a16="http://schemas.microsoft.com/office/drawing/2014/main" id="{75397CD4-4884-C2BB-FA59-BC4ACF8916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7302" y="1835589"/>
            <a:ext cx="3000150" cy="1935696"/>
          </a:xfrm>
          <a:prstGeom prst="rect">
            <a:avLst/>
          </a:prstGeom>
        </p:spPr>
      </p:pic>
      <p:pic>
        <p:nvPicPr>
          <p:cNvPr id="12" name="Picture 11" descr="A grey metal object with a hole in the middle&#10;&#10;Description automatically generated with medium confidence">
            <a:extLst>
              <a:ext uri="{FF2B5EF4-FFF2-40B4-BE49-F238E27FC236}">
                <a16:creationId xmlns:a16="http://schemas.microsoft.com/office/drawing/2014/main" id="{EA5A4885-0F8C-29DC-E83D-20CD1D3C4A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7301" y="4248394"/>
            <a:ext cx="3000151" cy="193569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D368245-8F99-16C5-81C8-4FD8D3F1FBBD}"/>
              </a:ext>
            </a:extLst>
          </p:cNvPr>
          <p:cNvSpPr txBox="1"/>
          <p:nvPr/>
        </p:nvSpPr>
        <p:spPr>
          <a:xfrm>
            <a:off x="7565571" y="1835589"/>
            <a:ext cx="42345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Electric elements already at CERN</a:t>
            </a:r>
            <a:endParaRPr lang="en-GB" sz="2800" dirty="0"/>
          </a:p>
        </p:txBody>
      </p:sp>
      <p:pic>
        <p:nvPicPr>
          <p:cNvPr id="16" name="Picture 15" descr="A close-up of a metal object&#10;&#10;Description automatically generated">
            <a:extLst>
              <a:ext uri="{FF2B5EF4-FFF2-40B4-BE49-F238E27FC236}">
                <a16:creationId xmlns:a16="http://schemas.microsoft.com/office/drawing/2014/main" id="{7649CCF0-083D-7983-7880-EABB0D8D820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08" t="10317" r="20885" b="11429"/>
          <a:stretch/>
        </p:blipFill>
        <p:spPr>
          <a:xfrm>
            <a:off x="9130872" y="4767943"/>
            <a:ext cx="2954907" cy="2090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723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A20CC28-B31F-4092-D066-E3987BA9EF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600" y="153423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Bellows assembly for the 1T</a:t>
            </a:r>
            <a:endParaRPr lang="en-GB" dirty="0"/>
          </a:p>
        </p:txBody>
      </p:sp>
      <p:pic>
        <p:nvPicPr>
          <p:cNvPr id="8" name="Content Placeholder 7" descr="A brown metal object with holes&#10;&#10;Description automatically generated">
            <a:extLst>
              <a:ext uri="{FF2B5EF4-FFF2-40B4-BE49-F238E27FC236}">
                <a16:creationId xmlns:a16="http://schemas.microsoft.com/office/drawing/2014/main" id="{5BEEDFD5-EDF1-0F0C-F9DB-8DDE58ED67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08" t="5186" r="16407" b="4970"/>
          <a:stretch/>
        </p:blipFill>
        <p:spPr>
          <a:xfrm>
            <a:off x="163286" y="1365420"/>
            <a:ext cx="4953000" cy="3909443"/>
          </a:xfrm>
        </p:spPr>
      </p:pic>
      <p:pic>
        <p:nvPicPr>
          <p:cNvPr id="10" name="Picture 9" descr="A close-up of a metal object&#10;&#10;Description automatically generated">
            <a:extLst>
              <a:ext uri="{FF2B5EF4-FFF2-40B4-BE49-F238E27FC236}">
                <a16:creationId xmlns:a16="http://schemas.microsoft.com/office/drawing/2014/main" id="{EB150616-860A-9FA8-4791-D135A61D367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08" t="10317" r="20885" b="11429"/>
          <a:stretch/>
        </p:blipFill>
        <p:spPr>
          <a:xfrm>
            <a:off x="9130872" y="4767943"/>
            <a:ext cx="2954907" cy="2090057"/>
          </a:xfrm>
          <a:prstGeom prst="rect">
            <a:avLst/>
          </a:prstGeom>
        </p:spPr>
      </p:pic>
      <p:pic>
        <p:nvPicPr>
          <p:cNvPr id="12" name="Picture 11" descr="A circular object with holes&#10;&#10;Description automatically generated">
            <a:extLst>
              <a:ext uri="{FF2B5EF4-FFF2-40B4-BE49-F238E27FC236}">
                <a16:creationId xmlns:a16="http://schemas.microsoft.com/office/drawing/2014/main" id="{30E8CB82-6FCE-ED25-FB80-3AC9494B2A3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25" t="16984" r="33019" b="19911"/>
          <a:stretch/>
        </p:blipFill>
        <p:spPr>
          <a:xfrm>
            <a:off x="5279573" y="2144485"/>
            <a:ext cx="3592285" cy="4327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46437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A20CC28-B31F-4092-D066-E3987BA9EF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600" y="153423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Bellows assembly for the 1T</a:t>
            </a:r>
            <a:endParaRPr lang="en-GB" dirty="0"/>
          </a:p>
        </p:txBody>
      </p:sp>
      <p:pic>
        <p:nvPicPr>
          <p:cNvPr id="10" name="Picture 9" descr="A close-up of a metal object&#10;&#10;Description automatically generated">
            <a:extLst>
              <a:ext uri="{FF2B5EF4-FFF2-40B4-BE49-F238E27FC236}">
                <a16:creationId xmlns:a16="http://schemas.microsoft.com/office/drawing/2014/main" id="{EB150616-860A-9FA8-4791-D135A61D367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08" t="10317" r="20885" b="11429"/>
          <a:stretch/>
        </p:blipFill>
        <p:spPr>
          <a:xfrm>
            <a:off x="9130872" y="4767943"/>
            <a:ext cx="2954907" cy="2090057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C3765FE3-DCB8-824D-A89C-3B2ECF4FE4AD}"/>
              </a:ext>
            </a:extLst>
          </p:cNvPr>
          <p:cNvGrpSpPr/>
          <p:nvPr/>
        </p:nvGrpSpPr>
        <p:grpSpPr>
          <a:xfrm>
            <a:off x="2100943" y="1234556"/>
            <a:ext cx="5186481" cy="5623444"/>
            <a:chOff x="1872343" y="1229307"/>
            <a:chExt cx="5186481" cy="5623444"/>
          </a:xfrm>
        </p:grpSpPr>
        <p:pic>
          <p:nvPicPr>
            <p:cNvPr id="6" name="Picture 5" descr="A silver circle with holes&#10;&#10;Description automatically generated">
              <a:extLst>
                <a:ext uri="{FF2B5EF4-FFF2-40B4-BE49-F238E27FC236}">
                  <a16:creationId xmlns:a16="http://schemas.microsoft.com/office/drawing/2014/main" id="{C01EA75E-1EAE-D97E-853E-B5E7E7EE8D0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937" r="32325"/>
            <a:stretch/>
          </p:blipFill>
          <p:spPr>
            <a:xfrm>
              <a:off x="4103916" y="1229307"/>
              <a:ext cx="2954908" cy="5475270"/>
            </a:xfrm>
            <a:prstGeom prst="rect">
              <a:avLst/>
            </a:prstGeom>
          </p:spPr>
        </p:pic>
        <p:pic>
          <p:nvPicPr>
            <p:cNvPr id="9" name="Picture 8" descr="A silver circular object with a hole&#10;&#10;Description automatically generated">
              <a:extLst>
                <a:ext uri="{FF2B5EF4-FFF2-40B4-BE49-F238E27FC236}">
                  <a16:creationId xmlns:a16="http://schemas.microsoft.com/office/drawing/2014/main" id="{6C75457C-7CB2-86F8-2B51-D6578CE0D64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411" r="36922"/>
            <a:stretch/>
          </p:blipFill>
          <p:spPr>
            <a:xfrm>
              <a:off x="1872343" y="1277435"/>
              <a:ext cx="2309773" cy="55753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876558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A20CC28-B31F-4092-D066-E3987BA9EF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600" y="153423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Bellows assembly for the 1T</a:t>
            </a:r>
            <a:endParaRPr lang="en-GB" dirty="0"/>
          </a:p>
        </p:txBody>
      </p:sp>
      <p:pic>
        <p:nvPicPr>
          <p:cNvPr id="10" name="Picture 9" descr="A close-up of a metal object&#10;&#10;Description automatically generated">
            <a:extLst>
              <a:ext uri="{FF2B5EF4-FFF2-40B4-BE49-F238E27FC236}">
                <a16:creationId xmlns:a16="http://schemas.microsoft.com/office/drawing/2014/main" id="{EB150616-860A-9FA8-4791-D135A61D367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08" t="10317" r="20885" b="11429"/>
          <a:stretch/>
        </p:blipFill>
        <p:spPr>
          <a:xfrm>
            <a:off x="9130872" y="4767943"/>
            <a:ext cx="2954907" cy="2090057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D677B296-E57E-9FE7-9000-6D7C5214AB62}"/>
              </a:ext>
            </a:extLst>
          </p:cNvPr>
          <p:cNvGrpSpPr/>
          <p:nvPr/>
        </p:nvGrpSpPr>
        <p:grpSpPr>
          <a:xfrm>
            <a:off x="2319259" y="1298697"/>
            <a:ext cx="5202770" cy="5405880"/>
            <a:chOff x="1709659" y="1478986"/>
            <a:chExt cx="5202770" cy="5405880"/>
          </a:xfrm>
        </p:grpSpPr>
        <p:pic>
          <p:nvPicPr>
            <p:cNvPr id="3" name="Picture 2" descr="A grey circular object with holes&#10;&#10;Description automatically generated">
              <a:extLst>
                <a:ext uri="{FF2B5EF4-FFF2-40B4-BE49-F238E27FC236}">
                  <a16:creationId xmlns:a16="http://schemas.microsoft.com/office/drawing/2014/main" id="{222F62C9-BBA3-CD4A-F438-FB57B95B049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857" r="35288"/>
            <a:stretch/>
          </p:blipFill>
          <p:spPr>
            <a:xfrm>
              <a:off x="4376057" y="1566893"/>
              <a:ext cx="2536372" cy="5291107"/>
            </a:xfrm>
            <a:prstGeom prst="rect">
              <a:avLst/>
            </a:prstGeom>
          </p:spPr>
        </p:pic>
        <p:pic>
          <p:nvPicPr>
            <p:cNvPr id="7" name="Picture 6" descr="A black circle with a hole&#10;&#10;Description automatically generated">
              <a:extLst>
                <a:ext uri="{FF2B5EF4-FFF2-40B4-BE49-F238E27FC236}">
                  <a16:creationId xmlns:a16="http://schemas.microsoft.com/office/drawing/2014/main" id="{CC44DE5E-BA63-B247-6B7A-95E6653309A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857" r="33959"/>
            <a:stretch/>
          </p:blipFill>
          <p:spPr>
            <a:xfrm>
              <a:off x="1709659" y="1478986"/>
              <a:ext cx="2702940" cy="54058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613733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blueprint of a ring and roller assembly&#10;&#10;Description automatically generated">
            <a:extLst>
              <a:ext uri="{FF2B5EF4-FFF2-40B4-BE49-F238E27FC236}">
                <a16:creationId xmlns:a16="http://schemas.microsoft.com/office/drawing/2014/main" id="{9A776EEE-9BEE-402B-4825-ABDEC178757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33" r="24245"/>
          <a:stretch/>
        </p:blipFill>
        <p:spPr>
          <a:xfrm>
            <a:off x="0" y="1236928"/>
            <a:ext cx="4340646" cy="5621072"/>
          </a:xfr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D6CB0F1B-DABF-9694-D320-7442913B1B4F}"/>
              </a:ext>
            </a:extLst>
          </p:cNvPr>
          <p:cNvSpPr txBox="1">
            <a:spLocks/>
          </p:cNvSpPr>
          <p:nvPr/>
        </p:nvSpPr>
        <p:spPr>
          <a:xfrm>
            <a:off x="990600" y="15342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/>
              <a:t>Bellows assembly for the 1T</a:t>
            </a:r>
            <a:endParaRPr lang="en-GB" dirty="0"/>
          </a:p>
        </p:txBody>
      </p:sp>
      <p:pic>
        <p:nvPicPr>
          <p:cNvPr id="8" name="Picture 7" descr="A drawing of a machine&#10;&#10;Description automatically generated">
            <a:extLst>
              <a:ext uri="{FF2B5EF4-FFF2-40B4-BE49-F238E27FC236}">
                <a16:creationId xmlns:a16="http://schemas.microsoft.com/office/drawing/2014/main" id="{AA0A002C-C373-3666-FD82-3C3A63FCA87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9" r="6192" b="5220"/>
          <a:stretch/>
        </p:blipFill>
        <p:spPr>
          <a:xfrm>
            <a:off x="4340646" y="1355075"/>
            <a:ext cx="7706910" cy="5349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2625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A20CC28-B31F-4092-D066-E3987BA9EF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Bellows assembly for the 1T</a:t>
            </a:r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673005D-8795-F583-8EF6-1D49520699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Status:</a:t>
            </a:r>
          </a:p>
          <a:p>
            <a:r>
              <a:rPr lang="en-US" dirty="0"/>
              <a:t>Bellows at CERN</a:t>
            </a:r>
          </a:p>
          <a:p>
            <a:r>
              <a:rPr lang="en-US" dirty="0"/>
              <a:t>Feedthroughs, rotary flanges… at CERN</a:t>
            </a:r>
          </a:p>
          <a:p>
            <a:r>
              <a:rPr lang="en-US" dirty="0"/>
              <a:t>Materials in the CERN workshop</a:t>
            </a:r>
          </a:p>
          <a:p>
            <a:r>
              <a:rPr lang="en-US" dirty="0"/>
              <a:t>Machining of the central ring components is ongoing</a:t>
            </a:r>
          </a:p>
          <a:p>
            <a:r>
              <a:rPr lang="en-US" dirty="0"/>
              <a:t>Price: ~20K CHF (with leak testing and UHV cleaning)</a:t>
            </a:r>
          </a:p>
          <a:p>
            <a:r>
              <a:rPr lang="en-US" dirty="0"/>
              <a:t>Lead time: mid-June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To-do</a:t>
            </a:r>
          </a:p>
          <a:p>
            <a:r>
              <a:rPr lang="en-US" dirty="0"/>
              <a:t>Plastic support for the bellows</a:t>
            </a:r>
          </a:p>
          <a:p>
            <a:r>
              <a:rPr lang="en-US" dirty="0"/>
              <a:t>Aluminum frame for installation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5729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1027</TotalTime>
  <Words>463</Words>
  <Application>Microsoft Office PowerPoint</Application>
  <PresentationFormat>Widescreen</PresentationFormat>
  <Paragraphs>84</Paragraphs>
  <Slides>38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2" baseType="lpstr">
      <vt:lpstr>Arial</vt:lpstr>
      <vt:lpstr>Calibri</vt:lpstr>
      <vt:lpstr>Calibri Light</vt:lpstr>
      <vt:lpstr>Office Theme</vt:lpstr>
      <vt:lpstr>1T region redesign: bellows assembly progress and August opening timeline  </vt:lpstr>
      <vt:lpstr>Bellows assembly for the 1T</vt:lpstr>
      <vt:lpstr>Bellows assembly for the 1T</vt:lpstr>
      <vt:lpstr>Bellows assembly for the 1T</vt:lpstr>
      <vt:lpstr>Bellows assembly for the 1T</vt:lpstr>
      <vt:lpstr>Bellows assembly for the 1T</vt:lpstr>
      <vt:lpstr>Bellows assembly for the 1T</vt:lpstr>
      <vt:lpstr>PowerPoint Presentation</vt:lpstr>
      <vt:lpstr>Bellows assembly for the 1T</vt:lpstr>
      <vt:lpstr>Bellows assembly for the 1T</vt:lpstr>
      <vt:lpstr>PowerPoint Presentation</vt:lpstr>
      <vt:lpstr>PowerPoint Presentation</vt:lpstr>
      <vt:lpstr>1T cryostat face modifications</vt:lpstr>
      <vt:lpstr>1T cryostat face modifications</vt:lpstr>
      <vt:lpstr>1T cryostat face modifications</vt:lpstr>
      <vt:lpstr>1T cryostat face modifications</vt:lpstr>
      <vt:lpstr>1T cryostat face modifications</vt:lpstr>
      <vt:lpstr>1T cryostat face modifications</vt:lpstr>
      <vt:lpstr>1T cryostat face modifications</vt:lpstr>
      <vt:lpstr>FACT module management</vt:lpstr>
      <vt:lpstr>FACT module management</vt:lpstr>
      <vt:lpstr>FACT module management</vt:lpstr>
      <vt:lpstr>FACT module management</vt:lpstr>
      <vt:lpstr>FACT module management</vt:lpstr>
      <vt:lpstr>FACT module management</vt:lpstr>
      <vt:lpstr>FACT module management</vt:lpstr>
      <vt:lpstr>FACT module management</vt:lpstr>
      <vt:lpstr>FACT module management</vt:lpstr>
      <vt:lpstr>FACT module management</vt:lpstr>
      <vt:lpstr>FACT module management</vt:lpstr>
      <vt:lpstr>FACT module management</vt:lpstr>
      <vt:lpstr>FACT module management</vt:lpstr>
      <vt:lpstr>FACT module management</vt:lpstr>
      <vt:lpstr>Cryo schedule and August opening</vt:lpstr>
      <vt:lpstr>Cryo schedule and August opening</vt:lpstr>
      <vt:lpstr>PowerPoint Presentation</vt:lpstr>
      <vt:lpstr>Thank you for your attention</vt:lpstr>
      <vt:lpstr>Bellows assembly for the 1T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1T region redesign: bellows assembly progress and August opening timeline  </dc:title>
  <dc:creator>Malgorzata Grosbart</dc:creator>
  <cp:lastModifiedBy>Malgorzata Grosbart</cp:lastModifiedBy>
  <cp:revision>16</cp:revision>
  <dcterms:created xsi:type="dcterms:W3CDTF">2024-05-06T21:00:14Z</dcterms:created>
  <dcterms:modified xsi:type="dcterms:W3CDTF">2024-05-08T07:30:41Z</dcterms:modified>
</cp:coreProperties>
</file>