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2" r:id="rId4"/>
    <p:sldId id="268" r:id="rId5"/>
    <p:sldId id="273" r:id="rId6"/>
    <p:sldId id="270" r:id="rId7"/>
    <p:sldId id="271" r:id="rId8"/>
    <p:sldId id="278" r:id="rId9"/>
    <p:sldId id="269" r:id="rId10"/>
    <p:sldId id="260" r:id="rId11"/>
    <p:sldId id="280" r:id="rId12"/>
    <p:sldId id="264" r:id="rId13"/>
    <p:sldId id="274" r:id="rId14"/>
    <p:sldId id="277" r:id="rId15"/>
    <p:sldId id="257" r:id="rId16"/>
    <p:sldId id="279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68" d="100"/>
          <a:sy n="68" d="100"/>
        </p:scale>
        <p:origin x="540" y="-2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3.wmf"/><Relationship Id="rId1" Type="http://schemas.openxmlformats.org/officeDocument/2006/relationships/image" Target="../media/image32.wmf"/><Relationship Id="rId4" Type="http://schemas.openxmlformats.org/officeDocument/2006/relationships/image" Target="../media/image29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  <a:endParaRPr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62F17-D787-46AA-B9D6-F96C0452A08E}" type="datetimeFigureOut">
              <a:rPr lang="en-US" smtClean="0"/>
              <a:t>5/7/2024</a:t>
            </a:fld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AD30F-70F9-433F-AF47-F52C5C3F9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2830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62F17-D787-46AA-B9D6-F96C0452A08E}" type="datetimeFigureOut">
              <a:rPr lang="en-US" smtClean="0"/>
              <a:t>5/7/2024</a:t>
            </a:fld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AD30F-70F9-433F-AF47-F52C5C3F9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081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62F17-D787-46AA-B9D6-F96C0452A08E}" type="datetimeFigureOut">
              <a:rPr lang="en-US" smtClean="0"/>
              <a:t>5/7/2024</a:t>
            </a:fld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AD30F-70F9-433F-AF47-F52C5C3F9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279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62F17-D787-46AA-B9D6-F96C0452A08E}" type="datetimeFigureOut">
              <a:rPr lang="en-US" smtClean="0"/>
              <a:t>5/7/2024</a:t>
            </a:fld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AD30F-70F9-433F-AF47-F52C5C3F9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8869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62F17-D787-46AA-B9D6-F96C0452A08E}" type="datetimeFigureOut">
              <a:rPr lang="en-US" smtClean="0"/>
              <a:t>5/7/2024</a:t>
            </a:fld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AD30F-70F9-433F-AF47-F52C5C3F9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5251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62F17-D787-46AA-B9D6-F96C0452A08E}" type="datetimeFigureOut">
              <a:rPr lang="en-US" smtClean="0"/>
              <a:t>5/7/2024</a:t>
            </a:fld>
            <a:endParaRPr lang="en-US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AD30F-70F9-433F-AF47-F52C5C3F9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4795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62F17-D787-46AA-B9D6-F96C0452A08E}" type="datetimeFigureOut">
              <a:rPr lang="en-US" smtClean="0"/>
              <a:t>5/7/2024</a:t>
            </a:fld>
            <a:endParaRPr lang="en-US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AD30F-70F9-433F-AF47-F52C5C3F9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7749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62F17-D787-46AA-B9D6-F96C0452A08E}" type="datetimeFigureOut">
              <a:rPr lang="en-US" smtClean="0"/>
              <a:t>5/7/2024</a:t>
            </a:fld>
            <a:endParaRPr lang="en-US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AD30F-70F9-433F-AF47-F52C5C3F9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4045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62F17-D787-46AA-B9D6-F96C0452A08E}" type="datetimeFigureOut">
              <a:rPr lang="en-US" smtClean="0"/>
              <a:t>5/7/2024</a:t>
            </a:fld>
            <a:endParaRPr lang="en-US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AD30F-70F9-433F-AF47-F52C5C3F9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415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62F17-D787-46AA-B9D6-F96C0452A08E}" type="datetimeFigureOut">
              <a:rPr lang="en-US" smtClean="0"/>
              <a:t>5/7/2024</a:t>
            </a:fld>
            <a:endParaRPr lang="en-US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AD30F-70F9-433F-AF47-F52C5C3F9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4801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62F17-D787-46AA-B9D6-F96C0452A08E}" type="datetimeFigureOut">
              <a:rPr lang="en-US" smtClean="0"/>
              <a:t>5/7/2024</a:t>
            </a:fld>
            <a:endParaRPr lang="en-US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AD30F-70F9-433F-AF47-F52C5C3F9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088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E62F17-D787-46AA-B9D6-F96C0452A08E}" type="datetimeFigureOut">
              <a:rPr lang="en-US" smtClean="0"/>
              <a:t>5/7/2024</a:t>
            </a:fld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CAD30F-70F9-433F-AF47-F52C5C3F9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032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w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33.wmf"/><Relationship Id="rId5" Type="http://schemas.openxmlformats.org/officeDocument/2006/relationships/oleObject" Target="../embeddings/oleObject5.bin"/><Relationship Id="rId10" Type="http://schemas.openxmlformats.org/officeDocument/2006/relationships/image" Target="../media/image29.wmf"/><Relationship Id="rId4" Type="http://schemas.openxmlformats.org/officeDocument/2006/relationships/image" Target="../media/image32.wmf"/><Relationship Id="rId9" Type="http://schemas.openxmlformats.org/officeDocument/2006/relationships/oleObject" Target="../embeddings/oleObject3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33.w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38.emf"/><Relationship Id="rId5" Type="http://schemas.openxmlformats.org/officeDocument/2006/relationships/image" Target="../media/image36.wmf"/><Relationship Id="rId4" Type="http://schemas.openxmlformats.org/officeDocument/2006/relationships/oleObject" Target="../embeddings/oleObject8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emf"/><Relationship Id="rId4" Type="http://schemas.openxmlformats.org/officeDocument/2006/relationships/image" Target="../media/image4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6.jpeg"/><Relationship Id="rId5" Type="http://schemas.openxmlformats.org/officeDocument/2006/relationships/image" Target="../media/image14.wmf"/><Relationship Id="rId4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emf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9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3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/>
              <a:t>Ion source construction: status update</a:t>
            </a:r>
            <a:endParaRPr lang="en-US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825872" cy="2615882"/>
          </a:xfrm>
        </p:spPr>
        <p:txBody>
          <a:bodyPr>
            <a:normAutofit lnSpcReduction="10000"/>
          </a:bodyPr>
          <a:lstStyle/>
          <a:p>
            <a:pPr algn="r"/>
            <a:r>
              <a:rPr lang="pl-PL" dirty="0"/>
              <a:t>Łukasz Kłosowski</a:t>
            </a:r>
          </a:p>
          <a:p>
            <a:pPr algn="r"/>
            <a:r>
              <a:rPr lang="pl-PL" dirty="0"/>
              <a:t>Nicolaus Copernicus University in Toruń</a:t>
            </a:r>
          </a:p>
          <a:p>
            <a:pPr algn="r"/>
            <a:endParaRPr lang="pl-PL" dirty="0"/>
          </a:p>
          <a:p>
            <a:pPr algn="r"/>
            <a:r>
              <a:rPr lang="pl-PL" dirty="0"/>
              <a:t>AEgIS </a:t>
            </a:r>
            <a:r>
              <a:rPr lang="en-US" dirty="0"/>
              <a:t>Collaboration meeting </a:t>
            </a:r>
            <a:endParaRPr lang="pl-PL" dirty="0"/>
          </a:p>
          <a:p>
            <a:pPr algn="r"/>
            <a:r>
              <a:rPr lang="pl-PL" dirty="0"/>
              <a:t>Toruń, 08.05.2024</a:t>
            </a:r>
          </a:p>
          <a:p>
            <a:r>
              <a:rPr lang="pl-PL" dirty="0"/>
              <a:t> </a:t>
            </a:r>
            <a:endParaRPr lang="en-US" dirty="0"/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A2E330D5-FC89-467F-8E9E-136A0B3E7C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728"/>
            <a:ext cx="2284800" cy="2366400"/>
          </a:xfrm>
          <a:prstGeom prst="rect">
            <a:avLst/>
          </a:prstGeom>
        </p:spPr>
      </p:pic>
      <p:pic>
        <p:nvPicPr>
          <p:cNvPr id="6" name="Picture 2" descr="Uniwersytet Mikołaja Kopernika w Toruniu">
            <a:extLst>
              <a:ext uri="{FF2B5EF4-FFF2-40B4-BE49-F238E27FC236}">
                <a16:creationId xmlns:a16="http://schemas.microsoft.com/office/drawing/2014/main" id="{0DE0768A-C204-4088-9B3E-F7E6D5A1C24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24" t="29104" r="10598" b="33293"/>
          <a:stretch/>
        </p:blipFill>
        <p:spPr bwMode="auto">
          <a:xfrm>
            <a:off x="85605" y="3703322"/>
            <a:ext cx="4216998" cy="154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www.fizyka.umk.pl/~bazafamo/templates/famo/images/logo.jpg">
            <a:extLst>
              <a:ext uri="{FF2B5EF4-FFF2-40B4-BE49-F238E27FC236}">
                <a16:creationId xmlns:a16="http://schemas.microsoft.com/office/drawing/2014/main" id="{5CF9F118-E925-4681-90D7-B78C4D1A55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3012" y="4979988"/>
            <a:ext cx="2952750" cy="187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06143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68942" y="1"/>
            <a:ext cx="11446136" cy="1000460"/>
          </a:xfrm>
        </p:spPr>
        <p:txBody>
          <a:bodyPr/>
          <a:lstStyle/>
          <a:p>
            <a:r>
              <a:rPr lang="pl-PL" dirty="0" err="1"/>
              <a:t>Expected</a:t>
            </a:r>
            <a:r>
              <a:rPr lang="pl-PL" dirty="0"/>
              <a:t> cross </a:t>
            </a:r>
            <a:r>
              <a:rPr lang="pl-PL" dirty="0" err="1"/>
              <a:t>sections</a:t>
            </a:r>
            <a:r>
              <a:rPr lang="pl-PL" dirty="0"/>
              <a:t> and </a:t>
            </a:r>
            <a:r>
              <a:rPr lang="pl-PL" dirty="0" err="1"/>
              <a:t>final</a:t>
            </a:r>
            <a:r>
              <a:rPr lang="pl-PL" dirty="0"/>
              <a:t> </a:t>
            </a:r>
            <a:r>
              <a:rPr lang="pl-PL" dirty="0" err="1"/>
              <a:t>kinetic</a:t>
            </a:r>
            <a:r>
              <a:rPr lang="pl-PL" dirty="0"/>
              <a:t> </a:t>
            </a:r>
            <a:r>
              <a:rPr lang="pl-PL" dirty="0" err="1"/>
              <a:t>energies</a:t>
            </a:r>
            <a:endParaRPr lang="en-US" dirty="0"/>
          </a:p>
        </p:txBody>
      </p:sp>
      <p:graphicFrame>
        <p:nvGraphicFramePr>
          <p:cNvPr id="4" name="Obi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20692961"/>
              </p:ext>
            </p:extLst>
          </p:nvPr>
        </p:nvGraphicFramePr>
        <p:xfrm>
          <a:off x="-9322" y="2198805"/>
          <a:ext cx="5992009" cy="48008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9" name="Graph" r:id="rId3" imgW="3944160" imgH="3160800" progId="Origin50.Graph">
                  <p:embed/>
                </p:oleObj>
              </mc:Choice>
              <mc:Fallback>
                <p:oleObj name="Graph" r:id="rId3" imgW="3944160" imgH="31608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9322" y="2198805"/>
                        <a:ext cx="5992009" cy="480084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i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1632006"/>
              </p:ext>
            </p:extLst>
          </p:nvPr>
        </p:nvGraphicFramePr>
        <p:xfrm>
          <a:off x="1889196" y="1033970"/>
          <a:ext cx="4279086" cy="16763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10" name="Równanie" r:id="rId5" imgW="1231560" imgH="482400" progId="Equation.3">
                  <p:embed/>
                </p:oleObj>
              </mc:Choice>
              <mc:Fallback>
                <p:oleObj name="Równanie" r:id="rId5" imgW="1231560" imgH="482400" progId="Equation.3">
                  <p:embed/>
                  <p:pic>
                    <p:nvPicPr>
                      <p:cNvPr id="4" name="Obiekt 3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889196" y="1033970"/>
                        <a:ext cx="4279086" cy="167634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i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5864388"/>
              </p:ext>
            </p:extLst>
          </p:nvPr>
        </p:nvGraphicFramePr>
        <p:xfrm>
          <a:off x="6669741" y="861346"/>
          <a:ext cx="3822601" cy="20215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11" name="Równanie" r:id="rId7" imgW="1536480" imgH="812520" progId="Equation.3">
                  <p:embed/>
                </p:oleObj>
              </mc:Choice>
              <mc:Fallback>
                <p:oleObj name="Równanie" r:id="rId7" imgW="1536480" imgH="812520" progId="Equation.3">
                  <p:embed/>
                  <p:pic>
                    <p:nvPicPr>
                      <p:cNvPr id="5" name="Obiekt 4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669741" y="861346"/>
                        <a:ext cx="3822601" cy="20215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iekt 6">
            <a:extLst>
              <a:ext uri="{FF2B5EF4-FFF2-40B4-BE49-F238E27FC236}">
                <a16:creationId xmlns:a16="http://schemas.microsoft.com/office/drawing/2014/main" id="{17CDF56F-2C72-49A5-8C67-801855AFDA5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8549528"/>
              </p:ext>
            </p:extLst>
          </p:nvPr>
        </p:nvGraphicFramePr>
        <p:xfrm>
          <a:off x="6862240" y="2444638"/>
          <a:ext cx="5497643" cy="45032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12" name="Graph" r:id="rId9" imgW="3817440" imgH="3127680" progId="Origin50.Graph">
                  <p:embed/>
                </p:oleObj>
              </mc:Choice>
              <mc:Fallback>
                <p:oleObj name="Graph" r:id="rId9" imgW="3817440" imgH="3127680" progId="Origin50.Graph">
                  <p:embed/>
                  <p:pic>
                    <p:nvPicPr>
                      <p:cNvPr id="8" name="Obiekt 7">
                        <a:extLst>
                          <a:ext uri="{FF2B5EF4-FFF2-40B4-BE49-F238E27FC236}">
                            <a16:creationId xmlns:a16="http://schemas.microsoft.com/office/drawing/2014/main" id="{69FAD38C-4FCD-4D53-8E7C-961F52E5C76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6862240" y="2444638"/>
                        <a:ext cx="5497643" cy="450326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Prostokąt: zaokrąglone rogi 7">
            <a:extLst>
              <a:ext uri="{FF2B5EF4-FFF2-40B4-BE49-F238E27FC236}">
                <a16:creationId xmlns:a16="http://schemas.microsoft.com/office/drawing/2014/main" id="{7F58DA20-8998-46EF-A61A-3A6E4F9D16DF}"/>
              </a:ext>
            </a:extLst>
          </p:cNvPr>
          <p:cNvSpPr/>
          <p:nvPr/>
        </p:nvSpPr>
        <p:spPr>
          <a:xfrm>
            <a:off x="1706252" y="1941922"/>
            <a:ext cx="4628560" cy="768391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397230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1CBEAB3-A875-4D5D-8A54-32279841EB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3041" y="18255"/>
            <a:ext cx="10515600" cy="1325563"/>
          </a:xfrm>
        </p:spPr>
        <p:txBody>
          <a:bodyPr/>
          <a:lstStyle/>
          <a:p>
            <a:r>
              <a:rPr lang="pl-PL" dirty="0" err="1"/>
              <a:t>Cooling</a:t>
            </a:r>
            <a:r>
              <a:rPr lang="pl-PL" dirty="0"/>
              <a:t> of the </a:t>
            </a:r>
            <a:r>
              <a:rPr lang="pl-PL" dirty="0" err="1"/>
              <a:t>trapped</a:t>
            </a:r>
            <a:r>
              <a:rPr lang="pl-PL" dirty="0"/>
              <a:t> </a:t>
            </a:r>
            <a:r>
              <a:rPr lang="pl-PL" dirty="0" err="1"/>
              <a:t>anions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B24BD7F-F14B-478F-9F8E-27B601FBAC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6286" y="1253330"/>
            <a:ext cx="6081074" cy="5383139"/>
          </a:xfrm>
        </p:spPr>
        <p:txBody>
          <a:bodyPr>
            <a:normAutofit/>
          </a:bodyPr>
          <a:lstStyle/>
          <a:p>
            <a:r>
              <a:rPr lang="pl-PL" dirty="0"/>
              <a:t>We </a:t>
            </a:r>
            <a:r>
              <a:rPr lang="pl-PL" dirty="0" err="1"/>
              <a:t>need</a:t>
            </a:r>
            <a:r>
              <a:rPr lang="pl-PL" dirty="0"/>
              <a:t> </a:t>
            </a:r>
            <a:r>
              <a:rPr lang="pl-PL" dirty="0" err="1"/>
              <a:t>temperatures</a:t>
            </a:r>
            <a:r>
              <a:rPr lang="pl-PL" dirty="0"/>
              <a:t> </a:t>
            </a:r>
            <a:r>
              <a:rPr lang="pl-PL" dirty="0" err="1"/>
              <a:t>below</a:t>
            </a:r>
            <a:r>
              <a:rPr lang="pl-PL" dirty="0"/>
              <a:t> 1 </a:t>
            </a:r>
            <a:r>
              <a:rPr lang="pl-PL" dirty="0" err="1"/>
              <a:t>eV</a:t>
            </a:r>
            <a:endParaRPr lang="pl-PL" dirty="0"/>
          </a:p>
          <a:p>
            <a:r>
              <a:rPr lang="pl-PL" dirty="0"/>
              <a:t>At the </a:t>
            </a:r>
            <a:r>
              <a:rPr lang="pl-PL" dirty="0" err="1"/>
              <a:t>room</a:t>
            </a:r>
            <a:r>
              <a:rPr lang="pl-PL" dirty="0"/>
              <a:t> </a:t>
            </a:r>
            <a:r>
              <a:rPr lang="pl-PL" dirty="0" err="1"/>
              <a:t>temperature</a:t>
            </a:r>
            <a:r>
              <a:rPr lang="pl-PL" dirty="0"/>
              <a:t> (</a:t>
            </a:r>
            <a:r>
              <a:rPr lang="pl-PL" dirty="0" err="1"/>
              <a:t>molecular</a:t>
            </a:r>
            <a:r>
              <a:rPr lang="pl-PL" dirty="0"/>
              <a:t> </a:t>
            </a:r>
            <a:r>
              <a:rPr lang="pl-PL" dirty="0" err="1"/>
              <a:t>beam</a:t>
            </a:r>
            <a:r>
              <a:rPr lang="pl-PL" dirty="0"/>
              <a:t>) </a:t>
            </a:r>
            <a:r>
              <a:rPr lang="pl-PL" dirty="0" err="1"/>
              <a:t>it</a:t>
            </a:r>
            <a:r>
              <a:rPr lang="pl-PL" dirty="0"/>
              <a:t> </a:t>
            </a:r>
            <a:r>
              <a:rPr lang="pl-PL" dirty="0" err="1"/>
              <a:t>is</a:t>
            </a:r>
            <a:r>
              <a:rPr lang="pl-PL" dirty="0"/>
              <a:t> </a:t>
            </a:r>
            <a:r>
              <a:rPr lang="pl-PL" dirty="0" err="1"/>
              <a:t>about</a:t>
            </a:r>
            <a:r>
              <a:rPr lang="pl-PL" dirty="0"/>
              <a:t> 0.025 </a:t>
            </a:r>
            <a:r>
              <a:rPr lang="pl-PL" dirty="0" err="1"/>
              <a:t>eV</a:t>
            </a:r>
            <a:endParaRPr lang="pl-PL" dirty="0"/>
          </a:p>
          <a:p>
            <a:r>
              <a:rPr lang="pl-PL" dirty="0" err="1"/>
              <a:t>Two</a:t>
            </a:r>
            <a:r>
              <a:rPr lang="pl-PL" dirty="0"/>
              <a:t> </a:t>
            </a:r>
            <a:r>
              <a:rPr lang="pl-PL" dirty="0" err="1"/>
              <a:t>cooling</a:t>
            </a:r>
            <a:r>
              <a:rPr lang="pl-PL" dirty="0"/>
              <a:t> </a:t>
            </a:r>
            <a:r>
              <a:rPr lang="pl-PL" dirty="0" err="1"/>
              <a:t>schemes</a:t>
            </a:r>
            <a:r>
              <a:rPr lang="pl-PL" dirty="0"/>
              <a:t> </a:t>
            </a:r>
            <a:r>
              <a:rPr lang="pl-PL" dirty="0" err="1"/>
              <a:t>are</a:t>
            </a:r>
            <a:r>
              <a:rPr lang="pl-PL" dirty="0"/>
              <a:t> </a:t>
            </a:r>
            <a:r>
              <a:rPr lang="pl-PL" dirty="0" err="1"/>
              <a:t>being</a:t>
            </a:r>
            <a:r>
              <a:rPr lang="pl-PL" dirty="0"/>
              <a:t> </a:t>
            </a:r>
            <a:r>
              <a:rPr lang="pl-PL" dirty="0" err="1"/>
              <a:t>considered</a:t>
            </a:r>
            <a:r>
              <a:rPr lang="pl-PL" dirty="0"/>
              <a:t>:</a:t>
            </a:r>
          </a:p>
          <a:p>
            <a:pPr lvl="1"/>
            <a:r>
              <a:rPr lang="pl-PL" dirty="0"/>
              <a:t>RLC </a:t>
            </a:r>
            <a:r>
              <a:rPr lang="pl-PL" dirty="0" err="1"/>
              <a:t>resonance</a:t>
            </a:r>
            <a:r>
              <a:rPr lang="pl-PL" dirty="0"/>
              <a:t> </a:t>
            </a:r>
            <a:r>
              <a:rPr lang="pl-PL" dirty="0" err="1"/>
              <a:t>resistive</a:t>
            </a:r>
            <a:r>
              <a:rPr lang="pl-PL" dirty="0"/>
              <a:t> </a:t>
            </a:r>
            <a:r>
              <a:rPr lang="pl-PL" dirty="0" err="1"/>
              <a:t>cooling</a:t>
            </a:r>
            <a:endParaRPr lang="pl-PL" dirty="0"/>
          </a:p>
          <a:p>
            <a:pPr lvl="1"/>
            <a:r>
              <a:rPr lang="pl-PL" dirty="0" err="1"/>
              <a:t>Manipulating</a:t>
            </a:r>
            <a:r>
              <a:rPr lang="pl-PL" dirty="0"/>
              <a:t> the </a:t>
            </a:r>
            <a:r>
              <a:rPr lang="pl-PL" dirty="0" err="1"/>
              <a:t>depths</a:t>
            </a:r>
            <a:r>
              <a:rPr lang="pl-PL" dirty="0"/>
              <a:t> of </a:t>
            </a:r>
            <a:r>
              <a:rPr lang="pl-PL" dirty="0" err="1"/>
              <a:t>both</a:t>
            </a:r>
            <a:r>
              <a:rPr lang="pl-PL" dirty="0"/>
              <a:t> </a:t>
            </a:r>
            <a:r>
              <a:rPr lang="pl-PL" dirty="0" err="1"/>
              <a:t>trapping</a:t>
            </a:r>
            <a:r>
              <a:rPr lang="pl-PL" dirty="0"/>
              <a:t> </a:t>
            </a:r>
            <a:r>
              <a:rPr lang="pl-PL" dirty="0" err="1"/>
              <a:t>centres</a:t>
            </a:r>
            <a:r>
              <a:rPr lang="pl-PL" dirty="0"/>
              <a:t> (</a:t>
            </a:r>
            <a:r>
              <a:rPr lang="pl-PL" dirty="0" err="1"/>
              <a:t>see</a:t>
            </a:r>
            <a:r>
              <a:rPr lang="pl-PL" dirty="0"/>
              <a:t> the </a:t>
            </a:r>
            <a:r>
              <a:rPr lang="pl-PL" dirty="0" err="1"/>
              <a:t>presentation</a:t>
            </a:r>
            <a:r>
              <a:rPr lang="pl-PL" dirty="0"/>
              <a:t> by Marek </a:t>
            </a:r>
            <a:r>
              <a:rPr lang="pl-PL" dirty="0" err="1"/>
              <a:t>Teske</a:t>
            </a:r>
            <a:r>
              <a:rPr lang="pl-PL" dirty="0"/>
              <a:t>)</a:t>
            </a:r>
          </a:p>
          <a:p>
            <a:r>
              <a:rPr lang="pl-PL" dirty="0"/>
              <a:t>Three-body </a:t>
            </a:r>
            <a:r>
              <a:rPr lang="pl-PL" dirty="0" err="1"/>
              <a:t>output</a:t>
            </a:r>
            <a:r>
              <a:rPr lang="pl-PL" dirty="0"/>
              <a:t> </a:t>
            </a:r>
            <a:r>
              <a:rPr lang="pl-PL" dirty="0" err="1"/>
              <a:t>will</a:t>
            </a:r>
            <a:r>
              <a:rPr lang="pl-PL" dirty="0"/>
              <a:t> be </a:t>
            </a:r>
            <a:r>
              <a:rPr lang="pl-PL" dirty="0" err="1"/>
              <a:t>dominating</a:t>
            </a:r>
            <a:r>
              <a:rPr lang="pl-PL" dirty="0"/>
              <a:t> – do we </a:t>
            </a:r>
            <a:r>
              <a:rPr lang="pl-PL" dirty="0" err="1"/>
              <a:t>really</a:t>
            </a:r>
            <a:r>
              <a:rPr lang="pl-PL" dirty="0"/>
              <a:t> </a:t>
            </a:r>
            <a:r>
              <a:rPr lang="pl-PL" dirty="0" err="1"/>
              <a:t>need</a:t>
            </a:r>
            <a:r>
              <a:rPr lang="pl-PL" dirty="0"/>
              <a:t> </a:t>
            </a:r>
            <a:r>
              <a:rPr lang="pl-PL" dirty="0" err="1"/>
              <a:t>further</a:t>
            </a:r>
            <a:r>
              <a:rPr lang="pl-PL" dirty="0"/>
              <a:t> </a:t>
            </a:r>
            <a:r>
              <a:rPr lang="pl-PL" dirty="0" err="1"/>
              <a:t>cooling</a:t>
            </a:r>
            <a:r>
              <a:rPr lang="pl-PL" dirty="0"/>
              <a:t>?</a:t>
            </a:r>
          </a:p>
        </p:txBody>
      </p:sp>
      <p:graphicFrame>
        <p:nvGraphicFramePr>
          <p:cNvPr id="4" name="Obiekt 3">
            <a:extLst>
              <a:ext uri="{FF2B5EF4-FFF2-40B4-BE49-F238E27FC236}">
                <a16:creationId xmlns:a16="http://schemas.microsoft.com/office/drawing/2014/main" id="{13570259-E0DB-4FD8-BF2B-AE4583069A5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8603443"/>
              </p:ext>
            </p:extLst>
          </p:nvPr>
        </p:nvGraphicFramePr>
        <p:xfrm>
          <a:off x="7537402" y="1343818"/>
          <a:ext cx="4278312" cy="1674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6" name="Równanie" r:id="rId3" imgW="1231560" imgH="482400" progId="Equation.3">
                  <p:embed/>
                </p:oleObj>
              </mc:Choice>
              <mc:Fallback>
                <p:oleObj name="Równanie" r:id="rId3" imgW="1231560" imgH="482400" progId="Equation.3">
                  <p:embed/>
                  <p:pic>
                    <p:nvPicPr>
                      <p:cNvPr id="5" name="Obiekt 4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537402" y="1343818"/>
                        <a:ext cx="4278312" cy="16748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Prostokąt 4">
            <a:extLst>
              <a:ext uri="{FF2B5EF4-FFF2-40B4-BE49-F238E27FC236}">
                <a16:creationId xmlns:a16="http://schemas.microsoft.com/office/drawing/2014/main" id="{EA541AD7-E506-4FE5-9F44-818F735B1E52}"/>
              </a:ext>
            </a:extLst>
          </p:cNvPr>
          <p:cNvSpPr/>
          <p:nvPr/>
        </p:nvSpPr>
        <p:spPr>
          <a:xfrm>
            <a:off x="7537402" y="1343818"/>
            <a:ext cx="3321098" cy="7707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7" name="Łącznik prosty ze strzałką 6">
            <a:extLst>
              <a:ext uri="{FF2B5EF4-FFF2-40B4-BE49-F238E27FC236}">
                <a16:creationId xmlns:a16="http://schemas.microsoft.com/office/drawing/2014/main" id="{E4E08BE3-DFB9-46EA-BE77-7F53C78BB3F1}"/>
              </a:ext>
            </a:extLst>
          </p:cNvPr>
          <p:cNvCxnSpPr/>
          <p:nvPr/>
        </p:nvCxnSpPr>
        <p:spPr>
          <a:xfrm flipV="1">
            <a:off x="10252710" y="3018631"/>
            <a:ext cx="1185931" cy="1473359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pole tekstowe 7">
            <a:extLst>
              <a:ext uri="{FF2B5EF4-FFF2-40B4-BE49-F238E27FC236}">
                <a16:creationId xmlns:a16="http://schemas.microsoft.com/office/drawing/2014/main" id="{11F6BC4E-5052-4AF0-BF91-F5EE0D8EF189}"/>
              </a:ext>
            </a:extLst>
          </p:cNvPr>
          <p:cNvSpPr txBox="1"/>
          <p:nvPr/>
        </p:nvSpPr>
        <p:spPr>
          <a:xfrm>
            <a:off x="7806690" y="4960620"/>
            <a:ext cx="438531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200" dirty="0"/>
              <a:t>We </a:t>
            </a:r>
            <a:r>
              <a:rPr lang="pl-PL" sz="3200" dirty="0" err="1"/>
              <a:t>expect</a:t>
            </a:r>
            <a:r>
              <a:rPr lang="pl-PL" sz="3200" dirty="0"/>
              <a:t> the </a:t>
            </a:r>
            <a:r>
              <a:rPr lang="pl-PL" sz="3200" dirty="0" err="1"/>
              <a:t>electron</a:t>
            </a:r>
            <a:r>
              <a:rPr lang="pl-PL" sz="3200" dirty="0"/>
              <a:t> to </a:t>
            </a:r>
            <a:r>
              <a:rPr lang="pl-PL" sz="3200" dirty="0" err="1"/>
              <a:t>carry</a:t>
            </a:r>
            <a:r>
              <a:rPr lang="pl-PL" sz="3200" dirty="0"/>
              <a:t> the most of the </a:t>
            </a:r>
            <a:r>
              <a:rPr lang="pl-PL" sz="3200" dirty="0" err="1"/>
              <a:t>output</a:t>
            </a:r>
            <a:r>
              <a:rPr lang="pl-PL" sz="3200" dirty="0"/>
              <a:t> </a:t>
            </a:r>
            <a:r>
              <a:rPr lang="pl-PL" sz="3200" dirty="0" err="1"/>
              <a:t>energy</a:t>
            </a:r>
            <a:endParaRPr lang="pl-PL" sz="3200" dirty="0"/>
          </a:p>
        </p:txBody>
      </p:sp>
    </p:spTree>
    <p:extLst>
      <p:ext uri="{BB962C8B-B14F-4D97-AF65-F5344CB8AC3E}">
        <p14:creationId xmlns:p14="http://schemas.microsoft.com/office/powerpoint/2010/main" val="7452177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0" y="0"/>
            <a:ext cx="5238973" cy="1325563"/>
          </a:xfrm>
        </p:spPr>
        <p:txBody>
          <a:bodyPr/>
          <a:lstStyle/>
          <a:p>
            <a:r>
              <a:rPr lang="pl-PL" dirty="0"/>
              <a:t>The </a:t>
            </a:r>
            <a:r>
              <a:rPr lang="pl-PL" dirty="0" err="1"/>
              <a:t>device</a:t>
            </a:r>
            <a:r>
              <a:rPr lang="pl-PL" dirty="0"/>
              <a:t> </a:t>
            </a:r>
            <a:r>
              <a:rPr lang="pl-PL" dirty="0" err="1"/>
              <a:t>assembled</a:t>
            </a:r>
            <a:r>
              <a:rPr lang="pl-PL" dirty="0"/>
              <a:t> </a:t>
            </a:r>
            <a:r>
              <a:rPr lang="pl-PL" dirty="0" err="1"/>
              <a:t>together</a:t>
            </a:r>
            <a:endParaRPr lang="en-US" dirty="0"/>
          </a:p>
        </p:txBody>
      </p:sp>
      <p:pic>
        <p:nvPicPr>
          <p:cNvPr id="11266" name="Picture 2" descr="https://lh3.googleusercontent.com/pw/ADCreHdHktG7YcpxsfPEyez-PphShDl4fcXwDInQcOgJ8dSeFCnn8huktWT4WDjFJ-7n7t7cq0wTov193cNaUfEs8FuAkTAzvNBXvjuBNE1L_1NW9QsD4fTA1ZQlJ0he9sXsZf_nsBoXesrgD-MZoI3_ntdHS9UoK1bQACbLHGvuHjycXhAHw3u0l3BlTP1bWIjl2g3kBTkEipDGZkt6W0kFeKfF5PCS6Qcjuj_tt2W25_k2M0cstuPE4pfQqWYdeIOgbzNR9gtmXK1L0Ad09-YXgtubthL0VUrDyJJWlzmRr-tzeuWHfpxhCfWuUKpbfW6Wni38NkX7QM0vxVVya_JBvcmsn_pC6MQuX907uBBs5DXCpXWyVlo7DBXpBR4J3qmLgyyo8ZiGWDUg-G72Ayfphzwyiy16zRQCNuI1F-ek6ntuqeAFgLNcoZ9BgOQQg_0zc6fvcn5TGOb-osx2TFPNtlSZB4fJQBQEclVQRx2JDJZkDZlDAdNqhwkiKOqf4wtYyOGwPrkwlJz66d8lN-2v30CMWQ1Xh2NcpisLQ-_6jE8O4oTJSsE4IWKj82BZs1IyH-__uM4XdBOFk6DKuVb32fAnxwh_6Tl0B-yCvEpeA8EPALBw30KeipU2-2yn-xEgOvRat7r2igrxc19HlfJZyJ8kS11VfkvKcwNOsQJf-DylpglwI52fr3b8eleHPDTVjrBdz0y2cFS_jQMazkLbNiq-LseZFgvanQHeeCL0oRoFisIGm4NZ7HHWFlDEIkfw-RC1NmYC1USH7PCqEgjXzxSiiQT5m5Z2PlK5jwvML197CUq0A12IDdvtxC20U7sro9XCQIBZtnyc-lPIUdYTvROkdnfTH3wfVHQ3eq6KEa0H1UMCMbIyWE5SKbO9RglChQ=w587-h783-s-no-gm?authuser=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973" y="0"/>
            <a:ext cx="514131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Łącznik prosty ze strzałką 4"/>
          <p:cNvCxnSpPr/>
          <p:nvPr/>
        </p:nvCxnSpPr>
        <p:spPr>
          <a:xfrm flipV="1">
            <a:off x="3352688" y="2807746"/>
            <a:ext cx="2951293" cy="68106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6" name="pole tekstowe 5"/>
          <p:cNvSpPr txBox="1"/>
          <p:nvPr/>
        </p:nvSpPr>
        <p:spPr>
          <a:xfrm>
            <a:off x="194557" y="2960450"/>
            <a:ext cx="34532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dirty="0"/>
              <a:t>To the </a:t>
            </a:r>
            <a:r>
              <a:rPr lang="pl-PL" sz="2400" dirty="0" err="1"/>
              <a:t>diagnostic</a:t>
            </a:r>
            <a:r>
              <a:rPr lang="pl-PL" sz="2400" dirty="0"/>
              <a:t> cross and </a:t>
            </a:r>
            <a:r>
              <a:rPr lang="pl-PL" sz="2400" dirty="0" err="1"/>
              <a:t>further</a:t>
            </a:r>
            <a:r>
              <a:rPr lang="pl-PL" sz="2400" dirty="0"/>
              <a:t> to the AEgIS </a:t>
            </a:r>
            <a:r>
              <a:rPr lang="pl-PL" sz="2400" dirty="0" err="1"/>
              <a:t>main</a:t>
            </a:r>
            <a:r>
              <a:rPr lang="pl-PL" sz="2400" dirty="0"/>
              <a:t> </a:t>
            </a:r>
            <a:r>
              <a:rPr lang="pl-PL" sz="2400" dirty="0" err="1"/>
              <a:t>apparatus</a:t>
            </a:r>
            <a:endParaRPr lang="en-US" sz="2400" dirty="0"/>
          </a:p>
        </p:txBody>
      </p:sp>
      <p:cxnSp>
        <p:nvCxnSpPr>
          <p:cNvPr id="8" name="Łącznik prosty ze strzałką 7"/>
          <p:cNvCxnSpPr/>
          <p:nvPr/>
        </p:nvCxnSpPr>
        <p:spPr>
          <a:xfrm flipV="1">
            <a:off x="4163209" y="2054394"/>
            <a:ext cx="2572871" cy="34456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0" name="Łącznik prosty ze strzałką 9"/>
          <p:cNvCxnSpPr/>
          <p:nvPr/>
        </p:nvCxnSpPr>
        <p:spPr>
          <a:xfrm flipV="1">
            <a:off x="4163209" y="2254004"/>
            <a:ext cx="3861994" cy="14495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2" name="pole tekstowe 11"/>
          <p:cNvSpPr txBox="1"/>
          <p:nvPr/>
        </p:nvSpPr>
        <p:spPr>
          <a:xfrm>
            <a:off x="2372533" y="2149066"/>
            <a:ext cx="2038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dirty="0" err="1"/>
              <a:t>Feedthrouhs</a:t>
            </a:r>
            <a:r>
              <a:rPr lang="pl-PL" sz="2400" dirty="0"/>
              <a:t> of the trap</a:t>
            </a:r>
            <a:endParaRPr lang="en-US" sz="2400" dirty="0"/>
          </a:p>
        </p:txBody>
      </p:sp>
      <p:sp>
        <p:nvSpPr>
          <p:cNvPr id="13" name="pole tekstowe 12"/>
          <p:cNvSpPr txBox="1"/>
          <p:nvPr/>
        </p:nvSpPr>
        <p:spPr>
          <a:xfrm>
            <a:off x="2851450" y="1009363"/>
            <a:ext cx="18115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dirty="0" err="1"/>
              <a:t>Electron</a:t>
            </a:r>
            <a:r>
              <a:rPr lang="pl-PL" sz="2400" dirty="0"/>
              <a:t> </a:t>
            </a:r>
            <a:r>
              <a:rPr lang="pl-PL" sz="2400" dirty="0" err="1"/>
              <a:t>gun</a:t>
            </a:r>
            <a:endParaRPr lang="en-US" sz="2400" dirty="0"/>
          </a:p>
        </p:txBody>
      </p:sp>
      <p:cxnSp>
        <p:nvCxnSpPr>
          <p:cNvPr id="14" name="Łącznik prosty ze strzałką 13"/>
          <p:cNvCxnSpPr/>
          <p:nvPr/>
        </p:nvCxnSpPr>
        <p:spPr>
          <a:xfrm flipV="1">
            <a:off x="4561242" y="1182603"/>
            <a:ext cx="3248386" cy="10144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6" name="Łącznik prosty ze strzałką 15"/>
          <p:cNvCxnSpPr/>
          <p:nvPr/>
        </p:nvCxnSpPr>
        <p:spPr>
          <a:xfrm flipV="1">
            <a:off x="4163209" y="5219252"/>
            <a:ext cx="3087445" cy="122263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7" name="Łącznik prosty ze strzałką 16"/>
          <p:cNvCxnSpPr/>
          <p:nvPr/>
        </p:nvCxnSpPr>
        <p:spPr>
          <a:xfrm flipV="1">
            <a:off x="4163209" y="2054394"/>
            <a:ext cx="4394972" cy="246517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9" name="Łącznik prosty ze strzałką 18"/>
          <p:cNvCxnSpPr/>
          <p:nvPr/>
        </p:nvCxnSpPr>
        <p:spPr>
          <a:xfrm flipV="1">
            <a:off x="4163209" y="2304673"/>
            <a:ext cx="5540190" cy="291457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1" name="Łącznik prosty ze strzałką 20"/>
          <p:cNvCxnSpPr/>
          <p:nvPr/>
        </p:nvCxnSpPr>
        <p:spPr>
          <a:xfrm flipV="1">
            <a:off x="1131502" y="1823716"/>
            <a:ext cx="5943020" cy="30158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3" name="Łącznik prosty ze strzałką 22"/>
          <p:cNvCxnSpPr/>
          <p:nvPr/>
        </p:nvCxnSpPr>
        <p:spPr>
          <a:xfrm flipV="1">
            <a:off x="4163209" y="3409125"/>
            <a:ext cx="4983716" cy="243138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6" name="Łącznik prosty ze strzałką 25"/>
          <p:cNvCxnSpPr/>
          <p:nvPr/>
        </p:nvCxnSpPr>
        <p:spPr>
          <a:xfrm flipV="1">
            <a:off x="3017991" y="1581885"/>
            <a:ext cx="5469368" cy="12140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8" name="pole tekstowe 27"/>
          <p:cNvSpPr txBox="1"/>
          <p:nvPr/>
        </p:nvSpPr>
        <p:spPr>
          <a:xfrm>
            <a:off x="1414911" y="1432127"/>
            <a:ext cx="1721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dirty="0"/>
              <a:t>channeltron</a:t>
            </a:r>
            <a:endParaRPr lang="en-US" sz="2400" dirty="0"/>
          </a:p>
        </p:txBody>
      </p:sp>
      <p:sp>
        <p:nvSpPr>
          <p:cNvPr id="29" name="pole tekstowe 28"/>
          <p:cNvSpPr txBox="1"/>
          <p:nvPr/>
        </p:nvSpPr>
        <p:spPr>
          <a:xfrm>
            <a:off x="7593" y="1798334"/>
            <a:ext cx="18310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dirty="0"/>
              <a:t>Silver absorber</a:t>
            </a:r>
            <a:endParaRPr lang="en-US" sz="2400" dirty="0"/>
          </a:p>
        </p:txBody>
      </p:sp>
      <p:sp>
        <p:nvSpPr>
          <p:cNvPr id="30" name="pole tekstowe 29"/>
          <p:cNvSpPr txBox="1"/>
          <p:nvPr/>
        </p:nvSpPr>
        <p:spPr>
          <a:xfrm>
            <a:off x="3050899" y="4400511"/>
            <a:ext cx="19987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dirty="0" err="1"/>
              <a:t>skimmers</a:t>
            </a:r>
            <a:endParaRPr lang="en-US" sz="2400" dirty="0"/>
          </a:p>
        </p:txBody>
      </p:sp>
      <p:sp>
        <p:nvSpPr>
          <p:cNvPr id="31" name="pole tekstowe 30"/>
          <p:cNvSpPr txBox="1"/>
          <p:nvPr/>
        </p:nvSpPr>
        <p:spPr>
          <a:xfrm>
            <a:off x="2770647" y="4947411"/>
            <a:ext cx="17588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dirty="0" err="1"/>
              <a:t>Leak</a:t>
            </a:r>
            <a:r>
              <a:rPr lang="pl-PL" sz="2400" dirty="0"/>
              <a:t> </a:t>
            </a:r>
            <a:r>
              <a:rPr lang="pl-PL" sz="2400" dirty="0" err="1"/>
              <a:t>valve</a:t>
            </a:r>
            <a:endParaRPr lang="en-US" sz="2400" dirty="0"/>
          </a:p>
        </p:txBody>
      </p:sp>
      <p:sp>
        <p:nvSpPr>
          <p:cNvPr id="32" name="pole tekstowe 31"/>
          <p:cNvSpPr txBox="1"/>
          <p:nvPr/>
        </p:nvSpPr>
        <p:spPr>
          <a:xfrm>
            <a:off x="1973171" y="5599735"/>
            <a:ext cx="28377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dirty="0" err="1"/>
              <a:t>Iodine</a:t>
            </a:r>
            <a:r>
              <a:rPr lang="pl-PL" sz="2400" dirty="0"/>
              <a:t> </a:t>
            </a:r>
            <a:r>
              <a:rPr lang="pl-PL" sz="2400" dirty="0" err="1"/>
              <a:t>reservoir</a:t>
            </a:r>
            <a:endParaRPr lang="en-US" sz="2400" dirty="0"/>
          </a:p>
        </p:txBody>
      </p:sp>
      <p:sp>
        <p:nvSpPr>
          <p:cNvPr id="33" name="pole tekstowe 32"/>
          <p:cNvSpPr txBox="1"/>
          <p:nvPr/>
        </p:nvSpPr>
        <p:spPr>
          <a:xfrm>
            <a:off x="2467147" y="6195708"/>
            <a:ext cx="21432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dirty="0"/>
              <a:t>Turbo pump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014273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64864" y="54165"/>
            <a:ext cx="10515600" cy="1325563"/>
          </a:xfrm>
        </p:spPr>
        <p:txBody>
          <a:bodyPr/>
          <a:lstStyle/>
          <a:p>
            <a:r>
              <a:rPr lang="pl-PL" dirty="0" err="1"/>
              <a:t>Calcium</a:t>
            </a:r>
            <a:r>
              <a:rPr lang="pl-PL" dirty="0"/>
              <a:t> source</a:t>
            </a:r>
            <a:endParaRPr lang="en-US" dirty="0"/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060" y="1379728"/>
            <a:ext cx="8052929" cy="5478272"/>
          </a:xfrm>
          <a:prstGeom prst="rect">
            <a:avLst/>
          </a:prstGeom>
        </p:spPr>
      </p:pic>
      <p:graphicFrame>
        <p:nvGraphicFramePr>
          <p:cNvPr id="5" name="Obi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3097970"/>
              </p:ext>
            </p:extLst>
          </p:nvPr>
        </p:nvGraphicFramePr>
        <p:xfrm>
          <a:off x="7828131" y="190829"/>
          <a:ext cx="4102100" cy="706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8" name="Równanie" r:id="rId4" imgW="1180800" imgH="203040" progId="Equation.3">
                  <p:embed/>
                </p:oleObj>
              </mc:Choice>
              <mc:Fallback>
                <p:oleObj name="Równanie" r:id="rId4" imgW="1180800" imgH="203040" progId="Equation.3">
                  <p:embed/>
                  <p:pic>
                    <p:nvPicPr>
                      <p:cNvPr id="4" name="Obiekt 3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828131" y="190829"/>
                        <a:ext cx="4102100" cy="7064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pole tekstowe 5"/>
          <p:cNvSpPr txBox="1"/>
          <p:nvPr/>
        </p:nvSpPr>
        <p:spPr>
          <a:xfrm>
            <a:off x="7670202" y="1072660"/>
            <a:ext cx="452179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2400" dirty="0"/>
              <a:t>Geometry of the trap </a:t>
            </a:r>
            <a:r>
              <a:rPr lang="pl-PL" sz="2400" dirty="0" err="1"/>
              <a:t>almost</a:t>
            </a:r>
            <a:r>
              <a:rPr lang="pl-PL" sz="2400" dirty="0"/>
              <a:t> </a:t>
            </a:r>
            <a:r>
              <a:rPr lang="pl-PL" sz="2400" dirty="0" err="1"/>
              <a:t>identical</a:t>
            </a:r>
            <a:r>
              <a:rPr lang="pl-PL" sz="2400" dirty="0"/>
              <a:t> with the </a:t>
            </a:r>
            <a:r>
              <a:rPr lang="pl-PL" sz="2400" dirty="0" err="1"/>
              <a:t>iodine</a:t>
            </a:r>
            <a:r>
              <a:rPr lang="pl-PL" sz="2400" dirty="0"/>
              <a:t> source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2400" dirty="0" err="1"/>
              <a:t>Electron</a:t>
            </a:r>
            <a:r>
              <a:rPr lang="pl-PL" sz="2400" dirty="0"/>
              <a:t> </a:t>
            </a:r>
            <a:r>
              <a:rPr lang="pl-PL" sz="2400" dirty="0" err="1"/>
              <a:t>gun</a:t>
            </a:r>
            <a:r>
              <a:rPr lang="pl-PL" sz="2400" dirty="0"/>
              <a:t> </a:t>
            </a:r>
            <a:r>
              <a:rPr lang="pl-PL" sz="2400" dirty="0" err="1"/>
              <a:t>aligned</a:t>
            </a:r>
            <a:r>
              <a:rPr lang="pl-PL" sz="2400" dirty="0"/>
              <a:t> </a:t>
            </a:r>
            <a:r>
              <a:rPr lang="pl-PL" sz="2400" dirty="0" err="1"/>
              <a:t>axially</a:t>
            </a:r>
            <a:r>
              <a:rPr lang="pl-PL" sz="2400" dirty="0"/>
              <a:t> in the trap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2400" dirty="0"/>
              <a:t>Optical </a:t>
            </a:r>
            <a:r>
              <a:rPr lang="pl-PL" sz="2400" dirty="0" err="1"/>
              <a:t>access</a:t>
            </a:r>
            <a:r>
              <a:rPr lang="pl-PL" sz="2400" dirty="0"/>
              <a:t> for </a:t>
            </a:r>
            <a:r>
              <a:rPr lang="pl-PL" sz="2400" dirty="0" err="1"/>
              <a:t>cooling</a:t>
            </a:r>
            <a:r>
              <a:rPr lang="pl-PL" sz="2400" dirty="0"/>
              <a:t> and </a:t>
            </a:r>
            <a:r>
              <a:rPr lang="pl-PL" sz="2400" dirty="0" err="1"/>
              <a:t>detection</a:t>
            </a:r>
            <a:endParaRPr lang="en-US" sz="2400" dirty="0"/>
          </a:p>
        </p:txBody>
      </p:sp>
      <p:pic>
        <p:nvPicPr>
          <p:cNvPr id="7" name="Obraz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81965" y="3281082"/>
            <a:ext cx="2910035" cy="3576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4299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>
            <a:normAutofit/>
          </a:bodyPr>
          <a:lstStyle/>
          <a:p>
            <a:r>
              <a:rPr lang="pl-PL" dirty="0"/>
              <a:t>The </a:t>
            </a:r>
            <a:r>
              <a:rPr lang="pl-PL" dirty="0" err="1"/>
              <a:t>source</a:t>
            </a:r>
            <a:r>
              <a:rPr lang="pl-PL" dirty="0"/>
              <a:t> </a:t>
            </a:r>
            <a:r>
              <a:rPr lang="pl-PL" dirty="0" err="1"/>
              <a:t>components</a:t>
            </a:r>
            <a:r>
              <a:rPr lang="pl-PL" dirty="0"/>
              <a:t>: </a:t>
            </a:r>
            <a:r>
              <a:rPr lang="pl-PL" dirty="0" err="1"/>
              <a:t>made</a:t>
            </a:r>
            <a:r>
              <a:rPr lang="pl-PL" dirty="0"/>
              <a:t> by the </a:t>
            </a:r>
            <a:r>
              <a:rPr lang="pl-PL" dirty="0" err="1"/>
              <a:t>workshop</a:t>
            </a:r>
            <a:r>
              <a:rPr lang="pl-PL" dirty="0"/>
              <a:t> in Toruń, </a:t>
            </a:r>
            <a:r>
              <a:rPr lang="pl-PL" dirty="0" err="1"/>
              <a:t>vacuum</a:t>
            </a:r>
            <a:r>
              <a:rPr lang="pl-PL" dirty="0"/>
              <a:t> </a:t>
            </a:r>
            <a:r>
              <a:rPr lang="pl-PL" dirty="0" err="1"/>
              <a:t>cleaned</a:t>
            </a:r>
            <a:r>
              <a:rPr lang="pl-PL" dirty="0"/>
              <a:t>, </a:t>
            </a:r>
            <a:r>
              <a:rPr lang="pl-PL" dirty="0" err="1"/>
              <a:t>ready</a:t>
            </a:r>
            <a:r>
              <a:rPr lang="pl-PL" dirty="0"/>
              <a:t> to be </a:t>
            </a:r>
            <a:r>
              <a:rPr lang="pl-PL" dirty="0" err="1"/>
              <a:t>assembled</a:t>
            </a:r>
            <a:endParaRPr lang="en-US" dirty="0"/>
          </a:p>
        </p:txBody>
      </p:sp>
      <p:pic>
        <p:nvPicPr>
          <p:cNvPr id="12290" name="Picture 2" descr="https://lh3.googleusercontent.com/pw/AP1GczO3AJnQyLxdoy1ZKnJ5U-u6X5UlyR0GqVcNJyC2TEWAMJwjXJ8WMstnA1qsFjDtqrdsREjUUGeTYS9QBpKRlzERQh9dgldxL0ypbzS19vSJQoXvqRUKvd14AMrjPC1CzP93PRmVbtTvIoLVRqG7SUdgcbRZS9v_zqpgPZ1wR9oPeBicEpetrhJFa9lfc77pOQQL-uWkSaXvNC-q2u-8g2Z8rZ5ZjoCgUdDK53d_nMTzPWs8MHrkqf6Bg1Asjoyywy5hwbKOP1h3TUkbGJMuhjj3QNbyrhEHVKgpChHQHMeI35A0NH4GiesetE68Dn5qCo7wDVR_HPXnagwW9ouePCsRNonIl3RKJQkryUXpRYXxGhY9ksft4XBKUFJjAr8XZSCQBNXl7txi6cl2AyQ9I4yxWRGG_i8WZuw-W1wY_jHD-Vd4X7QWpr1WDy4SPMN1t2yCJUm163ZcvZGVmmR0Qi_NGXGuAapiP9J8osWaZDdB2aZTA6jmb7xsa2DpfpkjJG21cmlaqFFJAXGCBr_JCJKXUFKIBudk9Lk2HZkefZmAely53whT1ShKOhTsuTGqxihmS6Q94NvMMGweYhs4In9wvsDe419AvkcVP17EEcToUd3GISVgBqwUo2IX1dNUaSd-_G0xLEo-qWjDc4YR-3Q3MqgCghb8rYmdvLn5YhLvnIvi0rdDuZ2myc1Q1TSrRHQ7C44nEspYrJzeCcjL4fCSbxD2h8k6jUweTIuaO1h-hnPEVkf6cXrbx-_sTbTMUzZpIThbWYo3AYeZJAWROyUz0N0T02KGF82HWaQfwKR65eHjmyF_GV4soDRBSnKnu4TlisHxPDTMBqbf3FQlUJlAps8na0tUX_ayE3-h1FkOfSB1WqYnvsavxr6xUco9tq2bT5V3hF4XtAklYqD5Cik=w481-h641-s-no-gm?authuser=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739" y="1245870"/>
            <a:ext cx="4211286" cy="5612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https://lh3.googleusercontent.com/pw/AP1GczOG6HR7NGkTXbVnP9fHHQIcRKQbsnTsiZ1ogNuvPFLBm7HAUHbkVyYkBz4JgB4tQxUUv6HJwupqe0hK1JPr_9BjXpiwKgu2gzNvnUo4l5VlhsCm9iW8pxvZ14XJaZHdRvjT9vqfIyFj5BKJhvgldSuUvn_MeRwv_5nSoiBVHBWfnnqRTD8qc_ZgOXuxGCcp_MAsNa_kqcx5XS6g8HdgqtF4V2vJ7UM1phfwig9Ulltms7-AXrl2SObJF0mTUmFGfwIQjsqT1crU2Vg_If9Lh-uMouaBenwnG2iFR1c1fA7xs0BofB7i-hZOgwiBdkFhHzTjfnJzj4Sr_Xd8hON2gPY4eaqs6p34fVwTRoJq-e2mdxzobsadGntSBkNmcUSmBFeUSCiEyNFZhX9osk7YN4VJ-k82CdQu7SK63pBJak4lTBeiiDeriv_w4RZfRw18JXYh0l4HDjWhBPEAKnZ0MWaQv82w_7Gc0I3te1ClX1vQpZfbrBGcoqAkEjj1Iys3SN1-6oTDS2ELStpWzkiOC1YWMz7_nv35y9bWIbiWwucfsmQXEzKm9m35EILY4BexiA_CRhwl3GUCj6doY4o3p4NUPmXgF3baXEK37N2jWk3vEFKFURQj3XflDP6Bcx5WOEELoIG1PkfqM1EdGM21p4HmZ-Lw-2Pc-E4BAnCgVZbfKK-ciTnvfkaPfSlUFO5EVph1S1pGmDiPYkCUsiIyBg47F6cHnN2nQCAhpWjsGCyH4DY8Hl0HKmYsfXYAaGlekFwONhAN5HQPeqpLyV_NhKCyoVjZZ62TeK38NNB13Pq0_zGxcOPLoLIT9ucIXCvRfBbJtco7KSLpNiY_MLfmLg27_9CQHpbpoNhhGRHWdkPTgAuj7YVyHameCgAai74IQc7ALh-r4TNN-W9p7FA2_kI=w481-h641-s-no-gm?authuser=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4676" y="1245870"/>
            <a:ext cx="4211286" cy="5612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38972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1030" y="0"/>
            <a:ext cx="10515600" cy="1325563"/>
          </a:xfrm>
        </p:spPr>
        <p:txBody>
          <a:bodyPr/>
          <a:lstStyle/>
          <a:p>
            <a:r>
              <a:rPr lang="pl-PL" dirty="0" err="1"/>
              <a:t>Summary</a:t>
            </a:r>
            <a:endParaRPr lang="en-US" dirty="0"/>
          </a:p>
        </p:txBody>
      </p:sp>
      <p:sp>
        <p:nvSpPr>
          <p:cNvPr id="6" name="Symbol zastępczy zawartości 2">
            <a:extLst>
              <a:ext uri="{FF2B5EF4-FFF2-40B4-BE49-F238E27FC236}">
                <a16:creationId xmlns:a16="http://schemas.microsoft.com/office/drawing/2014/main" id="{3A37610F-671D-42BD-97B3-D0057200286D}"/>
              </a:ext>
            </a:extLst>
          </p:cNvPr>
          <p:cNvSpPr txBox="1">
            <a:spLocks/>
          </p:cNvSpPr>
          <p:nvPr/>
        </p:nvSpPr>
        <p:spPr>
          <a:xfrm>
            <a:off x="175260" y="1074420"/>
            <a:ext cx="6511290" cy="5875019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3500" dirty="0" err="1"/>
              <a:t>Completed</a:t>
            </a:r>
            <a:r>
              <a:rPr lang="pl-PL" sz="3500" dirty="0"/>
              <a:t> </a:t>
            </a:r>
            <a:r>
              <a:rPr lang="pl-PL" sz="3500" dirty="0" err="1"/>
              <a:t>since</a:t>
            </a:r>
            <a:r>
              <a:rPr lang="pl-PL" sz="3500" dirty="0"/>
              <a:t> the </a:t>
            </a:r>
            <a:r>
              <a:rPr lang="pl-PL" sz="3500" dirty="0" err="1"/>
              <a:t>December</a:t>
            </a:r>
            <a:r>
              <a:rPr lang="pl-PL" sz="3500" dirty="0"/>
              <a:t> </a:t>
            </a:r>
            <a:r>
              <a:rPr lang="pl-PL" sz="3500" dirty="0" err="1"/>
              <a:t>meeting</a:t>
            </a:r>
            <a:endParaRPr lang="pl-PL" sz="3500" dirty="0"/>
          </a:p>
          <a:p>
            <a:r>
              <a:rPr lang="en-US" dirty="0" err="1"/>
              <a:t>Channeltron</a:t>
            </a:r>
            <a:r>
              <a:rPr lang="pl-PL" dirty="0"/>
              <a:t> </a:t>
            </a:r>
            <a:r>
              <a:rPr lang="pl-PL" dirty="0" err="1"/>
              <a:t>pulsed</a:t>
            </a:r>
            <a:r>
              <a:rPr lang="pl-PL" dirty="0"/>
              <a:t> </a:t>
            </a:r>
            <a:r>
              <a:rPr lang="pl-PL" dirty="0" err="1"/>
              <a:t>electronics</a:t>
            </a:r>
            <a:r>
              <a:rPr lang="pl-PL" dirty="0"/>
              <a:t> (high-pass </a:t>
            </a:r>
            <a:r>
              <a:rPr lang="pl-PL" dirty="0" err="1"/>
              <a:t>filter</a:t>
            </a:r>
            <a:r>
              <a:rPr lang="pl-PL" dirty="0"/>
              <a:t> for the </a:t>
            </a:r>
            <a:r>
              <a:rPr lang="pl-PL" dirty="0" err="1"/>
              <a:t>signal</a:t>
            </a:r>
            <a:r>
              <a:rPr lang="pl-PL" dirty="0"/>
              <a:t>, </a:t>
            </a:r>
            <a:r>
              <a:rPr lang="pl-PL" dirty="0" err="1"/>
              <a:t>premaplifier</a:t>
            </a:r>
            <a:r>
              <a:rPr lang="pl-PL" dirty="0"/>
              <a:t>, </a:t>
            </a:r>
            <a:r>
              <a:rPr lang="pl-PL" dirty="0" err="1"/>
              <a:t>constant</a:t>
            </a:r>
            <a:r>
              <a:rPr lang="pl-PL" dirty="0"/>
              <a:t> </a:t>
            </a:r>
            <a:r>
              <a:rPr lang="pl-PL" dirty="0" err="1"/>
              <a:t>fracion</a:t>
            </a:r>
            <a:r>
              <a:rPr lang="pl-PL" dirty="0"/>
              <a:t> </a:t>
            </a:r>
            <a:r>
              <a:rPr lang="pl-PL" dirty="0" err="1"/>
              <a:t>discriminator</a:t>
            </a:r>
            <a:r>
              <a:rPr lang="pl-PL" dirty="0"/>
              <a:t>, </a:t>
            </a:r>
            <a:r>
              <a:rPr lang="pl-PL" dirty="0" err="1"/>
              <a:t>counter</a:t>
            </a:r>
            <a:r>
              <a:rPr lang="pl-PL" dirty="0"/>
              <a:t>) – </a:t>
            </a:r>
            <a:r>
              <a:rPr lang="pl-PL" dirty="0" err="1"/>
              <a:t>built</a:t>
            </a:r>
            <a:endParaRPr lang="pl-PL" dirty="0"/>
          </a:p>
          <a:p>
            <a:r>
              <a:rPr lang="pl-PL" dirty="0" err="1"/>
              <a:t>Custom-designed</a:t>
            </a:r>
            <a:r>
              <a:rPr lang="pl-PL" dirty="0"/>
              <a:t> </a:t>
            </a:r>
            <a:r>
              <a:rPr lang="pl-PL" dirty="0" err="1"/>
              <a:t>distance</a:t>
            </a:r>
            <a:r>
              <a:rPr lang="pl-PL" dirty="0"/>
              <a:t> </a:t>
            </a:r>
            <a:r>
              <a:rPr lang="pl-PL" dirty="0" err="1"/>
              <a:t>tube</a:t>
            </a:r>
            <a:r>
              <a:rPr lang="pl-PL" dirty="0"/>
              <a:t> for the </a:t>
            </a:r>
            <a:r>
              <a:rPr lang="pl-PL" dirty="0" err="1"/>
              <a:t>channeltron</a:t>
            </a:r>
            <a:endParaRPr lang="pl-PL" dirty="0"/>
          </a:p>
          <a:p>
            <a:r>
              <a:rPr lang="pl-PL" dirty="0"/>
              <a:t>High </a:t>
            </a:r>
            <a:r>
              <a:rPr lang="pl-PL" dirty="0" err="1"/>
              <a:t>voltage</a:t>
            </a:r>
            <a:r>
              <a:rPr lang="pl-PL" dirty="0"/>
              <a:t> </a:t>
            </a:r>
            <a:r>
              <a:rPr lang="pl-PL" dirty="0" err="1"/>
              <a:t>source</a:t>
            </a:r>
            <a:r>
              <a:rPr lang="pl-PL" dirty="0"/>
              <a:t>, MHV-SHV </a:t>
            </a:r>
            <a:r>
              <a:rPr lang="pl-PL" dirty="0" err="1"/>
              <a:t>adapters</a:t>
            </a:r>
            <a:r>
              <a:rPr lang="pl-PL" dirty="0"/>
              <a:t> </a:t>
            </a:r>
            <a:r>
              <a:rPr lang="pl-PL" dirty="0" err="1"/>
              <a:t>connected</a:t>
            </a:r>
            <a:r>
              <a:rPr lang="pl-PL" dirty="0"/>
              <a:t> </a:t>
            </a:r>
            <a:endParaRPr lang="en-US" dirty="0"/>
          </a:p>
          <a:p>
            <a:r>
              <a:rPr lang="pl-PL" dirty="0" err="1"/>
              <a:t>Ion</a:t>
            </a:r>
            <a:r>
              <a:rPr lang="pl-PL" dirty="0"/>
              <a:t> pump – </a:t>
            </a:r>
            <a:r>
              <a:rPr lang="pl-PL" dirty="0" err="1"/>
              <a:t>installed</a:t>
            </a:r>
            <a:r>
              <a:rPr lang="pl-PL" dirty="0"/>
              <a:t> </a:t>
            </a:r>
          </a:p>
          <a:p>
            <a:r>
              <a:rPr lang="pl-PL" dirty="0" err="1"/>
              <a:t>Safety</a:t>
            </a:r>
            <a:r>
              <a:rPr lang="pl-PL" dirty="0"/>
              <a:t> </a:t>
            </a:r>
            <a:r>
              <a:rPr lang="pl-PL" dirty="0" err="1"/>
              <a:t>valve</a:t>
            </a:r>
            <a:r>
              <a:rPr lang="pl-PL" dirty="0"/>
              <a:t> for the transport – </a:t>
            </a:r>
            <a:r>
              <a:rPr lang="pl-PL" dirty="0" err="1"/>
              <a:t>insatalled</a:t>
            </a:r>
            <a:r>
              <a:rPr lang="pl-PL" dirty="0"/>
              <a:t> </a:t>
            </a:r>
          </a:p>
          <a:p>
            <a:r>
              <a:rPr lang="en-US" dirty="0"/>
              <a:t>Ion cooling</a:t>
            </a:r>
            <a:r>
              <a:rPr lang="pl-PL" dirty="0"/>
              <a:t> </a:t>
            </a:r>
            <a:r>
              <a:rPr lang="pl-PL" dirty="0" err="1"/>
              <a:t>simulations</a:t>
            </a:r>
            <a:r>
              <a:rPr lang="pl-PL" dirty="0"/>
              <a:t> (to be </a:t>
            </a:r>
            <a:r>
              <a:rPr lang="pl-PL" dirty="0" err="1"/>
              <a:t>presented</a:t>
            </a:r>
            <a:r>
              <a:rPr lang="pl-PL" dirty="0"/>
              <a:t> by Marek </a:t>
            </a:r>
            <a:r>
              <a:rPr lang="pl-PL" dirty="0" err="1"/>
              <a:t>Teske</a:t>
            </a:r>
            <a:r>
              <a:rPr lang="pl-PL" dirty="0"/>
              <a:t>)</a:t>
            </a:r>
            <a:endParaRPr lang="en-US" dirty="0"/>
          </a:p>
          <a:p>
            <a:r>
              <a:rPr lang="pl-PL" dirty="0"/>
              <a:t>Source of </a:t>
            </a:r>
            <a:r>
              <a:rPr lang="pl-PL" dirty="0" err="1"/>
              <a:t>Calcium</a:t>
            </a:r>
            <a:r>
              <a:rPr lang="pl-PL" dirty="0"/>
              <a:t> </a:t>
            </a:r>
            <a:r>
              <a:rPr lang="pl-PL" dirty="0" err="1"/>
              <a:t>cations</a:t>
            </a:r>
            <a:endParaRPr lang="pl-PL" dirty="0"/>
          </a:p>
          <a:p>
            <a:pPr lvl="1"/>
            <a:r>
              <a:rPr lang="pl-PL" dirty="0" err="1"/>
              <a:t>Designed</a:t>
            </a:r>
            <a:endParaRPr lang="pl-PL" dirty="0"/>
          </a:p>
          <a:p>
            <a:pPr lvl="1"/>
            <a:r>
              <a:rPr lang="pl-PL" dirty="0" err="1"/>
              <a:t>All</a:t>
            </a:r>
            <a:r>
              <a:rPr lang="pl-PL" dirty="0"/>
              <a:t> the </a:t>
            </a:r>
            <a:r>
              <a:rPr lang="pl-PL" dirty="0" err="1"/>
              <a:t>parts</a:t>
            </a:r>
            <a:r>
              <a:rPr lang="pl-PL" dirty="0"/>
              <a:t> </a:t>
            </a:r>
            <a:r>
              <a:rPr lang="pl-PL" dirty="0" err="1"/>
              <a:t>produced</a:t>
            </a:r>
            <a:r>
              <a:rPr lang="pl-PL" dirty="0"/>
              <a:t>, </a:t>
            </a:r>
            <a:r>
              <a:rPr lang="pl-PL" dirty="0" err="1"/>
              <a:t>washed</a:t>
            </a:r>
            <a:endParaRPr lang="pl-PL" dirty="0"/>
          </a:p>
          <a:p>
            <a:pPr lvl="1"/>
            <a:r>
              <a:rPr lang="pl-PL" dirty="0" err="1"/>
              <a:t>Optics</a:t>
            </a:r>
            <a:r>
              <a:rPr lang="pl-PL" dirty="0"/>
              <a:t> for </a:t>
            </a:r>
            <a:r>
              <a:rPr lang="pl-PL" dirty="0" err="1"/>
              <a:t>cooling</a:t>
            </a:r>
            <a:r>
              <a:rPr lang="pl-PL" dirty="0"/>
              <a:t> and </a:t>
            </a:r>
            <a:r>
              <a:rPr lang="pl-PL" dirty="0" err="1"/>
              <a:t>detection</a:t>
            </a:r>
            <a:r>
              <a:rPr lang="pl-PL" dirty="0"/>
              <a:t> </a:t>
            </a:r>
            <a:r>
              <a:rPr lang="pl-PL" dirty="0" err="1"/>
              <a:t>ready</a:t>
            </a:r>
            <a:r>
              <a:rPr lang="pl-PL" dirty="0"/>
              <a:t> in Toruń </a:t>
            </a:r>
          </a:p>
        </p:txBody>
      </p:sp>
      <p:sp>
        <p:nvSpPr>
          <p:cNvPr id="7" name="Symbol zastępczy zawartości 2">
            <a:extLst>
              <a:ext uri="{FF2B5EF4-FFF2-40B4-BE49-F238E27FC236}">
                <a16:creationId xmlns:a16="http://schemas.microsoft.com/office/drawing/2014/main" id="{44E27E3C-140F-4000-BA09-CDFFAA4637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96418" y="1074420"/>
            <a:ext cx="4995582" cy="2354580"/>
          </a:xfrm>
        </p:spPr>
        <p:txBody>
          <a:bodyPr>
            <a:normAutofit fontScale="70000" lnSpcReduction="20000"/>
          </a:bodyPr>
          <a:lstStyle/>
          <a:p>
            <a:pPr marL="457200" lvl="1" indent="0">
              <a:buNone/>
            </a:pPr>
            <a:r>
              <a:rPr lang="pl-PL" sz="4600" dirty="0"/>
              <a:t>Not </a:t>
            </a:r>
            <a:r>
              <a:rPr lang="pl-PL" sz="4600" dirty="0" err="1"/>
              <a:t>yet</a:t>
            </a:r>
            <a:r>
              <a:rPr lang="pl-PL" sz="4600" dirty="0"/>
              <a:t> </a:t>
            </a:r>
            <a:r>
              <a:rPr lang="pl-PL" sz="4600" dirty="0" err="1"/>
              <a:t>completed</a:t>
            </a:r>
            <a:endParaRPr lang="pl-PL" sz="4600" dirty="0"/>
          </a:p>
          <a:p>
            <a:pPr lvl="1"/>
            <a:r>
              <a:rPr lang="pl-PL" sz="3600" dirty="0" err="1"/>
              <a:t>Ion</a:t>
            </a:r>
            <a:r>
              <a:rPr lang="pl-PL" sz="3600" dirty="0"/>
              <a:t> </a:t>
            </a:r>
            <a:r>
              <a:rPr lang="pl-PL" sz="3600" dirty="0" err="1"/>
              <a:t>signals</a:t>
            </a:r>
            <a:r>
              <a:rPr lang="pl-PL" sz="3600" dirty="0"/>
              <a:t> </a:t>
            </a:r>
            <a:r>
              <a:rPr lang="pl-PL" sz="3600" dirty="0" err="1"/>
              <a:t>deteced</a:t>
            </a:r>
            <a:r>
              <a:rPr lang="pl-PL" sz="3600" dirty="0"/>
              <a:t> </a:t>
            </a:r>
          </a:p>
          <a:p>
            <a:pPr lvl="1"/>
            <a:r>
              <a:rPr lang="pl-PL" sz="3600" dirty="0"/>
              <a:t>Ion </a:t>
            </a:r>
            <a:r>
              <a:rPr lang="pl-PL" sz="3600" dirty="0" err="1"/>
              <a:t>cooling</a:t>
            </a:r>
            <a:r>
              <a:rPr lang="pl-PL" sz="3600" dirty="0"/>
              <a:t> – not </a:t>
            </a:r>
            <a:r>
              <a:rPr lang="pl-PL" sz="3600" dirty="0" err="1"/>
              <a:t>confirmed</a:t>
            </a:r>
            <a:r>
              <a:rPr lang="pl-PL" sz="3600" dirty="0"/>
              <a:t> </a:t>
            </a:r>
            <a:r>
              <a:rPr lang="pl-PL" sz="3600" dirty="0" err="1"/>
              <a:t>experimentally</a:t>
            </a:r>
            <a:endParaRPr lang="pl-PL" sz="3600" dirty="0"/>
          </a:p>
          <a:p>
            <a:pPr lvl="1"/>
            <a:r>
              <a:rPr lang="pl-PL" sz="3600" dirty="0" err="1"/>
              <a:t>Final</a:t>
            </a:r>
            <a:r>
              <a:rPr lang="pl-PL" sz="3600" dirty="0"/>
              <a:t> version of the </a:t>
            </a:r>
            <a:r>
              <a:rPr lang="pl-PL" sz="3600" dirty="0" err="1"/>
              <a:t>Sinara</a:t>
            </a:r>
            <a:r>
              <a:rPr lang="pl-PL" sz="3600" dirty="0"/>
              <a:t> </a:t>
            </a:r>
          </a:p>
          <a:p>
            <a:pPr lvl="1"/>
            <a:r>
              <a:rPr lang="pl-PL" sz="3600" dirty="0" err="1"/>
              <a:t>Diagnostic</a:t>
            </a:r>
            <a:r>
              <a:rPr lang="pl-PL" sz="3600" dirty="0"/>
              <a:t> cross with the MCP in Toruń with Gosia</a:t>
            </a:r>
          </a:p>
          <a:p>
            <a:endParaRPr lang="en-US" dirty="0"/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BC868BAC-4808-4D43-9674-4335A5BF4FB1}"/>
              </a:ext>
            </a:extLst>
          </p:cNvPr>
          <p:cNvSpPr txBox="1"/>
          <p:nvPr/>
        </p:nvSpPr>
        <p:spPr>
          <a:xfrm>
            <a:off x="7795260" y="5074920"/>
            <a:ext cx="4114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600" dirty="0"/>
              <a:t>Time to </a:t>
            </a:r>
            <a:r>
              <a:rPr lang="pl-PL" sz="3600"/>
              <a:t>arrange</a:t>
            </a:r>
            <a:r>
              <a:rPr lang="pl-PL" sz="3600" dirty="0"/>
              <a:t> the transport!</a:t>
            </a:r>
          </a:p>
        </p:txBody>
      </p:sp>
    </p:spTree>
    <p:extLst>
      <p:ext uri="{BB962C8B-B14F-4D97-AF65-F5344CB8AC3E}">
        <p14:creationId xmlns:p14="http://schemas.microsoft.com/office/powerpoint/2010/main" val="4375011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Luke\Desktop\gdansk 2014\manuscript 2013-10-14318A_A1_HalfLaser_noFGion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5" t="21526" r="2756" b="24361"/>
          <a:stretch>
            <a:fillRect/>
          </a:stretch>
        </p:blipFill>
        <p:spPr bwMode="auto">
          <a:xfrm>
            <a:off x="0" y="-1466629"/>
            <a:ext cx="12192000" cy="9167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9106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826322"/>
          </a:xfrm>
        </p:spPr>
        <p:txBody>
          <a:bodyPr/>
          <a:lstStyle/>
          <a:p>
            <a:r>
              <a:rPr lang="pl-PL" dirty="0"/>
              <a:t>A </a:t>
            </a:r>
            <a:r>
              <a:rPr lang="pl-PL" dirty="0" err="1"/>
              <a:t>brief</a:t>
            </a:r>
            <a:r>
              <a:rPr lang="pl-PL" dirty="0"/>
              <a:t> </a:t>
            </a:r>
            <a:r>
              <a:rPr lang="en-US" dirty="0"/>
              <a:t>summary</a:t>
            </a:r>
            <a:r>
              <a:rPr lang="pl-PL" dirty="0"/>
              <a:t> </a:t>
            </a:r>
            <a:r>
              <a:rPr lang="en-US" dirty="0"/>
              <a:t>of the technique</a:t>
            </a:r>
            <a:r>
              <a:rPr lang="pl-PL" dirty="0"/>
              <a:t> </a:t>
            </a:r>
            <a:r>
              <a:rPr lang="en-US" dirty="0"/>
              <a:t>used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268942" y="826323"/>
            <a:ext cx="10826675" cy="6031677"/>
          </a:xfrm>
        </p:spPr>
        <p:txBody>
          <a:bodyPr>
            <a:normAutofit lnSpcReduction="10000"/>
          </a:bodyPr>
          <a:lstStyle/>
          <a:p>
            <a:r>
              <a:rPr lang="pl-PL" dirty="0" err="1"/>
              <a:t>Electron</a:t>
            </a:r>
            <a:r>
              <a:rPr lang="pl-PL" dirty="0"/>
              <a:t> </a:t>
            </a:r>
            <a:r>
              <a:rPr lang="pl-PL" dirty="0" err="1"/>
              <a:t>dissociative</a:t>
            </a:r>
            <a:r>
              <a:rPr lang="pl-PL" dirty="0"/>
              <a:t> </a:t>
            </a:r>
            <a:r>
              <a:rPr lang="pl-PL" dirty="0" err="1"/>
              <a:t>attachment</a:t>
            </a:r>
            <a:r>
              <a:rPr lang="pl-PL" dirty="0"/>
              <a:t> </a:t>
            </a:r>
            <a:r>
              <a:rPr lang="pl-PL" dirty="0" err="1"/>
              <a:t>inside</a:t>
            </a:r>
            <a:r>
              <a:rPr lang="pl-PL" dirty="0"/>
              <a:t> a </a:t>
            </a:r>
            <a:r>
              <a:rPr lang="pl-PL" dirty="0" err="1"/>
              <a:t>multi</a:t>
            </a:r>
            <a:r>
              <a:rPr lang="pl-PL" dirty="0"/>
              <a:t>-segment </a:t>
            </a:r>
            <a:r>
              <a:rPr lang="pl-PL" dirty="0" err="1"/>
              <a:t>linear</a:t>
            </a:r>
            <a:r>
              <a:rPr lang="pl-PL" dirty="0"/>
              <a:t> Paul trap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r>
              <a:rPr lang="pl-PL" dirty="0" err="1"/>
              <a:t>Iodine</a:t>
            </a:r>
            <a:r>
              <a:rPr lang="pl-PL" dirty="0"/>
              <a:t>:</a:t>
            </a:r>
          </a:p>
          <a:p>
            <a:pPr lvl="1"/>
            <a:r>
              <a:rPr lang="pl-PL" dirty="0"/>
              <a:t>Mass 127 </a:t>
            </a:r>
            <a:r>
              <a:rPr lang="pl-PL" dirty="0" err="1"/>
              <a:t>a.m.u</a:t>
            </a:r>
            <a:r>
              <a:rPr lang="pl-PL" dirty="0"/>
              <a:t>. (</a:t>
            </a:r>
            <a:r>
              <a:rPr lang="pl-PL" dirty="0" err="1"/>
              <a:t>only</a:t>
            </a:r>
            <a:r>
              <a:rPr lang="pl-PL" dirty="0"/>
              <a:t> one </a:t>
            </a:r>
            <a:r>
              <a:rPr lang="pl-PL" dirty="0" err="1"/>
              <a:t>natural</a:t>
            </a:r>
            <a:r>
              <a:rPr lang="pl-PL" dirty="0"/>
              <a:t> </a:t>
            </a:r>
            <a:r>
              <a:rPr lang="pl-PL" dirty="0" err="1"/>
              <a:t>isotope</a:t>
            </a:r>
            <a:r>
              <a:rPr lang="pl-PL" dirty="0"/>
              <a:t>)</a:t>
            </a:r>
          </a:p>
          <a:p>
            <a:pPr lvl="1"/>
            <a:r>
              <a:rPr lang="pl-PL" dirty="0" err="1"/>
              <a:t>Electron</a:t>
            </a:r>
            <a:r>
              <a:rPr lang="pl-PL" dirty="0"/>
              <a:t> </a:t>
            </a:r>
            <a:r>
              <a:rPr lang="pl-PL" dirty="0" err="1"/>
              <a:t>affinity</a:t>
            </a:r>
            <a:r>
              <a:rPr lang="pl-PL" dirty="0"/>
              <a:t> 3.06 </a:t>
            </a:r>
            <a:r>
              <a:rPr lang="pl-PL" dirty="0" err="1"/>
              <a:t>eV</a:t>
            </a:r>
            <a:endParaRPr lang="pl-PL" dirty="0"/>
          </a:p>
          <a:p>
            <a:pPr lvl="1"/>
            <a:r>
              <a:rPr lang="pl-PL" dirty="0"/>
              <a:t>The </a:t>
            </a:r>
            <a:r>
              <a:rPr lang="pl-PL" dirty="0" err="1"/>
              <a:t>heaviest</a:t>
            </a:r>
            <a:r>
              <a:rPr lang="pl-PL" dirty="0"/>
              <a:t> 2-atomic, </a:t>
            </a:r>
            <a:r>
              <a:rPr lang="pl-PL" dirty="0" err="1"/>
              <a:t>homonuclear</a:t>
            </a:r>
            <a:r>
              <a:rPr lang="pl-PL" dirty="0"/>
              <a:t> </a:t>
            </a:r>
            <a:r>
              <a:rPr lang="pl-PL" dirty="0" err="1"/>
              <a:t>molecule</a:t>
            </a:r>
            <a:endParaRPr lang="pl-PL" dirty="0"/>
          </a:p>
          <a:p>
            <a:pPr lvl="1"/>
            <a:r>
              <a:rPr lang="pl-PL" dirty="0"/>
              <a:t>Solid </a:t>
            </a:r>
            <a:r>
              <a:rPr lang="pl-PL" dirty="0" err="1"/>
              <a:t>at</a:t>
            </a:r>
            <a:r>
              <a:rPr lang="pl-PL" dirty="0"/>
              <a:t> </a:t>
            </a:r>
            <a:r>
              <a:rPr lang="pl-PL" dirty="0" err="1"/>
              <a:t>room</a:t>
            </a:r>
            <a:r>
              <a:rPr lang="pl-PL" dirty="0"/>
              <a:t> </a:t>
            </a:r>
            <a:r>
              <a:rPr lang="pl-PL" dirty="0" err="1"/>
              <a:t>temperature</a:t>
            </a:r>
            <a:endParaRPr lang="pl-PL" dirty="0"/>
          </a:p>
          <a:p>
            <a:pPr lvl="1"/>
            <a:endParaRPr lang="en-US" dirty="0"/>
          </a:p>
        </p:txBody>
      </p:sp>
      <p:graphicFrame>
        <p:nvGraphicFramePr>
          <p:cNvPr id="4" name="Obi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6088770"/>
              </p:ext>
            </p:extLst>
          </p:nvPr>
        </p:nvGraphicFramePr>
        <p:xfrm>
          <a:off x="762272" y="1559859"/>
          <a:ext cx="4852988" cy="3354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5" name="Równanie" r:id="rId3" imgW="1396800" imgH="965160" progId="Equation.3">
                  <p:embed/>
                </p:oleObj>
              </mc:Choice>
              <mc:Fallback>
                <p:oleObj name="Równanie" r:id="rId3" imgW="1396800" imgH="96516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62272" y="1559859"/>
                        <a:ext cx="4852988" cy="33543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Obraz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27537" y="2591508"/>
            <a:ext cx="5557096" cy="2598590"/>
          </a:xfrm>
          <a:prstGeom prst="rect">
            <a:avLst/>
          </a:prstGeom>
        </p:spPr>
      </p:pic>
      <p:sp>
        <p:nvSpPr>
          <p:cNvPr id="6" name="pole tekstowe 5"/>
          <p:cNvSpPr txBox="1"/>
          <p:nvPr/>
        </p:nvSpPr>
        <p:spPr>
          <a:xfrm>
            <a:off x="9455971" y="2338237"/>
            <a:ext cx="283012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D. Frost and C. McDowell, CANADIAN</a:t>
            </a:r>
            <a:r>
              <a:rPr lang="pl-PL" dirty="0"/>
              <a:t> </a:t>
            </a:r>
            <a:r>
              <a:rPr lang="en-US" dirty="0"/>
              <a:t>JOURNAL OF CHEMISTRY. VOL. 38. 1960, 407-420 THE IONIZATION AND DISSOCIATION</a:t>
            </a:r>
            <a:r>
              <a:rPr lang="pl-PL" dirty="0"/>
              <a:t> </a:t>
            </a:r>
            <a:r>
              <a:rPr lang="en-US" dirty="0"/>
              <a:t>OF SOME HALOGEN MOLECULES BY ELECTRON IMPACT</a:t>
            </a:r>
          </a:p>
        </p:txBody>
      </p:sp>
    </p:spTree>
    <p:extLst>
      <p:ext uri="{BB962C8B-B14F-4D97-AF65-F5344CB8AC3E}">
        <p14:creationId xmlns:p14="http://schemas.microsoft.com/office/powerpoint/2010/main" val="36872957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0" y="0"/>
            <a:ext cx="11246223" cy="1325563"/>
          </a:xfrm>
        </p:spPr>
        <p:txBody>
          <a:bodyPr/>
          <a:lstStyle/>
          <a:p>
            <a:r>
              <a:rPr lang="pl-PL" dirty="0"/>
              <a:t>Design of the </a:t>
            </a:r>
            <a:r>
              <a:rPr lang="pl-PL" dirty="0" err="1"/>
              <a:t>device</a:t>
            </a:r>
            <a:endParaRPr lang="en-US" dirty="0"/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 rotWithShape="1">
          <a:blip r:embed="rId2"/>
          <a:srcRect l="2997" t="11279" r="27521" b="5561"/>
          <a:stretch/>
        </p:blipFill>
        <p:spPr>
          <a:xfrm>
            <a:off x="5909534" y="0"/>
            <a:ext cx="6282466" cy="5314277"/>
          </a:xfrm>
          <a:prstGeom prst="rect">
            <a:avLst/>
          </a:prstGeom>
        </p:spPr>
      </p:pic>
      <p:pic>
        <p:nvPicPr>
          <p:cNvPr id="4" name="Obraz 3"/>
          <p:cNvPicPr>
            <a:picLocks noChangeAspect="1"/>
          </p:cNvPicPr>
          <p:nvPr/>
        </p:nvPicPr>
        <p:blipFill rotWithShape="1">
          <a:blip r:embed="rId3"/>
          <a:srcRect l="9886" t="36573" r="5195" b="18069"/>
          <a:stretch/>
        </p:blipFill>
        <p:spPr>
          <a:xfrm>
            <a:off x="0" y="3985650"/>
            <a:ext cx="7605656" cy="2872349"/>
          </a:xfrm>
          <a:prstGeom prst="rect">
            <a:avLst/>
          </a:prstGeom>
        </p:spPr>
      </p:pic>
      <p:sp>
        <p:nvSpPr>
          <p:cNvPr id="6" name="pole tekstowe 5"/>
          <p:cNvSpPr txBox="1"/>
          <p:nvPr/>
        </p:nvSpPr>
        <p:spPr>
          <a:xfrm>
            <a:off x="10266381" y="4667946"/>
            <a:ext cx="19256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Picture </a:t>
            </a:r>
            <a:r>
              <a:rPr lang="pl-PL" dirty="0" err="1"/>
              <a:t>prepared</a:t>
            </a:r>
            <a:r>
              <a:rPr lang="pl-PL" dirty="0"/>
              <a:t> by Gosia Grosbart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26555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-12065" y="0"/>
            <a:ext cx="5059045" cy="899160"/>
          </a:xfrm>
        </p:spPr>
        <p:txBody>
          <a:bodyPr/>
          <a:lstStyle/>
          <a:p>
            <a:r>
              <a:rPr lang="pl-PL" dirty="0"/>
              <a:t>The </a:t>
            </a:r>
            <a:r>
              <a:rPr lang="pl-PL" dirty="0" err="1"/>
              <a:t>linear</a:t>
            </a:r>
            <a:r>
              <a:rPr lang="pl-PL" dirty="0"/>
              <a:t> Paul trap</a:t>
            </a:r>
            <a:endParaRPr lang="en-US" dirty="0"/>
          </a:p>
        </p:txBody>
      </p:sp>
      <p:pic>
        <p:nvPicPr>
          <p:cNvPr id="4098" name="Picture 2" descr="https://lh3.googleusercontent.com/pw/ADCreHfj_LBKUzKtSmjfem904ynVsAJVkBvDuJC-Zr7dbliABQFJS-S_kENT1TZYQa0tbTxcX5jSp-uWkxoN-gyIEiFiufzqRe3XCcfDM3iJiF8ZdWkvKrzT7xcOm7Y9asBWAj1kbeXbwNBCb3IwTWpGsTmyQELrBA-k5y0iOjz2FJVPc-ZK4RviPgw1Hjz31BFdtgeE8Y6jw2GVVI0ut1qzqx33_9ow3uD91Q2mNb3oiJO661JJPxTsab_HfKInHDjQQfMa_2oYSlgd4wmjhYRJ1GbfGkjyen8ZMuJtaX-fL3NJfut1MoC5Wyuy10B5FswvwdC5vN5ZI-4B4NjzHWJ51iPbleLq53vqBQpaUIlf_kmzFc6tN7SsvTcjJHQNtODqpu1VFxczkG12dxKvAHjUHrdwi2r73-qieEbVTLZ745JxNAd2DnIyEJv6qpAE9EMpOjHOVwadmyN8DYYfT8MrsxgckTJOyCOAw2IjYM8C40LyQGX2q_QxSDlM0tZWqHK2ND6okHK0iCr59dg7Lk-2TnvR6_EkmeNmZQbAw_EpIECSYW43kv6yznu8bp7bDFnh5gz27QJnnIOhfEGgT76Gl93gG39-QXcIkFBMtpPD_SQPjfOz3gBulw8qD2mr7PYfreoTks0AB4YDZTom8Cv3cb4tGPxdNA2g1cXt1YpBcfaojy11C8Zq8gjeNxfuIBi7LRFziFXr7EZsiBCg5BWQ7iS6_2kqZH7dTCggaA5aw9LeNnAyllfCgsSuGXcepJIOLjfz8R7e_t1Ejwia8C3UitPzgILttvfi20TkaNH4t9Ce63-g-EvDEzaqf1VIc204ZQyQ_C2DQahee4Z_62GTz4C6z2Z3Ho5j86Jrf4CNWeco3tU5QzPL5dH5FI3LphkEBA=w1044-h783-s-no-gm?authuser=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5328"/>
            <a:ext cx="3916680" cy="2937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lh3.googleusercontent.com/pw/ADCreHdlDGQpBy9jd3vP_DCGCPi9NxzWnSkIrV2HgFe50AXa56S1PtRP0rHvJ09YBLitZQdthufQp_c62mEviWYqzcPUhc_9ztNLCB4CcmuT5mMVm8AlfoQQ_UYrRg9quEhkgPRrLvnx0WoCKh_Ib6iasPWMf9dADaI2BIKLPfiiiFSIaQWxqQwNdHe4RxPysVxtIqJoX05FGZ7MZsv9UApj9JcqeWRpxcN1bep1EFgquLdmxNJS0_3yWH1N-J9RZfxT7hhPJjQEjZaqHYWsFCG3CShLQsORQ4GrBTZaWEQgGeWEWgxHc2DswLxzdE5JqlqIa-ImwaztoeUnrqWGjz95DvGO52Pet93U6xjQJthbJReSQj6QdSj_t7y7zGeLWRcH-U0W1tqgNc1sBcv7vy9X-mMoQ9KousjZko-9zuWhZwZyQuamGoTyxKKvLjy6aCKWRQedR1A2Ijf7N4y_I5Q9IQip24V3rNAb--FrFSkPVnft5BOSonYjrmlnt7SuLwCbsrw7vdV-0HILHVlYMX6dIgW7RQKs_MzYOTNy0Vu6F7eta0zS-pzfENKtb1sTBM28lSJSnvEwUfAjXZTBx3vqCGCyIQXocMfTqyZmAYqpdhH9oRoaPCN2V01HFniXGTA6mP5VbrixivLGHzxr9ud8FvySgiZhSQTNVKj4y-FAlMf59YfARwsjJPUh_V0lOzfqXdkykZStWG6sqcdTDVkZ2bJGAYAVFNbxIi01Gh-YEYnLIauQVvXy3XJRny4Zs7R5L6RsWJnSJJpN8t1RR0KokP6_ctSsXDIrlRANNSnzRHVxCJcYz4dAjTKBrHxAEo_dvyo2o91M1mWVQqxBKLYdVdc1in9xNuKt5oo--nqkBtjK01QOeRCoYDAT9I-7kuEkSg=w1044-h783-s-no-gm?authuser=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931920"/>
            <a:ext cx="3901439" cy="2926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lh3.googleusercontent.com/pw/ADCreHcVitnFelMtJ1_NMSQctCx-vP2ev3szd5ycVbvjLb8Lj_H4oBbpA6kBLypaBe49fRo69-IInvnQA4-K2OGuRia-5KmAld69Rd6QJDm1W1W_ma8D5hkL2Elyo7OpAujppGZy_zRX-TTRCXb2e1Ve1ySyXCAeXPWTmsN98mawfsAZZpPIl3Cc9DIa1imouGMB2eu_K1QLrpTFsx0MDkETGPK5_cdbftTsMyoo9Szi5oS9BPtPOfJHb-Vcyjubk5-ngVwUfPt44IZ7W3-1N-ecbYvBVKfWR7BppfYKhqkH8A1FTwkxDilB1aicHAEe2z88zSvZIyaevgvM_PC28mtmE1--l3skH1uY_Rslmb-FA7OOmQSqIRq1eH_qd4Bu6aqZR5_WV18uZjBScE5Iis0OYv5d_kMl8p8aBxPbtmnTRqTgOzecjWSPIe0HjQj7FcmWoC2NAPTVqy3gO3OgN85uoxceLOPr1X_hSeJfh5r6jciug5ZoCQxbjb9pEUWIURQIo9kxihVbih5bwTSbRTH3iue5s-2TbjNM7cDkYa397GZZGuEVGicu4--hj63XJCYH0X0Q_9rD_9zvdKhkRs4dpE-r17sK-7ojwyS0L6YXG34VdHw9t_54GOG018K5OKVUzzsXl1t4hZk475CplUUENL-IBKW4H10ZxOOOK94PjYgf3eNgoL3dmsUfEno369Np2ZUbK0rS0-AECDLlAMwsoTwMchOyNWf1EAGnDhhg3M_oYUyymmbSEfU81vDgFSuv7vEFt0SXstD5R-br37pmKxm2yEI9g2yKRyTR5ed8TOMhw2WGoRJLmRuAHc5ySGWvod9YQPAUqbrxgcUoyCt7GuMsTY2-Ebw1-mOjGIw12bvH0-GerBjpnlLjK2xkjeS8Ow=w1044-h783-s-no-gm?authuser=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200" y="715328"/>
            <a:ext cx="3916679" cy="2937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s://lh3.googleusercontent.com/pw/ADCreHfaArg1eiG-r5yCd0bH4UjrUg9U_830kflUTlPnWNVlaGotp9OSjCcEGi1QipICKof2NlK3RC1fcwKRiZ04g9y5e-RxrSTLIPGpjdAlEP7zeS-SqSpSwWeyLnN5514Oq_zRpFZWzAP5XfaGRGUrTw3egA5JwoMi7JHxxyD6kV3r3wYiMf5EWAZXrVsMstDaXD-BQLB4987iI6eM7gZbob8KYriZvBnbDoRtZ2xYsNiv8KHgjQJ3USblHZeStT6hEeIQBIXFQ9P7Inmr6UBJ50D2kKk14Q_ojpKxWuAIBrnmRSs7ve_BsKS9XdR-XG--tEi4IiukQXOHKxCbsy-5APVWuWRzZayYcPbxIAO9JTCTIe7Wf6yFWcgkTo1FDA3mDi2ykhJiKGuF7gxL2Sfgi-FMCp5vnNztWlzt_q_K2Kg2KglS5BKY1UaPE4YZzHoCAotbiqd6XIGIHKlbRNJMzWbEHmhYs23bUqH7-QlCXKOdoMPZ-wwn1HMLCh5G5HR2YD5tvKWQqvYzKif2nuIWiwa7ZLmcmvnqXp27q8AbSGVeSLZnb6aquxv2I6EbgSaNuiIraFCB64sLO6gvdEpfxRCTel-M_264TMgmBtld5dUrasIMqIygbldAH_pyMJy2oJZaz-TTyHpBCR9u-d6b2KaLupfU6nefoI2T2cSwaRmHMJtBEOWqcSp4fRkJpx7DXpolN1E0pbuBGZWLLeY547KKqvMYy4JWmKgneRYdhvFvbXZUJcfNE_I7IPsPdp9lS6zV9Wql3Le-uTXGM7OhtbvdMm7Vlxmy0VWVDtD0bAc6eVA_tisuTB3wm4SZwBwJ2FzOW1WqbkTYxZcynUgap1hBDDOM3-1g8hOjhE74UB5NhhMY4M7uhw1BdN-J2c0O_w=w587-h783-s-no-gm?authuser=0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80" t="22264" b="35472"/>
          <a:stretch/>
        </p:blipFill>
        <p:spPr bwMode="auto">
          <a:xfrm>
            <a:off x="8126696" y="715328"/>
            <a:ext cx="4065304" cy="2937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s://lh3.googleusercontent.com/pw/ADCreHeiZRVBvm0StzJp_Kaz4R4xoZS2APDwhmXfv1w1K1O750mOM6euqjgl9iKSYAj9yUKRwBoOFsvveHMlvL6YoemUNWzQM7CDCGP4p-5hvPiR5tlVYgVPqHImIIkEgnphRLqYzhrVDJap0OMhjr3USNfpMKXD8nTEHmdOKdyO9VRoOLZfj2tajouBxYrXNJ35d1JCykgtwWazetE2Mrrg3kTfOluIlcs_7CnJIMXF0Q4eGyh8kX2Zao74do0XfR0zbLDhHCuu09DR7-_hD0_TuSsK4cosDhrZFdQEFXHyzM7kwnwyibY4l7MwI6sMdU4BruowsQwzFxYSTXcGQyct4TvrMzWuJaQipIGpcr1u46_cW5PKFvyKh5NFuqydqRR2aB3--uKhnOrtTVPTXoy4qQKywXJvk2eIwNRAmgVOz-jh0ELIjh1rW51sLnnzoBYs3F_R9JQuok41zY_vSMtcyEf-eeZluQr-3VHTbYMoTNM8HPtiB8kyVeitV6GR3nhAksx4cfUUWofCRJmC_xv3KpqkNt5e-jqVRpqf-z2aKk3CUKBW9tv-9hwp7pxRsSUfH1Wv7vyRBRj7gkFI-Tnlz3tQi2vzxuygH9mOMXP7r6RtPhA7rD6gcQxUTU4HJcW22Tj4p-whn0bLwqXH9RrOzJXOB49qG-3b_5qUd3kF8PYQVarsS5dJkmXsCy6xksdAtKNK0FwmGKlaH21a-DrztNKS6j7qS4ps8BbgCpKCFk3l6IQdXMqQbxyDQWXQNi-YlKyDR_dPqPmU0FvVBX_tvTA4wYeum7COP13Ujp0s2kJ4248PHhEJHiokZ60D6ENfq_5SLAibqBnxqiJ-oDvxjK8F41vYwH2NIXbqyKiZ5AbdMnCKKRLPDGBT5vn9y90uew=w1044-h783-s-no-gm?authuser=0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200" y="3931920"/>
            <a:ext cx="3901440" cy="2926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https://lh3.googleusercontent.com/pw/ADCreHfsPDchv3g45pKlRRLM1MSRUOd4l6rZ1ygjmnE9g0TZs7-UqzL3u46HkXOmkHpyKkOZT358trRIS3YJ4t6yVUEN50Lvg9ZHEphw-MFAaMkDXNld54B9vNNcqrGq2iMLFqvJIr685OzEQHrxT3K-de16E0aBgVivfnOC_RnBuZTg4hEURvXb6C7TufTEkB9VVwb2IvsgqT3MhheoKHtTBvffVxeCZ9eKmhEUvlftIJMEX6Jq-BumEKkYICNRNqRnysJ77tOVLVvt5QzeKqJejnqOOHq4ezy4CG0F_5IHlC2Jss2r2ruUabFoQMqW_Hbe8xuKrfnXMt864qgsvujIYu3V69jyUbO1woCxlfCBQinJPtkSWtQfGbqmN6NVezZr0-R1u-0XolyUxwT2H-yrRI6N_IUTqmb1xC0OLNVYZ2RKA9A_kKGNPot2CKQtgjyLJHoZ7Xb74SSxxgUuHyd5UW5NhxeV2E9gRhUuIvGw31avP5aWd1jGDgUuLChwpWynHoSdlFULUs8yGhIEoceNzGzd-hZJqDJvv_PYH1A4xS570d5Nlepea2Fm_rRTsC5LQhFoJW04LaKyEbBnyBoH_gujjhIT-L7SNEykzDqCilSImdsjlBQ8aSreNHouNcoPlPhzYnc2-w8eEJbDlhlgzTqrqcve4eH9dKXiMvw0JEMKzqeALxQLgSSJMgVua4wDtb6KLAuyFvK24AhHPqgWGg32z1jx_cBgpO4bbqjvEKigzU96p5FX317hyT3kXEWVO4x6jxzTTNJZG3aJdt6MBL0mEh4-tzCRdJ_SgfTfgfunr_dZhV1RojRd3H4BV9m6bU7qDGb8q6pMbHIa_buBaXIqNYBTgf7Lql5aWM_sCG-Ua6rY_Dafl-OWK1CnbcpNoQ=w1044-h783-s-no-gm?authuser=0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0560" y="3931920"/>
            <a:ext cx="3901440" cy="2926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69579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" y="0"/>
            <a:ext cx="10515600" cy="1325563"/>
          </a:xfrm>
        </p:spPr>
        <p:txBody>
          <a:bodyPr/>
          <a:lstStyle/>
          <a:p>
            <a:r>
              <a:rPr lang="pl-PL" dirty="0" err="1"/>
              <a:t>Temporary</a:t>
            </a:r>
            <a:r>
              <a:rPr lang="pl-PL" dirty="0"/>
              <a:t> </a:t>
            </a:r>
            <a:r>
              <a:rPr lang="pl-PL" dirty="0" err="1"/>
              <a:t>voltage</a:t>
            </a:r>
            <a:r>
              <a:rPr lang="pl-PL" dirty="0"/>
              <a:t> </a:t>
            </a:r>
            <a:r>
              <a:rPr lang="pl-PL" dirty="0" err="1"/>
              <a:t>supply</a:t>
            </a:r>
            <a:r>
              <a:rPr lang="pl-PL" dirty="0"/>
              <a:t> system</a:t>
            </a:r>
            <a:endParaRPr lang="en-US" dirty="0"/>
          </a:p>
        </p:txBody>
      </p:sp>
      <p:pic>
        <p:nvPicPr>
          <p:cNvPr id="9218" name="Picture 2" descr="https://lh3.googleusercontent.com/pw/ADCreHfSEKCgBLKiw8O1Mgrmaf38hKBD5YimwH_b4mLjMomzuLEI_7WaYXydUdMIKIGwtUDoeYM03ObrF0YC3yLjnWhLWLyhb4rsLOoWzEBSQ3qXwkDkSfSmIqCAMCS6IXEZpcJbf1bvQLtFxoHsRJpTDInTI9Z3G1ZfJ2ekXEn9jFrbeRz4g6nDyGzSXCbzxMbofNgthvhCpSuVrRTlgZEURgpiUNeqlCZXQ3EF7MquKuKSrDmC3QtPTABwaix0oB_kh6wExehX5adKyud0cIs3hjcZjN4PtjaUq5_Hfn373voctmlb4G9usAGLWk1qsigt4rOvbNBOTzR3aRVftaMctRLq6c6g4Z5INYYGJG7DbwT-43xCV2pxiuwxA84rfzm5I0kZbMSiu5IhwYg9TURskZYGW9roN-monuys77rwxnA-MYa6eu6AORb7cdiYoIj6sgckstpz-ycJxAZEYPV4Jd-2TDGw1F2nx43toBz2aShLhkViG7pOfn5T0gGmPGMlM4n6BLh10T0VUhhX_Y3OrlKVLOcceEPIECgGTiFZd1ci5gWJ_kXZaV11HjtrSPAQ9qXxlF5KqG04tTg7HdAjrIPlZXZ1DQGWFqSiBoompRb3XHuRNbOkKHEkEbQ1sn3uO672Lf1TcWSe02zgPfX7QN-x_iB--_-ModRdeFHULbZZH8sJY40VaBvXndUW9muAa-5xAtlrFP2XRllM4-zLVVwHQIcqyX21i2nrS4F7bXBRHOnG4TxcA4a9krHMfmuXMSMc09_BCtv-C_75Sr93L6DkhK4-Oe8U2pYr0TeJ6RmwPoNC-Bqo0r5d9eEHQLZTlcMJ4UkppTSWQIMhHZuffmazQmHDw_V0DAqq9Hb9x105elqG_fwiE7liKN_vC6GZbA=w587-h783-s-no-gm?authuser=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775836"/>
            <a:ext cx="3810000" cy="5082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Obi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4622489"/>
              </p:ext>
            </p:extLst>
          </p:nvPr>
        </p:nvGraphicFramePr>
        <p:xfrm>
          <a:off x="6628503" y="1325563"/>
          <a:ext cx="5938222" cy="48457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54" name="Graph" r:id="rId4" imgW="3804480" imgH="3104640" progId="Origin50.Graph">
                  <p:embed/>
                </p:oleObj>
              </mc:Choice>
              <mc:Fallback>
                <p:oleObj name="Graph" r:id="rId4" imgW="3804480" imgH="3104640" progId="Origin50.Graph">
                  <p:embed/>
                  <p:pic>
                    <p:nvPicPr>
                      <p:cNvPr id="2" name="Obiekt 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628503" y="1325563"/>
                        <a:ext cx="5938222" cy="484570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222" name="Picture 6" descr="https://lh3.googleusercontent.com/pw/ADCreHd_qD2NO8WIciinl_IVzu32oPNQpjDKBEk_4c1OeKuFuc1HGx6tT8N_qPneuS5wL6pV6AVJMwd0UAyI6GbdeHAh5KJk6FUwyqFPCXgI98-YgiyUQfI1Qi1bjVG_3q9oWMwU9NYKkT5AwEtJCxu9dRiDaRUERMt2WIYhMlh-vl9Na1Q6y2m7qbqgO0a5x_kRPRJfqdLgn3RCxsTB18O3TPDoPKSAEioz3zN1I6prLFspPODouy72PJeObyYJ9x1xwXCa6LDt_Y-fPOQoAcCNn-UOs5sTQAytpQVzq1sXbhVlW68SOj5nLCw8O5fMo2UZZ2CYtQ89qJrtSilH0JwwFZ_cdN7n3yViVm2XzORbzk2jub-bZmPiD0EqopfZlV94pk-_XVAvVOL1fpiljy3i8k7tAn4IsyyhjWynqzldrmoWcHeKFRLVrslcYT9BKf4FIDrMpinwzLw6qXicGhUEGt4p4wCmyrNmAPEtMEGyAgl8T8FxVIh8FyeVYgw-_gvFcnK84Z2BgyuiNW18icXu6KbRIu_2O9vca9L2UkV2bT_i7cP2u4dv8dG6OftP31OsI22kEG6YRaCqjA69nc5RZ0tL-y44p5rAMSHRlaGF48xN7JE0fzS9q8jmuc9YdoGMGjzI3ViZdZJ0dcBQYcTeGYSeEbXPFqHqG0zNjSpNcUwD-0samvsQXbt90YBjva52jfXK8W2EdRUx00d1qzdz7XjVTZ5NLZwCS4_zJVsgYDZ4TKmzkP4WXg9ElTfjDUbfJ-A9o-_nJPzAdGvkbEwtREh0-HhRiL5C9OHK_WP84QMC4PNH8VUx8gZPBWp4ePg_ac40xps8d1YrWigpJZEgzrgYo_cMf8jgqafpxh9Uqk63O1X_ztmAMtIzC2RJlYxnrA=w587-h783-s-no-gm?authuser=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4346" y="1775836"/>
            <a:ext cx="3082455" cy="4111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2576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0" y="1937"/>
            <a:ext cx="5604734" cy="858675"/>
          </a:xfrm>
        </p:spPr>
        <p:txBody>
          <a:bodyPr/>
          <a:lstStyle/>
          <a:p>
            <a:r>
              <a:rPr lang="pl-PL" dirty="0" err="1"/>
              <a:t>Molecular</a:t>
            </a:r>
            <a:r>
              <a:rPr lang="pl-PL" dirty="0"/>
              <a:t> </a:t>
            </a:r>
            <a:r>
              <a:rPr lang="pl-PL" dirty="0" err="1"/>
              <a:t>beam</a:t>
            </a:r>
            <a:r>
              <a:rPr lang="pl-PL" dirty="0"/>
              <a:t> source</a:t>
            </a:r>
            <a:endParaRPr lang="en-US" dirty="0"/>
          </a:p>
        </p:txBody>
      </p:sp>
      <p:pic>
        <p:nvPicPr>
          <p:cNvPr id="6148" name="Picture 4" descr="https://lh3.googleusercontent.com/pw/ADCreHey22rbFM1GqmPkrlvxBaiik9F54XcV-9nXqL-sW_RQaqjGZRquy74h1ZpgmA3pyQX65j0-P3DDzf9f2tn-CJGmBMlnJzC94GpvkRydoWBGGBxVvJeTOidcoy3Ty8_O0EScA8_NXrfb0bC4S3-E0IP5oAvW4P7ts5xn32VbjMnDAdLxLO94MbnnDaeaIBYSrHDDOXbcQ8UP_9es-eX8IVppbcZ_Oeoo10SSnmkAbLU7A3GEybbzsvjsaTkUnjmlEnBvkxErNbB7lOXEBs9egL6aAjG7hnwIzaRlwNMSA6Otr0o_6IBg-UEXiTnYsKNObzIlsYUhqcyD9TYnKRLIMZKXNnEK-DwvOVocH79o_8VRAKIegtCJsBo-bmbT_lG7S-gvuSkFiAwF8hdPGZT7VGQ0NPD4GB-nm_sw4_sJV0qA2O__mzJC7ctL8_35VgiZl04gn3zm2yV4ORc8oEYW7ztd45UBDE44xgQ8fBFTxp_dNdUsrAF5KNkF1NYL-gZykA5r1ccfgwfMwiDNgN7hb29qA5fKkjMJUQa_3RL6bqjd7OnA6zBL6OLg0QNZ6-En-ziZw7eBxBS53rZjPuZAmlJR8H8sR6I0PaDBiA83kJj8yuQX1m37gnUzcI3zN8CQBDanwJ2OS4rnRvGzc7ALLaVy9dspnwJwjNkzEafDwI0UZRVLJdWg922yq9e4k6zFJscsYObmwijMiqAmc2PbJdpOsi3H1NQpGyZCKe1DxbfFlbUhl23bMrF3gWZXsoZvHImb9GqgvODAusV6fANx07IJ6NtjFjM6sbUtM6TeZHVfOi0dt8G940dfcJtVhQrsLxNOH4s9x8FP-lqfvMRknWFaCd0INuu6WYLBobMhkflWXGmiB4qCvmktCvLb_OyBkg=w1044-h783-s-no-gm?authuser=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6837" y="864236"/>
            <a:ext cx="2897934" cy="2173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s://lh3.googleusercontent.com/pw/ADCreHdnSop1WK3GB7FnZjVp3mUG2RIB5i-MciiA8d5eRWNwg_UqhyP26F3gItj9jNn4Idph5N_HC3jTkmdk67OErsXJ78Kqe9lq9ph3vf8hdlzqBP4dXiU-6V7XVGr1M56AoeGGhQUpDPYcFma2B_XNzgutKYenOCyZGV8Y-hozEOfvRlxRbPVvAcZTMs4zcgLtuk9Ij4wKcI1WlMAOVsbcgw6JzpC_TX4QMaVyqnKwUXBE_sIrO9O8GxndCU9eNMMv2D1gEc4ARV1Cp9RbtINyiGt1zOC7DacIPW980-949cfdh_3T_88Y0WM3RJZBPLK11E47I9dN-KKWFQhsoVO7xrJJXrJuqFmZnMjMaIJV97GujAyaOMuEaEbRyP6yVBpnzXUPPiF7msB7PtMsM84ukLqT49Q4lCK2RSGhF3f7u4zCfx57xWppeQJqKJqHccj0ofgf7oz_Y_7wyyFFSCp2YuRwNuEIz0U36388MpE0NXTgv74T7hI6N7DFln3pZFRjPnl_k2_AoYwHluKDebMcTugG0BE_8JVnEjRYbLpGuTG9tEfeoos3suI7KpkkQmy13_Ywd-xuFoRXHQAlBKSXI8NEtPAFWVGdCMZ1FKrqjh6H6K1go8bHD0UiGdAkvpQBhSpJEs18MYYmKZb4ETX4H2lNnf10vEAlx3MfRlJPpDkdDVVWvaqMgcis4Al8NjLCLvDzzpoSl8EpmXZw8LmN7vC19NZQCCtBUlMhF_6A3rkUCjjJGq0gn2CQJd7awg0zijRJPurN3JPJ6TC2iD75ZI2bl5R0SE5vyR6wzCY6ON_l-k5OPNJ8W6Oq-upVH_kL3FU9flTtTboEU9eNi7_tVhEB2Plyz7ITix2rOTyRUfRfd7ZKk1qR1E2F88vkHYssRQ=w1044-h783-s-no-gm?authuser=0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34" t="16905" r="34285" b="40183"/>
          <a:stretch/>
        </p:blipFill>
        <p:spPr bwMode="auto">
          <a:xfrm>
            <a:off x="0" y="4330383"/>
            <a:ext cx="3069248" cy="2527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s://lh3.googleusercontent.com/pw/ADCreHf2cPc04ido747aeY5swptFkRsgieRNQzBf_E6SMEG07_7z91X78v_Iwd7voy4LxHL4rNOsK1Rpv2uQJ8h27ISKJOcXUaNW2xxHQeONrXclM56JmaqkcDkFyQJDdEw49YliM_WCRnHSa4ZLChYwlWDqVKcBsiiC9Zx8WShslkP597r8MM286DI5a6_EUrr34O3OPktRaUO6vUbQ2ED3GqGT47rH0hE5IFp-N4DDCUyr2JmLulpQRojcGKiICsomRCy53pRKkN2atLfivpjEXab2IH-Aqd2ZXgMCaDwXKETm88mMjfRdHFWZQo77T69iB-jyTaTeH8jTo7V-EJ8ek0lu6_iQ0NBbuY4q7oaWK9m8eQOKwPy7I2r2yitonmfiGQtOks19-xOwV8e9T2R98HIkzksO50nxTw4vPuIjU04lsggIlJRmsDy_a7wsu6qzLsV0POS1PuISMnYnZgVVWg9VJ8wN4cMVnF3Y88EPLoRMkz8KKdEriQo-qqNKEeUwwBw8Ydb2V-93PrCg9KWfyOtFMKQvU5P3fDUnrGDTwzzxLOdux3KIjNmi6rkcHgSAYC6GmZ3gRoElxVoYcs7mluEq8QEQZlmtLbQSRP44FXXCKlMYizaoNmCzUE_wWepnIvAWVJ1Q3XXn9Sshf3MOhweaLUbtMzi_02VxHAOveNfDJLjMuI4D_3cufd_ne2xnxZ6GzJ3ErvyqRzjKcBCbd8fYiqDU5kZjDiN7JnMTYCinOQQHQ76Wy4vaudTYrw52TrJTeO8lXihN_7wgzOd8yhBIFu7BxwcNKi0G2jZtqiOWIXNp_0I6Ciyi_aR8HT08vKkcpqzYfFGzWv0KpqpG50wYOw_yP98CuEnWmypQu2TuNZeGGg4NmEuluDwX_YSauw=w587-h783-s-no-gm?authuser=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5710" y="3171506"/>
            <a:ext cx="2763692" cy="3686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https://lh3.googleusercontent.com/pw/ADCreHdBbB-FU5lFMdNOT__3U-UVwdrHlsrxGq3GqeMq7LpUbkz8fEuZNRhw5a8rBP6x40kHsotjGAaOKum44hgJtT5Qzg15XqzecKxbEdpyyDK8hmAX7JzyyAR5mH0JWV5GT-L_13lFAz0qu0iVYn4SGrlj-3I0nAZWrho0M9czzZMgziDQNfQdXQcvkoXFM1_AOzzYB_s37gfnH5B5h1vEOdjX_blreK7d6r1zZpTsaNwnRlYwScA1zebSRie2stQMb8cfvBqR2TYWH7KwD2QS2S-hAlKI6W3sTemATyeOlypVSq7bpTFMjUEDXQp0T24r6xkL0FmMZj40QyqGgDmBAaHQSS_QF2WOvK--9Yz7FDzN-nVH7Ffs9Mchf4EgB0-mi4vwdpaPWs6auZEZjb-VC4O_8Sr4bderMcMGzgLEhksHsHTO3XN5mPnraRS-QkDAA5r7JOJcrODuFaH-3b8NErK5qpbCV9r1xC_NoqZ6BuUqYC2cSLYoBVtmmg9ZSA6JJ9Mgip07oaQbGH1kswiwAEwaIZulRrLPK-XPT6N9EppW7lhOgj7tMGcLPWomDp62ZtCjClzDz-__Ne1dY_NkZ0Ql0Ld5XYepadrQtsnXroIZI0D3KFnFJLgowZ5XGsLEonSGtBcuFWuZ5YiSjs4TQ6-njxQfHbmjJ61mFNhU15ylu8a34XKlEAWxZ49IKhQmtDCGlOhsMvzW4bMfMPnJAL8LOrWG1tgLqa57kCq_HOcJRHFdcUGtxasKX63kSZjzr7IP9HGzLsSoyUxlcRejzSd7CThb5kpx9p5BWyaBd5D0djZPZj0uN4cQFHscTNfABoehsMbfH9H22zifgFHWBZB3OyRkej_wNb60YCNlrpAHxJvQIUVDbztm7cHVf7XvdQ=w587-h783-s-no-gm?authuser=0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46" t="29418" r="9370" b="15258"/>
          <a:stretch/>
        </p:blipFill>
        <p:spPr bwMode="auto">
          <a:xfrm>
            <a:off x="9886278" y="-1"/>
            <a:ext cx="2305722" cy="2287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6" name="Picture 12" descr="https://lh3.googleusercontent.com/pw/ADCreHcPFFrXyI4NDTu6kbQ9HV-Runx5sF-6sNeBiyYiNF-SRpN4E4xZGniA4M8B7lqEPwWDq28RVG0P2koOG17czC0TJcVI4qWJdvoXRgh8jQg5wlDt6uxQl-WoQ8XTk1fZrmxOp5z_v5Q2zMipG4LjRZw4Hzwm9oeZvfeKvAqHrOJjbAM9oY-baFCQSXNq50rQyIJN4-QXnFjaGyXG59bX96lfHioI56h_uBIKc6hE94gn9z_1a6OWCMyRB4aBfsE1WOQwUFV_C2cZ_4WiS9UzU9sogpROso3k6I4m79sG15gnXXEzxE6Wnd0rhOO-qQtbNVs5rc9I2kSlan-5riL8RRw8LIYd6Nn_Btyj7litptuO2mSaqPykje1NM2QGHRhT5kT2YyLyzKtP2NWQK7E-iOuiWhOY-UatnVMkwE473lS1djCIRFzYyb9h7Qx0lmZbVg8j6P4P1bMloJe09s6QFX4FVE135ELLuXR9953RxmvnFHnLxAArRvwONa2yIp_uXq-PQxBl_zPBStrSfFnyPXHLej3m3jrMMOFwuwdY7pPrBVSGGJ2i3uIlRyvpIcbx5CoKfW3H_ttaDsI15WvKW03EYWR2psUxupDDOLoBc8fNhkD2-iKzW4riMwXcYy2DIPUFUXO-AyazTqLwQJbLZeejcE362vy5xLYTGmqdAg-fYL2TmRME7LcChkiJbvR0kHIojs39tkOmlJgId6VxRoMtz2JkDI1FEuiGsdP3ospwX-KfW1vz1HfG64rh1NKjPm6L6Dj_MWFst6S_r7HLm5Ey0Hm8Ld0c88WURN-oG0nEOJ5l8osBLhEEQDqeopjMOAfzJ17q9RpRfYbSnl6vAiNsskqbcx_QGsSleByBjYY7iN3GNBrBmICqRz3pKFTKgQ=w587-h783-s-no-gm?authuser=0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38730"/>
          <a:stretch/>
        </p:blipFill>
        <p:spPr bwMode="auto">
          <a:xfrm>
            <a:off x="6670999" y="0"/>
            <a:ext cx="3106446" cy="2538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8" name="Picture 14" descr="https://lh3.googleusercontent.com/pw/ADCreHcdJpNfuiX9lbpmGmW2w49zpJFR8IZNP__hx4mrKvIrGvunkjRIOQZy6BKRHRZbeeSVw6s7fti0IgaUmdM8rjwRrMhPt0QX2vPLFrrpapyQoHbGrsFuDSxWM_3bmnfp7QiYg-uXu7JGb8eJB2zfHT7ElFUEB5hFVr-MX6Z36qVkUzisne2TKIoiF56wFXDBVGBf_U5t8is4tagwtwSAzZJo-vt67UyWLHW62Nv1vH-TBmW8-KRCvIQFY5Vm0xbBIH2sWxhOTZSJnd-RpnQibJLqlObWyXNE5PF4-WVySez_vcmUDbjN94xZO1l2a0Bxn9Xe3Vuv8KYLSSA_tCZq7yVKph6QLcITVBtuoqqYBo9mdqT7elvAIvDrAVd486o4d7syZ0_KJDONIx4aHYl2qapDkl_8nT-o3sYOJZcks-_6rMHx7ZtdZ7O2b3iIJkhu8Xdd8JueQyeOeQRJpeQ8gYR_8dhegYIYwH_Tas0kcMVhuS1s7CAvtDwyM1jX4E-kb8n5dBtSPrkBZXY08C8lhzBmqCd_5FY6-K5lE_Qypb1S4HJuCR1z-PK3-58j1_xtiAdUagf9HNqRyzCHWiu46iOIIg9xqby03AocYMSU5AxhobNGUjOi2ZORCkCNLHJa1muhtk4F4doNCk9ZlOKY5VdsXicNsKRhFWjF3CUSpy5pdvz_ano7upv3WIFmjjXy0WumlKNRLYuzlVuxovrtqbI4xcd8X2boxwROY6Td5RFyQS682_3w_2zBKtH9BiYDC85Ocda-74sFd-cIfxE-1v7d7_mVvGoDHqALofw1eRGR-to8PprBsxMNMp-8SWbtxnWEbYiRoe9wxHKZppT3XLhw2nn_J1TMhK9YZCcZfkWdj_nKv21MVd5z2jmkxPBKBg=w587-h783-s-no-gm?authuser=0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59" r="6837" b="33695"/>
          <a:stretch/>
        </p:blipFill>
        <p:spPr bwMode="auto">
          <a:xfrm>
            <a:off x="7777780" y="3446618"/>
            <a:ext cx="4416598" cy="3411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6148" y="857235"/>
            <a:ext cx="3330261" cy="3522869"/>
          </a:xfrm>
          <a:prstGeom prst="rect">
            <a:avLst/>
          </a:prstGeom>
        </p:spPr>
      </p:pic>
      <p:sp>
        <p:nvSpPr>
          <p:cNvPr id="6" name="pole tekstowe 5"/>
          <p:cNvSpPr txBox="1"/>
          <p:nvPr/>
        </p:nvSpPr>
        <p:spPr>
          <a:xfrm>
            <a:off x="10445674" y="2287566"/>
            <a:ext cx="17463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Silver </a:t>
            </a:r>
            <a:r>
              <a:rPr lang="pl-PL" dirty="0" err="1"/>
              <a:t>mesh</a:t>
            </a:r>
            <a:r>
              <a:rPr lang="pl-PL" dirty="0"/>
              <a:t> absorber of </a:t>
            </a:r>
            <a:r>
              <a:rPr lang="pl-PL" dirty="0" err="1"/>
              <a:t>iodine</a:t>
            </a:r>
            <a:endParaRPr lang="en-US" dirty="0"/>
          </a:p>
        </p:txBody>
      </p:sp>
      <p:sp>
        <p:nvSpPr>
          <p:cNvPr id="7" name="pole tekstowe 6"/>
          <p:cNvSpPr txBox="1"/>
          <p:nvPr/>
        </p:nvSpPr>
        <p:spPr>
          <a:xfrm>
            <a:off x="6587754" y="2519341"/>
            <a:ext cx="40132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err="1"/>
              <a:t>Thermal</a:t>
            </a:r>
            <a:r>
              <a:rPr lang="pl-PL" dirty="0"/>
              <a:t> </a:t>
            </a:r>
            <a:r>
              <a:rPr lang="pl-PL" dirty="0" err="1"/>
              <a:t>shielding</a:t>
            </a:r>
            <a:r>
              <a:rPr lang="pl-PL" dirty="0"/>
              <a:t> for the </a:t>
            </a:r>
            <a:r>
              <a:rPr lang="pl-PL" dirty="0" err="1"/>
              <a:t>reservoir</a:t>
            </a:r>
            <a:r>
              <a:rPr lang="pl-PL" dirty="0"/>
              <a:t> </a:t>
            </a:r>
            <a:r>
              <a:rPr lang="pl-PL" dirty="0" err="1"/>
              <a:t>designed</a:t>
            </a:r>
            <a:r>
              <a:rPr lang="pl-PL" dirty="0"/>
              <a:t> and </a:t>
            </a:r>
            <a:r>
              <a:rPr lang="pl-PL" dirty="0" err="1"/>
              <a:t>built</a:t>
            </a:r>
            <a:r>
              <a:rPr lang="pl-PL" dirty="0"/>
              <a:t> by Adam Linek</a:t>
            </a:r>
          </a:p>
          <a:p>
            <a:r>
              <a:rPr lang="pl-PL" dirty="0"/>
              <a:t>(the driver not </a:t>
            </a:r>
            <a:r>
              <a:rPr lang="pl-PL" dirty="0" err="1"/>
              <a:t>presented</a:t>
            </a:r>
            <a:r>
              <a:rPr lang="pl-PL" dirty="0"/>
              <a:t> in the </a:t>
            </a:r>
            <a:r>
              <a:rPr lang="pl-PL" dirty="0" err="1"/>
              <a:t>picture</a:t>
            </a:r>
            <a:r>
              <a:rPr lang="pl-PL" dirty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66763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-1" y="1"/>
            <a:ext cx="6433073" cy="857838"/>
          </a:xfrm>
        </p:spPr>
        <p:txBody>
          <a:bodyPr>
            <a:normAutofit/>
          </a:bodyPr>
          <a:lstStyle/>
          <a:p>
            <a:r>
              <a:rPr lang="pl-PL" dirty="0"/>
              <a:t>Anion </a:t>
            </a:r>
            <a:r>
              <a:rPr lang="pl-PL" dirty="0" err="1"/>
              <a:t>detector</a:t>
            </a:r>
            <a:r>
              <a:rPr lang="pl-PL" dirty="0"/>
              <a:t> (</a:t>
            </a:r>
            <a:r>
              <a:rPr lang="pl-PL" dirty="0" err="1"/>
              <a:t>spiraltron</a:t>
            </a:r>
            <a:r>
              <a:rPr lang="pl-PL" dirty="0"/>
              <a:t>)</a:t>
            </a:r>
            <a:endParaRPr lang="en-US" dirty="0"/>
          </a:p>
        </p:txBody>
      </p:sp>
      <p:pic>
        <p:nvPicPr>
          <p:cNvPr id="11266" name="Picture 2" descr="https://lh3.googleusercontent.com/pw/AP1GczOZPKcgf-2HJHbCU8uwy1RXS82WF-lWs-GC9fhFyFZGPNumv9BHGRPMclDdTPaJpmgFW1HVPa-ukBMgIiRQTZt-KocQ0zOnTx9mTfcVvs7zHQkYgEyl6-5z0ncxyxmuDxXHpzcQz5TrIwxNDpyJfiiMHcf8ixJu3vOocOt2ntsZXEJRn07ZUHl0PkTYg8LST7FOSBM3iv8HY_FsrcIX-gaxmCezPpc6e1tE2RcyaPSJaBm0O3q4p_ZLd8iX3VTN6ZcIALBQc5IkUC1xdU_fIfOp_Xl5v45IlsRyZ-SVAyY4ufOODdndsKPRFHGaxkxbtjwGM2aw1Vovh6c33CfgSzq4FoLbNX1XrTuEmVX0UgG-NkMIzeuD7SR2cbNhh_aXd-diO9yOx08YwbbVQLA8fM49_Vlp4NzOluk00Y0EZGu0Ekj6hk5SC2FMMMq_q1aCU_7HwpiSfYhtmzneE1N3rKgGaL-vvJuZPvYASgxXt8l_wJaAa4gSRyIMQgiuNr1mmzKbQy_qTLzHz8IHjF25ZOJH4Cx68vrEkPjC4FUjAqakDbiyfOgUOOodXaedCiFd2lI6BLExquKZ1U9ZbEPV0Uk4UrS7YLMBZQTSuKUO-JK3TREvKQKOSKqcgbHYuE15C7YFjCamJ-L9k1n5aR-B6CSJf2kddkRYdhkJrvxCadFWG-Y5dd2FlBKyyeoVCRuLssqfW7xG6U6ZdbJ6IYdl99mXwrRBRMcLd6Z-QN-F04KZaX3ckqkLttBYIdy555Wca0jPFbP9UmgWKNBkHptScAuvof_nKZYV7W375DO5E0mK4whtB3duNmiBusZeuDT7PZvCcAMBPE2DaAHKbi2Evop3mhQwV9xWBosUN3APTKXeAeSZ7I9MmhbDb_juJ7KZ34kTfWY3tW03K6JsA8egERs=w481-h641-s-no-gm?authuser=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5617" y="752474"/>
            <a:ext cx="4581525" cy="6105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s://www.tokyoinst.co.jp/en/product_file/file/GL02_06_en.jpg?_size=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0083"/>
            <a:ext cx="4786458" cy="3589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Obraz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" y="3506771"/>
            <a:ext cx="4786460" cy="3589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53309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pl-PL" dirty="0"/>
              <a:t>MHV – SHV </a:t>
            </a:r>
            <a:r>
              <a:rPr lang="pl-PL" dirty="0" err="1"/>
              <a:t>compatibility</a:t>
            </a:r>
            <a:r>
              <a:rPr lang="pl-PL" dirty="0"/>
              <a:t> </a:t>
            </a:r>
            <a:r>
              <a:rPr lang="pl-PL" dirty="0" err="1"/>
              <a:t>issue</a:t>
            </a:r>
            <a:r>
              <a:rPr lang="pl-PL" dirty="0"/>
              <a:t> (</a:t>
            </a:r>
            <a:r>
              <a:rPr lang="pl-PL" dirty="0" err="1"/>
              <a:t>solved</a:t>
            </a:r>
            <a:r>
              <a:rPr lang="pl-PL" dirty="0"/>
              <a:t>!)</a:t>
            </a:r>
            <a:endParaRPr lang="en-US" dirty="0"/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13232"/>
            <a:ext cx="7529292" cy="5644768"/>
          </a:xfrm>
          <a:prstGeom prst="rect">
            <a:avLst/>
          </a:prstGeo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56223" y="1213232"/>
            <a:ext cx="4235777" cy="5644768"/>
          </a:xfrm>
          <a:prstGeom prst="rect">
            <a:avLst/>
          </a:prstGeom>
        </p:spPr>
      </p:pic>
      <p:sp>
        <p:nvSpPr>
          <p:cNvPr id="3" name="pole tekstowe 2">
            <a:extLst>
              <a:ext uri="{FF2B5EF4-FFF2-40B4-BE49-F238E27FC236}">
                <a16:creationId xmlns:a16="http://schemas.microsoft.com/office/drawing/2014/main" id="{00CA1161-75BD-4BE5-B21F-F1417B8E8D23}"/>
              </a:ext>
            </a:extLst>
          </p:cNvPr>
          <p:cNvSpPr txBox="1"/>
          <p:nvPr/>
        </p:nvSpPr>
        <p:spPr>
          <a:xfrm>
            <a:off x="235670" y="6108569"/>
            <a:ext cx="70323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600" dirty="0" err="1">
                <a:solidFill>
                  <a:srgbClr val="FFFF00"/>
                </a:solidFill>
              </a:rPr>
              <a:t>Custom-made</a:t>
            </a:r>
            <a:r>
              <a:rPr lang="pl-PL" sz="3600" dirty="0">
                <a:solidFill>
                  <a:srgbClr val="FFFF00"/>
                </a:solidFill>
              </a:rPr>
              <a:t> HV </a:t>
            </a:r>
            <a:r>
              <a:rPr lang="pl-PL" sz="3600" dirty="0" err="1">
                <a:solidFill>
                  <a:srgbClr val="FFFF00"/>
                </a:solidFill>
              </a:rPr>
              <a:t>power</a:t>
            </a:r>
            <a:r>
              <a:rPr lang="pl-PL" sz="3600" dirty="0">
                <a:solidFill>
                  <a:srgbClr val="FFFF00"/>
                </a:solidFill>
              </a:rPr>
              <a:t> </a:t>
            </a:r>
            <a:r>
              <a:rPr lang="pl-PL" sz="3600" dirty="0" err="1">
                <a:solidFill>
                  <a:srgbClr val="FFFF00"/>
                </a:solidFill>
              </a:rPr>
              <a:t>supplies</a:t>
            </a:r>
            <a:endParaRPr lang="pl-PL" sz="3600" dirty="0">
              <a:solidFill>
                <a:srgbClr val="FFFF00"/>
              </a:solidFill>
            </a:endParaRPr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A89EA7B5-5FA5-4E78-87CE-C40B472061AF}"/>
              </a:ext>
            </a:extLst>
          </p:cNvPr>
          <p:cNvSpPr txBox="1"/>
          <p:nvPr/>
        </p:nvSpPr>
        <p:spPr>
          <a:xfrm>
            <a:off x="7956223" y="1325563"/>
            <a:ext cx="42357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600" dirty="0">
                <a:solidFill>
                  <a:srgbClr val="FFFF00"/>
                </a:solidFill>
              </a:rPr>
              <a:t>HV high-pass RC </a:t>
            </a:r>
            <a:r>
              <a:rPr lang="pl-PL" sz="3600" dirty="0" err="1">
                <a:solidFill>
                  <a:srgbClr val="FFFF00"/>
                </a:solidFill>
              </a:rPr>
              <a:t>filter</a:t>
            </a:r>
            <a:endParaRPr lang="pl-PL" sz="3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40810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57838" y="0"/>
            <a:ext cx="5165889" cy="1325563"/>
          </a:xfrm>
        </p:spPr>
        <p:txBody>
          <a:bodyPr/>
          <a:lstStyle/>
          <a:p>
            <a:r>
              <a:rPr lang="pl-PL" dirty="0" err="1"/>
              <a:t>Electron</a:t>
            </a:r>
            <a:r>
              <a:rPr lang="pl-PL" dirty="0"/>
              <a:t> </a:t>
            </a:r>
            <a:r>
              <a:rPr lang="pl-PL" dirty="0" err="1"/>
              <a:t>gun</a:t>
            </a:r>
            <a:endParaRPr lang="en-US" dirty="0"/>
          </a:p>
        </p:txBody>
      </p:sp>
      <p:pic>
        <p:nvPicPr>
          <p:cNvPr id="5122" name="Picture 2" descr="https://lh3.googleusercontent.com/pw/ADCreHcmn6YICtyCqe2hcAPfp9PRPbPbZpMsFGHW37_SOosxnA8WGGVhxBH6TXmm036R-jxAPTqXBxWEyCxhICvcrq8aJ-yAFgH9V3RIPbJuUIjBzKkq2krZFcZxJV-CbrP58PqkZGPGcyj0zZJyVmhG6KpGNIw5mu0M11FGeG-9sGa0FD0i2TksLmCH8hUJBXxH8j7HT6_nFrnDBgCXNYr93fEAafqNQelJ8KCJIrIKe7Vbm9KWbtmQd5-vVKbQDbVY6YPRLxZbb0-yleV3T-TCFkuCZkcvKZ5GBpHwjqlaqV0jWdPeUz8jumxfGP8sA18M0fTWk6c9lqN-ypxWJxs5DbrOHxSg5g0DZZwE2dZpq3uw7PxZgZ91s2Qb7aQ1aKQRvA8Eh_HgdfJprzrMdqGEBGryE1bR-GaSqjmQoxHNCLp32xcXqRGpqdqLRgQxZDomle98MURiW1o1XVxMPm_FA499liQqEHDJ71GzDiuOutgw95FscYDx2JwEqNpoSwGIG6_dxUkjPOc9XTybR2cM_VWUBI_pLVsHIA9U3ORFE_pWt1rfBDTH_Ub4N4ob332_WG9fbhJGE8bjv3-A9V8nGR3CcpMd6b2hpWt71WmqUvVUgI9qBgaQc5jqZpbwjbXNB_uOkKZXhwHMZpJTzuo2UyVetx07OjHRcyvHoZ84RTeVyyZjfk2mGkuW4jAvr4GzE5zhxX1JuV76RXB1gA8eOZu88ZbA3mHOszJdCIvKIkmyBAujnshToaWZyNVSRzMnwtrvHswwkN2-BKsqaPFr7YYJrLdHMDK2mB_2AgZuGbq6vd7c4oEpLcwW3YNtrD_lMy6pI1R5V95dc6JpEQDxZuK_hzJbMRavMrp9pAME_hDDP_hmlYm3H9uNsY3ePJFR5w=w587-h783-s-no-gm?authuser=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0855" y="1859543"/>
            <a:ext cx="3064625" cy="4087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Obraz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30738" y="152544"/>
            <a:ext cx="5092609" cy="2641002"/>
          </a:xfrm>
          <a:prstGeom prst="rect">
            <a:avLst/>
          </a:prstGeom>
        </p:spPr>
      </p:pic>
      <p:graphicFrame>
        <p:nvGraphicFramePr>
          <p:cNvPr id="8" name="Obiekt 7">
            <a:extLst>
              <a:ext uri="{FF2B5EF4-FFF2-40B4-BE49-F238E27FC236}">
                <a16:creationId xmlns:a16="http://schemas.microsoft.com/office/drawing/2014/main" id="{69FAD38C-4FCD-4D53-8E7C-961F52E5C76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4371624"/>
              </p:ext>
            </p:extLst>
          </p:nvPr>
        </p:nvGraphicFramePr>
        <p:xfrm>
          <a:off x="6862240" y="2444638"/>
          <a:ext cx="5497643" cy="45032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4" name="Graph" r:id="rId5" imgW="3817440" imgH="3127680" progId="Origin50.Graph">
                  <p:embed/>
                </p:oleObj>
              </mc:Choice>
              <mc:Fallback>
                <p:oleObj name="Graph" r:id="rId5" imgW="3817440" imgH="3127680" progId="Origin50.Graph">
                  <p:embed/>
                  <p:pic>
                    <p:nvPicPr>
                      <p:cNvPr id="2" name="Obiekt 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862240" y="2444638"/>
                        <a:ext cx="5497643" cy="450326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pole tekstowe 2">
            <a:extLst>
              <a:ext uri="{FF2B5EF4-FFF2-40B4-BE49-F238E27FC236}">
                <a16:creationId xmlns:a16="http://schemas.microsoft.com/office/drawing/2014/main" id="{5F60C52B-B6E9-4C8A-A08D-906415335562}"/>
              </a:ext>
            </a:extLst>
          </p:cNvPr>
          <p:cNvSpPr txBox="1"/>
          <p:nvPr/>
        </p:nvSpPr>
        <p:spPr>
          <a:xfrm>
            <a:off x="9277042" y="4977352"/>
            <a:ext cx="23367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err="1"/>
              <a:t>Electron</a:t>
            </a:r>
            <a:r>
              <a:rPr lang="pl-PL" dirty="0"/>
              <a:t> </a:t>
            </a:r>
            <a:r>
              <a:rPr lang="pl-PL" dirty="0" err="1"/>
              <a:t>gun</a:t>
            </a:r>
            <a:r>
              <a:rPr lang="pl-PL" dirty="0"/>
              <a:t> </a:t>
            </a:r>
            <a:r>
              <a:rPr lang="pl-PL" dirty="0" err="1"/>
              <a:t>efficiency</a:t>
            </a:r>
            <a:r>
              <a:rPr lang="pl-PL" dirty="0"/>
              <a:t> </a:t>
            </a:r>
            <a:r>
              <a:rPr lang="pl-PL" dirty="0" err="1"/>
              <a:t>calibration</a:t>
            </a:r>
            <a:r>
              <a:rPr lang="pl-PL" dirty="0"/>
              <a:t> by Gosia in January 2024</a:t>
            </a:r>
          </a:p>
        </p:txBody>
      </p:sp>
    </p:spTree>
    <p:extLst>
      <p:ext uri="{BB962C8B-B14F-4D97-AF65-F5344CB8AC3E}">
        <p14:creationId xmlns:p14="http://schemas.microsoft.com/office/powerpoint/2010/main" val="3263320608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4573</TotalTime>
  <Words>442</Words>
  <Application>Microsoft Office PowerPoint</Application>
  <PresentationFormat>Panoramiczny</PresentationFormat>
  <Paragraphs>78</Paragraphs>
  <Slides>16</Slides>
  <Notes>0</Notes>
  <HiddenSlides>0</HiddenSlides>
  <MMClips>0</MMClips>
  <ScaleCrop>false</ScaleCrop>
  <HeadingPairs>
    <vt:vector size="8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2</vt:i4>
      </vt:variant>
      <vt:variant>
        <vt:lpstr>Tytuły slajdów</vt:lpstr>
      </vt:variant>
      <vt:variant>
        <vt:i4>16</vt:i4>
      </vt:variant>
    </vt:vector>
  </HeadingPairs>
  <TitlesOfParts>
    <vt:vector size="22" baseType="lpstr">
      <vt:lpstr>Arial</vt:lpstr>
      <vt:lpstr>Calibri</vt:lpstr>
      <vt:lpstr>Calibri Light</vt:lpstr>
      <vt:lpstr>Motyw pakietu Office</vt:lpstr>
      <vt:lpstr>Równanie</vt:lpstr>
      <vt:lpstr>Graph</vt:lpstr>
      <vt:lpstr>Ion source construction: status update</vt:lpstr>
      <vt:lpstr>A brief summary of the technique used</vt:lpstr>
      <vt:lpstr>Design of the device</vt:lpstr>
      <vt:lpstr>The linear Paul trap</vt:lpstr>
      <vt:lpstr>Temporary voltage supply system</vt:lpstr>
      <vt:lpstr>Molecular beam source</vt:lpstr>
      <vt:lpstr>Anion detector (spiraltron)</vt:lpstr>
      <vt:lpstr>MHV – SHV compatibility issue (solved!)</vt:lpstr>
      <vt:lpstr>Electron gun</vt:lpstr>
      <vt:lpstr>Expected cross sections and final kinetic energies</vt:lpstr>
      <vt:lpstr>Cooling of the trapped anions</vt:lpstr>
      <vt:lpstr>The device assembled together</vt:lpstr>
      <vt:lpstr>Calcium source</vt:lpstr>
      <vt:lpstr>The source components: made by the workshop in Toruń, vacuum cleaned, ready to be assembled</vt:lpstr>
      <vt:lpstr>Summary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Ion source construction: status update</dc:title>
  <dc:creator>Luke</dc:creator>
  <cp:lastModifiedBy>Natalia Kłosowska</cp:lastModifiedBy>
  <cp:revision>52</cp:revision>
  <dcterms:created xsi:type="dcterms:W3CDTF">2023-12-05T09:31:52Z</dcterms:created>
  <dcterms:modified xsi:type="dcterms:W3CDTF">2024-05-07T10:32:17Z</dcterms:modified>
</cp:coreProperties>
</file>