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9" r:id="rId4"/>
  </p:sldMasterIdLst>
  <p:notesMasterIdLst>
    <p:notesMasterId r:id="rId54"/>
  </p:notesMasterIdLst>
  <p:sldIdLst>
    <p:sldId id="256" r:id="rId5"/>
    <p:sldId id="2147472599" r:id="rId6"/>
    <p:sldId id="407" r:id="rId7"/>
    <p:sldId id="432" r:id="rId8"/>
    <p:sldId id="2147471240" r:id="rId9"/>
    <p:sldId id="2147472590" r:id="rId10"/>
    <p:sldId id="2144328021" r:id="rId11"/>
    <p:sldId id="2147472594" r:id="rId12"/>
    <p:sldId id="2147472602" r:id="rId13"/>
    <p:sldId id="2147471242" r:id="rId14"/>
    <p:sldId id="436" r:id="rId15"/>
    <p:sldId id="2147471245" r:id="rId16"/>
    <p:sldId id="2147471243" r:id="rId17"/>
    <p:sldId id="2147471237" r:id="rId18"/>
    <p:sldId id="357" r:id="rId19"/>
    <p:sldId id="352" r:id="rId20"/>
    <p:sldId id="2147472592" r:id="rId21"/>
    <p:sldId id="307" r:id="rId22"/>
    <p:sldId id="2147472593" r:id="rId23"/>
    <p:sldId id="2147472597" r:id="rId24"/>
    <p:sldId id="2144328054" r:id="rId25"/>
    <p:sldId id="2147472595" r:id="rId26"/>
    <p:sldId id="2147472591" r:id="rId27"/>
    <p:sldId id="2147472596" r:id="rId28"/>
    <p:sldId id="396" r:id="rId29"/>
    <p:sldId id="2147472598" r:id="rId30"/>
    <p:sldId id="2147470050" r:id="rId31"/>
    <p:sldId id="355" r:id="rId32"/>
    <p:sldId id="2147471249" r:id="rId33"/>
    <p:sldId id="2147471253" r:id="rId34"/>
    <p:sldId id="2147471241" r:id="rId35"/>
    <p:sldId id="2147472600" r:id="rId36"/>
    <p:sldId id="419" r:id="rId37"/>
    <p:sldId id="433" r:id="rId38"/>
    <p:sldId id="2147471263" r:id="rId39"/>
    <p:sldId id="289" r:id="rId40"/>
    <p:sldId id="393" r:id="rId41"/>
    <p:sldId id="768" r:id="rId42"/>
    <p:sldId id="301" r:id="rId43"/>
    <p:sldId id="434" r:id="rId44"/>
    <p:sldId id="2144328073" r:id="rId45"/>
    <p:sldId id="338" r:id="rId46"/>
    <p:sldId id="2147472603" r:id="rId47"/>
    <p:sldId id="340" r:id="rId48"/>
    <p:sldId id="398" r:id="rId49"/>
    <p:sldId id="378" r:id="rId50"/>
    <p:sldId id="381" r:id="rId51"/>
    <p:sldId id="384" r:id="rId52"/>
    <p:sldId id="2147308737" r:id="rId5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525252"/>
        </a:solidFill>
        <a:effectLst/>
        <a:uFillTx/>
        <a:latin typeface="IntelOne Text Light"/>
        <a:ea typeface="IntelOne Text Light"/>
        <a:cs typeface="IntelOne Text Light"/>
        <a:sym typeface="IntelOne Text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E41A73F-3E4E-5C12-A50B-534CD3ED34F7}" name="Jessica Stainbrook" initials="JS" userId="S::jessica.stainbrook@vmlyr.com::f4987e26-d867-4ac1-a750-5e9bc12d3585" providerId="AD"/>
  <p188:author id="{8067F773-A151-0644-86D6-657F65C79A47}" name="Nate Hofer" initials="NH" userId="S::nate.hofer@vml.com::f4a7bb1a-789a-4628-999b-036eb81b5f48" providerId="AD"/>
  <p188:author id="{0B4B4EE4-B41E-9959-D031-9016992C8A99}" name="Jessica Stainbrook" initials="" userId="S::Jessica.Stainbrook@vmlyr.com::f4987e26-d867-4ac1-a750-5e9bc12d35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B4"/>
    <a:srgbClr val="525252"/>
    <a:srgbClr val="009CF3"/>
    <a:srgbClr val="00C7FD"/>
    <a:srgbClr val="6DDCFF"/>
    <a:srgbClr val="ADEEFF"/>
    <a:srgbClr val="001E50"/>
    <a:srgbClr val="000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25252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252"/>
              </a:solidFill>
              <a:prstDash val="solid"/>
              <a:round/>
            </a:ln>
          </a:top>
          <a:bottom>
            <a:ln w="25400" cap="flat">
              <a:solidFill>
                <a:srgbClr val="52525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round/>
            </a:ln>
          </a:top>
          <a:bottom>
            <a:ln w="25400" cap="flat">
              <a:solidFill>
                <a:srgbClr val="52525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25252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5"/>
          </a:solidFill>
        </a:fill>
      </a:tcStyle>
    </a:wholeTbl>
    <a:band2H>
      <a:tcTxStyle/>
      <a:tcStyle>
        <a:tcBdr/>
        <a:fill>
          <a:solidFill>
            <a:srgbClr val="E6EAF2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EBCB"/>
          </a:solidFill>
        </a:fill>
      </a:tcStyle>
    </a:wholeTbl>
    <a:band2H>
      <a:tcTxStyle/>
      <a:tcStyle>
        <a:tcBdr/>
        <a:fill>
          <a:solidFill>
            <a:srgbClr val="FFF5E7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E3CE"/>
          </a:solidFill>
        </a:fill>
      </a:tcStyle>
    </a:wholeTbl>
    <a:band2H>
      <a:tcTxStyle/>
      <a:tcStyle>
        <a:tcBdr/>
        <a:fill>
          <a:solidFill>
            <a:srgbClr val="EDF1E8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252"/>
              </a:solidFill>
              <a:prstDash val="solid"/>
              <a:round/>
            </a:ln>
          </a:top>
          <a:bottom>
            <a:ln w="25400" cap="flat">
              <a:solidFill>
                <a:srgbClr val="52525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round/>
            </a:ln>
          </a:top>
          <a:bottom>
            <a:ln w="25400" cap="flat">
              <a:solidFill>
                <a:srgbClr val="525252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ntelOne Text Light"/>
          <a:ea typeface="IntelOne Text Light"/>
          <a:cs typeface="IntelOne Text Light"/>
        </a:font>
        <a:srgbClr val="525252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25252"/>
          </a:solidFill>
        </a:fill>
      </a:tcStyle>
    </a:firstCol>
    <a:la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25252"/>
          </a:solidFill>
        </a:fill>
      </a:tcStyle>
    </a:lastRow>
    <a:firstRow>
      <a:tcTxStyle b="on" i="off">
        <a:font>
          <a:latin typeface="IntelOne Text Light"/>
          <a:ea typeface="IntelOne Text Light"/>
          <a:cs typeface="IntelOne Text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2525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79608" autoAdjust="0"/>
  </p:normalViewPr>
  <p:slideViewPr>
    <p:cSldViewPr snapToGrid="0">
      <p:cViewPr varScale="1">
        <p:scale>
          <a:sx n="65" d="100"/>
          <a:sy n="65" d="100"/>
        </p:scale>
        <p:origin x="146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6E4E59-BC45-45F6-A59A-72252A3D4427}" type="doc">
      <dgm:prSet loTypeId="urn:microsoft.com/office/officeart/2005/8/layout/hierarchy5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30ADB3-F321-45C4-BC15-1A0586DBD930}">
      <dgm:prSet phldrT="[Text]"/>
      <dgm:spPr>
        <a:solidFill>
          <a:srgbClr val="C00000"/>
        </a:solidFill>
        <a:ln>
          <a:noFill/>
        </a:ln>
      </dgm:spPr>
      <dgm:t>
        <a:bodyPr/>
        <a:lstStyle/>
        <a:p>
          <a:r>
            <a:rPr lang="en-US" dirty="0"/>
            <a:t>Silent Data Error</a:t>
          </a:r>
        </a:p>
      </dgm:t>
    </dgm:pt>
    <dgm:pt modelId="{B691A296-D5C1-469D-A901-41AD8B1E8F63}" type="parTrans" cxnId="{EA51650E-D3A1-4FFE-ACB4-3E701820F985}">
      <dgm:prSet/>
      <dgm:spPr/>
      <dgm:t>
        <a:bodyPr/>
        <a:lstStyle/>
        <a:p>
          <a:endParaRPr lang="en-US"/>
        </a:p>
      </dgm:t>
    </dgm:pt>
    <dgm:pt modelId="{4B4E1506-B0C8-48EE-8B62-FBD92E7EBA9E}" type="sibTrans" cxnId="{EA51650E-D3A1-4FFE-ACB4-3E701820F985}">
      <dgm:prSet/>
      <dgm:spPr/>
      <dgm:t>
        <a:bodyPr/>
        <a:lstStyle/>
        <a:p>
          <a:endParaRPr lang="en-US"/>
        </a:p>
      </dgm:t>
    </dgm:pt>
    <dgm:pt modelId="{6EB19262-E9AA-4805-9DC7-8E92CC159EEE}">
      <dgm:prSet phldrT="[Text]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en-US" dirty="0"/>
            <a:t>User Observed Error</a:t>
          </a:r>
        </a:p>
      </dgm:t>
    </dgm:pt>
    <dgm:pt modelId="{4FEF6FBC-0CC7-4D6E-9853-CE648395D729}" type="parTrans" cxnId="{04098799-9068-4A92-A790-F5E65A65B1ED}">
      <dgm:prSet/>
      <dgm:spPr/>
      <dgm:t>
        <a:bodyPr/>
        <a:lstStyle/>
        <a:p>
          <a:endParaRPr lang="en-US"/>
        </a:p>
      </dgm:t>
    </dgm:pt>
    <dgm:pt modelId="{220AE2D2-9EC6-4B8D-94DF-984200B7FD15}" type="sibTrans" cxnId="{04098799-9068-4A92-A790-F5E65A65B1ED}">
      <dgm:prSet/>
      <dgm:spPr/>
      <dgm:t>
        <a:bodyPr/>
        <a:lstStyle/>
        <a:p>
          <a:endParaRPr lang="en-US"/>
        </a:p>
      </dgm:t>
    </dgm:pt>
    <dgm:pt modelId="{A12107DE-9D24-415E-9B90-1F22BB8AF54C}">
      <dgm:prSet phldrT="[Text]"/>
      <dgm:spPr>
        <a:solidFill>
          <a:srgbClr val="FFFF00"/>
        </a:solidFill>
        <a:ln>
          <a:noFill/>
        </a:ln>
      </dgm:spPr>
      <dgm:t>
        <a:bodyPr/>
        <a:lstStyle/>
        <a:p>
          <a:r>
            <a:rPr lang="en-US">
              <a:solidFill>
                <a:schemeClr val="bg2">
                  <a:lumMod val="50000"/>
                </a:schemeClr>
              </a:solidFill>
            </a:rPr>
            <a:t>Detected Uncorrected Error</a:t>
          </a:r>
          <a:endParaRPr lang="en-US" dirty="0">
            <a:solidFill>
              <a:schemeClr val="bg2">
                <a:lumMod val="50000"/>
              </a:schemeClr>
            </a:solidFill>
          </a:endParaRPr>
        </a:p>
      </dgm:t>
    </dgm:pt>
    <dgm:pt modelId="{DEFF1454-9B5B-467F-8EBE-C217A87750DD}" type="parTrans" cxnId="{86BD01C3-1B66-4D02-9C75-C85B8A3DAD90}">
      <dgm:prSet/>
      <dgm:spPr/>
      <dgm:t>
        <a:bodyPr/>
        <a:lstStyle/>
        <a:p>
          <a:endParaRPr lang="en-US"/>
        </a:p>
      </dgm:t>
    </dgm:pt>
    <dgm:pt modelId="{5B6296F2-80AE-4038-8858-33581D3D32A1}" type="sibTrans" cxnId="{86BD01C3-1B66-4D02-9C75-C85B8A3DAD90}">
      <dgm:prSet/>
      <dgm:spPr/>
      <dgm:t>
        <a:bodyPr/>
        <a:lstStyle/>
        <a:p>
          <a:endParaRPr lang="en-US"/>
        </a:p>
      </dgm:t>
    </dgm:pt>
    <dgm:pt modelId="{F198A04D-D6E1-443E-9536-22D9667A35F1}">
      <dgm:prSet phldrT="[Text]"/>
      <dgm:spPr>
        <a:solidFill>
          <a:srgbClr val="00B050"/>
        </a:solidFill>
        <a:ln>
          <a:noFill/>
        </a:ln>
      </dgm:spPr>
      <dgm:t>
        <a:bodyPr/>
        <a:lstStyle/>
        <a:p>
          <a:r>
            <a:rPr lang="en-US" dirty="0"/>
            <a:t>Detected Corrected Error</a:t>
          </a:r>
        </a:p>
      </dgm:t>
    </dgm:pt>
    <dgm:pt modelId="{8D172C3C-2985-4815-B6C1-D7FF26AEF9DF}" type="parTrans" cxnId="{C44BA089-10F5-4DC9-984C-11BF77C95561}">
      <dgm:prSet/>
      <dgm:spPr/>
      <dgm:t>
        <a:bodyPr/>
        <a:lstStyle/>
        <a:p>
          <a:endParaRPr lang="en-US"/>
        </a:p>
      </dgm:t>
    </dgm:pt>
    <dgm:pt modelId="{E3F318A0-61AF-485E-9518-2E776FE9421F}" type="sibTrans" cxnId="{C44BA089-10F5-4DC9-984C-11BF77C95561}">
      <dgm:prSet/>
      <dgm:spPr/>
      <dgm:t>
        <a:bodyPr/>
        <a:lstStyle/>
        <a:p>
          <a:endParaRPr lang="en-US"/>
        </a:p>
      </dgm:t>
    </dgm:pt>
    <dgm:pt modelId="{EC8D9CCD-47BE-47A6-9F2C-481016EE131E}">
      <dgm:prSet phldrT="[Text]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ln>
          <a:noFill/>
        </a:ln>
      </dgm:spPr>
      <dgm:t>
        <a:bodyPr/>
        <a:lstStyle/>
        <a:p>
          <a:r>
            <a:rPr lang="en-US" dirty="0"/>
            <a:t>Architecture, Design, and Workload</a:t>
          </a:r>
        </a:p>
      </dgm:t>
    </dgm:pt>
    <dgm:pt modelId="{DC61A086-E05A-4EBE-88B1-05F4C3C4A096}" type="parTrans" cxnId="{A5A4A99C-04E8-44B2-8145-52E556D04044}">
      <dgm:prSet/>
      <dgm:spPr/>
      <dgm:t>
        <a:bodyPr/>
        <a:lstStyle/>
        <a:p>
          <a:endParaRPr lang="en-US"/>
        </a:p>
      </dgm:t>
    </dgm:pt>
    <dgm:pt modelId="{2E49B1DF-4036-466B-B33E-D4801D7ACB62}" type="sibTrans" cxnId="{A5A4A99C-04E8-44B2-8145-52E556D04044}">
      <dgm:prSet/>
      <dgm:spPr/>
      <dgm:t>
        <a:bodyPr/>
        <a:lstStyle/>
        <a:p>
          <a:endParaRPr lang="en-US"/>
        </a:p>
      </dgm:t>
    </dgm:pt>
    <dgm:pt modelId="{6D147EA4-50C1-445F-A4B2-B0D498D6A260}" type="pres">
      <dgm:prSet presAssocID="{446E4E59-BC45-45F6-A59A-72252A3D442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BC48876-EFD2-45A9-A3EC-0294FA509CFC}" type="pres">
      <dgm:prSet presAssocID="{446E4E59-BC45-45F6-A59A-72252A3D4427}" presName="hierFlow" presStyleCnt="0"/>
      <dgm:spPr/>
    </dgm:pt>
    <dgm:pt modelId="{A51ACE6D-0BE3-4250-B3AA-EFBECEB76452}" type="pres">
      <dgm:prSet presAssocID="{446E4E59-BC45-45F6-A59A-72252A3D442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F4FC140-DB9B-4E53-80BE-45D8483BA4D9}" type="pres">
      <dgm:prSet presAssocID="{EC8D9CCD-47BE-47A6-9F2C-481016EE131E}" presName="Name17" presStyleCnt="0"/>
      <dgm:spPr/>
    </dgm:pt>
    <dgm:pt modelId="{0227F977-A12D-4B7F-BC5E-7C3AD598D6D4}" type="pres">
      <dgm:prSet presAssocID="{EC8D9CCD-47BE-47A6-9F2C-481016EE131E}" presName="level1Shape" presStyleLbl="node0" presStyleIdx="0" presStyleCnt="1">
        <dgm:presLayoutVars>
          <dgm:chPref val="3"/>
        </dgm:presLayoutVars>
      </dgm:prSet>
      <dgm:spPr/>
    </dgm:pt>
    <dgm:pt modelId="{39DED13B-1A7B-44CD-95C0-16C5A4633A26}" type="pres">
      <dgm:prSet presAssocID="{EC8D9CCD-47BE-47A6-9F2C-481016EE131E}" presName="hierChild2" presStyleCnt="0"/>
      <dgm:spPr/>
    </dgm:pt>
    <dgm:pt modelId="{648B1A96-F454-4EC9-AF36-03899DA4157B}" type="pres">
      <dgm:prSet presAssocID="{B691A296-D5C1-469D-A901-41AD8B1E8F63}" presName="Name25" presStyleLbl="parChTrans1D2" presStyleIdx="0" presStyleCnt="4"/>
      <dgm:spPr/>
    </dgm:pt>
    <dgm:pt modelId="{592B4820-160A-4DC6-B431-C2006A983EE0}" type="pres">
      <dgm:prSet presAssocID="{B691A296-D5C1-469D-A901-41AD8B1E8F63}" presName="connTx" presStyleLbl="parChTrans1D2" presStyleIdx="0" presStyleCnt="4"/>
      <dgm:spPr/>
    </dgm:pt>
    <dgm:pt modelId="{83A919AD-F924-45D9-BFE4-D42040E4B369}" type="pres">
      <dgm:prSet presAssocID="{7930ADB3-F321-45C4-BC15-1A0586DBD930}" presName="Name30" presStyleCnt="0"/>
      <dgm:spPr/>
    </dgm:pt>
    <dgm:pt modelId="{F1934139-BA0C-4690-A800-DB13469068A8}" type="pres">
      <dgm:prSet presAssocID="{7930ADB3-F321-45C4-BC15-1A0586DBD930}" presName="level2Shape" presStyleLbl="node2" presStyleIdx="0" presStyleCnt="4"/>
      <dgm:spPr/>
    </dgm:pt>
    <dgm:pt modelId="{C8DACF4E-A3E5-4425-8214-45CE963D9587}" type="pres">
      <dgm:prSet presAssocID="{7930ADB3-F321-45C4-BC15-1A0586DBD930}" presName="hierChild3" presStyleCnt="0"/>
      <dgm:spPr/>
    </dgm:pt>
    <dgm:pt modelId="{43A4301B-0D0B-4790-BFF8-BF5D2446F63F}" type="pres">
      <dgm:prSet presAssocID="{4FEF6FBC-0CC7-4D6E-9853-CE648395D729}" presName="Name25" presStyleLbl="parChTrans1D2" presStyleIdx="1" presStyleCnt="4"/>
      <dgm:spPr/>
    </dgm:pt>
    <dgm:pt modelId="{EF450609-7D8B-4875-85D0-4BB99E7E59E8}" type="pres">
      <dgm:prSet presAssocID="{4FEF6FBC-0CC7-4D6E-9853-CE648395D729}" presName="connTx" presStyleLbl="parChTrans1D2" presStyleIdx="1" presStyleCnt="4"/>
      <dgm:spPr/>
    </dgm:pt>
    <dgm:pt modelId="{C0602834-B430-4129-99C7-0E8E666A2372}" type="pres">
      <dgm:prSet presAssocID="{6EB19262-E9AA-4805-9DC7-8E92CC159EEE}" presName="Name30" presStyleCnt="0"/>
      <dgm:spPr/>
    </dgm:pt>
    <dgm:pt modelId="{A5868809-1AFE-4799-8FC5-E9A889022FF1}" type="pres">
      <dgm:prSet presAssocID="{6EB19262-E9AA-4805-9DC7-8E92CC159EEE}" presName="level2Shape" presStyleLbl="node2" presStyleIdx="1" presStyleCnt="4"/>
      <dgm:spPr/>
    </dgm:pt>
    <dgm:pt modelId="{1059B4A8-1643-4364-B64E-D9E11A8CF092}" type="pres">
      <dgm:prSet presAssocID="{6EB19262-E9AA-4805-9DC7-8E92CC159EEE}" presName="hierChild3" presStyleCnt="0"/>
      <dgm:spPr/>
    </dgm:pt>
    <dgm:pt modelId="{89D6CCC8-842E-430D-9856-BBD11D239B36}" type="pres">
      <dgm:prSet presAssocID="{DEFF1454-9B5B-467F-8EBE-C217A87750DD}" presName="Name25" presStyleLbl="parChTrans1D2" presStyleIdx="2" presStyleCnt="4"/>
      <dgm:spPr/>
    </dgm:pt>
    <dgm:pt modelId="{A8FF8A37-BB6C-43A9-9E7A-BF82259CC14A}" type="pres">
      <dgm:prSet presAssocID="{DEFF1454-9B5B-467F-8EBE-C217A87750DD}" presName="connTx" presStyleLbl="parChTrans1D2" presStyleIdx="2" presStyleCnt="4"/>
      <dgm:spPr/>
    </dgm:pt>
    <dgm:pt modelId="{46894EE6-0027-4AA5-BFA1-D6A09D8B0D58}" type="pres">
      <dgm:prSet presAssocID="{A12107DE-9D24-415E-9B90-1F22BB8AF54C}" presName="Name30" presStyleCnt="0"/>
      <dgm:spPr/>
    </dgm:pt>
    <dgm:pt modelId="{C8DAE5B4-6C54-49E8-A52D-89D6F76AF553}" type="pres">
      <dgm:prSet presAssocID="{A12107DE-9D24-415E-9B90-1F22BB8AF54C}" presName="level2Shape" presStyleLbl="node2" presStyleIdx="2" presStyleCnt="4"/>
      <dgm:spPr/>
    </dgm:pt>
    <dgm:pt modelId="{24CE9451-6460-4DF7-B085-5328BB4BAEB7}" type="pres">
      <dgm:prSet presAssocID="{A12107DE-9D24-415E-9B90-1F22BB8AF54C}" presName="hierChild3" presStyleCnt="0"/>
      <dgm:spPr/>
    </dgm:pt>
    <dgm:pt modelId="{23FF481E-0363-4AC2-99AB-1472485FF184}" type="pres">
      <dgm:prSet presAssocID="{8D172C3C-2985-4815-B6C1-D7FF26AEF9DF}" presName="Name25" presStyleLbl="parChTrans1D2" presStyleIdx="3" presStyleCnt="4"/>
      <dgm:spPr/>
    </dgm:pt>
    <dgm:pt modelId="{CF0276D2-102C-45C4-9D3B-07E9534A3449}" type="pres">
      <dgm:prSet presAssocID="{8D172C3C-2985-4815-B6C1-D7FF26AEF9DF}" presName="connTx" presStyleLbl="parChTrans1D2" presStyleIdx="3" presStyleCnt="4"/>
      <dgm:spPr/>
    </dgm:pt>
    <dgm:pt modelId="{5A718CC0-1239-4491-8BE3-0326E67BA7E5}" type="pres">
      <dgm:prSet presAssocID="{F198A04D-D6E1-443E-9536-22D9667A35F1}" presName="Name30" presStyleCnt="0"/>
      <dgm:spPr/>
    </dgm:pt>
    <dgm:pt modelId="{ED855904-0022-4171-BB2C-92BE98CE7C13}" type="pres">
      <dgm:prSet presAssocID="{F198A04D-D6E1-443E-9536-22D9667A35F1}" presName="level2Shape" presStyleLbl="node2" presStyleIdx="3" presStyleCnt="4"/>
      <dgm:spPr/>
    </dgm:pt>
    <dgm:pt modelId="{25225988-72A9-407B-944F-D80131627DC3}" type="pres">
      <dgm:prSet presAssocID="{F198A04D-D6E1-443E-9536-22D9667A35F1}" presName="hierChild3" presStyleCnt="0"/>
      <dgm:spPr/>
    </dgm:pt>
    <dgm:pt modelId="{2277BA16-3DFB-4000-B0DF-485832BC85E5}" type="pres">
      <dgm:prSet presAssocID="{446E4E59-BC45-45F6-A59A-72252A3D4427}" presName="bgShapesFlow" presStyleCnt="0"/>
      <dgm:spPr/>
    </dgm:pt>
  </dgm:ptLst>
  <dgm:cxnLst>
    <dgm:cxn modelId="{078B0C08-4014-4FF6-AD15-6265D707A904}" type="presOf" srcId="{7930ADB3-F321-45C4-BC15-1A0586DBD930}" destId="{F1934139-BA0C-4690-A800-DB13469068A8}" srcOrd="0" destOrd="0" presId="urn:microsoft.com/office/officeart/2005/8/layout/hierarchy5"/>
    <dgm:cxn modelId="{EA51650E-D3A1-4FFE-ACB4-3E701820F985}" srcId="{EC8D9CCD-47BE-47A6-9F2C-481016EE131E}" destId="{7930ADB3-F321-45C4-BC15-1A0586DBD930}" srcOrd="0" destOrd="0" parTransId="{B691A296-D5C1-469D-A901-41AD8B1E8F63}" sibTransId="{4B4E1506-B0C8-48EE-8B62-FBD92E7EBA9E}"/>
    <dgm:cxn modelId="{9C0A3A10-91E8-4DF9-A519-66460070BCF5}" type="presOf" srcId="{F198A04D-D6E1-443E-9536-22D9667A35F1}" destId="{ED855904-0022-4171-BB2C-92BE98CE7C13}" srcOrd="0" destOrd="0" presId="urn:microsoft.com/office/officeart/2005/8/layout/hierarchy5"/>
    <dgm:cxn modelId="{00D6BE26-E520-4888-8463-7BF4C2400C4A}" type="presOf" srcId="{4FEF6FBC-0CC7-4D6E-9853-CE648395D729}" destId="{EF450609-7D8B-4875-85D0-4BB99E7E59E8}" srcOrd="1" destOrd="0" presId="urn:microsoft.com/office/officeart/2005/8/layout/hierarchy5"/>
    <dgm:cxn modelId="{6CEC6228-9773-45CF-8FD6-2D5825D51B6E}" type="presOf" srcId="{4FEF6FBC-0CC7-4D6E-9853-CE648395D729}" destId="{43A4301B-0D0B-4790-BFF8-BF5D2446F63F}" srcOrd="0" destOrd="0" presId="urn:microsoft.com/office/officeart/2005/8/layout/hierarchy5"/>
    <dgm:cxn modelId="{31D2846E-2EE1-4709-AB8E-B4F4BFEE1FE3}" type="presOf" srcId="{A12107DE-9D24-415E-9B90-1F22BB8AF54C}" destId="{C8DAE5B4-6C54-49E8-A52D-89D6F76AF553}" srcOrd="0" destOrd="0" presId="urn:microsoft.com/office/officeart/2005/8/layout/hierarchy5"/>
    <dgm:cxn modelId="{C44BA089-10F5-4DC9-984C-11BF77C95561}" srcId="{EC8D9CCD-47BE-47A6-9F2C-481016EE131E}" destId="{F198A04D-D6E1-443E-9536-22D9667A35F1}" srcOrd="3" destOrd="0" parTransId="{8D172C3C-2985-4815-B6C1-D7FF26AEF9DF}" sibTransId="{E3F318A0-61AF-485E-9518-2E776FE9421F}"/>
    <dgm:cxn modelId="{04098799-9068-4A92-A790-F5E65A65B1ED}" srcId="{EC8D9CCD-47BE-47A6-9F2C-481016EE131E}" destId="{6EB19262-E9AA-4805-9DC7-8E92CC159EEE}" srcOrd="1" destOrd="0" parTransId="{4FEF6FBC-0CC7-4D6E-9853-CE648395D729}" sibTransId="{220AE2D2-9EC6-4B8D-94DF-984200B7FD15}"/>
    <dgm:cxn modelId="{2644AF9B-C358-4C8D-BEDF-F3A5FDDF4203}" type="presOf" srcId="{8D172C3C-2985-4815-B6C1-D7FF26AEF9DF}" destId="{CF0276D2-102C-45C4-9D3B-07E9534A3449}" srcOrd="1" destOrd="0" presId="urn:microsoft.com/office/officeart/2005/8/layout/hierarchy5"/>
    <dgm:cxn modelId="{A5A4A99C-04E8-44B2-8145-52E556D04044}" srcId="{446E4E59-BC45-45F6-A59A-72252A3D4427}" destId="{EC8D9CCD-47BE-47A6-9F2C-481016EE131E}" srcOrd="0" destOrd="0" parTransId="{DC61A086-E05A-4EBE-88B1-05F4C3C4A096}" sibTransId="{2E49B1DF-4036-466B-B33E-D4801D7ACB62}"/>
    <dgm:cxn modelId="{040532A0-1D5F-4610-8439-5DC00AE94D62}" type="presOf" srcId="{B691A296-D5C1-469D-A901-41AD8B1E8F63}" destId="{648B1A96-F454-4EC9-AF36-03899DA4157B}" srcOrd="0" destOrd="0" presId="urn:microsoft.com/office/officeart/2005/8/layout/hierarchy5"/>
    <dgm:cxn modelId="{327670A9-3B11-4AEF-87BD-B68B5CB7F996}" type="presOf" srcId="{EC8D9CCD-47BE-47A6-9F2C-481016EE131E}" destId="{0227F977-A12D-4B7F-BC5E-7C3AD598D6D4}" srcOrd="0" destOrd="0" presId="urn:microsoft.com/office/officeart/2005/8/layout/hierarchy5"/>
    <dgm:cxn modelId="{5FBAA1AD-8C40-4704-B5E7-911C01D83F6E}" type="presOf" srcId="{DEFF1454-9B5B-467F-8EBE-C217A87750DD}" destId="{A8FF8A37-BB6C-43A9-9E7A-BF82259CC14A}" srcOrd="1" destOrd="0" presId="urn:microsoft.com/office/officeart/2005/8/layout/hierarchy5"/>
    <dgm:cxn modelId="{235C84BA-EFF0-4FFD-8172-273C873E5587}" type="presOf" srcId="{B691A296-D5C1-469D-A901-41AD8B1E8F63}" destId="{592B4820-160A-4DC6-B431-C2006A983EE0}" srcOrd="1" destOrd="0" presId="urn:microsoft.com/office/officeart/2005/8/layout/hierarchy5"/>
    <dgm:cxn modelId="{D15C4DBF-0F78-4867-AD0D-B28E8F8A8E0D}" type="presOf" srcId="{6EB19262-E9AA-4805-9DC7-8E92CC159EEE}" destId="{A5868809-1AFE-4799-8FC5-E9A889022FF1}" srcOrd="0" destOrd="0" presId="urn:microsoft.com/office/officeart/2005/8/layout/hierarchy5"/>
    <dgm:cxn modelId="{8DE655BF-6F18-4302-A645-64C38B9A4132}" type="presOf" srcId="{446E4E59-BC45-45F6-A59A-72252A3D4427}" destId="{6D147EA4-50C1-445F-A4B2-B0D498D6A260}" srcOrd="0" destOrd="0" presId="urn:microsoft.com/office/officeart/2005/8/layout/hierarchy5"/>
    <dgm:cxn modelId="{86BD01C3-1B66-4D02-9C75-C85B8A3DAD90}" srcId="{EC8D9CCD-47BE-47A6-9F2C-481016EE131E}" destId="{A12107DE-9D24-415E-9B90-1F22BB8AF54C}" srcOrd="2" destOrd="0" parTransId="{DEFF1454-9B5B-467F-8EBE-C217A87750DD}" sibTransId="{5B6296F2-80AE-4038-8858-33581D3D32A1}"/>
    <dgm:cxn modelId="{FBEB6AF7-5B5F-441E-9782-E7C1B1AECBDD}" type="presOf" srcId="{DEFF1454-9B5B-467F-8EBE-C217A87750DD}" destId="{89D6CCC8-842E-430D-9856-BBD11D239B36}" srcOrd="0" destOrd="0" presId="urn:microsoft.com/office/officeart/2005/8/layout/hierarchy5"/>
    <dgm:cxn modelId="{DAA0A5F9-04E5-40CD-AA22-FF1A661FE634}" type="presOf" srcId="{8D172C3C-2985-4815-B6C1-D7FF26AEF9DF}" destId="{23FF481E-0363-4AC2-99AB-1472485FF184}" srcOrd="0" destOrd="0" presId="urn:microsoft.com/office/officeart/2005/8/layout/hierarchy5"/>
    <dgm:cxn modelId="{CB9EC6A6-A768-46E1-93AD-6D1214D306BA}" type="presParOf" srcId="{6D147EA4-50C1-445F-A4B2-B0D498D6A260}" destId="{BBC48876-EFD2-45A9-A3EC-0294FA509CFC}" srcOrd="0" destOrd="0" presId="urn:microsoft.com/office/officeart/2005/8/layout/hierarchy5"/>
    <dgm:cxn modelId="{C7C5B6ED-E57B-4AF8-B44C-5D887053DF78}" type="presParOf" srcId="{BBC48876-EFD2-45A9-A3EC-0294FA509CFC}" destId="{A51ACE6D-0BE3-4250-B3AA-EFBECEB76452}" srcOrd="0" destOrd="0" presId="urn:microsoft.com/office/officeart/2005/8/layout/hierarchy5"/>
    <dgm:cxn modelId="{E64AE8D3-ED3A-44CD-B522-52DBC8325BB4}" type="presParOf" srcId="{A51ACE6D-0BE3-4250-B3AA-EFBECEB76452}" destId="{3F4FC140-DB9B-4E53-80BE-45D8483BA4D9}" srcOrd="0" destOrd="0" presId="urn:microsoft.com/office/officeart/2005/8/layout/hierarchy5"/>
    <dgm:cxn modelId="{3FD1A819-58CE-4119-B2EF-D367A012E3A8}" type="presParOf" srcId="{3F4FC140-DB9B-4E53-80BE-45D8483BA4D9}" destId="{0227F977-A12D-4B7F-BC5E-7C3AD598D6D4}" srcOrd="0" destOrd="0" presId="urn:microsoft.com/office/officeart/2005/8/layout/hierarchy5"/>
    <dgm:cxn modelId="{33BA3D18-ECEB-40B8-B4E6-AA53427BFEB9}" type="presParOf" srcId="{3F4FC140-DB9B-4E53-80BE-45D8483BA4D9}" destId="{39DED13B-1A7B-44CD-95C0-16C5A4633A26}" srcOrd="1" destOrd="0" presId="urn:microsoft.com/office/officeart/2005/8/layout/hierarchy5"/>
    <dgm:cxn modelId="{52CC4FB9-271A-4690-9791-57A62E322E51}" type="presParOf" srcId="{39DED13B-1A7B-44CD-95C0-16C5A4633A26}" destId="{648B1A96-F454-4EC9-AF36-03899DA4157B}" srcOrd="0" destOrd="0" presId="urn:microsoft.com/office/officeart/2005/8/layout/hierarchy5"/>
    <dgm:cxn modelId="{29D7E461-9D41-45BC-A096-03B3C8E70E40}" type="presParOf" srcId="{648B1A96-F454-4EC9-AF36-03899DA4157B}" destId="{592B4820-160A-4DC6-B431-C2006A983EE0}" srcOrd="0" destOrd="0" presId="urn:microsoft.com/office/officeart/2005/8/layout/hierarchy5"/>
    <dgm:cxn modelId="{143DCA77-EC0E-43F3-A790-B97936D27360}" type="presParOf" srcId="{39DED13B-1A7B-44CD-95C0-16C5A4633A26}" destId="{83A919AD-F924-45D9-BFE4-D42040E4B369}" srcOrd="1" destOrd="0" presId="urn:microsoft.com/office/officeart/2005/8/layout/hierarchy5"/>
    <dgm:cxn modelId="{7C3E259B-1A02-4DDB-8EB6-EB505FF9F48C}" type="presParOf" srcId="{83A919AD-F924-45D9-BFE4-D42040E4B369}" destId="{F1934139-BA0C-4690-A800-DB13469068A8}" srcOrd="0" destOrd="0" presId="urn:microsoft.com/office/officeart/2005/8/layout/hierarchy5"/>
    <dgm:cxn modelId="{710E2FFC-8640-445A-8497-8A1152BBD046}" type="presParOf" srcId="{83A919AD-F924-45D9-BFE4-D42040E4B369}" destId="{C8DACF4E-A3E5-4425-8214-45CE963D9587}" srcOrd="1" destOrd="0" presId="urn:microsoft.com/office/officeart/2005/8/layout/hierarchy5"/>
    <dgm:cxn modelId="{7BBE8E3E-6271-4A70-851B-C8DB415436A5}" type="presParOf" srcId="{39DED13B-1A7B-44CD-95C0-16C5A4633A26}" destId="{43A4301B-0D0B-4790-BFF8-BF5D2446F63F}" srcOrd="2" destOrd="0" presId="urn:microsoft.com/office/officeart/2005/8/layout/hierarchy5"/>
    <dgm:cxn modelId="{998EDA7F-EB17-4A3F-94AA-A7226F9A6730}" type="presParOf" srcId="{43A4301B-0D0B-4790-BFF8-BF5D2446F63F}" destId="{EF450609-7D8B-4875-85D0-4BB99E7E59E8}" srcOrd="0" destOrd="0" presId="urn:microsoft.com/office/officeart/2005/8/layout/hierarchy5"/>
    <dgm:cxn modelId="{48179E1E-C95A-448E-B3A0-077BFE6D3D59}" type="presParOf" srcId="{39DED13B-1A7B-44CD-95C0-16C5A4633A26}" destId="{C0602834-B430-4129-99C7-0E8E666A2372}" srcOrd="3" destOrd="0" presId="urn:microsoft.com/office/officeart/2005/8/layout/hierarchy5"/>
    <dgm:cxn modelId="{8CBE9BA3-A23D-4A35-A35A-3483E6216031}" type="presParOf" srcId="{C0602834-B430-4129-99C7-0E8E666A2372}" destId="{A5868809-1AFE-4799-8FC5-E9A889022FF1}" srcOrd="0" destOrd="0" presId="urn:microsoft.com/office/officeart/2005/8/layout/hierarchy5"/>
    <dgm:cxn modelId="{206D9BBD-7CA0-425B-8DCD-D003224E5A51}" type="presParOf" srcId="{C0602834-B430-4129-99C7-0E8E666A2372}" destId="{1059B4A8-1643-4364-B64E-D9E11A8CF092}" srcOrd="1" destOrd="0" presId="urn:microsoft.com/office/officeart/2005/8/layout/hierarchy5"/>
    <dgm:cxn modelId="{51D47050-931F-40C2-9D5E-D1288CD88F4F}" type="presParOf" srcId="{39DED13B-1A7B-44CD-95C0-16C5A4633A26}" destId="{89D6CCC8-842E-430D-9856-BBD11D239B36}" srcOrd="4" destOrd="0" presId="urn:microsoft.com/office/officeart/2005/8/layout/hierarchy5"/>
    <dgm:cxn modelId="{7C5D5A0F-4FD5-4B89-AB96-8C792CC6C3F5}" type="presParOf" srcId="{89D6CCC8-842E-430D-9856-BBD11D239B36}" destId="{A8FF8A37-BB6C-43A9-9E7A-BF82259CC14A}" srcOrd="0" destOrd="0" presId="urn:microsoft.com/office/officeart/2005/8/layout/hierarchy5"/>
    <dgm:cxn modelId="{F0633667-F5D3-49C4-BF92-B5C8C5523BEB}" type="presParOf" srcId="{39DED13B-1A7B-44CD-95C0-16C5A4633A26}" destId="{46894EE6-0027-4AA5-BFA1-D6A09D8B0D58}" srcOrd="5" destOrd="0" presId="urn:microsoft.com/office/officeart/2005/8/layout/hierarchy5"/>
    <dgm:cxn modelId="{7E485BEE-BA36-490E-91C2-3ADD78C67AE7}" type="presParOf" srcId="{46894EE6-0027-4AA5-BFA1-D6A09D8B0D58}" destId="{C8DAE5B4-6C54-49E8-A52D-89D6F76AF553}" srcOrd="0" destOrd="0" presId="urn:microsoft.com/office/officeart/2005/8/layout/hierarchy5"/>
    <dgm:cxn modelId="{41FDC121-9302-48C7-ABE0-B96D62AE2B43}" type="presParOf" srcId="{46894EE6-0027-4AA5-BFA1-D6A09D8B0D58}" destId="{24CE9451-6460-4DF7-B085-5328BB4BAEB7}" srcOrd="1" destOrd="0" presId="urn:microsoft.com/office/officeart/2005/8/layout/hierarchy5"/>
    <dgm:cxn modelId="{5C9763D1-D7DE-4E1D-B9A7-837645109BDE}" type="presParOf" srcId="{39DED13B-1A7B-44CD-95C0-16C5A4633A26}" destId="{23FF481E-0363-4AC2-99AB-1472485FF184}" srcOrd="6" destOrd="0" presId="urn:microsoft.com/office/officeart/2005/8/layout/hierarchy5"/>
    <dgm:cxn modelId="{EB42CB0A-82FF-42C9-BAE1-21FFB16D87CB}" type="presParOf" srcId="{23FF481E-0363-4AC2-99AB-1472485FF184}" destId="{CF0276D2-102C-45C4-9D3B-07E9534A3449}" srcOrd="0" destOrd="0" presId="urn:microsoft.com/office/officeart/2005/8/layout/hierarchy5"/>
    <dgm:cxn modelId="{A917A3FF-5FC1-43F0-BACA-2FDF308A390F}" type="presParOf" srcId="{39DED13B-1A7B-44CD-95C0-16C5A4633A26}" destId="{5A718CC0-1239-4491-8BE3-0326E67BA7E5}" srcOrd="7" destOrd="0" presId="urn:microsoft.com/office/officeart/2005/8/layout/hierarchy5"/>
    <dgm:cxn modelId="{AFFCC71E-705A-4537-8313-ECC5CA30F4B3}" type="presParOf" srcId="{5A718CC0-1239-4491-8BE3-0326E67BA7E5}" destId="{ED855904-0022-4171-BB2C-92BE98CE7C13}" srcOrd="0" destOrd="0" presId="urn:microsoft.com/office/officeart/2005/8/layout/hierarchy5"/>
    <dgm:cxn modelId="{042FFB81-2946-4C2C-AAD4-D667EF0D6793}" type="presParOf" srcId="{5A718CC0-1239-4491-8BE3-0326E67BA7E5}" destId="{25225988-72A9-407B-944F-D80131627DC3}" srcOrd="1" destOrd="0" presId="urn:microsoft.com/office/officeart/2005/8/layout/hierarchy5"/>
    <dgm:cxn modelId="{40D1C099-7441-4E6C-9958-08D4A3FBCC66}" type="presParOf" srcId="{6D147EA4-50C1-445F-A4B2-B0D498D6A260}" destId="{2277BA16-3DFB-4000-B0DF-485832BC85E5}" srcOrd="1" destOrd="0" presId="urn:microsoft.com/office/officeart/2005/8/layout/hierarchy5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7F977-A12D-4B7F-BC5E-7C3AD598D6D4}">
      <dsp:nvSpPr>
        <dsp:cNvPr id="0" name=""/>
        <dsp:cNvSpPr/>
      </dsp:nvSpPr>
      <dsp:spPr>
        <a:xfrm>
          <a:off x="42969" y="1721737"/>
          <a:ext cx="1994960" cy="997480"/>
        </a:xfrm>
        <a:prstGeom prst="roundRect">
          <a:avLst>
            <a:gd name="adj" fmla="val 10000"/>
          </a:avLst>
        </a:prstGeom>
        <a:solidFill>
          <a:schemeClr val="accent1"/>
        </a:solidFill>
        <a:ln w="38100" cap="flat" cmpd="sng" algn="ctr">
          <a:noFill/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Architecture, Design, and Workload</a:t>
          </a:r>
        </a:p>
      </dsp:txBody>
      <dsp:txXfrm>
        <a:off x="72184" y="1750952"/>
        <a:ext cx="1936530" cy="939050"/>
      </dsp:txXfrm>
    </dsp:sp>
    <dsp:sp modelId="{648B1A96-F454-4EC9-AF36-03899DA4157B}">
      <dsp:nvSpPr>
        <dsp:cNvPr id="0" name=""/>
        <dsp:cNvSpPr/>
      </dsp:nvSpPr>
      <dsp:spPr>
        <a:xfrm rot="17692822">
          <a:off x="1488578" y="1339936"/>
          <a:ext cx="189668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89668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89505" y="1312733"/>
        <a:ext cx="94834" cy="94834"/>
      </dsp:txXfrm>
    </dsp:sp>
    <dsp:sp modelId="{F1934139-BA0C-4690-A800-DB13469068A8}">
      <dsp:nvSpPr>
        <dsp:cNvPr id="0" name=""/>
        <dsp:cNvSpPr/>
      </dsp:nvSpPr>
      <dsp:spPr>
        <a:xfrm>
          <a:off x="2835914" y="1084"/>
          <a:ext cx="1994960" cy="997480"/>
        </a:xfrm>
        <a:prstGeom prst="roundRect">
          <a:avLst>
            <a:gd name="adj" fmla="val 10000"/>
          </a:avLst>
        </a:prstGeom>
        <a:solidFill>
          <a:srgbClr val="C00000"/>
        </a:solidFill>
        <a:ln w="38100" cap="flat" cmpd="sng" algn="ctr">
          <a:noFill/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Silent Data Error</a:t>
          </a:r>
        </a:p>
      </dsp:txBody>
      <dsp:txXfrm>
        <a:off x="2865129" y="30299"/>
        <a:ext cx="1936530" cy="939050"/>
      </dsp:txXfrm>
    </dsp:sp>
    <dsp:sp modelId="{43A4301B-0D0B-4790-BFF8-BF5D2446F63F}">
      <dsp:nvSpPr>
        <dsp:cNvPr id="0" name=""/>
        <dsp:cNvSpPr/>
      </dsp:nvSpPr>
      <dsp:spPr>
        <a:xfrm rot="19457599">
          <a:off x="1945562" y="1913487"/>
          <a:ext cx="98272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82720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2354" y="1909134"/>
        <a:ext cx="49136" cy="49136"/>
      </dsp:txXfrm>
    </dsp:sp>
    <dsp:sp modelId="{A5868809-1AFE-4799-8FC5-E9A889022FF1}">
      <dsp:nvSpPr>
        <dsp:cNvPr id="0" name=""/>
        <dsp:cNvSpPr/>
      </dsp:nvSpPr>
      <dsp:spPr>
        <a:xfrm>
          <a:off x="2835914" y="1148186"/>
          <a:ext cx="1994960" cy="997480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38100" cap="flat" cmpd="sng" algn="ctr">
          <a:noFill/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User Observed Error</a:t>
          </a:r>
        </a:p>
      </dsp:txBody>
      <dsp:txXfrm>
        <a:off x="2865129" y="1177401"/>
        <a:ext cx="1936530" cy="939050"/>
      </dsp:txXfrm>
    </dsp:sp>
    <dsp:sp modelId="{89D6CCC8-842E-430D-9856-BBD11D239B36}">
      <dsp:nvSpPr>
        <dsp:cNvPr id="0" name=""/>
        <dsp:cNvSpPr/>
      </dsp:nvSpPr>
      <dsp:spPr>
        <a:xfrm rot="2142401">
          <a:off x="1945562" y="2487038"/>
          <a:ext cx="982720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982720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12354" y="2482685"/>
        <a:ext cx="49136" cy="49136"/>
      </dsp:txXfrm>
    </dsp:sp>
    <dsp:sp modelId="{C8DAE5B4-6C54-49E8-A52D-89D6F76AF553}">
      <dsp:nvSpPr>
        <dsp:cNvPr id="0" name=""/>
        <dsp:cNvSpPr/>
      </dsp:nvSpPr>
      <dsp:spPr>
        <a:xfrm>
          <a:off x="2835914" y="2295289"/>
          <a:ext cx="1994960" cy="997480"/>
        </a:xfrm>
        <a:prstGeom prst="roundRect">
          <a:avLst>
            <a:gd name="adj" fmla="val 10000"/>
          </a:avLst>
        </a:prstGeom>
        <a:solidFill>
          <a:srgbClr val="FFFF00"/>
        </a:solidFill>
        <a:ln w="38100" cap="flat" cmpd="sng" algn="ctr">
          <a:noFill/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chemeClr val="bg2">
                  <a:lumMod val="50000"/>
                </a:schemeClr>
              </a:solidFill>
            </a:rPr>
            <a:t>Detected Uncorrected Error</a:t>
          </a:r>
          <a:endParaRPr lang="en-US" sz="23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865129" y="2324504"/>
        <a:ext cx="1936530" cy="939050"/>
      </dsp:txXfrm>
    </dsp:sp>
    <dsp:sp modelId="{23FF481E-0363-4AC2-99AB-1472485FF184}">
      <dsp:nvSpPr>
        <dsp:cNvPr id="0" name=""/>
        <dsp:cNvSpPr/>
      </dsp:nvSpPr>
      <dsp:spPr>
        <a:xfrm rot="3907178">
          <a:off x="1488578" y="3060589"/>
          <a:ext cx="1896688" cy="40429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896688" y="202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89505" y="3033387"/>
        <a:ext cx="94834" cy="94834"/>
      </dsp:txXfrm>
    </dsp:sp>
    <dsp:sp modelId="{ED855904-0022-4171-BB2C-92BE98CE7C13}">
      <dsp:nvSpPr>
        <dsp:cNvPr id="0" name=""/>
        <dsp:cNvSpPr/>
      </dsp:nvSpPr>
      <dsp:spPr>
        <a:xfrm>
          <a:off x="2835914" y="3442391"/>
          <a:ext cx="1994960" cy="997480"/>
        </a:xfrm>
        <a:prstGeom prst="roundRect">
          <a:avLst>
            <a:gd name="adj" fmla="val 10000"/>
          </a:avLst>
        </a:prstGeom>
        <a:solidFill>
          <a:srgbClr val="00B050"/>
        </a:solidFill>
        <a:ln w="38100" cap="flat" cmpd="sng" algn="ctr">
          <a:noFill/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Detected Corrected Error</a:t>
          </a:r>
        </a:p>
      </dsp:txBody>
      <dsp:txXfrm>
        <a:off x="2865129" y="3471606"/>
        <a:ext cx="1936530" cy="93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2" name="Shape 3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1pPr>
    <a:lvl2pPr indent="2286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2pPr>
    <a:lvl3pPr indent="4572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3pPr>
    <a:lvl4pPr indent="6858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4pPr>
    <a:lvl5pPr indent="9144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5pPr>
    <a:lvl6pPr indent="11430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6pPr>
    <a:lvl7pPr indent="13716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7pPr>
    <a:lvl8pPr indent="16002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8pPr>
    <a:lvl9pPr indent="1828800" latinLnBrk="0">
      <a:defRPr sz="1200">
        <a:solidFill>
          <a:srgbClr val="525252"/>
        </a:solidFill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endParaRPr lang="en-US" sz="1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1875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297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7425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693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91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32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48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42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79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683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75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603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E9440D-BC36-532D-0994-F11CC2071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1A386D-B338-629F-4303-18E4586502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8147AB-8811-E75D-8986-1B7F88F095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25FEF-66DC-8FA3-16A2-2DCD0E7638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552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26436886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556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5FEAC4-CD94-1252-C2A0-F8DD6C1BA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37AA7F-A10D-CF4C-7644-132BD8546E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E6995D-1B76-E81A-3096-055FEBC66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53F55-27EC-E88A-4DCC-AB7C928279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1248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42F222-530E-E2EB-D5E9-D7D2276C5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7BF355-5480-141A-117D-24CCB2F5AE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E37426-814D-6EE3-20CE-F461377B57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3E98E-42C1-5FCD-0204-E82AAFD7F7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034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222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557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441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325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B65DD4-02C6-2DD8-9AB4-96A486744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DB2EB9-0C3D-FA7A-1B44-1E229B7278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DF15B6-B358-A7DE-592D-8AB4588631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4B46E-C92A-AADB-D8EC-DAEFD3246C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309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673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228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268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485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85076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7310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3" y="466725"/>
            <a:ext cx="6945313" cy="3906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8675" y="8757590"/>
            <a:ext cx="3005508" cy="461010"/>
          </a:xfrm>
          <a:prstGeom prst="rect">
            <a:avLst/>
          </a:prstGeom>
        </p:spPr>
        <p:txBody>
          <a:bodyPr lIns="92318" tIns="46159" rIns="92318" bIns="46159"/>
          <a:lstStyle/>
          <a:p>
            <a:pPr>
              <a:defRPr/>
            </a:pPr>
            <a:fld id="{F6434FF2-8092-4425-9A83-3CDCB2AC771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763" y="466725"/>
            <a:ext cx="6945313" cy="39068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28675" y="8757590"/>
            <a:ext cx="3005508" cy="461010"/>
          </a:xfrm>
          <a:prstGeom prst="rect">
            <a:avLst/>
          </a:prstGeom>
        </p:spPr>
        <p:txBody>
          <a:bodyPr lIns="92318" tIns="46159" rIns="92318" bIns="46159"/>
          <a:lstStyle/>
          <a:p>
            <a:pPr>
              <a:defRPr/>
            </a:pPr>
            <a:fld id="{F6434FF2-8092-4425-9A83-3CDCB2AC771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434FF2-8092-4425-9A83-3CDCB2AC771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6867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41462-F63C-A509-68AB-10211FAA2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28975F-C234-2155-64F6-1EA758038D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DDD0D3-DC66-CAA6-FD15-46DB83156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E7D32-9202-1023-E018-28EBF9FF9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762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09FC6-507B-4BB7-BDB5-FC97991157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469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002667">
              <a:defRPr/>
            </a:pP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D92567-D7D7-4223-A842-9A06E6D4E1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605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229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709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3237877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8A6AFF-AE24-AB66-9BB3-C351E8EFD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FE0B28-D633-4A54-C55C-3CD3005B71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4AC688-E45F-D23C-303A-A6D4C0724A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199041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-toc-no-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17A266-4453-DB3D-14C4-FC5191223A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2900" y="6528934"/>
            <a:ext cx="1389793" cy="238445"/>
          </a:xfrm>
          <a:prstGeom prst="rect">
            <a:avLst/>
          </a:prstGeom>
        </p:spPr>
      </p:pic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C3DF33FE-57BC-273E-8F5C-8A1F0D130E7E}"/>
              </a:ext>
            </a:extLst>
          </p:cNvPr>
          <p:cNvSpPr txBox="1"/>
          <p:nvPr userDrawn="1"/>
        </p:nvSpPr>
        <p:spPr>
          <a:xfrm>
            <a:off x="324809" y="6510549"/>
            <a:ext cx="112145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>
                <a:solidFill>
                  <a:srgbClr val="525252"/>
                </a:solidFill>
              </a:rPr>
              <a:t>Intel Confidential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45867C5-40E5-FA6B-368F-B8BACAE330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038" y="724773"/>
            <a:ext cx="10379075" cy="256698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200" b="0" i="0">
                <a:latin typeface="IntelOne Display Light" panose="020B0403020203020204" pitchFamily="34" charset="77"/>
              </a:defRPr>
            </a:lvl1pPr>
            <a:lvl2pPr marL="457200" indent="0">
              <a:buFontTx/>
              <a:buNone/>
              <a:defRPr sz="7200" b="0" i="0">
                <a:latin typeface="IntelOne Display Light" panose="020B0403020203020204" pitchFamily="34" charset="77"/>
              </a:defRPr>
            </a:lvl2pPr>
            <a:lvl3pPr marL="914400" indent="0">
              <a:buFontTx/>
              <a:buNone/>
              <a:defRPr sz="7200" b="0" i="0">
                <a:latin typeface="IntelOne Display Light" panose="020B0403020203020204" pitchFamily="34" charset="77"/>
              </a:defRPr>
            </a:lvl3pPr>
            <a:lvl4pPr marL="1371600" indent="0">
              <a:buFontTx/>
              <a:buNone/>
              <a:defRPr sz="7200" b="0" i="0">
                <a:latin typeface="IntelOne Display Light" panose="020B0403020203020204" pitchFamily="34" charset="77"/>
              </a:defRPr>
            </a:lvl4pPr>
            <a:lvl5pPr marL="1828800" indent="0">
              <a:buFontTx/>
              <a:buNone/>
              <a:defRPr sz="7200" b="0" i="0">
                <a:latin typeface="IntelOne Display Light" panose="020B04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4E2D72A-195E-F347-B705-43A761D45E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9838" y="3693400"/>
            <a:ext cx="979488" cy="2179637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1pPr>
            <a:lvl2pPr marL="4572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2pPr>
            <a:lvl3pPr marL="9144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3pPr>
            <a:lvl4pPr marL="13716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4pPr>
            <a:lvl5pPr marL="18288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2AC664D-73B7-37A2-81BF-4A46E1A1B1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04963" y="3694113"/>
            <a:ext cx="2228850" cy="214312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l">
              <a:lnSpc>
                <a:spcPct val="100000"/>
              </a:lnSpc>
              <a:buNone/>
              <a:defRPr sz="2000"/>
            </a:lvl2pPr>
            <a:lvl3pPr marL="914400" indent="0" algn="l">
              <a:lnSpc>
                <a:spcPct val="100000"/>
              </a:lnSpc>
              <a:buNone/>
              <a:defRPr sz="2000"/>
            </a:lvl3pPr>
            <a:lvl4pPr marL="1371600" indent="0" algn="l">
              <a:lnSpc>
                <a:spcPct val="100000"/>
              </a:lnSpc>
              <a:buNone/>
              <a:defRPr sz="2000"/>
            </a:lvl4pPr>
            <a:lvl5pPr marL="1828800" indent="0" algn="l">
              <a:lnSpc>
                <a:spcPct val="100000"/>
              </a:lnSpc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BF2A5489-45AD-96BE-CA4A-4ED0765D38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31447" y="3693400"/>
            <a:ext cx="979488" cy="2179637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1pPr>
            <a:lvl2pPr marL="4572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2pPr>
            <a:lvl3pPr marL="9144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3pPr>
            <a:lvl4pPr marL="13716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4pPr>
            <a:lvl5pPr marL="1828800" indent="0" algn="r">
              <a:lnSpc>
                <a:spcPct val="100000"/>
              </a:lnSpc>
              <a:buNone/>
              <a:defRPr sz="2000" b="0" i="0">
                <a:solidFill>
                  <a:srgbClr val="0056B4"/>
                </a:solidFill>
                <a:latin typeface="IntelOne Text Medium" panose="020B05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39540FBB-B621-7A78-7910-C7B019FD91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89258" y="3694113"/>
            <a:ext cx="2228850" cy="214312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000"/>
            </a:lvl1pPr>
            <a:lvl2pPr marL="457200" indent="0" algn="l">
              <a:lnSpc>
                <a:spcPct val="100000"/>
              </a:lnSpc>
              <a:buNone/>
              <a:defRPr sz="2000"/>
            </a:lvl2pPr>
            <a:lvl3pPr marL="914400" indent="0" algn="l">
              <a:lnSpc>
                <a:spcPct val="100000"/>
              </a:lnSpc>
              <a:buNone/>
              <a:defRPr sz="2000"/>
            </a:lvl3pPr>
            <a:lvl4pPr marL="1371600" indent="0" algn="l">
              <a:lnSpc>
                <a:spcPct val="100000"/>
              </a:lnSpc>
              <a:buNone/>
              <a:defRPr sz="2000"/>
            </a:lvl4pPr>
            <a:lvl5pPr marL="1828800" indent="0" algn="l">
              <a:lnSpc>
                <a:spcPct val="100000"/>
              </a:lnSpc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A0BF75A7-B858-F9B2-3912-A470DDACCBE0}"/>
              </a:ext>
            </a:extLst>
          </p:cNvPr>
          <p:cNvSpPr txBox="1"/>
          <p:nvPr userDrawn="1"/>
        </p:nvSpPr>
        <p:spPr>
          <a:xfrm>
            <a:off x="4695518" y="6507673"/>
            <a:ext cx="352545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lang="en-US" dirty="0">
                <a:solidFill>
                  <a:srgbClr val="525252"/>
                </a:solidFill>
              </a:rPr>
              <a:t>Foundry Q&amp;R PF Rad Effects Team; NS</a:t>
            </a:r>
            <a:endParaRPr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5149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031" y="3885640"/>
            <a:ext cx="8535939" cy="1753721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016" y="2130519"/>
            <a:ext cx="10363970" cy="146937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357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121825" y="6528976"/>
            <a:ext cx="4948341" cy="2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181B3968-D809-440E-BB8A-43843B08719C}" type="slidenum">
              <a:rPr lang="en-US" sz="1235" b="1" smtClean="0">
                <a:solidFill>
                  <a:srgbClr val="FFFFFF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35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091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Arial Headline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607484" y="1604434"/>
            <a:ext cx="10970683" cy="4567767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133">
                <a:solidFill>
                  <a:schemeClr val="tx2"/>
                </a:solidFill>
              </a:defRPr>
            </a:lvl3pPr>
            <a:lvl4pPr>
              <a:defRPr sz="1867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18pt Arial body text</a:t>
            </a:r>
          </a:p>
          <a:p>
            <a:pPr lvl="1"/>
            <a:r>
              <a:rPr lang="en-US" dirty="0"/>
              <a:t>18pt Arial bullet one</a:t>
            </a:r>
          </a:p>
          <a:p>
            <a:pPr lvl="2"/>
            <a:r>
              <a:rPr lang="en-US" dirty="0"/>
              <a:t>16pt Arial sub-bullet</a:t>
            </a:r>
          </a:p>
          <a:p>
            <a:pPr lvl="3"/>
            <a:r>
              <a:rPr lang="en-US" dirty="0"/>
              <a:t>14pt Arial fourth level</a:t>
            </a:r>
          </a:p>
          <a:p>
            <a:pPr lvl="4"/>
            <a:r>
              <a:rPr lang="en-US" dirty="0"/>
              <a:t>12pt Arial fifth level</a:t>
            </a:r>
          </a:p>
        </p:txBody>
      </p:sp>
    </p:spTree>
    <p:extLst>
      <p:ext uri="{BB962C8B-B14F-4D97-AF65-F5344CB8AC3E}">
        <p14:creationId xmlns:p14="http://schemas.microsoft.com/office/powerpoint/2010/main" val="382440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>
            <a:extLst>
              <a:ext uri="{FF2B5EF4-FFF2-40B4-BE49-F238E27FC236}">
                <a16:creationId xmlns:a16="http://schemas.microsoft.com/office/drawing/2014/main" id="{14C27936-4608-A44C-9C6E-3708646E200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71370" y="571500"/>
            <a:ext cx="11010816" cy="95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40pt Intel Clear Light Text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0C540-99BD-45E3-99D2-78C2032EBE57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571370" y="1673454"/>
            <a:ext cx="11010900" cy="45749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2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-toc-no-bars">
    <p:bg>
      <p:bgPr>
        <a:gradFill>
          <a:gsLst>
            <a:gs pos="0">
              <a:srgbClr val="0056B4"/>
            </a:gs>
            <a:gs pos="75000">
              <a:srgbClr val="001E5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6783" y="6553044"/>
            <a:ext cx="166713" cy="1538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45867C5-40E5-FA6B-368F-B8BACAE330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1038" y="724773"/>
            <a:ext cx="10379075" cy="256698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7200" b="0" i="0">
                <a:solidFill>
                  <a:schemeClr val="bg1"/>
                </a:solidFill>
                <a:latin typeface="IntelOne Display Light" panose="020B0403020203020204" pitchFamily="34" charset="77"/>
              </a:defRPr>
            </a:lvl1pPr>
            <a:lvl2pPr marL="457200" indent="0">
              <a:buFontTx/>
              <a:buNone/>
              <a:defRPr sz="7200" b="0" i="0">
                <a:solidFill>
                  <a:schemeClr val="bg1"/>
                </a:solidFill>
                <a:latin typeface="IntelOne Display Light" panose="020B0403020203020204" pitchFamily="34" charset="77"/>
              </a:defRPr>
            </a:lvl2pPr>
            <a:lvl3pPr marL="914400" indent="0">
              <a:buFontTx/>
              <a:buNone/>
              <a:defRPr sz="7200" b="0" i="0">
                <a:solidFill>
                  <a:schemeClr val="bg1"/>
                </a:solidFill>
                <a:latin typeface="IntelOne Display Light" panose="020B0403020203020204" pitchFamily="34" charset="77"/>
              </a:defRPr>
            </a:lvl3pPr>
            <a:lvl4pPr marL="1371600" indent="0">
              <a:buFontTx/>
              <a:buNone/>
              <a:defRPr sz="7200" b="0" i="0">
                <a:solidFill>
                  <a:schemeClr val="bg1"/>
                </a:solidFill>
                <a:latin typeface="IntelOne Display Light" panose="020B0403020203020204" pitchFamily="34" charset="77"/>
              </a:defRPr>
            </a:lvl4pPr>
            <a:lvl5pPr marL="1828800" indent="0">
              <a:buFontTx/>
              <a:buNone/>
              <a:defRPr sz="7200" b="0" i="0">
                <a:solidFill>
                  <a:schemeClr val="bg1"/>
                </a:solidFill>
                <a:latin typeface="IntelOne Display Light" panose="020B04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4E2D72A-195E-F347-B705-43A761D45E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9838" y="3693400"/>
            <a:ext cx="979488" cy="2179637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1pPr>
            <a:lvl2pPr marL="4572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2pPr>
            <a:lvl3pPr marL="9144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3pPr>
            <a:lvl4pPr marL="13716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4pPr>
            <a:lvl5pPr marL="18288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2AC664D-73B7-37A2-81BF-4A46E1A1B1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04963" y="3694113"/>
            <a:ext cx="2228850" cy="214312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2pPr>
            <a:lvl3pPr marL="9144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3pPr>
            <a:lvl4pPr marL="13716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4pPr>
            <a:lvl5pPr marL="18288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BF2A5489-45AD-96BE-CA4A-4ED0765D38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31447" y="3693400"/>
            <a:ext cx="979488" cy="2179637"/>
          </a:xfrm>
        </p:spPr>
        <p:txBody>
          <a:bodyPr>
            <a:noAutofit/>
          </a:bodyPr>
          <a:lstStyle>
            <a:lvl1pPr marL="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1pPr>
            <a:lvl2pPr marL="4572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2pPr>
            <a:lvl3pPr marL="9144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3pPr>
            <a:lvl4pPr marL="13716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4pPr>
            <a:lvl5pPr marL="1828800" indent="0" algn="r">
              <a:lnSpc>
                <a:spcPct val="100000"/>
              </a:lnSpc>
              <a:buNone/>
              <a:defRPr sz="2000" b="0" i="0">
                <a:solidFill>
                  <a:srgbClr val="00C7FD"/>
                </a:solidFill>
                <a:latin typeface="IntelOne Text Medium" panose="020B0503020203020204" pitchFamily="34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39540FBB-B621-7A78-7910-C7B019FD911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789258" y="3694113"/>
            <a:ext cx="2228850" cy="214312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1pPr>
            <a:lvl2pPr marL="4572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2pPr>
            <a:lvl3pPr marL="9144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3pPr>
            <a:lvl4pPr marL="13716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4pPr>
            <a:lvl5pPr marL="1828800" indent="0" algn="l">
              <a:lnSpc>
                <a:spcPct val="100000"/>
              </a:lnSpc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0C97C5A9-10CF-D2C3-D48D-68E6B31E673F}"/>
              </a:ext>
            </a:extLst>
          </p:cNvPr>
          <p:cNvSpPr txBox="1"/>
          <p:nvPr userDrawn="1"/>
        </p:nvSpPr>
        <p:spPr>
          <a:xfrm>
            <a:off x="323373" y="6510549"/>
            <a:ext cx="112433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/>
              <a:t>Intel Confidential</a:t>
            </a:r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E2BD4A89-6081-00A8-9A1D-DC4F72986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898" y="6528480"/>
            <a:ext cx="1389797" cy="2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8078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white-blank-no-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CF2232EC-432F-B29A-08E0-D054A8FA147D}"/>
              </a:ext>
            </a:extLst>
          </p:cNvPr>
          <p:cNvSpPr txBox="1"/>
          <p:nvPr userDrawn="1"/>
        </p:nvSpPr>
        <p:spPr>
          <a:xfrm>
            <a:off x="324809" y="6510549"/>
            <a:ext cx="112145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>
                <a:solidFill>
                  <a:srgbClr val="525252"/>
                </a:solidFill>
              </a:rPr>
              <a:t>Intel Confidential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CC72FB-7AE9-1CF4-0AFD-5BCA984778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2900" y="6528934"/>
            <a:ext cx="1389793" cy="238445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90B05239-1A11-35F6-507C-3D4D0EBF75B3}"/>
              </a:ext>
            </a:extLst>
          </p:cNvPr>
          <p:cNvSpPr txBox="1"/>
          <p:nvPr userDrawn="1"/>
        </p:nvSpPr>
        <p:spPr>
          <a:xfrm>
            <a:off x="4695518" y="6507673"/>
            <a:ext cx="352545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lang="en-US" dirty="0">
                <a:solidFill>
                  <a:srgbClr val="525252"/>
                </a:solidFill>
              </a:rPr>
              <a:t>Foundry Q&amp;R PF Rad Effects Team; NS</a:t>
            </a:r>
            <a:endParaRPr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036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-title-and-content-no-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A14362-AD0A-D8D0-A0A6-7EA998D8B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972839-4156-BD20-7A41-510A09221E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000" y="1600200"/>
            <a:ext cx="10972800" cy="4403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76DFFCE-30CF-30CE-7C6F-CF80CFF99CE9}"/>
              </a:ext>
            </a:extLst>
          </p:cNvPr>
          <p:cNvSpPr txBox="1"/>
          <p:nvPr userDrawn="1"/>
        </p:nvSpPr>
        <p:spPr>
          <a:xfrm>
            <a:off x="324809" y="6510549"/>
            <a:ext cx="112145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>
                <a:solidFill>
                  <a:srgbClr val="525252"/>
                </a:solidFill>
              </a:rPr>
              <a:t>Intel Confidential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DF0B12-5B98-4744-0ECD-F6965DB908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2900" y="6528934"/>
            <a:ext cx="1389793" cy="238445"/>
          </a:xfrm>
          <a:prstGeom prst="rect">
            <a:avLst/>
          </a:prstGeom>
        </p:spPr>
      </p:pic>
      <p:sp>
        <p:nvSpPr>
          <p:cNvPr id="3" name="Rectangle 5">
            <a:extLst>
              <a:ext uri="{FF2B5EF4-FFF2-40B4-BE49-F238E27FC236}">
                <a16:creationId xmlns:a16="http://schemas.microsoft.com/office/drawing/2014/main" id="{0C81ADE1-1796-CBB0-BABB-6AE974E64EC0}"/>
              </a:ext>
            </a:extLst>
          </p:cNvPr>
          <p:cNvSpPr txBox="1"/>
          <p:nvPr userDrawn="1"/>
        </p:nvSpPr>
        <p:spPr>
          <a:xfrm>
            <a:off x="4695518" y="6507673"/>
            <a:ext cx="352545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lang="en-US" dirty="0">
                <a:solidFill>
                  <a:srgbClr val="525252"/>
                </a:solidFill>
              </a:rPr>
              <a:t>Foundry Q&amp;R PF Rad Effects Team; NS</a:t>
            </a:r>
            <a:endParaRPr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0583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white-title-and-content-2-no-b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Box 16"/>
          <p:cNvSpPr txBox="1"/>
          <p:nvPr/>
        </p:nvSpPr>
        <p:spPr>
          <a:xfrm>
            <a:off x="11832344" y="6553044"/>
            <a:ext cx="275591" cy="1651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 defTabSz="2438337">
              <a:defRPr sz="1000">
                <a:latin typeface="IntelOne Text"/>
                <a:ea typeface="IntelOne Text"/>
                <a:cs typeface="IntelOne Text"/>
                <a:sym typeface="IntelOne Text"/>
              </a:defRPr>
            </a:pPr>
            <a:endParaRPr/>
          </a:p>
        </p:txBody>
      </p:sp>
      <p:sp>
        <p:nvSpPr>
          <p:cNvPr id="254" name="Rectangle 18"/>
          <p:cNvSpPr/>
          <p:nvPr/>
        </p:nvSpPr>
        <p:spPr>
          <a:xfrm>
            <a:off x="5867398" y="402557"/>
            <a:ext cx="5874299" cy="60034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5" name="Click to edit title style"/>
          <p:cNvSpPr txBox="1">
            <a:spLocks noGrp="1"/>
          </p:cNvSpPr>
          <p:nvPr>
            <p:ph type="title" hasCustomPrompt="1"/>
          </p:nvPr>
        </p:nvSpPr>
        <p:spPr>
          <a:xfrm>
            <a:off x="925219" y="2614497"/>
            <a:ext cx="4838272" cy="1782384"/>
          </a:xfrm>
          <a:prstGeom prst="rect">
            <a:avLst/>
          </a:prstGeom>
        </p:spPr>
        <p:txBody>
          <a:bodyPr anchor="t"/>
          <a:lstStyle>
            <a:lvl1pPr>
              <a:defRPr sz="4800"/>
            </a:lvl1pPr>
          </a:lstStyle>
          <a:p>
            <a:r>
              <a:t>Click to edit title style</a:t>
            </a:r>
          </a:p>
        </p:txBody>
      </p:sp>
      <p:sp>
        <p:nvSpPr>
          <p:cNvPr id="256" name="Rectangle 16"/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7" name="Rectangle 13"/>
          <p:cNvSpPr/>
          <p:nvPr/>
        </p:nvSpPr>
        <p:spPr>
          <a:xfrm>
            <a:off x="5867398" y="402557"/>
            <a:ext cx="5874299" cy="60034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87622" y="546388"/>
            <a:ext cx="5433850" cy="1118708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3200"/>
            </a:lvl1pPr>
            <a:lvl2pPr marL="762000" indent="-304800">
              <a:buFontTx/>
              <a:defRPr sz="3200"/>
            </a:lvl2pPr>
            <a:lvl3pPr marL="1280160" indent="-365760">
              <a:buFontTx/>
              <a:defRPr sz="3200"/>
            </a:lvl3pPr>
            <a:lvl4pPr marL="1778000" indent="-406400">
              <a:buFontTx/>
              <a:defRPr sz="3200"/>
            </a:lvl4pPr>
            <a:lvl5pPr marL="2286000" indent="-457200">
              <a:buFontTx/>
              <a:defRPr sz="3200"/>
            </a:lvl5pPr>
          </a:lstStyle>
          <a:p>
            <a:r>
              <a:t>Click to edit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63" name="TextBox 17"/>
          <p:cNvSpPr txBox="1"/>
          <p:nvPr/>
        </p:nvSpPr>
        <p:spPr>
          <a:xfrm>
            <a:off x="11835200" y="6553044"/>
            <a:ext cx="269876" cy="1651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ctr" defTabSz="2438337">
              <a:defRPr sz="1000"/>
            </a:pPr>
            <a:endParaRPr/>
          </a:p>
        </p:txBody>
      </p:sp>
      <p:sp>
        <p:nvSpPr>
          <p:cNvPr id="264" name="Rectangle 14"/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825500">
              <a:defRPr sz="3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Rectangle 5">
            <a:extLst>
              <a:ext uri="{FF2B5EF4-FFF2-40B4-BE49-F238E27FC236}">
                <a16:creationId xmlns:a16="http://schemas.microsoft.com/office/drawing/2014/main" id="{CC9EBC98-7D69-6F17-9388-08AC222DAA30}"/>
              </a:ext>
            </a:extLst>
          </p:cNvPr>
          <p:cNvSpPr txBox="1"/>
          <p:nvPr userDrawn="1"/>
        </p:nvSpPr>
        <p:spPr>
          <a:xfrm>
            <a:off x="324809" y="6510549"/>
            <a:ext cx="1121459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>
                <a:solidFill>
                  <a:srgbClr val="525252"/>
                </a:solidFill>
              </a:rPr>
              <a:t>Intel Confidential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9EA235-8F98-E6CC-F20A-3F63D3F730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2900" y="6528934"/>
            <a:ext cx="1389793" cy="238445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718EB099-FA1D-CE4B-1171-E0F87FE577BD}"/>
              </a:ext>
            </a:extLst>
          </p:cNvPr>
          <p:cNvSpPr txBox="1"/>
          <p:nvPr userDrawn="1"/>
        </p:nvSpPr>
        <p:spPr>
          <a:xfrm>
            <a:off x="4695518" y="6507673"/>
            <a:ext cx="352545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lang="en-US" dirty="0">
                <a:solidFill>
                  <a:srgbClr val="525252"/>
                </a:solidFill>
              </a:rPr>
              <a:t>Foundry Q&amp;R PF Rad Effects Team; NS</a:t>
            </a:r>
            <a:endParaRPr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48465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-blank-no-bars">
    <p:bg>
      <p:bgPr>
        <a:gradFill flip="none" rotWithShape="1">
          <a:gsLst>
            <a:gs pos="0">
              <a:srgbClr val="0056B4"/>
            </a:gs>
            <a:gs pos="75000">
              <a:srgbClr val="001E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99462" y="6553044"/>
            <a:ext cx="141352" cy="1651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IntelOne Text Light"/>
                <a:ea typeface="IntelOne Text Light"/>
                <a:cs typeface="IntelOne Text Light"/>
                <a:sym typeface="IntelOne Text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309355-A287-E13A-8AD2-356F7B6E4834}"/>
              </a:ext>
            </a:extLst>
          </p:cNvPr>
          <p:cNvSpPr txBox="1"/>
          <p:nvPr userDrawn="1"/>
        </p:nvSpPr>
        <p:spPr>
          <a:xfrm>
            <a:off x="323373" y="6510549"/>
            <a:ext cx="112433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/>
              <a:t>Intel Confidential</a:t>
            </a:r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F2BD2BA2-4875-F6D9-47D6-764E36F7F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898" y="6528480"/>
            <a:ext cx="1389797" cy="2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40588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-title-and-content-no-bars">
    <p:bg>
      <p:bgPr>
        <a:gradFill flip="none" rotWithShape="1">
          <a:gsLst>
            <a:gs pos="0">
              <a:srgbClr val="0056B4"/>
            </a:gs>
            <a:gs pos="75000">
              <a:srgbClr val="001E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99462" y="6553044"/>
            <a:ext cx="141352" cy="1651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IntelOne Text Light"/>
                <a:ea typeface="IntelOne Text Light"/>
                <a:cs typeface="IntelOne Text Light"/>
                <a:sym typeface="IntelOne Text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309355-A287-E13A-8AD2-356F7B6E4834}"/>
              </a:ext>
            </a:extLst>
          </p:cNvPr>
          <p:cNvSpPr txBox="1"/>
          <p:nvPr userDrawn="1"/>
        </p:nvSpPr>
        <p:spPr>
          <a:xfrm>
            <a:off x="323373" y="6510549"/>
            <a:ext cx="112433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dirty="0"/>
              <a:t>Intel Confidential</a:t>
            </a:r>
          </a:p>
        </p:txBody>
      </p:sp>
      <p:pic>
        <p:nvPicPr>
          <p:cNvPr id="7" name="Picture 6" descr="A blue and black logo&#10;&#10;Description automatically generated">
            <a:extLst>
              <a:ext uri="{FF2B5EF4-FFF2-40B4-BE49-F238E27FC236}">
                <a16:creationId xmlns:a16="http://schemas.microsoft.com/office/drawing/2014/main" id="{F2BD2BA2-4875-F6D9-47D6-764E36F7FD2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898" y="6528480"/>
            <a:ext cx="1389797" cy="23935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2B333F7-D08C-91B6-B5BE-23FBBFD7B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kumimoji="0" lang="en-US" sz="4000" b="0" i="0" u="none" strike="noStrike" cap="none" spc="0" normalizeH="0" baseline="0" dirty="0">
                <a:ln>
                  <a:noFill/>
                </a:ln>
                <a:gradFill>
                  <a:gsLst>
                    <a:gs pos="56000">
                      <a:srgbClr val="6DDCFF"/>
                    </a:gs>
                    <a:gs pos="31000">
                      <a:srgbClr val="ADEEFF"/>
                    </a:gs>
                    <a:gs pos="99000">
                      <a:srgbClr val="00C7FD"/>
                    </a:gs>
                  </a:gsLst>
                  <a:lin ang="3600000" scaled="0"/>
                </a:gradFill>
                <a:effectLst/>
                <a:uFillTx/>
                <a:latin typeface="IntelOne Display Light"/>
                <a:ea typeface="IntelOne Display Light"/>
                <a:cs typeface="IntelOne Display Light"/>
                <a:sym typeface="IntelOne Text Light"/>
              </a:defRPr>
            </a:lvl1pPr>
          </a:lstStyle>
          <a:p>
            <a:pPr marL="0" marR="0" lvl="0" indent="0" algn="l" defTabSz="914400" rtl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A8501D0-7610-BC8E-FBCE-A93AA819E8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1000" y="1600200"/>
            <a:ext cx="10972800" cy="443909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787376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dark-title-and-content-2-no-bars">
    <p:bg>
      <p:bgPr>
        <a:gradFill flip="none" rotWithShape="1">
          <a:gsLst>
            <a:gs pos="0">
              <a:srgbClr val="0056B4"/>
            </a:gs>
            <a:gs pos="75000">
              <a:srgbClr val="001E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lick to edit title style"/>
          <p:cNvSpPr txBox="1">
            <a:spLocks noGrp="1"/>
          </p:cNvSpPr>
          <p:nvPr>
            <p:ph type="title" hasCustomPrompt="1"/>
          </p:nvPr>
        </p:nvSpPr>
        <p:spPr>
          <a:xfrm>
            <a:off x="925219" y="2614497"/>
            <a:ext cx="4838272" cy="178238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marR="0" indent="0" algn="l" defTabSz="914400" rtl="0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0" i="0" u="none" strike="noStrike" cap="none" spc="0" normalizeH="0" baseline="0" dirty="0">
                <a:ln>
                  <a:noFill/>
                </a:ln>
                <a:gradFill>
                  <a:gsLst>
                    <a:gs pos="56000">
                      <a:srgbClr val="6DDCFF"/>
                    </a:gs>
                    <a:gs pos="31000">
                      <a:srgbClr val="ADEEFF"/>
                    </a:gs>
                    <a:gs pos="99000">
                      <a:srgbClr val="00C7FD"/>
                    </a:gs>
                  </a:gsLst>
                  <a:lin ang="3600000" scaled="0"/>
                </a:gradFill>
                <a:effectLst/>
                <a:uFillTx/>
                <a:latin typeface="IntelOne Display Light"/>
                <a:ea typeface="IntelOne Display Light"/>
                <a:cs typeface="IntelOne Display Light"/>
                <a:sym typeface="IntelOne Display Light"/>
              </a:defRPr>
            </a:lvl1pPr>
          </a:lstStyle>
          <a:p>
            <a:r>
              <a:rPr dirty="0"/>
              <a:t>Click to edit title style</a:t>
            </a:r>
          </a:p>
        </p:txBody>
      </p:sp>
      <p:sp>
        <p:nvSpPr>
          <p:cNvPr id="23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62222" y="546388"/>
            <a:ext cx="5433850" cy="1118708"/>
          </a:xfrm>
          <a:prstGeom prst="rect">
            <a:avLst/>
          </a:prstGeom>
        </p:spPr>
        <p:txBody>
          <a:bodyPr anchor="ctr"/>
          <a:lstStyle>
            <a:lvl1pPr marL="0" indent="0">
              <a:buSzTx/>
              <a:buFontTx/>
              <a:buNone/>
              <a:defRPr sz="3200">
                <a:solidFill>
                  <a:srgbClr val="FFFFFF"/>
                </a:solidFill>
              </a:defRPr>
            </a:lvl1pPr>
            <a:lvl2pPr marL="762000" indent="-304800">
              <a:buFontTx/>
              <a:defRPr sz="3200">
                <a:solidFill>
                  <a:srgbClr val="FFFFFF"/>
                </a:solidFill>
              </a:defRPr>
            </a:lvl2pPr>
            <a:lvl3pPr marL="1280160" indent="-365760">
              <a:buFontTx/>
              <a:defRPr sz="3200">
                <a:solidFill>
                  <a:srgbClr val="FFFFFF"/>
                </a:solidFill>
              </a:defRPr>
            </a:lvl3pPr>
            <a:lvl4pPr marL="1778000" indent="-406400">
              <a:buFontTx/>
              <a:defRPr sz="3200">
                <a:solidFill>
                  <a:srgbClr val="FFFFFF"/>
                </a:solidFill>
              </a:defRPr>
            </a:lvl4pPr>
            <a:lvl5pPr marL="2286000" indent="-457200">
              <a:buFontTx/>
              <a:defRPr sz="3200">
                <a:solidFill>
                  <a:srgbClr val="FFFFFF"/>
                </a:solidFill>
              </a:defRPr>
            </a:lvl5pPr>
          </a:lstStyle>
          <a:p>
            <a:r>
              <a:t>Click to edit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99462" y="6553044"/>
            <a:ext cx="141352" cy="1651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IntelOne Text Light"/>
                <a:ea typeface="IntelOne Text Light"/>
                <a:cs typeface="IntelOne Text Light"/>
                <a:sym typeface="IntelOne Text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649C8B-C849-5AD5-F785-E5BEF7CDBA42}"/>
              </a:ext>
            </a:extLst>
          </p:cNvPr>
          <p:cNvSpPr txBox="1"/>
          <p:nvPr userDrawn="1"/>
        </p:nvSpPr>
        <p:spPr>
          <a:xfrm>
            <a:off x="323373" y="6510549"/>
            <a:ext cx="1124332" cy="256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t>Intel Confidential</a:t>
            </a:r>
          </a:p>
        </p:txBody>
      </p:sp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3AE95C9A-C031-A498-3C77-3793349A4D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898" y="6528480"/>
            <a:ext cx="1389797" cy="239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55809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3_Intel Logo">
    <p:bg>
      <p:bgPr>
        <a:gradFill flip="none" rotWithShape="1">
          <a:gsLst>
            <a:gs pos="0">
              <a:srgbClr val="0056B4"/>
            </a:gs>
            <a:gs pos="75000">
              <a:srgbClr val="001E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ue and red dot pattern&#10;&#10;Description automatically generated">
            <a:extLst>
              <a:ext uri="{FF2B5EF4-FFF2-40B4-BE49-F238E27FC236}">
                <a16:creationId xmlns:a16="http://schemas.microsoft.com/office/drawing/2014/main" id="{2B651D04-5BA3-C150-17D5-B7EFE856F4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6" t="2228" r="44256" b="50000"/>
          <a:stretch/>
        </p:blipFill>
        <p:spPr>
          <a:xfrm>
            <a:off x="3790885" y="0"/>
            <a:ext cx="8401115" cy="6858000"/>
          </a:xfrm>
          <a:prstGeom prst="rect">
            <a:avLst/>
          </a:prstGeom>
        </p:spPr>
      </p:pic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0CED3B90-FA32-BE0E-F4DE-36C7E7ECC5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2219" y="3045171"/>
            <a:ext cx="5307561" cy="91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8749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97939" y="6553044"/>
            <a:ext cx="144400" cy="1651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2438337">
              <a:defRPr sz="1000"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3810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idx="1"/>
          </p:nvPr>
        </p:nvSpPr>
        <p:spPr>
          <a:xfrm>
            <a:off x="381000" y="1600200"/>
            <a:ext cx="10972800" cy="4674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7D46E406-49F8-781B-2B24-CC04FB44D33E}"/>
              </a:ext>
            </a:extLst>
          </p:cNvPr>
          <p:cNvSpPr txBox="1"/>
          <p:nvPr userDrawn="1"/>
        </p:nvSpPr>
        <p:spPr>
          <a:xfrm>
            <a:off x="171528" y="6496910"/>
            <a:ext cx="2165014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pPr algn="ctr"/>
            <a:r>
              <a:rPr lang="en-US" dirty="0">
                <a:solidFill>
                  <a:srgbClr val="000000"/>
                </a:solidFill>
                <a:latin typeface="Raleway"/>
              </a:rPr>
              <a:t>CERN Presentation – April 12, 2024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2E595C-FC9F-0081-C684-416AF3A99A5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82900" y="6528934"/>
            <a:ext cx="1389793" cy="238445"/>
          </a:xfrm>
          <a:prstGeom prst="rect">
            <a:avLst/>
          </a:prstGeom>
        </p:spPr>
      </p:pic>
      <p:sp>
        <p:nvSpPr>
          <p:cNvPr id="2" name="Rectangle 5">
            <a:extLst>
              <a:ext uri="{FF2B5EF4-FFF2-40B4-BE49-F238E27FC236}">
                <a16:creationId xmlns:a16="http://schemas.microsoft.com/office/drawing/2014/main" id="{21301D29-700E-7D53-550F-4814529F3624}"/>
              </a:ext>
            </a:extLst>
          </p:cNvPr>
          <p:cNvSpPr txBox="1"/>
          <p:nvPr userDrawn="1"/>
        </p:nvSpPr>
        <p:spPr>
          <a:xfrm>
            <a:off x="4695518" y="6507673"/>
            <a:ext cx="352545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000">
                <a:solidFill>
                  <a:srgbClr val="FFFFFF"/>
                </a:solidFill>
                <a:latin typeface="IntelOne Text"/>
                <a:ea typeface="IntelOne Text"/>
                <a:cs typeface="IntelOne Text"/>
                <a:sym typeface="IntelOne Text"/>
              </a:defRPr>
            </a:lvl1pPr>
          </a:lstStyle>
          <a:p>
            <a:r>
              <a:rPr lang="en-US" dirty="0">
                <a:solidFill>
                  <a:srgbClr val="525252"/>
                </a:solidFill>
              </a:rPr>
              <a:t>Norbert Seifert; Foundry Q&amp;R Rad Effects Team</a:t>
            </a:r>
            <a:endParaRPr dirty="0">
              <a:solidFill>
                <a:srgbClr val="5252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65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87" r:id="rId10"/>
    <p:sldLayoutId id="2147483688" r:id="rId11"/>
    <p:sldLayoutId id="2147483689" r:id="rId12"/>
    <p:sldLayoutId id="2147483690" r:id="rId13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525252"/>
          </a:solidFill>
          <a:uFillTx/>
          <a:latin typeface="IntelOne Display Light"/>
          <a:ea typeface="IntelOne Display Light"/>
          <a:cs typeface="IntelOne Display Light"/>
          <a:sym typeface="IntelOne Display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4pPr>
      <a:lvl5pPr marL="2228850" marR="0" indent="-40005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IntelOne Display Regular"/>
        <a:buChar char="•"/>
        <a:tabLst/>
        <a:defRPr sz="2800" b="0" i="0" u="none" strike="noStrike" cap="none" spc="0" baseline="0">
          <a:solidFill>
            <a:srgbClr val="525252"/>
          </a:solidFill>
          <a:uFillTx/>
          <a:latin typeface="IntelOne Text Light"/>
          <a:ea typeface="IntelOne Text Light"/>
          <a:cs typeface="IntelOne Text Light"/>
          <a:sym typeface="IntelOne Text Light"/>
        </a:defRPr>
      </a:lvl9pPr>
    </p:bodyStyle>
    <p:otherStyle>
      <a:lvl1pPr marL="0" marR="0" indent="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1pPr>
      <a:lvl2pPr marL="0" marR="0" indent="4572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2pPr>
      <a:lvl3pPr marL="0" marR="0" indent="9144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3pPr>
      <a:lvl4pPr marL="0" marR="0" indent="13716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4pPr>
      <a:lvl5pPr marL="0" marR="0" indent="18288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5pPr>
      <a:lvl6pPr marL="0" marR="0" indent="22860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6pPr>
      <a:lvl7pPr marL="0" marR="0" indent="27432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7pPr>
      <a:lvl8pPr marL="0" marR="0" indent="32004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8pPr>
      <a:lvl9pPr marL="0" marR="0" indent="3657600" algn="ctr" defTabSz="243833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IntelOne Tex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9.pn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wnycstudios.org/story/bit-flip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50" y="935364"/>
            <a:ext cx="11624310" cy="146937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Radiation Effects in Intel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85415" y="3068650"/>
            <a:ext cx="7874934" cy="129147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ea typeface="宋体" charset="-122"/>
              </a:rPr>
              <a:t>Norbert Seifert</a:t>
            </a:r>
          </a:p>
          <a:p>
            <a:pPr>
              <a:spcBef>
                <a:spcPct val="0"/>
              </a:spcBef>
            </a:pPr>
            <a:endParaRPr lang="en-US" altLang="zh-CN" baseline="30000" dirty="0">
              <a:ea typeface="宋体" charset="-122"/>
            </a:endParaRPr>
          </a:p>
          <a:p>
            <a:pPr>
              <a:spcBef>
                <a:spcPct val="0"/>
              </a:spcBef>
            </a:pPr>
            <a:r>
              <a:rPr lang="en-US" altLang="zh-CN" baseline="30000" dirty="0">
                <a:ea typeface="宋体" charset="-122"/>
              </a:rPr>
              <a:t>Principal Engineer</a:t>
            </a:r>
          </a:p>
          <a:p>
            <a:pPr>
              <a:spcBef>
                <a:spcPct val="0"/>
              </a:spcBef>
            </a:pPr>
            <a:r>
              <a:rPr lang="en-US" altLang="zh-CN" baseline="30000" dirty="0">
                <a:ea typeface="宋体" charset="-122"/>
              </a:rPr>
              <a:t>Foundry Q&amp;R PF Rad Effects Team</a:t>
            </a:r>
            <a:br>
              <a:rPr lang="en-US" altLang="zh-CN" baseline="30000" dirty="0">
                <a:ea typeface="宋体" charset="-122"/>
              </a:rPr>
            </a:br>
            <a:r>
              <a:rPr lang="en-US" altLang="zh-CN" baseline="30000" dirty="0">
                <a:ea typeface="宋体" charset="-122"/>
              </a:rPr>
              <a:t>Intel Austria GmbH</a:t>
            </a:r>
          </a:p>
        </p:txBody>
      </p:sp>
      <p:sp>
        <p:nvSpPr>
          <p:cNvPr id="2" name="Rectangle 1"/>
          <p:cNvSpPr/>
          <p:nvPr/>
        </p:nvSpPr>
        <p:spPr>
          <a:xfrm>
            <a:off x="550967" y="5553304"/>
            <a:ext cx="11252554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Raleway"/>
              </a:rPr>
              <a:t>CERN Visit - April 12, </a:t>
            </a:r>
            <a:r>
              <a:rPr lang="en-US">
                <a:solidFill>
                  <a:srgbClr val="000000"/>
                </a:solidFill>
                <a:latin typeface="Raleway"/>
              </a:rPr>
              <a:t>2024 Talk</a:t>
            </a:r>
            <a:endParaRPr lang="en-US" dirty="0">
              <a:solidFill>
                <a:srgbClr val="000000"/>
              </a:solidFill>
              <a:latin typeface="Raleway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42DADB-4F7C-9461-137E-A159B8330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625" y="2300919"/>
            <a:ext cx="3532819" cy="26491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A94153C-D6AF-370D-270E-44F2D5499841}"/>
              </a:ext>
            </a:extLst>
          </p:cNvPr>
          <p:cNvGrpSpPr/>
          <p:nvPr/>
        </p:nvGrpSpPr>
        <p:grpSpPr>
          <a:xfrm>
            <a:off x="550967" y="1555023"/>
            <a:ext cx="2196649" cy="3747953"/>
            <a:chOff x="9212531" y="2595271"/>
            <a:chExt cx="1863043" cy="3481299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7C2830C-C36D-005F-0732-12D0FF029D12}"/>
                </a:ext>
              </a:extLst>
            </p:cNvPr>
            <p:cNvSpPr/>
            <p:nvPr/>
          </p:nvSpPr>
          <p:spPr>
            <a:xfrm>
              <a:off x="9218447" y="4670064"/>
              <a:ext cx="1843479" cy="1406506"/>
            </a:xfrm>
            <a:prstGeom prst="rect">
              <a:avLst/>
            </a:prstGeom>
            <a:solidFill>
              <a:srgbClr val="63B2F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Backside: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PowerVia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for Power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Delivery</a:t>
              </a:r>
            </a:p>
          </p:txBody>
        </p:sp>
        <p:sp>
          <p:nvSpPr>
            <p:cNvPr id="42138" name="Rectangle 42137">
              <a:extLst>
                <a:ext uri="{FF2B5EF4-FFF2-40B4-BE49-F238E27FC236}">
                  <a16:creationId xmlns:a16="http://schemas.microsoft.com/office/drawing/2014/main" id="{966A08AA-3C62-DBDA-6042-78C2A0B80937}"/>
                </a:ext>
              </a:extLst>
            </p:cNvPr>
            <p:cNvSpPr/>
            <p:nvPr/>
          </p:nvSpPr>
          <p:spPr>
            <a:xfrm>
              <a:off x="9212531" y="2595271"/>
              <a:ext cx="1863043" cy="1778816"/>
            </a:xfrm>
            <a:prstGeom prst="rect">
              <a:avLst/>
            </a:prstGeom>
            <a:solidFill>
              <a:srgbClr val="00A3F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Signal</a:t>
              </a:r>
              <a:b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Layers</a:t>
              </a:r>
            </a:p>
          </p:txBody>
        </p:sp>
        <p:sp>
          <p:nvSpPr>
            <p:cNvPr id="42139" name="Rectangle 42138">
              <a:extLst>
                <a:ext uri="{FF2B5EF4-FFF2-40B4-BE49-F238E27FC236}">
                  <a16:creationId xmlns:a16="http://schemas.microsoft.com/office/drawing/2014/main" id="{262F880A-B5C0-1D94-703E-F7596CA40E43}"/>
                </a:ext>
              </a:extLst>
            </p:cNvPr>
            <p:cNvSpPr/>
            <p:nvPr/>
          </p:nvSpPr>
          <p:spPr>
            <a:xfrm>
              <a:off x="9212531" y="4328457"/>
              <a:ext cx="1863043" cy="350766"/>
            </a:xfrm>
            <a:prstGeom prst="rect">
              <a:avLst/>
            </a:prstGeom>
            <a:solidFill>
              <a:srgbClr val="0BA1A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7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Transistors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Medium" panose="020B0703020203020204" pitchFamily="34" charset="0"/>
              </a:endParaRPr>
            </a:p>
          </p:txBody>
        </p:sp>
        <p:grpSp>
          <p:nvGrpSpPr>
            <p:cNvPr id="42140" name="Group 42139">
              <a:extLst>
                <a:ext uri="{FF2B5EF4-FFF2-40B4-BE49-F238E27FC236}">
                  <a16:creationId xmlns:a16="http://schemas.microsoft.com/office/drawing/2014/main" id="{6DE24A68-9822-7F4A-B249-B4D60BDF6E58}"/>
                </a:ext>
              </a:extLst>
            </p:cNvPr>
            <p:cNvGrpSpPr/>
            <p:nvPr/>
          </p:nvGrpSpPr>
          <p:grpSpPr>
            <a:xfrm>
              <a:off x="9911004" y="2639365"/>
              <a:ext cx="787430" cy="3381579"/>
              <a:chOff x="5702285" y="2354561"/>
              <a:chExt cx="787430" cy="3381579"/>
            </a:xfrm>
          </p:grpSpPr>
          <p:sp>
            <p:nvSpPr>
              <p:cNvPr id="42141" name="Rectangle 42140">
                <a:extLst>
                  <a:ext uri="{FF2B5EF4-FFF2-40B4-BE49-F238E27FC236}">
                    <a16:creationId xmlns:a16="http://schemas.microsoft.com/office/drawing/2014/main" id="{7F34CCDA-9138-42B9-B4FD-177CD990966C}"/>
                  </a:ext>
                </a:extLst>
              </p:cNvPr>
              <p:cNvSpPr/>
              <p:nvPr/>
            </p:nvSpPr>
            <p:spPr bwMode="auto">
              <a:xfrm>
                <a:off x="5706598" y="4055700"/>
                <a:ext cx="779143" cy="38958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2" name="Rectangle 42141">
                <a:extLst>
                  <a:ext uri="{FF2B5EF4-FFF2-40B4-BE49-F238E27FC236}">
                    <a16:creationId xmlns:a16="http://schemas.microsoft.com/office/drawing/2014/main" id="{DCD542DE-D848-8579-B5B0-7B8FCB340DA2}"/>
                  </a:ext>
                </a:extLst>
              </p:cNvPr>
              <p:cNvSpPr/>
              <p:nvPr/>
            </p:nvSpPr>
            <p:spPr bwMode="auto">
              <a:xfrm>
                <a:off x="5706598" y="3938828"/>
                <a:ext cx="779143" cy="77915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3" name="Rectangle 42142">
                <a:extLst>
                  <a:ext uri="{FF2B5EF4-FFF2-40B4-BE49-F238E27FC236}">
                    <a16:creationId xmlns:a16="http://schemas.microsoft.com/office/drawing/2014/main" id="{37E379A7-775F-91A6-5C5D-79B1B11B1942}"/>
                  </a:ext>
                </a:extLst>
              </p:cNvPr>
              <p:cNvSpPr/>
              <p:nvPr/>
            </p:nvSpPr>
            <p:spPr bwMode="auto">
              <a:xfrm>
                <a:off x="5706598" y="4016743"/>
                <a:ext cx="779143" cy="38958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4" name="Rectangle 42143">
                <a:extLst>
                  <a:ext uri="{FF2B5EF4-FFF2-40B4-BE49-F238E27FC236}">
                    <a16:creationId xmlns:a16="http://schemas.microsoft.com/office/drawing/2014/main" id="{3020127C-14F2-DA7B-E15B-FD5293C37F71}"/>
                  </a:ext>
                </a:extLst>
              </p:cNvPr>
              <p:cNvSpPr/>
              <p:nvPr/>
            </p:nvSpPr>
            <p:spPr bwMode="auto">
              <a:xfrm>
                <a:off x="5784512" y="3938828"/>
                <a:ext cx="23374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5" name="Rectangle 42144">
                <a:extLst>
                  <a:ext uri="{FF2B5EF4-FFF2-40B4-BE49-F238E27FC236}">
                    <a16:creationId xmlns:a16="http://schemas.microsoft.com/office/drawing/2014/main" id="{3B3A5F36-9840-4CB5-576A-09066D359649}"/>
                  </a:ext>
                </a:extLst>
              </p:cNvPr>
              <p:cNvSpPr/>
              <p:nvPr/>
            </p:nvSpPr>
            <p:spPr bwMode="auto">
              <a:xfrm>
                <a:off x="5901385" y="3938828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6" name="Rectangle 42145">
                <a:extLst>
                  <a:ext uri="{FF2B5EF4-FFF2-40B4-BE49-F238E27FC236}">
                    <a16:creationId xmlns:a16="http://schemas.microsoft.com/office/drawing/2014/main" id="{575E8D72-EAD1-23F5-4A0C-1C9137F19FE5}"/>
                  </a:ext>
                </a:extLst>
              </p:cNvPr>
              <p:cNvSpPr/>
              <p:nvPr/>
            </p:nvSpPr>
            <p:spPr bwMode="auto">
              <a:xfrm>
                <a:off x="5706598" y="3860912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147" name="Rectangle 42146">
                <a:extLst>
                  <a:ext uri="{FF2B5EF4-FFF2-40B4-BE49-F238E27FC236}">
                    <a16:creationId xmlns:a16="http://schemas.microsoft.com/office/drawing/2014/main" id="{03EE85BC-5192-F07B-F803-C8D725B85913}"/>
                  </a:ext>
                </a:extLst>
              </p:cNvPr>
              <p:cNvSpPr/>
              <p:nvPr/>
            </p:nvSpPr>
            <p:spPr bwMode="auto">
              <a:xfrm>
                <a:off x="6018257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8" name="Rectangle 42147">
                <a:extLst>
                  <a:ext uri="{FF2B5EF4-FFF2-40B4-BE49-F238E27FC236}">
                    <a16:creationId xmlns:a16="http://schemas.microsoft.com/office/drawing/2014/main" id="{FF0AB7D6-AE74-AE4C-244D-9A3D72D6A809}"/>
                  </a:ext>
                </a:extLst>
              </p:cNvPr>
              <p:cNvSpPr/>
              <p:nvPr/>
            </p:nvSpPr>
            <p:spPr bwMode="auto">
              <a:xfrm>
                <a:off x="60572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49" name="Rectangle 42148">
                <a:extLst>
                  <a:ext uri="{FF2B5EF4-FFF2-40B4-BE49-F238E27FC236}">
                    <a16:creationId xmlns:a16="http://schemas.microsoft.com/office/drawing/2014/main" id="{CA090B6F-B531-32B1-F32B-61DAFF5C08F9}"/>
                  </a:ext>
                </a:extLst>
              </p:cNvPr>
              <p:cNvSpPr/>
              <p:nvPr/>
            </p:nvSpPr>
            <p:spPr bwMode="auto">
              <a:xfrm>
                <a:off x="6096171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0" name="Rectangle 42149">
                <a:extLst>
                  <a:ext uri="{FF2B5EF4-FFF2-40B4-BE49-F238E27FC236}">
                    <a16:creationId xmlns:a16="http://schemas.microsoft.com/office/drawing/2014/main" id="{17A1C1D4-BA98-A12D-AF7B-F6B7C8DE4FB6}"/>
                  </a:ext>
                </a:extLst>
              </p:cNvPr>
              <p:cNvSpPr/>
              <p:nvPr/>
            </p:nvSpPr>
            <p:spPr bwMode="auto">
              <a:xfrm>
                <a:off x="61351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1" name="Rectangle 42150">
                <a:extLst>
                  <a:ext uri="{FF2B5EF4-FFF2-40B4-BE49-F238E27FC236}">
                    <a16:creationId xmlns:a16="http://schemas.microsoft.com/office/drawing/2014/main" id="{AAF0F6D9-011B-F1BF-AB20-3EEFC2F8696D}"/>
                  </a:ext>
                </a:extLst>
              </p:cNvPr>
              <p:cNvSpPr/>
              <p:nvPr/>
            </p:nvSpPr>
            <p:spPr bwMode="auto">
              <a:xfrm>
                <a:off x="58624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2" name="Rectangle 42151">
                <a:extLst>
                  <a:ext uri="{FF2B5EF4-FFF2-40B4-BE49-F238E27FC236}">
                    <a16:creationId xmlns:a16="http://schemas.microsoft.com/office/drawing/2014/main" id="{328C1B63-F410-3834-04A0-B5D9AE29576F}"/>
                  </a:ext>
                </a:extLst>
              </p:cNvPr>
              <p:cNvSpPr/>
              <p:nvPr/>
            </p:nvSpPr>
            <p:spPr bwMode="auto">
              <a:xfrm>
                <a:off x="5823471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3" name="Rectangle 42152">
                <a:extLst>
                  <a:ext uri="{FF2B5EF4-FFF2-40B4-BE49-F238E27FC236}">
                    <a16:creationId xmlns:a16="http://schemas.microsoft.com/office/drawing/2014/main" id="{F70F0B14-D002-2ABE-E152-C78FD6EECFE5}"/>
                  </a:ext>
                </a:extLst>
              </p:cNvPr>
              <p:cNvSpPr/>
              <p:nvPr/>
            </p:nvSpPr>
            <p:spPr bwMode="auto">
              <a:xfrm>
                <a:off x="594034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4" name="Rectangle 42153">
                <a:extLst>
                  <a:ext uri="{FF2B5EF4-FFF2-40B4-BE49-F238E27FC236}">
                    <a16:creationId xmlns:a16="http://schemas.microsoft.com/office/drawing/2014/main" id="{56E6CF2D-89FF-8FD1-0CE6-064B0C0929BA}"/>
                  </a:ext>
                </a:extLst>
              </p:cNvPr>
              <p:cNvSpPr/>
              <p:nvPr/>
            </p:nvSpPr>
            <p:spPr bwMode="auto">
              <a:xfrm>
                <a:off x="57845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5" name="Rectangle 42154">
                <a:extLst>
                  <a:ext uri="{FF2B5EF4-FFF2-40B4-BE49-F238E27FC236}">
                    <a16:creationId xmlns:a16="http://schemas.microsoft.com/office/drawing/2014/main" id="{18A415B2-A3E4-A1F2-9639-642C26AD25D9}"/>
                  </a:ext>
                </a:extLst>
              </p:cNvPr>
              <p:cNvSpPr/>
              <p:nvPr/>
            </p:nvSpPr>
            <p:spPr bwMode="auto">
              <a:xfrm>
                <a:off x="574555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6" name="Rectangle 42155">
                <a:extLst>
                  <a:ext uri="{FF2B5EF4-FFF2-40B4-BE49-F238E27FC236}">
                    <a16:creationId xmlns:a16="http://schemas.microsoft.com/office/drawing/2014/main" id="{09EB08DF-1CD6-6213-04E3-8DABF2752E5A}"/>
                  </a:ext>
                </a:extLst>
              </p:cNvPr>
              <p:cNvSpPr/>
              <p:nvPr/>
            </p:nvSpPr>
            <p:spPr bwMode="auto">
              <a:xfrm>
                <a:off x="5979300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7" name="Rectangle 42156">
                <a:extLst>
                  <a:ext uri="{FF2B5EF4-FFF2-40B4-BE49-F238E27FC236}">
                    <a16:creationId xmlns:a16="http://schemas.microsoft.com/office/drawing/2014/main" id="{E4650BF5-EB2F-601B-2526-F0506B138891}"/>
                  </a:ext>
                </a:extLst>
              </p:cNvPr>
              <p:cNvSpPr/>
              <p:nvPr/>
            </p:nvSpPr>
            <p:spPr bwMode="auto">
              <a:xfrm>
                <a:off x="617408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8" name="Rectangle 42157">
                <a:extLst>
                  <a:ext uri="{FF2B5EF4-FFF2-40B4-BE49-F238E27FC236}">
                    <a16:creationId xmlns:a16="http://schemas.microsoft.com/office/drawing/2014/main" id="{5B1CB7B6-58BC-CFD7-87CF-83E5CE1FC4B8}"/>
                  </a:ext>
                </a:extLst>
              </p:cNvPr>
              <p:cNvSpPr/>
              <p:nvPr/>
            </p:nvSpPr>
            <p:spPr bwMode="auto">
              <a:xfrm>
                <a:off x="621304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59" name="Rectangle 42158">
                <a:extLst>
                  <a:ext uri="{FF2B5EF4-FFF2-40B4-BE49-F238E27FC236}">
                    <a16:creationId xmlns:a16="http://schemas.microsoft.com/office/drawing/2014/main" id="{1B490E33-C650-CCCE-BF27-1148B3DB322F}"/>
                  </a:ext>
                </a:extLst>
              </p:cNvPr>
              <p:cNvSpPr/>
              <p:nvPr/>
            </p:nvSpPr>
            <p:spPr bwMode="auto">
              <a:xfrm>
                <a:off x="6252000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0" name="Rectangle 42159">
                <a:extLst>
                  <a:ext uri="{FF2B5EF4-FFF2-40B4-BE49-F238E27FC236}">
                    <a16:creationId xmlns:a16="http://schemas.microsoft.com/office/drawing/2014/main" id="{77AFD702-5A08-2B29-F2D0-7E5D2A15EE60}"/>
                  </a:ext>
                </a:extLst>
              </p:cNvPr>
              <p:cNvSpPr/>
              <p:nvPr/>
            </p:nvSpPr>
            <p:spPr bwMode="auto">
              <a:xfrm>
                <a:off x="629095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1" name="Rectangle 42160">
                <a:extLst>
                  <a:ext uri="{FF2B5EF4-FFF2-40B4-BE49-F238E27FC236}">
                    <a16:creationId xmlns:a16="http://schemas.microsoft.com/office/drawing/2014/main" id="{B2443B3A-F709-20A4-015E-621DD23E1965}"/>
                  </a:ext>
                </a:extLst>
              </p:cNvPr>
              <p:cNvSpPr/>
              <p:nvPr/>
            </p:nvSpPr>
            <p:spPr bwMode="auto">
              <a:xfrm>
                <a:off x="63299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2" name="Rectangle 42161">
                <a:extLst>
                  <a:ext uri="{FF2B5EF4-FFF2-40B4-BE49-F238E27FC236}">
                    <a16:creationId xmlns:a16="http://schemas.microsoft.com/office/drawing/2014/main" id="{6722D376-C515-C43B-13C1-22725B3FCC96}"/>
                  </a:ext>
                </a:extLst>
              </p:cNvPr>
              <p:cNvSpPr/>
              <p:nvPr/>
            </p:nvSpPr>
            <p:spPr bwMode="auto">
              <a:xfrm>
                <a:off x="636887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3" name="Rectangle 42162">
                <a:extLst>
                  <a:ext uri="{FF2B5EF4-FFF2-40B4-BE49-F238E27FC236}">
                    <a16:creationId xmlns:a16="http://schemas.microsoft.com/office/drawing/2014/main" id="{C1F41893-DD5D-D380-D5BD-533B590F6530}"/>
                  </a:ext>
                </a:extLst>
              </p:cNvPr>
              <p:cNvSpPr/>
              <p:nvPr/>
            </p:nvSpPr>
            <p:spPr bwMode="auto">
              <a:xfrm>
                <a:off x="64078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4" name="Rectangle 42163">
                <a:extLst>
                  <a:ext uri="{FF2B5EF4-FFF2-40B4-BE49-F238E27FC236}">
                    <a16:creationId xmlns:a16="http://schemas.microsoft.com/office/drawing/2014/main" id="{DABE518A-4BFA-A015-A96E-C4FFC549A2B4}"/>
                  </a:ext>
                </a:extLst>
              </p:cNvPr>
              <p:cNvSpPr/>
              <p:nvPr/>
            </p:nvSpPr>
            <p:spPr bwMode="auto">
              <a:xfrm>
                <a:off x="6446785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5" name="Rectangle 42164">
                <a:extLst>
                  <a:ext uri="{FF2B5EF4-FFF2-40B4-BE49-F238E27FC236}">
                    <a16:creationId xmlns:a16="http://schemas.microsoft.com/office/drawing/2014/main" id="{AA20504F-056C-DC1F-3C35-75B6BF3D98D2}"/>
                  </a:ext>
                </a:extLst>
              </p:cNvPr>
              <p:cNvSpPr/>
              <p:nvPr/>
            </p:nvSpPr>
            <p:spPr bwMode="auto">
              <a:xfrm>
                <a:off x="5706598" y="3782998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166" name="Freeform: Shape 42165">
                <a:extLst>
                  <a:ext uri="{FF2B5EF4-FFF2-40B4-BE49-F238E27FC236}">
                    <a16:creationId xmlns:a16="http://schemas.microsoft.com/office/drawing/2014/main" id="{0537CC67-0446-E783-831A-F80B8A5F5555}"/>
                  </a:ext>
                </a:extLst>
              </p:cNvPr>
              <p:cNvSpPr/>
              <p:nvPr/>
            </p:nvSpPr>
            <p:spPr bwMode="auto">
              <a:xfrm>
                <a:off x="5784512" y="3782998"/>
                <a:ext cx="233744" cy="77916"/>
              </a:xfrm>
              <a:custGeom>
                <a:avLst/>
                <a:gdLst>
                  <a:gd name="connsiteX0" fmla="*/ 0 w 233744"/>
                  <a:gd name="connsiteY0" fmla="*/ 0 h 77916"/>
                  <a:gd name="connsiteX1" fmla="*/ 116873 w 233744"/>
                  <a:gd name="connsiteY1" fmla="*/ 0 h 77916"/>
                  <a:gd name="connsiteX2" fmla="*/ 140247 w 233744"/>
                  <a:gd name="connsiteY2" fmla="*/ 0 h 77916"/>
                  <a:gd name="connsiteX3" fmla="*/ 233744 w 233744"/>
                  <a:gd name="connsiteY3" fmla="*/ 0 h 77916"/>
                  <a:gd name="connsiteX4" fmla="*/ 233744 w 233744"/>
                  <a:gd name="connsiteY4" fmla="*/ 38958 h 77916"/>
                  <a:gd name="connsiteX5" fmla="*/ 140247 w 233744"/>
                  <a:gd name="connsiteY5" fmla="*/ 38958 h 77916"/>
                  <a:gd name="connsiteX6" fmla="*/ 140247 w 233744"/>
                  <a:gd name="connsiteY6" fmla="*/ 77916 h 77916"/>
                  <a:gd name="connsiteX7" fmla="*/ 116873 w 233744"/>
                  <a:gd name="connsiteY7" fmla="*/ 77916 h 77916"/>
                  <a:gd name="connsiteX8" fmla="*/ 116873 w 233744"/>
                  <a:gd name="connsiteY8" fmla="*/ 38958 h 77916"/>
                  <a:gd name="connsiteX9" fmla="*/ 0 w 233744"/>
                  <a:gd name="connsiteY9" fmla="*/ 38958 h 7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744" h="77916">
                    <a:moveTo>
                      <a:pt x="0" y="0"/>
                    </a:moveTo>
                    <a:lnTo>
                      <a:pt x="116873" y="0"/>
                    </a:lnTo>
                    <a:lnTo>
                      <a:pt x="140247" y="0"/>
                    </a:lnTo>
                    <a:lnTo>
                      <a:pt x="233744" y="0"/>
                    </a:lnTo>
                    <a:lnTo>
                      <a:pt x="233744" y="38958"/>
                    </a:lnTo>
                    <a:lnTo>
                      <a:pt x="140247" y="38958"/>
                    </a:lnTo>
                    <a:lnTo>
                      <a:pt x="140247" y="77916"/>
                    </a:lnTo>
                    <a:lnTo>
                      <a:pt x="116873" y="77916"/>
                    </a:lnTo>
                    <a:lnTo>
                      <a:pt x="116873" y="38958"/>
                    </a:lnTo>
                    <a:lnTo>
                      <a:pt x="0" y="38958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7" name="Rectangle 42166">
                <a:extLst>
                  <a:ext uri="{FF2B5EF4-FFF2-40B4-BE49-F238E27FC236}">
                    <a16:creationId xmlns:a16="http://schemas.microsoft.com/office/drawing/2014/main" id="{9DD3C291-F443-355E-5BF8-7A2FA83A9D09}"/>
                  </a:ext>
                </a:extLst>
              </p:cNvPr>
              <p:cNvSpPr/>
              <p:nvPr/>
            </p:nvSpPr>
            <p:spPr bwMode="auto">
              <a:xfrm>
                <a:off x="5706598" y="3705083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168" name="Rectangle 42167">
                <a:extLst>
                  <a:ext uri="{FF2B5EF4-FFF2-40B4-BE49-F238E27FC236}">
                    <a16:creationId xmlns:a16="http://schemas.microsoft.com/office/drawing/2014/main" id="{E7C7EB25-DA3A-C8D3-502B-16B98CCCD266}"/>
                  </a:ext>
                </a:extLst>
              </p:cNvPr>
              <p:cNvSpPr/>
              <p:nvPr/>
            </p:nvSpPr>
            <p:spPr bwMode="auto">
              <a:xfrm>
                <a:off x="6018257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69" name="Rectangle 42168">
                <a:extLst>
                  <a:ext uri="{FF2B5EF4-FFF2-40B4-BE49-F238E27FC236}">
                    <a16:creationId xmlns:a16="http://schemas.microsoft.com/office/drawing/2014/main" id="{D8FBB4F4-4512-794C-7543-B1E5A4CCDDB0}"/>
                  </a:ext>
                </a:extLst>
              </p:cNvPr>
              <p:cNvSpPr/>
              <p:nvPr/>
            </p:nvSpPr>
            <p:spPr bwMode="auto">
              <a:xfrm>
                <a:off x="60572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0" name="Rectangle 42169">
                <a:extLst>
                  <a:ext uri="{FF2B5EF4-FFF2-40B4-BE49-F238E27FC236}">
                    <a16:creationId xmlns:a16="http://schemas.microsoft.com/office/drawing/2014/main" id="{B3A74797-2A8C-0043-0440-59CA711876D0}"/>
                  </a:ext>
                </a:extLst>
              </p:cNvPr>
              <p:cNvSpPr/>
              <p:nvPr/>
            </p:nvSpPr>
            <p:spPr bwMode="auto">
              <a:xfrm>
                <a:off x="6096171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1" name="Rectangle 42170">
                <a:extLst>
                  <a:ext uri="{FF2B5EF4-FFF2-40B4-BE49-F238E27FC236}">
                    <a16:creationId xmlns:a16="http://schemas.microsoft.com/office/drawing/2014/main" id="{7AC2547D-6EB9-EF1B-C281-3C3F77ECD36C}"/>
                  </a:ext>
                </a:extLst>
              </p:cNvPr>
              <p:cNvSpPr/>
              <p:nvPr/>
            </p:nvSpPr>
            <p:spPr bwMode="auto">
              <a:xfrm>
                <a:off x="61351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2" name="Rectangle 42171">
                <a:extLst>
                  <a:ext uri="{FF2B5EF4-FFF2-40B4-BE49-F238E27FC236}">
                    <a16:creationId xmlns:a16="http://schemas.microsoft.com/office/drawing/2014/main" id="{C5A8ADE2-0FBA-F932-5669-C5562857F165}"/>
                  </a:ext>
                </a:extLst>
              </p:cNvPr>
              <p:cNvSpPr/>
              <p:nvPr/>
            </p:nvSpPr>
            <p:spPr bwMode="auto">
              <a:xfrm>
                <a:off x="58624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3" name="Rectangle 42172">
                <a:extLst>
                  <a:ext uri="{FF2B5EF4-FFF2-40B4-BE49-F238E27FC236}">
                    <a16:creationId xmlns:a16="http://schemas.microsoft.com/office/drawing/2014/main" id="{7FFA061C-C495-6417-DBB2-1FB4F0E8078E}"/>
                  </a:ext>
                </a:extLst>
              </p:cNvPr>
              <p:cNvSpPr/>
              <p:nvPr/>
            </p:nvSpPr>
            <p:spPr bwMode="auto">
              <a:xfrm>
                <a:off x="5823471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4" name="Rectangle 42173">
                <a:extLst>
                  <a:ext uri="{FF2B5EF4-FFF2-40B4-BE49-F238E27FC236}">
                    <a16:creationId xmlns:a16="http://schemas.microsoft.com/office/drawing/2014/main" id="{E7168B83-C1E0-986B-874F-DFA40EBB431D}"/>
                  </a:ext>
                </a:extLst>
              </p:cNvPr>
              <p:cNvSpPr/>
              <p:nvPr/>
            </p:nvSpPr>
            <p:spPr bwMode="auto">
              <a:xfrm>
                <a:off x="594034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5" name="Rectangle 42174">
                <a:extLst>
                  <a:ext uri="{FF2B5EF4-FFF2-40B4-BE49-F238E27FC236}">
                    <a16:creationId xmlns:a16="http://schemas.microsoft.com/office/drawing/2014/main" id="{28195724-9DFD-E0AF-40FD-5954F2962DF9}"/>
                  </a:ext>
                </a:extLst>
              </p:cNvPr>
              <p:cNvSpPr/>
              <p:nvPr/>
            </p:nvSpPr>
            <p:spPr bwMode="auto">
              <a:xfrm>
                <a:off x="57845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6" name="Rectangle 42175">
                <a:extLst>
                  <a:ext uri="{FF2B5EF4-FFF2-40B4-BE49-F238E27FC236}">
                    <a16:creationId xmlns:a16="http://schemas.microsoft.com/office/drawing/2014/main" id="{BCC47EE7-196E-B845-0AA9-468363F03D63}"/>
                  </a:ext>
                </a:extLst>
              </p:cNvPr>
              <p:cNvSpPr/>
              <p:nvPr/>
            </p:nvSpPr>
            <p:spPr bwMode="auto">
              <a:xfrm>
                <a:off x="574555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7" name="Rectangle 42176">
                <a:extLst>
                  <a:ext uri="{FF2B5EF4-FFF2-40B4-BE49-F238E27FC236}">
                    <a16:creationId xmlns:a16="http://schemas.microsoft.com/office/drawing/2014/main" id="{28034C47-9830-8FC8-B8B1-A4CB5628B7C7}"/>
                  </a:ext>
                </a:extLst>
              </p:cNvPr>
              <p:cNvSpPr/>
              <p:nvPr/>
            </p:nvSpPr>
            <p:spPr bwMode="auto">
              <a:xfrm>
                <a:off x="5979300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8" name="Rectangle 42177">
                <a:extLst>
                  <a:ext uri="{FF2B5EF4-FFF2-40B4-BE49-F238E27FC236}">
                    <a16:creationId xmlns:a16="http://schemas.microsoft.com/office/drawing/2014/main" id="{0C88FC11-F94D-F6E6-7F3C-C9DD95B4FD55}"/>
                  </a:ext>
                </a:extLst>
              </p:cNvPr>
              <p:cNvSpPr/>
              <p:nvPr/>
            </p:nvSpPr>
            <p:spPr bwMode="auto">
              <a:xfrm>
                <a:off x="617408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79" name="Rectangle 42178">
                <a:extLst>
                  <a:ext uri="{FF2B5EF4-FFF2-40B4-BE49-F238E27FC236}">
                    <a16:creationId xmlns:a16="http://schemas.microsoft.com/office/drawing/2014/main" id="{080738AA-ED63-851A-F489-D84A8BB009F0}"/>
                  </a:ext>
                </a:extLst>
              </p:cNvPr>
              <p:cNvSpPr/>
              <p:nvPr/>
            </p:nvSpPr>
            <p:spPr bwMode="auto">
              <a:xfrm>
                <a:off x="621304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0" name="Rectangle 42179">
                <a:extLst>
                  <a:ext uri="{FF2B5EF4-FFF2-40B4-BE49-F238E27FC236}">
                    <a16:creationId xmlns:a16="http://schemas.microsoft.com/office/drawing/2014/main" id="{4AA6CB4F-8916-9D37-CDCD-7D87A4F78656}"/>
                  </a:ext>
                </a:extLst>
              </p:cNvPr>
              <p:cNvSpPr/>
              <p:nvPr/>
            </p:nvSpPr>
            <p:spPr bwMode="auto">
              <a:xfrm>
                <a:off x="6252000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1" name="Rectangle 42180">
                <a:extLst>
                  <a:ext uri="{FF2B5EF4-FFF2-40B4-BE49-F238E27FC236}">
                    <a16:creationId xmlns:a16="http://schemas.microsoft.com/office/drawing/2014/main" id="{C8FF9C3E-22A2-D867-E804-870FD429F49C}"/>
                  </a:ext>
                </a:extLst>
              </p:cNvPr>
              <p:cNvSpPr/>
              <p:nvPr/>
            </p:nvSpPr>
            <p:spPr bwMode="auto">
              <a:xfrm>
                <a:off x="629095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2" name="Rectangle 42181">
                <a:extLst>
                  <a:ext uri="{FF2B5EF4-FFF2-40B4-BE49-F238E27FC236}">
                    <a16:creationId xmlns:a16="http://schemas.microsoft.com/office/drawing/2014/main" id="{430E70D5-E888-42FA-6FA7-6C24AD971F05}"/>
                  </a:ext>
                </a:extLst>
              </p:cNvPr>
              <p:cNvSpPr/>
              <p:nvPr/>
            </p:nvSpPr>
            <p:spPr bwMode="auto">
              <a:xfrm>
                <a:off x="63299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3" name="Rectangle 42182">
                <a:extLst>
                  <a:ext uri="{FF2B5EF4-FFF2-40B4-BE49-F238E27FC236}">
                    <a16:creationId xmlns:a16="http://schemas.microsoft.com/office/drawing/2014/main" id="{8EA0606A-87EA-A233-ED7E-3017A4EE91EB}"/>
                  </a:ext>
                </a:extLst>
              </p:cNvPr>
              <p:cNvSpPr/>
              <p:nvPr/>
            </p:nvSpPr>
            <p:spPr bwMode="auto">
              <a:xfrm>
                <a:off x="636887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4" name="Rectangle 42183">
                <a:extLst>
                  <a:ext uri="{FF2B5EF4-FFF2-40B4-BE49-F238E27FC236}">
                    <a16:creationId xmlns:a16="http://schemas.microsoft.com/office/drawing/2014/main" id="{DD2D20A3-6762-27BB-06A9-8F794523E5C7}"/>
                  </a:ext>
                </a:extLst>
              </p:cNvPr>
              <p:cNvSpPr/>
              <p:nvPr/>
            </p:nvSpPr>
            <p:spPr bwMode="auto">
              <a:xfrm>
                <a:off x="64078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5" name="Rectangle 42184">
                <a:extLst>
                  <a:ext uri="{FF2B5EF4-FFF2-40B4-BE49-F238E27FC236}">
                    <a16:creationId xmlns:a16="http://schemas.microsoft.com/office/drawing/2014/main" id="{44131A9F-2298-561A-504A-63CA0D3E56D1}"/>
                  </a:ext>
                </a:extLst>
              </p:cNvPr>
              <p:cNvSpPr/>
              <p:nvPr/>
            </p:nvSpPr>
            <p:spPr bwMode="auto">
              <a:xfrm>
                <a:off x="6446785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6" name="Rectangle 42185">
                <a:extLst>
                  <a:ext uri="{FF2B5EF4-FFF2-40B4-BE49-F238E27FC236}">
                    <a16:creationId xmlns:a16="http://schemas.microsoft.com/office/drawing/2014/main" id="{AEDC22F1-660B-2F57-BCC6-AF60C772EE68}"/>
                  </a:ext>
                </a:extLst>
              </p:cNvPr>
              <p:cNvSpPr/>
              <p:nvPr/>
            </p:nvSpPr>
            <p:spPr bwMode="auto">
              <a:xfrm>
                <a:off x="5706598" y="3627169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187" name="Freeform: Shape 42186">
                <a:extLst>
                  <a:ext uri="{FF2B5EF4-FFF2-40B4-BE49-F238E27FC236}">
                    <a16:creationId xmlns:a16="http://schemas.microsoft.com/office/drawing/2014/main" id="{9FE1B69D-3D1F-140B-538F-37C22734E578}"/>
                  </a:ext>
                </a:extLst>
              </p:cNvPr>
              <p:cNvSpPr/>
              <p:nvPr/>
            </p:nvSpPr>
            <p:spPr bwMode="auto">
              <a:xfrm>
                <a:off x="5784512" y="3627169"/>
                <a:ext cx="233744" cy="77916"/>
              </a:xfrm>
              <a:custGeom>
                <a:avLst/>
                <a:gdLst>
                  <a:gd name="connsiteX0" fmla="*/ 0 w 233744"/>
                  <a:gd name="connsiteY0" fmla="*/ 0 h 77916"/>
                  <a:gd name="connsiteX1" fmla="*/ 116873 w 233744"/>
                  <a:gd name="connsiteY1" fmla="*/ 0 h 77916"/>
                  <a:gd name="connsiteX2" fmla="*/ 140247 w 233744"/>
                  <a:gd name="connsiteY2" fmla="*/ 0 h 77916"/>
                  <a:gd name="connsiteX3" fmla="*/ 233744 w 233744"/>
                  <a:gd name="connsiteY3" fmla="*/ 0 h 77916"/>
                  <a:gd name="connsiteX4" fmla="*/ 233744 w 233744"/>
                  <a:gd name="connsiteY4" fmla="*/ 38958 h 77916"/>
                  <a:gd name="connsiteX5" fmla="*/ 140247 w 233744"/>
                  <a:gd name="connsiteY5" fmla="*/ 38958 h 77916"/>
                  <a:gd name="connsiteX6" fmla="*/ 140247 w 233744"/>
                  <a:gd name="connsiteY6" fmla="*/ 77916 h 77916"/>
                  <a:gd name="connsiteX7" fmla="*/ 116873 w 233744"/>
                  <a:gd name="connsiteY7" fmla="*/ 77916 h 77916"/>
                  <a:gd name="connsiteX8" fmla="*/ 116873 w 233744"/>
                  <a:gd name="connsiteY8" fmla="*/ 38958 h 77916"/>
                  <a:gd name="connsiteX9" fmla="*/ 0 w 233744"/>
                  <a:gd name="connsiteY9" fmla="*/ 38958 h 7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744" h="77916">
                    <a:moveTo>
                      <a:pt x="0" y="0"/>
                    </a:moveTo>
                    <a:lnTo>
                      <a:pt x="116873" y="0"/>
                    </a:lnTo>
                    <a:lnTo>
                      <a:pt x="140247" y="0"/>
                    </a:lnTo>
                    <a:lnTo>
                      <a:pt x="233744" y="0"/>
                    </a:lnTo>
                    <a:lnTo>
                      <a:pt x="233744" y="38958"/>
                    </a:lnTo>
                    <a:lnTo>
                      <a:pt x="140247" y="38958"/>
                    </a:lnTo>
                    <a:lnTo>
                      <a:pt x="140247" y="77916"/>
                    </a:lnTo>
                    <a:lnTo>
                      <a:pt x="116873" y="77916"/>
                    </a:lnTo>
                    <a:lnTo>
                      <a:pt x="116873" y="38958"/>
                    </a:lnTo>
                    <a:lnTo>
                      <a:pt x="0" y="38958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88" name="Rectangle 42187">
                <a:extLst>
                  <a:ext uri="{FF2B5EF4-FFF2-40B4-BE49-F238E27FC236}">
                    <a16:creationId xmlns:a16="http://schemas.microsoft.com/office/drawing/2014/main" id="{666815F2-4593-41ED-7D23-A8B67D868ADF}"/>
                  </a:ext>
                </a:extLst>
              </p:cNvPr>
              <p:cNvSpPr/>
              <p:nvPr/>
            </p:nvSpPr>
            <p:spPr bwMode="auto">
              <a:xfrm>
                <a:off x="5706598" y="3549254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189" name="Rectangle 42188">
                <a:extLst>
                  <a:ext uri="{FF2B5EF4-FFF2-40B4-BE49-F238E27FC236}">
                    <a16:creationId xmlns:a16="http://schemas.microsoft.com/office/drawing/2014/main" id="{1A2C0697-2CFE-8CCC-3630-A65056A935F7}"/>
                  </a:ext>
                </a:extLst>
              </p:cNvPr>
              <p:cNvSpPr/>
              <p:nvPr/>
            </p:nvSpPr>
            <p:spPr bwMode="auto">
              <a:xfrm>
                <a:off x="6018257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0" name="Rectangle 42189">
                <a:extLst>
                  <a:ext uri="{FF2B5EF4-FFF2-40B4-BE49-F238E27FC236}">
                    <a16:creationId xmlns:a16="http://schemas.microsoft.com/office/drawing/2014/main" id="{4B72A63F-5A2A-8E33-736C-1BC5D918C6B9}"/>
                  </a:ext>
                </a:extLst>
              </p:cNvPr>
              <p:cNvSpPr/>
              <p:nvPr/>
            </p:nvSpPr>
            <p:spPr bwMode="auto">
              <a:xfrm>
                <a:off x="60572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1" name="Rectangle 42190">
                <a:extLst>
                  <a:ext uri="{FF2B5EF4-FFF2-40B4-BE49-F238E27FC236}">
                    <a16:creationId xmlns:a16="http://schemas.microsoft.com/office/drawing/2014/main" id="{20161622-8978-9030-A89B-7295ACA0F023}"/>
                  </a:ext>
                </a:extLst>
              </p:cNvPr>
              <p:cNvSpPr/>
              <p:nvPr/>
            </p:nvSpPr>
            <p:spPr bwMode="auto">
              <a:xfrm>
                <a:off x="6096171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2" name="Rectangle 42191">
                <a:extLst>
                  <a:ext uri="{FF2B5EF4-FFF2-40B4-BE49-F238E27FC236}">
                    <a16:creationId xmlns:a16="http://schemas.microsoft.com/office/drawing/2014/main" id="{454FC3B7-A33C-02E7-215E-EAD8C362A0ED}"/>
                  </a:ext>
                </a:extLst>
              </p:cNvPr>
              <p:cNvSpPr/>
              <p:nvPr/>
            </p:nvSpPr>
            <p:spPr bwMode="auto">
              <a:xfrm>
                <a:off x="61351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3" name="Rectangle 42192">
                <a:extLst>
                  <a:ext uri="{FF2B5EF4-FFF2-40B4-BE49-F238E27FC236}">
                    <a16:creationId xmlns:a16="http://schemas.microsoft.com/office/drawing/2014/main" id="{B472BEFA-B8C5-25BA-BD6D-F5138AF35AC3}"/>
                  </a:ext>
                </a:extLst>
              </p:cNvPr>
              <p:cNvSpPr/>
              <p:nvPr/>
            </p:nvSpPr>
            <p:spPr bwMode="auto">
              <a:xfrm>
                <a:off x="58624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4" name="Rectangle 42193">
                <a:extLst>
                  <a:ext uri="{FF2B5EF4-FFF2-40B4-BE49-F238E27FC236}">
                    <a16:creationId xmlns:a16="http://schemas.microsoft.com/office/drawing/2014/main" id="{9A2B5E5E-DACF-13DD-B662-09B1DDF69FD7}"/>
                  </a:ext>
                </a:extLst>
              </p:cNvPr>
              <p:cNvSpPr/>
              <p:nvPr/>
            </p:nvSpPr>
            <p:spPr bwMode="auto">
              <a:xfrm>
                <a:off x="5823471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5" name="Rectangle 42194">
                <a:extLst>
                  <a:ext uri="{FF2B5EF4-FFF2-40B4-BE49-F238E27FC236}">
                    <a16:creationId xmlns:a16="http://schemas.microsoft.com/office/drawing/2014/main" id="{2925E63A-EEC1-7C07-EE57-4138CE46F8C9}"/>
                  </a:ext>
                </a:extLst>
              </p:cNvPr>
              <p:cNvSpPr/>
              <p:nvPr/>
            </p:nvSpPr>
            <p:spPr bwMode="auto">
              <a:xfrm>
                <a:off x="594034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6" name="Rectangle 42195">
                <a:extLst>
                  <a:ext uri="{FF2B5EF4-FFF2-40B4-BE49-F238E27FC236}">
                    <a16:creationId xmlns:a16="http://schemas.microsoft.com/office/drawing/2014/main" id="{CB3F629F-616E-E890-90E8-A6CB40A44FF6}"/>
                  </a:ext>
                </a:extLst>
              </p:cNvPr>
              <p:cNvSpPr/>
              <p:nvPr/>
            </p:nvSpPr>
            <p:spPr bwMode="auto">
              <a:xfrm>
                <a:off x="57845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7" name="Rectangle 42196">
                <a:extLst>
                  <a:ext uri="{FF2B5EF4-FFF2-40B4-BE49-F238E27FC236}">
                    <a16:creationId xmlns:a16="http://schemas.microsoft.com/office/drawing/2014/main" id="{EAA84338-D9E5-45F6-23BE-6947063284BC}"/>
                  </a:ext>
                </a:extLst>
              </p:cNvPr>
              <p:cNvSpPr/>
              <p:nvPr/>
            </p:nvSpPr>
            <p:spPr bwMode="auto">
              <a:xfrm>
                <a:off x="574555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8" name="Rectangle 42197">
                <a:extLst>
                  <a:ext uri="{FF2B5EF4-FFF2-40B4-BE49-F238E27FC236}">
                    <a16:creationId xmlns:a16="http://schemas.microsoft.com/office/drawing/2014/main" id="{D789CDDB-0B57-DFE5-9D85-308CB4CFE1A5}"/>
                  </a:ext>
                </a:extLst>
              </p:cNvPr>
              <p:cNvSpPr/>
              <p:nvPr/>
            </p:nvSpPr>
            <p:spPr bwMode="auto">
              <a:xfrm>
                <a:off x="5979300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199" name="Rectangle 42198">
                <a:extLst>
                  <a:ext uri="{FF2B5EF4-FFF2-40B4-BE49-F238E27FC236}">
                    <a16:creationId xmlns:a16="http://schemas.microsoft.com/office/drawing/2014/main" id="{BA2D03ED-E810-DBF1-7D47-C2728630C91A}"/>
                  </a:ext>
                </a:extLst>
              </p:cNvPr>
              <p:cNvSpPr/>
              <p:nvPr/>
            </p:nvSpPr>
            <p:spPr bwMode="auto">
              <a:xfrm>
                <a:off x="617408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0" name="Rectangle 42199">
                <a:extLst>
                  <a:ext uri="{FF2B5EF4-FFF2-40B4-BE49-F238E27FC236}">
                    <a16:creationId xmlns:a16="http://schemas.microsoft.com/office/drawing/2014/main" id="{66C786E5-489F-EE45-736A-47F097974275}"/>
                  </a:ext>
                </a:extLst>
              </p:cNvPr>
              <p:cNvSpPr/>
              <p:nvPr/>
            </p:nvSpPr>
            <p:spPr bwMode="auto">
              <a:xfrm>
                <a:off x="621304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1" name="Rectangle 42200">
                <a:extLst>
                  <a:ext uri="{FF2B5EF4-FFF2-40B4-BE49-F238E27FC236}">
                    <a16:creationId xmlns:a16="http://schemas.microsoft.com/office/drawing/2014/main" id="{EA63A6A4-93C9-E53E-5DD8-F8AD10F110E0}"/>
                  </a:ext>
                </a:extLst>
              </p:cNvPr>
              <p:cNvSpPr/>
              <p:nvPr/>
            </p:nvSpPr>
            <p:spPr bwMode="auto">
              <a:xfrm>
                <a:off x="6252000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2" name="Rectangle 42201">
                <a:extLst>
                  <a:ext uri="{FF2B5EF4-FFF2-40B4-BE49-F238E27FC236}">
                    <a16:creationId xmlns:a16="http://schemas.microsoft.com/office/drawing/2014/main" id="{119546C3-A491-AA58-92F8-471849EA7FC0}"/>
                  </a:ext>
                </a:extLst>
              </p:cNvPr>
              <p:cNvSpPr/>
              <p:nvPr/>
            </p:nvSpPr>
            <p:spPr bwMode="auto">
              <a:xfrm>
                <a:off x="629095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3" name="Rectangle 42202">
                <a:extLst>
                  <a:ext uri="{FF2B5EF4-FFF2-40B4-BE49-F238E27FC236}">
                    <a16:creationId xmlns:a16="http://schemas.microsoft.com/office/drawing/2014/main" id="{560FF581-BCF1-0C90-C904-FB48A9D15FB1}"/>
                  </a:ext>
                </a:extLst>
              </p:cNvPr>
              <p:cNvSpPr/>
              <p:nvPr/>
            </p:nvSpPr>
            <p:spPr bwMode="auto">
              <a:xfrm>
                <a:off x="63299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4" name="Rectangle 42203">
                <a:extLst>
                  <a:ext uri="{FF2B5EF4-FFF2-40B4-BE49-F238E27FC236}">
                    <a16:creationId xmlns:a16="http://schemas.microsoft.com/office/drawing/2014/main" id="{9DF8D405-C84D-90F9-E686-392DD520B5CB}"/>
                  </a:ext>
                </a:extLst>
              </p:cNvPr>
              <p:cNvSpPr/>
              <p:nvPr/>
            </p:nvSpPr>
            <p:spPr bwMode="auto">
              <a:xfrm>
                <a:off x="636887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5" name="Rectangle 42204">
                <a:extLst>
                  <a:ext uri="{FF2B5EF4-FFF2-40B4-BE49-F238E27FC236}">
                    <a16:creationId xmlns:a16="http://schemas.microsoft.com/office/drawing/2014/main" id="{607BDCDE-7DFA-3DBE-CCD2-49948B481FAF}"/>
                  </a:ext>
                </a:extLst>
              </p:cNvPr>
              <p:cNvSpPr/>
              <p:nvPr/>
            </p:nvSpPr>
            <p:spPr bwMode="auto">
              <a:xfrm>
                <a:off x="64078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6" name="Rectangle 42205">
                <a:extLst>
                  <a:ext uri="{FF2B5EF4-FFF2-40B4-BE49-F238E27FC236}">
                    <a16:creationId xmlns:a16="http://schemas.microsoft.com/office/drawing/2014/main" id="{3B5D77D6-9FA0-3142-0FF6-F5A5EE87C3B7}"/>
                  </a:ext>
                </a:extLst>
              </p:cNvPr>
              <p:cNvSpPr/>
              <p:nvPr/>
            </p:nvSpPr>
            <p:spPr bwMode="auto">
              <a:xfrm>
                <a:off x="6446785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07" name="Rectangle 42206">
                <a:extLst>
                  <a:ext uri="{FF2B5EF4-FFF2-40B4-BE49-F238E27FC236}">
                    <a16:creationId xmlns:a16="http://schemas.microsoft.com/office/drawing/2014/main" id="{99B16634-AD34-A673-4C0E-B64D2C38479B}"/>
                  </a:ext>
                </a:extLst>
              </p:cNvPr>
              <p:cNvSpPr/>
              <p:nvPr/>
            </p:nvSpPr>
            <p:spPr bwMode="auto">
              <a:xfrm>
                <a:off x="5706598" y="3432382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08" name="Rectangle 42207">
                <a:extLst>
                  <a:ext uri="{FF2B5EF4-FFF2-40B4-BE49-F238E27FC236}">
                    <a16:creationId xmlns:a16="http://schemas.microsoft.com/office/drawing/2014/main" id="{29CADDF4-5A2B-FE19-CCAF-14D61E4FA04A}"/>
                  </a:ext>
                </a:extLst>
              </p:cNvPr>
              <p:cNvSpPr/>
              <p:nvPr/>
            </p:nvSpPr>
            <p:spPr bwMode="auto">
              <a:xfrm>
                <a:off x="5706598" y="3315510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09" name="Rectangle 42208">
                <a:extLst>
                  <a:ext uri="{FF2B5EF4-FFF2-40B4-BE49-F238E27FC236}">
                    <a16:creationId xmlns:a16="http://schemas.microsoft.com/office/drawing/2014/main" id="{593DE994-22EA-4732-5BFB-FDD8352B0350}"/>
                  </a:ext>
                </a:extLst>
              </p:cNvPr>
              <p:cNvSpPr/>
              <p:nvPr/>
            </p:nvSpPr>
            <p:spPr bwMode="auto">
              <a:xfrm>
                <a:off x="5706598" y="3198637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10" name="Rectangle 42209">
                <a:extLst>
                  <a:ext uri="{FF2B5EF4-FFF2-40B4-BE49-F238E27FC236}">
                    <a16:creationId xmlns:a16="http://schemas.microsoft.com/office/drawing/2014/main" id="{1B0730B9-74E5-7EDB-DDCE-B49319B31BD3}"/>
                  </a:ext>
                </a:extLst>
              </p:cNvPr>
              <p:cNvSpPr/>
              <p:nvPr/>
            </p:nvSpPr>
            <p:spPr bwMode="auto">
              <a:xfrm>
                <a:off x="5706598" y="3081766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11" name="Rectangle 42210">
                <a:extLst>
                  <a:ext uri="{FF2B5EF4-FFF2-40B4-BE49-F238E27FC236}">
                    <a16:creationId xmlns:a16="http://schemas.microsoft.com/office/drawing/2014/main" id="{96BB94A7-4C0E-66AD-3FF0-6F6925F11C05}"/>
                  </a:ext>
                </a:extLst>
              </p:cNvPr>
              <p:cNvSpPr/>
              <p:nvPr/>
            </p:nvSpPr>
            <p:spPr bwMode="auto">
              <a:xfrm>
                <a:off x="5706598" y="2925936"/>
                <a:ext cx="779143" cy="155829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12" name="Rectangle 42211">
                <a:extLst>
                  <a:ext uri="{FF2B5EF4-FFF2-40B4-BE49-F238E27FC236}">
                    <a16:creationId xmlns:a16="http://schemas.microsoft.com/office/drawing/2014/main" id="{2629D97C-8957-4B2E-6648-F7314B123F1C}"/>
                  </a:ext>
                </a:extLst>
              </p:cNvPr>
              <p:cNvSpPr/>
              <p:nvPr/>
            </p:nvSpPr>
            <p:spPr bwMode="auto">
              <a:xfrm>
                <a:off x="5706598" y="2770107"/>
                <a:ext cx="779143" cy="155829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13" name="Rectangle 42212">
                <a:extLst>
                  <a:ext uri="{FF2B5EF4-FFF2-40B4-BE49-F238E27FC236}">
                    <a16:creationId xmlns:a16="http://schemas.microsoft.com/office/drawing/2014/main" id="{55D56FE5-3AF5-DA65-B90B-9355ECF3ED1F}"/>
                  </a:ext>
                </a:extLst>
              </p:cNvPr>
              <p:cNvSpPr/>
              <p:nvPr/>
            </p:nvSpPr>
            <p:spPr bwMode="auto">
              <a:xfrm>
                <a:off x="5745556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4" name="Rectangle 42213">
                <a:extLst>
                  <a:ext uri="{FF2B5EF4-FFF2-40B4-BE49-F238E27FC236}">
                    <a16:creationId xmlns:a16="http://schemas.microsoft.com/office/drawing/2014/main" id="{681188CE-CF73-9F08-45B8-6CA87E95F5D5}"/>
                  </a:ext>
                </a:extLst>
              </p:cNvPr>
              <p:cNvSpPr/>
              <p:nvPr/>
            </p:nvSpPr>
            <p:spPr bwMode="auto">
              <a:xfrm>
                <a:off x="5823469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5" name="Rectangle 42214">
                <a:extLst>
                  <a:ext uri="{FF2B5EF4-FFF2-40B4-BE49-F238E27FC236}">
                    <a16:creationId xmlns:a16="http://schemas.microsoft.com/office/drawing/2014/main" id="{9A41828B-785B-9ECE-E7F1-1A19F80D4CDA}"/>
                  </a:ext>
                </a:extLst>
              </p:cNvPr>
              <p:cNvSpPr/>
              <p:nvPr/>
            </p:nvSpPr>
            <p:spPr bwMode="auto">
              <a:xfrm>
                <a:off x="5979298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6" name="Rectangle 42215">
                <a:extLst>
                  <a:ext uri="{FF2B5EF4-FFF2-40B4-BE49-F238E27FC236}">
                    <a16:creationId xmlns:a16="http://schemas.microsoft.com/office/drawing/2014/main" id="{6097FE95-6C42-43EF-2C8C-E329F7AFBC5F}"/>
                  </a:ext>
                </a:extLst>
              </p:cNvPr>
              <p:cNvSpPr/>
              <p:nvPr/>
            </p:nvSpPr>
            <p:spPr bwMode="auto">
              <a:xfrm>
                <a:off x="6057212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7" name="Rectangle 42216">
                <a:extLst>
                  <a:ext uri="{FF2B5EF4-FFF2-40B4-BE49-F238E27FC236}">
                    <a16:creationId xmlns:a16="http://schemas.microsoft.com/office/drawing/2014/main" id="{1E1C3839-CEAB-A883-6FA7-8EAD253DA234}"/>
                  </a:ext>
                </a:extLst>
              </p:cNvPr>
              <p:cNvSpPr/>
              <p:nvPr/>
            </p:nvSpPr>
            <p:spPr bwMode="auto">
              <a:xfrm>
                <a:off x="6135127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8" name="Rectangle 42217">
                <a:extLst>
                  <a:ext uri="{FF2B5EF4-FFF2-40B4-BE49-F238E27FC236}">
                    <a16:creationId xmlns:a16="http://schemas.microsoft.com/office/drawing/2014/main" id="{89237DAF-22DA-A0D0-F34F-589303B66CBA}"/>
                  </a:ext>
                </a:extLst>
              </p:cNvPr>
              <p:cNvSpPr/>
              <p:nvPr/>
            </p:nvSpPr>
            <p:spPr bwMode="auto">
              <a:xfrm>
                <a:off x="6213041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19" name="Rectangle 42218">
                <a:extLst>
                  <a:ext uri="{FF2B5EF4-FFF2-40B4-BE49-F238E27FC236}">
                    <a16:creationId xmlns:a16="http://schemas.microsoft.com/office/drawing/2014/main" id="{752E3598-E6CA-0718-79B0-00D081AC6512}"/>
                  </a:ext>
                </a:extLst>
              </p:cNvPr>
              <p:cNvSpPr/>
              <p:nvPr/>
            </p:nvSpPr>
            <p:spPr bwMode="auto">
              <a:xfrm>
                <a:off x="6290956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0" name="Rectangle 42219">
                <a:extLst>
                  <a:ext uri="{FF2B5EF4-FFF2-40B4-BE49-F238E27FC236}">
                    <a16:creationId xmlns:a16="http://schemas.microsoft.com/office/drawing/2014/main" id="{01594CFE-7BA8-B651-8462-72ED860AA0E5}"/>
                  </a:ext>
                </a:extLst>
              </p:cNvPr>
              <p:cNvSpPr/>
              <p:nvPr/>
            </p:nvSpPr>
            <p:spPr bwMode="auto">
              <a:xfrm>
                <a:off x="6368869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1" name="Freeform: Shape 42220">
                <a:extLst>
                  <a:ext uri="{FF2B5EF4-FFF2-40B4-BE49-F238E27FC236}">
                    <a16:creationId xmlns:a16="http://schemas.microsoft.com/office/drawing/2014/main" id="{73DC3E0F-D5DF-3442-D282-04522C7D184F}"/>
                  </a:ext>
                </a:extLst>
              </p:cNvPr>
              <p:cNvSpPr/>
              <p:nvPr/>
            </p:nvSpPr>
            <p:spPr bwMode="auto">
              <a:xfrm>
                <a:off x="5784512" y="3432381"/>
                <a:ext cx="389572" cy="116872"/>
              </a:xfrm>
              <a:custGeom>
                <a:avLst/>
                <a:gdLst>
                  <a:gd name="connsiteX0" fmla="*/ 0 w 389572"/>
                  <a:gd name="connsiteY0" fmla="*/ 0 h 116872"/>
                  <a:gd name="connsiteX1" fmla="*/ 389572 w 389572"/>
                  <a:gd name="connsiteY1" fmla="*/ 0 h 116872"/>
                  <a:gd name="connsiteX2" fmla="*/ 389572 w 389572"/>
                  <a:gd name="connsiteY2" fmla="*/ 77915 h 116872"/>
                  <a:gd name="connsiteX3" fmla="*/ 140247 w 389572"/>
                  <a:gd name="connsiteY3" fmla="*/ 77915 h 116872"/>
                  <a:gd name="connsiteX4" fmla="*/ 140247 w 389572"/>
                  <a:gd name="connsiteY4" fmla="*/ 77917 h 116872"/>
                  <a:gd name="connsiteX5" fmla="*/ 140247 w 389572"/>
                  <a:gd name="connsiteY5" fmla="*/ 116872 h 116872"/>
                  <a:gd name="connsiteX6" fmla="*/ 116873 w 389572"/>
                  <a:gd name="connsiteY6" fmla="*/ 116872 h 116872"/>
                  <a:gd name="connsiteX7" fmla="*/ 116873 w 389572"/>
                  <a:gd name="connsiteY7" fmla="*/ 77917 h 116872"/>
                  <a:gd name="connsiteX8" fmla="*/ 116873 w 389572"/>
                  <a:gd name="connsiteY8" fmla="*/ 77915 h 116872"/>
                  <a:gd name="connsiteX9" fmla="*/ 0 w 389572"/>
                  <a:gd name="connsiteY9" fmla="*/ 77915 h 11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9572" h="116872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77915"/>
                    </a:lnTo>
                    <a:lnTo>
                      <a:pt x="140247" y="77915"/>
                    </a:lnTo>
                    <a:lnTo>
                      <a:pt x="140247" y="77917"/>
                    </a:lnTo>
                    <a:lnTo>
                      <a:pt x="140247" y="116872"/>
                    </a:lnTo>
                    <a:lnTo>
                      <a:pt x="116873" y="116872"/>
                    </a:lnTo>
                    <a:lnTo>
                      <a:pt x="116873" y="77917"/>
                    </a:lnTo>
                    <a:lnTo>
                      <a:pt x="116873" y="77915"/>
                    </a:lnTo>
                    <a:lnTo>
                      <a:pt x="0" y="7791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2" name="Rectangle 42221">
                <a:extLst>
                  <a:ext uri="{FF2B5EF4-FFF2-40B4-BE49-F238E27FC236}">
                    <a16:creationId xmlns:a16="http://schemas.microsoft.com/office/drawing/2014/main" id="{4DD1A5AB-F079-66BA-5B87-3628FB0F7258}"/>
                  </a:ext>
                </a:extLst>
              </p:cNvPr>
              <p:cNvSpPr/>
              <p:nvPr/>
            </p:nvSpPr>
            <p:spPr bwMode="auto">
              <a:xfrm>
                <a:off x="5745556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3" name="Rectangle 42222">
                <a:extLst>
                  <a:ext uri="{FF2B5EF4-FFF2-40B4-BE49-F238E27FC236}">
                    <a16:creationId xmlns:a16="http://schemas.microsoft.com/office/drawing/2014/main" id="{64F22FC3-282C-1774-7186-A1A22C9E1BDE}"/>
                  </a:ext>
                </a:extLst>
              </p:cNvPr>
              <p:cNvSpPr/>
              <p:nvPr/>
            </p:nvSpPr>
            <p:spPr bwMode="auto">
              <a:xfrm>
                <a:off x="5823469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4" name="Rectangle 42223">
                <a:extLst>
                  <a:ext uri="{FF2B5EF4-FFF2-40B4-BE49-F238E27FC236}">
                    <a16:creationId xmlns:a16="http://schemas.microsoft.com/office/drawing/2014/main" id="{3724BCCA-2567-19ED-D1A7-0E6437B668BE}"/>
                  </a:ext>
                </a:extLst>
              </p:cNvPr>
              <p:cNvSpPr/>
              <p:nvPr/>
            </p:nvSpPr>
            <p:spPr bwMode="auto">
              <a:xfrm>
                <a:off x="5979298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5" name="Rectangle 42224">
                <a:extLst>
                  <a:ext uri="{FF2B5EF4-FFF2-40B4-BE49-F238E27FC236}">
                    <a16:creationId xmlns:a16="http://schemas.microsoft.com/office/drawing/2014/main" id="{20864314-7550-D0F0-22B2-3F13ED08CF62}"/>
                  </a:ext>
                </a:extLst>
              </p:cNvPr>
              <p:cNvSpPr/>
              <p:nvPr/>
            </p:nvSpPr>
            <p:spPr bwMode="auto">
              <a:xfrm>
                <a:off x="6057212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6" name="Rectangle 42225">
                <a:extLst>
                  <a:ext uri="{FF2B5EF4-FFF2-40B4-BE49-F238E27FC236}">
                    <a16:creationId xmlns:a16="http://schemas.microsoft.com/office/drawing/2014/main" id="{3CFB77D4-5688-6DCB-A184-C505146F7E5B}"/>
                  </a:ext>
                </a:extLst>
              </p:cNvPr>
              <p:cNvSpPr/>
              <p:nvPr/>
            </p:nvSpPr>
            <p:spPr bwMode="auto">
              <a:xfrm>
                <a:off x="6135127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7" name="Rectangle 42226">
                <a:extLst>
                  <a:ext uri="{FF2B5EF4-FFF2-40B4-BE49-F238E27FC236}">
                    <a16:creationId xmlns:a16="http://schemas.microsoft.com/office/drawing/2014/main" id="{21EEB07D-D59F-FDE9-0F82-7BBA5B7CEA34}"/>
                  </a:ext>
                </a:extLst>
              </p:cNvPr>
              <p:cNvSpPr/>
              <p:nvPr/>
            </p:nvSpPr>
            <p:spPr bwMode="auto">
              <a:xfrm>
                <a:off x="6213041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8" name="Rectangle 42227">
                <a:extLst>
                  <a:ext uri="{FF2B5EF4-FFF2-40B4-BE49-F238E27FC236}">
                    <a16:creationId xmlns:a16="http://schemas.microsoft.com/office/drawing/2014/main" id="{1FC73F85-8ACF-F8C2-9E66-14CCE4E36E0A}"/>
                  </a:ext>
                </a:extLst>
              </p:cNvPr>
              <p:cNvSpPr/>
              <p:nvPr/>
            </p:nvSpPr>
            <p:spPr bwMode="auto">
              <a:xfrm>
                <a:off x="6290956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29" name="Rectangle 42228">
                <a:extLst>
                  <a:ext uri="{FF2B5EF4-FFF2-40B4-BE49-F238E27FC236}">
                    <a16:creationId xmlns:a16="http://schemas.microsoft.com/office/drawing/2014/main" id="{FBC614B6-CDC7-3A58-C9AF-8DB0FC57A7E7}"/>
                  </a:ext>
                </a:extLst>
              </p:cNvPr>
              <p:cNvSpPr/>
              <p:nvPr/>
            </p:nvSpPr>
            <p:spPr bwMode="auto">
              <a:xfrm>
                <a:off x="6368869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0" name="Freeform: Shape 42229">
                <a:extLst>
                  <a:ext uri="{FF2B5EF4-FFF2-40B4-BE49-F238E27FC236}">
                    <a16:creationId xmlns:a16="http://schemas.microsoft.com/office/drawing/2014/main" id="{94D21710-564C-0331-7F33-5601E765BAE1}"/>
                  </a:ext>
                </a:extLst>
              </p:cNvPr>
              <p:cNvSpPr/>
              <p:nvPr/>
            </p:nvSpPr>
            <p:spPr bwMode="auto">
              <a:xfrm>
                <a:off x="5784512" y="3198637"/>
                <a:ext cx="389572" cy="116874"/>
              </a:xfrm>
              <a:custGeom>
                <a:avLst/>
                <a:gdLst>
                  <a:gd name="connsiteX0" fmla="*/ 0 w 389572"/>
                  <a:gd name="connsiteY0" fmla="*/ 0 h 116874"/>
                  <a:gd name="connsiteX1" fmla="*/ 389572 w 389572"/>
                  <a:gd name="connsiteY1" fmla="*/ 0 h 116874"/>
                  <a:gd name="connsiteX2" fmla="*/ 389572 w 389572"/>
                  <a:gd name="connsiteY2" fmla="*/ 77915 h 116874"/>
                  <a:gd name="connsiteX3" fmla="*/ 155830 w 389572"/>
                  <a:gd name="connsiteY3" fmla="*/ 77915 h 116874"/>
                  <a:gd name="connsiteX4" fmla="*/ 155830 w 389572"/>
                  <a:gd name="connsiteY4" fmla="*/ 77916 h 116874"/>
                  <a:gd name="connsiteX5" fmla="*/ 155830 w 389572"/>
                  <a:gd name="connsiteY5" fmla="*/ 116874 h 116874"/>
                  <a:gd name="connsiteX6" fmla="*/ 116872 w 389572"/>
                  <a:gd name="connsiteY6" fmla="*/ 116874 h 116874"/>
                  <a:gd name="connsiteX7" fmla="*/ 116872 w 389572"/>
                  <a:gd name="connsiteY7" fmla="*/ 77916 h 116874"/>
                  <a:gd name="connsiteX8" fmla="*/ 116872 w 389572"/>
                  <a:gd name="connsiteY8" fmla="*/ 77915 h 116874"/>
                  <a:gd name="connsiteX9" fmla="*/ 0 w 389572"/>
                  <a:gd name="connsiteY9" fmla="*/ 77915 h 11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9572" h="116874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77915"/>
                    </a:lnTo>
                    <a:lnTo>
                      <a:pt x="155830" y="77915"/>
                    </a:lnTo>
                    <a:lnTo>
                      <a:pt x="155830" y="77916"/>
                    </a:lnTo>
                    <a:lnTo>
                      <a:pt x="155830" y="116874"/>
                    </a:lnTo>
                    <a:lnTo>
                      <a:pt x="116872" y="116874"/>
                    </a:lnTo>
                    <a:lnTo>
                      <a:pt x="116872" y="77916"/>
                    </a:lnTo>
                    <a:lnTo>
                      <a:pt x="116872" y="77915"/>
                    </a:lnTo>
                    <a:lnTo>
                      <a:pt x="0" y="7791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1" name="Rectangle 42230">
                <a:extLst>
                  <a:ext uri="{FF2B5EF4-FFF2-40B4-BE49-F238E27FC236}">
                    <a16:creationId xmlns:a16="http://schemas.microsoft.com/office/drawing/2014/main" id="{6A3D2730-E346-849A-CA57-DB51B8117F70}"/>
                  </a:ext>
                </a:extLst>
              </p:cNvPr>
              <p:cNvSpPr/>
              <p:nvPr/>
            </p:nvSpPr>
            <p:spPr bwMode="auto">
              <a:xfrm>
                <a:off x="5745556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2" name="Rectangle 42231">
                <a:extLst>
                  <a:ext uri="{FF2B5EF4-FFF2-40B4-BE49-F238E27FC236}">
                    <a16:creationId xmlns:a16="http://schemas.microsoft.com/office/drawing/2014/main" id="{BF24CA1B-E223-BE64-B111-59232F61CC94}"/>
                  </a:ext>
                </a:extLst>
              </p:cNvPr>
              <p:cNvSpPr/>
              <p:nvPr/>
            </p:nvSpPr>
            <p:spPr bwMode="auto">
              <a:xfrm>
                <a:off x="6057212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3" name="Freeform: Shape 42232">
                <a:extLst>
                  <a:ext uri="{FF2B5EF4-FFF2-40B4-BE49-F238E27FC236}">
                    <a16:creationId xmlns:a16="http://schemas.microsoft.com/office/drawing/2014/main" id="{A92CAD72-7EC9-D6CD-65EC-5C138D9816DE}"/>
                  </a:ext>
                </a:extLst>
              </p:cNvPr>
              <p:cNvSpPr/>
              <p:nvPr/>
            </p:nvSpPr>
            <p:spPr bwMode="auto">
              <a:xfrm>
                <a:off x="5784512" y="2925936"/>
                <a:ext cx="389572" cy="155830"/>
              </a:xfrm>
              <a:custGeom>
                <a:avLst/>
                <a:gdLst>
                  <a:gd name="connsiteX0" fmla="*/ 0 w 389572"/>
                  <a:gd name="connsiteY0" fmla="*/ 0 h 155830"/>
                  <a:gd name="connsiteX1" fmla="*/ 389572 w 389572"/>
                  <a:gd name="connsiteY1" fmla="*/ 0 h 155830"/>
                  <a:gd name="connsiteX2" fmla="*/ 389572 w 389572"/>
                  <a:gd name="connsiteY2" fmla="*/ 116872 h 155830"/>
                  <a:gd name="connsiteX3" fmla="*/ 155830 w 389572"/>
                  <a:gd name="connsiteY3" fmla="*/ 116872 h 155830"/>
                  <a:gd name="connsiteX4" fmla="*/ 155830 w 389572"/>
                  <a:gd name="connsiteY4" fmla="*/ 155830 h 155830"/>
                  <a:gd name="connsiteX5" fmla="*/ 116872 w 389572"/>
                  <a:gd name="connsiteY5" fmla="*/ 155830 h 155830"/>
                  <a:gd name="connsiteX6" fmla="*/ 116872 w 389572"/>
                  <a:gd name="connsiteY6" fmla="*/ 116872 h 155830"/>
                  <a:gd name="connsiteX7" fmla="*/ 0 w 389572"/>
                  <a:gd name="connsiteY7" fmla="*/ 116872 h 15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72" h="155830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116872"/>
                    </a:lnTo>
                    <a:lnTo>
                      <a:pt x="155830" y="116872"/>
                    </a:lnTo>
                    <a:lnTo>
                      <a:pt x="155830" y="155830"/>
                    </a:lnTo>
                    <a:lnTo>
                      <a:pt x="116872" y="155830"/>
                    </a:lnTo>
                    <a:lnTo>
                      <a:pt x="116872" y="116872"/>
                    </a:lnTo>
                    <a:lnTo>
                      <a:pt x="0" y="116872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4" name="Rectangle 42233">
                <a:extLst>
                  <a:ext uri="{FF2B5EF4-FFF2-40B4-BE49-F238E27FC236}">
                    <a16:creationId xmlns:a16="http://schemas.microsoft.com/office/drawing/2014/main" id="{B0FAF043-D3AA-5974-FC1B-7A5320554D22}"/>
                  </a:ext>
                </a:extLst>
              </p:cNvPr>
              <p:cNvSpPr/>
              <p:nvPr/>
            </p:nvSpPr>
            <p:spPr bwMode="auto">
              <a:xfrm>
                <a:off x="6213041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5" name="Rectangle 42234">
                <a:extLst>
                  <a:ext uri="{FF2B5EF4-FFF2-40B4-BE49-F238E27FC236}">
                    <a16:creationId xmlns:a16="http://schemas.microsoft.com/office/drawing/2014/main" id="{EF7F97B0-05CA-2D3E-8000-14356F399E12}"/>
                  </a:ext>
                </a:extLst>
              </p:cNvPr>
              <p:cNvSpPr/>
              <p:nvPr/>
            </p:nvSpPr>
            <p:spPr bwMode="auto">
              <a:xfrm>
                <a:off x="6407827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6" name="Rectangle 42235">
                <a:extLst>
                  <a:ext uri="{FF2B5EF4-FFF2-40B4-BE49-F238E27FC236}">
                    <a16:creationId xmlns:a16="http://schemas.microsoft.com/office/drawing/2014/main" id="{F0062BBA-CCFC-3402-C7EC-0EC779AC3576}"/>
                  </a:ext>
                </a:extLst>
              </p:cNvPr>
              <p:cNvSpPr/>
              <p:nvPr/>
            </p:nvSpPr>
            <p:spPr bwMode="auto">
              <a:xfrm>
                <a:off x="6290956" y="2925936"/>
                <a:ext cx="194786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7" name="Rectangle 42236">
                <a:extLst>
                  <a:ext uri="{FF2B5EF4-FFF2-40B4-BE49-F238E27FC236}">
                    <a16:creationId xmlns:a16="http://schemas.microsoft.com/office/drawing/2014/main" id="{BE91B226-663D-D620-7E0B-39A616F2F664}"/>
                  </a:ext>
                </a:extLst>
              </p:cNvPr>
              <p:cNvSpPr/>
              <p:nvPr/>
            </p:nvSpPr>
            <p:spPr bwMode="auto">
              <a:xfrm>
                <a:off x="6290956" y="3198637"/>
                <a:ext cx="194786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8" name="Rectangle 42237">
                <a:extLst>
                  <a:ext uri="{FF2B5EF4-FFF2-40B4-BE49-F238E27FC236}">
                    <a16:creationId xmlns:a16="http://schemas.microsoft.com/office/drawing/2014/main" id="{CF115444-112B-44E2-BA3E-B78A42BD8575}"/>
                  </a:ext>
                </a:extLst>
              </p:cNvPr>
              <p:cNvSpPr/>
              <p:nvPr/>
            </p:nvSpPr>
            <p:spPr bwMode="auto">
              <a:xfrm>
                <a:off x="6290956" y="3432382"/>
                <a:ext cx="194786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39" name="Rectangle 42238">
                <a:extLst>
                  <a:ext uri="{FF2B5EF4-FFF2-40B4-BE49-F238E27FC236}">
                    <a16:creationId xmlns:a16="http://schemas.microsoft.com/office/drawing/2014/main" id="{CAE8239A-66CD-1309-0F20-246028F8822D}"/>
                  </a:ext>
                </a:extLst>
              </p:cNvPr>
              <p:cNvSpPr/>
              <p:nvPr/>
            </p:nvSpPr>
            <p:spPr bwMode="auto">
              <a:xfrm>
                <a:off x="6135127" y="3627169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40" name="Rectangle 42239">
                <a:extLst>
                  <a:ext uri="{FF2B5EF4-FFF2-40B4-BE49-F238E27FC236}">
                    <a16:creationId xmlns:a16="http://schemas.microsoft.com/office/drawing/2014/main" id="{9F72DC49-180D-8D55-C2F6-DA79AFA81872}"/>
                  </a:ext>
                </a:extLst>
              </p:cNvPr>
              <p:cNvSpPr/>
              <p:nvPr/>
            </p:nvSpPr>
            <p:spPr bwMode="auto">
              <a:xfrm>
                <a:off x="6135127" y="3782998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41" name="Rectangle 42240">
                <a:extLst>
                  <a:ext uri="{FF2B5EF4-FFF2-40B4-BE49-F238E27FC236}">
                    <a16:creationId xmlns:a16="http://schemas.microsoft.com/office/drawing/2014/main" id="{C6AE8EA1-C082-1386-BA5B-123104CB077E}"/>
                  </a:ext>
                </a:extLst>
              </p:cNvPr>
              <p:cNvSpPr/>
              <p:nvPr/>
            </p:nvSpPr>
            <p:spPr bwMode="auto">
              <a:xfrm>
                <a:off x="6135127" y="3938828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242" name="Straight Connector 42241">
                <a:extLst>
                  <a:ext uri="{FF2B5EF4-FFF2-40B4-BE49-F238E27FC236}">
                    <a16:creationId xmlns:a16="http://schemas.microsoft.com/office/drawing/2014/main" id="{61FE3A46-AE87-6A62-4ECD-63E41CD38D1F}"/>
                  </a:ext>
                </a:extLst>
              </p:cNvPr>
              <p:cNvCxnSpPr/>
              <p:nvPr/>
            </p:nvCxnSpPr>
            <p:spPr bwMode="auto">
              <a:xfrm flipH="1">
                <a:off x="5706598" y="4055700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3" name="Straight Connector 42242">
                <a:extLst>
                  <a:ext uri="{FF2B5EF4-FFF2-40B4-BE49-F238E27FC236}">
                    <a16:creationId xmlns:a16="http://schemas.microsoft.com/office/drawing/2014/main" id="{E317AC0E-DBB2-2C5E-D337-1E25BABA382E}"/>
                  </a:ext>
                </a:extLst>
              </p:cNvPr>
              <p:cNvCxnSpPr/>
              <p:nvPr/>
            </p:nvCxnSpPr>
            <p:spPr bwMode="auto">
              <a:xfrm flipH="1">
                <a:off x="5706598" y="2925936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4" name="Straight Connector 42243">
                <a:extLst>
                  <a:ext uri="{FF2B5EF4-FFF2-40B4-BE49-F238E27FC236}">
                    <a16:creationId xmlns:a16="http://schemas.microsoft.com/office/drawing/2014/main" id="{5851472E-B57D-E29F-7E4D-15A2720C994B}"/>
                  </a:ext>
                </a:extLst>
              </p:cNvPr>
              <p:cNvCxnSpPr/>
              <p:nvPr/>
            </p:nvCxnSpPr>
            <p:spPr bwMode="auto">
              <a:xfrm flipH="1">
                <a:off x="5706598" y="3081766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5" name="Straight Connector 42244">
                <a:extLst>
                  <a:ext uri="{FF2B5EF4-FFF2-40B4-BE49-F238E27FC236}">
                    <a16:creationId xmlns:a16="http://schemas.microsoft.com/office/drawing/2014/main" id="{FD350954-4A0B-54E7-E439-460095D81145}"/>
                  </a:ext>
                </a:extLst>
              </p:cNvPr>
              <p:cNvCxnSpPr/>
              <p:nvPr/>
            </p:nvCxnSpPr>
            <p:spPr bwMode="auto">
              <a:xfrm flipH="1">
                <a:off x="5706598" y="3198637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6" name="Straight Connector 42245">
                <a:extLst>
                  <a:ext uri="{FF2B5EF4-FFF2-40B4-BE49-F238E27FC236}">
                    <a16:creationId xmlns:a16="http://schemas.microsoft.com/office/drawing/2014/main" id="{7AA4D860-EEE5-D648-B3F9-5239F441B92D}"/>
                  </a:ext>
                </a:extLst>
              </p:cNvPr>
              <p:cNvCxnSpPr/>
              <p:nvPr/>
            </p:nvCxnSpPr>
            <p:spPr bwMode="auto">
              <a:xfrm flipH="1">
                <a:off x="5706598" y="3315510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7" name="Straight Connector 42246">
                <a:extLst>
                  <a:ext uri="{FF2B5EF4-FFF2-40B4-BE49-F238E27FC236}">
                    <a16:creationId xmlns:a16="http://schemas.microsoft.com/office/drawing/2014/main" id="{9377BBEE-9BDD-7721-7CD4-73819E2DFF78}"/>
                  </a:ext>
                </a:extLst>
              </p:cNvPr>
              <p:cNvCxnSpPr/>
              <p:nvPr/>
            </p:nvCxnSpPr>
            <p:spPr bwMode="auto">
              <a:xfrm flipH="1">
                <a:off x="5706598" y="3432382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8" name="Straight Connector 42247">
                <a:extLst>
                  <a:ext uri="{FF2B5EF4-FFF2-40B4-BE49-F238E27FC236}">
                    <a16:creationId xmlns:a16="http://schemas.microsoft.com/office/drawing/2014/main" id="{0665B7E5-BEB7-857D-4B6B-B6A7DA62119C}"/>
                  </a:ext>
                </a:extLst>
              </p:cNvPr>
              <p:cNvCxnSpPr/>
              <p:nvPr/>
            </p:nvCxnSpPr>
            <p:spPr bwMode="auto">
              <a:xfrm flipH="1">
                <a:off x="5706598" y="3549254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49" name="Straight Connector 42248">
                <a:extLst>
                  <a:ext uri="{FF2B5EF4-FFF2-40B4-BE49-F238E27FC236}">
                    <a16:creationId xmlns:a16="http://schemas.microsoft.com/office/drawing/2014/main" id="{D383446F-76A0-D17B-55B9-1597D552B62F}"/>
                  </a:ext>
                </a:extLst>
              </p:cNvPr>
              <p:cNvCxnSpPr/>
              <p:nvPr/>
            </p:nvCxnSpPr>
            <p:spPr bwMode="auto">
              <a:xfrm flipH="1">
                <a:off x="5706598" y="370508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50" name="Straight Connector 42249">
                <a:extLst>
                  <a:ext uri="{FF2B5EF4-FFF2-40B4-BE49-F238E27FC236}">
                    <a16:creationId xmlns:a16="http://schemas.microsoft.com/office/drawing/2014/main" id="{FA9A242A-E8E7-F619-B321-E55F67B8C2C4}"/>
                  </a:ext>
                </a:extLst>
              </p:cNvPr>
              <p:cNvCxnSpPr/>
              <p:nvPr/>
            </p:nvCxnSpPr>
            <p:spPr bwMode="auto">
              <a:xfrm flipH="1">
                <a:off x="5706598" y="3860912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251" name="Straight Connector 42250">
                <a:extLst>
                  <a:ext uri="{FF2B5EF4-FFF2-40B4-BE49-F238E27FC236}">
                    <a16:creationId xmlns:a16="http://schemas.microsoft.com/office/drawing/2014/main" id="{04EBA203-FDC1-2BD9-1FB9-D0F3ED167E22}"/>
                  </a:ext>
                </a:extLst>
              </p:cNvPr>
              <p:cNvCxnSpPr/>
              <p:nvPr/>
            </p:nvCxnSpPr>
            <p:spPr bwMode="auto">
              <a:xfrm flipH="1">
                <a:off x="5706598" y="3938828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252" name="Rectangle 42251">
                <a:extLst>
                  <a:ext uri="{FF2B5EF4-FFF2-40B4-BE49-F238E27FC236}">
                    <a16:creationId xmlns:a16="http://schemas.microsoft.com/office/drawing/2014/main" id="{A1DBB404-E1E7-C6FC-5EA8-5D2E7A8D3698}"/>
                  </a:ext>
                </a:extLst>
              </p:cNvPr>
              <p:cNvSpPr/>
              <p:nvPr/>
            </p:nvSpPr>
            <p:spPr bwMode="auto">
              <a:xfrm>
                <a:off x="5901384" y="2770107"/>
                <a:ext cx="77915" cy="15582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3" name="Rectangle 42252">
                <a:extLst>
                  <a:ext uri="{FF2B5EF4-FFF2-40B4-BE49-F238E27FC236}">
                    <a16:creationId xmlns:a16="http://schemas.microsoft.com/office/drawing/2014/main" id="{D12AB2BE-7A99-E888-8885-BAD3DE27EC7A}"/>
                  </a:ext>
                </a:extLst>
              </p:cNvPr>
              <p:cNvSpPr/>
              <p:nvPr/>
            </p:nvSpPr>
            <p:spPr bwMode="auto">
              <a:xfrm>
                <a:off x="5901384" y="3081766"/>
                <a:ext cx="38958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4" name="Rectangle 42253">
                <a:extLst>
                  <a:ext uri="{FF2B5EF4-FFF2-40B4-BE49-F238E27FC236}">
                    <a16:creationId xmlns:a16="http://schemas.microsoft.com/office/drawing/2014/main" id="{23FADE3D-9913-FB27-39BB-44D301776414}"/>
                  </a:ext>
                </a:extLst>
              </p:cNvPr>
              <p:cNvSpPr/>
              <p:nvPr/>
            </p:nvSpPr>
            <p:spPr bwMode="auto">
              <a:xfrm>
                <a:off x="5901384" y="3315510"/>
                <a:ext cx="38958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5" name="Rectangle 42254">
                <a:extLst>
                  <a:ext uri="{FF2B5EF4-FFF2-40B4-BE49-F238E27FC236}">
                    <a16:creationId xmlns:a16="http://schemas.microsoft.com/office/drawing/2014/main" id="{220B5502-8FDD-1138-F5BD-6018D0AA5144}"/>
                  </a:ext>
                </a:extLst>
              </p:cNvPr>
              <p:cNvSpPr/>
              <p:nvPr/>
            </p:nvSpPr>
            <p:spPr bwMode="auto">
              <a:xfrm>
                <a:off x="5901385" y="3549254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6" name="Rectangle 42255">
                <a:extLst>
                  <a:ext uri="{FF2B5EF4-FFF2-40B4-BE49-F238E27FC236}">
                    <a16:creationId xmlns:a16="http://schemas.microsoft.com/office/drawing/2014/main" id="{096CB722-C3BA-84D0-D756-BEF4BFD12288}"/>
                  </a:ext>
                </a:extLst>
              </p:cNvPr>
              <p:cNvSpPr/>
              <p:nvPr/>
            </p:nvSpPr>
            <p:spPr bwMode="auto">
              <a:xfrm>
                <a:off x="5901385" y="386091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7" name="Rectangle 42256">
                <a:extLst>
                  <a:ext uri="{FF2B5EF4-FFF2-40B4-BE49-F238E27FC236}">
                    <a16:creationId xmlns:a16="http://schemas.microsoft.com/office/drawing/2014/main" id="{F2BFBE31-EC90-368F-ACE3-024B5D652E78}"/>
                  </a:ext>
                </a:extLst>
              </p:cNvPr>
              <p:cNvSpPr/>
              <p:nvPr/>
            </p:nvSpPr>
            <p:spPr bwMode="auto">
              <a:xfrm>
                <a:off x="5901385" y="3705083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8" name="Rectangle 42257">
                <a:extLst>
                  <a:ext uri="{FF2B5EF4-FFF2-40B4-BE49-F238E27FC236}">
                    <a16:creationId xmlns:a16="http://schemas.microsoft.com/office/drawing/2014/main" id="{24AA6CC2-34F7-5146-7D5D-7FD378D916EC}"/>
                  </a:ext>
                </a:extLst>
              </p:cNvPr>
              <p:cNvSpPr/>
              <p:nvPr/>
            </p:nvSpPr>
            <p:spPr bwMode="auto">
              <a:xfrm>
                <a:off x="6018257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59" name="Rectangle 42258">
                <a:extLst>
                  <a:ext uri="{FF2B5EF4-FFF2-40B4-BE49-F238E27FC236}">
                    <a16:creationId xmlns:a16="http://schemas.microsoft.com/office/drawing/2014/main" id="{250C9444-B095-C5F3-A48C-843D19CDFECF}"/>
                  </a:ext>
                </a:extLst>
              </p:cNvPr>
              <p:cNvSpPr/>
              <p:nvPr/>
            </p:nvSpPr>
            <p:spPr bwMode="auto">
              <a:xfrm>
                <a:off x="60572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0" name="Rectangle 42259">
                <a:extLst>
                  <a:ext uri="{FF2B5EF4-FFF2-40B4-BE49-F238E27FC236}">
                    <a16:creationId xmlns:a16="http://schemas.microsoft.com/office/drawing/2014/main" id="{BA9BEF7F-8691-A390-87D3-ADFA8DE0D96E}"/>
                  </a:ext>
                </a:extLst>
              </p:cNvPr>
              <p:cNvSpPr/>
              <p:nvPr/>
            </p:nvSpPr>
            <p:spPr bwMode="auto">
              <a:xfrm>
                <a:off x="6096171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1" name="Rectangle 42260">
                <a:extLst>
                  <a:ext uri="{FF2B5EF4-FFF2-40B4-BE49-F238E27FC236}">
                    <a16:creationId xmlns:a16="http://schemas.microsoft.com/office/drawing/2014/main" id="{ADBC354D-687A-B62F-86FB-58FADAC96E64}"/>
                  </a:ext>
                </a:extLst>
              </p:cNvPr>
              <p:cNvSpPr/>
              <p:nvPr/>
            </p:nvSpPr>
            <p:spPr bwMode="auto">
              <a:xfrm>
                <a:off x="61351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2" name="Rectangle 42261">
                <a:extLst>
                  <a:ext uri="{FF2B5EF4-FFF2-40B4-BE49-F238E27FC236}">
                    <a16:creationId xmlns:a16="http://schemas.microsoft.com/office/drawing/2014/main" id="{24501C99-6A0A-799B-3774-A1D6B6566241}"/>
                  </a:ext>
                </a:extLst>
              </p:cNvPr>
              <p:cNvSpPr/>
              <p:nvPr/>
            </p:nvSpPr>
            <p:spPr bwMode="auto">
              <a:xfrm>
                <a:off x="58624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3" name="Rectangle 42262">
                <a:extLst>
                  <a:ext uri="{FF2B5EF4-FFF2-40B4-BE49-F238E27FC236}">
                    <a16:creationId xmlns:a16="http://schemas.microsoft.com/office/drawing/2014/main" id="{90FD98D0-BB3F-4E50-B145-0CF0812F3343}"/>
                  </a:ext>
                </a:extLst>
              </p:cNvPr>
              <p:cNvSpPr/>
              <p:nvPr/>
            </p:nvSpPr>
            <p:spPr bwMode="auto">
              <a:xfrm>
                <a:off x="5823471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4" name="Rectangle 42263">
                <a:extLst>
                  <a:ext uri="{FF2B5EF4-FFF2-40B4-BE49-F238E27FC236}">
                    <a16:creationId xmlns:a16="http://schemas.microsoft.com/office/drawing/2014/main" id="{8228D70E-07D2-091B-C32E-9315EF8311D4}"/>
                  </a:ext>
                </a:extLst>
              </p:cNvPr>
              <p:cNvSpPr/>
              <p:nvPr/>
            </p:nvSpPr>
            <p:spPr bwMode="auto">
              <a:xfrm>
                <a:off x="594034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5" name="Rectangle 42264">
                <a:extLst>
                  <a:ext uri="{FF2B5EF4-FFF2-40B4-BE49-F238E27FC236}">
                    <a16:creationId xmlns:a16="http://schemas.microsoft.com/office/drawing/2014/main" id="{FA1DE9C0-56E4-2791-609C-D53D4E6BA8BC}"/>
                  </a:ext>
                </a:extLst>
              </p:cNvPr>
              <p:cNvSpPr/>
              <p:nvPr/>
            </p:nvSpPr>
            <p:spPr bwMode="auto">
              <a:xfrm>
                <a:off x="57845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6" name="Rectangle 42265">
                <a:extLst>
                  <a:ext uri="{FF2B5EF4-FFF2-40B4-BE49-F238E27FC236}">
                    <a16:creationId xmlns:a16="http://schemas.microsoft.com/office/drawing/2014/main" id="{5700DE64-5941-23EE-9F72-674658616A0E}"/>
                  </a:ext>
                </a:extLst>
              </p:cNvPr>
              <p:cNvSpPr/>
              <p:nvPr/>
            </p:nvSpPr>
            <p:spPr bwMode="auto">
              <a:xfrm>
                <a:off x="574555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7" name="Rectangle 42266">
                <a:extLst>
                  <a:ext uri="{FF2B5EF4-FFF2-40B4-BE49-F238E27FC236}">
                    <a16:creationId xmlns:a16="http://schemas.microsoft.com/office/drawing/2014/main" id="{52EDB784-6D1E-65F6-BAED-FC9FA0A7E996}"/>
                  </a:ext>
                </a:extLst>
              </p:cNvPr>
              <p:cNvSpPr/>
              <p:nvPr/>
            </p:nvSpPr>
            <p:spPr bwMode="auto">
              <a:xfrm>
                <a:off x="5979300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8" name="Rectangle 42267">
                <a:extLst>
                  <a:ext uri="{FF2B5EF4-FFF2-40B4-BE49-F238E27FC236}">
                    <a16:creationId xmlns:a16="http://schemas.microsoft.com/office/drawing/2014/main" id="{B963BB93-3AC4-7BCA-39AB-989FDEBB0DCD}"/>
                  </a:ext>
                </a:extLst>
              </p:cNvPr>
              <p:cNvSpPr/>
              <p:nvPr/>
            </p:nvSpPr>
            <p:spPr bwMode="auto">
              <a:xfrm>
                <a:off x="617408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69" name="Rectangle 42268">
                <a:extLst>
                  <a:ext uri="{FF2B5EF4-FFF2-40B4-BE49-F238E27FC236}">
                    <a16:creationId xmlns:a16="http://schemas.microsoft.com/office/drawing/2014/main" id="{0568DC45-782D-3541-49FD-1F1CD128069B}"/>
                  </a:ext>
                </a:extLst>
              </p:cNvPr>
              <p:cNvSpPr/>
              <p:nvPr/>
            </p:nvSpPr>
            <p:spPr bwMode="auto">
              <a:xfrm>
                <a:off x="621304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0" name="Rectangle 42269">
                <a:extLst>
                  <a:ext uri="{FF2B5EF4-FFF2-40B4-BE49-F238E27FC236}">
                    <a16:creationId xmlns:a16="http://schemas.microsoft.com/office/drawing/2014/main" id="{34C496E1-518D-D81F-91FE-6EC4827442BD}"/>
                  </a:ext>
                </a:extLst>
              </p:cNvPr>
              <p:cNvSpPr/>
              <p:nvPr/>
            </p:nvSpPr>
            <p:spPr bwMode="auto">
              <a:xfrm>
                <a:off x="6252000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1" name="Rectangle 42270">
                <a:extLst>
                  <a:ext uri="{FF2B5EF4-FFF2-40B4-BE49-F238E27FC236}">
                    <a16:creationId xmlns:a16="http://schemas.microsoft.com/office/drawing/2014/main" id="{22EAD0EE-798F-A743-7B71-4930831FE812}"/>
                  </a:ext>
                </a:extLst>
              </p:cNvPr>
              <p:cNvSpPr/>
              <p:nvPr/>
            </p:nvSpPr>
            <p:spPr bwMode="auto">
              <a:xfrm>
                <a:off x="629095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2" name="Rectangle 42271">
                <a:extLst>
                  <a:ext uri="{FF2B5EF4-FFF2-40B4-BE49-F238E27FC236}">
                    <a16:creationId xmlns:a16="http://schemas.microsoft.com/office/drawing/2014/main" id="{F110D2FD-D1D3-00A2-AA79-CC7FDE87359C}"/>
                  </a:ext>
                </a:extLst>
              </p:cNvPr>
              <p:cNvSpPr/>
              <p:nvPr/>
            </p:nvSpPr>
            <p:spPr bwMode="auto">
              <a:xfrm>
                <a:off x="63299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3" name="Rectangle 42272">
                <a:extLst>
                  <a:ext uri="{FF2B5EF4-FFF2-40B4-BE49-F238E27FC236}">
                    <a16:creationId xmlns:a16="http://schemas.microsoft.com/office/drawing/2014/main" id="{19934DE6-EF54-857D-B260-7A566600B78D}"/>
                  </a:ext>
                </a:extLst>
              </p:cNvPr>
              <p:cNvSpPr/>
              <p:nvPr/>
            </p:nvSpPr>
            <p:spPr bwMode="auto">
              <a:xfrm>
                <a:off x="636887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4" name="Rectangle 42273">
                <a:extLst>
                  <a:ext uri="{FF2B5EF4-FFF2-40B4-BE49-F238E27FC236}">
                    <a16:creationId xmlns:a16="http://schemas.microsoft.com/office/drawing/2014/main" id="{5BF5EC17-9CA3-BBA8-5DEF-B3CDF6045A0B}"/>
                  </a:ext>
                </a:extLst>
              </p:cNvPr>
              <p:cNvSpPr/>
              <p:nvPr/>
            </p:nvSpPr>
            <p:spPr bwMode="auto">
              <a:xfrm>
                <a:off x="64078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5" name="Rectangle 42274">
                <a:extLst>
                  <a:ext uri="{FF2B5EF4-FFF2-40B4-BE49-F238E27FC236}">
                    <a16:creationId xmlns:a16="http://schemas.microsoft.com/office/drawing/2014/main" id="{978E356E-FD22-D62D-3BA2-9AD18B480002}"/>
                  </a:ext>
                </a:extLst>
              </p:cNvPr>
              <p:cNvSpPr/>
              <p:nvPr/>
            </p:nvSpPr>
            <p:spPr bwMode="auto">
              <a:xfrm>
                <a:off x="6446785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276" name="Straight Connector 42275">
                <a:extLst>
                  <a:ext uri="{FF2B5EF4-FFF2-40B4-BE49-F238E27FC236}">
                    <a16:creationId xmlns:a16="http://schemas.microsoft.com/office/drawing/2014/main" id="{042D1305-1546-B96B-BDF5-108BF97783D5}"/>
                  </a:ext>
                </a:extLst>
              </p:cNvPr>
              <p:cNvCxnSpPr/>
              <p:nvPr/>
            </p:nvCxnSpPr>
            <p:spPr bwMode="auto">
              <a:xfrm flipH="1">
                <a:off x="5706601" y="401674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277" name="Rectangle 42276">
                <a:extLst>
                  <a:ext uri="{FF2B5EF4-FFF2-40B4-BE49-F238E27FC236}">
                    <a16:creationId xmlns:a16="http://schemas.microsoft.com/office/drawing/2014/main" id="{A957B9F1-1EB9-7194-C8E0-C0B49C7B6786}"/>
                  </a:ext>
                </a:extLst>
              </p:cNvPr>
              <p:cNvSpPr/>
              <p:nvPr/>
            </p:nvSpPr>
            <p:spPr bwMode="auto">
              <a:xfrm>
                <a:off x="5901385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78" name="Rectangle 42277">
                <a:extLst>
                  <a:ext uri="{FF2B5EF4-FFF2-40B4-BE49-F238E27FC236}">
                    <a16:creationId xmlns:a16="http://schemas.microsoft.com/office/drawing/2014/main" id="{8765141E-C8ED-961D-92F7-F0F719F46AED}"/>
                  </a:ext>
                </a:extLst>
              </p:cNvPr>
              <p:cNvSpPr/>
              <p:nvPr/>
            </p:nvSpPr>
            <p:spPr bwMode="auto">
              <a:xfrm>
                <a:off x="5784513" y="4055700"/>
                <a:ext cx="23374" cy="38958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79" name="Rectangle 42278">
                <a:extLst>
                  <a:ext uri="{FF2B5EF4-FFF2-40B4-BE49-F238E27FC236}">
                    <a16:creationId xmlns:a16="http://schemas.microsoft.com/office/drawing/2014/main" id="{EA4064DF-24F3-F214-610F-54ECE3F044A1}"/>
                  </a:ext>
                </a:extLst>
              </p:cNvPr>
              <p:cNvSpPr/>
              <p:nvPr/>
            </p:nvSpPr>
            <p:spPr bwMode="auto">
              <a:xfrm>
                <a:off x="6176683" y="4055700"/>
                <a:ext cx="23374" cy="38958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80" name="Rectangle 42279">
                <a:extLst>
                  <a:ext uri="{FF2B5EF4-FFF2-40B4-BE49-F238E27FC236}">
                    <a16:creationId xmlns:a16="http://schemas.microsoft.com/office/drawing/2014/main" id="{DF708970-4D5F-0AF4-EDD8-54ECD63CF487}"/>
                  </a:ext>
                </a:extLst>
              </p:cNvPr>
              <p:cNvSpPr/>
              <p:nvPr/>
            </p:nvSpPr>
            <p:spPr bwMode="auto">
              <a:xfrm>
                <a:off x="5706598" y="2731149"/>
                <a:ext cx="779143" cy="38958"/>
              </a:xfrm>
              <a:prstGeom prst="rect">
                <a:avLst/>
              </a:prstGeom>
              <a:gradFill>
                <a:gsLst>
                  <a:gs pos="0">
                    <a:srgbClr val="653171"/>
                  </a:gs>
                  <a:gs pos="100000">
                    <a:srgbClr val="653171"/>
                  </a:gs>
                  <a:gs pos="51000">
                    <a:srgbClr val="8F5DA2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1" name="Rectangle 42280">
                <a:extLst>
                  <a:ext uri="{FF2B5EF4-FFF2-40B4-BE49-F238E27FC236}">
                    <a16:creationId xmlns:a16="http://schemas.microsoft.com/office/drawing/2014/main" id="{7FBFC1DE-B6EE-7DE4-850A-FDFD3DC2E8CD}"/>
                  </a:ext>
                </a:extLst>
              </p:cNvPr>
              <p:cNvSpPr/>
              <p:nvPr/>
            </p:nvSpPr>
            <p:spPr bwMode="auto">
              <a:xfrm>
                <a:off x="5708025" y="2354561"/>
                <a:ext cx="779143" cy="331494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2" name="Rectangle 42281">
                <a:extLst>
                  <a:ext uri="{FF2B5EF4-FFF2-40B4-BE49-F238E27FC236}">
                    <a16:creationId xmlns:a16="http://schemas.microsoft.com/office/drawing/2014/main" id="{00CDCC47-575B-439F-75E1-83656E4A28DF}"/>
                  </a:ext>
                </a:extLst>
              </p:cNvPr>
              <p:cNvSpPr/>
              <p:nvPr/>
            </p:nvSpPr>
            <p:spPr bwMode="auto">
              <a:xfrm>
                <a:off x="5708025" y="2683343"/>
                <a:ext cx="779143" cy="5194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3" name="TextBox 42282">
                <a:extLst>
                  <a:ext uri="{FF2B5EF4-FFF2-40B4-BE49-F238E27FC236}">
                    <a16:creationId xmlns:a16="http://schemas.microsoft.com/office/drawing/2014/main" id="{768AC597-B815-051D-FD68-B6682CCEB94F}"/>
                  </a:ext>
                </a:extLst>
              </p:cNvPr>
              <p:cNvSpPr txBox="1"/>
              <p:nvPr/>
            </p:nvSpPr>
            <p:spPr>
              <a:xfrm>
                <a:off x="5783742" y="2410720"/>
                <a:ext cx="633506" cy="184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srgbClr val="525252">
                        <a:alpha val="70000"/>
                      </a:srgbClr>
                    </a:solidFill>
                    <a:effectLst/>
                    <a:uLnTx/>
                    <a:uFillTx/>
                    <a:latin typeface="IntelOne Display Regular"/>
                    <a:ea typeface="+mn-ea"/>
                    <a:cs typeface="Arial"/>
                  </a:rPr>
                  <a:t>Carrier Wafer</a:t>
                </a:r>
              </a:p>
            </p:txBody>
          </p:sp>
          <p:cxnSp>
            <p:nvCxnSpPr>
              <p:cNvPr id="42284" name="Straight Connector 42283">
                <a:extLst>
                  <a:ext uri="{FF2B5EF4-FFF2-40B4-BE49-F238E27FC236}">
                    <a16:creationId xmlns:a16="http://schemas.microsoft.com/office/drawing/2014/main" id="{17230282-E7DC-BAA2-A232-65D682A47565}"/>
                  </a:ext>
                </a:extLst>
              </p:cNvPr>
              <p:cNvCxnSpPr/>
              <p:nvPr/>
            </p:nvCxnSpPr>
            <p:spPr bwMode="auto">
              <a:xfrm flipH="1">
                <a:off x="5704973" y="397778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285" name="Rectangle 42284">
                <a:extLst>
                  <a:ext uri="{FF2B5EF4-FFF2-40B4-BE49-F238E27FC236}">
                    <a16:creationId xmlns:a16="http://schemas.microsoft.com/office/drawing/2014/main" id="{29D17761-49BF-272D-25B7-6E4C8B1AF247}"/>
                  </a:ext>
                </a:extLst>
              </p:cNvPr>
              <p:cNvSpPr/>
              <p:nvPr/>
            </p:nvSpPr>
            <p:spPr bwMode="auto">
              <a:xfrm>
                <a:off x="5901385" y="3977785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6" name="Rectangle 42285">
                <a:extLst>
                  <a:ext uri="{FF2B5EF4-FFF2-40B4-BE49-F238E27FC236}">
                    <a16:creationId xmlns:a16="http://schemas.microsoft.com/office/drawing/2014/main" id="{71C2A849-AE67-159A-CCCB-35EC73FA53CF}"/>
                  </a:ext>
                </a:extLst>
              </p:cNvPr>
              <p:cNvSpPr/>
              <p:nvPr/>
            </p:nvSpPr>
            <p:spPr bwMode="auto">
              <a:xfrm>
                <a:off x="5710572" y="4097187"/>
                <a:ext cx="779143" cy="20625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7" name="Rectangle 42286">
                <a:extLst>
                  <a:ext uri="{FF2B5EF4-FFF2-40B4-BE49-F238E27FC236}">
                    <a16:creationId xmlns:a16="http://schemas.microsoft.com/office/drawing/2014/main" id="{637FF897-9FE5-3093-F2A0-894D2DE135AE}"/>
                  </a:ext>
                </a:extLst>
              </p:cNvPr>
              <p:cNvSpPr/>
              <p:nvPr/>
            </p:nvSpPr>
            <p:spPr bwMode="auto">
              <a:xfrm>
                <a:off x="5749529" y="4097187"/>
                <a:ext cx="311657" cy="60188"/>
              </a:xfrm>
              <a:prstGeom prst="rect">
                <a:avLst/>
              </a:prstGeom>
              <a:gradFill>
                <a:gsLst>
                  <a:gs pos="10163">
                    <a:srgbClr val="000864"/>
                  </a:gs>
                  <a:gs pos="44000">
                    <a:srgbClr val="000F8A"/>
                  </a:gs>
                  <a:gs pos="100000">
                    <a:srgbClr val="000000"/>
                  </a:gs>
                </a:gsLst>
                <a:lin ang="2700000" scaled="0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42288" name="Rectangle 42287">
                <a:extLst>
                  <a:ext uri="{FF2B5EF4-FFF2-40B4-BE49-F238E27FC236}">
                    <a16:creationId xmlns:a16="http://schemas.microsoft.com/office/drawing/2014/main" id="{67AF8C88-C853-7DBF-C745-F374D5CE0179}"/>
                  </a:ext>
                </a:extLst>
              </p:cNvPr>
              <p:cNvSpPr/>
              <p:nvPr/>
            </p:nvSpPr>
            <p:spPr bwMode="auto">
              <a:xfrm>
                <a:off x="5749529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89" name="Rectangle 42288">
                <a:extLst>
                  <a:ext uri="{FF2B5EF4-FFF2-40B4-BE49-F238E27FC236}">
                    <a16:creationId xmlns:a16="http://schemas.microsoft.com/office/drawing/2014/main" id="{8D08CC79-DF60-9D20-5087-F5866ED80EA6}"/>
                  </a:ext>
                </a:extLst>
              </p:cNvPr>
              <p:cNvSpPr/>
              <p:nvPr/>
            </p:nvSpPr>
            <p:spPr bwMode="auto">
              <a:xfrm>
                <a:off x="5788488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0" name="Rectangle 42289">
                <a:extLst>
                  <a:ext uri="{FF2B5EF4-FFF2-40B4-BE49-F238E27FC236}">
                    <a16:creationId xmlns:a16="http://schemas.microsoft.com/office/drawing/2014/main" id="{DF127177-31AF-BD9C-1D5F-8262EB1B463D}"/>
                  </a:ext>
                </a:extLst>
              </p:cNvPr>
              <p:cNvSpPr/>
              <p:nvPr/>
            </p:nvSpPr>
            <p:spPr bwMode="auto">
              <a:xfrm>
                <a:off x="5827446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1" name="Rectangle 42290">
                <a:extLst>
                  <a:ext uri="{FF2B5EF4-FFF2-40B4-BE49-F238E27FC236}">
                    <a16:creationId xmlns:a16="http://schemas.microsoft.com/office/drawing/2014/main" id="{CBBE8DED-1DA8-A5A3-79B6-F64E80DA621D}"/>
                  </a:ext>
                </a:extLst>
              </p:cNvPr>
              <p:cNvSpPr/>
              <p:nvPr/>
            </p:nvSpPr>
            <p:spPr bwMode="auto">
              <a:xfrm>
                <a:off x="5866402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2" name="Rectangle 42291">
                <a:extLst>
                  <a:ext uri="{FF2B5EF4-FFF2-40B4-BE49-F238E27FC236}">
                    <a16:creationId xmlns:a16="http://schemas.microsoft.com/office/drawing/2014/main" id="{AA6BE590-DF8E-DEF8-6DC5-2856CB9448F4}"/>
                  </a:ext>
                </a:extLst>
              </p:cNvPr>
              <p:cNvSpPr/>
              <p:nvPr/>
            </p:nvSpPr>
            <p:spPr bwMode="auto">
              <a:xfrm>
                <a:off x="59053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93" name="Rectangle 42292">
                <a:extLst>
                  <a:ext uri="{FF2B5EF4-FFF2-40B4-BE49-F238E27FC236}">
                    <a16:creationId xmlns:a16="http://schemas.microsoft.com/office/drawing/2014/main" id="{2E332062-22B5-963F-7F91-4F9954BA8C85}"/>
                  </a:ext>
                </a:extLst>
              </p:cNvPr>
              <p:cNvSpPr/>
              <p:nvPr/>
            </p:nvSpPr>
            <p:spPr bwMode="auto">
              <a:xfrm>
                <a:off x="570497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94" name="Rectangle 42293">
                <a:extLst>
                  <a:ext uri="{FF2B5EF4-FFF2-40B4-BE49-F238E27FC236}">
                    <a16:creationId xmlns:a16="http://schemas.microsoft.com/office/drawing/2014/main" id="{90885944-1EBC-C7E2-6B1D-CA5296321B7C}"/>
                  </a:ext>
                </a:extLst>
              </p:cNvPr>
              <p:cNvSpPr/>
              <p:nvPr/>
            </p:nvSpPr>
            <p:spPr bwMode="auto">
              <a:xfrm>
                <a:off x="5923084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5" name="Rectangle 42294">
                <a:extLst>
                  <a:ext uri="{FF2B5EF4-FFF2-40B4-BE49-F238E27FC236}">
                    <a16:creationId xmlns:a16="http://schemas.microsoft.com/office/drawing/2014/main" id="{C3450A50-A0FA-D4CA-3D39-344A4E4B92C8}"/>
                  </a:ext>
                </a:extLst>
              </p:cNvPr>
              <p:cNvSpPr/>
              <p:nvPr/>
            </p:nvSpPr>
            <p:spPr bwMode="auto">
              <a:xfrm>
                <a:off x="607891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96" name="Rectangle 42295">
                <a:extLst>
                  <a:ext uri="{FF2B5EF4-FFF2-40B4-BE49-F238E27FC236}">
                    <a16:creationId xmlns:a16="http://schemas.microsoft.com/office/drawing/2014/main" id="{528A9A07-9C94-E934-89A6-E70E752B1145}"/>
                  </a:ext>
                </a:extLst>
              </p:cNvPr>
              <p:cNvSpPr/>
              <p:nvPr/>
            </p:nvSpPr>
            <p:spPr bwMode="auto">
              <a:xfrm>
                <a:off x="59053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297" name="Rectangle 42296">
                <a:extLst>
                  <a:ext uri="{FF2B5EF4-FFF2-40B4-BE49-F238E27FC236}">
                    <a16:creationId xmlns:a16="http://schemas.microsoft.com/office/drawing/2014/main" id="{95C93DDC-7367-03AB-4954-0D3AD4872F71}"/>
                  </a:ext>
                </a:extLst>
              </p:cNvPr>
              <p:cNvSpPr/>
              <p:nvPr/>
            </p:nvSpPr>
            <p:spPr bwMode="auto">
              <a:xfrm>
                <a:off x="5959900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8" name="Rectangle 42297">
                <a:extLst>
                  <a:ext uri="{FF2B5EF4-FFF2-40B4-BE49-F238E27FC236}">
                    <a16:creationId xmlns:a16="http://schemas.microsoft.com/office/drawing/2014/main" id="{A6209B8B-A620-55D2-A07B-E6DC38ECD7A8}"/>
                  </a:ext>
                </a:extLst>
              </p:cNvPr>
              <p:cNvSpPr/>
              <p:nvPr/>
            </p:nvSpPr>
            <p:spPr bwMode="auto">
              <a:xfrm>
                <a:off x="5998857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299" name="Rectangle 42298">
                <a:extLst>
                  <a:ext uri="{FF2B5EF4-FFF2-40B4-BE49-F238E27FC236}">
                    <a16:creationId xmlns:a16="http://schemas.microsoft.com/office/drawing/2014/main" id="{51EC96DA-7639-D3FE-C961-23AF35715983}"/>
                  </a:ext>
                </a:extLst>
              </p:cNvPr>
              <p:cNvSpPr/>
              <p:nvPr/>
            </p:nvSpPr>
            <p:spPr bwMode="auto">
              <a:xfrm>
                <a:off x="6037815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0" name="Rectangle 42299">
                <a:extLst>
                  <a:ext uri="{FF2B5EF4-FFF2-40B4-BE49-F238E27FC236}">
                    <a16:creationId xmlns:a16="http://schemas.microsoft.com/office/drawing/2014/main" id="{C2F16EB1-4C42-91A9-4E1B-B269BA295281}"/>
                  </a:ext>
                </a:extLst>
              </p:cNvPr>
              <p:cNvSpPr/>
              <p:nvPr/>
            </p:nvSpPr>
            <p:spPr bwMode="auto">
              <a:xfrm>
                <a:off x="6139101" y="4097187"/>
                <a:ext cx="309442" cy="60188"/>
              </a:xfrm>
              <a:prstGeom prst="rect">
                <a:avLst/>
              </a:prstGeom>
              <a:gradFill>
                <a:gsLst>
                  <a:gs pos="10163">
                    <a:srgbClr val="000864"/>
                  </a:gs>
                  <a:gs pos="44000">
                    <a:srgbClr val="000F8A"/>
                  </a:gs>
                  <a:gs pos="100000">
                    <a:srgbClr val="000000"/>
                  </a:gs>
                </a:gsLst>
                <a:lin ang="2700000" scaled="0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01" name="Rectangle 42300">
                <a:extLst>
                  <a:ext uri="{FF2B5EF4-FFF2-40B4-BE49-F238E27FC236}">
                    <a16:creationId xmlns:a16="http://schemas.microsoft.com/office/drawing/2014/main" id="{05052476-B99F-DAE9-E03D-EE35699C0C05}"/>
                  </a:ext>
                </a:extLst>
              </p:cNvPr>
              <p:cNvSpPr/>
              <p:nvPr/>
            </p:nvSpPr>
            <p:spPr bwMode="auto">
              <a:xfrm>
                <a:off x="6097929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2" name="Rectangle 42301">
                <a:extLst>
                  <a:ext uri="{FF2B5EF4-FFF2-40B4-BE49-F238E27FC236}">
                    <a16:creationId xmlns:a16="http://schemas.microsoft.com/office/drawing/2014/main" id="{048140CB-CAEE-6F94-384B-F03ACB29ADEF}"/>
                  </a:ext>
                </a:extLst>
              </p:cNvPr>
              <p:cNvSpPr/>
              <p:nvPr/>
            </p:nvSpPr>
            <p:spPr bwMode="auto">
              <a:xfrm>
                <a:off x="6136887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3" name="Rectangle 42302">
                <a:extLst>
                  <a:ext uri="{FF2B5EF4-FFF2-40B4-BE49-F238E27FC236}">
                    <a16:creationId xmlns:a16="http://schemas.microsoft.com/office/drawing/2014/main" id="{078617D8-4272-4CAB-5D6A-AB1DF5D1FB97}"/>
                  </a:ext>
                </a:extLst>
              </p:cNvPr>
              <p:cNvSpPr/>
              <p:nvPr/>
            </p:nvSpPr>
            <p:spPr bwMode="auto">
              <a:xfrm>
                <a:off x="6175843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4" name="Rectangle 42303">
                <a:extLst>
                  <a:ext uri="{FF2B5EF4-FFF2-40B4-BE49-F238E27FC236}">
                    <a16:creationId xmlns:a16="http://schemas.microsoft.com/office/drawing/2014/main" id="{E175E089-0F8C-8BBB-C47E-C519AD454EC6}"/>
                  </a:ext>
                </a:extLst>
              </p:cNvPr>
              <p:cNvSpPr/>
              <p:nvPr/>
            </p:nvSpPr>
            <p:spPr bwMode="auto">
              <a:xfrm>
                <a:off x="6214801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5" name="Rectangle 42304">
                <a:extLst>
                  <a:ext uri="{FF2B5EF4-FFF2-40B4-BE49-F238E27FC236}">
                    <a16:creationId xmlns:a16="http://schemas.microsoft.com/office/drawing/2014/main" id="{E49FCFF5-C387-77DF-F34F-504BDEDEE84F}"/>
                  </a:ext>
                </a:extLst>
              </p:cNvPr>
              <p:cNvSpPr/>
              <p:nvPr/>
            </p:nvSpPr>
            <p:spPr bwMode="auto">
              <a:xfrm>
                <a:off x="62537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06" name="Rectangle 42305">
                <a:extLst>
                  <a:ext uri="{FF2B5EF4-FFF2-40B4-BE49-F238E27FC236}">
                    <a16:creationId xmlns:a16="http://schemas.microsoft.com/office/drawing/2014/main" id="{23E98BCD-1631-0434-32E5-56A39F474FFF}"/>
                  </a:ext>
                </a:extLst>
              </p:cNvPr>
              <p:cNvSpPr/>
              <p:nvPr/>
            </p:nvSpPr>
            <p:spPr bwMode="auto">
              <a:xfrm>
                <a:off x="608020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07" name="Rectangle 42306">
                <a:extLst>
                  <a:ext uri="{FF2B5EF4-FFF2-40B4-BE49-F238E27FC236}">
                    <a16:creationId xmlns:a16="http://schemas.microsoft.com/office/drawing/2014/main" id="{29D4D55F-46F2-94F0-B9FD-28A1ED4D048A}"/>
                  </a:ext>
                </a:extLst>
              </p:cNvPr>
              <p:cNvSpPr/>
              <p:nvPr/>
            </p:nvSpPr>
            <p:spPr bwMode="auto">
              <a:xfrm>
                <a:off x="6271483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08" name="Rectangle 42307">
                <a:extLst>
                  <a:ext uri="{FF2B5EF4-FFF2-40B4-BE49-F238E27FC236}">
                    <a16:creationId xmlns:a16="http://schemas.microsoft.com/office/drawing/2014/main" id="{68D1D495-E09B-80BE-085B-00C3C31201FA}"/>
                  </a:ext>
                </a:extLst>
              </p:cNvPr>
              <p:cNvSpPr/>
              <p:nvPr/>
            </p:nvSpPr>
            <p:spPr bwMode="auto">
              <a:xfrm>
                <a:off x="6427311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09" name="Rectangle 42308">
                <a:extLst>
                  <a:ext uri="{FF2B5EF4-FFF2-40B4-BE49-F238E27FC236}">
                    <a16:creationId xmlns:a16="http://schemas.microsoft.com/office/drawing/2014/main" id="{30574E85-858B-9C11-2291-B422DEA3435C}"/>
                  </a:ext>
                </a:extLst>
              </p:cNvPr>
              <p:cNvSpPr/>
              <p:nvPr/>
            </p:nvSpPr>
            <p:spPr bwMode="auto">
              <a:xfrm>
                <a:off x="62537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10" name="Rectangle 42309">
                <a:extLst>
                  <a:ext uri="{FF2B5EF4-FFF2-40B4-BE49-F238E27FC236}">
                    <a16:creationId xmlns:a16="http://schemas.microsoft.com/office/drawing/2014/main" id="{F68FC0B1-128C-AFB4-04BB-469985BCDBD5}"/>
                  </a:ext>
                </a:extLst>
              </p:cNvPr>
              <p:cNvSpPr/>
              <p:nvPr/>
            </p:nvSpPr>
            <p:spPr bwMode="auto">
              <a:xfrm>
                <a:off x="6308299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11" name="Rectangle 42310">
                <a:extLst>
                  <a:ext uri="{FF2B5EF4-FFF2-40B4-BE49-F238E27FC236}">
                    <a16:creationId xmlns:a16="http://schemas.microsoft.com/office/drawing/2014/main" id="{6BD6461C-F319-651F-D0AE-BE5E7D32157F}"/>
                  </a:ext>
                </a:extLst>
              </p:cNvPr>
              <p:cNvSpPr/>
              <p:nvPr/>
            </p:nvSpPr>
            <p:spPr bwMode="auto">
              <a:xfrm>
                <a:off x="6347256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12" name="Rectangle 42311">
                <a:extLst>
                  <a:ext uri="{FF2B5EF4-FFF2-40B4-BE49-F238E27FC236}">
                    <a16:creationId xmlns:a16="http://schemas.microsoft.com/office/drawing/2014/main" id="{A23B9947-6918-4344-E084-1502281AB3A1}"/>
                  </a:ext>
                </a:extLst>
              </p:cNvPr>
              <p:cNvSpPr/>
              <p:nvPr/>
            </p:nvSpPr>
            <p:spPr bwMode="auto">
              <a:xfrm>
                <a:off x="6386213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13" name="Straight Connector 42312">
                <a:extLst>
                  <a:ext uri="{FF2B5EF4-FFF2-40B4-BE49-F238E27FC236}">
                    <a16:creationId xmlns:a16="http://schemas.microsoft.com/office/drawing/2014/main" id="{8FA97CEC-A84F-CB80-5A68-82569FDCDB59}"/>
                  </a:ext>
                </a:extLst>
              </p:cNvPr>
              <p:cNvCxnSpPr/>
              <p:nvPr/>
            </p:nvCxnSpPr>
            <p:spPr bwMode="auto">
              <a:xfrm flipH="1">
                <a:off x="5710572" y="4097187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14" name="Rectangle 42313">
                <a:extLst>
                  <a:ext uri="{FF2B5EF4-FFF2-40B4-BE49-F238E27FC236}">
                    <a16:creationId xmlns:a16="http://schemas.microsoft.com/office/drawing/2014/main" id="{B67C4E5E-6418-3E1C-20E0-413D3A88F8C0}"/>
                  </a:ext>
                </a:extLst>
              </p:cNvPr>
              <p:cNvSpPr/>
              <p:nvPr/>
            </p:nvSpPr>
            <p:spPr bwMode="auto">
              <a:xfrm>
                <a:off x="5916686" y="4162738"/>
                <a:ext cx="18648" cy="141304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15" name="Rectangle 42314">
                <a:extLst>
                  <a:ext uri="{FF2B5EF4-FFF2-40B4-BE49-F238E27FC236}">
                    <a16:creationId xmlns:a16="http://schemas.microsoft.com/office/drawing/2014/main" id="{A6EE0500-E7CC-613C-03CB-AA989243BBAF}"/>
                  </a:ext>
                </a:extLst>
              </p:cNvPr>
              <p:cNvSpPr/>
              <p:nvPr/>
            </p:nvSpPr>
            <p:spPr bwMode="auto">
              <a:xfrm>
                <a:off x="6263943" y="4160238"/>
                <a:ext cx="18648" cy="141304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16" name="Rectangle 42315">
                <a:extLst>
                  <a:ext uri="{FF2B5EF4-FFF2-40B4-BE49-F238E27FC236}">
                    <a16:creationId xmlns:a16="http://schemas.microsoft.com/office/drawing/2014/main" id="{8AF67260-EBA0-470A-A98C-66EC5AAA21BA}"/>
                  </a:ext>
                </a:extLst>
              </p:cNvPr>
              <p:cNvSpPr/>
              <p:nvPr/>
            </p:nvSpPr>
            <p:spPr bwMode="auto">
              <a:xfrm rot="10800000">
                <a:off x="5706598" y="4370820"/>
                <a:ext cx="779144" cy="605632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17" name="Straight Connector 42316">
                <a:extLst>
                  <a:ext uri="{FF2B5EF4-FFF2-40B4-BE49-F238E27FC236}">
                    <a16:creationId xmlns:a16="http://schemas.microsoft.com/office/drawing/2014/main" id="{1F64F39B-09A0-0BA8-FFC4-20541917E88A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66074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18" name="Rectangle 42317">
                <a:extLst>
                  <a:ext uri="{FF2B5EF4-FFF2-40B4-BE49-F238E27FC236}">
                    <a16:creationId xmlns:a16="http://schemas.microsoft.com/office/drawing/2014/main" id="{F3A899F4-6C33-058F-6368-E3154C15FCEA}"/>
                  </a:ext>
                </a:extLst>
              </p:cNvPr>
              <p:cNvSpPr/>
              <p:nvPr/>
            </p:nvSpPr>
            <p:spPr bwMode="auto">
              <a:xfrm rot="10800000">
                <a:off x="5706598" y="4299285"/>
                <a:ext cx="779144" cy="94785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19" name="Rectangle 42318">
                <a:extLst>
                  <a:ext uri="{FF2B5EF4-FFF2-40B4-BE49-F238E27FC236}">
                    <a16:creationId xmlns:a16="http://schemas.microsoft.com/office/drawing/2014/main" id="{47968CC6-7C21-2B61-2473-06AC78E05948}"/>
                  </a:ext>
                </a:extLst>
              </p:cNvPr>
              <p:cNvSpPr/>
              <p:nvPr/>
            </p:nvSpPr>
            <p:spPr bwMode="auto">
              <a:xfrm>
                <a:off x="6135128" y="4299285"/>
                <a:ext cx="272701" cy="94786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20" name="Rectangle 42319">
                <a:extLst>
                  <a:ext uri="{FF2B5EF4-FFF2-40B4-BE49-F238E27FC236}">
                    <a16:creationId xmlns:a16="http://schemas.microsoft.com/office/drawing/2014/main" id="{4A30C243-0142-6329-D3BD-31A142D7D6E7}"/>
                  </a:ext>
                </a:extLst>
              </p:cNvPr>
              <p:cNvSpPr/>
              <p:nvPr/>
            </p:nvSpPr>
            <p:spPr bwMode="auto">
              <a:xfrm>
                <a:off x="5784512" y="4299285"/>
                <a:ext cx="272701" cy="94786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21" name="Straight Connector 42320">
                <a:extLst>
                  <a:ext uri="{FF2B5EF4-FFF2-40B4-BE49-F238E27FC236}">
                    <a16:creationId xmlns:a16="http://schemas.microsoft.com/office/drawing/2014/main" id="{F7D091E1-EA66-3AEF-AE54-B738393CFB1B}"/>
                  </a:ext>
                </a:extLst>
              </p:cNvPr>
              <p:cNvCxnSpPr/>
              <p:nvPr/>
            </p:nvCxnSpPr>
            <p:spPr bwMode="auto">
              <a:xfrm flipH="1">
                <a:off x="5706598" y="4394071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22" name="Straight Connector 42321">
                <a:extLst>
                  <a:ext uri="{FF2B5EF4-FFF2-40B4-BE49-F238E27FC236}">
                    <a16:creationId xmlns:a16="http://schemas.microsoft.com/office/drawing/2014/main" id="{ACD426C5-557C-CE99-A1EE-07862942C088}"/>
                  </a:ext>
                </a:extLst>
              </p:cNvPr>
              <p:cNvCxnSpPr/>
              <p:nvPr/>
            </p:nvCxnSpPr>
            <p:spPr bwMode="auto">
              <a:xfrm flipH="1">
                <a:off x="5706598" y="4563324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solidFill>
                  <a:srgbClr val="1503F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23" name="Straight Connector 42322">
                <a:extLst>
                  <a:ext uri="{FF2B5EF4-FFF2-40B4-BE49-F238E27FC236}">
                    <a16:creationId xmlns:a16="http://schemas.microsoft.com/office/drawing/2014/main" id="{0CCD8749-95B1-BD97-AFC6-D1B29B930517}"/>
                  </a:ext>
                </a:extLst>
              </p:cNvPr>
              <p:cNvCxnSpPr/>
              <p:nvPr/>
            </p:nvCxnSpPr>
            <p:spPr bwMode="auto">
              <a:xfrm flipH="1">
                <a:off x="5706598" y="4563956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24" name="Freeform: Shape 42323">
                <a:extLst>
                  <a:ext uri="{FF2B5EF4-FFF2-40B4-BE49-F238E27FC236}">
                    <a16:creationId xmlns:a16="http://schemas.microsoft.com/office/drawing/2014/main" id="{58FD330C-5F1E-EA53-7E91-67AD04BA32CF}"/>
                  </a:ext>
                </a:extLst>
              </p:cNvPr>
              <p:cNvSpPr/>
              <p:nvPr/>
            </p:nvSpPr>
            <p:spPr bwMode="auto">
              <a:xfrm>
                <a:off x="5784512" y="4394071"/>
                <a:ext cx="584358" cy="162764"/>
              </a:xfrm>
              <a:custGeom>
                <a:avLst/>
                <a:gdLst>
                  <a:gd name="connsiteX0" fmla="*/ 38957 w 584358"/>
                  <a:gd name="connsiteY0" fmla="*/ 0 h 162764"/>
                  <a:gd name="connsiteX1" fmla="*/ 233743 w 584358"/>
                  <a:gd name="connsiteY1" fmla="*/ 0 h 162764"/>
                  <a:gd name="connsiteX2" fmla="*/ 233743 w 584358"/>
                  <a:gd name="connsiteY2" fmla="*/ 9334 h 162764"/>
                  <a:gd name="connsiteX3" fmla="*/ 233743 w 584358"/>
                  <a:gd name="connsiteY3" fmla="*/ 34878 h 162764"/>
                  <a:gd name="connsiteX4" fmla="*/ 233743 w 584358"/>
                  <a:gd name="connsiteY4" fmla="*/ 34879 h 162764"/>
                  <a:gd name="connsiteX5" fmla="*/ 584358 w 584358"/>
                  <a:gd name="connsiteY5" fmla="*/ 34879 h 162764"/>
                  <a:gd name="connsiteX6" fmla="*/ 584358 w 584358"/>
                  <a:gd name="connsiteY6" fmla="*/ 162764 h 162764"/>
                  <a:gd name="connsiteX7" fmla="*/ 0 w 584358"/>
                  <a:gd name="connsiteY7" fmla="*/ 162764 h 162764"/>
                  <a:gd name="connsiteX8" fmla="*/ 0 w 584358"/>
                  <a:gd name="connsiteY8" fmla="*/ 34879 h 162764"/>
                  <a:gd name="connsiteX9" fmla="*/ 38957 w 584358"/>
                  <a:gd name="connsiteY9" fmla="*/ 34879 h 162764"/>
                  <a:gd name="connsiteX10" fmla="*/ 38957 w 584358"/>
                  <a:gd name="connsiteY10" fmla="*/ 34878 h 162764"/>
                  <a:gd name="connsiteX11" fmla="*/ 38957 w 584358"/>
                  <a:gd name="connsiteY11" fmla="*/ 9334 h 162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4358" h="162764">
                    <a:moveTo>
                      <a:pt x="38957" y="0"/>
                    </a:moveTo>
                    <a:lnTo>
                      <a:pt x="233743" y="0"/>
                    </a:lnTo>
                    <a:lnTo>
                      <a:pt x="233743" y="9334"/>
                    </a:lnTo>
                    <a:lnTo>
                      <a:pt x="233743" y="34878"/>
                    </a:lnTo>
                    <a:lnTo>
                      <a:pt x="233743" y="34879"/>
                    </a:lnTo>
                    <a:lnTo>
                      <a:pt x="584358" y="34879"/>
                    </a:lnTo>
                    <a:lnTo>
                      <a:pt x="584358" y="162764"/>
                    </a:lnTo>
                    <a:lnTo>
                      <a:pt x="0" y="162764"/>
                    </a:lnTo>
                    <a:lnTo>
                      <a:pt x="0" y="34879"/>
                    </a:lnTo>
                    <a:lnTo>
                      <a:pt x="38957" y="34879"/>
                    </a:lnTo>
                    <a:lnTo>
                      <a:pt x="38957" y="34878"/>
                    </a:lnTo>
                    <a:lnTo>
                      <a:pt x="38957" y="9334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25" name="Rectangle 42324">
                <a:extLst>
                  <a:ext uri="{FF2B5EF4-FFF2-40B4-BE49-F238E27FC236}">
                    <a16:creationId xmlns:a16="http://schemas.microsoft.com/office/drawing/2014/main" id="{8C7593DD-35A8-A2EF-161D-08830A2C0898}"/>
                  </a:ext>
                </a:extLst>
              </p:cNvPr>
              <p:cNvSpPr/>
              <p:nvPr/>
            </p:nvSpPr>
            <p:spPr bwMode="auto">
              <a:xfrm rot="10800000">
                <a:off x="5979298" y="4557468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26" name="Rectangle 42325">
                <a:extLst>
                  <a:ext uri="{FF2B5EF4-FFF2-40B4-BE49-F238E27FC236}">
                    <a16:creationId xmlns:a16="http://schemas.microsoft.com/office/drawing/2014/main" id="{AE3D432A-64F4-3798-B020-FFDA6F84B99D}"/>
                  </a:ext>
                </a:extLst>
              </p:cNvPr>
              <p:cNvSpPr/>
              <p:nvPr/>
            </p:nvSpPr>
            <p:spPr bwMode="auto">
              <a:xfrm rot="10800000">
                <a:off x="5901384" y="4658600"/>
                <a:ext cx="506443" cy="139511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27" name="Rectangle 42326">
                <a:extLst>
                  <a:ext uri="{FF2B5EF4-FFF2-40B4-BE49-F238E27FC236}">
                    <a16:creationId xmlns:a16="http://schemas.microsoft.com/office/drawing/2014/main" id="{24E02944-FC08-87A1-E03B-8D710414BFDC}"/>
                  </a:ext>
                </a:extLst>
              </p:cNvPr>
              <p:cNvSpPr/>
              <p:nvPr/>
            </p:nvSpPr>
            <p:spPr bwMode="auto">
              <a:xfrm rot="10800000">
                <a:off x="5706598" y="4803505"/>
                <a:ext cx="779144" cy="27902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28" name="Straight Connector 42327">
                <a:extLst>
                  <a:ext uri="{FF2B5EF4-FFF2-40B4-BE49-F238E27FC236}">
                    <a16:creationId xmlns:a16="http://schemas.microsoft.com/office/drawing/2014/main" id="{D0300F2E-2539-ED28-EE9E-06E4E5711F55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90813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29" name="Rectangle 42328">
                <a:extLst>
                  <a:ext uri="{FF2B5EF4-FFF2-40B4-BE49-F238E27FC236}">
                    <a16:creationId xmlns:a16="http://schemas.microsoft.com/office/drawing/2014/main" id="{0477641C-6EED-F6A5-864C-E2100CB696EF}"/>
                  </a:ext>
                </a:extLst>
              </p:cNvPr>
              <p:cNvSpPr/>
              <p:nvPr/>
            </p:nvSpPr>
            <p:spPr bwMode="auto">
              <a:xfrm rot="10800000">
                <a:off x="5979298" y="4903287"/>
                <a:ext cx="389572" cy="17438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30" name="Straight Connector 42329">
                <a:extLst>
                  <a:ext uri="{FF2B5EF4-FFF2-40B4-BE49-F238E27FC236}">
                    <a16:creationId xmlns:a16="http://schemas.microsoft.com/office/drawing/2014/main" id="{A3F22745-78D4-079E-840F-F0B4DD2A5214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838384"/>
                <a:ext cx="77914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31" name="Straight Connector 42330">
                <a:extLst>
                  <a:ext uri="{FF2B5EF4-FFF2-40B4-BE49-F238E27FC236}">
                    <a16:creationId xmlns:a16="http://schemas.microsoft.com/office/drawing/2014/main" id="{E9B3A221-E2E9-3A0E-3DF7-722D8C7CA45D}"/>
                  </a:ext>
                </a:extLst>
              </p:cNvPr>
              <p:cNvCxnSpPr/>
              <p:nvPr/>
            </p:nvCxnSpPr>
            <p:spPr bwMode="auto">
              <a:xfrm rot="10800000" flipH="1">
                <a:off x="5705995" y="4806207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32" name="Rectangle 42331">
                <a:extLst>
                  <a:ext uri="{FF2B5EF4-FFF2-40B4-BE49-F238E27FC236}">
                    <a16:creationId xmlns:a16="http://schemas.microsoft.com/office/drawing/2014/main" id="{D067C5DF-1B2F-98CE-6385-3EB341424A12}"/>
                  </a:ext>
                </a:extLst>
              </p:cNvPr>
              <p:cNvSpPr/>
              <p:nvPr/>
            </p:nvSpPr>
            <p:spPr bwMode="auto">
              <a:xfrm rot="10800000">
                <a:off x="6057212" y="4798653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33" name="Straight Connector 42332">
                <a:extLst>
                  <a:ext uri="{FF2B5EF4-FFF2-40B4-BE49-F238E27FC236}">
                    <a16:creationId xmlns:a16="http://schemas.microsoft.com/office/drawing/2014/main" id="{9BBDC4EF-5A98-3BC7-2B42-5B7B0F30186F}"/>
                  </a:ext>
                </a:extLst>
              </p:cNvPr>
              <p:cNvCxnSpPr/>
              <p:nvPr/>
            </p:nvCxnSpPr>
            <p:spPr bwMode="auto">
              <a:xfrm flipH="1">
                <a:off x="5704973" y="430196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34" name="Rectangle 42333">
                <a:extLst>
                  <a:ext uri="{FF2B5EF4-FFF2-40B4-BE49-F238E27FC236}">
                    <a16:creationId xmlns:a16="http://schemas.microsoft.com/office/drawing/2014/main" id="{530BBAE0-D56F-3771-CCAF-76FCD2A48CAA}"/>
                  </a:ext>
                </a:extLst>
              </p:cNvPr>
              <p:cNvSpPr/>
              <p:nvPr/>
            </p:nvSpPr>
            <p:spPr bwMode="auto">
              <a:xfrm rot="10800000">
                <a:off x="5702888" y="5070540"/>
                <a:ext cx="779144" cy="27902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35" name="Straight Connector 42334">
                <a:extLst>
                  <a:ext uri="{FF2B5EF4-FFF2-40B4-BE49-F238E27FC236}">
                    <a16:creationId xmlns:a16="http://schemas.microsoft.com/office/drawing/2014/main" id="{AF99EA59-BBE8-10EA-D827-32CDB6776CC5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75174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36" name="Rectangle 42335">
                <a:extLst>
                  <a:ext uri="{FF2B5EF4-FFF2-40B4-BE49-F238E27FC236}">
                    <a16:creationId xmlns:a16="http://schemas.microsoft.com/office/drawing/2014/main" id="{FD2E2F02-4E57-71EB-B691-8D8CE2804F6A}"/>
                  </a:ext>
                </a:extLst>
              </p:cNvPr>
              <p:cNvSpPr/>
              <p:nvPr/>
            </p:nvSpPr>
            <p:spPr bwMode="auto">
              <a:xfrm rot="10800000">
                <a:off x="5911114" y="5170322"/>
                <a:ext cx="518520" cy="17438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42337" name="Straight Connector 42336">
                <a:extLst>
                  <a:ext uri="{FF2B5EF4-FFF2-40B4-BE49-F238E27FC236}">
                    <a16:creationId xmlns:a16="http://schemas.microsoft.com/office/drawing/2014/main" id="{525BE070-FE14-4F5C-F4A9-90176C7BF599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05418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38" name="Straight Connector 42337">
                <a:extLst>
                  <a:ext uri="{FF2B5EF4-FFF2-40B4-BE49-F238E27FC236}">
                    <a16:creationId xmlns:a16="http://schemas.microsoft.com/office/drawing/2014/main" id="{4BB2213A-9589-677C-3C47-BE8ED93101DC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11370"/>
                <a:ext cx="77914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339" name="Straight Connector 42338">
                <a:extLst>
                  <a:ext uri="{FF2B5EF4-FFF2-40B4-BE49-F238E27FC236}">
                    <a16:creationId xmlns:a16="http://schemas.microsoft.com/office/drawing/2014/main" id="{0912FACB-E020-B7B9-30D7-043EA0A802BA}"/>
                  </a:ext>
                </a:extLst>
              </p:cNvPr>
              <p:cNvCxnSpPr/>
              <p:nvPr/>
            </p:nvCxnSpPr>
            <p:spPr bwMode="auto">
              <a:xfrm rot="10800000" flipH="1">
                <a:off x="5702285" y="5073242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40" name="Rectangle 42339">
                <a:extLst>
                  <a:ext uri="{FF2B5EF4-FFF2-40B4-BE49-F238E27FC236}">
                    <a16:creationId xmlns:a16="http://schemas.microsoft.com/office/drawing/2014/main" id="{C11AD6B4-A04F-8520-135F-775532F1FEA6}"/>
                  </a:ext>
                </a:extLst>
              </p:cNvPr>
              <p:cNvSpPr/>
              <p:nvPr/>
            </p:nvSpPr>
            <p:spPr bwMode="auto">
              <a:xfrm rot="10800000">
                <a:off x="6134484" y="5065688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41" name="Rectangle 42340">
                <a:extLst>
                  <a:ext uri="{FF2B5EF4-FFF2-40B4-BE49-F238E27FC236}">
                    <a16:creationId xmlns:a16="http://schemas.microsoft.com/office/drawing/2014/main" id="{1AA2C1E3-0643-507C-D4D9-A8F595478829}"/>
                  </a:ext>
                </a:extLst>
              </p:cNvPr>
              <p:cNvSpPr/>
              <p:nvPr/>
            </p:nvSpPr>
            <p:spPr bwMode="auto">
              <a:xfrm rot="10800000">
                <a:off x="5702300" y="5346563"/>
                <a:ext cx="779463" cy="155829"/>
              </a:xfrm>
              <a:prstGeom prst="rect">
                <a:avLst/>
              </a:prstGeom>
              <a:gradFill>
                <a:gsLst>
                  <a:gs pos="0">
                    <a:srgbClr val="653171"/>
                  </a:gs>
                  <a:gs pos="100000">
                    <a:srgbClr val="653171"/>
                  </a:gs>
                  <a:gs pos="51000">
                    <a:srgbClr val="8F5DA2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42" name="Freeform: Shape 42341">
                <a:extLst>
                  <a:ext uri="{FF2B5EF4-FFF2-40B4-BE49-F238E27FC236}">
                    <a16:creationId xmlns:a16="http://schemas.microsoft.com/office/drawing/2014/main" id="{859A1F5A-AF38-0755-1E0E-E27030933956}"/>
                  </a:ext>
                </a:extLst>
              </p:cNvPr>
              <p:cNvSpPr/>
              <p:nvPr/>
            </p:nvSpPr>
            <p:spPr bwMode="auto">
              <a:xfrm rot="10800000">
                <a:off x="5901384" y="5346566"/>
                <a:ext cx="506443" cy="389574"/>
              </a:xfrm>
              <a:custGeom>
                <a:avLst/>
                <a:gdLst>
                  <a:gd name="connsiteX0" fmla="*/ 389572 w 506443"/>
                  <a:gd name="connsiteY0" fmla="*/ 389574 h 389574"/>
                  <a:gd name="connsiteX1" fmla="*/ 116872 w 506443"/>
                  <a:gd name="connsiteY1" fmla="*/ 389574 h 389574"/>
                  <a:gd name="connsiteX2" fmla="*/ 77915 w 506443"/>
                  <a:gd name="connsiteY2" fmla="*/ 233745 h 389574"/>
                  <a:gd name="connsiteX3" fmla="*/ 0 w 506443"/>
                  <a:gd name="connsiteY3" fmla="*/ 233745 h 389574"/>
                  <a:gd name="connsiteX4" fmla="*/ 0 w 506443"/>
                  <a:gd name="connsiteY4" fmla="*/ 0 h 389574"/>
                  <a:gd name="connsiteX5" fmla="*/ 506443 w 506443"/>
                  <a:gd name="connsiteY5" fmla="*/ 0 h 389574"/>
                  <a:gd name="connsiteX6" fmla="*/ 506443 w 506443"/>
                  <a:gd name="connsiteY6" fmla="*/ 233745 h 389574"/>
                  <a:gd name="connsiteX7" fmla="*/ 428529 w 506443"/>
                  <a:gd name="connsiteY7" fmla="*/ 233745 h 38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6443" h="389574">
                    <a:moveTo>
                      <a:pt x="389572" y="389574"/>
                    </a:moveTo>
                    <a:lnTo>
                      <a:pt x="116872" y="389574"/>
                    </a:lnTo>
                    <a:lnTo>
                      <a:pt x="77915" y="233745"/>
                    </a:lnTo>
                    <a:lnTo>
                      <a:pt x="0" y="233745"/>
                    </a:lnTo>
                    <a:lnTo>
                      <a:pt x="0" y="0"/>
                    </a:lnTo>
                    <a:lnTo>
                      <a:pt x="506443" y="0"/>
                    </a:lnTo>
                    <a:lnTo>
                      <a:pt x="506443" y="233745"/>
                    </a:lnTo>
                    <a:lnTo>
                      <a:pt x="428529" y="23374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343" name="Freeform 535">
                <a:extLst>
                  <a:ext uri="{FF2B5EF4-FFF2-40B4-BE49-F238E27FC236}">
                    <a16:creationId xmlns:a16="http://schemas.microsoft.com/office/drawing/2014/main" id="{9807DF61-CCE8-38DE-1325-DFB163DDBA76}"/>
                  </a:ext>
                </a:extLst>
              </p:cNvPr>
              <p:cNvSpPr/>
              <p:nvPr/>
            </p:nvSpPr>
            <p:spPr bwMode="auto">
              <a:xfrm rot="10800000">
                <a:off x="5901753" y="5347038"/>
                <a:ext cx="507367" cy="157307"/>
              </a:xfrm>
              <a:custGeom>
                <a:avLst/>
                <a:gdLst>
                  <a:gd name="connsiteX0" fmla="*/ 0 w 992406"/>
                  <a:gd name="connsiteY0" fmla="*/ 0 h 307689"/>
                  <a:gd name="connsiteX1" fmla="*/ 160345 w 992406"/>
                  <a:gd name="connsiteY1" fmla="*/ 0 h 307689"/>
                  <a:gd name="connsiteX2" fmla="*/ 234017 w 992406"/>
                  <a:gd name="connsiteY2" fmla="*/ 307689 h 307689"/>
                  <a:gd name="connsiteX3" fmla="*/ 762722 w 992406"/>
                  <a:gd name="connsiteY3" fmla="*/ 307689 h 307689"/>
                  <a:gd name="connsiteX4" fmla="*/ 840728 w 992406"/>
                  <a:gd name="connsiteY4" fmla="*/ 4334 h 307689"/>
                  <a:gd name="connsiteX5" fmla="*/ 992406 w 992406"/>
                  <a:gd name="connsiteY5" fmla="*/ 4334 h 307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2406" h="307689">
                    <a:moveTo>
                      <a:pt x="0" y="0"/>
                    </a:moveTo>
                    <a:lnTo>
                      <a:pt x="160345" y="0"/>
                    </a:lnTo>
                    <a:lnTo>
                      <a:pt x="234017" y="307689"/>
                    </a:lnTo>
                    <a:lnTo>
                      <a:pt x="762722" y="307689"/>
                    </a:lnTo>
                    <a:lnTo>
                      <a:pt x="840728" y="4334"/>
                    </a:lnTo>
                    <a:lnTo>
                      <a:pt x="992406" y="4334"/>
                    </a:ln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42344" name="TextBox 42343">
                <a:extLst>
                  <a:ext uri="{FF2B5EF4-FFF2-40B4-BE49-F238E27FC236}">
                    <a16:creationId xmlns:a16="http://schemas.microsoft.com/office/drawing/2014/main" id="{0C40851B-4F94-C44A-B672-28B9411E5FD5}"/>
                  </a:ext>
                </a:extLst>
              </p:cNvPr>
              <p:cNvSpPr txBox="1"/>
              <p:nvPr/>
            </p:nvSpPr>
            <p:spPr>
              <a:xfrm>
                <a:off x="5966821" y="5536767"/>
                <a:ext cx="373258" cy="1077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1200" cap="none" spc="0" normalizeH="0" baseline="0" noProof="0">
                    <a:ln>
                      <a:noFill/>
                    </a:ln>
                    <a:solidFill>
                      <a:srgbClr val="525252">
                        <a:alpha val="70000"/>
                      </a:srgbClr>
                    </a:solidFill>
                    <a:effectLst/>
                    <a:uLnTx/>
                    <a:uFillTx/>
                    <a:latin typeface="IntelOne Display Regular"/>
                    <a:ea typeface="+mn-ea"/>
                    <a:cs typeface="Arial"/>
                  </a:rPr>
                  <a:t>Bump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5484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037" y="2743010"/>
            <a:ext cx="8767250" cy="1008529"/>
          </a:xfrm>
        </p:spPr>
        <p:txBody>
          <a:bodyPr/>
          <a:lstStyle/>
          <a:p>
            <a:r>
              <a:rPr lang="en-US" sz="3600" dirty="0"/>
              <a:t>Radiation Effects in Intel</a:t>
            </a:r>
          </a:p>
        </p:txBody>
      </p:sp>
    </p:spTree>
    <p:extLst>
      <p:ext uri="{BB962C8B-B14F-4D97-AF65-F5344CB8AC3E}">
        <p14:creationId xmlns:p14="http://schemas.microsoft.com/office/powerpoint/2010/main" val="1764566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Soft Errors have a long History in Intel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95" y="1411941"/>
            <a:ext cx="11396649" cy="49081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Before 1978 radiation effects were thought to be restricted to space and artificial environments….</a:t>
            </a:r>
          </a:p>
        </p:txBody>
      </p:sp>
      <p:pic>
        <p:nvPicPr>
          <p:cNvPr id="18434" name="Picture 2" descr="Image result for nasa 1970s moon landing\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54" y="2631070"/>
            <a:ext cx="4479672" cy="358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53BACB-79A2-0AA1-8610-54CEE2A21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3105" y="3838994"/>
            <a:ext cx="6096000" cy="17350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E75DC4-9E54-402C-C983-61EE2CF3F32D}"/>
              </a:ext>
            </a:extLst>
          </p:cNvPr>
          <p:cNvSpPr txBox="1"/>
          <p:nvPr/>
        </p:nvSpPr>
        <p:spPr>
          <a:xfrm>
            <a:off x="5535146" y="2448064"/>
            <a:ext cx="61524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2F5597"/>
                </a:solidFill>
              </a:rPr>
              <a:t>…then two Intel employees (May and Woods) published a paper at IRPS in 1978 that changed everything…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61D8D5-F765-4F0C-25AA-284F829B17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8744" y="4804263"/>
            <a:ext cx="1638658" cy="15813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1D7FFE6-9492-80BB-3295-6A641BD6FA6B}"/>
              </a:ext>
            </a:extLst>
          </p:cNvPr>
          <p:cNvSpPr/>
          <p:nvPr/>
        </p:nvSpPr>
        <p:spPr>
          <a:xfrm>
            <a:off x="10238355" y="6193699"/>
            <a:ext cx="18197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err="1">
                <a:solidFill>
                  <a:srgbClr val="0070C0"/>
                </a:solidFill>
              </a:rPr>
              <a:t>Nytimes</a:t>
            </a:r>
            <a:r>
              <a:rPr lang="en-US" sz="900" dirty="0">
                <a:solidFill>
                  <a:srgbClr val="0070C0"/>
                </a:solidFill>
              </a:rPr>
              <a:t> Obituary, Dec.21, 2018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E877BA-2311-A624-33AE-96E79FB82BCC}"/>
              </a:ext>
            </a:extLst>
          </p:cNvPr>
          <p:cNvSpPr txBox="1"/>
          <p:nvPr/>
        </p:nvSpPr>
        <p:spPr>
          <a:xfrm>
            <a:off x="5535146" y="5643989"/>
            <a:ext cx="4612527" cy="646331"/>
          </a:xfrm>
          <a:prstGeom prst="rect">
            <a:avLst/>
          </a:prstGeom>
          <a:noFill/>
          <a:ln w="12700" cap="flat">
            <a:solidFill>
              <a:schemeClr val="bg1">
                <a:lumMod val="1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dirty="0"/>
              <a:t>2107 DRAM; 4kbit; 12V </a:t>
            </a:r>
            <a:r>
              <a:rPr lang="en-US" dirty="0" err="1"/>
              <a:t>Vcc</a:t>
            </a:r>
            <a:r>
              <a:rPr lang="en-US" dirty="0"/>
              <a:t>; hot packaging material: several hundred </a:t>
            </a:r>
            <a:r>
              <a:rPr lang="en-US" dirty="0" err="1"/>
              <a:t>kFIT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710344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0D08B-742D-8A2B-E083-C59DA62BC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Radiation Effects in Intel – Our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56252-CCF7-788B-22AE-AED7FD4C4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7" y="1404256"/>
            <a:ext cx="7524205" cy="4970417"/>
          </a:xfrm>
        </p:spPr>
        <p:txBody>
          <a:bodyPr>
            <a:normAutofit fontScale="92500" lnSpcReduction="10000"/>
          </a:bodyPr>
          <a:lstStyle/>
          <a:p>
            <a:r>
              <a:rPr lang="en-US" sz="1800" b="0" dirty="0"/>
              <a:t>Design of test chips</a:t>
            </a:r>
          </a:p>
          <a:p>
            <a:r>
              <a:rPr lang="en-US" sz="1800" b="0" dirty="0"/>
              <a:t>In-house (“SER Lab”) and external testing</a:t>
            </a:r>
          </a:p>
          <a:p>
            <a:pPr lvl="1"/>
            <a:r>
              <a:rPr lang="en-US" sz="1600" b="0" dirty="0"/>
              <a:t>Accelerated and real-time testing (OR, Co and NM - WIPP)</a:t>
            </a:r>
          </a:p>
          <a:p>
            <a:pPr lvl="1"/>
            <a:r>
              <a:rPr lang="en-US" sz="1600" b="0" dirty="0"/>
              <a:t>Alpha particle foils, SPA and TPA pulsed lasers in-house</a:t>
            </a:r>
            <a:br>
              <a:rPr lang="en-US" sz="1600" b="0" dirty="0"/>
            </a:br>
            <a:r>
              <a:rPr lang="en-US" sz="1600" b="0" dirty="0"/>
              <a:t>x-ray testing leveraging Intel equipment</a:t>
            </a:r>
          </a:p>
          <a:p>
            <a:pPr lvl="1"/>
            <a:r>
              <a:rPr lang="en-US" sz="1600" b="0" dirty="0"/>
              <a:t>External: HE + thermal neutrons, protons, heavy ion testing (for learning)</a:t>
            </a:r>
          </a:p>
          <a:p>
            <a:pPr lvl="1"/>
            <a:r>
              <a:rPr lang="en-US" sz="1600" b="0" dirty="0"/>
              <a:t>Test-chip and product beam testing &amp; characterization, modeling</a:t>
            </a:r>
          </a:p>
          <a:p>
            <a:pPr lvl="1"/>
            <a:r>
              <a:rPr lang="en-US" sz="1600" dirty="0"/>
              <a:t>Test standard: JEDEC JESD89B</a:t>
            </a:r>
            <a:r>
              <a:rPr lang="en-US" sz="1600" b="0" dirty="0"/>
              <a:t> </a:t>
            </a:r>
          </a:p>
          <a:p>
            <a:r>
              <a:rPr lang="en-US" sz="1800" b="0" dirty="0"/>
              <a:t>SER and SEL models; </a:t>
            </a:r>
            <a:r>
              <a:rPr lang="en-US" sz="1800" b="0" dirty="0" err="1"/>
              <a:t>TiD</a:t>
            </a:r>
            <a:r>
              <a:rPr lang="en-US" sz="1800" b="0" dirty="0"/>
              <a:t> x-ray specs</a:t>
            </a:r>
          </a:p>
          <a:p>
            <a:pPr lvl="1"/>
            <a:r>
              <a:rPr lang="en-US" sz="1600" b="0" dirty="0"/>
              <a:t>Proprietary and commercial tools for SBU, MBU SER and SEL</a:t>
            </a:r>
          </a:p>
          <a:p>
            <a:pPr lvl="1"/>
            <a:r>
              <a:rPr lang="en-US" sz="1600" b="0" dirty="0"/>
              <a:t>Model calibration and release to customers; consulting </a:t>
            </a:r>
          </a:p>
          <a:p>
            <a:r>
              <a:rPr lang="en-US" sz="1800" b="0" dirty="0"/>
              <a:t>Influencing standard forming bodies</a:t>
            </a:r>
          </a:p>
          <a:p>
            <a:pPr lvl="1"/>
            <a:r>
              <a:rPr lang="en-US" sz="1600" b="0" dirty="0"/>
              <a:t>JEDEC JESD89b, JESD22-B130 and B121, etc. </a:t>
            </a:r>
          </a:p>
          <a:p>
            <a:r>
              <a:rPr lang="en-US" sz="1800" b="0" dirty="0"/>
              <a:t>Work with partners and customers</a:t>
            </a:r>
          </a:p>
          <a:p>
            <a:pPr lvl="1"/>
            <a:r>
              <a:rPr lang="en-US" sz="1600" b="0" dirty="0"/>
              <a:t>Product and technology development teams</a:t>
            </a:r>
          </a:p>
          <a:p>
            <a:pPr lvl="1"/>
            <a:r>
              <a:rPr lang="en-US" sz="1600" b="0" dirty="0"/>
              <a:t>Library team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D989EA-25F1-E157-BAF9-B24087AE5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7481" y="2195581"/>
            <a:ext cx="3067159" cy="18951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B15134-3434-CA49-7A07-1A385DE9F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913" y="879492"/>
            <a:ext cx="3101727" cy="11832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77564C-0777-08DA-7B96-E5DA065BE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8777" y="4223557"/>
            <a:ext cx="2845863" cy="224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42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037" y="2743010"/>
            <a:ext cx="8767250" cy="1008529"/>
          </a:xfrm>
        </p:spPr>
        <p:txBody>
          <a:bodyPr/>
          <a:lstStyle/>
          <a:p>
            <a:pPr algn="ctr"/>
            <a:r>
              <a:rPr lang="en-US" sz="3600" dirty="0"/>
              <a:t>Selected Topics – Trends</a:t>
            </a:r>
          </a:p>
        </p:txBody>
      </p:sp>
    </p:spTree>
    <p:extLst>
      <p:ext uri="{BB962C8B-B14F-4D97-AF65-F5344CB8AC3E}">
        <p14:creationId xmlns:p14="http://schemas.microsoft.com/office/powerpoint/2010/main" val="2137969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057" y="134471"/>
            <a:ext cx="10475576" cy="1008529"/>
          </a:xfrm>
        </p:spPr>
        <p:txBody>
          <a:bodyPr/>
          <a:lstStyle/>
          <a:p>
            <a:pPr algn="l"/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Technology Trends &amp; Innovations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Moore’s law – </a:t>
            </a:r>
            <a:r>
              <a:rPr lang="en-US" dirty="0">
                <a:solidFill>
                  <a:srgbClr val="2F5597"/>
                </a:solidFill>
              </a:rPr>
              <a:t>Well and alive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3E781-25F8-4DDB-A6F1-0B202400F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2003"/>
            <a:ext cx="4164496" cy="3652790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90CC4C8-7B24-47AE-99F0-81674153BFF6}"/>
              </a:ext>
            </a:extLst>
          </p:cNvPr>
          <p:cNvSpPr/>
          <p:nvPr/>
        </p:nvSpPr>
        <p:spPr>
          <a:xfrm>
            <a:off x="4294068" y="3838467"/>
            <a:ext cx="571443" cy="4230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 ">
            <a:extLst>
              <a:ext uri="{FF2B5EF4-FFF2-40B4-BE49-F238E27FC236}">
                <a16:creationId xmlns:a16="http://schemas.microsoft.com/office/drawing/2014/main" id="{B9FF6D53-45FC-4453-B5E1-7924E448B3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" t="8734" r="3888" b="14751"/>
          <a:stretch/>
        </p:blipFill>
        <p:spPr bwMode="auto">
          <a:xfrm>
            <a:off x="5252095" y="3253745"/>
            <a:ext cx="6791738" cy="317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FD917D-1288-4844-97EB-A8C46DD02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282003"/>
            <a:ext cx="1254749" cy="15564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7FFCCD-F925-458A-A992-90C90D8523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6540" y="601773"/>
            <a:ext cx="3707293" cy="25448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279583-867C-7F6C-7D26-11BC208B901E}"/>
              </a:ext>
            </a:extLst>
          </p:cNvPr>
          <p:cNvSpPr txBox="1"/>
          <p:nvPr/>
        </p:nvSpPr>
        <p:spPr>
          <a:xfrm>
            <a:off x="4546144" y="2202330"/>
            <a:ext cx="335166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F5597"/>
                </a:solidFill>
                <a:highlight>
                  <a:srgbClr val="FFFF00"/>
                </a:highlight>
                <a:latin typeface="+mn-lt"/>
              </a:rPr>
              <a:t>“Cramming more components onto integrated circuits”</a:t>
            </a:r>
            <a:endParaRPr lang="en-US" dirty="0">
              <a:solidFill>
                <a:srgbClr val="2F5597"/>
              </a:solidFill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FABF54-4275-509B-59F9-11D747CAFA2C}"/>
              </a:ext>
            </a:extLst>
          </p:cNvPr>
          <p:cNvSpPr txBox="1"/>
          <p:nvPr/>
        </p:nvSpPr>
        <p:spPr>
          <a:xfrm>
            <a:off x="2141581" y="2309904"/>
            <a:ext cx="1621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 dirty="0">
                <a:solidFill>
                  <a:srgbClr val="333333"/>
                </a:solidFill>
                <a:effectLst/>
                <a:highlight>
                  <a:srgbClr val="FFFF00"/>
                </a:highlight>
                <a:latin typeface="Roboto Slab" panose="020B0604020202020204" pitchFamily="2" charset="0"/>
              </a:rPr>
              <a:t>1929 - 2023</a:t>
            </a:r>
          </a:p>
        </p:txBody>
      </p:sp>
    </p:spTree>
    <p:extLst>
      <p:ext uri="{BB962C8B-B14F-4D97-AF65-F5344CB8AC3E}">
        <p14:creationId xmlns:p14="http://schemas.microsoft.com/office/powerpoint/2010/main" val="1718429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Technology Trends &amp; Innovations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55825"/>
            <a:ext cx="10972800" cy="4674859"/>
          </a:xfrm>
        </p:spPr>
        <p:txBody>
          <a:bodyPr/>
          <a:lstStyle/>
          <a:p>
            <a:r>
              <a:rPr lang="en-US" dirty="0"/>
              <a:t>Transistor Architecture – </a:t>
            </a:r>
            <a:r>
              <a:rPr lang="en-US" dirty="0">
                <a:solidFill>
                  <a:srgbClr val="2F5597"/>
                </a:solidFill>
              </a:rPr>
              <a:t>The era of innovation continues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05A549-1DB8-4CE3-AA62-117A0E5EB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946397"/>
            <a:ext cx="11117135" cy="44879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120D0C-07F4-4BB7-BAC4-8FF4CD420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0934" y="4190385"/>
            <a:ext cx="1202668" cy="18141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F361AC-C431-48D0-9D60-270816FDD25D}"/>
              </a:ext>
            </a:extLst>
          </p:cNvPr>
          <p:cNvSpPr txBox="1"/>
          <p:nvPr/>
        </p:nvSpPr>
        <p:spPr>
          <a:xfrm>
            <a:off x="9536955" y="5955379"/>
            <a:ext cx="2565397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M. </a:t>
            </a:r>
            <a:r>
              <a:rPr lang="en-US" sz="1200" dirty="0" err="1">
                <a:solidFill>
                  <a:srgbClr val="0070C0"/>
                </a:solidFill>
              </a:rPr>
              <a:t>Radosavljević</a:t>
            </a:r>
            <a:r>
              <a:rPr lang="en-US" sz="1200" dirty="0">
                <a:solidFill>
                  <a:srgbClr val="0070C0"/>
                </a:solidFill>
              </a:rPr>
              <a:t> et al, IEDM 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E4D720-3B89-CE66-FFC5-2B56EABA5083}"/>
              </a:ext>
            </a:extLst>
          </p:cNvPr>
          <p:cNvSpPr txBox="1"/>
          <p:nvPr/>
        </p:nvSpPr>
        <p:spPr>
          <a:xfrm>
            <a:off x="882458" y="2321311"/>
            <a:ext cx="58396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F5597"/>
                </a:solidFill>
                <a:highlight>
                  <a:srgbClr val="FFFF00"/>
                </a:highlight>
                <a:latin typeface="+mn-lt"/>
              </a:rPr>
              <a:t>“Cramming more components onto integrated circuits”</a:t>
            </a:r>
            <a:endParaRPr lang="en-US" dirty="0">
              <a:solidFill>
                <a:srgbClr val="2F5597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41302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>
                    <a:lumMod val="50000"/>
                  </a:schemeClr>
                </a:solidFill>
              </a:rPr>
              <a:t>Integration Example: Ponte Vecchio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7056"/>
            <a:ext cx="7452674" cy="4689908"/>
          </a:xfrm>
        </p:spPr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100+ billion transistors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5 technology nodes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47 tiles - 2330 mm</a:t>
            </a:r>
            <a:r>
              <a:rPr lang="en-US" sz="2400" b="1" baseline="30000" dirty="0">
                <a:solidFill>
                  <a:schemeClr val="bg1"/>
                </a:solidFill>
              </a:rPr>
              <a:t>2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2.5D and 3D IC Packaging: EMIB + </a:t>
            </a:r>
            <a:r>
              <a:rPr lang="en-US" sz="2400" b="1" dirty="0" err="1">
                <a:solidFill>
                  <a:schemeClr val="bg1"/>
                </a:solidFill>
              </a:rPr>
              <a:t>Foveros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4,468 pins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B35B85-A2ED-49F0-ABC5-AE1C77344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9" y="4476428"/>
            <a:ext cx="7797205" cy="13900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F8B2AE-6A16-45BB-93C2-C42497D9A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8761" y="1143000"/>
            <a:ext cx="3419475" cy="5153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B85B02-9B86-D4D9-40B8-03CF31A8A5D1}"/>
              </a:ext>
            </a:extLst>
          </p:cNvPr>
          <p:cNvSpPr txBox="1"/>
          <p:nvPr/>
        </p:nvSpPr>
        <p:spPr>
          <a:xfrm>
            <a:off x="1612791" y="5866485"/>
            <a:ext cx="4989091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56B4"/>
                </a:solidFill>
              </a:rPr>
              <a:t>W. Gomes et al., 2022 IEEE International Solid-State Circuits Conference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E863DD-A46E-85BD-38B9-7ED064628ABD}"/>
              </a:ext>
            </a:extLst>
          </p:cNvPr>
          <p:cNvSpPr txBox="1"/>
          <p:nvPr/>
        </p:nvSpPr>
        <p:spPr>
          <a:xfrm>
            <a:off x="10804778" y="-11159"/>
            <a:ext cx="1383632" cy="4001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56B4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Skip</a:t>
            </a:r>
            <a:endParaRPr kumimoji="0" lang="en-AT" sz="2000" b="1" i="0" u="none" strike="noStrike" cap="none" spc="0" normalizeH="0" baseline="0" dirty="0">
              <a:ln>
                <a:noFill/>
              </a:ln>
              <a:solidFill>
                <a:srgbClr val="0056B4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313652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DE54-CA81-275E-9D7E-431913284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84" y="231320"/>
            <a:ext cx="10972800" cy="1158240"/>
          </a:xfrm>
        </p:spPr>
        <p:txBody>
          <a:bodyPr/>
          <a:lstStyle/>
          <a:p>
            <a:r>
              <a:rPr lang="en-US" dirty="0">
                <a:solidFill>
                  <a:srgbClr val="525252"/>
                </a:solidFill>
                <a:latin typeface="IntelOne Display AR Regular" panose="020B0503020203020204" pitchFamily="34" charset="-78"/>
                <a:ea typeface="Intel Clear Light" panose="020B0404020203020204" pitchFamily="34" charset="0"/>
                <a:cs typeface="IntelOne Display AR Regular" panose="020B0503020203020204" pitchFamily="34" charset="-78"/>
              </a:rPr>
              <a:t>Single Event Upset Susceptibility of 10nm Devices </a:t>
            </a:r>
            <a:endParaRPr lang="en-AT" dirty="0">
              <a:solidFill>
                <a:srgbClr val="525252"/>
              </a:solidFill>
              <a:latin typeface="IntelOne Display AR Regular" panose="020B0503020203020204" pitchFamily="34" charset="-78"/>
              <a:ea typeface="Intel Clear Light" panose="020B0404020203020204" pitchFamily="34" charset="0"/>
              <a:cs typeface="IntelOne Display AR Regular" panose="020B0503020203020204" pitchFamily="34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EDD82-83C6-08AF-6235-0957338B373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7484" y="1423957"/>
            <a:ext cx="10970683" cy="4567767"/>
          </a:xfrm>
        </p:spPr>
        <p:txBody>
          <a:bodyPr>
            <a:normAutofit/>
          </a:bodyPr>
          <a:lstStyle/>
          <a:p>
            <a:r>
              <a:rPr lang="en-US" sz="2400" dirty="0"/>
              <a:t>For terrestrial radiation environments, neutron SER dominates</a:t>
            </a:r>
          </a:p>
          <a:p>
            <a:r>
              <a:rPr lang="en-US" sz="2400" dirty="0"/>
              <a:t>Accelerated testing results</a:t>
            </a:r>
            <a:endParaRPr lang="en-AT" sz="2400" dirty="0"/>
          </a:p>
        </p:txBody>
      </p:sp>
      <p:pic>
        <p:nvPicPr>
          <p:cNvPr id="5" name="Picture 4" descr="A diagram of a pie chart&#10;&#10;Description automatically generated">
            <a:extLst>
              <a:ext uri="{FF2B5EF4-FFF2-40B4-BE49-F238E27FC236}">
                <a16:creationId xmlns:a16="http://schemas.microsoft.com/office/drawing/2014/main" id="{C1984BC8-4E9B-5061-7A85-21722B66D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895" y="2274319"/>
            <a:ext cx="4535360" cy="2877340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27ECB1-CCC2-2C0D-D91F-C2F71E4894D2}"/>
              </a:ext>
            </a:extLst>
          </p:cNvPr>
          <p:cNvSpPr txBox="1"/>
          <p:nvPr/>
        </p:nvSpPr>
        <p:spPr>
          <a:xfrm>
            <a:off x="4299562" y="5109096"/>
            <a:ext cx="331379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 err="1">
                <a:solidFill>
                  <a:srgbClr val="0056B4"/>
                </a:solidFill>
              </a:rPr>
              <a:t>N.Seifert</a:t>
            </a:r>
            <a:r>
              <a:rPr lang="en-US" sz="1050" dirty="0">
                <a:solidFill>
                  <a:srgbClr val="0056B4"/>
                </a:solidFill>
              </a:rPr>
              <a:t> et al., 2024; submitted to RADECS 2024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82ADDA4-C2CD-3623-EA2B-ACE7B0CCC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291958"/>
              </p:ext>
            </p:extLst>
          </p:nvPr>
        </p:nvGraphicFramePr>
        <p:xfrm>
          <a:off x="724423" y="5434043"/>
          <a:ext cx="4254575" cy="914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4728">
                  <a:extLst>
                    <a:ext uri="{9D8B030D-6E8A-4147-A177-3AD203B41FA5}">
                      <a16:colId xmlns:a16="http://schemas.microsoft.com/office/drawing/2014/main" val="786373785"/>
                    </a:ext>
                  </a:extLst>
                </a:gridCol>
                <a:gridCol w="1362637">
                  <a:extLst>
                    <a:ext uri="{9D8B030D-6E8A-4147-A177-3AD203B41FA5}">
                      <a16:colId xmlns:a16="http://schemas.microsoft.com/office/drawing/2014/main" val="535913149"/>
                    </a:ext>
                  </a:extLst>
                </a:gridCol>
                <a:gridCol w="1277210">
                  <a:extLst>
                    <a:ext uri="{9D8B030D-6E8A-4147-A177-3AD203B41FA5}">
                      <a16:colId xmlns:a16="http://schemas.microsoft.com/office/drawing/2014/main" val="38872086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Cosmic Ray Component</a:t>
                      </a:r>
                      <a:endParaRPr lang="en-AT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Energy Range</a:t>
                      </a:r>
                      <a:endParaRPr lang="en-AT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Integrated Flux (/</a:t>
                      </a:r>
                      <a:r>
                        <a:rPr lang="en-US" sz="1000" b="1" dirty="0" err="1">
                          <a:effectLst/>
                        </a:rPr>
                        <a:t>hr</a:t>
                      </a:r>
                      <a:r>
                        <a:rPr lang="en-US" sz="1000" b="1" dirty="0">
                          <a:effectLst/>
                        </a:rPr>
                        <a:t>/cm</a:t>
                      </a:r>
                      <a:r>
                        <a:rPr lang="en-US" sz="1000" b="1" baseline="30000" dirty="0">
                          <a:effectLst/>
                        </a:rPr>
                        <a:t>2</a:t>
                      </a:r>
                      <a:r>
                        <a:rPr lang="en-US" sz="1000" b="1" dirty="0">
                          <a:effectLst/>
                        </a:rPr>
                        <a:t>)</a:t>
                      </a:r>
                      <a:endParaRPr lang="en-AT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633045"/>
                  </a:ext>
                </a:extLst>
              </a:tr>
              <a:tr h="431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Neutrons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MeV – 8000 MeV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9.1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9286073"/>
                  </a:ext>
                </a:extLst>
              </a:tr>
              <a:tr h="431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Protons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MeV – 8000 MeV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5288222"/>
                  </a:ext>
                </a:extLst>
              </a:tr>
              <a:tr h="431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Electrons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keV – 8000 MeV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12.5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7724199"/>
                  </a:ext>
                </a:extLst>
              </a:tr>
              <a:tr h="431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Muons (+ or -)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 keV – 8000 MeV</a:t>
                      </a:r>
                      <a:endParaRPr lang="en-AT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27.5</a:t>
                      </a:r>
                      <a:endParaRPr lang="en-AT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7108590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438B3764-E727-EEE9-1AEA-258D4FC5AF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937" y="5705149"/>
            <a:ext cx="533195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AT" sz="1050" b="0" i="1" u="none" strike="noStrike" cap="none" normalizeH="0" baseline="0" dirty="0">
                <a:ln>
                  <a:noFill/>
                </a:ln>
                <a:solidFill>
                  <a:srgbClr val="44546A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</a:rPr>
              <a:t>Table. 1: EXPACS derived integrated fluxes for selected cosmic ray components in 2023 at sea-level</a:t>
            </a:r>
            <a:endParaRPr kumimoji="0" lang="en-US" altLang="en-A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8A01345E-0302-B458-ACC7-705FD0925AEE}"/>
              </a:ext>
            </a:extLst>
          </p:cNvPr>
          <p:cNvSpPr/>
          <p:nvPr/>
        </p:nvSpPr>
        <p:spPr>
          <a:xfrm>
            <a:off x="5509444" y="3239589"/>
            <a:ext cx="1119540" cy="649928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56B4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AT" sz="1800" b="0" i="0" u="none" strike="noStrike" cap="none" spc="0" normalizeH="0" baseline="0">
              <a:ln>
                <a:noFill/>
              </a:ln>
              <a:solidFill>
                <a:srgbClr val="525252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441CEC-819F-B2AE-BFEA-2669B4866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484" y="2274319"/>
            <a:ext cx="4721230" cy="283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4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67E89-1DA1-818C-7A23-2A2F75F5A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234" y="1261455"/>
            <a:ext cx="9342437" cy="5066019"/>
          </a:xfrm>
          <a:prstGeom prst="rect">
            <a:avLst/>
          </a:prstGeom>
        </p:spPr>
      </p:pic>
      <p:sp>
        <p:nvSpPr>
          <p:cNvPr id="20482" name="Title 1">
            <a:extLst>
              <a:ext uri="{FF2B5EF4-FFF2-40B4-BE49-F238E27FC236}">
                <a16:creationId xmlns:a16="http://schemas.microsoft.com/office/drawing/2014/main" id="{94345694-A073-1066-BB97-24AC5E80F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AT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Real-Time Test Locations</a:t>
            </a:r>
          </a:p>
        </p:txBody>
      </p:sp>
      <p:grpSp>
        <p:nvGrpSpPr>
          <p:cNvPr id="20487" name="Group 12">
            <a:extLst>
              <a:ext uri="{FF2B5EF4-FFF2-40B4-BE49-F238E27FC236}">
                <a16:creationId xmlns:a16="http://schemas.microsoft.com/office/drawing/2014/main" id="{78EC828C-67BE-4551-B804-DB5CCCD98250}"/>
              </a:ext>
            </a:extLst>
          </p:cNvPr>
          <p:cNvGrpSpPr>
            <a:grpSpLocks/>
          </p:cNvGrpSpPr>
          <p:nvPr/>
        </p:nvGrpSpPr>
        <p:grpSpPr bwMode="auto">
          <a:xfrm>
            <a:off x="5735617" y="3060743"/>
            <a:ext cx="3160060" cy="1756529"/>
            <a:chOff x="5562600" y="2819400"/>
            <a:chExt cx="3962400" cy="2449484"/>
          </a:xfrm>
        </p:grpSpPr>
        <p:pic>
          <p:nvPicPr>
            <p:cNvPr id="20494" name="Picture 2">
              <a:extLst>
                <a:ext uri="{FF2B5EF4-FFF2-40B4-BE49-F238E27FC236}">
                  <a16:creationId xmlns:a16="http://schemas.microsoft.com/office/drawing/2014/main" id="{A8A5F609-E9CF-09BA-DF31-473774F292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32" t="21873" r="13312" b="19202"/>
            <a:stretch>
              <a:fillRect/>
            </a:stretch>
          </p:blipFill>
          <p:spPr bwMode="auto">
            <a:xfrm>
              <a:off x="5562600" y="2819400"/>
              <a:ext cx="3962400" cy="2449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5" name="TextBox 11">
              <a:extLst>
                <a:ext uri="{FF2B5EF4-FFF2-40B4-BE49-F238E27FC236}">
                  <a16:creationId xmlns:a16="http://schemas.microsoft.com/office/drawing/2014/main" id="{01D819DF-A9A5-1622-7D8A-E4BB0E2ED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2600" y="2819400"/>
              <a:ext cx="975478" cy="5075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AT" sz="1765" dirty="0"/>
                <a:t>WIPP</a:t>
              </a:r>
            </a:p>
          </p:txBody>
        </p:sp>
      </p:grpSp>
      <p:sp>
        <p:nvSpPr>
          <p:cNvPr id="20491" name="Rectangle 13">
            <a:extLst>
              <a:ext uri="{FF2B5EF4-FFF2-40B4-BE49-F238E27FC236}">
                <a16:creationId xmlns:a16="http://schemas.microsoft.com/office/drawing/2014/main" id="{BDB51CC5-FDB1-3D30-18BA-CD63B3F08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601" y="1990579"/>
            <a:ext cx="2005853" cy="10701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AT" sz="1765" dirty="0"/>
              <a:t>Sea-level testing:</a:t>
            </a:r>
          </a:p>
          <a:p>
            <a:pPr eaLnBrk="1" hangingPunct="1"/>
            <a:r>
              <a:rPr lang="en-US" altLang="en-AT" sz="1412" dirty="0"/>
              <a:t>Hillsboro, Oregon</a:t>
            </a:r>
          </a:p>
          <a:p>
            <a:pPr eaLnBrk="1" hangingPunct="1"/>
            <a:r>
              <a:rPr lang="en-US" altLang="en-AT" sz="1412" dirty="0"/>
              <a:t>200ft above sea-level</a:t>
            </a:r>
          </a:p>
        </p:txBody>
      </p:sp>
      <p:sp>
        <p:nvSpPr>
          <p:cNvPr id="20492" name="Rectangle 14">
            <a:extLst>
              <a:ext uri="{FF2B5EF4-FFF2-40B4-BE49-F238E27FC236}">
                <a16:creationId xmlns:a16="http://schemas.microsoft.com/office/drawing/2014/main" id="{7FB65166-C168-A2B8-E66C-54ADB3B86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2338" y="4807430"/>
            <a:ext cx="3160059" cy="10158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AT" sz="1765" dirty="0"/>
              <a:t>Underground testing:</a:t>
            </a:r>
            <a:br>
              <a:rPr lang="en-US" altLang="en-AT" sz="1765" dirty="0"/>
            </a:br>
            <a:r>
              <a:rPr lang="en-US" altLang="en-AT" sz="1412" dirty="0"/>
              <a:t>Waste Isolation Pilot  Plant (WIPP), near Carlsbad, NM</a:t>
            </a:r>
            <a:br>
              <a:rPr lang="en-US" altLang="en-AT" sz="1412" dirty="0"/>
            </a:br>
            <a:r>
              <a:rPr lang="en-US" altLang="en-AT" sz="1412" dirty="0"/>
              <a:t>~2150ft below surface</a:t>
            </a:r>
            <a:endParaRPr lang="en-US" altLang="en-AT" sz="2118" dirty="0"/>
          </a:p>
        </p:txBody>
      </p:sp>
      <p:cxnSp>
        <p:nvCxnSpPr>
          <p:cNvPr id="20493" name="Straight Arrow Connector 19">
            <a:extLst>
              <a:ext uri="{FF2B5EF4-FFF2-40B4-BE49-F238E27FC236}">
                <a16:creationId xmlns:a16="http://schemas.microsoft.com/office/drawing/2014/main" id="{216740C6-219C-07FE-E0D0-F8AC998EF26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136341" y="2206479"/>
            <a:ext cx="510605" cy="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490" name="Picture 5">
            <a:extLst>
              <a:ext uri="{FF2B5EF4-FFF2-40B4-BE49-F238E27FC236}">
                <a16:creationId xmlns:a16="http://schemas.microsoft.com/office/drawing/2014/main" id="{03BA9538-6484-6E59-924A-6283AAFE3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862" y="2014470"/>
            <a:ext cx="751273" cy="5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9">
            <a:extLst>
              <a:ext uri="{FF2B5EF4-FFF2-40B4-BE49-F238E27FC236}">
                <a16:creationId xmlns:a16="http://schemas.microsoft.com/office/drawing/2014/main" id="{C9F069B1-C7AE-865C-2441-5178E56DB4B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962530" y="2338195"/>
            <a:ext cx="656664" cy="89949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728CAAA-104D-E09B-17C6-B3A71E1C7D4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139891" y="4562375"/>
            <a:ext cx="595726" cy="254897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3">
            <a:extLst>
              <a:ext uri="{FF2B5EF4-FFF2-40B4-BE49-F238E27FC236}">
                <a16:creationId xmlns:a16="http://schemas.microsoft.com/office/drawing/2014/main" id="{0CA92F97-3CE6-CC16-E7C4-D4A914229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9194" y="1539643"/>
            <a:ext cx="2225212" cy="7985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AT" sz="1765" dirty="0"/>
              <a:t>“</a:t>
            </a:r>
            <a:r>
              <a:rPr lang="en-US" altLang="en-AT" sz="1765" dirty="0" err="1"/>
              <a:t>Altitude”Testing</a:t>
            </a:r>
            <a:r>
              <a:rPr lang="en-US" altLang="en-AT" sz="1765" dirty="0"/>
              <a:t>:</a:t>
            </a:r>
          </a:p>
          <a:p>
            <a:pPr eaLnBrk="1" hangingPunct="1"/>
            <a:r>
              <a:rPr lang="en-US" altLang="en-AT" sz="1412" dirty="0"/>
              <a:t>Fort Collins, Colorado</a:t>
            </a:r>
          </a:p>
          <a:p>
            <a:pPr eaLnBrk="1" hangingPunct="1"/>
            <a:r>
              <a:rPr lang="en-US" altLang="en-AT" sz="1412" dirty="0"/>
              <a:t>5000ft above sea-level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DE54-CA81-275E-9D7E-431913284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25252"/>
                </a:solidFill>
                <a:latin typeface="IntelOne Display AR Regular" panose="020B0503020203020204" pitchFamily="34" charset="-78"/>
                <a:ea typeface="Intel Clear Light" panose="020B0404020203020204" pitchFamily="34" charset="0"/>
                <a:cs typeface="IntelOne Display AR Regular" panose="020B0503020203020204" pitchFamily="34" charset="-78"/>
              </a:rPr>
              <a:t>Accelerated vs Real-Time Testing</a:t>
            </a:r>
            <a:endParaRPr lang="en-AT" dirty="0">
              <a:solidFill>
                <a:srgbClr val="525252"/>
              </a:solidFill>
              <a:latin typeface="IntelOne Display AR Regular" panose="020B0503020203020204" pitchFamily="34" charset="-78"/>
              <a:ea typeface="Intel Clear Light" panose="020B0404020203020204" pitchFamily="34" charset="0"/>
              <a:cs typeface="IntelOne Display AR Regular" panose="020B0503020203020204" pitchFamily="34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EDD82-83C6-08AF-6235-0957338B373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45nm SRAM SER: demonstrated that alpha-particle SER &lt;&lt; neutron SER</a:t>
            </a:r>
            <a:endParaRPr lang="en-AT" sz="24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74CA28-CDC4-4EBE-4AEC-284C37591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933" y="2624655"/>
            <a:ext cx="55911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AFC3BB-9D1B-6453-8648-1621D2C21F26}"/>
              </a:ext>
            </a:extLst>
          </p:cNvPr>
          <p:cNvSpPr txBox="1"/>
          <p:nvPr/>
        </p:nvSpPr>
        <p:spPr>
          <a:xfrm>
            <a:off x="4084573" y="5952682"/>
            <a:ext cx="3817292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56B4"/>
                </a:solidFill>
              </a:rPr>
              <a:t>Adapted from N. Seifert and M. Kirsch, IEEE TNS 2012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F0AEBF-DF7F-A273-C1C2-18A25B94623A}"/>
              </a:ext>
            </a:extLst>
          </p:cNvPr>
          <p:cNvCxnSpPr/>
          <p:nvPr/>
        </p:nvCxnSpPr>
        <p:spPr bwMode="auto">
          <a:xfrm rot="10800000">
            <a:off x="10556635" y="3849365"/>
            <a:ext cx="53340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75E3DC4-E5B3-B837-55DF-7DBB68D4F55C}"/>
              </a:ext>
            </a:extLst>
          </p:cNvPr>
          <p:cNvSpPr txBox="1"/>
          <p:nvPr/>
        </p:nvSpPr>
        <p:spPr>
          <a:xfrm>
            <a:off x="10925760" y="4135851"/>
            <a:ext cx="126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00CC"/>
                </a:solidFill>
                <a:effectLst/>
              </a:rPr>
              <a:t>SBU (-2150ft)</a:t>
            </a:r>
            <a:br>
              <a:rPr lang="en-US" sz="1200" b="1" dirty="0">
                <a:solidFill>
                  <a:srgbClr val="0000CC"/>
                </a:solidFill>
                <a:effectLst/>
              </a:rPr>
            </a:br>
            <a:r>
              <a:rPr lang="en-US" sz="1200" b="1" dirty="0">
                <a:solidFill>
                  <a:srgbClr val="0000CC"/>
                </a:solidFill>
                <a:effectLst/>
              </a:rPr>
              <a:t>WIPP facility</a:t>
            </a:r>
            <a:br>
              <a:rPr lang="en-US" sz="1200" b="1" dirty="0">
                <a:solidFill>
                  <a:srgbClr val="0000CC"/>
                </a:solidFill>
                <a:effectLst/>
              </a:rPr>
            </a:br>
            <a:endParaRPr lang="en-US" sz="1200" b="1" dirty="0">
              <a:solidFill>
                <a:srgbClr val="0000CC"/>
              </a:solidFill>
              <a:effectLst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3102146-DC91-4A41-4B16-27392D9C0D4C}"/>
              </a:ext>
            </a:extLst>
          </p:cNvPr>
          <p:cNvSpPr/>
          <p:nvPr/>
        </p:nvSpPr>
        <p:spPr bwMode="auto">
          <a:xfrm>
            <a:off x="10166034" y="3544565"/>
            <a:ext cx="457200" cy="304800"/>
          </a:xfrm>
          <a:prstGeom prst="ellipse">
            <a:avLst/>
          </a:prstGeom>
          <a:noFill/>
          <a:ln w="25400" cap="flat" cmpd="sng" algn="ctr">
            <a:solidFill>
              <a:srgbClr val="0000C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Arial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F46A1E-2349-62E0-3B6C-85D100FB43E1}"/>
              </a:ext>
            </a:extLst>
          </p:cNvPr>
          <p:cNvCxnSpPr>
            <a:cxnSpLocks/>
          </p:cNvCxnSpPr>
          <p:nvPr/>
        </p:nvCxnSpPr>
        <p:spPr bwMode="auto">
          <a:xfrm>
            <a:off x="6567638" y="2471770"/>
            <a:ext cx="1815966" cy="10727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1C25336-F126-6F36-39CE-0F0C938F36BB}"/>
              </a:ext>
            </a:extLst>
          </p:cNvPr>
          <p:cNvSpPr txBox="1"/>
          <p:nvPr/>
        </p:nvSpPr>
        <p:spPr>
          <a:xfrm>
            <a:off x="5848874" y="217369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92D050"/>
                </a:solidFill>
                <a:effectLst/>
              </a:rPr>
              <a:t>SBU (200ft)</a:t>
            </a:r>
            <a:br>
              <a:rPr lang="en-US" sz="1200" b="1" dirty="0">
                <a:solidFill>
                  <a:srgbClr val="92D050"/>
                </a:solidFill>
                <a:effectLst/>
              </a:rPr>
            </a:br>
            <a:r>
              <a:rPr lang="en-US" sz="1200" b="1" dirty="0">
                <a:solidFill>
                  <a:srgbClr val="92D050"/>
                </a:solidFill>
                <a:effectLst/>
              </a:rPr>
              <a:t>Oregon</a:t>
            </a:r>
            <a:br>
              <a:rPr lang="en-US" sz="1200" b="1" dirty="0">
                <a:solidFill>
                  <a:srgbClr val="FFC000"/>
                </a:solidFill>
                <a:effectLst/>
              </a:rPr>
            </a:br>
            <a:endParaRPr lang="en-US" sz="1200" b="1" dirty="0">
              <a:solidFill>
                <a:srgbClr val="FFC000"/>
              </a:solidFill>
              <a:effectLst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8F93A4B-F469-56CB-9B9D-B0EB26A42B91}"/>
              </a:ext>
            </a:extLst>
          </p:cNvPr>
          <p:cNvCxnSpPr>
            <a:cxnSpLocks/>
          </p:cNvCxnSpPr>
          <p:nvPr/>
        </p:nvCxnSpPr>
        <p:spPr bwMode="auto">
          <a:xfrm flipV="1">
            <a:off x="7475621" y="4142495"/>
            <a:ext cx="687257" cy="7842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4BF3940-D627-ECE0-9BF6-1EE89BEB7D6A}"/>
              </a:ext>
            </a:extLst>
          </p:cNvPr>
          <p:cNvSpPr txBox="1"/>
          <p:nvPr/>
        </p:nvSpPr>
        <p:spPr>
          <a:xfrm>
            <a:off x="6630226" y="493845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effectLst/>
              </a:rPr>
              <a:t>MCU (200ft)</a:t>
            </a:r>
            <a:br>
              <a:rPr lang="en-US" sz="1200" b="1" dirty="0">
                <a:solidFill>
                  <a:srgbClr val="FF0000"/>
                </a:solidFill>
                <a:effectLst/>
              </a:rPr>
            </a:br>
            <a:r>
              <a:rPr lang="en-US" sz="1200" b="1" dirty="0">
                <a:solidFill>
                  <a:srgbClr val="FF0000"/>
                </a:solidFill>
                <a:effectLst/>
              </a:rPr>
              <a:t>Oregon</a:t>
            </a:r>
            <a:br>
              <a:rPr lang="en-US" sz="1200" b="1" dirty="0">
                <a:solidFill>
                  <a:srgbClr val="FF0000"/>
                </a:solidFill>
                <a:effectLst/>
              </a:rPr>
            </a:br>
            <a:endParaRPr lang="en-US" sz="1200" b="1" dirty="0">
              <a:solidFill>
                <a:srgbClr val="FF0000"/>
              </a:solidFill>
              <a:effectLst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AA60B-0DF0-EF93-A6F4-1AF756309F66}"/>
              </a:ext>
            </a:extLst>
          </p:cNvPr>
          <p:cNvSpPr txBox="1"/>
          <p:nvPr/>
        </p:nvSpPr>
        <p:spPr>
          <a:xfrm>
            <a:off x="7901865" y="2799166"/>
            <a:ext cx="162330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45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525252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nm SRAM</a:t>
            </a:r>
            <a:endParaRPr kumimoji="0" lang="en-AT" sz="1800" b="0" i="0" u="none" strike="noStrike" cap="none" spc="0" normalizeH="0" baseline="0" dirty="0">
              <a:ln>
                <a:noFill/>
              </a:ln>
              <a:solidFill>
                <a:srgbClr val="525252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52A5BBB-DCDC-771F-7E38-ED7C63804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67" y="2523490"/>
            <a:ext cx="5106440" cy="32380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87236F5-FD3E-6E76-AC6A-13F7573594F7}"/>
              </a:ext>
            </a:extLst>
          </p:cNvPr>
          <p:cNvSpPr txBox="1"/>
          <p:nvPr/>
        </p:nvSpPr>
        <p:spPr>
          <a:xfrm>
            <a:off x="2571703" y="4292125"/>
            <a:ext cx="3257481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45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525252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nm SRAM SER scaled from Hillsboro, OR to FT, Co.</a:t>
            </a:r>
            <a:endParaRPr kumimoji="0" lang="en-AT" sz="1800" b="0" i="0" u="none" strike="noStrike" cap="none" spc="0" normalizeH="0" baseline="0" dirty="0">
              <a:ln>
                <a:noFill/>
              </a:ln>
              <a:solidFill>
                <a:srgbClr val="525252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14069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CFBB2-AC75-6F48-B19E-3551A939A5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3B05F-877C-8244-5989-B011C1C42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C752C-C652-5005-1455-5459AC8A9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72" y="1441125"/>
            <a:ext cx="10905558" cy="4908176"/>
          </a:xfrm>
        </p:spPr>
        <p:txBody>
          <a:bodyPr>
            <a:normAutofit/>
          </a:bodyPr>
          <a:lstStyle/>
          <a:p>
            <a:r>
              <a:rPr lang="en-US" sz="2400" dirty="0"/>
              <a:t>Intel Corporation</a:t>
            </a:r>
          </a:p>
          <a:p>
            <a:r>
              <a:rPr lang="en-US" sz="2400" dirty="0"/>
              <a:t>Radiation Effects in Intel – An Overview</a:t>
            </a:r>
          </a:p>
          <a:p>
            <a:pPr lvl="1"/>
            <a:r>
              <a:rPr lang="en-US" sz="2047" dirty="0"/>
              <a:t>Short Introduction of radiation effects in Intel</a:t>
            </a:r>
          </a:p>
          <a:p>
            <a:pPr lvl="1"/>
            <a:r>
              <a:rPr lang="en-US" sz="2047" dirty="0"/>
              <a:t>Trends &amp; Challenges</a:t>
            </a:r>
          </a:p>
          <a:p>
            <a:r>
              <a:rPr lang="en-US" sz="2400" dirty="0"/>
              <a:t>Summary</a:t>
            </a:r>
          </a:p>
          <a:p>
            <a:r>
              <a:rPr lang="en-US" sz="2400" dirty="0"/>
              <a:t>Acknowledgements</a:t>
            </a:r>
          </a:p>
          <a:p>
            <a:r>
              <a:rPr lang="en-US" sz="2400" dirty="0"/>
              <a:t>Backup Material</a:t>
            </a:r>
          </a:p>
          <a:p>
            <a:pPr lvl="1"/>
            <a:r>
              <a:rPr lang="en-US" sz="2050" dirty="0"/>
              <a:t>Test Structures</a:t>
            </a:r>
          </a:p>
          <a:p>
            <a:pPr lvl="1"/>
            <a:r>
              <a:rPr lang="en-US" sz="2050" dirty="0"/>
              <a:t>Industry Standards</a:t>
            </a:r>
          </a:p>
          <a:p>
            <a:pPr lvl="1"/>
            <a:r>
              <a:rPr lang="en-US" sz="2050" dirty="0"/>
              <a:t>RHBD Intel techniques (overview)</a:t>
            </a:r>
          </a:p>
          <a:p>
            <a:pPr lvl="1"/>
            <a:r>
              <a:rPr lang="en-US" sz="2050" dirty="0" err="1"/>
              <a:t>Misc</a:t>
            </a:r>
            <a:endParaRPr lang="en-US" sz="205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0204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BF57D6E-0390-A866-0A41-AC741EEBD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5136" y="2477165"/>
            <a:ext cx="5648903" cy="35819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F0DE54-CA81-275E-9D7E-431913284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25252"/>
                </a:solidFill>
                <a:latin typeface="IntelOne Display AR Regular" panose="020B0503020203020204" pitchFamily="34" charset="-78"/>
                <a:ea typeface="Intel Clear Light" panose="020B0404020203020204" pitchFamily="34" charset="0"/>
                <a:cs typeface="IntelOne Display AR Regular" panose="020B0503020203020204" pitchFamily="34" charset="-78"/>
              </a:rPr>
              <a:t>Accelerated vs Real-Time Testing</a:t>
            </a:r>
            <a:endParaRPr lang="en-AT" dirty="0">
              <a:solidFill>
                <a:srgbClr val="525252"/>
              </a:solidFill>
              <a:latin typeface="IntelOne Display AR Regular" panose="020B0503020203020204" pitchFamily="34" charset="-78"/>
              <a:ea typeface="Intel Clear Light" panose="020B0404020203020204" pitchFamily="34" charset="0"/>
              <a:cs typeface="IntelOne Display AR Regular" panose="020B0503020203020204" pitchFamily="34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EDD82-83C6-08AF-6235-0957338B373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10nm vs 45nm SRAM scaling: ~50x improvement!</a:t>
            </a:r>
          </a:p>
          <a:p>
            <a:pPr lvl="1"/>
            <a:r>
              <a:rPr lang="en-US" dirty="0"/>
              <a:t>Same scaling factor applied to both plots</a:t>
            </a:r>
            <a:endParaRPr lang="en-AT" dirty="0"/>
          </a:p>
        </p:txBody>
      </p:sp>
      <p:pic>
        <p:nvPicPr>
          <p:cNvPr id="6" name="Picture 5" descr="A graph with a blue line and black dotted line&#10;&#10;Description automatically generated">
            <a:extLst>
              <a:ext uri="{FF2B5EF4-FFF2-40B4-BE49-F238E27FC236}">
                <a16:creationId xmlns:a16="http://schemas.microsoft.com/office/drawing/2014/main" id="{F4EEB47E-8233-6375-2501-E7B1BD0B02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15" y="2737536"/>
            <a:ext cx="5006828" cy="3237129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429B9B-448D-F423-265C-2C850DA617C2}"/>
              </a:ext>
            </a:extLst>
          </p:cNvPr>
          <p:cNvSpPr txBox="1"/>
          <p:nvPr/>
        </p:nvSpPr>
        <p:spPr>
          <a:xfrm>
            <a:off x="928842" y="6041396"/>
            <a:ext cx="4307301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56B4"/>
                </a:solidFill>
              </a:rPr>
              <a:t>N. Seifert et al., 2024; submitted to IEEE RADECS 2024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AFC3BB-9D1B-6453-8648-1621D2C21F26}"/>
              </a:ext>
            </a:extLst>
          </p:cNvPr>
          <p:cNvSpPr txBox="1"/>
          <p:nvPr/>
        </p:nvSpPr>
        <p:spPr>
          <a:xfrm>
            <a:off x="6375136" y="6036523"/>
            <a:ext cx="3421777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56B4"/>
                </a:solidFill>
              </a:rPr>
              <a:t>N. Seifert and M. Kirsch, IEEE TNS 2012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6D6DAE-1E64-83C6-D4AC-59A96398B1AE}"/>
              </a:ext>
            </a:extLst>
          </p:cNvPr>
          <p:cNvSpPr txBox="1"/>
          <p:nvPr/>
        </p:nvSpPr>
        <p:spPr>
          <a:xfrm>
            <a:off x="2512194" y="2776980"/>
            <a:ext cx="272284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525252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10nm SRAM (FT, Co)</a:t>
            </a:r>
            <a:endParaRPr kumimoji="0" lang="en-AT" sz="1800" b="0" i="0" u="none" strike="noStrike" cap="none" spc="0" normalizeH="0" baseline="0" dirty="0">
              <a:ln>
                <a:noFill/>
              </a:ln>
              <a:solidFill>
                <a:srgbClr val="525252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DCDFFA-DF42-E3B5-74CE-3696EADA5937}"/>
              </a:ext>
            </a:extLst>
          </p:cNvPr>
          <p:cNvSpPr txBox="1"/>
          <p:nvPr/>
        </p:nvSpPr>
        <p:spPr>
          <a:xfrm>
            <a:off x="8610352" y="4419235"/>
            <a:ext cx="3257481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45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525252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nm SRAM SER scaled from Hillsboro, OR to FT, Co.</a:t>
            </a:r>
            <a:endParaRPr kumimoji="0" lang="en-AT" sz="1800" b="0" i="0" u="none" strike="noStrike" cap="none" spc="0" normalizeH="0" baseline="0" dirty="0">
              <a:ln>
                <a:noFill/>
              </a:ln>
              <a:solidFill>
                <a:srgbClr val="525252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3521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50" y="370627"/>
            <a:ext cx="11844299" cy="551304"/>
          </a:xfrm>
        </p:spPr>
        <p:txBody>
          <a:bodyPr>
            <a:noAutofit/>
          </a:bodyPr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Radiation Induced SBU SER Trend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B3BC28-9394-4A65-8448-EF88F0336C9A}"/>
              </a:ext>
            </a:extLst>
          </p:cNvPr>
          <p:cNvSpPr/>
          <p:nvPr/>
        </p:nvSpPr>
        <p:spPr>
          <a:xfrm>
            <a:off x="8446525" y="1660162"/>
            <a:ext cx="3565247" cy="43384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20" tIns="60960" rIns="121920" bIns="60960" rtlCol="0" anchor="ctr"/>
          <a:lstStyle/>
          <a:p>
            <a:pPr marL="457189" indent="-457189">
              <a:buFont typeface="+mj-lt"/>
              <a:buAutoNum type="arabicPeriod"/>
            </a:pPr>
            <a:r>
              <a:rPr lang="en-US" dirty="0" err="1"/>
              <a:t>FinFET</a:t>
            </a:r>
            <a:r>
              <a:rPr lang="en-US" dirty="0"/>
              <a:t> has provided ~20x cumulative SBU reduction 32nm vs Intel 7 (weighted figure of merit)</a:t>
            </a:r>
          </a:p>
          <a:p>
            <a:pPr marL="457189" indent="-457189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cs typeface="Arial"/>
              </a:rPr>
              <a:t>Nominal silicon FIT rate improving almost enough to offset generational product trends.  Additional RAS added to keep product FIT about constant</a:t>
            </a:r>
          </a:p>
          <a:p>
            <a:pPr marL="457189" indent="-457189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New transistor design options should continue and possibly accelerate radiation induced SBU benefits in the long term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BF1D625-3214-5AD1-7553-12F6CD8C0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18" y="1993432"/>
            <a:ext cx="7891079" cy="443788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AE80558-E0C5-5B19-D42D-06905185D5DC}"/>
              </a:ext>
            </a:extLst>
          </p:cNvPr>
          <p:cNvSpPr txBox="1"/>
          <p:nvPr/>
        </p:nvSpPr>
        <p:spPr>
          <a:xfrm>
            <a:off x="555446" y="984240"/>
            <a:ext cx="7891079" cy="9541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</a:rPr>
              <a:t>Technology scaling and innovations continue to improve </a:t>
            </a:r>
            <a:r>
              <a:rPr lang="en-US" sz="2800">
                <a:solidFill>
                  <a:schemeClr val="accent1"/>
                </a:solidFill>
              </a:rPr>
              <a:t>SBU SER rates</a:t>
            </a:r>
            <a:endParaRPr lang="en-U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967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850" y="388949"/>
            <a:ext cx="11844299" cy="551304"/>
          </a:xfrm>
        </p:spPr>
        <p:txBody>
          <a:bodyPr>
            <a:noAutofit/>
          </a:bodyPr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Radiation Induced SBU SER Trend: Voltage Dependence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A921A6-1649-FF8D-0547-92BA3390D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3474" y="1126589"/>
            <a:ext cx="9025018" cy="48284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40BD91-D40F-DA2B-54FE-5B10A4868F0B}"/>
              </a:ext>
            </a:extLst>
          </p:cNvPr>
          <p:cNvSpPr txBox="1"/>
          <p:nvPr/>
        </p:nvSpPr>
        <p:spPr>
          <a:xfrm>
            <a:off x="7341044" y="6141349"/>
            <a:ext cx="423712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9CF3"/>
                </a:solidFill>
              </a:rPr>
              <a:t>C. Connor et al.; submitted to </a:t>
            </a:r>
            <a:r>
              <a:rPr lang="fr-FR" sz="1200" dirty="0">
                <a:solidFill>
                  <a:srgbClr val="009CF3"/>
                </a:solidFill>
              </a:rPr>
              <a:t>IEEE VLSI, 2024</a:t>
            </a:r>
            <a:endParaRPr lang="en-US" sz="1200" dirty="0">
              <a:solidFill>
                <a:srgbClr val="009CF3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F557C0-186D-58CB-77C4-59B26F2035FF}"/>
              </a:ext>
            </a:extLst>
          </p:cNvPr>
          <p:cNvSpPr txBox="1"/>
          <p:nvPr/>
        </p:nvSpPr>
        <p:spPr>
          <a:xfrm>
            <a:off x="10804778" y="-11159"/>
            <a:ext cx="1383632" cy="4001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56B4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Skip</a:t>
            </a:r>
            <a:endParaRPr kumimoji="0" lang="en-AT" sz="2000" b="1" i="0" u="none" strike="noStrike" cap="none" spc="0" normalizeH="0" baseline="0" dirty="0">
              <a:ln>
                <a:noFill/>
              </a:ln>
              <a:solidFill>
                <a:srgbClr val="0056B4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312338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4872D11-5E4A-3023-4B62-F21665F593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04"/>
          <a:stretch/>
        </p:blipFill>
        <p:spPr>
          <a:xfrm>
            <a:off x="7934525" y="43643"/>
            <a:ext cx="4206240" cy="3306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BAA27CC-B475-E1CD-04E1-78CD52098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09" y="55241"/>
            <a:ext cx="8445115" cy="1008529"/>
          </a:xfrm>
        </p:spPr>
        <p:txBody>
          <a:bodyPr/>
          <a:lstStyle/>
          <a:p>
            <a:pPr algn="l"/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Single Event </a:t>
            </a:r>
            <a:r>
              <a:rPr lang="en-US" dirty="0" err="1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Latchup</a:t>
            </a:r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 (SEL)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600EE-EBE0-C1B9-6520-36FE8692B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0505" y="1225958"/>
            <a:ext cx="7360329" cy="4908176"/>
          </a:xfrm>
        </p:spPr>
        <p:txBody>
          <a:bodyPr>
            <a:normAutofit/>
          </a:bodyPr>
          <a:lstStyle/>
          <a:p>
            <a:r>
              <a:rPr lang="en-US" sz="2400" dirty="0"/>
              <a:t>SEL performance strong function of use conditions and design parameters</a:t>
            </a:r>
          </a:p>
          <a:p>
            <a:r>
              <a:rPr lang="en-US" sz="2400" dirty="0"/>
              <a:t>Turbo voltages &gt; nominal voltages &lt;-&gt; SEL impact</a:t>
            </a:r>
          </a:p>
          <a:p>
            <a:r>
              <a:rPr lang="en-US" sz="2400" dirty="0"/>
              <a:t>SEL rate also depends on technology parameters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C9044D-53DF-2E91-B67A-468ECA999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6676" y="3265735"/>
            <a:ext cx="3784819" cy="32338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8063DB-DC1C-19C2-D5D2-457A5E1EDD56}"/>
              </a:ext>
            </a:extLst>
          </p:cNvPr>
          <p:cNvSpPr txBox="1"/>
          <p:nvPr/>
        </p:nvSpPr>
        <p:spPr>
          <a:xfrm>
            <a:off x="11697026" y="6448922"/>
            <a:ext cx="494975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EE2556C5-CE8C-6547-B838-EA80C61A4AF7}" type="slidenum">
              <a:rPr lang="en-US" sz="1067">
                <a:solidFill>
                  <a:schemeClr val="bg1"/>
                </a:solidFill>
              </a:rPr>
              <a:pPr/>
              <a:t>23</a:t>
            </a:fld>
            <a:endParaRPr lang="en-US" sz="1067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DEDAD2-0F92-BCC0-4A31-A85EAE04D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8944" y="3086459"/>
            <a:ext cx="3316936" cy="24573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8827F1-8031-B1D9-54AC-3AD0CC516A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570"/>
          <a:stretch/>
        </p:blipFill>
        <p:spPr>
          <a:xfrm>
            <a:off x="26373" y="3074843"/>
            <a:ext cx="4778986" cy="27426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92DB3E-B768-33C9-1543-370442D58AD2}"/>
              </a:ext>
            </a:extLst>
          </p:cNvPr>
          <p:cNvSpPr txBox="1"/>
          <p:nvPr/>
        </p:nvSpPr>
        <p:spPr>
          <a:xfrm>
            <a:off x="3555892" y="5966826"/>
            <a:ext cx="4563887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CF3"/>
                </a:solidFill>
              </a:rPr>
              <a:t>A. Neal and N. Seifert, </a:t>
            </a:r>
            <a:r>
              <a:rPr lang="fr-FR" sz="1200" dirty="0">
                <a:solidFill>
                  <a:srgbClr val="009CF3"/>
                </a:solidFill>
              </a:rPr>
              <a:t>IEEE TNS 2020 and B. </a:t>
            </a:r>
            <a:r>
              <a:rPr lang="fr-FR" sz="1200" dirty="0" err="1">
                <a:solidFill>
                  <a:srgbClr val="009CF3"/>
                </a:solidFill>
              </a:rPr>
              <a:t>Ajdari</a:t>
            </a:r>
            <a:r>
              <a:rPr lang="fr-FR" sz="1200" dirty="0">
                <a:solidFill>
                  <a:srgbClr val="009CF3"/>
                </a:solidFill>
              </a:rPr>
              <a:t> et al, IEEE IRPS 2020; </a:t>
            </a:r>
            <a:endParaRPr lang="en-US" sz="1200" dirty="0">
              <a:solidFill>
                <a:srgbClr val="009C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69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541A3-8CE9-B6B8-719B-BAA0DEF80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25252"/>
                </a:solidFill>
              </a:rPr>
              <a:t>Single Event </a:t>
            </a:r>
            <a:r>
              <a:rPr lang="en-US" dirty="0" err="1">
                <a:solidFill>
                  <a:srgbClr val="525252"/>
                </a:solidFill>
              </a:rPr>
              <a:t>Latchup</a:t>
            </a:r>
            <a:r>
              <a:rPr lang="en-US" dirty="0">
                <a:solidFill>
                  <a:srgbClr val="525252"/>
                </a:solidFill>
              </a:rPr>
              <a:t> (SEL)</a:t>
            </a:r>
            <a:endParaRPr lang="en-AT" dirty="0">
              <a:solidFill>
                <a:srgbClr val="52525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8F994-609B-7AE8-14D1-B3120B1307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Measured, high energy neutron single event </a:t>
            </a:r>
            <a:r>
              <a:rPr lang="en-US" sz="2400" dirty="0" err="1">
                <a:solidFill>
                  <a:schemeClr val="tx1"/>
                </a:solidFill>
              </a:rPr>
              <a:t>latchup</a:t>
            </a:r>
            <a:r>
              <a:rPr lang="en-US" sz="2400" dirty="0">
                <a:solidFill>
                  <a:schemeClr val="tx1"/>
                </a:solidFill>
              </a:rPr>
              <a:t> (SEL) rates for integrated test vehicles</a:t>
            </a:r>
          </a:p>
          <a:p>
            <a:r>
              <a:rPr lang="en-US" sz="2400" dirty="0"/>
              <a:t>Huge improvement in Intel 4/3 </a:t>
            </a:r>
            <a:endParaRPr lang="en-AT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44ED85-637A-251F-AB2C-B568D3980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192380"/>
            <a:ext cx="5482166" cy="40874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03FE00-2146-6875-6D7B-FCAE9B576BCD}"/>
              </a:ext>
            </a:extLst>
          </p:cNvPr>
          <p:cNvSpPr txBox="1"/>
          <p:nvPr/>
        </p:nvSpPr>
        <p:spPr>
          <a:xfrm>
            <a:off x="7341044" y="6141349"/>
            <a:ext cx="4237123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9CF3"/>
                </a:solidFill>
              </a:rPr>
              <a:t>C. Connor et al.; submitted to </a:t>
            </a:r>
            <a:r>
              <a:rPr lang="fr-FR" sz="1200" dirty="0">
                <a:solidFill>
                  <a:srgbClr val="009CF3"/>
                </a:solidFill>
              </a:rPr>
              <a:t>IEEE VLSI, 2024</a:t>
            </a:r>
            <a:endParaRPr lang="en-US" sz="1200" dirty="0">
              <a:solidFill>
                <a:srgbClr val="009C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Technology Trend: Dose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1941"/>
            <a:ext cx="10895830" cy="4908176"/>
          </a:xfrm>
        </p:spPr>
        <p:txBody>
          <a:bodyPr/>
          <a:lstStyle/>
          <a:p>
            <a:r>
              <a:rPr lang="en-US" sz="2000" dirty="0">
                <a:solidFill>
                  <a:srgbClr val="0070C0"/>
                </a:solidFill>
              </a:rPr>
              <a:t>Not a concern for terrestrial applications</a:t>
            </a:r>
          </a:p>
          <a:p>
            <a:r>
              <a:rPr lang="en-US" sz="2000" dirty="0"/>
              <a:t>Total Ionizing Dose performance of modern technologies</a:t>
            </a:r>
          </a:p>
          <a:p>
            <a:r>
              <a:rPr lang="en-US" sz="2000" dirty="0"/>
              <a:t>Overall improvement with scaling</a:t>
            </a:r>
          </a:p>
          <a:p>
            <a:pPr lvl="1"/>
            <a:r>
              <a:rPr lang="en-US" sz="2000" dirty="0"/>
              <a:t>Used to be driven by volume and quality </a:t>
            </a:r>
            <a:br>
              <a:rPr lang="en-US" sz="2000" dirty="0"/>
            </a:br>
            <a:r>
              <a:rPr lang="en-US" sz="2000" dirty="0"/>
              <a:t>of gate oxide</a:t>
            </a:r>
          </a:p>
          <a:p>
            <a:pPr lvl="1"/>
            <a:r>
              <a:rPr lang="en-US" sz="2000" dirty="0"/>
              <a:t>Nowadays quality of oxides and interfaces</a:t>
            </a:r>
            <a:br>
              <a:rPr lang="en-US" sz="2000" dirty="0"/>
            </a:br>
            <a:r>
              <a:rPr lang="en-US" sz="2000" dirty="0"/>
              <a:t>in transistor isolation regions</a:t>
            </a:r>
          </a:p>
          <a:p>
            <a:r>
              <a:rPr lang="en-US" sz="2000" dirty="0"/>
              <a:t>Intel rates x-ray induced </a:t>
            </a:r>
            <a:r>
              <a:rPr lang="en-US" sz="2000" dirty="0" err="1"/>
              <a:t>TiD</a:t>
            </a:r>
            <a:r>
              <a:rPr lang="en-US" sz="2000" dirty="0"/>
              <a:t> in the context of </a:t>
            </a:r>
            <a:br>
              <a:rPr lang="en-US" sz="2000" dirty="0"/>
            </a:br>
            <a:r>
              <a:rPr lang="en-US" sz="2000" dirty="0"/>
              <a:t>manufacturing and quality inspections</a:t>
            </a:r>
          </a:p>
          <a:p>
            <a:pPr lvl="1"/>
            <a:r>
              <a:rPr lang="en-US" sz="2000" dirty="0" err="1"/>
              <a:t>TiD</a:t>
            </a:r>
            <a:r>
              <a:rPr lang="en-US" sz="2000" dirty="0"/>
              <a:t> test levels are in the few hundred rad (Air)</a:t>
            </a:r>
          </a:p>
          <a:p>
            <a:pPr lvl="1"/>
            <a:r>
              <a:rPr lang="en-US" sz="2000" dirty="0"/>
              <a:t>Test standard: JEDEC JES22-B121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0708" y="5397748"/>
            <a:ext cx="5237089" cy="415498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solidFill>
                  <a:srgbClr val="0070C0"/>
                </a:solidFill>
              </a:rPr>
              <a:t>Adapted from: </a:t>
            </a:r>
            <a:br>
              <a:rPr lang="en-US" sz="1050" dirty="0">
                <a:solidFill>
                  <a:srgbClr val="0070C0"/>
                </a:solidFill>
              </a:rPr>
            </a:br>
            <a:r>
              <a:rPr lang="en-US" sz="1050" dirty="0">
                <a:solidFill>
                  <a:srgbClr val="0070C0"/>
                </a:solidFill>
              </a:rPr>
              <a:t>Matthew Gadlage, Microelectronics Integrity Meeting, NSWC Crane, August 2017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0709" y="2249923"/>
            <a:ext cx="5237089" cy="31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2269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1D6F33-EA14-991F-0BF5-128DAB43A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0C67D-0D73-39FE-F9D4-23D79AEDE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037" y="2743010"/>
            <a:ext cx="8767250" cy="1008529"/>
          </a:xfrm>
        </p:spPr>
        <p:txBody>
          <a:bodyPr/>
          <a:lstStyle/>
          <a:p>
            <a:pPr algn="ctr"/>
            <a:r>
              <a:rPr lang="en-US" sz="3600" dirty="0"/>
              <a:t>Selected Topics – Challenges</a:t>
            </a:r>
          </a:p>
        </p:txBody>
      </p:sp>
    </p:spTree>
    <p:extLst>
      <p:ext uri="{BB962C8B-B14F-4D97-AF65-F5344CB8AC3E}">
        <p14:creationId xmlns:p14="http://schemas.microsoft.com/office/powerpoint/2010/main" val="32882734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94A32-98AA-78E8-8211-D15AFEA71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B39B9-4EBB-E0F0-C55E-366E76B5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Challenges: Cost of Testing for Radiation Effects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6E907-D4A7-3031-CEEA-80D0F56551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600200"/>
            <a:ext cx="6498154" cy="48528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400" dirty="0">
                <a:solidFill>
                  <a:schemeClr val="accent1"/>
                </a:solidFill>
              </a:rPr>
              <a:t>Beam testing is expensive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400" dirty="0">
                <a:solidFill>
                  <a:schemeClr val="accent1"/>
                </a:solidFill>
              </a:rPr>
              <a:t>Strategy</a:t>
            </a:r>
            <a:endParaRPr lang="en-US" sz="3400" dirty="0"/>
          </a:p>
          <a:p>
            <a:r>
              <a:rPr lang="en-US" sz="2900" dirty="0"/>
              <a:t>Model calibration based on test structure data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Several technologies and data turns per year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Typically characterize up to ~20 library cells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Nominal and RHBD cells</a:t>
            </a:r>
            <a:endParaRPr lang="en-US" sz="2900" dirty="0"/>
          </a:p>
          <a:p>
            <a:r>
              <a:rPr lang="en-US" sz="2900" dirty="0"/>
              <a:t>System level testing for product qualification </a:t>
            </a:r>
            <a:br>
              <a:rPr lang="en-US" sz="2900" dirty="0"/>
            </a:br>
            <a:r>
              <a:rPr lang="en-US" sz="2900" dirty="0"/>
              <a:t>and/or model verification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Cannot test all products/skews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Few selected systems per generation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600" dirty="0"/>
              <a:t>Product beam testing is difficult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900" dirty="0"/>
              <a:t>Establish correlation with other facilities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pic>
        <p:nvPicPr>
          <p:cNvPr id="10" name="Picture 9" descr="A picture containing indoor, equipment, cluttered&#10;&#10;Description automatically generated">
            <a:extLst>
              <a:ext uri="{FF2B5EF4-FFF2-40B4-BE49-F238E27FC236}">
                <a16:creationId xmlns:a16="http://schemas.microsoft.com/office/drawing/2014/main" id="{7D620E49-7440-E2EA-A511-B96B9EBA05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154" y="1600200"/>
            <a:ext cx="4807423" cy="27041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7EE6FC9-4567-7B2A-F175-714B45C2F1B0}"/>
              </a:ext>
            </a:extLst>
          </p:cNvPr>
          <p:cNvSpPr txBox="1"/>
          <p:nvPr/>
        </p:nvSpPr>
        <p:spPr>
          <a:xfrm>
            <a:off x="7121143" y="4686216"/>
            <a:ext cx="4807423" cy="1384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solidFill>
                  <a:schemeClr val="accent1"/>
                </a:solidFill>
              </a:rPr>
              <a:t>Currently considering programs like RADNEXT and test consortia</a:t>
            </a:r>
            <a:endParaRPr kumimoji="0" lang="en-AT" sz="2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6253833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449"/>
            <a:ext cx="10972800" cy="1508126"/>
          </a:xfrm>
        </p:spPr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Challenges:</a:t>
            </a:r>
            <a:b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</a:br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Not sufficient Neutrons – Proton Beams to the Rescue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24543"/>
            <a:ext cx="10972800" cy="4744642"/>
          </a:xfrm>
        </p:spPr>
        <p:txBody>
          <a:bodyPr>
            <a:normAutofit/>
          </a:bodyPr>
          <a:lstStyle/>
          <a:p>
            <a:r>
              <a:rPr lang="en-US" sz="2400" dirty="0"/>
              <a:t>LANSCE availability</a:t>
            </a:r>
          </a:p>
          <a:p>
            <a:r>
              <a:rPr lang="en-US" sz="2400" dirty="0"/>
              <a:t>Next best thing to adding neutron BL -&gt; proton beamline</a:t>
            </a:r>
          </a:p>
          <a:p>
            <a:pPr lvl="1"/>
            <a:r>
              <a:rPr lang="en-US" sz="2400" dirty="0"/>
              <a:t>Proton beams can have much higher fluxes &amp; throughput; many facilities</a:t>
            </a:r>
          </a:p>
          <a:p>
            <a:pPr marL="457200" lvl="1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671528-FC1D-4174-B3F4-C854A206D01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963" y="2741049"/>
            <a:ext cx="4237123" cy="373086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1F4F66-26EA-4AC0-966C-BFFCFC8CDA07}"/>
              </a:ext>
            </a:extLst>
          </p:cNvPr>
          <p:cNvSpPr txBox="1"/>
          <p:nvPr/>
        </p:nvSpPr>
        <p:spPr>
          <a:xfrm>
            <a:off x="559451" y="2837301"/>
            <a:ext cx="6152969" cy="707886"/>
          </a:xfrm>
          <a:prstGeom prst="rect">
            <a:avLst/>
          </a:prstGeom>
          <a:noFill/>
          <a:ln>
            <a:solidFill>
              <a:srgbClr val="0056B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Proven correlation – Methodology included in latest JEDEC JESD89B standard update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D87228-8370-467A-9841-EA4DF55874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649374"/>
            <a:ext cx="5346700" cy="27462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11CBAA-6C32-44DD-90B2-9F3F6F6BBD4D}"/>
              </a:ext>
            </a:extLst>
          </p:cNvPr>
          <p:cNvSpPr txBox="1"/>
          <p:nvPr/>
        </p:nvSpPr>
        <p:spPr>
          <a:xfrm>
            <a:off x="9141756" y="2875801"/>
            <a:ext cx="221204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CF3"/>
                </a:solidFill>
              </a:rPr>
              <a:t>S. Jahinuzzaman et al., </a:t>
            </a:r>
            <a:r>
              <a:rPr lang="fr-FR" sz="1200" dirty="0">
                <a:solidFill>
                  <a:srgbClr val="009CF3"/>
                </a:solidFill>
              </a:rPr>
              <a:t>IEEE Int. Rel. Phys. </a:t>
            </a:r>
            <a:r>
              <a:rPr lang="fr-FR" sz="1200" dirty="0" err="1">
                <a:solidFill>
                  <a:srgbClr val="009CF3"/>
                </a:solidFill>
              </a:rPr>
              <a:t>Symp</a:t>
            </a:r>
            <a:r>
              <a:rPr lang="fr-FR" sz="1200" dirty="0">
                <a:solidFill>
                  <a:srgbClr val="009CF3"/>
                </a:solidFill>
              </a:rPr>
              <a:t>., 2017</a:t>
            </a:r>
            <a:endParaRPr lang="en-US" sz="1200" dirty="0">
              <a:solidFill>
                <a:srgbClr val="009CF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159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 –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3" y="1414864"/>
            <a:ext cx="11332396" cy="4689908"/>
          </a:xfrm>
        </p:spPr>
        <p:txBody>
          <a:bodyPr/>
          <a:lstStyle/>
          <a:p>
            <a:r>
              <a:rPr lang="en-US" sz="2000" b="0" dirty="0"/>
              <a:t>We rely on projection/modeling to assess radiation-induced risks</a:t>
            </a:r>
          </a:p>
          <a:p>
            <a:pPr lvl="1"/>
            <a:r>
              <a:rPr lang="en-US" sz="2000" b="0" dirty="0"/>
              <a:t>Prohibitively expensive to test all products and SKUs</a:t>
            </a:r>
          </a:p>
          <a:p>
            <a:pPr lvl="1"/>
            <a:r>
              <a:rPr lang="en-US" sz="2000" b="0" dirty="0"/>
              <a:t>Mitigation decisions are made early in the product design cycle; in some cases before any Si is available</a:t>
            </a:r>
          </a:p>
          <a:p>
            <a:r>
              <a:rPr lang="en-US" sz="2000" b="0" dirty="0"/>
              <a:t>Projection accuracy is a challenge in the Angstrom era</a:t>
            </a:r>
          </a:p>
          <a:p>
            <a:pPr lvl="1"/>
            <a:r>
              <a:rPr lang="en-US" sz="2000" b="0" dirty="0"/>
              <a:t>3D TCAD; nm device dimensions and micron ion ranges and diffusion; novel materials/elements</a:t>
            </a:r>
          </a:p>
          <a:p>
            <a:pPr lvl="1"/>
            <a:endParaRPr lang="en-US" sz="2000" b="0" dirty="0"/>
          </a:p>
          <a:p>
            <a:pPr lvl="1"/>
            <a:endParaRPr lang="en-US" sz="2000" b="0" dirty="0"/>
          </a:p>
          <a:p>
            <a:endParaRPr lang="en-US" sz="2000" b="0" dirty="0"/>
          </a:p>
        </p:txBody>
      </p:sp>
      <p:pic>
        <p:nvPicPr>
          <p:cNvPr id="250" name="Picture 249">
            <a:extLst>
              <a:ext uri="{FF2B5EF4-FFF2-40B4-BE49-F238E27FC236}">
                <a16:creationId xmlns:a16="http://schemas.microsoft.com/office/drawing/2014/main" id="{8CE78908-E54A-1CF8-F3D3-0CACAD0AA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196" y="3665940"/>
            <a:ext cx="8174804" cy="272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718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Intel Corporation	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7F0A989-EE8C-4CA3-4BDF-28256E03C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36518"/>
            <a:ext cx="10972800" cy="5038541"/>
          </a:xfrm>
        </p:spPr>
        <p:txBody>
          <a:bodyPr/>
          <a:lstStyle/>
          <a:p>
            <a:r>
              <a:rPr lang="en-US" dirty="0"/>
              <a:t>Founded in 1968 by Robert Noyce and Gordon Moore</a:t>
            </a:r>
          </a:p>
          <a:p>
            <a:r>
              <a:rPr lang="en-US" dirty="0"/>
              <a:t>Recent re-org: All about higher efficiency and accountability</a:t>
            </a:r>
          </a:p>
          <a:p>
            <a:endParaRPr lang="en-A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35498-638C-819A-2228-E38F23D62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410186"/>
            <a:ext cx="7596705" cy="38648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61866E-490E-6662-4866-AB345985CD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1807" y="2410186"/>
            <a:ext cx="3423351" cy="3002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CA9D03-F78E-1508-D141-AF4F0575AB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7774" y="2305093"/>
            <a:ext cx="1031444" cy="12794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6FFC12-5A60-BE79-2E61-71419D056731}"/>
              </a:ext>
            </a:extLst>
          </p:cNvPr>
          <p:cNvSpPr txBox="1"/>
          <p:nvPr/>
        </p:nvSpPr>
        <p:spPr>
          <a:xfrm>
            <a:off x="8351807" y="5576553"/>
            <a:ext cx="335166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F5597"/>
                </a:solidFill>
                <a:highlight>
                  <a:srgbClr val="FFFF00"/>
                </a:highlight>
                <a:latin typeface="+mn-lt"/>
              </a:rPr>
              <a:t>“Cramming more components onto integrated circuits”</a:t>
            </a:r>
            <a:endParaRPr lang="en-US" dirty="0">
              <a:solidFill>
                <a:srgbClr val="2F5597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6709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 – Mitigation 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772" y="1487056"/>
            <a:ext cx="11414589" cy="4689908"/>
          </a:xfrm>
        </p:spPr>
        <p:txBody>
          <a:bodyPr/>
          <a:lstStyle/>
          <a:p>
            <a:r>
              <a:rPr lang="en-US" sz="2400" b="0" dirty="0"/>
              <a:t>Low hanging fruits have already been implemented (such as coding in arrays, RHBD cells); anything else has significant PPA (Power, performance, area) cost</a:t>
            </a:r>
          </a:p>
          <a:p>
            <a:r>
              <a:rPr lang="en-US" sz="2400" b="0" dirty="0"/>
              <a:t>Even if nominal PPA cost is acceptable– library development and characterization may require additional effort, area and power cost for timing improvement</a:t>
            </a:r>
          </a:p>
          <a:p>
            <a:pPr lvl="1"/>
            <a:endParaRPr lang="en-US" sz="2000" b="0" dirty="0"/>
          </a:p>
          <a:p>
            <a:pPr lvl="1"/>
            <a:endParaRPr lang="en-US" sz="2000" b="0" dirty="0"/>
          </a:p>
          <a:p>
            <a:endParaRPr lang="en-US" sz="2000" b="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2FB647-8CCC-D4B7-AB26-4F0F644E4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020713"/>
              </p:ext>
            </p:extLst>
          </p:nvPr>
        </p:nvGraphicFramePr>
        <p:xfrm>
          <a:off x="5664686" y="3525079"/>
          <a:ext cx="6527314" cy="252323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62742">
                  <a:extLst>
                    <a:ext uri="{9D8B030D-6E8A-4147-A177-3AD203B41FA5}">
                      <a16:colId xmlns:a16="http://schemas.microsoft.com/office/drawing/2014/main" val="556696789"/>
                    </a:ext>
                  </a:extLst>
                </a:gridCol>
                <a:gridCol w="1355861">
                  <a:extLst>
                    <a:ext uri="{9D8B030D-6E8A-4147-A177-3AD203B41FA5}">
                      <a16:colId xmlns:a16="http://schemas.microsoft.com/office/drawing/2014/main" val="3949206973"/>
                    </a:ext>
                  </a:extLst>
                </a:gridCol>
                <a:gridCol w="3208711">
                  <a:extLst>
                    <a:ext uri="{9D8B030D-6E8A-4147-A177-3AD203B41FA5}">
                      <a16:colId xmlns:a16="http://schemas.microsoft.com/office/drawing/2014/main" val="33584313"/>
                    </a:ext>
                  </a:extLst>
                </a:gridCol>
              </a:tblGrid>
              <a:tr h="5447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Mitigation Feature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Core SER Reduction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Core Level Impact FOM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29660761"/>
                  </a:ext>
                </a:extLst>
              </a:tr>
              <a:tr h="515582"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100% RHBD RTS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~4%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Area growth ~</a:t>
                      </a:r>
                      <a:r>
                        <a:rPr lang="en-US" sz="1500" b="0" i="0" u="none" strike="noStrike" kern="1200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negligible</a:t>
                      </a:r>
                      <a:endParaRPr lang="en-US" sz="1500" b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marL="53975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j-lt"/>
                          <a:ea typeface="+mn-ea"/>
                          <a:cs typeface="+mn-cs"/>
                          <a:sym typeface="Intel Clear"/>
                        </a:rPr>
                        <a:t>Power impact ~negligible 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914112"/>
                  </a:ext>
                </a:extLst>
              </a:tr>
              <a:tr h="515582"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Floating point residue 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~3%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Area growth ~0.5%</a:t>
                      </a:r>
                    </a:p>
                    <a:p>
                      <a:pPr marL="53975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kern="1200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Power</a:t>
                      </a:r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increase ~ 0.5% 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3839726"/>
                  </a:ext>
                </a:extLst>
              </a:tr>
              <a:tr h="709962"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100% RHBD SEUT cells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~28%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Area growth ~ </a:t>
                      </a:r>
                      <a:r>
                        <a:rPr lang="en-US" sz="1500" b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10%</a:t>
                      </a:r>
                    </a:p>
                    <a:p>
                      <a:pPr marL="53975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i="0" u="none" strike="noStrike" kern="1200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Power</a:t>
                      </a:r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increase ~ 25%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630678"/>
                  </a:ext>
                </a:extLst>
              </a:tr>
              <a:tr h="233471"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Core level lockstep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~100%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53975" indent="0" algn="l" rtl="0" fontAlgn="ctr"/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Area &amp; </a:t>
                      </a:r>
                      <a:r>
                        <a:rPr lang="en-US" sz="1500" b="0" i="0" u="none" strike="noStrike" kern="1200" cap="none" spc="0" baseline="0" dirty="0">
                          <a:solidFill>
                            <a:srgbClr val="000000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Intel Clear"/>
                        </a:rPr>
                        <a:t>Power</a:t>
                      </a:r>
                      <a:r>
                        <a:rPr lang="en-US" sz="1500" b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growth ~100%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523772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DDC2E47-67B4-53E7-2DF7-79929AAF2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6" y="3638223"/>
            <a:ext cx="5528852" cy="2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1990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DC05D-831D-4350-BB46-771153388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 –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C6430-00AA-4EA7-9017-63493A7E9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7056"/>
            <a:ext cx="9303018" cy="4689908"/>
          </a:xfrm>
        </p:spPr>
        <p:txBody>
          <a:bodyPr/>
          <a:lstStyle/>
          <a:p>
            <a:r>
              <a:rPr lang="en-US" sz="2400" dirty="0" err="1"/>
              <a:t>PowerVia</a:t>
            </a:r>
            <a:r>
              <a:rPr lang="en-US" sz="2400" dirty="0"/>
              <a:t> and 3D Package Integration</a:t>
            </a:r>
          </a:p>
          <a:p>
            <a:r>
              <a:rPr lang="en-US" sz="2400" dirty="0"/>
              <a:t>Complex SOC - several ICs within focal plane of beam</a:t>
            </a:r>
          </a:p>
          <a:p>
            <a:r>
              <a:rPr lang="en-US" sz="2400" dirty="0">
                <a:solidFill>
                  <a:srgbClr val="2F5597"/>
                </a:solidFill>
              </a:rPr>
              <a:t>Nightmare for pulsed laser testing and heavy ion testing</a:t>
            </a:r>
          </a:p>
          <a:p>
            <a:r>
              <a:rPr lang="en-US" sz="2400" dirty="0"/>
              <a:t>Error location identification</a:t>
            </a:r>
          </a:p>
          <a:p>
            <a:pPr lvl="1"/>
            <a:r>
              <a:rPr lang="en-US" sz="2000" dirty="0"/>
              <a:t>Less of an issue for IDMs – debug package, hooks/scan</a:t>
            </a:r>
          </a:p>
          <a:p>
            <a:pPr lvl="1"/>
            <a:r>
              <a:rPr lang="en-US" sz="2000" dirty="0"/>
              <a:t>Ability to focus beam and vary energy may be helpful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99BBFC-FFFA-471D-AD5D-8DDC6DBD1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3795" y="4869327"/>
            <a:ext cx="7797205" cy="139005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4CF1F7F-4A12-4C31-BBD3-23B619DB6D28}"/>
              </a:ext>
            </a:extLst>
          </p:cNvPr>
          <p:cNvGrpSpPr/>
          <p:nvPr/>
        </p:nvGrpSpPr>
        <p:grpSpPr>
          <a:xfrm>
            <a:off x="9230291" y="294701"/>
            <a:ext cx="2334506" cy="4362279"/>
            <a:chOff x="9212531" y="2595271"/>
            <a:chExt cx="1863043" cy="34812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0E83ED-9115-4AED-8D75-847BA013FEA1}"/>
                </a:ext>
              </a:extLst>
            </p:cNvPr>
            <p:cNvSpPr/>
            <p:nvPr/>
          </p:nvSpPr>
          <p:spPr>
            <a:xfrm>
              <a:off x="9218447" y="4670064"/>
              <a:ext cx="1843479" cy="1406506"/>
            </a:xfrm>
            <a:prstGeom prst="rect">
              <a:avLst/>
            </a:prstGeom>
            <a:solidFill>
              <a:srgbClr val="63B2F3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tIns="0" rIns="0" bIns="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Backside: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PowerVia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for Power</a:t>
              </a:r>
              <a:b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Delivery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770D2D-BB44-4F2E-B9F9-E5B9D3FF8662}"/>
                </a:ext>
              </a:extLst>
            </p:cNvPr>
            <p:cNvSpPr/>
            <p:nvPr/>
          </p:nvSpPr>
          <p:spPr>
            <a:xfrm>
              <a:off x="9212531" y="2595271"/>
              <a:ext cx="1863043" cy="1778816"/>
            </a:xfrm>
            <a:prstGeom prst="rect">
              <a:avLst/>
            </a:prstGeom>
            <a:solidFill>
              <a:srgbClr val="00A3F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Signal</a:t>
              </a:r>
              <a:b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</a:b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Layers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65727FA-27A8-4B9A-AEE8-030CAAE0E3D8}"/>
                </a:ext>
              </a:extLst>
            </p:cNvPr>
            <p:cNvSpPr/>
            <p:nvPr/>
          </p:nvSpPr>
          <p:spPr>
            <a:xfrm>
              <a:off x="9212531" y="4328457"/>
              <a:ext cx="1863043" cy="350766"/>
            </a:xfrm>
            <a:prstGeom prst="rect">
              <a:avLst/>
            </a:prstGeom>
            <a:solidFill>
              <a:srgbClr val="0BA1AD"/>
            </a:solidFill>
            <a:ln w="12700" cap="flat" cmpd="sng" algn="ctr">
              <a:noFill/>
              <a:prstDash val="solid"/>
              <a:miter lim="800000"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lIns="9144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7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ntelOne Display Medium" panose="020B0703020203020204" pitchFamily="34" charset="0"/>
                </a:rPr>
                <a:t>Transistors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Medium" panose="020B0703020203020204" pitchFamily="34" charset="0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8ED8432-77AF-4533-8B28-5305A6E2E6FE}"/>
                </a:ext>
              </a:extLst>
            </p:cNvPr>
            <p:cNvGrpSpPr/>
            <p:nvPr/>
          </p:nvGrpSpPr>
          <p:grpSpPr>
            <a:xfrm>
              <a:off x="9911004" y="2639365"/>
              <a:ext cx="787430" cy="3381579"/>
              <a:chOff x="5702285" y="2354561"/>
              <a:chExt cx="787430" cy="3381579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34D8145-03A9-4B21-BA3F-91F32C3173E0}"/>
                  </a:ext>
                </a:extLst>
              </p:cNvPr>
              <p:cNvSpPr/>
              <p:nvPr/>
            </p:nvSpPr>
            <p:spPr bwMode="auto">
              <a:xfrm>
                <a:off x="5706598" y="4055700"/>
                <a:ext cx="779143" cy="38958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BBA7BEA-E12C-48CC-9634-5BB7DAA1E955}"/>
                  </a:ext>
                </a:extLst>
              </p:cNvPr>
              <p:cNvSpPr/>
              <p:nvPr/>
            </p:nvSpPr>
            <p:spPr bwMode="auto">
              <a:xfrm>
                <a:off x="5706598" y="3938828"/>
                <a:ext cx="779143" cy="77915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990350B-98CD-4510-B5B9-BF0C4A4687DA}"/>
                  </a:ext>
                </a:extLst>
              </p:cNvPr>
              <p:cNvSpPr/>
              <p:nvPr/>
            </p:nvSpPr>
            <p:spPr bwMode="auto">
              <a:xfrm>
                <a:off x="5706598" y="4016743"/>
                <a:ext cx="779143" cy="38958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F49E395-62CD-4F22-B655-5ABFF0A201B7}"/>
                  </a:ext>
                </a:extLst>
              </p:cNvPr>
              <p:cNvSpPr/>
              <p:nvPr/>
            </p:nvSpPr>
            <p:spPr bwMode="auto">
              <a:xfrm>
                <a:off x="5784512" y="3938828"/>
                <a:ext cx="23374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EF136B7-AFB3-430D-A994-EC690125A3CD}"/>
                  </a:ext>
                </a:extLst>
              </p:cNvPr>
              <p:cNvSpPr/>
              <p:nvPr/>
            </p:nvSpPr>
            <p:spPr bwMode="auto">
              <a:xfrm>
                <a:off x="5901385" y="3938828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409D406-F555-4B50-AD7C-B79BC6763B9F}"/>
                  </a:ext>
                </a:extLst>
              </p:cNvPr>
              <p:cNvSpPr/>
              <p:nvPr/>
            </p:nvSpPr>
            <p:spPr bwMode="auto">
              <a:xfrm>
                <a:off x="5706598" y="3860912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050CF18-0F70-4E9C-A0B5-A5AFEF5802DF}"/>
                  </a:ext>
                </a:extLst>
              </p:cNvPr>
              <p:cNvSpPr/>
              <p:nvPr/>
            </p:nvSpPr>
            <p:spPr bwMode="auto">
              <a:xfrm>
                <a:off x="6018257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E20B0C4-9556-42BF-8DF9-ACDE8EA309B0}"/>
                  </a:ext>
                </a:extLst>
              </p:cNvPr>
              <p:cNvSpPr/>
              <p:nvPr/>
            </p:nvSpPr>
            <p:spPr bwMode="auto">
              <a:xfrm>
                <a:off x="60572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21D74A9-1FC6-4E27-8FE8-328B9BB0E8BD}"/>
                  </a:ext>
                </a:extLst>
              </p:cNvPr>
              <p:cNvSpPr/>
              <p:nvPr/>
            </p:nvSpPr>
            <p:spPr bwMode="auto">
              <a:xfrm>
                <a:off x="6096171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574E5FA-FD1F-4036-8A0E-19648E24BD1F}"/>
                  </a:ext>
                </a:extLst>
              </p:cNvPr>
              <p:cNvSpPr/>
              <p:nvPr/>
            </p:nvSpPr>
            <p:spPr bwMode="auto">
              <a:xfrm>
                <a:off x="61351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8C5CF51B-5A6C-4B41-970C-BEC1CA7BA31C}"/>
                  </a:ext>
                </a:extLst>
              </p:cNvPr>
              <p:cNvSpPr/>
              <p:nvPr/>
            </p:nvSpPr>
            <p:spPr bwMode="auto">
              <a:xfrm>
                <a:off x="58624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D2C0496-28B0-43C5-AF66-239C13412AC5}"/>
                  </a:ext>
                </a:extLst>
              </p:cNvPr>
              <p:cNvSpPr/>
              <p:nvPr/>
            </p:nvSpPr>
            <p:spPr bwMode="auto">
              <a:xfrm>
                <a:off x="5823471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8AEE297-CAB7-4D29-89F5-90537AF7F6A7}"/>
                  </a:ext>
                </a:extLst>
              </p:cNvPr>
              <p:cNvSpPr/>
              <p:nvPr/>
            </p:nvSpPr>
            <p:spPr bwMode="auto">
              <a:xfrm>
                <a:off x="594034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E5740E-9948-439E-A415-ABDA536DA590}"/>
                  </a:ext>
                </a:extLst>
              </p:cNvPr>
              <p:cNvSpPr/>
              <p:nvPr/>
            </p:nvSpPr>
            <p:spPr bwMode="auto">
              <a:xfrm>
                <a:off x="57845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7FC1F51-1421-4488-B338-608784FAB91A}"/>
                  </a:ext>
                </a:extLst>
              </p:cNvPr>
              <p:cNvSpPr/>
              <p:nvPr/>
            </p:nvSpPr>
            <p:spPr bwMode="auto">
              <a:xfrm>
                <a:off x="574555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D895EFB-579B-4630-84ED-9D9965D27F9D}"/>
                  </a:ext>
                </a:extLst>
              </p:cNvPr>
              <p:cNvSpPr/>
              <p:nvPr/>
            </p:nvSpPr>
            <p:spPr bwMode="auto">
              <a:xfrm>
                <a:off x="5979300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22A23F7-F92E-4281-A166-F826C3034C55}"/>
                  </a:ext>
                </a:extLst>
              </p:cNvPr>
              <p:cNvSpPr/>
              <p:nvPr/>
            </p:nvSpPr>
            <p:spPr bwMode="auto">
              <a:xfrm>
                <a:off x="617408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42DFCF6-9EA1-48EE-9795-5471F48A46C2}"/>
                  </a:ext>
                </a:extLst>
              </p:cNvPr>
              <p:cNvSpPr/>
              <p:nvPr/>
            </p:nvSpPr>
            <p:spPr bwMode="auto">
              <a:xfrm>
                <a:off x="621304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1958669-1F6B-48BC-8992-51BEB6E88570}"/>
                  </a:ext>
                </a:extLst>
              </p:cNvPr>
              <p:cNvSpPr/>
              <p:nvPr/>
            </p:nvSpPr>
            <p:spPr bwMode="auto">
              <a:xfrm>
                <a:off x="6252000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F41114C-2F63-4348-9408-EB53A560D3C7}"/>
                  </a:ext>
                </a:extLst>
              </p:cNvPr>
              <p:cNvSpPr/>
              <p:nvPr/>
            </p:nvSpPr>
            <p:spPr bwMode="auto">
              <a:xfrm>
                <a:off x="6290956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77958B7-D8B0-450C-9047-11469C3E4E8F}"/>
                  </a:ext>
                </a:extLst>
              </p:cNvPr>
              <p:cNvSpPr/>
              <p:nvPr/>
            </p:nvSpPr>
            <p:spPr bwMode="auto">
              <a:xfrm>
                <a:off x="6329914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35E4923E-AACC-43EA-9B98-E371F0030669}"/>
                  </a:ext>
                </a:extLst>
              </p:cNvPr>
              <p:cNvSpPr/>
              <p:nvPr/>
            </p:nvSpPr>
            <p:spPr bwMode="auto">
              <a:xfrm>
                <a:off x="6368872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96798D3-FC0D-44EE-9BE5-92FF624F8102}"/>
                  </a:ext>
                </a:extLst>
              </p:cNvPr>
              <p:cNvSpPr/>
              <p:nvPr/>
            </p:nvSpPr>
            <p:spPr bwMode="auto">
              <a:xfrm>
                <a:off x="6407828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2139E6A-4467-4736-A1A3-8A44F4CAF011}"/>
                  </a:ext>
                </a:extLst>
              </p:cNvPr>
              <p:cNvSpPr/>
              <p:nvPr/>
            </p:nvSpPr>
            <p:spPr bwMode="auto">
              <a:xfrm>
                <a:off x="6446785" y="3860912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79C3FC7-6097-4F0C-86F5-BE4DA84AD9A5}"/>
                  </a:ext>
                </a:extLst>
              </p:cNvPr>
              <p:cNvSpPr/>
              <p:nvPr/>
            </p:nvSpPr>
            <p:spPr bwMode="auto">
              <a:xfrm>
                <a:off x="5706598" y="3782998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E00866C-F899-4BCF-B239-220524A29BC5}"/>
                  </a:ext>
                </a:extLst>
              </p:cNvPr>
              <p:cNvSpPr/>
              <p:nvPr/>
            </p:nvSpPr>
            <p:spPr bwMode="auto">
              <a:xfrm>
                <a:off x="5784512" y="3782998"/>
                <a:ext cx="233744" cy="77916"/>
              </a:xfrm>
              <a:custGeom>
                <a:avLst/>
                <a:gdLst>
                  <a:gd name="connsiteX0" fmla="*/ 0 w 233744"/>
                  <a:gd name="connsiteY0" fmla="*/ 0 h 77916"/>
                  <a:gd name="connsiteX1" fmla="*/ 116873 w 233744"/>
                  <a:gd name="connsiteY1" fmla="*/ 0 h 77916"/>
                  <a:gd name="connsiteX2" fmla="*/ 140247 w 233744"/>
                  <a:gd name="connsiteY2" fmla="*/ 0 h 77916"/>
                  <a:gd name="connsiteX3" fmla="*/ 233744 w 233744"/>
                  <a:gd name="connsiteY3" fmla="*/ 0 h 77916"/>
                  <a:gd name="connsiteX4" fmla="*/ 233744 w 233744"/>
                  <a:gd name="connsiteY4" fmla="*/ 38958 h 77916"/>
                  <a:gd name="connsiteX5" fmla="*/ 140247 w 233744"/>
                  <a:gd name="connsiteY5" fmla="*/ 38958 h 77916"/>
                  <a:gd name="connsiteX6" fmla="*/ 140247 w 233744"/>
                  <a:gd name="connsiteY6" fmla="*/ 77916 h 77916"/>
                  <a:gd name="connsiteX7" fmla="*/ 116873 w 233744"/>
                  <a:gd name="connsiteY7" fmla="*/ 77916 h 77916"/>
                  <a:gd name="connsiteX8" fmla="*/ 116873 w 233744"/>
                  <a:gd name="connsiteY8" fmla="*/ 38958 h 77916"/>
                  <a:gd name="connsiteX9" fmla="*/ 0 w 233744"/>
                  <a:gd name="connsiteY9" fmla="*/ 38958 h 7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744" h="77916">
                    <a:moveTo>
                      <a:pt x="0" y="0"/>
                    </a:moveTo>
                    <a:lnTo>
                      <a:pt x="116873" y="0"/>
                    </a:lnTo>
                    <a:lnTo>
                      <a:pt x="140247" y="0"/>
                    </a:lnTo>
                    <a:lnTo>
                      <a:pt x="233744" y="0"/>
                    </a:lnTo>
                    <a:lnTo>
                      <a:pt x="233744" y="38958"/>
                    </a:lnTo>
                    <a:lnTo>
                      <a:pt x="140247" y="38958"/>
                    </a:lnTo>
                    <a:lnTo>
                      <a:pt x="140247" y="77916"/>
                    </a:lnTo>
                    <a:lnTo>
                      <a:pt x="116873" y="77916"/>
                    </a:lnTo>
                    <a:lnTo>
                      <a:pt x="116873" y="38958"/>
                    </a:lnTo>
                    <a:lnTo>
                      <a:pt x="0" y="38958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AD50BD4-D06B-41D1-9660-71ADEBBA921C}"/>
                  </a:ext>
                </a:extLst>
              </p:cNvPr>
              <p:cNvSpPr/>
              <p:nvPr/>
            </p:nvSpPr>
            <p:spPr bwMode="auto">
              <a:xfrm>
                <a:off x="5706598" y="3705083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184317B-F429-468E-AE92-75D795E3689E}"/>
                  </a:ext>
                </a:extLst>
              </p:cNvPr>
              <p:cNvSpPr/>
              <p:nvPr/>
            </p:nvSpPr>
            <p:spPr bwMode="auto">
              <a:xfrm>
                <a:off x="6018257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B95A3F5-1D21-44FB-A8B9-3F54223691E2}"/>
                  </a:ext>
                </a:extLst>
              </p:cNvPr>
              <p:cNvSpPr/>
              <p:nvPr/>
            </p:nvSpPr>
            <p:spPr bwMode="auto">
              <a:xfrm>
                <a:off x="60572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A2BAF789-1F60-457B-82FA-91202F9CEBF4}"/>
                  </a:ext>
                </a:extLst>
              </p:cNvPr>
              <p:cNvSpPr/>
              <p:nvPr/>
            </p:nvSpPr>
            <p:spPr bwMode="auto">
              <a:xfrm>
                <a:off x="6096171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E97C15E5-EF3A-4E3E-A9AB-D1CAABA121C5}"/>
                  </a:ext>
                </a:extLst>
              </p:cNvPr>
              <p:cNvSpPr/>
              <p:nvPr/>
            </p:nvSpPr>
            <p:spPr bwMode="auto">
              <a:xfrm>
                <a:off x="61351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7C7BAA5-3C9F-47F2-947D-49A729C871FD}"/>
                  </a:ext>
                </a:extLst>
              </p:cNvPr>
              <p:cNvSpPr/>
              <p:nvPr/>
            </p:nvSpPr>
            <p:spPr bwMode="auto">
              <a:xfrm>
                <a:off x="58624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B175C3B-B91A-44DF-AC2D-06E40F29E9C2}"/>
                  </a:ext>
                </a:extLst>
              </p:cNvPr>
              <p:cNvSpPr/>
              <p:nvPr/>
            </p:nvSpPr>
            <p:spPr bwMode="auto">
              <a:xfrm>
                <a:off x="5823471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AC2051F-7614-4828-A395-1A8B70ACC1BE}"/>
                  </a:ext>
                </a:extLst>
              </p:cNvPr>
              <p:cNvSpPr/>
              <p:nvPr/>
            </p:nvSpPr>
            <p:spPr bwMode="auto">
              <a:xfrm>
                <a:off x="594034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BEC5757-27C2-42C0-95E5-8F2F96A806EC}"/>
                  </a:ext>
                </a:extLst>
              </p:cNvPr>
              <p:cNvSpPr/>
              <p:nvPr/>
            </p:nvSpPr>
            <p:spPr bwMode="auto">
              <a:xfrm>
                <a:off x="57845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B4BD215E-3E86-4A1C-86D6-AE0C0674A1A4}"/>
                  </a:ext>
                </a:extLst>
              </p:cNvPr>
              <p:cNvSpPr/>
              <p:nvPr/>
            </p:nvSpPr>
            <p:spPr bwMode="auto">
              <a:xfrm>
                <a:off x="574555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5F4FA88E-31D3-43DD-8F0A-67DCB692A2FA}"/>
                  </a:ext>
                </a:extLst>
              </p:cNvPr>
              <p:cNvSpPr/>
              <p:nvPr/>
            </p:nvSpPr>
            <p:spPr bwMode="auto">
              <a:xfrm>
                <a:off x="5979300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7C2ACB5F-B5F9-48A7-8F4B-1B9D3767DBDB}"/>
                  </a:ext>
                </a:extLst>
              </p:cNvPr>
              <p:cNvSpPr/>
              <p:nvPr/>
            </p:nvSpPr>
            <p:spPr bwMode="auto">
              <a:xfrm>
                <a:off x="617408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86A3166-BE5D-4B36-803C-200AD1F9EEFE}"/>
                  </a:ext>
                </a:extLst>
              </p:cNvPr>
              <p:cNvSpPr/>
              <p:nvPr/>
            </p:nvSpPr>
            <p:spPr bwMode="auto">
              <a:xfrm>
                <a:off x="621304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0452C81-1671-4FF3-82E0-1A4C1C5CDEEB}"/>
                  </a:ext>
                </a:extLst>
              </p:cNvPr>
              <p:cNvSpPr/>
              <p:nvPr/>
            </p:nvSpPr>
            <p:spPr bwMode="auto">
              <a:xfrm>
                <a:off x="6252000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48309A08-F993-4E81-BFA8-4A7F5B4E0E24}"/>
                  </a:ext>
                </a:extLst>
              </p:cNvPr>
              <p:cNvSpPr/>
              <p:nvPr/>
            </p:nvSpPr>
            <p:spPr bwMode="auto">
              <a:xfrm>
                <a:off x="6290956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DB5C72D-D6C2-4655-A443-2ED6415D366C}"/>
                  </a:ext>
                </a:extLst>
              </p:cNvPr>
              <p:cNvSpPr/>
              <p:nvPr/>
            </p:nvSpPr>
            <p:spPr bwMode="auto">
              <a:xfrm>
                <a:off x="6329914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639B89A2-4662-428B-84A0-764772393DFF}"/>
                  </a:ext>
                </a:extLst>
              </p:cNvPr>
              <p:cNvSpPr/>
              <p:nvPr/>
            </p:nvSpPr>
            <p:spPr bwMode="auto">
              <a:xfrm>
                <a:off x="6368872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5B39E4E-1F02-49BA-BEAE-73B9206E34E4}"/>
                  </a:ext>
                </a:extLst>
              </p:cNvPr>
              <p:cNvSpPr/>
              <p:nvPr/>
            </p:nvSpPr>
            <p:spPr bwMode="auto">
              <a:xfrm>
                <a:off x="6407828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A9095EC-76A0-4F42-B51E-B8FCD0607104}"/>
                  </a:ext>
                </a:extLst>
              </p:cNvPr>
              <p:cNvSpPr/>
              <p:nvPr/>
            </p:nvSpPr>
            <p:spPr bwMode="auto">
              <a:xfrm>
                <a:off x="6446785" y="370508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E503F8B-F6D7-49E1-91A0-8BF5CB511232}"/>
                  </a:ext>
                </a:extLst>
              </p:cNvPr>
              <p:cNvSpPr/>
              <p:nvPr/>
            </p:nvSpPr>
            <p:spPr bwMode="auto">
              <a:xfrm>
                <a:off x="5706598" y="3627169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5756DB3B-2EAF-42EC-BBD4-AEAA78257CF4}"/>
                  </a:ext>
                </a:extLst>
              </p:cNvPr>
              <p:cNvSpPr/>
              <p:nvPr/>
            </p:nvSpPr>
            <p:spPr bwMode="auto">
              <a:xfrm>
                <a:off x="5784512" y="3627169"/>
                <a:ext cx="233744" cy="77916"/>
              </a:xfrm>
              <a:custGeom>
                <a:avLst/>
                <a:gdLst>
                  <a:gd name="connsiteX0" fmla="*/ 0 w 233744"/>
                  <a:gd name="connsiteY0" fmla="*/ 0 h 77916"/>
                  <a:gd name="connsiteX1" fmla="*/ 116873 w 233744"/>
                  <a:gd name="connsiteY1" fmla="*/ 0 h 77916"/>
                  <a:gd name="connsiteX2" fmla="*/ 140247 w 233744"/>
                  <a:gd name="connsiteY2" fmla="*/ 0 h 77916"/>
                  <a:gd name="connsiteX3" fmla="*/ 233744 w 233744"/>
                  <a:gd name="connsiteY3" fmla="*/ 0 h 77916"/>
                  <a:gd name="connsiteX4" fmla="*/ 233744 w 233744"/>
                  <a:gd name="connsiteY4" fmla="*/ 38958 h 77916"/>
                  <a:gd name="connsiteX5" fmla="*/ 140247 w 233744"/>
                  <a:gd name="connsiteY5" fmla="*/ 38958 h 77916"/>
                  <a:gd name="connsiteX6" fmla="*/ 140247 w 233744"/>
                  <a:gd name="connsiteY6" fmla="*/ 77916 h 77916"/>
                  <a:gd name="connsiteX7" fmla="*/ 116873 w 233744"/>
                  <a:gd name="connsiteY7" fmla="*/ 77916 h 77916"/>
                  <a:gd name="connsiteX8" fmla="*/ 116873 w 233744"/>
                  <a:gd name="connsiteY8" fmla="*/ 38958 h 77916"/>
                  <a:gd name="connsiteX9" fmla="*/ 0 w 233744"/>
                  <a:gd name="connsiteY9" fmla="*/ 38958 h 77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3744" h="77916">
                    <a:moveTo>
                      <a:pt x="0" y="0"/>
                    </a:moveTo>
                    <a:lnTo>
                      <a:pt x="116873" y="0"/>
                    </a:lnTo>
                    <a:lnTo>
                      <a:pt x="140247" y="0"/>
                    </a:lnTo>
                    <a:lnTo>
                      <a:pt x="233744" y="0"/>
                    </a:lnTo>
                    <a:lnTo>
                      <a:pt x="233744" y="38958"/>
                    </a:lnTo>
                    <a:lnTo>
                      <a:pt x="140247" y="38958"/>
                    </a:lnTo>
                    <a:lnTo>
                      <a:pt x="140247" y="77916"/>
                    </a:lnTo>
                    <a:lnTo>
                      <a:pt x="116873" y="77916"/>
                    </a:lnTo>
                    <a:lnTo>
                      <a:pt x="116873" y="38958"/>
                    </a:lnTo>
                    <a:lnTo>
                      <a:pt x="0" y="38958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55ABCCC-C7DB-44C3-84D9-7D57F8B673B5}"/>
                  </a:ext>
                </a:extLst>
              </p:cNvPr>
              <p:cNvSpPr/>
              <p:nvPr/>
            </p:nvSpPr>
            <p:spPr bwMode="auto">
              <a:xfrm>
                <a:off x="5706598" y="3549254"/>
                <a:ext cx="779143" cy="77915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7220AEB-E029-448E-8A58-CAEE366979D3}"/>
                  </a:ext>
                </a:extLst>
              </p:cNvPr>
              <p:cNvSpPr/>
              <p:nvPr/>
            </p:nvSpPr>
            <p:spPr bwMode="auto">
              <a:xfrm>
                <a:off x="6018257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892B550-93E8-4E3F-87C1-D23B7947F3FA}"/>
                  </a:ext>
                </a:extLst>
              </p:cNvPr>
              <p:cNvSpPr/>
              <p:nvPr/>
            </p:nvSpPr>
            <p:spPr bwMode="auto">
              <a:xfrm>
                <a:off x="60572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B78161A-BD8D-44B6-BA5E-3BCD1494D872}"/>
                  </a:ext>
                </a:extLst>
              </p:cNvPr>
              <p:cNvSpPr/>
              <p:nvPr/>
            </p:nvSpPr>
            <p:spPr bwMode="auto">
              <a:xfrm>
                <a:off x="6096171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099F378C-6BCB-4E44-AE38-3914BB5087DB}"/>
                  </a:ext>
                </a:extLst>
              </p:cNvPr>
              <p:cNvSpPr/>
              <p:nvPr/>
            </p:nvSpPr>
            <p:spPr bwMode="auto">
              <a:xfrm>
                <a:off x="61351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34ABC6C0-5459-4D9C-9E4A-57AD75303A7F}"/>
                  </a:ext>
                </a:extLst>
              </p:cNvPr>
              <p:cNvSpPr/>
              <p:nvPr/>
            </p:nvSpPr>
            <p:spPr bwMode="auto">
              <a:xfrm>
                <a:off x="58624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60F1172-5CBA-4585-AA9B-C07511B5CEF7}"/>
                  </a:ext>
                </a:extLst>
              </p:cNvPr>
              <p:cNvSpPr/>
              <p:nvPr/>
            </p:nvSpPr>
            <p:spPr bwMode="auto">
              <a:xfrm>
                <a:off x="5823471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42780A2-BEDB-40F7-ACAB-9CD76B786D95}"/>
                  </a:ext>
                </a:extLst>
              </p:cNvPr>
              <p:cNvSpPr/>
              <p:nvPr/>
            </p:nvSpPr>
            <p:spPr bwMode="auto">
              <a:xfrm>
                <a:off x="594034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F365193-2FCF-4908-9281-63B0B2D01D3F}"/>
                  </a:ext>
                </a:extLst>
              </p:cNvPr>
              <p:cNvSpPr/>
              <p:nvPr/>
            </p:nvSpPr>
            <p:spPr bwMode="auto">
              <a:xfrm>
                <a:off x="57845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57145CF1-435C-48D2-A17F-0E99634CE8AE}"/>
                  </a:ext>
                </a:extLst>
              </p:cNvPr>
              <p:cNvSpPr/>
              <p:nvPr/>
            </p:nvSpPr>
            <p:spPr bwMode="auto">
              <a:xfrm>
                <a:off x="574555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A6A4C4EC-90F6-425A-9430-0017419D3E98}"/>
                  </a:ext>
                </a:extLst>
              </p:cNvPr>
              <p:cNvSpPr/>
              <p:nvPr/>
            </p:nvSpPr>
            <p:spPr bwMode="auto">
              <a:xfrm>
                <a:off x="5979300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E6AC4EF-9E3C-4011-A9C9-36899661484F}"/>
                  </a:ext>
                </a:extLst>
              </p:cNvPr>
              <p:cNvSpPr/>
              <p:nvPr/>
            </p:nvSpPr>
            <p:spPr bwMode="auto">
              <a:xfrm>
                <a:off x="617408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23D0159D-EAD4-4F77-B38B-5777381C2753}"/>
                  </a:ext>
                </a:extLst>
              </p:cNvPr>
              <p:cNvSpPr/>
              <p:nvPr/>
            </p:nvSpPr>
            <p:spPr bwMode="auto">
              <a:xfrm>
                <a:off x="621304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1DE324B0-734E-48FD-9822-361BCD05591E}"/>
                  </a:ext>
                </a:extLst>
              </p:cNvPr>
              <p:cNvSpPr/>
              <p:nvPr/>
            </p:nvSpPr>
            <p:spPr bwMode="auto">
              <a:xfrm>
                <a:off x="6252000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7AE3F67E-6CED-4601-B968-7E46BB19256D}"/>
                  </a:ext>
                </a:extLst>
              </p:cNvPr>
              <p:cNvSpPr/>
              <p:nvPr/>
            </p:nvSpPr>
            <p:spPr bwMode="auto">
              <a:xfrm>
                <a:off x="6290956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4348F1D-8533-4D21-8BF2-9574F2D86837}"/>
                  </a:ext>
                </a:extLst>
              </p:cNvPr>
              <p:cNvSpPr/>
              <p:nvPr/>
            </p:nvSpPr>
            <p:spPr bwMode="auto">
              <a:xfrm>
                <a:off x="6329914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A3016F9-8019-4567-9695-2CD1F19C4925}"/>
                  </a:ext>
                </a:extLst>
              </p:cNvPr>
              <p:cNvSpPr/>
              <p:nvPr/>
            </p:nvSpPr>
            <p:spPr bwMode="auto">
              <a:xfrm>
                <a:off x="6368872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9165212-625F-42B3-ABBB-15F8DE1F2651}"/>
                  </a:ext>
                </a:extLst>
              </p:cNvPr>
              <p:cNvSpPr/>
              <p:nvPr/>
            </p:nvSpPr>
            <p:spPr bwMode="auto">
              <a:xfrm>
                <a:off x="6407828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3962EC73-A517-4818-8C98-93E2DCFF571D}"/>
                  </a:ext>
                </a:extLst>
              </p:cNvPr>
              <p:cNvSpPr/>
              <p:nvPr/>
            </p:nvSpPr>
            <p:spPr bwMode="auto">
              <a:xfrm>
                <a:off x="6446785" y="3549254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C8BCAC53-0747-4C18-93CF-F8032432CFB9}"/>
                  </a:ext>
                </a:extLst>
              </p:cNvPr>
              <p:cNvSpPr/>
              <p:nvPr/>
            </p:nvSpPr>
            <p:spPr bwMode="auto">
              <a:xfrm>
                <a:off x="5706598" y="3432382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8DBD19BF-F848-4C8B-97E1-0DBA9912D5B0}"/>
                  </a:ext>
                </a:extLst>
              </p:cNvPr>
              <p:cNvSpPr/>
              <p:nvPr/>
            </p:nvSpPr>
            <p:spPr bwMode="auto">
              <a:xfrm>
                <a:off x="5706598" y="3315510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8E2BE7DA-305E-4FA4-B40C-56AAE3FEF2BA}"/>
                  </a:ext>
                </a:extLst>
              </p:cNvPr>
              <p:cNvSpPr/>
              <p:nvPr/>
            </p:nvSpPr>
            <p:spPr bwMode="auto">
              <a:xfrm>
                <a:off x="5706598" y="3198637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EBFB6231-8F33-4FCC-AAD2-26C0D2C48B98}"/>
                  </a:ext>
                </a:extLst>
              </p:cNvPr>
              <p:cNvSpPr/>
              <p:nvPr/>
            </p:nvSpPr>
            <p:spPr bwMode="auto">
              <a:xfrm>
                <a:off x="5706598" y="3081766"/>
                <a:ext cx="779143" cy="116872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7FF9A95-2750-4CCE-BDF0-53C503999A68}"/>
                  </a:ext>
                </a:extLst>
              </p:cNvPr>
              <p:cNvSpPr/>
              <p:nvPr/>
            </p:nvSpPr>
            <p:spPr bwMode="auto">
              <a:xfrm>
                <a:off x="5706598" y="2925936"/>
                <a:ext cx="779143" cy="155829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5D40839-B7E1-4A2C-BEFF-CD5A7ACF3CFE}"/>
                  </a:ext>
                </a:extLst>
              </p:cNvPr>
              <p:cNvSpPr/>
              <p:nvPr/>
            </p:nvSpPr>
            <p:spPr bwMode="auto">
              <a:xfrm>
                <a:off x="5706598" y="2770107"/>
                <a:ext cx="779143" cy="155829"/>
              </a:xfrm>
              <a:prstGeom prst="rect">
                <a:avLst/>
              </a:prstGeom>
              <a:gradFill>
                <a:gsLst>
                  <a:gs pos="0">
                    <a:srgbClr val="CBA776"/>
                  </a:gs>
                  <a:gs pos="83324">
                    <a:srgbClr val="CBA776"/>
                  </a:gs>
                  <a:gs pos="56000">
                    <a:srgbClr val="EED5B4"/>
                  </a:gs>
                </a:gsLst>
                <a:lin ang="0" scaled="1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F6171BB8-9A56-4A8D-A9A4-0D570EC46696}"/>
                  </a:ext>
                </a:extLst>
              </p:cNvPr>
              <p:cNvSpPr/>
              <p:nvPr/>
            </p:nvSpPr>
            <p:spPr bwMode="auto">
              <a:xfrm>
                <a:off x="5745556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77FB9A8A-2B68-4457-B094-3D4BECF0F17F}"/>
                  </a:ext>
                </a:extLst>
              </p:cNvPr>
              <p:cNvSpPr/>
              <p:nvPr/>
            </p:nvSpPr>
            <p:spPr bwMode="auto">
              <a:xfrm>
                <a:off x="5823469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717EF37A-4BEF-4546-AB01-B485EA26ADFE}"/>
                  </a:ext>
                </a:extLst>
              </p:cNvPr>
              <p:cNvSpPr/>
              <p:nvPr/>
            </p:nvSpPr>
            <p:spPr bwMode="auto">
              <a:xfrm>
                <a:off x="5979298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1765B4BA-55F9-48FF-A433-A71F50971434}"/>
                  </a:ext>
                </a:extLst>
              </p:cNvPr>
              <p:cNvSpPr/>
              <p:nvPr/>
            </p:nvSpPr>
            <p:spPr bwMode="auto">
              <a:xfrm>
                <a:off x="6057212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0FC8AA6C-3546-4A30-A114-3AACF73EF247}"/>
                  </a:ext>
                </a:extLst>
              </p:cNvPr>
              <p:cNvSpPr/>
              <p:nvPr/>
            </p:nvSpPr>
            <p:spPr bwMode="auto">
              <a:xfrm>
                <a:off x="6135127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7612D52A-48B9-4C63-859F-0CA762C3E27E}"/>
                  </a:ext>
                </a:extLst>
              </p:cNvPr>
              <p:cNvSpPr/>
              <p:nvPr/>
            </p:nvSpPr>
            <p:spPr bwMode="auto">
              <a:xfrm>
                <a:off x="6213041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C8DD53D-414F-428D-AEA1-99B40884854B}"/>
                  </a:ext>
                </a:extLst>
              </p:cNvPr>
              <p:cNvSpPr/>
              <p:nvPr/>
            </p:nvSpPr>
            <p:spPr bwMode="auto">
              <a:xfrm>
                <a:off x="6290956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451EF3D6-AB05-4FB1-BDC5-378A8DB6A5FA}"/>
                  </a:ext>
                </a:extLst>
              </p:cNvPr>
              <p:cNvSpPr/>
              <p:nvPr/>
            </p:nvSpPr>
            <p:spPr bwMode="auto">
              <a:xfrm>
                <a:off x="6368869" y="3315510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07881ED5-85CA-4B10-A5F3-54B2164CFD5F}"/>
                  </a:ext>
                </a:extLst>
              </p:cNvPr>
              <p:cNvSpPr/>
              <p:nvPr/>
            </p:nvSpPr>
            <p:spPr bwMode="auto">
              <a:xfrm>
                <a:off x="5784512" y="3432381"/>
                <a:ext cx="389572" cy="116872"/>
              </a:xfrm>
              <a:custGeom>
                <a:avLst/>
                <a:gdLst>
                  <a:gd name="connsiteX0" fmla="*/ 0 w 389572"/>
                  <a:gd name="connsiteY0" fmla="*/ 0 h 116872"/>
                  <a:gd name="connsiteX1" fmla="*/ 389572 w 389572"/>
                  <a:gd name="connsiteY1" fmla="*/ 0 h 116872"/>
                  <a:gd name="connsiteX2" fmla="*/ 389572 w 389572"/>
                  <a:gd name="connsiteY2" fmla="*/ 77915 h 116872"/>
                  <a:gd name="connsiteX3" fmla="*/ 140247 w 389572"/>
                  <a:gd name="connsiteY3" fmla="*/ 77915 h 116872"/>
                  <a:gd name="connsiteX4" fmla="*/ 140247 w 389572"/>
                  <a:gd name="connsiteY4" fmla="*/ 77917 h 116872"/>
                  <a:gd name="connsiteX5" fmla="*/ 140247 w 389572"/>
                  <a:gd name="connsiteY5" fmla="*/ 116872 h 116872"/>
                  <a:gd name="connsiteX6" fmla="*/ 116873 w 389572"/>
                  <a:gd name="connsiteY6" fmla="*/ 116872 h 116872"/>
                  <a:gd name="connsiteX7" fmla="*/ 116873 w 389572"/>
                  <a:gd name="connsiteY7" fmla="*/ 77917 h 116872"/>
                  <a:gd name="connsiteX8" fmla="*/ 116873 w 389572"/>
                  <a:gd name="connsiteY8" fmla="*/ 77915 h 116872"/>
                  <a:gd name="connsiteX9" fmla="*/ 0 w 389572"/>
                  <a:gd name="connsiteY9" fmla="*/ 77915 h 116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9572" h="116872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77915"/>
                    </a:lnTo>
                    <a:lnTo>
                      <a:pt x="140247" y="77915"/>
                    </a:lnTo>
                    <a:lnTo>
                      <a:pt x="140247" y="77917"/>
                    </a:lnTo>
                    <a:lnTo>
                      <a:pt x="140247" y="116872"/>
                    </a:lnTo>
                    <a:lnTo>
                      <a:pt x="116873" y="116872"/>
                    </a:lnTo>
                    <a:lnTo>
                      <a:pt x="116873" y="77917"/>
                    </a:lnTo>
                    <a:lnTo>
                      <a:pt x="116873" y="77915"/>
                    </a:lnTo>
                    <a:lnTo>
                      <a:pt x="0" y="7791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B5A40F38-BA2E-45E1-B27A-1FC40B9BC5D0}"/>
                  </a:ext>
                </a:extLst>
              </p:cNvPr>
              <p:cNvSpPr/>
              <p:nvPr/>
            </p:nvSpPr>
            <p:spPr bwMode="auto">
              <a:xfrm>
                <a:off x="5745556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764048D7-4779-4254-8991-6A9BD2244A71}"/>
                  </a:ext>
                </a:extLst>
              </p:cNvPr>
              <p:cNvSpPr/>
              <p:nvPr/>
            </p:nvSpPr>
            <p:spPr bwMode="auto">
              <a:xfrm>
                <a:off x="5823469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F6FFA94F-B256-4D95-B492-7D31E02A9CD6}"/>
                  </a:ext>
                </a:extLst>
              </p:cNvPr>
              <p:cNvSpPr/>
              <p:nvPr/>
            </p:nvSpPr>
            <p:spPr bwMode="auto">
              <a:xfrm>
                <a:off x="5979298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A7470788-9CC1-4A4D-AA33-18B2097FFE5A}"/>
                  </a:ext>
                </a:extLst>
              </p:cNvPr>
              <p:cNvSpPr/>
              <p:nvPr/>
            </p:nvSpPr>
            <p:spPr bwMode="auto">
              <a:xfrm>
                <a:off x="6057212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684072A9-8A97-4E6E-B631-4E45EB60D190}"/>
                  </a:ext>
                </a:extLst>
              </p:cNvPr>
              <p:cNvSpPr/>
              <p:nvPr/>
            </p:nvSpPr>
            <p:spPr bwMode="auto">
              <a:xfrm>
                <a:off x="6135127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3F77BE9B-6855-418F-8C15-75E837C6ECC7}"/>
                  </a:ext>
                </a:extLst>
              </p:cNvPr>
              <p:cNvSpPr/>
              <p:nvPr/>
            </p:nvSpPr>
            <p:spPr bwMode="auto">
              <a:xfrm>
                <a:off x="6213041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A129177D-0B59-4F65-BBEC-CD87D8DA210D}"/>
                  </a:ext>
                </a:extLst>
              </p:cNvPr>
              <p:cNvSpPr/>
              <p:nvPr/>
            </p:nvSpPr>
            <p:spPr bwMode="auto">
              <a:xfrm>
                <a:off x="6290956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C1768387-A3C8-4CAA-BCE5-417235753A34}"/>
                  </a:ext>
                </a:extLst>
              </p:cNvPr>
              <p:cNvSpPr/>
              <p:nvPr/>
            </p:nvSpPr>
            <p:spPr bwMode="auto">
              <a:xfrm>
                <a:off x="6368869" y="3081766"/>
                <a:ext cx="38958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2A167325-0B3E-48CF-9980-38A0FAF8FFED}"/>
                  </a:ext>
                </a:extLst>
              </p:cNvPr>
              <p:cNvSpPr/>
              <p:nvPr/>
            </p:nvSpPr>
            <p:spPr bwMode="auto">
              <a:xfrm>
                <a:off x="5784512" y="3198637"/>
                <a:ext cx="389572" cy="116874"/>
              </a:xfrm>
              <a:custGeom>
                <a:avLst/>
                <a:gdLst>
                  <a:gd name="connsiteX0" fmla="*/ 0 w 389572"/>
                  <a:gd name="connsiteY0" fmla="*/ 0 h 116874"/>
                  <a:gd name="connsiteX1" fmla="*/ 389572 w 389572"/>
                  <a:gd name="connsiteY1" fmla="*/ 0 h 116874"/>
                  <a:gd name="connsiteX2" fmla="*/ 389572 w 389572"/>
                  <a:gd name="connsiteY2" fmla="*/ 77915 h 116874"/>
                  <a:gd name="connsiteX3" fmla="*/ 155830 w 389572"/>
                  <a:gd name="connsiteY3" fmla="*/ 77915 h 116874"/>
                  <a:gd name="connsiteX4" fmla="*/ 155830 w 389572"/>
                  <a:gd name="connsiteY4" fmla="*/ 77916 h 116874"/>
                  <a:gd name="connsiteX5" fmla="*/ 155830 w 389572"/>
                  <a:gd name="connsiteY5" fmla="*/ 116874 h 116874"/>
                  <a:gd name="connsiteX6" fmla="*/ 116872 w 389572"/>
                  <a:gd name="connsiteY6" fmla="*/ 116874 h 116874"/>
                  <a:gd name="connsiteX7" fmla="*/ 116872 w 389572"/>
                  <a:gd name="connsiteY7" fmla="*/ 77916 h 116874"/>
                  <a:gd name="connsiteX8" fmla="*/ 116872 w 389572"/>
                  <a:gd name="connsiteY8" fmla="*/ 77915 h 116874"/>
                  <a:gd name="connsiteX9" fmla="*/ 0 w 389572"/>
                  <a:gd name="connsiteY9" fmla="*/ 77915 h 116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9572" h="116874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77915"/>
                    </a:lnTo>
                    <a:lnTo>
                      <a:pt x="155830" y="77915"/>
                    </a:lnTo>
                    <a:lnTo>
                      <a:pt x="155830" y="77916"/>
                    </a:lnTo>
                    <a:lnTo>
                      <a:pt x="155830" y="116874"/>
                    </a:lnTo>
                    <a:lnTo>
                      <a:pt x="116872" y="116874"/>
                    </a:lnTo>
                    <a:lnTo>
                      <a:pt x="116872" y="77916"/>
                    </a:lnTo>
                    <a:lnTo>
                      <a:pt x="116872" y="77915"/>
                    </a:lnTo>
                    <a:lnTo>
                      <a:pt x="0" y="7791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3951C8EC-42BF-42D7-96ED-EE4245D9136B}"/>
                  </a:ext>
                </a:extLst>
              </p:cNvPr>
              <p:cNvSpPr/>
              <p:nvPr/>
            </p:nvSpPr>
            <p:spPr bwMode="auto">
              <a:xfrm>
                <a:off x="5745556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FBE2F15-F938-4A61-B622-E641F2029CF3}"/>
                  </a:ext>
                </a:extLst>
              </p:cNvPr>
              <p:cNvSpPr/>
              <p:nvPr/>
            </p:nvSpPr>
            <p:spPr bwMode="auto">
              <a:xfrm>
                <a:off x="6057212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D02D95CF-B0C2-42ED-ADAF-E4E6F18B1D52}"/>
                  </a:ext>
                </a:extLst>
              </p:cNvPr>
              <p:cNvSpPr/>
              <p:nvPr/>
            </p:nvSpPr>
            <p:spPr bwMode="auto">
              <a:xfrm>
                <a:off x="5784512" y="2925936"/>
                <a:ext cx="389572" cy="155830"/>
              </a:xfrm>
              <a:custGeom>
                <a:avLst/>
                <a:gdLst>
                  <a:gd name="connsiteX0" fmla="*/ 0 w 389572"/>
                  <a:gd name="connsiteY0" fmla="*/ 0 h 155830"/>
                  <a:gd name="connsiteX1" fmla="*/ 389572 w 389572"/>
                  <a:gd name="connsiteY1" fmla="*/ 0 h 155830"/>
                  <a:gd name="connsiteX2" fmla="*/ 389572 w 389572"/>
                  <a:gd name="connsiteY2" fmla="*/ 116872 h 155830"/>
                  <a:gd name="connsiteX3" fmla="*/ 155830 w 389572"/>
                  <a:gd name="connsiteY3" fmla="*/ 116872 h 155830"/>
                  <a:gd name="connsiteX4" fmla="*/ 155830 w 389572"/>
                  <a:gd name="connsiteY4" fmla="*/ 155830 h 155830"/>
                  <a:gd name="connsiteX5" fmla="*/ 116872 w 389572"/>
                  <a:gd name="connsiteY5" fmla="*/ 155830 h 155830"/>
                  <a:gd name="connsiteX6" fmla="*/ 116872 w 389572"/>
                  <a:gd name="connsiteY6" fmla="*/ 116872 h 155830"/>
                  <a:gd name="connsiteX7" fmla="*/ 0 w 389572"/>
                  <a:gd name="connsiteY7" fmla="*/ 116872 h 15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572" h="155830">
                    <a:moveTo>
                      <a:pt x="0" y="0"/>
                    </a:moveTo>
                    <a:lnTo>
                      <a:pt x="389572" y="0"/>
                    </a:lnTo>
                    <a:lnTo>
                      <a:pt x="389572" y="116872"/>
                    </a:lnTo>
                    <a:lnTo>
                      <a:pt x="155830" y="116872"/>
                    </a:lnTo>
                    <a:lnTo>
                      <a:pt x="155830" y="155830"/>
                    </a:lnTo>
                    <a:lnTo>
                      <a:pt x="116872" y="155830"/>
                    </a:lnTo>
                    <a:lnTo>
                      <a:pt x="116872" y="116872"/>
                    </a:lnTo>
                    <a:lnTo>
                      <a:pt x="0" y="116872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4C94D7C9-AD06-43F5-A9FA-923A2148DE45}"/>
                  </a:ext>
                </a:extLst>
              </p:cNvPr>
              <p:cNvSpPr/>
              <p:nvPr/>
            </p:nvSpPr>
            <p:spPr bwMode="auto">
              <a:xfrm>
                <a:off x="6213041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136F2E4C-5AFA-4602-9557-432C6A4FF48E}"/>
                  </a:ext>
                </a:extLst>
              </p:cNvPr>
              <p:cNvSpPr/>
              <p:nvPr/>
            </p:nvSpPr>
            <p:spPr bwMode="auto">
              <a:xfrm>
                <a:off x="6407827" y="2770107"/>
                <a:ext cx="77915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BB8A7F7F-DDD5-4498-B4FB-90A8B51E2895}"/>
                  </a:ext>
                </a:extLst>
              </p:cNvPr>
              <p:cNvSpPr/>
              <p:nvPr/>
            </p:nvSpPr>
            <p:spPr bwMode="auto">
              <a:xfrm>
                <a:off x="6290956" y="2925936"/>
                <a:ext cx="194786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2F520E96-5BB3-4883-8636-E726F7473BB1}"/>
                  </a:ext>
                </a:extLst>
              </p:cNvPr>
              <p:cNvSpPr/>
              <p:nvPr/>
            </p:nvSpPr>
            <p:spPr bwMode="auto">
              <a:xfrm>
                <a:off x="6290956" y="3198637"/>
                <a:ext cx="194786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AC56CA44-9CF6-4884-9D0C-D74E5CDE5C11}"/>
                  </a:ext>
                </a:extLst>
              </p:cNvPr>
              <p:cNvSpPr/>
              <p:nvPr/>
            </p:nvSpPr>
            <p:spPr bwMode="auto">
              <a:xfrm>
                <a:off x="6290956" y="3432382"/>
                <a:ext cx="194786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F7F73B22-159E-4F12-9B4F-E142583301AF}"/>
                  </a:ext>
                </a:extLst>
              </p:cNvPr>
              <p:cNvSpPr/>
              <p:nvPr/>
            </p:nvSpPr>
            <p:spPr bwMode="auto">
              <a:xfrm>
                <a:off x="6135127" y="3627169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E8D37DDE-87D9-4DF5-88C5-83D711677040}"/>
                  </a:ext>
                </a:extLst>
              </p:cNvPr>
              <p:cNvSpPr/>
              <p:nvPr/>
            </p:nvSpPr>
            <p:spPr bwMode="auto">
              <a:xfrm>
                <a:off x="6135127" y="3782998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B4EBF76E-E011-438C-BDC2-BB9CC196DD43}"/>
                  </a:ext>
                </a:extLst>
              </p:cNvPr>
              <p:cNvSpPr/>
              <p:nvPr/>
            </p:nvSpPr>
            <p:spPr bwMode="auto">
              <a:xfrm>
                <a:off x="6135127" y="3938828"/>
                <a:ext cx="35061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1A687AF2-5467-4768-B7E4-F5C33573F0CA}"/>
                  </a:ext>
                </a:extLst>
              </p:cNvPr>
              <p:cNvCxnSpPr/>
              <p:nvPr/>
            </p:nvCxnSpPr>
            <p:spPr bwMode="auto">
              <a:xfrm flipH="1">
                <a:off x="5706598" y="4055700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543A6ABD-E8E5-401B-8FF7-7FA3CC9A0C53}"/>
                  </a:ext>
                </a:extLst>
              </p:cNvPr>
              <p:cNvCxnSpPr/>
              <p:nvPr/>
            </p:nvCxnSpPr>
            <p:spPr bwMode="auto">
              <a:xfrm flipH="1">
                <a:off x="5706598" y="2925936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1DA25532-CCFF-4799-9588-1507EAFAE38A}"/>
                  </a:ext>
                </a:extLst>
              </p:cNvPr>
              <p:cNvCxnSpPr/>
              <p:nvPr/>
            </p:nvCxnSpPr>
            <p:spPr bwMode="auto">
              <a:xfrm flipH="1">
                <a:off x="5706598" y="3081766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07251416-0EC1-451A-A2C8-9FAFB5817263}"/>
                  </a:ext>
                </a:extLst>
              </p:cNvPr>
              <p:cNvCxnSpPr/>
              <p:nvPr/>
            </p:nvCxnSpPr>
            <p:spPr bwMode="auto">
              <a:xfrm flipH="1">
                <a:off x="5706598" y="3198637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EDA5C71-A4AC-4D55-929C-81AFDEB3E23C}"/>
                  </a:ext>
                </a:extLst>
              </p:cNvPr>
              <p:cNvCxnSpPr/>
              <p:nvPr/>
            </p:nvCxnSpPr>
            <p:spPr bwMode="auto">
              <a:xfrm flipH="1">
                <a:off x="5706598" y="3315510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C92B90E1-49BE-44FB-B72A-518CADDD06DC}"/>
                  </a:ext>
                </a:extLst>
              </p:cNvPr>
              <p:cNvCxnSpPr/>
              <p:nvPr/>
            </p:nvCxnSpPr>
            <p:spPr bwMode="auto">
              <a:xfrm flipH="1">
                <a:off x="5706598" y="3432382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84E3A6C2-8CD1-4196-9B57-589C9E0C1DE7}"/>
                  </a:ext>
                </a:extLst>
              </p:cNvPr>
              <p:cNvCxnSpPr/>
              <p:nvPr/>
            </p:nvCxnSpPr>
            <p:spPr bwMode="auto">
              <a:xfrm flipH="1">
                <a:off x="5706598" y="3549254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1D8686F1-5B7B-43C4-9FEB-D76749F81690}"/>
                  </a:ext>
                </a:extLst>
              </p:cNvPr>
              <p:cNvCxnSpPr/>
              <p:nvPr/>
            </p:nvCxnSpPr>
            <p:spPr bwMode="auto">
              <a:xfrm flipH="1">
                <a:off x="5706598" y="370508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E9CE92D8-DFCA-4681-89AC-E35357DD2D59}"/>
                  </a:ext>
                </a:extLst>
              </p:cNvPr>
              <p:cNvCxnSpPr/>
              <p:nvPr/>
            </p:nvCxnSpPr>
            <p:spPr bwMode="auto">
              <a:xfrm flipH="1">
                <a:off x="5706598" y="3860912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CF569542-A696-4808-9EBE-65E42F5605F3}"/>
                  </a:ext>
                </a:extLst>
              </p:cNvPr>
              <p:cNvCxnSpPr/>
              <p:nvPr/>
            </p:nvCxnSpPr>
            <p:spPr bwMode="auto">
              <a:xfrm flipH="1">
                <a:off x="5706598" y="3938828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AE29E3A4-98A5-4D33-9CFC-6D6069D35C2B}"/>
                  </a:ext>
                </a:extLst>
              </p:cNvPr>
              <p:cNvSpPr/>
              <p:nvPr/>
            </p:nvSpPr>
            <p:spPr bwMode="auto">
              <a:xfrm>
                <a:off x="5901384" y="2770107"/>
                <a:ext cx="77915" cy="15582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4F2A7418-C510-41D7-B40A-5DBC58D58373}"/>
                  </a:ext>
                </a:extLst>
              </p:cNvPr>
              <p:cNvSpPr/>
              <p:nvPr/>
            </p:nvSpPr>
            <p:spPr bwMode="auto">
              <a:xfrm>
                <a:off x="5901384" y="3081766"/>
                <a:ext cx="38958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42F78DEA-FA06-42B0-A1CE-AC657B1E6CBE}"/>
                  </a:ext>
                </a:extLst>
              </p:cNvPr>
              <p:cNvSpPr/>
              <p:nvPr/>
            </p:nvSpPr>
            <p:spPr bwMode="auto">
              <a:xfrm>
                <a:off x="5901384" y="3315510"/>
                <a:ext cx="38958" cy="116872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F7A59AB9-BD5B-488C-8AB9-02835D56B25F}"/>
                  </a:ext>
                </a:extLst>
              </p:cNvPr>
              <p:cNvSpPr/>
              <p:nvPr/>
            </p:nvSpPr>
            <p:spPr bwMode="auto">
              <a:xfrm>
                <a:off x="5901385" y="3549254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B0A1F925-655F-4815-9F15-2ED7830212C2}"/>
                  </a:ext>
                </a:extLst>
              </p:cNvPr>
              <p:cNvSpPr/>
              <p:nvPr/>
            </p:nvSpPr>
            <p:spPr bwMode="auto">
              <a:xfrm>
                <a:off x="5901385" y="386091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D81664DC-2448-40EE-B53C-D3472B028329}"/>
                  </a:ext>
                </a:extLst>
              </p:cNvPr>
              <p:cNvSpPr/>
              <p:nvPr/>
            </p:nvSpPr>
            <p:spPr bwMode="auto">
              <a:xfrm>
                <a:off x="5901385" y="3705083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7CD7771-A48D-4D6C-B914-9B7C02094EE4}"/>
                  </a:ext>
                </a:extLst>
              </p:cNvPr>
              <p:cNvSpPr/>
              <p:nvPr/>
            </p:nvSpPr>
            <p:spPr bwMode="auto">
              <a:xfrm>
                <a:off x="6018257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79AE0392-98D1-4B30-9C40-55C7DB2767DB}"/>
                  </a:ext>
                </a:extLst>
              </p:cNvPr>
              <p:cNvSpPr/>
              <p:nvPr/>
            </p:nvSpPr>
            <p:spPr bwMode="auto">
              <a:xfrm>
                <a:off x="60572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1BC02FF5-58C8-4C79-8C2B-4C690EF34F99}"/>
                  </a:ext>
                </a:extLst>
              </p:cNvPr>
              <p:cNvSpPr/>
              <p:nvPr/>
            </p:nvSpPr>
            <p:spPr bwMode="auto">
              <a:xfrm>
                <a:off x="6096171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D324F68F-067B-42EE-BA0B-15F29B79C735}"/>
                  </a:ext>
                </a:extLst>
              </p:cNvPr>
              <p:cNvSpPr/>
              <p:nvPr/>
            </p:nvSpPr>
            <p:spPr bwMode="auto">
              <a:xfrm>
                <a:off x="61351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3260F57E-D013-4D09-A91B-109C7819CFA6}"/>
                  </a:ext>
                </a:extLst>
              </p:cNvPr>
              <p:cNvSpPr/>
              <p:nvPr/>
            </p:nvSpPr>
            <p:spPr bwMode="auto">
              <a:xfrm>
                <a:off x="58624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987841A6-15FD-4386-A5F8-770499C9EB56}"/>
                  </a:ext>
                </a:extLst>
              </p:cNvPr>
              <p:cNvSpPr/>
              <p:nvPr/>
            </p:nvSpPr>
            <p:spPr bwMode="auto">
              <a:xfrm>
                <a:off x="5823471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BCC5E330-6EA1-4BD7-A0C3-22AE800FE135}"/>
                  </a:ext>
                </a:extLst>
              </p:cNvPr>
              <p:cNvSpPr/>
              <p:nvPr/>
            </p:nvSpPr>
            <p:spPr bwMode="auto">
              <a:xfrm>
                <a:off x="594034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9F51A597-E5A3-46C1-91F3-A3B715B5466B}"/>
                  </a:ext>
                </a:extLst>
              </p:cNvPr>
              <p:cNvSpPr/>
              <p:nvPr/>
            </p:nvSpPr>
            <p:spPr bwMode="auto">
              <a:xfrm>
                <a:off x="57845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15E22F24-8772-4F02-91F0-FFDF3C751C04}"/>
                  </a:ext>
                </a:extLst>
              </p:cNvPr>
              <p:cNvSpPr/>
              <p:nvPr/>
            </p:nvSpPr>
            <p:spPr bwMode="auto">
              <a:xfrm>
                <a:off x="574555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4DC181F6-4577-438A-80A4-6B32011CAC21}"/>
                  </a:ext>
                </a:extLst>
              </p:cNvPr>
              <p:cNvSpPr/>
              <p:nvPr/>
            </p:nvSpPr>
            <p:spPr bwMode="auto">
              <a:xfrm>
                <a:off x="5979300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D7E0BE8F-1494-47F1-A492-CF63BA5CE206}"/>
                  </a:ext>
                </a:extLst>
              </p:cNvPr>
              <p:cNvSpPr/>
              <p:nvPr/>
            </p:nvSpPr>
            <p:spPr bwMode="auto">
              <a:xfrm>
                <a:off x="617408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81931810-B3F3-4F0C-933C-E88FDD875C23}"/>
                  </a:ext>
                </a:extLst>
              </p:cNvPr>
              <p:cNvSpPr/>
              <p:nvPr/>
            </p:nvSpPr>
            <p:spPr bwMode="auto">
              <a:xfrm>
                <a:off x="621304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28FEA57C-BBB1-41E1-8AEC-705DCDB8B40D}"/>
                  </a:ext>
                </a:extLst>
              </p:cNvPr>
              <p:cNvSpPr/>
              <p:nvPr/>
            </p:nvSpPr>
            <p:spPr bwMode="auto">
              <a:xfrm>
                <a:off x="6252000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B3DBDF86-9CA7-4897-9903-0A966B589B07}"/>
                  </a:ext>
                </a:extLst>
              </p:cNvPr>
              <p:cNvSpPr/>
              <p:nvPr/>
            </p:nvSpPr>
            <p:spPr bwMode="auto">
              <a:xfrm>
                <a:off x="6290956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7004B348-7BDC-45B1-8F37-F805277A1BCE}"/>
                  </a:ext>
                </a:extLst>
              </p:cNvPr>
              <p:cNvSpPr/>
              <p:nvPr/>
            </p:nvSpPr>
            <p:spPr bwMode="auto">
              <a:xfrm>
                <a:off x="6329914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C886E6A9-422C-4BB6-BFBE-0BB9ED272F00}"/>
                  </a:ext>
                </a:extLst>
              </p:cNvPr>
              <p:cNvSpPr/>
              <p:nvPr/>
            </p:nvSpPr>
            <p:spPr bwMode="auto">
              <a:xfrm>
                <a:off x="6368872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F5807A28-8A9A-4B3B-8E9D-31D26C1264FD}"/>
                  </a:ext>
                </a:extLst>
              </p:cNvPr>
              <p:cNvSpPr/>
              <p:nvPr/>
            </p:nvSpPr>
            <p:spPr bwMode="auto">
              <a:xfrm>
                <a:off x="6407828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118CEBF1-9E75-4D3D-848A-9B755D73CBAE}"/>
                  </a:ext>
                </a:extLst>
              </p:cNvPr>
              <p:cNvSpPr/>
              <p:nvPr/>
            </p:nvSpPr>
            <p:spPr bwMode="auto">
              <a:xfrm>
                <a:off x="6446785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E0594C64-A115-4EFA-A8CE-CC9711A09AA4}"/>
                  </a:ext>
                </a:extLst>
              </p:cNvPr>
              <p:cNvCxnSpPr/>
              <p:nvPr/>
            </p:nvCxnSpPr>
            <p:spPr bwMode="auto">
              <a:xfrm flipH="1">
                <a:off x="5706601" y="401674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250634DC-5CB5-4D6F-96A7-7909616FB3D8}"/>
                  </a:ext>
                </a:extLst>
              </p:cNvPr>
              <p:cNvSpPr/>
              <p:nvPr/>
            </p:nvSpPr>
            <p:spPr bwMode="auto">
              <a:xfrm>
                <a:off x="5901385" y="4016743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D712C5E1-238E-49B7-8B47-87EA8D19EB15}"/>
                  </a:ext>
                </a:extLst>
              </p:cNvPr>
              <p:cNvSpPr/>
              <p:nvPr/>
            </p:nvSpPr>
            <p:spPr bwMode="auto">
              <a:xfrm>
                <a:off x="5784513" y="4055700"/>
                <a:ext cx="23374" cy="38958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250707B8-FB0A-4B09-AB62-749C9A89FF51}"/>
                  </a:ext>
                </a:extLst>
              </p:cNvPr>
              <p:cNvSpPr/>
              <p:nvPr/>
            </p:nvSpPr>
            <p:spPr bwMode="auto">
              <a:xfrm>
                <a:off x="6176683" y="4055700"/>
                <a:ext cx="23374" cy="38958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950EFB8D-5BD6-4D58-8DC8-438F224F4436}"/>
                  </a:ext>
                </a:extLst>
              </p:cNvPr>
              <p:cNvSpPr/>
              <p:nvPr/>
            </p:nvSpPr>
            <p:spPr bwMode="auto">
              <a:xfrm>
                <a:off x="5706598" y="2731149"/>
                <a:ext cx="779143" cy="38958"/>
              </a:xfrm>
              <a:prstGeom prst="rect">
                <a:avLst/>
              </a:prstGeom>
              <a:gradFill>
                <a:gsLst>
                  <a:gs pos="0">
                    <a:srgbClr val="653171"/>
                  </a:gs>
                  <a:gs pos="100000">
                    <a:srgbClr val="653171"/>
                  </a:gs>
                  <a:gs pos="51000">
                    <a:srgbClr val="8F5DA2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32C1CFD0-A498-4BBA-B115-9EA08E34BD9F}"/>
                  </a:ext>
                </a:extLst>
              </p:cNvPr>
              <p:cNvSpPr/>
              <p:nvPr/>
            </p:nvSpPr>
            <p:spPr bwMode="auto">
              <a:xfrm>
                <a:off x="5708025" y="2354561"/>
                <a:ext cx="779143" cy="331494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F5A56C7-8250-45BF-B95B-64DE0CB46355}"/>
                  </a:ext>
                </a:extLst>
              </p:cNvPr>
              <p:cNvSpPr/>
              <p:nvPr/>
            </p:nvSpPr>
            <p:spPr bwMode="auto">
              <a:xfrm>
                <a:off x="5708025" y="2683343"/>
                <a:ext cx="779143" cy="5194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6D318975-11F8-4770-846B-4B2ED696EED0}"/>
                  </a:ext>
                </a:extLst>
              </p:cNvPr>
              <p:cNvSpPr txBox="1"/>
              <p:nvPr/>
            </p:nvSpPr>
            <p:spPr>
              <a:xfrm>
                <a:off x="5783742" y="2410720"/>
                <a:ext cx="633506" cy="184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srgbClr val="525252">
                        <a:alpha val="70000"/>
                      </a:srgbClr>
                    </a:solidFill>
                    <a:effectLst/>
                    <a:uLnTx/>
                    <a:uFillTx/>
                    <a:latin typeface="IntelOne Display Regular"/>
                    <a:ea typeface="+mn-ea"/>
                    <a:cs typeface="Arial"/>
                  </a:rPr>
                  <a:t>Carrier Wafer</a:t>
                </a:r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E04A302D-4D0B-4F99-A5C3-BFDB76ED30BD}"/>
                  </a:ext>
                </a:extLst>
              </p:cNvPr>
              <p:cNvCxnSpPr/>
              <p:nvPr/>
            </p:nvCxnSpPr>
            <p:spPr bwMode="auto">
              <a:xfrm flipH="1">
                <a:off x="5704973" y="3977783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ECF12DBC-9615-46F4-BD4D-26F54F827799}"/>
                  </a:ext>
                </a:extLst>
              </p:cNvPr>
              <p:cNvSpPr/>
              <p:nvPr/>
            </p:nvSpPr>
            <p:spPr bwMode="auto">
              <a:xfrm>
                <a:off x="5901385" y="3977785"/>
                <a:ext cx="23374" cy="38958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3AFD5DE5-D422-4070-8BC8-CAEC1FD47072}"/>
                  </a:ext>
                </a:extLst>
              </p:cNvPr>
              <p:cNvSpPr/>
              <p:nvPr/>
            </p:nvSpPr>
            <p:spPr bwMode="auto">
              <a:xfrm>
                <a:off x="5710572" y="4097187"/>
                <a:ext cx="779143" cy="20625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2F826276-0EB4-44A0-A1E6-5F0D6B74E0A0}"/>
                  </a:ext>
                </a:extLst>
              </p:cNvPr>
              <p:cNvSpPr/>
              <p:nvPr/>
            </p:nvSpPr>
            <p:spPr bwMode="auto">
              <a:xfrm>
                <a:off x="5749529" y="4097187"/>
                <a:ext cx="311657" cy="60188"/>
              </a:xfrm>
              <a:prstGeom prst="rect">
                <a:avLst/>
              </a:prstGeom>
              <a:gradFill>
                <a:gsLst>
                  <a:gs pos="10163">
                    <a:srgbClr val="000864"/>
                  </a:gs>
                  <a:gs pos="44000">
                    <a:srgbClr val="000F8A"/>
                  </a:gs>
                  <a:gs pos="100000">
                    <a:srgbClr val="000000"/>
                  </a:gs>
                </a:gsLst>
                <a:lin ang="2700000" scaled="0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cs typeface="Arial"/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E872D9CE-C1A0-47D4-A683-7AF29B519743}"/>
                  </a:ext>
                </a:extLst>
              </p:cNvPr>
              <p:cNvSpPr/>
              <p:nvPr/>
            </p:nvSpPr>
            <p:spPr bwMode="auto">
              <a:xfrm>
                <a:off x="5749529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21D99EC6-262C-4844-BF02-03081752B42D}"/>
                  </a:ext>
                </a:extLst>
              </p:cNvPr>
              <p:cNvSpPr/>
              <p:nvPr/>
            </p:nvSpPr>
            <p:spPr bwMode="auto">
              <a:xfrm>
                <a:off x="5788488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93F976FD-5F27-4847-B55C-A193BCF13601}"/>
                  </a:ext>
                </a:extLst>
              </p:cNvPr>
              <p:cNvSpPr/>
              <p:nvPr/>
            </p:nvSpPr>
            <p:spPr bwMode="auto">
              <a:xfrm>
                <a:off x="5827446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4AC5B72C-BD82-4E52-B276-542BF34176E3}"/>
                  </a:ext>
                </a:extLst>
              </p:cNvPr>
              <p:cNvSpPr/>
              <p:nvPr/>
            </p:nvSpPr>
            <p:spPr bwMode="auto">
              <a:xfrm>
                <a:off x="5866402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7C50B222-CF80-4DAB-9E9D-899F47B00E30}"/>
                  </a:ext>
                </a:extLst>
              </p:cNvPr>
              <p:cNvSpPr/>
              <p:nvPr/>
            </p:nvSpPr>
            <p:spPr bwMode="auto">
              <a:xfrm>
                <a:off x="59053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15051838-2A23-4713-968C-B24E8B92BF13}"/>
                  </a:ext>
                </a:extLst>
              </p:cNvPr>
              <p:cNvSpPr/>
              <p:nvPr/>
            </p:nvSpPr>
            <p:spPr bwMode="auto">
              <a:xfrm>
                <a:off x="570497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B8F8DAB9-9B96-46E4-B466-83DF174966EC}"/>
                  </a:ext>
                </a:extLst>
              </p:cNvPr>
              <p:cNvSpPr/>
              <p:nvPr/>
            </p:nvSpPr>
            <p:spPr bwMode="auto">
              <a:xfrm>
                <a:off x="5923084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C857B0B2-E4DA-4922-8E64-5B9FEC62CEF7}"/>
                  </a:ext>
                </a:extLst>
              </p:cNvPr>
              <p:cNvSpPr/>
              <p:nvPr/>
            </p:nvSpPr>
            <p:spPr bwMode="auto">
              <a:xfrm>
                <a:off x="607891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F509936F-1CA5-402C-B612-4346750625D6}"/>
                  </a:ext>
                </a:extLst>
              </p:cNvPr>
              <p:cNvSpPr/>
              <p:nvPr/>
            </p:nvSpPr>
            <p:spPr bwMode="auto">
              <a:xfrm>
                <a:off x="59053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83E5ED8B-242E-4155-AF84-389AD3448139}"/>
                  </a:ext>
                </a:extLst>
              </p:cNvPr>
              <p:cNvSpPr/>
              <p:nvPr/>
            </p:nvSpPr>
            <p:spPr bwMode="auto">
              <a:xfrm>
                <a:off x="5959900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C5D8FDA1-EDC6-485A-B0D9-E23AC3F51DE9}"/>
                  </a:ext>
                </a:extLst>
              </p:cNvPr>
              <p:cNvSpPr/>
              <p:nvPr/>
            </p:nvSpPr>
            <p:spPr bwMode="auto">
              <a:xfrm>
                <a:off x="5998857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AD0A3784-4721-44F2-8AEA-81577FB30556}"/>
                  </a:ext>
                </a:extLst>
              </p:cNvPr>
              <p:cNvSpPr/>
              <p:nvPr/>
            </p:nvSpPr>
            <p:spPr bwMode="auto">
              <a:xfrm>
                <a:off x="6037815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3EF97045-E8C3-4987-9400-6314946365B1}"/>
                  </a:ext>
                </a:extLst>
              </p:cNvPr>
              <p:cNvSpPr/>
              <p:nvPr/>
            </p:nvSpPr>
            <p:spPr bwMode="auto">
              <a:xfrm>
                <a:off x="6139101" y="4097187"/>
                <a:ext cx="309442" cy="60188"/>
              </a:xfrm>
              <a:prstGeom prst="rect">
                <a:avLst/>
              </a:prstGeom>
              <a:gradFill>
                <a:gsLst>
                  <a:gs pos="10163">
                    <a:srgbClr val="000864"/>
                  </a:gs>
                  <a:gs pos="44000">
                    <a:srgbClr val="000F8A"/>
                  </a:gs>
                  <a:gs pos="100000">
                    <a:srgbClr val="000000"/>
                  </a:gs>
                </a:gsLst>
                <a:lin ang="2700000" scaled="0"/>
              </a:gra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51B7620F-9A05-4AF5-A0BB-D2972E8FEC5D}"/>
                  </a:ext>
                </a:extLst>
              </p:cNvPr>
              <p:cNvSpPr/>
              <p:nvPr/>
            </p:nvSpPr>
            <p:spPr bwMode="auto">
              <a:xfrm>
                <a:off x="6097929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5D820A58-461B-42F5-89E3-07354CE3ECF6}"/>
                  </a:ext>
                </a:extLst>
              </p:cNvPr>
              <p:cNvSpPr/>
              <p:nvPr/>
            </p:nvSpPr>
            <p:spPr bwMode="auto">
              <a:xfrm>
                <a:off x="6136887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EFC682B4-C16D-4C13-9D2D-84127EE54FB8}"/>
                  </a:ext>
                </a:extLst>
              </p:cNvPr>
              <p:cNvSpPr/>
              <p:nvPr/>
            </p:nvSpPr>
            <p:spPr bwMode="auto">
              <a:xfrm>
                <a:off x="6175843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491B043A-C51B-4CD6-A8B7-6F5B4B1A86B1}"/>
                  </a:ext>
                </a:extLst>
              </p:cNvPr>
              <p:cNvSpPr/>
              <p:nvPr/>
            </p:nvSpPr>
            <p:spPr bwMode="auto">
              <a:xfrm>
                <a:off x="6214801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C7B7AF94-3271-4414-9527-CCEC1C7C5E36}"/>
                  </a:ext>
                </a:extLst>
              </p:cNvPr>
              <p:cNvSpPr/>
              <p:nvPr/>
            </p:nvSpPr>
            <p:spPr bwMode="auto">
              <a:xfrm>
                <a:off x="62537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5AC56D36-4DFD-4CC2-9401-45AC67DDBDC7}"/>
                  </a:ext>
                </a:extLst>
              </p:cNvPr>
              <p:cNvSpPr/>
              <p:nvPr/>
            </p:nvSpPr>
            <p:spPr bwMode="auto">
              <a:xfrm>
                <a:off x="6080203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5A73B227-420A-49A4-A494-63F19BA55FD3}"/>
                  </a:ext>
                </a:extLst>
              </p:cNvPr>
              <p:cNvSpPr/>
              <p:nvPr/>
            </p:nvSpPr>
            <p:spPr bwMode="auto">
              <a:xfrm>
                <a:off x="6271483" y="4153871"/>
                <a:ext cx="155828" cy="60188"/>
              </a:xfrm>
              <a:prstGeom prst="rect">
                <a:avLst/>
              </a:prstGeom>
              <a:gradFill>
                <a:gsLst>
                  <a:gs pos="0">
                    <a:srgbClr val="41728A"/>
                  </a:gs>
                  <a:gs pos="100000">
                    <a:srgbClr val="005B85"/>
                  </a:gs>
                  <a:gs pos="51000">
                    <a:srgbClr val="548FAD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FD4B30B3-632C-4004-8A32-37456460EF69}"/>
                  </a:ext>
                </a:extLst>
              </p:cNvPr>
              <p:cNvSpPr/>
              <p:nvPr/>
            </p:nvSpPr>
            <p:spPr bwMode="auto">
              <a:xfrm>
                <a:off x="6427311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A08B4D08-6A90-45F9-8B60-E39C2D447EC2}"/>
                  </a:ext>
                </a:extLst>
              </p:cNvPr>
              <p:cNvSpPr/>
              <p:nvPr/>
            </p:nvSpPr>
            <p:spPr bwMode="auto">
              <a:xfrm>
                <a:off x="6253757" y="4136146"/>
                <a:ext cx="38958" cy="23374"/>
              </a:xfrm>
              <a:prstGeom prst="rect">
                <a:avLst/>
              </a:prstGeom>
              <a:solidFill>
                <a:srgbClr val="07518F"/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DF5CB7D2-B08B-402E-942F-9392E8703DFE}"/>
                  </a:ext>
                </a:extLst>
              </p:cNvPr>
              <p:cNvSpPr/>
              <p:nvPr/>
            </p:nvSpPr>
            <p:spPr bwMode="auto">
              <a:xfrm>
                <a:off x="6308299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861599C6-D19A-4D74-A77B-3B0741694984}"/>
                  </a:ext>
                </a:extLst>
              </p:cNvPr>
              <p:cNvSpPr/>
              <p:nvPr/>
            </p:nvSpPr>
            <p:spPr bwMode="auto">
              <a:xfrm>
                <a:off x="6347256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03304BE3-CD05-42F5-940E-C4342EFC702B}"/>
                  </a:ext>
                </a:extLst>
              </p:cNvPr>
              <p:cNvSpPr/>
              <p:nvPr/>
            </p:nvSpPr>
            <p:spPr bwMode="auto">
              <a:xfrm>
                <a:off x="6386213" y="4175102"/>
                <a:ext cx="23374" cy="77915"/>
              </a:xfrm>
              <a:prstGeom prst="rect">
                <a:avLst/>
              </a:prstGeom>
              <a:gradFill>
                <a:gsLst>
                  <a:gs pos="0">
                    <a:srgbClr val="696969"/>
                  </a:gs>
                  <a:gs pos="100000">
                    <a:srgbClr val="666666"/>
                  </a:gs>
                  <a:gs pos="51000">
                    <a:srgbClr val="949494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7500602B-44C6-4A4F-A855-F02CAFA9AEFF}"/>
                  </a:ext>
                </a:extLst>
              </p:cNvPr>
              <p:cNvCxnSpPr/>
              <p:nvPr/>
            </p:nvCxnSpPr>
            <p:spPr bwMode="auto">
              <a:xfrm flipH="1">
                <a:off x="5710572" y="4097187"/>
                <a:ext cx="779143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9242A97D-2173-45CF-BA09-F32F04DBCF17}"/>
                  </a:ext>
                </a:extLst>
              </p:cNvPr>
              <p:cNvSpPr/>
              <p:nvPr/>
            </p:nvSpPr>
            <p:spPr bwMode="auto">
              <a:xfrm>
                <a:off x="5916686" y="4162738"/>
                <a:ext cx="18648" cy="141304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88CC12AB-40A6-4000-A04A-072E78FB7CD6}"/>
                  </a:ext>
                </a:extLst>
              </p:cNvPr>
              <p:cNvSpPr/>
              <p:nvPr/>
            </p:nvSpPr>
            <p:spPr bwMode="auto">
              <a:xfrm>
                <a:off x="6263943" y="4160238"/>
                <a:ext cx="18648" cy="141304"/>
              </a:xfrm>
              <a:prstGeom prst="rect">
                <a:avLst/>
              </a:prstGeom>
              <a:solidFill>
                <a:srgbClr val="E75300">
                  <a:lumMod val="75000"/>
                </a:srgbClr>
              </a:solidFill>
              <a:ln w="9525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B3D65C16-66C1-44AA-8D17-2AA83D1C21EC}"/>
                  </a:ext>
                </a:extLst>
              </p:cNvPr>
              <p:cNvSpPr/>
              <p:nvPr/>
            </p:nvSpPr>
            <p:spPr bwMode="auto">
              <a:xfrm rot="10800000">
                <a:off x="5706598" y="4370820"/>
                <a:ext cx="779144" cy="605632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86" name="Straight Connector 185">
                <a:extLst>
                  <a:ext uri="{FF2B5EF4-FFF2-40B4-BE49-F238E27FC236}">
                    <a16:creationId xmlns:a16="http://schemas.microsoft.com/office/drawing/2014/main" id="{C9D9E800-6B1B-421A-8EF7-F74BBE90A890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66074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87" name="Rectangle 186">
                <a:extLst>
                  <a:ext uri="{FF2B5EF4-FFF2-40B4-BE49-F238E27FC236}">
                    <a16:creationId xmlns:a16="http://schemas.microsoft.com/office/drawing/2014/main" id="{51D57E74-ABF5-478C-BD24-C2DCABF66A31}"/>
                  </a:ext>
                </a:extLst>
              </p:cNvPr>
              <p:cNvSpPr/>
              <p:nvPr/>
            </p:nvSpPr>
            <p:spPr bwMode="auto">
              <a:xfrm rot="10800000">
                <a:off x="5706598" y="4299285"/>
                <a:ext cx="779144" cy="94785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0600EE8D-86DD-4E66-AFF5-FBD3376B6E10}"/>
                  </a:ext>
                </a:extLst>
              </p:cNvPr>
              <p:cNvSpPr/>
              <p:nvPr/>
            </p:nvSpPr>
            <p:spPr bwMode="auto">
              <a:xfrm>
                <a:off x="6135128" y="4299285"/>
                <a:ext cx="272701" cy="94786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89" name="Rectangle 188">
                <a:extLst>
                  <a:ext uri="{FF2B5EF4-FFF2-40B4-BE49-F238E27FC236}">
                    <a16:creationId xmlns:a16="http://schemas.microsoft.com/office/drawing/2014/main" id="{7D3EE5BA-4E51-437C-9E68-689F04695A84}"/>
                  </a:ext>
                </a:extLst>
              </p:cNvPr>
              <p:cNvSpPr/>
              <p:nvPr/>
            </p:nvSpPr>
            <p:spPr bwMode="auto">
              <a:xfrm>
                <a:off x="5784512" y="4299285"/>
                <a:ext cx="272701" cy="94786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C8DB5C09-5425-4F96-B6D4-514C59753F89}"/>
                  </a:ext>
                </a:extLst>
              </p:cNvPr>
              <p:cNvCxnSpPr/>
              <p:nvPr/>
            </p:nvCxnSpPr>
            <p:spPr bwMode="auto">
              <a:xfrm flipH="1">
                <a:off x="5706598" y="4394071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2BDD12BC-C82B-4E27-93B2-5FC911D99D86}"/>
                  </a:ext>
                </a:extLst>
              </p:cNvPr>
              <p:cNvCxnSpPr/>
              <p:nvPr/>
            </p:nvCxnSpPr>
            <p:spPr bwMode="auto">
              <a:xfrm flipH="1">
                <a:off x="5706598" y="4563324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solidFill>
                  <a:srgbClr val="1503F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6E58D8C6-4E24-48BE-9F12-59480C84AB9F}"/>
                  </a:ext>
                </a:extLst>
              </p:cNvPr>
              <p:cNvCxnSpPr/>
              <p:nvPr/>
            </p:nvCxnSpPr>
            <p:spPr bwMode="auto">
              <a:xfrm flipH="1">
                <a:off x="5706598" y="4563956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268365F0-3C6A-4448-BA38-01450F5AD07A}"/>
                  </a:ext>
                </a:extLst>
              </p:cNvPr>
              <p:cNvSpPr/>
              <p:nvPr/>
            </p:nvSpPr>
            <p:spPr bwMode="auto">
              <a:xfrm>
                <a:off x="5784512" y="4394071"/>
                <a:ext cx="584358" cy="162764"/>
              </a:xfrm>
              <a:custGeom>
                <a:avLst/>
                <a:gdLst>
                  <a:gd name="connsiteX0" fmla="*/ 38957 w 584358"/>
                  <a:gd name="connsiteY0" fmla="*/ 0 h 162764"/>
                  <a:gd name="connsiteX1" fmla="*/ 233743 w 584358"/>
                  <a:gd name="connsiteY1" fmla="*/ 0 h 162764"/>
                  <a:gd name="connsiteX2" fmla="*/ 233743 w 584358"/>
                  <a:gd name="connsiteY2" fmla="*/ 9334 h 162764"/>
                  <a:gd name="connsiteX3" fmla="*/ 233743 w 584358"/>
                  <a:gd name="connsiteY3" fmla="*/ 34878 h 162764"/>
                  <a:gd name="connsiteX4" fmla="*/ 233743 w 584358"/>
                  <a:gd name="connsiteY4" fmla="*/ 34879 h 162764"/>
                  <a:gd name="connsiteX5" fmla="*/ 584358 w 584358"/>
                  <a:gd name="connsiteY5" fmla="*/ 34879 h 162764"/>
                  <a:gd name="connsiteX6" fmla="*/ 584358 w 584358"/>
                  <a:gd name="connsiteY6" fmla="*/ 162764 h 162764"/>
                  <a:gd name="connsiteX7" fmla="*/ 0 w 584358"/>
                  <a:gd name="connsiteY7" fmla="*/ 162764 h 162764"/>
                  <a:gd name="connsiteX8" fmla="*/ 0 w 584358"/>
                  <a:gd name="connsiteY8" fmla="*/ 34879 h 162764"/>
                  <a:gd name="connsiteX9" fmla="*/ 38957 w 584358"/>
                  <a:gd name="connsiteY9" fmla="*/ 34879 h 162764"/>
                  <a:gd name="connsiteX10" fmla="*/ 38957 w 584358"/>
                  <a:gd name="connsiteY10" fmla="*/ 34878 h 162764"/>
                  <a:gd name="connsiteX11" fmla="*/ 38957 w 584358"/>
                  <a:gd name="connsiteY11" fmla="*/ 9334 h 162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4358" h="162764">
                    <a:moveTo>
                      <a:pt x="38957" y="0"/>
                    </a:moveTo>
                    <a:lnTo>
                      <a:pt x="233743" y="0"/>
                    </a:lnTo>
                    <a:lnTo>
                      <a:pt x="233743" y="9334"/>
                    </a:lnTo>
                    <a:lnTo>
                      <a:pt x="233743" y="34878"/>
                    </a:lnTo>
                    <a:lnTo>
                      <a:pt x="233743" y="34879"/>
                    </a:lnTo>
                    <a:lnTo>
                      <a:pt x="584358" y="34879"/>
                    </a:lnTo>
                    <a:lnTo>
                      <a:pt x="584358" y="162764"/>
                    </a:lnTo>
                    <a:lnTo>
                      <a:pt x="0" y="162764"/>
                    </a:lnTo>
                    <a:lnTo>
                      <a:pt x="0" y="34879"/>
                    </a:lnTo>
                    <a:lnTo>
                      <a:pt x="38957" y="34879"/>
                    </a:lnTo>
                    <a:lnTo>
                      <a:pt x="38957" y="34878"/>
                    </a:lnTo>
                    <a:lnTo>
                      <a:pt x="38957" y="9334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CB55D1A6-68D5-445C-8765-BF9B0F9020E3}"/>
                  </a:ext>
                </a:extLst>
              </p:cNvPr>
              <p:cNvSpPr/>
              <p:nvPr/>
            </p:nvSpPr>
            <p:spPr bwMode="auto">
              <a:xfrm rot="10800000">
                <a:off x="5979298" y="4557468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1FA6B192-BD93-48A5-A030-AD2748CAC43A}"/>
                  </a:ext>
                </a:extLst>
              </p:cNvPr>
              <p:cNvSpPr/>
              <p:nvPr/>
            </p:nvSpPr>
            <p:spPr bwMode="auto">
              <a:xfrm rot="10800000">
                <a:off x="5901384" y="4658600"/>
                <a:ext cx="506443" cy="139511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6" name="Rectangle 195">
                <a:extLst>
                  <a:ext uri="{FF2B5EF4-FFF2-40B4-BE49-F238E27FC236}">
                    <a16:creationId xmlns:a16="http://schemas.microsoft.com/office/drawing/2014/main" id="{C2782166-3340-46C7-AD61-937A30404797}"/>
                  </a:ext>
                </a:extLst>
              </p:cNvPr>
              <p:cNvSpPr/>
              <p:nvPr/>
            </p:nvSpPr>
            <p:spPr bwMode="auto">
              <a:xfrm rot="10800000">
                <a:off x="5706598" y="4803505"/>
                <a:ext cx="779144" cy="27902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97" name="Straight Connector 196">
                <a:extLst>
                  <a:ext uri="{FF2B5EF4-FFF2-40B4-BE49-F238E27FC236}">
                    <a16:creationId xmlns:a16="http://schemas.microsoft.com/office/drawing/2014/main" id="{6DBA88A5-F2A3-494E-BDB8-273B565FBA05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90813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98" name="Rectangle 197">
                <a:extLst>
                  <a:ext uri="{FF2B5EF4-FFF2-40B4-BE49-F238E27FC236}">
                    <a16:creationId xmlns:a16="http://schemas.microsoft.com/office/drawing/2014/main" id="{8728B9E8-6D91-48B0-B799-FAB5AB855381}"/>
                  </a:ext>
                </a:extLst>
              </p:cNvPr>
              <p:cNvSpPr/>
              <p:nvPr/>
            </p:nvSpPr>
            <p:spPr bwMode="auto">
              <a:xfrm rot="10800000">
                <a:off x="5979298" y="4903287"/>
                <a:ext cx="389572" cy="17438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199" name="Straight Connector 198">
                <a:extLst>
                  <a:ext uri="{FF2B5EF4-FFF2-40B4-BE49-F238E27FC236}">
                    <a16:creationId xmlns:a16="http://schemas.microsoft.com/office/drawing/2014/main" id="{C1E25B4C-5B50-47A6-8626-AA0CE447F797}"/>
                  </a:ext>
                </a:extLst>
              </p:cNvPr>
              <p:cNvCxnSpPr/>
              <p:nvPr/>
            </p:nvCxnSpPr>
            <p:spPr bwMode="auto">
              <a:xfrm rot="10800000" flipH="1">
                <a:off x="5706598" y="4838384"/>
                <a:ext cx="77914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F797E4E4-1D14-40D2-8656-FC92FD928639}"/>
                  </a:ext>
                </a:extLst>
              </p:cNvPr>
              <p:cNvCxnSpPr/>
              <p:nvPr/>
            </p:nvCxnSpPr>
            <p:spPr bwMode="auto">
              <a:xfrm rot="10800000" flipH="1">
                <a:off x="5705995" y="4806207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902DF44B-6E85-4A37-A9B8-A54E2B05ED87}"/>
                  </a:ext>
                </a:extLst>
              </p:cNvPr>
              <p:cNvSpPr/>
              <p:nvPr/>
            </p:nvSpPr>
            <p:spPr bwMode="auto">
              <a:xfrm rot="10800000">
                <a:off x="6057212" y="4798653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7E7C9F50-A4E7-47F4-BB36-6AD063DD6774}"/>
                  </a:ext>
                </a:extLst>
              </p:cNvPr>
              <p:cNvCxnSpPr/>
              <p:nvPr/>
            </p:nvCxnSpPr>
            <p:spPr bwMode="auto">
              <a:xfrm flipH="1">
                <a:off x="5704973" y="4301969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3" name="Rectangle 202">
                <a:extLst>
                  <a:ext uri="{FF2B5EF4-FFF2-40B4-BE49-F238E27FC236}">
                    <a16:creationId xmlns:a16="http://schemas.microsoft.com/office/drawing/2014/main" id="{76FF9C8E-2A1B-4584-AD39-A67918DA1E0A}"/>
                  </a:ext>
                </a:extLst>
              </p:cNvPr>
              <p:cNvSpPr/>
              <p:nvPr/>
            </p:nvSpPr>
            <p:spPr bwMode="auto">
              <a:xfrm rot="10800000">
                <a:off x="5702888" y="5070540"/>
                <a:ext cx="779144" cy="279023"/>
              </a:xfrm>
              <a:prstGeom prst="rect">
                <a:avLst/>
              </a:prstGeom>
              <a:gradFill>
                <a:gsLst>
                  <a:gs pos="100000">
                    <a:srgbClr val="9DB4C0"/>
                  </a:gs>
                  <a:gs pos="0">
                    <a:srgbClr val="9DB4C0"/>
                  </a:gs>
                  <a:gs pos="51000">
                    <a:schemeClr val="tx2">
                      <a:lumMod val="95000"/>
                    </a:schemeClr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1C81E1B7-FB31-4890-88C6-1DAF0D8A5BBC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75174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19A7F1E1-37E3-41F5-B848-89253360290B}"/>
                  </a:ext>
                </a:extLst>
              </p:cNvPr>
              <p:cNvSpPr/>
              <p:nvPr/>
            </p:nvSpPr>
            <p:spPr bwMode="auto">
              <a:xfrm rot="10800000">
                <a:off x="5911114" y="5170322"/>
                <a:ext cx="518520" cy="174389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8D717747-A61C-478C-A8CF-D7B3020F51FC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05418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B8D01063-9849-4658-B7AE-0DFBCA48E833}"/>
                  </a:ext>
                </a:extLst>
              </p:cNvPr>
              <p:cNvCxnSpPr/>
              <p:nvPr/>
            </p:nvCxnSpPr>
            <p:spPr bwMode="auto">
              <a:xfrm rot="10800000" flipH="1">
                <a:off x="5702888" y="5111370"/>
                <a:ext cx="779144" cy="0"/>
              </a:xfrm>
              <a:prstGeom prst="line">
                <a:avLst/>
              </a:pr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49792ED6-937B-4E34-8999-6DAD0C8AF9A5}"/>
                  </a:ext>
                </a:extLst>
              </p:cNvPr>
              <p:cNvCxnSpPr/>
              <p:nvPr/>
            </p:nvCxnSpPr>
            <p:spPr bwMode="auto">
              <a:xfrm rot="10800000" flipH="1">
                <a:off x="5702285" y="5073242"/>
                <a:ext cx="779144" cy="0"/>
              </a:xfrm>
              <a:prstGeom prst="line">
                <a:avLst/>
              </a:prstGeom>
              <a:solidFill>
                <a:srgbClr val="009900"/>
              </a:solidFill>
              <a:ln w="9525" cap="flat" cmpd="sng" algn="ctr">
                <a:gradFill>
                  <a:gsLst>
                    <a:gs pos="0">
                      <a:srgbClr val="000864"/>
                    </a:gs>
                    <a:gs pos="43498">
                      <a:srgbClr val="1E2EB8"/>
                    </a:gs>
                    <a:gs pos="98000">
                      <a:srgbClr val="000F8A"/>
                    </a:gs>
                  </a:gsLst>
                  <a:lin ang="2700000" scaled="0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6D5893C7-8BCC-477F-A501-370F552C25E8}"/>
                  </a:ext>
                </a:extLst>
              </p:cNvPr>
              <p:cNvSpPr/>
              <p:nvPr/>
            </p:nvSpPr>
            <p:spPr bwMode="auto">
              <a:xfrm rot="10800000">
                <a:off x="6134484" y="5065688"/>
                <a:ext cx="155828" cy="104633"/>
              </a:xfrm>
              <a:prstGeom prst="rect">
                <a:avLst/>
              </a:pr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6F040413-39C8-4E51-981B-CA7B9372E6B7}"/>
                  </a:ext>
                </a:extLst>
              </p:cNvPr>
              <p:cNvSpPr/>
              <p:nvPr/>
            </p:nvSpPr>
            <p:spPr bwMode="auto">
              <a:xfrm rot="10800000">
                <a:off x="5702300" y="5346563"/>
                <a:ext cx="779463" cy="155829"/>
              </a:xfrm>
              <a:prstGeom prst="rect">
                <a:avLst/>
              </a:prstGeom>
              <a:gradFill>
                <a:gsLst>
                  <a:gs pos="0">
                    <a:srgbClr val="653171"/>
                  </a:gs>
                  <a:gs pos="100000">
                    <a:srgbClr val="653171"/>
                  </a:gs>
                  <a:gs pos="51000">
                    <a:srgbClr val="8F5DA2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76B606EF-0525-4600-89CA-C0686825E7C8}"/>
                  </a:ext>
                </a:extLst>
              </p:cNvPr>
              <p:cNvSpPr/>
              <p:nvPr/>
            </p:nvSpPr>
            <p:spPr bwMode="auto">
              <a:xfrm rot="10800000">
                <a:off x="5901384" y="5346566"/>
                <a:ext cx="506443" cy="389574"/>
              </a:xfrm>
              <a:custGeom>
                <a:avLst/>
                <a:gdLst>
                  <a:gd name="connsiteX0" fmla="*/ 389572 w 506443"/>
                  <a:gd name="connsiteY0" fmla="*/ 389574 h 389574"/>
                  <a:gd name="connsiteX1" fmla="*/ 116872 w 506443"/>
                  <a:gd name="connsiteY1" fmla="*/ 389574 h 389574"/>
                  <a:gd name="connsiteX2" fmla="*/ 77915 w 506443"/>
                  <a:gd name="connsiteY2" fmla="*/ 233745 h 389574"/>
                  <a:gd name="connsiteX3" fmla="*/ 0 w 506443"/>
                  <a:gd name="connsiteY3" fmla="*/ 233745 h 389574"/>
                  <a:gd name="connsiteX4" fmla="*/ 0 w 506443"/>
                  <a:gd name="connsiteY4" fmla="*/ 0 h 389574"/>
                  <a:gd name="connsiteX5" fmla="*/ 506443 w 506443"/>
                  <a:gd name="connsiteY5" fmla="*/ 0 h 389574"/>
                  <a:gd name="connsiteX6" fmla="*/ 506443 w 506443"/>
                  <a:gd name="connsiteY6" fmla="*/ 233745 h 389574"/>
                  <a:gd name="connsiteX7" fmla="*/ 428529 w 506443"/>
                  <a:gd name="connsiteY7" fmla="*/ 233745 h 38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6443" h="389574">
                    <a:moveTo>
                      <a:pt x="389572" y="389574"/>
                    </a:moveTo>
                    <a:lnTo>
                      <a:pt x="116872" y="389574"/>
                    </a:lnTo>
                    <a:lnTo>
                      <a:pt x="77915" y="233745"/>
                    </a:lnTo>
                    <a:lnTo>
                      <a:pt x="0" y="233745"/>
                    </a:lnTo>
                    <a:lnTo>
                      <a:pt x="0" y="0"/>
                    </a:lnTo>
                    <a:lnTo>
                      <a:pt x="506443" y="0"/>
                    </a:lnTo>
                    <a:lnTo>
                      <a:pt x="506443" y="233745"/>
                    </a:lnTo>
                    <a:lnTo>
                      <a:pt x="428529" y="233745"/>
                    </a:lnTo>
                    <a:close/>
                  </a:path>
                </a:pathLst>
              </a:custGeom>
              <a:gradFill>
                <a:gsLst>
                  <a:gs pos="0">
                    <a:srgbClr val="8F6C3F"/>
                  </a:gs>
                  <a:gs pos="100000">
                    <a:srgbClr val="8F6C3F"/>
                  </a:gs>
                  <a:gs pos="51000">
                    <a:srgbClr val="DEAB68"/>
                  </a:gs>
                </a:gsLst>
                <a:lin ang="2700000" scaled="1"/>
              </a:gradFill>
              <a:ln w="6350">
                <a:gradFill>
                  <a:gsLst>
                    <a:gs pos="0">
                      <a:schemeClr val="tx2">
                        <a:lumMod val="95000"/>
                      </a:schemeClr>
                    </a:gs>
                    <a:gs pos="5100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27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78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12" name="Freeform 535">
                <a:extLst>
                  <a:ext uri="{FF2B5EF4-FFF2-40B4-BE49-F238E27FC236}">
                    <a16:creationId xmlns:a16="http://schemas.microsoft.com/office/drawing/2014/main" id="{1604876A-1151-48C7-B48E-4B81085C4CE5}"/>
                  </a:ext>
                </a:extLst>
              </p:cNvPr>
              <p:cNvSpPr/>
              <p:nvPr/>
            </p:nvSpPr>
            <p:spPr bwMode="auto">
              <a:xfrm rot="10800000">
                <a:off x="5901753" y="5347038"/>
                <a:ext cx="507367" cy="157307"/>
              </a:xfrm>
              <a:custGeom>
                <a:avLst/>
                <a:gdLst>
                  <a:gd name="connsiteX0" fmla="*/ 0 w 992406"/>
                  <a:gd name="connsiteY0" fmla="*/ 0 h 307689"/>
                  <a:gd name="connsiteX1" fmla="*/ 160345 w 992406"/>
                  <a:gd name="connsiteY1" fmla="*/ 0 h 307689"/>
                  <a:gd name="connsiteX2" fmla="*/ 234017 w 992406"/>
                  <a:gd name="connsiteY2" fmla="*/ 307689 h 307689"/>
                  <a:gd name="connsiteX3" fmla="*/ 762722 w 992406"/>
                  <a:gd name="connsiteY3" fmla="*/ 307689 h 307689"/>
                  <a:gd name="connsiteX4" fmla="*/ 840728 w 992406"/>
                  <a:gd name="connsiteY4" fmla="*/ 4334 h 307689"/>
                  <a:gd name="connsiteX5" fmla="*/ 992406 w 992406"/>
                  <a:gd name="connsiteY5" fmla="*/ 4334 h 307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2406" h="307689">
                    <a:moveTo>
                      <a:pt x="0" y="0"/>
                    </a:moveTo>
                    <a:lnTo>
                      <a:pt x="160345" y="0"/>
                    </a:lnTo>
                    <a:lnTo>
                      <a:pt x="234017" y="307689"/>
                    </a:lnTo>
                    <a:lnTo>
                      <a:pt x="762722" y="307689"/>
                    </a:lnTo>
                    <a:lnTo>
                      <a:pt x="840728" y="4334"/>
                    </a:lnTo>
                    <a:lnTo>
                      <a:pt x="992406" y="4334"/>
                    </a:lnTo>
                  </a:path>
                </a:pathLst>
              </a:custGeom>
              <a:noFill/>
              <a:ln w="9525" cap="flat" cmpd="sng" algn="ctr">
                <a:gradFill>
                  <a:gsLst>
                    <a:gs pos="0">
                      <a:srgbClr val="C00000"/>
                    </a:gs>
                    <a:gs pos="56000">
                      <a:srgbClr val="FF0000"/>
                    </a:gs>
                    <a:gs pos="100000">
                      <a:srgbClr val="C00000"/>
                    </a:gs>
                  </a:gsLst>
                  <a:lin ang="5400000" scaled="1"/>
                </a:gra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525252">
                      <a:alpha val="50000"/>
                    </a:srgbClr>
                  </a:solidFill>
                  <a:effectLst/>
                  <a:uLnTx/>
                  <a:uFillTx/>
                  <a:latin typeface="IntelOne Display Regular"/>
                  <a:ea typeface="+mn-ea"/>
                  <a:cs typeface="Arial"/>
                </a:endParaRPr>
              </a:p>
            </p:txBody>
          </p: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04243CE1-BA50-447F-AD7E-16F312A8BB34}"/>
                  </a:ext>
                </a:extLst>
              </p:cNvPr>
              <p:cNvSpPr txBox="1"/>
              <p:nvPr/>
            </p:nvSpPr>
            <p:spPr>
              <a:xfrm>
                <a:off x="5966821" y="5536767"/>
                <a:ext cx="373258" cy="1077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1200" cap="none" spc="0" normalizeH="0" baseline="0" noProof="0">
                    <a:ln>
                      <a:noFill/>
                    </a:ln>
                    <a:solidFill>
                      <a:srgbClr val="525252">
                        <a:alpha val="70000"/>
                      </a:srgbClr>
                    </a:solidFill>
                    <a:effectLst/>
                    <a:uLnTx/>
                    <a:uFillTx/>
                    <a:latin typeface="IntelOne Display Regular"/>
                    <a:ea typeface="+mn-ea"/>
                    <a:cs typeface="Arial"/>
                  </a:rPr>
                  <a:t>Bump</a:t>
                </a:r>
              </a:p>
            </p:txBody>
          </p:sp>
        </p:grp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A0AE4108-9195-48A1-98B0-653F3880F5AC}"/>
              </a:ext>
            </a:extLst>
          </p:cNvPr>
          <p:cNvSpPr txBox="1"/>
          <p:nvPr/>
        </p:nvSpPr>
        <p:spPr>
          <a:xfrm>
            <a:off x="2961709" y="6176964"/>
            <a:ext cx="4721791" cy="253916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9CF3"/>
                </a:solidFill>
              </a:rPr>
              <a:t> W. Gomes et al., 2022 IEEE International Solid-State Circuits Conference</a:t>
            </a:r>
          </a:p>
        </p:txBody>
      </p:sp>
    </p:spTree>
    <p:extLst>
      <p:ext uri="{BB962C8B-B14F-4D97-AF65-F5344CB8AC3E}">
        <p14:creationId xmlns:p14="http://schemas.microsoft.com/office/powerpoint/2010/main" val="11027657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C5B1F-0932-64FB-65A0-485C1804A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DED3C-E3E6-E17A-312D-E094D4DFC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Challenges – Export Control Regulations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BC17D-76E5-82E8-4115-CF79B8FD6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87056"/>
            <a:ext cx="11430000" cy="4689908"/>
          </a:xfrm>
        </p:spPr>
        <p:txBody>
          <a:bodyPr/>
          <a:lstStyle/>
          <a:p>
            <a:r>
              <a:rPr lang="en-US" sz="2400" dirty="0"/>
              <a:t>Intel must comply with all applicable laws</a:t>
            </a:r>
          </a:p>
          <a:p>
            <a:r>
              <a:rPr lang="en-US" sz="2400" dirty="0">
                <a:solidFill>
                  <a:srgbClr val="0056B4"/>
                </a:solidFill>
              </a:rPr>
              <a:t>The USG has federal laws and regulations (incl. international treaties) that control the export of strategically important products, services, and technologies to non-US persons</a:t>
            </a:r>
          </a:p>
          <a:p>
            <a:r>
              <a:rPr lang="en-US" sz="2400" dirty="0"/>
              <a:t>Dual-use articles: under the Export Administration Regulations (EAR); Controlled items are listed on the CCL (Commerce Control List)</a:t>
            </a:r>
          </a:p>
          <a:p>
            <a:pPr lvl="1"/>
            <a:r>
              <a:rPr lang="en-US" sz="2400" dirty="0"/>
              <a:t>In particular: ECCN 3A001.a.1</a:t>
            </a:r>
          </a:p>
          <a:p>
            <a:pPr lvl="1"/>
            <a:r>
              <a:rPr lang="en-US" sz="2400" dirty="0">
                <a:solidFill>
                  <a:srgbClr val="0056B4"/>
                </a:solidFill>
              </a:rPr>
              <a:t>Do not design or rate for parameter limits relating to </a:t>
            </a:r>
            <a:r>
              <a:rPr lang="en-US" sz="2400" dirty="0" err="1">
                <a:solidFill>
                  <a:srgbClr val="0056B4"/>
                </a:solidFill>
              </a:rPr>
              <a:t>TiD</a:t>
            </a:r>
            <a:r>
              <a:rPr lang="en-US" sz="2400" dirty="0">
                <a:solidFill>
                  <a:srgbClr val="0056B4"/>
                </a:solidFill>
              </a:rPr>
              <a:t>, dose rate upset and neutron fluence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86785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Summary</a:t>
            </a:r>
            <a:endParaRPr lang="en-US" dirty="0">
              <a:solidFill>
                <a:srgbClr val="FF0000"/>
              </a:solidFill>
              <a:latin typeface="IntelOne Display AR Regular" panose="020B0503020203020204" pitchFamily="34" charset="-78"/>
              <a:cs typeface="IntelOne Display AR Regular" panose="020B0503020203020204" pitchFamily="34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39" y="1296955"/>
            <a:ext cx="11680306" cy="502316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Moore’s Law well &amp; alive and evolving</a:t>
            </a:r>
          </a:p>
          <a:p>
            <a:r>
              <a:rPr lang="en-US" sz="2000" dirty="0"/>
              <a:t>Scaling has mostly benefited radiation-induced reliability</a:t>
            </a:r>
          </a:p>
          <a:p>
            <a:pPr lvl="1"/>
            <a:r>
              <a:rPr lang="en-US" sz="2000" dirty="0"/>
              <a:t>Transition to non-planar transistors for SEE, reduction in oxide volume for </a:t>
            </a:r>
            <a:r>
              <a:rPr lang="en-US" sz="2000" dirty="0" err="1"/>
              <a:t>TiD</a:t>
            </a:r>
            <a:endParaRPr lang="en-US" sz="2000" dirty="0"/>
          </a:p>
          <a:p>
            <a:pPr lvl="1"/>
            <a:r>
              <a:rPr lang="en-US" sz="2000" dirty="0"/>
              <a:t>Accelerated and un-accelerated test results are consistent =&gt; All key components accounted for</a:t>
            </a:r>
          </a:p>
          <a:p>
            <a:pPr lvl="1"/>
            <a:r>
              <a:rPr lang="en-US" sz="2000" dirty="0"/>
              <a:t>Future technology options look promising (SEU and SEL)</a:t>
            </a:r>
          </a:p>
          <a:p>
            <a:pPr lvl="1"/>
            <a:r>
              <a:rPr lang="en-US" sz="2000" dirty="0"/>
              <a:t>SEL can effectively be addressed by technology and design measures</a:t>
            </a:r>
          </a:p>
          <a:p>
            <a:r>
              <a:rPr lang="en-US" sz="2000" dirty="0"/>
              <a:t>Challenges remain as we continue to integrate more IP into SOC and POC</a:t>
            </a:r>
          </a:p>
          <a:p>
            <a:pPr lvl="1"/>
            <a:r>
              <a:rPr lang="en-US" sz="2000" dirty="0"/>
              <a:t>Radiation Effects is one of the most important and limiting failure mechanisms for functional safety and supercomputer applications</a:t>
            </a:r>
          </a:p>
          <a:p>
            <a:pPr lvl="1"/>
            <a:r>
              <a:rPr lang="en-US" sz="2000" dirty="0"/>
              <a:t>Testing for radiation testing is expensive – interested in RADNEXT and Test Consortia</a:t>
            </a:r>
          </a:p>
          <a:p>
            <a:pPr lvl="1"/>
            <a:r>
              <a:rPr lang="en-US" sz="2000" dirty="0"/>
              <a:t>Need to explore innovations in all layers (technology, HW, SW) to keep this problem under control</a:t>
            </a:r>
          </a:p>
          <a:p>
            <a:pPr lvl="1"/>
            <a:r>
              <a:rPr lang="en-US" sz="2000" dirty="0" err="1"/>
              <a:t>PowerVia</a:t>
            </a:r>
            <a:r>
              <a:rPr lang="en-US" sz="2000" dirty="0"/>
              <a:t> making testing and debug using heavy-ions and lasers very difficult</a:t>
            </a:r>
          </a:p>
          <a:p>
            <a:pPr lvl="1"/>
            <a:r>
              <a:rPr lang="en-US" sz="2000" dirty="0"/>
              <a:t>Simulation challenges as we approach the “Angstrom” era</a:t>
            </a:r>
          </a:p>
          <a:p>
            <a:pPr lvl="1"/>
            <a:r>
              <a:rPr lang="en-US" sz="2000" dirty="0"/>
              <a:t>Intel has to comply with all applicable laws, including export control regulations</a:t>
            </a:r>
          </a:p>
          <a:p>
            <a:pPr lvl="1"/>
            <a:endParaRPr lang="en-US" sz="2000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965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Contributions by</a:t>
            </a:r>
          </a:p>
          <a:p>
            <a:r>
              <a:rPr lang="en-US" sz="2000" dirty="0"/>
              <a:t>Jeff Hicks</a:t>
            </a:r>
          </a:p>
          <a:p>
            <a:r>
              <a:rPr lang="en-US" sz="2000" dirty="0"/>
              <a:t>Adam Neale</a:t>
            </a:r>
          </a:p>
          <a:p>
            <a:r>
              <a:rPr lang="en-US" sz="2000" dirty="0"/>
              <a:t>Soonyoung Lee</a:t>
            </a:r>
          </a:p>
          <a:p>
            <a:r>
              <a:rPr lang="en-US" sz="2000" dirty="0"/>
              <a:t>Shah Jahinuzzaman </a:t>
            </a:r>
          </a:p>
          <a:p>
            <a:r>
              <a:rPr lang="en-US" sz="2000" dirty="0"/>
              <a:t>Nitin Kulkarni</a:t>
            </a:r>
          </a:p>
          <a:p>
            <a:r>
              <a:rPr lang="en-US" sz="2000" dirty="0"/>
              <a:t>Wilfred Gomes</a:t>
            </a:r>
          </a:p>
          <a:p>
            <a:r>
              <a:rPr lang="en-US" sz="2000" dirty="0"/>
              <a:t>Michael Paulitsch</a:t>
            </a:r>
          </a:p>
          <a:p>
            <a:r>
              <a:rPr lang="en-US" sz="2000" dirty="0"/>
              <a:t>Matthew Jones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31686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254" y="2245373"/>
            <a:ext cx="10475576" cy="1008529"/>
          </a:xfrm>
        </p:spPr>
        <p:txBody>
          <a:bodyPr>
            <a:normAutofit fontScale="90000"/>
          </a:bodyPr>
          <a:lstStyle/>
          <a:p>
            <a:r>
              <a:rPr lang="en-US" dirty="0"/>
              <a:t>Thanks for your time and attention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4067424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1BE02B-DF8C-31A9-3185-3993C7DBD85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AT" smtClean="0"/>
              <a:t>36</a:t>
            </a:fld>
            <a:endParaRPr lang="en-AT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DC7AFF-CF9E-6C36-86DE-AFAA5EC4F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96946"/>
            <a:ext cx="10972800" cy="1508126"/>
          </a:xfrm>
        </p:spPr>
        <p:txBody>
          <a:bodyPr/>
          <a:lstStyle/>
          <a:p>
            <a:pPr algn="ctr"/>
            <a:r>
              <a:rPr lang="en-US" dirty="0"/>
              <a:t>Backup Material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652532781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012" y="134471"/>
            <a:ext cx="11697611" cy="1008529"/>
          </a:xfrm>
        </p:spPr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Integration: More than just transistor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834" y="1411941"/>
            <a:ext cx="10954196" cy="4908176"/>
          </a:xfrm>
        </p:spPr>
        <p:txBody>
          <a:bodyPr/>
          <a:lstStyle/>
          <a:p>
            <a:r>
              <a:rPr lang="en-US" sz="2400" dirty="0">
                <a:solidFill>
                  <a:srgbClr val="00285A"/>
                </a:solidFill>
              </a:rPr>
              <a:t>System in package: 3D Integration</a:t>
            </a:r>
          </a:p>
          <a:p>
            <a:pPr lvl="1"/>
            <a:r>
              <a:rPr lang="en-US" sz="2000" dirty="0">
                <a:solidFill>
                  <a:srgbClr val="00285A"/>
                </a:solidFill>
              </a:rPr>
              <a:t>Lateral and vertical integration</a:t>
            </a:r>
          </a:p>
          <a:p>
            <a:pPr lvl="1"/>
            <a:r>
              <a:rPr lang="en-US" sz="2000" dirty="0">
                <a:solidFill>
                  <a:srgbClr val="00285A"/>
                </a:solidFill>
              </a:rPr>
              <a:t>Heterogeneous </a:t>
            </a:r>
            <a:r>
              <a:rPr lang="en-US" sz="2000" dirty="0" err="1">
                <a:solidFill>
                  <a:srgbClr val="00285A"/>
                </a:solidFill>
              </a:rPr>
              <a:t>SoC</a:t>
            </a:r>
            <a:r>
              <a:rPr lang="en-US" sz="2000" dirty="0">
                <a:solidFill>
                  <a:srgbClr val="00285A"/>
                </a:solidFill>
              </a:rPr>
              <a:t> integration </a:t>
            </a:r>
          </a:p>
          <a:p>
            <a:pPr marL="403433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3296" y="3186156"/>
            <a:ext cx="4520544" cy="3133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239" y="842172"/>
            <a:ext cx="4431601" cy="20617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073C97-44AF-C4A6-3850-572C6C565F14}"/>
              </a:ext>
            </a:extLst>
          </p:cNvPr>
          <p:cNvSpPr txBox="1"/>
          <p:nvPr/>
        </p:nvSpPr>
        <p:spPr>
          <a:xfrm>
            <a:off x="7844922" y="2803512"/>
            <a:ext cx="37062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F5597"/>
                </a:solidFill>
                <a:highlight>
                  <a:srgbClr val="FFFF00"/>
                </a:highlight>
                <a:latin typeface="+mn-lt"/>
              </a:rPr>
              <a:t>“Cramming more components ….”</a:t>
            </a:r>
            <a:endParaRPr lang="en-US" dirty="0">
              <a:solidFill>
                <a:srgbClr val="2F5597"/>
              </a:solidFill>
              <a:highlight>
                <a:srgbClr val="FFFF00"/>
              </a:highlight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FAA6956-A4FD-CDD3-C66A-EA8902071635}"/>
              </a:ext>
            </a:extLst>
          </p:cNvPr>
          <p:cNvGrpSpPr/>
          <p:nvPr/>
        </p:nvGrpSpPr>
        <p:grpSpPr>
          <a:xfrm>
            <a:off x="431903" y="3131280"/>
            <a:ext cx="6400583" cy="3073683"/>
            <a:chOff x="301044" y="2858205"/>
            <a:chExt cx="6740384" cy="3236862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0DF6982E-9E81-3D4B-0E35-CC0B70B4D213}"/>
                </a:ext>
              </a:extLst>
            </p:cNvPr>
            <p:cNvCxnSpPr>
              <a:cxnSpLocks/>
            </p:cNvCxnSpPr>
            <p:nvPr/>
          </p:nvCxnSpPr>
          <p:spPr>
            <a:xfrm>
              <a:off x="1177138" y="5710261"/>
              <a:ext cx="5638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C35AB1F-9BDD-A0E6-904D-51396011B231}"/>
                </a:ext>
              </a:extLst>
            </p:cNvPr>
            <p:cNvCxnSpPr/>
            <p:nvPr/>
          </p:nvCxnSpPr>
          <p:spPr>
            <a:xfrm flipV="1">
              <a:off x="1177138" y="2858205"/>
              <a:ext cx="0" cy="28520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AF3D25-E1EB-3035-BD0A-C4E9C15AB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39209" y="3180564"/>
              <a:ext cx="1351044" cy="28167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86561A-D1AB-BAB3-9176-D48179AB60F1}"/>
                </a:ext>
              </a:extLst>
            </p:cNvPr>
            <p:cNvSpPr txBox="1"/>
            <p:nvPr/>
          </p:nvSpPr>
          <p:spPr>
            <a:xfrm flipH="1">
              <a:off x="1620310" y="2888175"/>
              <a:ext cx="7707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FCBGA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377E253-8091-2F33-54C4-82685A3918C1}"/>
                </a:ext>
              </a:extLst>
            </p:cNvPr>
            <p:cNvSpPr txBox="1"/>
            <p:nvPr/>
          </p:nvSpPr>
          <p:spPr>
            <a:xfrm>
              <a:off x="701829" y="5058482"/>
              <a:ext cx="3898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B31882-3B4D-4D79-B0D4-D98D9273949F}"/>
                </a:ext>
              </a:extLst>
            </p:cNvPr>
            <p:cNvSpPr txBox="1"/>
            <p:nvPr/>
          </p:nvSpPr>
          <p:spPr>
            <a:xfrm>
              <a:off x="689005" y="453026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73BBD16-0A95-FE18-D137-3A66C7B54384}"/>
                </a:ext>
              </a:extLst>
            </p:cNvPr>
            <p:cNvSpPr txBox="1"/>
            <p:nvPr/>
          </p:nvSpPr>
          <p:spPr>
            <a:xfrm>
              <a:off x="657746" y="3777741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8C8E5FF-F63B-3B35-EB0D-A488977BDB9D}"/>
                </a:ext>
              </a:extLst>
            </p:cNvPr>
            <p:cNvSpPr txBox="1"/>
            <p:nvPr/>
          </p:nvSpPr>
          <p:spPr>
            <a:xfrm>
              <a:off x="664158" y="2872787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0D6DB56B-B833-12BA-970F-918879505E0B}"/>
                </a:ext>
              </a:extLst>
            </p:cNvPr>
            <p:cNvSpPr/>
            <p:nvPr/>
          </p:nvSpPr>
          <p:spPr>
            <a:xfrm>
              <a:off x="1940352" y="3462239"/>
              <a:ext cx="130626" cy="281660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E72AB78-9416-73FF-A516-B9600B3FC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69925" y="4401020"/>
              <a:ext cx="1288753" cy="29606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0191E13-B315-7E37-83BC-942B63F6E86B}"/>
                </a:ext>
              </a:extLst>
            </p:cNvPr>
            <p:cNvSpPr txBox="1"/>
            <p:nvPr/>
          </p:nvSpPr>
          <p:spPr>
            <a:xfrm flipH="1">
              <a:off x="2833177" y="4124021"/>
              <a:ext cx="676602" cy="291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EMIB</a:t>
              </a:r>
            </a:p>
          </p:txBody>
        </p:sp>
        <p:sp>
          <p:nvSpPr>
            <p:cNvPr id="21" name="Arrow: Down 20">
              <a:extLst>
                <a:ext uri="{FF2B5EF4-FFF2-40B4-BE49-F238E27FC236}">
                  <a16:creationId xmlns:a16="http://schemas.microsoft.com/office/drawing/2014/main" id="{15C3A403-9A8D-1CB3-47E3-E2625971300B}"/>
                </a:ext>
              </a:extLst>
            </p:cNvPr>
            <p:cNvSpPr/>
            <p:nvPr/>
          </p:nvSpPr>
          <p:spPr>
            <a:xfrm>
              <a:off x="3048995" y="4705250"/>
              <a:ext cx="141988" cy="268831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A6C891-13FC-B90E-A0D3-D7FA8C18D8B8}"/>
                </a:ext>
              </a:extLst>
            </p:cNvPr>
            <p:cNvSpPr txBox="1"/>
            <p:nvPr/>
          </p:nvSpPr>
          <p:spPr>
            <a:xfrm flipH="1">
              <a:off x="4252257" y="4243586"/>
              <a:ext cx="11795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DoW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/ Foveros</a:t>
              </a:r>
            </a:p>
          </p:txBody>
        </p:sp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ABFC9739-9A21-4BB2-85F2-5DBB484DD0BC}"/>
                </a:ext>
              </a:extLst>
            </p:cNvPr>
            <p:cNvSpPr/>
            <p:nvPr/>
          </p:nvSpPr>
          <p:spPr>
            <a:xfrm>
              <a:off x="4721798" y="5099238"/>
              <a:ext cx="130611" cy="13777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1A0915A-7D85-EBFA-9D81-F881A0F8AC4D}"/>
                </a:ext>
              </a:extLst>
            </p:cNvPr>
            <p:cNvSpPr txBox="1"/>
            <p:nvPr/>
          </p:nvSpPr>
          <p:spPr>
            <a:xfrm flipH="1">
              <a:off x="5930070" y="5029625"/>
              <a:ext cx="5622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HBI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25B6FA4-01BE-8A3C-1586-080579D76D4A}"/>
                </a:ext>
              </a:extLst>
            </p:cNvPr>
            <p:cNvSpPr txBox="1"/>
            <p:nvPr/>
          </p:nvSpPr>
          <p:spPr>
            <a:xfrm>
              <a:off x="1297779" y="5160154"/>
              <a:ext cx="1667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err="1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DoW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– Die on Wafer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HBI</a:t>
              </a: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– Hybrid Bonding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4D59884-A243-BA71-55DD-183EB2CA2AD9}"/>
                </a:ext>
              </a:extLst>
            </p:cNvPr>
            <p:cNvSpPr txBox="1"/>
            <p:nvPr/>
          </p:nvSpPr>
          <p:spPr>
            <a:xfrm>
              <a:off x="2686152" y="5756513"/>
              <a:ext cx="26132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Heterogeneous Integration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A4F9A3F-9B00-A345-8EC1-B9F1C9CE7DD8}"/>
                </a:ext>
              </a:extLst>
            </p:cNvPr>
            <p:cNvSpPr txBox="1"/>
            <p:nvPr/>
          </p:nvSpPr>
          <p:spPr>
            <a:xfrm rot="16200000">
              <a:off x="-678391" y="4074309"/>
              <a:ext cx="2297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Interconnect Pitch (um)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559EA12-0C8C-F6FE-CE2A-0D6B08AF8A38}"/>
                </a:ext>
              </a:extLst>
            </p:cNvPr>
            <p:cNvCxnSpPr/>
            <p:nvPr/>
          </p:nvCxnSpPr>
          <p:spPr>
            <a:xfrm>
              <a:off x="3048995" y="3180563"/>
              <a:ext cx="3571000" cy="16307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F1DC3DA-1649-79BA-430F-2ABA44F8881D}"/>
                </a:ext>
              </a:extLst>
            </p:cNvPr>
            <p:cNvSpPr txBox="1"/>
            <p:nvPr/>
          </p:nvSpPr>
          <p:spPr>
            <a:xfrm>
              <a:off x="4117206" y="3328075"/>
              <a:ext cx="1688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Aggressive pitch</a:t>
              </a:r>
              <a:br>
                <a:rPr kumimoji="0" lang="en-US" sz="16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0" lang="en-US" sz="1600" b="0" i="0" u="none" strike="noStrike" kern="1200" cap="none" spc="0" normalizeH="0" baseline="0" noProof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scaling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9578BB8-5388-9F98-34FF-83A568DA8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10635" y="4695706"/>
              <a:ext cx="1255384" cy="378801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44E3865-05DB-E155-CE9E-33BC5FC4B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61347" y="5302913"/>
              <a:ext cx="1925161" cy="376181"/>
            </a:xfrm>
            <a:prstGeom prst="rect">
              <a:avLst/>
            </a:prstGeom>
          </p:spPr>
        </p:pic>
        <p:sp>
          <p:nvSpPr>
            <p:cNvPr id="32" name="Arrow: Down 31">
              <a:extLst>
                <a:ext uri="{FF2B5EF4-FFF2-40B4-BE49-F238E27FC236}">
                  <a16:creationId xmlns:a16="http://schemas.microsoft.com/office/drawing/2014/main" id="{C615A101-DB64-D38F-E9FE-48CDFED8D893}"/>
                </a:ext>
              </a:extLst>
            </p:cNvPr>
            <p:cNvSpPr/>
            <p:nvPr/>
          </p:nvSpPr>
          <p:spPr>
            <a:xfrm>
              <a:off x="6910817" y="5397112"/>
              <a:ext cx="130611" cy="13777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D4AE8DE-79CC-0A1E-580F-E5FDA0DD93A2}"/>
              </a:ext>
            </a:extLst>
          </p:cNvPr>
          <p:cNvSpPr txBox="1"/>
          <p:nvPr/>
        </p:nvSpPr>
        <p:spPr>
          <a:xfrm>
            <a:off x="12849" y="6071658"/>
            <a:ext cx="34076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Mohsen Alavi, IRPS 2022 keynote talk </a:t>
            </a:r>
          </a:p>
        </p:txBody>
      </p:sp>
    </p:spTree>
    <p:extLst>
      <p:ext uri="{BB962C8B-B14F-4D97-AF65-F5344CB8AC3E}">
        <p14:creationId xmlns:p14="http://schemas.microsoft.com/office/powerpoint/2010/main" val="404368454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38E5-5F72-4D0E-A227-53062C229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Selected Test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F2975-4FCE-4B0E-8D91-85AF743C9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922585"/>
            <a:ext cx="11434483" cy="4254380"/>
          </a:xfrm>
        </p:spPr>
        <p:txBody>
          <a:bodyPr/>
          <a:lstStyle/>
          <a:p>
            <a:r>
              <a:rPr lang="en-US" dirty="0">
                <a:solidFill>
                  <a:srgbClr val="004A86"/>
                </a:solidFill>
              </a:rPr>
              <a:t>Terrestrial radiation environments only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547FF7F9-3FE2-F5BD-C2A7-EC41F9C0AD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561331"/>
              </p:ext>
            </p:extLst>
          </p:nvPr>
        </p:nvGraphicFramePr>
        <p:xfrm>
          <a:off x="535278" y="3097993"/>
          <a:ext cx="10129514" cy="2247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4346">
                  <a:extLst>
                    <a:ext uri="{9D8B030D-6E8A-4147-A177-3AD203B41FA5}">
                      <a16:colId xmlns:a16="http://schemas.microsoft.com/office/drawing/2014/main" val="4278595310"/>
                    </a:ext>
                  </a:extLst>
                </a:gridCol>
                <a:gridCol w="3168785">
                  <a:extLst>
                    <a:ext uri="{9D8B030D-6E8A-4147-A177-3AD203B41FA5}">
                      <a16:colId xmlns:a16="http://schemas.microsoft.com/office/drawing/2014/main" val="2595221366"/>
                    </a:ext>
                  </a:extLst>
                </a:gridCol>
                <a:gridCol w="2319731">
                  <a:extLst>
                    <a:ext uri="{9D8B030D-6E8A-4147-A177-3AD203B41FA5}">
                      <a16:colId xmlns:a16="http://schemas.microsoft.com/office/drawing/2014/main" val="2111233641"/>
                    </a:ext>
                  </a:extLst>
                </a:gridCol>
                <a:gridCol w="3496652">
                  <a:extLst>
                    <a:ext uri="{9D8B030D-6E8A-4147-A177-3AD203B41FA5}">
                      <a16:colId xmlns:a16="http://schemas.microsoft.com/office/drawing/2014/main" val="174196254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Fault Mode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 Standard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Radiation Source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Significance &amp; Comments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39221185"/>
                  </a:ext>
                </a:extLst>
              </a:tr>
              <a:tr h="311549">
                <a:tc>
                  <a:txBody>
                    <a:bodyPr/>
                    <a:lstStyle/>
                    <a:p>
                      <a:r>
                        <a:rPr lang="en-US" sz="1200" dirty="0" err="1"/>
                        <a:t>TiD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JESD22 (x-ray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TiD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X-rays for quality inspections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u="sng" dirty="0">
                          <a:solidFill>
                            <a:schemeClr val="tx1"/>
                          </a:solidFill>
                        </a:rPr>
                        <a:t>Terrestrial:</a:t>
                      </a:r>
                    </a:p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Negligible but in accelerated environments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13234163"/>
                  </a:ext>
                </a:extLst>
              </a:tr>
              <a:tr h="483720">
                <a:tc>
                  <a:txBody>
                    <a:bodyPr/>
                    <a:lstStyle/>
                    <a:p>
                      <a:r>
                        <a:rPr lang="en-US" sz="1200" dirty="0"/>
                        <a:t>SEE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JESD89B (neutrons +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a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particles)</a:t>
                      </a:r>
                    </a:p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JESD234 (protons)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JEP151 (SEB, SEGR; power transistors)</a:t>
                      </a:r>
                    </a:p>
                    <a:p>
                      <a:pPr algn="l"/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>
                          <a:solidFill>
                            <a:schemeClr val="tx1"/>
                          </a:solidFill>
                        </a:rPr>
                        <a:t>Terrestrial: </a:t>
                      </a:r>
                      <a:br>
                        <a:rPr lang="en-US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Neutrons and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particles</a:t>
                      </a:r>
                      <a:br>
                        <a:rPr lang="en-US" sz="1200" dirty="0">
                          <a:solidFill>
                            <a:schemeClr val="tx1"/>
                          </a:solidFill>
                        </a:rPr>
                      </a:br>
                      <a:endParaRPr lang="en-US" sz="1200" u="none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>
                          <a:solidFill>
                            <a:schemeClr val="tx1"/>
                          </a:solidFill>
                        </a:rPr>
                        <a:t>Terrestrial &amp; Avionics: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Dominating fault mode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Proton testing as proxy for neutrons</a:t>
                      </a:r>
                      <a:br>
                        <a:rPr lang="en-US" sz="1200" dirty="0">
                          <a:solidFill>
                            <a:schemeClr val="tx1"/>
                          </a:solidFill>
                        </a:rPr>
                      </a:b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 power transistors in any of the offered Intel technologies &amp; products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58693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2012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What Impacts SER?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24800" y="7239000"/>
            <a:ext cx="2057400" cy="3048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8D2010A-9C29-49F9-9715-7EAC2FD0CCA0}" type="slidenum">
              <a:rPr lang="en-US" smtClean="0"/>
              <a:pPr algn="ctr">
                <a:defRPr/>
              </a:pPr>
              <a:t>39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66636" y="2100767"/>
            <a:ext cx="4498654" cy="4655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18" u="sng" dirty="0">
                <a:solidFill>
                  <a:schemeClr val="accent2"/>
                </a:solidFill>
              </a:rPr>
              <a:t>Device/technology dominated:</a:t>
            </a:r>
          </a:p>
          <a:p>
            <a:pPr marL="302575" indent="-302575">
              <a:buFont typeface="Arial" panose="020B0604020202020204" pitchFamily="34" charset="0"/>
              <a:buChar char="•"/>
            </a:pPr>
            <a:r>
              <a:rPr lang="en-US" sz="2118" dirty="0"/>
              <a:t>Sensitive Volumes</a:t>
            </a:r>
          </a:p>
          <a:p>
            <a:pPr marL="302575" indent="-302575">
              <a:buFont typeface="Arial" panose="020B0604020202020204" pitchFamily="34" charset="0"/>
              <a:buChar char="•"/>
            </a:pPr>
            <a:r>
              <a:rPr lang="en-US" sz="2118" dirty="0"/>
              <a:t>Charge Collection efficiency</a:t>
            </a:r>
          </a:p>
          <a:p>
            <a:pPr marL="302575" lvl="1" indent="-302575">
              <a:buFont typeface="Arial" panose="020B0604020202020204" pitchFamily="34" charset="0"/>
              <a:buChar char="•"/>
            </a:pPr>
            <a:r>
              <a:rPr lang="en-US" sz="2118" dirty="0"/>
              <a:t>Materials</a:t>
            </a:r>
          </a:p>
          <a:p>
            <a:pPr lvl="1"/>
            <a:r>
              <a:rPr lang="en-US" sz="2118" dirty="0"/>
              <a:t>=&gt; fin dimensions; # of fins; doping distributions</a:t>
            </a:r>
          </a:p>
          <a:p>
            <a:br>
              <a:rPr lang="en-US" sz="2118" u="sng" dirty="0">
                <a:solidFill>
                  <a:schemeClr val="accent2"/>
                </a:solidFill>
              </a:rPr>
            </a:br>
            <a:r>
              <a:rPr lang="en-US" sz="2118" u="sng" dirty="0">
                <a:solidFill>
                  <a:schemeClr val="accent2"/>
                </a:solidFill>
              </a:rPr>
              <a:t>Circuit dominated parameters:</a:t>
            </a:r>
          </a:p>
          <a:p>
            <a:pPr marL="302575" indent="-302575">
              <a:buFont typeface="Arial" panose="020B0604020202020204" pitchFamily="34" charset="0"/>
              <a:buChar char="•"/>
            </a:pPr>
            <a:r>
              <a:rPr lang="en-US" sz="2118" dirty="0"/>
              <a:t>Critical charge – </a:t>
            </a:r>
            <a:r>
              <a:rPr lang="en-US" sz="2118" dirty="0" err="1"/>
              <a:t>Qcrit</a:t>
            </a:r>
            <a:endParaRPr lang="en-US" sz="2118" dirty="0"/>
          </a:p>
          <a:p>
            <a:pPr marL="302575" indent="-302575">
              <a:buFont typeface="Arial" panose="020B0604020202020204" pitchFamily="34" charset="0"/>
              <a:buChar char="•"/>
            </a:pPr>
            <a:r>
              <a:rPr lang="en-US" sz="2118" dirty="0"/>
              <a:t>Layout, incl. cell pitches</a:t>
            </a:r>
          </a:p>
          <a:p>
            <a:r>
              <a:rPr lang="en-US" sz="2118" dirty="0"/>
              <a:t>=&gt; Caps, drive currents, voltage</a:t>
            </a:r>
          </a:p>
          <a:p>
            <a:pPr marL="302575" indent="-302575">
              <a:buFont typeface="Arial" panose="020B0604020202020204" pitchFamily="34" charset="0"/>
              <a:buChar char="•"/>
            </a:pPr>
            <a:endParaRPr lang="en-US" sz="2118" dirty="0"/>
          </a:p>
          <a:p>
            <a:pPr marL="302575" indent="-302575">
              <a:buFont typeface="Arial" panose="020B0604020202020204" pitchFamily="34" charset="0"/>
              <a:buChar char="•"/>
            </a:pPr>
            <a:endParaRPr lang="en-US" sz="2118" dirty="0"/>
          </a:p>
          <a:p>
            <a:r>
              <a:rPr lang="en-US" sz="2118" dirty="0"/>
              <a:t>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60958" y="4146406"/>
            <a:ext cx="3262689" cy="2173712"/>
            <a:chOff x="392113" y="3673475"/>
            <a:chExt cx="3821112" cy="2351087"/>
          </a:xfrm>
        </p:grpSpPr>
        <p:sp>
          <p:nvSpPr>
            <p:cNvPr id="8" name="AutoShape 70"/>
            <p:cNvSpPr>
              <a:spLocks noChangeAspect="1" noChangeArrowheads="1" noTextEdit="1"/>
            </p:cNvSpPr>
            <p:nvPr/>
          </p:nvSpPr>
          <p:spPr bwMode="auto">
            <a:xfrm>
              <a:off x="392113" y="3673475"/>
              <a:ext cx="3821112" cy="235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9" name="Line 72"/>
            <p:cNvSpPr>
              <a:spLocks noChangeShapeType="1"/>
            </p:cNvSpPr>
            <p:nvPr/>
          </p:nvSpPr>
          <p:spPr bwMode="auto">
            <a:xfrm flipH="1">
              <a:off x="682625" y="3854450"/>
              <a:ext cx="3778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10" name="Rectangle 73"/>
            <p:cNvSpPr>
              <a:spLocks noChangeArrowheads="1"/>
            </p:cNvSpPr>
            <p:nvPr/>
          </p:nvSpPr>
          <p:spPr bwMode="auto">
            <a:xfrm>
              <a:off x="2376488" y="4244975"/>
              <a:ext cx="501650" cy="390525"/>
            </a:xfrm>
            <a:prstGeom prst="rect">
              <a:avLst/>
            </a:prstGeom>
            <a:noFill/>
            <a:ln w="20638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11" name="Group 80"/>
            <p:cNvGrpSpPr>
              <a:grpSpLocks/>
            </p:cNvGrpSpPr>
            <p:nvPr/>
          </p:nvGrpSpPr>
          <p:grpSpPr bwMode="auto">
            <a:xfrm>
              <a:off x="2501900" y="4132262"/>
              <a:ext cx="266700" cy="223838"/>
              <a:chOff x="1576" y="2808"/>
              <a:chExt cx="168" cy="141"/>
            </a:xfrm>
          </p:grpSpPr>
          <p:grpSp>
            <p:nvGrpSpPr>
              <p:cNvPr id="210" name="Group 76"/>
              <p:cNvGrpSpPr>
                <a:grpSpLocks/>
              </p:cNvGrpSpPr>
              <p:nvPr/>
            </p:nvGrpSpPr>
            <p:grpSpPr bwMode="auto">
              <a:xfrm>
                <a:off x="1625" y="2808"/>
                <a:ext cx="119" cy="141"/>
                <a:chOff x="1625" y="2808"/>
                <a:chExt cx="119" cy="141"/>
              </a:xfrm>
            </p:grpSpPr>
            <p:sp>
              <p:nvSpPr>
                <p:cNvPr id="214" name="Freeform 74"/>
                <p:cNvSpPr>
                  <a:spLocks/>
                </p:cNvSpPr>
                <p:nvPr/>
              </p:nvSpPr>
              <p:spPr bwMode="auto">
                <a:xfrm>
                  <a:off x="1625" y="2808"/>
                  <a:ext cx="119" cy="141"/>
                </a:xfrm>
                <a:custGeom>
                  <a:avLst/>
                  <a:gdLst>
                    <a:gd name="T0" fmla="*/ 0 w 119"/>
                    <a:gd name="T1" fmla="*/ 71 h 141"/>
                    <a:gd name="T2" fmla="*/ 119 w 119"/>
                    <a:gd name="T3" fmla="*/ 0 h 141"/>
                    <a:gd name="T4" fmla="*/ 119 w 119"/>
                    <a:gd name="T5" fmla="*/ 141 h 141"/>
                    <a:gd name="T6" fmla="*/ 0 w 119"/>
                    <a:gd name="T7" fmla="*/ 71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0" y="71"/>
                      </a:moveTo>
                      <a:lnTo>
                        <a:pt x="119" y="0"/>
                      </a:lnTo>
                      <a:lnTo>
                        <a:pt x="119" y="14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215" name="Freeform 75"/>
                <p:cNvSpPr>
                  <a:spLocks/>
                </p:cNvSpPr>
                <p:nvPr/>
              </p:nvSpPr>
              <p:spPr bwMode="auto">
                <a:xfrm>
                  <a:off x="1625" y="2808"/>
                  <a:ext cx="119" cy="141"/>
                </a:xfrm>
                <a:custGeom>
                  <a:avLst/>
                  <a:gdLst>
                    <a:gd name="T0" fmla="*/ 0 w 119"/>
                    <a:gd name="T1" fmla="*/ 71 h 141"/>
                    <a:gd name="T2" fmla="*/ 119 w 119"/>
                    <a:gd name="T3" fmla="*/ 0 h 141"/>
                    <a:gd name="T4" fmla="*/ 119 w 119"/>
                    <a:gd name="T5" fmla="*/ 141 h 141"/>
                    <a:gd name="T6" fmla="*/ 0 w 119"/>
                    <a:gd name="T7" fmla="*/ 71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0" y="71"/>
                      </a:moveTo>
                      <a:lnTo>
                        <a:pt x="119" y="0"/>
                      </a:lnTo>
                      <a:lnTo>
                        <a:pt x="119" y="14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211" name="Group 79"/>
              <p:cNvGrpSpPr>
                <a:grpSpLocks/>
              </p:cNvGrpSpPr>
              <p:nvPr/>
            </p:nvGrpSpPr>
            <p:grpSpPr bwMode="auto">
              <a:xfrm>
                <a:off x="1576" y="2861"/>
                <a:ext cx="39" cy="35"/>
                <a:chOff x="1576" y="2861"/>
                <a:chExt cx="39" cy="35"/>
              </a:xfrm>
            </p:grpSpPr>
            <p:sp>
              <p:nvSpPr>
                <p:cNvPr id="212" name="Oval 77"/>
                <p:cNvSpPr>
                  <a:spLocks noChangeArrowheads="1"/>
                </p:cNvSpPr>
                <p:nvPr/>
              </p:nvSpPr>
              <p:spPr bwMode="auto">
                <a:xfrm>
                  <a:off x="1576" y="2861"/>
                  <a:ext cx="39" cy="35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213" name="Oval 78"/>
                <p:cNvSpPr>
                  <a:spLocks noChangeArrowheads="1"/>
                </p:cNvSpPr>
                <p:nvPr/>
              </p:nvSpPr>
              <p:spPr bwMode="auto">
                <a:xfrm>
                  <a:off x="1576" y="2861"/>
                  <a:ext cx="39" cy="35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grpSp>
          <p:nvGrpSpPr>
            <p:cNvPr id="12" name="Group 87"/>
            <p:cNvGrpSpPr>
              <a:grpSpLocks/>
            </p:cNvGrpSpPr>
            <p:nvPr/>
          </p:nvGrpSpPr>
          <p:grpSpPr bwMode="auto">
            <a:xfrm>
              <a:off x="2501900" y="4524375"/>
              <a:ext cx="266700" cy="222250"/>
              <a:chOff x="1576" y="3055"/>
              <a:chExt cx="168" cy="140"/>
            </a:xfrm>
          </p:grpSpPr>
          <p:grpSp>
            <p:nvGrpSpPr>
              <p:cNvPr id="204" name="Group 83"/>
              <p:cNvGrpSpPr>
                <a:grpSpLocks/>
              </p:cNvGrpSpPr>
              <p:nvPr/>
            </p:nvGrpSpPr>
            <p:grpSpPr bwMode="auto">
              <a:xfrm>
                <a:off x="1576" y="3055"/>
                <a:ext cx="118" cy="140"/>
                <a:chOff x="1576" y="3055"/>
                <a:chExt cx="118" cy="140"/>
              </a:xfrm>
            </p:grpSpPr>
            <p:sp>
              <p:nvSpPr>
                <p:cNvPr id="208" name="Freeform 81"/>
                <p:cNvSpPr>
                  <a:spLocks/>
                </p:cNvSpPr>
                <p:nvPr/>
              </p:nvSpPr>
              <p:spPr bwMode="auto">
                <a:xfrm>
                  <a:off x="1576" y="3055"/>
                  <a:ext cx="118" cy="140"/>
                </a:xfrm>
                <a:custGeom>
                  <a:avLst/>
                  <a:gdLst>
                    <a:gd name="T0" fmla="*/ 118 w 118"/>
                    <a:gd name="T1" fmla="*/ 70 h 140"/>
                    <a:gd name="T2" fmla="*/ 0 w 118"/>
                    <a:gd name="T3" fmla="*/ 0 h 140"/>
                    <a:gd name="T4" fmla="*/ 0 w 118"/>
                    <a:gd name="T5" fmla="*/ 140 h 140"/>
                    <a:gd name="T6" fmla="*/ 118 w 118"/>
                    <a:gd name="T7" fmla="*/ 70 h 1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0"/>
                    <a:gd name="T14" fmla="*/ 118 w 118"/>
                    <a:gd name="T15" fmla="*/ 140 h 1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0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0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209" name="Freeform 82"/>
                <p:cNvSpPr>
                  <a:spLocks/>
                </p:cNvSpPr>
                <p:nvPr/>
              </p:nvSpPr>
              <p:spPr bwMode="auto">
                <a:xfrm>
                  <a:off x="1576" y="3055"/>
                  <a:ext cx="118" cy="140"/>
                </a:xfrm>
                <a:custGeom>
                  <a:avLst/>
                  <a:gdLst>
                    <a:gd name="T0" fmla="*/ 118 w 118"/>
                    <a:gd name="T1" fmla="*/ 70 h 140"/>
                    <a:gd name="T2" fmla="*/ 0 w 118"/>
                    <a:gd name="T3" fmla="*/ 0 h 140"/>
                    <a:gd name="T4" fmla="*/ 0 w 118"/>
                    <a:gd name="T5" fmla="*/ 140 h 140"/>
                    <a:gd name="T6" fmla="*/ 118 w 118"/>
                    <a:gd name="T7" fmla="*/ 70 h 14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0"/>
                    <a:gd name="T14" fmla="*/ 118 w 118"/>
                    <a:gd name="T15" fmla="*/ 140 h 14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0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0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205" name="Group 86"/>
              <p:cNvGrpSpPr>
                <a:grpSpLocks/>
              </p:cNvGrpSpPr>
              <p:nvPr/>
            </p:nvGrpSpPr>
            <p:grpSpPr bwMode="auto">
              <a:xfrm>
                <a:off x="1704" y="3107"/>
                <a:ext cx="40" cy="36"/>
                <a:chOff x="1704" y="3107"/>
                <a:chExt cx="40" cy="36"/>
              </a:xfrm>
            </p:grpSpPr>
            <p:sp>
              <p:nvSpPr>
                <p:cNvPr id="206" name="Oval 84"/>
                <p:cNvSpPr>
                  <a:spLocks noChangeArrowheads="1"/>
                </p:cNvSpPr>
                <p:nvPr/>
              </p:nvSpPr>
              <p:spPr bwMode="auto">
                <a:xfrm>
                  <a:off x="1704" y="3107"/>
                  <a:ext cx="40" cy="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207" name="Oval 85"/>
                <p:cNvSpPr>
                  <a:spLocks noChangeArrowheads="1"/>
                </p:cNvSpPr>
                <p:nvPr/>
              </p:nvSpPr>
              <p:spPr bwMode="auto">
                <a:xfrm>
                  <a:off x="1704" y="3107"/>
                  <a:ext cx="40" cy="36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grpSp>
          <p:nvGrpSpPr>
            <p:cNvPr id="13" name="Group 90"/>
            <p:cNvGrpSpPr>
              <a:grpSpLocks/>
            </p:cNvGrpSpPr>
            <p:nvPr/>
          </p:nvGrpSpPr>
          <p:grpSpPr bwMode="auto">
            <a:xfrm>
              <a:off x="1811338" y="4300537"/>
              <a:ext cx="376237" cy="223838"/>
              <a:chOff x="1141" y="2914"/>
              <a:chExt cx="237" cy="141"/>
            </a:xfrm>
          </p:grpSpPr>
          <p:sp>
            <p:nvSpPr>
              <p:cNvPr id="202" name="Freeform 88"/>
              <p:cNvSpPr>
                <a:spLocks/>
              </p:cNvSpPr>
              <p:nvPr/>
            </p:nvSpPr>
            <p:spPr bwMode="auto">
              <a:xfrm>
                <a:off x="1141" y="2914"/>
                <a:ext cx="237" cy="141"/>
              </a:xfrm>
              <a:custGeom>
                <a:avLst/>
                <a:gdLst>
                  <a:gd name="T0" fmla="*/ 0 w 237"/>
                  <a:gd name="T1" fmla="*/ 70 h 141"/>
                  <a:gd name="T2" fmla="*/ 119 w 237"/>
                  <a:gd name="T3" fmla="*/ 70 h 141"/>
                  <a:gd name="T4" fmla="*/ 119 w 237"/>
                  <a:gd name="T5" fmla="*/ 0 h 141"/>
                  <a:gd name="T6" fmla="*/ 237 w 237"/>
                  <a:gd name="T7" fmla="*/ 0 h 141"/>
                  <a:gd name="T8" fmla="*/ 237 w 237"/>
                  <a:gd name="T9" fmla="*/ 105 h 141"/>
                  <a:gd name="T10" fmla="*/ 237 w 237"/>
                  <a:gd name="T11" fmla="*/ 141 h 141"/>
                  <a:gd name="T12" fmla="*/ 119 w 237"/>
                  <a:gd name="T13" fmla="*/ 141 h 141"/>
                  <a:gd name="T14" fmla="*/ 119 w 237"/>
                  <a:gd name="T15" fmla="*/ 70 h 141"/>
                  <a:gd name="T16" fmla="*/ 0 w 237"/>
                  <a:gd name="T17" fmla="*/ 70 h 1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7"/>
                  <a:gd name="T28" fmla="*/ 0 h 141"/>
                  <a:gd name="T29" fmla="*/ 237 w 237"/>
                  <a:gd name="T30" fmla="*/ 141 h 1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7" h="141">
                    <a:moveTo>
                      <a:pt x="0" y="70"/>
                    </a:moveTo>
                    <a:lnTo>
                      <a:pt x="119" y="70"/>
                    </a:lnTo>
                    <a:lnTo>
                      <a:pt x="119" y="0"/>
                    </a:lnTo>
                    <a:lnTo>
                      <a:pt x="237" y="0"/>
                    </a:lnTo>
                    <a:lnTo>
                      <a:pt x="237" y="105"/>
                    </a:lnTo>
                    <a:lnTo>
                      <a:pt x="237" y="141"/>
                    </a:lnTo>
                    <a:lnTo>
                      <a:pt x="119" y="141"/>
                    </a:lnTo>
                    <a:lnTo>
                      <a:pt x="119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203" name="Freeform 89"/>
              <p:cNvSpPr>
                <a:spLocks/>
              </p:cNvSpPr>
              <p:nvPr/>
            </p:nvSpPr>
            <p:spPr bwMode="auto">
              <a:xfrm>
                <a:off x="1141" y="2914"/>
                <a:ext cx="237" cy="141"/>
              </a:xfrm>
              <a:custGeom>
                <a:avLst/>
                <a:gdLst>
                  <a:gd name="T0" fmla="*/ 0 w 237"/>
                  <a:gd name="T1" fmla="*/ 70 h 141"/>
                  <a:gd name="T2" fmla="*/ 119 w 237"/>
                  <a:gd name="T3" fmla="*/ 70 h 141"/>
                  <a:gd name="T4" fmla="*/ 119 w 237"/>
                  <a:gd name="T5" fmla="*/ 0 h 141"/>
                  <a:gd name="T6" fmla="*/ 237 w 237"/>
                  <a:gd name="T7" fmla="*/ 0 h 141"/>
                  <a:gd name="T8" fmla="*/ 237 w 237"/>
                  <a:gd name="T9" fmla="*/ 105 h 141"/>
                  <a:gd name="T10" fmla="*/ 237 w 237"/>
                  <a:gd name="T11" fmla="*/ 141 h 141"/>
                  <a:gd name="T12" fmla="*/ 119 w 237"/>
                  <a:gd name="T13" fmla="*/ 141 h 141"/>
                  <a:gd name="T14" fmla="*/ 119 w 237"/>
                  <a:gd name="T15" fmla="*/ 70 h 1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7"/>
                  <a:gd name="T25" fmla="*/ 0 h 141"/>
                  <a:gd name="T26" fmla="*/ 237 w 237"/>
                  <a:gd name="T27" fmla="*/ 141 h 1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7" h="141">
                    <a:moveTo>
                      <a:pt x="0" y="70"/>
                    </a:moveTo>
                    <a:lnTo>
                      <a:pt x="119" y="70"/>
                    </a:lnTo>
                    <a:lnTo>
                      <a:pt x="119" y="0"/>
                    </a:lnTo>
                    <a:lnTo>
                      <a:pt x="237" y="0"/>
                    </a:lnTo>
                    <a:lnTo>
                      <a:pt x="237" y="105"/>
                    </a:lnTo>
                    <a:lnTo>
                      <a:pt x="237" y="141"/>
                    </a:lnTo>
                    <a:lnTo>
                      <a:pt x="119" y="141"/>
                    </a:lnTo>
                    <a:lnTo>
                      <a:pt x="119" y="70"/>
                    </a:lnTo>
                  </a:path>
                </a:pathLst>
              </a:custGeom>
              <a:noFill/>
              <a:ln w="206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14" name="Line 91"/>
            <p:cNvSpPr>
              <a:spLocks noChangeShapeType="1"/>
            </p:cNvSpPr>
            <p:nvPr/>
          </p:nvSpPr>
          <p:spPr bwMode="auto">
            <a:xfrm>
              <a:off x="2187575" y="4413250"/>
              <a:ext cx="188913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15" name="Line 92"/>
            <p:cNvSpPr>
              <a:spLocks noChangeShapeType="1"/>
            </p:cNvSpPr>
            <p:nvPr/>
          </p:nvSpPr>
          <p:spPr bwMode="auto">
            <a:xfrm>
              <a:off x="2000250" y="4244975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16" name="Line 93"/>
            <p:cNvSpPr>
              <a:spLocks noChangeShapeType="1"/>
            </p:cNvSpPr>
            <p:nvPr/>
          </p:nvSpPr>
          <p:spPr bwMode="auto">
            <a:xfrm>
              <a:off x="2000250" y="4579937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17" name="Line 94"/>
            <p:cNvSpPr>
              <a:spLocks noChangeShapeType="1"/>
            </p:cNvSpPr>
            <p:nvPr/>
          </p:nvSpPr>
          <p:spPr bwMode="auto">
            <a:xfrm flipV="1">
              <a:off x="2093913" y="4579937"/>
              <a:ext cx="0" cy="1666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18" name="Freeform 95"/>
            <p:cNvSpPr>
              <a:spLocks/>
            </p:cNvSpPr>
            <p:nvPr/>
          </p:nvSpPr>
          <p:spPr bwMode="auto">
            <a:xfrm>
              <a:off x="1028700" y="3854450"/>
              <a:ext cx="1065213" cy="381000"/>
            </a:xfrm>
            <a:custGeom>
              <a:avLst/>
              <a:gdLst>
                <a:gd name="T0" fmla="*/ 2147483647 w 671"/>
                <a:gd name="T1" fmla="*/ 2147483647 h 240"/>
                <a:gd name="T2" fmla="*/ 2147483647 w 671"/>
                <a:gd name="T3" fmla="*/ 0 h 240"/>
                <a:gd name="T4" fmla="*/ 0 w 671"/>
                <a:gd name="T5" fmla="*/ 0 h 240"/>
                <a:gd name="T6" fmla="*/ 0 60000 65536"/>
                <a:gd name="T7" fmla="*/ 0 60000 65536"/>
                <a:gd name="T8" fmla="*/ 0 60000 65536"/>
                <a:gd name="T9" fmla="*/ 0 w 671"/>
                <a:gd name="T10" fmla="*/ 0 h 240"/>
                <a:gd name="T11" fmla="*/ 671 w 671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1" h="240">
                  <a:moveTo>
                    <a:pt x="671" y="240"/>
                  </a:moveTo>
                  <a:lnTo>
                    <a:pt x="671" y="0"/>
                  </a:lnTo>
                  <a:lnTo>
                    <a:pt x="0" y="0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19" name="Group 102"/>
            <p:cNvGrpSpPr>
              <a:grpSpLocks/>
            </p:cNvGrpSpPr>
            <p:nvPr/>
          </p:nvGrpSpPr>
          <p:grpSpPr bwMode="auto">
            <a:xfrm>
              <a:off x="981075" y="3741737"/>
              <a:ext cx="266700" cy="223838"/>
              <a:chOff x="618" y="2562"/>
              <a:chExt cx="168" cy="141"/>
            </a:xfrm>
          </p:grpSpPr>
          <p:grpSp>
            <p:nvGrpSpPr>
              <p:cNvPr id="196" name="Group 98"/>
              <p:cNvGrpSpPr>
                <a:grpSpLocks/>
              </p:cNvGrpSpPr>
              <p:nvPr/>
            </p:nvGrpSpPr>
            <p:grpSpPr bwMode="auto">
              <a:xfrm>
                <a:off x="618" y="2562"/>
                <a:ext cx="118" cy="141"/>
                <a:chOff x="618" y="2562"/>
                <a:chExt cx="118" cy="141"/>
              </a:xfrm>
            </p:grpSpPr>
            <p:sp>
              <p:nvSpPr>
                <p:cNvPr id="200" name="Freeform 96"/>
                <p:cNvSpPr>
                  <a:spLocks/>
                </p:cNvSpPr>
                <p:nvPr/>
              </p:nvSpPr>
              <p:spPr bwMode="auto">
                <a:xfrm>
                  <a:off x="618" y="2562"/>
                  <a:ext cx="118" cy="141"/>
                </a:xfrm>
                <a:custGeom>
                  <a:avLst/>
                  <a:gdLst>
                    <a:gd name="T0" fmla="*/ 118 w 118"/>
                    <a:gd name="T1" fmla="*/ 70 h 141"/>
                    <a:gd name="T2" fmla="*/ 0 w 118"/>
                    <a:gd name="T3" fmla="*/ 0 h 141"/>
                    <a:gd name="T4" fmla="*/ 0 w 118"/>
                    <a:gd name="T5" fmla="*/ 141 h 141"/>
                    <a:gd name="T6" fmla="*/ 118 w 118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1"/>
                    <a:gd name="T14" fmla="*/ 118 w 118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1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201" name="Freeform 97"/>
                <p:cNvSpPr>
                  <a:spLocks/>
                </p:cNvSpPr>
                <p:nvPr/>
              </p:nvSpPr>
              <p:spPr bwMode="auto">
                <a:xfrm>
                  <a:off x="618" y="2562"/>
                  <a:ext cx="118" cy="141"/>
                </a:xfrm>
                <a:custGeom>
                  <a:avLst/>
                  <a:gdLst>
                    <a:gd name="T0" fmla="*/ 118 w 118"/>
                    <a:gd name="T1" fmla="*/ 70 h 141"/>
                    <a:gd name="T2" fmla="*/ 0 w 118"/>
                    <a:gd name="T3" fmla="*/ 0 h 141"/>
                    <a:gd name="T4" fmla="*/ 0 w 118"/>
                    <a:gd name="T5" fmla="*/ 141 h 141"/>
                    <a:gd name="T6" fmla="*/ 118 w 118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1"/>
                    <a:gd name="T14" fmla="*/ 118 w 118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1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197" name="Group 101"/>
              <p:cNvGrpSpPr>
                <a:grpSpLocks/>
              </p:cNvGrpSpPr>
              <p:nvPr/>
            </p:nvGrpSpPr>
            <p:grpSpPr bwMode="auto">
              <a:xfrm>
                <a:off x="746" y="2614"/>
                <a:ext cx="40" cy="36"/>
                <a:chOff x="746" y="2614"/>
                <a:chExt cx="40" cy="36"/>
              </a:xfrm>
            </p:grpSpPr>
            <p:sp>
              <p:nvSpPr>
                <p:cNvPr id="198" name="Oval 99"/>
                <p:cNvSpPr>
                  <a:spLocks noChangeArrowheads="1"/>
                </p:cNvSpPr>
                <p:nvPr/>
              </p:nvSpPr>
              <p:spPr bwMode="auto">
                <a:xfrm>
                  <a:off x="746" y="2614"/>
                  <a:ext cx="40" cy="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99" name="Oval 100"/>
                <p:cNvSpPr>
                  <a:spLocks noChangeArrowheads="1"/>
                </p:cNvSpPr>
                <p:nvPr/>
              </p:nvSpPr>
              <p:spPr bwMode="auto">
                <a:xfrm>
                  <a:off x="746" y="2614"/>
                  <a:ext cx="40" cy="36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grpSp>
          <p:nvGrpSpPr>
            <p:cNvPr id="20" name="Group 109"/>
            <p:cNvGrpSpPr>
              <a:grpSpLocks/>
            </p:cNvGrpSpPr>
            <p:nvPr/>
          </p:nvGrpSpPr>
          <p:grpSpPr bwMode="auto">
            <a:xfrm>
              <a:off x="1624013" y="3741737"/>
              <a:ext cx="266700" cy="223838"/>
              <a:chOff x="1023" y="2562"/>
              <a:chExt cx="168" cy="141"/>
            </a:xfrm>
          </p:grpSpPr>
          <p:grpSp>
            <p:nvGrpSpPr>
              <p:cNvPr id="190" name="Group 105"/>
              <p:cNvGrpSpPr>
                <a:grpSpLocks/>
              </p:cNvGrpSpPr>
              <p:nvPr/>
            </p:nvGrpSpPr>
            <p:grpSpPr bwMode="auto">
              <a:xfrm>
                <a:off x="1023" y="2562"/>
                <a:ext cx="119" cy="141"/>
                <a:chOff x="1023" y="2562"/>
                <a:chExt cx="119" cy="141"/>
              </a:xfrm>
            </p:grpSpPr>
            <p:sp>
              <p:nvSpPr>
                <p:cNvPr id="194" name="Freeform 103"/>
                <p:cNvSpPr>
                  <a:spLocks/>
                </p:cNvSpPr>
                <p:nvPr/>
              </p:nvSpPr>
              <p:spPr bwMode="auto">
                <a:xfrm>
                  <a:off x="1023" y="2562"/>
                  <a:ext cx="119" cy="141"/>
                </a:xfrm>
                <a:custGeom>
                  <a:avLst/>
                  <a:gdLst>
                    <a:gd name="T0" fmla="*/ 119 w 119"/>
                    <a:gd name="T1" fmla="*/ 70 h 141"/>
                    <a:gd name="T2" fmla="*/ 0 w 119"/>
                    <a:gd name="T3" fmla="*/ 0 h 141"/>
                    <a:gd name="T4" fmla="*/ 0 w 119"/>
                    <a:gd name="T5" fmla="*/ 141 h 141"/>
                    <a:gd name="T6" fmla="*/ 119 w 119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119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9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95" name="Freeform 104"/>
                <p:cNvSpPr>
                  <a:spLocks/>
                </p:cNvSpPr>
                <p:nvPr/>
              </p:nvSpPr>
              <p:spPr bwMode="auto">
                <a:xfrm>
                  <a:off x="1023" y="2562"/>
                  <a:ext cx="119" cy="141"/>
                </a:xfrm>
                <a:custGeom>
                  <a:avLst/>
                  <a:gdLst>
                    <a:gd name="T0" fmla="*/ 119 w 119"/>
                    <a:gd name="T1" fmla="*/ 70 h 141"/>
                    <a:gd name="T2" fmla="*/ 0 w 119"/>
                    <a:gd name="T3" fmla="*/ 0 h 141"/>
                    <a:gd name="T4" fmla="*/ 0 w 119"/>
                    <a:gd name="T5" fmla="*/ 141 h 141"/>
                    <a:gd name="T6" fmla="*/ 119 w 119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119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9" y="7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191" name="Group 108"/>
              <p:cNvGrpSpPr>
                <a:grpSpLocks/>
              </p:cNvGrpSpPr>
              <p:nvPr/>
            </p:nvGrpSpPr>
            <p:grpSpPr bwMode="auto">
              <a:xfrm>
                <a:off x="1151" y="2614"/>
                <a:ext cx="40" cy="36"/>
                <a:chOff x="1151" y="2614"/>
                <a:chExt cx="40" cy="36"/>
              </a:xfrm>
            </p:grpSpPr>
            <p:sp>
              <p:nvSpPr>
                <p:cNvPr id="192" name="Oval 106"/>
                <p:cNvSpPr>
                  <a:spLocks noChangeArrowheads="1"/>
                </p:cNvSpPr>
                <p:nvPr/>
              </p:nvSpPr>
              <p:spPr bwMode="auto">
                <a:xfrm>
                  <a:off x="1151" y="2614"/>
                  <a:ext cx="40" cy="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93" name="Oval 107"/>
                <p:cNvSpPr>
                  <a:spLocks noChangeArrowheads="1"/>
                </p:cNvSpPr>
                <p:nvPr/>
              </p:nvSpPr>
              <p:spPr bwMode="auto">
                <a:xfrm>
                  <a:off x="1151" y="2614"/>
                  <a:ext cx="40" cy="36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sp>
          <p:nvSpPr>
            <p:cNvPr id="21" name="Freeform 110"/>
            <p:cNvSpPr>
              <a:spLocks/>
            </p:cNvSpPr>
            <p:nvPr/>
          </p:nvSpPr>
          <p:spPr bwMode="auto">
            <a:xfrm>
              <a:off x="1341438" y="3854450"/>
              <a:ext cx="752475" cy="1227137"/>
            </a:xfrm>
            <a:custGeom>
              <a:avLst/>
              <a:gdLst>
                <a:gd name="T0" fmla="*/ 0 w 474"/>
                <a:gd name="T1" fmla="*/ 0 h 773"/>
                <a:gd name="T2" fmla="*/ 0 w 474"/>
                <a:gd name="T3" fmla="*/ 2147483647 h 773"/>
                <a:gd name="T4" fmla="*/ 2147483647 w 474"/>
                <a:gd name="T5" fmla="*/ 2147483647 h 773"/>
                <a:gd name="T6" fmla="*/ 2147483647 w 474"/>
                <a:gd name="T7" fmla="*/ 2147483647 h 773"/>
                <a:gd name="T8" fmla="*/ 2147483647 w 474"/>
                <a:gd name="T9" fmla="*/ 2147483647 h 7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4"/>
                <a:gd name="T16" fmla="*/ 0 h 773"/>
                <a:gd name="T17" fmla="*/ 474 w 474"/>
                <a:gd name="T18" fmla="*/ 773 h 7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4" h="773">
                  <a:moveTo>
                    <a:pt x="0" y="0"/>
                  </a:moveTo>
                  <a:lnTo>
                    <a:pt x="0" y="773"/>
                  </a:lnTo>
                  <a:lnTo>
                    <a:pt x="474" y="773"/>
                  </a:lnTo>
                  <a:lnTo>
                    <a:pt x="474" y="728"/>
                  </a:lnTo>
                  <a:lnTo>
                    <a:pt x="474" y="682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22" name="Line 111"/>
            <p:cNvSpPr>
              <a:spLocks noChangeShapeType="1"/>
            </p:cNvSpPr>
            <p:nvPr/>
          </p:nvSpPr>
          <p:spPr bwMode="auto">
            <a:xfrm flipH="1">
              <a:off x="682625" y="4411662"/>
              <a:ext cx="877888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23" name="Line 112"/>
            <p:cNvSpPr>
              <a:spLocks noChangeShapeType="1"/>
            </p:cNvSpPr>
            <p:nvPr/>
          </p:nvSpPr>
          <p:spPr bwMode="auto">
            <a:xfrm>
              <a:off x="2093913" y="4691062"/>
              <a:ext cx="0" cy="27940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24" name="Freeform 113"/>
            <p:cNvSpPr>
              <a:spLocks/>
            </p:cNvSpPr>
            <p:nvPr/>
          </p:nvSpPr>
          <p:spPr bwMode="auto">
            <a:xfrm>
              <a:off x="2376488" y="4411662"/>
              <a:ext cx="1003300" cy="503238"/>
            </a:xfrm>
            <a:custGeom>
              <a:avLst/>
              <a:gdLst>
                <a:gd name="T0" fmla="*/ 0 w 632"/>
                <a:gd name="T1" fmla="*/ 2147483647 h 317"/>
                <a:gd name="T2" fmla="*/ 0 w 632"/>
                <a:gd name="T3" fmla="*/ 2147483647 h 317"/>
                <a:gd name="T4" fmla="*/ 2147483647 w 632"/>
                <a:gd name="T5" fmla="*/ 2147483647 h 317"/>
                <a:gd name="T6" fmla="*/ 2147483647 w 632"/>
                <a:gd name="T7" fmla="*/ 0 h 317"/>
                <a:gd name="T8" fmla="*/ 2147483647 w 632"/>
                <a:gd name="T9" fmla="*/ 0 h 3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2"/>
                <a:gd name="T16" fmla="*/ 0 h 317"/>
                <a:gd name="T17" fmla="*/ 632 w 632"/>
                <a:gd name="T18" fmla="*/ 317 h 3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2" h="317">
                  <a:moveTo>
                    <a:pt x="0" y="70"/>
                  </a:moveTo>
                  <a:lnTo>
                    <a:pt x="0" y="317"/>
                  </a:lnTo>
                  <a:lnTo>
                    <a:pt x="474" y="317"/>
                  </a:lnTo>
                  <a:lnTo>
                    <a:pt x="474" y="0"/>
                  </a:lnTo>
                  <a:lnTo>
                    <a:pt x="632" y="0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25" name="Rectangle 114"/>
            <p:cNvSpPr>
              <a:spLocks noChangeArrowheads="1"/>
            </p:cNvSpPr>
            <p:nvPr/>
          </p:nvSpPr>
          <p:spPr bwMode="auto">
            <a:xfrm>
              <a:off x="444500" y="3709987"/>
              <a:ext cx="236547" cy="2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724219"/>
              <a:r>
                <a:rPr lang="en-US" sz="1235">
                  <a:solidFill>
                    <a:srgbClr val="000000"/>
                  </a:solidFill>
                </a:rPr>
                <a:t>clk</a:t>
              </a:r>
              <a:endParaRPr lang="en-US" sz="1588"/>
            </a:p>
          </p:txBody>
        </p:sp>
        <p:sp>
          <p:nvSpPr>
            <p:cNvPr id="26" name="Rectangle 115"/>
            <p:cNvSpPr>
              <a:spLocks noChangeArrowheads="1"/>
            </p:cNvSpPr>
            <p:nvPr/>
          </p:nvSpPr>
          <p:spPr bwMode="auto">
            <a:xfrm>
              <a:off x="525463" y="4291012"/>
              <a:ext cx="144558" cy="2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724219"/>
              <a:r>
                <a:rPr lang="en-US" sz="1235">
                  <a:solidFill>
                    <a:srgbClr val="000000"/>
                  </a:solidFill>
                </a:rPr>
                <a:t>D</a:t>
              </a:r>
              <a:endParaRPr lang="en-US" sz="1588"/>
            </a:p>
          </p:txBody>
        </p:sp>
        <p:grpSp>
          <p:nvGrpSpPr>
            <p:cNvPr id="27" name="Group 122"/>
            <p:cNvGrpSpPr>
              <a:grpSpLocks/>
            </p:cNvGrpSpPr>
            <p:nvPr/>
          </p:nvGrpSpPr>
          <p:grpSpPr bwMode="auto">
            <a:xfrm>
              <a:off x="3190875" y="4300537"/>
              <a:ext cx="268288" cy="223838"/>
              <a:chOff x="2010" y="2914"/>
              <a:chExt cx="169" cy="141"/>
            </a:xfrm>
          </p:grpSpPr>
          <p:grpSp>
            <p:nvGrpSpPr>
              <p:cNvPr id="184" name="Group 118"/>
              <p:cNvGrpSpPr>
                <a:grpSpLocks/>
              </p:cNvGrpSpPr>
              <p:nvPr/>
            </p:nvGrpSpPr>
            <p:grpSpPr bwMode="auto">
              <a:xfrm>
                <a:off x="2010" y="2914"/>
                <a:ext cx="119" cy="141"/>
                <a:chOff x="2010" y="2914"/>
                <a:chExt cx="119" cy="141"/>
              </a:xfrm>
            </p:grpSpPr>
            <p:sp>
              <p:nvSpPr>
                <p:cNvPr id="188" name="Freeform 116"/>
                <p:cNvSpPr>
                  <a:spLocks/>
                </p:cNvSpPr>
                <p:nvPr/>
              </p:nvSpPr>
              <p:spPr bwMode="auto">
                <a:xfrm>
                  <a:off x="2010" y="2914"/>
                  <a:ext cx="119" cy="141"/>
                </a:xfrm>
                <a:custGeom>
                  <a:avLst/>
                  <a:gdLst>
                    <a:gd name="T0" fmla="*/ 119 w 119"/>
                    <a:gd name="T1" fmla="*/ 70 h 141"/>
                    <a:gd name="T2" fmla="*/ 0 w 119"/>
                    <a:gd name="T3" fmla="*/ 0 h 141"/>
                    <a:gd name="T4" fmla="*/ 0 w 119"/>
                    <a:gd name="T5" fmla="*/ 141 h 141"/>
                    <a:gd name="T6" fmla="*/ 119 w 119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119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9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89" name="Freeform 117"/>
                <p:cNvSpPr>
                  <a:spLocks/>
                </p:cNvSpPr>
                <p:nvPr/>
              </p:nvSpPr>
              <p:spPr bwMode="auto">
                <a:xfrm>
                  <a:off x="2010" y="2914"/>
                  <a:ext cx="119" cy="141"/>
                </a:xfrm>
                <a:custGeom>
                  <a:avLst/>
                  <a:gdLst>
                    <a:gd name="T0" fmla="*/ 119 w 119"/>
                    <a:gd name="T1" fmla="*/ 70 h 141"/>
                    <a:gd name="T2" fmla="*/ 0 w 119"/>
                    <a:gd name="T3" fmla="*/ 0 h 141"/>
                    <a:gd name="T4" fmla="*/ 0 w 119"/>
                    <a:gd name="T5" fmla="*/ 141 h 141"/>
                    <a:gd name="T6" fmla="*/ 119 w 119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9"/>
                    <a:gd name="T13" fmla="*/ 0 h 141"/>
                    <a:gd name="T14" fmla="*/ 119 w 119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9" h="141">
                      <a:moveTo>
                        <a:pt x="119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9" y="7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185" name="Group 121"/>
              <p:cNvGrpSpPr>
                <a:grpSpLocks/>
              </p:cNvGrpSpPr>
              <p:nvPr/>
            </p:nvGrpSpPr>
            <p:grpSpPr bwMode="auto">
              <a:xfrm>
                <a:off x="2139" y="2966"/>
                <a:ext cx="40" cy="36"/>
                <a:chOff x="2139" y="2966"/>
                <a:chExt cx="40" cy="36"/>
              </a:xfrm>
            </p:grpSpPr>
            <p:sp>
              <p:nvSpPr>
                <p:cNvPr id="186" name="Oval 119"/>
                <p:cNvSpPr>
                  <a:spLocks noChangeArrowheads="1"/>
                </p:cNvSpPr>
                <p:nvPr/>
              </p:nvSpPr>
              <p:spPr bwMode="auto">
                <a:xfrm>
                  <a:off x="2139" y="2966"/>
                  <a:ext cx="40" cy="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87" name="Oval 120"/>
                <p:cNvSpPr>
                  <a:spLocks noChangeArrowheads="1"/>
                </p:cNvSpPr>
                <p:nvPr/>
              </p:nvSpPr>
              <p:spPr bwMode="auto">
                <a:xfrm>
                  <a:off x="2139" y="2966"/>
                  <a:ext cx="40" cy="36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sp>
          <p:nvSpPr>
            <p:cNvPr id="28" name="Line 123"/>
            <p:cNvSpPr>
              <a:spLocks noChangeShapeType="1"/>
            </p:cNvSpPr>
            <p:nvPr/>
          </p:nvSpPr>
          <p:spPr bwMode="auto">
            <a:xfrm>
              <a:off x="1687513" y="4411662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29" name="Group 130"/>
            <p:cNvGrpSpPr>
              <a:grpSpLocks/>
            </p:cNvGrpSpPr>
            <p:nvPr/>
          </p:nvGrpSpPr>
          <p:grpSpPr bwMode="auto">
            <a:xfrm>
              <a:off x="1420813" y="4300537"/>
              <a:ext cx="266700" cy="223838"/>
              <a:chOff x="895" y="2914"/>
              <a:chExt cx="168" cy="141"/>
            </a:xfrm>
          </p:grpSpPr>
          <p:grpSp>
            <p:nvGrpSpPr>
              <p:cNvPr id="178" name="Group 126"/>
              <p:cNvGrpSpPr>
                <a:grpSpLocks/>
              </p:cNvGrpSpPr>
              <p:nvPr/>
            </p:nvGrpSpPr>
            <p:grpSpPr bwMode="auto">
              <a:xfrm>
                <a:off x="895" y="2914"/>
                <a:ext cx="118" cy="141"/>
                <a:chOff x="895" y="2914"/>
                <a:chExt cx="118" cy="141"/>
              </a:xfrm>
            </p:grpSpPr>
            <p:sp>
              <p:nvSpPr>
                <p:cNvPr id="182" name="Freeform 124"/>
                <p:cNvSpPr>
                  <a:spLocks/>
                </p:cNvSpPr>
                <p:nvPr/>
              </p:nvSpPr>
              <p:spPr bwMode="auto">
                <a:xfrm>
                  <a:off x="895" y="2914"/>
                  <a:ext cx="118" cy="141"/>
                </a:xfrm>
                <a:custGeom>
                  <a:avLst/>
                  <a:gdLst>
                    <a:gd name="T0" fmla="*/ 118 w 118"/>
                    <a:gd name="T1" fmla="*/ 70 h 141"/>
                    <a:gd name="T2" fmla="*/ 0 w 118"/>
                    <a:gd name="T3" fmla="*/ 0 h 141"/>
                    <a:gd name="T4" fmla="*/ 0 w 118"/>
                    <a:gd name="T5" fmla="*/ 141 h 141"/>
                    <a:gd name="T6" fmla="*/ 118 w 118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1"/>
                    <a:gd name="T14" fmla="*/ 118 w 118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1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83" name="Freeform 125"/>
                <p:cNvSpPr>
                  <a:spLocks/>
                </p:cNvSpPr>
                <p:nvPr/>
              </p:nvSpPr>
              <p:spPr bwMode="auto">
                <a:xfrm>
                  <a:off x="895" y="2914"/>
                  <a:ext cx="118" cy="141"/>
                </a:xfrm>
                <a:custGeom>
                  <a:avLst/>
                  <a:gdLst>
                    <a:gd name="T0" fmla="*/ 118 w 118"/>
                    <a:gd name="T1" fmla="*/ 70 h 141"/>
                    <a:gd name="T2" fmla="*/ 0 w 118"/>
                    <a:gd name="T3" fmla="*/ 0 h 141"/>
                    <a:gd name="T4" fmla="*/ 0 w 118"/>
                    <a:gd name="T5" fmla="*/ 141 h 141"/>
                    <a:gd name="T6" fmla="*/ 118 w 118"/>
                    <a:gd name="T7" fmla="*/ 70 h 14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8"/>
                    <a:gd name="T13" fmla="*/ 0 h 141"/>
                    <a:gd name="T14" fmla="*/ 118 w 118"/>
                    <a:gd name="T15" fmla="*/ 141 h 14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8" h="141">
                      <a:moveTo>
                        <a:pt x="118" y="70"/>
                      </a:move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18" y="70"/>
                      </a:lnTo>
                      <a:close/>
                    </a:path>
                  </a:pathLst>
                </a:custGeom>
                <a:noFill/>
                <a:ln w="2063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  <p:grpSp>
            <p:nvGrpSpPr>
              <p:cNvPr id="179" name="Group 129"/>
              <p:cNvGrpSpPr>
                <a:grpSpLocks/>
              </p:cNvGrpSpPr>
              <p:nvPr/>
            </p:nvGrpSpPr>
            <p:grpSpPr bwMode="auto">
              <a:xfrm>
                <a:off x="1023" y="2966"/>
                <a:ext cx="40" cy="36"/>
                <a:chOff x="1023" y="2966"/>
                <a:chExt cx="40" cy="36"/>
              </a:xfrm>
            </p:grpSpPr>
            <p:sp>
              <p:nvSpPr>
                <p:cNvPr id="180" name="Oval 127"/>
                <p:cNvSpPr>
                  <a:spLocks noChangeArrowheads="1"/>
                </p:cNvSpPr>
                <p:nvPr/>
              </p:nvSpPr>
              <p:spPr bwMode="auto">
                <a:xfrm>
                  <a:off x="1023" y="2966"/>
                  <a:ext cx="40" cy="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588"/>
                </a:p>
              </p:txBody>
            </p:sp>
            <p:sp>
              <p:nvSpPr>
                <p:cNvPr id="181" name="Oval 128"/>
                <p:cNvSpPr>
                  <a:spLocks noChangeArrowheads="1"/>
                </p:cNvSpPr>
                <p:nvPr/>
              </p:nvSpPr>
              <p:spPr bwMode="auto">
                <a:xfrm>
                  <a:off x="1023" y="2966"/>
                  <a:ext cx="40" cy="36"/>
                </a:xfrm>
                <a:prstGeom prst="ellipse">
                  <a:avLst/>
                </a:prstGeom>
                <a:noFill/>
                <a:ln w="20638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588"/>
                </a:p>
              </p:txBody>
            </p:sp>
          </p:grpSp>
        </p:grpSp>
        <p:grpSp>
          <p:nvGrpSpPr>
            <p:cNvPr id="30" name="Group 133"/>
            <p:cNvGrpSpPr>
              <a:grpSpLocks/>
            </p:cNvGrpSpPr>
            <p:nvPr/>
          </p:nvGrpSpPr>
          <p:grpSpPr bwMode="auto">
            <a:xfrm>
              <a:off x="1309688" y="3822700"/>
              <a:ext cx="63500" cy="55562"/>
              <a:chOff x="825" y="2613"/>
              <a:chExt cx="40" cy="35"/>
            </a:xfrm>
          </p:grpSpPr>
          <p:sp>
            <p:nvSpPr>
              <p:cNvPr id="176" name="Oval 131"/>
              <p:cNvSpPr>
                <a:spLocks noChangeArrowheads="1"/>
              </p:cNvSpPr>
              <p:nvPr/>
            </p:nvSpPr>
            <p:spPr bwMode="auto">
              <a:xfrm>
                <a:off x="825" y="2613"/>
                <a:ext cx="40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77" name="Oval 132"/>
              <p:cNvSpPr>
                <a:spLocks noChangeArrowheads="1"/>
              </p:cNvSpPr>
              <p:nvPr/>
            </p:nvSpPr>
            <p:spPr bwMode="auto">
              <a:xfrm>
                <a:off x="825" y="2613"/>
                <a:ext cx="40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31" name="Group 136"/>
            <p:cNvGrpSpPr>
              <a:grpSpLocks/>
            </p:cNvGrpSpPr>
            <p:nvPr/>
          </p:nvGrpSpPr>
          <p:grpSpPr bwMode="auto">
            <a:xfrm>
              <a:off x="2343150" y="4606925"/>
              <a:ext cx="61913" cy="55562"/>
              <a:chOff x="1476" y="3107"/>
              <a:chExt cx="39" cy="35"/>
            </a:xfrm>
          </p:grpSpPr>
          <p:sp>
            <p:nvSpPr>
              <p:cNvPr id="174" name="Oval 134"/>
              <p:cNvSpPr>
                <a:spLocks noChangeArrowheads="1"/>
              </p:cNvSpPr>
              <p:nvPr/>
            </p:nvSpPr>
            <p:spPr bwMode="auto">
              <a:xfrm>
                <a:off x="1476" y="3107"/>
                <a:ext cx="39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75" name="Oval 135"/>
              <p:cNvSpPr>
                <a:spLocks noChangeArrowheads="1"/>
              </p:cNvSpPr>
              <p:nvPr/>
            </p:nvSpPr>
            <p:spPr bwMode="auto">
              <a:xfrm>
                <a:off x="1476" y="3107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32" name="Line 137"/>
            <p:cNvSpPr>
              <a:spLocks noChangeShapeType="1"/>
            </p:cNvSpPr>
            <p:nvPr/>
          </p:nvSpPr>
          <p:spPr bwMode="auto">
            <a:xfrm>
              <a:off x="3441700" y="4411662"/>
              <a:ext cx="75247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33" name="Line 150"/>
            <p:cNvSpPr>
              <a:spLocks noChangeShapeType="1"/>
            </p:cNvSpPr>
            <p:nvPr/>
          </p:nvSpPr>
          <p:spPr bwMode="auto">
            <a:xfrm flipH="1">
              <a:off x="2366963" y="4660900"/>
              <a:ext cx="12700" cy="622300"/>
            </a:xfrm>
            <a:prstGeom prst="line">
              <a:avLst/>
            </a:prstGeom>
            <a:noFill/>
            <a:ln w="20638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34" name="Group 153"/>
            <p:cNvGrpSpPr>
              <a:grpSpLocks/>
            </p:cNvGrpSpPr>
            <p:nvPr/>
          </p:nvGrpSpPr>
          <p:grpSpPr bwMode="auto">
            <a:xfrm>
              <a:off x="2338388" y="4881562"/>
              <a:ext cx="61912" cy="55563"/>
              <a:chOff x="1473" y="3280"/>
              <a:chExt cx="39" cy="35"/>
            </a:xfrm>
          </p:grpSpPr>
          <p:sp>
            <p:nvSpPr>
              <p:cNvPr id="172" name="Oval 151"/>
              <p:cNvSpPr>
                <a:spLocks noChangeArrowheads="1"/>
              </p:cNvSpPr>
              <p:nvPr/>
            </p:nvSpPr>
            <p:spPr bwMode="auto">
              <a:xfrm>
                <a:off x="1473" y="3280"/>
                <a:ext cx="39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73" name="Oval 152"/>
              <p:cNvSpPr>
                <a:spLocks noChangeArrowheads="1"/>
              </p:cNvSpPr>
              <p:nvPr/>
            </p:nvSpPr>
            <p:spPr bwMode="auto">
              <a:xfrm>
                <a:off x="1473" y="3280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35" name="Group 159"/>
            <p:cNvGrpSpPr>
              <a:grpSpLocks/>
            </p:cNvGrpSpPr>
            <p:nvPr/>
          </p:nvGrpSpPr>
          <p:grpSpPr bwMode="auto">
            <a:xfrm>
              <a:off x="2062163" y="4587875"/>
              <a:ext cx="63500" cy="55562"/>
              <a:chOff x="1299" y="3095"/>
              <a:chExt cx="40" cy="35"/>
            </a:xfrm>
          </p:grpSpPr>
          <p:sp>
            <p:nvSpPr>
              <p:cNvPr id="170" name="Oval 157"/>
              <p:cNvSpPr>
                <a:spLocks noChangeArrowheads="1"/>
              </p:cNvSpPr>
              <p:nvPr/>
            </p:nvSpPr>
            <p:spPr bwMode="auto">
              <a:xfrm>
                <a:off x="1299" y="3095"/>
                <a:ext cx="40" cy="3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71" name="Oval 158"/>
              <p:cNvSpPr>
                <a:spLocks noChangeArrowheads="1"/>
              </p:cNvSpPr>
              <p:nvPr/>
            </p:nvSpPr>
            <p:spPr bwMode="auto">
              <a:xfrm>
                <a:off x="1299" y="3095"/>
                <a:ext cx="40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36" name="Line 160"/>
            <p:cNvSpPr>
              <a:spLocks noChangeShapeType="1"/>
            </p:cNvSpPr>
            <p:nvPr/>
          </p:nvSpPr>
          <p:spPr bwMode="auto">
            <a:xfrm flipH="1">
              <a:off x="682625" y="3854450"/>
              <a:ext cx="3778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37" name="Rectangle 161"/>
            <p:cNvSpPr>
              <a:spLocks noChangeArrowheads="1"/>
            </p:cNvSpPr>
            <p:nvPr/>
          </p:nvSpPr>
          <p:spPr bwMode="auto">
            <a:xfrm>
              <a:off x="2376488" y="4244975"/>
              <a:ext cx="501650" cy="390525"/>
            </a:xfrm>
            <a:prstGeom prst="rect">
              <a:avLst/>
            </a:prstGeom>
            <a:noFill/>
            <a:ln w="20638" cap="rnd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38" name="Group 164"/>
            <p:cNvGrpSpPr>
              <a:grpSpLocks/>
            </p:cNvGrpSpPr>
            <p:nvPr/>
          </p:nvGrpSpPr>
          <p:grpSpPr bwMode="auto">
            <a:xfrm>
              <a:off x="2579688" y="4132262"/>
              <a:ext cx="188912" cy="223838"/>
              <a:chOff x="1625" y="2808"/>
              <a:chExt cx="119" cy="141"/>
            </a:xfrm>
          </p:grpSpPr>
          <p:sp>
            <p:nvSpPr>
              <p:cNvPr id="168" name="Freeform 162"/>
              <p:cNvSpPr>
                <a:spLocks/>
              </p:cNvSpPr>
              <p:nvPr/>
            </p:nvSpPr>
            <p:spPr bwMode="auto">
              <a:xfrm>
                <a:off x="1625" y="2808"/>
                <a:ext cx="119" cy="141"/>
              </a:xfrm>
              <a:custGeom>
                <a:avLst/>
                <a:gdLst>
                  <a:gd name="T0" fmla="*/ 0 w 119"/>
                  <a:gd name="T1" fmla="*/ 71 h 141"/>
                  <a:gd name="T2" fmla="*/ 119 w 119"/>
                  <a:gd name="T3" fmla="*/ 0 h 141"/>
                  <a:gd name="T4" fmla="*/ 119 w 119"/>
                  <a:gd name="T5" fmla="*/ 141 h 141"/>
                  <a:gd name="T6" fmla="*/ 0 w 119"/>
                  <a:gd name="T7" fmla="*/ 71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0" y="71"/>
                    </a:moveTo>
                    <a:lnTo>
                      <a:pt x="119" y="0"/>
                    </a:lnTo>
                    <a:lnTo>
                      <a:pt x="119" y="14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69" name="Freeform 163"/>
              <p:cNvSpPr>
                <a:spLocks/>
              </p:cNvSpPr>
              <p:nvPr/>
            </p:nvSpPr>
            <p:spPr bwMode="auto">
              <a:xfrm>
                <a:off x="1625" y="2808"/>
                <a:ext cx="119" cy="141"/>
              </a:xfrm>
              <a:custGeom>
                <a:avLst/>
                <a:gdLst>
                  <a:gd name="T0" fmla="*/ 0 w 119"/>
                  <a:gd name="T1" fmla="*/ 71 h 141"/>
                  <a:gd name="T2" fmla="*/ 119 w 119"/>
                  <a:gd name="T3" fmla="*/ 0 h 141"/>
                  <a:gd name="T4" fmla="*/ 119 w 119"/>
                  <a:gd name="T5" fmla="*/ 141 h 141"/>
                  <a:gd name="T6" fmla="*/ 0 w 119"/>
                  <a:gd name="T7" fmla="*/ 71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0" y="71"/>
                    </a:moveTo>
                    <a:lnTo>
                      <a:pt x="119" y="0"/>
                    </a:lnTo>
                    <a:lnTo>
                      <a:pt x="119" y="141"/>
                    </a:lnTo>
                    <a:lnTo>
                      <a:pt x="0" y="71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39" name="Group 167"/>
            <p:cNvGrpSpPr>
              <a:grpSpLocks/>
            </p:cNvGrpSpPr>
            <p:nvPr/>
          </p:nvGrpSpPr>
          <p:grpSpPr bwMode="auto">
            <a:xfrm>
              <a:off x="2501900" y="4216400"/>
              <a:ext cx="61913" cy="55562"/>
              <a:chOff x="1576" y="2861"/>
              <a:chExt cx="39" cy="35"/>
            </a:xfrm>
          </p:grpSpPr>
          <p:sp>
            <p:nvSpPr>
              <p:cNvPr id="166" name="Oval 165"/>
              <p:cNvSpPr>
                <a:spLocks noChangeArrowheads="1"/>
              </p:cNvSpPr>
              <p:nvPr/>
            </p:nvSpPr>
            <p:spPr bwMode="auto">
              <a:xfrm>
                <a:off x="1576" y="2861"/>
                <a:ext cx="39" cy="3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67" name="Oval 166"/>
              <p:cNvSpPr>
                <a:spLocks noChangeArrowheads="1"/>
              </p:cNvSpPr>
              <p:nvPr/>
            </p:nvSpPr>
            <p:spPr bwMode="auto">
              <a:xfrm>
                <a:off x="1576" y="2861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0" name="Group 170"/>
            <p:cNvGrpSpPr>
              <a:grpSpLocks/>
            </p:cNvGrpSpPr>
            <p:nvPr/>
          </p:nvGrpSpPr>
          <p:grpSpPr bwMode="auto">
            <a:xfrm>
              <a:off x="2579688" y="4132262"/>
              <a:ext cx="188912" cy="223838"/>
              <a:chOff x="1625" y="2808"/>
              <a:chExt cx="119" cy="141"/>
            </a:xfrm>
          </p:grpSpPr>
          <p:sp>
            <p:nvSpPr>
              <p:cNvPr id="164" name="Freeform 168"/>
              <p:cNvSpPr>
                <a:spLocks/>
              </p:cNvSpPr>
              <p:nvPr/>
            </p:nvSpPr>
            <p:spPr bwMode="auto">
              <a:xfrm>
                <a:off x="1625" y="2808"/>
                <a:ext cx="119" cy="141"/>
              </a:xfrm>
              <a:custGeom>
                <a:avLst/>
                <a:gdLst>
                  <a:gd name="T0" fmla="*/ 0 w 119"/>
                  <a:gd name="T1" fmla="*/ 71 h 141"/>
                  <a:gd name="T2" fmla="*/ 119 w 119"/>
                  <a:gd name="T3" fmla="*/ 0 h 141"/>
                  <a:gd name="T4" fmla="*/ 119 w 119"/>
                  <a:gd name="T5" fmla="*/ 141 h 141"/>
                  <a:gd name="T6" fmla="*/ 0 w 119"/>
                  <a:gd name="T7" fmla="*/ 71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0" y="71"/>
                    </a:moveTo>
                    <a:lnTo>
                      <a:pt x="119" y="0"/>
                    </a:lnTo>
                    <a:lnTo>
                      <a:pt x="119" y="141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65" name="Freeform 169"/>
              <p:cNvSpPr>
                <a:spLocks/>
              </p:cNvSpPr>
              <p:nvPr/>
            </p:nvSpPr>
            <p:spPr bwMode="auto">
              <a:xfrm>
                <a:off x="1625" y="2808"/>
                <a:ext cx="119" cy="141"/>
              </a:xfrm>
              <a:custGeom>
                <a:avLst/>
                <a:gdLst>
                  <a:gd name="T0" fmla="*/ 0 w 119"/>
                  <a:gd name="T1" fmla="*/ 71 h 141"/>
                  <a:gd name="T2" fmla="*/ 119 w 119"/>
                  <a:gd name="T3" fmla="*/ 0 h 141"/>
                  <a:gd name="T4" fmla="*/ 119 w 119"/>
                  <a:gd name="T5" fmla="*/ 141 h 141"/>
                  <a:gd name="T6" fmla="*/ 0 w 119"/>
                  <a:gd name="T7" fmla="*/ 71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0" y="71"/>
                    </a:moveTo>
                    <a:lnTo>
                      <a:pt x="119" y="0"/>
                    </a:lnTo>
                    <a:lnTo>
                      <a:pt x="119" y="141"/>
                    </a:lnTo>
                    <a:lnTo>
                      <a:pt x="0" y="71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1" name="Group 173"/>
            <p:cNvGrpSpPr>
              <a:grpSpLocks/>
            </p:cNvGrpSpPr>
            <p:nvPr/>
          </p:nvGrpSpPr>
          <p:grpSpPr bwMode="auto">
            <a:xfrm>
              <a:off x="2501900" y="4216400"/>
              <a:ext cx="61913" cy="55562"/>
              <a:chOff x="1576" y="2861"/>
              <a:chExt cx="39" cy="35"/>
            </a:xfrm>
          </p:grpSpPr>
          <p:sp>
            <p:nvSpPr>
              <p:cNvPr id="162" name="Oval 171"/>
              <p:cNvSpPr>
                <a:spLocks noChangeArrowheads="1"/>
              </p:cNvSpPr>
              <p:nvPr/>
            </p:nvSpPr>
            <p:spPr bwMode="auto">
              <a:xfrm>
                <a:off x="1576" y="2861"/>
                <a:ext cx="39" cy="3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63" name="Oval 172"/>
              <p:cNvSpPr>
                <a:spLocks noChangeArrowheads="1"/>
              </p:cNvSpPr>
              <p:nvPr/>
            </p:nvSpPr>
            <p:spPr bwMode="auto">
              <a:xfrm>
                <a:off x="1576" y="2861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2" name="Group 176"/>
            <p:cNvGrpSpPr>
              <a:grpSpLocks/>
            </p:cNvGrpSpPr>
            <p:nvPr/>
          </p:nvGrpSpPr>
          <p:grpSpPr bwMode="auto">
            <a:xfrm>
              <a:off x="2501900" y="4524375"/>
              <a:ext cx="187325" cy="222250"/>
              <a:chOff x="1576" y="3055"/>
              <a:chExt cx="118" cy="140"/>
            </a:xfrm>
          </p:grpSpPr>
          <p:sp>
            <p:nvSpPr>
              <p:cNvPr id="160" name="Freeform 174"/>
              <p:cNvSpPr>
                <a:spLocks/>
              </p:cNvSpPr>
              <p:nvPr/>
            </p:nvSpPr>
            <p:spPr bwMode="auto">
              <a:xfrm>
                <a:off x="1576" y="3055"/>
                <a:ext cx="118" cy="140"/>
              </a:xfrm>
              <a:custGeom>
                <a:avLst/>
                <a:gdLst>
                  <a:gd name="T0" fmla="*/ 118 w 118"/>
                  <a:gd name="T1" fmla="*/ 70 h 140"/>
                  <a:gd name="T2" fmla="*/ 0 w 118"/>
                  <a:gd name="T3" fmla="*/ 0 h 140"/>
                  <a:gd name="T4" fmla="*/ 0 w 118"/>
                  <a:gd name="T5" fmla="*/ 140 h 140"/>
                  <a:gd name="T6" fmla="*/ 118 w 118"/>
                  <a:gd name="T7" fmla="*/ 7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0"/>
                  <a:gd name="T14" fmla="*/ 118 w 118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0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61" name="Freeform 175"/>
              <p:cNvSpPr>
                <a:spLocks/>
              </p:cNvSpPr>
              <p:nvPr/>
            </p:nvSpPr>
            <p:spPr bwMode="auto">
              <a:xfrm>
                <a:off x="1576" y="3055"/>
                <a:ext cx="118" cy="140"/>
              </a:xfrm>
              <a:custGeom>
                <a:avLst/>
                <a:gdLst>
                  <a:gd name="T0" fmla="*/ 118 w 118"/>
                  <a:gd name="T1" fmla="*/ 70 h 140"/>
                  <a:gd name="T2" fmla="*/ 0 w 118"/>
                  <a:gd name="T3" fmla="*/ 0 h 140"/>
                  <a:gd name="T4" fmla="*/ 0 w 118"/>
                  <a:gd name="T5" fmla="*/ 140 h 140"/>
                  <a:gd name="T6" fmla="*/ 118 w 118"/>
                  <a:gd name="T7" fmla="*/ 7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0"/>
                  <a:gd name="T14" fmla="*/ 118 w 118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0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3" name="Group 179"/>
            <p:cNvGrpSpPr>
              <a:grpSpLocks/>
            </p:cNvGrpSpPr>
            <p:nvPr/>
          </p:nvGrpSpPr>
          <p:grpSpPr bwMode="auto">
            <a:xfrm>
              <a:off x="2705100" y="4606925"/>
              <a:ext cx="63500" cy="57150"/>
              <a:chOff x="1704" y="3107"/>
              <a:chExt cx="40" cy="36"/>
            </a:xfrm>
          </p:grpSpPr>
          <p:sp>
            <p:nvSpPr>
              <p:cNvPr id="158" name="Oval 177"/>
              <p:cNvSpPr>
                <a:spLocks noChangeArrowheads="1"/>
              </p:cNvSpPr>
              <p:nvPr/>
            </p:nvSpPr>
            <p:spPr bwMode="auto">
              <a:xfrm>
                <a:off x="1704" y="3107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59" name="Oval 178"/>
              <p:cNvSpPr>
                <a:spLocks noChangeArrowheads="1"/>
              </p:cNvSpPr>
              <p:nvPr/>
            </p:nvSpPr>
            <p:spPr bwMode="auto">
              <a:xfrm>
                <a:off x="1704" y="3107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4" name="Group 182"/>
            <p:cNvGrpSpPr>
              <a:grpSpLocks/>
            </p:cNvGrpSpPr>
            <p:nvPr/>
          </p:nvGrpSpPr>
          <p:grpSpPr bwMode="auto">
            <a:xfrm>
              <a:off x="2501900" y="4524375"/>
              <a:ext cx="187325" cy="222250"/>
              <a:chOff x="1576" y="3055"/>
              <a:chExt cx="118" cy="140"/>
            </a:xfrm>
          </p:grpSpPr>
          <p:sp>
            <p:nvSpPr>
              <p:cNvPr id="156" name="Freeform 180"/>
              <p:cNvSpPr>
                <a:spLocks/>
              </p:cNvSpPr>
              <p:nvPr/>
            </p:nvSpPr>
            <p:spPr bwMode="auto">
              <a:xfrm>
                <a:off x="1576" y="3055"/>
                <a:ext cx="118" cy="140"/>
              </a:xfrm>
              <a:custGeom>
                <a:avLst/>
                <a:gdLst>
                  <a:gd name="T0" fmla="*/ 118 w 118"/>
                  <a:gd name="T1" fmla="*/ 70 h 140"/>
                  <a:gd name="T2" fmla="*/ 0 w 118"/>
                  <a:gd name="T3" fmla="*/ 0 h 140"/>
                  <a:gd name="T4" fmla="*/ 0 w 118"/>
                  <a:gd name="T5" fmla="*/ 140 h 140"/>
                  <a:gd name="T6" fmla="*/ 118 w 118"/>
                  <a:gd name="T7" fmla="*/ 7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0"/>
                  <a:gd name="T14" fmla="*/ 118 w 118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0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57" name="Freeform 181"/>
              <p:cNvSpPr>
                <a:spLocks/>
              </p:cNvSpPr>
              <p:nvPr/>
            </p:nvSpPr>
            <p:spPr bwMode="auto">
              <a:xfrm>
                <a:off x="1576" y="3055"/>
                <a:ext cx="118" cy="140"/>
              </a:xfrm>
              <a:custGeom>
                <a:avLst/>
                <a:gdLst>
                  <a:gd name="T0" fmla="*/ 118 w 118"/>
                  <a:gd name="T1" fmla="*/ 70 h 140"/>
                  <a:gd name="T2" fmla="*/ 0 w 118"/>
                  <a:gd name="T3" fmla="*/ 0 h 140"/>
                  <a:gd name="T4" fmla="*/ 0 w 118"/>
                  <a:gd name="T5" fmla="*/ 140 h 140"/>
                  <a:gd name="T6" fmla="*/ 118 w 118"/>
                  <a:gd name="T7" fmla="*/ 70 h 1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0"/>
                  <a:gd name="T14" fmla="*/ 118 w 118"/>
                  <a:gd name="T15" fmla="*/ 140 h 1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0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0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5" name="Group 185"/>
            <p:cNvGrpSpPr>
              <a:grpSpLocks/>
            </p:cNvGrpSpPr>
            <p:nvPr/>
          </p:nvGrpSpPr>
          <p:grpSpPr bwMode="auto">
            <a:xfrm>
              <a:off x="2705100" y="4606925"/>
              <a:ext cx="63500" cy="57150"/>
              <a:chOff x="1704" y="3107"/>
              <a:chExt cx="40" cy="36"/>
            </a:xfrm>
          </p:grpSpPr>
          <p:sp>
            <p:nvSpPr>
              <p:cNvPr id="154" name="Oval 183"/>
              <p:cNvSpPr>
                <a:spLocks noChangeArrowheads="1"/>
              </p:cNvSpPr>
              <p:nvPr/>
            </p:nvSpPr>
            <p:spPr bwMode="auto">
              <a:xfrm>
                <a:off x="1704" y="3107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55" name="Oval 184"/>
              <p:cNvSpPr>
                <a:spLocks noChangeArrowheads="1"/>
              </p:cNvSpPr>
              <p:nvPr/>
            </p:nvSpPr>
            <p:spPr bwMode="auto">
              <a:xfrm>
                <a:off x="1704" y="3107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46" name="Group 188"/>
            <p:cNvGrpSpPr>
              <a:grpSpLocks/>
            </p:cNvGrpSpPr>
            <p:nvPr/>
          </p:nvGrpSpPr>
          <p:grpSpPr bwMode="auto">
            <a:xfrm>
              <a:off x="1811338" y="4300537"/>
              <a:ext cx="376237" cy="223838"/>
              <a:chOff x="1141" y="2914"/>
              <a:chExt cx="237" cy="141"/>
            </a:xfrm>
          </p:grpSpPr>
          <p:sp>
            <p:nvSpPr>
              <p:cNvPr id="152" name="Freeform 186"/>
              <p:cNvSpPr>
                <a:spLocks/>
              </p:cNvSpPr>
              <p:nvPr/>
            </p:nvSpPr>
            <p:spPr bwMode="auto">
              <a:xfrm>
                <a:off x="1141" y="2914"/>
                <a:ext cx="237" cy="141"/>
              </a:xfrm>
              <a:custGeom>
                <a:avLst/>
                <a:gdLst>
                  <a:gd name="T0" fmla="*/ 0 w 237"/>
                  <a:gd name="T1" fmla="*/ 70 h 141"/>
                  <a:gd name="T2" fmla="*/ 119 w 237"/>
                  <a:gd name="T3" fmla="*/ 70 h 141"/>
                  <a:gd name="T4" fmla="*/ 119 w 237"/>
                  <a:gd name="T5" fmla="*/ 0 h 141"/>
                  <a:gd name="T6" fmla="*/ 237 w 237"/>
                  <a:gd name="T7" fmla="*/ 0 h 141"/>
                  <a:gd name="T8" fmla="*/ 237 w 237"/>
                  <a:gd name="T9" fmla="*/ 105 h 141"/>
                  <a:gd name="T10" fmla="*/ 237 w 237"/>
                  <a:gd name="T11" fmla="*/ 141 h 141"/>
                  <a:gd name="T12" fmla="*/ 119 w 237"/>
                  <a:gd name="T13" fmla="*/ 141 h 141"/>
                  <a:gd name="T14" fmla="*/ 119 w 237"/>
                  <a:gd name="T15" fmla="*/ 70 h 141"/>
                  <a:gd name="T16" fmla="*/ 0 w 237"/>
                  <a:gd name="T17" fmla="*/ 70 h 1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7"/>
                  <a:gd name="T28" fmla="*/ 0 h 141"/>
                  <a:gd name="T29" fmla="*/ 237 w 237"/>
                  <a:gd name="T30" fmla="*/ 141 h 1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7" h="141">
                    <a:moveTo>
                      <a:pt x="0" y="70"/>
                    </a:moveTo>
                    <a:lnTo>
                      <a:pt x="119" y="70"/>
                    </a:lnTo>
                    <a:lnTo>
                      <a:pt x="119" y="0"/>
                    </a:lnTo>
                    <a:lnTo>
                      <a:pt x="237" y="0"/>
                    </a:lnTo>
                    <a:lnTo>
                      <a:pt x="237" y="105"/>
                    </a:lnTo>
                    <a:lnTo>
                      <a:pt x="237" y="141"/>
                    </a:lnTo>
                    <a:lnTo>
                      <a:pt x="119" y="141"/>
                    </a:lnTo>
                    <a:lnTo>
                      <a:pt x="119" y="70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53" name="Freeform 187"/>
              <p:cNvSpPr>
                <a:spLocks/>
              </p:cNvSpPr>
              <p:nvPr/>
            </p:nvSpPr>
            <p:spPr bwMode="auto">
              <a:xfrm>
                <a:off x="1141" y="2914"/>
                <a:ext cx="237" cy="141"/>
              </a:xfrm>
              <a:custGeom>
                <a:avLst/>
                <a:gdLst>
                  <a:gd name="T0" fmla="*/ 0 w 237"/>
                  <a:gd name="T1" fmla="*/ 70 h 141"/>
                  <a:gd name="T2" fmla="*/ 119 w 237"/>
                  <a:gd name="T3" fmla="*/ 70 h 141"/>
                  <a:gd name="T4" fmla="*/ 119 w 237"/>
                  <a:gd name="T5" fmla="*/ 0 h 141"/>
                  <a:gd name="T6" fmla="*/ 237 w 237"/>
                  <a:gd name="T7" fmla="*/ 0 h 141"/>
                  <a:gd name="T8" fmla="*/ 237 w 237"/>
                  <a:gd name="T9" fmla="*/ 105 h 141"/>
                  <a:gd name="T10" fmla="*/ 237 w 237"/>
                  <a:gd name="T11" fmla="*/ 141 h 141"/>
                  <a:gd name="T12" fmla="*/ 119 w 237"/>
                  <a:gd name="T13" fmla="*/ 141 h 141"/>
                  <a:gd name="T14" fmla="*/ 119 w 237"/>
                  <a:gd name="T15" fmla="*/ 70 h 14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7"/>
                  <a:gd name="T25" fmla="*/ 0 h 141"/>
                  <a:gd name="T26" fmla="*/ 237 w 237"/>
                  <a:gd name="T27" fmla="*/ 141 h 14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7" h="141">
                    <a:moveTo>
                      <a:pt x="0" y="70"/>
                    </a:moveTo>
                    <a:lnTo>
                      <a:pt x="119" y="70"/>
                    </a:lnTo>
                    <a:lnTo>
                      <a:pt x="119" y="0"/>
                    </a:lnTo>
                    <a:lnTo>
                      <a:pt x="237" y="0"/>
                    </a:lnTo>
                    <a:lnTo>
                      <a:pt x="237" y="105"/>
                    </a:lnTo>
                    <a:lnTo>
                      <a:pt x="237" y="141"/>
                    </a:lnTo>
                    <a:lnTo>
                      <a:pt x="119" y="141"/>
                    </a:lnTo>
                    <a:lnTo>
                      <a:pt x="119" y="70"/>
                    </a:lnTo>
                  </a:path>
                </a:pathLst>
              </a:custGeom>
              <a:noFill/>
              <a:ln w="20638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47" name="Line 189"/>
            <p:cNvSpPr>
              <a:spLocks noChangeShapeType="1"/>
            </p:cNvSpPr>
            <p:nvPr/>
          </p:nvSpPr>
          <p:spPr bwMode="auto">
            <a:xfrm>
              <a:off x="2187575" y="4413250"/>
              <a:ext cx="188913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48" name="Line 190"/>
            <p:cNvSpPr>
              <a:spLocks noChangeShapeType="1"/>
            </p:cNvSpPr>
            <p:nvPr/>
          </p:nvSpPr>
          <p:spPr bwMode="auto">
            <a:xfrm>
              <a:off x="2000250" y="4244975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49" name="Line 191"/>
            <p:cNvSpPr>
              <a:spLocks noChangeShapeType="1"/>
            </p:cNvSpPr>
            <p:nvPr/>
          </p:nvSpPr>
          <p:spPr bwMode="auto">
            <a:xfrm>
              <a:off x="2000250" y="4579937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50" name="Line 192"/>
            <p:cNvSpPr>
              <a:spLocks noChangeShapeType="1"/>
            </p:cNvSpPr>
            <p:nvPr/>
          </p:nvSpPr>
          <p:spPr bwMode="auto">
            <a:xfrm flipV="1">
              <a:off x="2093913" y="4579937"/>
              <a:ext cx="0" cy="166688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51" name="Freeform 193"/>
            <p:cNvSpPr>
              <a:spLocks/>
            </p:cNvSpPr>
            <p:nvPr/>
          </p:nvSpPr>
          <p:spPr bwMode="auto">
            <a:xfrm>
              <a:off x="1028700" y="3854450"/>
              <a:ext cx="1065213" cy="381000"/>
            </a:xfrm>
            <a:custGeom>
              <a:avLst/>
              <a:gdLst>
                <a:gd name="T0" fmla="*/ 2147483647 w 671"/>
                <a:gd name="T1" fmla="*/ 2147483647 h 240"/>
                <a:gd name="T2" fmla="*/ 2147483647 w 671"/>
                <a:gd name="T3" fmla="*/ 0 h 240"/>
                <a:gd name="T4" fmla="*/ 0 w 671"/>
                <a:gd name="T5" fmla="*/ 0 h 240"/>
                <a:gd name="T6" fmla="*/ 0 60000 65536"/>
                <a:gd name="T7" fmla="*/ 0 60000 65536"/>
                <a:gd name="T8" fmla="*/ 0 60000 65536"/>
                <a:gd name="T9" fmla="*/ 0 w 671"/>
                <a:gd name="T10" fmla="*/ 0 h 240"/>
                <a:gd name="T11" fmla="*/ 671 w 671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71" h="240">
                  <a:moveTo>
                    <a:pt x="671" y="240"/>
                  </a:moveTo>
                  <a:lnTo>
                    <a:pt x="671" y="0"/>
                  </a:lnTo>
                  <a:lnTo>
                    <a:pt x="0" y="0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52" name="Group 196"/>
            <p:cNvGrpSpPr>
              <a:grpSpLocks/>
            </p:cNvGrpSpPr>
            <p:nvPr/>
          </p:nvGrpSpPr>
          <p:grpSpPr bwMode="auto">
            <a:xfrm>
              <a:off x="981075" y="3741737"/>
              <a:ext cx="187325" cy="223838"/>
              <a:chOff x="618" y="2562"/>
              <a:chExt cx="118" cy="141"/>
            </a:xfrm>
          </p:grpSpPr>
          <p:sp>
            <p:nvSpPr>
              <p:cNvPr id="150" name="Freeform 194"/>
              <p:cNvSpPr>
                <a:spLocks/>
              </p:cNvSpPr>
              <p:nvPr/>
            </p:nvSpPr>
            <p:spPr bwMode="auto">
              <a:xfrm>
                <a:off x="618" y="2562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51" name="Freeform 195"/>
              <p:cNvSpPr>
                <a:spLocks/>
              </p:cNvSpPr>
              <p:nvPr/>
            </p:nvSpPr>
            <p:spPr bwMode="auto">
              <a:xfrm>
                <a:off x="618" y="2562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3" name="Group 199"/>
            <p:cNvGrpSpPr>
              <a:grpSpLocks/>
            </p:cNvGrpSpPr>
            <p:nvPr/>
          </p:nvGrpSpPr>
          <p:grpSpPr bwMode="auto">
            <a:xfrm>
              <a:off x="1184275" y="3824287"/>
              <a:ext cx="63500" cy="57150"/>
              <a:chOff x="746" y="2614"/>
              <a:chExt cx="40" cy="36"/>
            </a:xfrm>
          </p:grpSpPr>
          <p:sp>
            <p:nvSpPr>
              <p:cNvPr id="148" name="Oval 197"/>
              <p:cNvSpPr>
                <a:spLocks noChangeArrowheads="1"/>
              </p:cNvSpPr>
              <p:nvPr/>
            </p:nvSpPr>
            <p:spPr bwMode="auto">
              <a:xfrm>
                <a:off x="746" y="2614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49" name="Oval 198"/>
              <p:cNvSpPr>
                <a:spLocks noChangeArrowheads="1"/>
              </p:cNvSpPr>
              <p:nvPr/>
            </p:nvSpPr>
            <p:spPr bwMode="auto">
              <a:xfrm>
                <a:off x="746" y="2614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4" name="Group 202"/>
            <p:cNvGrpSpPr>
              <a:grpSpLocks/>
            </p:cNvGrpSpPr>
            <p:nvPr/>
          </p:nvGrpSpPr>
          <p:grpSpPr bwMode="auto">
            <a:xfrm>
              <a:off x="981075" y="3741737"/>
              <a:ext cx="187325" cy="223838"/>
              <a:chOff x="618" y="2562"/>
              <a:chExt cx="118" cy="141"/>
            </a:xfrm>
          </p:grpSpPr>
          <p:sp>
            <p:nvSpPr>
              <p:cNvPr id="146" name="Freeform 200"/>
              <p:cNvSpPr>
                <a:spLocks/>
              </p:cNvSpPr>
              <p:nvPr/>
            </p:nvSpPr>
            <p:spPr bwMode="auto">
              <a:xfrm>
                <a:off x="618" y="2562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47" name="Freeform 201"/>
              <p:cNvSpPr>
                <a:spLocks/>
              </p:cNvSpPr>
              <p:nvPr/>
            </p:nvSpPr>
            <p:spPr bwMode="auto">
              <a:xfrm>
                <a:off x="618" y="2562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5" name="Group 205"/>
            <p:cNvGrpSpPr>
              <a:grpSpLocks/>
            </p:cNvGrpSpPr>
            <p:nvPr/>
          </p:nvGrpSpPr>
          <p:grpSpPr bwMode="auto">
            <a:xfrm>
              <a:off x="1184275" y="3824287"/>
              <a:ext cx="63500" cy="57150"/>
              <a:chOff x="746" y="2614"/>
              <a:chExt cx="40" cy="36"/>
            </a:xfrm>
          </p:grpSpPr>
          <p:sp>
            <p:nvSpPr>
              <p:cNvPr id="144" name="Oval 203"/>
              <p:cNvSpPr>
                <a:spLocks noChangeArrowheads="1"/>
              </p:cNvSpPr>
              <p:nvPr/>
            </p:nvSpPr>
            <p:spPr bwMode="auto">
              <a:xfrm>
                <a:off x="746" y="2614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45" name="Oval 204"/>
              <p:cNvSpPr>
                <a:spLocks noChangeArrowheads="1"/>
              </p:cNvSpPr>
              <p:nvPr/>
            </p:nvSpPr>
            <p:spPr bwMode="auto">
              <a:xfrm>
                <a:off x="746" y="2614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6" name="Group 208"/>
            <p:cNvGrpSpPr>
              <a:grpSpLocks/>
            </p:cNvGrpSpPr>
            <p:nvPr/>
          </p:nvGrpSpPr>
          <p:grpSpPr bwMode="auto">
            <a:xfrm>
              <a:off x="1624013" y="3741737"/>
              <a:ext cx="188912" cy="223838"/>
              <a:chOff x="1023" y="2562"/>
              <a:chExt cx="119" cy="141"/>
            </a:xfrm>
          </p:grpSpPr>
          <p:sp>
            <p:nvSpPr>
              <p:cNvPr id="142" name="Freeform 206"/>
              <p:cNvSpPr>
                <a:spLocks/>
              </p:cNvSpPr>
              <p:nvPr/>
            </p:nvSpPr>
            <p:spPr bwMode="auto">
              <a:xfrm>
                <a:off x="1023" y="2562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43" name="Freeform 207"/>
              <p:cNvSpPr>
                <a:spLocks/>
              </p:cNvSpPr>
              <p:nvPr/>
            </p:nvSpPr>
            <p:spPr bwMode="auto">
              <a:xfrm>
                <a:off x="1023" y="2562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7" name="Group 211"/>
            <p:cNvGrpSpPr>
              <a:grpSpLocks/>
            </p:cNvGrpSpPr>
            <p:nvPr/>
          </p:nvGrpSpPr>
          <p:grpSpPr bwMode="auto">
            <a:xfrm>
              <a:off x="1827213" y="3824287"/>
              <a:ext cx="63500" cy="57150"/>
              <a:chOff x="1151" y="2614"/>
              <a:chExt cx="40" cy="36"/>
            </a:xfrm>
          </p:grpSpPr>
          <p:sp>
            <p:nvSpPr>
              <p:cNvPr id="140" name="Oval 209"/>
              <p:cNvSpPr>
                <a:spLocks noChangeArrowheads="1"/>
              </p:cNvSpPr>
              <p:nvPr/>
            </p:nvSpPr>
            <p:spPr bwMode="auto">
              <a:xfrm>
                <a:off x="1151" y="2614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41" name="Oval 210"/>
              <p:cNvSpPr>
                <a:spLocks noChangeArrowheads="1"/>
              </p:cNvSpPr>
              <p:nvPr/>
            </p:nvSpPr>
            <p:spPr bwMode="auto">
              <a:xfrm>
                <a:off x="1151" y="2614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8" name="Group 214"/>
            <p:cNvGrpSpPr>
              <a:grpSpLocks/>
            </p:cNvGrpSpPr>
            <p:nvPr/>
          </p:nvGrpSpPr>
          <p:grpSpPr bwMode="auto">
            <a:xfrm>
              <a:off x="1624013" y="3741737"/>
              <a:ext cx="188912" cy="223838"/>
              <a:chOff x="1023" y="2562"/>
              <a:chExt cx="119" cy="141"/>
            </a:xfrm>
          </p:grpSpPr>
          <p:sp>
            <p:nvSpPr>
              <p:cNvPr id="138" name="Freeform 212"/>
              <p:cNvSpPr>
                <a:spLocks/>
              </p:cNvSpPr>
              <p:nvPr/>
            </p:nvSpPr>
            <p:spPr bwMode="auto">
              <a:xfrm>
                <a:off x="1023" y="2562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39" name="Freeform 213"/>
              <p:cNvSpPr>
                <a:spLocks/>
              </p:cNvSpPr>
              <p:nvPr/>
            </p:nvSpPr>
            <p:spPr bwMode="auto">
              <a:xfrm>
                <a:off x="1023" y="2562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59" name="Group 217"/>
            <p:cNvGrpSpPr>
              <a:grpSpLocks/>
            </p:cNvGrpSpPr>
            <p:nvPr/>
          </p:nvGrpSpPr>
          <p:grpSpPr bwMode="auto">
            <a:xfrm>
              <a:off x="1827213" y="3824287"/>
              <a:ext cx="63500" cy="57150"/>
              <a:chOff x="1151" y="2614"/>
              <a:chExt cx="40" cy="36"/>
            </a:xfrm>
          </p:grpSpPr>
          <p:sp>
            <p:nvSpPr>
              <p:cNvPr id="136" name="Oval 215"/>
              <p:cNvSpPr>
                <a:spLocks noChangeArrowheads="1"/>
              </p:cNvSpPr>
              <p:nvPr/>
            </p:nvSpPr>
            <p:spPr bwMode="auto">
              <a:xfrm>
                <a:off x="1151" y="2614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37" name="Oval 216"/>
              <p:cNvSpPr>
                <a:spLocks noChangeArrowheads="1"/>
              </p:cNvSpPr>
              <p:nvPr/>
            </p:nvSpPr>
            <p:spPr bwMode="auto">
              <a:xfrm>
                <a:off x="1151" y="2614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60" name="Freeform 218"/>
            <p:cNvSpPr>
              <a:spLocks/>
            </p:cNvSpPr>
            <p:nvPr/>
          </p:nvSpPr>
          <p:spPr bwMode="auto">
            <a:xfrm>
              <a:off x="1341438" y="3854450"/>
              <a:ext cx="752475" cy="1227137"/>
            </a:xfrm>
            <a:custGeom>
              <a:avLst/>
              <a:gdLst>
                <a:gd name="T0" fmla="*/ 0 w 474"/>
                <a:gd name="T1" fmla="*/ 0 h 773"/>
                <a:gd name="T2" fmla="*/ 0 w 474"/>
                <a:gd name="T3" fmla="*/ 2147483647 h 773"/>
                <a:gd name="T4" fmla="*/ 2147483647 w 474"/>
                <a:gd name="T5" fmla="*/ 2147483647 h 773"/>
                <a:gd name="T6" fmla="*/ 2147483647 w 474"/>
                <a:gd name="T7" fmla="*/ 2147483647 h 773"/>
                <a:gd name="T8" fmla="*/ 2147483647 w 474"/>
                <a:gd name="T9" fmla="*/ 2147483647 h 7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4"/>
                <a:gd name="T16" fmla="*/ 0 h 773"/>
                <a:gd name="T17" fmla="*/ 474 w 474"/>
                <a:gd name="T18" fmla="*/ 773 h 7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4" h="773">
                  <a:moveTo>
                    <a:pt x="0" y="0"/>
                  </a:moveTo>
                  <a:lnTo>
                    <a:pt x="0" y="773"/>
                  </a:lnTo>
                  <a:lnTo>
                    <a:pt x="474" y="773"/>
                  </a:lnTo>
                  <a:lnTo>
                    <a:pt x="474" y="728"/>
                  </a:lnTo>
                  <a:lnTo>
                    <a:pt x="474" y="682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61" name="Line 219"/>
            <p:cNvSpPr>
              <a:spLocks noChangeShapeType="1"/>
            </p:cNvSpPr>
            <p:nvPr/>
          </p:nvSpPr>
          <p:spPr bwMode="auto">
            <a:xfrm flipH="1">
              <a:off x="682625" y="4411662"/>
              <a:ext cx="877888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62" name="Line 220"/>
            <p:cNvSpPr>
              <a:spLocks noChangeShapeType="1"/>
            </p:cNvSpPr>
            <p:nvPr/>
          </p:nvSpPr>
          <p:spPr bwMode="auto">
            <a:xfrm>
              <a:off x="2093913" y="4691062"/>
              <a:ext cx="0" cy="27940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63" name="Freeform 221"/>
            <p:cNvSpPr>
              <a:spLocks/>
            </p:cNvSpPr>
            <p:nvPr/>
          </p:nvSpPr>
          <p:spPr bwMode="auto">
            <a:xfrm>
              <a:off x="2376488" y="4411662"/>
              <a:ext cx="1003300" cy="503238"/>
            </a:xfrm>
            <a:custGeom>
              <a:avLst/>
              <a:gdLst>
                <a:gd name="T0" fmla="*/ 0 w 632"/>
                <a:gd name="T1" fmla="*/ 2147483647 h 317"/>
                <a:gd name="T2" fmla="*/ 0 w 632"/>
                <a:gd name="T3" fmla="*/ 2147483647 h 317"/>
                <a:gd name="T4" fmla="*/ 2147483647 w 632"/>
                <a:gd name="T5" fmla="*/ 2147483647 h 317"/>
                <a:gd name="T6" fmla="*/ 2147483647 w 632"/>
                <a:gd name="T7" fmla="*/ 0 h 317"/>
                <a:gd name="T8" fmla="*/ 2147483647 w 632"/>
                <a:gd name="T9" fmla="*/ 0 h 3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2"/>
                <a:gd name="T16" fmla="*/ 0 h 317"/>
                <a:gd name="T17" fmla="*/ 632 w 632"/>
                <a:gd name="T18" fmla="*/ 317 h 3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2" h="317">
                  <a:moveTo>
                    <a:pt x="0" y="70"/>
                  </a:moveTo>
                  <a:lnTo>
                    <a:pt x="0" y="317"/>
                  </a:lnTo>
                  <a:lnTo>
                    <a:pt x="474" y="317"/>
                  </a:lnTo>
                  <a:lnTo>
                    <a:pt x="474" y="0"/>
                  </a:lnTo>
                  <a:lnTo>
                    <a:pt x="632" y="0"/>
                  </a:lnTo>
                </a:path>
              </a:pathLst>
            </a:custGeom>
            <a:noFill/>
            <a:ln w="20638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sp>
          <p:nvSpPr>
            <p:cNvPr id="64" name="Rectangle 222"/>
            <p:cNvSpPr>
              <a:spLocks noChangeArrowheads="1"/>
            </p:cNvSpPr>
            <p:nvPr/>
          </p:nvSpPr>
          <p:spPr bwMode="auto">
            <a:xfrm>
              <a:off x="444500" y="3709987"/>
              <a:ext cx="236547" cy="2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724219"/>
              <a:r>
                <a:rPr lang="en-US" sz="1235">
                  <a:solidFill>
                    <a:srgbClr val="000000"/>
                  </a:solidFill>
                </a:rPr>
                <a:t>clk</a:t>
              </a:r>
              <a:endParaRPr lang="en-US" sz="1588"/>
            </a:p>
          </p:txBody>
        </p:sp>
        <p:sp>
          <p:nvSpPr>
            <p:cNvPr id="65" name="Rectangle 223"/>
            <p:cNvSpPr>
              <a:spLocks noChangeArrowheads="1"/>
            </p:cNvSpPr>
            <p:nvPr/>
          </p:nvSpPr>
          <p:spPr bwMode="auto">
            <a:xfrm>
              <a:off x="525463" y="4291012"/>
              <a:ext cx="144558" cy="205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724219"/>
              <a:r>
                <a:rPr lang="en-US" sz="1235">
                  <a:solidFill>
                    <a:srgbClr val="000000"/>
                  </a:solidFill>
                </a:rPr>
                <a:t>D</a:t>
              </a:r>
              <a:endParaRPr lang="en-US" sz="1588"/>
            </a:p>
          </p:txBody>
        </p:sp>
        <p:grpSp>
          <p:nvGrpSpPr>
            <p:cNvPr id="66" name="Group 226"/>
            <p:cNvGrpSpPr>
              <a:grpSpLocks/>
            </p:cNvGrpSpPr>
            <p:nvPr/>
          </p:nvGrpSpPr>
          <p:grpSpPr bwMode="auto">
            <a:xfrm>
              <a:off x="3190875" y="4300537"/>
              <a:ext cx="188913" cy="223838"/>
              <a:chOff x="2010" y="2914"/>
              <a:chExt cx="119" cy="141"/>
            </a:xfrm>
          </p:grpSpPr>
          <p:sp>
            <p:nvSpPr>
              <p:cNvPr id="134" name="Freeform 224"/>
              <p:cNvSpPr>
                <a:spLocks/>
              </p:cNvSpPr>
              <p:nvPr/>
            </p:nvSpPr>
            <p:spPr bwMode="auto">
              <a:xfrm>
                <a:off x="2010" y="2914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35" name="Freeform 225"/>
              <p:cNvSpPr>
                <a:spLocks/>
              </p:cNvSpPr>
              <p:nvPr/>
            </p:nvSpPr>
            <p:spPr bwMode="auto">
              <a:xfrm>
                <a:off x="2010" y="2914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67" name="Group 229"/>
            <p:cNvGrpSpPr>
              <a:grpSpLocks/>
            </p:cNvGrpSpPr>
            <p:nvPr/>
          </p:nvGrpSpPr>
          <p:grpSpPr bwMode="auto">
            <a:xfrm>
              <a:off x="3395663" y="4383087"/>
              <a:ext cx="63500" cy="57150"/>
              <a:chOff x="2139" y="2966"/>
              <a:chExt cx="40" cy="36"/>
            </a:xfrm>
          </p:grpSpPr>
          <p:sp>
            <p:nvSpPr>
              <p:cNvPr id="132" name="Oval 227"/>
              <p:cNvSpPr>
                <a:spLocks noChangeArrowheads="1"/>
              </p:cNvSpPr>
              <p:nvPr/>
            </p:nvSpPr>
            <p:spPr bwMode="auto">
              <a:xfrm>
                <a:off x="2139" y="2966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33" name="Oval 228"/>
              <p:cNvSpPr>
                <a:spLocks noChangeArrowheads="1"/>
              </p:cNvSpPr>
              <p:nvPr/>
            </p:nvSpPr>
            <p:spPr bwMode="auto">
              <a:xfrm>
                <a:off x="2139" y="2966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68" name="Group 232"/>
            <p:cNvGrpSpPr>
              <a:grpSpLocks/>
            </p:cNvGrpSpPr>
            <p:nvPr/>
          </p:nvGrpSpPr>
          <p:grpSpPr bwMode="auto">
            <a:xfrm>
              <a:off x="3190875" y="4300537"/>
              <a:ext cx="188913" cy="223838"/>
              <a:chOff x="2010" y="2914"/>
              <a:chExt cx="119" cy="141"/>
            </a:xfrm>
          </p:grpSpPr>
          <p:sp>
            <p:nvSpPr>
              <p:cNvPr id="130" name="Freeform 230"/>
              <p:cNvSpPr>
                <a:spLocks/>
              </p:cNvSpPr>
              <p:nvPr/>
            </p:nvSpPr>
            <p:spPr bwMode="auto">
              <a:xfrm>
                <a:off x="2010" y="2914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31" name="Freeform 231"/>
              <p:cNvSpPr>
                <a:spLocks/>
              </p:cNvSpPr>
              <p:nvPr/>
            </p:nvSpPr>
            <p:spPr bwMode="auto">
              <a:xfrm>
                <a:off x="2010" y="2914"/>
                <a:ext cx="119" cy="141"/>
              </a:xfrm>
              <a:custGeom>
                <a:avLst/>
                <a:gdLst>
                  <a:gd name="T0" fmla="*/ 119 w 119"/>
                  <a:gd name="T1" fmla="*/ 70 h 141"/>
                  <a:gd name="T2" fmla="*/ 0 w 119"/>
                  <a:gd name="T3" fmla="*/ 0 h 141"/>
                  <a:gd name="T4" fmla="*/ 0 w 119"/>
                  <a:gd name="T5" fmla="*/ 141 h 141"/>
                  <a:gd name="T6" fmla="*/ 119 w 119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9"/>
                  <a:gd name="T13" fmla="*/ 0 h 141"/>
                  <a:gd name="T14" fmla="*/ 119 w 119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9" h="141">
                    <a:moveTo>
                      <a:pt x="119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9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69" name="Group 235"/>
            <p:cNvGrpSpPr>
              <a:grpSpLocks/>
            </p:cNvGrpSpPr>
            <p:nvPr/>
          </p:nvGrpSpPr>
          <p:grpSpPr bwMode="auto">
            <a:xfrm>
              <a:off x="3395663" y="4383087"/>
              <a:ext cx="63500" cy="57150"/>
              <a:chOff x="2139" y="2966"/>
              <a:chExt cx="40" cy="36"/>
            </a:xfrm>
          </p:grpSpPr>
          <p:sp>
            <p:nvSpPr>
              <p:cNvPr id="128" name="Oval 233"/>
              <p:cNvSpPr>
                <a:spLocks noChangeArrowheads="1"/>
              </p:cNvSpPr>
              <p:nvPr/>
            </p:nvSpPr>
            <p:spPr bwMode="auto">
              <a:xfrm>
                <a:off x="2139" y="2966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29" name="Oval 234"/>
              <p:cNvSpPr>
                <a:spLocks noChangeArrowheads="1"/>
              </p:cNvSpPr>
              <p:nvPr/>
            </p:nvSpPr>
            <p:spPr bwMode="auto">
              <a:xfrm>
                <a:off x="2139" y="2966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70" name="Line 236"/>
            <p:cNvSpPr>
              <a:spLocks noChangeShapeType="1"/>
            </p:cNvSpPr>
            <p:nvPr/>
          </p:nvSpPr>
          <p:spPr bwMode="auto">
            <a:xfrm>
              <a:off x="1687513" y="4411662"/>
              <a:ext cx="18732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71" name="Group 239"/>
            <p:cNvGrpSpPr>
              <a:grpSpLocks/>
            </p:cNvGrpSpPr>
            <p:nvPr/>
          </p:nvGrpSpPr>
          <p:grpSpPr bwMode="auto">
            <a:xfrm>
              <a:off x="1420813" y="4300537"/>
              <a:ext cx="187325" cy="223838"/>
              <a:chOff x="895" y="2914"/>
              <a:chExt cx="118" cy="141"/>
            </a:xfrm>
          </p:grpSpPr>
          <p:sp>
            <p:nvSpPr>
              <p:cNvPr id="126" name="Freeform 237"/>
              <p:cNvSpPr>
                <a:spLocks/>
              </p:cNvSpPr>
              <p:nvPr/>
            </p:nvSpPr>
            <p:spPr bwMode="auto">
              <a:xfrm>
                <a:off x="895" y="2914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27" name="Freeform 238"/>
              <p:cNvSpPr>
                <a:spLocks/>
              </p:cNvSpPr>
              <p:nvPr/>
            </p:nvSpPr>
            <p:spPr bwMode="auto">
              <a:xfrm>
                <a:off x="895" y="2914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2" name="Group 242"/>
            <p:cNvGrpSpPr>
              <a:grpSpLocks/>
            </p:cNvGrpSpPr>
            <p:nvPr/>
          </p:nvGrpSpPr>
          <p:grpSpPr bwMode="auto">
            <a:xfrm>
              <a:off x="1624013" y="4383087"/>
              <a:ext cx="63500" cy="57150"/>
              <a:chOff x="1023" y="2966"/>
              <a:chExt cx="40" cy="36"/>
            </a:xfrm>
          </p:grpSpPr>
          <p:sp>
            <p:nvSpPr>
              <p:cNvPr id="124" name="Oval 240"/>
              <p:cNvSpPr>
                <a:spLocks noChangeArrowheads="1"/>
              </p:cNvSpPr>
              <p:nvPr/>
            </p:nvSpPr>
            <p:spPr bwMode="auto">
              <a:xfrm>
                <a:off x="1023" y="2966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25" name="Oval 241"/>
              <p:cNvSpPr>
                <a:spLocks noChangeArrowheads="1"/>
              </p:cNvSpPr>
              <p:nvPr/>
            </p:nvSpPr>
            <p:spPr bwMode="auto">
              <a:xfrm>
                <a:off x="1023" y="2966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3" name="Group 245"/>
            <p:cNvGrpSpPr>
              <a:grpSpLocks/>
            </p:cNvGrpSpPr>
            <p:nvPr/>
          </p:nvGrpSpPr>
          <p:grpSpPr bwMode="auto">
            <a:xfrm>
              <a:off x="1420813" y="4300537"/>
              <a:ext cx="187325" cy="223838"/>
              <a:chOff x="895" y="2914"/>
              <a:chExt cx="118" cy="141"/>
            </a:xfrm>
          </p:grpSpPr>
          <p:sp>
            <p:nvSpPr>
              <p:cNvPr id="122" name="Freeform 243"/>
              <p:cNvSpPr>
                <a:spLocks/>
              </p:cNvSpPr>
              <p:nvPr/>
            </p:nvSpPr>
            <p:spPr bwMode="auto">
              <a:xfrm>
                <a:off x="895" y="2914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23" name="Freeform 244"/>
              <p:cNvSpPr>
                <a:spLocks/>
              </p:cNvSpPr>
              <p:nvPr/>
            </p:nvSpPr>
            <p:spPr bwMode="auto">
              <a:xfrm>
                <a:off x="895" y="2914"/>
                <a:ext cx="118" cy="141"/>
              </a:xfrm>
              <a:custGeom>
                <a:avLst/>
                <a:gdLst>
                  <a:gd name="T0" fmla="*/ 118 w 118"/>
                  <a:gd name="T1" fmla="*/ 70 h 141"/>
                  <a:gd name="T2" fmla="*/ 0 w 118"/>
                  <a:gd name="T3" fmla="*/ 0 h 141"/>
                  <a:gd name="T4" fmla="*/ 0 w 118"/>
                  <a:gd name="T5" fmla="*/ 141 h 141"/>
                  <a:gd name="T6" fmla="*/ 118 w 118"/>
                  <a:gd name="T7" fmla="*/ 70 h 1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8"/>
                  <a:gd name="T13" fmla="*/ 0 h 141"/>
                  <a:gd name="T14" fmla="*/ 118 w 118"/>
                  <a:gd name="T15" fmla="*/ 141 h 1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8" h="141">
                    <a:moveTo>
                      <a:pt x="118" y="70"/>
                    </a:moveTo>
                    <a:lnTo>
                      <a:pt x="0" y="0"/>
                    </a:lnTo>
                    <a:lnTo>
                      <a:pt x="0" y="141"/>
                    </a:lnTo>
                    <a:lnTo>
                      <a:pt x="118" y="70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4" name="Group 248"/>
            <p:cNvGrpSpPr>
              <a:grpSpLocks/>
            </p:cNvGrpSpPr>
            <p:nvPr/>
          </p:nvGrpSpPr>
          <p:grpSpPr bwMode="auto">
            <a:xfrm>
              <a:off x="1624013" y="4383087"/>
              <a:ext cx="63500" cy="57150"/>
              <a:chOff x="1023" y="2966"/>
              <a:chExt cx="40" cy="36"/>
            </a:xfrm>
          </p:grpSpPr>
          <p:sp>
            <p:nvSpPr>
              <p:cNvPr id="120" name="Oval 246"/>
              <p:cNvSpPr>
                <a:spLocks noChangeArrowheads="1"/>
              </p:cNvSpPr>
              <p:nvPr/>
            </p:nvSpPr>
            <p:spPr bwMode="auto">
              <a:xfrm>
                <a:off x="1023" y="2966"/>
                <a:ext cx="40" cy="3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21" name="Oval 247"/>
              <p:cNvSpPr>
                <a:spLocks noChangeArrowheads="1"/>
              </p:cNvSpPr>
              <p:nvPr/>
            </p:nvSpPr>
            <p:spPr bwMode="auto">
              <a:xfrm>
                <a:off x="1023" y="2966"/>
                <a:ext cx="40" cy="36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5" name="Group 251"/>
            <p:cNvGrpSpPr>
              <a:grpSpLocks/>
            </p:cNvGrpSpPr>
            <p:nvPr/>
          </p:nvGrpSpPr>
          <p:grpSpPr bwMode="auto">
            <a:xfrm>
              <a:off x="1309688" y="3822700"/>
              <a:ext cx="63500" cy="55562"/>
              <a:chOff x="825" y="2613"/>
              <a:chExt cx="40" cy="35"/>
            </a:xfrm>
          </p:grpSpPr>
          <p:sp>
            <p:nvSpPr>
              <p:cNvPr id="118" name="Oval 249"/>
              <p:cNvSpPr>
                <a:spLocks noChangeArrowheads="1"/>
              </p:cNvSpPr>
              <p:nvPr/>
            </p:nvSpPr>
            <p:spPr bwMode="auto">
              <a:xfrm>
                <a:off x="825" y="2613"/>
                <a:ext cx="40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9" name="Oval 250"/>
              <p:cNvSpPr>
                <a:spLocks noChangeArrowheads="1"/>
              </p:cNvSpPr>
              <p:nvPr/>
            </p:nvSpPr>
            <p:spPr bwMode="auto">
              <a:xfrm>
                <a:off x="825" y="2613"/>
                <a:ext cx="40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6" name="Group 254"/>
            <p:cNvGrpSpPr>
              <a:grpSpLocks/>
            </p:cNvGrpSpPr>
            <p:nvPr/>
          </p:nvGrpSpPr>
          <p:grpSpPr bwMode="auto">
            <a:xfrm>
              <a:off x="2343150" y="4606925"/>
              <a:ext cx="61913" cy="55562"/>
              <a:chOff x="1476" y="3107"/>
              <a:chExt cx="39" cy="35"/>
            </a:xfrm>
          </p:grpSpPr>
          <p:sp>
            <p:nvSpPr>
              <p:cNvPr id="116" name="Oval 252"/>
              <p:cNvSpPr>
                <a:spLocks noChangeArrowheads="1"/>
              </p:cNvSpPr>
              <p:nvPr/>
            </p:nvSpPr>
            <p:spPr bwMode="auto">
              <a:xfrm>
                <a:off x="1476" y="3107"/>
                <a:ext cx="39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7" name="Oval 253"/>
              <p:cNvSpPr>
                <a:spLocks noChangeArrowheads="1"/>
              </p:cNvSpPr>
              <p:nvPr/>
            </p:nvSpPr>
            <p:spPr bwMode="auto">
              <a:xfrm>
                <a:off x="1476" y="3107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sp>
          <p:nvSpPr>
            <p:cNvPr id="77" name="Line 255"/>
            <p:cNvSpPr>
              <a:spLocks noChangeShapeType="1"/>
            </p:cNvSpPr>
            <p:nvPr/>
          </p:nvSpPr>
          <p:spPr bwMode="auto">
            <a:xfrm>
              <a:off x="3441700" y="4411662"/>
              <a:ext cx="752475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588"/>
            </a:p>
          </p:txBody>
        </p:sp>
        <p:grpSp>
          <p:nvGrpSpPr>
            <p:cNvPr id="78" name="Group 271"/>
            <p:cNvGrpSpPr>
              <a:grpSpLocks/>
            </p:cNvGrpSpPr>
            <p:nvPr/>
          </p:nvGrpSpPr>
          <p:grpSpPr bwMode="auto">
            <a:xfrm>
              <a:off x="2338388" y="4881562"/>
              <a:ext cx="61912" cy="55563"/>
              <a:chOff x="1473" y="3280"/>
              <a:chExt cx="39" cy="35"/>
            </a:xfrm>
          </p:grpSpPr>
          <p:sp>
            <p:nvSpPr>
              <p:cNvPr id="114" name="Oval 269"/>
              <p:cNvSpPr>
                <a:spLocks noChangeArrowheads="1"/>
              </p:cNvSpPr>
              <p:nvPr/>
            </p:nvSpPr>
            <p:spPr bwMode="auto">
              <a:xfrm>
                <a:off x="1473" y="3280"/>
                <a:ext cx="39" cy="3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5" name="Oval 270"/>
              <p:cNvSpPr>
                <a:spLocks noChangeArrowheads="1"/>
              </p:cNvSpPr>
              <p:nvPr/>
            </p:nvSpPr>
            <p:spPr bwMode="auto">
              <a:xfrm>
                <a:off x="1473" y="3280"/>
                <a:ext cx="39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  <p:grpSp>
          <p:nvGrpSpPr>
            <p:cNvPr id="79" name="Group 278"/>
            <p:cNvGrpSpPr>
              <a:grpSpLocks/>
            </p:cNvGrpSpPr>
            <p:nvPr/>
          </p:nvGrpSpPr>
          <p:grpSpPr bwMode="auto">
            <a:xfrm>
              <a:off x="1531938" y="4660900"/>
              <a:ext cx="1065212" cy="1344612"/>
              <a:chOff x="965" y="3141"/>
              <a:chExt cx="671" cy="847"/>
            </a:xfrm>
          </p:grpSpPr>
          <p:sp>
            <p:nvSpPr>
              <p:cNvPr id="83" name="Line 138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4" name="Line 139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5" name="Freeform 140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81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6" name="Line 141"/>
              <p:cNvSpPr>
                <a:spLocks noChangeShapeType="1"/>
              </p:cNvSpPr>
              <p:nvPr/>
            </p:nvSpPr>
            <p:spPr bwMode="auto">
              <a:xfrm flipH="1" flipV="1">
                <a:off x="1504" y="3779"/>
                <a:ext cx="4" cy="143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7" name="Freeform 142"/>
              <p:cNvSpPr>
                <a:spLocks/>
              </p:cNvSpPr>
              <p:nvPr/>
            </p:nvSpPr>
            <p:spPr bwMode="auto">
              <a:xfrm>
                <a:off x="1444" y="3571"/>
                <a:ext cx="150" cy="146"/>
              </a:xfrm>
              <a:custGeom>
                <a:avLst/>
                <a:gdLst>
                  <a:gd name="T0" fmla="*/ 2 w 150"/>
                  <a:gd name="T1" fmla="*/ 133 h 146"/>
                  <a:gd name="T2" fmla="*/ 5 w 150"/>
                  <a:gd name="T3" fmla="*/ 107 h 146"/>
                  <a:gd name="T4" fmla="*/ 8 w 150"/>
                  <a:gd name="T5" fmla="*/ 81 h 146"/>
                  <a:gd name="T6" fmla="*/ 11 w 150"/>
                  <a:gd name="T7" fmla="*/ 58 h 146"/>
                  <a:gd name="T8" fmla="*/ 13 w 150"/>
                  <a:gd name="T9" fmla="*/ 47 h 146"/>
                  <a:gd name="T10" fmla="*/ 15 w 150"/>
                  <a:gd name="T11" fmla="*/ 37 h 146"/>
                  <a:gd name="T12" fmla="*/ 16 w 150"/>
                  <a:gd name="T13" fmla="*/ 28 h 146"/>
                  <a:gd name="T14" fmla="*/ 19 w 150"/>
                  <a:gd name="T15" fmla="*/ 20 h 146"/>
                  <a:gd name="T16" fmla="*/ 20 w 150"/>
                  <a:gd name="T17" fmla="*/ 14 h 146"/>
                  <a:gd name="T18" fmla="*/ 22 w 150"/>
                  <a:gd name="T19" fmla="*/ 8 h 146"/>
                  <a:gd name="T20" fmla="*/ 25 w 150"/>
                  <a:gd name="T21" fmla="*/ 4 h 146"/>
                  <a:gd name="T22" fmla="*/ 26 w 150"/>
                  <a:gd name="T23" fmla="*/ 1 h 146"/>
                  <a:gd name="T24" fmla="*/ 29 w 150"/>
                  <a:gd name="T25" fmla="*/ 0 h 146"/>
                  <a:gd name="T26" fmla="*/ 30 w 150"/>
                  <a:gd name="T27" fmla="*/ 0 h 146"/>
                  <a:gd name="T28" fmla="*/ 33 w 150"/>
                  <a:gd name="T29" fmla="*/ 3 h 146"/>
                  <a:gd name="T30" fmla="*/ 34 w 150"/>
                  <a:gd name="T31" fmla="*/ 8 h 146"/>
                  <a:gd name="T32" fmla="*/ 36 w 150"/>
                  <a:gd name="T33" fmla="*/ 15 h 146"/>
                  <a:gd name="T34" fmla="*/ 38 w 150"/>
                  <a:gd name="T35" fmla="*/ 23 h 146"/>
                  <a:gd name="T36" fmla="*/ 40 w 150"/>
                  <a:gd name="T37" fmla="*/ 33 h 146"/>
                  <a:gd name="T38" fmla="*/ 42 w 150"/>
                  <a:gd name="T39" fmla="*/ 43 h 146"/>
                  <a:gd name="T40" fmla="*/ 46 w 150"/>
                  <a:gd name="T41" fmla="*/ 65 h 146"/>
                  <a:gd name="T42" fmla="*/ 50 w 150"/>
                  <a:gd name="T43" fmla="*/ 88 h 146"/>
                  <a:gd name="T44" fmla="*/ 53 w 150"/>
                  <a:gd name="T45" fmla="*/ 98 h 146"/>
                  <a:gd name="T46" fmla="*/ 56 w 150"/>
                  <a:gd name="T47" fmla="*/ 108 h 146"/>
                  <a:gd name="T48" fmla="*/ 59 w 150"/>
                  <a:gd name="T49" fmla="*/ 116 h 146"/>
                  <a:gd name="T50" fmla="*/ 62 w 150"/>
                  <a:gd name="T51" fmla="*/ 123 h 146"/>
                  <a:gd name="T52" fmla="*/ 66 w 150"/>
                  <a:gd name="T53" fmla="*/ 128 h 146"/>
                  <a:gd name="T54" fmla="*/ 74 w 150"/>
                  <a:gd name="T55" fmla="*/ 135 h 146"/>
                  <a:gd name="T56" fmla="*/ 84 w 150"/>
                  <a:gd name="T57" fmla="*/ 141 h 146"/>
                  <a:gd name="T58" fmla="*/ 94 w 150"/>
                  <a:gd name="T59" fmla="*/ 143 h 146"/>
                  <a:gd name="T60" fmla="*/ 104 w 150"/>
                  <a:gd name="T61" fmla="*/ 144 h 146"/>
                  <a:gd name="T62" fmla="*/ 115 w 150"/>
                  <a:gd name="T63" fmla="*/ 144 h 146"/>
                  <a:gd name="T64" fmla="*/ 126 w 150"/>
                  <a:gd name="T65" fmla="*/ 142 h 146"/>
                  <a:gd name="T66" fmla="*/ 150 w 150"/>
                  <a:gd name="T67" fmla="*/ 138 h 14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50"/>
                  <a:gd name="T103" fmla="*/ 0 h 146"/>
                  <a:gd name="T104" fmla="*/ 150 w 150"/>
                  <a:gd name="T105" fmla="*/ 146 h 14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50" h="146">
                    <a:moveTo>
                      <a:pt x="0" y="146"/>
                    </a:moveTo>
                    <a:lnTo>
                      <a:pt x="2" y="133"/>
                    </a:lnTo>
                    <a:lnTo>
                      <a:pt x="3" y="120"/>
                    </a:lnTo>
                    <a:lnTo>
                      <a:pt x="5" y="107"/>
                    </a:lnTo>
                    <a:lnTo>
                      <a:pt x="7" y="94"/>
                    </a:lnTo>
                    <a:lnTo>
                      <a:pt x="8" y="81"/>
                    </a:lnTo>
                    <a:lnTo>
                      <a:pt x="10" y="69"/>
                    </a:lnTo>
                    <a:lnTo>
                      <a:pt x="11" y="58"/>
                    </a:lnTo>
                    <a:lnTo>
                      <a:pt x="12" y="52"/>
                    </a:lnTo>
                    <a:lnTo>
                      <a:pt x="13" y="47"/>
                    </a:lnTo>
                    <a:lnTo>
                      <a:pt x="14" y="42"/>
                    </a:lnTo>
                    <a:lnTo>
                      <a:pt x="15" y="37"/>
                    </a:lnTo>
                    <a:lnTo>
                      <a:pt x="16" y="33"/>
                    </a:lnTo>
                    <a:lnTo>
                      <a:pt x="16" y="28"/>
                    </a:lnTo>
                    <a:lnTo>
                      <a:pt x="18" y="24"/>
                    </a:lnTo>
                    <a:lnTo>
                      <a:pt x="19" y="20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1" y="11"/>
                    </a:lnTo>
                    <a:lnTo>
                      <a:pt x="22" y="8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6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2"/>
                    </a:lnTo>
                    <a:lnTo>
                      <a:pt x="33" y="3"/>
                    </a:lnTo>
                    <a:lnTo>
                      <a:pt x="34" y="5"/>
                    </a:lnTo>
                    <a:lnTo>
                      <a:pt x="34" y="8"/>
                    </a:lnTo>
                    <a:lnTo>
                      <a:pt x="35" y="11"/>
                    </a:lnTo>
                    <a:lnTo>
                      <a:pt x="36" y="15"/>
                    </a:lnTo>
                    <a:lnTo>
                      <a:pt x="37" y="19"/>
                    </a:lnTo>
                    <a:lnTo>
                      <a:pt x="38" y="23"/>
                    </a:lnTo>
                    <a:lnTo>
                      <a:pt x="39" y="28"/>
                    </a:lnTo>
                    <a:lnTo>
                      <a:pt x="40" y="33"/>
                    </a:lnTo>
                    <a:lnTo>
                      <a:pt x="41" y="38"/>
                    </a:lnTo>
                    <a:lnTo>
                      <a:pt x="42" y="43"/>
                    </a:lnTo>
                    <a:lnTo>
                      <a:pt x="43" y="54"/>
                    </a:lnTo>
                    <a:lnTo>
                      <a:pt x="46" y="65"/>
                    </a:lnTo>
                    <a:lnTo>
                      <a:pt x="48" y="77"/>
                    </a:lnTo>
                    <a:lnTo>
                      <a:pt x="50" y="88"/>
                    </a:lnTo>
                    <a:lnTo>
                      <a:pt x="52" y="94"/>
                    </a:lnTo>
                    <a:lnTo>
                      <a:pt x="53" y="98"/>
                    </a:lnTo>
                    <a:lnTo>
                      <a:pt x="54" y="103"/>
                    </a:lnTo>
                    <a:lnTo>
                      <a:pt x="56" y="108"/>
                    </a:lnTo>
                    <a:lnTo>
                      <a:pt x="57" y="112"/>
                    </a:lnTo>
                    <a:lnTo>
                      <a:pt x="59" y="116"/>
                    </a:lnTo>
                    <a:lnTo>
                      <a:pt x="61" y="120"/>
                    </a:lnTo>
                    <a:lnTo>
                      <a:pt x="62" y="123"/>
                    </a:lnTo>
                    <a:lnTo>
                      <a:pt x="64" y="126"/>
                    </a:lnTo>
                    <a:lnTo>
                      <a:pt x="66" y="128"/>
                    </a:lnTo>
                    <a:lnTo>
                      <a:pt x="70" y="133"/>
                    </a:lnTo>
                    <a:lnTo>
                      <a:pt x="74" y="135"/>
                    </a:lnTo>
                    <a:lnTo>
                      <a:pt x="79" y="138"/>
                    </a:lnTo>
                    <a:lnTo>
                      <a:pt x="84" y="141"/>
                    </a:lnTo>
                    <a:lnTo>
                      <a:pt x="89" y="142"/>
                    </a:lnTo>
                    <a:lnTo>
                      <a:pt x="94" y="143"/>
                    </a:lnTo>
                    <a:lnTo>
                      <a:pt x="99" y="144"/>
                    </a:lnTo>
                    <a:lnTo>
                      <a:pt x="104" y="144"/>
                    </a:lnTo>
                    <a:lnTo>
                      <a:pt x="109" y="144"/>
                    </a:lnTo>
                    <a:lnTo>
                      <a:pt x="115" y="144"/>
                    </a:lnTo>
                    <a:lnTo>
                      <a:pt x="121" y="143"/>
                    </a:lnTo>
                    <a:lnTo>
                      <a:pt x="126" y="142"/>
                    </a:lnTo>
                    <a:lnTo>
                      <a:pt x="139" y="140"/>
                    </a:lnTo>
                    <a:lnTo>
                      <a:pt x="150" y="138"/>
                    </a:lnTo>
                  </a:path>
                </a:pathLst>
              </a:custGeom>
              <a:noFill/>
              <a:ln w="2063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8" name="Line 143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9" name="Line 144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0" name="Line 145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1" name="Line 146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2" name="Freeform 147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81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3" name="Line 148"/>
              <p:cNvSpPr>
                <a:spLocks noChangeShapeType="1"/>
              </p:cNvSpPr>
              <p:nvPr/>
            </p:nvSpPr>
            <p:spPr bwMode="auto">
              <a:xfrm flipH="1" flipV="1">
                <a:off x="1504" y="3779"/>
                <a:ext cx="4" cy="143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4" name="Freeform 149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5" name="Line 154"/>
              <p:cNvSpPr>
                <a:spLocks noChangeShapeType="1"/>
              </p:cNvSpPr>
              <p:nvPr/>
            </p:nvSpPr>
            <p:spPr bwMode="auto">
              <a:xfrm>
                <a:off x="1447" y="3958"/>
                <a:ext cx="135" cy="0"/>
              </a:xfrm>
              <a:prstGeom prst="line">
                <a:avLst/>
              </a:prstGeom>
              <a:noFill/>
              <a:ln w="20638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6" name="Rectangle 155"/>
              <p:cNvSpPr>
                <a:spLocks noChangeArrowheads="1"/>
              </p:cNvSpPr>
              <p:nvPr/>
            </p:nvSpPr>
            <p:spPr bwMode="auto">
              <a:xfrm>
                <a:off x="965" y="3562"/>
                <a:ext cx="439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724219"/>
                <a:r>
                  <a:rPr lang="en-US" sz="1235">
                    <a:solidFill>
                      <a:srgbClr val="FF0000"/>
                    </a:solidFill>
                  </a:rPr>
                  <a:t>Current </a:t>
                </a:r>
                <a:endParaRPr lang="en-US" sz="1588"/>
              </a:p>
            </p:txBody>
          </p:sp>
          <p:sp>
            <p:nvSpPr>
              <p:cNvPr id="97" name="Rectangle 156"/>
              <p:cNvSpPr>
                <a:spLocks noChangeArrowheads="1"/>
              </p:cNvSpPr>
              <p:nvPr/>
            </p:nvSpPr>
            <p:spPr bwMode="auto">
              <a:xfrm>
                <a:off x="1016" y="3692"/>
                <a:ext cx="290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724219"/>
                <a:r>
                  <a:rPr lang="en-US" sz="1235">
                    <a:solidFill>
                      <a:srgbClr val="FF0000"/>
                    </a:solidFill>
                  </a:rPr>
                  <a:t>pulse</a:t>
                </a:r>
                <a:endParaRPr lang="en-US" sz="1588"/>
              </a:p>
            </p:txBody>
          </p:sp>
          <p:sp>
            <p:nvSpPr>
              <p:cNvPr id="98" name="Line 256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99" name="Line 257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0" name="Freeform 258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81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1" name="Line 259"/>
              <p:cNvSpPr>
                <a:spLocks noChangeShapeType="1"/>
              </p:cNvSpPr>
              <p:nvPr/>
            </p:nvSpPr>
            <p:spPr bwMode="auto">
              <a:xfrm flipH="1" flipV="1">
                <a:off x="1504" y="3779"/>
                <a:ext cx="4" cy="143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2" name="Freeform 260"/>
              <p:cNvSpPr>
                <a:spLocks/>
              </p:cNvSpPr>
              <p:nvPr/>
            </p:nvSpPr>
            <p:spPr bwMode="auto">
              <a:xfrm>
                <a:off x="1444" y="3571"/>
                <a:ext cx="150" cy="146"/>
              </a:xfrm>
              <a:custGeom>
                <a:avLst/>
                <a:gdLst>
                  <a:gd name="T0" fmla="*/ 2 w 150"/>
                  <a:gd name="T1" fmla="*/ 133 h 146"/>
                  <a:gd name="T2" fmla="*/ 5 w 150"/>
                  <a:gd name="T3" fmla="*/ 107 h 146"/>
                  <a:gd name="T4" fmla="*/ 8 w 150"/>
                  <a:gd name="T5" fmla="*/ 81 h 146"/>
                  <a:gd name="T6" fmla="*/ 11 w 150"/>
                  <a:gd name="T7" fmla="*/ 58 h 146"/>
                  <a:gd name="T8" fmla="*/ 13 w 150"/>
                  <a:gd name="T9" fmla="*/ 47 h 146"/>
                  <a:gd name="T10" fmla="*/ 15 w 150"/>
                  <a:gd name="T11" fmla="*/ 37 h 146"/>
                  <a:gd name="T12" fmla="*/ 16 w 150"/>
                  <a:gd name="T13" fmla="*/ 28 h 146"/>
                  <a:gd name="T14" fmla="*/ 19 w 150"/>
                  <a:gd name="T15" fmla="*/ 20 h 146"/>
                  <a:gd name="T16" fmla="*/ 20 w 150"/>
                  <a:gd name="T17" fmla="*/ 14 h 146"/>
                  <a:gd name="T18" fmla="*/ 22 w 150"/>
                  <a:gd name="T19" fmla="*/ 8 h 146"/>
                  <a:gd name="T20" fmla="*/ 25 w 150"/>
                  <a:gd name="T21" fmla="*/ 4 h 146"/>
                  <a:gd name="T22" fmla="*/ 26 w 150"/>
                  <a:gd name="T23" fmla="*/ 1 h 146"/>
                  <a:gd name="T24" fmla="*/ 29 w 150"/>
                  <a:gd name="T25" fmla="*/ 0 h 146"/>
                  <a:gd name="T26" fmla="*/ 30 w 150"/>
                  <a:gd name="T27" fmla="*/ 0 h 146"/>
                  <a:gd name="T28" fmla="*/ 33 w 150"/>
                  <a:gd name="T29" fmla="*/ 3 h 146"/>
                  <a:gd name="T30" fmla="*/ 34 w 150"/>
                  <a:gd name="T31" fmla="*/ 8 h 146"/>
                  <a:gd name="T32" fmla="*/ 36 w 150"/>
                  <a:gd name="T33" fmla="*/ 15 h 146"/>
                  <a:gd name="T34" fmla="*/ 38 w 150"/>
                  <a:gd name="T35" fmla="*/ 23 h 146"/>
                  <a:gd name="T36" fmla="*/ 40 w 150"/>
                  <a:gd name="T37" fmla="*/ 33 h 146"/>
                  <a:gd name="T38" fmla="*/ 42 w 150"/>
                  <a:gd name="T39" fmla="*/ 43 h 146"/>
                  <a:gd name="T40" fmla="*/ 46 w 150"/>
                  <a:gd name="T41" fmla="*/ 65 h 146"/>
                  <a:gd name="T42" fmla="*/ 50 w 150"/>
                  <a:gd name="T43" fmla="*/ 88 h 146"/>
                  <a:gd name="T44" fmla="*/ 53 w 150"/>
                  <a:gd name="T45" fmla="*/ 98 h 146"/>
                  <a:gd name="T46" fmla="*/ 56 w 150"/>
                  <a:gd name="T47" fmla="*/ 108 h 146"/>
                  <a:gd name="T48" fmla="*/ 59 w 150"/>
                  <a:gd name="T49" fmla="*/ 116 h 146"/>
                  <a:gd name="T50" fmla="*/ 62 w 150"/>
                  <a:gd name="T51" fmla="*/ 123 h 146"/>
                  <a:gd name="T52" fmla="*/ 66 w 150"/>
                  <a:gd name="T53" fmla="*/ 128 h 146"/>
                  <a:gd name="T54" fmla="*/ 74 w 150"/>
                  <a:gd name="T55" fmla="*/ 135 h 146"/>
                  <a:gd name="T56" fmla="*/ 84 w 150"/>
                  <a:gd name="T57" fmla="*/ 141 h 146"/>
                  <a:gd name="T58" fmla="*/ 94 w 150"/>
                  <a:gd name="T59" fmla="*/ 143 h 146"/>
                  <a:gd name="T60" fmla="*/ 104 w 150"/>
                  <a:gd name="T61" fmla="*/ 144 h 146"/>
                  <a:gd name="T62" fmla="*/ 115 w 150"/>
                  <a:gd name="T63" fmla="*/ 144 h 146"/>
                  <a:gd name="T64" fmla="*/ 126 w 150"/>
                  <a:gd name="T65" fmla="*/ 142 h 146"/>
                  <a:gd name="T66" fmla="*/ 150 w 150"/>
                  <a:gd name="T67" fmla="*/ 138 h 14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50"/>
                  <a:gd name="T103" fmla="*/ 0 h 146"/>
                  <a:gd name="T104" fmla="*/ 150 w 150"/>
                  <a:gd name="T105" fmla="*/ 146 h 14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50" h="146">
                    <a:moveTo>
                      <a:pt x="0" y="146"/>
                    </a:moveTo>
                    <a:lnTo>
                      <a:pt x="2" y="133"/>
                    </a:lnTo>
                    <a:lnTo>
                      <a:pt x="3" y="120"/>
                    </a:lnTo>
                    <a:lnTo>
                      <a:pt x="5" y="107"/>
                    </a:lnTo>
                    <a:lnTo>
                      <a:pt x="7" y="94"/>
                    </a:lnTo>
                    <a:lnTo>
                      <a:pt x="8" y="81"/>
                    </a:lnTo>
                    <a:lnTo>
                      <a:pt x="10" y="69"/>
                    </a:lnTo>
                    <a:lnTo>
                      <a:pt x="11" y="58"/>
                    </a:lnTo>
                    <a:lnTo>
                      <a:pt x="12" y="52"/>
                    </a:lnTo>
                    <a:lnTo>
                      <a:pt x="13" y="47"/>
                    </a:lnTo>
                    <a:lnTo>
                      <a:pt x="14" y="42"/>
                    </a:lnTo>
                    <a:lnTo>
                      <a:pt x="15" y="37"/>
                    </a:lnTo>
                    <a:lnTo>
                      <a:pt x="16" y="33"/>
                    </a:lnTo>
                    <a:lnTo>
                      <a:pt x="16" y="28"/>
                    </a:lnTo>
                    <a:lnTo>
                      <a:pt x="18" y="24"/>
                    </a:lnTo>
                    <a:lnTo>
                      <a:pt x="19" y="20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1" y="11"/>
                    </a:lnTo>
                    <a:lnTo>
                      <a:pt x="22" y="8"/>
                    </a:lnTo>
                    <a:lnTo>
                      <a:pt x="24" y="5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6" y="1"/>
                    </a:lnTo>
                    <a:lnTo>
                      <a:pt x="27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2"/>
                    </a:lnTo>
                    <a:lnTo>
                      <a:pt x="33" y="3"/>
                    </a:lnTo>
                    <a:lnTo>
                      <a:pt x="34" y="5"/>
                    </a:lnTo>
                    <a:lnTo>
                      <a:pt x="34" y="8"/>
                    </a:lnTo>
                    <a:lnTo>
                      <a:pt x="35" y="11"/>
                    </a:lnTo>
                    <a:lnTo>
                      <a:pt x="36" y="15"/>
                    </a:lnTo>
                    <a:lnTo>
                      <a:pt x="37" y="19"/>
                    </a:lnTo>
                    <a:lnTo>
                      <a:pt x="38" y="23"/>
                    </a:lnTo>
                    <a:lnTo>
                      <a:pt x="39" y="28"/>
                    </a:lnTo>
                    <a:lnTo>
                      <a:pt x="40" y="33"/>
                    </a:lnTo>
                    <a:lnTo>
                      <a:pt x="41" y="38"/>
                    </a:lnTo>
                    <a:lnTo>
                      <a:pt x="42" y="43"/>
                    </a:lnTo>
                    <a:lnTo>
                      <a:pt x="43" y="54"/>
                    </a:lnTo>
                    <a:lnTo>
                      <a:pt x="46" y="65"/>
                    </a:lnTo>
                    <a:lnTo>
                      <a:pt x="48" y="77"/>
                    </a:lnTo>
                    <a:lnTo>
                      <a:pt x="50" y="88"/>
                    </a:lnTo>
                    <a:lnTo>
                      <a:pt x="52" y="94"/>
                    </a:lnTo>
                    <a:lnTo>
                      <a:pt x="53" y="98"/>
                    </a:lnTo>
                    <a:lnTo>
                      <a:pt x="54" y="103"/>
                    </a:lnTo>
                    <a:lnTo>
                      <a:pt x="56" y="108"/>
                    </a:lnTo>
                    <a:lnTo>
                      <a:pt x="57" y="112"/>
                    </a:lnTo>
                    <a:lnTo>
                      <a:pt x="59" y="116"/>
                    </a:lnTo>
                    <a:lnTo>
                      <a:pt x="61" y="120"/>
                    </a:lnTo>
                    <a:lnTo>
                      <a:pt x="62" y="123"/>
                    </a:lnTo>
                    <a:lnTo>
                      <a:pt x="64" y="126"/>
                    </a:lnTo>
                    <a:lnTo>
                      <a:pt x="66" y="128"/>
                    </a:lnTo>
                    <a:lnTo>
                      <a:pt x="70" y="133"/>
                    </a:lnTo>
                    <a:lnTo>
                      <a:pt x="74" y="135"/>
                    </a:lnTo>
                    <a:lnTo>
                      <a:pt x="79" y="138"/>
                    </a:lnTo>
                    <a:lnTo>
                      <a:pt x="84" y="141"/>
                    </a:lnTo>
                    <a:lnTo>
                      <a:pt x="89" y="142"/>
                    </a:lnTo>
                    <a:lnTo>
                      <a:pt x="94" y="143"/>
                    </a:lnTo>
                    <a:lnTo>
                      <a:pt x="99" y="144"/>
                    </a:lnTo>
                    <a:lnTo>
                      <a:pt x="104" y="144"/>
                    </a:lnTo>
                    <a:lnTo>
                      <a:pt x="109" y="144"/>
                    </a:lnTo>
                    <a:lnTo>
                      <a:pt x="115" y="144"/>
                    </a:lnTo>
                    <a:lnTo>
                      <a:pt x="121" y="143"/>
                    </a:lnTo>
                    <a:lnTo>
                      <a:pt x="126" y="142"/>
                    </a:lnTo>
                    <a:lnTo>
                      <a:pt x="139" y="140"/>
                    </a:lnTo>
                    <a:lnTo>
                      <a:pt x="150" y="138"/>
                    </a:lnTo>
                  </a:path>
                </a:pathLst>
              </a:custGeom>
              <a:noFill/>
              <a:ln w="2063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3" name="Line 261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4" name="Line 262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5" name="Line 263"/>
              <p:cNvSpPr>
                <a:spLocks noChangeShapeType="1"/>
              </p:cNvSpPr>
              <p:nvPr/>
            </p:nvSpPr>
            <p:spPr bwMode="auto">
              <a:xfrm>
                <a:off x="1413" y="3924"/>
                <a:ext cx="194" cy="1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6" name="Line 264"/>
              <p:cNvSpPr>
                <a:spLocks noChangeShapeType="1"/>
              </p:cNvSpPr>
              <p:nvPr/>
            </p:nvSpPr>
            <p:spPr bwMode="auto">
              <a:xfrm>
                <a:off x="1494" y="3988"/>
                <a:ext cx="39" cy="0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7" name="Freeform 265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81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8" name="Line 266"/>
              <p:cNvSpPr>
                <a:spLocks noChangeShapeType="1"/>
              </p:cNvSpPr>
              <p:nvPr/>
            </p:nvSpPr>
            <p:spPr bwMode="auto">
              <a:xfrm flipH="1" flipV="1">
                <a:off x="1504" y="3779"/>
                <a:ext cx="4" cy="143"/>
              </a:xfrm>
              <a:prstGeom prst="line">
                <a:avLst/>
              </a:prstGeom>
              <a:noFill/>
              <a:ln w="20638" cap="rnd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09" name="Freeform 267"/>
              <p:cNvSpPr>
                <a:spLocks/>
              </p:cNvSpPr>
              <p:nvPr/>
            </p:nvSpPr>
            <p:spPr bwMode="auto">
              <a:xfrm>
                <a:off x="1377" y="3534"/>
                <a:ext cx="259" cy="245"/>
              </a:xfrm>
              <a:custGeom>
                <a:avLst/>
                <a:gdLst>
                  <a:gd name="T0" fmla="*/ 1 w 259"/>
                  <a:gd name="T1" fmla="*/ 135 h 245"/>
                  <a:gd name="T2" fmla="*/ 3 w 259"/>
                  <a:gd name="T3" fmla="*/ 154 h 245"/>
                  <a:gd name="T4" fmla="*/ 9 w 259"/>
                  <a:gd name="T5" fmla="*/ 170 h 245"/>
                  <a:gd name="T6" fmla="*/ 19 w 259"/>
                  <a:gd name="T7" fmla="*/ 187 h 245"/>
                  <a:gd name="T8" fmla="*/ 29 w 259"/>
                  <a:gd name="T9" fmla="*/ 200 h 245"/>
                  <a:gd name="T10" fmla="*/ 42 w 259"/>
                  <a:gd name="T11" fmla="*/ 214 h 245"/>
                  <a:gd name="T12" fmla="*/ 56 w 259"/>
                  <a:gd name="T13" fmla="*/ 225 h 245"/>
                  <a:gd name="T14" fmla="*/ 73 w 259"/>
                  <a:gd name="T15" fmla="*/ 234 h 245"/>
                  <a:gd name="T16" fmla="*/ 91 w 259"/>
                  <a:gd name="T17" fmla="*/ 240 h 245"/>
                  <a:gd name="T18" fmla="*/ 109 w 259"/>
                  <a:gd name="T19" fmla="*/ 244 h 245"/>
                  <a:gd name="T20" fmla="*/ 129 w 259"/>
                  <a:gd name="T21" fmla="*/ 245 h 245"/>
                  <a:gd name="T22" fmla="*/ 149 w 259"/>
                  <a:gd name="T23" fmla="*/ 244 h 245"/>
                  <a:gd name="T24" fmla="*/ 168 w 259"/>
                  <a:gd name="T25" fmla="*/ 240 h 245"/>
                  <a:gd name="T26" fmla="*/ 186 w 259"/>
                  <a:gd name="T27" fmla="*/ 234 h 245"/>
                  <a:gd name="T28" fmla="*/ 201 w 259"/>
                  <a:gd name="T29" fmla="*/ 225 h 245"/>
                  <a:gd name="T30" fmla="*/ 216 w 259"/>
                  <a:gd name="T31" fmla="*/ 214 h 245"/>
                  <a:gd name="T32" fmla="*/ 229 w 259"/>
                  <a:gd name="T33" fmla="*/ 200 h 245"/>
                  <a:gd name="T34" fmla="*/ 240 w 259"/>
                  <a:gd name="T35" fmla="*/ 187 h 245"/>
                  <a:gd name="T36" fmla="*/ 248 w 259"/>
                  <a:gd name="T37" fmla="*/ 170 h 245"/>
                  <a:gd name="T38" fmla="*/ 255 w 259"/>
                  <a:gd name="T39" fmla="*/ 154 h 245"/>
                  <a:gd name="T40" fmla="*/ 258 w 259"/>
                  <a:gd name="T41" fmla="*/ 135 h 245"/>
                  <a:gd name="T42" fmla="*/ 259 w 259"/>
                  <a:gd name="T43" fmla="*/ 117 h 245"/>
                  <a:gd name="T44" fmla="*/ 257 w 259"/>
                  <a:gd name="T45" fmla="*/ 98 h 245"/>
                  <a:gd name="T46" fmla="*/ 251 w 259"/>
                  <a:gd name="T47" fmla="*/ 80 h 245"/>
                  <a:gd name="T48" fmla="*/ 243 w 259"/>
                  <a:gd name="T49" fmla="*/ 64 h 245"/>
                  <a:gd name="T50" fmla="*/ 233 w 259"/>
                  <a:gd name="T51" fmla="*/ 49 h 245"/>
                  <a:gd name="T52" fmla="*/ 221 w 259"/>
                  <a:gd name="T53" fmla="*/ 36 h 245"/>
                  <a:gd name="T54" fmla="*/ 206 w 259"/>
                  <a:gd name="T55" fmla="*/ 25 h 245"/>
                  <a:gd name="T56" fmla="*/ 191 w 259"/>
                  <a:gd name="T57" fmla="*/ 15 h 245"/>
                  <a:gd name="T58" fmla="*/ 173 w 259"/>
                  <a:gd name="T59" fmla="*/ 7 h 245"/>
                  <a:gd name="T60" fmla="*/ 155 w 259"/>
                  <a:gd name="T61" fmla="*/ 3 h 245"/>
                  <a:gd name="T62" fmla="*/ 136 w 259"/>
                  <a:gd name="T63" fmla="*/ 1 h 245"/>
                  <a:gd name="T64" fmla="*/ 116 w 259"/>
                  <a:gd name="T65" fmla="*/ 1 h 245"/>
                  <a:gd name="T66" fmla="*/ 97 w 259"/>
                  <a:gd name="T67" fmla="*/ 4 h 245"/>
                  <a:gd name="T68" fmla="*/ 79 w 259"/>
                  <a:gd name="T69" fmla="*/ 9 h 245"/>
                  <a:gd name="T70" fmla="*/ 62 w 259"/>
                  <a:gd name="T71" fmla="*/ 18 h 245"/>
                  <a:gd name="T72" fmla="*/ 47 w 259"/>
                  <a:gd name="T73" fmla="*/ 28 h 245"/>
                  <a:gd name="T74" fmla="*/ 33 w 259"/>
                  <a:gd name="T75" fmla="*/ 40 h 245"/>
                  <a:gd name="T76" fmla="*/ 22 w 259"/>
                  <a:gd name="T77" fmla="*/ 54 h 245"/>
                  <a:gd name="T78" fmla="*/ 12 w 259"/>
                  <a:gd name="T79" fmla="*/ 69 h 245"/>
                  <a:gd name="T80" fmla="*/ 5 w 259"/>
                  <a:gd name="T81" fmla="*/ 86 h 245"/>
                  <a:gd name="T82" fmla="*/ 1 w 259"/>
                  <a:gd name="T83" fmla="*/ 104 h 245"/>
                  <a:gd name="T84" fmla="*/ 0 w 259"/>
                  <a:gd name="T85" fmla="*/ 123 h 24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59"/>
                  <a:gd name="T130" fmla="*/ 0 h 245"/>
                  <a:gd name="T131" fmla="*/ 259 w 259"/>
                  <a:gd name="T132" fmla="*/ 245 h 245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59" h="245">
                    <a:moveTo>
                      <a:pt x="0" y="123"/>
                    </a:moveTo>
                    <a:lnTo>
                      <a:pt x="0" y="129"/>
                    </a:lnTo>
                    <a:lnTo>
                      <a:pt x="1" y="135"/>
                    </a:lnTo>
                    <a:lnTo>
                      <a:pt x="1" y="142"/>
                    </a:lnTo>
                    <a:lnTo>
                      <a:pt x="2" y="148"/>
                    </a:lnTo>
                    <a:lnTo>
                      <a:pt x="3" y="154"/>
                    </a:lnTo>
                    <a:lnTo>
                      <a:pt x="5" y="159"/>
                    </a:lnTo>
                    <a:lnTo>
                      <a:pt x="7" y="165"/>
                    </a:lnTo>
                    <a:lnTo>
                      <a:pt x="9" y="170"/>
                    </a:lnTo>
                    <a:lnTo>
                      <a:pt x="12" y="176"/>
                    </a:lnTo>
                    <a:lnTo>
                      <a:pt x="15" y="181"/>
                    </a:lnTo>
                    <a:lnTo>
                      <a:pt x="19" y="187"/>
                    </a:lnTo>
                    <a:lnTo>
                      <a:pt x="22" y="192"/>
                    </a:lnTo>
                    <a:lnTo>
                      <a:pt x="25" y="196"/>
                    </a:lnTo>
                    <a:lnTo>
                      <a:pt x="29" y="200"/>
                    </a:lnTo>
                    <a:lnTo>
                      <a:pt x="33" y="205"/>
                    </a:lnTo>
                    <a:lnTo>
                      <a:pt x="38" y="209"/>
                    </a:lnTo>
                    <a:lnTo>
                      <a:pt x="42" y="214"/>
                    </a:lnTo>
                    <a:lnTo>
                      <a:pt x="47" y="217"/>
                    </a:lnTo>
                    <a:lnTo>
                      <a:pt x="52" y="221"/>
                    </a:lnTo>
                    <a:lnTo>
                      <a:pt x="56" y="225"/>
                    </a:lnTo>
                    <a:lnTo>
                      <a:pt x="62" y="228"/>
                    </a:lnTo>
                    <a:lnTo>
                      <a:pt x="67" y="230"/>
                    </a:lnTo>
                    <a:lnTo>
                      <a:pt x="73" y="234"/>
                    </a:lnTo>
                    <a:lnTo>
                      <a:pt x="79" y="236"/>
                    </a:lnTo>
                    <a:lnTo>
                      <a:pt x="84" y="238"/>
                    </a:lnTo>
                    <a:lnTo>
                      <a:pt x="91" y="240"/>
                    </a:lnTo>
                    <a:lnTo>
                      <a:pt x="97" y="241"/>
                    </a:lnTo>
                    <a:lnTo>
                      <a:pt x="103" y="243"/>
                    </a:lnTo>
                    <a:lnTo>
                      <a:pt x="109" y="244"/>
                    </a:lnTo>
                    <a:lnTo>
                      <a:pt x="116" y="245"/>
                    </a:lnTo>
                    <a:lnTo>
                      <a:pt x="122" y="245"/>
                    </a:lnTo>
                    <a:lnTo>
                      <a:pt x="129" y="245"/>
                    </a:lnTo>
                    <a:lnTo>
                      <a:pt x="136" y="245"/>
                    </a:lnTo>
                    <a:lnTo>
                      <a:pt x="142" y="245"/>
                    </a:lnTo>
                    <a:lnTo>
                      <a:pt x="149" y="244"/>
                    </a:lnTo>
                    <a:lnTo>
                      <a:pt x="155" y="243"/>
                    </a:lnTo>
                    <a:lnTo>
                      <a:pt x="162" y="241"/>
                    </a:lnTo>
                    <a:lnTo>
                      <a:pt x="168" y="240"/>
                    </a:lnTo>
                    <a:lnTo>
                      <a:pt x="173" y="238"/>
                    </a:lnTo>
                    <a:lnTo>
                      <a:pt x="180" y="236"/>
                    </a:lnTo>
                    <a:lnTo>
                      <a:pt x="186" y="234"/>
                    </a:lnTo>
                    <a:lnTo>
                      <a:pt x="191" y="230"/>
                    </a:lnTo>
                    <a:lnTo>
                      <a:pt x="197" y="228"/>
                    </a:lnTo>
                    <a:lnTo>
                      <a:pt x="201" y="225"/>
                    </a:lnTo>
                    <a:lnTo>
                      <a:pt x="206" y="221"/>
                    </a:lnTo>
                    <a:lnTo>
                      <a:pt x="211" y="217"/>
                    </a:lnTo>
                    <a:lnTo>
                      <a:pt x="216" y="214"/>
                    </a:lnTo>
                    <a:lnTo>
                      <a:pt x="221" y="209"/>
                    </a:lnTo>
                    <a:lnTo>
                      <a:pt x="225" y="205"/>
                    </a:lnTo>
                    <a:lnTo>
                      <a:pt x="229" y="200"/>
                    </a:lnTo>
                    <a:lnTo>
                      <a:pt x="233" y="196"/>
                    </a:lnTo>
                    <a:lnTo>
                      <a:pt x="237" y="192"/>
                    </a:lnTo>
                    <a:lnTo>
                      <a:pt x="240" y="187"/>
                    </a:lnTo>
                    <a:lnTo>
                      <a:pt x="243" y="181"/>
                    </a:lnTo>
                    <a:lnTo>
                      <a:pt x="246" y="176"/>
                    </a:lnTo>
                    <a:lnTo>
                      <a:pt x="248" y="170"/>
                    </a:lnTo>
                    <a:lnTo>
                      <a:pt x="251" y="165"/>
                    </a:lnTo>
                    <a:lnTo>
                      <a:pt x="253" y="159"/>
                    </a:lnTo>
                    <a:lnTo>
                      <a:pt x="255" y="154"/>
                    </a:lnTo>
                    <a:lnTo>
                      <a:pt x="257" y="148"/>
                    </a:lnTo>
                    <a:lnTo>
                      <a:pt x="257" y="142"/>
                    </a:lnTo>
                    <a:lnTo>
                      <a:pt x="258" y="135"/>
                    </a:lnTo>
                    <a:lnTo>
                      <a:pt x="259" y="129"/>
                    </a:lnTo>
                    <a:lnTo>
                      <a:pt x="259" y="123"/>
                    </a:lnTo>
                    <a:lnTo>
                      <a:pt x="259" y="117"/>
                    </a:lnTo>
                    <a:lnTo>
                      <a:pt x="258" y="110"/>
                    </a:lnTo>
                    <a:lnTo>
                      <a:pt x="257" y="104"/>
                    </a:lnTo>
                    <a:lnTo>
                      <a:pt x="257" y="98"/>
                    </a:lnTo>
                    <a:lnTo>
                      <a:pt x="255" y="93"/>
                    </a:lnTo>
                    <a:lnTo>
                      <a:pt x="253" y="86"/>
                    </a:lnTo>
                    <a:lnTo>
                      <a:pt x="251" y="80"/>
                    </a:lnTo>
                    <a:lnTo>
                      <a:pt x="248" y="74"/>
                    </a:lnTo>
                    <a:lnTo>
                      <a:pt x="246" y="69"/>
                    </a:lnTo>
                    <a:lnTo>
                      <a:pt x="243" y="64"/>
                    </a:lnTo>
                    <a:lnTo>
                      <a:pt x="240" y="59"/>
                    </a:lnTo>
                    <a:lnTo>
                      <a:pt x="237" y="54"/>
                    </a:lnTo>
                    <a:lnTo>
                      <a:pt x="233" y="49"/>
                    </a:lnTo>
                    <a:lnTo>
                      <a:pt x="229" y="45"/>
                    </a:lnTo>
                    <a:lnTo>
                      <a:pt x="225" y="40"/>
                    </a:lnTo>
                    <a:lnTo>
                      <a:pt x="221" y="36"/>
                    </a:lnTo>
                    <a:lnTo>
                      <a:pt x="216" y="32"/>
                    </a:lnTo>
                    <a:lnTo>
                      <a:pt x="211" y="28"/>
                    </a:lnTo>
                    <a:lnTo>
                      <a:pt x="206" y="25"/>
                    </a:lnTo>
                    <a:lnTo>
                      <a:pt x="201" y="21"/>
                    </a:lnTo>
                    <a:lnTo>
                      <a:pt x="197" y="18"/>
                    </a:lnTo>
                    <a:lnTo>
                      <a:pt x="191" y="15"/>
                    </a:lnTo>
                    <a:lnTo>
                      <a:pt x="186" y="12"/>
                    </a:lnTo>
                    <a:lnTo>
                      <a:pt x="180" y="9"/>
                    </a:lnTo>
                    <a:lnTo>
                      <a:pt x="173" y="7"/>
                    </a:lnTo>
                    <a:lnTo>
                      <a:pt x="168" y="6"/>
                    </a:lnTo>
                    <a:lnTo>
                      <a:pt x="162" y="4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1"/>
                    </a:lnTo>
                    <a:lnTo>
                      <a:pt x="136" y="1"/>
                    </a:lnTo>
                    <a:lnTo>
                      <a:pt x="129" y="0"/>
                    </a:lnTo>
                    <a:lnTo>
                      <a:pt x="122" y="1"/>
                    </a:lnTo>
                    <a:lnTo>
                      <a:pt x="116" y="1"/>
                    </a:lnTo>
                    <a:lnTo>
                      <a:pt x="109" y="1"/>
                    </a:lnTo>
                    <a:lnTo>
                      <a:pt x="103" y="3"/>
                    </a:lnTo>
                    <a:lnTo>
                      <a:pt x="97" y="4"/>
                    </a:lnTo>
                    <a:lnTo>
                      <a:pt x="91" y="6"/>
                    </a:lnTo>
                    <a:lnTo>
                      <a:pt x="84" y="7"/>
                    </a:lnTo>
                    <a:lnTo>
                      <a:pt x="79" y="9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2" y="18"/>
                    </a:lnTo>
                    <a:lnTo>
                      <a:pt x="56" y="21"/>
                    </a:lnTo>
                    <a:lnTo>
                      <a:pt x="52" y="25"/>
                    </a:lnTo>
                    <a:lnTo>
                      <a:pt x="47" y="28"/>
                    </a:lnTo>
                    <a:lnTo>
                      <a:pt x="42" y="32"/>
                    </a:lnTo>
                    <a:lnTo>
                      <a:pt x="38" y="36"/>
                    </a:lnTo>
                    <a:lnTo>
                      <a:pt x="33" y="40"/>
                    </a:lnTo>
                    <a:lnTo>
                      <a:pt x="29" y="45"/>
                    </a:lnTo>
                    <a:lnTo>
                      <a:pt x="25" y="49"/>
                    </a:lnTo>
                    <a:lnTo>
                      <a:pt x="22" y="54"/>
                    </a:lnTo>
                    <a:lnTo>
                      <a:pt x="19" y="59"/>
                    </a:lnTo>
                    <a:lnTo>
                      <a:pt x="15" y="64"/>
                    </a:lnTo>
                    <a:lnTo>
                      <a:pt x="12" y="69"/>
                    </a:lnTo>
                    <a:lnTo>
                      <a:pt x="9" y="74"/>
                    </a:lnTo>
                    <a:lnTo>
                      <a:pt x="7" y="80"/>
                    </a:lnTo>
                    <a:lnTo>
                      <a:pt x="5" y="86"/>
                    </a:lnTo>
                    <a:lnTo>
                      <a:pt x="3" y="93"/>
                    </a:lnTo>
                    <a:lnTo>
                      <a:pt x="2" y="98"/>
                    </a:lnTo>
                    <a:lnTo>
                      <a:pt x="1" y="104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23"/>
                    </a:lnTo>
                    <a:close/>
                  </a:path>
                </a:pathLst>
              </a:custGeom>
              <a:noFill/>
              <a:ln w="20638" cap="rnd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0" name="Line 268"/>
              <p:cNvSpPr>
                <a:spLocks noChangeShapeType="1"/>
              </p:cNvSpPr>
              <p:nvPr/>
            </p:nvSpPr>
            <p:spPr bwMode="auto">
              <a:xfrm flipH="1">
                <a:off x="1491" y="3141"/>
                <a:ext cx="8" cy="392"/>
              </a:xfrm>
              <a:prstGeom prst="line">
                <a:avLst/>
              </a:prstGeom>
              <a:noFill/>
              <a:ln w="20638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1" name="Line 272"/>
              <p:cNvSpPr>
                <a:spLocks noChangeShapeType="1"/>
              </p:cNvSpPr>
              <p:nvPr/>
            </p:nvSpPr>
            <p:spPr bwMode="auto">
              <a:xfrm>
                <a:off x="1447" y="3958"/>
                <a:ext cx="135" cy="0"/>
              </a:xfrm>
              <a:prstGeom prst="line">
                <a:avLst/>
              </a:prstGeom>
              <a:noFill/>
              <a:ln w="20638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112" name="Rectangle 273"/>
              <p:cNvSpPr>
                <a:spLocks noChangeArrowheads="1"/>
              </p:cNvSpPr>
              <p:nvPr/>
            </p:nvSpPr>
            <p:spPr bwMode="auto">
              <a:xfrm>
                <a:off x="965" y="3562"/>
                <a:ext cx="439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724219"/>
                <a:r>
                  <a:rPr lang="en-US" sz="1235">
                    <a:solidFill>
                      <a:srgbClr val="FF0000"/>
                    </a:solidFill>
                  </a:rPr>
                  <a:t>Current </a:t>
                </a:r>
                <a:endParaRPr lang="en-US" sz="1588"/>
              </a:p>
            </p:txBody>
          </p:sp>
          <p:sp>
            <p:nvSpPr>
              <p:cNvPr id="113" name="Rectangle 274"/>
              <p:cNvSpPr>
                <a:spLocks noChangeArrowheads="1"/>
              </p:cNvSpPr>
              <p:nvPr/>
            </p:nvSpPr>
            <p:spPr bwMode="auto">
              <a:xfrm>
                <a:off x="1016" y="3692"/>
                <a:ext cx="290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724219"/>
                <a:r>
                  <a:rPr lang="en-US" sz="1235">
                    <a:solidFill>
                      <a:srgbClr val="FF0000"/>
                    </a:solidFill>
                  </a:rPr>
                  <a:t>pulse</a:t>
                </a:r>
                <a:endParaRPr lang="en-US" sz="1588"/>
              </a:p>
            </p:txBody>
          </p:sp>
        </p:grpSp>
        <p:grpSp>
          <p:nvGrpSpPr>
            <p:cNvPr id="80" name="Group 277"/>
            <p:cNvGrpSpPr>
              <a:grpSpLocks/>
            </p:cNvGrpSpPr>
            <p:nvPr/>
          </p:nvGrpSpPr>
          <p:grpSpPr bwMode="auto">
            <a:xfrm>
              <a:off x="2062163" y="4587875"/>
              <a:ext cx="63500" cy="55562"/>
              <a:chOff x="1299" y="3095"/>
              <a:chExt cx="40" cy="35"/>
            </a:xfrm>
          </p:grpSpPr>
          <p:sp>
            <p:nvSpPr>
              <p:cNvPr id="81" name="Oval 275"/>
              <p:cNvSpPr>
                <a:spLocks noChangeArrowheads="1"/>
              </p:cNvSpPr>
              <p:nvPr/>
            </p:nvSpPr>
            <p:spPr bwMode="auto">
              <a:xfrm>
                <a:off x="1299" y="3095"/>
                <a:ext cx="40" cy="35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588"/>
              </a:p>
            </p:txBody>
          </p:sp>
          <p:sp>
            <p:nvSpPr>
              <p:cNvPr id="82" name="Oval 276"/>
              <p:cNvSpPr>
                <a:spLocks noChangeArrowheads="1"/>
              </p:cNvSpPr>
              <p:nvPr/>
            </p:nvSpPr>
            <p:spPr bwMode="auto">
              <a:xfrm>
                <a:off x="1299" y="3095"/>
                <a:ext cx="40" cy="35"/>
              </a:xfrm>
              <a:prstGeom prst="ellipse">
                <a:avLst/>
              </a:prstGeom>
              <a:noFill/>
              <a:ln w="20638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588"/>
              </a:p>
            </p:txBody>
          </p:sp>
        </p:grpSp>
      </p:grpSp>
      <p:sp>
        <p:nvSpPr>
          <p:cNvPr id="216" name="Rectangle 215"/>
          <p:cNvSpPr/>
          <p:nvPr/>
        </p:nvSpPr>
        <p:spPr>
          <a:xfrm>
            <a:off x="7522956" y="5729155"/>
            <a:ext cx="3832412" cy="4182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118" dirty="0" err="1"/>
              <a:t>Qcrit</a:t>
            </a:r>
            <a:r>
              <a:rPr lang="en-US" sz="2118" dirty="0"/>
              <a:t> ~ V*Cap + </a:t>
            </a:r>
            <a:r>
              <a:rPr lang="en-US" sz="2118" dirty="0" err="1"/>
              <a:t>I</a:t>
            </a:r>
            <a:r>
              <a:rPr lang="en-US" sz="2118" baseline="-25000" dirty="0" err="1"/>
              <a:t>k</a:t>
            </a:r>
            <a:r>
              <a:rPr lang="en-US" sz="2118" dirty="0"/>
              <a:t>*</a:t>
            </a:r>
            <a:r>
              <a:rPr lang="en-US" sz="2118" dirty="0">
                <a:latin typeface="Symbol" panose="05050102010706020507" pitchFamily="18" charset="2"/>
              </a:rPr>
              <a:t>t</a:t>
            </a:r>
            <a:endParaRPr lang="en-US" sz="2118" baseline="30000" dirty="0">
              <a:latin typeface="Symbol" panose="05050102010706020507" pitchFamily="18" charset="2"/>
            </a:endParaRPr>
          </a:p>
        </p:txBody>
      </p:sp>
      <p:sp>
        <p:nvSpPr>
          <p:cNvPr id="220" name="Text Box 10"/>
          <p:cNvSpPr txBox="1">
            <a:spLocks noChangeArrowheads="1"/>
          </p:cNvSpPr>
          <p:nvPr/>
        </p:nvSpPr>
        <p:spPr bwMode="auto">
          <a:xfrm>
            <a:off x="7527760" y="888213"/>
            <a:ext cx="3856225" cy="41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896" tIns="44948" rIns="89896" bIns="4494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118" dirty="0">
                <a:latin typeface="Calibri" pitchFamily="34" charset="0"/>
              </a:rPr>
              <a:t>Simplified Dependence: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Box 217"/>
              <p:cNvSpPr txBox="1"/>
              <p:nvPr/>
            </p:nvSpPr>
            <p:spPr>
              <a:xfrm>
                <a:off x="7594996" y="1270547"/>
                <a:ext cx="3493457" cy="68409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71" dirty="0"/>
                  <a:t>SER</a:t>
                </a:r>
                <a14:m>
                  <m:oMath xmlns:m="http://schemas.openxmlformats.org/officeDocument/2006/math">
                    <m:r>
                      <a:rPr lang="en-US" sz="2471" i="1">
                        <a:latin typeface="Cambria Math"/>
                        <a:ea typeface="Cambria Math"/>
                      </a:rPr>
                      <m:t>~</m:t>
                    </m:r>
                    <m:sSub>
                      <m:sSubPr>
                        <m:ctrlPr>
                          <a:rPr lang="en-US" sz="247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471" b="1" i="1">
                            <a:latin typeface="Cambria Math"/>
                            <a:ea typeface="Cambria Math"/>
                          </a:rPr>
                          <m:t>𝑨</m:t>
                        </m:r>
                      </m:e>
                      <m:sub>
                        <m:r>
                          <a:rPr lang="en-US" sz="2471" b="1" i="1">
                            <a:latin typeface="Cambria Math"/>
                            <a:ea typeface="Cambria Math"/>
                          </a:rPr>
                          <m:t>𝒅𝒊𝒇𝒇</m:t>
                        </m:r>
                      </m:sub>
                    </m:sSub>
                    <m:r>
                      <a:rPr lang="en-US" sz="2471" b="1" i="1">
                        <a:latin typeface="Cambria Math"/>
                        <a:ea typeface="Cambria Math"/>
                      </a:rPr>
                      <m:t>𝒆𝒙𝒑</m:t>
                    </m:r>
                    <m:r>
                      <a:rPr lang="en-US" sz="2471" b="1" i="1">
                        <a:latin typeface="Cambria Math"/>
                        <a:ea typeface="Cambria Math"/>
                      </a:rPr>
                      <m:t>(−</m:t>
                    </m:r>
                    <m:f>
                      <m:fPr>
                        <m:ctrlPr>
                          <a:rPr lang="en-US" sz="2471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71" b="1" i="1">
                            <a:latin typeface="Cambria Math"/>
                            <a:ea typeface="Cambria Math"/>
                          </a:rPr>
                          <m:t>𝑸𝒄𝒓𝒊𝒕</m:t>
                        </m:r>
                      </m:num>
                      <m:den>
                        <m:r>
                          <a:rPr lang="en-US" sz="2471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𝑸𝒄𝒐𝒍𝒍</m:t>
                        </m:r>
                      </m:den>
                    </m:f>
                    <m:r>
                      <a:rPr lang="en-US" sz="2471" b="1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471" dirty="0"/>
              </a:p>
            </p:txBody>
          </p:sp>
        </mc:Choice>
        <mc:Fallback xmlns="">
          <p:sp>
            <p:nvSpPr>
              <p:cNvPr id="218" name="TextBox 2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996" y="1270547"/>
                <a:ext cx="3493457" cy="684098"/>
              </a:xfrm>
              <a:prstGeom prst="rect">
                <a:avLst/>
              </a:prstGeom>
              <a:blipFill>
                <a:blip r:embed="rId2"/>
                <a:stretch>
                  <a:fillRect l="-2609" b="-173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413" y="1613647"/>
            <a:ext cx="3493627" cy="2309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13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96" y="314080"/>
            <a:ext cx="11627208" cy="756007"/>
          </a:xfrm>
        </p:spPr>
        <p:txBody>
          <a:bodyPr/>
          <a:lstStyle/>
          <a:p>
            <a:r>
              <a:rPr lang="en-US" b="1" dirty="0"/>
              <a:t>Mechanisms &amp;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46" y="1617694"/>
            <a:ext cx="6189391" cy="440052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solidFill>
                  <a:srgbClr val="004A86"/>
                </a:solidFill>
              </a:rPr>
              <a:t>Single Event Effects (SEE)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Charge per sensitive volume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SET, SEU, SEL, SEB, SEGR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Upsets/noise due to single particles</a:t>
            </a:r>
          </a:p>
          <a:p>
            <a:r>
              <a:rPr lang="en-US" sz="2000" dirty="0">
                <a:solidFill>
                  <a:srgbClr val="004A86"/>
                </a:solidFill>
              </a:rPr>
              <a:t>Total Ionizing Dose (</a:t>
            </a:r>
            <a:r>
              <a:rPr lang="en-US" sz="2000" dirty="0" err="1">
                <a:solidFill>
                  <a:srgbClr val="004A86"/>
                </a:solidFill>
              </a:rPr>
              <a:t>TiD</a:t>
            </a:r>
            <a:r>
              <a:rPr lang="en-US" sz="2000" dirty="0">
                <a:solidFill>
                  <a:srgbClr val="004A86"/>
                </a:solidFill>
              </a:rPr>
              <a:t>)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Cumulative Effect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Parametric shifts</a:t>
            </a:r>
            <a:endParaRPr lang="en-US" sz="2000" dirty="0">
              <a:solidFill>
                <a:srgbClr val="004A86"/>
              </a:solidFill>
            </a:endParaRPr>
          </a:p>
          <a:p>
            <a:r>
              <a:rPr lang="en-US" sz="2000" dirty="0">
                <a:solidFill>
                  <a:srgbClr val="004A86"/>
                </a:solidFill>
              </a:rPr>
              <a:t>Displacement Damage Dose (DDD)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Cumulative Effect; Space and military environments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Parametric shifts</a:t>
            </a:r>
            <a:endParaRPr lang="en-US" sz="2000" dirty="0">
              <a:solidFill>
                <a:srgbClr val="004A86"/>
              </a:solidFill>
            </a:endParaRPr>
          </a:p>
          <a:p>
            <a:r>
              <a:rPr lang="en-US" sz="2000" dirty="0">
                <a:solidFill>
                  <a:srgbClr val="004A86"/>
                </a:solidFill>
              </a:rPr>
              <a:t>Prompt Dose or Dose Rate (DR)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Military radiation environment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Device degradation/destruction due to high current densities</a:t>
            </a:r>
          </a:p>
          <a:p>
            <a:pPr lvl="1"/>
            <a:r>
              <a:rPr lang="en-US" sz="1600" dirty="0">
                <a:solidFill>
                  <a:srgbClr val="004A86"/>
                </a:solidFill>
              </a:rPr>
              <a:t>Other modes: DR Upset, DR </a:t>
            </a:r>
            <a:r>
              <a:rPr lang="en-US" sz="1600" dirty="0" err="1">
                <a:solidFill>
                  <a:srgbClr val="004A86"/>
                </a:solidFill>
              </a:rPr>
              <a:t>Latchup</a:t>
            </a:r>
            <a:r>
              <a:rPr lang="en-US" sz="1600" dirty="0">
                <a:solidFill>
                  <a:srgbClr val="004A86"/>
                </a:solidFill>
              </a:rPr>
              <a:t>, DDD</a:t>
            </a:r>
          </a:p>
          <a:p>
            <a:pPr marL="403423" lvl="1" indent="0">
              <a:buNone/>
            </a:pPr>
            <a:endParaRPr lang="en-US" sz="1800" dirty="0">
              <a:solidFill>
                <a:srgbClr val="004A86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D8F4E87-5BE7-4891-A86E-3ADDDCA8B961}"/>
              </a:ext>
            </a:extLst>
          </p:cNvPr>
          <p:cNvGrpSpPr/>
          <p:nvPr/>
        </p:nvGrpSpPr>
        <p:grpSpPr>
          <a:xfrm>
            <a:off x="6559899" y="3271905"/>
            <a:ext cx="5160951" cy="3054973"/>
            <a:chOff x="5602344" y="1800369"/>
            <a:chExt cx="6256529" cy="4174739"/>
          </a:xfrm>
        </p:grpSpPr>
        <p:sp>
          <p:nvSpPr>
            <p:cNvPr id="7" name="Rectangle 6"/>
            <p:cNvSpPr/>
            <p:nvPr/>
          </p:nvSpPr>
          <p:spPr bwMode="auto">
            <a:xfrm>
              <a:off x="6973101" y="2466112"/>
              <a:ext cx="4885772" cy="888429"/>
            </a:xfrm>
            <a:prstGeom prst="rect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973101" y="3354541"/>
              <a:ext cx="4885772" cy="142641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7175957" y="2223266"/>
              <a:ext cx="1073967" cy="2897011"/>
            </a:xfrm>
            <a:prstGeom prst="straightConnector1">
              <a:avLst/>
            </a:prstGeom>
            <a:solidFill>
              <a:schemeClr val="accent1"/>
            </a:solidFill>
            <a:ln w="476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10266557" y="3015215"/>
              <a:ext cx="1592316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/>
                <a:t>Oxide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266555" y="4411618"/>
              <a:ext cx="1592316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/>
                <a:t>Silicon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>
              <a:off x="8562554" y="2260149"/>
              <a:ext cx="1073967" cy="2897011"/>
            </a:xfrm>
            <a:prstGeom prst="straightConnector1">
              <a:avLst/>
            </a:prstGeom>
            <a:solidFill>
              <a:schemeClr val="accent1"/>
            </a:solidFill>
            <a:ln w="476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H="1">
              <a:off x="9984795" y="2260149"/>
              <a:ext cx="1073967" cy="2897011"/>
            </a:xfrm>
            <a:prstGeom prst="straightConnector1">
              <a:avLst/>
            </a:prstGeom>
            <a:solidFill>
              <a:schemeClr val="accent1"/>
            </a:solidFill>
            <a:ln w="476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Box 18"/>
            <p:cNvSpPr txBox="1"/>
            <p:nvPr/>
          </p:nvSpPr>
          <p:spPr>
            <a:xfrm>
              <a:off x="7712939" y="1800369"/>
              <a:ext cx="4100211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DDD	      </a:t>
              </a:r>
              <a:r>
                <a:rPr lang="en-US" sz="1400" dirty="0" err="1"/>
                <a:t>TiD</a:t>
              </a:r>
              <a:r>
                <a:rPr lang="en-US" sz="1400" dirty="0"/>
                <a:t>                       SEE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46167" y="3671772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468394" y="3687873"/>
              <a:ext cx="294483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-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010426" y="3983355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905392" y="4322681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0365563" y="3983355"/>
              <a:ext cx="294483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-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260530" y="4303690"/>
              <a:ext cx="294483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-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064296" y="2608999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010587" y="2767616"/>
              <a:ext cx="294483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-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359923" y="2841930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978114" y="2993669"/>
              <a:ext cx="240775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+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323218" y="3010732"/>
              <a:ext cx="294483" cy="420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-</a:t>
              </a: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8946182" y="3324494"/>
              <a:ext cx="45719" cy="45719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9098582" y="3320778"/>
              <a:ext cx="45719" cy="45719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9317888" y="3328215"/>
              <a:ext cx="45719" cy="45719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9462856" y="3328215"/>
              <a:ext cx="45719" cy="45719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7349336" y="3661405"/>
              <a:ext cx="122663" cy="1386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712940" y="4093479"/>
              <a:ext cx="122663" cy="138689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 flipH="1">
              <a:off x="7222419" y="4038067"/>
              <a:ext cx="91805" cy="121825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 flipH="1">
              <a:off x="7798929" y="3811625"/>
              <a:ext cx="91805" cy="121825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b="1">
                <a:latin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582509" y="5260108"/>
              <a:ext cx="1947568" cy="715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Trapped charges</a:t>
              </a:r>
              <a:br>
                <a:rPr lang="en-US" sz="1400" dirty="0"/>
              </a:br>
              <a:r>
                <a:rPr lang="en-US" sz="1400" dirty="0"/>
                <a:t>interface traps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602344" y="5157160"/>
              <a:ext cx="1795991" cy="715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400" dirty="0"/>
                <a:t>Interstitials</a:t>
              </a:r>
            </a:p>
            <a:p>
              <a:pPr lvl="1"/>
              <a:r>
                <a:rPr lang="en-US" sz="1400" dirty="0"/>
                <a:t>Vacancies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673392" y="5201729"/>
              <a:ext cx="1590003" cy="715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Electron/hole</a:t>
              </a:r>
              <a:br>
                <a:rPr lang="en-US" sz="1400" dirty="0"/>
              </a:br>
              <a:r>
                <a:rPr lang="en-US" sz="1400" dirty="0"/>
                <a:t>pairs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1369DDD-D696-42A2-A846-6D10634195EB}"/>
              </a:ext>
            </a:extLst>
          </p:cNvPr>
          <p:cNvSpPr/>
          <p:nvPr/>
        </p:nvSpPr>
        <p:spPr>
          <a:xfrm>
            <a:off x="115074" y="1507171"/>
            <a:ext cx="6179631" cy="2155631"/>
          </a:xfrm>
          <a:prstGeom prst="rect">
            <a:avLst/>
          </a:prstGeom>
          <a:solidFill>
            <a:schemeClr val="bg1">
              <a:lumMod val="75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A86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4AFFF-4456-454D-99FE-006B1302AA9C}"/>
              </a:ext>
            </a:extLst>
          </p:cNvPr>
          <p:cNvSpPr txBox="1"/>
          <p:nvPr/>
        </p:nvSpPr>
        <p:spPr>
          <a:xfrm rot="5400000">
            <a:off x="5675882" y="2231044"/>
            <a:ext cx="2155631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Terrestrial Environments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71EAEF0-71E7-4866-809F-2597C910DF16}"/>
              </a:ext>
            </a:extLst>
          </p:cNvPr>
          <p:cNvSpPr/>
          <p:nvPr/>
        </p:nvSpPr>
        <p:spPr>
          <a:xfrm>
            <a:off x="115072" y="2742446"/>
            <a:ext cx="6179631" cy="3096379"/>
          </a:xfrm>
          <a:prstGeom prst="rect">
            <a:avLst/>
          </a:prstGeom>
          <a:solidFill>
            <a:schemeClr val="bg2">
              <a:lumMod val="50000"/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4A8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90EBBA-6946-A807-1219-2B1DFE871922}"/>
              </a:ext>
            </a:extLst>
          </p:cNvPr>
          <p:cNvSpPr txBox="1"/>
          <p:nvPr/>
        </p:nvSpPr>
        <p:spPr>
          <a:xfrm>
            <a:off x="7962446" y="1386166"/>
            <a:ext cx="3833356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u="sng" dirty="0"/>
              <a:t>Scope of Talk:</a:t>
            </a:r>
            <a:br>
              <a:rPr lang="en-US" sz="1600" b="1" u="sng" dirty="0"/>
            </a:br>
            <a:r>
              <a:rPr lang="fr-FR" sz="1600" b="1" dirty="0"/>
              <a:t>Commercial </a:t>
            </a:r>
            <a:r>
              <a:rPr lang="fr-FR" sz="1600" b="1" dirty="0" err="1"/>
              <a:t>industry</a:t>
            </a:r>
            <a:r>
              <a:rPr lang="fr-FR" sz="1600" b="1" dirty="0"/>
              <a:t> perspective – </a:t>
            </a:r>
            <a:r>
              <a:rPr lang="fr-FR" sz="1600" b="1" dirty="0" err="1"/>
              <a:t>terrestrial</a:t>
            </a:r>
            <a:r>
              <a:rPr lang="fr-FR" sz="1600" b="1" dirty="0"/>
              <a:t> radiation </a:t>
            </a:r>
            <a:r>
              <a:rPr lang="fr-FR" sz="1600" b="1" dirty="0" err="1"/>
              <a:t>environments</a:t>
            </a:r>
            <a:endParaRPr lang="fr-FR" sz="1600" b="1" dirty="0"/>
          </a:p>
          <a:p>
            <a:endParaRPr lang="en-US" sz="1600" dirty="0"/>
          </a:p>
          <a:p>
            <a:r>
              <a:rPr lang="en-US" sz="1600" b="1" dirty="0">
                <a:solidFill>
                  <a:srgbClr val="0056B4"/>
                </a:solidFill>
              </a:rPr>
              <a:t>Intel does not design or rate for space or military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21886010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184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29" y="2060957"/>
            <a:ext cx="3257551" cy="31051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AVF vs PVF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105" y="1411941"/>
            <a:ext cx="11026927" cy="4908176"/>
          </a:xfrm>
        </p:spPr>
        <p:txBody>
          <a:bodyPr/>
          <a:lstStyle/>
          <a:p>
            <a:r>
              <a:rPr lang="en-US" dirty="0"/>
              <a:t>Scope/Sphere of Vulnerability Analysis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18609" y="4658319"/>
            <a:ext cx="1034183" cy="464084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ctr"/>
            <a:r>
              <a:rPr lang="en-US" sz="2400" dirty="0">
                <a:solidFill>
                  <a:srgbClr val="003C71"/>
                </a:solidFill>
              </a:rPr>
              <a:t>PVF</a:t>
            </a:r>
          </a:p>
          <a:p>
            <a:pPr algn="ctr"/>
            <a:endParaRPr lang="en-US" sz="1400" dirty="0">
              <a:solidFill>
                <a:srgbClr val="003C71"/>
              </a:solidFill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16963" y="2329311"/>
            <a:ext cx="2470064" cy="2360141"/>
          </a:xfrm>
          <a:prstGeom prst="ellipse">
            <a:avLst/>
          </a:prstGeom>
          <a:solidFill>
            <a:srgbClr val="C00000">
              <a:alpha val="39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eaLnBrk="0" fontAlgn="base">
              <a:spcBef>
                <a:spcPct val="0"/>
              </a:spcBef>
              <a:spcAft>
                <a:spcPct val="0"/>
              </a:spcAft>
            </a:pPr>
            <a:endParaRPr lang="en-US" sz="2400" b="1"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09033" y="4689453"/>
            <a:ext cx="1085923" cy="512273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AVF</a:t>
            </a:r>
          </a:p>
        </p:txBody>
      </p:sp>
      <p:sp>
        <p:nvSpPr>
          <p:cNvPr id="18433" name="Rectangle 18432"/>
          <p:cNvSpPr/>
          <p:nvPr/>
        </p:nvSpPr>
        <p:spPr>
          <a:xfrm>
            <a:off x="4438231" y="1878591"/>
            <a:ext cx="76717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u="sng" dirty="0">
                <a:sym typeface="Symbol" pitchFamily="18" charset="2"/>
              </a:rPr>
              <a:t>AVF: </a:t>
            </a:r>
            <a:br>
              <a:rPr lang="en-US" sz="2000" dirty="0">
                <a:sym typeface="Symbol" pitchFamily="18" charset="2"/>
              </a:rPr>
            </a:br>
            <a:r>
              <a:rPr lang="en-US" sz="2000" dirty="0">
                <a:sym typeface="Symbol" pitchFamily="18" charset="2"/>
              </a:rPr>
              <a:t>Fraction of faults that corrupt architectural state</a:t>
            </a:r>
          </a:p>
          <a:p>
            <a:pPr lvl="1">
              <a:defRPr/>
            </a:pPr>
            <a:endParaRPr lang="en-US" sz="2000" dirty="0">
              <a:sym typeface="Symbol" pitchFamily="18" charset="2"/>
            </a:endParaRPr>
          </a:p>
          <a:p>
            <a:pPr lvl="1">
              <a:defRPr/>
            </a:pPr>
            <a:endParaRPr lang="en-US" sz="2000" dirty="0">
              <a:sym typeface="Symbol" pitchFamily="18" charset="2"/>
            </a:endParaRPr>
          </a:p>
          <a:p>
            <a:pPr lvl="1">
              <a:defRPr/>
            </a:pPr>
            <a:endParaRPr lang="en-US" sz="2000" dirty="0">
              <a:sym typeface="Symbol" pitchFamily="18" charset="2"/>
            </a:endParaRPr>
          </a:p>
          <a:p>
            <a:pPr lvl="1">
              <a:defRPr/>
            </a:pPr>
            <a:endParaRPr lang="en-US" sz="2000" dirty="0">
              <a:sym typeface="Symbol" pitchFamily="18" charset="2"/>
            </a:endParaRPr>
          </a:p>
          <a:p>
            <a:pPr lvl="1">
              <a:defRPr/>
            </a:pPr>
            <a:endParaRPr lang="en-US" sz="2000" dirty="0">
              <a:sym typeface="Symbol" pitchFamily="18" charset="2"/>
            </a:endParaRPr>
          </a:p>
          <a:p>
            <a:pPr lvl="1">
              <a:defRPr/>
            </a:pPr>
            <a:endParaRPr lang="en-US" sz="2000" u="sng" dirty="0">
              <a:sym typeface="Symbol" pitchFamily="18" charset="2"/>
            </a:endParaRPr>
          </a:p>
          <a:p>
            <a:pPr lvl="1">
              <a:defRPr/>
            </a:pPr>
            <a:endParaRPr lang="en-US" sz="2000" u="sng" dirty="0">
              <a:sym typeface="Symbol" pitchFamily="18" charset="2"/>
            </a:endParaRPr>
          </a:p>
          <a:p>
            <a:pPr lvl="1">
              <a:defRPr/>
            </a:pPr>
            <a:endParaRPr lang="en-US" sz="2000" u="sng" dirty="0">
              <a:sym typeface="Symbol" pitchFamily="18" charset="2"/>
            </a:endParaRPr>
          </a:p>
          <a:p>
            <a:pPr>
              <a:defRPr/>
            </a:pPr>
            <a:r>
              <a:rPr lang="en-US" sz="2000" u="sng" dirty="0">
                <a:sym typeface="Symbol" pitchFamily="18" charset="2"/>
              </a:rPr>
              <a:t>PVF: </a:t>
            </a:r>
            <a:br>
              <a:rPr lang="en-US" sz="2000" dirty="0">
                <a:sym typeface="Symbol" pitchFamily="18" charset="2"/>
              </a:rPr>
            </a:br>
            <a:r>
              <a:rPr lang="en-US" sz="2000" dirty="0">
                <a:sym typeface="Symbol" pitchFamily="18" charset="2"/>
              </a:rPr>
              <a:t>Fraction of architectural state that changes program output</a:t>
            </a:r>
            <a:br>
              <a:rPr lang="en-US" sz="2000" dirty="0">
                <a:sym typeface="Symbol" pitchFamily="18" charset="2"/>
              </a:rPr>
            </a:br>
            <a:endParaRPr lang="en-US" sz="2000" dirty="0">
              <a:sym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6963" y="2060958"/>
            <a:ext cx="1085923" cy="512273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ctr"/>
            <a:r>
              <a:rPr lang="en-US" sz="2400" dirty="0" err="1"/>
              <a:t>SoC</a:t>
            </a:r>
            <a:endParaRPr lang="en-US" sz="2400" dirty="0"/>
          </a:p>
        </p:txBody>
      </p:sp>
      <p:sp>
        <p:nvSpPr>
          <p:cNvPr id="18436" name="Rectangle 18435"/>
          <p:cNvSpPr/>
          <p:nvPr/>
        </p:nvSpPr>
        <p:spPr bwMode="auto">
          <a:xfrm>
            <a:off x="326105" y="1946070"/>
            <a:ext cx="4009828" cy="3494037"/>
          </a:xfrm>
          <a:prstGeom prst="rect">
            <a:avLst/>
          </a:prstGeom>
          <a:solidFill>
            <a:srgbClr val="0070C0">
              <a:alpha val="30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eaLnBrk="0" fontAlgn="base">
              <a:spcBef>
                <a:spcPct val="0"/>
              </a:spcBef>
              <a:spcAft>
                <a:spcPct val="0"/>
              </a:spcAft>
            </a:pPr>
            <a:endParaRPr lang="en-US" sz="2400" b="1" dirty="0"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58013" y="2025340"/>
            <a:ext cx="1085923" cy="512273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ctr"/>
            <a:r>
              <a:rPr lang="en-US" sz="2400" dirty="0"/>
              <a:t>System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698647" y="2813682"/>
            <a:ext cx="5150932" cy="175432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/>
              <a:t>AVF Ballpark Numbers:</a:t>
            </a:r>
          </a:p>
          <a:p>
            <a:r>
              <a:rPr lang="en-US" dirty="0"/>
              <a:t>Sequential elements: 		~5% – 20%</a:t>
            </a:r>
          </a:p>
          <a:p>
            <a:r>
              <a:rPr lang="en-US" dirty="0"/>
              <a:t>Data cache (write through):	~6%</a:t>
            </a:r>
          </a:p>
          <a:p>
            <a:r>
              <a:rPr lang="en-US" dirty="0"/>
              <a:t>Data cache (write back):	~30-40%</a:t>
            </a:r>
          </a:p>
          <a:p>
            <a:r>
              <a:rPr lang="en-US" dirty="0"/>
              <a:t>Data translation buffer: 		~36%</a:t>
            </a:r>
          </a:p>
          <a:p>
            <a:r>
              <a:rPr lang="en-US" dirty="0"/>
              <a:t>Store buffer:			~ 4%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841171" y="4599140"/>
            <a:ext cx="4316963" cy="430887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0070C0"/>
                </a:solidFill>
                <a:latin typeface="Times" panose="02020603050405020304" pitchFamily="18" charset="0"/>
                <a:cs typeface="Times New Roman" panose="02020603050405020304" pitchFamily="18" charset="0"/>
              </a:rPr>
              <a:t>A. Biswas, et al., IEEE International Symposium on Computer Architecture (ISCA), pp. 532–543, 2005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461AE0-2C10-A394-B97F-BFE3E2E03745}"/>
              </a:ext>
            </a:extLst>
          </p:cNvPr>
          <p:cNvSpPr txBox="1"/>
          <p:nvPr/>
        </p:nvSpPr>
        <p:spPr>
          <a:xfrm>
            <a:off x="11697026" y="6448922"/>
            <a:ext cx="494975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EE2556C5-CE8C-6547-B838-EA80C61A4AF7}" type="slidenum">
              <a:rPr lang="en-US" sz="1067">
                <a:solidFill>
                  <a:schemeClr val="bg1"/>
                </a:solidFill>
              </a:rPr>
              <a:pPr/>
              <a:t>40</a:t>
            </a:fld>
            <a:endParaRPr lang="en-US" sz="10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9925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Laser Testing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91" y="1483151"/>
            <a:ext cx="7393397" cy="4801763"/>
          </a:xfrm>
        </p:spPr>
        <p:txBody>
          <a:bodyPr/>
          <a:lstStyle/>
          <a:p>
            <a:r>
              <a:rPr lang="en-US" sz="2133" dirty="0"/>
              <a:t>SPA and TPA mode-locked pulsed laser</a:t>
            </a:r>
          </a:p>
          <a:p>
            <a:pPr lvl="1"/>
            <a:r>
              <a:rPr lang="en-US" sz="1867" dirty="0"/>
              <a:t>1064nm and 1550nm </a:t>
            </a:r>
          </a:p>
          <a:p>
            <a:pPr lvl="1"/>
            <a:r>
              <a:rPr lang="en-US" sz="1867" dirty="0"/>
              <a:t>Backside irradiation (thinned substrate)</a:t>
            </a:r>
          </a:p>
          <a:p>
            <a:r>
              <a:rPr lang="en-US" sz="2133" dirty="0"/>
              <a:t>Objectives</a:t>
            </a:r>
          </a:p>
          <a:p>
            <a:pPr lvl="1"/>
            <a:r>
              <a:rPr lang="en-US" sz="1867" dirty="0"/>
              <a:t>Low-cost, quick-turnaround complement to beam testing</a:t>
            </a:r>
          </a:p>
          <a:p>
            <a:pPr lvl="1"/>
            <a:r>
              <a:rPr lang="en-US" sz="1867" dirty="0"/>
              <a:t>Debug tool: unique control on the location and timing of the charge injection</a:t>
            </a:r>
          </a:p>
          <a:p>
            <a:pPr lvl="1"/>
            <a:r>
              <a:rPr lang="en-US" sz="1867" dirty="0"/>
              <a:t>Primarily used in radiation effects studies for identifying SEL sensitive locations</a:t>
            </a:r>
          </a:p>
          <a:p>
            <a:r>
              <a:rPr lang="en-US" sz="2133" dirty="0"/>
              <a:t>Laser data and beam CS showing good correlation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35"/>
          <a:stretch/>
        </p:blipFill>
        <p:spPr bwMode="auto">
          <a:xfrm rot="16200000">
            <a:off x="8466318" y="100839"/>
            <a:ext cx="3242284" cy="341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C704F2-A8E5-4BA7-A0D7-46C01EF34433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AA8B98-EC39-1B8E-BE0F-D341AD00FA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6682" y="3427039"/>
            <a:ext cx="3825599" cy="301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439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024" y="424218"/>
            <a:ext cx="10026977" cy="757237"/>
          </a:xfrm>
        </p:spPr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Test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459" y="1354667"/>
            <a:ext cx="11415251" cy="4956076"/>
          </a:xfrm>
        </p:spPr>
        <p:txBody>
          <a:bodyPr/>
          <a:lstStyle/>
          <a:p>
            <a:r>
              <a:rPr lang="en-US" sz="2133" dirty="0"/>
              <a:t>Physical learning and model calibration - accelerated testing</a:t>
            </a:r>
          </a:p>
          <a:p>
            <a:r>
              <a:rPr lang="en-US" sz="2133" dirty="0"/>
              <a:t>SEE and </a:t>
            </a:r>
            <a:r>
              <a:rPr lang="en-US" sz="2133" dirty="0" err="1"/>
              <a:t>TiD</a:t>
            </a:r>
            <a:r>
              <a:rPr lang="en-US" sz="2133" dirty="0"/>
              <a:t> characterization</a:t>
            </a:r>
          </a:p>
          <a:p>
            <a:pPr marL="1142971" lvl="2" indent="-380990">
              <a:buFont typeface="Arial" panose="020B0604020202020204" pitchFamily="34" charset="0"/>
              <a:buChar char="•"/>
            </a:pPr>
            <a:r>
              <a:rPr lang="en-US" sz="1867" dirty="0"/>
              <a:t>SBU on SRAM, RF and </a:t>
            </a:r>
            <a:r>
              <a:rPr lang="en-US" sz="1867" dirty="0" err="1"/>
              <a:t>sequentials</a:t>
            </a:r>
            <a:r>
              <a:rPr lang="en-US" sz="1867" dirty="0"/>
              <a:t>; (incl RHBD: not all technologies)</a:t>
            </a:r>
          </a:p>
          <a:p>
            <a:pPr marL="1142971" lvl="2" indent="-380990">
              <a:buFont typeface="Arial" panose="020B0604020202020204" pitchFamily="34" charset="0"/>
              <a:buChar char="•"/>
            </a:pPr>
            <a:r>
              <a:rPr lang="en-US" sz="1867" dirty="0"/>
              <a:t>MBU on SRAM and RFs</a:t>
            </a:r>
          </a:p>
          <a:p>
            <a:pPr marL="1142971" lvl="2" indent="-380990">
              <a:buFont typeface="Arial" panose="020B0604020202020204" pitchFamily="34" charset="0"/>
              <a:buChar char="•"/>
            </a:pPr>
            <a:r>
              <a:rPr lang="en-US" sz="1867" dirty="0"/>
              <a:t>Combinational SER: FOM to bound per sequential (or SRAM) cell-level SER</a:t>
            </a:r>
          </a:p>
          <a:p>
            <a:pPr marL="1142971" lvl="2" indent="-380990">
              <a:buFont typeface="Arial" panose="020B0604020202020204" pitchFamily="34" charset="0"/>
              <a:buChar char="•"/>
            </a:pPr>
            <a:r>
              <a:rPr lang="en-US" sz="1867" dirty="0"/>
              <a:t>SEL: on SRAM test vehicles and special test structures (not all technologies)</a:t>
            </a:r>
          </a:p>
          <a:p>
            <a:pPr marL="1142971" lvl="2" indent="-380990">
              <a:buFont typeface="Arial" panose="020B0604020202020204" pitchFamily="34" charset="0"/>
              <a:buChar char="•"/>
            </a:pPr>
            <a:r>
              <a:rPr lang="en-US" sz="1867" dirty="0" err="1"/>
              <a:t>TiD</a:t>
            </a:r>
            <a:r>
              <a:rPr lang="en-US" sz="1867" dirty="0"/>
              <a:t>: mainly on bare die/wafers</a:t>
            </a:r>
          </a:p>
          <a:p>
            <a:pPr lvl="3"/>
            <a:endParaRPr lang="en-US" sz="1600" dirty="0"/>
          </a:p>
          <a:p>
            <a:endParaRPr lang="en-US" sz="2133" dirty="0"/>
          </a:p>
          <a:p>
            <a:endParaRPr lang="en-US" sz="2133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2352" y="4824387"/>
            <a:ext cx="21336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C704F2-A8E5-4BA7-A0D7-46C01EF34433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422BB6-2C8A-C529-140F-58E8002B9307}"/>
              </a:ext>
            </a:extLst>
          </p:cNvPr>
          <p:cNvGraphicFramePr>
            <a:graphicFrameLocks noGrp="1"/>
          </p:cNvGraphicFramePr>
          <p:nvPr/>
        </p:nvGraphicFramePr>
        <p:xfrm>
          <a:off x="6226330" y="3913596"/>
          <a:ext cx="5873612" cy="252018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90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4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84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1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6706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2767">
                <a:tc rowSpan="2"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Test Chip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9439" marR="129439" marT="64719" marB="64719"/>
                </a:tc>
                <a:tc gridSpan="4"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Radiation Environment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9439" marR="129439" marT="64719" marB="64719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 rowSpan="2"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9439" marR="129439" marT="64719" marB="6471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0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High Energy Proton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High Energy Neutron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Thermal Neutrons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Th-232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Positive</a:t>
                      </a:r>
                      <a:r>
                        <a:rPr lang="en-US" sz="1100" baseline="0" dirty="0">
                          <a:effectLst/>
                        </a:rPr>
                        <a:t> </a:t>
                      </a:r>
                      <a:r>
                        <a:rPr lang="en-US" sz="1100" baseline="0" dirty="0" err="1">
                          <a:effectLst/>
                        </a:rPr>
                        <a:t>Muons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76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SERSL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32, 22, 14nm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22, 14nm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32, 22, 14nm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Latches: Sensitive Volume &amp; </a:t>
                      </a:r>
                      <a:r>
                        <a:rPr lang="en-US" sz="900" dirty="0" err="1">
                          <a:effectLst/>
                        </a:rPr>
                        <a:t>Qcrit</a:t>
                      </a:r>
                      <a:r>
                        <a:rPr lang="en-US" sz="900" dirty="0">
                          <a:effectLst/>
                        </a:rPr>
                        <a:t> dependence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76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SERSM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22, 14nm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Selected library elements (FFs and latches)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76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SERRS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RSER latches (SEUT, RCC and RTS)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05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SRAM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32, 22, 14nm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6T SRAM array; SBU and MCU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763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SERCL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32, 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22, 14nm</a:t>
                      </a:r>
                      <a:endParaRPr lang="en-US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Comb. Logic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16" marR="4801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14803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471" y="438454"/>
            <a:ext cx="8875059" cy="487362"/>
          </a:xfrm>
        </p:spPr>
        <p:txBody>
          <a:bodyPr>
            <a:noAutofit/>
          </a:bodyPr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Combinational 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471" y="1204118"/>
            <a:ext cx="10018059" cy="4449763"/>
          </a:xfrm>
        </p:spPr>
        <p:txBody>
          <a:bodyPr>
            <a:normAutofit/>
          </a:bodyPr>
          <a:lstStyle/>
          <a:p>
            <a:r>
              <a:rPr lang="en-US" sz="2400" dirty="0"/>
              <a:t>Test Chip: skewed N/P + balanced paths; varied path lengths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044" y="1760723"/>
            <a:ext cx="5782235" cy="4342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8470" y="6553200"/>
            <a:ext cx="591671" cy="253767"/>
          </a:xfrm>
          <a:prstGeom prst="rect">
            <a:avLst/>
          </a:prstGeom>
          <a:noFill/>
        </p:spPr>
        <p:txBody>
          <a:bodyPr wrap="square" lIns="89896" tIns="44948" rIns="89896" bIns="44948" rtlCol="0">
            <a:spAutoFit/>
          </a:bodyPr>
          <a:lstStyle/>
          <a:p>
            <a:r>
              <a:rPr lang="en-US" sz="1059" dirty="0">
                <a:solidFill>
                  <a:schemeClr val="bg1"/>
                </a:solidFill>
              </a:rPr>
              <a:t>9/12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24800" y="7239000"/>
            <a:ext cx="2057400" cy="3048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8D2010A-9C29-49F9-9715-7EAC2FD0CCA0}" type="slidenum">
              <a:rPr lang="en-US" smtClean="0"/>
              <a:pPr algn="ctr">
                <a:defRPr/>
              </a:pPr>
              <a:t>43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24800" y="5948721"/>
            <a:ext cx="2286000" cy="261610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56B4"/>
                </a:solidFill>
              </a:rPr>
              <a:t>Gill et al., IRPS 2009</a:t>
            </a:r>
          </a:p>
        </p:txBody>
      </p:sp>
    </p:spTree>
    <p:extLst>
      <p:ext uri="{BB962C8B-B14F-4D97-AF65-F5344CB8AC3E}">
        <p14:creationId xmlns:p14="http://schemas.microsoft.com/office/powerpoint/2010/main" val="94853371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029" y="360410"/>
            <a:ext cx="8875059" cy="487362"/>
          </a:xfrm>
        </p:spPr>
        <p:txBody>
          <a:bodyPr>
            <a:noAutofit/>
          </a:bodyPr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Combinational SER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46" y="1046546"/>
            <a:ext cx="8579224" cy="44497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No change in relative contribution; Absolute tracking SBU SER</a:t>
            </a:r>
          </a:p>
          <a:p>
            <a:pPr lvl="1"/>
            <a:r>
              <a:rPr lang="en-US" sz="1800" dirty="0"/>
              <a:t>Memory and sequential element SER still dominate product SER</a:t>
            </a:r>
          </a:p>
          <a:p>
            <a:pPr lvl="1"/>
            <a:r>
              <a:rPr lang="en-US" sz="1800" dirty="0"/>
              <a:t>FOM ~1% of </a:t>
            </a:r>
            <a:r>
              <a:rPr lang="en-US" sz="1800" dirty="0" err="1"/>
              <a:t>underated</a:t>
            </a:r>
            <a:r>
              <a:rPr lang="en-US" sz="1800" dirty="0"/>
              <a:t> latch neutron SER per comb. gate at 1GHz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8470" y="6553200"/>
            <a:ext cx="591671" cy="253767"/>
          </a:xfrm>
          <a:prstGeom prst="rect">
            <a:avLst/>
          </a:prstGeom>
          <a:noFill/>
        </p:spPr>
        <p:txBody>
          <a:bodyPr wrap="square" lIns="89896" tIns="44948" rIns="89896" bIns="44948" rtlCol="0">
            <a:spAutoFit/>
          </a:bodyPr>
          <a:lstStyle/>
          <a:p>
            <a:r>
              <a:rPr lang="en-US" sz="1059" dirty="0">
                <a:solidFill>
                  <a:schemeClr val="bg1"/>
                </a:solidFill>
              </a:rPr>
              <a:t>9/12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24800" y="7239000"/>
            <a:ext cx="2057400" cy="304800"/>
          </a:xfrm>
          <a:prstGeom prst="rect">
            <a:avLst/>
          </a:prstGeom>
          <a:ln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48D2010A-9C29-49F9-9715-7EAC2FD0CCA0}" type="slidenum">
              <a:rPr lang="en-US" smtClean="0"/>
              <a:pPr algn="ctr">
                <a:defRPr/>
              </a:pPr>
              <a:t>44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33" y="2590463"/>
            <a:ext cx="7648933" cy="3899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1A17F3-8179-7DA3-FD79-48BAEFF73079}"/>
              </a:ext>
            </a:extLst>
          </p:cNvPr>
          <p:cNvSpPr txBox="1"/>
          <p:nvPr/>
        </p:nvSpPr>
        <p:spPr>
          <a:xfrm>
            <a:off x="3569528" y="6026261"/>
            <a:ext cx="1772493" cy="430887"/>
          </a:xfrm>
          <a:prstGeom prst="rect">
            <a:avLst/>
          </a:prstGeom>
          <a:solidFill>
            <a:schemeClr val="bg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 err="1">
                <a:solidFill>
                  <a:srgbClr val="0056B4"/>
                </a:solidFill>
              </a:rPr>
              <a:t>N.Seifert</a:t>
            </a:r>
            <a:r>
              <a:rPr lang="en-US" sz="1100" dirty="0">
                <a:solidFill>
                  <a:srgbClr val="0056B4"/>
                </a:solidFill>
              </a:rPr>
              <a:t>, SEE Symposium 2015</a:t>
            </a:r>
          </a:p>
        </p:txBody>
      </p:sp>
    </p:spTree>
    <p:extLst>
      <p:ext uri="{BB962C8B-B14F-4D97-AF65-F5344CB8AC3E}">
        <p14:creationId xmlns:p14="http://schemas.microsoft.com/office/powerpoint/2010/main" val="15366804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SER Mitigation Options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993635"/>
              </p:ext>
            </p:extLst>
          </p:nvPr>
        </p:nvGraphicFramePr>
        <p:xfrm>
          <a:off x="995870" y="1257434"/>
          <a:ext cx="10198223" cy="4000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5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6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7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60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Array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Arch/u-Arch Level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Sequential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4287">
                <a:tc>
                  <a:txBody>
                    <a:bodyPr/>
                    <a:lstStyle/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Parity</a:t>
                      </a:r>
                    </a:p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ECC</a:t>
                      </a:r>
                    </a:p>
                    <a:p>
                      <a:pPr marL="795338" lvl="2" indent="-225425" algn="l">
                        <a:spcBef>
                          <a:spcPts val="600"/>
                        </a:spcBef>
                        <a:buFontTx/>
                        <a:buChar char="-"/>
                      </a:pPr>
                      <a:r>
                        <a:rPr lang="en-US" sz="2000" baseline="0" dirty="0"/>
                        <a:t>SECDED </a:t>
                      </a:r>
                    </a:p>
                    <a:p>
                      <a:pPr marL="795338" lvl="2" indent="-225425" algn="l">
                        <a:spcBef>
                          <a:spcPts val="600"/>
                        </a:spcBef>
                        <a:buFontTx/>
                        <a:buChar char="-"/>
                      </a:pPr>
                      <a:r>
                        <a:rPr lang="en-US" sz="2000" baseline="0" dirty="0"/>
                        <a:t>DECTED</a:t>
                      </a:r>
                    </a:p>
                    <a:p>
                      <a:pPr marL="795338" lvl="2" indent="-225425" algn="l">
                        <a:spcBef>
                          <a:spcPts val="600"/>
                        </a:spcBef>
                        <a:buFontTx/>
                        <a:buChar char="-"/>
                      </a:pPr>
                      <a:r>
                        <a:rPr lang="en-US" sz="2000" baseline="0" dirty="0"/>
                        <a:t>SECADEC</a:t>
                      </a:r>
                    </a:p>
                    <a:p>
                      <a:pPr marL="338138" lvl="0" indent="-225425" algn="l">
                        <a:spcBef>
                          <a:spcPts val="600"/>
                        </a:spcBef>
                        <a:buFontTx/>
                        <a:buChar char="-"/>
                      </a:pPr>
                      <a:r>
                        <a:rPr lang="en-US" sz="2000" baseline="0" dirty="0"/>
                        <a:t>CRC &amp; Residue</a:t>
                      </a:r>
                    </a:p>
                    <a:p>
                      <a:pPr marL="338138" lvl="0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Interleaving</a:t>
                      </a:r>
                    </a:p>
                    <a:p>
                      <a:pPr marL="1158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Replay/Retry</a:t>
                      </a:r>
                    </a:p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/>
                        <a:t>Scrubbing</a:t>
                      </a:r>
                    </a:p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Char char="•"/>
                      </a:pPr>
                      <a:endParaRPr lang="en-US" sz="2000" dirty="0"/>
                    </a:p>
                    <a:p>
                      <a:pPr marL="338138" indent="-225425" algn="l">
                        <a:spcBef>
                          <a:spcPts val="6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en-US" altLang="zh-CN" sz="2000" u="sng" baseline="0" dirty="0"/>
                        <a:t>Redundancy</a:t>
                      </a:r>
                    </a:p>
                    <a:p>
                      <a:pPr marL="338138" marR="0" lvl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baseline="0" dirty="0">
                          <a:solidFill>
                            <a:schemeClr val="dk1"/>
                          </a:solidFill>
                        </a:rPr>
                        <a:t>Physical: DMR/TMR/Lockstep</a:t>
                      </a:r>
                    </a:p>
                    <a:p>
                      <a:pPr marL="338138" marR="0" lvl="0" indent="-2254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kern="1200" baseline="0" dirty="0">
                          <a:solidFill>
                            <a:schemeClr val="dk1"/>
                          </a:solidFill>
                        </a:rPr>
                        <a:t>Temporal: RMT/</a:t>
                      </a:r>
                      <a:r>
                        <a:rPr lang="en-US" sz="2000" kern="1200" baseline="0" dirty="0" err="1">
                          <a:solidFill>
                            <a:schemeClr val="dk1"/>
                          </a:solidFill>
                        </a:rPr>
                        <a:t>Checkpointing</a:t>
                      </a:r>
                      <a:endParaRPr lang="en-US" sz="20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746125" indent="-4000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SEUT</a:t>
                      </a:r>
                    </a:p>
                    <a:p>
                      <a:pPr marL="746125" indent="-4000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RCC</a:t>
                      </a:r>
                    </a:p>
                    <a:p>
                      <a:pPr marL="746125" indent="-4000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/>
                        <a:t>RTS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95870" y="5257800"/>
            <a:ext cx="7614730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Require logic validation effort</a:t>
            </a:r>
          </a:p>
        </p:txBody>
      </p:sp>
    </p:spTree>
    <p:extLst>
      <p:ext uri="{BB962C8B-B14F-4D97-AF65-F5344CB8AC3E}">
        <p14:creationId xmlns:p14="http://schemas.microsoft.com/office/powerpoint/2010/main" val="21908161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SEUT (Soft Error Upset Tolerant) Storage Element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876" y="1600200"/>
            <a:ext cx="6324599" cy="4970462"/>
          </a:xfrm>
        </p:spPr>
        <p:txBody>
          <a:bodyPr>
            <a:normAutofit/>
          </a:bodyPr>
          <a:lstStyle/>
          <a:p>
            <a:r>
              <a:rPr lang="en-US" sz="2400" dirty="0"/>
              <a:t>SEUT is single error correcting state machine. Radiation induced single state bit error is corrected immediately after pulse is gone.</a:t>
            </a:r>
          </a:p>
          <a:p>
            <a:r>
              <a:rPr lang="en-US" sz="2400" dirty="0"/>
              <a:t>Critical diffusions must be separated apart to avoid double state bit upset.</a:t>
            </a:r>
          </a:p>
          <a:p>
            <a:r>
              <a:rPr lang="en-US" sz="2400" dirty="0"/>
              <a:t>Requires redundant data and clock signals. Otherwise, FIT improvement is limited by data and clock signal FITs.</a:t>
            </a:r>
          </a:p>
          <a:p>
            <a:r>
              <a:rPr lang="en-US" sz="2400" dirty="0" err="1"/>
              <a:t>Qcrit</a:t>
            </a:r>
            <a:r>
              <a:rPr lang="en-US" sz="2400" dirty="0"/>
              <a:t> based SER benefit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6152" y="1792706"/>
            <a:ext cx="404338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682057" y="2895600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10857" y="2895600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444057" y="2895600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72857" y="2895600"/>
            <a:ext cx="314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869746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Reinforcing Charge Collection (RCC)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971" y="1506706"/>
            <a:ext cx="8922279" cy="454325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err="1"/>
              <a:t>Qcrit</a:t>
            </a:r>
            <a:r>
              <a:rPr lang="en-US" sz="2400" dirty="0"/>
              <a:t> based SER benefit</a:t>
            </a:r>
          </a:p>
          <a:p>
            <a:r>
              <a:rPr lang="en-US" sz="2400" dirty="0"/>
              <a:t>Particle strike deposits charge in Silicon</a:t>
            </a:r>
          </a:p>
          <a:p>
            <a:pPr lvl="1"/>
            <a:r>
              <a:rPr lang="en-US" sz="2000" dirty="0"/>
              <a:t>Charge collected by one diffusion can upset state (solid circles)</a:t>
            </a:r>
          </a:p>
          <a:p>
            <a:pPr lvl="1"/>
            <a:r>
              <a:rPr lang="en-US" sz="2000" dirty="0"/>
              <a:t>Charge collected by another diffusion can reinforce state (dashed circles)</a:t>
            </a:r>
          </a:p>
          <a:p>
            <a:pPr lvl="1"/>
            <a:r>
              <a:rPr lang="en-US" sz="2000" dirty="0"/>
              <a:t>Placing reinforcing diffusion physically close to victim diffusion reduces SER</a:t>
            </a:r>
          </a:p>
          <a:p>
            <a:pPr lvl="2"/>
            <a:r>
              <a:rPr lang="en-US" sz="1800" dirty="0"/>
              <a:t>Minimize N0-N1 distance and P0-P1 distance in layout</a:t>
            </a:r>
          </a:p>
          <a:p>
            <a:pPr lvl="2"/>
            <a:r>
              <a:rPr lang="en-US" sz="1800" dirty="0"/>
              <a:t>Maximizes probability that reinforcing charge is collected along with the upsetting charge from a single strike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Charge collection is dynamic</a:t>
            </a:r>
          </a:p>
          <a:p>
            <a:pPr lvl="1"/>
            <a:r>
              <a:rPr lang="en-US" sz="2000" dirty="0"/>
              <a:t>Reinforcing diffusions are poor collectors to start (no reverse-bias on diffusion)</a:t>
            </a:r>
          </a:p>
          <a:p>
            <a:pPr lvl="2"/>
            <a:r>
              <a:rPr lang="en-US" sz="1800" dirty="0"/>
              <a:t>Changes with circuit response</a:t>
            </a:r>
          </a:p>
          <a:p>
            <a:endParaRPr lang="en-US" sz="3200" dirty="0"/>
          </a:p>
        </p:txBody>
      </p: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9599030" y="990600"/>
            <a:ext cx="2308225" cy="4535488"/>
            <a:chOff x="4176" y="624"/>
            <a:chExt cx="1454" cy="2857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5434" y="1920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1</a:t>
              </a: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 rot="10800000" flipV="1">
              <a:off x="4799" y="2434"/>
              <a:ext cx="194" cy="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4" y="0"/>
                </a:cxn>
                <a:cxn ang="0">
                  <a:pos x="194" y="261"/>
                </a:cxn>
                <a:cxn ang="0">
                  <a:pos x="0" y="261"/>
                </a:cxn>
              </a:cxnLst>
              <a:rect l="0" t="0" r="r" b="b"/>
              <a:pathLst>
                <a:path w="194" h="261">
                  <a:moveTo>
                    <a:pt x="0" y="0"/>
                  </a:moveTo>
                  <a:lnTo>
                    <a:pt x="194" y="0"/>
                  </a:lnTo>
                  <a:lnTo>
                    <a:pt x="194" y="261"/>
                  </a:lnTo>
                  <a:lnTo>
                    <a:pt x="0" y="261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 rot="10800000" flipV="1">
              <a:off x="4732" y="2434"/>
              <a:ext cx="1" cy="26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 rot="10800000" flipV="1">
              <a:off x="4620" y="2516"/>
              <a:ext cx="98" cy="97"/>
            </a:xfrm>
            <a:prstGeom prst="ellips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rot="10800000" flipV="1">
              <a:off x="4991" y="2305"/>
              <a:ext cx="1" cy="13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rot="10800000" flipV="1">
              <a:off x="4928" y="2304"/>
              <a:ext cx="130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rot="10800000" flipH="1" flipV="1">
              <a:off x="4474" y="2565"/>
              <a:ext cx="138" cy="1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 rot="10800000" flipV="1">
              <a:off x="4791" y="3025"/>
              <a:ext cx="194" cy="2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4" y="0"/>
                </a:cxn>
                <a:cxn ang="0">
                  <a:pos x="194" y="260"/>
                </a:cxn>
                <a:cxn ang="0">
                  <a:pos x="0" y="260"/>
                </a:cxn>
              </a:cxnLst>
              <a:rect l="0" t="0" r="r" b="b"/>
              <a:pathLst>
                <a:path w="194" h="260">
                  <a:moveTo>
                    <a:pt x="0" y="0"/>
                  </a:moveTo>
                  <a:lnTo>
                    <a:pt x="194" y="0"/>
                  </a:lnTo>
                  <a:lnTo>
                    <a:pt x="194" y="260"/>
                  </a:lnTo>
                  <a:lnTo>
                    <a:pt x="0" y="260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rot="10800000" flipV="1">
              <a:off x="4724" y="3025"/>
              <a:ext cx="1" cy="26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rot="10800000" flipV="1">
              <a:off x="4983" y="3285"/>
              <a:ext cx="1" cy="13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 rot="10800000" flipV="1">
              <a:off x="4920" y="3414"/>
              <a:ext cx="130" cy="67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0" y="0"/>
                </a:cxn>
                <a:cxn ang="0">
                  <a:pos x="130" y="0"/>
                </a:cxn>
              </a:cxnLst>
              <a:rect l="0" t="0" r="r" b="b"/>
              <a:pathLst>
                <a:path w="130" h="67">
                  <a:moveTo>
                    <a:pt x="67" y="67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rot="10800000" flipH="1" flipV="1">
              <a:off x="4919" y="3414"/>
              <a:ext cx="61" cy="6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rot="10800000" flipH="1">
              <a:off x="4474" y="3169"/>
              <a:ext cx="240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683" y="1392"/>
              <a:ext cx="194" cy="2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4" y="0"/>
                </a:cxn>
                <a:cxn ang="0">
                  <a:pos x="194" y="260"/>
                </a:cxn>
                <a:cxn ang="0">
                  <a:pos x="0" y="260"/>
                </a:cxn>
              </a:cxnLst>
              <a:rect l="0" t="0" r="r" b="b"/>
              <a:pathLst>
                <a:path w="194" h="260">
                  <a:moveTo>
                    <a:pt x="0" y="0"/>
                  </a:moveTo>
                  <a:lnTo>
                    <a:pt x="194" y="0"/>
                  </a:lnTo>
                  <a:lnTo>
                    <a:pt x="194" y="260"/>
                  </a:lnTo>
                  <a:lnTo>
                    <a:pt x="0" y="260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>
              <a:off x="4942" y="1392"/>
              <a:ext cx="1" cy="260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4683" y="1652"/>
              <a:ext cx="1" cy="13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auto">
            <a:xfrm>
              <a:off x="4618" y="1782"/>
              <a:ext cx="130" cy="67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0" y="0"/>
                </a:cxn>
                <a:cxn ang="0">
                  <a:pos x="130" y="0"/>
                </a:cxn>
              </a:cxnLst>
              <a:rect l="0" t="0" r="r" b="b"/>
              <a:pathLst>
                <a:path w="130" h="67">
                  <a:moveTo>
                    <a:pt x="67" y="67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26"/>
            <p:cNvSpPr>
              <a:spLocks noChangeShapeType="1"/>
            </p:cNvSpPr>
            <p:nvPr/>
          </p:nvSpPr>
          <p:spPr bwMode="auto">
            <a:xfrm flipH="1">
              <a:off x="4687" y="1782"/>
              <a:ext cx="61" cy="6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7"/>
            <p:cNvSpPr>
              <a:spLocks noChangeShapeType="1"/>
            </p:cNvSpPr>
            <p:nvPr/>
          </p:nvSpPr>
          <p:spPr bwMode="auto">
            <a:xfrm flipH="1" flipV="1">
              <a:off x="4954" y="1536"/>
              <a:ext cx="240" cy="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4683" y="850"/>
              <a:ext cx="194" cy="2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4" y="0"/>
                </a:cxn>
                <a:cxn ang="0">
                  <a:pos x="194" y="261"/>
                </a:cxn>
                <a:cxn ang="0">
                  <a:pos x="0" y="261"/>
                </a:cxn>
              </a:cxnLst>
              <a:rect l="0" t="0" r="r" b="b"/>
              <a:pathLst>
                <a:path w="194" h="261">
                  <a:moveTo>
                    <a:pt x="0" y="0"/>
                  </a:moveTo>
                  <a:lnTo>
                    <a:pt x="194" y="0"/>
                  </a:lnTo>
                  <a:lnTo>
                    <a:pt x="194" y="261"/>
                  </a:lnTo>
                  <a:lnTo>
                    <a:pt x="0" y="261"/>
                  </a:lnTo>
                </a:path>
              </a:pathLst>
            </a:custGeom>
            <a:noFill/>
            <a:ln w="285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4942" y="850"/>
              <a:ext cx="1" cy="26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31"/>
            <p:cNvSpPr>
              <a:spLocks noChangeArrowheads="1"/>
            </p:cNvSpPr>
            <p:nvPr/>
          </p:nvSpPr>
          <p:spPr bwMode="auto">
            <a:xfrm>
              <a:off x="4958" y="932"/>
              <a:ext cx="98" cy="97"/>
            </a:xfrm>
            <a:prstGeom prst="ellips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2"/>
            <p:cNvSpPr>
              <a:spLocks noChangeShapeType="1"/>
            </p:cNvSpPr>
            <p:nvPr/>
          </p:nvSpPr>
          <p:spPr bwMode="auto">
            <a:xfrm>
              <a:off x="4683" y="720"/>
              <a:ext cx="1" cy="130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4618" y="720"/>
              <a:ext cx="130" cy="1"/>
            </a:xfrm>
            <a:prstGeom prst="line">
              <a:avLst/>
            </a:prstGeom>
            <a:noFill/>
            <a:ln w="28575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 flipH="1">
              <a:off x="5064" y="981"/>
              <a:ext cx="138" cy="1"/>
            </a:xfrm>
            <a:prstGeom prst="line">
              <a:avLst/>
            </a:prstGeom>
            <a:noFill/>
            <a:ln w="7938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 flipV="1">
              <a:off x="5194" y="967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 flipV="1">
              <a:off x="4666" y="1104"/>
              <a:ext cx="0" cy="2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>
              <a:off x="4474" y="2551"/>
              <a:ext cx="0" cy="6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8"/>
            <p:cNvSpPr>
              <a:spLocks noChangeShapeType="1"/>
            </p:cNvSpPr>
            <p:nvPr/>
          </p:nvSpPr>
          <p:spPr bwMode="auto">
            <a:xfrm flipV="1">
              <a:off x="5002" y="2688"/>
              <a:ext cx="0" cy="3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 flipH="1">
              <a:off x="4186" y="1248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>
              <a:off x="4186" y="1248"/>
              <a:ext cx="0" cy="16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>
              <a:off x="4186" y="2880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5194" y="1248"/>
              <a:ext cx="2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>
              <a:off x="5434" y="1248"/>
              <a:ext cx="0" cy="16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5002" y="2880"/>
              <a:ext cx="4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45"/>
            <p:cNvSpPr txBox="1">
              <a:spLocks noChangeArrowheads="1"/>
            </p:cNvSpPr>
            <p:nvPr/>
          </p:nvSpPr>
          <p:spPr bwMode="auto">
            <a:xfrm>
              <a:off x="4176" y="1943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0</a:t>
              </a:r>
            </a:p>
          </p:txBody>
        </p:sp>
        <p:sp>
          <p:nvSpPr>
            <p:cNvPr id="41" name="Text Box 46"/>
            <p:cNvSpPr txBox="1">
              <a:spLocks noChangeArrowheads="1"/>
            </p:cNvSpPr>
            <p:nvPr/>
          </p:nvSpPr>
          <p:spPr bwMode="auto">
            <a:xfrm>
              <a:off x="4906" y="624"/>
              <a:ext cx="2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P0</a:t>
              </a:r>
            </a:p>
          </p:txBody>
        </p:sp>
        <p:sp>
          <p:nvSpPr>
            <p:cNvPr id="42" name="Text Box 47"/>
            <p:cNvSpPr txBox="1">
              <a:spLocks noChangeArrowheads="1"/>
            </p:cNvSpPr>
            <p:nvPr/>
          </p:nvSpPr>
          <p:spPr bwMode="auto">
            <a:xfrm>
              <a:off x="4906" y="1200"/>
              <a:ext cx="3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N0</a:t>
              </a:r>
            </a:p>
          </p:txBody>
        </p:sp>
        <p:sp>
          <p:nvSpPr>
            <p:cNvPr id="43" name="Text Box 48"/>
            <p:cNvSpPr txBox="1">
              <a:spLocks noChangeArrowheads="1"/>
            </p:cNvSpPr>
            <p:nvPr/>
          </p:nvSpPr>
          <p:spPr bwMode="auto">
            <a:xfrm>
              <a:off x="4522" y="2160"/>
              <a:ext cx="29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P1</a:t>
              </a:r>
            </a:p>
          </p:txBody>
        </p:sp>
        <p:sp>
          <p:nvSpPr>
            <p:cNvPr id="44" name="Text Box 49"/>
            <p:cNvSpPr txBox="1">
              <a:spLocks noChangeArrowheads="1"/>
            </p:cNvSpPr>
            <p:nvPr/>
          </p:nvSpPr>
          <p:spPr bwMode="auto">
            <a:xfrm>
              <a:off x="4522" y="2784"/>
              <a:ext cx="3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N1</a:t>
              </a:r>
            </a:p>
          </p:txBody>
        </p:sp>
        <p:sp>
          <p:nvSpPr>
            <p:cNvPr id="45" name="Oval 50"/>
            <p:cNvSpPr>
              <a:spLocks noChangeArrowheads="1"/>
            </p:cNvSpPr>
            <p:nvPr/>
          </p:nvSpPr>
          <p:spPr bwMode="auto">
            <a:xfrm>
              <a:off x="4896" y="2928"/>
              <a:ext cx="192" cy="192"/>
            </a:xfrm>
            <a:prstGeom prst="ellips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51"/>
            <p:cNvSpPr>
              <a:spLocks noChangeArrowheads="1"/>
            </p:cNvSpPr>
            <p:nvPr/>
          </p:nvSpPr>
          <p:spPr bwMode="auto">
            <a:xfrm>
              <a:off x="4896" y="2592"/>
              <a:ext cx="192" cy="192"/>
            </a:xfrm>
            <a:prstGeom prst="ellipse">
              <a:avLst/>
            </a:prstGeom>
            <a:noFill/>
            <a:ln w="19050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52"/>
            <p:cNvSpPr>
              <a:spLocks noChangeArrowheads="1"/>
            </p:cNvSpPr>
            <p:nvPr/>
          </p:nvSpPr>
          <p:spPr bwMode="auto">
            <a:xfrm>
              <a:off x="4560" y="1296"/>
              <a:ext cx="192" cy="192"/>
            </a:xfrm>
            <a:prstGeom prst="ellipse">
              <a:avLst/>
            </a:prstGeom>
            <a:noFill/>
            <a:ln w="19050" algn="ctr">
              <a:solidFill>
                <a:srgbClr val="00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53"/>
            <p:cNvSpPr>
              <a:spLocks noChangeArrowheads="1"/>
            </p:cNvSpPr>
            <p:nvPr/>
          </p:nvSpPr>
          <p:spPr bwMode="auto">
            <a:xfrm>
              <a:off x="4560" y="1008"/>
              <a:ext cx="192" cy="192"/>
            </a:xfrm>
            <a:prstGeom prst="ellipse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95148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RTS (Reverse </a:t>
            </a:r>
            <a:r>
              <a:rPr lang="en-US" dirty="0" err="1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TriState</a:t>
            </a:r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38234"/>
            <a:ext cx="11214100" cy="931862"/>
          </a:xfrm>
        </p:spPr>
        <p:txBody>
          <a:bodyPr/>
          <a:lstStyle/>
          <a:p>
            <a:r>
              <a:rPr lang="en-US" dirty="0"/>
              <a:t>Stack node re-ordering =&gt;  reduction of state node diffusions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88950" y="5318142"/>
            <a:ext cx="11214100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0" tIns="45702" rIns="91400" bIns="45702" numCol="1" anchor="t" anchorCtr="0" compatLnSpc="1">
            <a:prstTxWarp prst="textNoShape">
              <a:avLst/>
            </a:prstTxWarp>
          </a:bodyPr>
          <a:lstStyle>
            <a:lvl1pPr marL="225425" indent="-225425" algn="l" rtl="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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9913" indent="-225425" algn="l" rtl="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911225" indent="-225425" algn="l" rtl="0" eaLnBrk="0" fontAlgn="base" hangingPunct="0">
              <a:lnSpc>
                <a:spcPct val="95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265238" indent="-2397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Times New Roman" pitchFamily="18" charset="0"/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727200" indent="-23018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5pPr>
            <a:lvl6pPr marL="2184400" indent="-2301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6pPr>
            <a:lvl7pPr marL="2641600" indent="-2301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7pPr>
            <a:lvl8pPr marL="3098800" indent="-2301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8pPr>
            <a:lvl9pPr marL="3556000" indent="-230188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56B4"/>
                </a:solidFill>
              </a:rPr>
              <a:t>Layout and performance cost are negligible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149108-0F49-0A67-286C-F95CCEC0D9E5}"/>
              </a:ext>
            </a:extLst>
          </p:cNvPr>
          <p:cNvGrpSpPr/>
          <p:nvPr/>
        </p:nvGrpSpPr>
        <p:grpSpPr>
          <a:xfrm>
            <a:off x="2899024" y="2170096"/>
            <a:ext cx="5936752" cy="2740424"/>
            <a:chOff x="7251584" y="4343400"/>
            <a:chExt cx="3949816" cy="182324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35DA14-EF1A-0401-7D9C-486577E400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51584" y="4343400"/>
              <a:ext cx="1906836" cy="1823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8E87C31-D3C7-95AD-3150-C140E88779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438966" y="4345073"/>
              <a:ext cx="1762434" cy="1757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ight Arrow 18">
              <a:extLst>
                <a:ext uri="{FF2B5EF4-FFF2-40B4-BE49-F238E27FC236}">
                  <a16:creationId xmlns:a16="http://schemas.microsoft.com/office/drawing/2014/main" id="{E8146782-A4A0-FA13-1D8D-FF60C210C024}"/>
                </a:ext>
              </a:extLst>
            </p:cNvPr>
            <p:cNvSpPr/>
            <p:nvPr/>
          </p:nvSpPr>
          <p:spPr>
            <a:xfrm>
              <a:off x="9210366" y="5184101"/>
              <a:ext cx="228600" cy="841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TextBox 20">
              <a:extLst>
                <a:ext uri="{FF2B5EF4-FFF2-40B4-BE49-F238E27FC236}">
                  <a16:creationId xmlns:a16="http://schemas.microsoft.com/office/drawing/2014/main" id="{E5AA4D26-814C-95B8-8CF3-010A9A108679}"/>
                </a:ext>
              </a:extLst>
            </p:cNvPr>
            <p:cNvSpPr txBox="1"/>
            <p:nvPr/>
          </p:nvSpPr>
          <p:spPr>
            <a:xfrm>
              <a:off x="9083023" y="4954672"/>
              <a:ext cx="4651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  <a:ea typeface="+mn-ea"/>
                  <a:cs typeface="Arial" charset="0"/>
                </a:defRPr>
              </a:lvl9pPr>
            </a:lstStyle>
            <a:p>
              <a:r>
                <a:rPr lang="en-US" sz="1100"/>
                <a:t>RTS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84725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BEE04C-3610-CB98-B6C4-B3AD355367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F9C3C1-1978-C64F-FB6A-B63CB6DD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1915" y="6432516"/>
            <a:ext cx="2896020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2556C5-CE8C-6547-B838-EA80C61A4AF7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C26416-4A4C-020B-31BD-4F843F830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028" y="60358"/>
            <a:ext cx="11724907" cy="130035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Export Control Regulations: 3A001.a.1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85118-FF01-CFB9-65EF-F6D6C66550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4542" y="1371518"/>
            <a:ext cx="11299372" cy="4639552"/>
          </a:xfrm>
        </p:spPr>
        <p:txBody>
          <a:bodyPr>
            <a:normAutofit/>
          </a:bodyPr>
          <a:lstStyle/>
          <a:p>
            <a:r>
              <a:rPr lang="en-US" sz="2133" dirty="0">
                <a:latin typeface="+mn-lt"/>
              </a:rPr>
              <a:t>The US and other jurisdictions control the export of radiation hardened integrated circuits and the corresponding technology used to design or manufacture the chip. </a:t>
            </a:r>
          </a:p>
          <a:p>
            <a:r>
              <a:rPr lang="en-US" sz="1867" dirty="0">
                <a:solidFill>
                  <a:schemeClr val="tx1"/>
                </a:solidFill>
                <a:latin typeface="+mn-lt"/>
              </a:rPr>
              <a:t>From the US Export Administration Regulations (EAR):</a:t>
            </a:r>
          </a:p>
          <a:p>
            <a:r>
              <a:rPr lang="en-US" sz="1867" dirty="0">
                <a:solidFill>
                  <a:schemeClr val="tx1"/>
                </a:solidFill>
                <a:latin typeface="+mn-lt"/>
              </a:rPr>
              <a:t>3A001.a.1 General purpose integrated circuits </a:t>
            </a:r>
            <a:r>
              <a:rPr lang="en-US" sz="1867" u="sng" dirty="0">
                <a:solidFill>
                  <a:srgbClr val="525252"/>
                </a:solidFill>
                <a:latin typeface="+mn-lt"/>
              </a:rPr>
              <a:t>designed</a:t>
            </a:r>
            <a:r>
              <a:rPr lang="en-US" sz="1867" dirty="0">
                <a:solidFill>
                  <a:srgbClr val="525252"/>
                </a:solidFill>
                <a:latin typeface="+mn-lt"/>
              </a:rPr>
              <a:t> or </a:t>
            </a:r>
            <a:r>
              <a:rPr lang="en-US" sz="1867" u="sng" dirty="0">
                <a:solidFill>
                  <a:srgbClr val="525252"/>
                </a:solidFill>
                <a:latin typeface="+mn-lt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rated</a:t>
            </a:r>
            <a:r>
              <a:rPr lang="en-US" sz="1867" dirty="0">
                <a:solidFill>
                  <a:srgbClr val="525252"/>
                </a:solidFill>
                <a:latin typeface="+mn-lt"/>
              </a:rPr>
              <a:t> </a:t>
            </a:r>
            <a:r>
              <a:rPr lang="en-US" sz="1867" dirty="0">
                <a:solidFill>
                  <a:schemeClr val="tx1"/>
                </a:solidFill>
                <a:latin typeface="+mn-lt"/>
              </a:rPr>
              <a:t>as radiation hardened to withstand any of the following:</a:t>
            </a:r>
          </a:p>
          <a:p>
            <a:pPr lvl="2">
              <a:spcBef>
                <a:spcPts val="0"/>
              </a:spcBef>
              <a:buAutoNum type="alphaLcParenBoth"/>
            </a:pPr>
            <a:r>
              <a:rPr lang="en-US" sz="1600" dirty="0">
                <a:solidFill>
                  <a:schemeClr val="tx1"/>
                </a:solidFill>
                <a:latin typeface="+mn-lt"/>
              </a:rPr>
              <a:t>A total dose of 5 x 10</a:t>
            </a:r>
            <a:r>
              <a:rPr lang="en-US" sz="1600" baseline="30000" dirty="0">
                <a:solidFill>
                  <a:schemeClr val="tx1"/>
                </a:solidFill>
                <a:latin typeface="+mn-lt"/>
              </a:rPr>
              <a:t>3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(Si), or higher;</a:t>
            </a:r>
          </a:p>
          <a:p>
            <a:pPr lvl="2">
              <a:spcBef>
                <a:spcPts val="0"/>
              </a:spcBef>
              <a:buAutoNum type="alphaLcParenBoth"/>
            </a:pPr>
            <a:r>
              <a:rPr lang="en-US" sz="1600" dirty="0">
                <a:solidFill>
                  <a:schemeClr val="tx1"/>
                </a:solidFill>
                <a:latin typeface="+mn-lt"/>
              </a:rPr>
              <a:t>A dose rate upset of 5 x 10</a:t>
            </a:r>
            <a:r>
              <a:rPr lang="en-US" sz="1600" baseline="30000" dirty="0">
                <a:solidFill>
                  <a:schemeClr val="tx1"/>
                </a:solidFill>
                <a:latin typeface="+mn-lt"/>
              </a:rPr>
              <a:t>6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</a:rPr>
              <a:t>Gy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(Si)/s, or higher; </a:t>
            </a:r>
            <a:r>
              <a:rPr lang="en-US" sz="1600" i="1" dirty="0">
                <a:solidFill>
                  <a:schemeClr val="tx1"/>
                </a:solidFill>
                <a:latin typeface="+mn-lt"/>
              </a:rPr>
              <a:t>or</a:t>
            </a:r>
          </a:p>
          <a:p>
            <a:pPr lvl="2">
              <a:spcBef>
                <a:spcPts val="0"/>
              </a:spcBef>
              <a:buAutoNum type="alphaLcParenBoth"/>
            </a:pPr>
            <a:r>
              <a:rPr lang="en-US" sz="1600" dirty="0">
                <a:solidFill>
                  <a:schemeClr val="tx1"/>
                </a:solidFill>
                <a:latin typeface="+mn-lt"/>
              </a:rPr>
              <a:t>A fluence (integrated flux) of neutrons (1 MeV equivalent) of 5 x 10</a:t>
            </a:r>
            <a:r>
              <a:rPr lang="en-US" sz="1600" baseline="30000" dirty="0">
                <a:solidFill>
                  <a:schemeClr val="tx1"/>
                </a:solidFill>
                <a:latin typeface="+mn-lt"/>
              </a:rPr>
              <a:t>13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 n/cm² or higher on silicon, or its equivalent for other materials; </a:t>
            </a:r>
            <a:br>
              <a:rPr lang="en-US" dirty="0">
                <a:latin typeface="+mn-lt"/>
              </a:rPr>
            </a:br>
            <a:endParaRPr lang="en-US" dirty="0">
              <a:latin typeface="+mn-lt"/>
            </a:endParaRPr>
          </a:p>
          <a:p>
            <a:pPr>
              <a:spcBef>
                <a:spcPts val="0"/>
              </a:spcBef>
            </a:pPr>
            <a:endParaRPr lang="en-US" sz="1333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633E43-B591-BDDC-F4D1-D0B9D93A2A4D}"/>
              </a:ext>
            </a:extLst>
          </p:cNvPr>
          <p:cNvSpPr txBox="1"/>
          <p:nvPr/>
        </p:nvSpPr>
        <p:spPr>
          <a:xfrm>
            <a:off x="7132320" y="6113935"/>
            <a:ext cx="497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Courtesy of Todd </a:t>
            </a:r>
            <a:r>
              <a:rPr lang="en-US" sz="1400" dirty="0">
                <a:effectLst/>
                <a:ea typeface="Calibri" panose="020F0502020204030204" pitchFamily="34" charset="0"/>
              </a:rPr>
              <a:t>Brusnighan and Rebecca Napolitano</a:t>
            </a:r>
          </a:p>
        </p:txBody>
      </p:sp>
    </p:spTree>
    <p:extLst>
      <p:ext uri="{BB962C8B-B14F-4D97-AF65-F5344CB8AC3E}">
        <p14:creationId xmlns:p14="http://schemas.microsoft.com/office/powerpoint/2010/main" val="346517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512D87-5AE9-496F-ACF8-AB7FB0E85A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152" y="2065984"/>
            <a:ext cx="3269275" cy="1373791"/>
          </a:xfrm>
          <a:prstGeom prst="rect">
            <a:avLst/>
          </a:prstGeom>
          <a:effectLst>
            <a:softEdge rad="254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F21766-361C-41DF-8E52-D87AE1308D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5559"/>
          <a:stretch/>
        </p:blipFill>
        <p:spPr>
          <a:xfrm>
            <a:off x="253937" y="2162460"/>
            <a:ext cx="5018326" cy="234769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12BD726-D893-4FB1-935A-FB1DA8344FBB}"/>
              </a:ext>
            </a:extLst>
          </p:cNvPr>
          <p:cNvSpPr txBox="1">
            <a:spLocks/>
          </p:cNvSpPr>
          <p:nvPr/>
        </p:nvSpPr>
        <p:spPr>
          <a:xfrm>
            <a:off x="258673" y="471350"/>
            <a:ext cx="11022060" cy="9684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Radiation Effects Do Matter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E9C6BF-397A-4A83-9494-8E03394721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67"/>
          <a:stretch/>
        </p:blipFill>
        <p:spPr>
          <a:xfrm>
            <a:off x="5769703" y="4692563"/>
            <a:ext cx="6217835" cy="1559208"/>
          </a:xfrm>
          <a:prstGeom prst="rect">
            <a:avLst/>
          </a:prstGeom>
        </p:spPr>
      </p:pic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CB57400-E3EB-4183-8DC4-70EAD784A34C}"/>
              </a:ext>
            </a:extLst>
          </p:cNvPr>
          <p:cNvSpPr txBox="1">
            <a:spLocks/>
          </p:cNvSpPr>
          <p:nvPr/>
        </p:nvSpPr>
        <p:spPr>
          <a:xfrm>
            <a:off x="5696505" y="3939615"/>
            <a:ext cx="5800089" cy="71125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IntelOne Display Regular" panose="020B0503020203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IntelOne Display Regular" panose="020B0503020203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IntelOne Display Regular" panose="020B0503020203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IntelOne Display Regular" panose="020B0503020203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IntelOne Display Regular" panose="020B0503020203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</a:pPr>
            <a:r>
              <a:rPr lang="en-US" sz="2400" b="1" dirty="0">
                <a:solidFill>
                  <a:srgbClr val="004A86"/>
                </a:solidFill>
                <a:latin typeface="+mn-lt"/>
              </a:rPr>
              <a:t>Datacenters: </a:t>
            </a:r>
            <a:r>
              <a:rPr lang="en-US" sz="1800" dirty="0">
                <a:solidFill>
                  <a:srgbClr val="004A86"/>
                </a:solidFill>
                <a:latin typeface="+mn-lt"/>
              </a:rPr>
              <a:t>Increasing scale of systems &amp; applications makes errors more visible to our customers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0A5C9-C3D8-4FCC-8E8E-A7EE796D4D7F}"/>
              </a:ext>
            </a:extLst>
          </p:cNvPr>
          <p:cNvSpPr txBox="1"/>
          <p:nvPr/>
        </p:nvSpPr>
        <p:spPr>
          <a:xfrm>
            <a:off x="154348" y="1609209"/>
            <a:ext cx="5486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4A86"/>
                </a:solidFill>
                <a:effectLst/>
                <a:uLnTx/>
                <a:uFillTx/>
                <a:latin typeface="IntelOne Display Regular"/>
              </a:rPr>
              <a:t>Reliable High-Performance Computing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A86"/>
              </a:solidFill>
              <a:effectLst/>
              <a:uLnTx/>
              <a:uFillTx/>
              <a:latin typeface="IntelOne Display Regular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BF24EB-0FCF-4E3D-A16E-9CC87DD0EB11}"/>
              </a:ext>
            </a:extLst>
          </p:cNvPr>
          <p:cNvSpPr txBox="1"/>
          <p:nvPr/>
        </p:nvSpPr>
        <p:spPr>
          <a:xfrm>
            <a:off x="154493" y="5174553"/>
            <a:ext cx="5429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4A86"/>
                </a:solidFill>
                <a:effectLst/>
                <a:uLnTx/>
                <a:uFillTx/>
                <a:latin typeface="IntelOne Display Regular"/>
              </a:rPr>
              <a:t>Safety-Critical Applications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A86"/>
                </a:solidFill>
                <a:effectLst/>
                <a:uLnTx/>
                <a:uFillTx/>
                <a:latin typeface="IntelOne Display Regular"/>
              </a:rPr>
              <a:t>(Autonomous Driving,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4A86"/>
                </a:solidFill>
                <a:effectLst/>
                <a:uLnTx/>
                <a:uFillTx/>
                <a:latin typeface="IntelOne Display Regular"/>
              </a:rPr>
              <a:t>FuSa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A86"/>
                </a:solidFill>
                <a:effectLst/>
                <a:uLnTx/>
                <a:uFillTx/>
                <a:latin typeface="IntelOne Display Regular"/>
              </a:rPr>
              <a:t>, Aerospace,…)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4A86"/>
              </a:solidFill>
              <a:effectLst/>
              <a:uLnTx/>
              <a:uFillTx/>
              <a:latin typeface="IntelOne Display Regular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AF9856-A0D1-464B-A6B4-4DF77F4E9DBA}"/>
              </a:ext>
            </a:extLst>
          </p:cNvPr>
          <p:cNvSpPr txBox="1"/>
          <p:nvPr/>
        </p:nvSpPr>
        <p:spPr>
          <a:xfrm>
            <a:off x="136685" y="4480154"/>
            <a:ext cx="526232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https://www.extremetech.com/extreme/340136-amd-powered-exascale-supercomputer-has-a-system-failure-every-few-hours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644775-BB47-4090-9F39-7D4A07104119}"/>
              </a:ext>
            </a:extLst>
          </p:cNvPr>
          <p:cNvSpPr txBox="1"/>
          <p:nvPr/>
        </p:nvSpPr>
        <p:spPr>
          <a:xfrm>
            <a:off x="9802017" y="2486877"/>
            <a:ext cx="2032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&gt; 800m</a:t>
            </a:r>
            <a:r>
              <a:rPr lang="en-US" baseline="30000" dirty="0"/>
              <a:t>2</a:t>
            </a:r>
            <a:r>
              <a:rPr lang="en-US" dirty="0"/>
              <a:t> of Si!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FE818E-6E75-040C-B89A-07A2D64D5ABF}"/>
              </a:ext>
            </a:extLst>
          </p:cNvPr>
          <p:cNvSpPr/>
          <p:nvPr/>
        </p:nvSpPr>
        <p:spPr>
          <a:xfrm>
            <a:off x="6296026" y="911064"/>
            <a:ext cx="5340917" cy="6986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140" dirty="0"/>
              <a:t>Recent Podcast by </a:t>
            </a:r>
            <a:r>
              <a:rPr lang="en-US" sz="2140" dirty="0" err="1"/>
              <a:t>RadioLab</a:t>
            </a:r>
            <a:endParaRPr lang="en-US" sz="2140" dirty="0"/>
          </a:p>
          <a:p>
            <a:pPr lvl="1"/>
            <a:r>
              <a:rPr lang="en-US" u="sng" dirty="0">
                <a:hlinkClick r:id="rId6"/>
              </a:rPr>
              <a:t>https://www.wnycstudios.org/story/bit-flip</a:t>
            </a: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125D49-CD69-7031-7C04-1D48D52A0816}"/>
              </a:ext>
            </a:extLst>
          </p:cNvPr>
          <p:cNvSpPr txBox="1"/>
          <p:nvPr/>
        </p:nvSpPr>
        <p:spPr>
          <a:xfrm>
            <a:off x="10804778" y="-11159"/>
            <a:ext cx="1383632" cy="4001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56B4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Skip</a:t>
            </a:r>
            <a:endParaRPr kumimoji="0" lang="en-AT" sz="2000" b="1" i="0" u="none" strike="noStrike" cap="none" spc="0" normalizeH="0" baseline="0" dirty="0">
              <a:ln>
                <a:noFill/>
              </a:ln>
              <a:solidFill>
                <a:srgbClr val="0056B4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19812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BE66A7-3774-B369-4FFE-58A5378F2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484" y="121867"/>
            <a:ext cx="10972800" cy="1158240"/>
          </a:xfrm>
        </p:spPr>
        <p:txBody>
          <a:bodyPr/>
          <a:lstStyle/>
          <a:p>
            <a:r>
              <a:rPr lang="en-US" dirty="0">
                <a:solidFill>
                  <a:srgbClr val="525252"/>
                </a:solidFill>
              </a:rPr>
              <a:t>Terrestrial Radiation Environment - SEE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4E4B4-1024-6695-E409-95F2561C8D0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7349" y="1231771"/>
            <a:ext cx="11150820" cy="4865016"/>
          </a:xfrm>
        </p:spPr>
        <p:txBody>
          <a:bodyPr/>
          <a:lstStyle/>
          <a:p>
            <a:pPr marL="0" indent="0" algn="ctr">
              <a:buNone/>
            </a:pPr>
            <a:r>
              <a:rPr lang="en-US" sz="2667" dirty="0"/>
              <a:t>Three key radiation components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EE909C2-B23E-1332-EABE-5058B96DF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90" y="3634828"/>
            <a:ext cx="2873348" cy="2445277"/>
          </a:xfrm>
          <a:prstGeom prst="rect">
            <a:avLst/>
          </a:prstGeom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5FCB91A4-B946-B864-0BF9-FA7C8E466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722" y="4162492"/>
            <a:ext cx="4250095" cy="1917613"/>
          </a:xfrm>
          <a:prstGeom prst="rect">
            <a:avLst/>
          </a:prstGeom>
        </p:spPr>
      </p:pic>
      <p:pic>
        <p:nvPicPr>
          <p:cNvPr id="199" name="Picture 198">
            <a:extLst>
              <a:ext uri="{FF2B5EF4-FFF2-40B4-BE49-F238E27FC236}">
                <a16:creationId xmlns:a16="http://schemas.microsoft.com/office/drawing/2014/main" id="{D397CA64-C349-30E3-D7C7-E9D21F45E6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0820" y="3641373"/>
            <a:ext cx="2218211" cy="2571769"/>
          </a:xfrm>
          <a:prstGeom prst="rect">
            <a:avLst/>
          </a:prstGeom>
        </p:spPr>
      </p:pic>
      <p:sp>
        <p:nvSpPr>
          <p:cNvPr id="201" name="Text Box 75">
            <a:extLst>
              <a:ext uri="{FF2B5EF4-FFF2-40B4-BE49-F238E27FC236}">
                <a16:creationId xmlns:a16="http://schemas.microsoft.com/office/drawing/2014/main" id="{C494A870-A085-7249-43EB-DCA87D223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2365" y="6025253"/>
            <a:ext cx="3529635" cy="26161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50" i="1" dirty="0">
                <a:solidFill>
                  <a:srgbClr val="0066FF"/>
                </a:solidFill>
              </a:rPr>
              <a:t>Baumann &amp; </a:t>
            </a:r>
            <a:r>
              <a:rPr lang="en-US" altLang="en-US" sz="1050" i="1" dirty="0" err="1">
                <a:solidFill>
                  <a:srgbClr val="0066FF"/>
                </a:solidFill>
              </a:rPr>
              <a:t>Hossian</a:t>
            </a:r>
            <a:r>
              <a:rPr lang="en-US" altLang="en-US" sz="1050" i="1" dirty="0">
                <a:solidFill>
                  <a:srgbClr val="0066FF"/>
                </a:solidFill>
              </a:rPr>
              <a:t> (TI), 1992, 1995, 2000</a:t>
            </a:r>
          </a:p>
        </p:txBody>
      </p:sp>
      <p:sp>
        <p:nvSpPr>
          <p:cNvPr id="203" name="Text Box 74">
            <a:extLst>
              <a:ext uri="{FF2B5EF4-FFF2-40B4-BE49-F238E27FC236}">
                <a16:creationId xmlns:a16="http://schemas.microsoft.com/office/drawing/2014/main" id="{16A95F4B-75E9-46CA-A87C-818782149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9722" y="5997796"/>
            <a:ext cx="2575142" cy="26161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50" i="1" dirty="0">
                <a:solidFill>
                  <a:srgbClr val="0066FF"/>
                </a:solidFill>
              </a:rPr>
              <a:t>May &amp; Woods (Intel), 1979</a:t>
            </a:r>
          </a:p>
        </p:txBody>
      </p:sp>
      <p:sp>
        <p:nvSpPr>
          <p:cNvPr id="204" name="Text Box 73">
            <a:extLst>
              <a:ext uri="{FF2B5EF4-FFF2-40B4-BE49-F238E27FC236}">
                <a16:creationId xmlns:a16="http://schemas.microsoft.com/office/drawing/2014/main" id="{4EFE038F-BA07-B36D-969B-9611BCE26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01" y="6050820"/>
            <a:ext cx="2575141" cy="26161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50" i="1" dirty="0">
                <a:solidFill>
                  <a:srgbClr val="0066FF"/>
                </a:solidFill>
              </a:rPr>
              <a:t>Ziegler &amp; Lanford (IBM), 1979</a:t>
            </a:r>
          </a:p>
        </p:txBody>
      </p:sp>
      <p:sp>
        <p:nvSpPr>
          <p:cNvPr id="205" name="Text Box 3">
            <a:extLst>
              <a:ext uri="{FF2B5EF4-FFF2-40B4-BE49-F238E27FC236}">
                <a16:creationId xmlns:a16="http://schemas.microsoft.com/office/drawing/2014/main" id="{26F91CD8-5B5A-0C47-EB06-7275FB76C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32" y="1989574"/>
            <a:ext cx="4337051" cy="172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en-US" sz="1867" b="1" dirty="0"/>
              <a:t>High Energy Neutrons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Wide spectrum of secondaries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Dominant in Intel technologies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Altitude dependence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Cannot easily be shielded</a:t>
            </a:r>
          </a:p>
        </p:txBody>
      </p:sp>
      <p:sp>
        <p:nvSpPr>
          <p:cNvPr id="206" name="Text Box 4">
            <a:extLst>
              <a:ext uri="{FF2B5EF4-FFF2-40B4-BE49-F238E27FC236}">
                <a16:creationId xmlns:a16="http://schemas.microsoft.com/office/drawing/2014/main" id="{2CD951A4-703F-C6F7-3FD5-A95C0FFD99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1640" y="2006772"/>
            <a:ext cx="5511800" cy="1385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en-US" sz="1867" b="1" dirty="0"/>
              <a:t>Alpha Particles</a:t>
            </a:r>
            <a:r>
              <a:rPr lang="en-US" altLang="en-US" sz="1600" dirty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Emitted from </a:t>
            </a:r>
            <a:r>
              <a:rPr lang="en-US" altLang="en-US" sz="1600" dirty="0" err="1"/>
              <a:t>U,Th</a:t>
            </a:r>
            <a:r>
              <a:rPr lang="en-US" altLang="en-US" sz="1600" dirty="0"/>
              <a:t> impurities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Range &lt; 60 um in Si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Dominant if not screening for alphas</a:t>
            </a:r>
          </a:p>
        </p:txBody>
      </p:sp>
      <p:sp>
        <p:nvSpPr>
          <p:cNvPr id="207" name="Text Box 2">
            <a:extLst>
              <a:ext uri="{FF2B5EF4-FFF2-40B4-BE49-F238E27FC236}">
                <a16:creationId xmlns:a16="http://schemas.microsoft.com/office/drawing/2014/main" id="{7BD40A0B-D854-033E-7FC6-DC85AB0634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0960" y="2004025"/>
            <a:ext cx="4081040" cy="1787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en-US" sz="1867" b="1" baseline="30000" dirty="0"/>
              <a:t>10</a:t>
            </a:r>
            <a:r>
              <a:rPr lang="en-US" altLang="en-US" sz="1867" b="1" dirty="0"/>
              <a:t>B and Low Energy Neutrons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Huge </a:t>
            </a:r>
            <a:r>
              <a:rPr lang="en-US" altLang="en-US" sz="1600" baseline="30000" dirty="0"/>
              <a:t>10</a:t>
            </a:r>
            <a:r>
              <a:rPr lang="en-US" altLang="en-US" sz="1600" dirty="0"/>
              <a:t>B </a:t>
            </a:r>
            <a:r>
              <a:rPr lang="en-US" altLang="en-US" sz="1867" dirty="0" err="1">
                <a:latin typeface="Symbol" panose="05050102010706020507" pitchFamily="18" charset="2"/>
              </a:rPr>
              <a:t>s</a:t>
            </a:r>
            <a:r>
              <a:rPr lang="en-US" altLang="en-US" sz="1867" baseline="-25000" dirty="0" err="1"/>
              <a:t>th</a:t>
            </a:r>
            <a:endParaRPr lang="en-US" altLang="en-US" sz="1600" dirty="0"/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Small range of secondaries (&lt; 5 um)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Intel eliminated BPSG in 180nm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en-US" sz="1600" dirty="0"/>
              <a:t> Still relevant due to W depo process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46FE90-1F78-42AC-5161-932CED532682}"/>
              </a:ext>
            </a:extLst>
          </p:cNvPr>
          <p:cNvSpPr txBox="1"/>
          <p:nvPr/>
        </p:nvSpPr>
        <p:spPr>
          <a:xfrm>
            <a:off x="11697026" y="6448922"/>
            <a:ext cx="494975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fld id="{EE2556C5-CE8C-6547-B838-EA80C61A4AF7}" type="slidenum">
              <a:rPr lang="en-US" sz="1067">
                <a:solidFill>
                  <a:schemeClr val="bg1"/>
                </a:solidFill>
              </a:rPr>
              <a:pPr/>
              <a:t>6</a:t>
            </a:fld>
            <a:endParaRPr lang="en-US" sz="1067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77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AC2517D-4778-4570-8809-8CE74980FD87}"/>
              </a:ext>
            </a:extLst>
          </p:cNvPr>
          <p:cNvSpPr txBox="1"/>
          <p:nvPr/>
        </p:nvSpPr>
        <p:spPr>
          <a:xfrm>
            <a:off x="4792705" y="2784274"/>
            <a:ext cx="1984518" cy="369332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2400" dirty="0">
                <a:solidFill>
                  <a:srgbClr val="003C71"/>
                </a:solidFill>
              </a:rPr>
              <a:t>SDC =               +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237447-B12B-4393-A7AF-66333736FEEF}"/>
              </a:ext>
            </a:extLst>
          </p:cNvPr>
          <p:cNvSpPr/>
          <p:nvPr/>
        </p:nvSpPr>
        <p:spPr>
          <a:xfrm>
            <a:off x="8094258" y="5226291"/>
            <a:ext cx="3628259" cy="11582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Resilient: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error contained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and corrected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A2C332-8754-4EDF-83C4-80F60463B67E}"/>
              </a:ext>
            </a:extLst>
          </p:cNvPr>
          <p:cNvSpPr/>
          <p:nvPr/>
        </p:nvSpPr>
        <p:spPr>
          <a:xfrm>
            <a:off x="8088162" y="2946285"/>
            <a:ext cx="3628260" cy="22402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Work stops: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Results lost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and cannot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generate new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results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A76D2B-3E82-44E8-9719-8446B92709FB}"/>
              </a:ext>
            </a:extLst>
          </p:cNvPr>
          <p:cNvSpPr/>
          <p:nvPr/>
        </p:nvSpPr>
        <p:spPr>
          <a:xfrm>
            <a:off x="8088164" y="1749894"/>
            <a:ext cx="3628259" cy="115824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Wrong Answer: </a:t>
            </a:r>
          </a:p>
          <a:p>
            <a:pPr algn="r" defTabSz="825479" hangingPunct="0"/>
            <a:r>
              <a:rPr lang="en-US" sz="1600" dirty="0">
                <a:solidFill>
                  <a:schemeClr val="tx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1+1=17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620986-6A6D-4556-9BF9-35DF8A05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558" y="275543"/>
            <a:ext cx="11122501" cy="952499"/>
          </a:xfrm>
        </p:spPr>
        <p:txBody>
          <a:bodyPr/>
          <a:lstStyle/>
          <a:p>
            <a:r>
              <a:rPr lang="en-US" sz="3600" b="1" dirty="0">
                <a:solidFill>
                  <a:srgbClr val="525252"/>
                </a:solidFill>
                <a:cs typeface="Arial"/>
              </a:rPr>
              <a:t>From Faults to Errors: SEE</a:t>
            </a:r>
            <a:endParaRPr lang="en-US" sz="3600" b="1" dirty="0">
              <a:solidFill>
                <a:srgbClr val="525252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EC40912-1B45-48DE-B73D-B6AA9AAE7C59}"/>
              </a:ext>
            </a:extLst>
          </p:cNvPr>
          <p:cNvGraphicFramePr/>
          <p:nvPr/>
        </p:nvGraphicFramePr>
        <p:xfrm>
          <a:off x="5324759" y="1836813"/>
          <a:ext cx="4873845" cy="4440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rrow: Right 3">
            <a:extLst>
              <a:ext uri="{FF2B5EF4-FFF2-40B4-BE49-F238E27FC236}">
                <a16:creationId xmlns:a16="http://schemas.microsoft.com/office/drawing/2014/main" id="{C5B087E6-C3C8-493E-B05C-EA8F81C99B21}"/>
              </a:ext>
            </a:extLst>
          </p:cNvPr>
          <p:cNvSpPr/>
          <p:nvPr/>
        </p:nvSpPr>
        <p:spPr>
          <a:xfrm>
            <a:off x="4767754" y="3763311"/>
            <a:ext cx="565727" cy="606227"/>
          </a:xfrm>
          <a:prstGeom prst="rightArrow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46870F-6B64-4DCA-9751-F5BC3C8F9CD8}"/>
              </a:ext>
            </a:extLst>
          </p:cNvPr>
          <p:cNvSpPr txBox="1"/>
          <p:nvPr/>
        </p:nvSpPr>
        <p:spPr>
          <a:xfrm>
            <a:off x="5791637" y="2720691"/>
            <a:ext cx="731520" cy="426720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14393" tIns="14393" rIns="14393" bIns="14393" numCol="1" spcCol="1270" anchor="ctr" anchorCtr="0">
            <a:noAutofit/>
          </a:bodyPr>
          <a:lstStyle/>
          <a:p>
            <a:pPr algn="ctr"/>
            <a:r>
              <a:rPr lang="en-US" sz="2267" dirty="0">
                <a:solidFill>
                  <a:prstClr val="white"/>
                </a:solidFill>
                <a:latin typeface="Arial"/>
              </a:rPr>
              <a:t>SDE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29AF89E3-4E2F-470B-89F8-9454B5570A2E}"/>
              </a:ext>
            </a:extLst>
          </p:cNvPr>
          <p:cNvSpPr/>
          <p:nvPr/>
        </p:nvSpPr>
        <p:spPr>
          <a:xfrm>
            <a:off x="7748718" y="1919517"/>
            <a:ext cx="243840" cy="2072640"/>
          </a:xfrm>
          <a:prstGeom prst="leftBrace">
            <a:avLst/>
          </a:prstGeom>
          <a:ln w="254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326563-8C53-4FC9-8A66-14B14CE5EF41}"/>
              </a:ext>
            </a:extLst>
          </p:cNvPr>
          <p:cNvSpPr txBox="1"/>
          <p:nvPr/>
        </p:nvSpPr>
        <p:spPr>
          <a:xfrm>
            <a:off x="6876278" y="2720893"/>
            <a:ext cx="731520" cy="426720"/>
          </a:xfrm>
          <a:prstGeom prst="rect">
            <a:avLst/>
          </a:prstGeom>
          <a:solidFill>
            <a:srgbClr val="F3D54E">
              <a:lumMod val="75000"/>
            </a:srgbClr>
          </a:solidFill>
          <a:ln w="38100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spcFirstLastPara="0" vert="horz" wrap="square" lIns="14393" tIns="14393" rIns="14393" bIns="14393" numCol="1" spcCol="1270" anchor="ctr" anchorCtr="0">
            <a:noAutofit/>
          </a:bodyPr>
          <a:lstStyle/>
          <a:p>
            <a:pPr algn="ctr"/>
            <a:r>
              <a:rPr lang="en-US" sz="2267" dirty="0">
                <a:solidFill>
                  <a:prstClr val="white"/>
                </a:solidFill>
                <a:latin typeface="Arial"/>
              </a:rPr>
              <a:t>UOE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ACF605-EF35-4CC7-A1AB-CFACDB5FED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40" y="2290611"/>
            <a:ext cx="4584194" cy="37457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53EB1B-2878-46E1-B88F-363DC1EACD27}"/>
              </a:ext>
            </a:extLst>
          </p:cNvPr>
          <p:cNvSpPr txBox="1"/>
          <p:nvPr/>
        </p:nvSpPr>
        <p:spPr>
          <a:xfrm>
            <a:off x="1178777" y="1221328"/>
            <a:ext cx="10025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SEE Fault Types  		                    System Level Errors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F71EA8-A853-42FA-B625-EAE7B44B5B4D}"/>
              </a:ext>
            </a:extLst>
          </p:cNvPr>
          <p:cNvSpPr/>
          <p:nvPr/>
        </p:nvSpPr>
        <p:spPr>
          <a:xfrm>
            <a:off x="264558" y="1744548"/>
            <a:ext cx="4432541" cy="4639983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3485B8F-A769-4AF7-88E0-0ACE817E8AD7}"/>
              </a:ext>
            </a:extLst>
          </p:cNvPr>
          <p:cNvSpPr/>
          <p:nvPr/>
        </p:nvSpPr>
        <p:spPr>
          <a:xfrm>
            <a:off x="4697687" y="1744548"/>
            <a:ext cx="7019323" cy="4639983"/>
          </a:xfrm>
          <a:prstGeom prst="rect">
            <a:avLst/>
          </a:prstGeom>
          <a:solidFill>
            <a:schemeClr val="bg1">
              <a:lumMod val="5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4" descr="FrustratedUser">
            <a:extLst>
              <a:ext uri="{FF2B5EF4-FFF2-40B4-BE49-F238E27FC236}">
                <a16:creationId xmlns:a16="http://schemas.microsoft.com/office/drawing/2014/main" id="{1A304F15-0D44-4B2F-92D6-8189720AA8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233" y="4628243"/>
            <a:ext cx="2345542" cy="168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95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19" y="220324"/>
            <a:ext cx="9800883" cy="1008529"/>
          </a:xfrm>
        </p:spPr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SBU SER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82" y="1411941"/>
            <a:ext cx="11148749" cy="4074459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ym typeface="Symbol" pitchFamily="18" charset="2"/>
              </a:rPr>
              <a:t>Nominal SER: terrestrial rad environments only</a:t>
            </a:r>
          </a:p>
          <a:p>
            <a:pPr lvl="1">
              <a:defRPr/>
            </a:pPr>
            <a:r>
              <a:rPr lang="en-US" sz="2000" dirty="0">
                <a:sym typeface="Symbol" pitchFamily="18" charset="2"/>
              </a:rPr>
              <a:t>Raw circuit error rate under static conditions</a:t>
            </a:r>
          </a:p>
          <a:p>
            <a:pPr>
              <a:defRPr/>
            </a:pPr>
            <a:r>
              <a:rPr lang="en-US" sz="2000" dirty="0">
                <a:sym typeface="Symbol" pitchFamily="18" charset="2"/>
              </a:rPr>
              <a:t>TVF</a:t>
            </a:r>
            <a:r>
              <a:rPr 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 pitchFamily="18" charset="2"/>
              </a:rPr>
              <a:t> </a:t>
            </a:r>
            <a:r>
              <a:rPr lang="en-US" sz="2000" dirty="0">
                <a:sym typeface="Symbol" pitchFamily="18" charset="2"/>
              </a:rPr>
              <a:t>= Timing Vulnerability Factor</a:t>
            </a:r>
          </a:p>
          <a:p>
            <a:pPr lvl="1">
              <a:defRPr/>
            </a:pPr>
            <a:r>
              <a:rPr lang="en-US" sz="2000" dirty="0">
                <a:sym typeface="Symbol" pitchFamily="18" charset="2"/>
              </a:rPr>
              <a:t>Fraction of time a circuit is vulnerable </a:t>
            </a:r>
          </a:p>
          <a:p>
            <a:pPr lvl="1">
              <a:defRPr/>
            </a:pPr>
            <a:r>
              <a:rPr lang="en-US" sz="2000" dirty="0">
                <a:sym typeface="Symbol" pitchFamily="18" charset="2"/>
              </a:rPr>
              <a:t>Circuit context dependent</a:t>
            </a:r>
          </a:p>
          <a:p>
            <a:pPr>
              <a:defRPr/>
            </a:pPr>
            <a:r>
              <a:rPr lang="en-US" sz="2000" dirty="0">
                <a:sym typeface="Symbol" pitchFamily="18" charset="2"/>
              </a:rPr>
              <a:t>AVF/PVF = Architectural/Program Vulnerability</a:t>
            </a:r>
          </a:p>
          <a:p>
            <a:pPr lvl="1">
              <a:defRPr/>
            </a:pPr>
            <a:r>
              <a:rPr lang="en-US" sz="2000" dirty="0">
                <a:sym typeface="Symbol" pitchFamily="18" charset="2"/>
              </a:rPr>
              <a:t>Scope and workload dependent</a:t>
            </a:r>
          </a:p>
          <a:p>
            <a:pPr marL="298926" lvl="1" indent="-298926">
              <a:buFontTx/>
              <a:buChar char="•"/>
              <a:defRPr/>
            </a:pPr>
            <a:r>
              <a:rPr lang="en-US" sz="2000" dirty="0">
                <a:sym typeface="Symbol" pitchFamily="18" charset="2"/>
              </a:rPr>
              <a:t>F</a:t>
            </a:r>
            <a:r>
              <a:rPr lang="en-US" sz="2000" baseline="-25000" dirty="0">
                <a:sym typeface="Symbol" pitchFamily="18" charset="2"/>
              </a:rPr>
              <a:t>i</a:t>
            </a:r>
            <a:r>
              <a:rPr lang="en-US" sz="2000" dirty="0">
                <a:sym typeface="Symbol" pitchFamily="18" charset="2"/>
              </a:rPr>
              <a:t> = fraction of time in use condition i (i.e., V, Temp, </a:t>
            </a:r>
            <a:r>
              <a:rPr lang="en-US" sz="2000" dirty="0" err="1">
                <a:sym typeface="Symbol" pitchFamily="18" charset="2"/>
              </a:rPr>
              <a:t>f</a:t>
            </a:r>
            <a:r>
              <a:rPr lang="en-US" sz="2000" baseline="-25000" dirty="0" err="1">
                <a:sym typeface="Symbol" pitchFamily="18" charset="2"/>
              </a:rPr>
              <a:t>clk</a:t>
            </a:r>
            <a:r>
              <a:rPr lang="en-US" sz="2000" dirty="0">
                <a:sym typeface="Symbol" pitchFamily="18" charset="2"/>
              </a:rPr>
              <a:t>)</a:t>
            </a:r>
            <a:endParaRPr lang="en-US" sz="3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151787" y="1029903"/>
            <a:ext cx="4005404" cy="4280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1" rIns="90488" bIns="44451" numCol="1" anchor="t" anchorCtr="0" compatLnSpc="1">
            <a:prstTxWarp prst="textNoShape">
              <a:avLst/>
            </a:prstTxWarp>
          </a:bodyPr>
          <a:lstStyle>
            <a:lvl1pPr marL="302575" indent="-302575" algn="l" rtl="0" eaLnBrk="0" fontAlgn="base" hangingPunct="0">
              <a:spcBef>
                <a:spcPct val="60000"/>
              </a:spcBef>
              <a:spcAft>
                <a:spcPct val="0"/>
              </a:spcAft>
              <a:buSzPct val="100000"/>
              <a:buChar char="•"/>
              <a:defRPr sz="2824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5579" indent="-252146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471" b="1">
                <a:solidFill>
                  <a:schemeClr val="tx1"/>
                </a:solidFill>
                <a:latin typeface="+mn-lt"/>
              </a:defRPr>
            </a:lvl2pPr>
            <a:lvl3pPr marL="958154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118" b="1">
                <a:solidFill>
                  <a:schemeClr val="tx1"/>
                </a:solidFill>
                <a:latin typeface="+mn-lt"/>
              </a:defRPr>
            </a:lvl3pPr>
            <a:lvl4pPr marL="1260729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sz="1765" b="1">
                <a:solidFill>
                  <a:schemeClr val="tx1"/>
                </a:solidFill>
                <a:latin typeface="+mn-lt"/>
              </a:defRPr>
            </a:lvl4pPr>
            <a:lvl5pPr marL="1563304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chemeClr val="tx1"/>
                </a:solidFill>
                <a:latin typeface="+mn-lt"/>
              </a:defRPr>
            </a:lvl5pPr>
            <a:lvl6pPr marL="1966737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chemeClr val="tx1"/>
                </a:solidFill>
                <a:latin typeface="+mn-lt"/>
              </a:defRPr>
            </a:lvl6pPr>
            <a:lvl7pPr marL="2370171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chemeClr val="tx1"/>
                </a:solidFill>
                <a:latin typeface="+mn-lt"/>
              </a:defRPr>
            </a:lvl7pPr>
            <a:lvl8pPr marL="2773604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chemeClr val="tx1"/>
                </a:solidFill>
                <a:latin typeface="+mn-lt"/>
              </a:defRPr>
            </a:lvl8pPr>
            <a:lvl9pPr marL="3177037" indent="-201717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US" sz="2000" kern="0" dirty="0"/>
              <a:t>Compact Model (Circuit level) vs physics based simulations</a:t>
            </a:r>
            <a:br>
              <a:rPr lang="en-US" sz="2000" kern="0" dirty="0"/>
            </a:br>
            <a:r>
              <a:rPr lang="en-US" sz="1600" b="0" kern="0" dirty="0">
                <a:sym typeface="Symbol" pitchFamily="18" charset="2"/>
              </a:rPr>
              <a:t>T</a:t>
            </a:r>
            <a:r>
              <a:rPr lang="en-US" sz="1600" b="0" dirty="0">
                <a:sym typeface="Symbol" pitchFamily="18" charset="2"/>
              </a:rPr>
              <a:t>errestrial rad environments only</a:t>
            </a:r>
            <a:endParaRPr lang="en-US" sz="2000" kern="0" dirty="0"/>
          </a:p>
          <a:p>
            <a:pPr marL="0" indent="0">
              <a:buNone/>
              <a:defRPr/>
            </a:pPr>
            <a:endParaRPr lang="en-US" sz="1100" kern="0" dirty="0"/>
          </a:p>
          <a:p>
            <a:pPr marL="0" indent="0">
              <a:buNone/>
              <a:defRPr/>
            </a:pPr>
            <a:br>
              <a:rPr lang="en-US" sz="2000" kern="0" dirty="0"/>
            </a:br>
            <a:r>
              <a:rPr lang="en-US" sz="2000" kern="0" dirty="0"/>
              <a:t>Static timing tool based</a:t>
            </a:r>
            <a:br>
              <a:rPr lang="en-US" sz="2000" kern="0" dirty="0"/>
            </a:br>
            <a:r>
              <a:rPr lang="en-US" sz="1600" b="0" kern="0" dirty="0"/>
              <a:t>To refine default TVF values</a:t>
            </a:r>
          </a:p>
          <a:p>
            <a:pPr marL="0" indent="0">
              <a:buNone/>
              <a:defRPr/>
            </a:pPr>
            <a:endParaRPr lang="en-US" sz="2000" kern="0" dirty="0"/>
          </a:p>
          <a:p>
            <a:pPr marL="0" indent="0">
              <a:buNone/>
              <a:defRPr/>
            </a:pPr>
            <a:r>
              <a:rPr lang="en-US" sz="2000" kern="0" dirty="0"/>
              <a:t>Simulation vs Emulation</a:t>
            </a:r>
            <a:br>
              <a:rPr lang="en-US" sz="2000" kern="0" dirty="0"/>
            </a:br>
            <a:r>
              <a:rPr lang="en-US" sz="1600" b="0" kern="0" dirty="0"/>
              <a:t>Architecturally correct execution (ACE)</a:t>
            </a:r>
            <a:br>
              <a:rPr lang="en-US" sz="1600" b="0" kern="0" dirty="0"/>
            </a:br>
            <a:r>
              <a:rPr lang="en-US" sz="1600" b="0" kern="0" dirty="0"/>
              <a:t>Gate level – fault injection</a:t>
            </a:r>
            <a:br>
              <a:rPr lang="en-US" sz="1600" b="0" kern="0" dirty="0"/>
            </a:br>
            <a:r>
              <a:rPr lang="en-US" sz="1600" b="0" dirty="0"/>
              <a:t>Little’s Law</a:t>
            </a:r>
            <a:br>
              <a:rPr lang="en-US" sz="2000" kern="0" dirty="0"/>
            </a:br>
            <a:endParaRPr lang="en-US" sz="2000" kern="0" dirty="0"/>
          </a:p>
        </p:txBody>
      </p:sp>
      <p:sp>
        <p:nvSpPr>
          <p:cNvPr id="10" name="Left-Right Arrow 9"/>
          <p:cNvSpPr/>
          <p:nvPr/>
        </p:nvSpPr>
        <p:spPr bwMode="auto">
          <a:xfrm>
            <a:off x="7221281" y="1454837"/>
            <a:ext cx="847311" cy="321013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latin typeface="Arial" charset="0"/>
            </a:endParaRPr>
          </a:p>
        </p:txBody>
      </p:sp>
      <p:sp>
        <p:nvSpPr>
          <p:cNvPr id="11" name="Left-Right Arrow 10"/>
          <p:cNvSpPr/>
          <p:nvPr/>
        </p:nvSpPr>
        <p:spPr bwMode="auto">
          <a:xfrm>
            <a:off x="7221281" y="2696499"/>
            <a:ext cx="847311" cy="321013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latin typeface="Arial" charset="0"/>
            </a:endParaRPr>
          </a:p>
        </p:txBody>
      </p:sp>
      <p:sp>
        <p:nvSpPr>
          <p:cNvPr id="12" name="Left-Right Arrow 11"/>
          <p:cNvSpPr/>
          <p:nvPr/>
        </p:nvSpPr>
        <p:spPr bwMode="auto">
          <a:xfrm>
            <a:off x="7221279" y="4209131"/>
            <a:ext cx="847311" cy="321013"/>
          </a:xfrm>
          <a:prstGeom prst="left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95780" y="5252871"/>
                <a:ext cx="7458709" cy="8187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</a:rPr>
                        <m:t>𝑆𝐸𝑅</m:t>
                      </m:r>
                      <m:r>
                        <a:rPr lang="en-US" sz="20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000" i="1"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𝑠𝑒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𝐶𝑜𝑛𝑑𝑖𝑡𝑖𝑜𝑛𝑠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𝑖𝑟𝑐𝑢𝑖𝑡𝑠</m:t>
                                  </m:r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𝑆𝐸𝑅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𝑛𝑜𝑚𝑖𝑛𝑎𝑙</m:t>
                                      </m:r>
                                    </m:sup>
                                  </m:s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𝑇𝑉𝐹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𝐴𝑉𝐹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𝑃𝑉𝐹</m:t>
                                  </m:r>
                                </m:e>
                              </m:nary>
                            </m:e>
                          </m:d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780" y="5252871"/>
                <a:ext cx="7458709" cy="81875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EDD45E9-2A21-5346-EF4D-FB2E05B2164B}"/>
              </a:ext>
            </a:extLst>
          </p:cNvPr>
          <p:cNvSpPr txBox="1"/>
          <p:nvPr/>
        </p:nvSpPr>
        <p:spPr>
          <a:xfrm>
            <a:off x="8685877" y="4933523"/>
            <a:ext cx="331379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56B4"/>
                </a:solidFill>
              </a:rPr>
              <a:t>A. Biswas, et al., IEEE International Symposium on Computer Architecture (ISCA), pp. 532–543, 2005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76EEF0-ACD1-647A-4538-679F85844EE2}"/>
              </a:ext>
            </a:extLst>
          </p:cNvPr>
          <p:cNvSpPr txBox="1"/>
          <p:nvPr/>
        </p:nvSpPr>
        <p:spPr>
          <a:xfrm>
            <a:off x="8769081" y="1924477"/>
            <a:ext cx="3313798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000" dirty="0">
                <a:solidFill>
                  <a:srgbClr val="0056B4"/>
                </a:solidFill>
                <a:ea typeface="ＭＳ Ｐゴシック" pitchFamily="34" charset="-128"/>
              </a:rPr>
              <a:t>-) Kerryann Foley et al., IEEE IRPS, 5F.1.1 - 5F.1.9, 2014</a:t>
            </a:r>
            <a:br>
              <a:rPr lang="en-US" altLang="ja-JP" sz="1000" dirty="0">
                <a:solidFill>
                  <a:srgbClr val="0056B4"/>
                </a:solidFill>
                <a:ea typeface="ＭＳ Ｐゴシック" pitchFamily="34" charset="-128"/>
              </a:rPr>
            </a:br>
            <a:r>
              <a:rPr lang="en-US" altLang="ja-JP" sz="1000" dirty="0">
                <a:solidFill>
                  <a:srgbClr val="0056B4"/>
                </a:solidFill>
                <a:ea typeface="ＭＳ Ｐゴシック" pitchFamily="34" charset="-128"/>
              </a:rPr>
              <a:t>-) S.V. Walstra and </a:t>
            </a:r>
            <a:r>
              <a:rPr lang="en-US" altLang="ja-JP" sz="1000" dirty="0" err="1">
                <a:solidFill>
                  <a:srgbClr val="0056B4"/>
                </a:solidFill>
                <a:ea typeface="ＭＳ Ｐゴシック" pitchFamily="34" charset="-128"/>
              </a:rPr>
              <a:t>Changhong</a:t>
            </a:r>
            <a:r>
              <a:rPr lang="en-US" altLang="ja-JP" sz="1000" dirty="0">
                <a:solidFill>
                  <a:srgbClr val="0056B4"/>
                </a:solidFill>
                <a:ea typeface="ＭＳ Ｐゴシック" pitchFamily="34" charset="-128"/>
              </a:rPr>
              <a:t> Dai, IEEE TDMR, Vol 5,  Issue 3,  2005, pp. 358 – 364</a:t>
            </a:r>
            <a:endParaRPr lang="en-AT" sz="1000" dirty="0">
              <a:solidFill>
                <a:srgbClr val="0056B4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439034-ED60-33D0-66F2-C81BC656A36E}"/>
              </a:ext>
            </a:extLst>
          </p:cNvPr>
          <p:cNvSpPr txBox="1"/>
          <p:nvPr/>
        </p:nvSpPr>
        <p:spPr>
          <a:xfrm>
            <a:off x="8769081" y="3264971"/>
            <a:ext cx="3313798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56B4"/>
                </a:solidFill>
              </a:rPr>
              <a:t>Arkady Bramnik et al., IEEE IOLTS, pp. 55-60, 2013</a:t>
            </a:r>
          </a:p>
        </p:txBody>
      </p:sp>
    </p:spTree>
    <p:extLst>
      <p:ext uri="{BB962C8B-B14F-4D97-AF65-F5344CB8AC3E}">
        <p14:creationId xmlns:p14="http://schemas.microsoft.com/office/powerpoint/2010/main" val="3951742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4C157B-5280-E956-9FE2-70C36C3C3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E38AF-8008-A9D8-05CD-455B62BB9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219" y="220324"/>
            <a:ext cx="9800883" cy="1008529"/>
          </a:xfrm>
        </p:spPr>
        <p:txBody>
          <a:bodyPr/>
          <a:lstStyle/>
          <a:p>
            <a:r>
              <a:rPr lang="en-US" dirty="0">
                <a:latin typeface="IntelOne Display AR Regular" panose="020B0503020203020204" pitchFamily="34" charset="-78"/>
                <a:cs typeface="IntelOne Display AR Regular" panose="020B0503020203020204" pitchFamily="34" charset="-78"/>
              </a:rPr>
              <a:t>Modeling of other SEE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7A983-60D5-5311-0B48-C728379EB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283" y="1411941"/>
            <a:ext cx="7192198" cy="501773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/>
              <a:t>MBU SER</a:t>
            </a:r>
          </a:p>
          <a:p>
            <a:pPr lvl="1">
              <a:defRPr/>
            </a:pPr>
            <a:r>
              <a:rPr lang="en-US" sz="2400" dirty="0"/>
              <a:t>Proprietary </a:t>
            </a:r>
            <a:r>
              <a:rPr lang="en-US" sz="2400" dirty="0" err="1"/>
              <a:t>MBUCalc</a:t>
            </a:r>
            <a:r>
              <a:rPr lang="en-US" sz="2400" dirty="0"/>
              <a:t> tool</a:t>
            </a:r>
          </a:p>
          <a:p>
            <a:pPr lvl="1">
              <a:defRPr/>
            </a:pPr>
            <a:endParaRPr lang="en-US" sz="2400" dirty="0"/>
          </a:p>
          <a:p>
            <a:pPr lvl="1"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SEL </a:t>
            </a:r>
          </a:p>
          <a:p>
            <a:pPr lvl="1">
              <a:defRPr/>
            </a:pPr>
            <a:r>
              <a:rPr lang="en-US" sz="2400" dirty="0"/>
              <a:t>Component level gross check</a:t>
            </a:r>
          </a:p>
          <a:p>
            <a:pPr lvl="1">
              <a:defRPr/>
            </a:pPr>
            <a:r>
              <a:rPr lang="en-US" sz="2400" dirty="0"/>
              <a:t>Based on layout database and use conditions</a:t>
            </a:r>
          </a:p>
          <a:p>
            <a:pPr lvl="1">
              <a:defRPr/>
            </a:pPr>
            <a:r>
              <a:rPr lang="en-US" sz="2400" dirty="0"/>
              <a:t>Compact model fitted to test structure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53B6BE-439D-8DCA-76C5-D776A3F1C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551" y="1228853"/>
            <a:ext cx="6392167" cy="1848108"/>
          </a:xfrm>
          <a:prstGeom prst="rect">
            <a:avLst/>
          </a:prstGeom>
          <a:ln>
            <a:solidFill>
              <a:srgbClr val="52525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0DF70D-5211-FFCA-D3B6-129B6611519E}"/>
              </a:ext>
            </a:extLst>
          </p:cNvPr>
          <p:cNvSpPr txBox="1"/>
          <p:nvPr/>
        </p:nvSpPr>
        <p:spPr>
          <a:xfrm>
            <a:off x="8685877" y="5782144"/>
            <a:ext cx="339382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56B4"/>
                </a:solidFill>
              </a:rPr>
              <a:t> Adam Neale and Norbert Seifert, IEEE Transactions on Nuclear Science, vol. 67, no. 1, pp. 15-20, 2020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2ABC5-B19C-729B-5428-4A383B57AAAF}"/>
              </a:ext>
            </a:extLst>
          </p:cNvPr>
          <p:cNvSpPr txBox="1"/>
          <p:nvPr/>
        </p:nvSpPr>
        <p:spPr>
          <a:xfrm>
            <a:off x="8685877" y="3170495"/>
            <a:ext cx="339382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56B4"/>
                </a:solidFill>
              </a:rPr>
              <a:t>Wei Wu, Norbert Seifert, Proceedings of the IEEE IRPS, pp. SE.2.1 - SE.2.6, 2015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384AF5-6515-BB96-9592-A37A199DD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8775" y="3829264"/>
            <a:ext cx="4683225" cy="18481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1CA236-C6C3-2E5A-E535-5D0984DD6184}"/>
              </a:ext>
            </a:extLst>
          </p:cNvPr>
          <p:cNvSpPr txBox="1"/>
          <p:nvPr/>
        </p:nvSpPr>
        <p:spPr>
          <a:xfrm>
            <a:off x="10804778" y="-11159"/>
            <a:ext cx="1383632" cy="400108"/>
          </a:xfrm>
          <a:prstGeom prst="rect">
            <a:avLst/>
          </a:prstGeom>
          <a:solidFill>
            <a:srgbClr val="FFC0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56B4"/>
                </a:solidFill>
                <a:effectLst/>
                <a:uFillTx/>
                <a:latin typeface="IntelOne Text Light"/>
                <a:ea typeface="IntelOne Text Light"/>
                <a:cs typeface="IntelOne Text Light"/>
                <a:sym typeface="IntelOne Text Light"/>
              </a:rPr>
              <a:t>Skip</a:t>
            </a:r>
            <a:endParaRPr kumimoji="0" lang="en-AT" sz="2000" b="1" i="0" u="none" strike="noStrike" cap="none" spc="0" normalizeH="0" baseline="0" dirty="0">
              <a:ln>
                <a:noFill/>
              </a:ln>
              <a:solidFill>
                <a:srgbClr val="0056B4"/>
              </a:solidFill>
              <a:effectLst/>
              <a:uFillTx/>
              <a:latin typeface="IntelOne Text Light"/>
              <a:ea typeface="IntelOne Text Light"/>
              <a:cs typeface="IntelOne Text Light"/>
              <a:sym typeface="IntelOne Text Light"/>
            </a:endParaRPr>
          </a:p>
        </p:txBody>
      </p:sp>
    </p:spTree>
    <p:extLst>
      <p:ext uri="{BB962C8B-B14F-4D97-AF65-F5344CB8AC3E}">
        <p14:creationId xmlns:p14="http://schemas.microsoft.com/office/powerpoint/2010/main" val="1166151293"/>
      </p:ext>
    </p:extLst>
  </p:cSld>
  <p:clrMapOvr>
    <a:masterClrMapping/>
  </p:clrMapOvr>
</p:sld>
</file>

<file path=ppt/theme/theme1.xml><?xml version="1.0" encoding="utf-8"?>
<a:theme xmlns:a="http://schemas.openxmlformats.org/drawingml/2006/main" name="1_Theme1">
  <a:themeElements>
    <a:clrScheme name="Theme1">
      <a:dk1>
        <a:srgbClr val="525252"/>
      </a:dk1>
      <a:lt1>
        <a:srgbClr val="F2F2F2"/>
      </a:lt1>
      <a:dk2>
        <a:srgbClr val="A7A7A7"/>
      </a:dk2>
      <a:lt2>
        <a:srgbClr val="535353"/>
      </a:lt2>
      <a:accent1>
        <a:srgbClr val="0068B5"/>
      </a:accent1>
      <a:accent2>
        <a:srgbClr val="00C7FD"/>
      </a:accent2>
      <a:accent3>
        <a:srgbClr val="FEC91B"/>
      </a:accent3>
      <a:accent4>
        <a:srgbClr val="E96115"/>
      </a:accent4>
      <a:accent5>
        <a:srgbClr val="8F5DA2"/>
      </a:accent5>
      <a:accent6>
        <a:srgbClr val="8BAE46"/>
      </a:accent6>
      <a:hlink>
        <a:srgbClr val="0000FF"/>
      </a:hlink>
      <a:folHlink>
        <a:srgbClr val="FF00FF"/>
      </a:folHlink>
    </a:clrScheme>
    <a:fontScheme name="Theme1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hem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25252"/>
            </a:solidFill>
            <a:effectLst/>
            <a:uFillTx/>
            <a:latin typeface="IntelOne Text Light"/>
            <a:ea typeface="IntelOne Text Light"/>
            <a:cs typeface="IntelOne Text Light"/>
            <a:sym typeface="IntelOne Text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25252"/>
            </a:solidFill>
            <a:effectLst/>
            <a:uFillTx/>
            <a:latin typeface="IntelOne Text Light"/>
            <a:ea typeface="IntelOne Text Light"/>
            <a:cs typeface="IntelOne Text Light"/>
            <a:sym typeface="IntelOne Text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eme1">
  <a:themeElements>
    <a:clrScheme name="Theme1">
      <a:dk1>
        <a:srgbClr val="525252"/>
      </a:dk1>
      <a:lt1>
        <a:srgbClr val="FFFFFF"/>
      </a:lt1>
      <a:dk2>
        <a:srgbClr val="A7A7A7"/>
      </a:dk2>
      <a:lt2>
        <a:srgbClr val="535353"/>
      </a:lt2>
      <a:accent1>
        <a:srgbClr val="0068B5"/>
      </a:accent1>
      <a:accent2>
        <a:srgbClr val="00C7FD"/>
      </a:accent2>
      <a:accent3>
        <a:srgbClr val="FEC91B"/>
      </a:accent3>
      <a:accent4>
        <a:srgbClr val="E96115"/>
      </a:accent4>
      <a:accent5>
        <a:srgbClr val="8F5DA2"/>
      </a:accent5>
      <a:accent6>
        <a:srgbClr val="8BAE46"/>
      </a:accent6>
      <a:hlink>
        <a:srgbClr val="0000FF"/>
      </a:hlink>
      <a:folHlink>
        <a:srgbClr val="FF00FF"/>
      </a:folHlink>
    </a:clrScheme>
    <a:fontScheme name="Theme1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Theme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25252"/>
            </a:solidFill>
            <a:effectLst/>
            <a:uFillTx/>
            <a:latin typeface="IntelOne Text Light"/>
            <a:ea typeface="IntelOne Text Light"/>
            <a:cs typeface="IntelOne Text Light"/>
            <a:sym typeface="IntelOne Text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525252"/>
            </a:solidFill>
            <a:effectLst/>
            <a:uFillTx/>
            <a:latin typeface="IntelOne Text Light"/>
            <a:ea typeface="IntelOne Text Light"/>
            <a:cs typeface="IntelOne Text Light"/>
            <a:sym typeface="IntelOne Text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849864d-fde7-4a26-ac00-2e1ce08c7b7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2A393E0B7C9468A3FCE4C00CD2578" ma:contentTypeVersion="18" ma:contentTypeDescription="Create a new document." ma:contentTypeScope="" ma:versionID="633f421cbce7c5c84533dca4cbb60b37">
  <xsd:schema xmlns:xsd="http://www.w3.org/2001/XMLSchema" xmlns:xs="http://www.w3.org/2001/XMLSchema" xmlns:p="http://schemas.microsoft.com/office/2006/metadata/properties" xmlns:ns3="87931b04-635a-4b8d-a460-5861e681381d" xmlns:ns4="e849864d-fde7-4a26-ac00-2e1ce08c7b7d" targetNamespace="http://schemas.microsoft.com/office/2006/metadata/properties" ma:root="true" ma:fieldsID="debd3173dc1fba766ac0fcea6548f980" ns3:_="" ns4:_="">
    <xsd:import namespace="87931b04-635a-4b8d-a460-5861e681381d"/>
    <xsd:import namespace="e849864d-fde7-4a26-ac00-2e1ce08c7b7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31b04-635a-4b8d-a460-5861e681381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49864d-fde7-4a26-ac00-2e1ce08c7b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DB82DF-DFF3-4748-8C54-6CF55EB21F18}">
  <ds:schemaRefs>
    <ds:schemaRef ds:uri="http://purl.org/dc/dcmitype/"/>
    <ds:schemaRef ds:uri="e849864d-fde7-4a26-ac00-2e1ce08c7b7d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87931b04-635a-4b8d-a460-5861e681381d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20B99CF-7936-4CE3-B5C4-4D30677978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1E4E11-E2FD-4AF9-B95C-B319D585A5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931b04-635a-4b8d-a460-5861e681381d"/>
    <ds:schemaRef ds:uri="e849864d-fde7-4a26-ac00-2e1ce08c7b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46c98d88-e344-4ed4-8496-4ed7712e255d}" enabled="0" method="" siteId="{46c98d88-e344-4ed4-8496-4ed7712e25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17406</TotalTime>
  <Words>3373</Words>
  <Application>Microsoft Office PowerPoint</Application>
  <PresentationFormat>Widescreen</PresentationFormat>
  <Paragraphs>612</Paragraphs>
  <Slides>49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70" baseType="lpstr">
      <vt:lpstr>ＭＳ Ｐゴシック</vt:lpstr>
      <vt:lpstr>宋体</vt:lpstr>
      <vt:lpstr>Arial</vt:lpstr>
      <vt:lpstr>Calibri</vt:lpstr>
      <vt:lpstr>Cambria Math</vt:lpstr>
      <vt:lpstr>Courier New</vt:lpstr>
      <vt:lpstr>Helvetica Neue Medium</vt:lpstr>
      <vt:lpstr>IntelOne Display AR Regular</vt:lpstr>
      <vt:lpstr>IntelOne Display Light</vt:lpstr>
      <vt:lpstr>IntelOne Display Medium</vt:lpstr>
      <vt:lpstr>IntelOne Display Regular</vt:lpstr>
      <vt:lpstr>IntelOne Text</vt:lpstr>
      <vt:lpstr>IntelOne Text Light</vt:lpstr>
      <vt:lpstr>IntelOne Text Medium</vt:lpstr>
      <vt:lpstr>Raleway</vt:lpstr>
      <vt:lpstr>Roboto Slab</vt:lpstr>
      <vt:lpstr>Symbol</vt:lpstr>
      <vt:lpstr>Times</vt:lpstr>
      <vt:lpstr>Times New Roman</vt:lpstr>
      <vt:lpstr>Verdana</vt:lpstr>
      <vt:lpstr>1_Theme1</vt:lpstr>
      <vt:lpstr>Radiation Effects in Intel</vt:lpstr>
      <vt:lpstr>Outline</vt:lpstr>
      <vt:lpstr>Intel Corporation </vt:lpstr>
      <vt:lpstr>Mechanisms &amp; Environments</vt:lpstr>
      <vt:lpstr>PowerPoint Presentation</vt:lpstr>
      <vt:lpstr>Terrestrial Radiation Environment - SEE</vt:lpstr>
      <vt:lpstr>From Faults to Errors: SEE</vt:lpstr>
      <vt:lpstr>SBU SER Modeling</vt:lpstr>
      <vt:lpstr>Modeling of other SEE Modes</vt:lpstr>
      <vt:lpstr>Radiation Effects in Intel</vt:lpstr>
      <vt:lpstr>Soft Errors have a long History in Intel</vt:lpstr>
      <vt:lpstr>Radiation Effects in Intel – Our Team</vt:lpstr>
      <vt:lpstr>Selected Topics – Trends</vt:lpstr>
      <vt:lpstr>Technology Trends &amp; Innovations </vt:lpstr>
      <vt:lpstr>Technology Trends &amp; Innovations </vt:lpstr>
      <vt:lpstr>Integration Example: Ponte Vecchio</vt:lpstr>
      <vt:lpstr>Single Event Upset Susceptibility of 10nm Devices </vt:lpstr>
      <vt:lpstr>Real-Time Test Locations</vt:lpstr>
      <vt:lpstr>Accelerated vs Real-Time Testing</vt:lpstr>
      <vt:lpstr>Accelerated vs Real-Time Testing</vt:lpstr>
      <vt:lpstr>Radiation Induced SBU SER Trend</vt:lpstr>
      <vt:lpstr>Radiation Induced SBU SER Trend: Voltage Dependence</vt:lpstr>
      <vt:lpstr>Single Event Latchup (SEL)</vt:lpstr>
      <vt:lpstr>Single Event Latchup (SEL)</vt:lpstr>
      <vt:lpstr>Technology Trend: Dose Effects</vt:lpstr>
      <vt:lpstr>Selected Topics – Challenges</vt:lpstr>
      <vt:lpstr>Challenges: Cost of Testing for Radiation Effects</vt:lpstr>
      <vt:lpstr>Challenges: Not sufficient Neutrons – Proton Beams to the Rescue</vt:lpstr>
      <vt:lpstr>Challenges – Simulations</vt:lpstr>
      <vt:lpstr>Challenges – Mitigation Cost</vt:lpstr>
      <vt:lpstr>Challenges – Testing</vt:lpstr>
      <vt:lpstr>Challenges – Export Control Regulations</vt:lpstr>
      <vt:lpstr>Summary</vt:lpstr>
      <vt:lpstr>Acknowledgements</vt:lpstr>
      <vt:lpstr>Thanks for your time and attention  Any questions?</vt:lpstr>
      <vt:lpstr>Backup Material</vt:lpstr>
      <vt:lpstr>Integration: More than just transistor scaling</vt:lpstr>
      <vt:lpstr>Selected Test Standards</vt:lpstr>
      <vt:lpstr>What Impacts SER?</vt:lpstr>
      <vt:lpstr>AVF vs PVF</vt:lpstr>
      <vt:lpstr>Laser Testing Strategy</vt:lpstr>
      <vt:lpstr>Test Structures</vt:lpstr>
      <vt:lpstr>Combinational SER</vt:lpstr>
      <vt:lpstr>Combinational SER</vt:lpstr>
      <vt:lpstr>SER Mitigation Options</vt:lpstr>
      <vt:lpstr>SEUT (Soft Error Upset Tolerant) Storage Element</vt:lpstr>
      <vt:lpstr>Reinforcing Charge Collection (RCC)</vt:lpstr>
      <vt:lpstr>RTS (Reverse TriState)</vt:lpstr>
      <vt:lpstr>Export Control Regulations: 3A001.a.1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Internal PowerPoint Template Use IntelOne Fonts For All Text (General Employee Usage)</dc:title>
  <dc:creator>Seifert, Norbert</dc:creator>
  <cp:lastModifiedBy>Seifert, Norbert</cp:lastModifiedBy>
  <cp:revision>13</cp:revision>
  <dcterms:modified xsi:type="dcterms:W3CDTF">2024-04-12T07:11:48Z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0x0101003582A393E0B7C9468A3FCE4C00CD2578</vt:lpwstr>
  </property>
  <property fmtid="{D5CDD505-2E9C-101B-9397-08002B2CF9AE}" pid="3" name="MediaServiceImageTags">
    <vt:lpwstr/>
  </property>
</Properties>
</file>