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9" r:id="rId1"/>
    <p:sldMasterId id="2147483711" r:id="rId2"/>
  </p:sldMasterIdLst>
  <p:notesMasterIdLst>
    <p:notesMasterId r:id="rId18"/>
  </p:notesMasterIdLst>
  <p:sldIdLst>
    <p:sldId id="272" r:id="rId3"/>
    <p:sldId id="273" r:id="rId4"/>
    <p:sldId id="275" r:id="rId5"/>
    <p:sldId id="274" r:id="rId6"/>
    <p:sldId id="276" r:id="rId7"/>
    <p:sldId id="277" r:id="rId8"/>
    <p:sldId id="280" r:id="rId9"/>
    <p:sldId id="283" r:id="rId10"/>
    <p:sldId id="289" r:id="rId11"/>
    <p:sldId id="290" r:id="rId12"/>
    <p:sldId id="291" r:id="rId13"/>
    <p:sldId id="292" r:id="rId14"/>
    <p:sldId id="288" r:id="rId15"/>
    <p:sldId id="284" r:id="rId16"/>
    <p:sldId id="286" r:id="rId17"/>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Konstantinos Iakovidis" initials="KI" lastIdx="1" clrIdx="0">
    <p:extLst>
      <p:ext uri="{19B8F6BF-5375-455C-9EA6-DF929625EA0E}">
        <p15:presenceInfo xmlns:p15="http://schemas.microsoft.com/office/powerpoint/2012/main" userId="S-1-5-21-1526224874-1540688658-1361462980-2717552"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FF5D7"/>
    <a:srgbClr val="FEFADB"/>
    <a:srgbClr val="22529E"/>
    <a:srgbClr val="FFF4D3"/>
    <a:srgbClr val="E7D4B9"/>
    <a:srgbClr val="1082B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2517" autoAdjust="0"/>
    <p:restoredTop sz="94660"/>
  </p:normalViewPr>
  <p:slideViewPr>
    <p:cSldViewPr snapToGrid="0">
      <p:cViewPr varScale="1">
        <p:scale>
          <a:sx n="95" d="100"/>
          <a:sy n="95" d="100"/>
        </p:scale>
        <p:origin x="192" y="568"/>
      </p:cViewPr>
      <p:guideLst/>
    </p:cSldViewPr>
  </p:slideViewPr>
  <p:notesTextViewPr>
    <p:cViewPr>
      <p:scale>
        <a:sx n="3" d="2"/>
        <a:sy n="3" d="2"/>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notesMaster" Target="notesMasters/notesMaster1.xml"/><Relationship Id="rId3" Type="http://schemas.openxmlformats.org/officeDocument/2006/relationships/slide" Target="slides/slide1.xml"/><Relationship Id="rId21"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commentAuthors" Target="commentAuthor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74945B3-8B0D-466F-9B6F-C5D2071BC3D8}" type="datetimeFigureOut">
              <a:rPr lang="en-GB" smtClean="0"/>
              <a:t>03/04/2024</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AC43061-1462-4819-AF81-4CCC8E206636}" type="slidenum">
              <a:rPr lang="en-GB" smtClean="0"/>
              <a:t>‹#›</a:t>
            </a:fld>
            <a:endParaRPr lang="en-GB"/>
          </a:p>
        </p:txBody>
      </p:sp>
    </p:spTree>
    <p:extLst>
      <p:ext uri="{BB962C8B-B14F-4D97-AF65-F5344CB8AC3E}">
        <p14:creationId xmlns:p14="http://schemas.microsoft.com/office/powerpoint/2010/main" val="28343525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TextBox 4"/>
          <p:cNvSpPr txBox="1"/>
          <p:nvPr userDrawn="1"/>
        </p:nvSpPr>
        <p:spPr>
          <a:xfrm>
            <a:off x="3634277" y="1377719"/>
            <a:ext cx="3739935" cy="496290"/>
          </a:xfrm>
          <a:prstGeom prst="rect">
            <a:avLst/>
          </a:prstGeom>
          <a:noFill/>
        </p:spPr>
        <p:txBody>
          <a:bodyPr wrap="none" rtlCol="0">
            <a:spAutoFit/>
          </a:bodyPr>
          <a:lstStyle/>
          <a:p>
            <a:pPr algn="ctr"/>
            <a:r>
              <a:rPr lang="en-US" sz="2625" b="1" u="sng" dirty="0">
                <a:solidFill>
                  <a:srgbClr val="002060"/>
                </a:solidFill>
              </a:rPr>
              <a:t>Thanks for your attention</a:t>
            </a:r>
          </a:p>
        </p:txBody>
      </p:sp>
      <p:sp>
        <p:nvSpPr>
          <p:cNvPr id="6" name="TextBox 5"/>
          <p:cNvSpPr txBox="1"/>
          <p:nvPr userDrawn="1"/>
        </p:nvSpPr>
        <p:spPr>
          <a:xfrm>
            <a:off x="4087157" y="2510411"/>
            <a:ext cx="2834174" cy="438582"/>
          </a:xfrm>
          <a:prstGeom prst="rect">
            <a:avLst/>
          </a:prstGeom>
          <a:noFill/>
        </p:spPr>
        <p:txBody>
          <a:bodyPr wrap="none" rtlCol="0">
            <a:spAutoFit/>
          </a:bodyPr>
          <a:lstStyle/>
          <a:p>
            <a:pPr algn="ctr"/>
            <a:r>
              <a:rPr lang="en-US" sz="2250" b="1" u="sng" dirty="0">
                <a:solidFill>
                  <a:srgbClr val="002060"/>
                </a:solidFill>
              </a:rPr>
              <a:t>Questions</a:t>
            </a:r>
            <a:r>
              <a:rPr lang="en-US" sz="2250" b="1" u="sng" baseline="0" dirty="0">
                <a:solidFill>
                  <a:srgbClr val="002060"/>
                </a:solidFill>
              </a:rPr>
              <a:t> – Remarks?</a:t>
            </a:r>
            <a:endParaRPr lang="en-US" sz="2250" b="1" u="sng" dirty="0">
              <a:solidFill>
                <a:srgbClr val="002060"/>
              </a:solidFill>
            </a:endParaRPr>
          </a:p>
        </p:txBody>
      </p:sp>
      <p:pic>
        <p:nvPicPr>
          <p:cNvPr id="9" name="Picture 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4492634" y="3536407"/>
            <a:ext cx="2023221" cy="1850685"/>
          </a:xfrm>
          <a:prstGeom prst="rect">
            <a:avLst/>
          </a:prstGeom>
        </p:spPr>
      </p:pic>
    </p:spTree>
    <p:extLst>
      <p:ext uri="{BB962C8B-B14F-4D97-AF65-F5344CB8AC3E}">
        <p14:creationId xmlns:p14="http://schemas.microsoft.com/office/powerpoint/2010/main" val="2169794066"/>
      </p:ext>
    </p:extLst>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C764DE79-268F-4C1A-8933-263129D2AF90}" type="datetimeFigureOut">
              <a:rPr lang="en-US" dirty="0"/>
              <a:t>4/3/24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70017734"/>
      </p:ext>
    </p:extLst>
  </p:cSld>
  <p:clrMapOvr>
    <a:masterClrMapping/>
  </p:clrMapOvr>
  <p:hf hdr="0"/>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4/3/24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233687732"/>
      </p:ext>
    </p:extLst>
  </p:cSld>
  <p:clrMapOvr>
    <a:masterClrMapping/>
  </p:clrMapOvr>
  <p:hf hdr="0"/>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4/3/24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2679560896"/>
      </p:ext>
    </p:extLst>
  </p:cSld>
  <p:clrMapOvr>
    <a:masterClrMapping/>
  </p:clrMapOvr>
  <p:hf hdr="0"/>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_Title Only">
    <p:spTree>
      <p:nvGrpSpPr>
        <p:cNvPr id="1" name=""/>
        <p:cNvGrpSpPr/>
        <p:nvPr/>
      </p:nvGrpSpPr>
      <p:grpSpPr>
        <a:xfrm>
          <a:off x="0" y="0"/>
          <a:ext cx="0" cy="0"/>
          <a:chOff x="0" y="0"/>
          <a:chExt cx="0" cy="0"/>
        </a:xfrm>
      </p:grpSpPr>
    </p:spTree>
    <p:extLst>
      <p:ext uri="{BB962C8B-B14F-4D97-AF65-F5344CB8AC3E}">
        <p14:creationId xmlns:p14="http://schemas.microsoft.com/office/powerpoint/2010/main" val="123543093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itlos parousiasis">
    <p:spTree>
      <p:nvGrpSpPr>
        <p:cNvPr id="1" name=""/>
        <p:cNvGrpSpPr/>
        <p:nvPr/>
      </p:nvGrpSpPr>
      <p:grpSpPr>
        <a:xfrm>
          <a:off x="0" y="0"/>
          <a:ext cx="0" cy="0"/>
          <a:chOff x="0" y="0"/>
          <a:chExt cx="0" cy="0"/>
        </a:xfrm>
      </p:grpSpPr>
      <p:sp>
        <p:nvSpPr>
          <p:cNvPr id="21" name="Title 1"/>
          <p:cNvSpPr>
            <a:spLocks noGrp="1"/>
          </p:cNvSpPr>
          <p:nvPr>
            <p:ph type="ctrTitle" hasCustomPrompt="1"/>
          </p:nvPr>
        </p:nvSpPr>
        <p:spPr>
          <a:xfrm>
            <a:off x="807864" y="770963"/>
            <a:ext cx="10363200" cy="1073637"/>
          </a:xfrm>
          <a:prstGeom prst="rect">
            <a:avLst/>
          </a:prstGeom>
        </p:spPr>
        <p:txBody>
          <a:bodyPr anchor="t">
            <a:normAutofit/>
          </a:bodyPr>
          <a:lstStyle>
            <a:lvl1pPr algn="l">
              <a:defRPr sz="2250" b="1">
                <a:solidFill>
                  <a:srgbClr val="0070C0"/>
                </a:solidFill>
              </a:defRPr>
            </a:lvl1pPr>
          </a:lstStyle>
          <a:p>
            <a:r>
              <a:rPr lang="en-US" dirty="0"/>
              <a:t>Title</a:t>
            </a:r>
          </a:p>
        </p:txBody>
      </p:sp>
      <p:sp>
        <p:nvSpPr>
          <p:cNvPr id="22" name="Subtitle 2"/>
          <p:cNvSpPr>
            <a:spLocks noGrp="1"/>
          </p:cNvSpPr>
          <p:nvPr>
            <p:ph type="subTitle" idx="1" hasCustomPrompt="1"/>
          </p:nvPr>
        </p:nvSpPr>
        <p:spPr>
          <a:xfrm>
            <a:off x="807864" y="1911435"/>
            <a:ext cx="10363200" cy="350762"/>
          </a:xfrm>
        </p:spPr>
        <p:txBody>
          <a:bodyPr>
            <a:normAutofit/>
          </a:bodyPr>
          <a:lstStyle>
            <a:lvl1pPr marL="0" indent="0" algn="l">
              <a:buNone/>
              <a:defRPr sz="1350" b="1">
                <a:solidFill>
                  <a:srgbClr val="0070C0"/>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a:t>Presenter</a:t>
            </a:r>
          </a:p>
        </p:txBody>
      </p:sp>
      <p:sp>
        <p:nvSpPr>
          <p:cNvPr id="23" name="Text Placeholder 11"/>
          <p:cNvSpPr>
            <a:spLocks noGrp="1"/>
          </p:cNvSpPr>
          <p:nvPr>
            <p:ph type="body" sz="quarter" idx="13" hasCustomPrompt="1"/>
          </p:nvPr>
        </p:nvSpPr>
        <p:spPr>
          <a:xfrm>
            <a:off x="807864" y="2369575"/>
            <a:ext cx="10363200" cy="259825"/>
          </a:xfrm>
        </p:spPr>
        <p:txBody>
          <a:bodyPr>
            <a:normAutofit/>
          </a:bodyPr>
          <a:lstStyle>
            <a:lvl1pPr marL="0" indent="0">
              <a:buNone/>
              <a:defRPr sz="900" b="1">
                <a:solidFill>
                  <a:srgbClr val="0070C0"/>
                </a:solidFill>
              </a:defRPr>
            </a:lvl1pPr>
          </a:lstStyle>
          <a:p>
            <a:pPr lvl="0"/>
            <a:r>
              <a:rPr lang="en-US" dirty="0"/>
              <a:t>group</a:t>
            </a:r>
          </a:p>
        </p:txBody>
      </p:sp>
      <p:sp>
        <p:nvSpPr>
          <p:cNvPr id="24" name="Text Placeholder 13"/>
          <p:cNvSpPr>
            <a:spLocks noGrp="1"/>
          </p:cNvSpPr>
          <p:nvPr>
            <p:ph type="body" sz="quarter" idx="14" hasCustomPrompt="1"/>
          </p:nvPr>
        </p:nvSpPr>
        <p:spPr>
          <a:xfrm>
            <a:off x="807864" y="3449775"/>
            <a:ext cx="10363200" cy="1044425"/>
          </a:xfrm>
        </p:spPr>
        <p:txBody>
          <a:bodyPr/>
          <a:lstStyle>
            <a:lvl1pPr marL="0" indent="0">
              <a:buNone/>
              <a:defRPr sz="1200" b="1" baseline="0">
                <a:solidFill>
                  <a:srgbClr val="0070C0"/>
                </a:solidFill>
              </a:defRPr>
            </a:lvl1pPr>
          </a:lstStyle>
          <a:p>
            <a:pPr lvl="0"/>
            <a:r>
              <a:rPr lang="en-US" dirty="0"/>
              <a:t>Conference</a:t>
            </a:r>
          </a:p>
          <a:p>
            <a:pPr lvl="0"/>
            <a:r>
              <a:rPr lang="en-US" dirty="0"/>
              <a:t>Place</a:t>
            </a:r>
          </a:p>
          <a:p>
            <a:pPr lvl="0"/>
            <a:r>
              <a:rPr lang="en-US" dirty="0"/>
              <a:t>Date</a:t>
            </a:r>
          </a:p>
          <a:p>
            <a:pPr lvl="0"/>
            <a:endParaRPr lang="en-US" dirty="0"/>
          </a:p>
        </p:txBody>
      </p:sp>
    </p:spTree>
    <p:extLst>
      <p:ext uri="{BB962C8B-B14F-4D97-AF65-F5344CB8AC3E}">
        <p14:creationId xmlns:p14="http://schemas.microsoft.com/office/powerpoint/2010/main" val="173431386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122169" y="997060"/>
            <a:ext cx="11926955" cy="488885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466540432"/>
      </p:ext>
    </p:extLst>
  </p:cSld>
  <p:clrMapOvr>
    <a:masterClrMapping/>
  </p:clrMapOvr>
  <p:hf hdr="0"/>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Sugrisi 2">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122171" y="995499"/>
            <a:ext cx="5572125" cy="5119440"/>
          </a:xfrm>
        </p:spPr>
        <p:txBody>
          <a:bodyPr/>
          <a:lstStyle>
            <a:lvl1pPr>
              <a:defRPr>
                <a:solidFill>
                  <a:srgbClr val="7030A0"/>
                </a:solidFill>
              </a:defRPr>
            </a:lvl1pPr>
            <a:lvl2pPr>
              <a:defRPr>
                <a:solidFill>
                  <a:srgbClr val="7030A0"/>
                </a:solidFill>
              </a:defRPr>
            </a:lvl2pPr>
            <a:lvl3pPr>
              <a:defRPr>
                <a:solidFill>
                  <a:srgbClr val="7030A0"/>
                </a:solidFill>
              </a:defRPr>
            </a:lvl3pPr>
            <a:lvl4pPr>
              <a:defRPr>
                <a:solidFill>
                  <a:srgbClr val="7030A0"/>
                </a:solidFill>
              </a:defRPr>
            </a:lvl4pPr>
            <a:lvl5pPr>
              <a:defRPr>
                <a:solidFill>
                  <a:srgbClr val="7030A0"/>
                </a:solidFill>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5799071" y="995499"/>
            <a:ext cx="6210300" cy="5119440"/>
          </a:xfrm>
        </p:spPr>
        <p:txBody>
          <a:bodyPr/>
          <a:lstStyle>
            <a:lvl1pPr>
              <a:defRPr>
                <a:solidFill>
                  <a:srgbClr val="7030A0"/>
                </a:solidFill>
              </a:defRPr>
            </a:lvl1pPr>
            <a:lvl2pPr>
              <a:defRPr>
                <a:solidFill>
                  <a:srgbClr val="7030A0"/>
                </a:solidFill>
              </a:defRPr>
            </a:lvl2pPr>
            <a:lvl3pPr>
              <a:defRPr>
                <a:solidFill>
                  <a:srgbClr val="7030A0"/>
                </a:solidFill>
              </a:defRPr>
            </a:lvl3pPr>
            <a:lvl4pPr>
              <a:defRPr>
                <a:solidFill>
                  <a:srgbClr val="7030A0"/>
                </a:solidFill>
              </a:defRPr>
            </a:lvl4pPr>
            <a:lvl5pPr>
              <a:defRPr>
                <a:solidFill>
                  <a:srgbClr val="7030A0"/>
                </a:solidFill>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972762940"/>
      </p:ext>
    </p:extLst>
  </p:cSld>
  <p:clrMapOvr>
    <a:masterClrMapping/>
  </p:clrMapOvr>
  <p:hf hdr="0"/>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_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06364" y="938213"/>
            <a:ext cx="5157787"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dirty="0"/>
              <a:t>Edit Master text styles</a:t>
            </a:r>
          </a:p>
        </p:txBody>
      </p:sp>
      <p:sp>
        <p:nvSpPr>
          <p:cNvPr id="4" name="Content Placeholder 3"/>
          <p:cNvSpPr>
            <a:spLocks noGrp="1"/>
          </p:cNvSpPr>
          <p:nvPr>
            <p:ph sz="half" idx="2"/>
          </p:nvPr>
        </p:nvSpPr>
        <p:spPr>
          <a:xfrm>
            <a:off x="106364" y="1790699"/>
            <a:ext cx="5157787" cy="4314825"/>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438775" y="938213"/>
            <a:ext cx="6048375"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6" name="Content Placeholder 5"/>
          <p:cNvSpPr>
            <a:spLocks noGrp="1"/>
          </p:cNvSpPr>
          <p:nvPr>
            <p:ph sz="quarter" idx="4"/>
          </p:nvPr>
        </p:nvSpPr>
        <p:spPr>
          <a:xfrm>
            <a:off x="5438775" y="1790699"/>
            <a:ext cx="6048375" cy="4314825"/>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23555523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_Picture with Caption">
    <p:spTree>
      <p:nvGrpSpPr>
        <p:cNvPr id="1" name=""/>
        <p:cNvGrpSpPr/>
        <p:nvPr/>
      </p:nvGrpSpPr>
      <p:grpSpPr>
        <a:xfrm>
          <a:off x="0" y="0"/>
          <a:ext cx="0" cy="0"/>
          <a:chOff x="0" y="0"/>
          <a:chExt cx="0" cy="0"/>
        </a:xfrm>
      </p:grpSpPr>
      <p:sp>
        <p:nvSpPr>
          <p:cNvPr id="3" name="Picture Placeholder 2"/>
          <p:cNvSpPr>
            <a:spLocks noGrp="1" noChangeAspect="1"/>
          </p:cNvSpPr>
          <p:nvPr>
            <p:ph type="pic" idx="1"/>
          </p:nvPr>
        </p:nvSpPr>
        <p:spPr>
          <a:xfrm>
            <a:off x="4610101" y="587377"/>
            <a:ext cx="7248524" cy="5367777"/>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a:t>Click icon to add picture</a:t>
            </a:r>
            <a:endParaRPr lang="en-US" dirty="0"/>
          </a:p>
        </p:txBody>
      </p:sp>
      <p:sp>
        <p:nvSpPr>
          <p:cNvPr id="4" name="Text Placeholder 3"/>
          <p:cNvSpPr>
            <a:spLocks noGrp="1"/>
          </p:cNvSpPr>
          <p:nvPr>
            <p:ph type="body" sz="half" idx="2"/>
          </p:nvPr>
        </p:nvSpPr>
        <p:spPr>
          <a:xfrm>
            <a:off x="115888" y="1209676"/>
            <a:ext cx="4389437" cy="4745476"/>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Edit Master text styles</a:t>
            </a:r>
          </a:p>
        </p:txBody>
      </p:sp>
      <p:sp>
        <p:nvSpPr>
          <p:cNvPr id="8" name="Title 1"/>
          <p:cNvSpPr>
            <a:spLocks noGrp="1"/>
          </p:cNvSpPr>
          <p:nvPr>
            <p:ph type="title"/>
          </p:nvPr>
        </p:nvSpPr>
        <p:spPr>
          <a:xfrm>
            <a:off x="115888" y="83461"/>
            <a:ext cx="4389437" cy="1050014"/>
          </a:xfrm>
        </p:spPr>
        <p:txBody>
          <a:bodyPr anchor="b">
            <a:noAutofit/>
          </a:bodyPr>
          <a:lstStyle>
            <a:lvl1pPr>
              <a:defRPr sz="2625" b="1"/>
            </a:lvl1pPr>
          </a:lstStyle>
          <a:p>
            <a:r>
              <a:rPr lang="en-US" dirty="0"/>
              <a:t>Click to edit Master title style</a:t>
            </a:r>
          </a:p>
        </p:txBody>
      </p:sp>
    </p:spTree>
    <p:extLst>
      <p:ext uri="{BB962C8B-B14F-4D97-AF65-F5344CB8AC3E}">
        <p14:creationId xmlns:p14="http://schemas.microsoft.com/office/powerpoint/2010/main" val="3604690534"/>
      </p:ext>
    </p:extLst>
  </p:cSld>
  <p:clrMapOvr>
    <a:masterClrMapping/>
  </p:clrMapOvr>
  <p:hf hdr="0"/>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_Title and Vertical Text">
    <p:spTree>
      <p:nvGrpSpPr>
        <p:cNvPr id="1" name=""/>
        <p:cNvGrpSpPr/>
        <p:nvPr/>
      </p:nvGrpSpPr>
      <p:grpSpPr>
        <a:xfrm>
          <a:off x="0" y="0"/>
          <a:ext cx="0" cy="0"/>
          <a:chOff x="0" y="0"/>
          <a:chExt cx="0" cy="0"/>
        </a:xfrm>
      </p:grpSpPr>
      <p:sp>
        <p:nvSpPr>
          <p:cNvPr id="3" name="Vertical Text Placeholder 2"/>
          <p:cNvSpPr>
            <a:spLocks noGrp="1"/>
          </p:cNvSpPr>
          <p:nvPr>
            <p:ph type="body" orient="vert" idx="1"/>
          </p:nvPr>
        </p:nvSpPr>
        <p:spPr>
          <a:xfrm>
            <a:off x="104775" y="890546"/>
            <a:ext cx="10515600" cy="5286417"/>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Title 1"/>
          <p:cNvSpPr>
            <a:spLocks noGrp="1"/>
          </p:cNvSpPr>
          <p:nvPr>
            <p:ph type="title"/>
          </p:nvPr>
        </p:nvSpPr>
        <p:spPr>
          <a:xfrm>
            <a:off x="104775" y="127220"/>
            <a:ext cx="10515600" cy="664968"/>
          </a:xfrm>
        </p:spPr>
        <p:txBody>
          <a:bodyPr>
            <a:normAutofit/>
          </a:bodyPr>
          <a:lstStyle>
            <a:lvl1pPr>
              <a:defRPr sz="2625" b="1"/>
            </a:lvl1pPr>
          </a:lstStyle>
          <a:p>
            <a:r>
              <a:rPr lang="en-US" dirty="0"/>
              <a:t>Click to edit Master title style</a:t>
            </a:r>
          </a:p>
        </p:txBody>
      </p:sp>
    </p:spTree>
    <p:extLst>
      <p:ext uri="{BB962C8B-B14F-4D97-AF65-F5344CB8AC3E}">
        <p14:creationId xmlns:p14="http://schemas.microsoft.com/office/powerpoint/2010/main" val="3467993242"/>
      </p:ext>
    </p:extLst>
  </p:cSld>
  <p:clrMapOvr>
    <a:masterClrMapping/>
  </p:clrMapOvr>
  <p:hf hdr="0"/>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4/3/24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2910589916"/>
      </p:ext>
    </p:extLst>
  </p:cSld>
  <p:clrMapOvr>
    <a:masterClrMapping/>
  </p:clrMapOvr>
  <p:hf hdr="0"/>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_Cover">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449689" y="2169085"/>
            <a:ext cx="5480755" cy="2884012"/>
          </a:xfrm>
          <a:prstGeom prst="rect">
            <a:avLst/>
          </a:prstGeom>
          <a:ln>
            <a:noFill/>
          </a:ln>
          <a:effectLst>
            <a:softEdge rad="112500"/>
          </a:effectLst>
        </p:spPr>
      </p:pic>
      <p:pic>
        <p:nvPicPr>
          <p:cNvPr id="3" name="Picture 2"/>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588577" y="2282849"/>
            <a:ext cx="3289955" cy="2656484"/>
          </a:xfrm>
          <a:prstGeom prst="rect">
            <a:avLst/>
          </a:prstGeom>
        </p:spPr>
      </p:pic>
    </p:spTree>
    <p:extLst>
      <p:ext uri="{BB962C8B-B14F-4D97-AF65-F5344CB8AC3E}">
        <p14:creationId xmlns:p14="http://schemas.microsoft.com/office/powerpoint/2010/main" val="1564988143"/>
      </p:ext>
    </p:extLst>
  </p:cSld>
  <p:clrMapOvr>
    <a:overrideClrMapping bg1="dk1" tx1="lt1" bg2="dk2" tx2="lt2" accent1="accent1" accent2="accent2" accent3="accent3" accent4="accent4" accent5="accent5" accent6="accent6" hlink="hlink" folHlink="folHlink"/>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7"/>
            <a:ext cx="10515600" cy="736474"/>
          </a:xfrm>
        </p:spPr>
        <p:txBody>
          <a:bodyPr>
            <a:normAutofit/>
          </a:bodyPr>
          <a:lstStyle>
            <a:lvl1pPr>
              <a:defRPr sz="2625"/>
            </a:lvl1pPr>
          </a:lstStyle>
          <a:p>
            <a:r>
              <a:rPr lang="en-US"/>
              <a:t>Click to edit Master title style</a:t>
            </a:r>
            <a:endParaRPr lang="en-GB"/>
          </a:p>
        </p:txBody>
      </p:sp>
    </p:spTree>
    <p:extLst>
      <p:ext uri="{BB962C8B-B14F-4D97-AF65-F5344CB8AC3E}">
        <p14:creationId xmlns:p14="http://schemas.microsoft.com/office/powerpoint/2010/main" val="387810361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1_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15067261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4/3/24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107913654"/>
      </p:ext>
    </p:extLst>
  </p:cSld>
  <p:clrMapOvr>
    <a:masterClrMapping/>
  </p:clrMapOvr>
  <p:hf hdr="0"/>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C764DE79-268F-4C1A-8933-263129D2AF90}" type="datetimeFigureOut">
              <a:rPr lang="en-US" dirty="0"/>
              <a:t>4/3/24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46629486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C764DE79-268F-4C1A-8933-263129D2AF90}" type="datetimeFigureOut">
              <a:rPr lang="en-US" dirty="0"/>
              <a:t>4/3/24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241371493"/>
      </p:ext>
    </p:extLst>
  </p:cSld>
  <p:clrMapOvr>
    <a:masterClrMapping/>
  </p:clrMapOvr>
  <p:hf hdr="0"/>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C764DE79-268F-4C1A-8933-263129D2AF90}" type="datetimeFigureOut">
              <a:rPr lang="en-US" dirty="0"/>
              <a:t>4/3/24</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4071340017"/>
      </p:ext>
    </p:extLst>
  </p:cSld>
  <p:clrMapOvr>
    <a:masterClrMapping/>
  </p:clrMapOvr>
  <p:hf hdr="0"/>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C764DE79-268F-4C1A-8933-263129D2AF90}" type="datetimeFigureOut">
              <a:rPr lang="en-US" dirty="0"/>
              <a:t>4/3/24</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022026612"/>
      </p:ext>
    </p:extLst>
  </p:cSld>
  <p:clrMapOvr>
    <a:masterClrMapping/>
  </p:clrMapOvr>
  <p:hf hdr="0"/>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764DE79-268F-4C1A-8933-263129D2AF90}" type="datetimeFigureOut">
              <a:rPr lang="en-US" dirty="0"/>
              <a:t>4/3/24</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403180030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C764DE79-268F-4C1A-8933-263129D2AF90}" type="datetimeFigureOut">
              <a:rPr lang="en-US" dirty="0"/>
              <a:t>4/3/24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3993120907"/>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9.xml"/><Relationship Id="rId13" Type="http://schemas.openxmlformats.org/officeDocument/2006/relationships/slideLayout" Target="../slideLayouts/slideLayout14.xml"/><Relationship Id="rId18" Type="http://schemas.openxmlformats.org/officeDocument/2006/relationships/slideLayout" Target="../slideLayouts/slideLayout19.xml"/><Relationship Id="rId3" Type="http://schemas.openxmlformats.org/officeDocument/2006/relationships/slideLayout" Target="../slideLayouts/slideLayout4.xml"/><Relationship Id="rId21" Type="http://schemas.openxmlformats.org/officeDocument/2006/relationships/slideLayout" Target="../slideLayouts/slideLayout22.xml"/><Relationship Id="rId7" Type="http://schemas.openxmlformats.org/officeDocument/2006/relationships/slideLayout" Target="../slideLayouts/slideLayout8.xml"/><Relationship Id="rId12" Type="http://schemas.openxmlformats.org/officeDocument/2006/relationships/slideLayout" Target="../slideLayouts/slideLayout13.xml"/><Relationship Id="rId17" Type="http://schemas.openxmlformats.org/officeDocument/2006/relationships/slideLayout" Target="../slideLayouts/slideLayout18.xml"/><Relationship Id="rId2" Type="http://schemas.openxmlformats.org/officeDocument/2006/relationships/slideLayout" Target="../slideLayouts/slideLayout3.xml"/><Relationship Id="rId16" Type="http://schemas.openxmlformats.org/officeDocument/2006/relationships/slideLayout" Target="../slideLayouts/slideLayout17.xml"/><Relationship Id="rId20" Type="http://schemas.openxmlformats.org/officeDocument/2006/relationships/slideLayout" Target="../slideLayouts/slideLayout21.xml"/><Relationship Id="rId1" Type="http://schemas.openxmlformats.org/officeDocument/2006/relationships/slideLayout" Target="../slideLayouts/slideLayout2.xml"/><Relationship Id="rId6" Type="http://schemas.openxmlformats.org/officeDocument/2006/relationships/slideLayout" Target="../slideLayouts/slideLayout7.xml"/><Relationship Id="rId11" Type="http://schemas.openxmlformats.org/officeDocument/2006/relationships/slideLayout" Target="../slideLayouts/slideLayout12.xml"/><Relationship Id="rId24" Type="http://schemas.openxmlformats.org/officeDocument/2006/relationships/image" Target="../media/image3.png"/><Relationship Id="rId5" Type="http://schemas.openxmlformats.org/officeDocument/2006/relationships/slideLayout" Target="../slideLayouts/slideLayout6.xml"/><Relationship Id="rId15" Type="http://schemas.openxmlformats.org/officeDocument/2006/relationships/slideLayout" Target="../slideLayouts/slideLayout16.xml"/><Relationship Id="rId23" Type="http://schemas.openxmlformats.org/officeDocument/2006/relationships/image" Target="../media/image1.png"/><Relationship Id="rId10" Type="http://schemas.openxmlformats.org/officeDocument/2006/relationships/slideLayout" Target="../slideLayouts/slideLayout11.xml"/><Relationship Id="rId19" Type="http://schemas.openxmlformats.org/officeDocument/2006/relationships/slideLayout" Target="../slideLayouts/slideLayout20.xml"/><Relationship Id="rId4" Type="http://schemas.openxmlformats.org/officeDocument/2006/relationships/slideLayout" Target="../slideLayouts/slideLayout5.xml"/><Relationship Id="rId9" Type="http://schemas.openxmlformats.org/officeDocument/2006/relationships/slideLayout" Target="../slideLayouts/slideLayout10.xml"/><Relationship Id="rId14" Type="http://schemas.openxmlformats.org/officeDocument/2006/relationships/slideLayout" Target="../slideLayouts/slideLayout15.xml"/><Relationship Id="rId22"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3">
            <a:alphaModFix amt="5000"/>
            <a:lum/>
          </a:blip>
          <a:srcRect/>
          <a:stretch>
            <a:fillRect l="-11000" t="-39000" r="15000" b="-39000"/>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7"/>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2"/>
            <a:ext cx="27432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8CDE0870-3F74-4D7B-B26E-A6E1677CC8FA}" type="datetimeFigureOut">
              <a:rPr lang="en-US" smtClean="0"/>
              <a:t>4/3/24</a:t>
            </a:fld>
            <a:endParaRPr lang="en-US"/>
          </a:p>
        </p:txBody>
      </p:sp>
      <p:sp>
        <p:nvSpPr>
          <p:cNvPr id="5" name="Footer Placeholder 4"/>
          <p:cNvSpPr>
            <a:spLocks noGrp="1"/>
          </p:cNvSpPr>
          <p:nvPr>
            <p:ph type="ftr" sz="quarter" idx="3"/>
          </p:nvPr>
        </p:nvSpPr>
        <p:spPr>
          <a:xfrm>
            <a:off x="4038600" y="6356352"/>
            <a:ext cx="41148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2"/>
            <a:ext cx="27432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B6C01E98-CB9A-47CC-9416-2698E544180E}" type="slidenum">
              <a:rPr lang="en-US" smtClean="0"/>
              <a:t>‹#›</a:t>
            </a:fld>
            <a:endParaRPr lang="en-US"/>
          </a:p>
        </p:txBody>
      </p:sp>
    </p:spTree>
    <p:extLst>
      <p:ext uri="{BB962C8B-B14F-4D97-AF65-F5344CB8AC3E}">
        <p14:creationId xmlns:p14="http://schemas.microsoft.com/office/powerpoint/2010/main" val="2834027042"/>
      </p:ext>
    </p:extLst>
  </p:cSld>
  <p:clrMap bg1="lt1" tx1="dk1" bg2="lt2" tx2="dk2" accent1="accent1" accent2="accent2" accent3="accent3" accent4="accent4" accent5="accent5" accent6="accent6" hlink="hlink" folHlink="folHlink"/>
  <p:sldLayoutIdLst>
    <p:sldLayoutId id="2147483696" r:id="rId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blipFill dpi="0" rotWithShape="1">
          <a:blip r:embed="rId23">
            <a:alphaModFix amt="5000"/>
            <a:lum/>
          </a:blip>
          <a:srcRect/>
          <a:stretch>
            <a:fillRect l="-11000" t="-39000" r="15000" b="-39000"/>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CDE0870-3F74-4D7B-B26E-A6E1677CC8FA}" type="datetimeFigureOut">
              <a:rPr lang="en-US" smtClean="0"/>
              <a:t>4/3/24</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C01E98-CB9A-47CC-9416-2698E544180E}" type="slidenum">
              <a:rPr lang="en-US" smtClean="0"/>
              <a:t>‹#›</a:t>
            </a:fld>
            <a:endParaRPr lang="en-US"/>
          </a:p>
        </p:txBody>
      </p:sp>
      <p:sp>
        <p:nvSpPr>
          <p:cNvPr id="7" name="Rectangle 6">
            <a:extLst>
              <a:ext uri="{FF2B5EF4-FFF2-40B4-BE49-F238E27FC236}">
                <a16:creationId xmlns:a16="http://schemas.microsoft.com/office/drawing/2014/main" id="{C9D8AA93-BF18-AC4F-934D-893A0C70A5EF}"/>
              </a:ext>
            </a:extLst>
          </p:cNvPr>
          <p:cNvSpPr/>
          <p:nvPr userDrawn="1"/>
        </p:nvSpPr>
        <p:spPr>
          <a:xfrm>
            <a:off x="0" y="6227686"/>
            <a:ext cx="12192000" cy="630314"/>
          </a:xfrm>
          <a:prstGeom prst="rect">
            <a:avLst/>
          </a:prstGeom>
          <a:solidFill>
            <a:schemeClr val="bg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sp>
        <p:nvSpPr>
          <p:cNvPr id="10" name="Slide Number Placeholder 5">
            <a:extLst>
              <a:ext uri="{FF2B5EF4-FFF2-40B4-BE49-F238E27FC236}">
                <a16:creationId xmlns:a16="http://schemas.microsoft.com/office/drawing/2014/main" id="{C4763E29-E6F9-694D-ADAF-A6CBB88BE0E7}"/>
              </a:ext>
            </a:extLst>
          </p:cNvPr>
          <p:cNvSpPr txBox="1">
            <a:spLocks/>
          </p:cNvSpPr>
          <p:nvPr userDrawn="1"/>
        </p:nvSpPr>
        <p:spPr>
          <a:xfrm>
            <a:off x="5535538" y="6388274"/>
            <a:ext cx="1120925" cy="289087"/>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sz="975" dirty="0">
                <a:solidFill>
                  <a:schemeClr val="accent3">
                    <a:lumMod val="75000"/>
                  </a:schemeClr>
                </a:solidFill>
              </a:rPr>
              <a:t>Slide </a:t>
            </a:r>
            <a:fld id="{489D4EAB-AC7B-48D5-8AE0-209FF96E6718}" type="slidenum">
              <a:rPr lang="en-GB" sz="975" smtClean="0">
                <a:solidFill>
                  <a:schemeClr val="accent3">
                    <a:lumMod val="75000"/>
                  </a:schemeClr>
                </a:solidFill>
              </a:rPr>
              <a:pPr/>
              <a:t>‹#›</a:t>
            </a:fld>
            <a:r>
              <a:rPr lang="en-GB" sz="975" dirty="0">
                <a:solidFill>
                  <a:schemeClr val="accent3">
                    <a:lumMod val="75000"/>
                  </a:schemeClr>
                </a:solidFill>
              </a:rPr>
              <a:t> / 15</a:t>
            </a:r>
          </a:p>
        </p:txBody>
      </p:sp>
      <p:pic>
        <p:nvPicPr>
          <p:cNvPr id="15" name="Picture 14">
            <a:extLst>
              <a:ext uri="{FF2B5EF4-FFF2-40B4-BE49-F238E27FC236}">
                <a16:creationId xmlns:a16="http://schemas.microsoft.com/office/drawing/2014/main" id="{B5DA65F6-0269-0442-A10A-DFB57F1D47BB}"/>
              </a:ext>
            </a:extLst>
          </p:cNvPr>
          <p:cNvPicPr>
            <a:picLocks noChangeAspect="1"/>
          </p:cNvPicPr>
          <p:nvPr userDrawn="1"/>
        </p:nvPicPr>
        <p:blipFill>
          <a:blip r:embed="rId24" cstate="print">
            <a:extLst>
              <a:ext uri="{28A0092B-C50C-407E-A947-70E740481C1C}">
                <a14:useLocalDpi xmlns:a14="http://schemas.microsoft.com/office/drawing/2010/main" val="0"/>
              </a:ext>
            </a:extLst>
          </a:blip>
          <a:stretch>
            <a:fillRect/>
          </a:stretch>
        </p:blipFill>
        <p:spPr>
          <a:xfrm>
            <a:off x="123078" y="6246821"/>
            <a:ext cx="592044" cy="592044"/>
          </a:xfrm>
          <a:prstGeom prst="rect">
            <a:avLst/>
          </a:prstGeom>
        </p:spPr>
      </p:pic>
      <p:sp>
        <p:nvSpPr>
          <p:cNvPr id="16" name="TextBox 15">
            <a:extLst>
              <a:ext uri="{FF2B5EF4-FFF2-40B4-BE49-F238E27FC236}">
                <a16:creationId xmlns:a16="http://schemas.microsoft.com/office/drawing/2014/main" id="{DF839AA6-A369-254A-B34D-8C7D457E0EC6}"/>
              </a:ext>
            </a:extLst>
          </p:cNvPr>
          <p:cNvSpPr txBox="1"/>
          <p:nvPr userDrawn="1"/>
        </p:nvSpPr>
        <p:spPr>
          <a:xfrm>
            <a:off x="623049" y="6394317"/>
            <a:ext cx="2124634" cy="276999"/>
          </a:xfrm>
          <a:prstGeom prst="rect">
            <a:avLst/>
          </a:prstGeom>
          <a:noFill/>
        </p:spPr>
        <p:txBody>
          <a:bodyPr wrap="square" rtlCol="0">
            <a:spAutoFit/>
          </a:bodyPr>
          <a:lstStyle/>
          <a:p>
            <a:pPr algn="ctr"/>
            <a:r>
              <a:rPr lang="en-GB" sz="1200" dirty="0">
                <a:solidFill>
                  <a:srgbClr val="002060"/>
                </a:solidFill>
                <a:latin typeface="Arial Narrow" panose="020B0606020202030204" pitchFamily="34" charset="0"/>
              </a:rPr>
              <a:t>CERN Technical Modelling Club</a:t>
            </a:r>
          </a:p>
        </p:txBody>
      </p:sp>
      <p:sp>
        <p:nvSpPr>
          <p:cNvPr id="17" name="TextBox 16">
            <a:extLst>
              <a:ext uri="{FF2B5EF4-FFF2-40B4-BE49-F238E27FC236}">
                <a16:creationId xmlns:a16="http://schemas.microsoft.com/office/drawing/2014/main" id="{6A9677EA-1940-A94F-8696-1CBBABF065F1}"/>
              </a:ext>
            </a:extLst>
          </p:cNvPr>
          <p:cNvSpPr txBox="1"/>
          <p:nvPr userDrawn="1"/>
        </p:nvSpPr>
        <p:spPr>
          <a:xfrm>
            <a:off x="10618694" y="6354758"/>
            <a:ext cx="1573306" cy="292388"/>
          </a:xfrm>
          <a:prstGeom prst="rect">
            <a:avLst/>
          </a:prstGeom>
          <a:noFill/>
        </p:spPr>
        <p:txBody>
          <a:bodyPr wrap="square" rtlCol="0">
            <a:spAutoFit/>
          </a:bodyPr>
          <a:lstStyle/>
          <a:p>
            <a:pPr algn="ctr"/>
            <a:r>
              <a:rPr lang="en-GB" sz="1300" dirty="0">
                <a:solidFill>
                  <a:srgbClr val="002060"/>
                </a:solidFill>
                <a:latin typeface="Arial Narrow" panose="020B0606020202030204" pitchFamily="34" charset="0"/>
              </a:rPr>
              <a:t>K. Iakovidis</a:t>
            </a:r>
          </a:p>
        </p:txBody>
      </p:sp>
      <p:sp>
        <p:nvSpPr>
          <p:cNvPr id="12" name="TextBox 11">
            <a:extLst>
              <a:ext uri="{FF2B5EF4-FFF2-40B4-BE49-F238E27FC236}">
                <a16:creationId xmlns:a16="http://schemas.microsoft.com/office/drawing/2014/main" id="{D3846E53-10AC-4455-818E-C84FAE526D6E}"/>
              </a:ext>
            </a:extLst>
          </p:cNvPr>
          <p:cNvSpPr txBox="1"/>
          <p:nvPr userDrawn="1"/>
        </p:nvSpPr>
        <p:spPr>
          <a:xfrm>
            <a:off x="8829493" y="6351156"/>
            <a:ext cx="2087977" cy="292388"/>
          </a:xfrm>
          <a:prstGeom prst="rect">
            <a:avLst/>
          </a:prstGeom>
          <a:noFill/>
        </p:spPr>
        <p:txBody>
          <a:bodyPr wrap="square" rtlCol="0">
            <a:spAutoFit/>
          </a:bodyPr>
          <a:lstStyle/>
          <a:p>
            <a:pPr algn="ctr"/>
            <a:r>
              <a:rPr lang="en-GB" sz="1300" dirty="0">
                <a:solidFill>
                  <a:srgbClr val="002060"/>
                </a:solidFill>
                <a:latin typeface="Arial Narrow" panose="020B0606020202030204" pitchFamily="34" charset="0"/>
              </a:rPr>
              <a:t>CTMC – GA – 20/01/2022</a:t>
            </a:r>
          </a:p>
        </p:txBody>
      </p:sp>
    </p:spTree>
    <p:extLst>
      <p:ext uri="{BB962C8B-B14F-4D97-AF65-F5344CB8AC3E}">
        <p14:creationId xmlns:p14="http://schemas.microsoft.com/office/powerpoint/2010/main" val="3830503608"/>
      </p:ext>
    </p:extLst>
  </p:cSld>
  <p:clrMap bg1="lt1" tx1="dk1" bg2="lt2" tx2="dk2" accent1="accent1" accent2="accent2" accent3="accent3" accent4="accent4" accent5="accent5" accent6="accent6" hlink="hlink" folHlink="folHlink"/>
  <p:sldLayoutIdLst>
    <p:sldLayoutId id="2147483712" r:id="rId1"/>
    <p:sldLayoutId id="2147483713" r:id="rId2"/>
    <p:sldLayoutId id="2147483714" r:id="rId3"/>
    <p:sldLayoutId id="2147483715" r:id="rId4"/>
    <p:sldLayoutId id="2147483716" r:id="rId5"/>
    <p:sldLayoutId id="2147483717" r:id="rId6"/>
    <p:sldLayoutId id="2147483718" r:id="rId7"/>
    <p:sldLayoutId id="2147483719" r:id="rId8"/>
    <p:sldLayoutId id="2147483720" r:id="rId9"/>
    <p:sldLayoutId id="2147483721" r:id="rId10"/>
    <p:sldLayoutId id="2147483722" r:id="rId11"/>
    <p:sldLayoutId id="2147483723" r:id="rId12"/>
    <p:sldLayoutId id="2147483688" r:id="rId13"/>
    <p:sldLayoutId id="2147483677" r:id="rId14"/>
    <p:sldLayoutId id="2147483679" r:id="rId15"/>
    <p:sldLayoutId id="2147483680" r:id="rId16"/>
    <p:sldLayoutId id="2147483684" r:id="rId17"/>
    <p:sldLayoutId id="2147483685" r:id="rId18"/>
    <p:sldLayoutId id="2147483697" r:id="rId19"/>
    <p:sldLayoutId id="2147483672" r:id="rId20"/>
    <p:sldLayoutId id="2147483667" r:id="rId2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0.xml.rels><?xml version="1.0" encoding="UTF-8" standalone="yes"?>
<Relationships xmlns="http://schemas.openxmlformats.org/package/2006/relationships"><Relationship Id="rId2" Type="http://schemas.openxmlformats.org/officeDocument/2006/relationships/image" Target="../media/image16.emf"/><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hyperlink" Target="https://docs.google.com/spreadsheets/d/13NTSVJ1OYkXcB5QeYhlzQ_e2PIyyzIymrOQqKSl2fWg/edit#gid=1386834576" TargetMode="Externa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794319" y="926924"/>
            <a:ext cx="6603357" cy="969496"/>
          </a:xfrm>
          <a:prstGeom prst="rect">
            <a:avLst/>
          </a:prstGeom>
          <a:noFill/>
        </p:spPr>
        <p:txBody>
          <a:bodyPr wrap="square" rtlCol="0" anchor="ctr">
            <a:spAutoFit/>
          </a:bodyPr>
          <a:lstStyle/>
          <a:p>
            <a:pPr algn="ctr">
              <a:spcAft>
                <a:spcPts val="600"/>
              </a:spcAft>
            </a:pPr>
            <a:r>
              <a:rPr lang="en-US" sz="3200" b="1" dirty="0">
                <a:solidFill>
                  <a:srgbClr val="7030A0"/>
                </a:solidFill>
                <a:latin typeface="Ryadh" pitchFamily="18" charset="0"/>
              </a:rPr>
              <a:t>CTMC 2024</a:t>
            </a:r>
          </a:p>
          <a:p>
            <a:pPr algn="ctr">
              <a:spcAft>
                <a:spcPts val="600"/>
              </a:spcAft>
            </a:pPr>
            <a:r>
              <a:rPr lang="en-US" sz="2000" dirty="0">
                <a:solidFill>
                  <a:srgbClr val="7030A0"/>
                </a:solidFill>
                <a:latin typeface="Ryadh" pitchFamily="18" charset="0"/>
              </a:rPr>
              <a:t>General Assembly</a:t>
            </a:r>
          </a:p>
        </p:txBody>
      </p:sp>
      <p:sp>
        <p:nvSpPr>
          <p:cNvPr id="3" name="TextBox 2"/>
          <p:cNvSpPr txBox="1"/>
          <p:nvPr/>
        </p:nvSpPr>
        <p:spPr>
          <a:xfrm>
            <a:off x="2976620" y="2823344"/>
            <a:ext cx="6238754" cy="369332"/>
          </a:xfrm>
          <a:prstGeom prst="rect">
            <a:avLst/>
          </a:prstGeom>
          <a:noFill/>
        </p:spPr>
        <p:txBody>
          <a:bodyPr wrap="square" rtlCol="0" anchor="ctr">
            <a:spAutoFit/>
          </a:bodyPr>
          <a:lstStyle/>
          <a:p>
            <a:pPr algn="ctr"/>
            <a:r>
              <a:rPr lang="en-US" dirty="0">
                <a:solidFill>
                  <a:srgbClr val="7030A0"/>
                </a:solidFill>
                <a:latin typeface="Ryadh" pitchFamily="18" charset="0"/>
              </a:rPr>
              <a:t>Richard MORTON</a:t>
            </a:r>
          </a:p>
        </p:txBody>
      </p:sp>
      <p:sp>
        <p:nvSpPr>
          <p:cNvPr id="4" name="TextBox 3"/>
          <p:cNvSpPr txBox="1"/>
          <p:nvPr/>
        </p:nvSpPr>
        <p:spPr>
          <a:xfrm>
            <a:off x="2976620" y="5729982"/>
            <a:ext cx="6238754" cy="323165"/>
          </a:xfrm>
          <a:prstGeom prst="rect">
            <a:avLst/>
          </a:prstGeom>
          <a:noFill/>
        </p:spPr>
        <p:txBody>
          <a:bodyPr wrap="square" rtlCol="0">
            <a:spAutoFit/>
          </a:bodyPr>
          <a:lstStyle>
            <a:defPPr>
              <a:defRPr lang="en-US"/>
            </a:defPPr>
            <a:lvl1pPr algn="ctr">
              <a:spcAft>
                <a:spcPts val="1200"/>
              </a:spcAft>
              <a:defRPr sz="2000">
                <a:solidFill>
                  <a:srgbClr val="7030A0"/>
                </a:solidFill>
                <a:latin typeface="Ryadh" pitchFamily="18" charset="0"/>
              </a:defRPr>
            </a:lvl1pPr>
          </a:lstStyle>
          <a:p>
            <a:r>
              <a:rPr lang="en-US" sz="1500" dirty="0"/>
              <a:t>4</a:t>
            </a:r>
            <a:r>
              <a:rPr lang="en-US" sz="1500" baseline="30000" dirty="0"/>
              <a:t>th</a:t>
            </a:r>
            <a:r>
              <a:rPr lang="en-US" sz="1500" dirty="0"/>
              <a:t> April, 2024</a:t>
            </a:r>
            <a:endParaRPr lang="en-GB" sz="1500" dirty="0"/>
          </a:p>
        </p:txBody>
      </p:sp>
      <p:sp>
        <p:nvSpPr>
          <p:cNvPr id="9" name="Rectangle 8">
            <a:extLst>
              <a:ext uri="{FF2B5EF4-FFF2-40B4-BE49-F238E27FC236}">
                <a16:creationId xmlns:a16="http://schemas.microsoft.com/office/drawing/2014/main" id="{332C092A-8D9A-8649-AF84-CEA27B024733}"/>
              </a:ext>
            </a:extLst>
          </p:cNvPr>
          <p:cNvSpPr/>
          <p:nvPr/>
        </p:nvSpPr>
        <p:spPr>
          <a:xfrm>
            <a:off x="0" y="0"/>
            <a:ext cx="12192000" cy="6858000"/>
          </a:xfrm>
          <a:prstGeom prst="rect">
            <a:avLst/>
          </a:prstGeom>
          <a:noFill/>
          <a:ln w="57150">
            <a:solidFill>
              <a:srgbClr val="002060"/>
            </a:solidFill>
          </a:ln>
          <a:effectLst>
            <a:outerShdw blurRad="203200" dir="4800000" sx="99000" sy="99000" algn="ctr" rotWithShape="0">
              <a:srgbClr val="000000">
                <a:alpha val="76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02970629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87AB7C89-E07B-92F4-FC13-3C74C39649CA}"/>
              </a:ext>
            </a:extLst>
          </p:cNvPr>
          <p:cNvSpPr>
            <a:spLocks noGrp="1"/>
          </p:cNvSpPr>
          <p:nvPr>
            <p:ph type="dt" sz="half" idx="10"/>
          </p:nvPr>
        </p:nvSpPr>
        <p:spPr/>
        <p:txBody>
          <a:bodyPr/>
          <a:lstStyle/>
          <a:p>
            <a:fld id="{7EAEB6BB-BA99-2F47-A0C0-07ADDF327259}" type="datetime1">
              <a:rPr lang="en-US" smtClean="0"/>
              <a:t>4/3/24</a:t>
            </a:fld>
            <a:endParaRPr lang="en-US" dirty="0"/>
          </a:p>
        </p:txBody>
      </p:sp>
      <p:sp>
        <p:nvSpPr>
          <p:cNvPr id="5" name="Footer Placeholder 4">
            <a:extLst>
              <a:ext uri="{FF2B5EF4-FFF2-40B4-BE49-F238E27FC236}">
                <a16:creationId xmlns:a16="http://schemas.microsoft.com/office/drawing/2014/main" id="{E6FE56A8-E9FB-4FD6-958D-77FB7FD476C5}"/>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788D01A4-60A0-A42E-DF97-D79F7DA20208}"/>
              </a:ext>
            </a:extLst>
          </p:cNvPr>
          <p:cNvSpPr>
            <a:spLocks noGrp="1"/>
          </p:cNvSpPr>
          <p:nvPr>
            <p:ph type="sldNum" sz="quarter" idx="12"/>
          </p:nvPr>
        </p:nvSpPr>
        <p:spPr/>
        <p:txBody>
          <a:bodyPr/>
          <a:lstStyle/>
          <a:p>
            <a:fld id="{48F63A3B-78C7-47BE-AE5E-E10140E04643}" type="slidenum">
              <a:rPr lang="en-US" smtClean="0"/>
              <a:t>10</a:t>
            </a:fld>
            <a:endParaRPr lang="en-US" dirty="0"/>
          </a:p>
        </p:txBody>
      </p:sp>
      <p:sp>
        <p:nvSpPr>
          <p:cNvPr id="8" name="TextBox 7">
            <a:extLst>
              <a:ext uri="{FF2B5EF4-FFF2-40B4-BE49-F238E27FC236}">
                <a16:creationId xmlns:a16="http://schemas.microsoft.com/office/drawing/2014/main" id="{49BE1FC9-2D15-1575-7EF6-4729EA494EDC}"/>
              </a:ext>
            </a:extLst>
          </p:cNvPr>
          <p:cNvSpPr txBox="1"/>
          <p:nvPr/>
        </p:nvSpPr>
        <p:spPr>
          <a:xfrm>
            <a:off x="0" y="0"/>
            <a:ext cx="8631470" cy="477054"/>
          </a:xfrm>
          <a:prstGeom prst="rect">
            <a:avLst/>
          </a:prstGeom>
          <a:noFill/>
        </p:spPr>
        <p:txBody>
          <a:bodyPr wrap="square" rtlCol="0">
            <a:spAutoFit/>
          </a:bodyPr>
          <a:lstStyle/>
          <a:p>
            <a:r>
              <a:rPr lang="en-GB" sz="2500" b="1" dirty="0">
                <a:solidFill>
                  <a:srgbClr val="002060"/>
                </a:solidFill>
              </a:rPr>
              <a:t>Annual finance presentation by the treasurer Jamie Pinnell</a:t>
            </a:r>
          </a:p>
        </p:txBody>
      </p:sp>
      <p:sp>
        <p:nvSpPr>
          <p:cNvPr id="12" name="TextBox 11">
            <a:extLst>
              <a:ext uri="{FF2B5EF4-FFF2-40B4-BE49-F238E27FC236}">
                <a16:creationId xmlns:a16="http://schemas.microsoft.com/office/drawing/2014/main" id="{E4D38FFE-4FE4-1E30-A0D4-311DB1B14665}"/>
              </a:ext>
            </a:extLst>
          </p:cNvPr>
          <p:cNvSpPr txBox="1"/>
          <p:nvPr/>
        </p:nvSpPr>
        <p:spPr>
          <a:xfrm>
            <a:off x="86295" y="477054"/>
            <a:ext cx="3208234" cy="2862322"/>
          </a:xfrm>
          <a:prstGeom prst="rect">
            <a:avLst/>
          </a:prstGeom>
          <a:noFill/>
        </p:spPr>
        <p:txBody>
          <a:bodyPr wrap="square" rtlCol="0">
            <a:spAutoFit/>
          </a:bodyPr>
          <a:lstStyle/>
          <a:p>
            <a:r>
              <a:rPr lang="en-FR" dirty="0"/>
              <a:t>Credit Agricol </a:t>
            </a:r>
          </a:p>
          <a:p>
            <a:r>
              <a:rPr lang="en-FR" dirty="0"/>
              <a:t>Euro Account</a:t>
            </a:r>
          </a:p>
          <a:p>
            <a:endParaRPr lang="en-FR" dirty="0"/>
          </a:p>
          <a:p>
            <a:r>
              <a:rPr lang="en-FR" dirty="0"/>
              <a:t>Only used for FFAM and ADS payments. Summary to be added.</a:t>
            </a:r>
          </a:p>
          <a:p>
            <a:endParaRPr lang="en-FR" dirty="0"/>
          </a:p>
          <a:p>
            <a:r>
              <a:rPr lang="en-FR" dirty="0"/>
              <a:t>Current balance 1568,19 Euros (does not include the last payment made to ADS</a:t>
            </a:r>
          </a:p>
        </p:txBody>
      </p:sp>
      <p:pic>
        <p:nvPicPr>
          <p:cNvPr id="14" name="Picture 13">
            <a:extLst>
              <a:ext uri="{FF2B5EF4-FFF2-40B4-BE49-F238E27FC236}">
                <a16:creationId xmlns:a16="http://schemas.microsoft.com/office/drawing/2014/main" id="{E5C4976A-1BD5-A286-45CE-125492EB33B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045299" y="225080"/>
            <a:ext cx="4717353" cy="7826189"/>
          </a:xfrm>
          <a:prstGeom prst="rect">
            <a:avLst/>
          </a:prstGeom>
        </p:spPr>
      </p:pic>
    </p:spTree>
    <p:extLst>
      <p:ext uri="{BB962C8B-B14F-4D97-AF65-F5344CB8AC3E}">
        <p14:creationId xmlns:p14="http://schemas.microsoft.com/office/powerpoint/2010/main" val="399688732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A30E0B65-5EE5-AAC1-84D5-D5FE105DA9C7}"/>
              </a:ext>
            </a:extLst>
          </p:cNvPr>
          <p:cNvSpPr>
            <a:spLocks noGrp="1"/>
          </p:cNvSpPr>
          <p:nvPr>
            <p:ph idx="1"/>
          </p:nvPr>
        </p:nvSpPr>
        <p:spPr>
          <a:xfrm>
            <a:off x="354106" y="477053"/>
            <a:ext cx="11331388" cy="5426205"/>
          </a:xfrm>
        </p:spPr>
        <p:txBody>
          <a:bodyPr/>
          <a:lstStyle/>
          <a:p>
            <a:endParaRPr lang="en-FR" dirty="0"/>
          </a:p>
          <a:p>
            <a:r>
              <a:rPr lang="en-FR" dirty="0"/>
              <a:t>Proposed a</a:t>
            </a:r>
            <a:r>
              <a:rPr lang="en-GB" dirty="0"/>
              <a:t>c</a:t>
            </a:r>
            <a:r>
              <a:rPr lang="en-FR" dirty="0"/>
              <a:t>quisitions for 2024:</a:t>
            </a:r>
          </a:p>
          <a:p>
            <a:endParaRPr lang="en-FR" dirty="0"/>
          </a:p>
        </p:txBody>
      </p:sp>
      <p:sp>
        <p:nvSpPr>
          <p:cNvPr id="4" name="Date Placeholder 3">
            <a:extLst>
              <a:ext uri="{FF2B5EF4-FFF2-40B4-BE49-F238E27FC236}">
                <a16:creationId xmlns:a16="http://schemas.microsoft.com/office/drawing/2014/main" id="{549AE215-19C6-2352-1766-94D3F1A4499B}"/>
              </a:ext>
            </a:extLst>
          </p:cNvPr>
          <p:cNvSpPr>
            <a:spLocks noGrp="1"/>
          </p:cNvSpPr>
          <p:nvPr>
            <p:ph type="dt" sz="half" idx="10"/>
          </p:nvPr>
        </p:nvSpPr>
        <p:spPr/>
        <p:txBody>
          <a:bodyPr/>
          <a:lstStyle/>
          <a:p>
            <a:fld id="{101D7078-2179-494E-95E1-B63591C69C13}" type="datetime1">
              <a:rPr lang="en-US" smtClean="0"/>
              <a:t>4/3/24</a:t>
            </a:fld>
            <a:endParaRPr lang="en-US" dirty="0"/>
          </a:p>
        </p:txBody>
      </p:sp>
      <p:sp>
        <p:nvSpPr>
          <p:cNvPr id="5" name="Footer Placeholder 4">
            <a:extLst>
              <a:ext uri="{FF2B5EF4-FFF2-40B4-BE49-F238E27FC236}">
                <a16:creationId xmlns:a16="http://schemas.microsoft.com/office/drawing/2014/main" id="{7418FEFF-78C9-FDA7-D13F-38D9FE999BD2}"/>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9AC0DD6F-11F9-CDD0-AEE0-9FE4CA10F8BF}"/>
              </a:ext>
            </a:extLst>
          </p:cNvPr>
          <p:cNvSpPr>
            <a:spLocks noGrp="1"/>
          </p:cNvSpPr>
          <p:nvPr>
            <p:ph type="sldNum" sz="quarter" idx="12"/>
          </p:nvPr>
        </p:nvSpPr>
        <p:spPr/>
        <p:txBody>
          <a:bodyPr/>
          <a:lstStyle/>
          <a:p>
            <a:fld id="{48F63A3B-78C7-47BE-AE5E-E10140E04643}" type="slidenum">
              <a:rPr lang="en-US" smtClean="0"/>
              <a:t>11</a:t>
            </a:fld>
            <a:endParaRPr lang="en-US" dirty="0"/>
          </a:p>
        </p:txBody>
      </p:sp>
      <p:sp>
        <p:nvSpPr>
          <p:cNvPr id="7" name="TextBox 6">
            <a:extLst>
              <a:ext uri="{FF2B5EF4-FFF2-40B4-BE49-F238E27FC236}">
                <a16:creationId xmlns:a16="http://schemas.microsoft.com/office/drawing/2014/main" id="{580556EC-F208-7E3A-8ADF-1A179909A40E}"/>
              </a:ext>
            </a:extLst>
          </p:cNvPr>
          <p:cNvSpPr txBox="1"/>
          <p:nvPr/>
        </p:nvSpPr>
        <p:spPr>
          <a:xfrm>
            <a:off x="0" y="0"/>
            <a:ext cx="8631470" cy="477054"/>
          </a:xfrm>
          <a:prstGeom prst="rect">
            <a:avLst/>
          </a:prstGeom>
          <a:noFill/>
        </p:spPr>
        <p:txBody>
          <a:bodyPr wrap="square" rtlCol="0">
            <a:spAutoFit/>
          </a:bodyPr>
          <a:lstStyle/>
          <a:p>
            <a:r>
              <a:rPr lang="en-GB" sz="2500" b="1" dirty="0">
                <a:solidFill>
                  <a:srgbClr val="002060"/>
                </a:solidFill>
              </a:rPr>
              <a:t>2024 shopping list</a:t>
            </a:r>
          </a:p>
        </p:txBody>
      </p:sp>
      <p:sp>
        <p:nvSpPr>
          <p:cNvPr id="8" name="TextBox 7">
            <a:extLst>
              <a:ext uri="{FF2B5EF4-FFF2-40B4-BE49-F238E27FC236}">
                <a16:creationId xmlns:a16="http://schemas.microsoft.com/office/drawing/2014/main" id="{20D4EB47-F9E7-0759-10CF-E7FE40581988}"/>
              </a:ext>
            </a:extLst>
          </p:cNvPr>
          <p:cNvSpPr txBox="1"/>
          <p:nvPr/>
        </p:nvSpPr>
        <p:spPr>
          <a:xfrm>
            <a:off x="615946" y="517393"/>
            <a:ext cx="6169230" cy="369332"/>
          </a:xfrm>
          <a:prstGeom prst="rect">
            <a:avLst/>
          </a:prstGeom>
          <a:noFill/>
        </p:spPr>
        <p:txBody>
          <a:bodyPr wrap="square">
            <a:spAutoFit/>
          </a:bodyPr>
          <a:lstStyle/>
          <a:p>
            <a:r>
              <a:rPr lang="en-GB" sz="1800" dirty="0">
                <a:solidFill>
                  <a:srgbClr val="002060"/>
                </a:solidFill>
                <a:hlinkClick r:id="rId2"/>
              </a:rPr>
              <a:t>Excel table with materials to be purchased</a:t>
            </a:r>
            <a:endParaRPr lang="en-US" sz="1800" dirty="0">
              <a:solidFill>
                <a:srgbClr val="002060"/>
              </a:solidFill>
            </a:endParaRPr>
          </a:p>
        </p:txBody>
      </p:sp>
    </p:spTree>
    <p:extLst>
      <p:ext uri="{BB962C8B-B14F-4D97-AF65-F5344CB8AC3E}">
        <p14:creationId xmlns:p14="http://schemas.microsoft.com/office/powerpoint/2010/main" val="20014466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6AD8D1EC-EE55-0491-15CF-16F68C1F0AC2}"/>
              </a:ext>
            </a:extLst>
          </p:cNvPr>
          <p:cNvSpPr>
            <a:spLocks noGrp="1"/>
          </p:cNvSpPr>
          <p:nvPr>
            <p:ph idx="1"/>
          </p:nvPr>
        </p:nvSpPr>
        <p:spPr>
          <a:xfrm>
            <a:off x="286871" y="749860"/>
            <a:ext cx="10515600" cy="4351338"/>
          </a:xfrm>
        </p:spPr>
        <p:txBody>
          <a:bodyPr/>
          <a:lstStyle/>
          <a:p>
            <a:r>
              <a:rPr lang="en-FR" dirty="0"/>
              <a:t>We need to write a privicy statement (CCC can provide an example)</a:t>
            </a:r>
          </a:p>
          <a:p>
            <a:r>
              <a:rPr lang="en-FR" dirty="0"/>
              <a:t>Review the Statutes to clarify our organisation</a:t>
            </a:r>
          </a:p>
          <a:p>
            <a:r>
              <a:rPr lang="en-FR" dirty="0"/>
              <a:t>Update the web pages, mailing list etc - volunteer</a:t>
            </a:r>
          </a:p>
          <a:p>
            <a:r>
              <a:rPr lang="en-FR" dirty="0"/>
              <a:t>Other?</a:t>
            </a:r>
          </a:p>
          <a:p>
            <a:pPr marL="0" indent="0">
              <a:buNone/>
            </a:pPr>
            <a:endParaRPr lang="en-FR" dirty="0"/>
          </a:p>
        </p:txBody>
      </p:sp>
      <p:sp>
        <p:nvSpPr>
          <p:cNvPr id="4" name="Date Placeholder 3">
            <a:extLst>
              <a:ext uri="{FF2B5EF4-FFF2-40B4-BE49-F238E27FC236}">
                <a16:creationId xmlns:a16="http://schemas.microsoft.com/office/drawing/2014/main" id="{2866FC88-2FC8-8E3C-DE81-ED0DC65DC62B}"/>
              </a:ext>
            </a:extLst>
          </p:cNvPr>
          <p:cNvSpPr>
            <a:spLocks noGrp="1"/>
          </p:cNvSpPr>
          <p:nvPr>
            <p:ph type="dt" sz="half" idx="10"/>
          </p:nvPr>
        </p:nvSpPr>
        <p:spPr/>
        <p:txBody>
          <a:bodyPr/>
          <a:lstStyle/>
          <a:p>
            <a:fld id="{31D98E65-A610-E349-81A1-81223EA42DCE}" type="datetime1">
              <a:rPr lang="en-US" smtClean="0"/>
              <a:t>4/3/24</a:t>
            </a:fld>
            <a:endParaRPr lang="en-US" dirty="0"/>
          </a:p>
        </p:txBody>
      </p:sp>
      <p:sp>
        <p:nvSpPr>
          <p:cNvPr id="5" name="Footer Placeholder 4">
            <a:extLst>
              <a:ext uri="{FF2B5EF4-FFF2-40B4-BE49-F238E27FC236}">
                <a16:creationId xmlns:a16="http://schemas.microsoft.com/office/drawing/2014/main" id="{2321E32F-E14C-A3F8-50CA-4A82B94C6309}"/>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FD3CE904-6FF8-590C-6168-A2B3528FB5A8}"/>
              </a:ext>
            </a:extLst>
          </p:cNvPr>
          <p:cNvSpPr>
            <a:spLocks noGrp="1"/>
          </p:cNvSpPr>
          <p:nvPr>
            <p:ph type="sldNum" sz="quarter" idx="12"/>
          </p:nvPr>
        </p:nvSpPr>
        <p:spPr/>
        <p:txBody>
          <a:bodyPr/>
          <a:lstStyle/>
          <a:p>
            <a:fld id="{48F63A3B-78C7-47BE-AE5E-E10140E04643}" type="slidenum">
              <a:rPr lang="en-US" smtClean="0"/>
              <a:t>12</a:t>
            </a:fld>
            <a:endParaRPr lang="en-US" dirty="0"/>
          </a:p>
        </p:txBody>
      </p:sp>
      <p:sp>
        <p:nvSpPr>
          <p:cNvPr id="7" name="TextBox 6">
            <a:extLst>
              <a:ext uri="{FF2B5EF4-FFF2-40B4-BE49-F238E27FC236}">
                <a16:creationId xmlns:a16="http://schemas.microsoft.com/office/drawing/2014/main" id="{6CA2FF66-925D-449B-42B7-B162AA751031}"/>
              </a:ext>
            </a:extLst>
          </p:cNvPr>
          <p:cNvSpPr txBox="1"/>
          <p:nvPr/>
        </p:nvSpPr>
        <p:spPr>
          <a:xfrm>
            <a:off x="161365" y="136525"/>
            <a:ext cx="8631470" cy="477054"/>
          </a:xfrm>
          <a:prstGeom prst="rect">
            <a:avLst/>
          </a:prstGeom>
          <a:noFill/>
        </p:spPr>
        <p:txBody>
          <a:bodyPr wrap="square" rtlCol="0">
            <a:spAutoFit/>
          </a:bodyPr>
          <a:lstStyle/>
          <a:p>
            <a:r>
              <a:rPr lang="en-GB" sz="2500" b="1" dirty="0">
                <a:solidFill>
                  <a:srgbClr val="002060"/>
                </a:solidFill>
              </a:rPr>
              <a:t>To Do List</a:t>
            </a:r>
          </a:p>
        </p:txBody>
      </p:sp>
    </p:spTree>
    <p:extLst>
      <p:ext uri="{BB962C8B-B14F-4D97-AF65-F5344CB8AC3E}">
        <p14:creationId xmlns:p14="http://schemas.microsoft.com/office/powerpoint/2010/main" val="189685446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3D51BA66-1614-C946-B6CB-818B6F3E70D0}"/>
              </a:ext>
            </a:extLst>
          </p:cNvPr>
          <p:cNvSpPr txBox="1"/>
          <p:nvPr/>
        </p:nvSpPr>
        <p:spPr>
          <a:xfrm>
            <a:off x="0" y="0"/>
            <a:ext cx="8631470" cy="477054"/>
          </a:xfrm>
          <a:prstGeom prst="rect">
            <a:avLst/>
          </a:prstGeom>
          <a:noFill/>
        </p:spPr>
        <p:txBody>
          <a:bodyPr wrap="square" rtlCol="0">
            <a:spAutoFit/>
          </a:bodyPr>
          <a:lstStyle/>
          <a:p>
            <a:r>
              <a:rPr lang="en-GB" sz="2500" b="1" dirty="0">
                <a:solidFill>
                  <a:srgbClr val="002060"/>
                </a:solidFill>
              </a:rPr>
              <a:t>Few words from the president</a:t>
            </a:r>
          </a:p>
        </p:txBody>
      </p:sp>
      <p:sp>
        <p:nvSpPr>
          <p:cNvPr id="14" name="TextBox 13">
            <a:extLst>
              <a:ext uri="{FF2B5EF4-FFF2-40B4-BE49-F238E27FC236}">
                <a16:creationId xmlns:a16="http://schemas.microsoft.com/office/drawing/2014/main" id="{2FAAAD3A-5021-4EA2-AC6C-967F81582DFB}"/>
              </a:ext>
            </a:extLst>
          </p:cNvPr>
          <p:cNvSpPr txBox="1"/>
          <p:nvPr/>
        </p:nvSpPr>
        <p:spPr>
          <a:xfrm>
            <a:off x="160757" y="986435"/>
            <a:ext cx="9697300" cy="2308324"/>
          </a:xfrm>
          <a:prstGeom prst="rect">
            <a:avLst/>
          </a:prstGeom>
          <a:noFill/>
        </p:spPr>
        <p:txBody>
          <a:bodyPr wrap="square" rtlCol="0">
            <a:spAutoFit/>
          </a:bodyPr>
          <a:lstStyle/>
          <a:p>
            <a:r>
              <a:rPr lang="en-US" dirty="0">
                <a:solidFill>
                  <a:srgbClr val="002060"/>
                </a:solidFill>
              </a:rPr>
              <a:t>I would like to thank all of you for your enthusiasm and enjoyment of this activity. The work done to tidy the club house, get things set up and working with ADS, Repairing the roof, but most of all for your participation and enjoyment of our hobby.</a:t>
            </a:r>
          </a:p>
          <a:p>
            <a:endParaRPr lang="en-US" dirty="0">
              <a:solidFill>
                <a:srgbClr val="002060"/>
              </a:solidFill>
            </a:endParaRPr>
          </a:p>
          <a:p>
            <a:r>
              <a:rPr lang="en-US" dirty="0">
                <a:solidFill>
                  <a:srgbClr val="002060"/>
                </a:solidFill>
              </a:rPr>
              <a:t>This coming year presents many opportunities to grow the club and with your help I hope to increase the amount of flying, building and number of active members.</a:t>
            </a:r>
          </a:p>
          <a:p>
            <a:endParaRPr lang="en-US" dirty="0">
              <a:solidFill>
                <a:srgbClr val="002060"/>
              </a:solidFill>
            </a:endParaRPr>
          </a:p>
          <a:p>
            <a:endParaRPr lang="en-US" dirty="0">
              <a:solidFill>
                <a:srgbClr val="002060"/>
              </a:solidFill>
            </a:endParaRPr>
          </a:p>
        </p:txBody>
      </p:sp>
    </p:spTree>
    <p:extLst>
      <p:ext uri="{BB962C8B-B14F-4D97-AF65-F5344CB8AC3E}">
        <p14:creationId xmlns:p14="http://schemas.microsoft.com/office/powerpoint/2010/main" val="79611742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3D51BA66-1614-C946-B6CB-818B6F3E70D0}"/>
              </a:ext>
            </a:extLst>
          </p:cNvPr>
          <p:cNvSpPr txBox="1"/>
          <p:nvPr/>
        </p:nvSpPr>
        <p:spPr>
          <a:xfrm>
            <a:off x="0" y="0"/>
            <a:ext cx="8631470" cy="477054"/>
          </a:xfrm>
          <a:prstGeom prst="rect">
            <a:avLst/>
          </a:prstGeom>
          <a:noFill/>
        </p:spPr>
        <p:txBody>
          <a:bodyPr wrap="square" rtlCol="0">
            <a:spAutoFit/>
          </a:bodyPr>
          <a:lstStyle/>
          <a:p>
            <a:r>
              <a:rPr lang="en-GB" sz="2500" b="1" dirty="0">
                <a:solidFill>
                  <a:srgbClr val="002060"/>
                </a:solidFill>
              </a:rPr>
              <a:t>Elections of the NEW Committee</a:t>
            </a:r>
          </a:p>
        </p:txBody>
      </p:sp>
      <p:sp>
        <p:nvSpPr>
          <p:cNvPr id="14" name="TextBox 13">
            <a:extLst>
              <a:ext uri="{FF2B5EF4-FFF2-40B4-BE49-F238E27FC236}">
                <a16:creationId xmlns:a16="http://schemas.microsoft.com/office/drawing/2014/main" id="{2FAAAD3A-5021-4EA2-AC6C-967F81582DFB}"/>
              </a:ext>
            </a:extLst>
          </p:cNvPr>
          <p:cNvSpPr txBox="1"/>
          <p:nvPr/>
        </p:nvSpPr>
        <p:spPr>
          <a:xfrm>
            <a:off x="1247350" y="1378321"/>
            <a:ext cx="9697300" cy="553998"/>
          </a:xfrm>
          <a:prstGeom prst="rect">
            <a:avLst/>
          </a:prstGeom>
          <a:noFill/>
        </p:spPr>
        <p:txBody>
          <a:bodyPr wrap="square" rtlCol="0">
            <a:spAutoFit/>
          </a:bodyPr>
          <a:lstStyle/>
          <a:p>
            <a:pPr algn="ctr"/>
            <a:r>
              <a:rPr lang="en-US" sz="3000" dirty="0">
                <a:solidFill>
                  <a:srgbClr val="002060"/>
                </a:solidFill>
              </a:rPr>
              <a:t>New committee election</a:t>
            </a:r>
            <a:endParaRPr lang="en-GB" sz="3000" dirty="0">
              <a:solidFill>
                <a:srgbClr val="002060"/>
              </a:solidFill>
            </a:endParaRPr>
          </a:p>
        </p:txBody>
      </p:sp>
      <p:pic>
        <p:nvPicPr>
          <p:cNvPr id="4" name="Picture 3">
            <a:extLst>
              <a:ext uri="{FF2B5EF4-FFF2-40B4-BE49-F238E27FC236}">
                <a16:creationId xmlns:a16="http://schemas.microsoft.com/office/drawing/2014/main" id="{0D2A93F3-D4DA-4DB2-A47B-EC5FD5BE6A10}"/>
              </a:ext>
            </a:extLst>
          </p:cNvPr>
          <p:cNvPicPr>
            <a:picLocks noChangeAspect="1"/>
          </p:cNvPicPr>
          <p:nvPr/>
        </p:nvPicPr>
        <p:blipFill>
          <a:blip r:embed="rId2"/>
          <a:stretch>
            <a:fillRect/>
          </a:stretch>
        </p:blipFill>
        <p:spPr>
          <a:xfrm rot="21329964">
            <a:off x="9285417" y="4049680"/>
            <a:ext cx="2023933" cy="1487519"/>
          </a:xfrm>
          <a:prstGeom prst="rect">
            <a:avLst/>
          </a:prstGeom>
        </p:spPr>
      </p:pic>
    </p:spTree>
    <p:extLst>
      <p:ext uri="{BB962C8B-B14F-4D97-AF65-F5344CB8AC3E}">
        <p14:creationId xmlns:p14="http://schemas.microsoft.com/office/powerpoint/2010/main" val="124152902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3D51BA66-1614-C946-B6CB-818B6F3E70D0}"/>
              </a:ext>
            </a:extLst>
          </p:cNvPr>
          <p:cNvSpPr txBox="1"/>
          <p:nvPr/>
        </p:nvSpPr>
        <p:spPr>
          <a:xfrm>
            <a:off x="0" y="0"/>
            <a:ext cx="8631470" cy="477054"/>
          </a:xfrm>
          <a:prstGeom prst="rect">
            <a:avLst/>
          </a:prstGeom>
          <a:noFill/>
        </p:spPr>
        <p:txBody>
          <a:bodyPr wrap="square" rtlCol="0">
            <a:spAutoFit/>
          </a:bodyPr>
          <a:lstStyle/>
          <a:p>
            <a:r>
              <a:rPr lang="en-GB" sz="2500" b="1" dirty="0">
                <a:solidFill>
                  <a:srgbClr val="002060"/>
                </a:solidFill>
              </a:rPr>
              <a:t>AOB</a:t>
            </a:r>
          </a:p>
        </p:txBody>
      </p:sp>
      <p:sp>
        <p:nvSpPr>
          <p:cNvPr id="5" name="TextBox 4">
            <a:extLst>
              <a:ext uri="{FF2B5EF4-FFF2-40B4-BE49-F238E27FC236}">
                <a16:creationId xmlns:a16="http://schemas.microsoft.com/office/drawing/2014/main" id="{19EF497E-33E0-4854-B125-09B990F6CF3B}"/>
              </a:ext>
            </a:extLst>
          </p:cNvPr>
          <p:cNvSpPr txBox="1"/>
          <p:nvPr/>
        </p:nvSpPr>
        <p:spPr>
          <a:xfrm>
            <a:off x="1247350" y="2162659"/>
            <a:ext cx="9697300" cy="400110"/>
          </a:xfrm>
          <a:prstGeom prst="rect">
            <a:avLst/>
          </a:prstGeom>
          <a:noFill/>
        </p:spPr>
        <p:txBody>
          <a:bodyPr wrap="square" rtlCol="0">
            <a:spAutoFit/>
          </a:bodyPr>
          <a:lstStyle/>
          <a:p>
            <a:pPr algn="ctr"/>
            <a:r>
              <a:rPr lang="en-US" sz="2000" dirty="0">
                <a:solidFill>
                  <a:srgbClr val="002060"/>
                </a:solidFill>
              </a:rPr>
              <a:t>Around the table discussion</a:t>
            </a:r>
          </a:p>
        </p:txBody>
      </p:sp>
    </p:spTree>
    <p:extLst>
      <p:ext uri="{BB962C8B-B14F-4D97-AF65-F5344CB8AC3E}">
        <p14:creationId xmlns:p14="http://schemas.microsoft.com/office/powerpoint/2010/main" val="2068536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3D51BA66-1614-C946-B6CB-818B6F3E70D0}"/>
              </a:ext>
            </a:extLst>
          </p:cNvPr>
          <p:cNvSpPr txBox="1"/>
          <p:nvPr/>
        </p:nvSpPr>
        <p:spPr>
          <a:xfrm>
            <a:off x="0" y="0"/>
            <a:ext cx="4961965" cy="477054"/>
          </a:xfrm>
          <a:prstGeom prst="rect">
            <a:avLst/>
          </a:prstGeom>
          <a:noFill/>
        </p:spPr>
        <p:txBody>
          <a:bodyPr wrap="square" rtlCol="0">
            <a:spAutoFit/>
          </a:bodyPr>
          <a:lstStyle/>
          <a:p>
            <a:r>
              <a:rPr lang="en-GB" sz="2500" b="1" dirty="0">
                <a:solidFill>
                  <a:srgbClr val="002060"/>
                </a:solidFill>
              </a:rPr>
              <a:t>General Assembly 2024</a:t>
            </a:r>
          </a:p>
        </p:txBody>
      </p:sp>
      <p:sp>
        <p:nvSpPr>
          <p:cNvPr id="6" name="TextBox 5">
            <a:extLst>
              <a:ext uri="{FF2B5EF4-FFF2-40B4-BE49-F238E27FC236}">
                <a16:creationId xmlns:a16="http://schemas.microsoft.com/office/drawing/2014/main" id="{4AA01663-759A-794D-A5E7-0AA82CC5BA95}"/>
              </a:ext>
            </a:extLst>
          </p:cNvPr>
          <p:cNvSpPr txBox="1"/>
          <p:nvPr/>
        </p:nvSpPr>
        <p:spPr>
          <a:xfrm>
            <a:off x="972631" y="1142479"/>
            <a:ext cx="6632797" cy="4308872"/>
          </a:xfrm>
          <a:prstGeom prst="rect">
            <a:avLst/>
          </a:prstGeom>
          <a:noFill/>
        </p:spPr>
        <p:txBody>
          <a:bodyPr wrap="square" rtlCol="0">
            <a:spAutoFit/>
          </a:bodyPr>
          <a:lstStyle/>
          <a:p>
            <a:r>
              <a:rPr lang="en-GB" sz="2000" b="1" dirty="0">
                <a:solidFill>
                  <a:srgbClr val="002060"/>
                </a:solidFill>
              </a:rPr>
              <a:t>CTMC: General Assembly Agenda 2024</a:t>
            </a:r>
          </a:p>
          <a:p>
            <a:endParaRPr lang="en-GB" sz="1600" dirty="0">
              <a:solidFill>
                <a:srgbClr val="002060"/>
              </a:solidFill>
            </a:endParaRPr>
          </a:p>
          <a:p>
            <a:pPr marL="285750" indent="-285750">
              <a:buFont typeface="Arial" panose="020B0604020202020204" pitchFamily="34" charset="0"/>
              <a:buChar char="•"/>
            </a:pPr>
            <a:r>
              <a:rPr lang="en-GB" sz="1600" dirty="0">
                <a:solidFill>
                  <a:srgbClr val="002060"/>
                </a:solidFill>
              </a:rPr>
              <a:t>Committee presentation for 2023</a:t>
            </a:r>
          </a:p>
          <a:p>
            <a:pPr marL="285750" indent="-285750">
              <a:buFont typeface="Arial" panose="020B0604020202020204" pitchFamily="34" charset="0"/>
              <a:buChar char="•"/>
            </a:pPr>
            <a:r>
              <a:rPr lang="en-GB" sz="1600" dirty="0">
                <a:solidFill>
                  <a:srgbClr val="002060"/>
                </a:solidFill>
              </a:rPr>
              <a:t>Nomination of president of the session and two vote counters</a:t>
            </a:r>
          </a:p>
          <a:p>
            <a:pPr marL="285750" indent="-285750">
              <a:buFont typeface="Arial" panose="020B0604020202020204" pitchFamily="34" charset="0"/>
              <a:buChar char="•"/>
            </a:pPr>
            <a:r>
              <a:rPr lang="en-GB" sz="1600" dirty="0">
                <a:solidFill>
                  <a:srgbClr val="002060"/>
                </a:solidFill>
              </a:rPr>
              <a:t>Presentation and approval of the previous GA report</a:t>
            </a:r>
          </a:p>
          <a:p>
            <a:pPr marL="285750" indent="-285750">
              <a:buFont typeface="Arial" panose="020B0604020202020204" pitchFamily="34" charset="0"/>
              <a:buChar char="•"/>
            </a:pPr>
            <a:r>
              <a:rPr lang="en-GB" sz="1600" dirty="0">
                <a:solidFill>
                  <a:srgbClr val="002060"/>
                </a:solidFill>
              </a:rPr>
              <a:t>Activity report 2023</a:t>
            </a:r>
          </a:p>
          <a:p>
            <a:pPr marL="742950" lvl="1" indent="-285750">
              <a:spcBef>
                <a:spcPts val="600"/>
              </a:spcBef>
              <a:buFont typeface="Arial" panose="020B0604020202020204" pitchFamily="34" charset="0"/>
              <a:buChar char="•"/>
            </a:pPr>
            <a:r>
              <a:rPr lang="en-GB" sz="1600" dirty="0">
                <a:solidFill>
                  <a:srgbClr val="002060"/>
                </a:solidFill>
              </a:rPr>
              <a:t>Activities in the club room</a:t>
            </a:r>
          </a:p>
          <a:p>
            <a:pPr marL="742950" lvl="1" indent="-285750">
              <a:buFont typeface="Arial" panose="020B0604020202020204" pitchFamily="34" charset="0"/>
              <a:buChar char="•"/>
            </a:pPr>
            <a:r>
              <a:rPr lang="en-GB" sz="1600" dirty="0">
                <a:solidFill>
                  <a:srgbClr val="002060"/>
                </a:solidFill>
              </a:rPr>
              <a:t>Equipment report</a:t>
            </a:r>
          </a:p>
          <a:p>
            <a:pPr marL="742950" lvl="1" indent="-285750">
              <a:buFont typeface="Arial" panose="020B0604020202020204" pitchFamily="34" charset="0"/>
              <a:buChar char="•"/>
            </a:pPr>
            <a:r>
              <a:rPr lang="en-GB" sz="1600" dirty="0">
                <a:solidFill>
                  <a:srgbClr val="002060"/>
                </a:solidFill>
              </a:rPr>
              <a:t>Purchases</a:t>
            </a:r>
          </a:p>
          <a:p>
            <a:pPr marL="285750" indent="-285750">
              <a:spcBef>
                <a:spcPts val="600"/>
              </a:spcBef>
              <a:buFont typeface="Arial" panose="020B0604020202020204" pitchFamily="34" charset="0"/>
              <a:buChar char="•"/>
            </a:pPr>
            <a:r>
              <a:rPr lang="en-GB" sz="1600" dirty="0">
                <a:solidFill>
                  <a:srgbClr val="002060"/>
                </a:solidFill>
              </a:rPr>
              <a:t>Membership 2023/3</a:t>
            </a:r>
          </a:p>
          <a:p>
            <a:pPr marL="285750" indent="-285750">
              <a:spcBef>
                <a:spcPts val="600"/>
              </a:spcBef>
              <a:buFont typeface="Arial" panose="020B0604020202020204" pitchFamily="34" charset="0"/>
              <a:buChar char="•"/>
            </a:pPr>
            <a:r>
              <a:rPr lang="en-GB" sz="1600" dirty="0">
                <a:solidFill>
                  <a:srgbClr val="002060"/>
                </a:solidFill>
              </a:rPr>
              <a:t>Annual finance presentation by the treasurer Jamie Pinnell</a:t>
            </a:r>
          </a:p>
          <a:p>
            <a:pPr marL="285750" indent="-285750">
              <a:spcBef>
                <a:spcPts val="600"/>
              </a:spcBef>
              <a:buFont typeface="Arial" panose="020B0604020202020204" pitchFamily="34" charset="0"/>
              <a:buChar char="•"/>
            </a:pPr>
            <a:r>
              <a:rPr lang="en-GB" sz="1600" dirty="0">
                <a:solidFill>
                  <a:srgbClr val="002060"/>
                </a:solidFill>
              </a:rPr>
              <a:t>Election of the </a:t>
            </a:r>
            <a:r>
              <a:rPr lang="en-GB" sz="1600" b="1" u="sng" dirty="0">
                <a:solidFill>
                  <a:srgbClr val="002060"/>
                </a:solidFill>
              </a:rPr>
              <a:t>NEW</a:t>
            </a:r>
            <a:r>
              <a:rPr lang="en-GB" sz="1600" dirty="0">
                <a:solidFill>
                  <a:srgbClr val="002060"/>
                </a:solidFill>
              </a:rPr>
              <a:t> Committee Members and volunteers for 2024</a:t>
            </a:r>
          </a:p>
          <a:p>
            <a:pPr marL="285750" indent="-285750">
              <a:spcBef>
                <a:spcPts val="600"/>
              </a:spcBef>
              <a:buFont typeface="Arial" panose="020B0604020202020204" pitchFamily="34" charset="0"/>
              <a:buChar char="•"/>
            </a:pPr>
            <a:r>
              <a:rPr lang="en-GB" sz="1600" dirty="0">
                <a:solidFill>
                  <a:srgbClr val="002060"/>
                </a:solidFill>
              </a:rPr>
              <a:t>Approval budget for 2024 for new equipment and supplies.</a:t>
            </a:r>
          </a:p>
          <a:p>
            <a:pPr marL="285750" indent="-285750">
              <a:spcBef>
                <a:spcPts val="600"/>
              </a:spcBef>
              <a:buFont typeface="Arial" panose="020B0604020202020204" pitchFamily="34" charset="0"/>
              <a:buChar char="•"/>
            </a:pPr>
            <a:r>
              <a:rPr lang="en-GB" sz="1600" dirty="0">
                <a:solidFill>
                  <a:srgbClr val="002060"/>
                </a:solidFill>
              </a:rPr>
              <a:t>AOB</a:t>
            </a:r>
          </a:p>
          <a:p>
            <a:pPr marL="285750" indent="-285750">
              <a:buFont typeface="Arial" panose="020B0604020202020204" pitchFamily="34" charset="0"/>
              <a:buChar char="•"/>
            </a:pPr>
            <a:endParaRPr lang="en-GB" sz="1600" dirty="0">
              <a:solidFill>
                <a:srgbClr val="002060"/>
              </a:solidFill>
            </a:endParaRPr>
          </a:p>
        </p:txBody>
      </p:sp>
    </p:spTree>
    <p:extLst>
      <p:ext uri="{BB962C8B-B14F-4D97-AF65-F5344CB8AC3E}">
        <p14:creationId xmlns:p14="http://schemas.microsoft.com/office/powerpoint/2010/main" val="130169067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3D51BA66-1614-C946-B6CB-818B6F3E70D0}"/>
              </a:ext>
            </a:extLst>
          </p:cNvPr>
          <p:cNvSpPr txBox="1"/>
          <p:nvPr/>
        </p:nvSpPr>
        <p:spPr>
          <a:xfrm>
            <a:off x="0" y="0"/>
            <a:ext cx="4961965" cy="477054"/>
          </a:xfrm>
          <a:prstGeom prst="rect">
            <a:avLst/>
          </a:prstGeom>
          <a:noFill/>
        </p:spPr>
        <p:txBody>
          <a:bodyPr wrap="square" rtlCol="0">
            <a:spAutoFit/>
          </a:bodyPr>
          <a:lstStyle/>
          <a:p>
            <a:r>
              <a:rPr lang="en-GB" sz="2500" b="1" dirty="0">
                <a:solidFill>
                  <a:srgbClr val="002060"/>
                </a:solidFill>
              </a:rPr>
              <a:t>Committee presentation for 2024</a:t>
            </a:r>
          </a:p>
        </p:txBody>
      </p:sp>
      <p:sp>
        <p:nvSpPr>
          <p:cNvPr id="6" name="TextBox 5">
            <a:extLst>
              <a:ext uri="{FF2B5EF4-FFF2-40B4-BE49-F238E27FC236}">
                <a16:creationId xmlns:a16="http://schemas.microsoft.com/office/drawing/2014/main" id="{4AA01663-759A-794D-A5E7-0AA82CC5BA95}"/>
              </a:ext>
            </a:extLst>
          </p:cNvPr>
          <p:cNvSpPr txBox="1"/>
          <p:nvPr/>
        </p:nvSpPr>
        <p:spPr>
          <a:xfrm>
            <a:off x="3045345" y="2598003"/>
            <a:ext cx="5778580" cy="1661993"/>
          </a:xfrm>
          <a:prstGeom prst="rect">
            <a:avLst/>
          </a:prstGeom>
          <a:noFill/>
        </p:spPr>
        <p:txBody>
          <a:bodyPr wrap="square" rtlCol="0">
            <a:spAutoFit/>
          </a:bodyPr>
          <a:lstStyle/>
          <a:p>
            <a:pPr algn="ctr"/>
            <a:r>
              <a:rPr lang="en-GB" sz="2000" b="1" dirty="0">
                <a:solidFill>
                  <a:srgbClr val="002060"/>
                </a:solidFill>
              </a:rPr>
              <a:t>The CTMC committee for 2023 was:</a:t>
            </a:r>
          </a:p>
          <a:p>
            <a:pPr algn="ctr"/>
            <a:endParaRPr lang="en-GB" sz="1600" dirty="0">
              <a:solidFill>
                <a:srgbClr val="002060"/>
              </a:solidFill>
            </a:endParaRPr>
          </a:p>
          <a:p>
            <a:pPr algn="ctr"/>
            <a:r>
              <a:rPr lang="en-GB" sz="1600" dirty="0">
                <a:solidFill>
                  <a:srgbClr val="002060"/>
                </a:solidFill>
                <a:sym typeface="Wingdings" panose="05000000000000000000" pitchFamily="2" charset="2"/>
              </a:rPr>
              <a:t>Richard Francis MORTON  CTMC President,</a:t>
            </a:r>
          </a:p>
          <a:p>
            <a:pPr algn="ctr"/>
            <a:r>
              <a:rPr lang="fr-CH" sz="1600" dirty="0">
                <a:solidFill>
                  <a:srgbClr val="002060"/>
                </a:solidFill>
              </a:rPr>
              <a:t>Hannes BARTOSIK</a:t>
            </a:r>
            <a:r>
              <a:rPr lang="en-FR" sz="1600" dirty="0">
                <a:solidFill>
                  <a:srgbClr val="002060"/>
                </a:solidFill>
              </a:rPr>
              <a:t> </a:t>
            </a:r>
            <a:r>
              <a:rPr lang="en-GB" sz="1600" dirty="0">
                <a:solidFill>
                  <a:srgbClr val="002060"/>
                </a:solidFill>
                <a:sym typeface="Wingdings" panose="05000000000000000000" pitchFamily="2" charset="2"/>
              </a:rPr>
              <a:t> CTMC Secretary,</a:t>
            </a:r>
          </a:p>
          <a:p>
            <a:pPr algn="ctr"/>
            <a:r>
              <a:rPr lang="en-GB" sz="1600" dirty="0">
                <a:solidFill>
                  <a:srgbClr val="002060"/>
                </a:solidFill>
                <a:sym typeface="Wingdings" panose="05000000000000000000" pitchFamily="2" charset="2"/>
              </a:rPr>
              <a:t>Jamie Thomas PINNELL  CTMC Treasurer</a:t>
            </a:r>
          </a:p>
          <a:p>
            <a:pPr algn="ctr"/>
            <a:r>
              <a:rPr lang="fr-CH" sz="1600" dirty="0" err="1">
                <a:solidFill>
                  <a:srgbClr val="002060"/>
                </a:solidFill>
              </a:rPr>
              <a:t>Byamba</a:t>
            </a:r>
            <a:r>
              <a:rPr lang="fr-CH" sz="1600" dirty="0">
                <a:solidFill>
                  <a:srgbClr val="002060"/>
                </a:solidFill>
              </a:rPr>
              <a:t> WICKI</a:t>
            </a:r>
            <a:r>
              <a:rPr lang="en-FR" sz="1600" dirty="0">
                <a:solidFill>
                  <a:srgbClr val="002060"/>
                </a:solidFill>
              </a:rPr>
              <a:t> </a:t>
            </a:r>
            <a:r>
              <a:rPr lang="en-GB" sz="1600" dirty="0">
                <a:solidFill>
                  <a:srgbClr val="002060"/>
                </a:solidFill>
                <a:sym typeface="Wingdings" panose="05000000000000000000" pitchFamily="2" charset="2"/>
              </a:rPr>
              <a:t> Vice Treasurer</a:t>
            </a:r>
            <a:endParaRPr lang="en-GB" sz="1600" dirty="0">
              <a:solidFill>
                <a:srgbClr val="002060"/>
              </a:solidFill>
            </a:endParaRPr>
          </a:p>
        </p:txBody>
      </p:sp>
    </p:spTree>
    <p:extLst>
      <p:ext uri="{BB962C8B-B14F-4D97-AF65-F5344CB8AC3E}">
        <p14:creationId xmlns:p14="http://schemas.microsoft.com/office/powerpoint/2010/main" val="56572114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3D51BA66-1614-C946-B6CB-818B6F3E70D0}"/>
              </a:ext>
            </a:extLst>
          </p:cNvPr>
          <p:cNvSpPr txBox="1"/>
          <p:nvPr/>
        </p:nvSpPr>
        <p:spPr>
          <a:xfrm>
            <a:off x="0" y="0"/>
            <a:ext cx="8631470" cy="477054"/>
          </a:xfrm>
          <a:prstGeom prst="rect">
            <a:avLst/>
          </a:prstGeom>
          <a:noFill/>
        </p:spPr>
        <p:txBody>
          <a:bodyPr wrap="square" rtlCol="0">
            <a:spAutoFit/>
          </a:bodyPr>
          <a:lstStyle/>
          <a:p>
            <a:r>
              <a:rPr lang="en-GB" sz="2500" b="1" dirty="0">
                <a:solidFill>
                  <a:srgbClr val="002060"/>
                </a:solidFill>
              </a:rPr>
              <a:t>Nomination of president of the session and two vote counters</a:t>
            </a:r>
          </a:p>
        </p:txBody>
      </p:sp>
      <p:pic>
        <p:nvPicPr>
          <p:cNvPr id="4" name="Picture 3">
            <a:extLst>
              <a:ext uri="{FF2B5EF4-FFF2-40B4-BE49-F238E27FC236}">
                <a16:creationId xmlns:a16="http://schemas.microsoft.com/office/drawing/2014/main" id="{13D00F71-B37A-4180-AB43-7F8BF424D85B}"/>
              </a:ext>
            </a:extLst>
          </p:cNvPr>
          <p:cNvPicPr>
            <a:picLocks noChangeAspect="1"/>
          </p:cNvPicPr>
          <p:nvPr/>
        </p:nvPicPr>
        <p:blipFill>
          <a:blip r:embed="rId2"/>
          <a:stretch>
            <a:fillRect/>
          </a:stretch>
        </p:blipFill>
        <p:spPr>
          <a:xfrm rot="21329964">
            <a:off x="9285417" y="4049680"/>
            <a:ext cx="2023933" cy="1487519"/>
          </a:xfrm>
          <a:prstGeom prst="rect">
            <a:avLst/>
          </a:prstGeom>
        </p:spPr>
      </p:pic>
      <p:sp>
        <p:nvSpPr>
          <p:cNvPr id="8" name="TextBox 7">
            <a:extLst>
              <a:ext uri="{FF2B5EF4-FFF2-40B4-BE49-F238E27FC236}">
                <a16:creationId xmlns:a16="http://schemas.microsoft.com/office/drawing/2014/main" id="{9C49A083-D0A5-4E13-AB53-65C9BCD1F1B2}"/>
              </a:ext>
            </a:extLst>
          </p:cNvPr>
          <p:cNvSpPr txBox="1"/>
          <p:nvPr/>
        </p:nvSpPr>
        <p:spPr>
          <a:xfrm>
            <a:off x="1748960" y="1588133"/>
            <a:ext cx="8694081" cy="400110"/>
          </a:xfrm>
          <a:prstGeom prst="rect">
            <a:avLst/>
          </a:prstGeom>
          <a:noFill/>
        </p:spPr>
        <p:txBody>
          <a:bodyPr wrap="square" rtlCol="0">
            <a:spAutoFit/>
          </a:bodyPr>
          <a:lstStyle/>
          <a:p>
            <a:pPr algn="ctr"/>
            <a:r>
              <a:rPr lang="en-GB" sz="2000" b="1" dirty="0">
                <a:solidFill>
                  <a:srgbClr val="002060"/>
                </a:solidFill>
              </a:rPr>
              <a:t>Nomination of President of the Session and two vote counters!</a:t>
            </a:r>
          </a:p>
        </p:txBody>
      </p:sp>
    </p:spTree>
    <p:extLst>
      <p:ext uri="{BB962C8B-B14F-4D97-AF65-F5344CB8AC3E}">
        <p14:creationId xmlns:p14="http://schemas.microsoft.com/office/powerpoint/2010/main" val="224040527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3D51BA66-1614-C946-B6CB-818B6F3E70D0}"/>
              </a:ext>
            </a:extLst>
          </p:cNvPr>
          <p:cNvSpPr txBox="1"/>
          <p:nvPr/>
        </p:nvSpPr>
        <p:spPr>
          <a:xfrm>
            <a:off x="0" y="0"/>
            <a:ext cx="8631470" cy="477054"/>
          </a:xfrm>
          <a:prstGeom prst="rect">
            <a:avLst/>
          </a:prstGeom>
          <a:noFill/>
        </p:spPr>
        <p:txBody>
          <a:bodyPr wrap="square" rtlCol="0">
            <a:spAutoFit/>
          </a:bodyPr>
          <a:lstStyle/>
          <a:p>
            <a:r>
              <a:rPr lang="en-GB" sz="2500" b="1" dirty="0">
                <a:solidFill>
                  <a:srgbClr val="002060"/>
                </a:solidFill>
              </a:rPr>
              <a:t>Presentation and approval of the previous GA report</a:t>
            </a:r>
          </a:p>
        </p:txBody>
      </p:sp>
      <p:pic>
        <p:nvPicPr>
          <p:cNvPr id="4" name="Picture 3">
            <a:extLst>
              <a:ext uri="{FF2B5EF4-FFF2-40B4-BE49-F238E27FC236}">
                <a16:creationId xmlns:a16="http://schemas.microsoft.com/office/drawing/2014/main" id="{13D00F71-B37A-4180-AB43-7F8BF424D85B}"/>
              </a:ext>
            </a:extLst>
          </p:cNvPr>
          <p:cNvPicPr>
            <a:picLocks noChangeAspect="1"/>
          </p:cNvPicPr>
          <p:nvPr/>
        </p:nvPicPr>
        <p:blipFill>
          <a:blip r:embed="rId2"/>
          <a:stretch>
            <a:fillRect/>
          </a:stretch>
        </p:blipFill>
        <p:spPr>
          <a:xfrm rot="21329964">
            <a:off x="9879183" y="219887"/>
            <a:ext cx="2023933" cy="1487519"/>
          </a:xfrm>
          <a:prstGeom prst="rect">
            <a:avLst/>
          </a:prstGeom>
        </p:spPr>
      </p:pic>
      <p:pic>
        <p:nvPicPr>
          <p:cNvPr id="2" name="Picture 1">
            <a:extLst>
              <a:ext uri="{FF2B5EF4-FFF2-40B4-BE49-F238E27FC236}">
                <a16:creationId xmlns:a16="http://schemas.microsoft.com/office/drawing/2014/main" id="{DB4FBC8D-B2BD-D01D-EB7D-6DA277F0CF31}"/>
              </a:ext>
            </a:extLst>
          </p:cNvPr>
          <p:cNvPicPr>
            <a:picLocks noChangeAspect="1"/>
          </p:cNvPicPr>
          <p:nvPr/>
        </p:nvPicPr>
        <p:blipFill>
          <a:blip r:embed="rId3"/>
          <a:stretch>
            <a:fillRect/>
          </a:stretch>
        </p:blipFill>
        <p:spPr>
          <a:xfrm>
            <a:off x="3388889" y="623588"/>
            <a:ext cx="4150345" cy="5610823"/>
          </a:xfrm>
          <a:prstGeom prst="rect">
            <a:avLst/>
          </a:prstGeom>
        </p:spPr>
      </p:pic>
    </p:spTree>
    <p:extLst>
      <p:ext uri="{BB962C8B-B14F-4D97-AF65-F5344CB8AC3E}">
        <p14:creationId xmlns:p14="http://schemas.microsoft.com/office/powerpoint/2010/main" val="18657523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3D51BA66-1614-C946-B6CB-818B6F3E70D0}"/>
              </a:ext>
            </a:extLst>
          </p:cNvPr>
          <p:cNvSpPr txBox="1"/>
          <p:nvPr/>
        </p:nvSpPr>
        <p:spPr>
          <a:xfrm>
            <a:off x="0" y="0"/>
            <a:ext cx="8631470" cy="477054"/>
          </a:xfrm>
          <a:prstGeom prst="rect">
            <a:avLst/>
          </a:prstGeom>
          <a:noFill/>
        </p:spPr>
        <p:txBody>
          <a:bodyPr wrap="square" rtlCol="0">
            <a:spAutoFit/>
          </a:bodyPr>
          <a:lstStyle/>
          <a:p>
            <a:r>
              <a:rPr lang="en-US" sz="2500" b="1" dirty="0">
                <a:solidFill>
                  <a:srgbClr val="002060"/>
                </a:solidFill>
              </a:rPr>
              <a:t>Activity Report 2021 – Activities in the club’s room</a:t>
            </a:r>
            <a:endParaRPr lang="en-GB" sz="2500" b="1" dirty="0">
              <a:solidFill>
                <a:srgbClr val="002060"/>
              </a:solidFill>
            </a:endParaRPr>
          </a:p>
        </p:txBody>
      </p:sp>
      <p:sp>
        <p:nvSpPr>
          <p:cNvPr id="14" name="TextBox 13">
            <a:extLst>
              <a:ext uri="{FF2B5EF4-FFF2-40B4-BE49-F238E27FC236}">
                <a16:creationId xmlns:a16="http://schemas.microsoft.com/office/drawing/2014/main" id="{2FAAAD3A-5021-4EA2-AC6C-967F81582DFB}"/>
              </a:ext>
            </a:extLst>
          </p:cNvPr>
          <p:cNvSpPr txBox="1"/>
          <p:nvPr/>
        </p:nvSpPr>
        <p:spPr>
          <a:xfrm>
            <a:off x="-1" y="777142"/>
            <a:ext cx="12005955" cy="1938992"/>
          </a:xfrm>
          <a:prstGeom prst="rect">
            <a:avLst/>
          </a:prstGeom>
          <a:noFill/>
        </p:spPr>
        <p:txBody>
          <a:bodyPr wrap="square" rtlCol="0">
            <a:spAutoFit/>
          </a:bodyPr>
          <a:lstStyle/>
          <a:p>
            <a:pPr algn="just"/>
            <a:r>
              <a:rPr lang="en-GB" sz="1500" dirty="0">
                <a:solidFill>
                  <a:srgbClr val="002060"/>
                </a:solidFill>
              </a:rPr>
              <a:t>2023 has bean a very active and exciting year for CTMC, welcoming new and returning members alike. The partnership with ADS has finally given us an easy to access flying facility, which I am happy to say has been well used and respected by the club members.</a:t>
            </a:r>
          </a:p>
          <a:p>
            <a:pPr algn="just"/>
            <a:r>
              <a:rPr lang="en-GB" sz="1500" dirty="0">
                <a:solidFill>
                  <a:srgbClr val="002060"/>
                </a:solidFill>
              </a:rPr>
              <a:t>Our presence at ADS has has been welcomed and they have now given us full use of the barrack next to the hangar. </a:t>
            </a:r>
          </a:p>
          <a:p>
            <a:pPr algn="just"/>
            <a:r>
              <a:rPr lang="en-GB" sz="1500" dirty="0">
                <a:solidFill>
                  <a:srgbClr val="002060"/>
                </a:solidFill>
              </a:rPr>
              <a:t>The club has benefitted from a spring clean and thorough wash down from the roof leak. WE have acquired the laser cutter, two new planes, two radios and a number of batteries and other exciting stuff. </a:t>
            </a:r>
          </a:p>
          <a:p>
            <a:pPr algn="just"/>
            <a:endParaRPr lang="en-GB" sz="1500" dirty="0">
              <a:solidFill>
                <a:srgbClr val="002060"/>
              </a:solidFill>
            </a:endParaRPr>
          </a:p>
          <a:p>
            <a:pPr algn="just"/>
            <a:r>
              <a:rPr lang="en-GB" sz="1500" dirty="0">
                <a:solidFill>
                  <a:srgbClr val="002060"/>
                </a:solidFill>
              </a:rPr>
              <a:t>The objective for the coming year should be to make the most of the flying time, encourage new members from ADS and the CERN community and participate in more events such as the Relay race.</a:t>
            </a:r>
            <a:endParaRPr lang="en-GB" sz="1500" b="1" u="sng" dirty="0">
              <a:solidFill>
                <a:srgbClr val="002060"/>
              </a:solidFill>
            </a:endParaRPr>
          </a:p>
        </p:txBody>
      </p:sp>
      <p:pic>
        <p:nvPicPr>
          <p:cNvPr id="4" name="Picture 3">
            <a:extLst>
              <a:ext uri="{FF2B5EF4-FFF2-40B4-BE49-F238E27FC236}">
                <a16:creationId xmlns:a16="http://schemas.microsoft.com/office/drawing/2014/main" id="{CE1060BF-DC97-FEFD-952B-F482CA43BE1A}"/>
              </a:ext>
            </a:extLst>
          </p:cNvPr>
          <p:cNvPicPr>
            <a:picLocks noChangeAspect="1"/>
          </p:cNvPicPr>
          <p:nvPr/>
        </p:nvPicPr>
        <p:blipFill>
          <a:blip r:embed="rId2"/>
          <a:stretch>
            <a:fillRect/>
          </a:stretch>
        </p:blipFill>
        <p:spPr>
          <a:xfrm>
            <a:off x="311204" y="2716134"/>
            <a:ext cx="2621538" cy="2470232"/>
          </a:xfrm>
          <a:prstGeom prst="rect">
            <a:avLst/>
          </a:prstGeom>
        </p:spPr>
      </p:pic>
      <p:pic>
        <p:nvPicPr>
          <p:cNvPr id="6" name="Picture 5">
            <a:extLst>
              <a:ext uri="{FF2B5EF4-FFF2-40B4-BE49-F238E27FC236}">
                <a16:creationId xmlns:a16="http://schemas.microsoft.com/office/drawing/2014/main" id="{98D10391-AA71-F880-1EAB-A84DFB8284B2}"/>
              </a:ext>
            </a:extLst>
          </p:cNvPr>
          <p:cNvPicPr>
            <a:picLocks noChangeAspect="1"/>
          </p:cNvPicPr>
          <p:nvPr/>
        </p:nvPicPr>
        <p:blipFill>
          <a:blip r:embed="rId3"/>
          <a:stretch>
            <a:fillRect/>
          </a:stretch>
        </p:blipFill>
        <p:spPr>
          <a:xfrm>
            <a:off x="3243947" y="3203379"/>
            <a:ext cx="4594791" cy="2877479"/>
          </a:xfrm>
          <a:prstGeom prst="rect">
            <a:avLst/>
          </a:prstGeom>
        </p:spPr>
      </p:pic>
      <p:pic>
        <p:nvPicPr>
          <p:cNvPr id="7" name="Picture 6">
            <a:extLst>
              <a:ext uri="{FF2B5EF4-FFF2-40B4-BE49-F238E27FC236}">
                <a16:creationId xmlns:a16="http://schemas.microsoft.com/office/drawing/2014/main" id="{CB46041D-DAD6-5EEB-354E-AD15BEA9DC02}"/>
              </a:ext>
            </a:extLst>
          </p:cNvPr>
          <p:cNvPicPr>
            <a:picLocks noChangeAspect="1"/>
          </p:cNvPicPr>
          <p:nvPr/>
        </p:nvPicPr>
        <p:blipFill>
          <a:blip r:embed="rId4"/>
          <a:stretch>
            <a:fillRect/>
          </a:stretch>
        </p:blipFill>
        <p:spPr>
          <a:xfrm>
            <a:off x="8072718" y="2595475"/>
            <a:ext cx="3747247" cy="2346706"/>
          </a:xfrm>
          <a:prstGeom prst="rect">
            <a:avLst/>
          </a:prstGeom>
        </p:spPr>
      </p:pic>
    </p:spTree>
    <p:extLst>
      <p:ext uri="{BB962C8B-B14F-4D97-AF65-F5344CB8AC3E}">
        <p14:creationId xmlns:p14="http://schemas.microsoft.com/office/powerpoint/2010/main" val="389942318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3D51BA66-1614-C946-B6CB-818B6F3E70D0}"/>
              </a:ext>
            </a:extLst>
          </p:cNvPr>
          <p:cNvSpPr txBox="1"/>
          <p:nvPr/>
        </p:nvSpPr>
        <p:spPr>
          <a:xfrm>
            <a:off x="0" y="0"/>
            <a:ext cx="8631470" cy="477054"/>
          </a:xfrm>
          <a:prstGeom prst="rect">
            <a:avLst/>
          </a:prstGeom>
          <a:noFill/>
        </p:spPr>
        <p:txBody>
          <a:bodyPr wrap="square" rtlCol="0">
            <a:spAutoFit/>
          </a:bodyPr>
          <a:lstStyle/>
          <a:p>
            <a:r>
              <a:rPr lang="en-US" sz="2500" b="1" dirty="0">
                <a:solidFill>
                  <a:srgbClr val="002060"/>
                </a:solidFill>
              </a:rPr>
              <a:t>Membership 2023</a:t>
            </a:r>
            <a:endParaRPr lang="en-GB" sz="2500" b="1" dirty="0">
              <a:solidFill>
                <a:srgbClr val="002060"/>
              </a:solidFill>
            </a:endParaRPr>
          </a:p>
        </p:txBody>
      </p:sp>
      <p:sp>
        <p:nvSpPr>
          <p:cNvPr id="14" name="TextBox 13">
            <a:extLst>
              <a:ext uri="{FF2B5EF4-FFF2-40B4-BE49-F238E27FC236}">
                <a16:creationId xmlns:a16="http://schemas.microsoft.com/office/drawing/2014/main" id="{2FAAAD3A-5021-4EA2-AC6C-967F81582DFB}"/>
              </a:ext>
            </a:extLst>
          </p:cNvPr>
          <p:cNvSpPr txBox="1"/>
          <p:nvPr/>
        </p:nvSpPr>
        <p:spPr>
          <a:xfrm>
            <a:off x="186337" y="477054"/>
            <a:ext cx="9697300" cy="1938992"/>
          </a:xfrm>
          <a:prstGeom prst="rect">
            <a:avLst/>
          </a:prstGeom>
          <a:noFill/>
        </p:spPr>
        <p:txBody>
          <a:bodyPr wrap="square" rtlCol="0">
            <a:spAutoFit/>
          </a:bodyPr>
          <a:lstStyle/>
          <a:p>
            <a:pPr algn="just"/>
            <a:endParaRPr lang="en-US" sz="1500" dirty="0">
              <a:solidFill>
                <a:srgbClr val="002060"/>
              </a:solidFill>
            </a:endParaRPr>
          </a:p>
          <a:p>
            <a:pPr algn="just"/>
            <a:r>
              <a:rPr lang="en-US" sz="1500" dirty="0">
                <a:solidFill>
                  <a:srgbClr val="002060"/>
                </a:solidFill>
              </a:rPr>
              <a:t>The current membership is 11 with 3 members in arears. </a:t>
            </a:r>
          </a:p>
          <a:p>
            <a:pPr algn="just"/>
            <a:endParaRPr lang="en-US" sz="1500" dirty="0">
              <a:solidFill>
                <a:srgbClr val="002060"/>
              </a:solidFill>
            </a:endParaRPr>
          </a:p>
          <a:p>
            <a:pPr algn="just"/>
            <a:r>
              <a:rPr lang="en-US" sz="1500" dirty="0">
                <a:solidFill>
                  <a:srgbClr val="002060"/>
                </a:solidFill>
              </a:rPr>
              <a:t>The membership fee was reduced to 50Chfs for full members.</a:t>
            </a:r>
          </a:p>
          <a:p>
            <a:pPr algn="just"/>
            <a:r>
              <a:rPr lang="en-US" sz="1500" dirty="0">
                <a:solidFill>
                  <a:srgbClr val="002060"/>
                </a:solidFill>
              </a:rPr>
              <a:t>It is proposed to introduce a Student rate (for CERN users who are not on a fully paid stay at CERN or short term contracts.</a:t>
            </a:r>
          </a:p>
          <a:p>
            <a:pPr algn="just"/>
            <a:endParaRPr lang="en-US" sz="1500" dirty="0">
              <a:solidFill>
                <a:srgbClr val="002060"/>
              </a:solidFill>
            </a:endParaRPr>
          </a:p>
          <a:p>
            <a:pPr algn="just"/>
            <a:r>
              <a:rPr lang="en-US" sz="1500" dirty="0">
                <a:solidFill>
                  <a:srgbClr val="002060"/>
                </a:solidFill>
              </a:rPr>
              <a:t>Insurance is compulsory for flying at the club and whilst individual household policies do include third party cover it is recommended to take out the FFAM insurance.</a:t>
            </a:r>
            <a:endParaRPr lang="en-GB" sz="1500" dirty="0">
              <a:solidFill>
                <a:srgbClr val="002060"/>
              </a:solidFill>
            </a:endParaRPr>
          </a:p>
        </p:txBody>
      </p:sp>
      <p:pic>
        <p:nvPicPr>
          <p:cNvPr id="2" name="Picture 1">
            <a:extLst>
              <a:ext uri="{FF2B5EF4-FFF2-40B4-BE49-F238E27FC236}">
                <a16:creationId xmlns:a16="http://schemas.microsoft.com/office/drawing/2014/main" id="{F5B7A6A3-EC7F-EE11-DCBA-D80345E91036}"/>
              </a:ext>
            </a:extLst>
          </p:cNvPr>
          <p:cNvPicPr>
            <a:picLocks noChangeAspect="1"/>
          </p:cNvPicPr>
          <p:nvPr/>
        </p:nvPicPr>
        <p:blipFill>
          <a:blip r:embed="rId2"/>
          <a:stretch>
            <a:fillRect/>
          </a:stretch>
        </p:blipFill>
        <p:spPr>
          <a:xfrm>
            <a:off x="4038600" y="2179388"/>
            <a:ext cx="7772400" cy="3835013"/>
          </a:xfrm>
          <a:prstGeom prst="rect">
            <a:avLst/>
          </a:prstGeom>
        </p:spPr>
      </p:pic>
    </p:spTree>
    <p:extLst>
      <p:ext uri="{BB962C8B-B14F-4D97-AF65-F5344CB8AC3E}">
        <p14:creationId xmlns:p14="http://schemas.microsoft.com/office/powerpoint/2010/main" val="12952189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3D51BA66-1614-C946-B6CB-818B6F3E70D0}"/>
              </a:ext>
            </a:extLst>
          </p:cNvPr>
          <p:cNvSpPr txBox="1"/>
          <p:nvPr/>
        </p:nvSpPr>
        <p:spPr>
          <a:xfrm>
            <a:off x="0" y="0"/>
            <a:ext cx="8631470" cy="477054"/>
          </a:xfrm>
          <a:prstGeom prst="rect">
            <a:avLst/>
          </a:prstGeom>
          <a:noFill/>
        </p:spPr>
        <p:txBody>
          <a:bodyPr wrap="square" rtlCol="0">
            <a:spAutoFit/>
          </a:bodyPr>
          <a:lstStyle/>
          <a:p>
            <a:r>
              <a:rPr lang="en-GB" sz="2500" b="1" dirty="0">
                <a:solidFill>
                  <a:srgbClr val="002060"/>
                </a:solidFill>
              </a:rPr>
              <a:t>Annual finance presentation by the treasurer Jamie Pinnell</a:t>
            </a:r>
          </a:p>
        </p:txBody>
      </p:sp>
      <p:pic>
        <p:nvPicPr>
          <p:cNvPr id="2" name="Picture 1">
            <a:extLst>
              <a:ext uri="{FF2B5EF4-FFF2-40B4-BE49-F238E27FC236}">
                <a16:creationId xmlns:a16="http://schemas.microsoft.com/office/drawing/2014/main" id="{14FDF474-C57A-CB2D-1520-1EBB446BB474}"/>
              </a:ext>
            </a:extLst>
          </p:cNvPr>
          <p:cNvPicPr>
            <a:picLocks noChangeAspect="1"/>
          </p:cNvPicPr>
          <p:nvPr/>
        </p:nvPicPr>
        <p:blipFill>
          <a:blip r:embed="rId2"/>
          <a:stretch>
            <a:fillRect/>
          </a:stretch>
        </p:blipFill>
        <p:spPr>
          <a:xfrm>
            <a:off x="3452111" y="425289"/>
            <a:ext cx="4145476" cy="5695113"/>
          </a:xfrm>
          <a:prstGeom prst="rect">
            <a:avLst/>
          </a:prstGeom>
        </p:spPr>
      </p:pic>
      <p:pic>
        <p:nvPicPr>
          <p:cNvPr id="4" name="Picture 3">
            <a:extLst>
              <a:ext uri="{FF2B5EF4-FFF2-40B4-BE49-F238E27FC236}">
                <a16:creationId xmlns:a16="http://schemas.microsoft.com/office/drawing/2014/main" id="{2C28873A-3182-133C-E81F-CF6BFDCC1E4D}"/>
              </a:ext>
            </a:extLst>
          </p:cNvPr>
          <p:cNvPicPr>
            <a:picLocks noChangeAspect="1"/>
          </p:cNvPicPr>
          <p:nvPr/>
        </p:nvPicPr>
        <p:blipFill>
          <a:blip r:embed="rId3"/>
          <a:stretch>
            <a:fillRect/>
          </a:stretch>
        </p:blipFill>
        <p:spPr>
          <a:xfrm>
            <a:off x="7597587" y="425289"/>
            <a:ext cx="4220835" cy="5798642"/>
          </a:xfrm>
          <a:prstGeom prst="rect">
            <a:avLst/>
          </a:prstGeom>
        </p:spPr>
      </p:pic>
      <p:sp>
        <p:nvSpPr>
          <p:cNvPr id="6" name="TextBox 5">
            <a:extLst>
              <a:ext uri="{FF2B5EF4-FFF2-40B4-BE49-F238E27FC236}">
                <a16:creationId xmlns:a16="http://schemas.microsoft.com/office/drawing/2014/main" id="{6DB038D2-AA23-24B1-0632-5020A72B7471}"/>
              </a:ext>
            </a:extLst>
          </p:cNvPr>
          <p:cNvSpPr txBox="1"/>
          <p:nvPr/>
        </p:nvSpPr>
        <p:spPr>
          <a:xfrm>
            <a:off x="336176" y="753035"/>
            <a:ext cx="3227295" cy="369332"/>
          </a:xfrm>
          <a:prstGeom prst="rect">
            <a:avLst/>
          </a:prstGeom>
          <a:noFill/>
        </p:spPr>
        <p:txBody>
          <a:bodyPr wrap="square" rtlCol="0">
            <a:spAutoFit/>
          </a:bodyPr>
          <a:lstStyle/>
          <a:p>
            <a:r>
              <a:rPr lang="en-FR" dirty="0"/>
              <a:t>UBS Account</a:t>
            </a:r>
          </a:p>
        </p:txBody>
      </p:sp>
    </p:spTree>
    <p:extLst>
      <p:ext uri="{BB962C8B-B14F-4D97-AF65-F5344CB8AC3E}">
        <p14:creationId xmlns:p14="http://schemas.microsoft.com/office/powerpoint/2010/main" val="4855270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2B561E17-A347-FBC7-4396-C63463D8316A}"/>
              </a:ext>
            </a:extLst>
          </p:cNvPr>
          <p:cNvSpPr>
            <a:spLocks noGrp="1"/>
          </p:cNvSpPr>
          <p:nvPr>
            <p:ph type="dt" sz="half" idx="10"/>
          </p:nvPr>
        </p:nvSpPr>
        <p:spPr/>
        <p:txBody>
          <a:bodyPr/>
          <a:lstStyle/>
          <a:p>
            <a:fld id="{5065F700-2E06-B044-B946-149E04A13633}" type="datetime1">
              <a:rPr lang="en-US" smtClean="0"/>
              <a:t>4/3/24</a:t>
            </a:fld>
            <a:endParaRPr lang="en-US" dirty="0"/>
          </a:p>
        </p:txBody>
      </p:sp>
      <p:sp>
        <p:nvSpPr>
          <p:cNvPr id="5" name="Footer Placeholder 4">
            <a:extLst>
              <a:ext uri="{FF2B5EF4-FFF2-40B4-BE49-F238E27FC236}">
                <a16:creationId xmlns:a16="http://schemas.microsoft.com/office/drawing/2014/main" id="{9E29AD56-3924-0EA5-5DA1-72DB101F55DC}"/>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0371B49E-B387-F58D-01B6-1AD0FF249E83}"/>
              </a:ext>
            </a:extLst>
          </p:cNvPr>
          <p:cNvSpPr>
            <a:spLocks noGrp="1"/>
          </p:cNvSpPr>
          <p:nvPr>
            <p:ph type="sldNum" sz="quarter" idx="12"/>
          </p:nvPr>
        </p:nvSpPr>
        <p:spPr/>
        <p:txBody>
          <a:bodyPr/>
          <a:lstStyle/>
          <a:p>
            <a:fld id="{48F63A3B-78C7-47BE-AE5E-E10140E04643}" type="slidenum">
              <a:rPr lang="en-US" smtClean="0"/>
              <a:t>9</a:t>
            </a:fld>
            <a:endParaRPr lang="en-US" dirty="0"/>
          </a:p>
        </p:txBody>
      </p:sp>
      <p:pic>
        <p:nvPicPr>
          <p:cNvPr id="7" name="Picture 6">
            <a:extLst>
              <a:ext uri="{FF2B5EF4-FFF2-40B4-BE49-F238E27FC236}">
                <a16:creationId xmlns:a16="http://schemas.microsoft.com/office/drawing/2014/main" id="{BC1AA6ED-1197-900E-DDB9-2623B337CFE2}"/>
              </a:ext>
            </a:extLst>
          </p:cNvPr>
          <p:cNvPicPr>
            <a:picLocks noChangeAspect="1"/>
          </p:cNvPicPr>
          <p:nvPr/>
        </p:nvPicPr>
        <p:blipFill>
          <a:blip r:embed="rId2"/>
          <a:stretch>
            <a:fillRect/>
          </a:stretch>
        </p:blipFill>
        <p:spPr>
          <a:xfrm>
            <a:off x="97118" y="1099017"/>
            <a:ext cx="6270216" cy="2329983"/>
          </a:xfrm>
          <a:prstGeom prst="rect">
            <a:avLst/>
          </a:prstGeom>
        </p:spPr>
      </p:pic>
      <p:sp>
        <p:nvSpPr>
          <p:cNvPr id="9" name="TextBox 8">
            <a:extLst>
              <a:ext uri="{FF2B5EF4-FFF2-40B4-BE49-F238E27FC236}">
                <a16:creationId xmlns:a16="http://schemas.microsoft.com/office/drawing/2014/main" id="{A5FDB515-F5D4-6805-C928-1C20AE2E9A00}"/>
              </a:ext>
            </a:extLst>
          </p:cNvPr>
          <p:cNvSpPr txBox="1"/>
          <p:nvPr/>
        </p:nvSpPr>
        <p:spPr>
          <a:xfrm>
            <a:off x="0" y="0"/>
            <a:ext cx="8631470" cy="477054"/>
          </a:xfrm>
          <a:prstGeom prst="rect">
            <a:avLst/>
          </a:prstGeom>
          <a:noFill/>
        </p:spPr>
        <p:txBody>
          <a:bodyPr wrap="square" rtlCol="0">
            <a:spAutoFit/>
          </a:bodyPr>
          <a:lstStyle/>
          <a:p>
            <a:r>
              <a:rPr lang="en-GB" sz="2500" b="1" dirty="0">
                <a:solidFill>
                  <a:srgbClr val="002060"/>
                </a:solidFill>
              </a:rPr>
              <a:t>Annual finance presentation by the treasurer Jamie Pinnell</a:t>
            </a:r>
          </a:p>
        </p:txBody>
      </p:sp>
      <p:sp>
        <p:nvSpPr>
          <p:cNvPr id="10" name="TextBox 9">
            <a:extLst>
              <a:ext uri="{FF2B5EF4-FFF2-40B4-BE49-F238E27FC236}">
                <a16:creationId xmlns:a16="http://schemas.microsoft.com/office/drawing/2014/main" id="{74F94A6F-72F8-CAB2-FDE0-440B9C499CF2}"/>
              </a:ext>
            </a:extLst>
          </p:cNvPr>
          <p:cNvSpPr txBox="1"/>
          <p:nvPr/>
        </p:nvSpPr>
        <p:spPr>
          <a:xfrm>
            <a:off x="215153" y="603369"/>
            <a:ext cx="2328201" cy="369332"/>
          </a:xfrm>
          <a:prstGeom prst="rect">
            <a:avLst/>
          </a:prstGeom>
          <a:noFill/>
        </p:spPr>
        <p:txBody>
          <a:bodyPr wrap="none" rtlCol="0">
            <a:spAutoFit/>
          </a:bodyPr>
          <a:lstStyle/>
          <a:p>
            <a:r>
              <a:rPr lang="en-FR" dirty="0"/>
              <a:t>UBS Account Summary</a:t>
            </a:r>
          </a:p>
        </p:txBody>
      </p:sp>
      <p:pic>
        <p:nvPicPr>
          <p:cNvPr id="11" name="Picture 10">
            <a:extLst>
              <a:ext uri="{FF2B5EF4-FFF2-40B4-BE49-F238E27FC236}">
                <a16:creationId xmlns:a16="http://schemas.microsoft.com/office/drawing/2014/main" id="{710EC019-1927-99B4-F591-0528C7BA44E8}"/>
              </a:ext>
            </a:extLst>
          </p:cNvPr>
          <p:cNvPicPr>
            <a:picLocks noChangeAspect="1"/>
          </p:cNvPicPr>
          <p:nvPr/>
        </p:nvPicPr>
        <p:blipFill>
          <a:blip r:embed="rId3"/>
          <a:stretch>
            <a:fillRect/>
          </a:stretch>
        </p:blipFill>
        <p:spPr>
          <a:xfrm>
            <a:off x="3931023" y="2259477"/>
            <a:ext cx="7772400" cy="3582971"/>
          </a:xfrm>
          <a:prstGeom prst="rect">
            <a:avLst/>
          </a:prstGeom>
        </p:spPr>
      </p:pic>
    </p:spTree>
    <p:extLst>
      <p:ext uri="{BB962C8B-B14F-4D97-AF65-F5344CB8AC3E}">
        <p14:creationId xmlns:p14="http://schemas.microsoft.com/office/powerpoint/2010/main" val="414569633"/>
      </p:ext>
    </p:extLst>
  </p:cSld>
  <p:clrMapOvr>
    <a:masterClrMapping/>
  </p:clrMapOvr>
</p:sld>
</file>

<file path=ppt/theme/theme1.xml><?xml version="1.0" encoding="utf-8"?>
<a:theme xmlns:a="http://schemas.openxmlformats.org/drawingml/2006/main" name="Custom Design">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18440</TotalTime>
  <Words>608</Words>
  <Application>Microsoft Macintosh PowerPoint</Application>
  <PresentationFormat>Widescreen</PresentationFormat>
  <Paragraphs>79</Paragraphs>
  <Slides>15</Slides>
  <Notes>0</Notes>
  <HiddenSlides>0</HiddenSlides>
  <MMClips>0</MMClips>
  <ScaleCrop>false</ScaleCrop>
  <HeadingPairs>
    <vt:vector size="6" baseType="variant">
      <vt:variant>
        <vt:lpstr>Fonts Used</vt:lpstr>
      </vt:variant>
      <vt:variant>
        <vt:i4>6</vt:i4>
      </vt:variant>
      <vt:variant>
        <vt:lpstr>Theme</vt:lpstr>
      </vt:variant>
      <vt:variant>
        <vt:i4>2</vt:i4>
      </vt:variant>
      <vt:variant>
        <vt:lpstr>Slide Titles</vt:lpstr>
      </vt:variant>
      <vt:variant>
        <vt:i4>15</vt:i4>
      </vt:variant>
    </vt:vector>
  </HeadingPairs>
  <TitlesOfParts>
    <vt:vector size="23" baseType="lpstr">
      <vt:lpstr>Arial</vt:lpstr>
      <vt:lpstr>Arial Narrow</vt:lpstr>
      <vt:lpstr>Calibri</vt:lpstr>
      <vt:lpstr>Calibri Light</vt:lpstr>
      <vt:lpstr>Ryadh</vt:lpstr>
      <vt:lpstr>Wingdings</vt:lpstr>
      <vt:lpstr>Custom Design</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CERN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Konstantinos Iakovidis</dc:creator>
  <cp:lastModifiedBy>Richard Francis Morton</cp:lastModifiedBy>
  <cp:revision>853</cp:revision>
  <dcterms:created xsi:type="dcterms:W3CDTF">2015-01-22T08:13:10Z</dcterms:created>
  <dcterms:modified xsi:type="dcterms:W3CDTF">2024-04-03T21:58:39Z</dcterms:modified>
</cp:coreProperties>
</file>