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32" r:id="rId2"/>
    <p:sldId id="815" r:id="rId3"/>
    <p:sldId id="336" r:id="rId4"/>
    <p:sldId id="816" r:id="rId5"/>
    <p:sldId id="310" r:id="rId6"/>
    <p:sldId id="283" r:id="rId7"/>
    <p:sldId id="818" r:id="rId8"/>
    <p:sldId id="331" r:id="rId9"/>
    <p:sldId id="340" r:id="rId10"/>
    <p:sldId id="324" r:id="rId11"/>
    <p:sldId id="325" r:id="rId12"/>
    <p:sldId id="326" r:id="rId13"/>
    <p:sldId id="338" r:id="rId14"/>
    <p:sldId id="339" r:id="rId15"/>
    <p:sldId id="335" r:id="rId16"/>
    <p:sldId id="257" r:id="rId17"/>
    <p:sldId id="812" r:id="rId18"/>
    <p:sldId id="707" r:id="rId19"/>
    <p:sldId id="814" r:id="rId20"/>
    <p:sldId id="817" r:id="rId21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0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5C04D-79F9-4A80-BA40-7CD5C101E785}" type="datetimeFigureOut">
              <a:rPr lang="en-GB" smtClean="0"/>
              <a:t>08/04/2024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373D7-F6CC-49D9-A29B-5F71C9499E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00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872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4FD20-7F83-486C-8FA0-1F3533AFE6E4}" type="datetimeFigureOut">
              <a:rPr lang="en-US" smtClean="0"/>
              <a:pPr/>
              <a:t>4/8/2024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B65A9-161C-4ECA-B466-0D31B4B42F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03325" y="430213"/>
            <a:ext cx="6858000" cy="685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CLIC layout 380 GeV</a:t>
            </a:r>
            <a:br>
              <a:rPr lang="en-US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</a:br>
            <a:r>
              <a:rPr lang="en-US" alt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447800"/>
            <a:ext cx="9004300" cy="452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le 1"/>
          <p:cNvSpPr/>
          <p:nvPr/>
        </p:nvSpPr>
        <p:spPr bwMode="auto">
          <a:xfrm>
            <a:off x="4572000" y="1649413"/>
            <a:ext cx="4097338" cy="1474787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85329" y="1078468"/>
            <a:ext cx="2590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dirty="0">
                <a:solidFill>
                  <a:srgbClr val="FF0000"/>
                </a:solidFill>
              </a:rPr>
              <a:t>Drive Beam + Injector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2667000" y="4419600"/>
            <a:ext cx="4191000" cy="155575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827929" y="6122471"/>
            <a:ext cx="3352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r>
              <a:rPr lang="en-GB" altLang="en-US" dirty="0">
                <a:solidFill>
                  <a:srgbClr val="FF0000"/>
                </a:solidFill>
              </a:rPr>
              <a:t>Main Beam Injector Complex</a:t>
            </a:r>
          </a:p>
        </p:txBody>
      </p:sp>
    </p:spTree>
    <p:extLst>
      <p:ext uri="{BB962C8B-B14F-4D97-AF65-F5344CB8AC3E}">
        <p14:creationId xmlns:p14="http://schemas.microsoft.com/office/powerpoint/2010/main" val="214298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828800" y="2286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Drive Beam </a:t>
            </a:r>
            <a:r>
              <a:rPr lang="en-US" sz="2800" b="1" dirty="0" err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Linac</a:t>
            </a:r>
            <a:r>
              <a:rPr lang="en-US" sz="2800" b="1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 and Injector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962400"/>
            <a:ext cx="6247019" cy="27234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371600"/>
            <a:ext cx="7627090" cy="914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" y="963706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Avni Aksoy, CLIC WS 2018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00200" y="4343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Shahin Hajari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7274" y="2330336"/>
            <a:ext cx="4130869" cy="144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8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264664" y="0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Drive Beam Injector and LINAC cost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762000"/>
            <a:ext cx="70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Drive Beam </a:t>
            </a:r>
            <a:r>
              <a:rPr lang="en-GB" dirty="0" err="1"/>
              <a:t>Linac</a:t>
            </a:r>
            <a:r>
              <a:rPr lang="en-GB" dirty="0"/>
              <a:t> uses 470 RF stations (459+ 11 spares), each one powers one structure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We have 200 quadrupoles, correctors and BPM’s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The injector is costed as a lump sum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23622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DB-Injector:		    1 x	 40  MCHF	</a:t>
            </a:r>
          </a:p>
          <a:p>
            <a:r>
              <a:rPr lang="en-GB" dirty="0"/>
              <a:t>L-band Klystron (MBK):	470 x	380 </a:t>
            </a:r>
            <a:r>
              <a:rPr lang="en-GB" dirty="0" err="1"/>
              <a:t>kCHF</a:t>
            </a:r>
            <a:endParaRPr lang="en-GB" dirty="0"/>
          </a:p>
          <a:p>
            <a:r>
              <a:rPr lang="en-GB" dirty="0"/>
              <a:t>Modulator:		470 x	370 </a:t>
            </a:r>
            <a:r>
              <a:rPr lang="en-GB" dirty="0" err="1"/>
              <a:t>kCHF</a:t>
            </a:r>
            <a:endParaRPr lang="en-GB" dirty="0"/>
          </a:p>
          <a:p>
            <a:r>
              <a:rPr lang="en-GB" dirty="0"/>
              <a:t>LLRF:			470 x	 50  </a:t>
            </a:r>
            <a:r>
              <a:rPr lang="en-GB" dirty="0" err="1"/>
              <a:t>kCHF</a:t>
            </a:r>
            <a:endParaRPr lang="en-GB" dirty="0"/>
          </a:p>
          <a:p>
            <a:r>
              <a:rPr lang="en-GB" dirty="0" err="1"/>
              <a:t>Acc</a:t>
            </a:r>
            <a:r>
              <a:rPr lang="en-GB" dirty="0"/>
              <a:t>-structure		470 x	250 </a:t>
            </a:r>
            <a:r>
              <a:rPr lang="en-GB" dirty="0" err="1"/>
              <a:t>kCHF</a:t>
            </a:r>
            <a:endParaRPr lang="en-GB" dirty="0"/>
          </a:p>
          <a:p>
            <a:r>
              <a:rPr lang="en-GB" dirty="0"/>
              <a:t>Waveguides		470 x	  30 </a:t>
            </a:r>
            <a:r>
              <a:rPr lang="en-GB" dirty="0" err="1"/>
              <a:t>kCHF</a:t>
            </a:r>
            <a:endParaRPr lang="en-GB" dirty="0"/>
          </a:p>
          <a:p>
            <a:r>
              <a:rPr lang="en-GB" dirty="0"/>
              <a:t>Magnet system: 		200 x 	  50 </a:t>
            </a:r>
            <a:r>
              <a:rPr lang="en-GB" dirty="0" err="1"/>
              <a:t>kCHF</a:t>
            </a:r>
            <a:r>
              <a:rPr lang="en-GB" dirty="0"/>
              <a:t> </a:t>
            </a:r>
          </a:p>
          <a:p>
            <a:r>
              <a:rPr lang="en-GB" dirty="0"/>
              <a:t>Powering:		200 x 	 18  </a:t>
            </a:r>
            <a:r>
              <a:rPr lang="en-GB" dirty="0" err="1"/>
              <a:t>kCHF</a:t>
            </a:r>
            <a:endParaRPr lang="en-GB" dirty="0"/>
          </a:p>
          <a:p>
            <a:r>
              <a:rPr lang="en-GB" dirty="0"/>
              <a:t>BI:			200 x 	 15  </a:t>
            </a:r>
            <a:r>
              <a:rPr lang="en-GB" dirty="0" err="1"/>
              <a:t>kCHF</a:t>
            </a:r>
            <a:endParaRPr lang="en-GB" dirty="0"/>
          </a:p>
          <a:p>
            <a:r>
              <a:rPr lang="en-GB" dirty="0"/>
              <a:t>Vacuum:			470 x 	 43  </a:t>
            </a:r>
            <a:r>
              <a:rPr lang="en-GB" dirty="0" err="1"/>
              <a:t>kCHF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361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676400" y="1524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Klystron and modulators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1066800"/>
            <a:ext cx="7772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Unified approach for all systems: </a:t>
            </a:r>
          </a:p>
          <a:p>
            <a:r>
              <a:rPr lang="en-GB" dirty="0"/>
              <a:t>-Bottom up cost model for klystrons (O. Brunner) benchmarked with known prices and discussed with Industry to determine prototype price. </a:t>
            </a:r>
          </a:p>
          <a:p>
            <a:r>
              <a:rPr lang="en-GB" dirty="0"/>
              <a:t>-Apply learning curve of 0.92 for number of units</a:t>
            </a:r>
          </a:p>
          <a:p>
            <a:r>
              <a:rPr lang="en-GB" dirty="0"/>
              <a:t>-Determine average unit price.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374617"/>
              </p:ext>
            </p:extLst>
          </p:nvPr>
        </p:nvGraphicFramePr>
        <p:xfrm>
          <a:off x="609600" y="2819398"/>
          <a:ext cx="6965576" cy="1765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394">
                  <a:extLst>
                    <a:ext uri="{9D8B030D-6E8A-4147-A177-3AD203B41FA5}">
                      <a16:colId xmlns:a16="http://schemas.microsoft.com/office/drawing/2014/main" val="4237986518"/>
                    </a:ext>
                  </a:extLst>
                </a:gridCol>
                <a:gridCol w="1741394">
                  <a:extLst>
                    <a:ext uri="{9D8B030D-6E8A-4147-A177-3AD203B41FA5}">
                      <a16:colId xmlns:a16="http://schemas.microsoft.com/office/drawing/2014/main" val="1542149047"/>
                    </a:ext>
                  </a:extLst>
                </a:gridCol>
                <a:gridCol w="1741394">
                  <a:extLst>
                    <a:ext uri="{9D8B030D-6E8A-4147-A177-3AD203B41FA5}">
                      <a16:colId xmlns:a16="http://schemas.microsoft.com/office/drawing/2014/main" val="1800385627"/>
                    </a:ext>
                  </a:extLst>
                </a:gridCol>
                <a:gridCol w="1741394">
                  <a:extLst>
                    <a:ext uri="{9D8B030D-6E8A-4147-A177-3AD203B41FA5}">
                      <a16:colId xmlns:a16="http://schemas.microsoft.com/office/drawing/2014/main" val="4121945018"/>
                    </a:ext>
                  </a:extLst>
                </a:gridCol>
              </a:tblGrid>
              <a:tr h="375024">
                <a:tc>
                  <a:txBody>
                    <a:bodyPr/>
                    <a:lstStyle/>
                    <a:p>
                      <a:r>
                        <a:rPr lang="en-GB" dirty="0"/>
                        <a:t>Klystron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L-band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X-band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979204"/>
                  </a:ext>
                </a:extLst>
              </a:tr>
              <a:tr h="375024">
                <a:tc>
                  <a:txBody>
                    <a:bodyPr/>
                    <a:lstStyle/>
                    <a:p>
                      <a:r>
                        <a:rPr lang="en-GB" dirty="0"/>
                        <a:t>Prototype 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685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454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595k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440266"/>
                  </a:ext>
                </a:extLst>
              </a:tr>
              <a:tr h="375024">
                <a:tc>
                  <a:txBody>
                    <a:bodyPr/>
                    <a:lstStyle/>
                    <a:p>
                      <a:r>
                        <a:rPr lang="en-GB" dirty="0"/>
                        <a:t>Number of 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470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5800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826586"/>
                  </a:ext>
                </a:extLst>
              </a:tr>
              <a:tr h="375024">
                <a:tc>
                  <a:txBody>
                    <a:bodyPr/>
                    <a:lstStyle/>
                    <a:p>
                      <a:r>
                        <a:rPr lang="en-GB" dirty="0"/>
                        <a:t>Average</a:t>
                      </a:r>
                      <a:r>
                        <a:rPr lang="en-GB" baseline="0" dirty="0"/>
                        <a:t> price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380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260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240 k </a:t>
                      </a:r>
                      <a:br>
                        <a:rPr lang="en-GB" dirty="0"/>
                      </a:br>
                      <a:r>
                        <a:rPr lang="en-GB" dirty="0"/>
                        <a:t>(see Carlo’s talk)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1934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04800" y="46482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Very similar for modulators, learning curve 0.92 based on Industry quotation</a:t>
            </a:r>
          </a:p>
          <a:p>
            <a:endParaRPr lang="en-GB" dirty="0"/>
          </a:p>
          <a:p>
            <a:r>
              <a:rPr lang="en-GB" dirty="0"/>
              <a:t>Unit price L-band (470 units): 	370 </a:t>
            </a:r>
            <a:r>
              <a:rPr lang="en-GB" dirty="0" err="1"/>
              <a:t>kCHF</a:t>
            </a:r>
            <a:endParaRPr lang="en-GB" dirty="0"/>
          </a:p>
          <a:p>
            <a:r>
              <a:rPr lang="en-GB" dirty="0"/>
              <a:t>Unit price 2 GHz (150 units):		420 </a:t>
            </a:r>
            <a:r>
              <a:rPr lang="en-GB" dirty="0" err="1"/>
              <a:t>kCHF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787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4" t="10504" r="20930" b="487"/>
          <a:stretch>
            <a:fillRect/>
          </a:stretch>
        </p:blipFill>
        <p:spPr bwMode="auto">
          <a:xfrm>
            <a:off x="174625" y="3121025"/>
            <a:ext cx="3659188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8539">
            <a:off x="3903663" y="3173413"/>
            <a:ext cx="1806575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15950" y="474663"/>
            <a:ext cx="7886700" cy="519112"/>
          </a:xfrm>
          <a:prstGeom prst="rect">
            <a:avLst/>
          </a:prstGeom>
        </p:spPr>
        <p:txBody>
          <a:bodyPr lIns="68580" tIns="34290" rIns="68580" bIns="3429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GB" sz="33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Klystron modulator R&amp;D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6688" y="3109913"/>
            <a:ext cx="2105025" cy="3000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>
                <a:solidFill>
                  <a:srgbClr val="FF0000"/>
                </a:solidFill>
                <a:latin typeface="Calibri"/>
              </a:rPr>
              <a:t>CERN-ETHZ Modulator </a:t>
            </a:r>
          </a:p>
        </p:txBody>
      </p:sp>
      <p:sp>
        <p:nvSpPr>
          <p:cNvPr id="87046" name="Content Placeholder 2"/>
          <p:cNvSpPr txBox="1">
            <a:spLocks/>
          </p:cNvSpPr>
          <p:nvPr/>
        </p:nvSpPr>
        <p:spPr bwMode="auto">
          <a:xfrm>
            <a:off x="298450" y="1241425"/>
            <a:ext cx="8521700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6858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altLang="en-US" sz="1500" b="1">
                <a:solidFill>
                  <a:srgbClr val="000000"/>
                </a:solidFill>
                <a:latin typeface="Calibri" panose="020F0502020204030204" pitchFamily="34" charset="0"/>
              </a:rPr>
              <a:t>CERN-ETHZ collaboration for design &amp; delivery of a CLIC’s Drive Beam klystron modulator  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altLang="en-US" sz="1500" b="1">
                <a:solidFill>
                  <a:srgbClr val="000000"/>
                </a:solidFill>
                <a:latin typeface="Calibri" panose="020F0502020204030204" pitchFamily="34" charset="0"/>
              </a:rPr>
              <a:t>Modulator installed, tested and ready for commissioning with klystron in building 112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altLang="en-US" sz="1500" b="1">
                <a:solidFill>
                  <a:srgbClr val="000000"/>
                </a:solidFill>
                <a:latin typeface="Calibri" panose="020F0502020204030204" pitchFamily="34" charset="0"/>
              </a:rPr>
              <a:t>World </a:t>
            </a:r>
            <a:r>
              <a:rPr lang="en-GB" altLang="en-US" sz="1500" b="1" i="1">
                <a:solidFill>
                  <a:srgbClr val="000000"/>
                </a:solidFill>
                <a:latin typeface="Calibri" panose="020F0502020204030204" pitchFamily="34" charset="0"/>
              </a:rPr>
              <a:t>première</a:t>
            </a:r>
            <a:r>
              <a:rPr lang="en-GB" altLang="en-US" sz="1500" b="1">
                <a:solidFill>
                  <a:srgbClr val="000000"/>
                </a:solidFill>
                <a:latin typeface="Calibri" panose="020F0502020204030204" pitchFamily="34" charset="0"/>
              </a:rPr>
              <a:t> for precise 180 kV – 30 MW pulse with 3µs rise/fall times &amp; a “long” flat top (150µs) !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altLang="en-US" sz="1500" b="1">
                <a:solidFill>
                  <a:srgbClr val="000000"/>
                </a:solidFill>
                <a:latin typeface="Calibri" panose="020F0502020204030204" pitchFamily="34" charset="0"/>
              </a:rPr>
              <a:t>Pulse stability better than 0.1 % !</a:t>
            </a:r>
          </a:p>
          <a:p>
            <a:pPr ea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GB" altLang="en-US" sz="1500" b="1">
                <a:solidFill>
                  <a:srgbClr val="000000"/>
                </a:solidFill>
                <a:latin typeface="Calibri" panose="020F0502020204030204" pitchFamily="34" charset="0"/>
              </a:rPr>
              <a:t>Collaboration with ETHZ successfully ended</a:t>
            </a:r>
          </a:p>
        </p:txBody>
      </p:sp>
      <p:cxnSp>
        <p:nvCxnSpPr>
          <p:cNvPr id="16" name="Straight Arrow Connector 15"/>
          <p:cNvCxnSpPr>
            <a:stCxn id="10" idx="2"/>
          </p:cNvCxnSpPr>
          <p:nvPr/>
        </p:nvCxnSpPr>
        <p:spPr>
          <a:xfrm>
            <a:off x="1219200" y="3387725"/>
            <a:ext cx="61913" cy="40163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57488" y="5435600"/>
            <a:ext cx="1084262" cy="577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Calibri"/>
              </a:rPr>
              <a:t>Pulse transformer tank</a:t>
            </a:r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 flipV="1">
            <a:off x="1189038" y="5175250"/>
            <a:ext cx="1568450" cy="4572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752725" y="4619625"/>
            <a:ext cx="1144588" cy="5762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>
                <a:solidFill>
                  <a:srgbClr val="FF0000"/>
                </a:solidFill>
                <a:latin typeface="Calibri"/>
              </a:rPr>
              <a:t>180 kV split-core pulse transformer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830638" y="4719638"/>
            <a:ext cx="333375" cy="10477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2"/>
          <p:cNvSpPr txBox="1">
            <a:spLocks/>
          </p:cNvSpPr>
          <p:nvPr/>
        </p:nvSpPr>
        <p:spPr>
          <a:xfrm>
            <a:off x="5705475" y="3040063"/>
            <a:ext cx="3273425" cy="2757487"/>
          </a:xfrm>
          <a:prstGeom prst="rect">
            <a:avLst/>
          </a:prstGeom>
        </p:spPr>
        <p:txBody>
          <a:bodyPr lIns="68580" tIns="34290" rIns="68580" bIns="3429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GB" sz="1500" b="1" dirty="0">
                <a:solidFill>
                  <a:prstClr val="black"/>
                </a:solidFill>
              </a:rPr>
              <a:t>4 years of R&amp;D studies achievements: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sz="1350" b="1" dirty="0">
                <a:solidFill>
                  <a:prstClr val="black"/>
                </a:solidFill>
              </a:rPr>
              <a:t>Feasibility to create voltage pulse verified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sz="1350" b="1" dirty="0">
                <a:solidFill>
                  <a:prstClr val="black"/>
                </a:solidFill>
              </a:rPr>
              <a:t>Solutions found to decouple 39 GW of pulsed power from electrical grid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sz="1350" b="1" dirty="0">
                <a:solidFill>
                  <a:prstClr val="black"/>
                </a:solidFill>
              </a:rPr>
              <a:t>Optimal number of powering sectors found (For civil engineering)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sz="1350" b="1" dirty="0">
                <a:solidFill>
                  <a:prstClr val="black"/>
                </a:solidFill>
              </a:rPr>
              <a:t>Optimal grid layout for power distribution proposed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sz="1350" b="1" dirty="0">
                <a:solidFill>
                  <a:prstClr val="black"/>
                </a:solidFill>
              </a:rPr>
              <a:t>Proposal of a new very high repeatable / precise measuring system for high voltage pulses 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GB" sz="1350" b="1" dirty="0">
                <a:solidFill>
                  <a:prstClr val="black"/>
                </a:solidFill>
              </a:rPr>
              <a:t>Discovery of excellent R&amp;D partners in Canada, UK, Italy, &amp; Switzerland!</a:t>
            </a:r>
          </a:p>
          <a:p>
            <a:pPr lvl="1" fontAlgn="auto">
              <a:spcAft>
                <a:spcPts val="0"/>
              </a:spcAft>
              <a:defRPr/>
            </a:pPr>
            <a:endParaRPr lang="en-GB" sz="1200" b="1" dirty="0">
              <a:solidFill>
                <a:prstClr val="black"/>
              </a:solidFill>
            </a:endParaRPr>
          </a:p>
          <a:p>
            <a:pPr lvl="1" fontAlgn="auto">
              <a:spcAft>
                <a:spcPts val="0"/>
              </a:spcAft>
              <a:defRPr/>
            </a:pPr>
            <a:endParaRPr lang="en-GB" sz="1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313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438150"/>
            <a:ext cx="6324600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Klystron Test Stand</a:t>
            </a:r>
          </a:p>
        </p:txBody>
      </p:sp>
      <p:sp>
        <p:nvSpPr>
          <p:cNvPr id="88067" name="TextBox 38"/>
          <p:cNvSpPr txBox="1">
            <a:spLocks noChangeArrowheads="1"/>
          </p:cNvSpPr>
          <p:nvPr/>
        </p:nvSpPr>
        <p:spPr bwMode="auto">
          <a:xfrm>
            <a:off x="5918200" y="6235700"/>
            <a:ext cx="2981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en-GB" altLang="en-US">
                <a:solidFill>
                  <a:srgbClr val="000000"/>
                </a:solidFill>
                <a:latin typeface="Arial" panose="020B0604020202020204" pitchFamily="34" charset="0"/>
              </a:rPr>
              <a:t>Location: CERN Bldg: 112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23" y="1447799"/>
            <a:ext cx="3424604" cy="45661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149" y="1344813"/>
            <a:ext cx="3668714" cy="4891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0138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609600"/>
            <a:ext cx="8570198" cy="5791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600" y="1524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DB LINAC klystron gallery layout</a:t>
            </a:r>
          </a:p>
        </p:txBody>
      </p:sp>
    </p:spTree>
    <p:extLst>
      <p:ext uri="{BB962C8B-B14F-4D97-AF65-F5344CB8AC3E}">
        <p14:creationId xmlns:p14="http://schemas.microsoft.com/office/powerpoint/2010/main" val="28311228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18875"/>
            <a:ext cx="7923027" cy="1212152"/>
          </a:xfrm>
          <a:prstGeom prst="rect">
            <a:avLst/>
          </a:prstGeom>
        </p:spPr>
        <p:txBody>
          <a:bodyPr vert="horz" lIns="68580" tIns="34290" rIns="68580" bIns="3429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Typical injector modulator/klystron system</a:t>
            </a:r>
          </a:p>
        </p:txBody>
      </p:sp>
      <p:pic>
        <p:nvPicPr>
          <p:cNvPr id="6" name="Picture 5" descr="A large machine in a room&#10;&#10;Description automatically generated">
            <a:extLst>
              <a:ext uri="{FF2B5EF4-FFF2-40B4-BE49-F238E27FC236}">
                <a16:creationId xmlns:a16="http://schemas.microsoft.com/office/drawing/2014/main" id="{51BC27E3-11A4-4688-F741-8462279CDD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7" r="-1" b="2319"/>
          <a:stretch/>
        </p:blipFill>
        <p:spPr>
          <a:xfrm rot="10800000" flipH="1" flipV="1">
            <a:off x="1662979" y="1382944"/>
            <a:ext cx="5818041" cy="40921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E15FD4-6B24-F1A0-544F-9DE160497C7D}"/>
              </a:ext>
            </a:extLst>
          </p:cNvPr>
          <p:cNvSpPr txBox="1"/>
          <p:nvPr/>
        </p:nvSpPr>
        <p:spPr>
          <a:xfrm>
            <a:off x="2209800" y="57150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Contacted company for input to this study</a:t>
            </a:r>
          </a:p>
          <a:p>
            <a:r>
              <a:rPr lang="en-GB" dirty="0"/>
              <a:t>( Integrated system value or material breakdown )</a:t>
            </a:r>
          </a:p>
        </p:txBody>
      </p:sp>
    </p:spTree>
    <p:extLst>
      <p:ext uri="{BB962C8B-B14F-4D97-AF65-F5344CB8AC3E}">
        <p14:creationId xmlns:p14="http://schemas.microsoft.com/office/powerpoint/2010/main" val="1807443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0103" y="248878"/>
            <a:ext cx="6092428" cy="469283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Comic Sans MS" panose="030F0702030302020204" pitchFamily="66" charset="0"/>
              </a:rPr>
              <a:t>Example of an injector unit</a:t>
            </a:r>
            <a:endParaRPr lang="en-US" sz="32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Screen Shot 2014-09-25 at 14.57.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307" y="1521376"/>
            <a:ext cx="6065075" cy="3112563"/>
          </a:xfrm>
          <a:prstGeom prst="rect">
            <a:avLst/>
          </a:prstGeom>
        </p:spPr>
      </p:pic>
      <p:pic>
        <p:nvPicPr>
          <p:cNvPr id="6" name="Picture 5" descr="Screen Shot 2014-08-28 at 12.32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953" y="4258767"/>
            <a:ext cx="6092429" cy="1347139"/>
          </a:xfrm>
          <a:prstGeom prst="rect">
            <a:avLst/>
          </a:prstGeom>
        </p:spPr>
      </p:pic>
      <p:pic>
        <p:nvPicPr>
          <p:cNvPr id="7" name="Picture 6" descr="Screen Shot 2014-10-01 at 16.40.1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638" y="3650220"/>
            <a:ext cx="1364242" cy="503538"/>
          </a:xfrm>
          <a:prstGeom prst="rect">
            <a:avLst/>
          </a:prstGeom>
        </p:spPr>
      </p:pic>
      <p:pic>
        <p:nvPicPr>
          <p:cNvPr id="3" name="Picture 2" descr="CERN-logo_outline.jpg">
            <a:extLst>
              <a:ext uri="{FF2B5EF4-FFF2-40B4-BE49-F238E27FC236}">
                <a16:creationId xmlns:a16="http://schemas.microsoft.com/office/drawing/2014/main" id="{59532F89-8DDA-9931-2702-0ADDCD0D3F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939" y="891489"/>
            <a:ext cx="409037" cy="40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869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CE5171-9E21-BD33-AA69-4D061530FF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476" y="3175662"/>
            <a:ext cx="6299524" cy="35688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68425"/>
            <a:ext cx="7086600" cy="462017"/>
          </a:xfrm>
        </p:spPr>
        <p:txBody>
          <a:bodyPr>
            <a:noAutofit/>
          </a:bodyPr>
          <a:lstStyle/>
          <a:p>
            <a:r>
              <a:rPr lang="fr-C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Example of a CLIC main </a:t>
            </a:r>
            <a:r>
              <a:rPr lang="fr-CH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linac</a:t>
            </a:r>
            <a:r>
              <a:rPr lang="fr-C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module</a:t>
            </a:r>
            <a:br>
              <a:rPr lang="fr-C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fr-C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fr-CH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see</a:t>
            </a:r>
            <a:r>
              <a:rPr lang="fr-C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Benno talk)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06637-E496-4934-8F80-04F2992770E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28600" y="1143000"/>
            <a:ext cx="3849122" cy="2886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7781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FD266F-96FF-9960-0015-AABB08086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3B5CB-D65F-CB93-34B3-447E1126F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910496"/>
            <a:ext cx="6324600" cy="76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CLIC klystron base module</a:t>
            </a:r>
            <a:br>
              <a:rPr lang="en-US" sz="32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</a:br>
            <a:br>
              <a:rPr lang="en-US" sz="32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</a:br>
            <a:r>
              <a:rPr lang="en-US" sz="32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100" name="Slide Number Placeholder 4">
            <a:extLst>
              <a:ext uri="{FF2B5EF4-FFF2-40B4-BE49-F238E27FC236}">
                <a16:creationId xmlns:a16="http://schemas.microsoft.com/office/drawing/2014/main" id="{534F4123-07AC-26FE-D7C6-FE014F03F4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Steffen Döbert, SY-RF</a:t>
            </a: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B64386-8E62-9FF1-1322-2B6321CF2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308" y="1581055"/>
            <a:ext cx="5499383" cy="369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5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C4AE97-B17B-A272-1232-A564F58AF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54684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D773BA-5FEF-8F5F-FDAB-23D7A0328B99}"/>
              </a:ext>
            </a:extLst>
          </p:cNvPr>
          <p:cNvSpPr txBox="1"/>
          <p:nvPr/>
        </p:nvSpPr>
        <p:spPr>
          <a:xfrm>
            <a:off x="1066800" y="322729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Injector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770490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551C3-7F33-467D-EB4B-74D9ED4096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0A32A-84B5-5E0B-6DE9-B7B864E9B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09600"/>
            <a:ext cx="6324600" cy="762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>
                <a:latin typeface="Comic Sans MS" panose="030F0702030302020204" pitchFamily="66" charset="0"/>
              </a:rPr>
              <a:t>Discussion</a:t>
            </a:r>
            <a:br>
              <a:rPr lang="en-US" sz="32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</a:br>
            <a:br>
              <a:rPr lang="en-US" sz="32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</a:br>
            <a:r>
              <a:rPr lang="en-US" sz="3200" b="1" dirty="0">
                <a:solidFill>
                  <a:schemeClr val="tx1"/>
                </a:solidFill>
                <a:effectLst/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4100" name="Slide Number Placeholder 4">
            <a:extLst>
              <a:ext uri="{FF2B5EF4-FFF2-40B4-BE49-F238E27FC236}">
                <a16:creationId xmlns:a16="http://schemas.microsoft.com/office/drawing/2014/main" id="{6153B577-2B6E-D616-B65A-3AD42DD2BE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Steffen Döbert, SY-RF</a:t>
            </a:r>
            <a:endParaRPr lang="en-US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89E324-8A83-41A5-8C29-1D386840B390}"/>
              </a:ext>
            </a:extLst>
          </p:cNvPr>
          <p:cNvSpPr txBox="1"/>
          <p:nvPr/>
        </p:nvSpPr>
        <p:spPr>
          <a:xfrm>
            <a:off x="685800" y="762000"/>
            <a:ext cx="792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 We would like to break down the machine in several sectors with  a length and a cross-section, will generate table (see preliminary example below)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Will provide data of main building blocks either per meter or per unit and number of units.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Attention some updates needed with respect to shown data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0436D0-75BD-29A7-8402-A43ED4C6AD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2488230"/>
              </p:ext>
            </p:extLst>
          </p:nvPr>
        </p:nvGraphicFramePr>
        <p:xfrm>
          <a:off x="457200" y="2895600"/>
          <a:ext cx="8229600" cy="30249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1294">
                  <a:extLst>
                    <a:ext uri="{9D8B030D-6E8A-4147-A177-3AD203B41FA5}">
                      <a16:colId xmlns:a16="http://schemas.microsoft.com/office/drawing/2014/main" val="3686253697"/>
                    </a:ext>
                  </a:extLst>
                </a:gridCol>
                <a:gridCol w="740612">
                  <a:extLst>
                    <a:ext uri="{9D8B030D-6E8A-4147-A177-3AD203B41FA5}">
                      <a16:colId xmlns:a16="http://schemas.microsoft.com/office/drawing/2014/main" val="1841602067"/>
                    </a:ext>
                  </a:extLst>
                </a:gridCol>
                <a:gridCol w="787224">
                  <a:extLst>
                    <a:ext uri="{9D8B030D-6E8A-4147-A177-3AD203B41FA5}">
                      <a16:colId xmlns:a16="http://schemas.microsoft.com/office/drawing/2014/main" val="2471170690"/>
                    </a:ext>
                  </a:extLst>
                </a:gridCol>
                <a:gridCol w="823478">
                  <a:extLst>
                    <a:ext uri="{9D8B030D-6E8A-4147-A177-3AD203B41FA5}">
                      <a16:colId xmlns:a16="http://schemas.microsoft.com/office/drawing/2014/main" val="3909007859"/>
                    </a:ext>
                  </a:extLst>
                </a:gridCol>
                <a:gridCol w="1154941">
                  <a:extLst>
                    <a:ext uri="{9D8B030D-6E8A-4147-A177-3AD203B41FA5}">
                      <a16:colId xmlns:a16="http://schemas.microsoft.com/office/drawing/2014/main" val="1182161088"/>
                    </a:ext>
                  </a:extLst>
                </a:gridCol>
                <a:gridCol w="828657">
                  <a:extLst>
                    <a:ext uri="{9D8B030D-6E8A-4147-A177-3AD203B41FA5}">
                      <a16:colId xmlns:a16="http://schemas.microsoft.com/office/drawing/2014/main" val="487663369"/>
                    </a:ext>
                  </a:extLst>
                </a:gridCol>
                <a:gridCol w="1097970">
                  <a:extLst>
                    <a:ext uri="{9D8B030D-6E8A-4147-A177-3AD203B41FA5}">
                      <a16:colId xmlns:a16="http://schemas.microsoft.com/office/drawing/2014/main" val="4028803939"/>
                    </a:ext>
                  </a:extLst>
                </a:gridCol>
                <a:gridCol w="856279">
                  <a:extLst>
                    <a:ext uri="{9D8B030D-6E8A-4147-A177-3AD203B41FA5}">
                      <a16:colId xmlns:a16="http://schemas.microsoft.com/office/drawing/2014/main" val="3242762626"/>
                    </a:ext>
                  </a:extLst>
                </a:gridCol>
                <a:gridCol w="939145">
                  <a:extLst>
                    <a:ext uri="{9D8B030D-6E8A-4147-A177-3AD203B41FA5}">
                      <a16:colId xmlns:a16="http://schemas.microsoft.com/office/drawing/2014/main" val="602186524"/>
                    </a:ext>
                  </a:extLst>
                </a:gridCol>
              </a:tblGrid>
              <a:tr h="10883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Drawing 1.17999.0002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Type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Length (m)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Dimension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Shafts and caverns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Surface buildings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Materials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Comments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2288436279"/>
                  </a:ext>
                </a:extLst>
              </a:tr>
              <a:tr h="10883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(all to finalised)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(to be checked)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3849560945"/>
                  </a:ext>
                </a:extLst>
              </a:tr>
              <a:tr h="10883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1917978689"/>
                  </a:ext>
                </a:extLst>
              </a:tr>
              <a:tr h="30368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ML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7000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5.6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Done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Included in studies made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At shafts and coll. point?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 (include turn around)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All CE covered in earlier studies, check surface buildings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1678469140"/>
                  </a:ext>
                </a:extLst>
              </a:tr>
              <a:tr h="20418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BDS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4000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5.6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Done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Included in studies made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All CE covered in earlier studies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639138892"/>
                  </a:ext>
                </a:extLst>
              </a:tr>
              <a:tr h="30368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Detector(s)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NA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Cavern done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Included in studies made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Surface buiLding?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Attempt to provide overall material breakdown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3516934197"/>
                  </a:ext>
                </a:extLst>
              </a:tr>
              <a:tr h="10468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1089410967"/>
                  </a:ext>
                </a:extLst>
              </a:tr>
              <a:tr h="27532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b="1" u="none" strike="noStrike">
                          <a:effectLst/>
                        </a:rPr>
                        <a:t>DRIVE BEAM INJECTOR COMPLEX AND TRANSFER TO ML TUNNEL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DB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2300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Cut out, give dim 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Cut out and building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NA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30x9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On surface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1587708693"/>
                  </a:ext>
                </a:extLst>
              </a:tr>
              <a:tr h="2041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DL and CR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1100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Cut out?, 4x3 ?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Cut out? Buildings?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NA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Surface building?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Understand surface or cut out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3663938039"/>
                  </a:ext>
                </a:extLst>
              </a:tr>
              <a:tr h="2041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DB transfers until ML tunnel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4500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4x3 and then down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Cut out? Transfer tunnel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NA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Surface building?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Surfce/cut out and then transfer tunnel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3060938493"/>
                  </a:ext>
                </a:extLst>
              </a:tr>
              <a:tr h="10468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1254328428"/>
                  </a:ext>
                </a:extLst>
              </a:tr>
              <a:tr h="23458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800" b="1" u="none" strike="noStrike">
                          <a:effectLst/>
                        </a:rPr>
                        <a:t>MAIN BEAM INJECTOR COMPLEX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Injectors "active"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900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Surface buildings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Buildings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NA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Surface building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Buildings (no cut out?)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2893099699"/>
                  </a:ext>
                </a:extLst>
              </a:tr>
              <a:tr h="2041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Transfer to ML tunnel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3000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4x3 and then down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Same transfer tunnels as DB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NA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Surface building?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Surfce/cut out and then transfer tunnel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1153535563"/>
                  </a:ext>
                </a:extLst>
              </a:tr>
              <a:tr h="10468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DR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u="none" strike="noStrike">
                          <a:effectLst/>
                        </a:rPr>
                        <a:t>1200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Cut out?, 4x3 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Cut out and/or building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NA 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Surface building?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Specify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Building or cut out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82" marR="5182" marT="5182" marB="0" anchor="b"/>
                </a:tc>
                <a:extLst>
                  <a:ext uri="{0D108BD9-81ED-4DB2-BD59-A6C34878D82A}">
                    <a16:rowId xmlns:a16="http://schemas.microsoft.com/office/drawing/2014/main" val="2848484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1031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57200"/>
            <a:ext cx="8741362" cy="5943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71800" y="17477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Zoom into the injectors</a:t>
            </a:r>
          </a:p>
        </p:txBody>
      </p:sp>
    </p:spTree>
    <p:extLst>
      <p:ext uri="{BB962C8B-B14F-4D97-AF65-F5344CB8AC3E}">
        <p14:creationId xmlns:p14="http://schemas.microsoft.com/office/powerpoint/2010/main" val="1855073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EE1699-7936-FD32-3F53-15BC679407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14" y="837501"/>
            <a:ext cx="8556972" cy="6019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E73A6C-9718-A3C2-F155-D6654012454D}"/>
              </a:ext>
            </a:extLst>
          </p:cNvPr>
          <p:cNvSpPr txBox="1"/>
          <p:nvPr/>
        </p:nvSpPr>
        <p:spPr>
          <a:xfrm>
            <a:off x="2819400" y="2286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Infrastructure close to shafts</a:t>
            </a:r>
          </a:p>
        </p:txBody>
      </p:sp>
    </p:spTree>
    <p:extLst>
      <p:ext uri="{BB962C8B-B14F-4D97-AF65-F5344CB8AC3E}">
        <p14:creationId xmlns:p14="http://schemas.microsoft.com/office/powerpoint/2010/main" val="4125262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371600" y="774558"/>
            <a:ext cx="647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S</a:t>
            </a:r>
            <a:r>
              <a:rPr lang="en-US" sz="3600" b="1" noProof="0" dirty="0" err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chematic</a:t>
            </a:r>
            <a:r>
              <a:rPr lang="en-US" sz="3600" b="1" noProof="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 layout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09800"/>
            <a:ext cx="73914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502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371600" y="3048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noProof="0" dirty="0" err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Rf</a:t>
            </a:r>
            <a:r>
              <a:rPr lang="en-US" sz="3200" b="1" noProof="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-module cost model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609600" y="1524000"/>
            <a:ext cx="7391400" cy="5029200"/>
            <a:chOff x="609600" y="914400"/>
            <a:chExt cx="7391400" cy="50292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914400" y="4800600"/>
              <a:ext cx="7086600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9"/>
            <p:cNvSpPr/>
            <p:nvPr/>
          </p:nvSpPr>
          <p:spPr>
            <a:xfrm>
              <a:off x="1066800" y="5181600"/>
              <a:ext cx="6858000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1219200" y="5410200"/>
              <a:ext cx="152400" cy="533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2895600" y="5410200"/>
              <a:ext cx="152400" cy="533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4419600" y="5410200"/>
              <a:ext cx="152400" cy="533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5867400" y="5410200"/>
              <a:ext cx="152400" cy="533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7543800" y="5410200"/>
              <a:ext cx="152400" cy="5334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286000" y="4648200"/>
              <a:ext cx="1219200" cy="3048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733800" y="4648200"/>
              <a:ext cx="1219200" cy="3048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5181600" y="4648200"/>
              <a:ext cx="1219200" cy="3048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629400" y="4648200"/>
              <a:ext cx="1219200" cy="30480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524000" y="4343400"/>
              <a:ext cx="609600" cy="762000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143000" y="4648200"/>
              <a:ext cx="228600" cy="304800"/>
            </a:xfrm>
            <a:prstGeom prst="round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90800" y="46482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Acc 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62400" y="46482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Acc 2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10200" y="46482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Acc 3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58000" y="46482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Acc 4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24000" y="4572000"/>
              <a:ext cx="68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Quad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8200" y="42672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BPM</a:t>
              </a: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1905000" y="1447800"/>
              <a:ext cx="685800" cy="533400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Isosceles Triangle 28"/>
            <p:cNvSpPr/>
            <p:nvPr/>
          </p:nvSpPr>
          <p:spPr>
            <a:xfrm rot="5400000">
              <a:off x="1905000" y="2362200"/>
              <a:ext cx="685800" cy="533400"/>
            </a:xfrm>
            <a:prstGeom prst="triangl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09600" y="1219200"/>
              <a:ext cx="990600" cy="1828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971800" y="1828800"/>
              <a:ext cx="609600" cy="60960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5400000">
              <a:off x="1714500" y="3238500"/>
              <a:ext cx="22098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0800000">
              <a:off x="2819400" y="4343400"/>
              <a:ext cx="41148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endCxn id="29" idx="0"/>
            </p:cNvCxnSpPr>
            <p:nvPr/>
          </p:nvCxnSpPr>
          <p:spPr>
            <a:xfrm rot="5400000">
              <a:off x="2038350" y="2152650"/>
              <a:ext cx="9525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endCxn id="31" idx="2"/>
            </p:cNvCxnSpPr>
            <p:nvPr/>
          </p:nvCxnSpPr>
          <p:spPr>
            <a:xfrm>
              <a:off x="2514600" y="2133600"/>
              <a:ext cx="4572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2590800" y="4419600"/>
              <a:ext cx="4572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5334000" y="4495800"/>
              <a:ext cx="3048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6781800" y="4495800"/>
              <a:ext cx="3048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6858000" y="4267200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410200" y="4267200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43200" y="4267200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743200" y="2057400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438400" y="2057400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 rot="10800000">
              <a:off x="1600200" y="2590800"/>
              <a:ext cx="381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>
              <a:off x="1600200" y="1676400"/>
              <a:ext cx="3810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62000" y="19812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Mod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657600" y="1981200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Pulse compressor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905000" y="9144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Kly</a:t>
              </a:r>
              <a:r>
                <a:rPr lang="en-US" dirty="0"/>
                <a:t> 1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05000" y="30480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Kly</a:t>
              </a:r>
              <a:r>
                <a:rPr lang="en-US" dirty="0"/>
                <a:t> 2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5400000">
              <a:off x="3962400" y="4495800"/>
              <a:ext cx="304800" cy="0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4038600" y="4267200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362200" y="12192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50 MW, 8 </a:t>
              </a:r>
              <a:r>
                <a:rPr lang="en-US" dirty="0">
                  <a:latin typeface="Symbol" pitchFamily="18" charset="2"/>
                </a:rPr>
                <a:t>m</a:t>
              </a:r>
              <a:r>
                <a:rPr lang="en-US" dirty="0"/>
                <a:t>s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971800" y="2819400"/>
              <a:ext cx="4038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This unit is used everywhere,</a:t>
              </a:r>
            </a:p>
            <a:p>
              <a:r>
                <a:rPr lang="en-US" dirty="0"/>
                <a:t>gradient adapts for each LINAC</a:t>
              </a: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609600" y="1143000"/>
            <a:ext cx="792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Typical 2 GHz </a:t>
            </a:r>
            <a:r>
              <a:rPr lang="en-US" sz="2000" dirty="0" err="1">
                <a:latin typeface="Comic Sans MS" pitchFamily="66" charset="0"/>
              </a:rPr>
              <a:t>rf</a:t>
            </a:r>
            <a:r>
              <a:rPr lang="en-US" sz="2000" dirty="0">
                <a:latin typeface="Comic Sans MS" pitchFamily="66" charset="0"/>
              </a:rPr>
              <a:t> module including accelerators and beam line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6F5623-50E2-6E46-A662-9E1FFA495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BE3F7378-5A90-8D7A-0953-961732CBA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04800"/>
            <a:ext cx="6400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>
                <a:ln>
                  <a:noFill/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Generic transfer line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C848249C-EAD8-FE53-D2C0-B9CF061F18EA}"/>
              </a:ext>
            </a:extLst>
          </p:cNvPr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>
            <a:extLst>
              <a:ext uri="{FF2B5EF4-FFF2-40B4-BE49-F238E27FC236}">
                <a16:creationId xmlns:a16="http://schemas.microsoft.com/office/drawing/2014/main" id="{D3F4F8C5-EE58-37E2-1306-2D7312666C9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CC253A6-0BC3-0855-339F-D84E91B48A50}"/>
              </a:ext>
            </a:extLst>
          </p:cNvPr>
          <p:cNvCxnSpPr/>
          <p:nvPr/>
        </p:nvCxnSpPr>
        <p:spPr>
          <a:xfrm>
            <a:off x="914400" y="3581400"/>
            <a:ext cx="70866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0370CFC-62FA-363E-1563-9D6A6009BB50}"/>
              </a:ext>
            </a:extLst>
          </p:cNvPr>
          <p:cNvSpPr/>
          <p:nvPr/>
        </p:nvSpPr>
        <p:spPr>
          <a:xfrm>
            <a:off x="685800" y="3912462"/>
            <a:ext cx="19812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4A88CA8A-B70C-D0A2-A4AB-9375FA9FE6E3}"/>
              </a:ext>
            </a:extLst>
          </p:cNvPr>
          <p:cNvSpPr/>
          <p:nvPr/>
        </p:nvSpPr>
        <p:spPr>
          <a:xfrm>
            <a:off x="876300" y="4141062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59AE9A04-A7FF-6440-C8C8-022C38B39B71}"/>
              </a:ext>
            </a:extLst>
          </p:cNvPr>
          <p:cNvSpPr/>
          <p:nvPr/>
        </p:nvSpPr>
        <p:spPr>
          <a:xfrm>
            <a:off x="2362200" y="4167325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C87BD2AA-01AD-27FD-9DDE-90B8DABBDF13}"/>
              </a:ext>
            </a:extLst>
          </p:cNvPr>
          <p:cNvSpPr/>
          <p:nvPr/>
        </p:nvSpPr>
        <p:spPr>
          <a:xfrm>
            <a:off x="6260284" y="4220257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2684D4BC-54E1-7C7F-E0FF-CB5C94A3BA90}"/>
              </a:ext>
            </a:extLst>
          </p:cNvPr>
          <p:cNvSpPr/>
          <p:nvPr/>
        </p:nvSpPr>
        <p:spPr>
          <a:xfrm>
            <a:off x="8012884" y="4202780"/>
            <a:ext cx="152400" cy="53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81B9B8A-5080-31DB-FB2C-A70B53C28176}"/>
              </a:ext>
            </a:extLst>
          </p:cNvPr>
          <p:cNvSpPr/>
          <p:nvPr/>
        </p:nvSpPr>
        <p:spPr>
          <a:xfrm>
            <a:off x="1524000" y="3124200"/>
            <a:ext cx="609600" cy="762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6509C53-A2C9-4D12-E544-C7539579A2B4}"/>
              </a:ext>
            </a:extLst>
          </p:cNvPr>
          <p:cNvSpPr/>
          <p:nvPr/>
        </p:nvSpPr>
        <p:spPr>
          <a:xfrm>
            <a:off x="1143000" y="3429000"/>
            <a:ext cx="228600" cy="304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BFEA9C-6DD4-CA98-02BF-8BC49B05C763}"/>
              </a:ext>
            </a:extLst>
          </p:cNvPr>
          <p:cNvSpPr txBox="1"/>
          <p:nvPr/>
        </p:nvSpPr>
        <p:spPr>
          <a:xfrm>
            <a:off x="1524000" y="33528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Quad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D3DECD-8237-4A2B-7371-F65E486BD1D7}"/>
              </a:ext>
            </a:extLst>
          </p:cNvPr>
          <p:cNvSpPr txBox="1"/>
          <p:nvPr/>
        </p:nvSpPr>
        <p:spPr>
          <a:xfrm>
            <a:off x="838200" y="3048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BPM</a:t>
            </a:r>
          </a:p>
        </p:txBody>
      </p:sp>
      <p:sp>
        <p:nvSpPr>
          <p:cNvPr id="2" name="Rounded Rectangle 19">
            <a:extLst>
              <a:ext uri="{FF2B5EF4-FFF2-40B4-BE49-F238E27FC236}">
                <a16:creationId xmlns:a16="http://schemas.microsoft.com/office/drawing/2014/main" id="{B2AEFE6C-8B56-2B8D-0090-3FD1815A0D15}"/>
              </a:ext>
            </a:extLst>
          </p:cNvPr>
          <p:cNvSpPr/>
          <p:nvPr/>
        </p:nvSpPr>
        <p:spPr>
          <a:xfrm>
            <a:off x="7353300" y="3124200"/>
            <a:ext cx="609600" cy="7620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0">
            <a:extLst>
              <a:ext uri="{FF2B5EF4-FFF2-40B4-BE49-F238E27FC236}">
                <a16:creationId xmlns:a16="http://schemas.microsoft.com/office/drawing/2014/main" id="{1717DAEF-F4D7-9F23-DBB8-5F39233037E2}"/>
              </a:ext>
            </a:extLst>
          </p:cNvPr>
          <p:cNvSpPr/>
          <p:nvPr/>
        </p:nvSpPr>
        <p:spPr>
          <a:xfrm>
            <a:off x="6972300" y="3429000"/>
            <a:ext cx="228600" cy="3048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9881ED-73C6-DDA9-D430-E29B4AF73158}"/>
              </a:ext>
            </a:extLst>
          </p:cNvPr>
          <p:cNvSpPr txBox="1"/>
          <p:nvPr/>
        </p:nvSpPr>
        <p:spPr>
          <a:xfrm>
            <a:off x="7353300" y="33528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Quad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1E235F0-CA48-BBC6-2DB5-4E80739DCDFA}"/>
              </a:ext>
            </a:extLst>
          </p:cNvPr>
          <p:cNvSpPr txBox="1"/>
          <p:nvPr/>
        </p:nvSpPr>
        <p:spPr>
          <a:xfrm>
            <a:off x="6667500" y="3048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BPM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2B625F9-5F2C-C7DA-A601-CC0F25991DA9}"/>
              </a:ext>
            </a:extLst>
          </p:cNvPr>
          <p:cNvSpPr txBox="1"/>
          <p:nvPr/>
        </p:nvSpPr>
        <p:spPr>
          <a:xfrm>
            <a:off x="2209800" y="5174108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Infra structure ?</a:t>
            </a:r>
          </a:p>
          <a:p>
            <a:r>
              <a:rPr lang="en-GB" dirty="0"/>
              <a:t>Cooling, ventilation, cable trays ?</a:t>
            </a:r>
          </a:p>
        </p:txBody>
      </p:sp>
      <p:sp>
        <p:nvSpPr>
          <p:cNvPr id="57" name="Rounded Rectangle 9">
            <a:extLst>
              <a:ext uri="{FF2B5EF4-FFF2-40B4-BE49-F238E27FC236}">
                <a16:creationId xmlns:a16="http://schemas.microsoft.com/office/drawing/2014/main" id="{5ADD5F32-AD76-DC59-80BE-118843FC7B09}"/>
              </a:ext>
            </a:extLst>
          </p:cNvPr>
          <p:cNvSpPr/>
          <p:nvPr/>
        </p:nvSpPr>
        <p:spPr>
          <a:xfrm>
            <a:off x="6210300" y="3954908"/>
            <a:ext cx="19812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08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030941" y="457200"/>
            <a:ext cx="716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Cost per </a:t>
            </a:r>
            <a:r>
              <a:rPr lang="en-US" sz="3600" b="1" noProof="0" dirty="0" err="1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linac</a:t>
            </a:r>
            <a:r>
              <a:rPr lang="en-US" sz="3600" b="1" noProof="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 updated</a:t>
            </a:r>
            <a:br>
              <a:rPr lang="en-US" sz="3600" b="1" noProof="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</a:br>
            <a:r>
              <a:rPr lang="en-US" sz="3600" b="1" noProof="0" dirty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  <a:ea typeface="+mj-ea"/>
                <a:cs typeface="+mj-cs"/>
              </a:rPr>
              <a:t>380 GeV </a:t>
            </a:r>
          </a:p>
        </p:txBody>
      </p:sp>
      <p:pic>
        <p:nvPicPr>
          <p:cNvPr id="6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381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Picture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0813"/>
            <a:ext cx="10668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14944"/>
              </p:ext>
            </p:extLst>
          </p:nvPr>
        </p:nvGraphicFramePr>
        <p:xfrm>
          <a:off x="-1" y="1752600"/>
          <a:ext cx="9067801" cy="358523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503431">
                  <a:extLst>
                    <a:ext uri="{9D8B030D-6E8A-4147-A177-3AD203B41FA5}">
                      <a16:colId xmlns:a16="http://schemas.microsoft.com/office/drawing/2014/main" val="1045206341"/>
                    </a:ext>
                  </a:extLst>
                </a:gridCol>
                <a:gridCol w="551510">
                  <a:extLst>
                    <a:ext uri="{9D8B030D-6E8A-4147-A177-3AD203B41FA5}">
                      <a16:colId xmlns:a16="http://schemas.microsoft.com/office/drawing/2014/main" val="1252357499"/>
                    </a:ext>
                  </a:extLst>
                </a:gridCol>
                <a:gridCol w="512933">
                  <a:extLst>
                    <a:ext uri="{9D8B030D-6E8A-4147-A177-3AD203B41FA5}">
                      <a16:colId xmlns:a16="http://schemas.microsoft.com/office/drawing/2014/main" val="1140364446"/>
                    </a:ext>
                  </a:extLst>
                </a:gridCol>
                <a:gridCol w="809181">
                  <a:extLst>
                    <a:ext uri="{9D8B030D-6E8A-4147-A177-3AD203B41FA5}">
                      <a16:colId xmlns:a16="http://schemas.microsoft.com/office/drawing/2014/main" val="3044847327"/>
                    </a:ext>
                  </a:extLst>
                </a:gridCol>
                <a:gridCol w="651610">
                  <a:extLst>
                    <a:ext uri="{9D8B030D-6E8A-4147-A177-3AD203B41FA5}">
                      <a16:colId xmlns:a16="http://schemas.microsoft.com/office/drawing/2014/main" val="1068301067"/>
                    </a:ext>
                  </a:extLst>
                </a:gridCol>
                <a:gridCol w="649725">
                  <a:extLst>
                    <a:ext uri="{9D8B030D-6E8A-4147-A177-3AD203B41FA5}">
                      <a16:colId xmlns:a16="http://schemas.microsoft.com/office/drawing/2014/main" val="687373561"/>
                    </a:ext>
                  </a:extLst>
                </a:gridCol>
                <a:gridCol w="778339">
                  <a:extLst>
                    <a:ext uri="{9D8B030D-6E8A-4147-A177-3AD203B41FA5}">
                      <a16:colId xmlns:a16="http://schemas.microsoft.com/office/drawing/2014/main" val="1695267688"/>
                    </a:ext>
                  </a:extLst>
                </a:gridCol>
                <a:gridCol w="641986">
                  <a:extLst>
                    <a:ext uri="{9D8B030D-6E8A-4147-A177-3AD203B41FA5}">
                      <a16:colId xmlns:a16="http://schemas.microsoft.com/office/drawing/2014/main" val="2578882694"/>
                    </a:ext>
                  </a:extLst>
                </a:gridCol>
                <a:gridCol w="559064">
                  <a:extLst>
                    <a:ext uri="{9D8B030D-6E8A-4147-A177-3AD203B41FA5}">
                      <a16:colId xmlns:a16="http://schemas.microsoft.com/office/drawing/2014/main" val="3785107616"/>
                    </a:ext>
                  </a:extLst>
                </a:gridCol>
                <a:gridCol w="566620">
                  <a:extLst>
                    <a:ext uri="{9D8B030D-6E8A-4147-A177-3AD203B41FA5}">
                      <a16:colId xmlns:a16="http://schemas.microsoft.com/office/drawing/2014/main" val="35356560"/>
                    </a:ext>
                  </a:extLst>
                </a:gridCol>
                <a:gridCol w="778157">
                  <a:extLst>
                    <a:ext uri="{9D8B030D-6E8A-4147-A177-3AD203B41FA5}">
                      <a16:colId xmlns:a16="http://schemas.microsoft.com/office/drawing/2014/main" val="2878308615"/>
                    </a:ext>
                  </a:extLst>
                </a:gridCol>
                <a:gridCol w="503520">
                  <a:extLst>
                    <a:ext uri="{9D8B030D-6E8A-4147-A177-3AD203B41FA5}">
                      <a16:colId xmlns:a16="http://schemas.microsoft.com/office/drawing/2014/main" val="145233801"/>
                    </a:ext>
                  </a:extLst>
                </a:gridCol>
                <a:gridCol w="561725">
                  <a:extLst>
                    <a:ext uri="{9D8B030D-6E8A-4147-A177-3AD203B41FA5}">
                      <a16:colId xmlns:a16="http://schemas.microsoft.com/office/drawing/2014/main" val="489192292"/>
                    </a:ext>
                  </a:extLst>
                </a:gridCol>
              </a:tblGrid>
              <a:tr h="367801"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380 GeV parameters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extLst>
                  <a:ext uri="{0D108BD9-81ED-4DB2-BD59-A6C34878D82A}">
                    <a16:rowId xmlns:a16="http://schemas.microsoft.com/office/drawing/2014/main" val="2789592364"/>
                  </a:ext>
                </a:extLst>
              </a:tr>
              <a:tr h="1295105"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LINAC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 dirty="0">
                          <a:effectLst/>
                        </a:rPr>
                        <a:t>Energy Gain (MeV)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Bunch charge (10^9)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rf pulse length (ns)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Power per structure (MW)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Loaded gradient (MV/m)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 dirty="0">
                          <a:effectLst/>
                        </a:rPr>
                        <a:t>Configuration (structure/</a:t>
                      </a:r>
                      <a:br>
                        <a:rPr lang="en-GB" sz="1200" b="1" u="none" strike="noStrike" dirty="0">
                          <a:effectLst/>
                        </a:rPr>
                      </a:br>
                      <a:br>
                        <a:rPr lang="en-GB" sz="1200" b="1" u="none" strike="noStrike" dirty="0">
                          <a:effectLst/>
                        </a:rPr>
                      </a:br>
                      <a:r>
                        <a:rPr lang="en-GB" sz="1200" b="1" u="none" strike="noStrike" dirty="0">
                          <a:effectLst/>
                        </a:rPr>
                        <a:t>2 klystrons)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No of rf modules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pulse compressor gain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No of structures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Length (m)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Energy gain per module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200" b="1" u="none" strike="noStrike">
                          <a:effectLst/>
                        </a:rPr>
                        <a:t>Cost 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extLst>
                  <a:ext uri="{0D108BD9-81ED-4DB2-BD59-A6C34878D82A}">
                    <a16:rowId xmlns:a16="http://schemas.microsoft.com/office/drawing/2014/main" val="1518015408"/>
                  </a:ext>
                </a:extLst>
              </a:tr>
              <a:tr h="43573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 e- pre-injector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600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75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16.7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4.4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8.0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15.6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>
                          <a:effectLst/>
                        </a:rPr>
                        <a:t>100.2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</a:rPr>
                        <a:t>4910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extLst>
                  <a:ext uri="{0D108BD9-81ED-4DB2-BD59-A6C34878D82A}">
                    <a16:rowId xmlns:a16="http://schemas.microsoft.com/office/drawing/2014/main" val="2225136466"/>
                  </a:ext>
                </a:extLst>
              </a:tr>
              <a:tr h="350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 e+ pre-injector  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600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87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8.3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4.4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17.0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22.1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>
                          <a:effectLst/>
                        </a:rPr>
                        <a:t>33.2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</a:rPr>
                        <a:t>14730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extLst>
                  <a:ext uri="{0D108BD9-81ED-4DB2-BD59-A6C34878D82A}">
                    <a16:rowId xmlns:a16="http://schemas.microsoft.com/office/drawing/2014/main" val="2581321981"/>
                  </a:ext>
                </a:extLst>
              </a:tr>
              <a:tr h="350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injector linac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2660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2x600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77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17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3.7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105.0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204.75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>
                          <a:effectLst/>
                        </a:rPr>
                        <a:t>102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</a:rPr>
                        <a:t>63830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extLst>
                  <a:ext uri="{0D108BD9-81ED-4DB2-BD59-A6C34878D82A}">
                    <a16:rowId xmlns:a16="http://schemas.microsoft.com/office/drawing/2014/main" val="1105275165"/>
                  </a:ext>
                </a:extLst>
              </a:tr>
              <a:tr h="35028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positron drive linac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5000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600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90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19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44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4.4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176.0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343.2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>
                          <a:effectLst/>
                        </a:rPr>
                        <a:t>114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</a:rPr>
                        <a:t>108020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extLst>
                  <a:ext uri="{0D108BD9-81ED-4DB2-BD59-A6C34878D82A}">
                    <a16:rowId xmlns:a16="http://schemas.microsoft.com/office/drawing/2014/main" val="1835415952"/>
                  </a:ext>
                </a:extLst>
              </a:tr>
              <a:tr h="43573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booster linac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6140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5.6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2x600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75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18.2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3.7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225.0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>
                          <a:effectLst/>
                        </a:rPr>
                        <a:t>438.75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>
                          <a:effectLst/>
                        </a:rPr>
                        <a:t>109.2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u="none" strike="noStrike" dirty="0">
                          <a:effectLst/>
                        </a:rPr>
                        <a:t>137480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" marR="5143" marT="5143" marB="0" anchor="b"/>
                </a:tc>
                <a:extLst>
                  <a:ext uri="{0D108BD9-81ED-4DB2-BD59-A6C34878D82A}">
                    <a16:rowId xmlns:a16="http://schemas.microsoft.com/office/drawing/2014/main" val="3001290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904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799" y="152400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injector costs in PBS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676028"/>
              </p:ext>
            </p:extLst>
          </p:nvPr>
        </p:nvGraphicFramePr>
        <p:xfrm>
          <a:off x="1143000" y="692249"/>
          <a:ext cx="7238999" cy="578475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534572">
                  <a:extLst>
                    <a:ext uri="{9D8B030D-6E8A-4147-A177-3AD203B41FA5}">
                      <a16:colId xmlns:a16="http://schemas.microsoft.com/office/drawing/2014/main" val="434148335"/>
                    </a:ext>
                  </a:extLst>
                </a:gridCol>
                <a:gridCol w="534572">
                  <a:extLst>
                    <a:ext uri="{9D8B030D-6E8A-4147-A177-3AD203B41FA5}">
                      <a16:colId xmlns:a16="http://schemas.microsoft.com/office/drawing/2014/main" val="2507693035"/>
                    </a:ext>
                  </a:extLst>
                </a:gridCol>
                <a:gridCol w="935502">
                  <a:extLst>
                    <a:ext uri="{9D8B030D-6E8A-4147-A177-3AD203B41FA5}">
                      <a16:colId xmlns:a16="http://schemas.microsoft.com/office/drawing/2014/main" val="1241034845"/>
                    </a:ext>
                  </a:extLst>
                </a:gridCol>
                <a:gridCol w="2962422">
                  <a:extLst>
                    <a:ext uri="{9D8B030D-6E8A-4147-A177-3AD203B41FA5}">
                      <a16:colId xmlns:a16="http://schemas.microsoft.com/office/drawing/2014/main" val="3655857079"/>
                    </a:ext>
                  </a:extLst>
                </a:gridCol>
                <a:gridCol w="1470073">
                  <a:extLst>
                    <a:ext uri="{9D8B030D-6E8A-4147-A177-3AD203B41FA5}">
                      <a16:colId xmlns:a16="http://schemas.microsoft.com/office/drawing/2014/main" val="2240030494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val="4082930705"/>
                    </a:ext>
                  </a:extLst>
                </a:gridCol>
              </a:tblGrid>
              <a:tr h="213360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PBS 380 GeV PP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Generated : 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5671543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cmd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pbs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pbs description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relative start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duration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Microsoft Sans Serif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177370520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cmd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Mxx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pv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48402830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cmd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Pxx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pv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unit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11610013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1.1.1.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Thermoionic gun unpolarized e-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1498570841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97894678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1.1.2.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Primary e- Beam Linac for e+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60633011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108020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06215281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1.1.3.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e-/e+ Target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18738945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7000000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54644904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1.1.4.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Pre-injector Linac for e+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989291421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14730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714350031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1.1.5.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DC gun Polarised e-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47738717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81888146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1.1.6.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Pre-injector Linac for e-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4202430617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4910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1671313365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1.1.7.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Injector Linac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184425905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63830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48216063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1.1.8.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Bunching System e- for e+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80122523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591262127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1.1.9.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Transfer Lines e- to Single Targets Station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64632347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183972517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1.1.10.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Transfer Lines e+ to Injector Linac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865436394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55494255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1.1.11.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Bunching System e- for e-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07912759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141456705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1.1.12.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Pre-injector to Injector Linac Transfer Line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44189690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67492001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wu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1.1.14.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Spin Rotator e- before PDR</a:t>
                      </a:r>
                      <a:endParaRPr lang="it-IT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0y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69107637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MP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500000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CHF</a:t>
                      </a:r>
                      <a:endParaRPr lang="en-GB" sz="1100" b="1" i="0" u="none" strike="noStrike">
                        <a:solidFill>
                          <a:srgbClr val="9933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2712904667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363469147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1230544536"/>
                  </a:ext>
                </a:extLst>
              </a:tr>
              <a:tr h="129179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Booster linac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</a:endParaRPr>
                    </a:p>
                  </a:txBody>
                  <a:tcPr marL="6466" marR="6466" marT="646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6466" marR="6466" marT="6466" marB="0" anchor="b"/>
                </a:tc>
                <a:extLst>
                  <a:ext uri="{0D108BD9-81ED-4DB2-BD59-A6C34878D82A}">
                    <a16:rowId xmlns:a16="http://schemas.microsoft.com/office/drawing/2014/main" val="1365502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6666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3691</TotalTime>
  <Words>1323</Words>
  <Application>Microsoft Office PowerPoint</Application>
  <PresentationFormat>On-screen Show (4:3)</PresentationFormat>
  <Paragraphs>483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Comic Sans MS</vt:lpstr>
      <vt:lpstr>Microsoft Sans Serif</vt:lpstr>
      <vt:lpstr>Symbol</vt:lpstr>
      <vt:lpstr>Wingdings</vt:lpstr>
      <vt:lpstr>Office Theme</vt:lpstr>
      <vt:lpstr>CLIC layout 380 GeV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Klystron Test Stand</vt:lpstr>
      <vt:lpstr>PowerPoint Presentation</vt:lpstr>
      <vt:lpstr>PowerPoint Presentation</vt:lpstr>
      <vt:lpstr>Example of an injector unit</vt:lpstr>
      <vt:lpstr>Example of a CLIC main linac module (see Benno talk)</vt:lpstr>
      <vt:lpstr>CLIC klystron base module   </vt:lpstr>
      <vt:lpstr>Discussion  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doebert</dc:creator>
  <cp:lastModifiedBy>Steffen Doebert</cp:lastModifiedBy>
  <cp:revision>193</cp:revision>
  <cp:lastPrinted>2018-06-21T15:02:57Z</cp:lastPrinted>
  <dcterms:created xsi:type="dcterms:W3CDTF">2011-06-15T11:37:22Z</dcterms:created>
  <dcterms:modified xsi:type="dcterms:W3CDTF">2024-04-08T15:44:07Z</dcterms:modified>
</cp:coreProperties>
</file>