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96" r:id="rId2"/>
    <p:sldId id="294" r:id="rId3"/>
    <p:sldId id="310" r:id="rId4"/>
    <p:sldId id="271" r:id="rId5"/>
    <p:sldId id="273" r:id="rId6"/>
    <p:sldId id="299" r:id="rId7"/>
    <p:sldId id="300" r:id="rId8"/>
    <p:sldId id="308" r:id="rId9"/>
    <p:sldId id="302" r:id="rId10"/>
    <p:sldId id="303" r:id="rId11"/>
    <p:sldId id="301" r:id="rId12"/>
    <p:sldId id="309" r:id="rId13"/>
    <p:sldId id="305" r:id="rId14"/>
    <p:sldId id="28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333"/>
    <p:restoredTop sz="94686"/>
  </p:normalViewPr>
  <p:slideViewPr>
    <p:cSldViewPr snapToGrid="0" snapToObjects="1">
      <p:cViewPr varScale="1">
        <p:scale>
          <a:sx n="100" d="100"/>
          <a:sy n="100" d="100"/>
        </p:scale>
        <p:origin x="184" y="7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4/8/24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8 April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8 April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8 April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8 April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8 April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8 April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8 April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8 April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8 April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8 April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8 April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8 April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8 April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8 April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8 April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8 April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8 April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8 April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8 April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https://www.tensorflow.org/tutorials/structured_data/imbalanced_data" TargetMode="External"/><Relationship Id="rId3" Type="http://schemas.openxmlformats.org/officeDocument/2006/relationships/hyperlink" Target="https://arxiv.org/pdf/1505.04597.pdf" TargetMode="External"/><Relationship Id="rId7" Type="http://schemas.openxmlformats.org/officeDocument/2006/relationships/hyperlink" Target="https://arxiv.org/pdf/2208.13054v1.pdf" TargetMode="External"/><Relationship Id="rId2" Type="http://schemas.openxmlformats.org/officeDocument/2006/relationships/hyperlink" Target="https://www.geeksforgeeks.org/u-net-architecture-explained/" TargetMode="External"/><Relationship Id="rId1" Type="http://schemas.openxmlformats.org/officeDocument/2006/relationships/slideLayout" Target="../slideLayouts/slideLayout21.xml"/><Relationship Id="rId6" Type="http://schemas.openxmlformats.org/officeDocument/2006/relationships/hyperlink" Target="https://www.researchgate.net/publication/330244656_Feature_Pyramid_and_Hierarchical_Boosting_Network_for_Pavement_Crack_Detection" TargetMode="External"/><Relationship Id="rId5" Type="http://schemas.openxmlformats.org/officeDocument/2006/relationships/hyperlink" Target="https://github.com/MIC-DKFZ/nnUNet/blob/master/readme.md" TargetMode="External"/><Relationship Id="rId4" Type="http://schemas.openxmlformats.org/officeDocument/2006/relationships/hyperlink" Target="https://github.com/Dhananjay42/crackseg9k/tree/main/DeepLab"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US" dirty="0"/>
              <a:t>CERN Project Updates</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Jeevi Scarozza</a:t>
            </a:r>
          </a:p>
          <a:p>
            <a:r>
              <a:rPr lang="en-GB" dirty="0"/>
              <a:t>3/27/24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r>
              <a:rPr lang="en-US" dirty="0"/>
              <a:t>Dealing with Imbalanced Data</a:t>
            </a:r>
            <a:br>
              <a:rPr lang="en-US" dirty="0"/>
            </a:br>
            <a:br>
              <a:rPr lang="en-US" dirty="0"/>
            </a:br>
            <a:br>
              <a:rPr lang="en-US" dirty="0"/>
            </a:br>
            <a:endParaRPr lang="en-US" dirty="0"/>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31481C10-16D0-3641-8CF9-7AFCA4FCF4FA}" type="datetime3">
              <a:rPr lang="en-US" smtClean="0"/>
              <a:t>8 April 2024</a:t>
            </a:fld>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TextBox 6">
            <a:extLst>
              <a:ext uri="{FF2B5EF4-FFF2-40B4-BE49-F238E27FC236}">
                <a16:creationId xmlns:a16="http://schemas.microsoft.com/office/drawing/2014/main" id="{79DC0F65-9546-2F73-4B01-A45F77961C0A}"/>
              </a:ext>
            </a:extLst>
          </p:cNvPr>
          <p:cNvSpPr txBox="1"/>
          <p:nvPr/>
        </p:nvSpPr>
        <p:spPr>
          <a:xfrm>
            <a:off x="437153" y="1434806"/>
            <a:ext cx="4699272" cy="5355312"/>
          </a:xfrm>
          <a:prstGeom prst="rect">
            <a:avLst/>
          </a:prstGeom>
          <a:noFill/>
        </p:spPr>
        <p:txBody>
          <a:bodyPr wrap="square" lIns="0" tIns="0" rIns="0" bIns="0" rtlCol="0">
            <a:spAutoFit/>
          </a:bodyPr>
          <a:lstStyle/>
          <a:p>
            <a:r>
              <a:rPr lang="en-US" sz="2400" dirty="0"/>
              <a:t>Current issue:</a:t>
            </a:r>
          </a:p>
          <a:p>
            <a:endParaRPr lang="en-US" sz="2400" dirty="0"/>
          </a:p>
          <a:p>
            <a:r>
              <a:rPr lang="en-US" sz="2400" dirty="0"/>
              <a:t>The dataset suffers from class imbalance, where one class (non cracks) is significantly outnumbered by the other class. The model might prioritize accuracy by predicting the majority class, leading to poor segmentation of the minority class.</a:t>
            </a:r>
          </a:p>
          <a:p>
            <a:br>
              <a:rPr lang="en-US" sz="2400" dirty="0"/>
            </a:br>
            <a:endParaRPr lang="en-US" sz="2400" b="0" i="0" dirty="0">
              <a:solidFill>
                <a:srgbClr val="0D0D0D"/>
              </a:solidFill>
              <a:effectLst/>
              <a:highlight>
                <a:srgbClr val="FFFFFF"/>
              </a:highlight>
              <a:latin typeface="Söhne"/>
            </a:endParaRPr>
          </a:p>
          <a:p>
            <a:pPr algn="l">
              <a:buFont typeface="Arial" panose="020B0604020202020204" pitchFamily="34" charset="0"/>
              <a:buChar char="•"/>
            </a:pPr>
            <a:endParaRPr lang="en-US" sz="2400" b="0" i="0" dirty="0">
              <a:solidFill>
                <a:srgbClr val="0D0D0D"/>
              </a:solidFill>
              <a:effectLst/>
              <a:highlight>
                <a:srgbClr val="FFFFFF"/>
              </a:highlight>
              <a:latin typeface="Söhne"/>
            </a:endParaRPr>
          </a:p>
          <a:p>
            <a:br>
              <a:rPr lang="en-US" dirty="0"/>
            </a:br>
            <a:endParaRPr lang="en-US" dirty="0"/>
          </a:p>
        </p:txBody>
      </p:sp>
      <p:pic>
        <p:nvPicPr>
          <p:cNvPr id="6" name="Picture 5">
            <a:extLst>
              <a:ext uri="{FF2B5EF4-FFF2-40B4-BE49-F238E27FC236}">
                <a16:creationId xmlns:a16="http://schemas.microsoft.com/office/drawing/2014/main" id="{EB53535B-BE74-2437-53C8-0001AC3171EF}"/>
              </a:ext>
            </a:extLst>
          </p:cNvPr>
          <p:cNvPicPr>
            <a:picLocks noChangeAspect="1"/>
          </p:cNvPicPr>
          <p:nvPr/>
        </p:nvPicPr>
        <p:blipFill>
          <a:blip r:embed="rId2"/>
          <a:stretch>
            <a:fillRect/>
          </a:stretch>
        </p:blipFill>
        <p:spPr>
          <a:xfrm>
            <a:off x="5605737" y="1565077"/>
            <a:ext cx="5892115" cy="3727845"/>
          </a:xfrm>
          <a:prstGeom prst="rect">
            <a:avLst/>
          </a:prstGeom>
        </p:spPr>
      </p:pic>
    </p:spTree>
    <p:extLst>
      <p:ext uri="{BB962C8B-B14F-4D97-AF65-F5344CB8AC3E}">
        <p14:creationId xmlns:p14="http://schemas.microsoft.com/office/powerpoint/2010/main" val="3286843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r>
              <a:rPr lang="en-US" dirty="0"/>
              <a:t>Developing Model</a:t>
            </a:r>
            <a:br>
              <a:rPr lang="en-US" dirty="0"/>
            </a:br>
            <a:br>
              <a:rPr lang="en-US" dirty="0"/>
            </a:br>
            <a:br>
              <a:rPr lang="en-US" dirty="0"/>
            </a:br>
            <a:endParaRPr lang="en-US" dirty="0"/>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31481C10-16D0-3641-8CF9-7AFCA4FCF4FA}" type="datetime3">
              <a:rPr lang="en-US" smtClean="0"/>
              <a:t>8 April 2024</a:t>
            </a:fld>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extBox 6">
            <a:extLst>
              <a:ext uri="{FF2B5EF4-FFF2-40B4-BE49-F238E27FC236}">
                <a16:creationId xmlns:a16="http://schemas.microsoft.com/office/drawing/2014/main" id="{79DC0F65-9546-2F73-4B01-A45F77961C0A}"/>
              </a:ext>
            </a:extLst>
          </p:cNvPr>
          <p:cNvSpPr txBox="1"/>
          <p:nvPr/>
        </p:nvSpPr>
        <p:spPr>
          <a:xfrm>
            <a:off x="407986" y="1197504"/>
            <a:ext cx="8044637" cy="5355312"/>
          </a:xfrm>
          <a:prstGeom prst="rect">
            <a:avLst/>
          </a:prstGeom>
          <a:noFill/>
        </p:spPr>
        <p:txBody>
          <a:bodyPr wrap="square" lIns="0" tIns="0" rIns="0" bIns="0" rtlCol="0">
            <a:spAutoFit/>
          </a:bodyPr>
          <a:lstStyle/>
          <a:p>
            <a:pPr algn="l">
              <a:buFont typeface="Arial" panose="020B0604020202020204" pitchFamily="34" charset="0"/>
              <a:buChar char="•"/>
            </a:pPr>
            <a:r>
              <a:rPr lang="en-US" sz="2400" b="0" i="0" dirty="0">
                <a:solidFill>
                  <a:srgbClr val="0D0D0D"/>
                </a:solidFill>
                <a:effectLst/>
                <a:highlight>
                  <a:srgbClr val="FFFFFF"/>
                </a:highlight>
                <a:latin typeface="Söhne"/>
              </a:rPr>
              <a:t>Scaling by weighting is a technique used to address the imbalance in the dataset by assigning different weights to each class during training.</a:t>
            </a:r>
          </a:p>
          <a:p>
            <a:pPr algn="l"/>
            <a:endParaRPr lang="en-US" sz="2400" b="0" i="0" dirty="0">
              <a:solidFill>
                <a:srgbClr val="0D0D0D"/>
              </a:solidFill>
              <a:effectLst/>
              <a:highlight>
                <a:srgbClr val="FFFFFF"/>
              </a:highlight>
              <a:latin typeface="Söhne"/>
            </a:endParaRPr>
          </a:p>
          <a:p>
            <a:pPr algn="l">
              <a:buFont typeface="Arial" panose="020B0604020202020204" pitchFamily="34" charset="0"/>
              <a:buChar char="•"/>
            </a:pPr>
            <a:r>
              <a:rPr lang="en-US" sz="2400" b="0" i="0" dirty="0">
                <a:solidFill>
                  <a:srgbClr val="0D0D0D"/>
                </a:solidFill>
                <a:effectLst/>
                <a:highlight>
                  <a:srgbClr val="FFFFFF"/>
                </a:highlight>
                <a:latin typeface="Söhne"/>
              </a:rPr>
              <a:t> Calculating the weights based on the class frequencies and incorporating these weights into the loss function during model training.</a:t>
            </a:r>
          </a:p>
          <a:p>
            <a:pPr algn="l">
              <a:buFont typeface="Arial" panose="020B0604020202020204" pitchFamily="34" charset="0"/>
              <a:buChar char="•"/>
            </a:pPr>
            <a:endParaRPr lang="en-US" sz="2400" dirty="0">
              <a:solidFill>
                <a:srgbClr val="0D0D0D"/>
              </a:solidFill>
              <a:highlight>
                <a:srgbClr val="FFFFFF"/>
              </a:highlight>
              <a:latin typeface="Söhne"/>
            </a:endParaRPr>
          </a:p>
          <a:p>
            <a:pPr algn="l">
              <a:buFont typeface="Arial" panose="020B0604020202020204" pitchFamily="34" charset="0"/>
              <a:buChar char="•"/>
            </a:pPr>
            <a:r>
              <a:rPr lang="en-US" sz="2400" b="0" i="0" dirty="0">
                <a:solidFill>
                  <a:srgbClr val="0D0D0D"/>
                </a:solidFill>
                <a:effectLst/>
                <a:highlight>
                  <a:srgbClr val="FFFFFF"/>
                </a:highlight>
                <a:latin typeface="Söhne"/>
              </a:rPr>
              <a:t>Implementing early stopping</a:t>
            </a:r>
          </a:p>
          <a:p>
            <a:pPr algn="l"/>
            <a:endParaRPr lang="en-US" sz="2400" b="0" i="0" dirty="0">
              <a:solidFill>
                <a:srgbClr val="0D0D0D"/>
              </a:solidFill>
              <a:effectLst/>
              <a:highlight>
                <a:srgbClr val="FFFFFF"/>
              </a:highlight>
              <a:latin typeface="Söhne"/>
            </a:endParaRPr>
          </a:p>
          <a:p>
            <a:pPr algn="l"/>
            <a:endParaRPr lang="en-US" sz="2400" b="1" i="0" dirty="0">
              <a:solidFill>
                <a:srgbClr val="0D0D0D"/>
              </a:solidFill>
              <a:effectLst/>
              <a:highlight>
                <a:srgbClr val="FFFFFF"/>
              </a:highlight>
              <a:latin typeface="Söhne"/>
            </a:endParaRPr>
          </a:p>
          <a:p>
            <a:br>
              <a:rPr lang="en-US" sz="2400" dirty="0"/>
            </a:br>
            <a:endParaRPr lang="en-US" sz="2400" b="0" i="0" dirty="0">
              <a:solidFill>
                <a:srgbClr val="0D0D0D"/>
              </a:solidFill>
              <a:effectLst/>
              <a:highlight>
                <a:srgbClr val="FFFFFF"/>
              </a:highlight>
              <a:latin typeface="Söhne"/>
            </a:endParaRPr>
          </a:p>
          <a:p>
            <a:br>
              <a:rPr lang="en-US" dirty="0"/>
            </a:br>
            <a:endParaRPr lang="en-US" dirty="0"/>
          </a:p>
        </p:txBody>
      </p:sp>
      <p:pic>
        <p:nvPicPr>
          <p:cNvPr id="6" name="Picture 5">
            <a:extLst>
              <a:ext uri="{FF2B5EF4-FFF2-40B4-BE49-F238E27FC236}">
                <a16:creationId xmlns:a16="http://schemas.microsoft.com/office/drawing/2014/main" id="{6A3764AE-0AC4-2E11-9949-C87F4BB489A4}"/>
              </a:ext>
            </a:extLst>
          </p:cNvPr>
          <p:cNvPicPr>
            <a:picLocks noChangeAspect="1"/>
          </p:cNvPicPr>
          <p:nvPr/>
        </p:nvPicPr>
        <p:blipFill>
          <a:blip r:embed="rId2"/>
          <a:stretch>
            <a:fillRect/>
          </a:stretch>
        </p:blipFill>
        <p:spPr>
          <a:xfrm>
            <a:off x="8278422" y="1393334"/>
            <a:ext cx="3913578" cy="4080675"/>
          </a:xfrm>
          <a:prstGeom prst="rect">
            <a:avLst/>
          </a:prstGeom>
        </p:spPr>
      </p:pic>
    </p:spTree>
    <p:extLst>
      <p:ext uri="{BB962C8B-B14F-4D97-AF65-F5344CB8AC3E}">
        <p14:creationId xmlns:p14="http://schemas.microsoft.com/office/powerpoint/2010/main" val="3628175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r>
              <a:rPr lang="en-US" dirty="0"/>
              <a:t>Current Issues</a:t>
            </a:r>
            <a:br>
              <a:rPr lang="en-US" dirty="0"/>
            </a:br>
            <a:br>
              <a:rPr lang="en-US" dirty="0"/>
            </a:br>
            <a:br>
              <a:rPr lang="en-US" dirty="0"/>
            </a:br>
            <a:endParaRPr lang="en-US" dirty="0"/>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31481C10-16D0-3641-8CF9-7AFCA4FCF4FA}" type="datetime3">
              <a:rPr lang="en-US" smtClean="0"/>
              <a:t>8 April 2024</a:t>
            </a:fld>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7" name="TextBox 6">
            <a:extLst>
              <a:ext uri="{FF2B5EF4-FFF2-40B4-BE49-F238E27FC236}">
                <a16:creationId xmlns:a16="http://schemas.microsoft.com/office/drawing/2014/main" id="{79DC0F65-9546-2F73-4B01-A45F77961C0A}"/>
              </a:ext>
            </a:extLst>
          </p:cNvPr>
          <p:cNvSpPr txBox="1"/>
          <p:nvPr/>
        </p:nvSpPr>
        <p:spPr>
          <a:xfrm>
            <a:off x="537846" y="1333330"/>
            <a:ext cx="4984390" cy="3877985"/>
          </a:xfrm>
          <a:prstGeom prst="rect">
            <a:avLst/>
          </a:prstGeom>
          <a:noFill/>
        </p:spPr>
        <p:txBody>
          <a:bodyPr wrap="square" lIns="0" tIns="0" rIns="0" bIns="0" rtlCol="0">
            <a:spAutoFit/>
          </a:bodyPr>
          <a:lstStyle/>
          <a:p>
            <a:pPr algn="l"/>
            <a:endParaRPr lang="en-US" sz="2400" b="1" dirty="0">
              <a:solidFill>
                <a:srgbClr val="0D0D0D"/>
              </a:solidFill>
              <a:highlight>
                <a:srgbClr val="FFFFFF"/>
              </a:highlight>
              <a:latin typeface="Söhne"/>
            </a:endParaRPr>
          </a:p>
          <a:p>
            <a:r>
              <a:rPr lang="en-US" sz="2400" b="1" dirty="0">
                <a:solidFill>
                  <a:srgbClr val="0D0D0D"/>
                </a:solidFill>
                <a:highlight>
                  <a:srgbClr val="FFFFFF"/>
                </a:highlight>
                <a:latin typeface="Söhne"/>
              </a:rPr>
              <a:t>Adjusting the model weights barely improved the class imbalance issue</a:t>
            </a:r>
          </a:p>
          <a:p>
            <a:endParaRPr lang="en-US" sz="2400" b="1" dirty="0">
              <a:solidFill>
                <a:srgbClr val="0D0D0D"/>
              </a:solidFill>
              <a:highlight>
                <a:srgbClr val="FFFFFF"/>
              </a:highlight>
              <a:latin typeface="Söhne"/>
            </a:endParaRPr>
          </a:p>
          <a:p>
            <a:endParaRPr lang="en-US" sz="2400" b="1" dirty="0">
              <a:solidFill>
                <a:srgbClr val="0D0D0D"/>
              </a:solidFill>
              <a:highlight>
                <a:srgbClr val="FFFFFF"/>
              </a:highlight>
              <a:latin typeface="Söhne"/>
            </a:endParaRPr>
          </a:p>
          <a:p>
            <a:pPr algn="l"/>
            <a:endParaRPr lang="en-US" sz="2400" b="1" dirty="0">
              <a:solidFill>
                <a:srgbClr val="0D0D0D"/>
              </a:solidFill>
              <a:highlight>
                <a:srgbClr val="FFFFFF"/>
              </a:highlight>
              <a:latin typeface="Söhne"/>
            </a:endParaRPr>
          </a:p>
          <a:p>
            <a:pPr algn="l"/>
            <a:endParaRPr lang="en-US" sz="2400" b="1" i="0" dirty="0">
              <a:solidFill>
                <a:srgbClr val="0D0D0D"/>
              </a:solidFill>
              <a:effectLst/>
              <a:highlight>
                <a:srgbClr val="FFFFFF"/>
              </a:highlight>
              <a:latin typeface="Söhne"/>
            </a:endParaRPr>
          </a:p>
          <a:p>
            <a:br>
              <a:rPr lang="en-US" sz="2400" dirty="0"/>
            </a:br>
            <a:endParaRPr lang="en-US" sz="2400" b="0" i="0" dirty="0">
              <a:solidFill>
                <a:srgbClr val="0D0D0D"/>
              </a:solidFill>
              <a:effectLst/>
              <a:highlight>
                <a:srgbClr val="FFFFFF"/>
              </a:highlight>
              <a:latin typeface="Söhne"/>
            </a:endParaRPr>
          </a:p>
          <a:p>
            <a:br>
              <a:rPr lang="en-US" dirty="0"/>
            </a:br>
            <a:endParaRPr lang="en-US" dirty="0"/>
          </a:p>
        </p:txBody>
      </p:sp>
      <p:pic>
        <p:nvPicPr>
          <p:cNvPr id="8" name="Picture 7">
            <a:extLst>
              <a:ext uri="{FF2B5EF4-FFF2-40B4-BE49-F238E27FC236}">
                <a16:creationId xmlns:a16="http://schemas.microsoft.com/office/drawing/2014/main" id="{02E6BCA8-0998-43EF-3810-8153F7DE2D31}"/>
              </a:ext>
            </a:extLst>
          </p:cNvPr>
          <p:cNvPicPr>
            <a:picLocks noChangeAspect="1"/>
          </p:cNvPicPr>
          <p:nvPr/>
        </p:nvPicPr>
        <p:blipFill>
          <a:blip r:embed="rId2"/>
          <a:stretch>
            <a:fillRect/>
          </a:stretch>
        </p:blipFill>
        <p:spPr>
          <a:xfrm>
            <a:off x="7104559" y="1822016"/>
            <a:ext cx="4984390" cy="4152064"/>
          </a:xfrm>
          <a:prstGeom prst="rect">
            <a:avLst/>
          </a:prstGeom>
        </p:spPr>
      </p:pic>
    </p:spTree>
    <p:extLst>
      <p:ext uri="{BB962C8B-B14F-4D97-AF65-F5344CB8AC3E}">
        <p14:creationId xmlns:p14="http://schemas.microsoft.com/office/powerpoint/2010/main" val="1635938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r>
              <a:rPr lang="en-US" dirty="0"/>
              <a:t>Further Plans</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31481C10-16D0-3641-8CF9-7AFCA4FCF4FA}" type="datetime3">
              <a:rPr lang="en-US" smtClean="0"/>
              <a:t>8 April 2024</a:t>
            </a:fld>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TextBox 6">
            <a:extLst>
              <a:ext uri="{FF2B5EF4-FFF2-40B4-BE49-F238E27FC236}">
                <a16:creationId xmlns:a16="http://schemas.microsoft.com/office/drawing/2014/main" id="{79DC0F65-9546-2F73-4B01-A45F77961C0A}"/>
              </a:ext>
            </a:extLst>
          </p:cNvPr>
          <p:cNvSpPr txBox="1"/>
          <p:nvPr/>
        </p:nvSpPr>
        <p:spPr>
          <a:xfrm>
            <a:off x="407986" y="1197504"/>
            <a:ext cx="8044637" cy="3508653"/>
          </a:xfrm>
          <a:prstGeom prst="rect">
            <a:avLst/>
          </a:prstGeom>
          <a:noFill/>
        </p:spPr>
        <p:txBody>
          <a:bodyPr wrap="square" lIns="0" tIns="0" rIns="0" bIns="0" rtlCol="0">
            <a:spAutoFit/>
          </a:bodyPr>
          <a:lstStyle/>
          <a:p>
            <a:pPr algn="l">
              <a:buFont typeface="Arial" panose="020B0604020202020204" pitchFamily="34" charset="0"/>
              <a:buChar char="•"/>
            </a:pPr>
            <a:r>
              <a:rPr lang="en-US" sz="2400" dirty="0">
                <a:solidFill>
                  <a:srgbClr val="0D0D0D"/>
                </a:solidFill>
                <a:highlight>
                  <a:srgbClr val="FFFFFF"/>
                </a:highlight>
                <a:latin typeface="Söhne"/>
              </a:rPr>
              <a:t>Fixing the </a:t>
            </a:r>
            <a:r>
              <a:rPr lang="en-US" sz="2400" dirty="0" err="1">
                <a:solidFill>
                  <a:srgbClr val="0D0D0D"/>
                </a:solidFill>
                <a:highlight>
                  <a:srgbClr val="FFFFFF"/>
                </a:highlight>
                <a:latin typeface="Söhne"/>
              </a:rPr>
              <a:t>Keras</a:t>
            </a:r>
            <a:r>
              <a:rPr lang="en-US" sz="2400" dirty="0">
                <a:solidFill>
                  <a:srgbClr val="0D0D0D"/>
                </a:solidFill>
                <a:highlight>
                  <a:srgbClr val="FFFFFF"/>
                </a:highlight>
                <a:latin typeface="Söhne"/>
              </a:rPr>
              <a:t> model, then testing on LHC images.</a:t>
            </a:r>
          </a:p>
          <a:p>
            <a:pPr algn="l">
              <a:buFont typeface="Arial" panose="020B0604020202020204" pitchFamily="34" charset="0"/>
              <a:buChar char="•"/>
            </a:pPr>
            <a:endParaRPr lang="en-US" sz="2400" dirty="0">
              <a:solidFill>
                <a:srgbClr val="0D0D0D"/>
              </a:solidFill>
              <a:highlight>
                <a:srgbClr val="FFFFFF"/>
              </a:highlight>
              <a:latin typeface="Söhne"/>
            </a:endParaRPr>
          </a:p>
          <a:p>
            <a:pPr algn="l">
              <a:buFont typeface="Arial" panose="020B0604020202020204" pitchFamily="34" charset="0"/>
              <a:buChar char="•"/>
            </a:pPr>
            <a:r>
              <a:rPr lang="en-US" sz="2400" dirty="0" err="1">
                <a:solidFill>
                  <a:srgbClr val="0D0D0D"/>
                </a:solidFill>
                <a:highlight>
                  <a:srgbClr val="FFFFFF"/>
                </a:highlight>
                <a:latin typeface="Söhne"/>
              </a:rPr>
              <a:t>Deeplab</a:t>
            </a:r>
            <a:r>
              <a:rPr lang="en-US" sz="2400" dirty="0">
                <a:solidFill>
                  <a:srgbClr val="0D0D0D"/>
                </a:solidFill>
                <a:highlight>
                  <a:srgbClr val="FFFFFF"/>
                </a:highlight>
                <a:latin typeface="Söhne"/>
              </a:rPr>
              <a:t> V3+ (tried to implement from Gitlab but was outdated)</a:t>
            </a:r>
          </a:p>
          <a:p>
            <a:pPr algn="l"/>
            <a:r>
              <a:rPr lang="en-US" sz="2400" dirty="0">
                <a:solidFill>
                  <a:srgbClr val="0D0D0D"/>
                </a:solidFill>
                <a:highlight>
                  <a:srgbClr val="FFFFFF"/>
                </a:highlight>
                <a:latin typeface="Söhne"/>
              </a:rPr>
              <a:t>- Finding updated code</a:t>
            </a:r>
          </a:p>
          <a:p>
            <a:pPr algn="l"/>
            <a:endParaRPr lang="en-US" sz="2400" dirty="0">
              <a:solidFill>
                <a:srgbClr val="0D0D0D"/>
              </a:solidFill>
              <a:highlight>
                <a:srgbClr val="FFFFFF"/>
              </a:highlight>
              <a:latin typeface="Söhne"/>
            </a:endParaRPr>
          </a:p>
          <a:p>
            <a:pPr algn="l">
              <a:buFont typeface="Arial" panose="020B0604020202020204" pitchFamily="34" charset="0"/>
              <a:buChar char="•"/>
            </a:pPr>
            <a:r>
              <a:rPr lang="en-US" sz="2400" dirty="0" err="1">
                <a:solidFill>
                  <a:srgbClr val="0D0D0D"/>
                </a:solidFill>
                <a:highlight>
                  <a:srgbClr val="FFFFFF"/>
                </a:highlight>
                <a:latin typeface="Söhne"/>
              </a:rPr>
              <a:t>NNUnet</a:t>
            </a:r>
            <a:r>
              <a:rPr lang="en-US" sz="2400" dirty="0">
                <a:solidFill>
                  <a:srgbClr val="0D0D0D"/>
                </a:solidFill>
                <a:highlight>
                  <a:srgbClr val="FFFFFF"/>
                </a:highlight>
                <a:latin typeface="Söhne"/>
              </a:rPr>
              <a:t> Model (Gitlab): </a:t>
            </a:r>
            <a:r>
              <a:rPr lang="en-US" sz="2400" b="0" i="0" dirty="0">
                <a:solidFill>
                  <a:srgbClr val="1F2328"/>
                </a:solidFill>
                <a:effectLst/>
                <a:highlight>
                  <a:srgbClr val="FFFFFF"/>
                </a:highlight>
                <a:latin typeface="-apple-system"/>
              </a:rPr>
              <a:t>fully automatically configures an entire segmentation pipeline</a:t>
            </a:r>
            <a:endParaRPr lang="en-US" sz="2400" dirty="0">
              <a:solidFill>
                <a:srgbClr val="0D0D0D"/>
              </a:solidFill>
              <a:highlight>
                <a:srgbClr val="FFFFFF"/>
              </a:highlight>
              <a:latin typeface="Söhne"/>
            </a:endParaRPr>
          </a:p>
          <a:p>
            <a:pPr algn="l"/>
            <a:endParaRPr lang="en-US" sz="2400" dirty="0">
              <a:solidFill>
                <a:srgbClr val="0D0D0D"/>
              </a:solidFill>
              <a:highlight>
                <a:srgbClr val="FFFFFF"/>
              </a:highlight>
              <a:latin typeface="Söhne"/>
            </a:endParaRPr>
          </a:p>
          <a:p>
            <a:pPr algn="l"/>
            <a:br>
              <a:rPr lang="en-US" dirty="0"/>
            </a:br>
            <a:endParaRPr lang="en-US" dirty="0"/>
          </a:p>
        </p:txBody>
      </p:sp>
    </p:spTree>
    <p:extLst>
      <p:ext uri="{BB962C8B-B14F-4D97-AF65-F5344CB8AC3E}">
        <p14:creationId xmlns:p14="http://schemas.microsoft.com/office/powerpoint/2010/main" val="2701478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D295142-84F9-078E-B367-DA3D36F30D76}"/>
              </a:ext>
            </a:extLst>
          </p:cNvPr>
          <p:cNvSpPr txBox="1"/>
          <p:nvPr/>
        </p:nvSpPr>
        <p:spPr>
          <a:xfrm>
            <a:off x="797313" y="1538868"/>
            <a:ext cx="10950402" cy="8063746"/>
          </a:xfrm>
          <a:prstGeom prst="rect">
            <a:avLst/>
          </a:prstGeom>
          <a:noFill/>
        </p:spPr>
        <p:txBody>
          <a:bodyPr wrap="square" lIns="0" tIns="0" rIns="0" bIns="0" rtlCol="0">
            <a:spAutoFit/>
          </a:bodyPr>
          <a:lstStyle/>
          <a:p>
            <a:pPr algn="l"/>
            <a:r>
              <a:rPr lang="en-US" sz="1400" dirty="0">
                <a:hlinkClick r:id="rId2"/>
              </a:rPr>
              <a:t>https://www.geeksforgeeks.org/u-net-architecture-explained/</a:t>
            </a:r>
            <a:endParaRPr lang="en-US" sz="1400" dirty="0"/>
          </a:p>
          <a:p>
            <a:pPr algn="l"/>
            <a:endParaRPr lang="en-US" sz="1400" dirty="0"/>
          </a:p>
          <a:p>
            <a:pPr algn="l"/>
            <a:r>
              <a:rPr lang="en-US" sz="1400" dirty="0">
                <a:hlinkClick r:id="rId3"/>
              </a:rPr>
              <a:t>https://arxiv.org/pdf/1505.04597.pdf</a:t>
            </a:r>
            <a:endParaRPr lang="en-US" sz="1400" dirty="0"/>
          </a:p>
          <a:p>
            <a:pPr algn="l"/>
            <a:endParaRPr lang="en-US" sz="1400" dirty="0"/>
          </a:p>
          <a:p>
            <a:r>
              <a:rPr lang="en-US" sz="1400" dirty="0">
                <a:effectLst/>
                <a:latin typeface="Times New Roman" panose="02020603050405020304" pitchFamily="18" charset="0"/>
                <a:ea typeface="Times New Roman" panose="02020603050405020304" pitchFamily="18" charset="0"/>
                <a:hlinkClick r:id="rId4"/>
              </a:rPr>
              <a:t>https://github.com/Dhananjay42/crackseg9k/tree/main/DeepLab</a:t>
            </a:r>
            <a:endParaRPr lang="en-US" sz="1400" dirty="0">
              <a:effectLst/>
              <a:latin typeface="Times New Roman" panose="02020603050405020304" pitchFamily="18" charset="0"/>
              <a:ea typeface="Times New Roman" panose="02020603050405020304" pitchFamily="18" charset="0"/>
            </a:endParaRPr>
          </a:p>
          <a:p>
            <a:pPr algn="l"/>
            <a:endParaRPr lang="en-US" sz="1400" dirty="0">
              <a:latin typeface="Times New Roman" panose="02020603050405020304" pitchFamily="18" charset="0"/>
            </a:endParaRPr>
          </a:p>
          <a:p>
            <a:pPr algn="l"/>
            <a:r>
              <a:rPr lang="en-US" sz="1400" u="sng" kern="0" dirty="0">
                <a:solidFill>
                  <a:srgbClr val="467886"/>
                </a:solidFill>
                <a:effectLst/>
                <a:latin typeface="Times New Roman" panose="02020603050405020304" pitchFamily="18" charset="0"/>
                <a:ea typeface="Times New Roman" panose="02020603050405020304" pitchFamily="18" charset="0"/>
                <a:hlinkClick r:id="rId5"/>
              </a:rPr>
              <a:t>https://github.com/MIC-DKFZ/nnUNet/blob/master/readme.md</a:t>
            </a:r>
            <a:r>
              <a:rPr lang="en-US" sz="1400" dirty="0">
                <a:effectLst/>
              </a:rPr>
              <a:t> </a:t>
            </a:r>
          </a:p>
          <a:p>
            <a:pPr algn="l"/>
            <a:endParaRPr lang="en-US" sz="1400" dirty="0">
              <a:latin typeface="Times New Roman" panose="02020603050405020304" pitchFamily="18" charset="0"/>
            </a:endParaRPr>
          </a:p>
          <a:p>
            <a:r>
              <a:rPr lang="en-US" sz="1400" u="sng" dirty="0">
                <a:solidFill>
                  <a:srgbClr val="467886"/>
                </a:solidFill>
                <a:effectLst/>
                <a:latin typeface="Times New Roman" panose="02020603050405020304" pitchFamily="18" charset="0"/>
                <a:ea typeface="Times New Roman" panose="02020603050405020304" pitchFamily="18" charset="0"/>
                <a:hlinkClick r:id="rId6"/>
              </a:rPr>
              <a:t>https://www.researchgate.net/publication/330244656_Feature_Pyramid_and_Hierarchical_Boosting_Network_for_Pavement_Crack_Detection</a:t>
            </a:r>
            <a:endParaRPr lang="en-US" sz="1400" dirty="0">
              <a:effectLst/>
              <a:latin typeface="Times New Roman" panose="02020603050405020304" pitchFamily="18" charset="0"/>
              <a:ea typeface="Times New Roman" panose="02020603050405020304" pitchFamily="18" charset="0"/>
            </a:endParaRPr>
          </a:p>
          <a:p>
            <a:pPr algn="l"/>
            <a:endParaRPr lang="en-US" sz="1400" dirty="0">
              <a:effectLst/>
              <a:latin typeface="Times New Roman" panose="02020603050405020304" pitchFamily="18" charset="0"/>
            </a:endParaRPr>
          </a:p>
          <a:p>
            <a:pPr algn="l"/>
            <a:r>
              <a:rPr lang="en-US" sz="1400" dirty="0">
                <a:effectLst/>
                <a:latin typeface="Times New Roman" panose="02020603050405020304" pitchFamily="18" charset="0"/>
                <a:hlinkClick r:id="rId7"/>
              </a:rPr>
              <a:t>https://arxiv.org/pdf/2208.13054v1.pdf</a:t>
            </a:r>
            <a:endParaRPr lang="en-US" sz="1400" dirty="0">
              <a:effectLst/>
              <a:latin typeface="Times New Roman" panose="02020603050405020304" pitchFamily="18" charset="0"/>
            </a:endParaRPr>
          </a:p>
          <a:p>
            <a:pPr algn="l"/>
            <a:endParaRPr lang="en-US" sz="1400" dirty="0">
              <a:latin typeface="Times New Roman" panose="02020603050405020304" pitchFamily="18" charset="0"/>
            </a:endParaRPr>
          </a:p>
          <a:p>
            <a:pPr algn="l"/>
            <a:r>
              <a:rPr lang="en-US" sz="1400" dirty="0">
                <a:latin typeface="Times New Roman" panose="02020603050405020304" pitchFamily="18" charset="0"/>
                <a:hlinkClick r:id="rId8"/>
              </a:rPr>
              <a:t>https://www.tensorflow.org/tutorials/structured_data/imbalanced_data</a:t>
            </a:r>
            <a:endParaRPr lang="en-US" sz="1400" dirty="0">
              <a:latin typeface="Times New Roman" panose="02020603050405020304" pitchFamily="18" charset="0"/>
            </a:endParaRPr>
          </a:p>
          <a:p>
            <a:pPr algn="l"/>
            <a:endParaRPr lang="en-US" dirty="0">
              <a:latin typeface="Times New Roman" panose="02020603050405020304" pitchFamily="18" charset="0"/>
            </a:endParaRPr>
          </a:p>
          <a:p>
            <a:pPr algn="l"/>
            <a:endParaRPr lang="en-US" dirty="0">
              <a:effectLst/>
              <a:latin typeface="Times New Roman" panose="02020603050405020304" pitchFamily="18" charset="0"/>
            </a:endParaRPr>
          </a:p>
          <a:p>
            <a:pPr algn="l"/>
            <a:endParaRPr lang="en-US" dirty="0">
              <a:latin typeface="Times New Roman" panose="02020603050405020304" pitchFamily="18" charset="0"/>
            </a:endParaRPr>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p:txBody>
      </p:sp>
      <p:sp>
        <p:nvSpPr>
          <p:cNvPr id="4" name="TextBox 3">
            <a:extLst>
              <a:ext uri="{FF2B5EF4-FFF2-40B4-BE49-F238E27FC236}">
                <a16:creationId xmlns:a16="http://schemas.microsoft.com/office/drawing/2014/main" id="{06D7EBB6-7EBE-7C08-9D32-99859C32A580}"/>
              </a:ext>
            </a:extLst>
          </p:cNvPr>
          <p:cNvSpPr txBox="1"/>
          <p:nvPr/>
        </p:nvSpPr>
        <p:spPr>
          <a:xfrm>
            <a:off x="657829" y="405091"/>
            <a:ext cx="6099716" cy="707886"/>
          </a:xfrm>
          <a:prstGeom prst="rect">
            <a:avLst/>
          </a:prstGeom>
          <a:noFill/>
        </p:spPr>
        <p:txBody>
          <a:bodyPr wrap="square">
            <a:spAutoFit/>
          </a:bodyPr>
          <a:lstStyle/>
          <a:p>
            <a:r>
              <a:rPr lang="en-US" sz="4000" b="1" dirty="0"/>
              <a:t>Sources</a:t>
            </a:r>
            <a:endParaRPr lang="en-US" sz="4000" dirty="0"/>
          </a:p>
        </p:txBody>
      </p:sp>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467849" cy="4608512"/>
          </a:xfrm>
        </p:spPr>
        <p:txBody>
          <a:bodyPr/>
          <a:lstStyle/>
          <a:p>
            <a:pPr rtl="0">
              <a:spcBef>
                <a:spcPts val="0"/>
              </a:spcBef>
              <a:spcAft>
                <a:spcPts val="0"/>
              </a:spcAft>
            </a:pPr>
            <a:r>
              <a:rPr lang="en-US" sz="1800" i="0" u="none" strike="noStrike" dirty="0">
                <a:solidFill>
                  <a:schemeClr val="tx1"/>
                </a:solidFill>
                <a:effectLst/>
                <a:latin typeface="Nunito" pitchFamily="2" charset="77"/>
              </a:rPr>
              <a:t>Breast cancer screening: Assisting when needed</a:t>
            </a:r>
            <a:endParaRPr lang="en-US" sz="1400" dirty="0">
              <a:solidFill>
                <a:schemeClr val="tx1"/>
              </a:solidFill>
              <a:effectLst/>
            </a:endParaRPr>
          </a:p>
          <a:p>
            <a:pPr rtl="0">
              <a:spcBef>
                <a:spcPts val="0"/>
              </a:spcBef>
              <a:spcAft>
                <a:spcPts val="0"/>
              </a:spcAft>
            </a:pPr>
            <a:br>
              <a:rPr lang="en-US" sz="1400" b="0" dirty="0">
                <a:solidFill>
                  <a:schemeClr val="tx1"/>
                </a:solidFill>
                <a:effectLst/>
              </a:rPr>
            </a:br>
            <a:r>
              <a:rPr lang="en-US" sz="1800" b="0" i="0" u="none" strike="noStrike" dirty="0">
                <a:solidFill>
                  <a:schemeClr val="tx1"/>
                </a:solidFill>
                <a:effectLst/>
                <a:latin typeface="Nunito" pitchFamily="2" charset="77"/>
              </a:rPr>
              <a:t>Preprocessing and Recursive Feature Selection</a:t>
            </a:r>
            <a:endParaRPr lang="en-US" sz="1400" b="0" dirty="0">
              <a:solidFill>
                <a:schemeClr val="tx1"/>
              </a:solidFill>
              <a:effectLst/>
            </a:endParaRPr>
          </a:p>
          <a:p>
            <a:pPr rtl="0">
              <a:spcBef>
                <a:spcPts val="0"/>
              </a:spcBef>
              <a:spcAft>
                <a:spcPts val="0"/>
              </a:spcAft>
            </a:pPr>
            <a:br>
              <a:rPr lang="en-US" sz="1400" b="0" dirty="0">
                <a:solidFill>
                  <a:schemeClr val="tx1"/>
                </a:solidFill>
                <a:effectLst/>
              </a:rPr>
            </a:br>
            <a:r>
              <a:rPr lang="en-US" sz="1800" i="0" u="none" strike="noStrike" dirty="0">
                <a:solidFill>
                  <a:schemeClr val="tx1"/>
                </a:solidFill>
                <a:effectLst/>
                <a:latin typeface="Nunito" pitchFamily="2" charset="77"/>
              </a:rPr>
              <a:t>LCH Project: New</a:t>
            </a:r>
            <a:endParaRPr lang="en-US" sz="1400" dirty="0">
              <a:solidFill>
                <a:schemeClr val="tx1"/>
              </a:solidFill>
              <a:effectLst/>
            </a:endParaRPr>
          </a:p>
          <a:p>
            <a:pPr rtl="0">
              <a:spcBef>
                <a:spcPts val="0"/>
              </a:spcBef>
              <a:spcAft>
                <a:spcPts val="0"/>
              </a:spcAft>
            </a:pPr>
            <a:br>
              <a:rPr lang="en-US" sz="1400" b="0" dirty="0">
                <a:solidFill>
                  <a:schemeClr val="tx1"/>
                </a:solidFill>
                <a:effectLst/>
              </a:rPr>
            </a:br>
            <a:r>
              <a:rPr lang="en-US" sz="1800" b="0" i="0" u="none" strike="noStrike" dirty="0">
                <a:solidFill>
                  <a:schemeClr val="tx1"/>
                </a:solidFill>
                <a:effectLst/>
                <a:latin typeface="Nunito" pitchFamily="2" charset="77"/>
              </a:rPr>
              <a:t>Literature review and testing </a:t>
            </a:r>
            <a:r>
              <a:rPr lang="en-US" sz="1800" b="0" dirty="0">
                <a:solidFill>
                  <a:schemeClr val="tx1"/>
                </a:solidFill>
                <a:latin typeface="Nunito" pitchFamily="2" charset="77"/>
              </a:rPr>
              <a:t>o</a:t>
            </a:r>
            <a:r>
              <a:rPr lang="en-US" sz="1800" b="0" i="0" u="none" strike="noStrike" dirty="0">
                <a:solidFill>
                  <a:schemeClr val="tx1"/>
                </a:solidFill>
                <a:effectLst/>
                <a:latin typeface="Nunito" pitchFamily="2" charset="77"/>
              </a:rPr>
              <a:t>ut of the box </a:t>
            </a:r>
            <a:r>
              <a:rPr lang="en-US" sz="1800" b="0" dirty="0">
                <a:solidFill>
                  <a:schemeClr val="tx1"/>
                </a:solidFill>
                <a:latin typeface="Nunito" pitchFamily="2" charset="77"/>
              </a:rPr>
              <a:t>m</a:t>
            </a:r>
            <a:r>
              <a:rPr lang="en-US" sz="1800" b="0" i="0" u="none" strike="noStrike" dirty="0">
                <a:solidFill>
                  <a:schemeClr val="tx1"/>
                </a:solidFill>
                <a:effectLst/>
                <a:latin typeface="Nunito" pitchFamily="2" charset="77"/>
              </a:rPr>
              <a:t>odels</a:t>
            </a:r>
          </a:p>
          <a:p>
            <a:pPr fontAlgn="base">
              <a:spcBef>
                <a:spcPts val="1500"/>
              </a:spcBef>
            </a:pPr>
            <a:r>
              <a:rPr lang="en-US" sz="1400" b="0" dirty="0">
                <a:solidFill>
                  <a:schemeClr val="tx1"/>
                </a:solidFill>
                <a:latin typeface="Roboto" panose="02000000000000000000" pitchFamily="2" charset="0"/>
              </a:rPr>
              <a:t>Implementation of deep learning models</a:t>
            </a:r>
            <a:endParaRPr lang="en-US" sz="1400" b="0" i="0" u="none" strike="noStrike" dirty="0">
              <a:solidFill>
                <a:schemeClr val="tx1"/>
              </a:solidFill>
              <a:effectLst/>
              <a:latin typeface="Roboto" panose="02000000000000000000" pitchFamily="2" charset="0"/>
            </a:endParaRPr>
          </a:p>
          <a:p>
            <a:pPr rtl="0" fontAlgn="base">
              <a:spcBef>
                <a:spcPts val="1500"/>
              </a:spcBef>
              <a:spcAft>
                <a:spcPts val="0"/>
              </a:spcAft>
              <a:buFont typeface="Arial" panose="020B0604020202020204" pitchFamily="34" charset="0"/>
              <a:buChar char="•"/>
            </a:pPr>
            <a:r>
              <a:rPr lang="en-US" sz="1400" b="0" i="0" u="none" strike="noStrike" dirty="0">
                <a:solidFill>
                  <a:schemeClr val="tx1"/>
                </a:solidFill>
                <a:effectLst/>
                <a:latin typeface="Roboto" panose="02000000000000000000" pitchFamily="2" charset="0"/>
              </a:rPr>
              <a:t>Supervised Learning Approach</a:t>
            </a:r>
          </a:p>
          <a:p>
            <a:pPr rtl="0" fontAlgn="base">
              <a:spcBef>
                <a:spcPts val="1500"/>
              </a:spcBef>
              <a:spcAft>
                <a:spcPts val="0"/>
              </a:spcAft>
            </a:pPr>
            <a:r>
              <a:rPr lang="en-US" sz="1400" b="0" dirty="0">
                <a:solidFill>
                  <a:schemeClr val="tx1"/>
                </a:solidFill>
                <a:latin typeface="Roboto" panose="02000000000000000000" pitchFamily="2" charset="0"/>
              </a:rPr>
              <a:t>Feature pyramid networks, and </a:t>
            </a:r>
            <a:r>
              <a:rPr lang="en-US" sz="1400" b="0" dirty="0" err="1">
                <a:solidFill>
                  <a:schemeClr val="tx1"/>
                </a:solidFill>
                <a:latin typeface="Roboto" panose="02000000000000000000" pitchFamily="2" charset="0"/>
              </a:rPr>
              <a:t>Unet</a:t>
            </a:r>
            <a:r>
              <a:rPr lang="en-US" sz="1400" b="0" dirty="0">
                <a:solidFill>
                  <a:schemeClr val="tx1"/>
                </a:solidFill>
                <a:latin typeface="Roboto" panose="02000000000000000000" pitchFamily="2" charset="0"/>
              </a:rPr>
              <a:t> models</a:t>
            </a:r>
            <a:endParaRPr lang="en-US" sz="1400" b="0" i="0" u="none" strike="noStrike" dirty="0">
              <a:solidFill>
                <a:schemeClr val="tx1"/>
              </a:solidFill>
              <a:effectLst/>
              <a:latin typeface="Roboto" panose="02000000000000000000" pitchFamily="2" charset="0"/>
            </a:endParaRPr>
          </a:p>
          <a:p>
            <a:pPr rtl="0">
              <a:spcBef>
                <a:spcPts val="0"/>
              </a:spcBef>
              <a:spcAft>
                <a:spcPts val="0"/>
              </a:spcAft>
            </a:pPr>
            <a:endParaRPr lang="en-US" sz="1400" b="0" dirty="0">
              <a:solidFill>
                <a:schemeClr val="tx1"/>
              </a:solidFill>
              <a:effectLst/>
            </a:endParaRPr>
          </a:p>
          <a:p>
            <a:br>
              <a:rPr lang="en-US" sz="1400" dirty="0">
                <a:solidFill>
                  <a:schemeClr val="tx1"/>
                </a:solidFill>
              </a:rPr>
            </a:br>
            <a:endParaRPr lang="en-US" dirty="0">
              <a:solidFill>
                <a:schemeClr val="tx1"/>
              </a:solidFill>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Project Status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5AE7510E-7CE3-EF42-A7A2-0B9C737939B5}" type="datetime3">
              <a:rPr lang="en-US" smtClean="0"/>
              <a:t>8 April 2024</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Rectangle 6">
            <a:extLst>
              <a:ext uri="{FF2B5EF4-FFF2-40B4-BE49-F238E27FC236}">
                <a16:creationId xmlns:a16="http://schemas.microsoft.com/office/drawing/2014/main" id="{A5239D81-2D90-A174-AD39-373DD2BA736B}"/>
              </a:ext>
            </a:extLst>
          </p:cNvPr>
          <p:cNvSpPr/>
          <p:nvPr/>
        </p:nvSpPr>
        <p:spPr>
          <a:xfrm>
            <a:off x="3251994" y="6378417"/>
            <a:ext cx="3711167" cy="479583"/>
          </a:xfrm>
          <a:prstGeom prst="rect">
            <a:avLst/>
          </a:prstGeom>
          <a:solidFill>
            <a:schemeClr val="accent2"/>
          </a:solidFill>
          <a:ln>
            <a:noFill/>
          </a:ln>
        </p:spPr>
        <p:style>
          <a:lnRef idx="1">
            <a:schemeClr val="accent1"/>
          </a:lnRef>
          <a:fillRef idx="1">
            <a:schemeClr val="accent1"/>
          </a:fillRef>
          <a:effectRef idx="0">
            <a:schemeClr val="accent1"/>
          </a:effectRef>
          <a:fontRef idx="minor">
            <a:schemeClr val="lt1"/>
          </a:fontRef>
        </p:style>
        <p:txBody>
          <a:bodyPr lIns="274320" tIns="137160" rIns="274320" bIns="137160" rtlCol="0" anchor="ctr" anchorCtr="0"/>
          <a:lstStyle/>
          <a:p>
            <a:pPr algn="ctr">
              <a:spcBef>
                <a:spcPts val="300"/>
              </a:spcBef>
            </a:pPr>
            <a:r>
              <a:rPr lang="en-US" sz="800" dirty="0"/>
              <a:t>This part edit by "Insert &gt; Header and Footer”</a:t>
            </a:r>
            <a:endParaRPr lang="en-US" sz="1400" dirty="0">
              <a:solidFill>
                <a:schemeClr val="tx2"/>
              </a:solidFill>
            </a:endParaRPr>
          </a:p>
        </p:txBody>
      </p:sp>
    </p:spTree>
    <p:extLst>
      <p:ext uri="{BB962C8B-B14F-4D97-AF65-F5344CB8AC3E}">
        <p14:creationId xmlns:p14="http://schemas.microsoft.com/office/powerpoint/2010/main" val="2747146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7">
            <a:extLst>
              <a:ext uri="{FF2B5EF4-FFF2-40B4-BE49-F238E27FC236}">
                <a16:creationId xmlns:a16="http://schemas.microsoft.com/office/drawing/2014/main" id="{B903A384-1D2C-2744-A0EE-759ABE48BAFE}"/>
              </a:ext>
            </a:extLst>
          </p:cNvPr>
          <p:cNvPicPr>
            <a:picLocks noChangeAspect="1"/>
          </p:cNvPicPr>
          <p:nvPr/>
        </p:nvPicPr>
        <p:blipFill rotWithShape="1">
          <a:blip r:embed="rId2"/>
          <a:srcRect b="632"/>
          <a:stretch/>
        </p:blipFill>
        <p:spPr>
          <a:xfrm>
            <a:off x="9940" y="2004"/>
            <a:ext cx="12195020" cy="6287586"/>
          </a:xfrm>
          <a:prstGeom prst="rect">
            <a:avLst/>
          </a:prstGeom>
          <a:ln>
            <a:noFill/>
          </a:ln>
        </p:spPr>
      </p:pic>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a:xfrm>
            <a:off x="407989" y="990600"/>
            <a:ext cx="5205411" cy="5210175"/>
          </a:xfrm>
        </p:spPr>
        <p:txBody>
          <a:bodyPr>
            <a:normAutofit/>
          </a:bodyPr>
          <a:lstStyle/>
          <a:p>
            <a:r>
              <a:rPr lang="en-US" dirty="0" err="1"/>
              <a:t>Deeplab</a:t>
            </a:r>
            <a:r>
              <a:rPr lang="en-US" dirty="0"/>
              <a:t> V3 plus performs best (feature pyramid network)</a:t>
            </a:r>
            <a:br>
              <a:rPr lang="en-US" dirty="0"/>
            </a:br>
            <a:endParaRPr lang="en-US" dirty="0"/>
          </a:p>
          <a:p>
            <a:r>
              <a:rPr lang="en-US" dirty="0"/>
              <a:t>Best on linear cracks</a:t>
            </a:r>
          </a:p>
          <a:p>
            <a:endParaRPr lang="en-US" dirty="0"/>
          </a:p>
          <a:p>
            <a:r>
              <a:rPr lang="en-US" dirty="0"/>
              <a:t>Why is crack detection difficult?</a:t>
            </a:r>
          </a:p>
          <a:p>
            <a:endParaRPr lang="en-US" dirty="0"/>
          </a:p>
          <a:p>
            <a:r>
              <a:rPr lang="en-US" dirty="0"/>
              <a:t>Noise and distortions</a:t>
            </a:r>
          </a:p>
          <a:p>
            <a:endParaRPr lang="en-US" dirty="0"/>
          </a:p>
          <a:p>
            <a:r>
              <a:rPr lang="en-US" dirty="0"/>
              <a:t>Most existing work has been developed on one type of dataset (</a:t>
            </a:r>
            <a:r>
              <a:rPr lang="en-US" dirty="0" err="1"/>
              <a:t>eg</a:t>
            </a:r>
            <a:r>
              <a:rPr lang="en-US" dirty="0"/>
              <a:t>, walls, pavement)</a:t>
            </a:r>
          </a:p>
          <a:p>
            <a:endParaRPr lang="en-US" dirty="0"/>
          </a:p>
          <a:p>
            <a:r>
              <a:rPr lang="en-US" dirty="0"/>
              <a:t>Linear, webbed, branched</a:t>
            </a:r>
          </a:p>
          <a:p>
            <a:endParaRPr lang="en-US" dirty="0"/>
          </a:p>
          <a:p>
            <a:endParaRPr lang="en-US" dirty="0"/>
          </a:p>
          <a:p>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Literature Review</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4C0C8211-198C-B143-B747-7BFC5456AFD6}" type="datetime3">
              <a:rPr lang="en-US" smtClean="0"/>
              <a:t>8 April 2024</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a:t>Presenter | Presentation Title</a:t>
            </a:r>
            <a:endParaRPr lang="en-US" dirty="0"/>
          </a:p>
        </p:txBody>
      </p:sp>
      <p:pic>
        <p:nvPicPr>
          <p:cNvPr id="7" name="Picture 6">
            <a:extLst>
              <a:ext uri="{FF2B5EF4-FFF2-40B4-BE49-F238E27FC236}">
                <a16:creationId xmlns:a16="http://schemas.microsoft.com/office/drawing/2014/main" id="{C713737F-A8E0-CBA2-4B7F-52FF693DD594}"/>
              </a:ext>
            </a:extLst>
          </p:cNvPr>
          <p:cNvPicPr>
            <a:picLocks noChangeAspect="1"/>
          </p:cNvPicPr>
          <p:nvPr/>
        </p:nvPicPr>
        <p:blipFill>
          <a:blip r:embed="rId3"/>
          <a:stretch>
            <a:fillRect/>
          </a:stretch>
        </p:blipFill>
        <p:spPr>
          <a:xfrm>
            <a:off x="5793246" y="3145797"/>
            <a:ext cx="6388814" cy="3054619"/>
          </a:xfrm>
          <a:prstGeom prst="rect">
            <a:avLst/>
          </a:prstGeom>
        </p:spPr>
      </p:pic>
    </p:spTree>
    <p:extLst>
      <p:ext uri="{BB962C8B-B14F-4D97-AF65-F5344CB8AC3E}">
        <p14:creationId xmlns:p14="http://schemas.microsoft.com/office/powerpoint/2010/main" val="64673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p:txBody>
          <a:bodyPr/>
          <a:lstStyle/>
          <a:p>
            <a:r>
              <a:rPr lang="en-US" dirty="0"/>
              <a:t>The Dataset</a:t>
            </a:r>
          </a:p>
        </p:txBody>
      </p:sp>
      <p:sp>
        <p:nvSpPr>
          <p:cNvPr id="4" name="Content Placeholder 3">
            <a:extLst>
              <a:ext uri="{FF2B5EF4-FFF2-40B4-BE49-F238E27FC236}">
                <a16:creationId xmlns:a16="http://schemas.microsoft.com/office/drawing/2014/main" id="{2F4C65A9-C170-AE44-8D09-23070DF61E90}"/>
              </a:ext>
            </a:extLst>
          </p:cNvPr>
          <p:cNvSpPr>
            <a:spLocks noGrp="1"/>
          </p:cNvSpPr>
          <p:nvPr>
            <p:ph sz="half" idx="2"/>
          </p:nvPr>
        </p:nvSpPr>
        <p:spPr>
          <a:xfrm>
            <a:off x="403200" y="1449387"/>
            <a:ext cx="11788800" cy="4486463"/>
          </a:xfrm>
        </p:spPr>
        <p:txBody>
          <a:bodyPr>
            <a:normAutofit fontScale="40000" lnSpcReduction="20000"/>
          </a:bodyPr>
          <a:lstStyle/>
          <a:p>
            <a:pPr marL="0" indent="0">
              <a:buNone/>
            </a:pPr>
            <a:r>
              <a:rPr lang="en-US" sz="3300" dirty="0">
                <a:solidFill>
                  <a:schemeClr val="tx1"/>
                </a:solidFill>
              </a:rPr>
              <a:t>Crackseg9k dataset</a:t>
            </a:r>
          </a:p>
          <a:p>
            <a:endParaRPr lang="en-US" sz="3300" dirty="0">
              <a:solidFill>
                <a:schemeClr val="tx1"/>
              </a:solidFill>
            </a:endParaRPr>
          </a:p>
          <a:p>
            <a:r>
              <a:rPr lang="en-US" sz="3300" dirty="0">
                <a:solidFill>
                  <a:schemeClr val="tx1"/>
                </a:solidFill>
              </a:rPr>
              <a:t>Preprocessing data. Splitting and normalization</a:t>
            </a:r>
          </a:p>
          <a:p>
            <a:r>
              <a:rPr lang="en-US" sz="3300" dirty="0">
                <a:solidFill>
                  <a:schemeClr val="tx1"/>
                </a:solidFill>
              </a:rPr>
              <a:t>Normalization Process: Dividing by 255: transforms pixel values from the original range of 0 to 255 to a new range of 0 to 1.</a:t>
            </a:r>
          </a:p>
          <a:p>
            <a:endParaRPr lang="en-US" sz="3300" dirty="0">
              <a:solidFill>
                <a:schemeClr val="tx1"/>
              </a:solidFill>
            </a:endParaRPr>
          </a:p>
          <a:p>
            <a:r>
              <a:rPr lang="en-US" sz="3300" dirty="0">
                <a:solidFill>
                  <a:schemeClr val="tx1"/>
                </a:solidFill>
              </a:rPr>
              <a:t>Standard Image Size: 400x400</a:t>
            </a:r>
          </a:p>
          <a:p>
            <a:endParaRPr lang="en-US" sz="3300" dirty="0">
              <a:solidFill>
                <a:schemeClr val="tx1"/>
              </a:solidFill>
            </a:endParaRPr>
          </a:p>
          <a:p>
            <a:endParaRPr lang="en-US" sz="3300" dirty="0">
              <a:solidFill>
                <a:schemeClr val="tx1"/>
              </a:solidFill>
            </a:endParaRPr>
          </a:p>
          <a:p>
            <a:r>
              <a:rPr lang="en-US" sz="3300" dirty="0">
                <a:solidFill>
                  <a:schemeClr val="tx1"/>
                </a:solidFill>
              </a:rPr>
              <a:t>Train set: 5052 images Validation set: 631 images Test set: 632 images</a:t>
            </a:r>
          </a:p>
          <a:p>
            <a:pPr marL="0" indent="0">
              <a:buNone/>
            </a:pPr>
            <a:br>
              <a:rPr lang="en-US" sz="3300" b="0" dirty="0">
                <a:solidFill>
                  <a:schemeClr val="tx1"/>
                </a:solidFill>
              </a:rPr>
            </a:br>
            <a:endParaRPr lang="en-US" sz="3300" b="0" dirty="0">
              <a:solidFill>
                <a:schemeClr val="tx1"/>
              </a:solidFill>
            </a:endParaRPr>
          </a:p>
          <a:p>
            <a:pPr marL="0" indent="0">
              <a:buNone/>
            </a:pPr>
            <a:r>
              <a:rPr lang="en-US" sz="3300" dirty="0">
                <a:solidFill>
                  <a:schemeClr val="tx1"/>
                </a:solidFill>
              </a:rPr>
              <a:t>Training Process:</a:t>
            </a:r>
          </a:p>
          <a:p>
            <a:br>
              <a:rPr lang="en-US" sz="3300" b="0" dirty="0">
                <a:solidFill>
                  <a:schemeClr val="tx1"/>
                </a:solidFill>
              </a:rPr>
            </a:br>
            <a:r>
              <a:rPr lang="en-US" sz="3300" b="0" dirty="0">
                <a:solidFill>
                  <a:schemeClr val="tx1"/>
                </a:solidFill>
              </a:rPr>
              <a:t>Training using large amounts of labeled data to learn patterns and relationships. In my case, dataset of 9000 images of cracks.</a:t>
            </a:r>
          </a:p>
          <a:p>
            <a:br>
              <a:rPr lang="en-US" sz="3300" b="0" dirty="0">
                <a:solidFill>
                  <a:schemeClr val="tx1"/>
                </a:solidFill>
              </a:rPr>
            </a:br>
            <a:r>
              <a:rPr lang="en-US" sz="3300" b="0" dirty="0">
                <a:solidFill>
                  <a:schemeClr val="tx1"/>
                </a:solidFill>
              </a:rPr>
              <a:t>The training process involves iteratively adjusting the model's parameters to minimize the difference between predicted and actual outputs.</a:t>
            </a:r>
          </a:p>
          <a:p>
            <a:r>
              <a:rPr lang="en-US" sz="3300" b="0" dirty="0">
                <a:solidFill>
                  <a:schemeClr val="tx1"/>
                </a:solidFill>
              </a:rPr>
              <a:t>Once trained on the publicly available data, will implement on the LHC images</a:t>
            </a:r>
          </a:p>
          <a:p>
            <a:pPr marL="0" indent="0">
              <a:buNone/>
            </a:pPr>
            <a:br>
              <a:rPr lang="en-US" dirty="0">
                <a:solidFill>
                  <a:schemeClr val="tx1"/>
                </a:solidFill>
              </a:rPr>
            </a:br>
            <a:endParaRPr lang="en-US" dirty="0">
              <a:solidFill>
                <a:schemeClr val="tx1"/>
              </a:solidFill>
            </a:endParaRPr>
          </a:p>
        </p:txBody>
      </p:sp>
      <p:sp>
        <p:nvSpPr>
          <p:cNvPr id="7" name="Date Placeholder 6">
            <a:extLst>
              <a:ext uri="{FF2B5EF4-FFF2-40B4-BE49-F238E27FC236}">
                <a16:creationId xmlns:a16="http://schemas.microsoft.com/office/drawing/2014/main" id="{6624B919-5D13-7342-B90B-869F7752240A}"/>
              </a:ext>
            </a:extLst>
          </p:cNvPr>
          <p:cNvSpPr>
            <a:spLocks noGrp="1"/>
          </p:cNvSpPr>
          <p:nvPr>
            <p:ph type="dt" sz="half" idx="10"/>
          </p:nvPr>
        </p:nvSpPr>
        <p:spPr/>
        <p:txBody>
          <a:bodyPr/>
          <a:lstStyle/>
          <a:p>
            <a:fld id="{ED1159FF-CFC0-CD4E-A670-D45FEFC6C810}" type="datetime3">
              <a:rPr lang="en-US" smtClean="0"/>
              <a:t>8 April 2024</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F41BF37B-A5BF-3144-AF49-33B47285AFF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354641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dirty="0"/>
              <a:t>What are Convolutional Neural Networks</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p:txBody>
          <a:bodyPr/>
          <a:lstStyle/>
          <a:p>
            <a:r>
              <a:rPr lang="en-US" sz="1800" b="1" i="0" u="none" strike="noStrike" dirty="0">
                <a:solidFill>
                  <a:schemeClr val="tx1"/>
                </a:solidFill>
                <a:effectLst/>
                <a:latin typeface="Roboto" panose="02000000000000000000" pitchFamily="2" charset="0"/>
              </a:rPr>
              <a:t>A Convolutional Neural Network, is a type of neural network specifically designed to handle data with a grid-like structure, such as images. Images are digital representations composed of pixels organized in a matrix.</a:t>
            </a:r>
          </a:p>
          <a:p>
            <a:endParaRPr lang="en-US" sz="1800" b="1" i="0" u="none" strike="noStrike" dirty="0">
              <a:solidFill>
                <a:schemeClr val="tx1"/>
              </a:solidFill>
              <a:effectLst/>
              <a:latin typeface="Roboto" panose="02000000000000000000" pitchFamily="2" charset="0"/>
            </a:endParaRPr>
          </a:p>
          <a:p>
            <a:pPr rtl="0">
              <a:spcBef>
                <a:spcPts val="0"/>
              </a:spcBef>
              <a:spcAft>
                <a:spcPts val="0"/>
              </a:spcAft>
            </a:pPr>
            <a:r>
              <a:rPr lang="en-US" sz="1800" b="0" i="0" u="none" strike="noStrike" dirty="0">
                <a:solidFill>
                  <a:schemeClr val="tx1"/>
                </a:solidFill>
                <a:effectLst/>
                <a:latin typeface="Roboto" panose="02000000000000000000" pitchFamily="2" charset="0"/>
              </a:rPr>
              <a:t>Binary Image: Set of real numbers from 0 to 255</a:t>
            </a:r>
            <a:endParaRPr lang="en-US" sz="1400" b="0" dirty="0">
              <a:solidFill>
                <a:schemeClr val="tx1"/>
              </a:solidFill>
              <a:effectLst/>
            </a:endParaRPr>
          </a:p>
          <a:p>
            <a:pPr rtl="0">
              <a:spcBef>
                <a:spcPts val="0"/>
              </a:spcBef>
              <a:spcAft>
                <a:spcPts val="0"/>
              </a:spcAft>
            </a:pPr>
            <a:br>
              <a:rPr lang="en-US" sz="1400" b="0" dirty="0">
                <a:solidFill>
                  <a:schemeClr val="tx1"/>
                </a:solidFill>
                <a:effectLst/>
              </a:rPr>
            </a:br>
            <a:r>
              <a:rPr lang="en-US" sz="1800" b="0" i="0" u="none" strike="noStrike" dirty="0">
                <a:solidFill>
                  <a:schemeClr val="tx1"/>
                </a:solidFill>
                <a:effectLst/>
                <a:latin typeface="Roboto" panose="02000000000000000000" pitchFamily="2" charset="0"/>
              </a:rPr>
              <a:t>For color image of 28 pixels for instance. The representation is 7x4x3</a:t>
            </a:r>
            <a:endParaRPr lang="en-US" sz="1400" b="0" dirty="0">
              <a:solidFill>
                <a:schemeClr val="tx1"/>
              </a:solidFill>
              <a:effectLst/>
            </a:endParaRPr>
          </a:p>
          <a:p>
            <a:pPr rtl="0">
              <a:spcBef>
                <a:spcPts val="0"/>
              </a:spcBef>
              <a:spcAft>
                <a:spcPts val="0"/>
              </a:spcAft>
            </a:pPr>
            <a:br>
              <a:rPr lang="en-US" sz="1400" b="0" dirty="0">
                <a:solidFill>
                  <a:schemeClr val="tx1"/>
                </a:solidFill>
                <a:effectLst/>
              </a:rPr>
            </a:br>
            <a:r>
              <a:rPr lang="en-US" sz="1800" b="0" i="0" u="none" strike="noStrike" dirty="0">
                <a:solidFill>
                  <a:schemeClr val="tx1"/>
                </a:solidFill>
                <a:effectLst/>
                <a:latin typeface="Roboto" panose="02000000000000000000" pitchFamily="2" charset="0"/>
              </a:rPr>
              <a:t>3 corresponds to the RGB channels</a:t>
            </a:r>
            <a:endParaRPr lang="en-US" sz="1400" b="0" dirty="0">
              <a:solidFill>
                <a:schemeClr val="tx1"/>
              </a:solidFill>
              <a:effectLst/>
            </a:endParaRPr>
          </a:p>
          <a:p>
            <a:br>
              <a:rPr lang="en-US" sz="1400" dirty="0">
                <a:solidFill>
                  <a:schemeClr val="tx1"/>
                </a:solidFill>
              </a:rPr>
            </a:br>
            <a:endParaRPr lang="en-US" dirty="0">
              <a:solidFill>
                <a:schemeClr val="tx1"/>
              </a:solidFill>
            </a:endParaRPr>
          </a:p>
        </p:txBody>
      </p:sp>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fld id="{FDCAFE8C-7DE5-0043-B424-8099DF514DFC}" type="datetime3">
              <a:rPr lang="en-US" smtClean="0"/>
              <a:t>8 April 2024</a:t>
            </a:fld>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4" name="Content Placeholder 3">
            <a:extLst>
              <a:ext uri="{FF2B5EF4-FFF2-40B4-BE49-F238E27FC236}">
                <a16:creationId xmlns:a16="http://schemas.microsoft.com/office/drawing/2014/main" id="{589D6B9E-7EA1-1700-E645-B7A946044E94}"/>
              </a:ext>
            </a:extLst>
          </p:cNvPr>
          <p:cNvSpPr>
            <a:spLocks noGrp="1"/>
          </p:cNvSpPr>
          <p:nvPr>
            <p:ph sz="half" idx="2"/>
          </p:nvPr>
        </p:nvSpPr>
        <p:spPr/>
        <p:txBody>
          <a:bodyPr/>
          <a:lstStyle/>
          <a:p>
            <a:r>
              <a:rPr lang="en-US" dirty="0"/>
              <a:t>Color Image Example</a:t>
            </a:r>
          </a:p>
        </p:txBody>
      </p:sp>
      <p:pic>
        <p:nvPicPr>
          <p:cNvPr id="1028" name="Picture 4">
            <a:extLst>
              <a:ext uri="{FF2B5EF4-FFF2-40B4-BE49-F238E27FC236}">
                <a16:creationId xmlns:a16="http://schemas.microsoft.com/office/drawing/2014/main" id="{2D52D73C-66A1-F207-B541-8D15192E49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7440" y="1969745"/>
            <a:ext cx="4591051" cy="348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427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sz="4800" b="1" i="0" u="none" strike="noStrike" dirty="0">
                <a:effectLst/>
                <a:latin typeface="Maven Pro"/>
              </a:rPr>
              <a:t>Preparing the Model</a:t>
            </a:r>
            <a:endParaRPr lang="en-US" sz="4800" dirty="0"/>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06072"/>
            <a:ext cx="7524751" cy="4608512"/>
          </a:xfrm>
        </p:spPr>
        <p:txBody>
          <a:bodyPr>
            <a:normAutofit/>
          </a:bodyPr>
          <a:lstStyle/>
          <a:p>
            <a:r>
              <a:rPr lang="en-US" sz="1400" dirty="0">
                <a:solidFill>
                  <a:schemeClr val="tx1"/>
                </a:solidFill>
              </a:rPr>
              <a:t>What is x? </a:t>
            </a:r>
          </a:p>
          <a:p>
            <a:r>
              <a:rPr lang="en-US" sz="1400" dirty="0">
                <a:solidFill>
                  <a:schemeClr val="tx1"/>
                </a:solidFill>
              </a:rPr>
              <a:t>Algorithm takes images of cracks as input. Images are matrices (example 2d array or 3d array). Each image is constructed of pixels. Each pixel has 3 values in color images</a:t>
            </a:r>
          </a:p>
          <a:p>
            <a:br>
              <a:rPr lang="en-US" sz="1400" dirty="0">
                <a:solidFill>
                  <a:schemeClr val="tx1"/>
                </a:solidFill>
              </a:rPr>
            </a:br>
            <a:r>
              <a:rPr lang="en-US" sz="1400" dirty="0">
                <a:solidFill>
                  <a:schemeClr val="tx1"/>
                </a:solidFill>
              </a:rPr>
              <a:t>What is y?</a:t>
            </a:r>
          </a:p>
          <a:p>
            <a:r>
              <a:rPr lang="en-US" sz="1400" dirty="0">
                <a:solidFill>
                  <a:schemeClr val="tx1"/>
                </a:solidFill>
              </a:rPr>
              <a:t>Segmentation mask</a:t>
            </a:r>
          </a:p>
          <a:p>
            <a:r>
              <a:rPr lang="en-US" sz="1400" dirty="0">
                <a:solidFill>
                  <a:schemeClr val="tx1"/>
                </a:solidFill>
              </a:rPr>
              <a:t>Each pixel in the segmentation mask is labeled as a crack or not. </a:t>
            </a:r>
          </a:p>
          <a:p>
            <a:br>
              <a:rPr lang="en-US" sz="1400" dirty="0">
                <a:solidFill>
                  <a:schemeClr val="tx1"/>
                </a:solidFill>
              </a:rPr>
            </a:br>
            <a:r>
              <a:rPr lang="en-US" sz="1400" dirty="0">
                <a:solidFill>
                  <a:schemeClr val="tx1"/>
                </a:solidFill>
              </a:rPr>
              <a:t>The loss function?</a:t>
            </a:r>
          </a:p>
          <a:p>
            <a:r>
              <a:rPr lang="en-US" sz="1400" dirty="0">
                <a:solidFill>
                  <a:schemeClr val="tx1"/>
                </a:solidFill>
              </a:rPr>
              <a:t>Ground truth mask is the manual segmentation. Loss function is determined by difference between predicted mask and ground truth.</a:t>
            </a:r>
          </a:p>
          <a:p>
            <a:br>
              <a:rPr lang="en-US" sz="1400" dirty="0">
                <a:solidFill>
                  <a:schemeClr val="tx1"/>
                </a:solidFill>
              </a:rPr>
            </a:br>
            <a:r>
              <a:rPr lang="en-US" sz="1400" dirty="0">
                <a:solidFill>
                  <a:schemeClr val="tx1"/>
                </a:solidFill>
              </a:rPr>
              <a:t>We use images with cracks and segmentations to train. Then we can predict segmentation masks in new images to detect cracks.</a:t>
            </a:r>
          </a:p>
          <a:p>
            <a:br>
              <a:rPr lang="en-US" sz="1400" dirty="0">
                <a:solidFill>
                  <a:schemeClr val="tx1"/>
                </a:solidFill>
              </a:rPr>
            </a:br>
            <a:br>
              <a:rPr lang="en-US" sz="1400" dirty="0">
                <a:solidFill>
                  <a:schemeClr val="tx1"/>
                </a:solidFill>
              </a:rPr>
            </a:br>
            <a:endParaRPr lang="en-US" dirty="0">
              <a:solidFill>
                <a:schemeClr val="tx1"/>
              </a:solidFill>
            </a:endParaRPr>
          </a:p>
        </p:txBody>
      </p:sp>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fld id="{FDCAFE8C-7DE5-0043-B424-8099DF514DFC}" type="datetime3">
              <a:rPr lang="en-US" smtClean="0"/>
              <a:t>8 April 2024</a:t>
            </a:fld>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1944177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a:xfrm>
            <a:off x="407989" y="373593"/>
            <a:ext cx="5616574" cy="1065742"/>
          </a:xfrm>
        </p:spPr>
        <p:txBody>
          <a:bodyPr anchor="t">
            <a:normAutofit/>
          </a:bodyPr>
          <a:lstStyle/>
          <a:p>
            <a:r>
              <a:rPr lang="en-US" b="1" i="0" u="none" strike="noStrike" dirty="0">
                <a:effectLst/>
              </a:rPr>
              <a:t>UNETS</a:t>
            </a:r>
            <a:endParaRPr lang="en-US" dirty="0"/>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98658"/>
            <a:ext cx="5616575" cy="4602117"/>
          </a:xfrm>
        </p:spPr>
        <p:txBody>
          <a:bodyPr>
            <a:normAutofit/>
          </a:bodyPr>
          <a:lstStyle/>
          <a:p>
            <a:r>
              <a:rPr lang="en-US" sz="1800" b="1" i="0" dirty="0">
                <a:effectLst/>
                <a:highlight>
                  <a:srgbClr val="FFFFFF"/>
                </a:highlight>
              </a:rPr>
              <a:t>Contracting Path (Left Side):</a:t>
            </a:r>
            <a:endParaRPr lang="en-US" sz="1800" b="0" i="0" dirty="0">
              <a:effectLst/>
              <a:highlight>
                <a:srgbClr val="FFFFFF"/>
              </a:highlight>
            </a:endParaRPr>
          </a:p>
          <a:p>
            <a:pPr>
              <a:buFont typeface="Arial" panose="020B0604020202020204" pitchFamily="34" charset="0"/>
              <a:buChar char="•"/>
            </a:pPr>
            <a:r>
              <a:rPr lang="en-US" sz="1800" b="0" i="0" dirty="0">
                <a:effectLst/>
                <a:highlight>
                  <a:srgbClr val="FFFFFF"/>
                </a:highlight>
              </a:rPr>
              <a:t>This path resembles a typical convolutional network architecture.</a:t>
            </a:r>
          </a:p>
          <a:p>
            <a:r>
              <a:rPr lang="en-US" sz="1800" b="1" i="0" dirty="0">
                <a:effectLst/>
                <a:highlight>
                  <a:srgbClr val="FFFFFF"/>
                </a:highlight>
              </a:rPr>
              <a:t>Expansive Path (Right Side):</a:t>
            </a:r>
            <a:endParaRPr lang="en-US" sz="1800" b="0" i="0" dirty="0">
              <a:effectLst/>
              <a:highlight>
                <a:srgbClr val="FFFFFF"/>
              </a:highlight>
            </a:endParaRPr>
          </a:p>
          <a:p>
            <a:pPr>
              <a:buFont typeface="Arial" panose="020B0604020202020204" pitchFamily="34" charset="0"/>
              <a:buChar char="•"/>
            </a:pPr>
            <a:r>
              <a:rPr lang="en-US" sz="1800" b="0" i="0" dirty="0">
                <a:effectLst/>
                <a:highlight>
                  <a:srgbClr val="FFFFFF"/>
                </a:highlight>
              </a:rPr>
              <a:t>This path focuses on </a:t>
            </a:r>
            <a:r>
              <a:rPr lang="en-US" sz="1800" b="0" i="0" dirty="0" err="1">
                <a:effectLst/>
                <a:highlight>
                  <a:srgbClr val="FFFFFF"/>
                </a:highlight>
              </a:rPr>
              <a:t>upsampling</a:t>
            </a:r>
            <a:r>
              <a:rPr lang="en-US" sz="1800" b="0" i="0" dirty="0">
                <a:effectLst/>
                <a:highlight>
                  <a:srgbClr val="FFFFFF"/>
                </a:highlight>
              </a:rPr>
              <a:t> and reconstructing the feature map.</a:t>
            </a:r>
          </a:p>
          <a:p>
            <a:pPr>
              <a:buFont typeface="Arial" panose="020B0604020202020204" pitchFamily="34" charset="0"/>
              <a:buChar char="•"/>
            </a:pPr>
            <a:endParaRPr lang="en-US" sz="1800" b="0" i="0" dirty="0">
              <a:effectLst/>
              <a:highlight>
                <a:srgbClr val="FFFFFF"/>
              </a:highlight>
            </a:endParaRPr>
          </a:p>
          <a:p>
            <a:r>
              <a:rPr lang="en-US" sz="1800" b="0" i="0" dirty="0">
                <a:effectLst/>
                <a:highlight>
                  <a:srgbClr val="FFFFFF"/>
                </a:highlight>
              </a:rPr>
              <a:t>The final layer serves to transform the high-dimensional feature representation into a segmentation map with the desired number of channels, where each channel corresponds to a specific class or category.</a:t>
            </a:r>
          </a:p>
          <a:p>
            <a:br>
              <a:rPr lang="en-US" sz="1800" dirty="0"/>
            </a:br>
            <a:br>
              <a:rPr lang="en-US" sz="1800" dirty="0"/>
            </a:br>
            <a:br>
              <a:rPr lang="en-US" sz="1800" dirty="0"/>
            </a:br>
            <a:endParaRPr lang="en-US" sz="1800" dirty="0"/>
          </a:p>
        </p:txBody>
      </p:sp>
      <p:pic>
        <p:nvPicPr>
          <p:cNvPr id="3074" name="Picture 2" descr="U-Net Architecture Explained - GeeksforGeeks">
            <a:extLst>
              <a:ext uri="{FF2B5EF4-FFF2-40B4-BE49-F238E27FC236}">
                <a16:creationId xmlns:a16="http://schemas.microsoft.com/office/drawing/2014/main" id="{0A93564E-A5A1-A53D-C506-1504FE43B83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67438" y="1677326"/>
            <a:ext cx="6024562" cy="3012279"/>
          </a:xfrm>
          <a:prstGeom prst="rect">
            <a:avLst/>
          </a:prstGeom>
          <a:solidFill>
            <a:srgbClr val="FFFFFF"/>
          </a:solidFill>
        </p:spPr>
      </p:pic>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4"/>
          </p:nvPr>
        </p:nvSpPr>
        <p:spPr>
          <a:xfrm>
            <a:off x="8101915" y="6424993"/>
            <a:ext cx="1773923" cy="365125"/>
          </a:xfrm>
        </p:spPr>
        <p:txBody>
          <a:bodyPr anchor="ctr">
            <a:normAutofit/>
          </a:bodyPr>
          <a:lstStyle/>
          <a:p>
            <a:pPr>
              <a:spcAft>
                <a:spcPts val="600"/>
              </a:spcAft>
            </a:pPr>
            <a:fld id="{FDCAFE8C-7DE5-0043-B424-8099DF514DFC}" type="datetime3">
              <a:rPr lang="en-US" smtClean="0"/>
              <a:pPr>
                <a:spcAft>
                  <a:spcPts val="600"/>
                </a:spcAft>
              </a:pPr>
              <a:t>8 April 2024</a:t>
            </a:fld>
            <a:endParaRPr lang="en-US"/>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a:t>Presenter | Presentation Title</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36B5EA5A-BC32-A742-B11B-8E7414D5B535}" type="slidenum">
              <a:rPr lang="en-US" smtClean="0"/>
              <a:pPr>
                <a:spcAft>
                  <a:spcPts val="600"/>
                </a:spcAft>
              </a:pPr>
              <a:t>7</a:t>
            </a:fld>
            <a:endParaRPr lang="en-US"/>
          </a:p>
        </p:txBody>
      </p:sp>
    </p:spTree>
    <p:extLst>
      <p:ext uri="{BB962C8B-B14F-4D97-AF65-F5344CB8AC3E}">
        <p14:creationId xmlns:p14="http://schemas.microsoft.com/office/powerpoint/2010/main" val="1239557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F0C5-F800-0BAC-CC1E-80882B0BE8DD}"/>
              </a:ext>
            </a:extLst>
          </p:cNvPr>
          <p:cNvSpPr>
            <a:spLocks noGrp="1"/>
          </p:cNvSpPr>
          <p:nvPr>
            <p:ph type="title"/>
          </p:nvPr>
        </p:nvSpPr>
        <p:spPr/>
        <p:txBody>
          <a:bodyPr/>
          <a:lstStyle/>
          <a:p>
            <a:r>
              <a:rPr lang="en-US" dirty="0" err="1"/>
              <a:t>Keras</a:t>
            </a:r>
            <a:r>
              <a:rPr lang="en-US" dirty="0"/>
              <a:t> Model: </a:t>
            </a:r>
            <a:r>
              <a:rPr lang="en-US" dirty="0" err="1"/>
              <a:t>Unet</a:t>
            </a:r>
            <a:br>
              <a:rPr lang="en-US" dirty="0"/>
            </a:br>
            <a:br>
              <a:rPr lang="en-US" dirty="0"/>
            </a:br>
            <a:endParaRPr lang="en-US" dirty="0"/>
          </a:p>
        </p:txBody>
      </p:sp>
      <p:sp>
        <p:nvSpPr>
          <p:cNvPr id="3" name="Date Placeholder 2">
            <a:extLst>
              <a:ext uri="{FF2B5EF4-FFF2-40B4-BE49-F238E27FC236}">
                <a16:creationId xmlns:a16="http://schemas.microsoft.com/office/drawing/2014/main" id="{2688F2C3-EFF0-7D8B-0EBB-D8E9C161C1F8}"/>
              </a:ext>
            </a:extLst>
          </p:cNvPr>
          <p:cNvSpPr>
            <a:spLocks noGrp="1"/>
          </p:cNvSpPr>
          <p:nvPr>
            <p:ph type="dt" sz="half" idx="10"/>
          </p:nvPr>
        </p:nvSpPr>
        <p:spPr/>
        <p:txBody>
          <a:bodyPr/>
          <a:lstStyle/>
          <a:p>
            <a:fld id="{6F423E4A-8068-0C49-BC04-63A2AAFFE1E4}" type="datetime3">
              <a:rPr lang="en-US" smtClean="0"/>
              <a:t>8 April 2024</a:t>
            </a:fld>
            <a:endParaRPr lang="en-US" dirty="0"/>
          </a:p>
        </p:txBody>
      </p:sp>
      <p:sp>
        <p:nvSpPr>
          <p:cNvPr id="4" name="Footer Placeholder 3">
            <a:extLst>
              <a:ext uri="{FF2B5EF4-FFF2-40B4-BE49-F238E27FC236}">
                <a16:creationId xmlns:a16="http://schemas.microsoft.com/office/drawing/2014/main" id="{5981A998-4347-0BE6-733C-4FFB41ACCBDD}"/>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AF6EE57-BC2E-AF92-C1E4-58926D1E8F5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TextBox 8">
            <a:extLst>
              <a:ext uri="{FF2B5EF4-FFF2-40B4-BE49-F238E27FC236}">
                <a16:creationId xmlns:a16="http://schemas.microsoft.com/office/drawing/2014/main" id="{7CD7C359-824E-7AF2-2E4A-B5D713445D24}"/>
              </a:ext>
            </a:extLst>
          </p:cNvPr>
          <p:cNvSpPr txBox="1"/>
          <p:nvPr/>
        </p:nvSpPr>
        <p:spPr>
          <a:xfrm>
            <a:off x="407987" y="1330889"/>
            <a:ext cx="8248333" cy="3354765"/>
          </a:xfrm>
          <a:prstGeom prst="rect">
            <a:avLst/>
          </a:prstGeom>
          <a:noFill/>
        </p:spPr>
        <p:txBody>
          <a:bodyPr wrap="square" lIns="0" tIns="0" rIns="0" bIns="0" rtlCol="0">
            <a:spAutoFit/>
          </a:bodyPr>
          <a:lstStyle/>
          <a:p>
            <a:pPr algn="l"/>
            <a:r>
              <a:rPr lang="en-US" sz="2000" dirty="0">
                <a:solidFill>
                  <a:srgbClr val="2F2F2F"/>
                </a:solidFill>
              </a:rPr>
              <a:t>In a </a:t>
            </a:r>
            <a:r>
              <a:rPr lang="en-US" sz="2000" dirty="0" err="1">
                <a:solidFill>
                  <a:srgbClr val="2F2F2F"/>
                </a:solidFill>
              </a:rPr>
              <a:t>Keras</a:t>
            </a:r>
            <a:r>
              <a:rPr lang="en-US" sz="2000" dirty="0">
                <a:solidFill>
                  <a:srgbClr val="2F2F2F"/>
                </a:solidFill>
              </a:rPr>
              <a:t> sequential model</a:t>
            </a:r>
          </a:p>
          <a:p>
            <a:pPr algn="l"/>
            <a:endParaRPr lang="en-US" sz="2000" dirty="0">
              <a:solidFill>
                <a:srgbClr val="2F2F2F"/>
              </a:solidFill>
            </a:endParaRPr>
          </a:p>
          <a:p>
            <a:pPr algn="l"/>
            <a:r>
              <a:rPr lang="en-US" sz="2000" b="1" dirty="0">
                <a:solidFill>
                  <a:srgbClr val="2F2F2F"/>
                </a:solidFill>
              </a:rPr>
              <a:t>We compile the model, then fit, and then predict</a:t>
            </a:r>
          </a:p>
          <a:p>
            <a:pPr algn="l"/>
            <a:endParaRPr lang="en-US" sz="2000" dirty="0">
              <a:solidFill>
                <a:srgbClr val="2F2F2F"/>
              </a:solidFill>
            </a:endParaRPr>
          </a:p>
          <a:p>
            <a:pPr algn="l"/>
            <a:r>
              <a:rPr lang="en-US" sz="2000" dirty="0">
                <a:solidFill>
                  <a:srgbClr val="2F2F2F"/>
                </a:solidFill>
              </a:rPr>
              <a:t>Compiling: defines loss function, the optimizer, and the learning rate</a:t>
            </a:r>
          </a:p>
          <a:p>
            <a:pPr algn="l"/>
            <a:endParaRPr lang="en-US" sz="2000" dirty="0">
              <a:solidFill>
                <a:srgbClr val="2F2F2F"/>
              </a:solidFill>
            </a:endParaRPr>
          </a:p>
          <a:p>
            <a:pPr algn="l"/>
            <a:r>
              <a:rPr lang="en-US" sz="2000" dirty="0">
                <a:solidFill>
                  <a:srgbClr val="2F2F2F"/>
                </a:solidFill>
              </a:rPr>
              <a:t>Fitting model: determining values for the weights and biases from labeled examples. Training</a:t>
            </a:r>
          </a:p>
          <a:p>
            <a:pPr algn="l"/>
            <a:endParaRPr lang="en-US" sz="2000" dirty="0">
              <a:solidFill>
                <a:srgbClr val="2F2F2F"/>
              </a:solidFill>
            </a:endParaRPr>
          </a:p>
          <a:p>
            <a:pPr algn="l"/>
            <a:r>
              <a:rPr lang="en-US" sz="2000" dirty="0">
                <a:solidFill>
                  <a:srgbClr val="2F2F2F"/>
                </a:solidFill>
              </a:rPr>
              <a:t>Predicting: using test set to predict instances of cracks (0 or 1)</a:t>
            </a:r>
          </a:p>
          <a:p>
            <a:pPr algn="l"/>
            <a:endParaRPr lang="en-US" dirty="0"/>
          </a:p>
        </p:txBody>
      </p:sp>
    </p:spTree>
    <p:extLst>
      <p:ext uri="{BB962C8B-B14F-4D97-AF65-F5344CB8AC3E}">
        <p14:creationId xmlns:p14="http://schemas.microsoft.com/office/powerpoint/2010/main" val="1481997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p:txBody>
          <a:bodyPr/>
          <a:lstStyle/>
          <a:p>
            <a:r>
              <a:rPr lang="en-US" dirty="0"/>
              <a:t>Training a Model</a:t>
            </a:r>
            <a:br>
              <a:rPr lang="en-US" dirty="0"/>
            </a:br>
            <a:br>
              <a:rPr lang="en-US" dirty="0"/>
            </a:br>
            <a:br>
              <a:rPr lang="en-US" dirty="0"/>
            </a:br>
            <a:endParaRPr lang="en-US" dirty="0"/>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fld id="{31481C10-16D0-3641-8CF9-7AFCA4FCF4FA}" type="datetime3">
              <a:rPr lang="en-US" smtClean="0"/>
              <a:t>8 April 2024</a:t>
            </a:fld>
            <a:endParaRPr lang="en-US" dirty="0"/>
          </a:p>
        </p:txBody>
      </p:sp>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7" name="TextBox 6">
            <a:extLst>
              <a:ext uri="{FF2B5EF4-FFF2-40B4-BE49-F238E27FC236}">
                <a16:creationId xmlns:a16="http://schemas.microsoft.com/office/drawing/2014/main" id="{79DC0F65-9546-2F73-4B01-A45F77961C0A}"/>
              </a:ext>
            </a:extLst>
          </p:cNvPr>
          <p:cNvSpPr txBox="1"/>
          <p:nvPr/>
        </p:nvSpPr>
        <p:spPr>
          <a:xfrm>
            <a:off x="691376" y="1248937"/>
            <a:ext cx="10772078" cy="5355312"/>
          </a:xfrm>
          <a:prstGeom prst="rect">
            <a:avLst/>
          </a:prstGeom>
          <a:noFill/>
        </p:spPr>
        <p:txBody>
          <a:bodyPr wrap="square" lIns="0" tIns="0" rIns="0" bIns="0" rtlCol="0">
            <a:spAutoFit/>
          </a:bodyPr>
          <a:lstStyle/>
          <a:p>
            <a:pPr algn="l"/>
            <a:r>
              <a:rPr lang="en-US" sz="2400" i="1" dirty="0">
                <a:solidFill>
                  <a:srgbClr val="0D0D0D"/>
                </a:solidFill>
                <a:highlight>
                  <a:srgbClr val="FFFFFF"/>
                </a:highlight>
                <a:latin typeface="Söhne"/>
              </a:rPr>
              <a:t>The </a:t>
            </a:r>
            <a:r>
              <a:rPr lang="en-US" sz="2400" b="0" i="1" dirty="0">
                <a:solidFill>
                  <a:srgbClr val="0D0D0D"/>
                </a:solidFill>
                <a:effectLst/>
                <a:highlight>
                  <a:srgbClr val="FFFFFF"/>
                </a:highlight>
                <a:latin typeface="Söhne"/>
              </a:rPr>
              <a:t>Behavior of Training and Validation Loss:</a:t>
            </a:r>
          </a:p>
          <a:p>
            <a:pPr algn="l"/>
            <a:endParaRPr lang="en-US" sz="2400" b="0" i="0" dirty="0">
              <a:solidFill>
                <a:srgbClr val="0D0D0D"/>
              </a:solidFill>
              <a:effectLst/>
              <a:highlight>
                <a:srgbClr val="FFFFFF"/>
              </a:highlight>
              <a:latin typeface="Söhne"/>
            </a:endParaRPr>
          </a:p>
          <a:p>
            <a:pPr algn="l">
              <a:buFont typeface="Arial" panose="020B0604020202020204" pitchFamily="34" charset="0"/>
              <a:buChar char="•"/>
            </a:pPr>
            <a:r>
              <a:rPr lang="en-US" sz="2400" b="0" i="0" dirty="0">
                <a:solidFill>
                  <a:srgbClr val="0D0D0D"/>
                </a:solidFill>
                <a:effectLst/>
                <a:highlight>
                  <a:srgbClr val="FFFFFF"/>
                </a:highlight>
                <a:latin typeface="Söhne"/>
              </a:rPr>
              <a:t>In a well-trained model, the training loss should decrease over epochs as the model learns to minimize the error between predicted and actual values.</a:t>
            </a:r>
          </a:p>
          <a:p>
            <a:pPr algn="l">
              <a:buFont typeface="Arial" panose="020B0604020202020204" pitchFamily="34" charset="0"/>
              <a:buChar char="•"/>
            </a:pPr>
            <a:endParaRPr lang="en-US" sz="2400" b="0" i="0" dirty="0">
              <a:solidFill>
                <a:srgbClr val="0D0D0D"/>
              </a:solidFill>
              <a:effectLst/>
              <a:highlight>
                <a:srgbClr val="FFFFFF"/>
              </a:highlight>
              <a:latin typeface="Söhne"/>
            </a:endParaRPr>
          </a:p>
          <a:p>
            <a:pPr algn="l">
              <a:buFont typeface="Arial" panose="020B0604020202020204" pitchFamily="34" charset="0"/>
              <a:buChar char="•"/>
            </a:pPr>
            <a:r>
              <a:rPr lang="en-US" sz="2400" b="0" i="0" dirty="0">
                <a:solidFill>
                  <a:srgbClr val="0D0D0D"/>
                </a:solidFill>
                <a:effectLst/>
                <a:highlight>
                  <a:srgbClr val="FFFFFF"/>
                </a:highlight>
                <a:latin typeface="Söhne"/>
              </a:rPr>
              <a:t>The validation loss, which measures the model's performance on a separate validation dataset, should also decrease initially. </a:t>
            </a:r>
          </a:p>
          <a:p>
            <a:pPr algn="l">
              <a:buFont typeface="Arial" panose="020B0604020202020204" pitchFamily="34" charset="0"/>
              <a:buChar char="•"/>
            </a:pPr>
            <a:endParaRPr lang="en-US" sz="2400" dirty="0">
              <a:solidFill>
                <a:srgbClr val="0D0D0D"/>
              </a:solidFill>
              <a:highlight>
                <a:srgbClr val="FFFFFF"/>
              </a:highlight>
              <a:latin typeface="Söhne"/>
            </a:endParaRPr>
          </a:p>
          <a:p>
            <a:pPr algn="l">
              <a:buFont typeface="Arial" panose="020B0604020202020204" pitchFamily="34" charset="0"/>
              <a:buChar char="•"/>
            </a:pPr>
            <a:r>
              <a:rPr lang="en-US" sz="2400" b="0" i="0" dirty="0">
                <a:solidFill>
                  <a:srgbClr val="0D0D0D"/>
                </a:solidFill>
                <a:effectLst/>
                <a:highlight>
                  <a:srgbClr val="FFFFFF"/>
                </a:highlight>
                <a:latin typeface="Söhne"/>
              </a:rPr>
              <a:t>However, if the model starts overfitting, the validation loss may begin to increase even with a decrease in training loss.</a:t>
            </a:r>
          </a:p>
          <a:p>
            <a:br>
              <a:rPr lang="en-US" sz="2400" dirty="0"/>
            </a:br>
            <a:endParaRPr lang="en-US" sz="2400" b="0" i="0" dirty="0">
              <a:solidFill>
                <a:srgbClr val="0D0D0D"/>
              </a:solidFill>
              <a:effectLst/>
              <a:highlight>
                <a:srgbClr val="FFFFFF"/>
              </a:highlight>
              <a:latin typeface="Söhne"/>
            </a:endParaRPr>
          </a:p>
          <a:p>
            <a:pPr algn="l">
              <a:buFont typeface="Arial" panose="020B0604020202020204" pitchFamily="34" charset="0"/>
              <a:buChar char="•"/>
            </a:pPr>
            <a:endParaRPr lang="en-US" sz="2400" b="0" i="0" dirty="0">
              <a:solidFill>
                <a:srgbClr val="0D0D0D"/>
              </a:solidFill>
              <a:effectLst/>
              <a:highlight>
                <a:srgbClr val="FFFFFF"/>
              </a:highlight>
              <a:latin typeface="Söhne"/>
            </a:endParaRPr>
          </a:p>
          <a:p>
            <a:br>
              <a:rPr lang="en-US" dirty="0"/>
            </a:br>
            <a:endParaRPr lang="en-US" dirty="0"/>
          </a:p>
        </p:txBody>
      </p:sp>
    </p:spTree>
    <p:extLst>
      <p:ext uri="{BB962C8B-B14F-4D97-AF65-F5344CB8AC3E}">
        <p14:creationId xmlns:p14="http://schemas.microsoft.com/office/powerpoint/2010/main" val="1165227520"/>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6549</TotalTime>
  <Words>997</Words>
  <Application>Microsoft Macintosh PowerPoint</Application>
  <PresentationFormat>Widescreen</PresentationFormat>
  <Paragraphs>191</Paragraphs>
  <Slides>14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-apple-system</vt:lpstr>
      <vt:lpstr>Arial</vt:lpstr>
      <vt:lpstr>Calibri</vt:lpstr>
      <vt:lpstr>Maven Pro</vt:lpstr>
      <vt:lpstr>Nunito</vt:lpstr>
      <vt:lpstr>Roboto</vt:lpstr>
      <vt:lpstr>Söhne</vt:lpstr>
      <vt:lpstr>Times New Roman</vt:lpstr>
      <vt:lpstr>Office Theme</vt:lpstr>
      <vt:lpstr>CERN Project Updates</vt:lpstr>
      <vt:lpstr>Project Status</vt:lpstr>
      <vt:lpstr>Literature Review</vt:lpstr>
      <vt:lpstr>The Dataset</vt:lpstr>
      <vt:lpstr>What are Convolutional Neural Networks</vt:lpstr>
      <vt:lpstr>Preparing the Model</vt:lpstr>
      <vt:lpstr>UNETS</vt:lpstr>
      <vt:lpstr>Keras Model: Unet  </vt:lpstr>
      <vt:lpstr>Training a Model   </vt:lpstr>
      <vt:lpstr>Dealing with Imbalanced Data   </vt:lpstr>
      <vt:lpstr>Developing Model   </vt:lpstr>
      <vt:lpstr>Current Issues   </vt:lpstr>
      <vt:lpstr>Further Plans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Project Updates</dc:title>
  <dc:creator>Scarozza, Jeevi</dc:creator>
  <cp:lastModifiedBy>Scarozza, Jeevi</cp:lastModifiedBy>
  <cp:revision>22</cp:revision>
  <dcterms:created xsi:type="dcterms:W3CDTF">2024-03-28T05:42:16Z</dcterms:created>
  <dcterms:modified xsi:type="dcterms:W3CDTF">2024-04-09T08:18:15Z</dcterms:modified>
</cp:coreProperties>
</file>