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0" Type="http://schemas.openxmlformats.org/officeDocument/2006/relationships/slide" Target="slides/slide5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g2ca4984075e_0_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" name="Google Shape;62;g2ca4984075e_0_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2ca4984075e_0_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2ca4984075e_0_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2ca4984075e_0_2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2ca4984075e_0_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g2ca4984075e_0_3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Google Shape;83;g2ca4984075e_0_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5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5" name="Google Shape;55;p13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descr="Batman Begins (2005) Review | I Wish I Loved This Movie - YouTube" id="56" name="Google Shape;56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5800" y="-85725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460550" y="3568850"/>
            <a:ext cx="4275300" cy="1041900"/>
          </a:xfrm>
          <a:prstGeom prst="rect">
            <a:avLst/>
          </a:prstGeom>
          <a:solidFill>
            <a:srgbClr val="BF9000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61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TESTBEAM</a:t>
            </a:r>
            <a:endParaRPr sz="6100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704400" y="4738300"/>
            <a:ext cx="3867600" cy="297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Starring Philip Templem</a:t>
            </a:r>
            <a:r>
              <a:rPr lang="en" sz="22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a</a:t>
            </a:r>
            <a:r>
              <a:rPr lang="en" sz="22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n</a:t>
            </a:r>
            <a:endParaRPr sz="2200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59" name="Google Shape;59;p13"/>
          <p:cNvSpPr txBox="1"/>
          <p:nvPr/>
        </p:nvSpPr>
        <p:spPr>
          <a:xfrm>
            <a:off x="4964700" y="4738300"/>
            <a:ext cx="3867600" cy="297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Produced by the CMS GEM Lab</a:t>
            </a:r>
            <a:endParaRPr sz="2200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5" name="Google Shape;65;p1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66" name="Google Shape;66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-741475"/>
            <a:ext cx="9143997" cy="685799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6B26B"/>
        </a:solidFill>
      </p:bgPr>
    </p:bg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5"/>
          <p:cNvSpPr/>
          <p:nvPr/>
        </p:nvSpPr>
        <p:spPr>
          <a:xfrm>
            <a:off x="3398700" y="0"/>
            <a:ext cx="2704200" cy="5143500"/>
          </a:xfrm>
          <a:prstGeom prst="rect">
            <a:avLst/>
          </a:prstGeom>
          <a:solidFill>
            <a:schemeClr val="lt2"/>
          </a:solidFill>
          <a:ln cap="flat" cmpd="sng" w="38100">
            <a:solidFill>
              <a:srgbClr val="66666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72" name="Google Shape;72;p15"/>
          <p:cNvPicPr preferRelativeResize="0"/>
          <p:nvPr/>
        </p:nvPicPr>
        <p:blipFill rotWithShape="1">
          <a:blip r:embed="rId3">
            <a:alphaModFix/>
          </a:blip>
          <a:srcRect b="0" l="13209" r="0" t="0"/>
          <a:stretch/>
        </p:blipFill>
        <p:spPr>
          <a:xfrm>
            <a:off x="3398700" y="0"/>
            <a:ext cx="5952051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5"/>
          <p:cNvSpPr txBox="1"/>
          <p:nvPr/>
        </p:nvSpPr>
        <p:spPr>
          <a:xfrm>
            <a:off x="0" y="860000"/>
            <a:ext cx="3357300" cy="3142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>
                <a:solidFill>
                  <a:srgbClr val="434343"/>
                </a:solidFill>
                <a:latin typeface="Cambria"/>
                <a:ea typeface="Cambria"/>
                <a:cs typeface="Cambria"/>
                <a:sym typeface="Cambria"/>
              </a:rPr>
              <a:t>Time</a:t>
            </a:r>
            <a:r>
              <a:rPr lang="en" sz="2200">
                <a:solidFill>
                  <a:srgbClr val="434343"/>
                </a:solidFill>
                <a:latin typeface="Cambria"/>
                <a:ea typeface="Cambria"/>
                <a:cs typeface="Cambria"/>
                <a:sym typeface="Cambria"/>
              </a:rPr>
              <a:t> Calibration:</a:t>
            </a:r>
            <a:endParaRPr sz="2200">
              <a:solidFill>
                <a:srgbClr val="434343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indent="-35560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000"/>
              <a:buFont typeface="Cambria"/>
              <a:buChar char="●"/>
            </a:pPr>
            <a:r>
              <a:rPr lang="en" sz="2000">
                <a:solidFill>
                  <a:srgbClr val="434343"/>
                </a:solidFill>
                <a:latin typeface="Cambria"/>
                <a:ea typeface="Cambria"/>
                <a:cs typeface="Cambria"/>
                <a:sym typeface="Cambria"/>
              </a:rPr>
              <a:t>Scintillator </a:t>
            </a:r>
            <a:endParaRPr sz="2000">
              <a:solidFill>
                <a:srgbClr val="434343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>
                <a:solidFill>
                  <a:srgbClr val="434343"/>
                </a:solidFill>
                <a:latin typeface="Cambria"/>
                <a:ea typeface="Cambria"/>
                <a:cs typeface="Cambria"/>
                <a:sym typeface="Cambria"/>
              </a:rPr>
              <a:t>Position Calibration:</a:t>
            </a:r>
            <a:endParaRPr sz="2200">
              <a:solidFill>
                <a:srgbClr val="434343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indent="-3556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000"/>
              <a:buFont typeface="Cambria"/>
              <a:buChar char="●"/>
            </a:pPr>
            <a:r>
              <a:rPr lang="en" sz="2000">
                <a:solidFill>
                  <a:srgbClr val="434343"/>
                </a:solidFill>
                <a:latin typeface="Cambria"/>
                <a:ea typeface="Cambria"/>
                <a:cs typeface="Cambria"/>
                <a:sym typeface="Cambria"/>
              </a:rPr>
              <a:t>GEM Tracking Chambers</a:t>
            </a:r>
            <a:endParaRPr sz="2000">
              <a:solidFill>
                <a:srgbClr val="434343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indent="-3556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000"/>
              <a:buFont typeface="Cambria"/>
              <a:buChar char="●"/>
            </a:pPr>
            <a:r>
              <a:rPr lang="en" sz="2000">
                <a:solidFill>
                  <a:srgbClr val="434343"/>
                </a:solidFill>
                <a:latin typeface="Cambria"/>
                <a:ea typeface="Cambria"/>
                <a:cs typeface="Cambria"/>
                <a:sym typeface="Cambria"/>
              </a:rPr>
              <a:t>GEM Electronics Board</a:t>
            </a:r>
            <a:endParaRPr sz="2000">
              <a:solidFill>
                <a:srgbClr val="434343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solidFill>
                <a:srgbClr val="434343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9" name="Google Shape;79;p1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80" name="Google Shape;80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-895850"/>
            <a:ext cx="9195448" cy="68966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6" name="Google Shape;86;p1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87" name="Google Shape;87;p17"/>
          <p:cNvPicPr preferRelativeResize="0"/>
          <p:nvPr/>
        </p:nvPicPr>
        <p:blipFill rotWithShape="1">
          <a:blip r:embed="rId3">
            <a:alphaModFix/>
          </a:blip>
          <a:srcRect b="0" l="0" r="26024" t="32478"/>
          <a:stretch/>
        </p:blipFill>
        <p:spPr>
          <a:xfrm>
            <a:off x="0" y="-454825"/>
            <a:ext cx="9144003" cy="625995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