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1" r:id="rId3"/>
    <p:sldId id="260" r:id="rId4"/>
    <p:sldId id="257" r:id="rId5"/>
    <p:sldId id="258" r:id="rId6"/>
    <p:sldId id="259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8821BE-FE61-4CD9-AD6E-C88E5F656264}" type="datetimeFigureOut">
              <a:rPr lang="en-US" smtClean="0"/>
              <a:pPr/>
              <a:t>9/9/2011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122ECB-0B97-4546-AB0E-B2217DE0A20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09/09/2011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C6E1E-DE73-48C2-ACDF-707F9553F1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09/09/2011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C6E1E-DE73-48C2-ACDF-707F9553F1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09/09/2011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C6E1E-DE73-48C2-ACDF-707F9553F1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09/09/2011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C6E1E-DE73-48C2-ACDF-707F9553F1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09/09/2011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C6E1E-DE73-48C2-ACDF-707F9553F1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09/09/2011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C6E1E-DE73-48C2-ACDF-707F9553F1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09/09/2011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C6E1E-DE73-48C2-ACDF-707F9553F1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09/09/2011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C6E1E-DE73-48C2-ACDF-707F9553F1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09/09/2011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C6E1E-DE73-48C2-ACDF-707F9553F1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09/09/2011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C6E1E-DE73-48C2-ACDF-707F9553F1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09/09/2011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C6E1E-DE73-48C2-ACDF-707F9553F1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09/09/2011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C6E1E-DE73-48C2-ACDF-707F9553F1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few points for discussion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FH.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09/09/2011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C6E1E-DE73-48C2-ACDF-707F9553F10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778098"/>
          </a:xfrm>
        </p:spPr>
        <p:txBody>
          <a:bodyPr/>
          <a:lstStyle/>
          <a:p>
            <a:pPr algn="l"/>
            <a:r>
              <a:rPr lang="en-US" dirty="0" err="1" smtClean="0"/>
              <a:t>Preluding</a:t>
            </a:r>
            <a:r>
              <a:rPr lang="en-US" dirty="0" smtClean="0"/>
              <a:t>  Remarks: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Agree on goals for TR: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HW reality   &lt;≠&gt;   physics ambitions</a:t>
            </a:r>
          </a:p>
          <a:p>
            <a:pPr lvl="1"/>
            <a:endParaRPr lang="en-US" dirty="0" smtClean="0"/>
          </a:p>
          <a:p>
            <a:r>
              <a:rPr lang="en-US" b="1" dirty="0" smtClean="0">
                <a:solidFill>
                  <a:schemeClr val="tx2"/>
                </a:solidFill>
              </a:rPr>
              <a:t>Realistic (not minimalistic) plan -&gt; set priorities accordingly</a:t>
            </a:r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dirty="0" smtClean="0"/>
              <a:t>=&gt; The TR remains a unique opportunity to test a maximum  number of elements  before a first physics run in 2014  </a:t>
            </a:r>
          </a:p>
          <a:p>
            <a:pPr lvl="1">
              <a:buNone/>
            </a:pPr>
            <a:r>
              <a:rPr lang="en-US" dirty="0" smtClean="0"/>
              <a:t>=&gt; Remain flexible to accommodate more detectors and prototypes.</a:t>
            </a:r>
          </a:p>
          <a:p>
            <a:pPr lvl="1">
              <a:buNone/>
            </a:pPr>
            <a:r>
              <a:rPr lang="en-US" dirty="0" smtClean="0"/>
              <a:t> </a:t>
            </a:r>
          </a:p>
          <a:p>
            <a:r>
              <a:rPr lang="en-US" b="1" dirty="0" smtClean="0">
                <a:solidFill>
                  <a:schemeClr val="tx2"/>
                </a:solidFill>
              </a:rPr>
              <a:t>Resolve and optimize:</a:t>
            </a:r>
          </a:p>
          <a:p>
            <a:pPr lvl="1"/>
            <a:r>
              <a:rPr lang="en-US" dirty="0" smtClean="0"/>
              <a:t>Resources,  priorities, synchronization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767764" y="1628800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?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09/09/2011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C6E1E-DE73-48C2-ACDF-707F9553F10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Straw Detector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340768"/>
            <a:ext cx="8229600" cy="4958011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From my point of view:</a:t>
            </a:r>
          </a:p>
          <a:p>
            <a:r>
              <a:rPr lang="en-US" dirty="0" smtClean="0"/>
              <a:t>Priority on completing + installing </a:t>
            </a:r>
            <a:r>
              <a:rPr lang="en-US" u="sng" dirty="0" smtClean="0"/>
              <a:t>two modules for TR.</a:t>
            </a:r>
          </a:p>
          <a:p>
            <a:pPr lvl="1"/>
            <a:endParaRPr lang="en-US" u="sng" dirty="0" smtClean="0"/>
          </a:p>
          <a:p>
            <a:r>
              <a:rPr lang="en-US" dirty="0" smtClean="0"/>
              <a:t>Of course:  we remain flexible if we can install 3 modules (theoretically possible, but  the short resourcing makes this plan uncertain)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On the </a:t>
            </a:r>
            <a:r>
              <a:rPr lang="en-US" dirty="0" err="1" smtClean="0"/>
              <a:t>otherhand</a:t>
            </a:r>
            <a:r>
              <a:rPr lang="en-US" dirty="0" smtClean="0"/>
              <a:t>,  also the production of 8 Chambers for 2014 remains very critical.  Therefore, we should not interrupt the module assembly  during the 2</a:t>
            </a:r>
            <a:r>
              <a:rPr lang="en-US" baseline="30000" dirty="0" smtClean="0"/>
              <a:t>nd</a:t>
            </a:r>
            <a:r>
              <a:rPr lang="en-US" dirty="0" smtClean="0"/>
              <a:t> half of 2012.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The chamber assembly tools and the interface parts become  also  critical deliveries for the TR.</a:t>
            </a:r>
          </a:p>
          <a:p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915816" y="764704"/>
            <a:ext cx="331236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The biggest challenge for the TR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09/09/2011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C6E1E-DE73-48C2-ACDF-707F9553F10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922114"/>
          </a:xfrm>
        </p:spPr>
        <p:txBody>
          <a:bodyPr>
            <a:normAutofit/>
          </a:bodyPr>
          <a:lstStyle/>
          <a:p>
            <a:r>
              <a:rPr lang="en-US" dirty="0" smtClean="0"/>
              <a:t> Realistic set-up for TR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6104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CEDAR: </a:t>
            </a:r>
          </a:p>
          <a:p>
            <a:pPr lvl="1"/>
            <a:r>
              <a:rPr lang="en-US" dirty="0" smtClean="0"/>
              <a:t>Installed, but use N2 (no H2)</a:t>
            </a:r>
          </a:p>
          <a:p>
            <a:r>
              <a:rPr lang="en-US" dirty="0" smtClean="0"/>
              <a:t>LAV:</a:t>
            </a:r>
          </a:p>
          <a:p>
            <a:pPr lvl="1"/>
            <a:r>
              <a:rPr lang="en-US" dirty="0" smtClean="0"/>
              <a:t>#1-5 final </a:t>
            </a:r>
            <a:r>
              <a:rPr lang="en-US" dirty="0" err="1" smtClean="0"/>
              <a:t>config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#6-8 final </a:t>
            </a:r>
            <a:r>
              <a:rPr lang="en-US" dirty="0" err="1" smtClean="0"/>
              <a:t>config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#9 empty</a:t>
            </a:r>
          </a:p>
          <a:p>
            <a:pPr lvl="1"/>
            <a:r>
              <a:rPr lang="en-US" dirty="0" smtClean="0"/>
              <a:t>#10 empty or  omitted</a:t>
            </a:r>
          </a:p>
          <a:p>
            <a:pPr lvl="1"/>
            <a:r>
              <a:rPr lang="en-US" dirty="0" smtClean="0"/>
              <a:t>#11 equipped, not final position, or omitted</a:t>
            </a:r>
          </a:p>
          <a:p>
            <a:pPr lvl="1"/>
            <a:r>
              <a:rPr lang="en-US" dirty="0" smtClean="0"/>
              <a:t>#12 not there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91880" y="908720"/>
            <a:ext cx="1713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discussion… </a:t>
            </a:r>
            <a:endParaRPr lang="en-US" dirty="0"/>
          </a:p>
        </p:txBody>
      </p:sp>
      <p:sp>
        <p:nvSpPr>
          <p:cNvPr id="5" name="Right Brace 4"/>
          <p:cNvSpPr/>
          <p:nvPr/>
        </p:nvSpPr>
        <p:spPr>
          <a:xfrm>
            <a:off x="3995936" y="3068960"/>
            <a:ext cx="432048" cy="1512168"/>
          </a:xfrm>
          <a:prstGeom prst="rightBrace">
            <a:avLst>
              <a:gd name="adj1" fmla="val 8333"/>
              <a:gd name="adj2" fmla="val 4358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72000" y="3573016"/>
            <a:ext cx="346889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Final Geometry up to the magnet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796136" y="1772816"/>
            <a:ext cx="170989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Read-out 50% ? 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09/09/2011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C6E1E-DE73-48C2-ACDF-707F9553F1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99592" y="5805264"/>
            <a:ext cx="289431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How much can be read-out ?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922114"/>
          </a:xfrm>
        </p:spPr>
        <p:txBody>
          <a:bodyPr>
            <a:normAutofit/>
          </a:bodyPr>
          <a:lstStyle/>
          <a:p>
            <a:r>
              <a:rPr lang="en-US" dirty="0" smtClean="0"/>
              <a:t> Realistic set-up for TR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RICH:  postpone vessel installation after TR.</a:t>
            </a:r>
          </a:p>
          <a:p>
            <a:r>
              <a:rPr lang="en-US" dirty="0" smtClean="0"/>
              <a:t>Vacuum tank: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Up to Magnet:</a:t>
            </a:r>
          </a:p>
          <a:p>
            <a:pPr marL="1371600" lvl="2" indent="-514350"/>
            <a:r>
              <a:rPr lang="en-US" dirty="0" smtClean="0"/>
              <a:t>install final detector geometry (mandatory)</a:t>
            </a:r>
          </a:p>
          <a:p>
            <a:pPr marL="1371600" lvl="2" indent="-514350"/>
            <a:r>
              <a:rPr lang="en-US" dirty="0" smtClean="0"/>
              <a:t>only straw and LAV9  non-final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Downstream from Magnet: </a:t>
            </a:r>
          </a:p>
          <a:p>
            <a:pPr marL="1371600" lvl="2" indent="-514350"/>
            <a:r>
              <a:rPr lang="en-US" dirty="0" smtClean="0"/>
              <a:t>no active detector (except LAV11 ?)</a:t>
            </a:r>
          </a:p>
          <a:p>
            <a:pPr marL="1371600" lvl="2" indent="-514350"/>
            <a:r>
              <a:rPr lang="en-US" dirty="0" smtClean="0"/>
              <a:t>B-field on or off </a:t>
            </a:r>
            <a:r>
              <a:rPr lang="en-US" dirty="0" smtClean="0">
                <a:sym typeface="Wingdings" pitchFamily="2" charset="2"/>
              </a:rPr>
              <a:t> beam axis inclined or not</a:t>
            </a:r>
            <a:r>
              <a:rPr lang="en-US" dirty="0" smtClean="0"/>
              <a:t>  </a:t>
            </a:r>
          </a:p>
          <a:p>
            <a:pPr marL="1371600" lvl="2" indent="-514350"/>
            <a:r>
              <a:rPr lang="en-US" dirty="0" smtClean="0"/>
              <a:t>=&gt; Temp. installation using existing elements  from NA48  =&gt; non final geometry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91880" y="908720"/>
            <a:ext cx="1771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discussion….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09/09/2011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C6E1E-DE73-48C2-ACDF-707F9553F10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922114"/>
          </a:xfrm>
        </p:spPr>
        <p:txBody>
          <a:bodyPr>
            <a:normAutofit/>
          </a:bodyPr>
          <a:lstStyle/>
          <a:p>
            <a:r>
              <a:rPr lang="en-US" dirty="0" smtClean="0"/>
              <a:t> Realistic set-up for TR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CHOD: </a:t>
            </a:r>
          </a:p>
          <a:p>
            <a:pPr lvl="1"/>
            <a:r>
              <a:rPr lang="en-US" dirty="0" smtClean="0"/>
              <a:t>New working group not yet optimal efficiency </a:t>
            </a:r>
          </a:p>
          <a:p>
            <a:r>
              <a:rPr lang="en-US" dirty="0" smtClean="0"/>
              <a:t>LKR: unchanged  /  backbone for TR</a:t>
            </a:r>
          </a:p>
          <a:p>
            <a:r>
              <a:rPr lang="en-US" dirty="0" smtClean="0"/>
              <a:t>MUV:</a:t>
            </a:r>
          </a:p>
          <a:p>
            <a:pPr lvl="1"/>
            <a:r>
              <a:rPr lang="en-US" dirty="0" smtClean="0"/>
              <a:t>Priority to MUV3 and MUV2</a:t>
            </a:r>
          </a:p>
          <a:p>
            <a:pPr lvl="1"/>
            <a:r>
              <a:rPr lang="en-US" dirty="0" smtClean="0"/>
              <a:t>Re- enforce manpower for MUV3 assembly at CERN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228184" y="3573016"/>
            <a:ext cx="158004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Read-out ????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09/09/2011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C6E1E-DE73-48C2-ACDF-707F9553F1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664393" y="908720"/>
            <a:ext cx="1771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discussion….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922114"/>
          </a:xfrm>
        </p:spPr>
        <p:txBody>
          <a:bodyPr/>
          <a:lstStyle/>
          <a:p>
            <a:r>
              <a:rPr lang="en-US" dirty="0" smtClean="0"/>
              <a:t>TDAQ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96752"/>
            <a:ext cx="8676456" cy="4813995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The Dry Run is of highest important</a:t>
            </a:r>
          </a:p>
          <a:p>
            <a:pPr lvl="1"/>
            <a:r>
              <a:rPr lang="en-US" dirty="0" smtClean="0"/>
              <a:t>testing the backbone detectors (LAV, CHOD, LKR, MUV, Straw….) is indispensible,</a:t>
            </a:r>
          </a:p>
          <a:p>
            <a:pPr lvl="1"/>
            <a:r>
              <a:rPr lang="en-US" dirty="0" smtClean="0"/>
              <a:t>Golden Rule very good, but perhaps too strict…</a:t>
            </a:r>
          </a:p>
          <a:p>
            <a:pPr lvl="1"/>
            <a:r>
              <a:rPr lang="en-US" dirty="0" smtClean="0"/>
              <a:t>We should have  a Coordinator  for the  preparation and the organization.</a:t>
            </a:r>
          </a:p>
          <a:p>
            <a:endParaRPr lang="en-US" dirty="0" smtClean="0"/>
          </a:p>
          <a:p>
            <a:r>
              <a:rPr lang="en-US" dirty="0" smtClean="0"/>
              <a:t>Comments to TEL62/TDCB:</a:t>
            </a:r>
          </a:p>
          <a:p>
            <a:pPr lvl="1"/>
            <a:r>
              <a:rPr lang="en-US" dirty="0" smtClean="0"/>
              <a:t>HW plans are limiting the physics ambitions of the TR.  Needs clarification ….</a:t>
            </a:r>
          </a:p>
          <a:p>
            <a:pPr lvl="1"/>
            <a:r>
              <a:rPr lang="en-US" dirty="0" smtClean="0"/>
              <a:t>Firmware meeting very useful</a:t>
            </a:r>
          </a:p>
          <a:p>
            <a:r>
              <a:rPr lang="en-US" dirty="0" smtClean="0"/>
              <a:t>Online SW:</a:t>
            </a:r>
          </a:p>
          <a:p>
            <a:pPr lvl="1"/>
            <a:r>
              <a:rPr lang="en-US" dirty="0" smtClean="0"/>
              <a:t>Requirements specification have been provided  (NA62-11-02 M.S. et al.)</a:t>
            </a:r>
          </a:p>
          <a:p>
            <a:pPr lvl="1"/>
            <a:r>
              <a:rPr lang="en-US" dirty="0" smtClean="0"/>
              <a:t>Agree </a:t>
            </a:r>
            <a:r>
              <a:rPr lang="en-US" smtClean="0"/>
              <a:t>on who does </a:t>
            </a:r>
            <a:r>
              <a:rPr lang="en-US" dirty="0" smtClean="0"/>
              <a:t>what …   If we don’t have the manpower we should go to EN/ICE ?  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09/09/2011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C6E1E-DE73-48C2-ACDF-707F9553F10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478</Words>
  <Application>Microsoft Office PowerPoint</Application>
  <PresentationFormat>On-screen Show (4:3)</PresentationFormat>
  <Paragraphs>87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A few points for discussion</vt:lpstr>
      <vt:lpstr>Preluding  Remarks:</vt:lpstr>
      <vt:lpstr> Straw Detector</vt:lpstr>
      <vt:lpstr> Realistic set-up for TR (1)</vt:lpstr>
      <vt:lpstr> Realistic set-up for TR (3)</vt:lpstr>
      <vt:lpstr> Realistic set-up for TR (3)</vt:lpstr>
      <vt:lpstr>TDAQ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hahn</dc:creator>
  <cp:lastModifiedBy>hahn</cp:lastModifiedBy>
  <cp:revision>41</cp:revision>
  <dcterms:created xsi:type="dcterms:W3CDTF">2011-09-07T10:16:47Z</dcterms:created>
  <dcterms:modified xsi:type="dcterms:W3CDTF">2011-09-09T08:19:22Z</dcterms:modified>
</cp:coreProperties>
</file>