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8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1" r:id="rId3"/>
    <p:sldMasterId id="2147483663" r:id="rId4"/>
    <p:sldMasterId id="2147483665" r:id="rId5"/>
    <p:sldMasterId id="2147483667" r:id="rId6"/>
    <p:sldMasterId id="2147483669" r:id="rId7"/>
    <p:sldMasterId id="2147483675" r:id="rId8"/>
    <p:sldMasterId id="2147483679" r:id="rId9"/>
  </p:sldMasterIdLst>
  <p:notesMasterIdLst>
    <p:notesMasterId r:id="rId27"/>
  </p:notesMasterIdLst>
  <p:sldIdLst>
    <p:sldId id="256" r:id="rId10"/>
    <p:sldId id="352" r:id="rId11"/>
    <p:sldId id="342" r:id="rId12"/>
    <p:sldId id="343" r:id="rId13"/>
    <p:sldId id="344" r:id="rId14"/>
    <p:sldId id="345" r:id="rId15"/>
    <p:sldId id="346" r:id="rId16"/>
    <p:sldId id="353" r:id="rId17"/>
    <p:sldId id="335" r:id="rId18"/>
    <p:sldId id="337" r:id="rId19"/>
    <p:sldId id="336" r:id="rId20"/>
    <p:sldId id="339" r:id="rId21"/>
    <p:sldId id="331" r:id="rId22"/>
    <p:sldId id="334" r:id="rId23"/>
    <p:sldId id="354" r:id="rId24"/>
    <p:sldId id="349" r:id="rId25"/>
    <p:sldId id="351" r:id="rId26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9" d="100"/>
          <a:sy n="69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9D28E34-9845-4D5C-AAF8-3EA727963AD4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97A1072-8B71-46D4-8F4A-480B54EEC03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>
                <a:solidFill>
                  <a:prstClr val="black"/>
                </a:solidFill>
              </a:rPr>
              <a:pPr/>
              <a:t>17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A1072-8B71-46D4-8F4A-480B54EEC03F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B05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4282" y="0"/>
            <a:ext cx="8286808" cy="647700"/>
          </a:xfrm>
        </p:spPr>
        <p:txBody>
          <a:bodyPr/>
          <a:lstStyle>
            <a:lvl1pPr>
              <a:defRPr sz="3200">
                <a:solidFill>
                  <a:srgbClr val="5F8FFB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 w="22225" cap="rnd" cmpd="sng"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08/09/2011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 w="22225" cap="rnd" cmpd="sng"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08/09/2011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ln w="22225" cap="rnd" cmpd="sng">
            <a:solidFill>
              <a:schemeClr val="tx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6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28575">
            <a:noFill/>
            <a:prstDash val="sysDot"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DD3C8-D422-47F9-B11B-18E9EF7CDCEF}" type="datetimeFigureOut">
              <a:rPr lang="it-IT" smtClean="0"/>
              <a:pPr/>
              <a:t>08/09/2011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DCD30-8714-4139-B2D4-7BDB80688B2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B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FF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536" y="0"/>
            <a:ext cx="8382000" cy="6093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it-IT" dirty="0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en-US" dirty="0"/>
          </a:p>
        </p:txBody>
      </p:sp>
      <p:pic>
        <p:nvPicPr>
          <p:cNvPr id="5" name="Picture 25" descr="7-00029_BAK_v03TOP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3131665" y="3402806"/>
            <a:ext cx="6838379" cy="72009"/>
          </a:xfrm>
          <a:prstGeom prst="rect">
            <a:avLst/>
          </a:prstGeom>
          <a:noFill/>
        </p:spPr>
      </p:pic>
      <p:pic>
        <p:nvPicPr>
          <p:cNvPr id="7" name="Picture 25" descr="7-00029_BAK_v03TO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9159875" cy="7200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fade/>
  </p:transition>
  <p:hf hdr="0" ftr="0" dt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4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4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0"/>
            <a:ext cx="7461274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pic>
        <p:nvPicPr>
          <p:cNvPr id="2053" name="Picture 8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-3223450" y="3366294"/>
            <a:ext cx="6858000" cy="12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barra_ondula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0" y="549275"/>
            <a:ext cx="8064500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1658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fld id="{B007B441-5312-499D-93C3-6E37886527FA}" type="slidenum">
              <a:rPr lang="it-IT" smtClean="0">
                <a:solidFill>
                  <a:srgbClr val="000000"/>
                </a:solidFill>
              </a:rPr>
              <a:pPr/>
              <a:t>‹N›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8172450" y="549275"/>
            <a:ext cx="146050" cy="14287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8243888" y="333375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8459788" y="476250"/>
            <a:ext cx="288925" cy="288925"/>
          </a:xfrm>
          <a:prstGeom prst="rect">
            <a:avLst/>
          </a:prstGeom>
          <a:gradFill rotWithShape="1">
            <a:gsLst>
              <a:gs pos="0">
                <a:srgbClr val="888CEF">
                  <a:alpha val="61000"/>
                </a:srgbClr>
              </a:gs>
              <a:gs pos="100000">
                <a:srgbClr val="CFDDE9">
                  <a:alpha val="8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3D78AD"/>
          </a:solidFill>
          <a:effectLst>
            <a:outerShdw blurRad="38100" dist="38100" dir="2700000" algn="tl">
              <a:srgbClr val="C0C0C0"/>
            </a:outerShdw>
          </a:effectLst>
          <a:latin typeface="AvantGarde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28575">
            <a:noFill/>
            <a:prstDash val="sysDot"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DD3C8-D422-47F9-B11B-18E9EF7CDCE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08/09/2011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DCD30-8714-4139-B2D4-7BDB80688B2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B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FF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28575">
            <a:noFill/>
            <a:prstDash val="sysDot"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DD3C8-D422-47F9-B11B-18E9EF7CDCEF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08/09/2011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9DCD30-8714-4139-B2D4-7BDB80688B29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accent3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70C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00B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FF00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FFC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LKr</a:t>
            </a:r>
            <a:r>
              <a:rPr lang="en-US" dirty="0" smtClean="0"/>
              <a:t> highlights</a:t>
            </a:r>
            <a:br>
              <a:rPr lang="en-US" dirty="0" smtClean="0"/>
            </a:br>
            <a:r>
              <a:rPr lang="en-US" sz="3200" dirty="0" smtClean="0"/>
              <a:t> </a:t>
            </a:r>
            <a:endParaRPr lang="it-IT" sz="32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R. </a:t>
            </a:r>
            <a:r>
              <a:rPr lang="it-IT" dirty="0" err="1" smtClean="0"/>
              <a:t>Fantechi</a:t>
            </a:r>
            <a:r>
              <a:rPr lang="it-IT" dirty="0" smtClean="0"/>
              <a:t> </a:t>
            </a:r>
          </a:p>
          <a:p>
            <a:r>
              <a:rPr lang="it-IT" dirty="0" smtClean="0"/>
              <a:t>9/</a:t>
            </a:r>
            <a:r>
              <a:rPr lang="it-IT" dirty="0" err="1" smtClean="0"/>
              <a:t>9</a:t>
            </a:r>
            <a:r>
              <a:rPr lang="it-IT" dirty="0" smtClean="0"/>
              <a:t>/2011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Fastbus</a:t>
            </a:r>
            <a:r>
              <a:rPr lang="en-US" dirty="0" smtClean="0"/>
              <a:t> power supplies</a:t>
            </a:r>
            <a:endParaRPr lang="it-IT" dirty="0"/>
          </a:p>
        </p:txBody>
      </p:sp>
      <p:pic>
        <p:nvPicPr>
          <p:cNvPr id="5" name="Segnaposto contenuto 4" descr="fb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7" y="1268760"/>
            <a:ext cx="3471236" cy="2592288"/>
          </a:xfr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340768"/>
            <a:ext cx="2808312" cy="242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ccia a destra 8"/>
          <p:cNvSpPr/>
          <p:nvPr/>
        </p:nvSpPr>
        <p:spPr>
          <a:xfrm>
            <a:off x="4211960" y="2492896"/>
            <a:ext cx="648072" cy="45719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/>
          <p:cNvSpPr txBox="1"/>
          <p:nvPr/>
        </p:nvSpPr>
        <p:spPr>
          <a:xfrm>
            <a:off x="395536" y="3933057"/>
            <a:ext cx="3960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bad “live” insertion of the connector, implying that the neutral line is not connected,</a:t>
            </a:r>
            <a:r>
              <a:rPr lang="it-IT" dirty="0" smtClean="0"/>
              <a:t> </a:t>
            </a:r>
            <a:r>
              <a:rPr lang="it-IT" dirty="0" err="1" smtClean="0"/>
              <a:t>gives</a:t>
            </a:r>
            <a:r>
              <a:rPr lang="it-IT" dirty="0" smtClean="0"/>
              <a:t> rise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overvoltage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L1 and L2 (</a:t>
            </a:r>
            <a:r>
              <a:rPr lang="it-IT" dirty="0" err="1" smtClean="0"/>
              <a:t>tested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Wiener</a:t>
            </a:r>
            <a:r>
              <a:rPr lang="it-IT" dirty="0" smtClean="0"/>
              <a:t> 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220072" y="3933056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scheme the connection between the “neutrals” of the two sets of power modules is done </a:t>
            </a:r>
            <a:r>
              <a:rPr lang="en-US" dirty="0" smtClean="0"/>
              <a:t>externally.  A </a:t>
            </a:r>
            <a:r>
              <a:rPr lang="en-US" dirty="0" smtClean="0"/>
              <a:t>bad “live” insertion of the connector, implying that the neutral line is not connected,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connect</a:t>
            </a:r>
            <a:r>
              <a:rPr lang="it-IT" dirty="0" smtClean="0"/>
              <a:t> in </a:t>
            </a:r>
            <a:r>
              <a:rPr lang="it-IT" dirty="0" err="1" smtClean="0"/>
              <a:t>series</a:t>
            </a:r>
            <a:r>
              <a:rPr lang="it-IT" dirty="0" smtClean="0"/>
              <a:t> the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sets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units</a:t>
            </a:r>
            <a:endParaRPr lang="en-US" dirty="0" smtClean="0"/>
          </a:p>
        </p:txBody>
      </p:sp>
      <p:sp>
        <p:nvSpPr>
          <p:cNvPr id="12" name="CasellaDiTesto 11"/>
          <p:cNvSpPr txBox="1"/>
          <p:nvPr/>
        </p:nvSpPr>
        <p:spPr>
          <a:xfrm>
            <a:off x="3995936" y="299695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Modification proposed by Wiener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547664" y="3645024"/>
            <a:ext cx="160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VDR’s broken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0" y="5373216"/>
            <a:ext cx="51480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It is a good solution, we have anyway to re-wire the </a:t>
            </a:r>
            <a:r>
              <a:rPr lang="en-US" sz="1600" dirty="0" smtClean="0">
                <a:solidFill>
                  <a:srgbClr val="FF0000"/>
                </a:solidFill>
              </a:rPr>
              <a:t>power distribution to </a:t>
            </a:r>
            <a:r>
              <a:rPr lang="en-US" sz="1600" dirty="0" smtClean="0">
                <a:solidFill>
                  <a:srgbClr val="FF0000"/>
                </a:solidFill>
              </a:rPr>
              <a:t>balance the phases.</a:t>
            </a:r>
          </a:p>
          <a:p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Plan to have 10 modules ready in two months</a:t>
            </a:r>
            <a:endParaRPr lang="it-IT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already announced</a:t>
            </a:r>
          </a:p>
          <a:p>
            <a:pPr lvl="1"/>
            <a:r>
              <a:rPr lang="en-US" dirty="0" smtClean="0"/>
              <a:t>The tender procedure for the CREAM is completed</a:t>
            </a:r>
          </a:p>
          <a:p>
            <a:pPr lvl="1"/>
            <a:r>
              <a:rPr lang="en-US" dirty="0" smtClean="0"/>
              <a:t>The next Finance Committee (in 10 days) will consider and (hopefully) approve the tender result</a:t>
            </a:r>
          </a:p>
          <a:p>
            <a:r>
              <a:rPr lang="en-US" dirty="0" smtClean="0"/>
              <a:t>Try to advance as much as possible</a:t>
            </a:r>
          </a:p>
          <a:p>
            <a:pPr lvl="1"/>
            <a:r>
              <a:rPr lang="en-US" dirty="0" smtClean="0"/>
              <a:t>Waiting for the decision, as everything is still unofficial, we had an informal meeting on Sep 1</a:t>
            </a:r>
            <a:r>
              <a:rPr lang="en-US" baseline="30000" dirty="0" smtClean="0"/>
              <a:t>st</a:t>
            </a:r>
            <a:r>
              <a:rPr lang="en-US" dirty="0" smtClean="0"/>
              <a:t> with the proposed firm (a well known one with a red and blue logo….)</a:t>
            </a:r>
          </a:p>
          <a:p>
            <a:pPr lvl="1"/>
            <a:r>
              <a:rPr lang="en-US" dirty="0" smtClean="0"/>
              <a:t>Three technical people (FADC, firmware and integration) were present together with the commercial representative</a:t>
            </a:r>
          </a:p>
          <a:p>
            <a:pPr lvl="1"/>
            <a:r>
              <a:rPr lang="en-US" dirty="0" smtClean="0"/>
              <a:t>On our side Augusto, </a:t>
            </a:r>
            <a:r>
              <a:rPr lang="en-US" dirty="0" err="1" smtClean="0"/>
              <a:t>Gianluca</a:t>
            </a:r>
            <a:r>
              <a:rPr lang="en-US" dirty="0" smtClean="0"/>
              <a:t>, Vladimir and myself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Program of the meeting</a:t>
            </a:r>
          </a:p>
          <a:p>
            <a:pPr lvl="1"/>
            <a:r>
              <a:rPr lang="en-US" dirty="0" smtClean="0"/>
              <a:t>A visit in ECN3 to show them the installed hardware and to touch the real problems</a:t>
            </a:r>
          </a:p>
          <a:p>
            <a:pPr lvl="1"/>
            <a:r>
              <a:rPr lang="en-US" dirty="0" smtClean="0"/>
              <a:t>A discussion in the conference room in 918, driven by slides from Vladimir and by the questions from them</a:t>
            </a:r>
          </a:p>
          <a:p>
            <a:r>
              <a:rPr lang="en-US" dirty="0" smtClean="0"/>
              <a:t>A very fruitful meeting</a:t>
            </a:r>
          </a:p>
          <a:p>
            <a:pPr lvl="1"/>
            <a:r>
              <a:rPr lang="en-US" dirty="0" smtClean="0"/>
              <a:t>The project is challenging in all its aspects, but our general feeling is that they are able to do it.</a:t>
            </a:r>
          </a:p>
          <a:p>
            <a:pPr lvl="1"/>
            <a:r>
              <a:rPr lang="en-US" dirty="0" smtClean="0"/>
              <a:t>We have decide to have a monthly exchange to follow the progresses.</a:t>
            </a:r>
          </a:p>
          <a:p>
            <a:pPr lvl="1"/>
            <a:r>
              <a:rPr lang="en-US" dirty="0" smtClean="0"/>
              <a:t>For some of the more sensible points, decisions has been taken</a:t>
            </a:r>
          </a:p>
          <a:p>
            <a:pPr lvl="2"/>
            <a:r>
              <a:rPr lang="en-US" dirty="0" smtClean="0"/>
              <a:t>Quickly design and build a one-channel shaper board to be tested both in the lab and with real calibration signals</a:t>
            </a:r>
          </a:p>
          <a:p>
            <a:pPr lvl="2"/>
            <a:r>
              <a:rPr lang="en-US" dirty="0" smtClean="0"/>
              <a:t>Quickly understand the solutions to have a solid installation of 50-pin D connector on the front of a 6U VME module</a:t>
            </a:r>
          </a:p>
          <a:p>
            <a:pPr lvl="2"/>
            <a:r>
              <a:rPr lang="en-US" dirty="0" smtClean="0"/>
              <a:t>Refine the requirements for the network protocol to be used to transfer the data to L2/EB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LKr</a:t>
            </a:r>
            <a:r>
              <a:rPr lang="en-US" dirty="0" smtClean="0"/>
              <a:t> DCS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4600"/>
          </a:xfrm>
        </p:spPr>
        <p:txBody>
          <a:bodyPr>
            <a:normAutofit/>
          </a:bodyPr>
          <a:lstStyle/>
          <a:p>
            <a:r>
              <a:rPr lang="en-US" dirty="0" smtClean="0"/>
              <a:t>After the presentations at the last WG</a:t>
            </a:r>
          </a:p>
          <a:p>
            <a:pPr lvl="1"/>
            <a:r>
              <a:rPr lang="en-US" dirty="0" smtClean="0"/>
              <a:t>The implementation of the “</a:t>
            </a:r>
            <a:r>
              <a:rPr lang="en-US" dirty="0" err="1" smtClean="0"/>
              <a:t>LKr</a:t>
            </a:r>
            <a:r>
              <a:rPr lang="en-US" dirty="0" smtClean="0"/>
              <a:t> vertical slice” of the NA62 DCS system is almost complete</a:t>
            </a:r>
          </a:p>
          <a:p>
            <a:pPr lvl="1"/>
            <a:r>
              <a:rPr lang="en-US" dirty="0" smtClean="0"/>
              <a:t>HV control and monitor (Brian O’ Connell)  is being integrated in the standard way</a:t>
            </a:r>
          </a:p>
          <a:p>
            <a:pPr lvl="1"/>
            <a:r>
              <a:rPr lang="en-US" dirty="0" smtClean="0"/>
              <a:t>ELMB adapters (designed by myself..) has been built and installed by </a:t>
            </a:r>
            <a:r>
              <a:rPr lang="en-US" dirty="0" err="1" smtClean="0"/>
              <a:t>Valeri</a:t>
            </a:r>
            <a:endParaRPr lang="en-US" dirty="0" smtClean="0"/>
          </a:p>
          <a:p>
            <a:pPr lvl="2"/>
            <a:r>
              <a:rPr lang="en-US" dirty="0" smtClean="0"/>
              <a:t>Tests to be completed this week</a:t>
            </a:r>
          </a:p>
          <a:p>
            <a:pPr lvl="1"/>
            <a:r>
              <a:rPr lang="en-US" dirty="0" smtClean="0"/>
              <a:t>PLC for digital I/O installed and configured</a:t>
            </a:r>
          </a:p>
          <a:p>
            <a:pPr lvl="2"/>
            <a:r>
              <a:rPr lang="en-US" dirty="0" smtClean="0"/>
              <a:t>To switch on/off transceiver and preamplifier power supplies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4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Talk </a:t>
            </a:r>
          </a:p>
          <a:p>
            <a:pPr lvl="1"/>
            <a:r>
              <a:rPr lang="en-US" dirty="0" smtClean="0"/>
              <a:t>See </a:t>
            </a:r>
            <a:r>
              <a:rPr lang="en-US" dirty="0" err="1" smtClean="0"/>
              <a:t>Gianluca</a:t>
            </a:r>
            <a:endParaRPr lang="en-US" dirty="0" smtClean="0"/>
          </a:p>
          <a:p>
            <a:r>
              <a:rPr lang="en-US" dirty="0" err="1" smtClean="0"/>
              <a:t>Fastbus</a:t>
            </a:r>
            <a:r>
              <a:rPr lang="en-US" dirty="0" smtClean="0"/>
              <a:t> readout</a:t>
            </a:r>
          </a:p>
          <a:p>
            <a:pPr lvl="1"/>
            <a:r>
              <a:rPr lang="en-US" dirty="0" smtClean="0"/>
              <a:t>Complete power supply acceptance</a:t>
            </a:r>
          </a:p>
          <a:p>
            <a:pPr lvl="1"/>
            <a:r>
              <a:rPr lang="en-US" dirty="0" smtClean="0"/>
              <a:t>Go back to the SLM readout software and implement all what is needed to run in 2012</a:t>
            </a:r>
          </a:p>
          <a:p>
            <a:pPr lvl="2"/>
            <a:r>
              <a:rPr lang="en-US" dirty="0" smtClean="0"/>
              <a:t>Zero suppression</a:t>
            </a:r>
          </a:p>
          <a:p>
            <a:pPr lvl="2"/>
            <a:r>
              <a:rPr lang="en-US" dirty="0" smtClean="0"/>
              <a:t>Control framework</a:t>
            </a:r>
          </a:p>
          <a:p>
            <a:pPr lvl="2"/>
            <a:r>
              <a:rPr lang="en-US" dirty="0" smtClean="0"/>
              <a:t>Handling of timestamps from the talk</a:t>
            </a:r>
          </a:p>
          <a:p>
            <a:pPr lvl="2"/>
            <a:r>
              <a:rPr lang="en-US" dirty="0" smtClean="0"/>
              <a:t>Implementation of data merger</a:t>
            </a:r>
          </a:p>
          <a:p>
            <a:pPr lvl="1"/>
            <a:r>
              <a:rPr lang="en-US" dirty="0" smtClean="0"/>
              <a:t>Integrate the SLM PCs in the new NA62 network scheme</a:t>
            </a:r>
          </a:p>
          <a:p>
            <a:r>
              <a:rPr lang="en-US" dirty="0" smtClean="0"/>
              <a:t>Clock and timing</a:t>
            </a:r>
          </a:p>
          <a:p>
            <a:pPr lvl="1"/>
            <a:r>
              <a:rPr lang="en-US" dirty="0" smtClean="0"/>
              <a:t>The old NA48 clock system has been installed in the EB</a:t>
            </a:r>
          </a:p>
          <a:p>
            <a:pPr lvl="1"/>
            <a:r>
              <a:rPr lang="en-US" dirty="0" smtClean="0"/>
              <a:t>Complete the move of the timing system from 918 to EB to prepare the signals for the TTC system</a:t>
            </a:r>
          </a:p>
          <a:p>
            <a:r>
              <a:rPr lang="en-US" dirty="0" smtClean="0"/>
              <a:t>DCS</a:t>
            </a:r>
          </a:p>
          <a:p>
            <a:pPr lvl="1"/>
            <a:r>
              <a:rPr lang="en-US" dirty="0" smtClean="0"/>
              <a:t>For the HV monitoring system (Brian’s work) upgrade the software to use a Linux SBC instead of the old </a:t>
            </a:r>
            <a:r>
              <a:rPr lang="en-US" dirty="0" err="1" smtClean="0"/>
              <a:t>LynxOs</a:t>
            </a:r>
            <a:r>
              <a:rPr lang="en-US" dirty="0" smtClean="0"/>
              <a:t> system </a:t>
            </a:r>
          </a:p>
          <a:p>
            <a:r>
              <a:rPr lang="en-US" dirty="0" smtClean="0"/>
              <a:t>CREAM test bench (</a:t>
            </a:r>
            <a:r>
              <a:rPr lang="en-US" smtClean="0"/>
              <a:t>ICE Cream)</a:t>
            </a:r>
            <a:endParaRPr lang="en-US" dirty="0" smtClean="0"/>
          </a:p>
          <a:p>
            <a:pPr lvl="1"/>
            <a:r>
              <a:rPr lang="en-US" dirty="0" smtClean="0"/>
              <a:t>Start to procure the hardware and to design the firmware/software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>
                <a:solidFill>
                  <a:srgbClr val="00B050"/>
                </a:solidFill>
              </a:rPr>
              <a:t>LKr</a:t>
            </a:r>
            <a:r>
              <a:rPr lang="en-US" sz="3200" dirty="0" smtClean="0">
                <a:solidFill>
                  <a:srgbClr val="00B050"/>
                </a:solidFill>
              </a:rPr>
              <a:t> database</a:t>
            </a:r>
          </a:p>
          <a:p>
            <a:pPr algn="ctr"/>
            <a:r>
              <a:rPr lang="en-US" sz="3200" u="sng" dirty="0" smtClean="0">
                <a:solidFill>
                  <a:srgbClr val="00B050"/>
                </a:solidFill>
              </a:rPr>
              <a:t>A. Norton</a:t>
            </a:r>
            <a:r>
              <a:rPr lang="en-US" sz="3200" dirty="0" smtClean="0">
                <a:solidFill>
                  <a:srgbClr val="00B050"/>
                </a:solidFill>
              </a:rPr>
              <a:t>, R. </a:t>
            </a:r>
            <a:r>
              <a:rPr lang="en-US" sz="3200" dirty="0" err="1" smtClean="0">
                <a:solidFill>
                  <a:srgbClr val="00B050"/>
                </a:solidFill>
              </a:rPr>
              <a:t>Fantechi</a:t>
            </a:r>
            <a:endParaRPr lang="en-US" sz="32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LKr</a:t>
            </a:r>
            <a:r>
              <a:rPr lang="en-US" dirty="0" smtClean="0"/>
              <a:t> constants in NA48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Kept in HEPDB</a:t>
            </a:r>
          </a:p>
          <a:p>
            <a:pPr lvl="1"/>
            <a:r>
              <a:rPr lang="en-US" sz="1800" dirty="0" smtClean="0"/>
              <a:t>KTRA (</a:t>
            </a:r>
            <a:r>
              <a:rPr lang="en-US" sz="1800" dirty="0" err="1" smtClean="0"/>
              <a:t>transconductances</a:t>
            </a:r>
            <a:r>
              <a:rPr lang="en-US" sz="1800" dirty="0" smtClean="0"/>
              <a:t>, to convert calibration signals to currents): 128x128 matrix, one float/channel</a:t>
            </a:r>
          </a:p>
          <a:p>
            <a:pPr lvl="1"/>
            <a:r>
              <a:rPr lang="en-US" sz="1800" dirty="0" smtClean="0"/>
              <a:t>PLIC (pedestals): </a:t>
            </a:r>
            <a:r>
              <a:rPr lang="it-IT" sz="1800" dirty="0" smtClean="0"/>
              <a:t> </a:t>
            </a:r>
            <a:r>
              <a:rPr lang="it-IT" sz="1800" dirty="0" err="1" smtClean="0"/>
              <a:t>one</a:t>
            </a:r>
            <a:r>
              <a:rPr lang="it-IT" sz="1800" dirty="0" smtClean="0"/>
              <a:t> PLIC per CPD </a:t>
            </a:r>
            <a:r>
              <a:rPr lang="it-IT" sz="1800" dirty="0" err="1" smtClean="0"/>
              <a:t>with</a:t>
            </a:r>
            <a:r>
              <a:rPr lang="it-IT" sz="1800" dirty="0" smtClean="0"/>
              <a:t> 64 x (status </a:t>
            </a:r>
            <a:r>
              <a:rPr lang="it-IT" sz="1800" dirty="0" err="1" smtClean="0"/>
              <a:t>flag</a:t>
            </a:r>
            <a:r>
              <a:rPr lang="it-IT" sz="1800" dirty="0" smtClean="0"/>
              <a:t>, </a:t>
            </a:r>
            <a:r>
              <a:rPr lang="it-IT" sz="1800" dirty="0" err="1" smtClean="0"/>
              <a:t>ped</a:t>
            </a:r>
            <a:r>
              <a:rPr lang="it-IT" sz="1800" dirty="0" smtClean="0"/>
              <a:t> and sigma)</a:t>
            </a:r>
          </a:p>
          <a:p>
            <a:pPr lvl="1"/>
            <a:r>
              <a:rPr lang="it-IT" sz="1800" dirty="0" smtClean="0"/>
              <a:t>KLIC (</a:t>
            </a:r>
            <a:r>
              <a:rPr lang="it-IT" sz="1800" dirty="0" err="1" smtClean="0"/>
              <a:t>gains</a:t>
            </a:r>
            <a:r>
              <a:rPr lang="it-IT" sz="1800" dirty="0" smtClean="0"/>
              <a:t> and </a:t>
            </a:r>
            <a:r>
              <a:rPr lang="it-IT" sz="1800" dirty="0" err="1" smtClean="0"/>
              <a:t>offsets</a:t>
            </a:r>
            <a:r>
              <a:rPr lang="it-IT" sz="1800" dirty="0" smtClean="0"/>
              <a:t>) </a:t>
            </a:r>
            <a:r>
              <a:rPr lang="it-IT" sz="1800" dirty="0" err="1" smtClean="0"/>
              <a:t>one</a:t>
            </a:r>
            <a:r>
              <a:rPr lang="it-IT" sz="1800" dirty="0" smtClean="0"/>
              <a:t> KLIC per CPD </a:t>
            </a:r>
            <a:r>
              <a:rPr lang="it-IT" sz="1800" dirty="0" err="1" smtClean="0"/>
              <a:t>with</a:t>
            </a:r>
            <a:r>
              <a:rPr lang="it-IT" sz="1800" dirty="0" smtClean="0"/>
              <a:t> 64 x (status </a:t>
            </a:r>
            <a:r>
              <a:rPr lang="it-IT" sz="1800" dirty="0" err="1" smtClean="0"/>
              <a:t>flag</a:t>
            </a:r>
            <a:r>
              <a:rPr lang="it-IT" sz="1800" dirty="0" smtClean="0"/>
              <a:t>, </a:t>
            </a:r>
            <a:r>
              <a:rPr lang="it-IT" sz="1800" dirty="0" err="1" smtClean="0"/>
              <a:t>then</a:t>
            </a:r>
            <a:r>
              <a:rPr lang="it-IT" sz="1800" dirty="0" smtClean="0"/>
              <a:t> </a:t>
            </a:r>
            <a:r>
              <a:rPr lang="it-IT" sz="1800" dirty="0" err="1" smtClean="0"/>
              <a:t>gain</a:t>
            </a:r>
            <a:r>
              <a:rPr lang="it-IT" sz="1800" dirty="0" smtClean="0"/>
              <a:t>, offset </a:t>
            </a:r>
            <a:r>
              <a:rPr lang="it-IT" sz="1800" dirty="0" err="1" smtClean="0"/>
              <a:t>for</a:t>
            </a:r>
            <a:r>
              <a:rPr lang="it-IT" sz="1800" dirty="0" smtClean="0"/>
              <a:t> </a:t>
            </a:r>
            <a:r>
              <a:rPr lang="it-IT" sz="1800" dirty="0" err="1" smtClean="0"/>
              <a:t>each</a:t>
            </a:r>
            <a:r>
              <a:rPr lang="it-IT" sz="1800" dirty="0" smtClean="0"/>
              <a:t> 4 </a:t>
            </a:r>
            <a:r>
              <a:rPr lang="it-IT" sz="1800" dirty="0" err="1" smtClean="0"/>
              <a:t>gain</a:t>
            </a:r>
            <a:r>
              <a:rPr lang="it-IT" sz="1800" dirty="0" smtClean="0"/>
              <a:t> </a:t>
            </a:r>
            <a:r>
              <a:rPr lang="it-IT" sz="1800" dirty="0" err="1" smtClean="0"/>
              <a:t>ranges</a:t>
            </a:r>
            <a:r>
              <a:rPr lang="it-IT" sz="1800" dirty="0" smtClean="0"/>
              <a:t> )</a:t>
            </a:r>
          </a:p>
          <a:p>
            <a:pPr lvl="1"/>
            <a:r>
              <a:rPr lang="it-IT" sz="1800" dirty="0" smtClean="0"/>
              <a:t>KFIL  (</a:t>
            </a:r>
            <a:r>
              <a:rPr lang="it-IT" sz="1800" dirty="0" err="1" smtClean="0"/>
              <a:t>digital</a:t>
            </a:r>
            <a:r>
              <a:rPr lang="it-IT" sz="1800" dirty="0" smtClean="0"/>
              <a:t> </a:t>
            </a:r>
            <a:r>
              <a:rPr lang="it-IT" sz="1800" dirty="0" err="1" smtClean="0"/>
              <a:t>filter</a:t>
            </a:r>
            <a:r>
              <a:rPr lang="it-IT" sz="1800" dirty="0" smtClean="0"/>
              <a:t> </a:t>
            </a:r>
            <a:r>
              <a:rPr lang="it-IT" sz="1800" dirty="0" err="1" smtClean="0"/>
              <a:t>constants</a:t>
            </a:r>
            <a:r>
              <a:rPr lang="it-IT" sz="1800" dirty="0" smtClean="0"/>
              <a:t>): </a:t>
            </a:r>
          </a:p>
          <a:p>
            <a:pPr lvl="2"/>
            <a:r>
              <a:rPr lang="it-IT" sz="1600" dirty="0" smtClean="0"/>
              <a:t>128x128 </a:t>
            </a:r>
            <a:r>
              <a:rPr lang="it-IT" sz="1600" dirty="0" err="1" smtClean="0"/>
              <a:t>shape</a:t>
            </a:r>
            <a:r>
              <a:rPr lang="it-IT" sz="1600" dirty="0" smtClean="0"/>
              <a:t>/</a:t>
            </a:r>
            <a:r>
              <a:rPr lang="it-IT" sz="1600" dirty="0" err="1" smtClean="0"/>
              <a:t>cell</a:t>
            </a:r>
            <a:r>
              <a:rPr lang="it-IT" sz="1600" dirty="0" smtClean="0"/>
              <a:t>, </a:t>
            </a:r>
          </a:p>
          <a:p>
            <a:pPr lvl="2"/>
            <a:r>
              <a:rPr lang="it-IT" sz="1600" dirty="0" err="1" smtClean="0"/>
              <a:t>nshapes</a:t>
            </a:r>
            <a:r>
              <a:rPr lang="it-IT" sz="1600" dirty="0" smtClean="0"/>
              <a:t>(</a:t>
            </a:r>
            <a:r>
              <a:rPr lang="it-IT" sz="1600" dirty="0" err="1" smtClean="0"/>
              <a:t>max</a:t>
            </a:r>
            <a:r>
              <a:rPr lang="it-IT" sz="1600" dirty="0" smtClean="0"/>
              <a:t> 20)x2x51x3  </a:t>
            </a:r>
            <a:r>
              <a:rPr lang="it-IT" sz="1600" dirty="0" err="1" smtClean="0"/>
              <a:t>coefficients</a:t>
            </a:r>
            <a:r>
              <a:rPr lang="it-IT" sz="1600" dirty="0" smtClean="0"/>
              <a:t> first </a:t>
            </a:r>
            <a:r>
              <a:rPr lang="it-IT" sz="1600" dirty="0" err="1" smtClean="0"/>
              <a:t>type</a:t>
            </a:r>
            <a:endParaRPr lang="it-IT" sz="1600" dirty="0" smtClean="0"/>
          </a:p>
          <a:p>
            <a:pPr lvl="2"/>
            <a:r>
              <a:rPr lang="it-IT" sz="1600" dirty="0" err="1" smtClean="0"/>
              <a:t>nshapes</a:t>
            </a:r>
            <a:r>
              <a:rPr lang="it-IT" sz="1600" dirty="0" smtClean="0"/>
              <a:t>(</a:t>
            </a:r>
            <a:r>
              <a:rPr lang="it-IT" sz="1600" dirty="0" err="1" smtClean="0"/>
              <a:t>max</a:t>
            </a:r>
            <a:r>
              <a:rPr lang="it-IT" sz="1600" dirty="0" smtClean="0"/>
              <a:t> 20)x2x81x2  </a:t>
            </a:r>
            <a:r>
              <a:rPr lang="it-IT" sz="1600" dirty="0" err="1" smtClean="0"/>
              <a:t>coefficients</a:t>
            </a:r>
            <a:r>
              <a:rPr lang="it-IT" sz="1600" dirty="0" smtClean="0"/>
              <a:t> </a:t>
            </a:r>
            <a:r>
              <a:rPr lang="it-IT" sz="1600" dirty="0" err="1" smtClean="0"/>
              <a:t>second</a:t>
            </a:r>
            <a:r>
              <a:rPr lang="it-IT" sz="1600" dirty="0" smtClean="0"/>
              <a:t> </a:t>
            </a:r>
            <a:r>
              <a:rPr lang="it-IT" sz="1600" dirty="0" err="1" smtClean="0"/>
              <a:t>type</a:t>
            </a:r>
            <a:endParaRPr lang="it-IT" sz="1600" dirty="0" smtClean="0"/>
          </a:p>
          <a:p>
            <a:pPr lvl="2"/>
            <a:r>
              <a:rPr lang="it-IT" sz="1600" dirty="0" err="1" smtClean="0"/>
              <a:t>nshapes</a:t>
            </a:r>
            <a:r>
              <a:rPr lang="it-IT" sz="1600" dirty="0" smtClean="0"/>
              <a:t>(</a:t>
            </a:r>
            <a:r>
              <a:rPr lang="it-IT" sz="1600" dirty="0" err="1" smtClean="0"/>
              <a:t>max</a:t>
            </a:r>
            <a:r>
              <a:rPr lang="it-IT" sz="1600" dirty="0" smtClean="0"/>
              <a:t> 20)x2x61x2  </a:t>
            </a:r>
            <a:r>
              <a:rPr lang="it-IT" sz="1600" dirty="0" err="1" smtClean="0"/>
              <a:t>coefficients</a:t>
            </a:r>
            <a:r>
              <a:rPr lang="it-IT" sz="1600" dirty="0" smtClean="0"/>
              <a:t> </a:t>
            </a:r>
            <a:r>
              <a:rPr lang="it-IT" sz="1600" dirty="0" err="1" smtClean="0"/>
              <a:t>third</a:t>
            </a:r>
            <a:r>
              <a:rPr lang="it-IT" sz="1600" dirty="0" smtClean="0"/>
              <a:t> </a:t>
            </a:r>
            <a:r>
              <a:rPr lang="it-IT" sz="1600" dirty="0" err="1" smtClean="0"/>
              <a:t>type</a:t>
            </a:r>
            <a:endParaRPr lang="it-IT" sz="1600" dirty="0" smtClean="0"/>
          </a:p>
          <a:p>
            <a:pPr lvl="1"/>
            <a:r>
              <a:rPr lang="en-US" dirty="0" smtClean="0"/>
              <a:t>KKE3 (Ke3 </a:t>
            </a:r>
            <a:r>
              <a:rPr lang="en-US" dirty="0" err="1" smtClean="0"/>
              <a:t>intercalibration</a:t>
            </a:r>
            <a:r>
              <a:rPr lang="en-US" dirty="0" smtClean="0"/>
              <a:t> factors): 128x128x(correction factor, number of events used, average electron energy)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Active CPDs on a run by run basis</a:t>
            </a:r>
          </a:p>
          <a:p>
            <a:pPr lvl="1"/>
            <a:r>
              <a:rPr lang="en-US" dirty="0" smtClean="0"/>
              <a:t>List of dead channels, on a run by run basis, with the indication of the malfunction reason</a:t>
            </a:r>
            <a:endParaRPr lang="it-IT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NA62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simplification</a:t>
            </a:r>
          </a:p>
          <a:p>
            <a:pPr lvl="1"/>
            <a:r>
              <a:rPr lang="en-US" dirty="0" smtClean="0"/>
              <a:t>Gains and offset will have only one set of values (no gain switching</a:t>
            </a:r>
          </a:p>
          <a:p>
            <a:pPr lvl="1"/>
            <a:r>
              <a:rPr lang="en-US" dirty="0" smtClean="0"/>
              <a:t>Digital filter data will be reduced: possibly less shapes, it is likely that the absence of gain switching will allow us to avoid use “second” and “third” type.</a:t>
            </a:r>
          </a:p>
          <a:p>
            <a:r>
              <a:rPr lang="en-US" dirty="0" smtClean="0"/>
              <a:t>Use of old HEPDB data to debug the </a:t>
            </a:r>
            <a:r>
              <a:rPr lang="en-US" dirty="0" err="1" smtClean="0"/>
              <a:t>reco</a:t>
            </a:r>
            <a:r>
              <a:rPr lang="en-US" dirty="0" smtClean="0"/>
              <a:t> code</a:t>
            </a:r>
          </a:p>
          <a:p>
            <a:pPr lvl="1"/>
            <a:r>
              <a:rPr lang="en-US" dirty="0" smtClean="0"/>
              <a:t>Extract each block of constants from HEPDB into a suitable memory structure and store them into the new database when defined and available. </a:t>
            </a:r>
          </a:p>
          <a:p>
            <a:pPr lvl="1"/>
            <a:r>
              <a:rPr lang="en-US" dirty="0" smtClean="0"/>
              <a:t>As an example, there is a job (now with Eva) which extracts the KFIL constants. </a:t>
            </a:r>
            <a:endParaRPr lang="en-US" smtClean="0"/>
          </a:p>
          <a:p>
            <a:pPr lvl="1"/>
            <a:r>
              <a:rPr lang="en-US" smtClean="0"/>
              <a:t>The </a:t>
            </a:r>
            <a:r>
              <a:rPr lang="en-US" dirty="0" smtClean="0"/>
              <a:t>plan is to provide equivalent jobs for the </a:t>
            </a:r>
            <a:r>
              <a:rPr lang="en-US" smtClean="0"/>
              <a:t>other structures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Status of the TALK board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G. </a:t>
            </a:r>
            <a:r>
              <a:rPr lang="en-US" sz="3200" dirty="0" err="1" smtClean="0">
                <a:solidFill>
                  <a:srgbClr val="00B050"/>
                </a:solidFill>
              </a:rPr>
              <a:t>Lamanna</a:t>
            </a:r>
            <a:endParaRPr lang="it-IT" sz="32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TALK board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692696"/>
            <a:ext cx="3024336" cy="4525963"/>
          </a:xfrm>
        </p:spPr>
        <p:txBody>
          <a:bodyPr/>
          <a:lstStyle/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Two mounted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board </a:t>
            </a:r>
            <a:r>
              <a:rPr lang="en-US" sz="2400" dirty="0" smtClean="0"/>
              <a:t>prototypes arrived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25.7.2011</a:t>
            </a:r>
            <a:r>
              <a:rPr lang="en-US" sz="2400" dirty="0" smtClean="0"/>
              <a:t> (+ 1 naked PCB)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One month of delay due to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PCB construction </a:t>
            </a:r>
            <a:r>
              <a:rPr lang="en-US" sz="2400" dirty="0" smtClean="0"/>
              <a:t>(epoxy between two layers with controlled impedance)</a:t>
            </a:r>
          </a:p>
        </p:txBody>
      </p:sp>
      <p:pic>
        <p:nvPicPr>
          <p:cNvPr id="1027" name="Picture 3" descr="C:\Users\Gianluca\Documents\talks\ginevra\luglio2011\DSCN01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5720" y="908721"/>
            <a:ext cx="5664629" cy="4248472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395536" y="5229200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60000"/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rgbClr val="000000"/>
                </a:solidFill>
              </a:rPr>
              <a:t>  Missed 3 </a:t>
            </a:r>
            <a:r>
              <a:rPr lang="en-US" sz="2400" dirty="0" smtClean="0">
                <a:solidFill>
                  <a:srgbClr val="0070C0"/>
                </a:solidFill>
              </a:rPr>
              <a:t>DC-DC converter </a:t>
            </a:r>
            <a:r>
              <a:rPr lang="en-US" sz="2400" dirty="0" smtClean="0">
                <a:solidFill>
                  <a:srgbClr val="000000"/>
                </a:solidFill>
              </a:rPr>
              <a:t>in the mounting (due to wrong components) </a:t>
            </a:r>
            <a:r>
              <a:rPr lang="en-US" sz="2400" dirty="0" smtClean="0">
                <a:solidFill>
                  <a:srgbClr val="000000"/>
                </a:solidFill>
                <a:sym typeface="Wingdings" pitchFamily="2" charset="2"/>
              </a:rPr>
              <a:t> fixed by our self </a:t>
            </a:r>
          </a:p>
          <a:p>
            <a:pPr>
              <a:buSzPct val="60000"/>
              <a:buFontTx/>
              <a:buBlip>
                <a:blip r:embed="rId3"/>
              </a:buBlip>
            </a:pPr>
            <a:r>
              <a:rPr lang="en-US" sz="2400" dirty="0" smtClean="0">
                <a:solidFill>
                  <a:srgbClr val="000000"/>
                </a:solidFill>
                <a:sym typeface="Wingdings" pitchFamily="2" charset="2"/>
              </a:rPr>
              <a:t>  The mounting is well done.</a:t>
            </a:r>
            <a:endParaRPr lang="en-US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Mechanical, electrical and smoke test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9" y="764704"/>
            <a:ext cx="3816423" cy="4525963"/>
          </a:xfrm>
        </p:spPr>
        <p:txBody>
          <a:bodyPr/>
          <a:lstStyle/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board </a:t>
            </a:r>
            <a:r>
              <a:rPr lang="en-US" sz="2400" dirty="0" smtClean="0"/>
              <a:t>fits very well in the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TELL1</a:t>
            </a:r>
            <a:r>
              <a:rPr lang="en-US" sz="2400" dirty="0" smtClean="0"/>
              <a:t> (no particular stress on the connectors, the screws are correctly located)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ok</a:t>
            </a:r>
            <a:r>
              <a:rPr lang="en-US" sz="2400" dirty="0" smtClean="0"/>
              <a:t>, both through power connector and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TELL1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No smoke!</a:t>
            </a:r>
            <a:endParaRPr lang="en-US" sz="2400" dirty="0"/>
          </a:p>
        </p:txBody>
      </p:sp>
      <p:pic>
        <p:nvPicPr>
          <p:cNvPr id="2050" name="Picture 2" descr="C:\Users\Gianluca\Documents\talks\ginevra\luglio2011\DSCN0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728906" y="1535790"/>
            <a:ext cx="5592622" cy="4194466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4797152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mistakes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692697"/>
            <a:ext cx="8892480" cy="2736304"/>
          </a:xfrm>
        </p:spPr>
        <p:txBody>
          <a:bodyPr/>
          <a:lstStyle/>
          <a:p>
            <a:pPr>
              <a:buSzPct val="60000"/>
              <a:buBlip>
                <a:blip r:embed="rId3"/>
              </a:buBlip>
            </a:pPr>
            <a:r>
              <a:rPr lang="en-US" sz="1800" dirty="0" smtClean="0"/>
              <a:t>Three small mistakes:</a:t>
            </a:r>
          </a:p>
          <a:p>
            <a:pPr lvl="1">
              <a:buSzPct val="60000"/>
              <a:buBlip>
                <a:blip r:embed="rId4"/>
              </a:buBlip>
            </a:pPr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NIM-TTL converter</a:t>
            </a:r>
            <a:r>
              <a:rPr lang="en-US" sz="1600" dirty="0" smtClean="0"/>
              <a:t> (5 chips): wrong pin used for level reference</a:t>
            </a:r>
          </a:p>
          <a:p>
            <a:pPr lvl="1">
              <a:buSzPct val="60000"/>
              <a:buBlip>
                <a:blip r:embed="rId4"/>
              </a:buBlip>
            </a:pPr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Pull-down resistor </a:t>
            </a:r>
            <a:r>
              <a:rPr lang="en-US" sz="1600" dirty="0" smtClean="0"/>
              <a:t>on MOSFETs to control the power from the </a:t>
            </a:r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TELL1</a:t>
            </a:r>
            <a:r>
              <a:rPr lang="en-US" sz="1600" dirty="0" smtClean="0"/>
              <a:t> PP registers: unstable behavior due to the undefined value of the signal at start-up</a:t>
            </a:r>
          </a:p>
          <a:p>
            <a:pPr lvl="1">
              <a:buSzPct val="60000"/>
              <a:buBlip>
                <a:blip r:embed="rId4"/>
              </a:buBlip>
            </a:pPr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JTAG jumpers</a:t>
            </a:r>
            <a:r>
              <a:rPr lang="en-US" sz="1600" dirty="0" smtClean="0"/>
              <a:t>: impossible to disconnect the JTAG chain on the </a:t>
            </a:r>
            <a:r>
              <a:rPr lang="en-US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board </a:t>
            </a:r>
            <a:r>
              <a:rPr lang="en-US" sz="1600" dirty="0" smtClean="0"/>
              <a:t>when connected to the </a:t>
            </a:r>
            <a:r>
              <a:rPr lang="en-US" sz="1600" dirty="0" smtClean="0">
                <a:solidFill>
                  <a:srgbClr val="0070C0"/>
                </a:solidFill>
              </a:rPr>
              <a:t>TELL1</a:t>
            </a:r>
            <a:r>
              <a:rPr lang="en-US" sz="1600" dirty="0" smtClean="0"/>
              <a:t>. Troubles with the TELL1 JTAG chain (lines cut, further investigation) 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1800" dirty="0" smtClean="0"/>
              <a:t>All these problems have been fixed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1800" dirty="0" smtClean="0"/>
              <a:t>The </a:t>
            </a:r>
            <a:r>
              <a:rPr lang="en-US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 version </a:t>
            </a:r>
            <a:r>
              <a:rPr lang="en-US" sz="1800" dirty="0" smtClean="0"/>
              <a:t>of the board will include these changes.</a:t>
            </a:r>
            <a:endParaRPr lang="en-US" sz="1800" dirty="0"/>
          </a:p>
        </p:txBody>
      </p:sp>
      <p:pic>
        <p:nvPicPr>
          <p:cNvPr id="1026" name="Picture 2" descr="F:\DCIM\100NIKON\DSCN02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573016"/>
            <a:ext cx="4208273" cy="3156205"/>
          </a:xfrm>
          <a:prstGeom prst="rect">
            <a:avLst/>
          </a:prstGeom>
          <a:noFill/>
        </p:spPr>
      </p:pic>
      <p:pic>
        <p:nvPicPr>
          <p:cNvPr id="1027" name="Picture 3" descr="F:\DCIM\100NIKON\DSCN024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91018"/>
            <a:ext cx="4176464" cy="3132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Tested features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764704"/>
            <a:ext cx="4248472" cy="4525963"/>
          </a:xfrm>
        </p:spPr>
        <p:txBody>
          <a:bodyPr/>
          <a:lstStyle/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firmware</a:t>
            </a:r>
            <a:r>
              <a:rPr lang="en-US" sz="2400" dirty="0" smtClean="0"/>
              <a:t> can be easily loaded</a:t>
            </a:r>
            <a:r>
              <a:rPr lang="en-US" sz="2400" dirty="0"/>
              <a:t> </a:t>
            </a:r>
            <a:r>
              <a:rPr lang="en-US" sz="2400" dirty="0" smtClean="0"/>
              <a:t>through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JTAG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70C0"/>
                </a:solidFill>
              </a:rPr>
              <a:t>I2C</a:t>
            </a:r>
            <a:r>
              <a:rPr lang="en-US" sz="2400" dirty="0" smtClean="0"/>
              <a:t> access works fine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The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Ethernet</a:t>
            </a:r>
            <a:r>
              <a:rPr lang="en-US" sz="2400" dirty="0" smtClean="0"/>
              <a:t> controller works fine, both in input and output. Several </a:t>
            </a:r>
            <a:r>
              <a:rPr lang="en-US" sz="24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tested</a:t>
            </a:r>
            <a:r>
              <a:rPr lang="en-US" sz="2400" dirty="0" smtClean="0"/>
              <a:t>: ping, read </a:t>
            </a:r>
            <a:r>
              <a:rPr lang="en-US" sz="2400" dirty="0" err="1" smtClean="0"/>
              <a:t>mem</a:t>
            </a:r>
            <a:r>
              <a:rPr lang="en-US" sz="2400" dirty="0" smtClean="0"/>
              <a:t>, set </a:t>
            </a:r>
            <a:r>
              <a:rPr lang="en-US" sz="2400" dirty="0" err="1" smtClean="0"/>
              <a:t>calib</a:t>
            </a:r>
            <a:r>
              <a:rPr lang="en-US" sz="2400" dirty="0" smtClean="0"/>
              <a:t>, read </a:t>
            </a:r>
            <a:r>
              <a:rPr lang="en-US" sz="2400" dirty="0" err="1" smtClean="0"/>
              <a:t>calib</a:t>
            </a:r>
            <a:r>
              <a:rPr lang="en-US" sz="2400" dirty="0" smtClean="0"/>
              <a:t>,…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NIM translators </a:t>
            </a:r>
            <a:r>
              <a:rPr lang="en-US" sz="2400" dirty="0" smtClean="0"/>
              <a:t>work in both ways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External memories: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I2C+ETH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I2C+I2C</a:t>
            </a:r>
          </a:p>
          <a:p>
            <a:pPr>
              <a:buSzPct val="60000"/>
              <a:buBlip>
                <a:blip r:embed="rId3"/>
              </a:buBlip>
            </a:pPr>
            <a:r>
              <a:rPr lang="en-US" sz="2400" dirty="0" smtClean="0"/>
              <a:t>Control software in preparation</a:t>
            </a:r>
          </a:p>
          <a:p>
            <a:endParaRPr lang="en-US" dirty="0" smtClean="0"/>
          </a:p>
        </p:txBody>
      </p:sp>
      <p:pic>
        <p:nvPicPr>
          <p:cNvPr id="2050" name="Picture 2" descr="C:\Users\Gianluca\Documents\talks\mainz\ex_ping_tal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0040" y="4077072"/>
            <a:ext cx="4650517" cy="2656224"/>
          </a:xfrm>
          <a:prstGeom prst="rect">
            <a:avLst/>
          </a:prstGeom>
          <a:noFill/>
        </p:spPr>
      </p:pic>
      <p:pic>
        <p:nvPicPr>
          <p:cNvPr id="2051" name="Picture 3" descr="C:\Users\Gianluca\Documents\talks\mainz\DSCN02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836712"/>
            <a:ext cx="4008140" cy="30061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Coming soon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124744"/>
            <a:ext cx="8208912" cy="5328592"/>
          </a:xfrm>
        </p:spPr>
        <p:txBody>
          <a:bodyPr/>
          <a:lstStyle/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 firmware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</a:t>
            </a:r>
            <a:r>
              <a:rPr lang="en-US" sz="2000" dirty="0" smtClean="0"/>
              <a:t> memory from </a:t>
            </a:r>
            <a:r>
              <a:rPr lang="en-US" sz="20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ethernet</a:t>
            </a:r>
            <a:r>
              <a:rPr lang="en-US" sz="2000" dirty="0" smtClean="0"/>
              <a:t>: essential in case of use as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L0TP</a:t>
            </a:r>
            <a:r>
              <a:rPr lang="en-US" sz="2000" dirty="0" smtClean="0"/>
              <a:t> (with some limitations due to the speed of the static memory)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Packet sender simulator</a:t>
            </a:r>
            <a:r>
              <a:rPr lang="en-US" sz="2000" dirty="0" smtClean="0"/>
              <a:t>: for very precise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latency</a:t>
            </a:r>
            <a:r>
              <a:rPr lang="en-US" sz="2000" dirty="0" smtClean="0"/>
              <a:t> test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External triggered timestamp generator</a:t>
            </a:r>
            <a:r>
              <a:rPr lang="en-US" sz="2000" dirty="0" smtClean="0"/>
              <a:t>: in order to measure the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SEU</a:t>
            </a:r>
            <a:r>
              <a:rPr lang="en-US" sz="2000" dirty="0" smtClean="0"/>
              <a:t> in TEL62 (i.e. for the CEDAR)</a:t>
            </a:r>
          </a:p>
          <a:p>
            <a:r>
              <a:rPr lang="en-US" sz="24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TELxx</a:t>
            </a: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firmware</a:t>
            </a:r>
          </a:p>
          <a:p>
            <a:pPr lvl="1"/>
            <a:r>
              <a:rPr lang="en-US" sz="2000" dirty="0" smtClean="0"/>
              <a:t>Start to develop and test the firmware for the timestamp generation and taxi handling</a:t>
            </a:r>
          </a:p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Hardware tests</a:t>
            </a:r>
          </a:p>
          <a:p>
            <a:pPr lvl="1"/>
            <a:r>
              <a:rPr lang="en-US" sz="2000" dirty="0" smtClean="0"/>
              <a:t>Check with the proper firmware the functionality of taxi, delay lines, choke/error inputs, LTU connector</a:t>
            </a:r>
          </a:p>
          <a:p>
            <a:pPr lvl="1"/>
            <a:endParaRPr lang="en-US" sz="2000" dirty="0" smtClean="0"/>
          </a:p>
          <a:p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have the board ready before the end of the year</a:t>
            </a:r>
            <a:endParaRPr 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err="1" smtClean="0">
                <a:solidFill>
                  <a:srgbClr val="00B050"/>
                </a:solidFill>
              </a:rPr>
              <a:t>LKr</a:t>
            </a:r>
            <a:r>
              <a:rPr lang="en-US" sz="3200" dirty="0" smtClean="0">
                <a:solidFill>
                  <a:srgbClr val="00B050"/>
                </a:solidFill>
              </a:rPr>
              <a:t> activities</a:t>
            </a:r>
          </a:p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R. </a:t>
            </a:r>
            <a:r>
              <a:rPr lang="en-US" sz="3200" dirty="0" err="1" smtClean="0">
                <a:solidFill>
                  <a:srgbClr val="00B050"/>
                </a:solidFill>
              </a:rPr>
              <a:t>Fantechi</a:t>
            </a:r>
            <a:endParaRPr lang="en-US" sz="320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Fastbus</a:t>
            </a:r>
            <a:r>
              <a:rPr lang="en-US" dirty="0" smtClean="0"/>
              <a:t> power supplies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Reminder</a:t>
            </a:r>
          </a:p>
          <a:p>
            <a:pPr lvl="1"/>
            <a:r>
              <a:rPr lang="en-US" dirty="0" smtClean="0"/>
              <a:t>Refurbishing of the old </a:t>
            </a:r>
            <a:r>
              <a:rPr lang="en-US" dirty="0" err="1" smtClean="0"/>
              <a:t>Fastbus</a:t>
            </a:r>
            <a:r>
              <a:rPr lang="en-US" dirty="0" smtClean="0"/>
              <a:t> power supply needed to have the readout working in 2012 and before the arrival of the CREAMs</a:t>
            </a:r>
          </a:p>
          <a:p>
            <a:pPr lvl="1"/>
            <a:r>
              <a:rPr lang="en-US" dirty="0" smtClean="0"/>
              <a:t>Wiener is updating 10 old power supplies</a:t>
            </a:r>
          </a:p>
          <a:p>
            <a:r>
              <a:rPr lang="en-US" dirty="0" smtClean="0"/>
              <a:t>Prototype received early August</a:t>
            </a:r>
          </a:p>
          <a:p>
            <a:pPr lvl="1"/>
            <a:r>
              <a:rPr lang="en-US" dirty="0" smtClean="0"/>
              <a:t>Inspection showed that it was wired to use two phases</a:t>
            </a:r>
          </a:p>
          <a:p>
            <a:pPr lvl="1"/>
            <a:r>
              <a:rPr lang="en-US" dirty="0" smtClean="0"/>
              <a:t>Test in the lab with a standard 3-phase cable connected to a switch was ok</a:t>
            </a:r>
          </a:p>
          <a:p>
            <a:pPr lvl="1"/>
            <a:r>
              <a:rPr lang="en-US" dirty="0" smtClean="0"/>
              <a:t>But in ECN3, replacing one faulty PS with the new one…</a:t>
            </a:r>
          </a:p>
          <a:p>
            <a:pPr lvl="2"/>
            <a:r>
              <a:rPr lang="en-US" dirty="0" err="1" smtClean="0"/>
              <a:t>Boum</a:t>
            </a:r>
            <a:r>
              <a:rPr lang="en-US" dirty="0" smtClean="0"/>
              <a:t>!!!!  Sparks, bad smell, etc.</a:t>
            </a:r>
          </a:p>
          <a:p>
            <a:pPr lvl="2"/>
            <a:r>
              <a:rPr lang="en-US" dirty="0" smtClean="0"/>
              <a:t>We guessed a problem with “live” insertion of the power cord/</a:t>
            </a:r>
            <a:r>
              <a:rPr lang="en-US" dirty="0" err="1" smtClean="0"/>
              <a:t>normabarre</a:t>
            </a:r>
            <a:r>
              <a:rPr lang="en-US" dirty="0" smtClean="0"/>
              <a:t> connector</a:t>
            </a:r>
          </a:p>
          <a:p>
            <a:pPr lvl="1"/>
            <a:r>
              <a:rPr lang="en-US" dirty="0" smtClean="0"/>
              <a:t>PS sent back to Wiener for inspection</a:t>
            </a:r>
          </a:p>
          <a:p>
            <a:pPr lvl="2"/>
            <a:r>
              <a:rPr lang="en-US" dirty="0" smtClean="0"/>
              <a:t>With a little delay due to their holidays, we had a report and good news….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Riccard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7030A0"/>
      </a:accent4>
      <a:accent5>
        <a:srgbClr val="000000"/>
      </a:accent5>
      <a:accent6>
        <a:srgbClr val="FFC000"/>
      </a:accent6>
      <a:hlink>
        <a:srgbClr val="0000FF"/>
      </a:hlink>
      <a:folHlink>
        <a:srgbClr val="800080"/>
      </a:folHlink>
    </a:clrScheme>
    <a:fontScheme name="Riccardo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ight Background Segoe 4-3 template-template_April-17-2007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vantGarde"/>
        <a:ea typeface=""/>
        <a:cs typeface=""/>
      </a:majorFont>
      <a:minorFont>
        <a:latin typeface="AvantGar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Tema di Office">
  <a:themeElements>
    <a:clrScheme name="Riccard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7030A0"/>
      </a:accent4>
      <a:accent5>
        <a:srgbClr val="000000"/>
      </a:accent5>
      <a:accent6>
        <a:srgbClr val="FFC000"/>
      </a:accent6>
      <a:hlink>
        <a:srgbClr val="0000FF"/>
      </a:hlink>
      <a:folHlink>
        <a:srgbClr val="800080"/>
      </a:folHlink>
    </a:clrScheme>
    <a:fontScheme name="Riccardo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Tema di Office">
  <a:themeElements>
    <a:clrScheme name="Riccard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F0000"/>
      </a:accent1>
      <a:accent2>
        <a:srgbClr val="00B050"/>
      </a:accent2>
      <a:accent3>
        <a:srgbClr val="0070C0"/>
      </a:accent3>
      <a:accent4>
        <a:srgbClr val="7030A0"/>
      </a:accent4>
      <a:accent5>
        <a:srgbClr val="000000"/>
      </a:accent5>
      <a:accent6>
        <a:srgbClr val="FFC000"/>
      </a:accent6>
      <a:hlink>
        <a:srgbClr val="0000FF"/>
      </a:hlink>
      <a:folHlink>
        <a:srgbClr val="800080"/>
      </a:folHlink>
    </a:clrScheme>
    <a:fontScheme name="Riccardo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1071</TotalTime>
  <Words>1256</Words>
  <Application>Microsoft Office PowerPoint</Application>
  <PresentationFormat>Presentazione su schermo (4:3)</PresentationFormat>
  <Paragraphs>148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9</vt:i4>
      </vt:variant>
      <vt:variant>
        <vt:lpstr>Titoli diapositive</vt:lpstr>
      </vt:variant>
      <vt:variant>
        <vt:i4>17</vt:i4>
      </vt:variant>
    </vt:vector>
  </HeadingPairs>
  <TitlesOfParts>
    <vt:vector size="26" baseType="lpstr">
      <vt:lpstr>Tema di Office</vt:lpstr>
      <vt:lpstr>Light Background Segoe 4-3 template-template_April-17-2007</vt:lpstr>
      <vt:lpstr>Default Design</vt:lpstr>
      <vt:lpstr>1_Default Design</vt:lpstr>
      <vt:lpstr>2_Default Design</vt:lpstr>
      <vt:lpstr>3_Default Design</vt:lpstr>
      <vt:lpstr>4_Default Design</vt:lpstr>
      <vt:lpstr>1_Tema di Office</vt:lpstr>
      <vt:lpstr>3_Tema di Office</vt:lpstr>
      <vt:lpstr>LKr highlights  </vt:lpstr>
      <vt:lpstr>Diapositiva 2</vt:lpstr>
      <vt:lpstr>TALK board</vt:lpstr>
      <vt:lpstr>Mechanical, electrical and smoke test</vt:lpstr>
      <vt:lpstr>Small mistakes</vt:lpstr>
      <vt:lpstr>Tested features</vt:lpstr>
      <vt:lpstr>Coming soon</vt:lpstr>
      <vt:lpstr>Diapositiva 8</vt:lpstr>
      <vt:lpstr>Fastbus power supplies</vt:lpstr>
      <vt:lpstr>Fastbus power supplies</vt:lpstr>
      <vt:lpstr>CREAM</vt:lpstr>
      <vt:lpstr>CREAM</vt:lpstr>
      <vt:lpstr>LKr DCS</vt:lpstr>
      <vt:lpstr>Next steps</vt:lpstr>
      <vt:lpstr>Diapositiva 15</vt:lpstr>
      <vt:lpstr>LKr constants in NA48</vt:lpstr>
      <vt:lpstr>Towards NA62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timing distribution</dc:title>
  <dc:creator>Riccardo</dc:creator>
  <cp:lastModifiedBy>Riccardo</cp:lastModifiedBy>
  <cp:revision>114</cp:revision>
  <dcterms:created xsi:type="dcterms:W3CDTF">2010-01-29T08:38:57Z</dcterms:created>
  <dcterms:modified xsi:type="dcterms:W3CDTF">2011-09-08T08:58:50Z</dcterms:modified>
</cp:coreProperties>
</file>