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4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4952E-6000-46FC-B3FC-B20F0B3D5D7C}" type="datetimeFigureOut">
              <a:rPr lang="it-IT" smtClean="0"/>
              <a:t>07/09/2011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1073D-5DA8-4567-8701-E6BE5B69248F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1523DE-C4AA-47B8-9EFD-C2899C99122B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 smtClean="0"/>
              <a:t>RICH WG</a:t>
            </a: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err="1" smtClean="0"/>
              <a:t>M.Lenti</a:t>
            </a:r>
            <a:endParaRPr lang="it-IT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50D24663-F8DD-4B48-9BDD-3BB65D744D08}" type="slidenum">
              <a:rPr lang="it-IT" smtClean="0"/>
              <a:pPr algn="ctr">
                <a:defRPr/>
              </a:pPr>
              <a:t>10</a:t>
            </a:fld>
            <a:endParaRPr lang="it-IT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404" y="0"/>
            <a:ext cx="91271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2555776" y="417438"/>
            <a:ext cx="35926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5400" b="1" dirty="0" err="1" smtClean="0"/>
              <a:t>Conclusions</a:t>
            </a:r>
            <a:endParaRPr lang="it-IT" sz="5400" b="1" dirty="0"/>
          </a:p>
        </p:txBody>
      </p:sp>
      <p:sp>
        <p:nvSpPr>
          <p:cNvPr id="3" name="CasellaDiTesto 2"/>
          <p:cNvSpPr txBox="1"/>
          <p:nvPr/>
        </p:nvSpPr>
        <p:spPr>
          <a:xfrm>
            <a:off x="539552" y="1916832"/>
            <a:ext cx="69196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800" dirty="0" smtClean="0"/>
              <a:t> RICH on a </a:t>
            </a:r>
            <a:r>
              <a:rPr lang="it-IT" sz="2800" dirty="0" err="1" smtClean="0"/>
              <a:t>critical</a:t>
            </a:r>
            <a:r>
              <a:rPr lang="it-IT" sz="2800" dirty="0" smtClean="0"/>
              <a:t> </a:t>
            </a:r>
            <a:r>
              <a:rPr lang="it-IT" sz="2800" dirty="0" err="1" smtClean="0"/>
              <a:t>path</a:t>
            </a:r>
            <a:r>
              <a:rPr lang="it-IT" sz="2800" dirty="0" smtClean="0"/>
              <a:t> </a:t>
            </a:r>
            <a:r>
              <a:rPr lang="it-IT" sz="2800" dirty="0" err="1" smtClean="0"/>
              <a:t>towards</a:t>
            </a:r>
            <a:r>
              <a:rPr lang="it-IT" sz="2800" dirty="0" smtClean="0"/>
              <a:t> the </a:t>
            </a:r>
            <a:r>
              <a:rPr lang="it-IT" sz="2800" dirty="0" err="1" smtClean="0"/>
              <a:t>Tech</a:t>
            </a:r>
            <a:r>
              <a:rPr lang="it-IT" sz="2800" dirty="0" smtClean="0"/>
              <a:t>. </a:t>
            </a:r>
            <a:r>
              <a:rPr lang="it-IT" sz="2800" dirty="0" err="1" smtClean="0"/>
              <a:t>Run</a:t>
            </a:r>
            <a:endParaRPr lang="it-IT" sz="2800" dirty="0" smtClean="0"/>
          </a:p>
          <a:p>
            <a:pPr>
              <a:buFont typeface="Arial" pitchFamily="34" charset="0"/>
              <a:buChar char="•"/>
            </a:pPr>
            <a:r>
              <a:rPr lang="it-IT" sz="2800" dirty="0" smtClean="0"/>
              <a:t> Market </a:t>
            </a:r>
            <a:r>
              <a:rPr lang="it-IT" sz="2800" dirty="0" err="1" smtClean="0"/>
              <a:t>survey</a:t>
            </a:r>
            <a:r>
              <a:rPr lang="it-IT" sz="2800" dirty="0" smtClean="0"/>
              <a:t> </a:t>
            </a:r>
            <a:r>
              <a:rPr lang="it-IT" sz="2800" dirty="0" err="1" smtClean="0"/>
              <a:t>for</a:t>
            </a:r>
            <a:r>
              <a:rPr lang="it-IT" sz="2800" dirty="0" smtClean="0"/>
              <a:t> the RICH vessel </a:t>
            </a:r>
            <a:r>
              <a:rPr lang="it-IT" sz="2800" dirty="0" err="1" smtClean="0"/>
              <a:t>ongoing</a:t>
            </a:r>
            <a:endParaRPr lang="it-IT" sz="28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RICH Situation: news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err="1" smtClean="0"/>
              <a:t>All</a:t>
            </a:r>
            <a:r>
              <a:rPr lang="it-IT" dirty="0" smtClean="0"/>
              <a:t> the RICH </a:t>
            </a:r>
            <a:r>
              <a:rPr lang="it-IT" dirty="0" err="1" smtClean="0"/>
              <a:t>mirrors</a:t>
            </a:r>
            <a:r>
              <a:rPr lang="it-IT" dirty="0" smtClean="0"/>
              <a:t> at CERN </a:t>
            </a:r>
            <a:r>
              <a:rPr lang="it-IT" dirty="0" err="1" smtClean="0"/>
              <a:t>since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endParaRPr lang="it-IT" dirty="0" smtClean="0"/>
          </a:p>
          <a:p>
            <a:r>
              <a:rPr lang="it-IT" dirty="0" err="1" smtClean="0"/>
              <a:t>Aluminization</a:t>
            </a:r>
            <a:r>
              <a:rPr lang="it-IT" dirty="0" smtClean="0"/>
              <a:t> </a:t>
            </a:r>
            <a:r>
              <a:rPr lang="it-IT" dirty="0" err="1" smtClean="0"/>
              <a:t>will</a:t>
            </a:r>
            <a:r>
              <a:rPr lang="it-IT" dirty="0" smtClean="0"/>
              <a:t> start at CERN in the </a:t>
            </a:r>
            <a:r>
              <a:rPr lang="it-IT" dirty="0" err="1" smtClean="0"/>
              <a:t>coming</a:t>
            </a:r>
            <a:r>
              <a:rPr lang="it-IT" dirty="0" smtClean="0"/>
              <a:t> </a:t>
            </a:r>
            <a:r>
              <a:rPr lang="it-IT" dirty="0" err="1" smtClean="0"/>
              <a:t>weeks</a:t>
            </a:r>
            <a:endParaRPr lang="it-IT" dirty="0" smtClean="0"/>
          </a:p>
          <a:p>
            <a:r>
              <a:rPr lang="it-IT" dirty="0" err="1" smtClean="0"/>
              <a:t>Mirror</a:t>
            </a:r>
            <a:r>
              <a:rPr lang="it-IT" dirty="0" smtClean="0"/>
              <a:t> </a:t>
            </a:r>
            <a:r>
              <a:rPr lang="it-IT" dirty="0" err="1" smtClean="0"/>
              <a:t>support</a:t>
            </a:r>
            <a:r>
              <a:rPr lang="it-IT" dirty="0" smtClean="0"/>
              <a:t> project </a:t>
            </a:r>
            <a:r>
              <a:rPr lang="it-IT" dirty="0" err="1" smtClean="0"/>
              <a:t>to</a:t>
            </a:r>
            <a:r>
              <a:rPr lang="it-IT" dirty="0" smtClean="0"/>
              <a:t> </a:t>
            </a:r>
            <a:r>
              <a:rPr lang="it-IT" dirty="0" err="1" smtClean="0"/>
              <a:t>be</a:t>
            </a:r>
            <a:r>
              <a:rPr lang="it-IT" dirty="0" smtClean="0"/>
              <a:t> </a:t>
            </a:r>
            <a:r>
              <a:rPr lang="it-IT" dirty="0" err="1" smtClean="0"/>
              <a:t>finalized</a:t>
            </a:r>
            <a:r>
              <a:rPr lang="it-IT" dirty="0" smtClean="0"/>
              <a:t> </a:t>
            </a:r>
            <a:r>
              <a:rPr lang="it-IT" dirty="0" err="1" smtClean="0"/>
              <a:t>by</a:t>
            </a:r>
            <a:r>
              <a:rPr lang="it-IT" dirty="0" smtClean="0"/>
              <a:t> the end </a:t>
            </a:r>
            <a:r>
              <a:rPr lang="it-IT" dirty="0" err="1" smtClean="0"/>
              <a:t>of</a:t>
            </a:r>
            <a:r>
              <a:rPr lang="it-IT" dirty="0" smtClean="0"/>
              <a:t> 2011, </a:t>
            </a:r>
            <a:r>
              <a:rPr lang="it-IT" dirty="0" err="1" smtClean="0"/>
              <a:t>then</a:t>
            </a:r>
            <a:r>
              <a:rPr lang="it-IT" dirty="0" smtClean="0"/>
              <a:t> start the tender</a:t>
            </a:r>
          </a:p>
          <a:p>
            <a:r>
              <a:rPr lang="it-IT" dirty="0" err="1" smtClean="0"/>
              <a:t>Aluminum</a:t>
            </a:r>
            <a:r>
              <a:rPr lang="it-IT" dirty="0" smtClean="0"/>
              <a:t> disk </a:t>
            </a:r>
            <a:r>
              <a:rPr lang="it-IT" dirty="0" err="1" smtClean="0"/>
              <a:t>for</a:t>
            </a:r>
            <a:r>
              <a:rPr lang="it-IT" dirty="0" smtClean="0"/>
              <a:t> light </a:t>
            </a:r>
            <a:r>
              <a:rPr lang="it-IT" dirty="0" err="1" smtClean="0"/>
              <a:t>collection</a:t>
            </a:r>
            <a:r>
              <a:rPr lang="it-IT" dirty="0" smtClean="0"/>
              <a:t> (“Winston </a:t>
            </a:r>
            <a:r>
              <a:rPr lang="it-IT" dirty="0" err="1" smtClean="0"/>
              <a:t>Cones</a:t>
            </a:r>
            <a:r>
              <a:rPr lang="it-IT" dirty="0" smtClean="0"/>
              <a:t>” </a:t>
            </a:r>
            <a:r>
              <a:rPr lang="it-IT" dirty="0" err="1" smtClean="0"/>
              <a:t>disks</a:t>
            </a:r>
            <a:r>
              <a:rPr lang="it-IT" dirty="0" smtClean="0"/>
              <a:t>) and PM </a:t>
            </a:r>
            <a:r>
              <a:rPr lang="it-IT" dirty="0" err="1" smtClean="0"/>
              <a:t>lodging</a:t>
            </a:r>
            <a:r>
              <a:rPr lang="it-IT" dirty="0" smtClean="0"/>
              <a:t> (“PM </a:t>
            </a:r>
            <a:r>
              <a:rPr lang="it-IT" dirty="0" err="1" smtClean="0"/>
              <a:t>disks</a:t>
            </a:r>
            <a:r>
              <a:rPr lang="it-IT" dirty="0" smtClean="0"/>
              <a:t>”)     in </a:t>
            </a:r>
            <a:r>
              <a:rPr lang="it-IT" dirty="0" err="1" smtClean="0"/>
              <a:t>fabrication</a:t>
            </a:r>
            <a:r>
              <a:rPr lang="it-IT" dirty="0" smtClean="0"/>
              <a:t> in Firenze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egnaposto data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09/09/2011</a:t>
            </a:r>
            <a:endParaRPr lang="it-IT"/>
          </a:p>
        </p:txBody>
      </p:sp>
      <p:sp>
        <p:nvSpPr>
          <p:cNvPr id="27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348C83E-6B4E-4AE7-9B2E-D7096DD6CE62}" type="slidenum">
              <a:rPr lang="it-IT"/>
              <a:pPr>
                <a:defRPr/>
              </a:pPr>
              <a:t>3</a:t>
            </a:fld>
            <a:endParaRPr lang="it-IT"/>
          </a:p>
        </p:txBody>
      </p:sp>
      <p:sp>
        <p:nvSpPr>
          <p:cNvPr id="4100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mtClean="0"/>
              <a:t>CRATE POSITIONS</a:t>
            </a:r>
            <a:endParaRPr lang="en-US" smtClean="0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4067175" y="1773238"/>
            <a:ext cx="1152525" cy="3600450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4067175" y="1773238"/>
            <a:ext cx="1152525" cy="792162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/>
              <a:t>HV</a:t>
            </a:r>
            <a:endParaRPr lang="en-US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4067175" y="2565400"/>
            <a:ext cx="1152525" cy="936625"/>
          </a:xfrm>
          <a:prstGeom prst="rect">
            <a:avLst/>
          </a:prstGeom>
          <a:solidFill>
            <a:srgbClr val="57F1A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/>
              <a:t>SIG</a:t>
            </a:r>
            <a:endParaRPr lang="en-US"/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4067175" y="4581525"/>
            <a:ext cx="1152525" cy="792163"/>
          </a:xfrm>
          <a:prstGeom prst="rect">
            <a:avLst/>
          </a:prstGeom>
          <a:solidFill>
            <a:srgbClr val="FF0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/>
              <a:t>HV</a:t>
            </a:r>
            <a:endParaRPr lang="en-US"/>
          </a:p>
        </p:txBody>
      </p:sp>
      <p:sp>
        <p:nvSpPr>
          <p:cNvPr id="4105" name="Rectangle 8"/>
          <p:cNvSpPr>
            <a:spLocks noChangeArrowheads="1"/>
          </p:cNvSpPr>
          <p:nvPr/>
        </p:nvSpPr>
        <p:spPr bwMode="auto">
          <a:xfrm>
            <a:off x="4067175" y="3646488"/>
            <a:ext cx="1152525" cy="936625"/>
          </a:xfrm>
          <a:prstGeom prst="rect">
            <a:avLst/>
          </a:prstGeom>
          <a:solidFill>
            <a:srgbClr val="57F1A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it-IT"/>
              <a:t>SIG</a:t>
            </a:r>
            <a:endParaRPr lang="en-US"/>
          </a:p>
        </p:txBody>
      </p:sp>
      <p:sp>
        <p:nvSpPr>
          <p:cNvPr id="4106" name="Text Box 9"/>
          <p:cNvSpPr txBox="1">
            <a:spLocks noChangeArrowheads="1"/>
          </p:cNvSpPr>
          <p:nvPr/>
        </p:nvSpPr>
        <p:spPr bwMode="auto">
          <a:xfrm>
            <a:off x="3924300" y="1052513"/>
            <a:ext cx="3181350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43U rack 21 POSITIONS</a:t>
            </a:r>
          </a:p>
          <a:p>
            <a:r>
              <a:rPr lang="it-IT"/>
              <a:t>H=213 cm</a:t>
            </a:r>
            <a:endParaRPr lang="en-US"/>
          </a:p>
        </p:txBody>
      </p:sp>
      <p:sp>
        <p:nvSpPr>
          <p:cNvPr id="4107" name="Text Box 10"/>
          <p:cNvSpPr txBox="1">
            <a:spLocks noChangeArrowheads="1"/>
          </p:cNvSpPr>
          <p:nvPr/>
        </p:nvSpPr>
        <p:spPr bwMode="auto">
          <a:xfrm>
            <a:off x="5580063" y="1844675"/>
            <a:ext cx="26733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9U BIN (without PS)</a:t>
            </a:r>
            <a:endParaRPr lang="en-US"/>
          </a:p>
        </p:txBody>
      </p:sp>
      <p:sp>
        <p:nvSpPr>
          <p:cNvPr id="4108" name="Text Box 11"/>
          <p:cNvSpPr txBox="1">
            <a:spLocks noChangeArrowheads="1"/>
          </p:cNvSpPr>
          <p:nvPr/>
        </p:nvSpPr>
        <p:spPr bwMode="auto">
          <a:xfrm>
            <a:off x="5580063" y="2852738"/>
            <a:ext cx="14160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11U crate</a:t>
            </a:r>
            <a:endParaRPr lang="en-US"/>
          </a:p>
        </p:txBody>
      </p:sp>
      <p:sp>
        <p:nvSpPr>
          <p:cNvPr id="4109" name="Text Box 12"/>
          <p:cNvSpPr txBox="1">
            <a:spLocks noChangeArrowheads="1"/>
          </p:cNvSpPr>
          <p:nvPr/>
        </p:nvSpPr>
        <p:spPr bwMode="auto">
          <a:xfrm>
            <a:off x="5580063" y="3429000"/>
            <a:ext cx="15811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3U AIR gap</a:t>
            </a:r>
            <a:endParaRPr lang="en-US"/>
          </a:p>
        </p:txBody>
      </p:sp>
      <p:sp>
        <p:nvSpPr>
          <p:cNvPr id="4110" name="Text Box 13"/>
          <p:cNvSpPr txBox="1">
            <a:spLocks noChangeArrowheads="1"/>
          </p:cNvSpPr>
          <p:nvPr/>
        </p:nvSpPr>
        <p:spPr bwMode="auto">
          <a:xfrm>
            <a:off x="5580063" y="3933825"/>
            <a:ext cx="14160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11U crate</a:t>
            </a:r>
            <a:endParaRPr lang="en-US"/>
          </a:p>
        </p:txBody>
      </p:sp>
      <p:sp>
        <p:nvSpPr>
          <p:cNvPr id="4111" name="Text Box 14"/>
          <p:cNvSpPr txBox="1">
            <a:spLocks noChangeArrowheads="1"/>
          </p:cNvSpPr>
          <p:nvPr/>
        </p:nvSpPr>
        <p:spPr bwMode="auto">
          <a:xfrm>
            <a:off x="5580063" y="4797425"/>
            <a:ext cx="2673350" cy="3667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9U BIN (without PS)</a:t>
            </a:r>
            <a:endParaRPr lang="en-US"/>
          </a:p>
        </p:txBody>
      </p:sp>
      <p:sp>
        <p:nvSpPr>
          <p:cNvPr id="4112" name="Text Box 15"/>
          <p:cNvSpPr txBox="1">
            <a:spLocks noChangeArrowheads="1"/>
          </p:cNvSpPr>
          <p:nvPr/>
        </p:nvSpPr>
        <p:spPr bwMode="auto">
          <a:xfrm>
            <a:off x="5580063" y="5373688"/>
            <a:ext cx="26733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/>
              <a:t>43U TOTAL HEIGTH</a:t>
            </a:r>
            <a:endParaRPr lang="en-US"/>
          </a:p>
        </p:txBody>
      </p:sp>
      <p:sp>
        <p:nvSpPr>
          <p:cNvPr id="4113" name="Line 16"/>
          <p:cNvSpPr>
            <a:spLocks noChangeShapeType="1"/>
          </p:cNvSpPr>
          <p:nvPr/>
        </p:nvSpPr>
        <p:spPr bwMode="auto">
          <a:xfrm>
            <a:off x="5580063" y="5373688"/>
            <a:ext cx="273685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114" name="Text Box 17"/>
          <p:cNvSpPr txBox="1">
            <a:spLocks noChangeArrowheads="1"/>
          </p:cNvSpPr>
          <p:nvPr/>
        </p:nvSpPr>
        <p:spPr bwMode="auto">
          <a:xfrm>
            <a:off x="1169988" y="1916113"/>
            <a:ext cx="26812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/>
              <a:t>16 X 32 CH HV FILTER</a:t>
            </a:r>
            <a:endParaRPr lang="en-US" sz="1600"/>
          </a:p>
        </p:txBody>
      </p:sp>
      <p:sp>
        <p:nvSpPr>
          <p:cNvPr id="4115" name="Text Box 18"/>
          <p:cNvSpPr txBox="1">
            <a:spLocks noChangeArrowheads="1"/>
          </p:cNvSpPr>
          <p:nvPr/>
        </p:nvSpPr>
        <p:spPr bwMode="auto">
          <a:xfrm>
            <a:off x="900113" y="2781300"/>
            <a:ext cx="2884487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/>
              <a:t>16 X 32 CH FE_DAQ</a:t>
            </a:r>
          </a:p>
          <a:p>
            <a:r>
              <a:rPr lang="it-IT" sz="1600"/>
              <a:t>SLOW CNTRL GATEWAY</a:t>
            </a:r>
            <a:endParaRPr lang="en-US" sz="1600"/>
          </a:p>
        </p:txBody>
      </p:sp>
      <p:sp>
        <p:nvSpPr>
          <p:cNvPr id="4116" name="Rectangle 19"/>
          <p:cNvSpPr>
            <a:spLocks noChangeArrowheads="1"/>
          </p:cNvSpPr>
          <p:nvPr/>
        </p:nvSpPr>
        <p:spPr bwMode="auto">
          <a:xfrm>
            <a:off x="5148263" y="2565400"/>
            <a:ext cx="71437" cy="93503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117" name="Rectangle 20"/>
          <p:cNvSpPr>
            <a:spLocks noChangeArrowheads="1"/>
          </p:cNvSpPr>
          <p:nvPr/>
        </p:nvSpPr>
        <p:spPr bwMode="auto">
          <a:xfrm>
            <a:off x="5148263" y="3646488"/>
            <a:ext cx="71437" cy="93503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4118" name="Text Box 21"/>
          <p:cNvSpPr txBox="1">
            <a:spLocks noChangeArrowheads="1"/>
          </p:cNvSpPr>
          <p:nvPr/>
        </p:nvSpPr>
        <p:spPr bwMode="auto">
          <a:xfrm>
            <a:off x="1169988" y="4797425"/>
            <a:ext cx="26812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/>
              <a:t>16 X 32 CH HV FILTER</a:t>
            </a:r>
            <a:endParaRPr lang="en-US" sz="1600"/>
          </a:p>
        </p:txBody>
      </p:sp>
      <p:sp>
        <p:nvSpPr>
          <p:cNvPr id="4119" name="Line 22"/>
          <p:cNvSpPr>
            <a:spLocks noChangeShapeType="1"/>
          </p:cNvSpPr>
          <p:nvPr/>
        </p:nvSpPr>
        <p:spPr bwMode="auto">
          <a:xfrm>
            <a:off x="3851275" y="2060575"/>
            <a:ext cx="4333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120" name="Line 23"/>
          <p:cNvSpPr>
            <a:spLocks noChangeShapeType="1"/>
          </p:cNvSpPr>
          <p:nvPr/>
        </p:nvSpPr>
        <p:spPr bwMode="auto">
          <a:xfrm>
            <a:off x="3851275" y="3068638"/>
            <a:ext cx="4333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121" name="Line 24"/>
          <p:cNvSpPr>
            <a:spLocks noChangeShapeType="1"/>
          </p:cNvSpPr>
          <p:nvPr/>
        </p:nvSpPr>
        <p:spPr bwMode="auto">
          <a:xfrm>
            <a:off x="3851275" y="4076700"/>
            <a:ext cx="4333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122" name="Line 25"/>
          <p:cNvSpPr>
            <a:spLocks noChangeShapeType="1"/>
          </p:cNvSpPr>
          <p:nvPr/>
        </p:nvSpPr>
        <p:spPr bwMode="auto">
          <a:xfrm>
            <a:off x="3851275" y="4941888"/>
            <a:ext cx="433388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4123" name="Text Box 26"/>
          <p:cNvSpPr txBox="1">
            <a:spLocks noChangeArrowheads="1"/>
          </p:cNvSpPr>
          <p:nvPr/>
        </p:nvSpPr>
        <p:spPr bwMode="auto">
          <a:xfrm>
            <a:off x="900113" y="3784600"/>
            <a:ext cx="2884487" cy="581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it-IT" sz="1600"/>
              <a:t>16 X 32 CH FE_DAQ</a:t>
            </a:r>
          </a:p>
          <a:p>
            <a:r>
              <a:rPr lang="it-IT" sz="1600"/>
              <a:t>SLOW CNTRL GATEWAY</a:t>
            </a:r>
            <a:endParaRPr lang="en-US" sz="1600"/>
          </a:p>
        </p:txBody>
      </p:sp>
      <p:sp>
        <p:nvSpPr>
          <p:cNvPr id="28" name="CasellaDiTesto 27"/>
          <p:cNvSpPr txBox="1"/>
          <p:nvPr/>
        </p:nvSpPr>
        <p:spPr>
          <a:xfrm>
            <a:off x="7380312" y="404664"/>
            <a:ext cx="108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R.Ciaranfi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egnaposto data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09/09/2011</a:t>
            </a:r>
            <a:endParaRPr lang="it-IT"/>
          </a:p>
        </p:txBody>
      </p:sp>
      <p:sp>
        <p:nvSpPr>
          <p:cNvPr id="13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A0F1355-DF0F-4C12-9F6C-A80BAC40A7F2}" type="slidenum">
              <a:rPr lang="it-IT"/>
              <a:pPr>
                <a:defRPr/>
              </a:pPr>
              <a:t>4</a:t>
            </a:fld>
            <a:endParaRPr lang="it-IT"/>
          </a:p>
        </p:txBody>
      </p:sp>
      <p:sp>
        <p:nvSpPr>
          <p:cNvPr id="8196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4000" dirty="0" smtClean="0"/>
              <a:t>3D PCB VIEW: HV FILTER BOARD</a:t>
            </a:r>
            <a:endParaRPr lang="en-US" sz="4000" dirty="0" smtClean="0"/>
          </a:p>
        </p:txBody>
      </p:sp>
      <p:pic>
        <p:nvPicPr>
          <p:cNvPr id="8197" name="Picture 9" descr="Image_0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2133600"/>
            <a:ext cx="4156075" cy="311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8" name="Line 10"/>
          <p:cNvSpPr>
            <a:spLocks noChangeShapeType="1"/>
          </p:cNvSpPr>
          <p:nvPr/>
        </p:nvSpPr>
        <p:spPr bwMode="auto">
          <a:xfrm flipH="1">
            <a:off x="6516688" y="3213100"/>
            <a:ext cx="129540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199" name="Text Box 11"/>
          <p:cNvSpPr txBox="1">
            <a:spLocks noChangeArrowheads="1"/>
          </p:cNvSpPr>
          <p:nvPr/>
        </p:nvSpPr>
        <p:spPr bwMode="auto">
          <a:xfrm>
            <a:off x="6588125" y="2565400"/>
            <a:ext cx="2771775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SHV CONNECTOR FROM CAEN HV-PS</a:t>
            </a:r>
            <a:endParaRPr lang="en-US"/>
          </a:p>
        </p:txBody>
      </p:sp>
      <p:sp>
        <p:nvSpPr>
          <p:cNvPr id="8200" name="Text Box 12"/>
          <p:cNvSpPr txBox="1">
            <a:spLocks noChangeArrowheads="1"/>
          </p:cNvSpPr>
          <p:nvPr/>
        </p:nvSpPr>
        <p:spPr bwMode="auto">
          <a:xfrm>
            <a:off x="0" y="2133600"/>
            <a:ext cx="2339975" cy="11906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BRACKET TO FIX BOARD TO THE 9U EMPTY CHASSIS</a:t>
            </a:r>
            <a:endParaRPr lang="en-US"/>
          </a:p>
        </p:txBody>
      </p:sp>
      <p:sp>
        <p:nvSpPr>
          <p:cNvPr id="8201" name="Line 13"/>
          <p:cNvSpPr>
            <a:spLocks noChangeShapeType="1"/>
          </p:cNvSpPr>
          <p:nvPr/>
        </p:nvSpPr>
        <p:spPr bwMode="auto">
          <a:xfrm flipV="1">
            <a:off x="1692275" y="2997200"/>
            <a:ext cx="863600" cy="714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02" name="Text Box 14"/>
          <p:cNvSpPr txBox="1">
            <a:spLocks noChangeArrowheads="1"/>
          </p:cNvSpPr>
          <p:nvPr/>
        </p:nvSpPr>
        <p:spPr bwMode="auto">
          <a:xfrm>
            <a:off x="0" y="3789363"/>
            <a:ext cx="2339975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32 CH HV TO PMT</a:t>
            </a:r>
            <a:endParaRPr lang="en-US"/>
          </a:p>
        </p:txBody>
      </p:sp>
      <p:sp>
        <p:nvSpPr>
          <p:cNvPr id="8203" name="Line 15"/>
          <p:cNvSpPr>
            <a:spLocks noChangeShapeType="1"/>
          </p:cNvSpPr>
          <p:nvPr/>
        </p:nvSpPr>
        <p:spPr bwMode="auto">
          <a:xfrm flipV="1">
            <a:off x="1763713" y="3716338"/>
            <a:ext cx="2087562" cy="2889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04" name="Line 16"/>
          <p:cNvSpPr>
            <a:spLocks noChangeShapeType="1"/>
          </p:cNvSpPr>
          <p:nvPr/>
        </p:nvSpPr>
        <p:spPr bwMode="auto">
          <a:xfrm flipV="1">
            <a:off x="2700338" y="4076700"/>
            <a:ext cx="2735262" cy="14398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8205" name="Text Box 17"/>
          <p:cNvSpPr txBox="1">
            <a:spLocks noChangeArrowheads="1"/>
          </p:cNvSpPr>
          <p:nvPr/>
        </p:nvSpPr>
        <p:spPr bwMode="auto">
          <a:xfrm>
            <a:off x="1476375" y="5451475"/>
            <a:ext cx="4967288" cy="6413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/>
              <a:t>SPACERS SUPPORT FOR SECURITY COVER</a:t>
            </a:r>
            <a:endParaRPr lang="en-US"/>
          </a:p>
        </p:txBody>
      </p:sp>
      <p:sp>
        <p:nvSpPr>
          <p:cNvPr id="14" name="CasellaDiTesto 13"/>
          <p:cNvSpPr txBox="1"/>
          <p:nvPr/>
        </p:nvSpPr>
        <p:spPr>
          <a:xfrm>
            <a:off x="7595326" y="188640"/>
            <a:ext cx="108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R.Ciaranfi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egnaposto data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09/09/2011</a:t>
            </a:r>
            <a:endParaRPr lang="it-IT"/>
          </a:p>
        </p:txBody>
      </p:sp>
      <p:sp>
        <p:nvSpPr>
          <p:cNvPr id="18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B2EACAB-7D9C-402A-900E-049D3AC0AD39}" type="slidenum">
              <a:rPr lang="it-IT"/>
              <a:pPr>
                <a:defRPr/>
              </a:pPr>
              <a:t>5</a:t>
            </a:fld>
            <a:endParaRPr lang="it-IT" dirty="0"/>
          </a:p>
        </p:txBody>
      </p:sp>
      <p:sp>
        <p:nvSpPr>
          <p:cNvPr id="14340" name="Rectangle 2"/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it-IT" sz="4000" dirty="0" smtClean="0"/>
              <a:t>3D VIEW: PM HV DIVIDER (SOCKET)</a:t>
            </a:r>
            <a:endParaRPr lang="en-US" sz="4000" dirty="0" smtClean="0"/>
          </a:p>
        </p:txBody>
      </p:sp>
      <p:pic>
        <p:nvPicPr>
          <p:cNvPr id="14341" name="Picture 4" descr="top_view_00"/>
          <p:cNvPicPr>
            <a:picLocks noChangeAspect="1" noChangeArrowheads="1"/>
          </p:cNvPicPr>
          <p:nvPr/>
        </p:nvPicPr>
        <p:blipFill>
          <a:blip r:embed="rId2" cstate="print">
            <a:lum bright="12000"/>
          </a:blip>
          <a:srcRect l="33757" t="28342" r="10139" b="9636"/>
          <a:stretch>
            <a:fillRect/>
          </a:stretch>
        </p:blipFill>
        <p:spPr bwMode="auto">
          <a:xfrm>
            <a:off x="250825" y="1412875"/>
            <a:ext cx="3600450" cy="298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5" descr="bot_view_00"/>
          <p:cNvPicPr>
            <a:picLocks noChangeAspect="1" noChangeArrowheads="1"/>
          </p:cNvPicPr>
          <p:nvPr/>
        </p:nvPicPr>
        <p:blipFill>
          <a:blip r:embed="rId3" cstate="print">
            <a:lum bright="18000"/>
          </a:blip>
          <a:srcRect l="30811" t="13585" r="13086" b="28342"/>
          <a:stretch>
            <a:fillRect/>
          </a:stretch>
        </p:blipFill>
        <p:spPr bwMode="auto">
          <a:xfrm>
            <a:off x="4716463" y="1412875"/>
            <a:ext cx="3816350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Line 6"/>
          <p:cNvSpPr>
            <a:spLocks noChangeShapeType="1"/>
          </p:cNvSpPr>
          <p:nvPr/>
        </p:nvSpPr>
        <p:spPr bwMode="auto">
          <a:xfrm flipH="1" flipV="1">
            <a:off x="539750" y="3789363"/>
            <a:ext cx="144463" cy="172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4344" name="Oval 7"/>
          <p:cNvSpPr>
            <a:spLocks noChangeArrowheads="1"/>
          </p:cNvSpPr>
          <p:nvPr/>
        </p:nvSpPr>
        <p:spPr bwMode="auto">
          <a:xfrm>
            <a:off x="6156325" y="3644900"/>
            <a:ext cx="1511300" cy="719138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it-IT"/>
          </a:p>
        </p:txBody>
      </p:sp>
      <p:sp>
        <p:nvSpPr>
          <p:cNvPr id="14345" name="Line 8"/>
          <p:cNvSpPr>
            <a:spLocks noChangeShapeType="1"/>
          </p:cNvSpPr>
          <p:nvPr/>
        </p:nvSpPr>
        <p:spPr bwMode="auto">
          <a:xfrm flipH="1" flipV="1">
            <a:off x="7380288" y="4292600"/>
            <a:ext cx="431800" cy="5762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4346" name="Line 9"/>
          <p:cNvSpPr>
            <a:spLocks noChangeShapeType="1"/>
          </p:cNvSpPr>
          <p:nvPr/>
        </p:nvSpPr>
        <p:spPr bwMode="auto">
          <a:xfrm flipH="1" flipV="1">
            <a:off x="2195513" y="3429000"/>
            <a:ext cx="2232025" cy="12239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4347" name="Text Box 10"/>
          <p:cNvSpPr txBox="1">
            <a:spLocks noChangeArrowheads="1"/>
          </p:cNvSpPr>
          <p:nvPr/>
        </p:nvSpPr>
        <p:spPr bwMode="auto">
          <a:xfrm>
            <a:off x="0" y="5516563"/>
            <a:ext cx="2468563" cy="639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/>
              <a:t>SOLDERED HV- CONNECTION</a:t>
            </a:r>
          </a:p>
          <a:p>
            <a:endParaRPr lang="en-US" sz="1200"/>
          </a:p>
        </p:txBody>
      </p:sp>
      <p:sp>
        <p:nvSpPr>
          <p:cNvPr id="14348" name="Text Box 11"/>
          <p:cNvSpPr txBox="1">
            <a:spLocks noChangeArrowheads="1"/>
          </p:cNvSpPr>
          <p:nvPr/>
        </p:nvSpPr>
        <p:spPr bwMode="auto">
          <a:xfrm>
            <a:off x="4284663" y="4652963"/>
            <a:ext cx="2468562" cy="6397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/>
              <a:t>TOP AND BOTTOM SMD COMPONENTS</a:t>
            </a:r>
          </a:p>
          <a:p>
            <a:endParaRPr lang="en-US" sz="1200"/>
          </a:p>
        </p:txBody>
      </p:sp>
      <p:sp>
        <p:nvSpPr>
          <p:cNvPr id="14349" name="Line 12"/>
          <p:cNvSpPr>
            <a:spLocks noChangeShapeType="1"/>
          </p:cNvSpPr>
          <p:nvPr/>
        </p:nvSpPr>
        <p:spPr bwMode="auto">
          <a:xfrm flipV="1">
            <a:off x="5580063" y="3573463"/>
            <a:ext cx="647700" cy="10795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4350" name="Line 13"/>
          <p:cNvSpPr>
            <a:spLocks noChangeShapeType="1"/>
          </p:cNvSpPr>
          <p:nvPr/>
        </p:nvSpPr>
        <p:spPr bwMode="auto">
          <a:xfrm flipV="1">
            <a:off x="1763713" y="3933825"/>
            <a:ext cx="71437" cy="12239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4351" name="Text Box 14"/>
          <p:cNvSpPr txBox="1">
            <a:spLocks noChangeArrowheads="1"/>
          </p:cNvSpPr>
          <p:nvPr/>
        </p:nvSpPr>
        <p:spPr bwMode="auto">
          <a:xfrm>
            <a:off x="1476375" y="5157788"/>
            <a:ext cx="17272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/>
              <a:t>SIG OUT COAX </a:t>
            </a:r>
          </a:p>
          <a:p>
            <a:endParaRPr lang="en-US" sz="1200"/>
          </a:p>
        </p:txBody>
      </p:sp>
      <p:sp>
        <p:nvSpPr>
          <p:cNvPr id="14352" name="Text Box 15"/>
          <p:cNvSpPr txBox="1">
            <a:spLocks noChangeArrowheads="1"/>
          </p:cNvSpPr>
          <p:nvPr/>
        </p:nvSpPr>
        <p:spPr bwMode="auto">
          <a:xfrm>
            <a:off x="2124075" y="4581525"/>
            <a:ext cx="1727200" cy="639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/>
              <a:t>SOLDERED HV+  (GND) </a:t>
            </a:r>
          </a:p>
          <a:p>
            <a:endParaRPr lang="en-US" sz="1200"/>
          </a:p>
        </p:txBody>
      </p:sp>
      <p:sp>
        <p:nvSpPr>
          <p:cNvPr id="14353" name="Line 16"/>
          <p:cNvSpPr>
            <a:spLocks noChangeShapeType="1"/>
          </p:cNvSpPr>
          <p:nvPr/>
        </p:nvSpPr>
        <p:spPr bwMode="auto">
          <a:xfrm flipH="1" flipV="1">
            <a:off x="2268538" y="3933825"/>
            <a:ext cx="431800" cy="647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oval" w="med" len="med"/>
          </a:ln>
        </p:spPr>
        <p:txBody>
          <a:bodyPr/>
          <a:lstStyle/>
          <a:p>
            <a:endParaRPr lang="it-IT"/>
          </a:p>
        </p:txBody>
      </p:sp>
      <p:sp>
        <p:nvSpPr>
          <p:cNvPr id="14354" name="Text Box 17"/>
          <p:cNvSpPr txBox="1">
            <a:spLocks noChangeArrowheads="1"/>
          </p:cNvSpPr>
          <p:nvPr/>
        </p:nvSpPr>
        <p:spPr bwMode="auto">
          <a:xfrm>
            <a:off x="6675438" y="4868863"/>
            <a:ext cx="2468562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1200"/>
              <a:t>COAX SHIELD AND HV+ SOLDERED TOGETHER</a:t>
            </a:r>
            <a:endParaRPr lang="en-US" sz="1200"/>
          </a:p>
        </p:txBody>
      </p:sp>
      <p:sp>
        <p:nvSpPr>
          <p:cNvPr id="19" name="CasellaDiTesto 18"/>
          <p:cNvSpPr txBox="1"/>
          <p:nvPr/>
        </p:nvSpPr>
        <p:spPr>
          <a:xfrm>
            <a:off x="7739342" y="188640"/>
            <a:ext cx="1081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R.Ciaranfi</a:t>
            </a:r>
            <a:endParaRPr lang="it-I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20" y="0"/>
            <a:ext cx="88783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18" y="0"/>
            <a:ext cx="887835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19" y="0"/>
            <a:ext cx="887836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1523DE-C4AA-47B8-9EFD-C2899C99122B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>
              <a:defRPr/>
            </a:pPr>
            <a:fld id="{50D24663-F8DD-4B48-9BDD-3BB65D744D08}" type="slidenum">
              <a:rPr lang="it-IT" smtClean="0"/>
              <a:pPr algn="ctr">
                <a:defRPr/>
              </a:pPr>
              <a:t>9</a:t>
            </a:fld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467544" y="116632"/>
            <a:ext cx="75608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it-IT" sz="2000" dirty="0" smtClean="0">
                <a:latin typeface="+mn-lt"/>
              </a:rPr>
              <a:t> </a:t>
            </a:r>
            <a:r>
              <a:rPr lang="it-IT" sz="2800" b="1" dirty="0" smtClean="0">
                <a:solidFill>
                  <a:srgbClr val="FF0000"/>
                </a:solidFill>
                <a:latin typeface="+mn-lt"/>
              </a:rPr>
              <a:t>2010: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/>
        </p:nvGraphicFramePr>
        <p:xfrm>
          <a:off x="1763689" y="260648"/>
          <a:ext cx="5760639" cy="37181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20213"/>
                <a:gridCol w="1920213"/>
                <a:gridCol w="1920213"/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rgbClr val="C00000"/>
                          </a:solidFill>
                        </a:rPr>
                        <a:t>Number</a:t>
                      </a:r>
                      <a:r>
                        <a:rPr lang="it-IT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it-IT" dirty="0" err="1" smtClean="0">
                          <a:solidFill>
                            <a:srgbClr val="C00000"/>
                          </a:solidFill>
                        </a:rPr>
                        <a:t>of</a:t>
                      </a:r>
                      <a:r>
                        <a:rPr lang="it-IT" dirty="0" smtClean="0">
                          <a:solidFill>
                            <a:srgbClr val="C00000"/>
                          </a:solidFill>
                        </a:rPr>
                        <a:t> PMT</a:t>
                      </a:r>
                      <a:endParaRPr lang="it-IT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C00000"/>
                          </a:solidFill>
                        </a:rPr>
                        <a:t>Delivery date</a:t>
                      </a:r>
                      <a:endParaRPr lang="it-IT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it-IT" dirty="0" err="1" smtClean="0">
                          <a:solidFill>
                            <a:srgbClr val="C00000"/>
                          </a:solidFill>
                        </a:rPr>
                        <a:t>Cost</a:t>
                      </a:r>
                      <a:r>
                        <a:rPr lang="it-IT" dirty="0" smtClean="0">
                          <a:solidFill>
                            <a:srgbClr val="C00000"/>
                          </a:solidFill>
                        </a:rPr>
                        <a:t> (euro)</a:t>
                      </a:r>
                      <a:endParaRPr lang="it-IT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26328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8000"/>
                          </a:solidFill>
                        </a:rPr>
                        <a:t>FIRENZE</a:t>
                      </a:r>
                      <a:endParaRPr lang="it-IT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b="1" dirty="0" smtClean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</a:tr>
              <a:tr h="293751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8000"/>
                          </a:solidFill>
                        </a:rPr>
                        <a:t>80</a:t>
                      </a:r>
                      <a:endParaRPr lang="it-IT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008000"/>
                          </a:solidFill>
                        </a:rPr>
                        <a:t>24/02/2010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008000"/>
                          </a:solidFill>
                        </a:rPr>
                        <a:t>23728.66</a:t>
                      </a:r>
                    </a:p>
                  </a:txBody>
                  <a:tcPr/>
                </a:tc>
              </a:tr>
              <a:tr h="282312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8000"/>
                          </a:solidFill>
                        </a:rPr>
                        <a:t>100</a:t>
                      </a:r>
                      <a:endParaRPr lang="it-IT" b="1" dirty="0">
                        <a:solidFill>
                          <a:srgbClr val="008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008000"/>
                          </a:solidFill>
                        </a:rPr>
                        <a:t>01/04/2010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008000"/>
                          </a:solidFill>
                        </a:rPr>
                        <a:t>28978.08</a:t>
                      </a:r>
                    </a:p>
                  </a:txBody>
                  <a:tcPr/>
                </a:tc>
              </a:tr>
              <a:tr h="3543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PERUGIA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293751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120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09/05/2010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38368.01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305191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400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02/07/2010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131582.39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400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09/</a:t>
                      </a:r>
                      <a:r>
                        <a:rPr lang="it-IT" b="1" dirty="0" err="1" smtClean="0">
                          <a:solidFill>
                            <a:srgbClr val="000099"/>
                          </a:solidFill>
                        </a:rPr>
                        <a:t>09</a:t>
                      </a:r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/2010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kern="1200" baseline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134522.59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110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30/09/2010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b="1" kern="1200" baseline="0" dirty="0" smtClean="0">
                          <a:solidFill>
                            <a:srgbClr val="000099"/>
                          </a:solidFill>
                          <a:latin typeface="+mn-lt"/>
                          <a:ea typeface="+mn-ea"/>
                          <a:cs typeface="+mn-cs"/>
                        </a:rPr>
                        <a:t>35131.30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TOTAL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1210 PM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FF0000"/>
                          </a:solidFill>
                        </a:rPr>
                        <a:t>392311.03 </a:t>
                      </a:r>
                      <a:r>
                        <a:rPr lang="it-IT" b="1" dirty="0" smtClean="0">
                          <a:solidFill>
                            <a:srgbClr val="FF0000"/>
                          </a:solidFill>
                          <a:latin typeface="Times New Roman"/>
                          <a:cs typeface="Times New Roman"/>
                        </a:rPr>
                        <a:t>€</a:t>
                      </a:r>
                      <a:endParaRPr lang="it-IT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asellaDiTesto 7"/>
          <p:cNvSpPr txBox="1"/>
          <p:nvPr/>
        </p:nvSpPr>
        <p:spPr>
          <a:xfrm>
            <a:off x="539552" y="4221088"/>
            <a:ext cx="8244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§"/>
            </a:pPr>
            <a:r>
              <a:rPr lang="it-IT" sz="2800" dirty="0" smtClean="0">
                <a:latin typeface="+mn-lt"/>
              </a:rPr>
              <a:t> </a:t>
            </a:r>
            <a:r>
              <a:rPr lang="it-IT" sz="2800" b="1" dirty="0" smtClean="0">
                <a:solidFill>
                  <a:srgbClr val="FF0000"/>
                </a:solidFill>
                <a:latin typeface="+mn-lt"/>
              </a:rPr>
              <a:t>2011</a:t>
            </a:r>
            <a:r>
              <a:rPr lang="it-IT" sz="2800" b="1" dirty="0" smtClean="0">
                <a:solidFill>
                  <a:srgbClr val="FF0000"/>
                </a:solidFill>
              </a:rPr>
              <a:t>:</a:t>
            </a:r>
            <a:endParaRPr lang="it-IT" sz="2800" b="1" dirty="0" smtClean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9" name="Tabella 8"/>
          <p:cNvGraphicFramePr>
            <a:graphicFrameLocks noGrp="1"/>
          </p:cNvGraphicFramePr>
          <p:nvPr/>
        </p:nvGraphicFramePr>
        <p:xfrm>
          <a:off x="1763688" y="4330784"/>
          <a:ext cx="712879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6264"/>
                <a:gridCol w="2376264"/>
                <a:gridCol w="2376264"/>
              </a:tblGrid>
              <a:tr h="0"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rgbClr val="C00000"/>
                          </a:solidFill>
                        </a:rPr>
                        <a:t>Number</a:t>
                      </a:r>
                      <a:r>
                        <a:rPr lang="it-IT" dirty="0" smtClean="0">
                          <a:solidFill>
                            <a:srgbClr val="C00000"/>
                          </a:solidFill>
                        </a:rPr>
                        <a:t> </a:t>
                      </a:r>
                      <a:r>
                        <a:rPr lang="it-IT" dirty="0" err="1" smtClean="0">
                          <a:solidFill>
                            <a:srgbClr val="C00000"/>
                          </a:solidFill>
                        </a:rPr>
                        <a:t>of</a:t>
                      </a:r>
                      <a:r>
                        <a:rPr lang="it-IT" dirty="0" smtClean="0">
                          <a:solidFill>
                            <a:srgbClr val="C00000"/>
                          </a:solidFill>
                        </a:rPr>
                        <a:t> PMT</a:t>
                      </a:r>
                      <a:endParaRPr lang="it-IT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rgbClr val="C00000"/>
                          </a:solidFill>
                        </a:rPr>
                        <a:t>Delivery date</a:t>
                      </a:r>
                      <a:endParaRPr lang="it-IT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err="1" smtClean="0">
                          <a:solidFill>
                            <a:srgbClr val="C00000"/>
                          </a:solidFill>
                        </a:rPr>
                        <a:t>Cost</a:t>
                      </a:r>
                      <a:r>
                        <a:rPr lang="it-IT" dirty="0" smtClean="0">
                          <a:solidFill>
                            <a:srgbClr val="C00000"/>
                          </a:solidFill>
                        </a:rPr>
                        <a:t> (euro)</a:t>
                      </a:r>
                      <a:endParaRPr lang="it-IT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35431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b="1" dirty="0" smtClean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293751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60 (at Firenze)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25/02/2011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18900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305191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40 (at Perugia)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27/05/2011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12600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15 (at</a:t>
                      </a:r>
                      <a:r>
                        <a:rPr lang="it-IT" b="1" baseline="0" dirty="0" smtClean="0">
                          <a:solidFill>
                            <a:srgbClr val="000099"/>
                          </a:solidFill>
                        </a:rPr>
                        <a:t> Perugia)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28/07/2011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0099"/>
                          </a:solidFill>
                        </a:rPr>
                        <a:t>4725</a:t>
                      </a:r>
                      <a:endParaRPr lang="it-IT" b="1" dirty="0">
                        <a:solidFill>
                          <a:srgbClr val="000099"/>
                        </a:solidFill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40 (</a:t>
                      </a:r>
                      <a:r>
                        <a:rPr lang="it-IT" b="1" dirty="0" err="1" smtClean="0">
                          <a:solidFill>
                            <a:srgbClr val="002060"/>
                          </a:solidFill>
                        </a:rPr>
                        <a:t>to</a:t>
                      </a:r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b="1" dirty="0" err="1" smtClean="0">
                          <a:solidFill>
                            <a:srgbClr val="002060"/>
                          </a:solidFill>
                        </a:rPr>
                        <a:t>be</a:t>
                      </a:r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it-IT" b="1" dirty="0" err="1" smtClean="0">
                          <a:solidFill>
                            <a:srgbClr val="002060"/>
                          </a:solidFill>
                        </a:rPr>
                        <a:t>delivered</a:t>
                      </a:r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)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err="1" smtClean="0">
                          <a:solidFill>
                            <a:srgbClr val="002060"/>
                          </a:solidFill>
                        </a:rPr>
                        <a:t>November</a:t>
                      </a:r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?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b="1" dirty="0" smtClean="0">
                          <a:solidFill>
                            <a:srgbClr val="002060"/>
                          </a:solidFill>
                        </a:rPr>
                        <a:t>12600</a:t>
                      </a:r>
                      <a:r>
                        <a:rPr lang="it-IT" b="1" baseline="0" dirty="0" smtClean="0">
                          <a:solidFill>
                            <a:srgbClr val="002060"/>
                          </a:solidFill>
                        </a:rPr>
                        <a:t> ??</a:t>
                      </a:r>
                      <a:endParaRPr lang="it-IT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CasellaDiTesto 9"/>
          <p:cNvSpPr txBox="1"/>
          <p:nvPr/>
        </p:nvSpPr>
        <p:spPr>
          <a:xfrm>
            <a:off x="7884368" y="404664"/>
            <a:ext cx="906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err="1" smtClean="0"/>
              <a:t>M.Pepe</a:t>
            </a:r>
            <a:endParaRPr lang="it-IT" dirty="0"/>
          </a:p>
        </p:txBody>
      </p:sp>
      <p:sp>
        <p:nvSpPr>
          <p:cNvPr id="11" name="CasellaDiTesto 10"/>
          <p:cNvSpPr txBox="1"/>
          <p:nvPr/>
        </p:nvSpPr>
        <p:spPr>
          <a:xfrm>
            <a:off x="251520" y="6021288"/>
            <a:ext cx="1050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</a:rPr>
              <a:t>SPARES ?</a:t>
            </a:r>
            <a:endParaRPr lang="it-IT" b="1" dirty="0">
              <a:solidFill>
                <a:srgbClr val="FF0000"/>
              </a:solidFill>
            </a:endParaRPr>
          </a:p>
        </p:txBody>
      </p:sp>
      <p:sp>
        <p:nvSpPr>
          <p:cNvPr id="12" name="Segnaposto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09/09/2011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</TotalTime>
  <Words>315</Words>
  <Application>Microsoft Office PowerPoint</Application>
  <PresentationFormat>Presentazione su schermo (4:3)</PresentationFormat>
  <Paragraphs>108</Paragraphs>
  <Slides>11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RICH WG</vt:lpstr>
      <vt:lpstr>RICH Situation: news</vt:lpstr>
      <vt:lpstr>CRATE POSITIONS</vt:lpstr>
      <vt:lpstr>3D PCB VIEW: HV FILTER BOARD</vt:lpstr>
      <vt:lpstr>3D VIEW: PM HV DIVIDER (SOCKET)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RICH WG: Introduction</dc:title>
  <dc:creator>lenti</dc:creator>
  <cp:lastModifiedBy>lenti</cp:lastModifiedBy>
  <cp:revision>9</cp:revision>
  <dcterms:created xsi:type="dcterms:W3CDTF">2011-09-06T15:37:53Z</dcterms:created>
  <dcterms:modified xsi:type="dcterms:W3CDTF">2011-09-07T20:27:56Z</dcterms:modified>
</cp:coreProperties>
</file>