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3" r:id="rId1"/>
    <p:sldMasterId id="2147483665" r:id="rId2"/>
  </p:sldMasterIdLst>
  <p:notesMasterIdLst>
    <p:notesMasterId r:id="rId28"/>
  </p:notesMasterIdLst>
  <p:sldIdLst>
    <p:sldId id="256" r:id="rId3"/>
    <p:sldId id="320" r:id="rId4"/>
    <p:sldId id="343" r:id="rId5"/>
    <p:sldId id="344" r:id="rId6"/>
    <p:sldId id="345" r:id="rId7"/>
    <p:sldId id="346" r:id="rId8"/>
    <p:sldId id="347" r:id="rId9"/>
    <p:sldId id="348" r:id="rId10"/>
    <p:sldId id="342" r:id="rId11"/>
    <p:sldId id="350" r:id="rId12"/>
    <p:sldId id="351" r:id="rId13"/>
    <p:sldId id="349" r:id="rId14"/>
    <p:sldId id="353" r:id="rId15"/>
    <p:sldId id="354" r:id="rId16"/>
    <p:sldId id="362" r:id="rId17"/>
    <p:sldId id="356" r:id="rId18"/>
    <p:sldId id="357" r:id="rId19"/>
    <p:sldId id="358" r:id="rId20"/>
    <p:sldId id="359" r:id="rId21"/>
    <p:sldId id="361" r:id="rId22"/>
    <p:sldId id="360" r:id="rId23"/>
    <p:sldId id="355" r:id="rId24"/>
    <p:sldId id="340" r:id="rId25"/>
    <p:sldId id="341" r:id="rId26"/>
    <p:sldId id="363" r:id="rId27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Swis721 LtEx B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FFFF"/>
    <a:srgbClr val="981D9B"/>
    <a:srgbClr val="0082B0"/>
    <a:srgbClr val="C7C7E3"/>
    <a:srgbClr val="009999"/>
    <a:srgbClr val="FF9F9F"/>
    <a:srgbClr val="996633"/>
    <a:srgbClr val="DA8200"/>
    <a:srgbClr val="FF9900"/>
    <a:srgbClr val="62412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29" autoAdjust="0"/>
    <p:restoredTop sz="94660"/>
  </p:normalViewPr>
  <p:slideViewPr>
    <p:cSldViewPr>
      <p:cViewPr>
        <p:scale>
          <a:sx n="100" d="100"/>
          <a:sy n="100" d="100"/>
        </p:scale>
        <p:origin x="-3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99" y="0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223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99" y="9430223"/>
            <a:ext cx="294618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</a:defRPr>
            </a:lvl1pPr>
          </a:lstStyle>
          <a:p>
            <a:fld id="{498D7001-DBDC-4BA0-8B71-8C8942C14BE0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921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922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grpSp>
          <p:nvGrpSpPr>
            <p:cNvPr id="922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922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2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3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  <p:sp>
            <p:nvSpPr>
              <p:cNvPr id="923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en-US" sz="2400" dirty="0">
                  <a:latin typeface="Times New Roman" pitchFamily="18" charset="0"/>
                </a:endParaRPr>
              </a:p>
            </p:txBody>
          </p:sp>
        </p:grpSp>
      </p:grpSp>
      <p:sp>
        <p:nvSpPr>
          <p:cNvPr id="923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baseline="0">
                <a:latin typeface="Consolas" pitchFamily="49" charset="0"/>
              </a:defRPr>
            </a:lvl1pPr>
          </a:lstStyle>
          <a:p>
            <a:r>
              <a:rPr lang="en-US" dirty="0" smtClean="0"/>
              <a:t>09/09/11</a:t>
            </a:r>
          </a:p>
        </p:txBody>
      </p:sp>
      <p:sp>
        <p:nvSpPr>
          <p:cNvPr id="923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aseline="0">
                <a:latin typeface="Consolas" pitchFamily="49" charset="0"/>
              </a:defRPr>
            </a:lvl1pPr>
          </a:lstStyle>
          <a:p>
            <a:r>
              <a:rPr lang="en-US" dirty="0" smtClean="0"/>
              <a:t>FV</a:t>
            </a:r>
            <a:endParaRPr lang="en-US" dirty="0"/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03D7B0-140F-4B57-AE13-83BEC6DE72C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23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A79F4D7-EE74-4C0D-8072-0E18B3D658E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9D701E5-FAE8-4E31-B984-3F30BB3CB63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20000"/>
              <a:buFont typeface="Arial" pitchFamily="34" charset="0"/>
              <a:buChar char="•"/>
              <a:defRPr/>
            </a:lvl1pPr>
            <a:lvl2pPr>
              <a:buFont typeface="Courier New" pitchFamily="49" charset="0"/>
              <a:buChar char="o"/>
              <a:defRPr/>
            </a:lvl2pPr>
            <a:lvl3pPr>
              <a:buSzPct val="110000"/>
              <a:buFont typeface="Arial" pitchFamily="34" charset="0"/>
              <a:buChar char="•"/>
              <a:defRPr/>
            </a:lvl3pPr>
            <a:lvl4pPr>
              <a:buSzPct val="60000"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D9EBDCE-C73A-4DB2-A3A2-81EF3A54C4A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09/09/11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93B7A3-6098-4890-978F-1D5027A09D65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09/09/11</a:t>
            </a:r>
          </a:p>
          <a:p>
            <a:endParaRPr lang="en-US" dirty="0" smtClean="0"/>
          </a:p>
        </p:txBody>
      </p:sp>
    </p:spTree>
  </p:cSld>
  <p:clrMapOvr>
    <a:masterClrMapping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83BB0A8-0E30-4E62-992F-3A86AA30962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07A60E2-4E3B-41BD-9053-339DAEE7B206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6C3B39-0D45-4561-9A48-8F6372FB71BC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10/09/10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2E354EE-CDC2-4BD5-9943-4732308B2749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18/05/10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0DE01D-CF45-4EAF-BDE1-58BBD6420CE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4F1820-2268-44D2-804C-841BECF582F4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16/11/09</a:t>
            </a: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Stylus BT" pitchFamily="34" charset="0"/>
              </a:defRPr>
            </a:lvl1pPr>
          </a:lstStyle>
          <a:p>
            <a:r>
              <a:rPr lang="en-US" dirty="0"/>
              <a:t>VF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Stylus BT" pitchFamily="34" charset="0"/>
              </a:defRPr>
            </a:lvl1pPr>
          </a:lstStyle>
          <a:p>
            <a:fld id="{E0234D4A-0E30-4D68-8318-9BC483B552A4}" type="slidenum">
              <a:rPr lang="en-US"/>
              <a:pPr/>
              <a:t>‹#›</a:t>
            </a:fld>
            <a:endParaRPr lang="en-US" dirty="0"/>
          </a:p>
        </p:txBody>
      </p:sp>
      <p:grpSp>
        <p:nvGrpSpPr>
          <p:cNvPr id="819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hlink"/>
                </a:solidFill>
                <a:latin typeface="Arial" pitchFamily="34" charset="0"/>
              </a:endParaRPr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sz="2400" dirty="0">
                <a:latin typeface="Times New Roman" pitchFamily="18" charset="0"/>
              </a:endParaRPr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US" dirty="0">
                <a:solidFill>
                  <a:schemeClr val="accent2"/>
                </a:solidFill>
                <a:latin typeface="Arial" pitchFamily="34" charset="0"/>
              </a:endParaRPr>
            </a:p>
          </p:txBody>
        </p:sp>
      </p:grpSp>
      <p:sp>
        <p:nvSpPr>
          <p:cNvPr id="82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2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Stylus BT" pitchFamily="34" charset="0"/>
              </a:defRPr>
            </a:lvl1pPr>
          </a:lstStyle>
          <a:p>
            <a:r>
              <a:rPr lang="en-US" dirty="0" smtClean="0"/>
              <a:t>18/05/10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 spd="med">
    <p:wipe dir="d"/>
  </p:transition>
  <p:hf hdr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Swis721 LtEx BT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4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7ADD1-3981-45E8-A855-EC43C0339029}" type="datetimeFigureOut">
              <a:rPr lang="en-US" smtClean="0"/>
              <a:pPr/>
              <a:t>9/9/2011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EB9D4-0B3F-4FA4-B72D-D430B76CBFA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 spd="med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9/09/11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FV</a:t>
            </a:r>
          </a:p>
        </p:txBody>
      </p:sp>
      <p:sp>
        <p:nvSpPr>
          <p:cNvPr id="5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AF99048-F409-4ED3-9789-7EE219456ED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4886348" cy="2209800"/>
          </a:xfrm>
        </p:spPr>
        <p:txBody>
          <a:bodyPr/>
          <a:lstStyle/>
          <a:p>
            <a:r>
              <a:rPr lang="en-US" dirty="0" smtClean="0"/>
              <a:t>DCS WG report</a:t>
            </a:r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High and Low voltage vertical slice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24936" cy="504056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Short reminder : Transceivers  and  Preamplifiers power supplies</a:t>
            </a:r>
          </a:p>
          <a:p>
            <a:pPr>
              <a:buNone/>
            </a:pP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PICT43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06688" y="1556792"/>
            <a:ext cx="3317440" cy="4423253"/>
          </a:xfrm>
          <a:prstGeom prst="rect">
            <a:avLst/>
          </a:prstGeom>
        </p:spPr>
      </p:pic>
      <p:pic>
        <p:nvPicPr>
          <p:cNvPr id="9" name="Picture 8" descr="PICT43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5264" y="1556792"/>
            <a:ext cx="3241231" cy="439248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3851920" y="2204864"/>
            <a:ext cx="1152128" cy="1944216"/>
          </a:xfrm>
          <a:prstGeom prst="ellipse">
            <a:avLst/>
          </a:prstGeom>
          <a:noFill/>
          <a:ln w="25400" cap="flat" cmpd="sng" algn="ctr">
            <a:solidFill>
              <a:srgbClr val="9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1772816"/>
            <a:ext cx="208823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27 transceivers PS’s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4 preamplifiers PS’s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64 regulator boards</a:t>
            </a:r>
          </a:p>
          <a:p>
            <a:pPr>
              <a:spcBef>
                <a:spcPts val="1800"/>
              </a:spcBef>
            </a:pPr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Commands: ON/OFF</a:t>
            </a:r>
          </a:p>
          <a:p>
            <a:pPr>
              <a:spcBef>
                <a:spcPts val="1200"/>
              </a:spcBef>
            </a:pPr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Reading: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Status ON/OFF</a:t>
            </a:r>
          </a:p>
          <a:p>
            <a:pPr>
              <a:buFont typeface="Arial" pitchFamily="34" charset="0"/>
              <a:buChar char="•"/>
            </a:pPr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About 500 low voltage channels 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High and Low voltage vertical slice - 3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2952328" cy="720080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Short reminder : 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HV power supply system</a:t>
            </a:r>
          </a:p>
          <a:p>
            <a:pPr>
              <a:buNone/>
            </a:pP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 descr="PICT43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196752"/>
            <a:ext cx="2754306" cy="3672408"/>
          </a:xfrm>
          <a:prstGeom prst="rect">
            <a:avLst/>
          </a:prstGeom>
        </p:spPr>
      </p:pic>
      <p:pic>
        <p:nvPicPr>
          <p:cNvPr id="13" name="Picture 12" descr="PICT43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1196752"/>
            <a:ext cx="2771800" cy="36957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347864" y="29969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Front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44408" y="2996952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Back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55576" y="1916832"/>
            <a:ext cx="1152128" cy="504056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GB" dirty="0" smtClean="0">
                <a:solidFill>
                  <a:schemeClr val="bg1"/>
                </a:solidFill>
              </a:rPr>
              <a:t>    </a:t>
            </a:r>
            <a:r>
              <a:rPr lang="en-GB" sz="1600" b="1" dirty="0" smtClean="0">
                <a:solidFill>
                  <a:schemeClr val="bg1"/>
                </a:solidFill>
              </a:rPr>
              <a:t>SY127 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wis721 LtEx B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2708920"/>
            <a:ext cx="230425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In spill, Out of spill current measurement</a:t>
            </a:r>
            <a:endParaRPr lang="en-GB" sz="16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11560" y="3501008"/>
            <a:ext cx="1440160" cy="1296144"/>
          </a:xfrm>
          <a:prstGeom prst="ellipse">
            <a:avLst/>
          </a:prstGeom>
          <a:solidFill>
            <a:srgbClr val="0070C0">
              <a:alpha val="14000"/>
            </a:srgb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   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err="1" smtClean="0"/>
              <a:t>LKr</a:t>
            </a: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7554" y="4941168"/>
            <a:ext cx="154817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Output voltage measurement</a:t>
            </a:r>
            <a:endParaRPr lang="en-GB" sz="16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>
            <a:off x="1187624" y="2564110"/>
            <a:ext cx="288032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5400000">
            <a:off x="1222758" y="3393073"/>
            <a:ext cx="217765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rot="5400000">
            <a:off x="1223628" y="4833156"/>
            <a:ext cx="21602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2356564" y="4869160"/>
            <a:ext cx="678743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All cells of calorimeter are grouped in 32 columns 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30 columns are powered by 1 HV channel of CAEN Power supply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2 high current columns are powered by an individual HV channel each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Custom made VME based system measures 32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“In” and “Out of” spill currents </a:t>
            </a:r>
          </a:p>
          <a:p>
            <a:pPr lvl="1"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Output voltages </a:t>
            </a:r>
            <a:endParaRPr lang="en-GB" sz="16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65"/>
          <p:cNvSpPr txBox="1"/>
          <p:nvPr/>
        </p:nvSpPr>
        <p:spPr>
          <a:xfrm>
            <a:off x="2051720" y="1844824"/>
            <a:ext cx="1872208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Back-end computer:  HP ProLiant BL460c 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G7 Server Blade: 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PVSS application 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(hosted  in CCC farm area)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3250704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vertical slice - 4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6876256" y="4725144"/>
            <a:ext cx="20882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27 transceivers PS’s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4 preamplifiers PS’s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64 regulator boards:</a:t>
            </a:r>
          </a:p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about 500 channels in total 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96336" y="3573016"/>
            <a:ext cx="144016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ELMB based </a:t>
            </a:r>
            <a:r>
              <a:rPr lang="en-GB" sz="12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analog</a:t>
            </a:r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signals reading</a:t>
            </a:r>
            <a:endParaRPr lang="en-GB" sz="12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76056" y="692696"/>
            <a:ext cx="1072730" cy="276999"/>
          </a:xfrm>
          <a:prstGeom prst="rect">
            <a:avLst/>
          </a:prstGeom>
          <a:solidFill>
            <a:srgbClr val="9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 smtClean="0"/>
              <a:t>ORACLE DB</a:t>
            </a:r>
            <a:endParaRPr lang="en-GB" sz="1200" dirty="0"/>
          </a:p>
        </p:txBody>
      </p:sp>
      <p:pic>
        <p:nvPicPr>
          <p:cNvPr id="44" name="Picture 43" descr="PICT4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4725144"/>
            <a:ext cx="1491630" cy="1988840"/>
          </a:xfrm>
          <a:prstGeom prst="rect">
            <a:avLst/>
          </a:prstGeom>
        </p:spPr>
      </p:pic>
      <p:pic>
        <p:nvPicPr>
          <p:cNvPr id="45" name="Picture 44" descr="PICT43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4077072"/>
            <a:ext cx="1849134" cy="2465512"/>
          </a:xfrm>
          <a:prstGeom prst="rect">
            <a:avLst/>
          </a:prstGeom>
        </p:spPr>
      </p:pic>
      <p:cxnSp>
        <p:nvCxnSpPr>
          <p:cNvPr id="53" name="Straight Arrow Connector 52"/>
          <p:cNvCxnSpPr/>
          <p:nvPr/>
        </p:nvCxnSpPr>
        <p:spPr bwMode="auto">
          <a:xfrm flipV="1">
            <a:off x="2627784" y="2132856"/>
            <a:ext cx="3312368" cy="196061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2987824" y="5373216"/>
            <a:ext cx="1465466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VME based CPU: </a:t>
            </a:r>
          </a:p>
          <a:p>
            <a:pPr algn="ctr"/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DIM server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57" name="Straight Arrow Connector 56"/>
          <p:cNvCxnSpPr>
            <a:endCxn id="4098" idx="2"/>
          </p:cNvCxnSpPr>
          <p:nvPr/>
        </p:nvCxnSpPr>
        <p:spPr bwMode="auto">
          <a:xfrm rot="5400000" flipH="1" flipV="1">
            <a:off x="2007519" y="2880743"/>
            <a:ext cx="2752699" cy="165618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B0F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052736"/>
            <a:ext cx="1152128" cy="1279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69" descr="PICT42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40152" y="3636420"/>
            <a:ext cx="1483984" cy="653349"/>
          </a:xfrm>
          <a:prstGeom prst="rect">
            <a:avLst/>
          </a:prstGeom>
        </p:spPr>
      </p:pic>
      <p:pic>
        <p:nvPicPr>
          <p:cNvPr id="71" name="Picture 70" descr="PICT429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40152" y="2603162"/>
            <a:ext cx="1479795" cy="755332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7524328" y="2636912"/>
            <a:ext cx="144016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CAN branch power supply</a:t>
            </a:r>
            <a:endParaRPr lang="en-GB" sz="12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74" name="Picture 73" descr="PICT430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0152" y="1484784"/>
            <a:ext cx="1465509" cy="889282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7452320" y="1196752"/>
            <a:ext cx="100811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Front-end computer: KONTRON KISS 4U PC:</a:t>
            </a:r>
          </a:p>
          <a:p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OPC servers</a:t>
            </a:r>
            <a:endParaRPr lang="en-GB" sz="12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707904" y="4221088"/>
            <a:ext cx="108012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PLC based digital I/O</a:t>
            </a:r>
            <a:endParaRPr lang="en-GB" sz="12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77" name="Straight Arrow Connector 76"/>
          <p:cNvCxnSpPr>
            <a:stCxn id="76" idx="0"/>
          </p:cNvCxnSpPr>
          <p:nvPr/>
        </p:nvCxnSpPr>
        <p:spPr bwMode="auto">
          <a:xfrm rot="16200000" flipV="1">
            <a:off x="4166829" y="2538029"/>
            <a:ext cx="1224136" cy="701822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0" name="Straight Arrow Connector 79"/>
          <p:cNvCxnSpPr>
            <a:stCxn id="44" idx="0"/>
            <a:endCxn id="76" idx="2"/>
          </p:cNvCxnSpPr>
          <p:nvPr/>
        </p:nvCxnSpPr>
        <p:spPr bwMode="auto">
          <a:xfrm rot="16200000" flipV="1">
            <a:off x="5290077" y="4121341"/>
            <a:ext cx="443535" cy="764071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3" name="Straight Arrow Connector 82"/>
          <p:cNvCxnSpPr>
            <a:stCxn id="44" idx="0"/>
            <a:endCxn id="70" idx="2"/>
          </p:cNvCxnSpPr>
          <p:nvPr/>
        </p:nvCxnSpPr>
        <p:spPr bwMode="auto">
          <a:xfrm rot="5400000" flipH="1" flipV="1">
            <a:off x="6070324" y="4113325"/>
            <a:ext cx="435375" cy="788265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86" name="Straight Arrow Connector 85"/>
          <p:cNvCxnSpPr>
            <a:stCxn id="70" idx="0"/>
            <a:endCxn id="71" idx="2"/>
          </p:cNvCxnSpPr>
          <p:nvPr/>
        </p:nvCxnSpPr>
        <p:spPr bwMode="auto">
          <a:xfrm rot="16200000" flipV="1">
            <a:off x="6542134" y="3496410"/>
            <a:ext cx="277926" cy="209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90" name="Straight Arrow Connector 89"/>
          <p:cNvCxnSpPr/>
          <p:nvPr/>
        </p:nvCxnSpPr>
        <p:spPr bwMode="auto">
          <a:xfrm rot="16200000" flipV="1">
            <a:off x="6522316" y="2486796"/>
            <a:ext cx="277926" cy="209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92" name="Straight Arrow Connector 91"/>
          <p:cNvCxnSpPr>
            <a:stCxn id="74" idx="1"/>
            <a:endCxn id="4098" idx="3"/>
          </p:cNvCxnSpPr>
          <p:nvPr/>
        </p:nvCxnSpPr>
        <p:spPr bwMode="auto">
          <a:xfrm rot="10800000">
            <a:off x="4788024" y="1692611"/>
            <a:ext cx="1152128" cy="236814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95" name="Straight Arrow Connector 94"/>
          <p:cNvCxnSpPr>
            <a:endCxn id="34" idx="1"/>
          </p:cNvCxnSpPr>
          <p:nvPr/>
        </p:nvCxnSpPr>
        <p:spPr bwMode="auto">
          <a:xfrm flipV="1">
            <a:off x="4355976" y="831196"/>
            <a:ext cx="720080" cy="149533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sp>
        <p:nvSpPr>
          <p:cNvPr id="98" name="Right Arrow 97"/>
          <p:cNvSpPr/>
          <p:nvPr/>
        </p:nvSpPr>
        <p:spPr bwMode="auto">
          <a:xfrm flipH="1">
            <a:off x="2699792" y="5589240"/>
            <a:ext cx="288032" cy="216024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rot="10800000">
            <a:off x="1619672" y="1484784"/>
            <a:ext cx="1944216" cy="2079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B0F0"/>
            </a:solidFill>
            <a:prstDash val="solid"/>
            <a:round/>
            <a:headEnd type="triangle" w="med" len="med"/>
            <a:tailEnd type="triangle"/>
          </a:ln>
          <a:effectLst/>
        </p:spPr>
      </p:cxnSp>
      <p:pic>
        <p:nvPicPr>
          <p:cNvPr id="14340" name="Picture 4" descr="http://images01.olx.com/ui/2/82/46/17337646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1124744"/>
            <a:ext cx="1475656" cy="1039195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179512" y="2132856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User Interface PC (s)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3861048"/>
            <a:ext cx="136815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SY2527 HV Power supply</a:t>
            </a:r>
            <a:endParaRPr lang="en-GB" sz="14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43" name="Right Arrow 42"/>
          <p:cNvSpPr/>
          <p:nvPr/>
        </p:nvSpPr>
        <p:spPr bwMode="auto">
          <a:xfrm>
            <a:off x="1619672" y="4149080"/>
            <a:ext cx="504056" cy="216024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pic>
        <p:nvPicPr>
          <p:cNvPr id="76" name="Picture 75" descr="PICT4289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9992" y="3501008"/>
            <a:ext cx="1259632" cy="780601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New control for </a:t>
            </a:r>
            <a:r>
              <a:rPr lang="en-US" sz="2800" dirty="0" err="1" smtClean="0">
                <a:solidFill>
                  <a:schemeClr val="bg2">
                    <a:lumMod val="75000"/>
                  </a:schemeClr>
                </a:solidFill>
              </a:rPr>
              <a:t>LKr</a:t>
            </a:r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 High Voltage 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 descr="PICT43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1412776"/>
            <a:ext cx="3091272" cy="46805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31840" y="299695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+mn-lt"/>
              </a:rPr>
              <a:t>Front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5736" y="1124744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The SY127 is replaced by SY2527 HV Power supply: 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Ethernet interface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CAEN OPC server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JCOP supported component</a:t>
            </a:r>
          </a:p>
        </p:txBody>
      </p:sp>
      <p:sp>
        <p:nvSpPr>
          <p:cNvPr id="18" name="Right Arrow 17"/>
          <p:cNvSpPr/>
          <p:nvPr/>
        </p:nvSpPr>
        <p:spPr bwMode="auto">
          <a:xfrm>
            <a:off x="5436096" y="1628800"/>
            <a:ext cx="1728192" cy="288032"/>
          </a:xfrm>
          <a:prstGeom prst="rightArrow">
            <a:avLst/>
          </a:prstGeom>
          <a:solidFill>
            <a:srgbClr val="9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5652120" y="4149080"/>
            <a:ext cx="1728192" cy="288032"/>
          </a:xfrm>
          <a:prstGeom prst="rightArrow">
            <a:avLst/>
          </a:prstGeom>
          <a:solidFill>
            <a:srgbClr val="9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>
            <a:off x="251520" y="2564904"/>
            <a:ext cx="55446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3059832" y="2708920"/>
            <a:ext cx="259228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Custom current and voltage measurement system, VME based CPU.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Old communication layer is replaced by DIM (Distribute Information Management system)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Old hardware synchronisation is replaced by DIM signals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683568" y="1412776"/>
            <a:ext cx="1296144" cy="504056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n-GB" dirty="0" smtClean="0">
                <a:solidFill>
                  <a:schemeClr val="bg1"/>
                </a:solidFill>
              </a:rPr>
              <a:t>    </a:t>
            </a:r>
            <a:r>
              <a:rPr lang="en-GB" sz="1600" b="1" dirty="0" smtClean="0">
                <a:solidFill>
                  <a:schemeClr val="bg1"/>
                </a:solidFill>
              </a:rPr>
              <a:t>SY2527 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Swis721 LtEx BT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9512" y="2852936"/>
            <a:ext cx="2304256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In spill, Out of spill current measurement</a:t>
            </a:r>
            <a:endParaRPr lang="en-GB" sz="16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611560" y="3645024"/>
            <a:ext cx="1440160" cy="1296144"/>
          </a:xfrm>
          <a:prstGeom prst="ellipse">
            <a:avLst/>
          </a:prstGeom>
          <a:solidFill>
            <a:srgbClr val="0070C0">
              <a:alpha val="14000"/>
            </a:srgb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/>
              <a:t>    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err="1" smtClean="0"/>
              <a:t>LKr</a:t>
            </a:r>
            <a:endParaRPr lang="en-GB" dirty="0" smtClean="0"/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7554" y="5157192"/>
            <a:ext cx="1548172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Output voltage measurement</a:t>
            </a:r>
            <a:endParaRPr lang="en-GB" sz="16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rot="5400000">
            <a:off x="863588" y="2384884"/>
            <a:ext cx="93610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rot="5400000">
            <a:off x="1222758" y="3537089"/>
            <a:ext cx="217765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/>
          <p:nvPr/>
        </p:nvCxnSpPr>
        <p:spPr bwMode="auto">
          <a:xfrm rot="5400000">
            <a:off x="1223628" y="5048386"/>
            <a:ext cx="216024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High Voltage system – Integration in PVSS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pic>
        <p:nvPicPr>
          <p:cNvPr id="5122" name="Picture 1" descr="image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7992888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9552" y="1124744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3 active SY2527 channels + 3 spares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467544" y="1988840"/>
            <a:ext cx="6624736" cy="1008112"/>
          </a:xfrm>
          <a:prstGeom prst="ellipse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rot="16200000" flipH="1">
            <a:off x="1007604" y="1520788"/>
            <a:ext cx="720080" cy="50405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ounded Rectangle 12"/>
          <p:cNvSpPr/>
          <p:nvPr/>
        </p:nvSpPr>
        <p:spPr bwMode="auto">
          <a:xfrm>
            <a:off x="395536" y="2996952"/>
            <a:ext cx="6408712" cy="2376264"/>
          </a:xfrm>
          <a:prstGeom prst="roundRect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19872" y="587727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32 “In” and “Out of” spill current +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Vout</a:t>
            </a: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readings  </a:t>
            </a:r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 bwMode="auto">
          <a:xfrm rot="10800000">
            <a:off x="2771800" y="5517232"/>
            <a:ext cx="648072" cy="54470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3682752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LV power supplies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268760"/>
            <a:ext cx="3672408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Cables from the power supplies and regulator boards are routed to DCS rack in the Electronic Barrack.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In the rack the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digital (switch ON/OFF command and ON/OFF status) and 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analog (voltages, currents and temperatures ) signals 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are split</a:t>
            </a:r>
          </a:p>
        </p:txBody>
      </p:sp>
      <p:pic>
        <p:nvPicPr>
          <p:cNvPr id="10" name="Picture 9" descr="PICT43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908720"/>
            <a:ext cx="1890210" cy="2520280"/>
          </a:xfrm>
          <a:prstGeom prst="rect">
            <a:avLst/>
          </a:prstGeom>
        </p:spPr>
      </p:pic>
      <p:pic>
        <p:nvPicPr>
          <p:cNvPr id="11" name="Picture 10" descr="PICT3371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908720"/>
            <a:ext cx="2466612" cy="2376264"/>
          </a:xfrm>
          <a:prstGeom prst="rect">
            <a:avLst/>
          </a:prstGeom>
        </p:spPr>
      </p:pic>
      <p:pic>
        <p:nvPicPr>
          <p:cNvPr id="12" name="Picture 11" descr="AUX_ANA cab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0212" y="3356992"/>
            <a:ext cx="2497206" cy="3329608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 bwMode="auto">
          <a:xfrm>
            <a:off x="6084168" y="1916832"/>
            <a:ext cx="360040" cy="288032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16416" y="90872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Back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72400" y="3645024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Front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36296" y="47667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DCS rack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39552" y="4221088"/>
            <a:ext cx="5688632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The old system was based on: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007D">
                    <a:lumMod val="60000"/>
                    <a:lumOff val="40000"/>
                  </a:srgbClr>
                </a:solidFill>
                <a:latin typeface="Candara"/>
              </a:rPr>
              <a:t> G64 Analog Multiplexer system</a:t>
            </a:r>
          </a:p>
          <a:p>
            <a:pPr lvl="0"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007D">
                    <a:lumMod val="60000"/>
                    <a:lumOff val="40000"/>
                  </a:srgbClr>
                </a:solidFill>
                <a:latin typeface="Candara"/>
              </a:rPr>
              <a:t>  VME/G64 Interface (SL/RF)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Motorola MVME167 processors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</a:t>
            </a:r>
            <a:r>
              <a:rPr lang="en-US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Greenspring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VIPC610 </a:t>
            </a:r>
            <a:r>
              <a:rPr lang="en-US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IndustryPack</a:t>
            </a: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carrier</a:t>
            </a:r>
          </a:p>
          <a:p>
            <a:pPr>
              <a:spcBef>
                <a:spcPts val="3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Various IP Carrier (PT100 conditioning, ADC, Digital I/O)</a:t>
            </a:r>
          </a:p>
        </p:txBody>
      </p:sp>
      <p:sp>
        <p:nvSpPr>
          <p:cNvPr id="19" name="Right Brace 18"/>
          <p:cNvSpPr/>
          <p:nvPr/>
        </p:nvSpPr>
        <p:spPr bwMode="auto">
          <a:xfrm>
            <a:off x="6084168" y="5085184"/>
            <a:ext cx="288032" cy="1008112"/>
          </a:xfrm>
          <a:prstGeom prst="rightBrace">
            <a:avLst/>
          </a:prstGeom>
          <a:noFill/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0" name="Right Arrow 19"/>
          <p:cNvSpPr/>
          <p:nvPr/>
        </p:nvSpPr>
        <p:spPr bwMode="auto">
          <a:xfrm>
            <a:off x="6444208" y="5445224"/>
            <a:ext cx="576064" cy="288032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3923928" y="4437112"/>
            <a:ext cx="2880320" cy="28803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57200"/>
            <a:ext cx="896448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New control for LV power supplies  – PLC based digital I/O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pic>
        <p:nvPicPr>
          <p:cNvPr id="8" name="Picture 7" descr="PICT4285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1196752"/>
            <a:ext cx="2800443" cy="5184576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5472608" cy="4824536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preamplifier power supplies are equipped with a contact which reflects ON/Off state of the supply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All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power supplies can be switched ON/OFF by means of short closing of corresponding contact 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Taking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into account requested reliability of the information and commanding, a PLC (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Programmable Logic Controller)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based  solution was chosen.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system is using SIEMENS S7-300 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equipment with full  hardware and software support from EN/ICE</a:t>
            </a: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Some spare I/O channels are available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PICT43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628687" y="1004161"/>
            <a:ext cx="1944217" cy="2761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68952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LV power supplies – ELMB based analog signals reading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pic>
        <p:nvPicPr>
          <p:cNvPr id="11" name="Picture 10" descr="PICT336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501008"/>
            <a:ext cx="3539885" cy="2654914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4176464" cy="3744416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ELMB is the only budget </a:t>
            </a:r>
            <a:r>
              <a:rPr lang="en-GB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analog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signal reading device fully supported by the JCOP framework community 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Existing cables and patch panels are good quality and worth to be reused </a:t>
            </a: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idea was to replace existing G64 multiplexor cards by new ELMB adaptor card and keep whole chain up to the multiplexor intact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2" name="Right Arrow 21"/>
          <p:cNvSpPr/>
          <p:nvPr/>
        </p:nvSpPr>
        <p:spPr bwMode="auto">
          <a:xfrm>
            <a:off x="4211960" y="1844824"/>
            <a:ext cx="814482" cy="14401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3707904" y="3645024"/>
            <a:ext cx="1246530" cy="144493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28384" y="1412776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ELMB</a:t>
            </a:r>
            <a:endParaRPr lang="en-GB" sz="1200" b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640960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LV power supplies – ELMB base analog signals reading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67544" y="1412776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 new ELMB adaptor card was developed for replacement of  existing G64 multiplexor card</a:t>
            </a:r>
          </a:p>
        </p:txBody>
      </p:sp>
      <p:pic>
        <p:nvPicPr>
          <p:cNvPr id="8" name="Picture 7" descr="PICT42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052736"/>
            <a:ext cx="4968552" cy="5437686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 bwMode="auto">
          <a:xfrm>
            <a:off x="5436096" y="3356992"/>
            <a:ext cx="360040" cy="432048"/>
          </a:xfrm>
          <a:prstGeom prst="downArrow">
            <a:avLst/>
          </a:prstGeom>
          <a:solidFill>
            <a:srgbClr val="9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40152" y="1052736"/>
            <a:ext cx="2313454" cy="369332"/>
          </a:xfrm>
          <a:prstGeom prst="rect">
            <a:avLst/>
          </a:prstGeom>
          <a:solidFill>
            <a:srgbClr val="9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G64 multiplexor card</a:t>
            </a:r>
            <a:endParaRPr lang="en-GB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6165304"/>
            <a:ext cx="2052165" cy="369332"/>
          </a:xfrm>
          <a:prstGeom prst="rect">
            <a:avLst/>
          </a:prstGeom>
          <a:solidFill>
            <a:srgbClr val="9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ELMB adaptor card</a:t>
            </a:r>
            <a:endParaRPr lang="en-GB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1720" y="429309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ELMB</a:t>
            </a:r>
            <a:endParaRPr lang="en-GB" dirty="0"/>
          </a:p>
        </p:txBody>
      </p:sp>
      <p:sp>
        <p:nvSpPr>
          <p:cNvPr id="19" name="Right Arrow 18"/>
          <p:cNvSpPr/>
          <p:nvPr/>
        </p:nvSpPr>
        <p:spPr bwMode="auto">
          <a:xfrm>
            <a:off x="2987824" y="4365104"/>
            <a:ext cx="1800200" cy="216024"/>
          </a:xfrm>
          <a:prstGeom prst="rightArrow">
            <a:avLst/>
          </a:prstGeom>
          <a:solidFill>
            <a:srgbClr val="9FFFFF">
              <a:alpha val="43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4797152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The ELMB is fully supported by JCOP framework community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LV power supplies – ELMB based analog signals reading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pic>
        <p:nvPicPr>
          <p:cNvPr id="9" name="Picture 8" descr="PICT42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933056"/>
            <a:ext cx="5765948" cy="2340887"/>
          </a:xfrm>
          <a:prstGeom prst="rect">
            <a:avLst/>
          </a:prstGeom>
        </p:spPr>
      </p:pic>
      <p:pic>
        <p:nvPicPr>
          <p:cNvPr id="12" name="Picture 11" descr="PICT36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1124744"/>
            <a:ext cx="5760640" cy="2376263"/>
          </a:xfrm>
          <a:prstGeom prst="rect">
            <a:avLst/>
          </a:prstGeom>
        </p:spPr>
      </p:pic>
      <p:sp>
        <p:nvSpPr>
          <p:cNvPr id="13" name="Down Arrow 12"/>
          <p:cNvSpPr/>
          <p:nvPr/>
        </p:nvSpPr>
        <p:spPr bwMode="auto">
          <a:xfrm>
            <a:off x="5724128" y="3573016"/>
            <a:ext cx="360040" cy="360040"/>
          </a:xfrm>
          <a:prstGeom prst="downArrow">
            <a:avLst/>
          </a:prstGeom>
          <a:solidFill>
            <a:srgbClr val="9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9552" y="1916832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Old G64 system</a:t>
            </a:r>
            <a:endParaRPr lang="en-GB" sz="20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4581128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New ELMB based system</a:t>
            </a:r>
            <a:endParaRPr lang="en-GB" sz="2000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DCS main activities (April – September)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556792"/>
            <a:ext cx="7776864" cy="2088232"/>
          </a:xfrm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LAV storage area temperature monitoring system </a:t>
            </a: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HV system – participation in tender preparation</a:t>
            </a:r>
          </a:p>
          <a:p>
            <a:pPr lvl="0"/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User Requirements</a:t>
            </a:r>
          </a:p>
          <a:p>
            <a:r>
              <a:rPr lang="en-US" sz="24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LKr</a:t>
            </a:r>
            <a:r>
              <a:rPr lang="en-US" sz="2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calorimeter High and Low voltage vertical slice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9288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vertical slice – PVSS implementation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pic>
        <p:nvPicPr>
          <p:cNvPr id="11" name="Picture 10" descr="Preamplifier DU - erro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484784"/>
            <a:ext cx="6264696" cy="460874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1403648" y="1916832"/>
            <a:ext cx="1800200" cy="2952328"/>
          </a:xfrm>
          <a:prstGeom prst="ellipse">
            <a:avLst/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556792"/>
            <a:ext cx="13316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Navigation </a:t>
            </a:r>
          </a:p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Tree with Hierarchical control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colors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1115616" y="2564904"/>
            <a:ext cx="288032" cy="1440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Oval 11"/>
          <p:cNvSpPr/>
          <p:nvPr/>
        </p:nvSpPr>
        <p:spPr bwMode="auto">
          <a:xfrm>
            <a:off x="3059832" y="2132856"/>
            <a:ext cx="1728192" cy="1512168"/>
          </a:xfrm>
          <a:prstGeom prst="ellipse">
            <a:avLst/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1052736"/>
            <a:ext cx="3980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Preamplifier power supply monitoring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15" name="Straight Arrow Connector 14"/>
          <p:cNvCxnSpPr>
            <a:endCxn id="12" idx="0"/>
          </p:cNvCxnSpPr>
          <p:nvPr/>
        </p:nvCxnSpPr>
        <p:spPr bwMode="auto">
          <a:xfrm rot="16200000" flipH="1">
            <a:off x="3419872" y="1628800"/>
            <a:ext cx="792088" cy="216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Oval 17"/>
          <p:cNvSpPr/>
          <p:nvPr/>
        </p:nvSpPr>
        <p:spPr bwMode="auto">
          <a:xfrm>
            <a:off x="4355976" y="2204864"/>
            <a:ext cx="3456384" cy="2448272"/>
          </a:xfrm>
          <a:prstGeom prst="ellipse">
            <a:avLst/>
          </a:prstGeom>
          <a:noFill/>
          <a:ln w="1905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812361" y="2276872"/>
            <a:ext cx="13316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Regulator boards monitoring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23" name="Straight Arrow Connector 22"/>
          <p:cNvCxnSpPr>
            <a:stCxn id="19" idx="1"/>
          </p:cNvCxnSpPr>
          <p:nvPr/>
        </p:nvCxnSpPr>
        <p:spPr bwMode="auto">
          <a:xfrm rot="10800000" flipV="1">
            <a:off x="7596337" y="2738536"/>
            <a:ext cx="216025" cy="1143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799288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vertical slice – other main features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7992888" cy="3744416"/>
          </a:xfrm>
        </p:spPr>
        <p:txBody>
          <a:bodyPr/>
          <a:lstStyle/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Two levels computer structure:</a:t>
            </a:r>
          </a:p>
          <a:p>
            <a:pPr marL="800100" lvl="1"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Multi slots front-end</a:t>
            </a:r>
            <a:r>
              <a:rPr lang="en-US" sz="1600" b="0" dirty="0" smtClean="0"/>
              <a:t> </a:t>
            </a: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(7PCI 32 bits, 3 PCI_e x 1, 1 PCI_e x 16)</a:t>
            </a:r>
          </a:p>
          <a:p>
            <a:pPr marL="800100" lvl="1"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Powerful back-end (24 logical cores (12 physical), at 2.8GHz, 12 GB of RAM, etc…)</a:t>
            </a:r>
            <a:endParaRPr lang="en-US" sz="16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Full CANbus branch, including branch power supply</a:t>
            </a:r>
          </a:p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Hierarchical Control </a:t>
            </a:r>
          </a:p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ORACLE DB:</a:t>
            </a:r>
          </a:p>
          <a:p>
            <a:pPr marL="800100" lvl="1"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Archiving</a:t>
            </a:r>
          </a:p>
          <a:p>
            <a:pPr marL="800100" lvl="1"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Configuration</a:t>
            </a:r>
          </a:p>
          <a:p>
            <a:pPr marL="400050">
              <a:buSzPct val="90000"/>
            </a:pPr>
            <a:r>
              <a:rPr lang="en-US" sz="20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Alarms, Trends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</a:t>
            </a:r>
            <a:r>
              <a:rPr lang="en-US" sz="20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Navigation, Access Control, etc…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1656184" cy="504056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Credits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7992888" cy="5112568"/>
          </a:xfrm>
        </p:spPr>
        <p:txBody>
          <a:bodyPr/>
          <a:lstStyle/>
          <a:p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High Voltage power supply system Technical Specification</a:t>
            </a:r>
          </a:p>
          <a:p>
            <a:pPr lvl="1"/>
            <a:r>
              <a:rPr lang="en-GB" sz="1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Benjamin Farnham</a:t>
            </a:r>
            <a:r>
              <a:rPr lang="en-GB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(EN/ICE-SIC)</a:t>
            </a:r>
            <a:endParaRPr lang="en-US" sz="18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Generic HV channel table panel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Roman Fedoseev (EN/ICE-SCD)</a:t>
            </a: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LKr HV system 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Brian James O'Connell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Riccardo Fantechi</a:t>
            </a:r>
          </a:p>
          <a:p>
            <a:pPr lvl="0"/>
            <a:r>
              <a:rPr lang="en-US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LKr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LV system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Riccardo Fantechi  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Jeronimo Ortola Vidal (EN/ICE-PLC)</a:t>
            </a:r>
          </a:p>
          <a:p>
            <a:r>
              <a:rPr lang="en-US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LKr</a:t>
            </a: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Vertical Slice integration and PVSS implementation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Jonas Arroyo Garcia (EN/ICE-SCD)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Coordination, support, motivation, etc : 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Piotr Golonka (EN/ICE-SCD)</a:t>
            </a: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Valeri Falaleev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2160240" cy="576064"/>
          </a:xfrm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Plans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16216" y="6237312"/>
            <a:ext cx="2133600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95536" y="1412776"/>
            <a:ext cx="799288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0070C0"/>
                </a:solidFill>
                <a:latin typeface="+mn-lt"/>
              </a:rPr>
              <a:t>Integration run  </a:t>
            </a:r>
            <a:r>
              <a:rPr lang="en-US" sz="2000" kern="0" dirty="0" smtClean="0">
                <a:solidFill>
                  <a:srgbClr val="0070C0"/>
                </a:solidFill>
                <a:latin typeface="+mn-lt"/>
              </a:rPr>
              <a:t>(shifted to the end of January 2012)</a:t>
            </a:r>
          </a:p>
          <a:p>
            <a:pPr marL="800100" lvl="1" indent="-342900" eaLnBrk="1" hangingPunct="1">
              <a:spcBef>
                <a:spcPts val="100"/>
              </a:spcBef>
              <a:buClr>
                <a:schemeClr val="bg2"/>
              </a:buClr>
              <a:buSzPct val="120000"/>
            </a:pPr>
            <a:r>
              <a:rPr lang="en-US" kern="0" dirty="0" smtClean="0">
                <a:latin typeface="+mn-lt"/>
              </a:rPr>
              <a:t>Main goals</a:t>
            </a:r>
            <a:r>
              <a:rPr lang="en-US" kern="0" dirty="0" smtClean="0">
                <a:solidFill>
                  <a:srgbClr val="0070C0"/>
                </a:solidFill>
                <a:latin typeface="+mn-lt"/>
              </a:rPr>
              <a:t>: First attempt of external contribution integration. Assessment of CPU power. </a:t>
            </a:r>
          </a:p>
          <a:p>
            <a:pPr marL="800100" lvl="1" indent="-342900" eaLnBrk="1" hangingPunct="1">
              <a:spcBef>
                <a:spcPts val="1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r>
              <a:rPr lang="en-US" b="1" kern="0" dirty="0" smtClean="0">
                <a:latin typeface="+mn-lt"/>
              </a:rPr>
              <a:t>Hardware to control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latin typeface="+mn-lt"/>
              </a:rPr>
              <a:t>LKr (~ 600 channels)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latin typeface="+mn-lt"/>
              </a:rPr>
              <a:t>STRAW tracker hardware (1 module ~ 500 channels)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latin typeface="+mn-lt"/>
              </a:rPr>
              <a:t>RICH HV system with a few loaded channels (500 channels)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About 1600 channels in total – ¼ of full system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r>
              <a:rPr lang="en-US" b="1" kern="0" dirty="0" smtClean="0">
                <a:latin typeface="+mn-lt"/>
              </a:rPr>
              <a:t>DCS hardware – the same as was used in the </a:t>
            </a:r>
            <a:r>
              <a:rPr lang="en-US" b="1" kern="0" dirty="0" err="1" smtClean="0">
                <a:latin typeface="+mn-lt"/>
              </a:rPr>
              <a:t>LKr</a:t>
            </a:r>
            <a:r>
              <a:rPr lang="en-US" b="1" kern="0" dirty="0" smtClean="0">
                <a:latin typeface="+mn-lt"/>
              </a:rPr>
              <a:t> vertical slice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endParaRPr lang="en-US" sz="1600" kern="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1257300" lvl="4" indent="-342900" eaLnBrk="1" hangingPunct="1">
              <a:spcBef>
                <a:spcPts val="100"/>
              </a:spcBef>
              <a:buClr>
                <a:schemeClr val="bg2"/>
              </a:buClr>
              <a:buSzPct val="90000"/>
            </a:pPr>
            <a:r>
              <a:rPr lang="en-US" sz="1600" kern="0" dirty="0" smtClean="0">
                <a:solidFill>
                  <a:srgbClr val="C00000"/>
                </a:solidFill>
              </a:rPr>
              <a:t>Sergey Sergeev should come at least 2 weeks in advance</a:t>
            </a:r>
          </a:p>
          <a:p>
            <a:pPr marL="342900" indent="-342900" eaLnBrk="1" hangingPunct="1">
              <a:spcBef>
                <a:spcPts val="100"/>
              </a:spcBef>
              <a:buClr>
                <a:schemeClr val="bg2"/>
              </a:buClr>
              <a:buSzPct val="90000"/>
            </a:pPr>
            <a:endParaRPr lang="en-US" sz="1600" kern="0" dirty="0" smtClean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059832" cy="504056"/>
          </a:xfrm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DCS plans - 2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16216" y="6237312"/>
            <a:ext cx="2133600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67544" y="980728"/>
            <a:ext cx="83894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0070C0"/>
                </a:solidFill>
                <a:latin typeface="+mn-lt"/>
              </a:rPr>
              <a:t>Dry DCS test run (</a:t>
            </a:r>
            <a:r>
              <a:rPr lang="en-US" sz="2000" kern="0" dirty="0" smtClean="0">
                <a:solidFill>
                  <a:srgbClr val="0070C0"/>
                </a:solidFill>
                <a:latin typeface="+mn-lt"/>
              </a:rPr>
              <a:t>May 2012 </a:t>
            </a:r>
            <a:r>
              <a:rPr lang="en-US" sz="2000" kern="0" dirty="0" smtClean="0">
                <a:solidFill>
                  <a:srgbClr val="0070C0"/>
                </a:solidFill>
              </a:rPr>
              <a:t>)</a:t>
            </a:r>
            <a:endParaRPr lang="en-US" sz="2000" kern="0" dirty="0" smtClean="0">
              <a:solidFill>
                <a:srgbClr val="0070C0"/>
              </a:solidFill>
              <a:latin typeface="+mn-lt"/>
            </a:endParaRPr>
          </a:p>
          <a:p>
            <a:pPr marL="800100" lvl="1" indent="-342900" eaLnBrk="1" hangingPunct="1">
              <a:spcBef>
                <a:spcPct val="20000"/>
              </a:spcBef>
              <a:buClr>
                <a:schemeClr val="bg2"/>
              </a:buClr>
              <a:buSzPct val="120000"/>
            </a:pPr>
            <a:r>
              <a:rPr lang="en-US" kern="0" dirty="0" smtClean="0">
                <a:latin typeface="+mn-lt"/>
              </a:rPr>
              <a:t>Main goal: </a:t>
            </a:r>
            <a:r>
              <a:rPr lang="en-US" kern="0" dirty="0" smtClean="0">
                <a:solidFill>
                  <a:srgbClr val="0070C0"/>
                </a:solidFill>
                <a:latin typeface="+mn-lt"/>
              </a:rPr>
              <a:t>Validation of all control solutions and confirmation of CPU power. </a:t>
            </a:r>
            <a:r>
              <a:rPr lang="en-US" kern="0" dirty="0" smtClean="0">
                <a:solidFill>
                  <a:srgbClr val="C00000"/>
                </a:solidFill>
                <a:latin typeface="+mn-lt"/>
              </a:rPr>
              <a:t>The success of this run will depend a lot on availability of hardware.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r>
              <a:rPr lang="en-US" b="1" kern="0" dirty="0" smtClean="0">
                <a:latin typeface="+mn-lt"/>
              </a:rPr>
              <a:t>Hardware : </a:t>
            </a:r>
            <a:r>
              <a:rPr lang="en-US" b="1" kern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all detectors participating in Technical Run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8 (</a:t>
            </a:r>
            <a:r>
              <a:rPr lang="en-US" sz="1600" kern="0" dirty="0" smtClean="0">
                <a:solidFill>
                  <a:srgbClr val="996633"/>
                </a:solidFill>
                <a:latin typeface="+mn-lt"/>
              </a:rPr>
              <a:t>9</a:t>
            </a:r>
            <a:r>
              <a:rPr lang="en-US" sz="1600" kern="0" dirty="0" smtClean="0">
                <a:latin typeface="+mn-lt"/>
              </a:rPr>
              <a:t>) LAV stations: HV (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all power supplies should be available</a:t>
            </a:r>
            <a:r>
              <a:rPr lang="en-US" sz="1600" kern="0" dirty="0" smtClean="0">
                <a:latin typeface="+mn-lt"/>
              </a:rPr>
              <a:t>) + some FE crates (</a:t>
            </a:r>
            <a:r>
              <a:rPr lang="en-US" sz="1600" kern="0" dirty="0" smtClean="0">
                <a:solidFill>
                  <a:srgbClr val="C00000"/>
                </a:solidFill>
                <a:latin typeface="Candara"/>
              </a:rPr>
              <a:t>≥ 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1 should be available</a:t>
            </a:r>
            <a:r>
              <a:rPr lang="en-US" sz="1600" kern="0" dirty="0" smtClean="0">
                <a:latin typeface="+mn-lt"/>
              </a:rPr>
              <a:t>) + some thresholds reading (</a:t>
            </a:r>
            <a:r>
              <a:rPr lang="en-US" sz="1600" kern="0" dirty="0" smtClean="0">
                <a:solidFill>
                  <a:srgbClr val="C00000"/>
                </a:solidFill>
                <a:latin typeface="Candara"/>
              </a:rPr>
              <a:t>≥ </a:t>
            </a:r>
            <a:r>
              <a:rPr lang="en-US" sz="1600" kern="0" dirty="0" smtClean="0">
                <a:solidFill>
                  <a:srgbClr val="C00000"/>
                </a:solidFill>
              </a:rPr>
              <a:t>1 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FE board should be available</a:t>
            </a:r>
            <a:r>
              <a:rPr lang="en-US" sz="1600" kern="0" dirty="0" smtClean="0">
                <a:latin typeface="+mn-lt"/>
              </a:rPr>
              <a:t>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1 </a:t>
            </a:r>
            <a:r>
              <a:rPr lang="en-US" sz="1600" kern="0" dirty="0" smtClean="0">
                <a:solidFill>
                  <a:srgbClr val="996633"/>
                </a:solidFill>
                <a:latin typeface="+mn-lt"/>
              </a:rPr>
              <a:t>(2</a:t>
            </a:r>
            <a:r>
              <a:rPr lang="en-US" sz="1600" kern="0" dirty="0" smtClean="0">
                <a:latin typeface="+mn-lt"/>
              </a:rPr>
              <a:t>) STRAW tracker module: HV(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should be available</a:t>
            </a:r>
            <a:r>
              <a:rPr lang="en-US" sz="1600" kern="0" dirty="0" smtClean="0">
                <a:latin typeface="+mn-lt"/>
              </a:rPr>
              <a:t>) + LV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(</a:t>
            </a:r>
            <a:r>
              <a:rPr lang="en-US" sz="1600" kern="0" dirty="0" smtClean="0">
                <a:solidFill>
                  <a:srgbClr val="C00000"/>
                </a:solidFill>
                <a:latin typeface="Candara"/>
              </a:rPr>
              <a:t>should be available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) </a:t>
            </a:r>
            <a:r>
              <a:rPr lang="en-US" sz="1600" kern="0" dirty="0" smtClean="0">
                <a:latin typeface="+mn-lt"/>
              </a:rPr>
              <a:t>+ ELMBs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MUV2 and 3 (</a:t>
            </a:r>
            <a:r>
              <a:rPr lang="en-US" sz="1600" kern="0" dirty="0" smtClean="0">
                <a:solidFill>
                  <a:srgbClr val="996633"/>
                </a:solidFill>
                <a:latin typeface="+mn-lt"/>
              </a:rPr>
              <a:t>full system</a:t>
            </a:r>
            <a:r>
              <a:rPr lang="en-US" sz="1600" kern="0" dirty="0" smtClean="0">
                <a:latin typeface="+mn-lt"/>
              </a:rPr>
              <a:t>): HV 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(</a:t>
            </a:r>
            <a:r>
              <a:rPr lang="en-US" sz="1600" kern="0" dirty="0" smtClean="0">
                <a:solidFill>
                  <a:srgbClr val="C00000"/>
                </a:solidFill>
                <a:latin typeface="Candara"/>
              </a:rPr>
              <a:t>all power supplies should be available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) </a:t>
            </a:r>
            <a:r>
              <a:rPr lang="en-US" sz="1600" kern="0" dirty="0" smtClean="0">
                <a:latin typeface="+mn-lt"/>
              </a:rPr>
              <a:t>+ ELMBs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CEDAR (</a:t>
            </a:r>
            <a:r>
              <a:rPr lang="en-US" sz="1600" kern="0" dirty="0" smtClean="0">
                <a:solidFill>
                  <a:srgbClr val="996633"/>
                </a:solidFill>
                <a:latin typeface="+mn-lt"/>
              </a:rPr>
              <a:t>full system</a:t>
            </a:r>
            <a:r>
              <a:rPr lang="en-US" sz="1600" kern="0" dirty="0" smtClean="0">
                <a:latin typeface="+mn-lt"/>
              </a:rPr>
              <a:t>): HV 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(</a:t>
            </a:r>
            <a:r>
              <a:rPr lang="en-US" sz="1600" kern="0" dirty="0" smtClean="0">
                <a:solidFill>
                  <a:srgbClr val="C00000"/>
                </a:solidFill>
                <a:latin typeface="Candara"/>
              </a:rPr>
              <a:t>all power supplies should be available</a:t>
            </a:r>
            <a:r>
              <a:rPr lang="en-US" sz="1600" kern="0" dirty="0" smtClean="0">
                <a:solidFill>
                  <a:srgbClr val="000000"/>
                </a:solidFill>
                <a:latin typeface="Candara"/>
              </a:rPr>
              <a:t>)</a:t>
            </a:r>
            <a:r>
              <a:rPr lang="en-US" sz="1600" kern="0" dirty="0" smtClean="0">
                <a:latin typeface="+mn-lt"/>
              </a:rPr>
              <a:t> + FE crate (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≥ 1 should be available</a:t>
            </a:r>
            <a:r>
              <a:rPr lang="en-US" sz="1600" kern="0" dirty="0" smtClean="0">
                <a:latin typeface="+mn-lt"/>
              </a:rPr>
              <a:t>) +  NINO parameter setting/reading (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≥ 1 FE board should be available</a:t>
            </a:r>
            <a:r>
              <a:rPr lang="en-US" sz="1600" kern="0" dirty="0" smtClean="0">
                <a:latin typeface="+mn-lt"/>
              </a:rPr>
              <a:t>) + ELMBs + cooling system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?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err="1" smtClean="0">
                <a:latin typeface="+mn-lt"/>
              </a:rPr>
              <a:t>LKr</a:t>
            </a:r>
            <a:r>
              <a:rPr lang="en-US" sz="1600" kern="0" dirty="0" smtClean="0">
                <a:latin typeface="+mn-lt"/>
              </a:rPr>
              <a:t> (already integrated in Vertical Slice)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CHOD (</a:t>
            </a:r>
            <a:r>
              <a:rPr lang="en-US" sz="1600" kern="0" dirty="0" smtClean="0">
                <a:solidFill>
                  <a:srgbClr val="996633"/>
                </a:solidFill>
                <a:latin typeface="+mn-lt"/>
              </a:rPr>
              <a:t>existing NA48</a:t>
            </a:r>
            <a:r>
              <a:rPr lang="en-US" sz="1600" kern="0" dirty="0" smtClean="0">
                <a:latin typeface="+mn-lt"/>
              </a:rPr>
              <a:t>)?</a:t>
            </a:r>
          </a:p>
          <a:p>
            <a:pPr marL="1257300" lvl="2" indent="-342900" eaLnBrk="1" hangingPunct="1">
              <a:spcBef>
                <a:spcPts val="600"/>
              </a:spcBef>
              <a:buClr>
                <a:schemeClr val="bg2"/>
              </a:buClr>
              <a:buSzPct val="90000"/>
            </a:pPr>
            <a:r>
              <a:rPr lang="en-US" sz="16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The </a:t>
            </a:r>
            <a:r>
              <a:rPr lang="en-US" sz="1600" kern="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same rule as for the TDAQ:  </a:t>
            </a:r>
            <a:r>
              <a:rPr lang="en-US" sz="1600" b="1" kern="0" dirty="0" smtClean="0">
                <a:solidFill>
                  <a:srgbClr val="C00000"/>
                </a:solidFill>
                <a:latin typeface="+mn-lt"/>
              </a:rPr>
              <a:t>the </a:t>
            </a:r>
            <a:r>
              <a:rPr lang="en-US" sz="1600" b="1" kern="0" dirty="0" smtClean="0">
                <a:solidFill>
                  <a:srgbClr val="C00000"/>
                </a:solidFill>
                <a:latin typeface="+mn-lt"/>
              </a:rPr>
              <a:t>hardware for which the control will not be tested in the dry DCS run will not be controlled during the Technical </a:t>
            </a:r>
            <a:r>
              <a:rPr lang="en-US" sz="1600" b="1" kern="0" dirty="0" smtClean="0">
                <a:solidFill>
                  <a:srgbClr val="C00000"/>
                </a:solidFill>
                <a:latin typeface="+mn-lt"/>
              </a:rPr>
              <a:t>run. </a:t>
            </a:r>
          </a:p>
          <a:p>
            <a:pPr marL="1257300" lvl="2" indent="-342900" eaLnBrk="1" hangingPunct="1">
              <a:spcBef>
                <a:spcPts val="600"/>
              </a:spcBef>
              <a:buClr>
                <a:schemeClr val="bg2"/>
              </a:buClr>
              <a:buSzPct val="90000"/>
            </a:pPr>
            <a:r>
              <a:rPr lang="en-US" sz="1600" b="1" kern="0" dirty="0" smtClean="0">
                <a:solidFill>
                  <a:srgbClr val="C00000"/>
                </a:solidFill>
                <a:latin typeface="+mn-lt"/>
              </a:rPr>
              <a:t>The hardware should be available at least 3 months in advance (February 2012)</a:t>
            </a:r>
            <a:endParaRPr lang="en-US" sz="1600" b="1" kern="0" dirty="0" smtClean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3059832" cy="504056"/>
          </a:xfrm>
        </p:spPr>
        <p:txBody>
          <a:bodyPr/>
          <a:lstStyle/>
          <a:p>
            <a:r>
              <a:rPr lang="en-US" sz="2400" dirty="0" smtClean="0">
                <a:solidFill>
                  <a:schemeClr val="bg2">
                    <a:lumMod val="75000"/>
                  </a:schemeClr>
                </a:solidFill>
              </a:rPr>
              <a:t>DCS plans - 3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16216" y="6237312"/>
            <a:ext cx="2133600" cy="457200"/>
          </a:xfrm>
        </p:spPr>
        <p:txBody>
          <a:bodyPr/>
          <a:lstStyle/>
          <a:p>
            <a:fld id="{7D9EBDCE-C73A-4DB2-A3A2-81EF3A54C4A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23528" y="1196752"/>
            <a:ext cx="835292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1" hangingPunct="1">
              <a:spcBef>
                <a:spcPct val="20000"/>
              </a:spcBef>
              <a:buClr>
                <a:schemeClr val="bg2"/>
              </a:buClr>
              <a:buSzPct val="120000"/>
              <a:buFont typeface="Arial" pitchFamily="34" charset="0"/>
              <a:buChar char="•"/>
            </a:pPr>
            <a:r>
              <a:rPr lang="en-US" sz="2000" b="1" kern="0" dirty="0" smtClean="0">
                <a:solidFill>
                  <a:srgbClr val="0070C0"/>
                </a:solidFill>
                <a:latin typeface="+mn-lt"/>
              </a:rPr>
              <a:t>Dry DCS test run (</a:t>
            </a:r>
            <a:r>
              <a:rPr lang="en-US" sz="2000" kern="0" dirty="0" smtClean="0">
                <a:solidFill>
                  <a:srgbClr val="0070C0"/>
                </a:solidFill>
                <a:latin typeface="+mn-lt"/>
              </a:rPr>
              <a:t>May 2012 </a:t>
            </a:r>
            <a:r>
              <a:rPr lang="en-US" sz="2000" kern="0" dirty="0" smtClean="0">
                <a:solidFill>
                  <a:srgbClr val="0070C0"/>
                </a:solidFill>
              </a:rPr>
              <a:t>) - </a:t>
            </a:r>
            <a:r>
              <a:rPr lang="en-US" sz="2000" kern="0" dirty="0" smtClean="0">
                <a:solidFill>
                  <a:srgbClr val="0070C0"/>
                </a:solidFill>
                <a:latin typeface="+mn-lt"/>
              </a:rPr>
              <a:t>continuation</a:t>
            </a:r>
          </a:p>
          <a:p>
            <a:pPr marL="800100" lvl="1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r>
              <a:rPr lang="en-US" b="1" kern="0" dirty="0" smtClean="0">
                <a:latin typeface="+mn-lt"/>
              </a:rPr>
              <a:t>DCS hardware: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Additional 3 front-end computers (KONTRON)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New 3 data servers</a:t>
            </a:r>
          </a:p>
          <a:p>
            <a:pPr marL="1714500" lvl="3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Arial" pitchFamily="34" charset="0"/>
              <a:buChar char="•"/>
            </a:pPr>
            <a:r>
              <a:rPr lang="en-US" sz="1400" b="1" kern="0" dirty="0" smtClean="0">
                <a:latin typeface="+mn-lt"/>
              </a:rPr>
              <a:t>We are considering</a:t>
            </a:r>
            <a:r>
              <a:rPr lang="en-US" sz="1400" kern="0" dirty="0" smtClean="0">
                <a:latin typeface="+mn-lt"/>
              </a:rPr>
              <a:t> </a:t>
            </a:r>
            <a:r>
              <a:rPr lang="en-US" sz="1400" b="1" kern="0" dirty="0" smtClean="0">
                <a:latin typeface="+mn-lt"/>
              </a:rPr>
              <a:t>2 options</a:t>
            </a:r>
          </a:p>
          <a:p>
            <a:pPr marL="2171700" lvl="4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latin typeface="+mn-lt"/>
              </a:rPr>
              <a:t>Reinforced version of PC farm computer (do we know the model?)</a:t>
            </a:r>
          </a:p>
          <a:p>
            <a:pPr marL="2171700" lvl="4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kern="0" dirty="0" smtClean="0">
                <a:latin typeface="+mn-lt"/>
              </a:rPr>
              <a:t>Rack mounted version of CCC blades</a:t>
            </a:r>
          </a:p>
          <a:p>
            <a:pPr marL="1714500" lvl="3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400" b="1" kern="0" dirty="0" smtClean="0">
                <a:latin typeface="+mn-lt"/>
              </a:rPr>
              <a:t>The model should be selected this year</a:t>
            </a:r>
            <a:endParaRPr lang="en-US" sz="1400" kern="0" dirty="0" smtClean="0">
              <a:latin typeface="+mn-lt"/>
            </a:endParaRPr>
          </a:p>
          <a:p>
            <a:pPr marL="800100" lvl="1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Courier New" pitchFamily="49" charset="0"/>
              <a:buChar char="o"/>
            </a:pPr>
            <a:r>
              <a:rPr lang="en-US" b="1" kern="0" dirty="0" smtClean="0">
                <a:latin typeface="+mn-lt"/>
              </a:rPr>
              <a:t>Software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solidFill>
                  <a:schemeClr val="accent5">
                    <a:lumMod val="50000"/>
                  </a:schemeClr>
                </a:solidFill>
                <a:latin typeface="+mn-lt"/>
              </a:rPr>
              <a:t>Final version of everything including FE boards control</a:t>
            </a:r>
          </a:p>
          <a:p>
            <a:pPr marL="1257300" lvl="2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ORACLE Data Base </a:t>
            </a:r>
          </a:p>
          <a:p>
            <a:pPr marL="1714500" lvl="3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Do other NA62 users plan use the ORACLE in 2012?</a:t>
            </a:r>
          </a:p>
          <a:p>
            <a:pPr marL="1714500" lvl="3" indent="-342900" eaLnBrk="1" hangingPunct="1">
              <a:spcBef>
                <a:spcPct val="20000"/>
              </a:spcBef>
              <a:buClr>
                <a:schemeClr val="bg2"/>
              </a:buClr>
              <a:buSzPct val="90000"/>
              <a:buFont typeface="Wingdings" pitchFamily="2" charset="2"/>
              <a:buChar char="§"/>
            </a:pPr>
            <a:r>
              <a:rPr lang="en-US" sz="1600" kern="0" dirty="0" smtClean="0">
                <a:latin typeface="+mn-lt"/>
              </a:rPr>
              <a:t>Coordination question: </a:t>
            </a:r>
            <a:r>
              <a:rPr lang="en-US" sz="1600" kern="0" dirty="0" smtClean="0">
                <a:solidFill>
                  <a:srgbClr val="C00000"/>
                </a:solidFill>
                <a:latin typeface="+mn-lt"/>
              </a:rPr>
              <a:t>Will we have general NA62 policy (and responsible) regarding the ORACLE (remember the ORACLE service is not for free) </a:t>
            </a:r>
          </a:p>
          <a:p>
            <a:pPr marL="1257300" lvl="2" indent="-342900" eaLnBrk="1" hangingPunct="1">
              <a:spcBef>
                <a:spcPts val="600"/>
              </a:spcBef>
              <a:buClr>
                <a:schemeClr val="bg2"/>
              </a:buClr>
              <a:buSzPct val="90000"/>
            </a:pPr>
            <a:r>
              <a:rPr lang="en-US" sz="1600" b="1" kern="0" dirty="0" smtClean="0">
                <a:solidFill>
                  <a:srgbClr val="C00000"/>
                </a:solidFill>
                <a:latin typeface="+mn-lt"/>
              </a:rPr>
              <a:t>External development (and developers) should be available 2-3 weeks in advance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003232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LAV storage area temperature monitoring system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 descr="PICT43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124744"/>
            <a:ext cx="4632514" cy="347438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3528" y="1268760"/>
            <a:ext cx="403244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The system is running permanently starting from March 2011: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Archiving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of temperatures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in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an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Oracle DB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SMS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in case of alarm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Nightly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mail reports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Adaptation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to new stations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position</a:t>
            </a:r>
            <a:endParaRPr lang="en-GB" sz="1600" b="1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pic>
        <p:nvPicPr>
          <p:cNvPr id="12" name="Picture 11" descr="LAV - all stations and value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140968"/>
            <a:ext cx="4464496" cy="334757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76056" y="4941168"/>
            <a:ext cx="2052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  </a:t>
            </a:r>
            <a:r>
              <a:rPr lang="en-GB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Powerful </a:t>
            </a:r>
            <a:r>
              <a:rPr lang="en-GB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trend tool</a:t>
            </a:r>
            <a:endParaRPr lang="en-GB" sz="1600" b="1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1844824"/>
            <a:ext cx="265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n-lt"/>
              </a:rPr>
              <a:t>LAV storage area in ECN3</a:t>
            </a:r>
            <a:endParaRPr lang="en-GB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35280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HV system – participation in tender preparation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5184576" cy="3456384"/>
          </a:xfrm>
        </p:spPr>
        <p:txBody>
          <a:bodyPr/>
          <a:lstStyle/>
          <a:p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Technical Specification for “</a:t>
            </a:r>
            <a:r>
              <a:rPr lang="en-GB" sz="2000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High Voltage power supply system for photomultiplier tubes” </a:t>
            </a:r>
            <a:r>
              <a:rPr lang="en-GB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prepared by Riccardo and Paolo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LAV: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2496</a:t>
            </a: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channels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MUV: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560</a:t>
            </a: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channels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CEDAR: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256</a:t>
            </a: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channels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Grand total: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3312 </a:t>
            </a: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channels</a:t>
            </a:r>
          </a:p>
          <a:p>
            <a:pPr marL="400050" lvl="0">
              <a:spcBef>
                <a:spcPts val="1800"/>
              </a:spcBef>
              <a:buClr>
                <a:srgbClr val="00007D"/>
              </a:buClr>
              <a:buSzPct val="90000"/>
            </a:pPr>
            <a:r>
              <a:rPr lang="en-US" sz="2000" dirty="0" smtClean="0">
                <a:solidFill>
                  <a:srgbClr val="00007D">
                    <a:lumMod val="60000"/>
                    <a:lumOff val="40000"/>
                  </a:srgbClr>
                </a:solidFill>
              </a:rPr>
              <a:t>Software requirements prepared by DCS team and EN/ICE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endParaRPr lang="en-US" sz="1600" b="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marL="800100" lvl="1" indent="-342900">
              <a:buClr>
                <a:schemeClr val="bg2"/>
              </a:buClr>
              <a:buSzPct val="90000"/>
            </a:pPr>
            <a:endParaRPr lang="en-US" sz="1600" b="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340768"/>
            <a:ext cx="2544902" cy="382970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User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7992888" cy="4752528"/>
          </a:xfrm>
        </p:spPr>
        <p:txBody>
          <a:bodyPr/>
          <a:lstStyle/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Definition of Hierarchical Control  and detector operation models. Two options are under evaluation. </a:t>
            </a:r>
          </a:p>
          <a:p>
            <a:pPr marL="1257300" lvl="2" indent="-342900">
              <a:buSzPct val="90000"/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LHC like</a:t>
            </a:r>
          </a:p>
          <a:p>
            <a:pPr marL="1257300" lvl="2" indent="-342900">
              <a:buSzPct val="90000"/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NA48 like</a:t>
            </a:r>
          </a:p>
          <a:p>
            <a:pPr marL="900000" lvl="2" indent="0">
              <a:buSzPct val="90000"/>
              <a:buNone/>
            </a:pP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 discussion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of the differences needs an introduction and will happen on first DCS Users meeting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 October.</a:t>
            </a:r>
          </a:p>
          <a:p>
            <a:pPr marL="900000" lvl="2" indent="0">
              <a:buSzPct val="90000"/>
              <a:buNone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LKr vertical slice includes both options and will be used for an assessment</a:t>
            </a:r>
          </a:p>
          <a:p>
            <a:pPr marL="400050">
              <a:spcBef>
                <a:spcPts val="1800"/>
              </a:spcBef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E-mail users survey concerning of 2 special cases of system behavior during data taking:</a:t>
            </a:r>
          </a:p>
          <a:p>
            <a:pPr marL="1200150" lvl="2" indent="-342900">
              <a:buSzPct val="90000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Should we allow an automatic HV channel trip recovery (YES with parameterization)</a:t>
            </a:r>
          </a:p>
          <a:p>
            <a:pPr marL="1200150" lvl="2" indent="-342900">
              <a:buSzPct val="90000"/>
            </a:pP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Should we allow playing with individual HV(LV) channel (YES with special flag)</a:t>
            </a:r>
          </a:p>
          <a:p>
            <a:pPr marL="1200150" lvl="2" indent="-342900">
              <a:buSzPct val="90000"/>
            </a:pP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Strong appeal for general policy.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DCS users meeting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will be organized </a:t>
            </a:r>
            <a:r>
              <a:rPr lang="en-US" sz="1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 October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692696"/>
            <a:ext cx="4749587" cy="5266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User Requirements - 2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52736"/>
            <a:ext cx="3816424" cy="2808312"/>
          </a:xfrm>
        </p:spPr>
        <p:txBody>
          <a:bodyPr/>
          <a:lstStyle/>
          <a:p>
            <a:pPr marL="400050">
              <a:buSzPct val="90000"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User Interface </a:t>
            </a:r>
          </a:p>
          <a:p>
            <a:pPr marL="800100" lvl="1" indent="-342900">
              <a:buSzPct val="90000"/>
            </a:pPr>
            <a:r>
              <a:rPr lang="en-US" sz="1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Study of other experiments example (CMS, COMPASS). Other will come soon</a:t>
            </a:r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800100" lvl="1" indent="-342900">
              <a:spcBef>
                <a:spcPts val="2400"/>
              </a:spcBef>
              <a:buSzPct val="90000"/>
            </a:pPr>
            <a:r>
              <a:rPr lang="en-US" sz="18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Development of generic HV channel table panel (the HV channels represent of about 60% of all channels) </a:t>
            </a: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3861048"/>
            <a:ext cx="2820003" cy="18928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Table prototype 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244 channels in one table</a:t>
            </a:r>
          </a:p>
          <a:p>
            <a:pPr>
              <a:spcBef>
                <a:spcPts val="24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Zoom out right column</a:t>
            </a:r>
          </a:p>
          <a:p>
            <a:pPr>
              <a:spcBef>
                <a:spcPts val="2400"/>
              </a:spcBef>
              <a:buFont typeface="Arial" pitchFamily="34" charset="0"/>
              <a:buChar char="•"/>
            </a:pP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  Sliding selection window 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3707904" y="4293096"/>
            <a:ext cx="432048" cy="216024"/>
          </a:xfrm>
          <a:prstGeom prst="rightArrow">
            <a:avLst/>
          </a:prstGeom>
          <a:solidFill>
            <a:srgbClr val="9FFFFF">
              <a:alpha val="3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3" name="Right Arrow 12"/>
          <p:cNvSpPr/>
          <p:nvPr/>
        </p:nvSpPr>
        <p:spPr bwMode="auto">
          <a:xfrm>
            <a:off x="3707904" y="4869160"/>
            <a:ext cx="4752528" cy="216024"/>
          </a:xfrm>
          <a:prstGeom prst="rightArrow">
            <a:avLst/>
          </a:prstGeom>
          <a:solidFill>
            <a:srgbClr val="9FFFFF">
              <a:alpha val="3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3707904" y="5445224"/>
            <a:ext cx="4680520" cy="216024"/>
          </a:xfrm>
          <a:prstGeom prst="rightArrow">
            <a:avLst/>
          </a:prstGeom>
          <a:solidFill>
            <a:srgbClr val="9FFFFF">
              <a:alpha val="39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image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556792"/>
            <a:ext cx="4283968" cy="4750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556792"/>
            <a:ext cx="4274872" cy="474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Prototype of Generic HV channel table panel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1124744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Beginning of the table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>
            <a:off x="2231740" y="4401110"/>
            <a:ext cx="3168354" cy="21602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10800000" flipV="1">
            <a:off x="3705228" y="2586037"/>
            <a:ext cx="295273" cy="952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4788024" y="1124744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</a:rPr>
              <a:t>End of the table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  <a:latin typeface="+mn-lt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rot="10800000" flipV="1">
            <a:off x="8110539" y="6133553"/>
            <a:ext cx="397519" cy="530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16200000" flipV="1">
            <a:off x="6804250" y="4077073"/>
            <a:ext cx="3096343" cy="21602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Oval 18"/>
          <p:cNvSpPr/>
          <p:nvPr/>
        </p:nvSpPr>
        <p:spPr bwMode="auto">
          <a:xfrm>
            <a:off x="107504" y="2276872"/>
            <a:ext cx="1152128" cy="4032448"/>
          </a:xfrm>
          <a:prstGeom prst="ellipse">
            <a:avLst/>
          </a:prstGeom>
          <a:noFill/>
          <a:ln w="25400" cap="flat" cmpd="sng" algn="ctr">
            <a:solidFill>
              <a:srgbClr val="9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4644008" y="2348880"/>
            <a:ext cx="1152128" cy="4032448"/>
          </a:xfrm>
          <a:prstGeom prst="ellipse">
            <a:avLst/>
          </a:prstGeom>
          <a:noFill/>
          <a:ln w="25400" cap="flat" cmpd="sng" algn="ctr">
            <a:solidFill>
              <a:srgbClr val="9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Swis721 LtEx BT" pitchFamily="34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Sub-detector user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7992888" cy="4392488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LAV, STRAW, MUV, SAC/IRC  - preliminary UR were presented in December 2010. Detailed version should be prepared ASAP</a:t>
            </a:r>
          </a:p>
          <a:p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RICH User requirement document – example to follow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General description of detector 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Detector Logical structure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Detailed description of each sub-system including:</a:t>
            </a:r>
          </a:p>
          <a:p>
            <a:pPr marL="1200150" lvl="2" indent="-342900">
              <a:buSzPct val="90000"/>
            </a:pP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General requirements</a:t>
            </a:r>
          </a:p>
          <a:p>
            <a:pPr marL="1200150" lvl="2" indent="-342900">
              <a:buSzPct val="90000"/>
            </a:pP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Logical names</a:t>
            </a:r>
          </a:p>
          <a:p>
            <a:pPr marL="1200150" lvl="2" indent="-342900">
              <a:buSzPct val="90000"/>
            </a:pP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Hardware description and naming scheme</a:t>
            </a:r>
          </a:p>
          <a:p>
            <a:pPr marL="1200150" lvl="2" indent="-342900">
              <a:buSzPct val="90000"/>
            </a:pPr>
            <a:r>
              <a:rPr lang="en-US" sz="14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Hierarchical control and alarms</a:t>
            </a:r>
          </a:p>
          <a:p>
            <a:pPr marL="800100" lvl="1" indent="-342900">
              <a:buClr>
                <a:schemeClr val="bg2"/>
              </a:buClr>
              <a:buSzPct val="90000"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User Interface </a:t>
            </a:r>
          </a:p>
          <a:p>
            <a:pPr marL="800100" lvl="1" indent="-342900">
              <a:buClr>
                <a:schemeClr val="bg2"/>
              </a:buClr>
              <a:buSzPct val="90000"/>
              <a:buNone/>
            </a:pPr>
            <a:r>
              <a:rPr lang="en-US" sz="1600" b="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document is available on </a:t>
            </a:r>
            <a:r>
              <a:rPr 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EDMS Number 1160153  v.1</a:t>
            </a:r>
          </a:p>
          <a:p>
            <a:pPr marL="400050">
              <a:spcBef>
                <a:spcPts val="3600"/>
              </a:spcBef>
              <a:buSzPct val="90000"/>
            </a:pPr>
            <a:r>
              <a:rPr lang="en-US" sz="2000" dirty="0" smtClean="0">
                <a:solidFill>
                  <a:srgbClr val="C00000"/>
                </a:solidFill>
              </a:rPr>
              <a:t>All sub-detectors participating in Technical Run should prepare an URD and put in on EDMS this year</a:t>
            </a:r>
            <a:endParaRPr lang="en-US" sz="2000" b="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2348880"/>
            <a:ext cx="2247673" cy="2710830"/>
          </a:xfrm>
          <a:prstGeom prst="rect">
            <a:avLst/>
          </a:prstGeom>
          <a:noFill/>
          <a:ln w="0">
            <a:solidFill>
              <a:schemeClr val="tx1">
                <a:alpha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67128" cy="739552"/>
          </a:xfrm>
        </p:spPr>
        <p:txBody>
          <a:bodyPr/>
          <a:lstStyle/>
          <a:p>
            <a:r>
              <a:rPr lang="en-US" sz="2800" dirty="0" smtClean="0">
                <a:solidFill>
                  <a:schemeClr val="bg2">
                    <a:lumMod val="75000"/>
                  </a:schemeClr>
                </a:solidFill>
              </a:rPr>
              <a:t>LKr High and Low voltage vertical slice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136904" cy="2952328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Motivations and constrains:</a:t>
            </a:r>
          </a:p>
          <a:p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LKr High and Low voltage system already exists and will be used in NA62 without modification</a:t>
            </a:r>
          </a:p>
          <a:p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Excellent current and high voltage measurement system, good quality cables and patch panels – everything is worth to keep</a:t>
            </a:r>
          </a:p>
          <a:p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Heavy integration of custom made system is preferable now when the most other equipment is not yet available</a:t>
            </a:r>
          </a:p>
          <a:p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 “Vertical slice” should include and validate whole DCS chain from the sensors to an user interface and ORACLE Data Base</a:t>
            </a:r>
          </a:p>
          <a:p>
            <a:pPr>
              <a:buNone/>
            </a:pPr>
            <a:endParaRPr lang="en-US" sz="20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VF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EBDCE-C73A-4DB2-A3A2-81EF3A54C4A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dirty="0" smtClean="0"/>
              <a:t>09/09/11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56176" y="11967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Custom 1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wis721 LtEx B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Swis721 LtEx BT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14952</TotalTime>
  <Words>1771</Words>
  <Application>Microsoft Office PowerPoint</Application>
  <PresentationFormat>On-screen Show (4:3)</PresentationFormat>
  <Paragraphs>303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Pixel</vt:lpstr>
      <vt:lpstr>Custom Design</vt:lpstr>
      <vt:lpstr>DCS WG report</vt:lpstr>
      <vt:lpstr>DCS main activities (April – September)</vt:lpstr>
      <vt:lpstr>LAV storage area temperature monitoring system </vt:lpstr>
      <vt:lpstr>HV system – participation in tender preparation</vt:lpstr>
      <vt:lpstr>User Requirements</vt:lpstr>
      <vt:lpstr>User Requirements - 2</vt:lpstr>
      <vt:lpstr>Prototype of Generic HV channel table panel</vt:lpstr>
      <vt:lpstr>Sub-detector user requirements</vt:lpstr>
      <vt:lpstr>LKr High and Low voltage vertical slice</vt:lpstr>
      <vt:lpstr>LKr High and Low voltage vertical slice - 2</vt:lpstr>
      <vt:lpstr>LKr High and Low voltage vertical slice - 3</vt:lpstr>
      <vt:lpstr>LKr vertical slice - 4</vt:lpstr>
      <vt:lpstr>New control for LKr High Voltage system</vt:lpstr>
      <vt:lpstr>LKr High Voltage system – Integration in PVSS</vt:lpstr>
      <vt:lpstr>LKr LV power supplies</vt:lpstr>
      <vt:lpstr>New control for LV power supplies  – PLC based digital I/O </vt:lpstr>
      <vt:lpstr>LV power supplies – ELMB based analog signals reading</vt:lpstr>
      <vt:lpstr>LV power supplies – ELMB base analog signals reading </vt:lpstr>
      <vt:lpstr>LV power supplies – ELMB based analog signals reading </vt:lpstr>
      <vt:lpstr>LKr vertical slice – PVSS implementation </vt:lpstr>
      <vt:lpstr>LKr vertical slice – other main features</vt:lpstr>
      <vt:lpstr>Credits</vt:lpstr>
      <vt:lpstr>Plans</vt:lpstr>
      <vt:lpstr>DCS plans - 2</vt:lpstr>
      <vt:lpstr>DCS plans - 3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Straw permeation</dc:title>
  <dc:creator>Falaleev</dc:creator>
  <cp:lastModifiedBy>Valeri Falaleev</cp:lastModifiedBy>
  <cp:revision>342</cp:revision>
  <dcterms:created xsi:type="dcterms:W3CDTF">2009-09-15T15:13:57Z</dcterms:created>
  <dcterms:modified xsi:type="dcterms:W3CDTF">2011-09-09T13:08:08Z</dcterms:modified>
</cp:coreProperties>
</file>