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301" r:id="rId6"/>
    <p:sldId id="279" r:id="rId7"/>
    <p:sldId id="1995" r:id="rId8"/>
    <p:sldId id="323" r:id="rId9"/>
    <p:sldId id="329" r:id="rId10"/>
    <p:sldId id="322" r:id="rId11"/>
    <p:sldId id="318" r:id="rId12"/>
    <p:sldId id="1998" r:id="rId13"/>
    <p:sldId id="437" r:id="rId14"/>
    <p:sldId id="300" r:id="rId15"/>
    <p:sldId id="407" r:id="rId16"/>
    <p:sldId id="436" r:id="rId17"/>
    <p:sldId id="288" r:id="rId18"/>
    <p:sldId id="306" r:id="rId19"/>
    <p:sldId id="331" r:id="rId20"/>
    <p:sldId id="2001" r:id="rId21"/>
    <p:sldId id="1999" r:id="rId22"/>
    <p:sldId id="332" r:id="rId23"/>
    <p:sldId id="2002" r:id="rId24"/>
    <p:sldId id="2000" r:id="rId25"/>
    <p:sldId id="278" r:id="rId26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F4F"/>
    <a:srgbClr val="000000"/>
    <a:srgbClr val="623987"/>
    <a:srgbClr val="0033A9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8" autoAdjust="0"/>
    <p:restoredTop sz="97505"/>
  </p:normalViewPr>
  <p:slideViewPr>
    <p:cSldViewPr>
      <p:cViewPr varScale="1">
        <p:scale>
          <a:sx n="114" d="100"/>
          <a:sy n="114" d="100"/>
        </p:scale>
        <p:origin x="20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DDB63-C943-4771-A766-4EE832F140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7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45A98-945A-44AF-8195-7B09A1548A49}" type="datetime1">
              <a:rPr lang="en-US" smtClean="0"/>
              <a:t>4/5/2024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32852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2736616/LAST_RELEASED/*.pdf" TargetMode="External"/><Relationship Id="rId13" Type="http://schemas.openxmlformats.org/officeDocument/2006/relationships/hyperlink" Target="https://edms.cern.ch/ui/file/2253910/LAST_RELEASED/*.*" TargetMode="External"/><Relationship Id="rId18" Type="http://schemas.openxmlformats.org/officeDocument/2006/relationships/hyperlink" Target="https://edms.cern.ch/ui/file/2736645/LAST_RELEASED/*.pdf" TargetMode="External"/><Relationship Id="rId26" Type="http://schemas.openxmlformats.org/officeDocument/2006/relationships/hyperlink" Target="https://edms.cern.ch/ui/file/1855969/LAST_RELEASED/*.pdf" TargetMode="External"/><Relationship Id="rId3" Type="http://schemas.openxmlformats.org/officeDocument/2006/relationships/hyperlink" Target="https://edms.cern.ch/ui/file/1262812/LAST_RELEASED/*.pdf" TargetMode="External"/><Relationship Id="rId21" Type="http://schemas.openxmlformats.org/officeDocument/2006/relationships/hyperlink" Target="https://edms.cern.ch/ui/file/1855960/LAST_RELEASED/*.pdf" TargetMode="External"/><Relationship Id="rId7" Type="http://schemas.openxmlformats.org/officeDocument/2006/relationships/hyperlink" Target="https://edms.cern.ch/ui/file/1357755/LAST_RELEASED/*.pdf" TargetMode="External"/><Relationship Id="rId12" Type="http://schemas.openxmlformats.org/officeDocument/2006/relationships/hyperlink" Target="https://edms.cern.ch/ui/file/2192621/LAST_RELEASED/*.*" TargetMode="External"/><Relationship Id="rId17" Type="http://schemas.openxmlformats.org/officeDocument/2006/relationships/hyperlink" Target="https://edms.cern.ch/ui/file/2736642/LAST_RELEASED/*.pdf" TargetMode="External"/><Relationship Id="rId25" Type="http://schemas.openxmlformats.org/officeDocument/2006/relationships/hyperlink" Target="https://edms.cern.ch/ui/file/1855968/LAST_RELEASED/*.pdf" TargetMode="External"/><Relationship Id="rId2" Type="http://schemas.openxmlformats.org/officeDocument/2006/relationships/hyperlink" Target="https://edms.cern.ch/ui/file/1816853/LAST_RELEASED/*.pdf" TargetMode="External"/><Relationship Id="rId16" Type="http://schemas.openxmlformats.org/officeDocument/2006/relationships/hyperlink" Target="https://edms.cern.ch/ui/file/2736640/LAST_RELEASED/*.pdf" TargetMode="External"/><Relationship Id="rId20" Type="http://schemas.openxmlformats.org/officeDocument/2006/relationships/hyperlink" Target="https://edms.cern.ch/ui/file/1855963/LAST_RELEASED/*.pdf" TargetMode="External"/><Relationship Id="rId29" Type="http://schemas.openxmlformats.org/officeDocument/2006/relationships/hyperlink" Target="https://edms.cern.ch/ui/file/1814996/LAST_RELEASED/*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edms.cern.ch/ui/file/1266775/LAST_RELEASED/*.pdf" TargetMode="External"/><Relationship Id="rId11" Type="http://schemas.openxmlformats.org/officeDocument/2006/relationships/hyperlink" Target="https://edms.cern.ch/ui/file/2593341/LAST_RELEASED/*.*" TargetMode="External"/><Relationship Id="rId24" Type="http://schemas.openxmlformats.org/officeDocument/2006/relationships/hyperlink" Target="https://edms.cern.ch/ui/file/1855967/LAST_RELEASED/*.pdf" TargetMode="External"/><Relationship Id="rId5" Type="http://schemas.openxmlformats.org/officeDocument/2006/relationships/hyperlink" Target="https://edms.cern.ch/ui/file/1761419/LAST_RELEASED/*.xls" TargetMode="External"/><Relationship Id="rId15" Type="http://schemas.openxmlformats.org/officeDocument/2006/relationships/hyperlink" Target="https://edms.cern.ch/ui/file/2736636/LAST_RELEASED/*.pdf" TargetMode="External"/><Relationship Id="rId23" Type="http://schemas.openxmlformats.org/officeDocument/2006/relationships/hyperlink" Target="https://edms.cern.ch/ui/file/1855966/LAST_RELEASED/*.pdf" TargetMode="External"/><Relationship Id="rId28" Type="http://schemas.openxmlformats.org/officeDocument/2006/relationships/hyperlink" Target="https://edms.cern.ch/ui/file/2736613/LAST_RELEASED/*.pdf" TargetMode="External"/><Relationship Id="rId10" Type="http://schemas.openxmlformats.org/officeDocument/2006/relationships/hyperlink" Target="https://edms.cern.ch/ui/file/1322316/LAST_RELEASED/*.pdf" TargetMode="External"/><Relationship Id="rId19" Type="http://schemas.openxmlformats.org/officeDocument/2006/relationships/hyperlink" Target="https://edms.cern.ch/ui/file/2736610/LAST_RELEASED/*.pdf" TargetMode="External"/><Relationship Id="rId4" Type="http://schemas.openxmlformats.org/officeDocument/2006/relationships/hyperlink" Target="https://edms.cern.ch/ui/file/1761416/LAST_RELEASED/*.xls" TargetMode="External"/><Relationship Id="rId9" Type="http://schemas.openxmlformats.org/officeDocument/2006/relationships/hyperlink" Target="https://edms.cern.ch/ui/file/1262827/LAST_RELEASED/*.pdf" TargetMode="External"/><Relationship Id="rId14" Type="http://schemas.openxmlformats.org/officeDocument/2006/relationships/hyperlink" Target="https://edms.cern.ch/ui/file/2736632/LAST_RELEASED/*.pdf" TargetMode="External"/><Relationship Id="rId22" Type="http://schemas.openxmlformats.org/officeDocument/2006/relationships/hyperlink" Target="https://edms.cern.ch/ui/file/1855965/LAST_RELEASED/*.pdf" TargetMode="External"/><Relationship Id="rId27" Type="http://schemas.openxmlformats.org/officeDocument/2006/relationships/hyperlink" Target="https://edms.cern.ch/ui/file/1855970/LAST_RELEASED/*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97431" TargetMode="External"/><Relationship Id="rId7" Type="http://schemas.openxmlformats.org/officeDocument/2006/relationships/hyperlink" Target="https://cern2020fm.bimtrackapp.co/Projects/36183/Models3D" TargetMode="External"/><Relationship Id="rId2" Type="http://schemas.openxmlformats.org/officeDocument/2006/relationships/hyperlink" Target="https://edms.cern.ch/ui/file/1155899/LAST_RELEASED/*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file:///C:\Users\grouge\Downloads\2997431\1" TargetMode="External"/><Relationship Id="rId5" Type="http://schemas.openxmlformats.org/officeDocument/2006/relationships/hyperlink" Target="https://edms.cern.ch/document/2997416/1" TargetMode="External"/><Relationship Id="rId4" Type="http://schemas.openxmlformats.org/officeDocument/2006/relationships/hyperlink" Target="https://edms.cern.ch/document/2997398/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12673" y="3140968"/>
            <a:ext cx="10795895" cy="2153265"/>
          </a:xfrm>
        </p:spPr>
        <p:txBody>
          <a:bodyPr/>
          <a:lstStyle/>
          <a:p>
            <a:pPr>
              <a:defRPr/>
            </a:pPr>
            <a:r>
              <a:rPr lang="en-US" sz="4800" dirty="0"/>
              <a:t>Sustainable Heating Plant in Prévessin (B.776)</a:t>
            </a:r>
            <a:br>
              <a:rPr lang="en-US" sz="4800" dirty="0"/>
            </a:br>
            <a:r>
              <a:rPr lang="en-US" sz="4800" dirty="0"/>
              <a:t>SCE Coordination meeting n1</a:t>
            </a:r>
            <a:endParaRPr sz="4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1985" y="5445224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G. Rouge</a:t>
            </a:r>
            <a:endParaRPr dirty="0"/>
          </a:p>
          <a:p>
            <a:pPr algn="l">
              <a:defRPr/>
            </a:pPr>
            <a:r>
              <a:rPr lang="en-US" sz="1800" dirty="0"/>
              <a:t>Apr 2024</a:t>
            </a:r>
          </a:p>
          <a:p>
            <a:pPr algn="l">
              <a:defRPr/>
            </a:pPr>
            <a:r>
              <a:rPr lang="en-US" sz="800" dirty="0"/>
              <a:t>EDMS</a:t>
            </a:r>
            <a:endParaRPr sz="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4/5/2024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400414"/>
            <a:ext cx="50142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0FA2C90F-43FF-44EB-A29E-AD888209BDB9}"/>
              </a:ext>
            </a:extLst>
          </p:cNvPr>
          <p:cNvSpPr txBox="1">
            <a:spLocks/>
          </p:cNvSpPr>
          <p:nvPr/>
        </p:nvSpPr>
        <p:spPr>
          <a:xfrm>
            <a:off x="-1554431" y="123174"/>
            <a:ext cx="7772400" cy="696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67B4"/>
                </a:solidFill>
              </a:rPr>
              <a:t>Standards SAM IN</a:t>
            </a:r>
            <a:endParaRPr lang="en-US" sz="2031" dirty="0">
              <a:solidFill>
                <a:srgbClr val="0067B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95B966-617A-5418-4864-3B1196CBB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3470"/>
            <a:ext cx="12192000" cy="467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27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400414"/>
            <a:ext cx="50142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1727483" y="18902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>
                <a:solidFill>
                  <a:srgbClr val="104282"/>
                </a:solidFill>
              </a:rPr>
              <a:t>SAM IN	                                      Methods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7066" y="1682287"/>
            <a:ext cx="2523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55A0"/>
                </a:solidFill>
              </a:rPr>
              <a:t>Classification</a:t>
            </a:r>
            <a:endParaRPr lang="en-GB" sz="2800" b="1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6217" y="692696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55A0"/>
                </a:solidFill>
              </a:rPr>
              <a:t>Codification</a:t>
            </a:r>
            <a:endParaRPr lang="en-GB" sz="2800" b="1" dirty="0">
              <a:solidFill>
                <a:srgbClr val="0055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36217" y="2502680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>
                <a:solidFill>
                  <a:srgbClr val="0055A0"/>
                </a:solidFill>
              </a:rPr>
              <a:t>Marking</a:t>
            </a:r>
            <a:r>
              <a:rPr lang="fr-CH" sz="2800" b="1" dirty="0">
                <a:solidFill>
                  <a:srgbClr val="0055A0"/>
                </a:solidFill>
              </a:rPr>
              <a:t> = CAMM code</a:t>
            </a:r>
            <a:endParaRPr lang="en-GB" sz="2800" b="1" dirty="0">
              <a:solidFill>
                <a:srgbClr val="0055A0"/>
              </a:solidFill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730384" y="2581092"/>
          <a:ext cx="2466020" cy="3440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4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9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Système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Code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Réseau de chaleur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Chauffage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Ventilation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V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Refroidissement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R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Sanitaire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Incendie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I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Air Comprimé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Distribution de gaz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G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Electricité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Multi technique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Restauration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668641" y="2123652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Systeme</a:t>
            </a:r>
            <a:r>
              <a:rPr lang="fr-CH" dirty="0"/>
              <a:t>/parent/</a:t>
            </a:r>
            <a:r>
              <a:rPr lang="fr-CH" dirty="0" err="1"/>
              <a:t>child</a:t>
            </a:r>
            <a:r>
              <a:rPr lang="fr-CH" dirty="0"/>
              <a:t>/part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936217" y="1133085"/>
            <a:ext cx="491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Building /  parent = circuit  / </a:t>
            </a:r>
            <a:r>
              <a:rPr lang="fr-CH" dirty="0" err="1"/>
              <a:t>child</a:t>
            </a:r>
            <a:r>
              <a:rPr lang="fr-CH" dirty="0"/>
              <a:t> = component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580" y="1517799"/>
            <a:ext cx="5414851" cy="5717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602" y="3070057"/>
            <a:ext cx="3371419" cy="12946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05" y="5259555"/>
            <a:ext cx="1729051" cy="81743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0819" y="2599752"/>
            <a:ext cx="978409" cy="42805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7121" y="3025901"/>
            <a:ext cx="2107397" cy="289904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898522" y="4347124"/>
            <a:ext cx="3583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Quality Assurance Plan</a:t>
            </a:r>
          </a:p>
          <a:p>
            <a:r>
              <a:rPr lang="en-GB" b="1" dirty="0"/>
              <a:t>FX9999QA</a:t>
            </a:r>
            <a:r>
              <a:rPr lang="en-GB" dirty="0"/>
              <a:t>_510_reperage_V5_F</a:t>
            </a:r>
          </a:p>
          <a:p>
            <a:r>
              <a:rPr lang="fr-CH" dirty="0" err="1"/>
              <a:t>Edms</a:t>
            </a:r>
            <a:r>
              <a:rPr lang="fr-CH" dirty="0"/>
              <a:t> </a:t>
            </a:r>
            <a:r>
              <a:rPr lang="en-GB" dirty="0"/>
              <a:t>126675 V5</a:t>
            </a:r>
            <a:r>
              <a:rPr lang="fr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415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400414"/>
            <a:ext cx="50142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1727483" y="18902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>
                <a:solidFill>
                  <a:srgbClr val="104282"/>
                </a:solidFill>
              </a:rPr>
              <a:t>SAM IN              Control &amp; </a:t>
            </a:r>
            <a:r>
              <a:rPr lang="fr-CH" b="1" dirty="0" err="1">
                <a:solidFill>
                  <a:srgbClr val="104282"/>
                </a:solidFill>
              </a:rPr>
              <a:t>Regulation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200" y="835108"/>
            <a:ext cx="9131176" cy="56892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3645024"/>
            <a:ext cx="2160240" cy="144016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28077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400414"/>
            <a:ext cx="50142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1727483" y="18902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>
                <a:solidFill>
                  <a:srgbClr val="104282"/>
                </a:solidFill>
              </a:rPr>
              <a:t>SAM IN	                Control &amp; </a:t>
            </a:r>
            <a:r>
              <a:rPr lang="fr-CH" b="1" dirty="0" err="1">
                <a:solidFill>
                  <a:srgbClr val="104282"/>
                </a:solidFill>
              </a:rPr>
              <a:t>Regulation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905" y="3156485"/>
            <a:ext cx="4552354" cy="29991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905" y="883485"/>
            <a:ext cx="2815007" cy="22009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76" y="894018"/>
            <a:ext cx="2848225" cy="22009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883486"/>
            <a:ext cx="2447118" cy="51211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47" y="4848935"/>
            <a:ext cx="1737545" cy="13066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7939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4/5/2024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400414"/>
            <a:ext cx="50142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0FA2C90F-43FF-44EB-A29E-AD888209BDB9}"/>
              </a:ext>
            </a:extLst>
          </p:cNvPr>
          <p:cNvSpPr txBox="1">
            <a:spLocks/>
          </p:cNvSpPr>
          <p:nvPr/>
        </p:nvSpPr>
        <p:spPr>
          <a:xfrm>
            <a:off x="-1554431" y="123174"/>
            <a:ext cx="7772400" cy="696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67B4"/>
                </a:solidFill>
              </a:rPr>
              <a:t>Standards SAM IN</a:t>
            </a:r>
            <a:endParaRPr lang="en-US" sz="2031" dirty="0">
              <a:solidFill>
                <a:srgbClr val="0067B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8B89E8-CB01-6FD1-D122-584BBF7CAB65}"/>
              </a:ext>
            </a:extLst>
          </p:cNvPr>
          <p:cNvSpPr txBox="1"/>
          <p:nvPr/>
        </p:nvSpPr>
        <p:spPr>
          <a:xfrm>
            <a:off x="381000" y="1371600"/>
            <a:ext cx="475252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2000" dirty="0"/>
              <a:t>CERN PTG HVAC</a:t>
            </a:r>
          </a:p>
          <a:p>
            <a:pPr marL="285750" indent="-285750">
              <a:buFontTx/>
              <a:buChar char="-"/>
            </a:pPr>
            <a:r>
              <a:rPr lang="fr-CH" sz="2000" dirty="0"/>
              <a:t>CERN PTG ELEC</a:t>
            </a:r>
          </a:p>
          <a:p>
            <a:pPr marL="285750" indent="-285750">
              <a:buFontTx/>
              <a:buChar char="-"/>
            </a:pPr>
            <a:r>
              <a:rPr lang="fr-CH" sz="2000" dirty="0"/>
              <a:t>CERN PTG SAN</a:t>
            </a:r>
          </a:p>
          <a:p>
            <a:pPr marL="285750" indent="-285750">
              <a:buFontTx/>
              <a:buChar char="-"/>
            </a:pPr>
            <a:endParaRPr lang="fr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118DCD-7730-5BC6-EB62-27D7E1C0C1C1}"/>
              </a:ext>
            </a:extLst>
          </p:cNvPr>
          <p:cNvSpPr txBox="1"/>
          <p:nvPr/>
        </p:nvSpPr>
        <p:spPr>
          <a:xfrm>
            <a:off x="5334000" y="32535"/>
            <a:ext cx="94488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fr-FR" sz="1000" b="1" u="sng" kern="0" cap="all" dirty="0">
                <a:solidFill>
                  <a:srgbClr val="0000FF"/>
                </a:solidFill>
                <a:effectLst/>
                <a:latin typeface="Times New Roman" panose="02020603050405020304" pitchFamily="18" charset="0"/>
              </a:rPr>
              <a:t>9 </a:t>
            </a:r>
            <a:r>
              <a:rPr lang="fr-FR" sz="1000" b="1" u="sng" kern="0" cap="all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</a:rPr>
              <a:t>STANDARDs</a:t>
            </a:r>
            <a:r>
              <a:rPr lang="fr-FR" sz="1000" b="1" u="sng" kern="0" cap="all" dirty="0">
                <a:solidFill>
                  <a:srgbClr val="0000FF"/>
                </a:solidFill>
                <a:effectLst/>
                <a:latin typeface="Times New Roman" panose="02020603050405020304" pitchFamily="18" charset="0"/>
              </a:rPr>
              <a:t> CERN / CERN STANDARDS</a:t>
            </a:r>
            <a:endParaRPr lang="en-GB" sz="1000" b="1" kern="0" cap="all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Codification et gabarit GMAO / Maintenance codification and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template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: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FX9999QA212	: CVCS / HVAC &amp; SANITARY codification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1816853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FX9999QA213	: ELEC codification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1262812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FX9999QA409	: Maintenance format CVCS / HVAC &amp; Sanitary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1761416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FX9999QA409	: Maintenance format ELEC (</a:t>
            </a:r>
            <a:r>
              <a:rPr lang="fr-CH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1761419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228600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Procédures /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Procedures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FX9999QA510	: Repérage et étiquetage /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Marking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&amp; labelling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1266775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FX9999QA513	: Documentation DIUO/ABF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1357755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FX9999QA555	: Consigne exploitation électrique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2736616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457200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6695" indent="-226695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CAO, plans et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schémas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standards / CAD, standard drawings and schematics: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FX9999QA502: Format CAO BIM / BIM CAD format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9"/>
              </a:rPr>
              <a:t>1262827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FX9999QA210: Symboles graphiques PID / PID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graphical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symbols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0"/>
              </a:rPr>
              <a:t>1322316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FX9999QA548: Cartouche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Autocad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Autocad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titleblock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1"/>
              </a:rPr>
              <a:t>2593341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FX9999QA542 : Revit Gabarit projet MEP/ MEP Revit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template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2"/>
              </a:rPr>
              <a:t>2192621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FX9999QA544 : Revit Bibliothèque de familles / Revit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family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biblio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3"/>
              </a:rPr>
              <a:t>2253910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BEF399990001: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Schéma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tableau puissance / power board schematic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4"/>
              </a:rPr>
              <a:t>2736632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BEF399990002: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Schéma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tableau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contrôle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control board schematic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5"/>
              </a:rPr>
              <a:t>2736636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BEF399990003: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Schéma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tableau DTU / DTU board schematic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6"/>
              </a:rPr>
              <a:t>2736640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BEF399990004: Principe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terre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bâtiment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Building grounding principle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7"/>
              </a:rPr>
              <a:t>2736642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BEF399990005: Mise à la terre béton / </a:t>
            </a:r>
            <a:r>
              <a:rPr lang="fr-CH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Concrete</a:t>
            </a: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CH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grounding</a:t>
            </a: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fr-CH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CH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8"/>
              </a:rPr>
              <a:t>2736645</a:t>
            </a:r>
            <a:r>
              <a:rPr lang="fr-CH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BEF599990011:  PID type sanitaire / typical sanitary PID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9"/>
              </a:rPr>
              <a:t>2736610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BEF699990050 PID production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d’eau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glacée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chilled water production (Ref.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0"/>
              </a:rPr>
              <a:t>1855963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BEF699990010 PID sous-station de chauffage /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heating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-station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1"/>
              </a:rPr>
              <a:t>1855960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BEF699990059 PID CTA/AHU type 0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2"/>
              </a:rPr>
              <a:t>1855965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BEF699990060 PID CTA/AHU type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3"/>
              </a:rPr>
              <a:t>1855966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BEF699990061 PID CTA/AHU type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4"/>
              </a:rPr>
              <a:t>1855967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BEF699990062 PID CTA/AHU type 3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5"/>
              </a:rPr>
              <a:t>1855968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BEF699990063 PID CTA/AHU type 10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6"/>
              </a:rPr>
              <a:t>1855969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BEF699990068 PID CTA/AHU type 15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7"/>
              </a:rPr>
              <a:t>1855970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en-US" sz="1000" b="1" dirty="0">
                <a:solidFill>
                  <a:srgbClr val="0645A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 algn="just">
              <a:lnSpc>
                <a:spcPct val="110000"/>
              </a:lnSpc>
              <a:tabLst>
                <a:tab pos="228600" algn="l"/>
                <a:tab pos="4572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Contrôle / control :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FX9999QA601 	: Automation plc control and regulation (Ref. </a:t>
            </a:r>
            <a:r>
              <a:rPr lang="en-US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8"/>
              </a:rPr>
              <a:t>2736613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FX9999QA601 	: Test Automatisme / Automation test (</a:t>
            </a:r>
            <a:r>
              <a:rPr lang="fr-FR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0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9"/>
              </a:rPr>
              <a:t>1814996</a:t>
            </a:r>
            <a:r>
              <a:rPr lang="fr-FR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GB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</a:pPr>
            <a:r>
              <a:rPr lang="gsw-FR" sz="11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78870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931A54-13AE-45DC-A184-4460E750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578" y="243656"/>
            <a:ext cx="11376025" cy="1065742"/>
          </a:xfrm>
        </p:spPr>
        <p:txBody>
          <a:bodyPr/>
          <a:lstStyle/>
          <a:p>
            <a:r>
              <a:rPr lang="en-US" dirty="0"/>
              <a:t>Documentation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BF1793B-6329-57B4-DED9-1C4B45FC2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023946"/>
              </p:ext>
            </p:extLst>
          </p:nvPr>
        </p:nvGraphicFramePr>
        <p:xfrm>
          <a:off x="538506" y="776526"/>
          <a:ext cx="8005766" cy="5388777"/>
        </p:xfrm>
        <a:graphic>
          <a:graphicData uri="http://schemas.openxmlformats.org/drawingml/2006/table">
            <a:tbl>
              <a:tblPr firstRow="1" firstCol="1" bandRow="1">
                <a:tableStyleId>{88D326A9-A81B-9881-C969-13F38E75D658}</a:tableStyleId>
              </a:tblPr>
              <a:tblGrid>
                <a:gridCol w="4002466">
                  <a:extLst>
                    <a:ext uri="{9D8B030D-6E8A-4147-A177-3AD203B41FA5}">
                      <a16:colId xmlns:a16="http://schemas.microsoft.com/office/drawing/2014/main" val="1489321590"/>
                    </a:ext>
                  </a:extLst>
                </a:gridCol>
                <a:gridCol w="4003300">
                  <a:extLst>
                    <a:ext uri="{9D8B030D-6E8A-4147-A177-3AD203B41FA5}">
                      <a16:colId xmlns:a16="http://schemas.microsoft.com/office/drawing/2014/main" val="2422397759"/>
                    </a:ext>
                  </a:extLst>
                </a:gridCol>
              </a:tblGrid>
              <a:tr h="538877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Documents </a:t>
                      </a: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</a:rPr>
                        <a:t>principaux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: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A: Prestation sur le site du CERN (Réf</a:t>
                      </a:r>
                      <a:r>
                        <a:rPr lang="fr-CH" sz="900" i="1" dirty="0">
                          <a:solidFill>
                            <a:srgbClr val="0033A9"/>
                          </a:solidFill>
                          <a:effectLst/>
                        </a:rPr>
                        <a:t>. </a:t>
                      </a:r>
                      <a:r>
                        <a:rPr lang="fr-CH" sz="900" i="1" u="sng" dirty="0">
                          <a:solidFill>
                            <a:srgbClr val="0033A9"/>
                          </a:solidFill>
                          <a:effectLst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1155899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),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B: PTG CVC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C: PTG 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Electicité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D: PTG Sanitaire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E : P</a:t>
                      </a:r>
                      <a:r>
                        <a:rPr lang="fr-FR" sz="900" dirty="0" err="1">
                          <a:solidFill>
                            <a:srgbClr val="000000"/>
                          </a:solidFill>
                          <a:effectLst/>
                        </a:rPr>
                        <a:t>lan</a:t>
                      </a: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</a:rPr>
                        <a:t> de coordination du travail et de la sécurité (PCTS)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F: BEF607760005 PID de l’installation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G: FM.0776.R23 Maquette Revit du projet. </a:t>
                      </a:r>
                      <a:r>
                        <a:rPr lang="fr-CH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2997431/1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H : Documents et plans CVC </a:t>
                      </a:r>
                      <a:r>
                        <a:rPr lang="fr-CH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2997398/1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BEF607760001 776 Implantation chaufferie.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BEF607760010 Plan réseau Air Comprimée.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BEF607760011 Plan réseau Eau Chaude Chauffage.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BEF607760012 Installation Eau déminéralisée.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BEF607760013 Installation Eau Froide Sanitaire.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BEF607760014 Installation Gaz Fioul.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BEF607760017 Installation de ventilation.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Annexe I: Documents et plans Electricité</a:t>
                      </a:r>
                      <a:r>
                        <a:rPr lang="fr-CH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fr-CH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2997416/1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BEF307760001 Installations Electriques-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schema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 tableau E0776RTN02.Plan de 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pre-etude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BEF307760002 Installations Electriques-Plan d’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eclairage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. 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BEF307760004 Installations Electriques-Plan de mises à la terre. Plan de 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pre-etude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u="sng" dirty="0">
                          <a:solidFill>
                            <a:srgbClr val="000000"/>
                          </a:solidFill>
                          <a:effectLst/>
                        </a:rPr>
                        <a:t>BEF30776000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5 Installations Electriques-Plan de force. 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BEF301840006 Installations Electriques-Plan de cheminements. Plan de 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pre-etude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</a:t>
                      </a: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</a:rPr>
                        <a:t>301840007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_Schema armoire (TGBT). Pour information.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Note de calcul ELECALC MF_SPSEB___9010_Future chaufferie JAG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94" marR="3799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Main documents: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 A: Working on the CERN site (Ref. </a:t>
                      </a:r>
                      <a:r>
                        <a:rPr lang="en-GB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1155899</a:t>
                      </a:r>
                      <a:r>
                        <a:rPr lang="en-GB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,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Annexe B:PTG HVAC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Annexe C: PTG </a:t>
                      </a: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</a:rPr>
                        <a:t>Electicity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Annexe D: PTG Sanitaire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 E: Work and safety coordination plan (PCTS)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 F: PID schema of the installation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 G: Revit model of the project </a:t>
                      </a:r>
                      <a:r>
                        <a:rPr lang="en-GB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2997431/1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 H: HVAC Documents and drawing </a:t>
                      </a:r>
                      <a:r>
                        <a:rPr lang="en-GB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2997398/1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BEF607760001 776 heating plant overview.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BEF607760010 Compressed Air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BEF607760011 Heating water piping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BEF607760012 Demineralised water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BEF607760013 Sanitary water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BEF607760014 Gas and fuel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BEF607760017 Ventilation </a:t>
                      </a:r>
                      <a:r>
                        <a:rPr lang="fr-CH" sz="900" dirty="0" err="1">
                          <a:solidFill>
                            <a:srgbClr val="000000"/>
                          </a:solidFill>
                          <a:effectLst/>
                        </a:rPr>
                        <a:t>drawing</a:t>
                      </a:r>
                      <a:r>
                        <a:rPr lang="fr-CH" sz="900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Annexe I: Documents and drawing Electricity. </a:t>
                      </a:r>
                      <a:r>
                        <a:rPr lang="en-GB" sz="900" b="1" i="1" dirty="0">
                          <a:solidFill>
                            <a:srgbClr val="0033A9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2997416/1</a:t>
                      </a:r>
                      <a:endParaRPr lang="en-GB" sz="900" b="1" i="1" dirty="0">
                        <a:solidFill>
                          <a:srgbClr val="0033A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BEF307760001 Electrical Installations-Board schema E0776RTN02. Preliminary study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BEF307760002 Electrical installations – Lightning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BEF307760004 Electrical installations – Earth connection drawing. Preliminary study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BEF307760005 Electrical installations – Power supply drawing. 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BEF301840006 Electrical installations – Distribution drawing. Preliminary study drawing.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BEF301840007_Board schema (TGBT). For information.</a:t>
                      </a:r>
                    </a:p>
                    <a:p>
                      <a:pPr marL="342900" lvl="0" indent="-342900" algn="just">
                        <a:lnSpc>
                          <a:spcPct val="110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Calculation note ELECALC MF_SPSEB___9010_Heating plant JAG.</a:t>
                      </a: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  <a:p>
                      <a:pPr marL="228600"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94" marR="3799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62121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61BD2EB-115B-6449-5FFA-EE20F613AE94}"/>
              </a:ext>
            </a:extLst>
          </p:cNvPr>
          <p:cNvSpPr txBox="1"/>
          <p:nvPr/>
        </p:nvSpPr>
        <p:spPr bwMode="auto">
          <a:xfrm>
            <a:off x="8544272" y="105273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BIM Track</a:t>
            </a:r>
          </a:p>
          <a:p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https://cern2020fm.bimtrackapp.co/Projects/36183/Models3D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156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931A54-13AE-45DC-A184-4460E750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76" y="229670"/>
            <a:ext cx="11376025" cy="106574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776 Project Schedule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81143C-4693-B76C-8677-D18D860C4706}"/>
              </a:ext>
            </a:extLst>
          </p:cNvPr>
          <p:cNvSpPr/>
          <p:nvPr/>
        </p:nvSpPr>
        <p:spPr>
          <a:xfrm>
            <a:off x="43547" y="1652747"/>
            <a:ext cx="12104906" cy="275109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" name="Straight Connector 153" title="callout lines">
            <a:extLst>
              <a:ext uri="{FF2B5EF4-FFF2-40B4-BE49-F238E27FC236}">
                <a16:creationId xmlns:a16="http://schemas.microsoft.com/office/drawing/2014/main" id="{15C2D946-8C8D-8755-3226-C52C8EC67A0A}"/>
              </a:ext>
            </a:extLst>
          </p:cNvPr>
          <p:cNvCxnSpPr>
            <a:cxnSpLocks/>
          </p:cNvCxnSpPr>
          <p:nvPr/>
        </p:nvCxnSpPr>
        <p:spPr>
          <a:xfrm>
            <a:off x="3669890" y="1870665"/>
            <a:ext cx="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54" title="callout lines">
            <a:extLst>
              <a:ext uri="{FF2B5EF4-FFF2-40B4-BE49-F238E27FC236}">
                <a16:creationId xmlns:a16="http://schemas.microsoft.com/office/drawing/2014/main" id="{2CF6EEE4-7BD0-6170-D883-DD3DB00A708D}"/>
              </a:ext>
            </a:extLst>
          </p:cNvPr>
          <p:cNvCxnSpPr>
            <a:cxnSpLocks/>
          </p:cNvCxnSpPr>
          <p:nvPr/>
        </p:nvCxnSpPr>
        <p:spPr>
          <a:xfrm flipH="1">
            <a:off x="5981481" y="1901824"/>
            <a:ext cx="33848" cy="2522729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1" title="callout lines">
            <a:extLst>
              <a:ext uri="{FF2B5EF4-FFF2-40B4-BE49-F238E27FC236}">
                <a16:creationId xmlns:a16="http://schemas.microsoft.com/office/drawing/2014/main" id="{3B3FC382-CDEB-EEED-DA94-A9AA651CE4EE}"/>
              </a:ext>
            </a:extLst>
          </p:cNvPr>
          <p:cNvCxnSpPr>
            <a:cxnSpLocks/>
          </p:cNvCxnSpPr>
          <p:nvPr/>
        </p:nvCxnSpPr>
        <p:spPr>
          <a:xfrm flipH="1">
            <a:off x="8319234" y="1870665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76" title="callout lines">
            <a:extLst>
              <a:ext uri="{FF2B5EF4-FFF2-40B4-BE49-F238E27FC236}">
                <a16:creationId xmlns:a16="http://schemas.microsoft.com/office/drawing/2014/main" id="{285A172F-02FB-C8C6-A268-8B5A5BB3112F}"/>
              </a:ext>
            </a:extLst>
          </p:cNvPr>
          <p:cNvCxnSpPr>
            <a:cxnSpLocks/>
          </p:cNvCxnSpPr>
          <p:nvPr/>
        </p:nvCxnSpPr>
        <p:spPr>
          <a:xfrm>
            <a:off x="10700430" y="1767004"/>
            <a:ext cx="0" cy="2663553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5" title="callout lines">
            <a:extLst>
              <a:ext uri="{FF2B5EF4-FFF2-40B4-BE49-F238E27FC236}">
                <a16:creationId xmlns:a16="http://schemas.microsoft.com/office/drawing/2014/main" id="{C7DDD3A2-7B3F-3753-56B6-25218DE3CE23}"/>
              </a:ext>
            </a:extLst>
          </p:cNvPr>
          <p:cNvCxnSpPr>
            <a:cxnSpLocks/>
          </p:cNvCxnSpPr>
          <p:nvPr/>
        </p:nvCxnSpPr>
        <p:spPr>
          <a:xfrm>
            <a:off x="1313551" y="1830356"/>
            <a:ext cx="0" cy="2594197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3">
            <a:extLst>
              <a:ext uri="{FF2B5EF4-FFF2-40B4-BE49-F238E27FC236}">
                <a16:creationId xmlns:a16="http://schemas.microsoft.com/office/drawing/2014/main" id="{9D88CD6D-09AB-AA2C-FC73-F97D05E4237F}"/>
              </a:ext>
            </a:extLst>
          </p:cNvPr>
          <p:cNvSpPr/>
          <p:nvPr/>
        </p:nvSpPr>
        <p:spPr>
          <a:xfrm>
            <a:off x="138645" y="1755671"/>
            <a:ext cx="1174906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2022</a:t>
            </a:r>
            <a:endParaRPr lang="en-GB" dirty="0"/>
          </a:p>
        </p:txBody>
      </p:sp>
      <p:sp>
        <p:nvSpPr>
          <p:cNvPr id="12" name="Rectangle: Rounded Corners 129">
            <a:extLst>
              <a:ext uri="{FF2B5EF4-FFF2-40B4-BE49-F238E27FC236}">
                <a16:creationId xmlns:a16="http://schemas.microsoft.com/office/drawing/2014/main" id="{D5B8CCC5-0638-77D0-AD30-10A43AEAD3F1}"/>
              </a:ext>
            </a:extLst>
          </p:cNvPr>
          <p:cNvSpPr/>
          <p:nvPr/>
        </p:nvSpPr>
        <p:spPr>
          <a:xfrm>
            <a:off x="1364569" y="1755671"/>
            <a:ext cx="2286735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2023</a:t>
            </a:r>
            <a:endParaRPr lang="en-GB" dirty="0"/>
          </a:p>
        </p:txBody>
      </p:sp>
      <p:sp>
        <p:nvSpPr>
          <p:cNvPr id="13" name="Rectangle: Rounded Corners 130">
            <a:extLst>
              <a:ext uri="{FF2B5EF4-FFF2-40B4-BE49-F238E27FC236}">
                <a16:creationId xmlns:a16="http://schemas.microsoft.com/office/drawing/2014/main" id="{C6068A01-82CF-0141-8609-F6A825A703A7}"/>
              </a:ext>
            </a:extLst>
          </p:cNvPr>
          <p:cNvSpPr/>
          <p:nvPr/>
        </p:nvSpPr>
        <p:spPr>
          <a:xfrm>
            <a:off x="3694746" y="1760812"/>
            <a:ext cx="2286735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2024</a:t>
            </a:r>
            <a:endParaRPr lang="en-GB" dirty="0"/>
          </a:p>
        </p:txBody>
      </p:sp>
      <p:sp>
        <p:nvSpPr>
          <p:cNvPr id="14" name="Rectangle: Rounded Corners 131">
            <a:extLst>
              <a:ext uri="{FF2B5EF4-FFF2-40B4-BE49-F238E27FC236}">
                <a16:creationId xmlns:a16="http://schemas.microsoft.com/office/drawing/2014/main" id="{C86DA6FF-660E-A4BF-9292-594441E1AEBA}"/>
              </a:ext>
            </a:extLst>
          </p:cNvPr>
          <p:cNvSpPr/>
          <p:nvPr/>
        </p:nvSpPr>
        <p:spPr>
          <a:xfrm>
            <a:off x="6032499" y="1760812"/>
            <a:ext cx="2286735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2025</a:t>
            </a:r>
            <a:endParaRPr lang="en-GB" dirty="0"/>
          </a:p>
        </p:txBody>
      </p:sp>
      <p:sp>
        <p:nvSpPr>
          <p:cNvPr id="15" name="Rectangle: Rounded Corners 132">
            <a:extLst>
              <a:ext uri="{FF2B5EF4-FFF2-40B4-BE49-F238E27FC236}">
                <a16:creationId xmlns:a16="http://schemas.microsoft.com/office/drawing/2014/main" id="{D31AF04E-14F2-B86A-DEB9-D4749ED86CC4}"/>
              </a:ext>
            </a:extLst>
          </p:cNvPr>
          <p:cNvSpPr/>
          <p:nvPr/>
        </p:nvSpPr>
        <p:spPr>
          <a:xfrm>
            <a:off x="8362676" y="1755670"/>
            <a:ext cx="2286735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2026</a:t>
            </a:r>
            <a:endParaRPr lang="en-GB" dirty="0"/>
          </a:p>
        </p:txBody>
      </p:sp>
      <p:pic>
        <p:nvPicPr>
          <p:cNvPr id="16" name="Picture 17">
            <a:extLst>
              <a:ext uri="{FF2B5EF4-FFF2-40B4-BE49-F238E27FC236}">
                <a16:creationId xmlns:a16="http://schemas.microsoft.com/office/drawing/2014/main" id="{776A7FFC-30BD-5430-DB30-CA4175545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247" y="2031515"/>
            <a:ext cx="2246939" cy="147072"/>
          </a:xfrm>
          <a:prstGeom prst="rect">
            <a:avLst/>
          </a:prstGeom>
        </p:spPr>
      </p:pic>
      <p:pic>
        <p:nvPicPr>
          <p:cNvPr id="17" name="Picture 140">
            <a:extLst>
              <a:ext uri="{FF2B5EF4-FFF2-40B4-BE49-F238E27FC236}">
                <a16:creationId xmlns:a16="http://schemas.microsoft.com/office/drawing/2014/main" id="{64E7016A-B830-C967-6AD1-E5C04A48A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466" y="2042933"/>
            <a:ext cx="2246939" cy="147072"/>
          </a:xfrm>
          <a:prstGeom prst="rect">
            <a:avLst/>
          </a:prstGeom>
        </p:spPr>
      </p:pic>
      <p:pic>
        <p:nvPicPr>
          <p:cNvPr id="18" name="Picture 146">
            <a:extLst>
              <a:ext uri="{FF2B5EF4-FFF2-40B4-BE49-F238E27FC236}">
                <a16:creationId xmlns:a16="http://schemas.microsoft.com/office/drawing/2014/main" id="{C0C7B3BC-1796-CF24-519D-FC2719D3E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2396" y="2036056"/>
            <a:ext cx="2246939" cy="147072"/>
          </a:xfrm>
          <a:prstGeom prst="rect">
            <a:avLst/>
          </a:prstGeom>
        </p:spPr>
      </p:pic>
      <p:pic>
        <p:nvPicPr>
          <p:cNvPr id="19" name="Picture 147">
            <a:extLst>
              <a:ext uri="{FF2B5EF4-FFF2-40B4-BE49-F238E27FC236}">
                <a16:creationId xmlns:a16="http://schemas.microsoft.com/office/drawing/2014/main" id="{D80EFB7A-1297-617D-4E64-B7E685C7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573" y="2042932"/>
            <a:ext cx="2246939" cy="147072"/>
          </a:xfrm>
          <a:prstGeom prst="rect">
            <a:avLst/>
          </a:prstGeom>
        </p:spPr>
      </p:pic>
      <p:sp>
        <p:nvSpPr>
          <p:cNvPr id="20" name="Oval 157">
            <a:extLst>
              <a:ext uri="{FF2B5EF4-FFF2-40B4-BE49-F238E27FC236}">
                <a16:creationId xmlns:a16="http://schemas.microsoft.com/office/drawing/2014/main" id="{95A7BF55-CA1A-86C4-7383-D64848CB8005}"/>
              </a:ext>
            </a:extLst>
          </p:cNvPr>
          <p:cNvSpPr/>
          <p:nvPr/>
        </p:nvSpPr>
        <p:spPr>
          <a:xfrm>
            <a:off x="4086535" y="2974620"/>
            <a:ext cx="198889" cy="195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cxnSp>
        <p:nvCxnSpPr>
          <p:cNvPr id="21" name="Straight Connector 36" title="q lines">
            <a:extLst>
              <a:ext uri="{FF2B5EF4-FFF2-40B4-BE49-F238E27FC236}">
                <a16:creationId xmlns:a16="http://schemas.microsoft.com/office/drawing/2014/main" id="{373AB570-70C5-E404-D16C-4B9B7E75056B}"/>
              </a:ext>
            </a:extLst>
          </p:cNvPr>
          <p:cNvCxnSpPr>
            <a:cxnSpLocks/>
          </p:cNvCxnSpPr>
          <p:nvPr/>
        </p:nvCxnSpPr>
        <p:spPr>
          <a:xfrm>
            <a:off x="4263276" y="2178587"/>
            <a:ext cx="0" cy="783354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74">
            <a:extLst>
              <a:ext uri="{FF2B5EF4-FFF2-40B4-BE49-F238E27FC236}">
                <a16:creationId xmlns:a16="http://schemas.microsoft.com/office/drawing/2014/main" id="{C7C34D65-51F0-FD8A-591C-20C04869A921}"/>
              </a:ext>
            </a:extLst>
          </p:cNvPr>
          <p:cNvSpPr txBox="1"/>
          <p:nvPr/>
        </p:nvSpPr>
        <p:spPr>
          <a:xfrm>
            <a:off x="4098578" y="3011327"/>
            <a:ext cx="167803" cy="1097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FC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3" name="Rectangle: Rounded Corners 132">
            <a:extLst>
              <a:ext uri="{FF2B5EF4-FFF2-40B4-BE49-F238E27FC236}">
                <a16:creationId xmlns:a16="http://schemas.microsoft.com/office/drawing/2014/main" id="{6661AB99-FDAA-78EC-D577-59CC4CF0A0E5}"/>
              </a:ext>
            </a:extLst>
          </p:cNvPr>
          <p:cNvSpPr/>
          <p:nvPr/>
        </p:nvSpPr>
        <p:spPr>
          <a:xfrm>
            <a:off x="10700430" y="1755670"/>
            <a:ext cx="1352926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2027</a:t>
            </a:r>
            <a:endParaRPr lang="en-GB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D81AF0C-04C5-D42D-305F-688EC2228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76" y="2038233"/>
            <a:ext cx="1088480" cy="14707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FDD0C94-045E-9BFA-C3FE-C9CFD423F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2354" y="2039429"/>
            <a:ext cx="1352925" cy="139158"/>
          </a:xfrm>
          <a:prstGeom prst="rect">
            <a:avLst/>
          </a:prstGeom>
        </p:spPr>
      </p:pic>
      <p:sp>
        <p:nvSpPr>
          <p:cNvPr id="26" name="Rectangle: Rounded Corners 1" title="Year Bar">
            <a:extLst>
              <a:ext uri="{FF2B5EF4-FFF2-40B4-BE49-F238E27FC236}">
                <a16:creationId xmlns:a16="http://schemas.microsoft.com/office/drawing/2014/main" id="{E9375912-575D-D2F3-3775-FDC967B9B059}"/>
              </a:ext>
            </a:extLst>
          </p:cNvPr>
          <p:cNvSpPr/>
          <p:nvPr/>
        </p:nvSpPr>
        <p:spPr>
          <a:xfrm>
            <a:off x="218431" y="2508834"/>
            <a:ext cx="1030551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Trebuchet MS" panose="020B0603020202020204" pitchFamily="34" charset="0"/>
              </a:rPr>
              <a:t>Study</a:t>
            </a:r>
          </a:p>
        </p:txBody>
      </p:sp>
      <p:sp>
        <p:nvSpPr>
          <p:cNvPr id="27" name="Rectangle: Rounded Corners 1" title="Year Bar">
            <a:extLst>
              <a:ext uri="{FF2B5EF4-FFF2-40B4-BE49-F238E27FC236}">
                <a16:creationId xmlns:a16="http://schemas.microsoft.com/office/drawing/2014/main" id="{766B5DB6-3E5F-323A-8E31-19ECCECFA147}"/>
              </a:ext>
            </a:extLst>
          </p:cNvPr>
          <p:cNvSpPr/>
          <p:nvPr/>
        </p:nvSpPr>
        <p:spPr>
          <a:xfrm>
            <a:off x="1341733" y="2532367"/>
            <a:ext cx="577539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rebuchet MS" panose="020B0603020202020204" pitchFamily="34" charset="0"/>
              </a:rPr>
              <a:t>MS</a:t>
            </a:r>
          </a:p>
        </p:txBody>
      </p:sp>
      <p:sp>
        <p:nvSpPr>
          <p:cNvPr id="28" name="Rectangle: Rounded Corners 1" title="Year Bar">
            <a:extLst>
              <a:ext uri="{FF2B5EF4-FFF2-40B4-BE49-F238E27FC236}">
                <a16:creationId xmlns:a16="http://schemas.microsoft.com/office/drawing/2014/main" id="{83CD4B2B-132E-4F45-1793-832FB48738D4}"/>
              </a:ext>
            </a:extLst>
          </p:cNvPr>
          <p:cNvSpPr/>
          <p:nvPr/>
        </p:nvSpPr>
        <p:spPr>
          <a:xfrm>
            <a:off x="1972724" y="2534410"/>
            <a:ext cx="1905915" cy="237424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rebuchet MS" panose="020B0603020202020204" pitchFamily="34" charset="0"/>
              </a:rPr>
              <a:t>IT-4870</a:t>
            </a:r>
          </a:p>
        </p:txBody>
      </p:sp>
      <p:sp>
        <p:nvSpPr>
          <p:cNvPr id="32" name="Rectangle: Rounded Corners 1" title="Year Bar">
            <a:extLst>
              <a:ext uri="{FF2B5EF4-FFF2-40B4-BE49-F238E27FC236}">
                <a16:creationId xmlns:a16="http://schemas.microsoft.com/office/drawing/2014/main" id="{EB409C80-B7C2-43B3-7CB1-2DB9A9191FDD}"/>
              </a:ext>
            </a:extLst>
          </p:cNvPr>
          <p:cNvSpPr/>
          <p:nvPr/>
        </p:nvSpPr>
        <p:spPr>
          <a:xfrm>
            <a:off x="8582814" y="3733203"/>
            <a:ext cx="1132734" cy="263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Commissioning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4" name="Rectangle: Rounded Corners 1" title="Year Bar">
            <a:extLst>
              <a:ext uri="{FF2B5EF4-FFF2-40B4-BE49-F238E27FC236}">
                <a16:creationId xmlns:a16="http://schemas.microsoft.com/office/drawing/2014/main" id="{EF4DD707-7DA6-4A9E-7CD7-745801DC2CC6}"/>
              </a:ext>
            </a:extLst>
          </p:cNvPr>
          <p:cNvSpPr/>
          <p:nvPr/>
        </p:nvSpPr>
        <p:spPr>
          <a:xfrm>
            <a:off x="6256929" y="2546837"/>
            <a:ext cx="2228584" cy="263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>
                <a:latin typeface="Trebuchet MS" panose="020B0603020202020204" pitchFamily="34" charset="0"/>
              </a:rPr>
              <a:t>Hvac</a:t>
            </a:r>
            <a:r>
              <a:rPr lang="fr-CH" sz="1000" dirty="0">
                <a:latin typeface="Trebuchet MS" panose="020B0603020202020204" pitchFamily="34" charset="0"/>
              </a:rPr>
              <a:t> &amp; </a:t>
            </a:r>
            <a:r>
              <a:rPr lang="fr-CH" sz="1000" dirty="0" err="1">
                <a:latin typeface="Trebuchet MS" panose="020B0603020202020204" pitchFamily="34" charset="0"/>
              </a:rPr>
              <a:t>elec</a:t>
            </a:r>
            <a:r>
              <a:rPr lang="fr-CH" sz="1000" dirty="0">
                <a:latin typeface="Trebuchet MS" panose="020B0603020202020204" pitchFamily="34" charset="0"/>
              </a:rPr>
              <a:t> installation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5" name="Rectangle: Rounded Corners 1" title="Year Bar">
            <a:extLst>
              <a:ext uri="{FF2B5EF4-FFF2-40B4-BE49-F238E27FC236}">
                <a16:creationId xmlns:a16="http://schemas.microsoft.com/office/drawing/2014/main" id="{8BDDC819-3649-74F1-B88C-9D2BA5D64C39}"/>
              </a:ext>
            </a:extLst>
          </p:cNvPr>
          <p:cNvSpPr/>
          <p:nvPr/>
        </p:nvSpPr>
        <p:spPr>
          <a:xfrm>
            <a:off x="7086329" y="3166000"/>
            <a:ext cx="1696197" cy="263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General Services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6" name="Rectangle: Rounded Corners 1" title="Year Bar">
            <a:extLst>
              <a:ext uri="{FF2B5EF4-FFF2-40B4-BE49-F238E27FC236}">
                <a16:creationId xmlns:a16="http://schemas.microsoft.com/office/drawing/2014/main" id="{D02B25A2-04B2-5476-1487-89D4C31681A7}"/>
              </a:ext>
            </a:extLst>
          </p:cNvPr>
          <p:cNvSpPr/>
          <p:nvPr/>
        </p:nvSpPr>
        <p:spPr>
          <a:xfrm>
            <a:off x="5765266" y="3448445"/>
            <a:ext cx="1696196" cy="263000"/>
          </a:xfrm>
          <a:prstGeom prst="roundRect">
            <a:avLst>
              <a:gd name="adj" fmla="val 50000"/>
            </a:avLst>
          </a:prstGeom>
          <a:solidFill>
            <a:srgbClr val="FF4F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775 </a:t>
            </a:r>
            <a:r>
              <a:rPr lang="fr-CH" sz="1000" dirty="0" err="1">
                <a:latin typeface="Trebuchet MS" panose="020B0603020202020204" pitchFamily="34" charset="0"/>
              </a:rPr>
              <a:t>connection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11568608" y="2038233"/>
            <a:ext cx="0" cy="347899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711220" y="2031515"/>
            <a:ext cx="1" cy="285379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 bwMode="auto">
          <a:xfrm>
            <a:off x="8523201" y="4855744"/>
            <a:ext cx="2323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775 Data Center should run with 2MW of heating recovery available.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9840417" y="5564911"/>
            <a:ext cx="25341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860 Dismantling works should start after the last heating season 2026-2027.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4368525" y="2162150"/>
            <a:ext cx="1" cy="2853797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 bwMode="auto">
          <a:xfrm>
            <a:off x="4393171" y="4772742"/>
            <a:ext cx="258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Installation of the anchor for the chimney.</a:t>
            </a:r>
          </a:p>
        </p:txBody>
      </p:sp>
      <p:sp>
        <p:nvSpPr>
          <p:cNvPr id="48" name="TextBox 47"/>
          <p:cNvSpPr txBox="1"/>
          <p:nvPr/>
        </p:nvSpPr>
        <p:spPr bwMode="auto">
          <a:xfrm>
            <a:off x="3464419" y="499971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Today</a:t>
            </a:r>
            <a:endParaRPr lang="en-US" sz="1400" dirty="0"/>
          </a:p>
        </p:txBody>
      </p:sp>
      <p:sp>
        <p:nvSpPr>
          <p:cNvPr id="50" name="Rectangle: Rounded Corners 1" title="Year Bar">
            <a:extLst>
              <a:ext uri="{FF2B5EF4-FFF2-40B4-BE49-F238E27FC236}">
                <a16:creationId xmlns:a16="http://schemas.microsoft.com/office/drawing/2014/main" id="{83CD4B2B-132E-4F45-1793-832FB48738D4}"/>
              </a:ext>
            </a:extLst>
          </p:cNvPr>
          <p:cNvSpPr/>
          <p:nvPr/>
        </p:nvSpPr>
        <p:spPr>
          <a:xfrm>
            <a:off x="1639252" y="2207865"/>
            <a:ext cx="1642111" cy="2630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Trebuchet MS" panose="020B0603020202020204" pitchFamily="34" charset="0"/>
              </a:rPr>
              <a:t>IT-4871</a:t>
            </a:r>
          </a:p>
        </p:txBody>
      </p: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4263276" y="2162150"/>
            <a:ext cx="12335" cy="288892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058DE4A-7E7A-C739-63EA-C25FC3B1CAF1}"/>
              </a:ext>
            </a:extLst>
          </p:cNvPr>
          <p:cNvSpPr txBox="1"/>
          <p:nvPr/>
        </p:nvSpPr>
        <p:spPr bwMode="auto">
          <a:xfrm>
            <a:off x="5915760" y="892070"/>
            <a:ext cx="258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775 Connection move according with the CE works.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6DCC1B0-1D96-2ECD-8544-B321B9A72FA4}"/>
              </a:ext>
            </a:extLst>
          </p:cNvPr>
          <p:cNvCxnSpPr>
            <a:cxnSpLocks/>
            <a:endCxn id="36" idx="1"/>
          </p:cNvCxnSpPr>
          <p:nvPr/>
        </p:nvCxnSpPr>
        <p:spPr>
          <a:xfrm flipH="1">
            <a:off x="5765266" y="898611"/>
            <a:ext cx="4314" cy="2681334"/>
          </a:xfrm>
          <a:prstGeom prst="line">
            <a:avLst/>
          </a:prstGeom>
          <a:ln w="28575">
            <a:solidFill>
              <a:srgbClr val="FF4F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: Rounded Corners 1" title="Year Bar">
            <a:extLst>
              <a:ext uri="{FF2B5EF4-FFF2-40B4-BE49-F238E27FC236}">
                <a16:creationId xmlns:a16="http://schemas.microsoft.com/office/drawing/2014/main" id="{80AF08CF-55EB-AF5D-C108-B6F13F85AA35}"/>
              </a:ext>
            </a:extLst>
          </p:cNvPr>
          <p:cNvSpPr/>
          <p:nvPr/>
        </p:nvSpPr>
        <p:spPr>
          <a:xfrm>
            <a:off x="3899777" y="2535712"/>
            <a:ext cx="710319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Trebuchet MS" panose="020B0603020202020204" pitchFamily="34" charset="0"/>
              </a:rPr>
              <a:t>Design</a:t>
            </a:r>
          </a:p>
        </p:txBody>
      </p:sp>
      <p:sp>
        <p:nvSpPr>
          <p:cNvPr id="29" name="Rectangle: Rounded Corners 1" title="Year Bar">
            <a:extLst>
              <a:ext uri="{FF2B5EF4-FFF2-40B4-BE49-F238E27FC236}">
                <a16:creationId xmlns:a16="http://schemas.microsoft.com/office/drawing/2014/main" id="{69172317-11D0-3EB6-5434-04FB00181340}"/>
              </a:ext>
            </a:extLst>
          </p:cNvPr>
          <p:cNvSpPr/>
          <p:nvPr/>
        </p:nvSpPr>
        <p:spPr>
          <a:xfrm>
            <a:off x="3293697" y="2215736"/>
            <a:ext cx="797191" cy="2630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Trebuchet MS" panose="020B0603020202020204" pitchFamily="34" charset="0"/>
              </a:rPr>
              <a:t>Design</a:t>
            </a:r>
          </a:p>
        </p:txBody>
      </p:sp>
      <p:sp>
        <p:nvSpPr>
          <p:cNvPr id="30" name="Rectangle: Rounded Corners 1" title="Year Bar">
            <a:extLst>
              <a:ext uri="{FF2B5EF4-FFF2-40B4-BE49-F238E27FC236}">
                <a16:creationId xmlns:a16="http://schemas.microsoft.com/office/drawing/2014/main" id="{B2B52F0A-14BC-BA9E-7D8A-CBFDC279598E}"/>
              </a:ext>
            </a:extLst>
          </p:cNvPr>
          <p:cNvSpPr/>
          <p:nvPr/>
        </p:nvSpPr>
        <p:spPr>
          <a:xfrm>
            <a:off x="4091843" y="2221066"/>
            <a:ext cx="1840849" cy="2630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Building construction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1" name="Rectangle: Rounded Corners 1" title="Year Bar">
            <a:extLst>
              <a:ext uri="{FF2B5EF4-FFF2-40B4-BE49-F238E27FC236}">
                <a16:creationId xmlns:a16="http://schemas.microsoft.com/office/drawing/2014/main" id="{A22033B7-B2D3-BCA6-990C-F079902E47A2}"/>
              </a:ext>
            </a:extLst>
          </p:cNvPr>
          <p:cNvSpPr/>
          <p:nvPr/>
        </p:nvSpPr>
        <p:spPr>
          <a:xfrm>
            <a:off x="4895598" y="2546829"/>
            <a:ext cx="1349408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Boiler </a:t>
            </a:r>
            <a:r>
              <a:rPr lang="fr-CH" sz="1000" dirty="0" err="1">
                <a:latin typeface="Trebuchet MS" panose="020B0603020202020204" pitchFamily="34" charset="0"/>
              </a:rPr>
              <a:t>manufacturing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3" name="Rectangle: Rounded Corners 1" title="Year Bar">
            <a:extLst>
              <a:ext uri="{FF2B5EF4-FFF2-40B4-BE49-F238E27FC236}">
                <a16:creationId xmlns:a16="http://schemas.microsoft.com/office/drawing/2014/main" id="{1FE3BE4B-1026-5471-BBAE-63AAF021A9B9}"/>
              </a:ext>
            </a:extLst>
          </p:cNvPr>
          <p:cNvSpPr/>
          <p:nvPr/>
        </p:nvSpPr>
        <p:spPr>
          <a:xfrm>
            <a:off x="4683574" y="2861797"/>
            <a:ext cx="3051502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>
                <a:latin typeface="Trebuchet MS" panose="020B0603020202020204" pitchFamily="34" charset="0"/>
              </a:rPr>
              <a:t>Heat</a:t>
            </a:r>
            <a:r>
              <a:rPr lang="fr-CH" sz="1000" dirty="0">
                <a:latin typeface="Trebuchet MS" panose="020B0603020202020204" pitchFamily="34" charset="0"/>
              </a:rPr>
              <a:t> </a:t>
            </a:r>
            <a:r>
              <a:rPr lang="fr-CH" sz="1000" dirty="0" err="1">
                <a:latin typeface="Trebuchet MS" panose="020B0603020202020204" pitchFamily="34" charset="0"/>
              </a:rPr>
              <a:t>Pump</a:t>
            </a:r>
            <a:r>
              <a:rPr lang="fr-CH" sz="1000" dirty="0">
                <a:latin typeface="Trebuchet MS" panose="020B0603020202020204" pitchFamily="34" charset="0"/>
              </a:rPr>
              <a:t> </a:t>
            </a:r>
            <a:r>
              <a:rPr lang="fr-CH" sz="1000" dirty="0" err="1">
                <a:latin typeface="Trebuchet MS" panose="020B0603020202020204" pitchFamily="34" charset="0"/>
              </a:rPr>
              <a:t>manufacturing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7" name="Rectangle: Rounded Corners 1" title="Year Bar">
            <a:extLst>
              <a:ext uri="{FF2B5EF4-FFF2-40B4-BE49-F238E27FC236}">
                <a16:creationId xmlns:a16="http://schemas.microsoft.com/office/drawing/2014/main" id="{1B67BB82-A62F-8347-4552-753CB7677A6F}"/>
              </a:ext>
            </a:extLst>
          </p:cNvPr>
          <p:cNvSpPr/>
          <p:nvPr/>
        </p:nvSpPr>
        <p:spPr>
          <a:xfrm>
            <a:off x="9413090" y="4074132"/>
            <a:ext cx="750443" cy="263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Recep</a:t>
            </a:r>
            <a:endParaRPr lang="en-US" sz="1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435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3D714-7D48-052D-4AA5-485D7E93C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FC5E8-DC57-1CAD-43CA-21ABFCCC6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F5B61-3BA7-B3E4-1D82-3E37B316C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6"/>
            <a:ext cx="12192000" cy="622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69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1FFBE-8199-1B21-CB2C-BB0CD6377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ECADF5-2186-2225-8767-E8FB9D8FD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76" y="229670"/>
            <a:ext cx="11376025" cy="106574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776 Studies Schedule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5724C-D3F3-BB1C-DAFA-2577D015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70DDD6-603F-92CC-4A60-EA09BFE23B56}"/>
              </a:ext>
            </a:extLst>
          </p:cNvPr>
          <p:cNvSpPr/>
          <p:nvPr/>
        </p:nvSpPr>
        <p:spPr>
          <a:xfrm>
            <a:off x="90790" y="1720597"/>
            <a:ext cx="12104906" cy="366461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" name="Straight Connector 51" title="callout lines">
            <a:extLst>
              <a:ext uri="{FF2B5EF4-FFF2-40B4-BE49-F238E27FC236}">
                <a16:creationId xmlns:a16="http://schemas.microsoft.com/office/drawing/2014/main" id="{FDE9CDFF-EA60-0051-FC8B-275FEA977232}"/>
              </a:ext>
            </a:extLst>
          </p:cNvPr>
          <p:cNvCxnSpPr>
            <a:cxnSpLocks/>
          </p:cNvCxnSpPr>
          <p:nvPr/>
        </p:nvCxnSpPr>
        <p:spPr>
          <a:xfrm flipH="1">
            <a:off x="1106355" y="2260831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30">
            <a:extLst>
              <a:ext uri="{FF2B5EF4-FFF2-40B4-BE49-F238E27FC236}">
                <a16:creationId xmlns:a16="http://schemas.microsoft.com/office/drawing/2014/main" id="{32D8A415-AB75-49E6-96EA-EA8C9FC26654}"/>
              </a:ext>
            </a:extLst>
          </p:cNvPr>
          <p:cNvSpPr/>
          <p:nvPr/>
        </p:nvSpPr>
        <p:spPr>
          <a:xfrm>
            <a:off x="119336" y="1772816"/>
            <a:ext cx="12047814" cy="25600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2024</a:t>
            </a:r>
            <a:endParaRPr lang="en-GB" dirty="0"/>
          </a:p>
        </p:txBody>
      </p:sp>
      <p:sp>
        <p:nvSpPr>
          <p:cNvPr id="20" name="Oval 157">
            <a:extLst>
              <a:ext uri="{FF2B5EF4-FFF2-40B4-BE49-F238E27FC236}">
                <a16:creationId xmlns:a16="http://schemas.microsoft.com/office/drawing/2014/main" id="{1504CF95-79FA-C95F-6551-271A263B933A}"/>
              </a:ext>
            </a:extLst>
          </p:cNvPr>
          <p:cNvSpPr/>
          <p:nvPr/>
        </p:nvSpPr>
        <p:spPr>
          <a:xfrm>
            <a:off x="2999656" y="1503597"/>
            <a:ext cx="198889" cy="195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22" name="TextBox 74">
            <a:extLst>
              <a:ext uri="{FF2B5EF4-FFF2-40B4-BE49-F238E27FC236}">
                <a16:creationId xmlns:a16="http://schemas.microsoft.com/office/drawing/2014/main" id="{BA3415FC-CDCA-97DE-0566-148B6C47B93C}"/>
              </a:ext>
            </a:extLst>
          </p:cNvPr>
          <p:cNvSpPr txBox="1"/>
          <p:nvPr/>
        </p:nvSpPr>
        <p:spPr>
          <a:xfrm>
            <a:off x="3011699" y="1540304"/>
            <a:ext cx="167803" cy="1097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FC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96C6BAF-415E-909B-1C28-674F97D19E88}"/>
              </a:ext>
            </a:extLst>
          </p:cNvPr>
          <p:cNvCxnSpPr>
            <a:cxnSpLocks/>
            <a:stCxn id="34" idx="3"/>
            <a:endCxn id="41" idx="1"/>
          </p:cNvCxnSpPr>
          <p:nvPr/>
        </p:nvCxnSpPr>
        <p:spPr>
          <a:xfrm flipH="1">
            <a:off x="5122521" y="3027130"/>
            <a:ext cx="5727" cy="313106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EDA9044-7F2C-67E3-1481-E81D5B0BE2C8}"/>
              </a:ext>
            </a:extLst>
          </p:cNvPr>
          <p:cNvCxnSpPr/>
          <p:nvPr/>
        </p:nvCxnSpPr>
        <p:spPr>
          <a:xfrm>
            <a:off x="3162753" y="2043087"/>
            <a:ext cx="1" cy="285379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51DDF8F-4491-FA55-19A8-8C9620733E54}"/>
              </a:ext>
            </a:extLst>
          </p:cNvPr>
          <p:cNvSpPr txBox="1"/>
          <p:nvPr/>
        </p:nvSpPr>
        <p:spPr bwMode="auto">
          <a:xfrm>
            <a:off x="2819961" y="538521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Today</a:t>
            </a:r>
            <a:endParaRPr lang="en-US" sz="14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E720CC3-3AC6-721C-6993-BB1C63BD4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51" y="2063981"/>
            <a:ext cx="12052300" cy="196850"/>
          </a:xfrm>
          <a:prstGeom prst="rect">
            <a:avLst/>
          </a:prstGeom>
        </p:spPr>
      </p:pic>
      <p:cxnSp>
        <p:nvCxnSpPr>
          <p:cNvPr id="54" name="Straight Connector 51" title="callout lines">
            <a:extLst>
              <a:ext uri="{FF2B5EF4-FFF2-40B4-BE49-F238E27FC236}">
                <a16:creationId xmlns:a16="http://schemas.microsoft.com/office/drawing/2014/main" id="{11DD0A7E-6329-64EE-E901-92FB172C6EF0}"/>
              </a:ext>
            </a:extLst>
          </p:cNvPr>
          <p:cNvCxnSpPr>
            <a:cxnSpLocks/>
          </p:cNvCxnSpPr>
          <p:nvPr/>
        </p:nvCxnSpPr>
        <p:spPr>
          <a:xfrm flipH="1">
            <a:off x="2110819" y="2260831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1" title="callout lines">
            <a:extLst>
              <a:ext uri="{FF2B5EF4-FFF2-40B4-BE49-F238E27FC236}">
                <a16:creationId xmlns:a16="http://schemas.microsoft.com/office/drawing/2014/main" id="{76AA9A3E-1F13-7058-7B07-77FD2662F5FC}"/>
              </a:ext>
            </a:extLst>
          </p:cNvPr>
          <p:cNvCxnSpPr>
            <a:cxnSpLocks/>
          </p:cNvCxnSpPr>
          <p:nvPr/>
        </p:nvCxnSpPr>
        <p:spPr>
          <a:xfrm flipH="1">
            <a:off x="3109494" y="2260831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1" title="callout lines">
            <a:extLst>
              <a:ext uri="{FF2B5EF4-FFF2-40B4-BE49-F238E27FC236}">
                <a16:creationId xmlns:a16="http://schemas.microsoft.com/office/drawing/2014/main" id="{27562ADE-1E69-26EE-88AA-BC56E83A890F}"/>
              </a:ext>
            </a:extLst>
          </p:cNvPr>
          <p:cNvCxnSpPr>
            <a:cxnSpLocks/>
          </p:cNvCxnSpPr>
          <p:nvPr/>
        </p:nvCxnSpPr>
        <p:spPr>
          <a:xfrm flipH="1">
            <a:off x="4119890" y="2260831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1" title="callout lines">
            <a:extLst>
              <a:ext uri="{FF2B5EF4-FFF2-40B4-BE49-F238E27FC236}">
                <a16:creationId xmlns:a16="http://schemas.microsoft.com/office/drawing/2014/main" id="{8C31F4B5-FEB1-04C4-C98F-66C122128E2E}"/>
              </a:ext>
            </a:extLst>
          </p:cNvPr>
          <p:cNvCxnSpPr>
            <a:cxnSpLocks/>
          </p:cNvCxnSpPr>
          <p:nvPr/>
        </p:nvCxnSpPr>
        <p:spPr>
          <a:xfrm flipH="1">
            <a:off x="6117078" y="2256546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1" title="callout lines">
            <a:extLst>
              <a:ext uri="{FF2B5EF4-FFF2-40B4-BE49-F238E27FC236}">
                <a16:creationId xmlns:a16="http://schemas.microsoft.com/office/drawing/2014/main" id="{B21E8BBD-BBA8-356B-549D-525D36241ECC}"/>
              </a:ext>
            </a:extLst>
          </p:cNvPr>
          <p:cNvCxnSpPr>
            <a:cxnSpLocks/>
          </p:cNvCxnSpPr>
          <p:nvPr/>
        </p:nvCxnSpPr>
        <p:spPr>
          <a:xfrm flipH="1">
            <a:off x="7135523" y="2218080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1" title="callout lines">
            <a:extLst>
              <a:ext uri="{FF2B5EF4-FFF2-40B4-BE49-F238E27FC236}">
                <a16:creationId xmlns:a16="http://schemas.microsoft.com/office/drawing/2014/main" id="{F5A65154-8B6B-C95D-7DBF-CA54E74E69DC}"/>
              </a:ext>
            </a:extLst>
          </p:cNvPr>
          <p:cNvCxnSpPr>
            <a:cxnSpLocks/>
          </p:cNvCxnSpPr>
          <p:nvPr/>
        </p:nvCxnSpPr>
        <p:spPr>
          <a:xfrm flipH="1">
            <a:off x="8124729" y="2218080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51" title="callout lines">
            <a:extLst>
              <a:ext uri="{FF2B5EF4-FFF2-40B4-BE49-F238E27FC236}">
                <a16:creationId xmlns:a16="http://schemas.microsoft.com/office/drawing/2014/main" id="{9F920D4F-DDD6-905D-BF04-281DB12110DD}"/>
              </a:ext>
            </a:extLst>
          </p:cNvPr>
          <p:cNvCxnSpPr>
            <a:cxnSpLocks/>
          </p:cNvCxnSpPr>
          <p:nvPr/>
        </p:nvCxnSpPr>
        <p:spPr>
          <a:xfrm flipH="1">
            <a:off x="9134218" y="2201128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51" title="callout lines">
            <a:extLst>
              <a:ext uri="{FF2B5EF4-FFF2-40B4-BE49-F238E27FC236}">
                <a16:creationId xmlns:a16="http://schemas.microsoft.com/office/drawing/2014/main" id="{B11D85BA-D6B6-BD9B-29F5-CC43FDA47746}"/>
              </a:ext>
            </a:extLst>
          </p:cNvPr>
          <p:cNvCxnSpPr>
            <a:cxnSpLocks/>
          </p:cNvCxnSpPr>
          <p:nvPr/>
        </p:nvCxnSpPr>
        <p:spPr>
          <a:xfrm flipH="1">
            <a:off x="10145797" y="2218989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51" title="callout lines">
            <a:extLst>
              <a:ext uri="{FF2B5EF4-FFF2-40B4-BE49-F238E27FC236}">
                <a16:creationId xmlns:a16="http://schemas.microsoft.com/office/drawing/2014/main" id="{F38F1B21-2DC9-196D-D936-3A386B30F36E}"/>
              </a:ext>
            </a:extLst>
          </p:cNvPr>
          <p:cNvCxnSpPr>
            <a:cxnSpLocks/>
          </p:cNvCxnSpPr>
          <p:nvPr/>
        </p:nvCxnSpPr>
        <p:spPr>
          <a:xfrm flipH="1">
            <a:off x="11136126" y="2218080"/>
            <a:ext cx="14550" cy="2584826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1" title="Year Bar">
            <a:extLst>
              <a:ext uri="{FF2B5EF4-FFF2-40B4-BE49-F238E27FC236}">
                <a16:creationId xmlns:a16="http://schemas.microsoft.com/office/drawing/2014/main" id="{3B89BF23-D57C-E8FD-8BEF-3C730645D4FD}"/>
              </a:ext>
            </a:extLst>
          </p:cNvPr>
          <p:cNvSpPr/>
          <p:nvPr/>
        </p:nvSpPr>
        <p:spPr>
          <a:xfrm>
            <a:off x="8256241" y="4073298"/>
            <a:ext cx="1944216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Elec Automation </a:t>
            </a:r>
            <a:r>
              <a:rPr lang="fr-CH" sz="1000" dirty="0" err="1">
                <a:latin typeface="Trebuchet MS" panose="020B0603020202020204" pitchFamily="34" charset="0"/>
              </a:rPr>
              <a:t>board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6" name="Rectangle: Rounded Corners 1" title="Year Bar">
            <a:extLst>
              <a:ext uri="{FF2B5EF4-FFF2-40B4-BE49-F238E27FC236}">
                <a16:creationId xmlns:a16="http://schemas.microsoft.com/office/drawing/2014/main" id="{A0E8C16A-B6E5-3835-30B5-9542602CE275}"/>
              </a:ext>
            </a:extLst>
          </p:cNvPr>
          <p:cNvSpPr/>
          <p:nvPr/>
        </p:nvSpPr>
        <p:spPr>
          <a:xfrm>
            <a:off x="2704490" y="3484039"/>
            <a:ext cx="2420166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PID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29" name="Rectangle: Rounded Corners 1" title="Year Bar">
            <a:extLst>
              <a:ext uri="{FF2B5EF4-FFF2-40B4-BE49-F238E27FC236}">
                <a16:creationId xmlns:a16="http://schemas.microsoft.com/office/drawing/2014/main" id="{E5FE11DE-AD17-9130-9668-22F5957AF28D}"/>
              </a:ext>
            </a:extLst>
          </p:cNvPr>
          <p:cNvSpPr/>
          <p:nvPr/>
        </p:nvSpPr>
        <p:spPr>
          <a:xfrm>
            <a:off x="2704488" y="2588052"/>
            <a:ext cx="9462657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Trebuchet MS" panose="020B0603020202020204" pitchFamily="34" charset="0"/>
              </a:rPr>
              <a:t>Design</a:t>
            </a:r>
          </a:p>
        </p:txBody>
      </p:sp>
      <p:sp>
        <p:nvSpPr>
          <p:cNvPr id="30" name="Rectangle: Rounded Corners 1" title="Year Bar">
            <a:extLst>
              <a:ext uri="{FF2B5EF4-FFF2-40B4-BE49-F238E27FC236}">
                <a16:creationId xmlns:a16="http://schemas.microsoft.com/office/drawing/2014/main" id="{1FB64143-1D5E-0BA8-A586-DB3DF1650E3E}"/>
              </a:ext>
            </a:extLst>
          </p:cNvPr>
          <p:cNvSpPr/>
          <p:nvPr/>
        </p:nvSpPr>
        <p:spPr>
          <a:xfrm>
            <a:off x="2130124" y="2281371"/>
            <a:ext cx="9078439" cy="2630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Building construction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4" name="Rectangle: Rounded Corners 1" title="Year Bar">
            <a:extLst>
              <a:ext uri="{FF2B5EF4-FFF2-40B4-BE49-F238E27FC236}">
                <a16:creationId xmlns:a16="http://schemas.microsoft.com/office/drawing/2014/main" id="{52CE9D4D-2502-262D-9781-28DC18456E4B}"/>
              </a:ext>
            </a:extLst>
          </p:cNvPr>
          <p:cNvSpPr/>
          <p:nvPr/>
        </p:nvSpPr>
        <p:spPr>
          <a:xfrm>
            <a:off x="2708082" y="2895630"/>
            <a:ext cx="2420166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Heat </a:t>
            </a:r>
            <a:r>
              <a:rPr lang="fr-CH" sz="1000" dirty="0" err="1">
                <a:latin typeface="Trebuchet MS" panose="020B0603020202020204" pitchFamily="34" charset="0"/>
              </a:rPr>
              <a:t>pump</a:t>
            </a:r>
            <a:r>
              <a:rPr lang="fr-CH" sz="1000" dirty="0">
                <a:latin typeface="Trebuchet MS" panose="020B0603020202020204" pitchFamily="34" charset="0"/>
              </a:rPr>
              <a:t> </a:t>
            </a:r>
            <a:r>
              <a:rPr lang="fr-CH" sz="1000" dirty="0" err="1">
                <a:latin typeface="Trebuchet MS" panose="020B0603020202020204" pitchFamily="34" charset="0"/>
              </a:rPr>
              <a:t>selection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1" name="Rectangle: Rounded Corners 1" title="Year Bar">
            <a:extLst>
              <a:ext uri="{FF2B5EF4-FFF2-40B4-BE49-F238E27FC236}">
                <a16:creationId xmlns:a16="http://schemas.microsoft.com/office/drawing/2014/main" id="{B330AA5E-06A5-E836-85A2-34A709413933}"/>
              </a:ext>
            </a:extLst>
          </p:cNvPr>
          <p:cNvSpPr/>
          <p:nvPr/>
        </p:nvSpPr>
        <p:spPr>
          <a:xfrm>
            <a:off x="4258870" y="3187283"/>
            <a:ext cx="1882131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Boiler </a:t>
            </a:r>
            <a:r>
              <a:rPr lang="fr-CH" sz="1000" dirty="0" err="1">
                <a:latin typeface="Trebuchet MS" panose="020B0603020202020204" pitchFamily="34" charset="0"/>
              </a:rPr>
              <a:t>selection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02A1FE4-CA74-B866-11F0-2A73C4D8741B}"/>
              </a:ext>
            </a:extLst>
          </p:cNvPr>
          <p:cNvCxnSpPr>
            <a:cxnSpLocks/>
            <a:stCxn id="31" idx="3"/>
            <a:endCxn id="71" idx="1"/>
          </p:cNvCxnSpPr>
          <p:nvPr/>
        </p:nvCxnSpPr>
        <p:spPr>
          <a:xfrm>
            <a:off x="6141001" y="3318783"/>
            <a:ext cx="0" cy="255655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79C4828-8F86-F3B4-17B5-FB0D47A27930}"/>
              </a:ext>
            </a:extLst>
          </p:cNvPr>
          <p:cNvSpPr txBox="1"/>
          <p:nvPr/>
        </p:nvSpPr>
        <p:spPr bwMode="auto">
          <a:xfrm>
            <a:off x="5122521" y="6004305"/>
            <a:ext cx="2323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Heat pump order.</a:t>
            </a:r>
          </a:p>
        </p:txBody>
      </p:sp>
      <p:sp>
        <p:nvSpPr>
          <p:cNvPr id="52" name="Rectangle: Rounded Corners 1" title="Year Bar">
            <a:extLst>
              <a:ext uri="{FF2B5EF4-FFF2-40B4-BE49-F238E27FC236}">
                <a16:creationId xmlns:a16="http://schemas.microsoft.com/office/drawing/2014/main" id="{E0960C9D-3AF6-DC6C-5F63-A6663624A612}"/>
              </a:ext>
            </a:extLst>
          </p:cNvPr>
          <p:cNvSpPr/>
          <p:nvPr/>
        </p:nvSpPr>
        <p:spPr>
          <a:xfrm>
            <a:off x="5040279" y="3788695"/>
            <a:ext cx="2084741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Elec Power </a:t>
            </a:r>
            <a:r>
              <a:rPr lang="fr-CH" sz="1000" dirty="0" err="1">
                <a:latin typeface="Trebuchet MS" panose="020B0603020202020204" pitchFamily="34" charset="0"/>
              </a:rPr>
              <a:t>board</a:t>
            </a:r>
            <a:r>
              <a:rPr lang="fr-CH" sz="1000" dirty="0">
                <a:latin typeface="Trebuchet MS" panose="020B0603020202020204" pitchFamily="34" charset="0"/>
              </a:rPr>
              <a:t> </a:t>
            </a:r>
            <a:r>
              <a:rPr lang="fr-CH" sz="1000" dirty="0" err="1">
                <a:latin typeface="Trebuchet MS" panose="020B0603020202020204" pitchFamily="34" charset="0"/>
              </a:rPr>
              <a:t>selection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D240A7B-E75E-3825-1E58-94B84DD98982}"/>
              </a:ext>
            </a:extLst>
          </p:cNvPr>
          <p:cNvCxnSpPr>
            <a:cxnSpLocks/>
            <a:stCxn id="52" idx="3"/>
            <a:endCxn id="76" idx="1"/>
          </p:cNvCxnSpPr>
          <p:nvPr/>
        </p:nvCxnSpPr>
        <p:spPr>
          <a:xfrm>
            <a:off x="7125020" y="3920195"/>
            <a:ext cx="10503" cy="169410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A8E968E4-9936-ABD0-BCA3-91655760A041}"/>
              </a:ext>
            </a:extLst>
          </p:cNvPr>
          <p:cNvSpPr txBox="1"/>
          <p:nvPr/>
        </p:nvSpPr>
        <p:spPr bwMode="auto">
          <a:xfrm>
            <a:off x="7135523" y="5460409"/>
            <a:ext cx="2323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Power bord order.</a:t>
            </a:r>
          </a:p>
        </p:txBody>
      </p:sp>
      <p:sp>
        <p:nvSpPr>
          <p:cNvPr id="64" name="Rectangle: Rounded Corners 1" title="Year Bar">
            <a:extLst>
              <a:ext uri="{FF2B5EF4-FFF2-40B4-BE49-F238E27FC236}">
                <a16:creationId xmlns:a16="http://schemas.microsoft.com/office/drawing/2014/main" id="{6EBCD5EF-7DA6-22E8-C075-264C6087528F}"/>
              </a:ext>
            </a:extLst>
          </p:cNvPr>
          <p:cNvSpPr/>
          <p:nvPr/>
        </p:nvSpPr>
        <p:spPr>
          <a:xfrm>
            <a:off x="4202022" y="4642260"/>
            <a:ext cx="6976543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EXE folder </a:t>
            </a:r>
            <a:r>
              <a:rPr lang="fr-CH" sz="1000" dirty="0" err="1">
                <a:latin typeface="Trebuchet MS" panose="020B0603020202020204" pitchFamily="34" charset="0"/>
              </a:rPr>
              <a:t>with</a:t>
            </a:r>
            <a:r>
              <a:rPr lang="fr-CH" sz="1000" dirty="0">
                <a:latin typeface="Trebuchet MS" panose="020B0603020202020204" pitchFamily="34" charset="0"/>
              </a:rPr>
              <a:t> all the documents 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79" name="Rectangle: Rounded Corners 1" title="Year Bar">
            <a:extLst>
              <a:ext uri="{FF2B5EF4-FFF2-40B4-BE49-F238E27FC236}">
                <a16:creationId xmlns:a16="http://schemas.microsoft.com/office/drawing/2014/main" id="{AD0C0324-AB03-630E-7C3C-BEBF60398A5C}"/>
              </a:ext>
            </a:extLst>
          </p:cNvPr>
          <p:cNvSpPr/>
          <p:nvPr/>
        </p:nvSpPr>
        <p:spPr>
          <a:xfrm>
            <a:off x="8245262" y="4347057"/>
            <a:ext cx="1944216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>
                <a:latin typeface="Trebuchet MS" panose="020B0603020202020204" pitchFamily="34" charset="0"/>
              </a:rPr>
              <a:t>Pumps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32" name="Rectangle: Rounded Corners 1" title="Year Bar">
            <a:extLst>
              <a:ext uri="{FF2B5EF4-FFF2-40B4-BE49-F238E27FC236}">
                <a16:creationId xmlns:a16="http://schemas.microsoft.com/office/drawing/2014/main" id="{9F75C941-8623-87CB-6FE0-36229974F960}"/>
              </a:ext>
            </a:extLst>
          </p:cNvPr>
          <p:cNvSpPr/>
          <p:nvPr/>
        </p:nvSpPr>
        <p:spPr>
          <a:xfrm>
            <a:off x="4204394" y="4931517"/>
            <a:ext cx="6976544" cy="2630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latin typeface="Trebuchet MS" panose="020B0603020202020204" pitchFamily="34" charset="0"/>
              </a:rPr>
              <a:t>3D BIM</a:t>
            </a:r>
            <a:endParaRPr lang="en-US" sz="1000" dirty="0">
              <a:latin typeface="Trebuchet MS" panose="020B0603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0A1400B-8997-82AC-91A5-BDF7D8206DEC}"/>
              </a:ext>
            </a:extLst>
          </p:cNvPr>
          <p:cNvSpPr txBox="1"/>
          <p:nvPr/>
        </p:nvSpPr>
        <p:spPr bwMode="auto">
          <a:xfrm>
            <a:off x="6141001" y="5721446"/>
            <a:ext cx="2323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Boiler order.</a:t>
            </a:r>
          </a:p>
        </p:txBody>
      </p:sp>
    </p:spTree>
    <p:extLst>
      <p:ext uri="{BB962C8B-B14F-4D97-AF65-F5344CB8AC3E}">
        <p14:creationId xmlns:p14="http://schemas.microsoft.com/office/powerpoint/2010/main" val="1689530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D4D988E-17AC-BD83-7AD8-1E8BD70CCD8A}"/>
              </a:ext>
            </a:extLst>
          </p:cNvPr>
          <p:cNvSpPr txBox="1">
            <a:spLocks/>
          </p:cNvSpPr>
          <p:nvPr/>
        </p:nvSpPr>
        <p:spPr bwMode="auto">
          <a:xfrm>
            <a:off x="407989" y="373593"/>
            <a:ext cx="4823916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Questions ?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F4947F-25E0-114B-5041-758481B2B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20" y="7736"/>
            <a:ext cx="4823916" cy="617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03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931A54-13AE-45DC-A184-4460E750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922EDBD-E44B-C65B-ED9C-1CC3579E5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39334"/>
            <a:ext cx="5112568" cy="4437937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Technical description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Project strategy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Organisation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CERN Standards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Documentation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Schedule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Questions</a:t>
            </a:r>
          </a:p>
          <a:p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817" y="1755429"/>
            <a:ext cx="5791340" cy="4520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116406-0FDD-F2E0-D5E9-6F7118E75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315" y="23199"/>
            <a:ext cx="3619685" cy="323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51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9F0AB8-2388-7632-D1B4-13DACC08F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09B4B-3669-72FB-6AAB-097A53DE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C5C6F64-19BB-3A09-9B5D-450BE21F502A}"/>
              </a:ext>
            </a:extLst>
          </p:cNvPr>
          <p:cNvSpPr txBox="1">
            <a:spLocks/>
          </p:cNvSpPr>
          <p:nvPr/>
        </p:nvSpPr>
        <p:spPr bwMode="auto">
          <a:xfrm>
            <a:off x="407989" y="373593"/>
            <a:ext cx="4823916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Next step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8FD14A-95EB-1F6A-3E23-14EDF3E92D3B}"/>
              </a:ext>
            </a:extLst>
          </p:cNvPr>
          <p:cNvSpPr txBox="1"/>
          <p:nvPr/>
        </p:nvSpPr>
        <p:spPr>
          <a:xfrm>
            <a:off x="381000" y="1371600"/>
            <a:ext cx="89553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2000" dirty="0"/>
              <a:t>Meeting on zoom </a:t>
            </a:r>
            <a:r>
              <a:rPr lang="fr-CH" sz="2000" dirty="0" err="1"/>
              <a:t>every</a:t>
            </a:r>
            <a:r>
              <a:rPr lang="fr-CH" sz="2000" dirty="0"/>
              <a:t> 2 </a:t>
            </a:r>
            <a:r>
              <a:rPr lang="fr-CH" sz="2000" dirty="0" err="1"/>
              <a:t>weeks</a:t>
            </a:r>
            <a:r>
              <a:rPr lang="fr-CH" sz="2000" dirty="0"/>
              <a:t>, </a:t>
            </a:r>
            <a:r>
              <a:rPr lang="fr-CH" sz="2000" dirty="0" err="1"/>
              <a:t>next</a:t>
            </a:r>
            <a:r>
              <a:rPr lang="fr-CH" sz="2000" dirty="0"/>
              <a:t> Tuesday 16th of April.</a:t>
            </a:r>
          </a:p>
          <a:p>
            <a:pPr marL="285750" indent="-285750">
              <a:buFontTx/>
              <a:buChar char="-"/>
            </a:pPr>
            <a:endParaRPr lang="fr-CH" sz="2000" dirty="0"/>
          </a:p>
          <a:p>
            <a:pPr marL="285750" indent="-285750">
              <a:buFontTx/>
              <a:buChar char="-"/>
            </a:pPr>
            <a:r>
              <a:rPr lang="fr-CH" sz="2000" dirty="0"/>
              <a:t>Important meeting 21th of May. </a:t>
            </a:r>
          </a:p>
          <a:p>
            <a:pPr marL="285750" indent="-285750"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98347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D597D-69CC-C694-9687-EC35E7BB3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6702E-0D2A-D8C7-270C-E36C9A4FF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DE83544-C196-F404-DD20-31BC130F9C04}"/>
              </a:ext>
            </a:extLst>
          </p:cNvPr>
          <p:cNvSpPr txBox="1">
            <a:spLocks/>
          </p:cNvSpPr>
          <p:nvPr/>
        </p:nvSpPr>
        <p:spPr bwMode="auto">
          <a:xfrm>
            <a:off x="407989" y="373593"/>
            <a:ext cx="4823916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Talk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7B818A-C39F-3FA8-CA69-78E2420A0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1196752"/>
            <a:ext cx="8301161" cy="435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47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435" y="1700808"/>
            <a:ext cx="5646041" cy="357566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69" y="1344009"/>
            <a:ext cx="6503404" cy="4815355"/>
          </a:xfrm>
        </p:spPr>
        <p:txBody>
          <a:bodyPr/>
          <a:lstStyle/>
          <a:p>
            <a:pPr marL="32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</a:rPr>
              <a:t>Objectives: </a:t>
            </a:r>
          </a:p>
          <a:p>
            <a:pPr marL="781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>
                <a:solidFill>
                  <a:srgbClr val="000000"/>
                </a:solidFill>
              </a:rPr>
              <a:t>Create the new B.776 for housing the heating plant</a:t>
            </a:r>
          </a:p>
          <a:p>
            <a:pPr marL="781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>
                <a:solidFill>
                  <a:srgbClr val="000000"/>
                </a:solidFill>
              </a:rPr>
              <a:t>Install the new heating plant with gas boilers and heat pump</a:t>
            </a:r>
          </a:p>
          <a:p>
            <a:pPr marL="781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>
                <a:solidFill>
                  <a:srgbClr val="000000"/>
                </a:solidFill>
              </a:rPr>
              <a:t>Dismantle the current heating installation in B.860</a:t>
            </a:r>
          </a:p>
          <a:p>
            <a:pPr marL="781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1800" dirty="0">
              <a:solidFill>
                <a:srgbClr val="000000"/>
              </a:solidFill>
            </a:endParaRPr>
          </a:p>
          <a:p>
            <a:pPr marL="32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</a:rPr>
              <a:t>B.776 main works </a:t>
            </a:r>
            <a:r>
              <a:rPr lang="en-GB" sz="2000" b="0" u="sng" dirty="0">
                <a:solidFill>
                  <a:srgbClr val="000000"/>
                </a:solidFill>
              </a:rPr>
              <a:t>: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</a:rPr>
              <a:t>Earthmoving and roads 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</a:rPr>
              <a:t>Building construction.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</a:rPr>
              <a:t>Ventilation (ATEX)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</a:rPr>
              <a:t>Gas boilers and heat pump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</a:rPr>
              <a:t>Sanitary block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</a:rPr>
              <a:t>Electricity: cubicles, distribution, sockets, lighting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>
                <a:solidFill>
                  <a:srgbClr val="000000"/>
                </a:solidFill>
              </a:rPr>
              <a:t>Travelling crane for HP maintenance (if budget)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>
                <a:solidFill>
                  <a:srgbClr val="000000"/>
                </a:solidFill>
              </a:rPr>
              <a:t>Connection </a:t>
            </a:r>
            <a:r>
              <a:rPr lang="fr-CH" sz="1800" b="0" dirty="0" err="1">
                <a:solidFill>
                  <a:srgbClr val="000000"/>
                </a:solidFill>
              </a:rPr>
              <a:t>gallery</a:t>
            </a:r>
            <a:r>
              <a:rPr lang="fr-CH" sz="1800" b="0" dirty="0">
                <a:solidFill>
                  <a:srgbClr val="000000"/>
                </a:solidFill>
              </a:rPr>
              <a:t> to GT818.</a:t>
            </a: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>
                <a:solidFill>
                  <a:srgbClr val="000000"/>
                </a:solidFill>
              </a:rPr>
              <a:t>Connection to PCC (B.775) for </a:t>
            </a:r>
            <a:r>
              <a:rPr lang="fr-CH" sz="1800" b="0" dirty="0" err="1">
                <a:solidFill>
                  <a:srgbClr val="000000"/>
                </a:solidFill>
              </a:rPr>
              <a:t>energy</a:t>
            </a:r>
            <a:r>
              <a:rPr lang="fr-CH" sz="1800" b="0" dirty="0">
                <a:solidFill>
                  <a:srgbClr val="000000"/>
                </a:solidFill>
              </a:rPr>
              <a:t> </a:t>
            </a:r>
            <a:r>
              <a:rPr lang="fr-CH" sz="1800" b="0" dirty="0" err="1">
                <a:solidFill>
                  <a:srgbClr val="000000"/>
                </a:solidFill>
              </a:rPr>
              <a:t>recovery</a:t>
            </a:r>
            <a:endParaRPr lang="fr-CH" sz="1800" b="0" dirty="0">
              <a:solidFill>
                <a:srgbClr val="000000"/>
              </a:solidFill>
            </a:endParaRPr>
          </a:p>
          <a:p>
            <a:pPr marL="666000" indent="-34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Description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EA5355-DF7A-C2CE-B717-477B66244206}"/>
              </a:ext>
            </a:extLst>
          </p:cNvPr>
          <p:cNvCxnSpPr/>
          <p:nvPr/>
        </p:nvCxnSpPr>
        <p:spPr>
          <a:xfrm flipV="1">
            <a:off x="6654851" y="4188479"/>
            <a:ext cx="135633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0B8EC00-8D04-51DC-592F-D34A79541341}"/>
              </a:ext>
            </a:extLst>
          </p:cNvPr>
          <p:cNvCxnSpPr>
            <a:cxnSpLocks/>
          </p:cNvCxnSpPr>
          <p:nvPr/>
        </p:nvCxnSpPr>
        <p:spPr>
          <a:xfrm flipH="1" flipV="1">
            <a:off x="8011189" y="4187325"/>
            <a:ext cx="1008112" cy="827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197AAE9-1A53-FB0A-E43C-54317FFB647D}"/>
              </a:ext>
            </a:extLst>
          </p:cNvPr>
          <p:cNvSpPr txBox="1"/>
          <p:nvPr/>
        </p:nvSpPr>
        <p:spPr bwMode="auto">
          <a:xfrm rot="20651966">
            <a:off x="10590065" y="4652088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B.776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E93FDA-1504-3845-4B4D-C8A47C76A7F6}"/>
              </a:ext>
            </a:extLst>
          </p:cNvPr>
          <p:cNvSpPr txBox="1"/>
          <p:nvPr/>
        </p:nvSpPr>
        <p:spPr bwMode="auto">
          <a:xfrm rot="20667312">
            <a:off x="7493455" y="2718748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B.860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05CD01-45C4-A9DE-29E1-5F8A8225A2DB}"/>
              </a:ext>
            </a:extLst>
          </p:cNvPr>
          <p:cNvSpPr txBox="1"/>
          <p:nvPr/>
        </p:nvSpPr>
        <p:spPr bwMode="auto">
          <a:xfrm>
            <a:off x="7170119" y="4590324"/>
            <a:ext cx="1132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PCC, B.775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E73D84-0C41-A527-254D-F4AAFFA3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Presentation of the project WP1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D80249-B9CC-F386-F3F7-A2A6684092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3850609" cy="4608512"/>
          </a:xfrm>
        </p:spPr>
        <p:txBody>
          <a:bodyPr/>
          <a:lstStyle/>
          <a:p>
            <a:r>
              <a:rPr lang="fr-CH" dirty="0" err="1"/>
              <a:t>Heating</a:t>
            </a:r>
            <a:r>
              <a:rPr lang="fr-CH" dirty="0"/>
              <a:t> plant </a:t>
            </a:r>
            <a:r>
              <a:rPr lang="fr-CH" dirty="0" err="1"/>
              <a:t>Prevessin</a:t>
            </a:r>
            <a:r>
              <a:rPr lang="fr-CH" dirty="0"/>
              <a:t> WP1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Reuse fatal energy from the new PCC with heat pumps powered by electricity, 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much-reduced carbon emission and  raise of the renewable energy rate, 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 err="1"/>
              <a:t>Within</a:t>
            </a:r>
            <a:r>
              <a:rPr lang="fr-CH" sz="1600" b="0" dirty="0"/>
              <a:t> the SITE-CONS programme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/>
              <a:t>Total surface = 950 m2</a:t>
            </a:r>
          </a:p>
          <a:p>
            <a:pPr marL="666750" lvl="1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300" b="0" dirty="0"/>
              <a:t>Gas Boilers room (m2): 460</a:t>
            </a:r>
          </a:p>
          <a:p>
            <a:pPr marL="666750" lvl="1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300" b="0" dirty="0"/>
              <a:t>Electrical room (m2): 75 </a:t>
            </a:r>
          </a:p>
          <a:p>
            <a:pPr marL="666750" lvl="1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300" b="0" dirty="0"/>
              <a:t>Heat pump room (m2): 415</a:t>
            </a:r>
            <a:endParaRPr lang="fr-CH" sz="1300" b="0" dirty="0"/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 err="1"/>
              <a:t>Height</a:t>
            </a:r>
            <a:r>
              <a:rPr lang="fr-CH" sz="1600" b="0" dirty="0"/>
              <a:t> = 11 m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 err="1"/>
              <a:t>Two</a:t>
            </a:r>
            <a:r>
              <a:rPr lang="fr-CH" sz="1600" b="0" dirty="0"/>
              <a:t> </a:t>
            </a:r>
            <a:r>
              <a:rPr lang="fr-CH" sz="1600" b="0" dirty="0" err="1"/>
              <a:t>access</a:t>
            </a:r>
            <a:r>
              <a:rPr lang="fr-CH" sz="1600" b="0" dirty="0"/>
              <a:t> </a:t>
            </a:r>
            <a:r>
              <a:rPr lang="fr-CH" sz="1600" b="0" dirty="0" err="1"/>
              <a:t>roads</a:t>
            </a:r>
            <a:endParaRPr lang="fr-CH" sz="1600" b="0" dirty="0"/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/>
              <a:t>Rainwater </a:t>
            </a:r>
            <a:r>
              <a:rPr lang="fr-CH" sz="1600" b="0" dirty="0" err="1"/>
              <a:t>storage</a:t>
            </a:r>
            <a:r>
              <a:rPr lang="fr-CH" sz="1600" b="0" dirty="0"/>
              <a:t> (10 m3)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/>
              <a:t>Green façade and roof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/>
              <a:t>Connection to </a:t>
            </a:r>
            <a:r>
              <a:rPr lang="fr-CH" sz="1600" b="0" dirty="0" err="1"/>
              <a:t>existing</a:t>
            </a:r>
            <a:r>
              <a:rPr lang="fr-CH" sz="1600" b="0" dirty="0"/>
              <a:t> TG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fr-CH" sz="1600" b="0" dirty="0"/>
              <a:t>IRP </a:t>
            </a:r>
            <a:r>
              <a:rPr lang="fr-CH" sz="1600" b="0" dirty="0" err="1"/>
              <a:t>study</a:t>
            </a:r>
            <a:r>
              <a:rPr lang="fr-CH" sz="1600" b="0" dirty="0"/>
              <a:t> – EDMS 2820036</a:t>
            </a:r>
          </a:p>
          <a:p>
            <a:pPr>
              <a:spcBef>
                <a:spcPts val="200"/>
              </a:spcBef>
            </a:pPr>
            <a:endParaRPr lang="en-GB" sz="1600" b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1A4F28-275B-4558-503D-4A3F4BCD10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0" name="Espace réservé pour une image  9">
            <a:extLst>
              <a:ext uri="{FF2B5EF4-FFF2-40B4-BE49-F238E27FC236}">
                <a16:creationId xmlns:a16="http://schemas.microsoft.com/office/drawing/2014/main" id="{46BF8A64-ABB7-9058-E836-85428040C0F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t="10073" b="10073"/>
          <a:stretch/>
        </p:blipFill>
        <p:spPr>
          <a:xfrm>
            <a:off x="8184232" y="1589393"/>
            <a:ext cx="3659332" cy="2232025"/>
          </a:xfrm>
        </p:spPr>
      </p:pic>
      <p:pic>
        <p:nvPicPr>
          <p:cNvPr id="14" name="Espace réservé pour une image  13">
            <a:extLst>
              <a:ext uri="{FF2B5EF4-FFF2-40B4-BE49-F238E27FC236}">
                <a16:creationId xmlns:a16="http://schemas.microsoft.com/office/drawing/2014/main" id="{99EBE23C-6F6F-CC5F-B5AC-A12E24CEFB3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 t="3534" b="3534"/>
          <a:stretch/>
        </p:blipFill>
        <p:spPr>
          <a:xfrm>
            <a:off x="8203728" y="3855946"/>
            <a:ext cx="3659332" cy="2232025"/>
          </a:xfrm>
        </p:spPr>
      </p:pic>
      <p:pic>
        <p:nvPicPr>
          <p:cNvPr id="22" name="Espace réservé pour une image  21">
            <a:extLst>
              <a:ext uri="{FF2B5EF4-FFF2-40B4-BE49-F238E27FC236}">
                <a16:creationId xmlns:a16="http://schemas.microsoft.com/office/drawing/2014/main" id="{A57C7159-435A-11D2-CF17-BC0DCDFB771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3159" r="3159"/>
          <a:stretch/>
        </p:blipFill>
        <p:spPr>
          <a:xfrm>
            <a:off x="4367214" y="1940763"/>
            <a:ext cx="3708400" cy="4068763"/>
          </a:xfrm>
        </p:spPr>
      </p:pic>
    </p:spTree>
    <p:extLst>
      <p:ext uri="{BB962C8B-B14F-4D97-AF65-F5344CB8AC3E}">
        <p14:creationId xmlns:p14="http://schemas.microsoft.com/office/powerpoint/2010/main" val="1321511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D0E4B8-D364-426D-AC9B-D2A24C2F2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5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0217B80-4485-41D8-9AAC-8CA4FCE29EE2}"/>
              </a:ext>
            </a:extLst>
          </p:cNvPr>
          <p:cNvSpPr txBox="1"/>
          <p:nvPr/>
        </p:nvSpPr>
        <p:spPr>
          <a:xfrm rot="2665971">
            <a:off x="1506466" y="449348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860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808D12-4995-4E7D-2788-805826C5E093}"/>
              </a:ext>
            </a:extLst>
          </p:cNvPr>
          <p:cNvSpPr txBox="1"/>
          <p:nvPr/>
        </p:nvSpPr>
        <p:spPr>
          <a:xfrm rot="2665971">
            <a:off x="5176766" y="394041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775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0280EE86-17F3-E20C-03D2-C84193F9798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679143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General layout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C3331A-9D45-850A-B752-5147A4CA6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4" y="908720"/>
            <a:ext cx="7607768" cy="53726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07650B-81EF-B054-93AE-68A00A010A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81" r="2078"/>
          <a:stretch/>
        </p:blipFill>
        <p:spPr>
          <a:xfrm>
            <a:off x="8295066" y="76590"/>
            <a:ext cx="3345550" cy="2775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F417C1-DB05-C85E-AC7F-22488E0EE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192" y="2865537"/>
            <a:ext cx="4169188" cy="33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15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94DB911-E830-0AB4-BCD8-104082126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931" y="1124744"/>
            <a:ext cx="7578903" cy="364686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D4D988E-17AC-BD83-7AD8-1E8BD70CCD8A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7920259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Energy consumption</a:t>
            </a:r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06D9768-3F68-0374-5E18-588F9DD83316}"/>
              </a:ext>
            </a:extLst>
          </p:cNvPr>
          <p:cNvSpPr txBox="1">
            <a:spLocks/>
          </p:cNvSpPr>
          <p:nvPr/>
        </p:nvSpPr>
        <p:spPr>
          <a:xfrm>
            <a:off x="309510" y="1124744"/>
            <a:ext cx="8140534" cy="4437937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Heating plant configuration: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 boilers, 2MW+4MW </a:t>
            </a:r>
            <a:r>
              <a:rPr lang="en-GB" dirty="0" err="1"/>
              <a:t>Gas&amp;Fuel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1 heat pump 2 MW.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Space for future heat pump.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Objectives: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Basis: winter 2021-2022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Flexibility with gas boilers.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1 heat pump 2 MW heating capacity (1.6 MW evaporator = IT load).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Space for future heat pump.</a:t>
            </a:r>
          </a:p>
          <a:p>
            <a:endParaRPr lang="en-US" sz="1100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AC0104-F554-C761-422B-6F41F822C8BB}"/>
              </a:ext>
            </a:extLst>
          </p:cNvPr>
          <p:cNvSpPr/>
          <p:nvPr/>
        </p:nvSpPr>
        <p:spPr>
          <a:xfrm>
            <a:off x="4572598" y="2464728"/>
            <a:ext cx="40331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82A64B-1842-D89A-89C2-9B5E7103B178}"/>
              </a:ext>
            </a:extLst>
          </p:cNvPr>
          <p:cNvSpPr txBox="1"/>
          <p:nvPr/>
        </p:nvSpPr>
        <p:spPr bwMode="auto">
          <a:xfrm>
            <a:off x="7431175" y="2326253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Heat </a:t>
            </a:r>
            <a:r>
              <a:rPr lang="fr-CH" dirty="0" err="1"/>
              <a:t>pump</a:t>
            </a:r>
            <a:r>
              <a:rPr lang="fr-CH" dirty="0"/>
              <a:t> = 85%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715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D4D988E-17AC-BD83-7AD8-1E8BD70CCD8A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7920259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775 PCC Commissioning test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33CB2C-E17F-4C1E-AE3A-BC0E09605BFA}"/>
              </a:ext>
            </a:extLst>
          </p:cNvPr>
          <p:cNvSpPr txBox="1"/>
          <p:nvPr/>
        </p:nvSpPr>
        <p:spPr bwMode="auto">
          <a:xfrm>
            <a:off x="301301" y="1234497"/>
            <a:ext cx="48585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000000"/>
                </a:solidFill>
              </a:rPr>
              <a:t>Phase 1: </a:t>
            </a:r>
            <a:r>
              <a:rPr lang="fr-CH" sz="1600" dirty="0">
                <a:solidFill>
                  <a:srgbClr val="000000"/>
                </a:solidFill>
              </a:rPr>
              <a:t>3MW - 2 </a:t>
            </a:r>
            <a:r>
              <a:rPr lang="fr-CH" sz="1600" dirty="0" err="1">
                <a:solidFill>
                  <a:srgbClr val="000000"/>
                </a:solidFill>
              </a:rPr>
              <a:t>exchangers</a:t>
            </a:r>
            <a:r>
              <a:rPr lang="fr-CH" sz="1600" dirty="0">
                <a:solidFill>
                  <a:srgbClr val="000000"/>
                </a:solidFill>
              </a:rPr>
              <a:t> of 1.5 MW </a:t>
            </a:r>
            <a:r>
              <a:rPr lang="fr-CH" sz="1600" dirty="0" err="1">
                <a:solidFill>
                  <a:srgbClr val="000000"/>
                </a:solidFill>
              </a:rPr>
              <a:t>each</a:t>
            </a:r>
            <a:endParaRPr lang="fr-CH" sz="1600" dirty="0">
              <a:solidFill>
                <a:srgbClr val="000000"/>
              </a:solidFill>
            </a:endParaRPr>
          </a:p>
          <a:p>
            <a:r>
              <a:rPr lang="fr-CH" sz="1600" b="1" dirty="0">
                <a:solidFill>
                  <a:srgbClr val="000000"/>
                </a:solidFill>
              </a:rPr>
              <a:t>Phase 2:</a:t>
            </a:r>
            <a:r>
              <a:rPr lang="fr-CH" sz="1600" dirty="0">
                <a:solidFill>
                  <a:srgbClr val="000000"/>
                </a:solidFill>
              </a:rPr>
              <a:t> +1MW - 1 </a:t>
            </a:r>
            <a:r>
              <a:rPr lang="fr-CH" sz="1600" dirty="0" err="1">
                <a:solidFill>
                  <a:srgbClr val="000000"/>
                </a:solidFill>
              </a:rPr>
              <a:t>exchanger</a:t>
            </a:r>
            <a:endParaRPr lang="fr-CH" sz="1600" dirty="0">
              <a:solidFill>
                <a:srgbClr val="000000"/>
              </a:solidFill>
            </a:endParaRPr>
          </a:p>
          <a:p>
            <a:endParaRPr lang="fr-CH" sz="1600" dirty="0">
              <a:solidFill>
                <a:srgbClr val="000000"/>
              </a:solidFill>
            </a:endParaRPr>
          </a:p>
          <a:p>
            <a:r>
              <a:rPr lang="fr-CH" sz="1600" dirty="0" err="1">
                <a:solidFill>
                  <a:srgbClr val="000000"/>
                </a:solidFill>
              </a:rPr>
              <a:t>Primary</a:t>
            </a:r>
            <a:r>
              <a:rPr lang="fr-CH" sz="1600" dirty="0">
                <a:solidFill>
                  <a:srgbClr val="000000"/>
                </a:solidFill>
              </a:rPr>
              <a:t> circuit : 32/22°C, 270 m3/h.</a:t>
            </a:r>
          </a:p>
          <a:p>
            <a:r>
              <a:rPr lang="fr-CH" sz="1600" dirty="0" err="1">
                <a:solidFill>
                  <a:srgbClr val="000000"/>
                </a:solidFill>
              </a:rPr>
              <a:t>Secondary</a:t>
            </a:r>
            <a:r>
              <a:rPr lang="fr-CH" sz="1600" dirty="0">
                <a:solidFill>
                  <a:srgbClr val="000000"/>
                </a:solidFill>
              </a:rPr>
              <a:t> circuit : 30/20°C</a:t>
            </a:r>
          </a:p>
          <a:p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DE2D252-3071-E0DD-F69C-7FE83F2E0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3803" y="14988"/>
            <a:ext cx="2609996" cy="16704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BAF0FB-AB97-CBD1-310F-125A1062A906}"/>
              </a:ext>
            </a:extLst>
          </p:cNvPr>
          <p:cNvSpPr txBox="1"/>
          <p:nvPr/>
        </p:nvSpPr>
        <p:spPr bwMode="auto">
          <a:xfrm>
            <a:off x="3048000" y="129325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844DD0-D714-8E3D-35E1-AA68D1D36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1251"/>
            <a:ext cx="5807968" cy="34699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E66D5C-ED29-74EF-8011-952C2BB7179D}"/>
              </a:ext>
            </a:extLst>
          </p:cNvPr>
          <p:cNvSpPr txBox="1"/>
          <p:nvPr/>
        </p:nvSpPr>
        <p:spPr bwMode="auto">
          <a:xfrm>
            <a:off x="5280247" y="436415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CFCC63-93F7-2D28-32E5-2CDB4187E7AC}"/>
              </a:ext>
            </a:extLst>
          </p:cNvPr>
          <p:cNvSpPr txBox="1"/>
          <p:nvPr/>
        </p:nvSpPr>
        <p:spPr bwMode="auto">
          <a:xfrm>
            <a:off x="5272385" y="4948927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A25C63-EF87-321E-9078-0131400338F8}"/>
              </a:ext>
            </a:extLst>
          </p:cNvPr>
          <p:cNvSpPr txBox="1"/>
          <p:nvPr/>
        </p:nvSpPr>
        <p:spPr bwMode="auto">
          <a:xfrm>
            <a:off x="5280247" y="5600814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12D357-C28B-C68D-EB79-ADF6E55E0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1616512"/>
            <a:ext cx="6209446" cy="464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57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D231256-79F8-310E-01D4-AE1B425B05F2}"/>
              </a:ext>
            </a:extLst>
          </p:cNvPr>
          <p:cNvSpPr/>
          <p:nvPr/>
        </p:nvSpPr>
        <p:spPr>
          <a:xfrm>
            <a:off x="9735525" y="2975457"/>
            <a:ext cx="2337138" cy="1021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Connecteur droit 65">
            <a:extLst>
              <a:ext uri="{FF2B5EF4-FFF2-40B4-BE49-F238E27FC236}">
                <a16:creationId xmlns:a16="http://schemas.microsoft.com/office/drawing/2014/main" id="{61A85590-6659-FC32-FF95-F35286971464}"/>
              </a:ext>
            </a:extLst>
          </p:cNvPr>
          <p:cNvCxnSpPr>
            <a:cxnSpLocks/>
          </p:cNvCxnSpPr>
          <p:nvPr/>
        </p:nvCxnSpPr>
        <p:spPr>
          <a:xfrm>
            <a:off x="7320136" y="1584856"/>
            <a:ext cx="0" cy="4004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43E700E-F207-FB65-6BE2-B8799455E9E2}"/>
              </a:ext>
            </a:extLst>
          </p:cNvPr>
          <p:cNvSpPr/>
          <p:nvPr/>
        </p:nvSpPr>
        <p:spPr>
          <a:xfrm>
            <a:off x="2999656" y="4005064"/>
            <a:ext cx="9073008" cy="21490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931A54-13AE-45DC-A184-4460E750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776 CERN Project </a:t>
            </a:r>
            <a:r>
              <a:rPr lang="en-US" dirty="0" err="1"/>
              <a:t>Organisation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84F58-3863-4C20-8200-7DADC3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cxnSp>
        <p:nvCxnSpPr>
          <p:cNvPr id="88" name="Connecteur droit 77">
            <a:extLst>
              <a:ext uri="{FF2B5EF4-FFF2-40B4-BE49-F238E27FC236}">
                <a16:creationId xmlns:a16="http://schemas.microsoft.com/office/drawing/2014/main" id="{BEDAF54E-3C68-3E82-B50F-0DF588852A69}"/>
              </a:ext>
            </a:extLst>
          </p:cNvPr>
          <p:cNvCxnSpPr>
            <a:cxnSpLocks/>
            <a:endCxn id="95" idx="1"/>
          </p:cNvCxnSpPr>
          <p:nvPr/>
        </p:nvCxnSpPr>
        <p:spPr>
          <a:xfrm>
            <a:off x="2696468" y="2862718"/>
            <a:ext cx="3548031" cy="6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e 9">
            <a:extLst>
              <a:ext uri="{FF2B5EF4-FFF2-40B4-BE49-F238E27FC236}">
                <a16:creationId xmlns:a16="http://schemas.microsoft.com/office/drawing/2014/main" id="{3F107237-0739-6955-0A98-A6CAF162604D}"/>
              </a:ext>
            </a:extLst>
          </p:cNvPr>
          <p:cNvGrpSpPr/>
          <p:nvPr/>
        </p:nvGrpSpPr>
        <p:grpSpPr>
          <a:xfrm>
            <a:off x="6244499" y="2441147"/>
            <a:ext cx="2151272" cy="856070"/>
            <a:chOff x="6048048" y="0"/>
            <a:chExt cx="2151272" cy="856070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3C68BB0-6FE1-30AD-F2E4-FAAAE02468FD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ZoneTexte 11">
              <a:extLst>
                <a:ext uri="{FF2B5EF4-FFF2-40B4-BE49-F238E27FC236}">
                  <a16:creationId xmlns:a16="http://schemas.microsoft.com/office/drawing/2014/main" id="{0D4F0F39-E794-E436-DF2F-5E1642CAA505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PROJECT LEADER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G. Rouge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SCE-SAM-IN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100" kern="1200" dirty="0"/>
                <a:t>DPL: </a:t>
              </a:r>
              <a:r>
                <a:rPr lang="fr-CH" sz="1100" kern="1200" dirty="0" err="1"/>
                <a:t>A.Martinez</a:t>
              </a:r>
              <a:endParaRPr lang="fr-CH" sz="1100" kern="1200" dirty="0"/>
            </a:p>
          </p:txBody>
        </p:sp>
      </p:grpSp>
      <p:grpSp>
        <p:nvGrpSpPr>
          <p:cNvPr id="99" name="Groupe 17">
            <a:extLst>
              <a:ext uri="{FF2B5EF4-FFF2-40B4-BE49-F238E27FC236}">
                <a16:creationId xmlns:a16="http://schemas.microsoft.com/office/drawing/2014/main" id="{9F8BD714-CE07-0DBC-D7C9-7070D5F93EBC}"/>
              </a:ext>
            </a:extLst>
          </p:cNvPr>
          <p:cNvGrpSpPr/>
          <p:nvPr/>
        </p:nvGrpSpPr>
        <p:grpSpPr>
          <a:xfrm>
            <a:off x="416336" y="1707748"/>
            <a:ext cx="2151272" cy="856070"/>
            <a:chOff x="6048048" y="0"/>
            <a:chExt cx="2151272" cy="856070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BA020AE-DCB2-6AA1-EF91-D5564CE5153D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ZoneTexte 19">
              <a:extLst>
                <a:ext uri="{FF2B5EF4-FFF2-40B4-BE49-F238E27FC236}">
                  <a16:creationId xmlns:a16="http://schemas.microsoft.com/office/drawing/2014/main" id="{17698D80-CFFB-92D2-DFF7-1E2199BEECBB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BUDGET CONTROL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E. </a:t>
              </a:r>
              <a:r>
                <a:rPr lang="fr-CH" sz="1200" kern="1200" dirty="0" err="1"/>
                <a:t>Weymaere</a:t>
              </a:r>
              <a:endParaRPr lang="fr-CH" sz="1200" kern="1200" dirty="0"/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SCE-DOD</a:t>
              </a:r>
            </a:p>
          </p:txBody>
        </p:sp>
      </p:grpSp>
      <p:grpSp>
        <p:nvGrpSpPr>
          <p:cNvPr id="102" name="Groupe 20">
            <a:extLst>
              <a:ext uri="{FF2B5EF4-FFF2-40B4-BE49-F238E27FC236}">
                <a16:creationId xmlns:a16="http://schemas.microsoft.com/office/drawing/2014/main" id="{D02D2328-3C3F-C419-A9B0-9AED1FD0D033}"/>
              </a:ext>
            </a:extLst>
          </p:cNvPr>
          <p:cNvGrpSpPr/>
          <p:nvPr/>
        </p:nvGrpSpPr>
        <p:grpSpPr>
          <a:xfrm>
            <a:off x="7545178" y="4077072"/>
            <a:ext cx="2151272" cy="891123"/>
            <a:chOff x="6048048" y="-35053"/>
            <a:chExt cx="2151272" cy="891123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14C56BD-B962-B133-1A8F-81EC18172250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ZoneTexte 22">
              <a:extLst>
                <a:ext uri="{FF2B5EF4-FFF2-40B4-BE49-F238E27FC236}">
                  <a16:creationId xmlns:a16="http://schemas.microsoft.com/office/drawing/2014/main" id="{44322BE1-AC7F-D075-63B7-08FBEECA0232}"/>
                </a:ext>
              </a:extLst>
            </p:cNvPr>
            <p:cNvSpPr txBox="1"/>
            <p:nvPr/>
          </p:nvSpPr>
          <p:spPr>
            <a:xfrm>
              <a:off x="6048048" y="-35053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CV FLUIDS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S. </a:t>
              </a:r>
              <a:r>
                <a:rPr lang="fr-CH" sz="1200" kern="1200" dirty="0" err="1"/>
                <a:t>Deleval</a:t>
              </a:r>
              <a:endParaRPr lang="fr-CH" sz="1200" kern="1200" dirty="0"/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EN-CV</a:t>
              </a:r>
            </a:p>
          </p:txBody>
        </p:sp>
      </p:grpSp>
      <p:grpSp>
        <p:nvGrpSpPr>
          <p:cNvPr id="105" name="Groupe 23">
            <a:extLst>
              <a:ext uri="{FF2B5EF4-FFF2-40B4-BE49-F238E27FC236}">
                <a16:creationId xmlns:a16="http://schemas.microsoft.com/office/drawing/2014/main" id="{F1CD091F-3CD9-86B5-9C93-6F3679B586CC}"/>
              </a:ext>
            </a:extLst>
          </p:cNvPr>
          <p:cNvGrpSpPr/>
          <p:nvPr/>
        </p:nvGrpSpPr>
        <p:grpSpPr>
          <a:xfrm>
            <a:off x="9768408" y="4077072"/>
            <a:ext cx="2151272" cy="856070"/>
            <a:chOff x="6048048" y="0"/>
            <a:chExt cx="2151272" cy="85607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5AF7DE4-30C1-FC2C-1DED-8402BA1FD419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ZoneTexte 25">
              <a:extLst>
                <a:ext uri="{FF2B5EF4-FFF2-40B4-BE49-F238E27FC236}">
                  <a16:creationId xmlns:a16="http://schemas.microsoft.com/office/drawing/2014/main" id="{171D6148-DA78-045D-50E5-1D32D421B2D3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LV POWERING &amp; O. FIBER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 err="1"/>
                <a:t>M.Parodi</a:t>
              </a:r>
              <a:r>
                <a:rPr lang="fr-CH" sz="1200" kern="1200"/>
                <a:t>, J</a:t>
              </a:r>
              <a:r>
                <a:rPr lang="fr-CH" sz="1200" kern="1200" dirty="0"/>
                <a:t>.P. Vincent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EN-EL</a:t>
              </a:r>
            </a:p>
          </p:txBody>
        </p:sp>
      </p:grpSp>
      <p:grpSp>
        <p:nvGrpSpPr>
          <p:cNvPr id="108" name="Groupe 26">
            <a:extLst>
              <a:ext uri="{FF2B5EF4-FFF2-40B4-BE49-F238E27FC236}">
                <a16:creationId xmlns:a16="http://schemas.microsoft.com/office/drawing/2014/main" id="{748B1651-64D2-09CA-03B0-43D08D6E2EEA}"/>
              </a:ext>
            </a:extLst>
          </p:cNvPr>
          <p:cNvGrpSpPr/>
          <p:nvPr/>
        </p:nvGrpSpPr>
        <p:grpSpPr>
          <a:xfrm>
            <a:off x="3065075" y="5125432"/>
            <a:ext cx="2151272" cy="856070"/>
            <a:chOff x="6048048" y="0"/>
            <a:chExt cx="2151272" cy="856070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3558C35-029B-6BAD-AB98-6FC11ABB2D04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ZoneTexte 28">
              <a:extLst>
                <a:ext uri="{FF2B5EF4-FFF2-40B4-BE49-F238E27FC236}">
                  <a16:creationId xmlns:a16="http://schemas.microsoft.com/office/drawing/2014/main" id="{80E4A1B9-A395-7E78-8065-64168ABF0581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DI &amp; GAZ DETECTION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D. Raffourt, N. Broca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EN-AA-AS</a:t>
              </a:r>
            </a:p>
          </p:txBody>
        </p:sp>
      </p:grpSp>
      <p:grpSp>
        <p:nvGrpSpPr>
          <p:cNvPr id="111" name="Groupe 29">
            <a:extLst>
              <a:ext uri="{FF2B5EF4-FFF2-40B4-BE49-F238E27FC236}">
                <a16:creationId xmlns:a16="http://schemas.microsoft.com/office/drawing/2014/main" id="{FE3AE499-225E-BA3B-1985-76694A9D7495}"/>
              </a:ext>
            </a:extLst>
          </p:cNvPr>
          <p:cNvGrpSpPr/>
          <p:nvPr/>
        </p:nvGrpSpPr>
        <p:grpSpPr>
          <a:xfrm>
            <a:off x="5321184" y="4092392"/>
            <a:ext cx="2151272" cy="856070"/>
            <a:chOff x="6048048" y="0"/>
            <a:chExt cx="2151272" cy="856070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7FE3100-14BE-D776-89B1-8B4CD68DA1DD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ZoneTexte 31">
              <a:extLst>
                <a:ext uri="{FF2B5EF4-FFF2-40B4-BE49-F238E27FC236}">
                  <a16:creationId xmlns:a16="http://schemas.microsoft.com/office/drawing/2014/main" id="{5FC66FE0-CA64-DE9E-A88C-489E404D0DC5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HVAC &amp; ELECTRICAL INSTALLATIONS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J. Gomez, G. Rouge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SCE-SAM-IN</a:t>
              </a:r>
            </a:p>
          </p:txBody>
        </p:sp>
      </p:grpSp>
      <p:grpSp>
        <p:nvGrpSpPr>
          <p:cNvPr id="114" name="Groupe 35">
            <a:extLst>
              <a:ext uri="{FF2B5EF4-FFF2-40B4-BE49-F238E27FC236}">
                <a16:creationId xmlns:a16="http://schemas.microsoft.com/office/drawing/2014/main" id="{C6FCD62C-E9BE-9A47-2AEB-014A3C5DA112}"/>
              </a:ext>
            </a:extLst>
          </p:cNvPr>
          <p:cNvGrpSpPr/>
          <p:nvPr/>
        </p:nvGrpSpPr>
        <p:grpSpPr>
          <a:xfrm>
            <a:off x="5321184" y="5125432"/>
            <a:ext cx="2151272" cy="856070"/>
            <a:chOff x="6048048" y="0"/>
            <a:chExt cx="2151272" cy="856070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395193F-289F-CACA-C597-6DCDDCD575FD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ZoneTexte 37">
              <a:extLst>
                <a:ext uri="{FF2B5EF4-FFF2-40B4-BE49-F238E27FC236}">
                  <a16:creationId xmlns:a16="http://schemas.microsoft.com/office/drawing/2014/main" id="{0A28CF0B-1C54-C794-336F-C19E06DE0103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ACCESS CONTROL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G. Smith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EN-AA-AC</a:t>
              </a:r>
            </a:p>
          </p:txBody>
        </p:sp>
      </p:grpSp>
      <p:grpSp>
        <p:nvGrpSpPr>
          <p:cNvPr id="117" name="Groupe 38">
            <a:extLst>
              <a:ext uri="{FF2B5EF4-FFF2-40B4-BE49-F238E27FC236}">
                <a16:creationId xmlns:a16="http://schemas.microsoft.com/office/drawing/2014/main" id="{3CF06D35-AD9A-F18D-4536-FDD69AE05159}"/>
              </a:ext>
            </a:extLst>
          </p:cNvPr>
          <p:cNvGrpSpPr/>
          <p:nvPr/>
        </p:nvGrpSpPr>
        <p:grpSpPr>
          <a:xfrm>
            <a:off x="3065075" y="4079347"/>
            <a:ext cx="2151272" cy="856070"/>
            <a:chOff x="6048048" y="0"/>
            <a:chExt cx="2151272" cy="856070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AEBD0817-326F-0526-3501-9D77B8BBB22C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ZoneTexte 40">
              <a:extLst>
                <a:ext uri="{FF2B5EF4-FFF2-40B4-BE49-F238E27FC236}">
                  <a16:creationId xmlns:a16="http://schemas.microsoft.com/office/drawing/2014/main" id="{B7A000E3-62AD-53DA-AB07-60C5220D343A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CIVIL ENGINEERING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A. Martinez / </a:t>
              </a:r>
              <a:r>
                <a:rPr lang="fr-CH" sz="1200" kern="1200" dirty="0" err="1"/>
                <a:t>F.Cesca</a:t>
              </a:r>
              <a:endParaRPr lang="fr-CH" sz="1200" kern="1200" dirty="0"/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SCE-SAM</a:t>
              </a:r>
            </a:p>
          </p:txBody>
        </p:sp>
      </p:grpSp>
      <p:grpSp>
        <p:nvGrpSpPr>
          <p:cNvPr id="120" name="Groupe 41">
            <a:extLst>
              <a:ext uri="{FF2B5EF4-FFF2-40B4-BE49-F238E27FC236}">
                <a16:creationId xmlns:a16="http://schemas.microsoft.com/office/drawing/2014/main" id="{AF01CCF0-F81F-9B59-E9FC-2B60794E5282}"/>
              </a:ext>
            </a:extLst>
          </p:cNvPr>
          <p:cNvGrpSpPr/>
          <p:nvPr/>
        </p:nvGrpSpPr>
        <p:grpSpPr>
          <a:xfrm>
            <a:off x="331904" y="4403495"/>
            <a:ext cx="2211284" cy="898119"/>
            <a:chOff x="5988036" y="-42049"/>
            <a:chExt cx="2211284" cy="898119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3DD9FBF-FD69-5A73-746E-44B02ED13C8A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ZoneTexte 43">
              <a:extLst>
                <a:ext uri="{FF2B5EF4-FFF2-40B4-BE49-F238E27FC236}">
                  <a16:creationId xmlns:a16="http://schemas.microsoft.com/office/drawing/2014/main" id="{972B881D-1D8F-9E6D-AC3D-900AE5E93F9C}"/>
                </a:ext>
              </a:extLst>
            </p:cNvPr>
            <p:cNvSpPr txBox="1"/>
            <p:nvPr/>
          </p:nvSpPr>
          <p:spPr>
            <a:xfrm>
              <a:off x="5988036" y="-42049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SAFETY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D. Tshilumba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HSE-OHS</a:t>
              </a:r>
            </a:p>
          </p:txBody>
        </p:sp>
      </p:grpSp>
      <p:grpSp>
        <p:nvGrpSpPr>
          <p:cNvPr id="123" name="Groupe 44">
            <a:extLst>
              <a:ext uri="{FF2B5EF4-FFF2-40B4-BE49-F238E27FC236}">
                <a16:creationId xmlns:a16="http://schemas.microsoft.com/office/drawing/2014/main" id="{860B8034-8DD3-DECF-B284-2683188A5ADA}"/>
              </a:ext>
            </a:extLst>
          </p:cNvPr>
          <p:cNvGrpSpPr/>
          <p:nvPr/>
        </p:nvGrpSpPr>
        <p:grpSpPr>
          <a:xfrm>
            <a:off x="397275" y="2629274"/>
            <a:ext cx="2151272" cy="856070"/>
            <a:chOff x="6048048" y="0"/>
            <a:chExt cx="2151272" cy="856070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B3679063-D60D-B363-D854-8B006E08DF3B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ZoneTexte 46">
              <a:extLst>
                <a:ext uri="{FF2B5EF4-FFF2-40B4-BE49-F238E27FC236}">
                  <a16:creationId xmlns:a16="http://schemas.microsoft.com/office/drawing/2014/main" id="{2A0BCD03-2F1E-3033-28C3-63E79F9ED3B7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PROCUREMENT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S. Magnan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IPT-PI</a:t>
              </a:r>
            </a:p>
          </p:txBody>
        </p:sp>
      </p:grpSp>
      <p:grpSp>
        <p:nvGrpSpPr>
          <p:cNvPr id="126" name="Groupe 48">
            <a:extLst>
              <a:ext uri="{FF2B5EF4-FFF2-40B4-BE49-F238E27FC236}">
                <a16:creationId xmlns:a16="http://schemas.microsoft.com/office/drawing/2014/main" id="{8AE9568B-81D5-21F4-E0AB-13033EEAEFF0}"/>
              </a:ext>
            </a:extLst>
          </p:cNvPr>
          <p:cNvGrpSpPr/>
          <p:nvPr/>
        </p:nvGrpSpPr>
        <p:grpSpPr>
          <a:xfrm>
            <a:off x="7555237" y="5143016"/>
            <a:ext cx="2151272" cy="856070"/>
            <a:chOff x="6048048" y="0"/>
            <a:chExt cx="2151272" cy="856070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F40721BA-F33C-D771-E0B0-FC25A160839F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ZoneTexte 50">
              <a:extLst>
                <a:ext uri="{FF2B5EF4-FFF2-40B4-BE49-F238E27FC236}">
                  <a16:creationId xmlns:a16="http://schemas.microsoft.com/office/drawing/2014/main" id="{C12FA5EB-18BC-C011-A114-48917230B68C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INFORMATION TECHNOLOGY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M.A. Denis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IT-CS-DO</a:t>
              </a:r>
            </a:p>
          </p:txBody>
        </p:sp>
      </p:grpSp>
      <p:grpSp>
        <p:nvGrpSpPr>
          <p:cNvPr id="132" name="Groupe 61">
            <a:extLst>
              <a:ext uri="{FF2B5EF4-FFF2-40B4-BE49-F238E27FC236}">
                <a16:creationId xmlns:a16="http://schemas.microsoft.com/office/drawing/2014/main" id="{FA495B03-F694-C1A8-4E1B-90B9A072974C}"/>
              </a:ext>
            </a:extLst>
          </p:cNvPr>
          <p:cNvGrpSpPr/>
          <p:nvPr/>
        </p:nvGrpSpPr>
        <p:grpSpPr>
          <a:xfrm>
            <a:off x="327367" y="3495360"/>
            <a:ext cx="2211284" cy="898119"/>
            <a:chOff x="5988036" y="-42049"/>
            <a:chExt cx="2211284" cy="898119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2D0113D9-30AA-290B-BA8C-ABDE179C52FF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4" name="ZoneTexte 63">
              <a:extLst>
                <a:ext uri="{FF2B5EF4-FFF2-40B4-BE49-F238E27FC236}">
                  <a16:creationId xmlns:a16="http://schemas.microsoft.com/office/drawing/2014/main" id="{73884134-4FD5-1C49-59D9-7B9F3F3BFEAB}"/>
                </a:ext>
              </a:extLst>
            </p:cNvPr>
            <p:cNvSpPr txBox="1"/>
            <p:nvPr/>
          </p:nvSpPr>
          <p:spPr>
            <a:xfrm>
              <a:off x="5988036" y="-42049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ENVIRONMENT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S. Schadegg, J,P, Bergoeing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HSE-ENV</a:t>
              </a:r>
            </a:p>
          </p:txBody>
        </p:sp>
      </p:grpSp>
      <p:sp>
        <p:nvSpPr>
          <p:cNvPr id="137" name="ZoneTexte 79">
            <a:extLst>
              <a:ext uri="{FF2B5EF4-FFF2-40B4-BE49-F238E27FC236}">
                <a16:creationId xmlns:a16="http://schemas.microsoft.com/office/drawing/2014/main" id="{88B83E09-C81E-8F86-8BF4-0C341FC4F916}"/>
              </a:ext>
            </a:extLst>
          </p:cNvPr>
          <p:cNvSpPr txBox="1"/>
          <p:nvPr/>
        </p:nvSpPr>
        <p:spPr bwMode="auto">
          <a:xfrm>
            <a:off x="4788619" y="4686852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WP1</a:t>
            </a:r>
          </a:p>
        </p:txBody>
      </p:sp>
      <p:sp>
        <p:nvSpPr>
          <p:cNvPr id="139" name="ZoneTexte 81">
            <a:extLst>
              <a:ext uri="{FF2B5EF4-FFF2-40B4-BE49-F238E27FC236}">
                <a16:creationId xmlns:a16="http://schemas.microsoft.com/office/drawing/2014/main" id="{6A0F334B-E1E3-6800-20DA-EF98EF1089C4}"/>
              </a:ext>
            </a:extLst>
          </p:cNvPr>
          <p:cNvSpPr txBox="1"/>
          <p:nvPr/>
        </p:nvSpPr>
        <p:spPr bwMode="auto">
          <a:xfrm>
            <a:off x="11458868" y="4671532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WP4</a:t>
            </a:r>
          </a:p>
        </p:txBody>
      </p:sp>
      <p:sp>
        <p:nvSpPr>
          <p:cNvPr id="140" name="ZoneTexte 82">
            <a:extLst>
              <a:ext uri="{FF2B5EF4-FFF2-40B4-BE49-F238E27FC236}">
                <a16:creationId xmlns:a16="http://schemas.microsoft.com/office/drawing/2014/main" id="{EFF4CE61-BBD0-230D-067C-C5275928EBEC}"/>
              </a:ext>
            </a:extLst>
          </p:cNvPr>
          <p:cNvSpPr txBox="1"/>
          <p:nvPr/>
        </p:nvSpPr>
        <p:spPr bwMode="auto">
          <a:xfrm>
            <a:off x="9244685" y="4766152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WP3</a:t>
            </a:r>
          </a:p>
        </p:txBody>
      </p:sp>
      <p:sp>
        <p:nvSpPr>
          <p:cNvPr id="141" name="ZoneTexte 83">
            <a:extLst>
              <a:ext uri="{FF2B5EF4-FFF2-40B4-BE49-F238E27FC236}">
                <a16:creationId xmlns:a16="http://schemas.microsoft.com/office/drawing/2014/main" id="{18102FB4-5E3D-2EE0-6542-C827E1BB6685}"/>
              </a:ext>
            </a:extLst>
          </p:cNvPr>
          <p:cNvSpPr txBox="1"/>
          <p:nvPr/>
        </p:nvSpPr>
        <p:spPr bwMode="auto">
          <a:xfrm>
            <a:off x="4744540" y="5699455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WP5</a:t>
            </a:r>
          </a:p>
        </p:txBody>
      </p:sp>
      <p:sp>
        <p:nvSpPr>
          <p:cNvPr id="142" name="ZoneTexte 84">
            <a:extLst>
              <a:ext uri="{FF2B5EF4-FFF2-40B4-BE49-F238E27FC236}">
                <a16:creationId xmlns:a16="http://schemas.microsoft.com/office/drawing/2014/main" id="{8A8ADBF5-54AC-F7BB-8C7C-8BF4095CB672}"/>
              </a:ext>
            </a:extLst>
          </p:cNvPr>
          <p:cNvSpPr txBox="1"/>
          <p:nvPr/>
        </p:nvSpPr>
        <p:spPr bwMode="auto">
          <a:xfrm>
            <a:off x="7000649" y="5719892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WP6</a:t>
            </a:r>
          </a:p>
        </p:txBody>
      </p:sp>
      <p:sp>
        <p:nvSpPr>
          <p:cNvPr id="143" name="ZoneTexte 85">
            <a:extLst>
              <a:ext uri="{FF2B5EF4-FFF2-40B4-BE49-F238E27FC236}">
                <a16:creationId xmlns:a16="http://schemas.microsoft.com/office/drawing/2014/main" id="{CD080A80-03FA-72F4-A111-D6539424476B}"/>
              </a:ext>
            </a:extLst>
          </p:cNvPr>
          <p:cNvSpPr txBox="1"/>
          <p:nvPr/>
        </p:nvSpPr>
        <p:spPr bwMode="auto">
          <a:xfrm>
            <a:off x="9260534" y="5737476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WP7</a:t>
            </a:r>
          </a:p>
        </p:txBody>
      </p:sp>
      <p:sp>
        <p:nvSpPr>
          <p:cNvPr id="144" name="ZoneTexte 86">
            <a:extLst>
              <a:ext uri="{FF2B5EF4-FFF2-40B4-BE49-F238E27FC236}">
                <a16:creationId xmlns:a16="http://schemas.microsoft.com/office/drawing/2014/main" id="{8F725E4D-311E-2D1A-C465-65A4FE971044}"/>
              </a:ext>
            </a:extLst>
          </p:cNvPr>
          <p:cNvSpPr txBox="1"/>
          <p:nvPr/>
        </p:nvSpPr>
        <p:spPr bwMode="auto">
          <a:xfrm>
            <a:off x="6929697" y="4671335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WP2</a:t>
            </a:r>
          </a:p>
        </p:txBody>
      </p:sp>
      <p:grpSp>
        <p:nvGrpSpPr>
          <p:cNvPr id="145" name="Groupe 55">
            <a:extLst>
              <a:ext uri="{FF2B5EF4-FFF2-40B4-BE49-F238E27FC236}">
                <a16:creationId xmlns:a16="http://schemas.microsoft.com/office/drawing/2014/main" id="{E6E744DE-D966-5763-9AC1-1DF0ADDA2054}"/>
              </a:ext>
            </a:extLst>
          </p:cNvPr>
          <p:cNvGrpSpPr/>
          <p:nvPr/>
        </p:nvGrpSpPr>
        <p:grpSpPr>
          <a:xfrm>
            <a:off x="400696" y="5363819"/>
            <a:ext cx="2151272" cy="856070"/>
            <a:chOff x="6048048" y="0"/>
            <a:chExt cx="2151272" cy="856070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82D14B74-B205-3859-F5CC-F435FEC9D1CC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ZoneTexte 57">
              <a:extLst>
                <a:ext uri="{FF2B5EF4-FFF2-40B4-BE49-F238E27FC236}">
                  <a16:creationId xmlns:a16="http://schemas.microsoft.com/office/drawing/2014/main" id="{2226F8C2-B213-1083-0693-D1A2D430ABF3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SAFETY COORDINATOR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J,M. Jounin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APAVE</a:t>
              </a:r>
            </a:p>
          </p:txBody>
        </p:sp>
      </p:grpSp>
      <p:cxnSp>
        <p:nvCxnSpPr>
          <p:cNvPr id="69" name="Connecteur droit 65">
            <a:extLst>
              <a:ext uri="{FF2B5EF4-FFF2-40B4-BE49-F238E27FC236}">
                <a16:creationId xmlns:a16="http://schemas.microsoft.com/office/drawing/2014/main" id="{D781A93E-700F-99AD-039F-5A949F1FF231}"/>
              </a:ext>
            </a:extLst>
          </p:cNvPr>
          <p:cNvCxnSpPr>
            <a:cxnSpLocks/>
          </p:cNvCxnSpPr>
          <p:nvPr/>
        </p:nvCxnSpPr>
        <p:spPr>
          <a:xfrm>
            <a:off x="2688853" y="1294518"/>
            <a:ext cx="0" cy="4942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e 44">
            <a:extLst>
              <a:ext uri="{FF2B5EF4-FFF2-40B4-BE49-F238E27FC236}">
                <a16:creationId xmlns:a16="http://schemas.microsoft.com/office/drawing/2014/main" id="{17F54C6E-C908-93A4-6F0D-DE3C2FFE881A}"/>
              </a:ext>
            </a:extLst>
          </p:cNvPr>
          <p:cNvGrpSpPr/>
          <p:nvPr/>
        </p:nvGrpSpPr>
        <p:grpSpPr>
          <a:xfrm>
            <a:off x="416336" y="1260793"/>
            <a:ext cx="2151272" cy="377115"/>
            <a:chOff x="6048048" y="0"/>
            <a:chExt cx="2151272" cy="377115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B58F45A-A3ED-7492-35C6-7916335EB7D0}"/>
                </a:ext>
              </a:extLst>
            </p:cNvPr>
            <p:cNvSpPr/>
            <p:nvPr/>
          </p:nvSpPr>
          <p:spPr>
            <a:xfrm>
              <a:off x="6048048" y="0"/>
              <a:ext cx="2151272" cy="3771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ZoneTexte 46">
              <a:extLst>
                <a:ext uri="{FF2B5EF4-FFF2-40B4-BE49-F238E27FC236}">
                  <a16:creationId xmlns:a16="http://schemas.microsoft.com/office/drawing/2014/main" id="{C7144711-4100-3363-24B8-9369388AE099}"/>
                </a:ext>
              </a:extLst>
            </p:cNvPr>
            <p:cNvSpPr txBox="1"/>
            <p:nvPr/>
          </p:nvSpPr>
          <p:spPr>
            <a:xfrm>
              <a:off x="6048048" y="0"/>
              <a:ext cx="2151272" cy="3771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100" b="1" kern="1200" dirty="0"/>
                <a:t>DRAWING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100" kern="1200" dirty="0"/>
                <a:t>R. Mercanton</a:t>
              </a:r>
            </a:p>
          </p:txBody>
        </p:sp>
      </p:grpSp>
      <p:grpSp>
        <p:nvGrpSpPr>
          <p:cNvPr id="84" name="Groupe 48">
            <a:extLst>
              <a:ext uri="{FF2B5EF4-FFF2-40B4-BE49-F238E27FC236}">
                <a16:creationId xmlns:a16="http://schemas.microsoft.com/office/drawing/2014/main" id="{D7531F14-22C8-96E9-1543-73CDBEB56351}"/>
              </a:ext>
            </a:extLst>
          </p:cNvPr>
          <p:cNvGrpSpPr/>
          <p:nvPr/>
        </p:nvGrpSpPr>
        <p:grpSpPr>
          <a:xfrm>
            <a:off x="9789290" y="1648259"/>
            <a:ext cx="2926963" cy="4339348"/>
            <a:chOff x="6048048" y="-3613721"/>
            <a:chExt cx="2926963" cy="4469791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4B636CD-3817-AB18-58F3-11B7DB89B9F6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ZoneTexte 50">
              <a:extLst>
                <a:ext uri="{FF2B5EF4-FFF2-40B4-BE49-F238E27FC236}">
                  <a16:creationId xmlns:a16="http://schemas.microsoft.com/office/drawing/2014/main" id="{54D2A600-24B5-522C-E75E-F177898ED330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>
                  <a:solidFill>
                    <a:schemeClr val="bg1"/>
                  </a:solidFill>
                </a:rPr>
                <a:t>TRAVELLING CRANE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>
                  <a:solidFill>
                    <a:schemeClr val="bg1"/>
                  </a:solidFill>
                </a:rPr>
                <a:t>R. Rinaldesi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>
                  <a:solidFill>
                    <a:schemeClr val="bg1"/>
                  </a:solidFill>
                </a:rPr>
                <a:t>EN-HE</a:t>
              </a:r>
            </a:p>
          </p:txBody>
        </p:sp>
        <p:sp>
          <p:nvSpPr>
            <p:cNvPr id="13" name="ZoneTexte 50">
              <a:extLst>
                <a:ext uri="{FF2B5EF4-FFF2-40B4-BE49-F238E27FC236}">
                  <a16:creationId xmlns:a16="http://schemas.microsoft.com/office/drawing/2014/main" id="{F93BE3AE-407B-6E2F-9319-15E8F708A935}"/>
                </a:ext>
              </a:extLst>
            </p:cNvPr>
            <p:cNvSpPr txBox="1"/>
            <p:nvPr/>
          </p:nvSpPr>
          <p:spPr>
            <a:xfrm>
              <a:off x="6823739" y="-3613721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MAINTENANCE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G. Genamy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SCE-SAM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F416ACD-A9A6-7B07-747B-1F7BFEC2E297}"/>
              </a:ext>
            </a:extLst>
          </p:cNvPr>
          <p:cNvSpPr txBox="1"/>
          <p:nvPr/>
        </p:nvSpPr>
        <p:spPr bwMode="auto">
          <a:xfrm>
            <a:off x="8688287" y="1212014"/>
            <a:ext cx="33013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Steering Committee meetings (2/y) attended by:</a:t>
            </a:r>
          </a:p>
          <a:p>
            <a:r>
              <a:rPr lang="en-GB" sz="1100" dirty="0"/>
              <a:t>Budget Control</a:t>
            </a:r>
          </a:p>
          <a:p>
            <a:r>
              <a:rPr lang="en-GB" sz="1100" dirty="0"/>
              <a:t>PL, DPL, and invited WP leaders</a:t>
            </a:r>
          </a:p>
          <a:p>
            <a:endParaRPr lang="en-GB" sz="1100" dirty="0"/>
          </a:p>
        </p:txBody>
      </p:sp>
      <p:sp>
        <p:nvSpPr>
          <p:cNvPr id="89" name="ZoneTexte 85">
            <a:extLst>
              <a:ext uri="{FF2B5EF4-FFF2-40B4-BE49-F238E27FC236}">
                <a16:creationId xmlns:a16="http://schemas.microsoft.com/office/drawing/2014/main" id="{44DC8D5E-8C0E-D360-3A51-15CCB0CABE74}"/>
              </a:ext>
            </a:extLst>
          </p:cNvPr>
          <p:cNvSpPr txBox="1"/>
          <p:nvPr/>
        </p:nvSpPr>
        <p:spPr bwMode="auto">
          <a:xfrm>
            <a:off x="11475593" y="5699455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350946-B4D7-1392-B7E4-17BADA34F6BF}"/>
              </a:ext>
            </a:extLst>
          </p:cNvPr>
          <p:cNvSpPr txBox="1"/>
          <p:nvPr/>
        </p:nvSpPr>
        <p:spPr bwMode="auto">
          <a:xfrm>
            <a:off x="6028637" y="1004442"/>
            <a:ext cx="2582997" cy="126188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dirty="0">
                <a:solidFill>
                  <a:schemeClr val="bg1"/>
                </a:solidFill>
              </a:rPr>
              <a:t>Steering Committee</a:t>
            </a:r>
          </a:p>
          <a:p>
            <a:pPr lvl="0" algn="ctr"/>
            <a:r>
              <a:rPr lang="en-GB" sz="1200" dirty="0">
                <a:solidFill>
                  <a:schemeClr val="bg1"/>
                </a:solidFill>
              </a:rPr>
              <a:t>M. Capeans (SCE) – Chair</a:t>
            </a:r>
          </a:p>
          <a:p>
            <a:pPr lvl="0" algn="ctr"/>
            <a:r>
              <a:rPr lang="en-GB" sz="1200" dirty="0">
                <a:solidFill>
                  <a:schemeClr val="bg1"/>
                </a:solidFill>
              </a:rPr>
              <a:t>W. Salter (IT/FA)</a:t>
            </a:r>
          </a:p>
          <a:p>
            <a:pPr lvl="0" algn="ctr"/>
            <a:r>
              <a:rPr lang="en-GB" sz="1200" dirty="0" err="1">
                <a:solidFill>
                  <a:schemeClr val="bg1"/>
                </a:solidFill>
              </a:rPr>
              <a:t>S.Deleval</a:t>
            </a:r>
            <a:r>
              <a:rPr lang="en-GB" sz="1200" dirty="0">
                <a:solidFill>
                  <a:schemeClr val="bg1"/>
                </a:solidFill>
              </a:rPr>
              <a:t> (EN)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N. Bellegarde (ATS-DO)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M. </a:t>
            </a:r>
            <a:r>
              <a:rPr lang="en-GB" sz="1200" dirty="0" err="1">
                <a:solidFill>
                  <a:schemeClr val="bg1"/>
                </a:solidFill>
              </a:rPr>
              <a:t>Vadon</a:t>
            </a:r>
            <a:r>
              <a:rPr lang="en-GB" sz="1200" dirty="0">
                <a:solidFill>
                  <a:schemeClr val="bg1"/>
                </a:solidFill>
              </a:rPr>
              <a:t> (SCE/DOD)</a:t>
            </a:r>
          </a:p>
        </p:txBody>
      </p:sp>
      <p:grpSp>
        <p:nvGrpSpPr>
          <p:cNvPr id="8" name="Groupe 48">
            <a:extLst>
              <a:ext uri="{FF2B5EF4-FFF2-40B4-BE49-F238E27FC236}">
                <a16:creationId xmlns:a16="http://schemas.microsoft.com/office/drawing/2014/main" id="{416BC5D9-2A9D-6800-314E-F458C8A79046}"/>
              </a:ext>
            </a:extLst>
          </p:cNvPr>
          <p:cNvGrpSpPr/>
          <p:nvPr/>
        </p:nvGrpSpPr>
        <p:grpSpPr>
          <a:xfrm>
            <a:off x="9815161" y="3056372"/>
            <a:ext cx="2151272" cy="856070"/>
            <a:chOff x="6048048" y="0"/>
            <a:chExt cx="2151272" cy="8560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1F841AA-FC20-B23B-6023-1ADFFA022677}"/>
                </a:ext>
              </a:extLst>
            </p:cNvPr>
            <p:cNvSpPr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ZoneTexte 50">
              <a:extLst>
                <a:ext uri="{FF2B5EF4-FFF2-40B4-BE49-F238E27FC236}">
                  <a16:creationId xmlns:a16="http://schemas.microsoft.com/office/drawing/2014/main" id="{BD66979D-81F0-F82B-738A-740963E550AE}"/>
                </a:ext>
              </a:extLst>
            </p:cNvPr>
            <p:cNvSpPr txBox="1"/>
            <p:nvPr/>
          </p:nvSpPr>
          <p:spPr>
            <a:xfrm>
              <a:off x="6048048" y="0"/>
              <a:ext cx="2151272" cy="8560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b="1" kern="1200" dirty="0"/>
                <a:t>MAINTENANCE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G. Genamy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CH" sz="1200" kern="1200" dirty="0"/>
                <a:t>SCE-SAM</a:t>
              </a:r>
            </a:p>
          </p:txBody>
        </p:sp>
      </p:grpSp>
      <p:sp>
        <p:nvSpPr>
          <p:cNvPr id="11" name="ZoneTexte 85">
            <a:extLst>
              <a:ext uri="{FF2B5EF4-FFF2-40B4-BE49-F238E27FC236}">
                <a16:creationId xmlns:a16="http://schemas.microsoft.com/office/drawing/2014/main" id="{054502C0-9B9D-9939-9BE5-7CDC88DBD957}"/>
              </a:ext>
            </a:extLst>
          </p:cNvPr>
          <p:cNvSpPr txBox="1"/>
          <p:nvPr/>
        </p:nvSpPr>
        <p:spPr bwMode="auto">
          <a:xfrm>
            <a:off x="11428291" y="3662308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6449A1-762B-D334-C109-D988B88B3B5E}"/>
              </a:ext>
            </a:extLst>
          </p:cNvPr>
          <p:cNvSpPr/>
          <p:nvPr/>
        </p:nvSpPr>
        <p:spPr>
          <a:xfrm>
            <a:off x="9738670" y="3949358"/>
            <a:ext cx="2333994" cy="9603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47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C92AE-2C24-E45F-2385-6E8E0C2C7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460D44-22E5-6BB4-33B6-F5CC73A38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776 ARCECLIMA Project </a:t>
            </a:r>
            <a:r>
              <a:rPr lang="en-US" dirty="0" err="1"/>
              <a:t>Organisation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2E79A-8C65-68FE-0C35-E78C58C2D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DB3DA5-38FF-0FE0-6D7C-FD67CE6EC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759" y="906464"/>
            <a:ext cx="9526482" cy="541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60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669107E733704F991D19C2EB5F4B79" ma:contentTypeVersion="2" ma:contentTypeDescription="Create a new document." ma:contentTypeScope="" ma:versionID="e9a727de2043eec7f3ae07fd87842f97">
  <xsd:schema xmlns:xsd="http://www.w3.org/2001/XMLSchema" xmlns:xs="http://www.w3.org/2001/XMLSchema" xmlns:p="http://schemas.microsoft.com/office/2006/metadata/properties" xmlns:ns3="741d247c-4378-440d-a7af-26b82e878b6f" targetNamespace="http://schemas.microsoft.com/office/2006/metadata/properties" ma:root="true" ma:fieldsID="16a82e85e60d374848de011e8162cf1d" ns3:_="">
    <xsd:import namespace="741d247c-4378-440d-a7af-26b82e878b6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d247c-4378-440d-a7af-26b82e878b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9FCD7D-C2E1-4AED-8D23-C97EE2EAE7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1d247c-4378-440d-a7af-26b82e878b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510364-8428-4984-9B51-996A47A6149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41d247c-4378-440d-a7af-26b82e878b6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72D204F-BD23-4CAA-900D-4A962C6E92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9278</TotalTime>
  <Words>1630</Words>
  <Application>Microsoft Office PowerPoint</Application>
  <DocSecurity>0</DocSecurity>
  <PresentationFormat>Widescreen</PresentationFormat>
  <Paragraphs>357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Courier New</vt:lpstr>
      <vt:lpstr>Symbol</vt:lpstr>
      <vt:lpstr>Times</vt:lpstr>
      <vt:lpstr>Times New Roman</vt:lpstr>
      <vt:lpstr>Trebuchet MS</vt:lpstr>
      <vt:lpstr>Office Theme</vt:lpstr>
      <vt:lpstr>Sustainable Heating Plant in Prévessin (B.776) SCE Coordination meeting n1</vt:lpstr>
      <vt:lpstr>Outline</vt:lpstr>
      <vt:lpstr>Technical Description </vt:lpstr>
      <vt:lpstr>Presentation of the project WP1 </vt:lpstr>
      <vt:lpstr>PowerPoint Presentation</vt:lpstr>
      <vt:lpstr>PowerPoint Presentation</vt:lpstr>
      <vt:lpstr>PowerPoint Presentation</vt:lpstr>
      <vt:lpstr>776 CERN Project Organisation</vt:lpstr>
      <vt:lpstr>776 ARCECLIMA Project Organisation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Documentation</vt:lpstr>
      <vt:lpstr>776 Project Schedule</vt:lpstr>
      <vt:lpstr>PowerPoint Presentation</vt:lpstr>
      <vt:lpstr>776 Studies Schedule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Guillaume Fernand Rouge</cp:lastModifiedBy>
  <cp:revision>313</cp:revision>
  <dcterms:created xsi:type="dcterms:W3CDTF">2020-12-02T13:10:03Z</dcterms:created>
  <dcterms:modified xsi:type="dcterms:W3CDTF">2024-04-05T07:47:48Z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0x010100B9669107E733704F991D19C2EB5F4B79</vt:lpwstr>
  </property>
</Properties>
</file>