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195" r:id="rId1"/>
  </p:sldMasterIdLst>
  <p:sldIdLst>
    <p:sldId id="256" r:id="rId2"/>
    <p:sldId id="257" r:id="rId3"/>
    <p:sldId id="258" r:id="rId4"/>
    <p:sldId id="262" r:id="rId5"/>
    <p:sldId id="266" r:id="rId6"/>
    <p:sldId id="260" r:id="rId7"/>
    <p:sldId id="263" r:id="rId8"/>
    <p:sldId id="267" r:id="rId9"/>
    <p:sldId id="268" r:id="rId10"/>
    <p:sldId id="269" r:id="rId11"/>
    <p:sldId id="261" r:id="rId12"/>
    <p:sldId id="264" r:id="rId13"/>
    <p:sldId id="270" r:id="rId14"/>
    <p:sldId id="271" r:id="rId15"/>
    <p:sldId id="272" r:id="rId16"/>
    <p:sldId id="265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77"/>
    <p:restoredTop sz="94715"/>
  </p:normalViewPr>
  <p:slideViewPr>
    <p:cSldViewPr snapToGrid="0">
      <p:cViewPr varScale="1">
        <p:scale>
          <a:sx n="118" d="100"/>
          <a:sy n="118" d="100"/>
        </p:scale>
        <p:origin x="82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768F5CD0-6F88-1D4C-8B38-C540BF1B30DC}" type="datetimeFigureOut">
              <a:rPr lang="en-US" smtClean="0"/>
              <a:t>5/27/24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BF26F53F-417C-8C4C-9A88-AD470EC97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360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F5CD0-6F88-1D4C-8B38-C540BF1B30DC}" type="datetimeFigureOut">
              <a:rPr lang="en-US" smtClean="0"/>
              <a:t>5/27/24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6F53F-417C-8C4C-9A88-AD470EC97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586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768F5CD0-6F88-1D4C-8B38-C540BF1B30DC}" type="datetimeFigureOut">
              <a:rPr lang="en-US" smtClean="0"/>
              <a:t>5/27/24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BF26F53F-417C-8C4C-9A88-AD470EC97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99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F5CD0-6F88-1D4C-8B38-C540BF1B30DC}" type="datetimeFigureOut">
              <a:rPr lang="en-US" smtClean="0"/>
              <a:t>5/27/24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6F53F-417C-8C4C-9A88-AD470EC97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011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768F5CD0-6F88-1D4C-8B38-C540BF1B30DC}" type="datetimeFigureOut">
              <a:rPr lang="en-US" smtClean="0"/>
              <a:t>5/27/24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BF26F53F-417C-8C4C-9A88-AD470EC97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616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768F5CD0-6F88-1D4C-8B38-C540BF1B30DC}" type="datetimeFigureOut">
              <a:rPr lang="en-US" smtClean="0"/>
              <a:t>5/27/24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BF26F53F-417C-8C4C-9A88-AD470EC97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6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768F5CD0-6F88-1D4C-8B38-C540BF1B30DC}" type="datetimeFigureOut">
              <a:rPr lang="en-US" smtClean="0"/>
              <a:t>5/27/24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BF26F53F-417C-8C4C-9A88-AD470EC97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897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F5CD0-6F88-1D4C-8B38-C540BF1B30DC}" type="datetimeFigureOut">
              <a:rPr lang="en-US" smtClean="0"/>
              <a:t>5/27/24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6F53F-417C-8C4C-9A88-AD470EC97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084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768F5CD0-6F88-1D4C-8B38-C540BF1B30DC}" type="datetimeFigureOut">
              <a:rPr lang="en-US" smtClean="0"/>
              <a:t>5/27/24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BF26F53F-417C-8C4C-9A88-AD470EC97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484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F5CD0-6F88-1D4C-8B38-C540BF1B30DC}" type="datetimeFigureOut">
              <a:rPr lang="en-US" smtClean="0"/>
              <a:t>5/27/24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6F53F-417C-8C4C-9A88-AD470EC97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627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768F5CD0-6F88-1D4C-8B38-C540BF1B30DC}" type="datetimeFigureOut">
              <a:rPr lang="en-US" smtClean="0"/>
              <a:t>5/27/24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BF26F53F-417C-8C4C-9A88-AD470EC97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086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8F5CD0-6F88-1D4C-8B38-C540BF1B30DC}" type="datetimeFigureOut">
              <a:rPr lang="en-US" smtClean="0"/>
              <a:t>5/27/24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26F53F-417C-8C4C-9A88-AD470EC97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084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6" r:id="rId1"/>
    <p:sldLayoutId id="2147484197" r:id="rId2"/>
    <p:sldLayoutId id="2147484198" r:id="rId3"/>
    <p:sldLayoutId id="2147484199" r:id="rId4"/>
    <p:sldLayoutId id="2147484200" r:id="rId5"/>
    <p:sldLayoutId id="2147484201" r:id="rId6"/>
    <p:sldLayoutId id="2147484202" r:id="rId7"/>
    <p:sldLayoutId id="2147484203" r:id="rId8"/>
    <p:sldLayoutId id="2147484204" r:id="rId9"/>
    <p:sldLayoutId id="2147484205" r:id="rId10"/>
    <p:sldLayoutId id="2147484206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0.png"/><Relationship Id="rId7" Type="http://schemas.openxmlformats.org/officeDocument/2006/relationships/image" Target="../media/image23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hyperlink" Target="https://indico.jlab.org/event/693/" TargetMode="Externa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26493/978-961-7055-82-5.61-66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hyperlink" Target="https://doi.org/10.1109/BMEI.2009.5304987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doi.org/10.12659%2FPJR.890745" TargetMode="External"/><Relationship Id="rId5" Type="http://schemas.openxmlformats.org/officeDocument/2006/relationships/image" Target="../media/image5.png"/><Relationship Id="rId10" Type="http://schemas.openxmlformats.org/officeDocument/2006/relationships/hyperlink" Target="https://doi.org/10.1002/mp.14124" TargetMode="External"/><Relationship Id="rId4" Type="http://schemas.openxmlformats.org/officeDocument/2006/relationships/image" Target="../media/image4.png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Rectangle 105">
            <a:extLst>
              <a:ext uri="{FF2B5EF4-FFF2-40B4-BE49-F238E27FC236}">
                <a16:creationId xmlns:a16="http://schemas.microsoft.com/office/drawing/2014/main" id="{B7FF52F0-41C1-43AB-A827-85DF6A06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6C144995-155B-424A-B9F4-F22B71B70C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109" name="Freeform 5">
              <a:extLst>
                <a:ext uri="{FF2B5EF4-FFF2-40B4-BE49-F238E27FC236}">
                  <a16:creationId xmlns:a16="http://schemas.microsoft.com/office/drawing/2014/main" id="{8209302C-6060-4E33-B0FF-231E14ABEB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" name="Freeform 6">
              <a:extLst>
                <a:ext uri="{FF2B5EF4-FFF2-40B4-BE49-F238E27FC236}">
                  <a16:creationId xmlns:a16="http://schemas.microsoft.com/office/drawing/2014/main" id="{1B7CFB76-EC56-4AEC-9C98-2E090DE43F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" name="Freeform 7">
              <a:extLst>
                <a:ext uri="{FF2B5EF4-FFF2-40B4-BE49-F238E27FC236}">
                  <a16:creationId xmlns:a16="http://schemas.microsoft.com/office/drawing/2014/main" id="{B477DDB4-CCA0-4087-A6A1-A2AAE5021C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" name="Freeform 8">
              <a:extLst>
                <a:ext uri="{FF2B5EF4-FFF2-40B4-BE49-F238E27FC236}">
                  <a16:creationId xmlns:a16="http://schemas.microsoft.com/office/drawing/2014/main" id="{D6D89F34-3A58-4580-BD09-33277B5DE2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" name="Freeform 9">
              <a:extLst>
                <a:ext uri="{FF2B5EF4-FFF2-40B4-BE49-F238E27FC236}">
                  <a16:creationId xmlns:a16="http://schemas.microsoft.com/office/drawing/2014/main" id="{B2323A6B-B80D-43C6-9C79-8A543993B5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" name="Freeform 10">
              <a:extLst>
                <a:ext uri="{FF2B5EF4-FFF2-40B4-BE49-F238E27FC236}">
                  <a16:creationId xmlns:a16="http://schemas.microsoft.com/office/drawing/2014/main" id="{34BF7A9F-A77E-438F-B3C2-963039783E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" name="Freeform 11">
              <a:extLst>
                <a:ext uri="{FF2B5EF4-FFF2-40B4-BE49-F238E27FC236}">
                  <a16:creationId xmlns:a16="http://schemas.microsoft.com/office/drawing/2014/main" id="{F5EE77F3-F65B-4C01-91EB-3F45576BFA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" name="Freeform 12">
              <a:extLst>
                <a:ext uri="{FF2B5EF4-FFF2-40B4-BE49-F238E27FC236}">
                  <a16:creationId xmlns:a16="http://schemas.microsoft.com/office/drawing/2014/main" id="{E2A55C6C-6A64-4546-AA40-F2343C11F1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" name="Freeform 13">
              <a:extLst>
                <a:ext uri="{FF2B5EF4-FFF2-40B4-BE49-F238E27FC236}">
                  <a16:creationId xmlns:a16="http://schemas.microsoft.com/office/drawing/2014/main" id="{BBF96922-FB36-4155-A363-5AB6E60F03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8" name="Freeform 14">
              <a:extLst>
                <a:ext uri="{FF2B5EF4-FFF2-40B4-BE49-F238E27FC236}">
                  <a16:creationId xmlns:a16="http://schemas.microsoft.com/office/drawing/2014/main" id="{5BB8D0CC-3FD6-4257-9B8E-8F6B35BAAF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9" name="Freeform 15">
              <a:extLst>
                <a:ext uri="{FF2B5EF4-FFF2-40B4-BE49-F238E27FC236}">
                  <a16:creationId xmlns:a16="http://schemas.microsoft.com/office/drawing/2014/main" id="{59C16BD8-BDED-4F47-9EF4-B9F466D90B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0" name="Freeform 16">
              <a:extLst>
                <a:ext uri="{FF2B5EF4-FFF2-40B4-BE49-F238E27FC236}">
                  <a16:creationId xmlns:a16="http://schemas.microsoft.com/office/drawing/2014/main" id="{687913F5-87F7-499B-9C9A-DB7687145E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1" name="Freeform 17">
              <a:extLst>
                <a:ext uri="{FF2B5EF4-FFF2-40B4-BE49-F238E27FC236}">
                  <a16:creationId xmlns:a16="http://schemas.microsoft.com/office/drawing/2014/main" id="{C1FC0B82-88DF-42A3-9041-1037C9A76B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" name="Freeform 18">
              <a:extLst>
                <a:ext uri="{FF2B5EF4-FFF2-40B4-BE49-F238E27FC236}">
                  <a16:creationId xmlns:a16="http://schemas.microsoft.com/office/drawing/2014/main" id="{1C083223-5759-48E1-B3AE-ADF4C165B0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" name="Freeform 19">
              <a:extLst>
                <a:ext uri="{FF2B5EF4-FFF2-40B4-BE49-F238E27FC236}">
                  <a16:creationId xmlns:a16="http://schemas.microsoft.com/office/drawing/2014/main" id="{A283EA1D-83E3-4469-A48F-58ECE18730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" name="Freeform 20">
              <a:extLst>
                <a:ext uri="{FF2B5EF4-FFF2-40B4-BE49-F238E27FC236}">
                  <a16:creationId xmlns:a16="http://schemas.microsoft.com/office/drawing/2014/main" id="{9C827C81-2FCC-48CE-947D-120E6924BE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" name="Freeform 21">
              <a:extLst>
                <a:ext uri="{FF2B5EF4-FFF2-40B4-BE49-F238E27FC236}">
                  <a16:creationId xmlns:a16="http://schemas.microsoft.com/office/drawing/2014/main" id="{FDB65A24-1E0B-4AEF-8973-DCD5417FB7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6" name="Freeform 22">
              <a:extLst>
                <a:ext uri="{FF2B5EF4-FFF2-40B4-BE49-F238E27FC236}">
                  <a16:creationId xmlns:a16="http://schemas.microsoft.com/office/drawing/2014/main" id="{FD07639F-33B8-42B0-8353-70EFD44BA1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7" name="Freeform 23">
              <a:extLst>
                <a:ext uri="{FF2B5EF4-FFF2-40B4-BE49-F238E27FC236}">
                  <a16:creationId xmlns:a16="http://schemas.microsoft.com/office/drawing/2014/main" id="{4C2C74EF-6FD2-4E2D-84EA-33191D52C0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9" name="Rectangle 128">
            <a:extLst>
              <a:ext uri="{FF2B5EF4-FFF2-40B4-BE49-F238E27FC236}">
                <a16:creationId xmlns:a16="http://schemas.microsoft.com/office/drawing/2014/main" id="{49DB63B5-3AC2-4401-94EF-046358A666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608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5DFC37-7C69-33AA-7BD5-77BE953033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9236" y="1326996"/>
            <a:ext cx="8679915" cy="2965254"/>
          </a:xfrm>
        </p:spPr>
        <p:txBody>
          <a:bodyPr anchor="ctr">
            <a:normAutofit/>
          </a:bodyPr>
          <a:lstStyle/>
          <a:p>
            <a:br>
              <a:rPr lang="en-US" sz="5000" dirty="0">
                <a:solidFill>
                  <a:schemeClr val="tx1"/>
                </a:solidFill>
              </a:rPr>
            </a:br>
            <a:br>
              <a:rPr lang="en-US" sz="5000" dirty="0">
                <a:solidFill>
                  <a:schemeClr val="tx1"/>
                </a:solidFill>
              </a:rPr>
            </a:br>
            <a:r>
              <a:rPr lang="en-US" sz="5000" dirty="0">
                <a:solidFill>
                  <a:schemeClr val="tx1"/>
                </a:solidFill>
              </a:rPr>
              <a:t>Imaging </a:t>
            </a:r>
            <a:br>
              <a:rPr lang="en-US" sz="5000" dirty="0">
                <a:solidFill>
                  <a:schemeClr val="tx1"/>
                </a:solidFill>
              </a:rPr>
            </a:br>
            <a:r>
              <a:rPr lang="en-US" sz="5000" dirty="0">
                <a:solidFill>
                  <a:schemeClr val="tx1"/>
                </a:solidFill>
              </a:rPr>
              <a:t>The Future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ECD077-26DD-FFF7-5508-7EF08F5380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59237" y="5079936"/>
            <a:ext cx="8673427" cy="969087"/>
          </a:xfrm>
          <a:ln>
            <a:noFill/>
            <a:prstDash val="dash"/>
            <a:miter lim="800000"/>
          </a:ln>
        </p:spPr>
        <p:txBody>
          <a:bodyPr anchor="ctr">
            <a:normAutofit/>
          </a:bodyPr>
          <a:lstStyle/>
          <a:p>
            <a:r>
              <a:rPr lang="en-US" sz="2400">
                <a:solidFill>
                  <a:schemeClr val="bg1"/>
                </a:solidFill>
              </a:rPr>
              <a:t>Jeff Buchsbaum</a:t>
            </a:r>
          </a:p>
          <a:p>
            <a:r>
              <a:rPr lang="en-US" sz="2400">
                <a:solidFill>
                  <a:schemeClr val="bg1"/>
                </a:solidFill>
              </a:rPr>
              <a:t>Stella@CERN 2024</a:t>
            </a:r>
          </a:p>
        </p:txBody>
      </p:sp>
      <p:sp>
        <p:nvSpPr>
          <p:cNvPr id="131" name="Isosceles Triangle 130">
            <a:extLst>
              <a:ext uri="{FF2B5EF4-FFF2-40B4-BE49-F238E27FC236}">
                <a16:creationId xmlns:a16="http://schemas.microsoft.com/office/drawing/2014/main" id="{5BF7DBAF-F0AA-4410-8A08-2579C85088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892384" y="4560849"/>
            <a:ext cx="407233" cy="35106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0638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CC157B3-08A9-5D2F-2A51-0DE2D133502C}"/>
              </a:ext>
            </a:extLst>
          </p:cNvPr>
          <p:cNvSpPr txBox="1"/>
          <p:nvPr/>
        </p:nvSpPr>
        <p:spPr>
          <a:xfrm>
            <a:off x="4948089" y="145812"/>
            <a:ext cx="2295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Planning on a CBCT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3BA042-7E49-862C-819D-AD80E41811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2560" y="706593"/>
            <a:ext cx="9824907" cy="494284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53F005E-A4DA-2E24-EE17-3B84F5DEB2F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58480" y="4206499"/>
            <a:ext cx="3870960" cy="2557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262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E20A234D-B9A4-4358-82C4-55B27FDC0E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D6AD3151-F96E-4F8D-9B74-990ABE1831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B3504A37-677D-4553-961E-C8504E1AD8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E1A9F12C-7B47-41B8-9DF3-74E2A72558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AB64BA4D-764E-43AA-B546-158AAB0F28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C13AB19E-C06F-42CE-8C07-8BCE182DA9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057D2BFA-CF18-4381-89A7-ED36243463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D4C422A6-48B9-4629-8FEF-0AA2FCF8AC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44431652-9C96-4555-8585-20ACDFB21A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BA82E172-9439-4927-ABE2-364FD3AA92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id="{9137DE69-451C-4993-8AF3-1DDDD17519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id="{430B95C1-206E-4B3D-85F7-10E2EE73C9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3D23E2F8-938B-4A52-B35F-94F1331E97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A7371A20-A9C7-40DA-BE71-2D23D3F8F4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AD5A9C0B-2DF6-47B7-B7F4-DC52B46652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AA3FFED2-A833-473E-869C-C67C78EF15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DD3136B0-EC59-42D1-AED9-1E7B23AE01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id="{516A793C-A2AA-409E-9AFD-31EBC99181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A91A9330-6EF3-4068-9E05-EFD9E58146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23">
              <a:extLst>
                <a:ext uri="{FF2B5EF4-FFF2-40B4-BE49-F238E27FC236}">
                  <a16:creationId xmlns:a16="http://schemas.microsoft.com/office/drawing/2014/main" id="{363F339A-2F0F-497A-9A97-6E1D4A38AD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BF14AA4-98BB-49F7-8A26-B9611695CB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769B412D-486A-40AE-AD13-012CFC18CD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1" name="Isosceles Triangle 30">
              <a:extLst>
                <a:ext uri="{FF2B5EF4-FFF2-40B4-BE49-F238E27FC236}">
                  <a16:creationId xmlns:a16="http://schemas.microsoft.com/office/drawing/2014/main" id="{05FE3073-1BF6-4D01-B519-329470617E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144938A-7410-4F44-8642-3F1272DED1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</p:grpSp>
      <p:sp useBgFill="1">
        <p:nvSpPr>
          <p:cNvPr id="34" name="Rectangle 33">
            <a:extLst>
              <a:ext uri="{FF2B5EF4-FFF2-40B4-BE49-F238E27FC236}">
                <a16:creationId xmlns:a16="http://schemas.microsoft.com/office/drawing/2014/main" id="{6BDBA639-2A71-4A60-A71A-FF1836F546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5924136-7A09-46EF-8617-C67A310392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327DC803-4216-403C-8634-95C3805C5A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Freeform 6">
              <a:extLst>
                <a:ext uri="{FF2B5EF4-FFF2-40B4-BE49-F238E27FC236}">
                  <a16:creationId xmlns:a16="http://schemas.microsoft.com/office/drawing/2014/main" id="{19C02959-4F69-4902-A769-0F5D99B552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Freeform 7">
              <a:extLst>
                <a:ext uri="{FF2B5EF4-FFF2-40B4-BE49-F238E27FC236}">
                  <a16:creationId xmlns:a16="http://schemas.microsoft.com/office/drawing/2014/main" id="{1D94CF1B-D15B-4149-8FCA-AE670E6A93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Freeform 8">
              <a:extLst>
                <a:ext uri="{FF2B5EF4-FFF2-40B4-BE49-F238E27FC236}">
                  <a16:creationId xmlns:a16="http://schemas.microsoft.com/office/drawing/2014/main" id="{8C9365EA-8423-4593-8C57-7B48D7D12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Freeform 9">
              <a:extLst>
                <a:ext uri="{FF2B5EF4-FFF2-40B4-BE49-F238E27FC236}">
                  <a16:creationId xmlns:a16="http://schemas.microsoft.com/office/drawing/2014/main" id="{01EEAF88-94B0-4630-816A-24193052D5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Freeform 10">
              <a:extLst>
                <a:ext uri="{FF2B5EF4-FFF2-40B4-BE49-F238E27FC236}">
                  <a16:creationId xmlns:a16="http://schemas.microsoft.com/office/drawing/2014/main" id="{5B6DEC10-BBA0-4E0F-8A69-019F1365E0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Freeform 11">
              <a:extLst>
                <a:ext uri="{FF2B5EF4-FFF2-40B4-BE49-F238E27FC236}">
                  <a16:creationId xmlns:a16="http://schemas.microsoft.com/office/drawing/2014/main" id="{729A087A-C9FE-467F-9641-B0E95789CE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Freeform 12">
              <a:extLst>
                <a:ext uri="{FF2B5EF4-FFF2-40B4-BE49-F238E27FC236}">
                  <a16:creationId xmlns:a16="http://schemas.microsoft.com/office/drawing/2014/main" id="{66ACD9AB-A112-4C90-BDF5-007326435E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Freeform 13">
              <a:extLst>
                <a:ext uri="{FF2B5EF4-FFF2-40B4-BE49-F238E27FC236}">
                  <a16:creationId xmlns:a16="http://schemas.microsoft.com/office/drawing/2014/main" id="{A3A7DD6B-D7D6-4638-8B34-C2FD315F88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Freeform 14">
              <a:extLst>
                <a:ext uri="{FF2B5EF4-FFF2-40B4-BE49-F238E27FC236}">
                  <a16:creationId xmlns:a16="http://schemas.microsoft.com/office/drawing/2014/main" id="{971E588E-76C9-4C12-8ACC-7CB31C8B64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Freeform 15">
              <a:extLst>
                <a:ext uri="{FF2B5EF4-FFF2-40B4-BE49-F238E27FC236}">
                  <a16:creationId xmlns:a16="http://schemas.microsoft.com/office/drawing/2014/main" id="{6D7021A2-08A5-4953-9623-F0FBD764BC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accent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Freeform 16">
              <a:extLst>
                <a:ext uri="{FF2B5EF4-FFF2-40B4-BE49-F238E27FC236}">
                  <a16:creationId xmlns:a16="http://schemas.microsoft.com/office/drawing/2014/main" id="{011094DA-5DEB-406A-923C-6F877A84A7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accent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Freeform 17">
              <a:extLst>
                <a:ext uri="{FF2B5EF4-FFF2-40B4-BE49-F238E27FC236}">
                  <a16:creationId xmlns:a16="http://schemas.microsoft.com/office/drawing/2014/main" id="{468E9BA1-48C8-48CE-935E-4273719EF4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Freeform 18">
              <a:extLst>
                <a:ext uri="{FF2B5EF4-FFF2-40B4-BE49-F238E27FC236}">
                  <a16:creationId xmlns:a16="http://schemas.microsoft.com/office/drawing/2014/main" id="{59067524-456C-44A4-A862-D368725FD5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Freeform 19">
              <a:extLst>
                <a:ext uri="{FF2B5EF4-FFF2-40B4-BE49-F238E27FC236}">
                  <a16:creationId xmlns:a16="http://schemas.microsoft.com/office/drawing/2014/main" id="{6CC511ED-EA58-49CA-BA25-7BBCE97FDA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Freeform 20">
              <a:extLst>
                <a:ext uri="{FF2B5EF4-FFF2-40B4-BE49-F238E27FC236}">
                  <a16:creationId xmlns:a16="http://schemas.microsoft.com/office/drawing/2014/main" id="{0A9D653C-5DB0-4F30-92CA-AE327EC474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Freeform 21">
              <a:extLst>
                <a:ext uri="{FF2B5EF4-FFF2-40B4-BE49-F238E27FC236}">
                  <a16:creationId xmlns:a16="http://schemas.microsoft.com/office/drawing/2014/main" id="{B044498C-C39B-4014-A7A8-AA8B3C34EC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Freeform 22">
              <a:extLst>
                <a:ext uri="{FF2B5EF4-FFF2-40B4-BE49-F238E27FC236}">
                  <a16:creationId xmlns:a16="http://schemas.microsoft.com/office/drawing/2014/main" id="{E2CEBFE7-60D2-4712-BF9D-AE01A05CD4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Freeform 23">
              <a:extLst>
                <a:ext uri="{FF2B5EF4-FFF2-40B4-BE49-F238E27FC236}">
                  <a16:creationId xmlns:a16="http://schemas.microsoft.com/office/drawing/2014/main" id="{D2DB0AA5-6DDE-40D6-AF1F-DD7FA67B3A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7" name="Rectangle 56">
            <a:extLst>
              <a:ext uri="{FF2B5EF4-FFF2-40B4-BE49-F238E27FC236}">
                <a16:creationId xmlns:a16="http://schemas.microsoft.com/office/drawing/2014/main" id="{B4B7C3E1-40F0-4FCA-B4E9-81E4C0A4E4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7000">
                <a:schemeClr val="bg1">
                  <a:alpha val="97000"/>
                </a:schemeClr>
              </a:gs>
              <a:gs pos="0">
                <a:schemeClr val="bg1">
                  <a:lumMod val="95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CC433BF9-69A2-45CC-A8AE-8E7639855A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907728" y="1241802"/>
            <a:ext cx="6376545" cy="54836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D0D2D9C-86F3-4EA9-B705-D3AE549F5F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906981" y="1878661"/>
            <a:ext cx="6378038" cy="332219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B0F2A2-4535-EC22-0D30-CD7A332FC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1151" y="1963010"/>
            <a:ext cx="6109699" cy="1746262"/>
          </a:xfrm>
        </p:spPr>
        <p:txBody>
          <a:bodyPr vert="horz" lIns="228600" tIns="228600" rIns="228600" bIns="0" rtlCol="0" anchor="b">
            <a:normAutofit/>
          </a:bodyPr>
          <a:lstStyle/>
          <a:p>
            <a:pPr>
              <a:lnSpc>
                <a:spcPct val="80000"/>
              </a:lnSpc>
            </a:pPr>
            <a:r>
              <a:rPr lang="en-US" sz="4000">
                <a:solidFill>
                  <a:schemeClr val="bg1"/>
                </a:solidFill>
              </a:rPr>
              <a:t>Long Term Future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1DEA94-7754-AC03-94FA-E51314A5E6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41150" y="3793771"/>
            <a:ext cx="6109699" cy="1322587"/>
          </a:xfrm>
        </p:spPr>
        <p:txBody>
          <a:bodyPr vert="horz" lIns="91440" tIns="0" rIns="91440" bIns="45720" rtlCol="0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1600">
                <a:solidFill>
                  <a:schemeClr val="bg1"/>
                </a:solidFill>
              </a:rPr>
              <a:t>7-20 years</a:t>
            </a:r>
          </a:p>
          <a:p>
            <a:pPr>
              <a:lnSpc>
                <a:spcPct val="100000"/>
              </a:lnSpc>
            </a:pPr>
            <a:r>
              <a:rPr lang="en-US" sz="1600">
                <a:solidFill>
                  <a:schemeClr val="bg1"/>
                </a:solidFill>
              </a:rPr>
              <a:t>Big Stuff</a:t>
            </a:r>
          </a:p>
        </p:txBody>
      </p:sp>
      <p:sp>
        <p:nvSpPr>
          <p:cNvPr id="63" name="Isosceles Triangle 62">
            <a:extLst>
              <a:ext uri="{FF2B5EF4-FFF2-40B4-BE49-F238E27FC236}">
                <a16:creationId xmlns:a16="http://schemas.microsoft.com/office/drawing/2014/main" id="{F6522EDA-35F9-42E1-B96C-57E7BD9EEA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892384" y="5200858"/>
            <a:ext cx="407233" cy="351063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1568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300F6-22BD-1430-49A3-633C972BF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Transformative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53227B-E372-8F14-000B-81697CFB4E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0303" y="1900089"/>
            <a:ext cx="6275035" cy="2772515"/>
          </a:xfrm>
        </p:spPr>
        <p:txBody>
          <a:bodyPr/>
          <a:lstStyle/>
          <a:p>
            <a:r>
              <a:rPr lang="en-US" dirty="0"/>
              <a:t>Biological - processes with AI support</a:t>
            </a:r>
          </a:p>
          <a:p>
            <a:r>
              <a:rPr lang="en-US" dirty="0"/>
              <a:t>Target present imaging</a:t>
            </a:r>
          </a:p>
          <a:p>
            <a:r>
              <a:rPr lang="en-US" dirty="0"/>
              <a:t>Drug present imaging</a:t>
            </a:r>
          </a:p>
          <a:p>
            <a:r>
              <a:rPr lang="en-US" dirty="0"/>
              <a:t>Tissue response imaging (dynamic biomarker)</a:t>
            </a:r>
          </a:p>
          <a:p>
            <a:r>
              <a:rPr lang="en-US" dirty="0"/>
              <a:t>Multiscale (part of a digital twin) so able to move from modality to modality based on path optimization .</a:t>
            </a:r>
          </a:p>
        </p:txBody>
      </p:sp>
    </p:spTree>
    <p:extLst>
      <p:ext uri="{BB962C8B-B14F-4D97-AF65-F5344CB8AC3E}">
        <p14:creationId xmlns:p14="http://schemas.microsoft.com/office/powerpoint/2010/main" val="27212310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8494734-5066-52BF-8DAC-21C173370036}"/>
              </a:ext>
            </a:extLst>
          </p:cNvPr>
          <p:cNvSpPr txBox="1"/>
          <p:nvPr/>
        </p:nvSpPr>
        <p:spPr>
          <a:xfrm>
            <a:off x="2909350" y="154426"/>
            <a:ext cx="6458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Super Sensitive PET Detectors – Compton Scatter Detectors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B9D0EE-5A24-2C0E-3747-ACCBE17B745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7654" y="2104905"/>
            <a:ext cx="2712721" cy="264818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6BC23E0-F850-022C-6633-AC06F32D30EC}"/>
              </a:ext>
            </a:extLst>
          </p:cNvPr>
          <p:cNvSpPr txBox="1"/>
          <p:nvPr/>
        </p:nvSpPr>
        <p:spPr>
          <a:xfrm>
            <a:off x="42375" y="639754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arxiv.org</a:t>
            </a:r>
            <a:r>
              <a:rPr lang="en-US" dirty="0"/>
              <a:t>/pdf/2305.07173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8A87B4E-80C7-906B-492A-9A6772B1530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6986" y="811924"/>
            <a:ext cx="7772400" cy="340535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62AF5AA-5391-699A-9960-021747D7FBC5}"/>
              </a:ext>
            </a:extLst>
          </p:cNvPr>
          <p:cNvSpPr txBox="1"/>
          <p:nvPr/>
        </p:nvSpPr>
        <p:spPr>
          <a:xfrm>
            <a:off x="5894535" y="6027004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Highest-quality image for varying </a:t>
            </a:r>
            <a:r>
              <a:rPr lang="en-US" dirty="0" err="1"/>
              <a:t>FWHMt</a:t>
            </a:r>
            <a:r>
              <a:rPr lang="en-US" dirty="0"/>
              <a:t> is obtained at </a:t>
            </a:r>
            <a:r>
              <a:rPr lang="en-US" dirty="0" err="1"/>
              <a:t>FWHMt</a:t>
            </a:r>
            <a:r>
              <a:rPr lang="en-US" dirty="0"/>
              <a:t> = 50 </a:t>
            </a:r>
            <a:r>
              <a:rPr lang="en-US" dirty="0" err="1"/>
              <a:t>ps</a:t>
            </a:r>
            <a:r>
              <a:rPr lang="en-US" dirty="0"/>
              <a:t>, fixed </a:t>
            </a:r>
            <a:r>
              <a:rPr lang="en-US" dirty="0" err="1"/>
              <a:t>kE</a:t>
            </a:r>
            <a:r>
              <a:rPr lang="en-US" dirty="0"/>
              <a:t> = 1 keV/switch and </a:t>
            </a:r>
            <a:r>
              <a:rPr lang="en-US" dirty="0" err="1"/>
              <a:t>σx</a:t>
            </a:r>
            <a:r>
              <a:rPr lang="en-US" dirty="0"/>
              <a:t> = 1 mm.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53ED7E-6B84-ABFB-520B-8D04935CFEAC}"/>
              </a:ext>
            </a:extLst>
          </p:cNvPr>
          <p:cNvSpPr txBox="1"/>
          <p:nvPr/>
        </p:nvSpPr>
        <p:spPr>
          <a:xfrm>
            <a:off x="5894535" y="5410047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Highest-quality image for varying </a:t>
            </a:r>
            <a:r>
              <a:rPr lang="en-US" dirty="0" err="1"/>
              <a:t>σx</a:t>
            </a:r>
            <a:r>
              <a:rPr lang="en-US" dirty="0"/>
              <a:t> is obtained at </a:t>
            </a:r>
            <a:r>
              <a:rPr lang="en-US" dirty="0" err="1"/>
              <a:t>σx</a:t>
            </a:r>
            <a:r>
              <a:rPr lang="en-US" dirty="0"/>
              <a:t> = 0.1 mm, at fixed </a:t>
            </a:r>
            <a:r>
              <a:rPr lang="en-US" dirty="0" err="1"/>
              <a:t>kE</a:t>
            </a:r>
            <a:r>
              <a:rPr lang="en-US" dirty="0"/>
              <a:t> = 1 keV/switch and </a:t>
            </a:r>
            <a:r>
              <a:rPr lang="en-US" dirty="0" err="1"/>
              <a:t>FWHMt</a:t>
            </a:r>
            <a:r>
              <a:rPr lang="en-US" dirty="0"/>
              <a:t> = 500 ps.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C749A32-F3C8-467B-2BF0-2025F45F5039}"/>
              </a:ext>
            </a:extLst>
          </p:cNvPr>
          <p:cNvSpPr txBox="1"/>
          <p:nvPr/>
        </p:nvSpPr>
        <p:spPr>
          <a:xfrm>
            <a:off x="5894535" y="4813687"/>
            <a:ext cx="61010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Highest-quality image for varying </a:t>
            </a:r>
            <a:r>
              <a:rPr lang="en-US" dirty="0" err="1"/>
              <a:t>kE</a:t>
            </a:r>
            <a:r>
              <a:rPr lang="en-US" dirty="0"/>
              <a:t> is obtained at </a:t>
            </a:r>
            <a:r>
              <a:rPr lang="en-US" dirty="0" err="1"/>
              <a:t>kE</a:t>
            </a:r>
            <a:r>
              <a:rPr lang="en-US" dirty="0"/>
              <a:t> = 1 keV/switch, at fixed </a:t>
            </a:r>
            <a:r>
              <a:rPr lang="en-US" dirty="0" err="1"/>
              <a:t>σx</a:t>
            </a:r>
            <a:r>
              <a:rPr lang="en-US" dirty="0"/>
              <a:t> = 1 mm and </a:t>
            </a:r>
            <a:r>
              <a:rPr lang="en-US" dirty="0" err="1"/>
              <a:t>FWHMt</a:t>
            </a:r>
            <a:r>
              <a:rPr lang="en-US" dirty="0"/>
              <a:t> = 500 ps.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9B60CC-CB2E-A426-2E3B-FAC13859B87B}"/>
              </a:ext>
            </a:extLst>
          </p:cNvPr>
          <p:cNvSpPr txBox="1"/>
          <p:nvPr/>
        </p:nvSpPr>
        <p:spPr>
          <a:xfrm>
            <a:off x="5565599" y="5020110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5331D0D-E9AE-1F4F-7B42-77F8B742283B}"/>
              </a:ext>
            </a:extLst>
          </p:cNvPr>
          <p:cNvSpPr txBox="1"/>
          <p:nvPr/>
        </p:nvSpPr>
        <p:spPr>
          <a:xfrm>
            <a:off x="5565599" y="558464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50FD47-3C74-3B44-1122-9129CE7511FA}"/>
              </a:ext>
            </a:extLst>
          </p:cNvPr>
          <p:cNvSpPr txBox="1"/>
          <p:nvPr/>
        </p:nvSpPr>
        <p:spPr>
          <a:xfrm>
            <a:off x="5598461" y="6212882"/>
            <a:ext cx="251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15776217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3C5D59-FF60-5A09-6F5C-7F8B1D8CC3EE}"/>
              </a:ext>
            </a:extLst>
          </p:cNvPr>
          <p:cNvSpPr txBox="1"/>
          <p:nvPr/>
        </p:nvSpPr>
        <p:spPr>
          <a:xfrm>
            <a:off x="1008305" y="941426"/>
            <a:ext cx="26094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Direct Positron Emission Imaging (</a:t>
            </a:r>
            <a:r>
              <a:rPr lang="en-US" dirty="0" err="1"/>
              <a:t>dPEI</a:t>
            </a:r>
            <a:r>
              <a:rPr lang="en-US" dirty="0"/>
              <a:t>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95DF4D0-088F-2F6C-4E32-D8576985183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1539" y="1905597"/>
            <a:ext cx="1425033" cy="17272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26F3294-9E9A-AFA9-0646-AEBD28FACA0D}"/>
              </a:ext>
            </a:extLst>
          </p:cNvPr>
          <p:cNvSpPr txBox="1"/>
          <p:nvPr/>
        </p:nvSpPr>
        <p:spPr>
          <a:xfrm>
            <a:off x="4835472" y="159196"/>
            <a:ext cx="3226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Some Other Areas of Interest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93CE24B-DC01-269D-25FE-0A117E2B6E81}"/>
              </a:ext>
            </a:extLst>
          </p:cNvPr>
          <p:cNvSpPr txBox="1"/>
          <p:nvPr/>
        </p:nvSpPr>
        <p:spPr>
          <a:xfrm>
            <a:off x="4835472" y="1446717"/>
            <a:ext cx="303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Improved SPECT detectors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6C0E0B-E9D5-99D5-F29D-680D028315B4}"/>
              </a:ext>
            </a:extLst>
          </p:cNvPr>
          <p:cNvSpPr txBox="1"/>
          <p:nvPr/>
        </p:nvSpPr>
        <p:spPr>
          <a:xfrm>
            <a:off x="10125009" y="4106404"/>
            <a:ext cx="1555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Digital Twins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9E6FE1C-47CD-68BE-E8C4-0D31BB17675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0023" y="2313629"/>
            <a:ext cx="1361440" cy="108544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8E742CA-1859-8B66-8BD1-B978C7709281}"/>
              </a:ext>
            </a:extLst>
          </p:cNvPr>
          <p:cNvSpPr txBox="1"/>
          <p:nvPr/>
        </p:nvSpPr>
        <p:spPr>
          <a:xfrm>
            <a:off x="4963099" y="3477358"/>
            <a:ext cx="297942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500" dirty="0"/>
              <a:t>https://</a:t>
            </a:r>
            <a:r>
              <a:rPr lang="en-US" sz="500" dirty="0" err="1"/>
              <a:t>www.isoe-network.net</a:t>
            </a:r>
            <a:r>
              <a:rPr lang="en-US" sz="500" dirty="0"/>
              <a:t>/publications/pub-proceedings/symposia/international-symposia/beijing-china-october-2019/slides-39/4372-w-wang2019-ppt/</a:t>
            </a:r>
            <a:r>
              <a:rPr lang="en-US" sz="500" dirty="0" err="1"/>
              <a:t>file.html</a:t>
            </a:r>
            <a:endParaRPr lang="en-US" sz="5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ADCB95-9D0D-CB5B-A03A-9FD729B8B83E}"/>
              </a:ext>
            </a:extLst>
          </p:cNvPr>
          <p:cNvSpPr txBox="1"/>
          <p:nvPr/>
        </p:nvSpPr>
        <p:spPr>
          <a:xfrm>
            <a:off x="5125733" y="2610446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CZT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C517AEB-4674-08C0-487E-F465714F3EE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5472" y="4106404"/>
            <a:ext cx="3107050" cy="222306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BF7E616-64F5-3EAC-9A29-53B3D5FB64A1}"/>
              </a:ext>
            </a:extLst>
          </p:cNvPr>
          <p:cNvSpPr txBox="1"/>
          <p:nvPr/>
        </p:nvSpPr>
        <p:spPr>
          <a:xfrm>
            <a:off x="5383423" y="6291925"/>
            <a:ext cx="19939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https://indico.jlab.org/event/693/</a:t>
            </a:r>
            <a:r>
              <a:rPr lang="en-US" sz="800" dirty="0"/>
              <a:t> Zhong He talk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56B8B17-9781-6D58-66D3-1F51FED95563}"/>
              </a:ext>
            </a:extLst>
          </p:cNvPr>
          <p:cNvSpPr txBox="1"/>
          <p:nvPr/>
        </p:nvSpPr>
        <p:spPr>
          <a:xfrm>
            <a:off x="1034002" y="3600468"/>
            <a:ext cx="23469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" dirty="0" err="1"/>
              <a:t>indico.jlab.org</a:t>
            </a:r>
            <a:r>
              <a:rPr lang="en-US" sz="500" dirty="0"/>
              <a:t>/event/693/contributions/12187/attachments/9021/13084/2023_Joint_DOE_NIH_SUN_IL_KWON.pdf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27002B3-CB6F-A213-3437-2D1BC47E22F3}"/>
              </a:ext>
            </a:extLst>
          </p:cNvPr>
          <p:cNvSpPr txBox="1"/>
          <p:nvPr/>
        </p:nvSpPr>
        <p:spPr>
          <a:xfrm>
            <a:off x="0" y="6519763"/>
            <a:ext cx="559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007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E8DCA8B-706D-AF82-93DE-4582E78E2544}"/>
              </a:ext>
            </a:extLst>
          </p:cNvPr>
          <p:cNvSpPr/>
          <p:nvPr/>
        </p:nvSpPr>
        <p:spPr>
          <a:xfrm>
            <a:off x="4963099" y="2133600"/>
            <a:ext cx="2746227" cy="17272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7546E61A-5525-4696-62EA-49218268FB1F}"/>
              </a:ext>
            </a:extLst>
          </p:cNvPr>
          <p:cNvSpPr/>
          <p:nvPr/>
        </p:nvSpPr>
        <p:spPr>
          <a:xfrm>
            <a:off x="4732759" y="4106404"/>
            <a:ext cx="3209763" cy="2559714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 descr="Cover art for record id: 26894">
            <a:extLst>
              <a:ext uri="{FF2B5EF4-FFF2-40B4-BE49-F238E27FC236}">
                <a16:creationId xmlns:a16="http://schemas.microsoft.com/office/drawing/2014/main" id="{4CFC28DB-A5C1-F828-2595-29A4F9CCC2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11939" y="4649914"/>
            <a:ext cx="1381760" cy="2072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DE9079F-08DD-B242-3A52-E06118B29CEA}"/>
              </a:ext>
            </a:extLst>
          </p:cNvPr>
          <p:cNvSpPr txBox="1"/>
          <p:nvPr/>
        </p:nvSpPr>
        <p:spPr>
          <a:xfrm>
            <a:off x="9482479" y="859581"/>
            <a:ext cx="2542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Radiopharmaceuticals</a:t>
            </a:r>
          </a:p>
        </p:txBody>
      </p:sp>
      <p:pic>
        <p:nvPicPr>
          <p:cNvPr id="5124" name="Picture 4" descr="FIGURE 1.">
            <a:extLst>
              <a:ext uri="{FF2B5EF4-FFF2-40B4-BE49-F238E27FC236}">
                <a16:creationId xmlns:a16="http://schemas.microsoft.com/office/drawing/2014/main" id="{2F8F7228-A9D6-A822-47E1-0B56104248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91463" y="1403091"/>
            <a:ext cx="2733700" cy="1727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4A68492-08BD-45E3-1D3D-EBEA16C57E80}"/>
              </a:ext>
            </a:extLst>
          </p:cNvPr>
          <p:cNvSpPr txBox="1"/>
          <p:nvPr/>
        </p:nvSpPr>
        <p:spPr>
          <a:xfrm>
            <a:off x="9508023" y="3198725"/>
            <a:ext cx="251714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/>
              <a:t>https://</a:t>
            </a:r>
            <a:r>
              <a:rPr lang="en-US" sz="800" dirty="0" err="1"/>
              <a:t>jnm.snmjournals.org</a:t>
            </a:r>
            <a:r>
              <a:rPr lang="en-US" sz="800" dirty="0"/>
              <a:t>/content/57/12/1941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9BA2D5A7-E037-9337-2666-BF869FD1A95E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610" y="4798697"/>
            <a:ext cx="2993153" cy="1567407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E21FFB13-8437-09AF-F93C-FCDD6BFD39B4}"/>
              </a:ext>
            </a:extLst>
          </p:cNvPr>
          <p:cNvSpPr txBox="1"/>
          <p:nvPr/>
        </p:nvSpPr>
        <p:spPr>
          <a:xfrm>
            <a:off x="990107" y="6353480"/>
            <a:ext cx="274622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/>
              <a:t>https://</a:t>
            </a:r>
            <a:r>
              <a:rPr lang="en-US" sz="800" dirty="0" err="1"/>
              <a:t>www.youtube.com</a:t>
            </a:r>
            <a:r>
              <a:rPr lang="en-US" sz="800" dirty="0"/>
              <a:t>/</a:t>
            </a:r>
            <a:r>
              <a:rPr lang="en-US" sz="800" dirty="0" err="1"/>
              <a:t>watch?v</a:t>
            </a:r>
            <a:r>
              <a:rPr lang="en-US" sz="800" dirty="0"/>
              <a:t>=nOtA1nJ_1y8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5A2B0E1-8DDB-B87A-A83B-EC288C620946}"/>
              </a:ext>
            </a:extLst>
          </p:cNvPr>
          <p:cNvSpPr txBox="1"/>
          <p:nvPr/>
        </p:nvSpPr>
        <p:spPr>
          <a:xfrm>
            <a:off x="563421" y="4400139"/>
            <a:ext cx="3499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Micro MRI (smaller everything)</a:t>
            </a:r>
          </a:p>
        </p:txBody>
      </p:sp>
    </p:spTree>
    <p:extLst>
      <p:ext uri="{BB962C8B-B14F-4D97-AF65-F5344CB8AC3E}">
        <p14:creationId xmlns:p14="http://schemas.microsoft.com/office/powerpoint/2010/main" val="22976765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9BFFAA-CD50-3787-36BE-559FBFD82584}"/>
              </a:ext>
            </a:extLst>
          </p:cNvPr>
          <p:cNvSpPr txBox="1"/>
          <p:nvPr/>
        </p:nvSpPr>
        <p:spPr>
          <a:xfrm>
            <a:off x="4851526" y="81280"/>
            <a:ext cx="3335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Summary: A Time of Big Ideas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A5D74FA-AB83-4587-5AF4-51D431AF4A94}"/>
              </a:ext>
            </a:extLst>
          </p:cNvPr>
          <p:cNvSpPr txBox="1"/>
          <p:nvPr/>
        </p:nvSpPr>
        <p:spPr>
          <a:xfrm>
            <a:off x="1789726" y="1130563"/>
            <a:ext cx="6123599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Detectors</a:t>
            </a:r>
          </a:p>
          <a:p>
            <a:endParaRPr lang="en-US" dirty="0"/>
          </a:p>
          <a:p>
            <a:r>
              <a:rPr lang="en-US" dirty="0"/>
              <a:t>Improve the Detectors</a:t>
            </a:r>
          </a:p>
          <a:p>
            <a:endParaRPr lang="en-US" dirty="0"/>
          </a:p>
          <a:p>
            <a:r>
              <a:rPr lang="en-US" dirty="0"/>
              <a:t>New Biology is Learned</a:t>
            </a:r>
          </a:p>
          <a:p>
            <a:endParaRPr lang="en-US" dirty="0"/>
          </a:p>
          <a:p>
            <a:r>
              <a:rPr lang="en-US" dirty="0"/>
              <a:t>Rethink Detection to be Biology Tuned</a:t>
            </a:r>
          </a:p>
          <a:p>
            <a:endParaRPr lang="en-US" dirty="0"/>
          </a:p>
          <a:p>
            <a:r>
              <a:rPr lang="en-US" dirty="0"/>
              <a:t>Smart contrast agents</a:t>
            </a:r>
          </a:p>
          <a:p>
            <a:r>
              <a:rPr lang="en-US" dirty="0"/>
              <a:t>	Bio-contrast</a:t>
            </a:r>
          </a:p>
          <a:p>
            <a:r>
              <a:rPr lang="en-US" dirty="0"/>
              <a:t>	Dose-contrast</a:t>
            </a:r>
          </a:p>
          <a:p>
            <a:r>
              <a:rPr lang="en-US" dirty="0"/>
              <a:t>	Toxicity-contrast</a:t>
            </a:r>
          </a:p>
          <a:p>
            <a:r>
              <a:rPr lang="en-US" dirty="0"/>
              <a:t>	Tumor-resistance-contrast</a:t>
            </a:r>
          </a:p>
          <a:p>
            <a:r>
              <a:rPr lang="en-US" dirty="0"/>
              <a:t>	Time to try something else contrast……</a:t>
            </a:r>
          </a:p>
          <a:p>
            <a:endParaRPr lang="en-US" dirty="0"/>
          </a:p>
          <a:p>
            <a:r>
              <a:rPr lang="en-US" dirty="0"/>
              <a:t>Wearables Detectors</a:t>
            </a:r>
          </a:p>
          <a:p>
            <a:endParaRPr lang="en-US" dirty="0"/>
          </a:p>
          <a:p>
            <a:r>
              <a:rPr lang="en-US" dirty="0"/>
              <a:t>Dynamic Images – Movies….fine time, low spatial load…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1F7C73-E786-F8E5-2F1F-7FB33D8E9D6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0800" y="995437"/>
            <a:ext cx="2259835" cy="317589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8FC763A-BC91-873A-A71B-B7C3A7D0C1A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7740" y="4680053"/>
            <a:ext cx="3070693" cy="174066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3D610F9-C849-C6D6-444B-0ECD4D194AC9}"/>
              </a:ext>
            </a:extLst>
          </p:cNvPr>
          <p:cNvSpPr txBox="1"/>
          <p:nvPr/>
        </p:nvSpPr>
        <p:spPr>
          <a:xfrm>
            <a:off x="10785021" y="6420715"/>
            <a:ext cx="9140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/>
              <a:t>Opencellid.org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4604851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587E247-D609-9A9B-06A1-571227C7DA08}"/>
              </a:ext>
            </a:extLst>
          </p:cNvPr>
          <p:cNvSpPr txBox="1"/>
          <p:nvPr/>
        </p:nvSpPr>
        <p:spPr>
          <a:xfrm>
            <a:off x="1694261" y="3429000"/>
            <a:ext cx="9006696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/>
              <a:t>Thank you</a:t>
            </a:r>
          </a:p>
          <a:p>
            <a:pPr algn="ctr"/>
            <a:endParaRPr lang="en-US" sz="4400" dirty="0"/>
          </a:p>
          <a:p>
            <a:pPr algn="ctr"/>
            <a:endParaRPr lang="en-US" sz="4400" dirty="0"/>
          </a:p>
          <a:p>
            <a:pPr algn="ctr"/>
            <a:r>
              <a:rPr lang="en-US" sz="4400" dirty="0"/>
              <a:t>Questions as time allows welcome</a:t>
            </a:r>
          </a:p>
        </p:txBody>
      </p:sp>
    </p:spTree>
    <p:extLst>
      <p:ext uri="{BB962C8B-B14F-4D97-AF65-F5344CB8AC3E}">
        <p14:creationId xmlns:p14="http://schemas.microsoft.com/office/powerpoint/2010/main" val="935864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5B5504F5-A44D-4727-B62D-D306EE4C0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42E83A18-C907-44D5-83DF-CFB1812545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E845C857-E334-431F-9264-4BEF012286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426C9BD9-ECC0-4C60-87C1-D07F8F075A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7FBDFA8E-61C4-4F76-819E-308A16DEE2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761F1C21-70B1-4D4E-831C-75DB8E7EA9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FD6B914E-6122-42BE-91C5-72FA400D02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25950DE0-F9E4-4487-93B8-F6FDB00B24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319D2307-45E1-4592-8192-9C9102D4EA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1A93A333-9537-4DEC-A527-7733E10968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76DEF779-F072-40FD-A3BF-84E3B8C6D1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6861570E-EBF4-48B8-AB90-2A40B52287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68EF8EC2-E3C0-4C22-B1B8-6E30AC2445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AC3BE00B-705F-42C6-94CE-E89B1FA4EE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F23249F0-6642-4CDD-B89B-7EC0C254A7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9E5173CD-2C19-40D0-B444-CF38FF2207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C46A9203-B0FB-426A-9F90-6953A96AEF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F0B66C88-C270-4AE6-B12C-71CFC5F1ED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9113790B-9AB2-45C0-85DD-4E73038947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36488705-890C-4BDD-AC3C-9807F6A6E5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CCF65277-1D63-4A4A-957E-9F12111D91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AD6DFDD0-50F6-498B-A4E6-DC6D9A7952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2A5D777-C3C4-4D83-B4A3-0C83DBE1CB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580A9110-3349-42C1-8186-CB70C1FD44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5" name="Isosceles Triangle 22">
              <a:extLst>
                <a:ext uri="{FF2B5EF4-FFF2-40B4-BE49-F238E27FC236}">
                  <a16:creationId xmlns:a16="http://schemas.microsoft.com/office/drawing/2014/main" id="{4F5EDCDF-C218-4482-A13E-8CFB87D0D0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3EB8EB4B-9F73-4DB2-B849-B88E0435D8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</p:grpSp>
      <p:sp useBgFill="1">
        <p:nvSpPr>
          <p:cNvPr id="38" name="Rectangle 37">
            <a:extLst>
              <a:ext uri="{FF2B5EF4-FFF2-40B4-BE49-F238E27FC236}">
                <a16:creationId xmlns:a16="http://schemas.microsoft.com/office/drawing/2014/main" id="{6815C548-7118-485C-9F94-632AA13D3D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CD7F906-9BCC-447D-B901-20F63333D1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1" name="Freeform 5">
              <a:extLst>
                <a:ext uri="{FF2B5EF4-FFF2-40B4-BE49-F238E27FC236}">
                  <a16:creationId xmlns:a16="http://schemas.microsoft.com/office/drawing/2014/main" id="{68E5C8D8-ED34-4A4C-92C6-1C387297AB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6">
              <a:extLst>
                <a:ext uri="{FF2B5EF4-FFF2-40B4-BE49-F238E27FC236}">
                  <a16:creationId xmlns:a16="http://schemas.microsoft.com/office/drawing/2014/main" id="{072FF48C-81B2-4637-8E97-B8C3E33D78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7">
              <a:extLst>
                <a:ext uri="{FF2B5EF4-FFF2-40B4-BE49-F238E27FC236}">
                  <a16:creationId xmlns:a16="http://schemas.microsoft.com/office/drawing/2014/main" id="{EB5E5BD8-66D5-43B5-82B8-10BDA1D835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8">
              <a:extLst>
                <a:ext uri="{FF2B5EF4-FFF2-40B4-BE49-F238E27FC236}">
                  <a16:creationId xmlns:a16="http://schemas.microsoft.com/office/drawing/2014/main" id="{9FD01F9F-9A03-4A89-8BCE-20A888F661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9">
              <a:extLst>
                <a:ext uri="{FF2B5EF4-FFF2-40B4-BE49-F238E27FC236}">
                  <a16:creationId xmlns:a16="http://schemas.microsoft.com/office/drawing/2014/main" id="{508EB1BF-1491-4E65-9C35-008934D572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0">
              <a:extLst>
                <a:ext uri="{FF2B5EF4-FFF2-40B4-BE49-F238E27FC236}">
                  <a16:creationId xmlns:a16="http://schemas.microsoft.com/office/drawing/2014/main" id="{3C7E1841-BA80-466A-AA20-DB02F939A8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1">
              <a:extLst>
                <a:ext uri="{FF2B5EF4-FFF2-40B4-BE49-F238E27FC236}">
                  <a16:creationId xmlns:a16="http://schemas.microsoft.com/office/drawing/2014/main" id="{2806A9BD-9B6D-4D87-AE1F-6AF1EA95B9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2">
              <a:extLst>
                <a:ext uri="{FF2B5EF4-FFF2-40B4-BE49-F238E27FC236}">
                  <a16:creationId xmlns:a16="http://schemas.microsoft.com/office/drawing/2014/main" id="{C8D7BB10-F13B-4F61-895E-20F15676E6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3">
              <a:extLst>
                <a:ext uri="{FF2B5EF4-FFF2-40B4-BE49-F238E27FC236}">
                  <a16:creationId xmlns:a16="http://schemas.microsoft.com/office/drawing/2014/main" id="{2AEAC03C-03A6-4619-A1F4-2C2AB1038F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4">
              <a:extLst>
                <a:ext uri="{FF2B5EF4-FFF2-40B4-BE49-F238E27FC236}">
                  <a16:creationId xmlns:a16="http://schemas.microsoft.com/office/drawing/2014/main" id="{1F12D195-3755-4A5F-80D0-F2610E00CC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5">
              <a:extLst>
                <a:ext uri="{FF2B5EF4-FFF2-40B4-BE49-F238E27FC236}">
                  <a16:creationId xmlns:a16="http://schemas.microsoft.com/office/drawing/2014/main" id="{9DF8AF1B-9850-45E0-91D7-7C144736C8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6">
              <a:extLst>
                <a:ext uri="{FF2B5EF4-FFF2-40B4-BE49-F238E27FC236}">
                  <a16:creationId xmlns:a16="http://schemas.microsoft.com/office/drawing/2014/main" id="{9A69AB78-1FF4-4FD6-99AB-D37FDD0689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7">
              <a:extLst>
                <a:ext uri="{FF2B5EF4-FFF2-40B4-BE49-F238E27FC236}">
                  <a16:creationId xmlns:a16="http://schemas.microsoft.com/office/drawing/2014/main" id="{F4CD039C-77A9-4589-8AD7-53C445B439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8">
              <a:extLst>
                <a:ext uri="{FF2B5EF4-FFF2-40B4-BE49-F238E27FC236}">
                  <a16:creationId xmlns:a16="http://schemas.microsoft.com/office/drawing/2014/main" id="{9BBE1729-AA67-4290-A6B6-76C54B73AC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9">
              <a:extLst>
                <a:ext uri="{FF2B5EF4-FFF2-40B4-BE49-F238E27FC236}">
                  <a16:creationId xmlns:a16="http://schemas.microsoft.com/office/drawing/2014/main" id="{C7989282-C9A6-4905-9EE7-BAD79F9960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0">
              <a:extLst>
                <a:ext uri="{FF2B5EF4-FFF2-40B4-BE49-F238E27FC236}">
                  <a16:creationId xmlns:a16="http://schemas.microsoft.com/office/drawing/2014/main" id="{EFFD14C3-BBFF-48F2-AB6C-C2EE0263F5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1">
              <a:extLst>
                <a:ext uri="{FF2B5EF4-FFF2-40B4-BE49-F238E27FC236}">
                  <a16:creationId xmlns:a16="http://schemas.microsoft.com/office/drawing/2014/main" id="{35EF92FD-4E70-41BC-A2C3-E192791882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2">
              <a:extLst>
                <a:ext uri="{FF2B5EF4-FFF2-40B4-BE49-F238E27FC236}">
                  <a16:creationId xmlns:a16="http://schemas.microsoft.com/office/drawing/2014/main" id="{13C9D14D-C1BC-47A4-810F-2B2378286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3">
              <a:extLst>
                <a:ext uri="{FF2B5EF4-FFF2-40B4-BE49-F238E27FC236}">
                  <a16:creationId xmlns:a16="http://schemas.microsoft.com/office/drawing/2014/main" id="{7BB78E9D-8FB2-4188-AA76-B076EC91EC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4">
              <a:extLst>
                <a:ext uri="{FF2B5EF4-FFF2-40B4-BE49-F238E27FC236}">
                  <a16:creationId xmlns:a16="http://schemas.microsoft.com/office/drawing/2014/main" id="{086F636F-8908-4A84-9DE8-38A1D3B9B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5">
              <a:extLst>
                <a:ext uri="{FF2B5EF4-FFF2-40B4-BE49-F238E27FC236}">
                  <a16:creationId xmlns:a16="http://schemas.microsoft.com/office/drawing/2014/main" id="{BCDAB8B2-1267-4ABD-A817-3078AEC298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905D9A16-BB91-4097-BD0B-3B994C03A5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04672" y="4281677"/>
            <a:ext cx="10579607" cy="1771275"/>
            <a:chOff x="804672" y="3893141"/>
            <a:chExt cx="10579607" cy="1771275"/>
          </a:xfrm>
          <a:solidFill>
            <a:schemeClr val="tx2"/>
          </a:solidFill>
        </p:grpSpPr>
        <p:sp>
          <p:nvSpPr>
            <p:cNvPr id="64" name="Isosceles Triangle 39">
              <a:extLst>
                <a:ext uri="{FF2B5EF4-FFF2-40B4-BE49-F238E27FC236}">
                  <a16:creationId xmlns:a16="http://schemas.microsoft.com/office/drawing/2014/main" id="{E4EAE09B-33C0-47CA-8856-8A266114D9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4865A29A-C0EC-40AE-951A-1C7AFEFB04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4672" y="3893141"/>
              <a:ext cx="10579607" cy="14202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AE0B735-351D-8B9B-A502-C4425E26CC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6968" y="4368773"/>
            <a:ext cx="10417231" cy="1250384"/>
          </a:xfr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en-US" b="0" i="0" kern="1200" cap="none" spc="-15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Conflicts and Caveats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E2BBA8-F8E9-14FA-6FD3-FE365D7A1AB1}"/>
              </a:ext>
            </a:extLst>
          </p:cNvPr>
          <p:cNvSpPr>
            <a:spLocks/>
          </p:cNvSpPr>
          <p:nvPr/>
        </p:nvSpPr>
        <p:spPr>
          <a:xfrm>
            <a:off x="804672" y="881540"/>
            <a:ext cx="4512738" cy="2870509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305994">
              <a:spcAft>
                <a:spcPts val="502"/>
              </a:spcAft>
            </a:pPr>
            <a:r>
              <a:rPr lang="en-US" sz="2256" kern="1200">
                <a:solidFill>
                  <a:srgbClr val="0057A5"/>
                </a:solidFill>
                <a:latin typeface="+mn-lt"/>
                <a:ea typeface="+mn-ea"/>
                <a:cs typeface="+mn-cs"/>
              </a:rPr>
              <a:t>The author has no conflicts to declare.</a:t>
            </a:r>
          </a:p>
          <a:p>
            <a:pPr defTabSz="305994">
              <a:spcAft>
                <a:spcPts val="502"/>
              </a:spcAft>
            </a:pPr>
            <a:endParaRPr lang="en-US" sz="2256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defTabSz="305994">
              <a:spcAft>
                <a:spcPts val="502"/>
              </a:spcAft>
            </a:pPr>
            <a:r>
              <a:rPr lang="en-US" sz="2256" kern="1200">
                <a:solidFill>
                  <a:srgbClr val="943900"/>
                </a:solidFill>
                <a:latin typeface="+mn-lt"/>
                <a:ea typeface="+mn-ea"/>
                <a:cs typeface="+mn-cs"/>
              </a:rPr>
              <a:t>The presented data is sources from publicly available data and integrated by the author.</a:t>
            </a:r>
          </a:p>
          <a:p>
            <a:pPr>
              <a:spcAft>
                <a:spcPts val="600"/>
              </a:spcAft>
            </a:pPr>
            <a:endParaRPr lang="en-US" sz="24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DBC62C-39DF-A317-C717-067D603EA2BE}"/>
              </a:ext>
            </a:extLst>
          </p:cNvPr>
          <p:cNvSpPr>
            <a:spLocks/>
          </p:cNvSpPr>
          <p:nvPr/>
        </p:nvSpPr>
        <p:spPr>
          <a:xfrm>
            <a:off x="5317410" y="895028"/>
            <a:ext cx="6066869" cy="2873576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305994">
              <a:spcAft>
                <a:spcPts val="502"/>
              </a:spcAft>
            </a:pPr>
            <a:r>
              <a:rPr lang="en-US" sz="2256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opinions presented are those of the author and do not represent those of his workplace, CERN, ICEC, or any other entity.</a:t>
            </a:r>
          </a:p>
          <a:p>
            <a:pPr defTabSz="305994">
              <a:spcAft>
                <a:spcPts val="502"/>
              </a:spcAft>
            </a:pPr>
            <a:endParaRPr lang="en-US" sz="2256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defTabSz="305994">
              <a:spcAft>
                <a:spcPts val="502"/>
              </a:spcAft>
            </a:pPr>
            <a:r>
              <a:rPr lang="en-US" sz="2256" kern="1200">
                <a:solidFill>
                  <a:srgbClr val="006500"/>
                </a:solidFill>
                <a:latin typeface="+mn-lt"/>
                <a:ea typeface="+mn-ea"/>
                <a:cs typeface="+mn-cs"/>
              </a:rPr>
              <a:t>If a slide has the number 007 in the footer, it means please do not photograph or share it. </a:t>
            </a:r>
            <a:endParaRPr lang="en-US" sz="240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203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E20A234D-B9A4-4358-82C4-55B27FDC0E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D6AD3151-F96E-4F8D-9B74-990ABE1831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B3504A37-677D-4553-961E-C8504E1AD8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E1A9F12C-7B47-41B8-9DF3-74E2A72558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AB64BA4D-764E-43AA-B546-158AAB0F28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C13AB19E-C06F-42CE-8C07-8BCE182DA9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057D2BFA-CF18-4381-89A7-ED36243463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D4C422A6-48B9-4629-8FEF-0AA2FCF8AC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44431652-9C96-4555-8585-20ACDFB21A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BA82E172-9439-4927-ABE2-364FD3AA92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id="{9137DE69-451C-4993-8AF3-1DDDD17519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id="{430B95C1-206E-4B3D-85F7-10E2EE73C9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3D23E2F8-938B-4A52-B35F-94F1331E97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A7371A20-A9C7-40DA-BE71-2D23D3F8F4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AD5A9C0B-2DF6-47B7-B7F4-DC52B46652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AA3FFED2-A833-473E-869C-C67C78EF15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DD3136B0-EC59-42D1-AED9-1E7B23AE01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id="{516A793C-A2AA-409E-9AFD-31EBC99181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A91A9330-6EF3-4068-9E05-EFD9E58146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23">
              <a:extLst>
                <a:ext uri="{FF2B5EF4-FFF2-40B4-BE49-F238E27FC236}">
                  <a16:creationId xmlns:a16="http://schemas.microsoft.com/office/drawing/2014/main" id="{363F339A-2F0F-497A-9A97-6E1D4A38AD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BF14AA4-98BB-49F7-8A26-B9611695CB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769B412D-486A-40AE-AD13-012CFC18CD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1" name="Isosceles Triangle 30">
              <a:extLst>
                <a:ext uri="{FF2B5EF4-FFF2-40B4-BE49-F238E27FC236}">
                  <a16:creationId xmlns:a16="http://schemas.microsoft.com/office/drawing/2014/main" id="{05FE3073-1BF6-4D01-B519-329470617E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144938A-7410-4F44-8642-3F1272DED1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</p:grpSp>
      <p:sp useBgFill="1">
        <p:nvSpPr>
          <p:cNvPr id="34" name="Rectangle 33">
            <a:extLst>
              <a:ext uri="{FF2B5EF4-FFF2-40B4-BE49-F238E27FC236}">
                <a16:creationId xmlns:a16="http://schemas.microsoft.com/office/drawing/2014/main" id="{6BDBA639-2A71-4A60-A71A-FF1836F546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5924136-7A09-46EF-8617-C67A310392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327DC803-4216-403C-8634-95C3805C5A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Freeform 6">
              <a:extLst>
                <a:ext uri="{FF2B5EF4-FFF2-40B4-BE49-F238E27FC236}">
                  <a16:creationId xmlns:a16="http://schemas.microsoft.com/office/drawing/2014/main" id="{19C02959-4F69-4902-A769-0F5D99B552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Freeform 7">
              <a:extLst>
                <a:ext uri="{FF2B5EF4-FFF2-40B4-BE49-F238E27FC236}">
                  <a16:creationId xmlns:a16="http://schemas.microsoft.com/office/drawing/2014/main" id="{1D94CF1B-D15B-4149-8FCA-AE670E6A93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Freeform 8">
              <a:extLst>
                <a:ext uri="{FF2B5EF4-FFF2-40B4-BE49-F238E27FC236}">
                  <a16:creationId xmlns:a16="http://schemas.microsoft.com/office/drawing/2014/main" id="{8C9365EA-8423-4593-8C57-7B48D7D12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Freeform 9">
              <a:extLst>
                <a:ext uri="{FF2B5EF4-FFF2-40B4-BE49-F238E27FC236}">
                  <a16:creationId xmlns:a16="http://schemas.microsoft.com/office/drawing/2014/main" id="{01EEAF88-94B0-4630-816A-24193052D5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Freeform 10">
              <a:extLst>
                <a:ext uri="{FF2B5EF4-FFF2-40B4-BE49-F238E27FC236}">
                  <a16:creationId xmlns:a16="http://schemas.microsoft.com/office/drawing/2014/main" id="{5B6DEC10-BBA0-4E0F-8A69-019F1365E0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Freeform 11">
              <a:extLst>
                <a:ext uri="{FF2B5EF4-FFF2-40B4-BE49-F238E27FC236}">
                  <a16:creationId xmlns:a16="http://schemas.microsoft.com/office/drawing/2014/main" id="{729A087A-C9FE-467F-9641-B0E95789CE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Freeform 12">
              <a:extLst>
                <a:ext uri="{FF2B5EF4-FFF2-40B4-BE49-F238E27FC236}">
                  <a16:creationId xmlns:a16="http://schemas.microsoft.com/office/drawing/2014/main" id="{66ACD9AB-A112-4C90-BDF5-007326435E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Freeform 13">
              <a:extLst>
                <a:ext uri="{FF2B5EF4-FFF2-40B4-BE49-F238E27FC236}">
                  <a16:creationId xmlns:a16="http://schemas.microsoft.com/office/drawing/2014/main" id="{A3A7DD6B-D7D6-4638-8B34-C2FD315F88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Freeform 14">
              <a:extLst>
                <a:ext uri="{FF2B5EF4-FFF2-40B4-BE49-F238E27FC236}">
                  <a16:creationId xmlns:a16="http://schemas.microsoft.com/office/drawing/2014/main" id="{971E588E-76C9-4C12-8ACC-7CB31C8B64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Freeform 15">
              <a:extLst>
                <a:ext uri="{FF2B5EF4-FFF2-40B4-BE49-F238E27FC236}">
                  <a16:creationId xmlns:a16="http://schemas.microsoft.com/office/drawing/2014/main" id="{6D7021A2-08A5-4953-9623-F0FBD764BC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accent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Freeform 16">
              <a:extLst>
                <a:ext uri="{FF2B5EF4-FFF2-40B4-BE49-F238E27FC236}">
                  <a16:creationId xmlns:a16="http://schemas.microsoft.com/office/drawing/2014/main" id="{011094DA-5DEB-406A-923C-6F877A84A7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accent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Freeform 17">
              <a:extLst>
                <a:ext uri="{FF2B5EF4-FFF2-40B4-BE49-F238E27FC236}">
                  <a16:creationId xmlns:a16="http://schemas.microsoft.com/office/drawing/2014/main" id="{468E9BA1-48C8-48CE-935E-4273719EF4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Freeform 18">
              <a:extLst>
                <a:ext uri="{FF2B5EF4-FFF2-40B4-BE49-F238E27FC236}">
                  <a16:creationId xmlns:a16="http://schemas.microsoft.com/office/drawing/2014/main" id="{59067524-456C-44A4-A862-D368725FD5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Freeform 19">
              <a:extLst>
                <a:ext uri="{FF2B5EF4-FFF2-40B4-BE49-F238E27FC236}">
                  <a16:creationId xmlns:a16="http://schemas.microsoft.com/office/drawing/2014/main" id="{6CC511ED-EA58-49CA-BA25-7BBCE97FDA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Freeform 20">
              <a:extLst>
                <a:ext uri="{FF2B5EF4-FFF2-40B4-BE49-F238E27FC236}">
                  <a16:creationId xmlns:a16="http://schemas.microsoft.com/office/drawing/2014/main" id="{0A9D653C-5DB0-4F30-92CA-AE327EC474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Freeform 21">
              <a:extLst>
                <a:ext uri="{FF2B5EF4-FFF2-40B4-BE49-F238E27FC236}">
                  <a16:creationId xmlns:a16="http://schemas.microsoft.com/office/drawing/2014/main" id="{B044498C-C39B-4014-A7A8-AA8B3C34EC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Freeform 22">
              <a:extLst>
                <a:ext uri="{FF2B5EF4-FFF2-40B4-BE49-F238E27FC236}">
                  <a16:creationId xmlns:a16="http://schemas.microsoft.com/office/drawing/2014/main" id="{E2CEBFE7-60D2-4712-BF9D-AE01A05CD4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Freeform 23">
              <a:extLst>
                <a:ext uri="{FF2B5EF4-FFF2-40B4-BE49-F238E27FC236}">
                  <a16:creationId xmlns:a16="http://schemas.microsoft.com/office/drawing/2014/main" id="{D2DB0AA5-6DDE-40D6-AF1F-DD7FA67B3A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7" name="Rectangle 56">
            <a:extLst>
              <a:ext uri="{FF2B5EF4-FFF2-40B4-BE49-F238E27FC236}">
                <a16:creationId xmlns:a16="http://schemas.microsoft.com/office/drawing/2014/main" id="{B4B7C3E1-40F0-4FCA-B4E9-81E4C0A4E4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7000">
                <a:schemeClr val="bg1">
                  <a:alpha val="97000"/>
                </a:schemeClr>
              </a:gs>
              <a:gs pos="0">
                <a:schemeClr val="bg1">
                  <a:lumMod val="95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CC433BF9-69A2-45CC-A8AE-8E7639855A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907728" y="1241802"/>
            <a:ext cx="6376545" cy="54836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D0D2D9C-86F3-4EA9-B705-D3AE549F5F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906981" y="1878661"/>
            <a:ext cx="6378038" cy="332219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B0F2A2-4535-EC22-0D30-CD7A332FC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1151" y="1963010"/>
            <a:ext cx="6109699" cy="1746262"/>
          </a:xfrm>
        </p:spPr>
        <p:txBody>
          <a:bodyPr vert="horz" lIns="228600" tIns="228600" rIns="228600" bIns="0" rtlCol="0" anchor="b">
            <a:normAutofit/>
          </a:bodyPr>
          <a:lstStyle/>
          <a:p>
            <a:pPr>
              <a:lnSpc>
                <a:spcPct val="80000"/>
              </a:lnSpc>
            </a:pPr>
            <a:r>
              <a:rPr lang="en-US" sz="4000" dirty="0">
                <a:solidFill>
                  <a:schemeClr val="bg1"/>
                </a:solidFill>
              </a:rPr>
              <a:t>“Now” Stuff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1DEA94-7754-AC03-94FA-E51314A5E6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41150" y="3793771"/>
            <a:ext cx="6109699" cy="1322587"/>
          </a:xfrm>
        </p:spPr>
        <p:txBody>
          <a:bodyPr vert="horz" lIns="91440" tIns="0" rIns="91440" bIns="45720" rtlCol="0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1600">
                <a:solidFill>
                  <a:schemeClr val="bg1"/>
                </a:solidFill>
              </a:rPr>
              <a:t>The Ground State</a:t>
            </a:r>
          </a:p>
        </p:txBody>
      </p:sp>
      <p:sp>
        <p:nvSpPr>
          <p:cNvPr id="63" name="Isosceles Triangle 62">
            <a:extLst>
              <a:ext uri="{FF2B5EF4-FFF2-40B4-BE49-F238E27FC236}">
                <a16:creationId xmlns:a16="http://schemas.microsoft.com/office/drawing/2014/main" id="{F6522EDA-35F9-42E1-B96C-57E7BD9EEA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892384" y="5200858"/>
            <a:ext cx="407233" cy="351063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059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765CC-142B-3EBD-50FF-88AF530930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Machines that exist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CFD6C2-10BC-ED6B-D9D5-895060C51E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3393271"/>
          </a:xfrm>
        </p:spPr>
        <p:txBody>
          <a:bodyPr/>
          <a:lstStyle/>
          <a:p>
            <a:r>
              <a:rPr lang="en-US" dirty="0"/>
              <a:t>Cone Beam CT  (CBCT)</a:t>
            </a:r>
          </a:p>
          <a:p>
            <a:pPr lvl="1"/>
            <a:r>
              <a:rPr lang="en-US" dirty="0" err="1"/>
              <a:t>Tomotherapy</a:t>
            </a:r>
            <a:r>
              <a:rPr lang="en-US" dirty="0"/>
              <a:t> option (MV, kV)</a:t>
            </a:r>
          </a:p>
          <a:p>
            <a:pPr lvl="1"/>
            <a:r>
              <a:rPr lang="en-US" dirty="0"/>
              <a:t>C-ARM option (TrueBeam)</a:t>
            </a:r>
          </a:p>
          <a:p>
            <a:pPr lvl="1"/>
            <a:r>
              <a:rPr lang="en-US" dirty="0"/>
              <a:t>Couch ring (for gantries…)</a:t>
            </a:r>
          </a:p>
          <a:p>
            <a:r>
              <a:rPr lang="en-US" dirty="0"/>
              <a:t>MRI LINAC (with dosimetry issues)</a:t>
            </a:r>
          </a:p>
          <a:p>
            <a:pPr lvl="1"/>
            <a:r>
              <a:rPr lang="en-US" dirty="0" err="1"/>
              <a:t>ViewRay</a:t>
            </a:r>
            <a:r>
              <a:rPr lang="en-US" dirty="0"/>
              <a:t> – Co60 then MV LINAC)</a:t>
            </a:r>
          </a:p>
          <a:p>
            <a:pPr lvl="1"/>
            <a:r>
              <a:rPr lang="en-US" dirty="0"/>
              <a:t>Elekta – LINAC and higher field</a:t>
            </a:r>
          </a:p>
          <a:p>
            <a:r>
              <a:rPr lang="en-US" dirty="0"/>
              <a:t>PET auto LINAC (NCI SBIR product)</a:t>
            </a:r>
          </a:p>
          <a:p>
            <a:endParaRPr lang="en-US" dirty="0"/>
          </a:p>
        </p:txBody>
      </p:sp>
      <p:pic>
        <p:nvPicPr>
          <p:cNvPr id="1026" name="Picture 2" descr="Example images of head CT scans, where a) represents normal head CT scan image. while b) represents the head CT scan image with brain hemorrhage present.">
            <a:extLst>
              <a:ext uri="{FF2B5EF4-FFF2-40B4-BE49-F238E27FC236}">
                <a16:creationId xmlns:a16="http://schemas.microsoft.com/office/drawing/2014/main" id="{DB2E7FA4-2012-BBCB-1686-6BB219C3F9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9983" y="4240015"/>
            <a:ext cx="2895600" cy="1855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00F8279-BFB0-84FB-16AD-647F40971C8A}"/>
              </a:ext>
            </a:extLst>
          </p:cNvPr>
          <p:cNvSpPr txBox="1"/>
          <p:nvPr/>
        </p:nvSpPr>
        <p:spPr>
          <a:xfrm>
            <a:off x="5526791" y="6139766"/>
            <a:ext cx="2061983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0" i="0" dirty="0">
                <a:effectLst/>
                <a:highlight>
                  <a:srgbClr val="FFFFFF"/>
                </a:highlight>
                <a:latin typeface="+mj-lt"/>
              </a:rPr>
              <a:t>DOI:</a:t>
            </a:r>
            <a:r>
              <a:rPr lang="en-US" sz="800" b="0" i="0" u="sng" dirty="0">
                <a:effectLst/>
                <a:highlight>
                  <a:srgbClr val="FFFFFF"/>
                </a:highlight>
                <a:latin typeface="+mj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10.26493/978-961-7055-82-5.61-66</a:t>
            </a:r>
            <a:endParaRPr lang="en-US" sz="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44194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CA8499-F500-8EC7-0E05-6DDC1C0BBE33}"/>
              </a:ext>
            </a:extLst>
          </p:cNvPr>
          <p:cNvSpPr txBox="1"/>
          <p:nvPr/>
        </p:nvSpPr>
        <p:spPr>
          <a:xfrm>
            <a:off x="2202721" y="275498"/>
            <a:ext cx="7342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Cone Beam CT – Standard Form up to 2020 Artifact Correction Work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754694-BB0C-2817-CE1B-83CD096E9E7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800" y="1285240"/>
            <a:ext cx="2865989" cy="26924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0928267-EDDF-F98D-760E-26978D30324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800" y="4226560"/>
            <a:ext cx="2865989" cy="226262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8593A2F-1BF4-9497-556F-9EFD68ED786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2747" y="1652756"/>
            <a:ext cx="2739241" cy="156587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3AB6D4C-D8BD-3D5C-15CA-690F157DE39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1264" y="3429000"/>
            <a:ext cx="3042920" cy="133960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D1C0EA4-1891-4AAC-153A-830BDDB7BE37}"/>
              </a:ext>
            </a:extLst>
          </p:cNvPr>
          <p:cNvSpPr txBox="1"/>
          <p:nvPr/>
        </p:nvSpPr>
        <p:spPr>
          <a:xfrm>
            <a:off x="3881120" y="6613766"/>
            <a:ext cx="145626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0" i="0" u="sng" dirty="0">
                <a:effectLst/>
                <a:highlight>
                  <a:srgbClr val="FFFFFF"/>
                </a:highlight>
                <a:latin typeface="Helvetica Neue" panose="02000503000000020004" pitchFamily="2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10.12659/PJR.890745</a:t>
            </a:r>
            <a:endParaRPr lang="en-US" sz="8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91BA3C-CB3A-C3D0-1966-2A26F8C4B389}"/>
              </a:ext>
            </a:extLst>
          </p:cNvPr>
          <p:cNvSpPr txBox="1"/>
          <p:nvPr/>
        </p:nvSpPr>
        <p:spPr>
          <a:xfrm>
            <a:off x="5078020" y="6608883"/>
            <a:ext cx="180848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0" i="0" u="sng" dirty="0">
                <a:effectLst/>
                <a:highlight>
                  <a:srgbClr val="FFFFFF"/>
                </a:highlight>
                <a:latin typeface="HelveticaNeue Regular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10.1109/BMEI.2009.5304987</a:t>
            </a:r>
            <a:endParaRPr lang="en-US" sz="8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7E11229-D417-309B-0977-73FC4DDBF71C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6386" y="1285240"/>
            <a:ext cx="3716814" cy="174855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C3A0D3B-F357-D787-41FC-63FA79CD4917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4184" y="3218632"/>
            <a:ext cx="4960326" cy="315168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CC674EF-27AF-8983-EA2B-626076899704}"/>
              </a:ext>
            </a:extLst>
          </p:cNvPr>
          <p:cNvSpPr txBox="1"/>
          <p:nvPr/>
        </p:nvSpPr>
        <p:spPr>
          <a:xfrm>
            <a:off x="6614160" y="6618649"/>
            <a:ext cx="115824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sz="800" b="0" i="0" u="sng" dirty="0">
                <a:effectLst/>
                <a:highlight>
                  <a:srgbClr val="FFFFFF"/>
                </a:highlight>
                <a:latin typeface="+mj-lt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10.1002/mp.14124</a:t>
            </a:r>
            <a:endParaRPr lang="en-US" sz="800" b="0" i="0" dirty="0">
              <a:effectLst/>
              <a:highlight>
                <a:srgbClr val="FFFFFF"/>
              </a:highligh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86069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E20A234D-B9A4-4358-82C4-55B27FDC0E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D6AD3151-F96E-4F8D-9B74-990ABE1831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B3504A37-677D-4553-961E-C8504E1AD8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E1A9F12C-7B47-41B8-9DF3-74E2A72558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AB64BA4D-764E-43AA-B546-158AAB0F28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C13AB19E-C06F-42CE-8C07-8BCE182DA9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057D2BFA-CF18-4381-89A7-ED36243463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D4C422A6-48B9-4629-8FEF-0AA2FCF8AC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44431652-9C96-4555-8585-20ACDFB21A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BA82E172-9439-4927-ABE2-364FD3AA92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id="{9137DE69-451C-4993-8AF3-1DDDD17519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id="{430B95C1-206E-4B3D-85F7-10E2EE73C9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3D23E2F8-938B-4A52-B35F-94F1331E97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A7371A20-A9C7-40DA-BE71-2D23D3F8F4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AD5A9C0B-2DF6-47B7-B7F4-DC52B46652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AA3FFED2-A833-473E-869C-C67C78EF15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DD3136B0-EC59-42D1-AED9-1E7B23AE01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id="{516A793C-A2AA-409E-9AFD-31EBC99181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A91A9330-6EF3-4068-9E05-EFD9E58146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23">
              <a:extLst>
                <a:ext uri="{FF2B5EF4-FFF2-40B4-BE49-F238E27FC236}">
                  <a16:creationId xmlns:a16="http://schemas.microsoft.com/office/drawing/2014/main" id="{363F339A-2F0F-497A-9A97-6E1D4A38AD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BF14AA4-98BB-49F7-8A26-B9611695CB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769B412D-486A-40AE-AD13-012CFC18CD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1" name="Isosceles Triangle 30">
              <a:extLst>
                <a:ext uri="{FF2B5EF4-FFF2-40B4-BE49-F238E27FC236}">
                  <a16:creationId xmlns:a16="http://schemas.microsoft.com/office/drawing/2014/main" id="{05FE3073-1BF6-4D01-B519-329470617E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144938A-7410-4F44-8642-3F1272DED1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</p:grpSp>
      <p:sp useBgFill="1">
        <p:nvSpPr>
          <p:cNvPr id="34" name="Rectangle 33">
            <a:extLst>
              <a:ext uri="{FF2B5EF4-FFF2-40B4-BE49-F238E27FC236}">
                <a16:creationId xmlns:a16="http://schemas.microsoft.com/office/drawing/2014/main" id="{6BDBA639-2A71-4A60-A71A-FF1836F546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5924136-7A09-46EF-8617-C67A310392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327DC803-4216-403C-8634-95C3805C5A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Freeform 6">
              <a:extLst>
                <a:ext uri="{FF2B5EF4-FFF2-40B4-BE49-F238E27FC236}">
                  <a16:creationId xmlns:a16="http://schemas.microsoft.com/office/drawing/2014/main" id="{19C02959-4F69-4902-A769-0F5D99B552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Freeform 7">
              <a:extLst>
                <a:ext uri="{FF2B5EF4-FFF2-40B4-BE49-F238E27FC236}">
                  <a16:creationId xmlns:a16="http://schemas.microsoft.com/office/drawing/2014/main" id="{1D94CF1B-D15B-4149-8FCA-AE670E6A93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Freeform 8">
              <a:extLst>
                <a:ext uri="{FF2B5EF4-FFF2-40B4-BE49-F238E27FC236}">
                  <a16:creationId xmlns:a16="http://schemas.microsoft.com/office/drawing/2014/main" id="{8C9365EA-8423-4593-8C57-7B48D7D12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Freeform 9">
              <a:extLst>
                <a:ext uri="{FF2B5EF4-FFF2-40B4-BE49-F238E27FC236}">
                  <a16:creationId xmlns:a16="http://schemas.microsoft.com/office/drawing/2014/main" id="{01EEAF88-94B0-4630-816A-24193052D5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Freeform 10">
              <a:extLst>
                <a:ext uri="{FF2B5EF4-FFF2-40B4-BE49-F238E27FC236}">
                  <a16:creationId xmlns:a16="http://schemas.microsoft.com/office/drawing/2014/main" id="{5B6DEC10-BBA0-4E0F-8A69-019F1365E0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Freeform 11">
              <a:extLst>
                <a:ext uri="{FF2B5EF4-FFF2-40B4-BE49-F238E27FC236}">
                  <a16:creationId xmlns:a16="http://schemas.microsoft.com/office/drawing/2014/main" id="{729A087A-C9FE-467F-9641-B0E95789CE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Freeform 12">
              <a:extLst>
                <a:ext uri="{FF2B5EF4-FFF2-40B4-BE49-F238E27FC236}">
                  <a16:creationId xmlns:a16="http://schemas.microsoft.com/office/drawing/2014/main" id="{66ACD9AB-A112-4C90-BDF5-007326435E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Freeform 13">
              <a:extLst>
                <a:ext uri="{FF2B5EF4-FFF2-40B4-BE49-F238E27FC236}">
                  <a16:creationId xmlns:a16="http://schemas.microsoft.com/office/drawing/2014/main" id="{A3A7DD6B-D7D6-4638-8B34-C2FD315F88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Freeform 14">
              <a:extLst>
                <a:ext uri="{FF2B5EF4-FFF2-40B4-BE49-F238E27FC236}">
                  <a16:creationId xmlns:a16="http://schemas.microsoft.com/office/drawing/2014/main" id="{971E588E-76C9-4C12-8ACC-7CB31C8B64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Freeform 15">
              <a:extLst>
                <a:ext uri="{FF2B5EF4-FFF2-40B4-BE49-F238E27FC236}">
                  <a16:creationId xmlns:a16="http://schemas.microsoft.com/office/drawing/2014/main" id="{6D7021A2-08A5-4953-9623-F0FBD764BC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accent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Freeform 16">
              <a:extLst>
                <a:ext uri="{FF2B5EF4-FFF2-40B4-BE49-F238E27FC236}">
                  <a16:creationId xmlns:a16="http://schemas.microsoft.com/office/drawing/2014/main" id="{011094DA-5DEB-406A-923C-6F877A84A7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accent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Freeform 17">
              <a:extLst>
                <a:ext uri="{FF2B5EF4-FFF2-40B4-BE49-F238E27FC236}">
                  <a16:creationId xmlns:a16="http://schemas.microsoft.com/office/drawing/2014/main" id="{468E9BA1-48C8-48CE-935E-4273719EF4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Freeform 18">
              <a:extLst>
                <a:ext uri="{FF2B5EF4-FFF2-40B4-BE49-F238E27FC236}">
                  <a16:creationId xmlns:a16="http://schemas.microsoft.com/office/drawing/2014/main" id="{59067524-456C-44A4-A862-D368725FD5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Freeform 19">
              <a:extLst>
                <a:ext uri="{FF2B5EF4-FFF2-40B4-BE49-F238E27FC236}">
                  <a16:creationId xmlns:a16="http://schemas.microsoft.com/office/drawing/2014/main" id="{6CC511ED-EA58-49CA-BA25-7BBCE97FDA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Freeform 20">
              <a:extLst>
                <a:ext uri="{FF2B5EF4-FFF2-40B4-BE49-F238E27FC236}">
                  <a16:creationId xmlns:a16="http://schemas.microsoft.com/office/drawing/2014/main" id="{0A9D653C-5DB0-4F30-92CA-AE327EC474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Freeform 21">
              <a:extLst>
                <a:ext uri="{FF2B5EF4-FFF2-40B4-BE49-F238E27FC236}">
                  <a16:creationId xmlns:a16="http://schemas.microsoft.com/office/drawing/2014/main" id="{B044498C-C39B-4014-A7A8-AA8B3C34EC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Freeform 22">
              <a:extLst>
                <a:ext uri="{FF2B5EF4-FFF2-40B4-BE49-F238E27FC236}">
                  <a16:creationId xmlns:a16="http://schemas.microsoft.com/office/drawing/2014/main" id="{E2CEBFE7-60D2-4712-BF9D-AE01A05CD4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Freeform 23">
              <a:extLst>
                <a:ext uri="{FF2B5EF4-FFF2-40B4-BE49-F238E27FC236}">
                  <a16:creationId xmlns:a16="http://schemas.microsoft.com/office/drawing/2014/main" id="{D2DB0AA5-6DDE-40D6-AF1F-DD7FA67B3A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7" name="Rectangle 56">
            <a:extLst>
              <a:ext uri="{FF2B5EF4-FFF2-40B4-BE49-F238E27FC236}">
                <a16:creationId xmlns:a16="http://schemas.microsoft.com/office/drawing/2014/main" id="{B4B7C3E1-40F0-4FCA-B4E9-81E4C0A4E4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7000">
                <a:schemeClr val="bg1">
                  <a:alpha val="97000"/>
                </a:schemeClr>
              </a:gs>
              <a:gs pos="0">
                <a:schemeClr val="bg1">
                  <a:lumMod val="95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CC433BF9-69A2-45CC-A8AE-8E7639855A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907728" y="1241802"/>
            <a:ext cx="6376545" cy="54836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D0D2D9C-86F3-4EA9-B705-D3AE549F5F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906981" y="1878661"/>
            <a:ext cx="6378038" cy="332219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B0F2A2-4535-EC22-0D30-CD7A332FC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1151" y="1963010"/>
            <a:ext cx="6109699" cy="1746262"/>
          </a:xfrm>
        </p:spPr>
        <p:txBody>
          <a:bodyPr vert="horz" lIns="228600" tIns="228600" rIns="228600" bIns="0" rtlCol="0" anchor="b">
            <a:normAutofit/>
          </a:bodyPr>
          <a:lstStyle/>
          <a:p>
            <a:pPr>
              <a:lnSpc>
                <a:spcPct val="80000"/>
              </a:lnSpc>
            </a:pPr>
            <a:r>
              <a:rPr lang="en-US" sz="4000">
                <a:solidFill>
                  <a:schemeClr val="bg1"/>
                </a:solidFill>
              </a:rPr>
              <a:t>Near Term Future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1DEA94-7754-AC03-94FA-E51314A5E6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41150" y="3793771"/>
            <a:ext cx="6109699" cy="1322587"/>
          </a:xfrm>
        </p:spPr>
        <p:txBody>
          <a:bodyPr vert="horz" lIns="91440" tIns="0" rIns="91440" bIns="45720" rtlCol="0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1600">
                <a:solidFill>
                  <a:schemeClr val="bg1"/>
                </a:solidFill>
              </a:rPr>
              <a:t>3-6 years out</a:t>
            </a:r>
          </a:p>
        </p:txBody>
      </p:sp>
      <p:sp>
        <p:nvSpPr>
          <p:cNvPr id="63" name="Isosceles Triangle 62">
            <a:extLst>
              <a:ext uri="{FF2B5EF4-FFF2-40B4-BE49-F238E27FC236}">
                <a16:creationId xmlns:a16="http://schemas.microsoft.com/office/drawing/2014/main" id="{F6522EDA-35F9-42E1-B96C-57E7BD9EEA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892384" y="5200858"/>
            <a:ext cx="407233" cy="351063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27397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83945-4FEE-2E9A-1C55-12BF2D63E7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Better and Novel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8A1DBC-E9BD-CA49-1367-074C34380B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Improved algorithms</a:t>
            </a:r>
          </a:p>
          <a:p>
            <a:r>
              <a:rPr lang="en-US" dirty="0"/>
              <a:t>Improved sensors</a:t>
            </a:r>
          </a:p>
          <a:p>
            <a:r>
              <a:rPr lang="en-US" dirty="0"/>
              <a:t>Faster CPU’s, FPGA’s, edge detectors</a:t>
            </a:r>
          </a:p>
          <a:p>
            <a:r>
              <a:rPr lang="en-US" dirty="0"/>
              <a:t>AI</a:t>
            </a:r>
          </a:p>
        </p:txBody>
      </p:sp>
    </p:spTree>
    <p:extLst>
      <p:ext uri="{BB962C8B-B14F-4D97-AF65-F5344CB8AC3E}">
        <p14:creationId xmlns:p14="http://schemas.microsoft.com/office/powerpoint/2010/main" val="34827449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2A0B9E9-258C-2F4A-7967-C98152F9593E}"/>
              </a:ext>
            </a:extLst>
          </p:cNvPr>
          <p:cNvSpPr txBox="1"/>
          <p:nvPr/>
        </p:nvSpPr>
        <p:spPr>
          <a:xfrm>
            <a:off x="2667914" y="154724"/>
            <a:ext cx="685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Example: </a:t>
            </a:r>
            <a:r>
              <a:rPr lang="en-US" dirty="0" err="1"/>
              <a:t>Hypersight</a:t>
            </a:r>
            <a:r>
              <a:rPr lang="en-US" dirty="0"/>
              <a:t> (Varian) and Planning Possible on a CBCT</a:t>
            </a:r>
          </a:p>
        </p:txBody>
      </p:sp>
      <p:pic>
        <p:nvPicPr>
          <p:cNvPr id="2050" name="Picture 2" descr="Details are in the caption following the image">
            <a:extLst>
              <a:ext uri="{FF2B5EF4-FFF2-40B4-BE49-F238E27FC236}">
                <a16:creationId xmlns:a16="http://schemas.microsoft.com/office/drawing/2014/main" id="{293058BD-77B0-4083-2227-20892F358D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446" y="1513840"/>
            <a:ext cx="4685327" cy="3312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F04CA10-E183-D9AB-BBF0-1ECC278BBCA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0489" y="5142475"/>
            <a:ext cx="2555240" cy="129030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084F9A0-0C1D-1B01-AE3D-FF6666DF7E9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1562" y="1513840"/>
            <a:ext cx="6011158" cy="313656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2AB0D08-E0C4-2FE3-608F-8BD10C1BBC6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7405" y="5142475"/>
            <a:ext cx="3288278" cy="1174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6950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DD4ABD8-D5B3-A724-154B-2293CE4DE176}"/>
              </a:ext>
            </a:extLst>
          </p:cNvPr>
          <p:cNvSpPr txBox="1"/>
          <p:nvPr/>
        </p:nvSpPr>
        <p:spPr>
          <a:xfrm>
            <a:off x="2574908" y="294640"/>
            <a:ext cx="7042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Example Image Pairs from </a:t>
            </a:r>
            <a:r>
              <a:rPr lang="en-US" dirty="0" err="1"/>
              <a:t>medicalaffairs.varian.com</a:t>
            </a:r>
            <a:r>
              <a:rPr lang="en-US" dirty="0"/>
              <a:t>/</a:t>
            </a:r>
            <a:r>
              <a:rPr lang="en-US" dirty="0" err="1"/>
              <a:t>hypersight</a:t>
            </a:r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625D3989-9EA7-474A-111D-9ECE0E620B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960" y="1409511"/>
            <a:ext cx="5363175" cy="2090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C0D5F8A8-12B3-DA1F-7136-36DD640808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960" y="3711259"/>
            <a:ext cx="5363175" cy="2137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017F3559-2617-45B7-526F-C49EE33B1D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8851" y="1408114"/>
            <a:ext cx="5363175" cy="2091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46016CB-D6A0-0029-5035-CBFF99E4DE5F}"/>
              </a:ext>
            </a:extLst>
          </p:cNvPr>
          <p:cNvSpPr txBox="1"/>
          <p:nvPr/>
        </p:nvSpPr>
        <p:spPr>
          <a:xfrm>
            <a:off x="6652518" y="3711259"/>
            <a:ext cx="5089508" cy="2677656"/>
          </a:xfrm>
          <a:prstGeom prst="rect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What is it; </a:t>
            </a:r>
          </a:p>
          <a:p>
            <a:endParaRPr lang="en-US" sz="1200" dirty="0"/>
          </a:p>
          <a:p>
            <a:r>
              <a:rPr lang="en-US" sz="1200" dirty="0"/>
              <a:t>The detector: novel cesium iodide scintillator, </a:t>
            </a:r>
          </a:p>
          <a:p>
            <a:r>
              <a:rPr lang="en-US" sz="1200" dirty="0"/>
              <a:t>yielding approximately twice the dose efficiency compared </a:t>
            </a:r>
          </a:p>
          <a:p>
            <a:r>
              <a:rPr lang="en-US" sz="1200" dirty="0"/>
              <a:t>with the previous generation of detector on the Halcyon/Ethos platform. </a:t>
            </a:r>
          </a:p>
          <a:p>
            <a:r>
              <a:rPr lang="en-US" sz="1200" dirty="0"/>
              <a:t>The detector includes a focused grid for scatter rejection, low-noise electronics, and image readout at up to 70 frames per second.</a:t>
            </a:r>
          </a:p>
          <a:p>
            <a:endParaRPr lang="en-US" sz="1200" dirty="0"/>
          </a:p>
          <a:p>
            <a:r>
              <a:rPr lang="en-US" sz="1200" dirty="0"/>
              <a:t>Size: 86x43 cm (prior was 43 x 43 cm).</a:t>
            </a:r>
          </a:p>
          <a:p>
            <a:endParaRPr lang="en-US" sz="1200" dirty="0"/>
          </a:p>
          <a:p>
            <a:r>
              <a:rPr lang="en-US" sz="1200" dirty="0"/>
              <a:t>And better software.</a:t>
            </a:r>
          </a:p>
          <a:p>
            <a:endParaRPr lang="en-US" sz="1200" dirty="0"/>
          </a:p>
          <a:p>
            <a:r>
              <a:rPr lang="en-US" sz="1200" dirty="0"/>
              <a:t>https://</a:t>
            </a:r>
            <a:r>
              <a:rPr lang="en-US" sz="1200" dirty="0" err="1"/>
              <a:t>doi.org</a:t>
            </a:r>
            <a:r>
              <a:rPr lang="en-US" sz="1200" dirty="0"/>
              <a:t>/10.1016/j.prro.2023.10.014</a:t>
            </a:r>
          </a:p>
        </p:txBody>
      </p:sp>
    </p:spTree>
    <p:extLst>
      <p:ext uri="{BB962C8B-B14F-4D97-AF65-F5344CB8AC3E}">
        <p14:creationId xmlns:p14="http://schemas.microsoft.com/office/powerpoint/2010/main" val="1737347287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10B6F4"/>
      </a:accent1>
      <a:accent2>
        <a:srgbClr val="3C78C3"/>
      </a:accent2>
      <a:accent3>
        <a:srgbClr val="9F52D0"/>
      </a:accent3>
      <a:accent4>
        <a:srgbClr val="D64198"/>
      </a:accent4>
      <a:accent5>
        <a:srgbClr val="DA2228"/>
      </a:accent5>
      <a:accent6>
        <a:srgbClr val="F18318"/>
      </a:accent6>
      <a:hlink>
        <a:srgbClr val="38DDEC"/>
      </a:hlink>
      <a:folHlink>
        <a:srgbClr val="A8DEE8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C0CB9708-C445-4049-9D7F-4C8684E69AF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Atlas</Template>
  <TotalTime>1143</TotalTime>
  <Words>643</Words>
  <Application>Microsoft Macintosh PowerPoint</Application>
  <PresentationFormat>Widescreen</PresentationFormat>
  <Paragraphs>102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 Light</vt:lpstr>
      <vt:lpstr>Helvetica Neue</vt:lpstr>
      <vt:lpstr>HelveticaNeue Regular</vt:lpstr>
      <vt:lpstr>Rockwell</vt:lpstr>
      <vt:lpstr>Wingdings</vt:lpstr>
      <vt:lpstr>Atlas</vt:lpstr>
      <vt:lpstr>  Imaging  The Future</vt:lpstr>
      <vt:lpstr>Conflicts and Caveats</vt:lpstr>
      <vt:lpstr>“Now” Stuff</vt:lpstr>
      <vt:lpstr>Machines that exist</vt:lpstr>
      <vt:lpstr>PowerPoint Presentation</vt:lpstr>
      <vt:lpstr>Near Term Future</vt:lpstr>
      <vt:lpstr>Better and Novel</vt:lpstr>
      <vt:lpstr>PowerPoint Presentation</vt:lpstr>
      <vt:lpstr>PowerPoint Presentation</vt:lpstr>
      <vt:lpstr>PowerPoint Presentation</vt:lpstr>
      <vt:lpstr>Long Term Future</vt:lpstr>
      <vt:lpstr>Transformative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Buchsbaum, Jeff (NIH/NCI) [E]</dc:creator>
  <cp:lastModifiedBy>N Wendling</cp:lastModifiedBy>
  <cp:revision>10</cp:revision>
  <dcterms:created xsi:type="dcterms:W3CDTF">2024-05-27T01:09:47Z</dcterms:created>
  <dcterms:modified xsi:type="dcterms:W3CDTF">2024-05-27T23:05:14Z</dcterms:modified>
</cp:coreProperties>
</file>