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5134" r:id="rId4"/>
  </p:sldMasterIdLst>
  <p:notesMasterIdLst>
    <p:notesMasterId r:id="rId23"/>
  </p:notesMasterIdLst>
  <p:sldIdLst>
    <p:sldId id="256" r:id="rId5"/>
    <p:sldId id="257" r:id="rId6"/>
    <p:sldId id="316" r:id="rId7"/>
    <p:sldId id="320" r:id="rId8"/>
    <p:sldId id="340" r:id="rId9"/>
    <p:sldId id="341" r:id="rId10"/>
    <p:sldId id="342" r:id="rId11"/>
    <p:sldId id="344" r:id="rId12"/>
    <p:sldId id="345" r:id="rId13"/>
    <p:sldId id="346" r:id="rId14"/>
    <p:sldId id="352" r:id="rId15"/>
    <p:sldId id="347" r:id="rId16"/>
    <p:sldId id="348" r:id="rId17"/>
    <p:sldId id="349" r:id="rId18"/>
    <p:sldId id="350" r:id="rId19"/>
    <p:sldId id="351" r:id="rId20"/>
    <p:sldId id="319" r:id="rId21"/>
    <p:sldId id="321" r:id="rId2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B2C5"/>
    <a:srgbClr val="BDD7EE"/>
    <a:srgbClr val="F8F8F8"/>
    <a:srgbClr val="72F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72" autoAdjust="0"/>
    <p:restoredTop sz="93409" autoAdjust="0"/>
  </p:normalViewPr>
  <p:slideViewPr>
    <p:cSldViewPr snapToGrid="0">
      <p:cViewPr varScale="1">
        <p:scale>
          <a:sx n="69" d="100"/>
          <a:sy n="69" d="100"/>
        </p:scale>
        <p:origin x="844" y="52"/>
      </p:cViewPr>
      <p:guideLst/>
    </p:cSldViewPr>
  </p:slideViewPr>
  <p:outlineViewPr>
    <p:cViewPr>
      <p:scale>
        <a:sx n="33" d="100"/>
        <a:sy n="33" d="100"/>
      </p:scale>
      <p:origin x="0" y="-25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7" d="100"/>
        <a:sy n="5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6CBDA-6904-4798-93C1-62D8BF138B62}" type="datetimeFigureOut">
              <a:rPr lang="it-IT" smtClean="0"/>
              <a:t>25/04/2024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8826F-7E45-4B5D-BF44-AC47039575E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029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08826F-7E45-4B5D-BF44-AC47039575E7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9753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9495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663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433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853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5889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5038344" cy="365125"/>
          </a:xfrm>
        </p:spPr>
        <p:txBody>
          <a:bodyPr/>
          <a:lstStyle>
            <a:lvl1pPr>
              <a:defRPr sz="1000">
                <a:latin typeface="Aptos" panose="020B0004020202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CH">
                <a:solidFill>
                  <a:srgbClr val="555555"/>
                </a:solidFill>
              </a:rPr>
              <a:t>CERN-GSI Collaboration Steering Board Meeting, 26 April 2024, G. Riddone</a:t>
            </a:r>
            <a:endParaRPr lang="en-GB" dirty="0">
              <a:solidFill>
                <a:srgbClr val="5555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47976B5-8BDF-4E5D-B963-E5F7B56163C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609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5674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61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365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4472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1679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0616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5672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002060"/>
                </a:solidFill>
                <a:latin typeface="Aptos" panose="020B0004020202020204" pitchFamily="34" charset="0"/>
              </a:defRPr>
            </a:lvl1pPr>
          </a:lstStyle>
          <a:p>
            <a:r>
              <a:rPr lang="en-CH"/>
              <a:t>CERN-GSI Collaboration Steering Board Meeting, 26 April 2024, G. Riddone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002060"/>
                </a:solidFill>
                <a:latin typeface="Aptos" panose="020B0004020202020204" pitchFamily="34" charset="0"/>
              </a:defRPr>
            </a:lvl1pPr>
          </a:lstStyle>
          <a:p>
            <a:fld id="{B47976B5-8BDF-4E5D-B963-E5F7B56163CD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D141811-DE4D-7295-5A08-0044B5A9AB5C}"/>
              </a:ext>
            </a:extLst>
          </p:cNvPr>
          <p:cNvCxnSpPr/>
          <p:nvPr userDrawn="1"/>
        </p:nvCxnSpPr>
        <p:spPr>
          <a:xfrm>
            <a:off x="0" y="6356350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0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36" r:id="rId1"/>
    <p:sldLayoutId id="2147485137" r:id="rId2"/>
    <p:sldLayoutId id="2147485138" r:id="rId3"/>
    <p:sldLayoutId id="2147485139" r:id="rId4"/>
    <p:sldLayoutId id="2147485140" r:id="rId5"/>
    <p:sldLayoutId id="2147485141" r:id="rId6"/>
    <p:sldLayoutId id="2147485142" r:id="rId7"/>
    <p:sldLayoutId id="2147485143" r:id="rId8"/>
    <p:sldLayoutId id="2147485144" r:id="rId9"/>
    <p:sldLayoutId id="2147485145" r:id="rId10"/>
    <p:sldLayoutId id="2147485146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Aptos" panose="020B00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Aptos" panose="020B00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Aptos" panose="020B00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Aptos" panose="020B00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Aptos" panose="020B00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Aptos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03266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project/CERN-0000249476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amlight.cern.ch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31710"/>
            <a:ext cx="9144000" cy="1655762"/>
          </a:xfrm>
        </p:spPr>
        <p:txBody>
          <a:bodyPr/>
          <a:lstStyle/>
          <a:p>
            <a:endParaRPr lang="it-IT" dirty="0"/>
          </a:p>
          <a:p>
            <a:r>
              <a:rPr lang="it-IT" dirty="0"/>
              <a:t>26 April 2024</a:t>
            </a:r>
          </a:p>
          <a:p>
            <a:r>
              <a:rPr lang="it-IT" dirty="0"/>
              <a:t>G. Riddone, CERN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3200" b="0" i="1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CERN-GSI Collaboration Steering Board Meeting</a:t>
            </a:r>
            <a:br>
              <a:rPr lang="en-GB" sz="3200" b="0" i="1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GB" sz="3200" b="0" i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3200" b="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Super-FRS Magnet Testing</a:t>
            </a:r>
            <a:br>
              <a:rPr lang="en-US" sz="3200" b="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</a:rPr>
              <a:t>Building 180 - Test facilities and CERN activities</a:t>
            </a:r>
            <a:endParaRPr lang="en-GB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C7F82F-29FE-4C0F-A1D3-748707487437}"/>
              </a:ext>
            </a:extLst>
          </p:cNvPr>
          <p:cNvSpPr txBox="1"/>
          <p:nvPr/>
        </p:nvSpPr>
        <p:spPr>
          <a:xfrm>
            <a:off x="10668000" y="115950"/>
            <a:ext cx="1467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Link to </a:t>
            </a:r>
            <a:r>
              <a:rPr lang="en-GB" dirty="0">
                <a:hlinkClick r:id="rId2"/>
              </a:rPr>
              <a:t>Indico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CD3B0A-CF85-6923-C313-2E9765044A30}"/>
              </a:ext>
            </a:extLst>
          </p:cNvPr>
          <p:cNvSpPr txBox="1"/>
          <p:nvPr/>
        </p:nvSpPr>
        <p:spPr>
          <a:xfrm>
            <a:off x="437978" y="6385360"/>
            <a:ext cx="6683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ptos" panose="020B0004020202020204" pitchFamily="34" charset="0"/>
              </a:rPr>
              <a:t>Contributions from D. Calcoen, M. Charrondiere, T. Dupont and C. Halbert</a:t>
            </a:r>
            <a:endParaRPr lang="en-GB" sz="1600" i="1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455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23DB6-7808-75F0-2B40-C7D267252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56" y="240141"/>
            <a:ext cx="10515600" cy="823595"/>
          </a:xfrm>
        </p:spPr>
        <p:txBody>
          <a:bodyPr>
            <a:norm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accent1"/>
                </a:solidFill>
                <a:latin typeface="Aptos" panose="020B0004020202020204" pitchFamily="34" charset="0"/>
              </a:rPr>
              <a:t>On-line dashboards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E1835A-09C4-0C84-36E7-42FA26E39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256" y="1776994"/>
            <a:ext cx="6157712" cy="32397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DD6F1F-579B-665A-E671-49E58D159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18" y="2378117"/>
            <a:ext cx="5243253" cy="3377105"/>
          </a:xfrm>
          <a:prstGeom prst="rect">
            <a:avLst/>
          </a:prstGeom>
        </p:spPr>
      </p:pic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B4BD4BD8-9B7B-1E7E-B3B4-E1ED69082192}"/>
              </a:ext>
            </a:extLst>
          </p:cNvPr>
          <p:cNvSpPr txBox="1">
            <a:spLocks/>
          </p:cNvSpPr>
          <p:nvPr/>
        </p:nvSpPr>
        <p:spPr>
          <a:xfrm>
            <a:off x="5734779" y="5267137"/>
            <a:ext cx="5909660" cy="594496"/>
          </a:xfrm>
          <a:prstGeom prst="rect">
            <a:avLst/>
          </a:prstGeom>
          <a:solidFill>
            <a:srgbClr val="0055A0"/>
          </a:solidFill>
        </p:spPr>
        <p:txBody>
          <a:bodyPr vert="horz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Font typeface="Arial"/>
              <a:buNone/>
            </a:pPr>
            <a:r>
              <a:rPr lang="en-GB" dirty="0">
                <a:solidFill>
                  <a:schemeClr val="bg1"/>
                </a:solidFill>
                <a:latin typeface="Aptos" panose="020B0004020202020204" pitchFamily="34" charset="0"/>
              </a:rPr>
              <a:t>Overview of safety risks vs. ongoing tests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E38524F-D71A-235E-BFE1-8BFBA1E7AE75}"/>
              </a:ext>
            </a:extLst>
          </p:cNvPr>
          <p:cNvCxnSpPr>
            <a:cxnSpLocks/>
          </p:cNvCxnSpPr>
          <p:nvPr/>
        </p:nvCxnSpPr>
        <p:spPr>
          <a:xfrm>
            <a:off x="5686225" y="1737379"/>
            <a:ext cx="0" cy="4017843"/>
          </a:xfrm>
          <a:prstGeom prst="line">
            <a:avLst/>
          </a:prstGeom>
          <a:ln>
            <a:solidFill>
              <a:srgbClr val="0C377B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12">
            <a:extLst>
              <a:ext uri="{FF2B5EF4-FFF2-40B4-BE49-F238E27FC236}">
                <a16:creationId xmlns:a16="http://schemas.microsoft.com/office/drawing/2014/main" id="{19AADA86-F2B9-5D01-0B4A-B5230AE00A02}"/>
              </a:ext>
            </a:extLst>
          </p:cNvPr>
          <p:cNvSpPr txBox="1">
            <a:spLocks/>
          </p:cNvSpPr>
          <p:nvPr/>
        </p:nvSpPr>
        <p:spPr>
          <a:xfrm>
            <a:off x="311805" y="1188922"/>
            <a:ext cx="5214677" cy="823594"/>
          </a:xfrm>
          <a:prstGeom prst="rect">
            <a:avLst/>
          </a:prstGeom>
          <a:solidFill>
            <a:srgbClr val="0055A0"/>
          </a:solidFill>
        </p:spPr>
        <p:txBody>
          <a:bodyPr vert="horz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dirty="0">
                <a:solidFill>
                  <a:schemeClr val="bg1"/>
                </a:solidFill>
                <a:latin typeface="Aptos" panose="020B0004020202020204" pitchFamily="34" charset="0"/>
              </a:rPr>
              <a:t>Overview of steps and signature upon completion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F02BE9-4217-9462-7608-5E2FD14AE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3FBCA1-E1D1-4EB9-E531-ED5E28D38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6741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C2F8A-B1BF-7D44-D403-8146D4668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task forces 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A975D-3994-C074-1433-2B0724E00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CERN participated to the task forces organized by GSI with ASG and Elytt</a:t>
            </a:r>
          </a:p>
          <a:p>
            <a:r>
              <a:rPr lang="en-US" dirty="0"/>
              <a:t>CERN provided support and recommendations on:</a:t>
            </a:r>
          </a:p>
          <a:p>
            <a:pPr lvl="1"/>
            <a:r>
              <a:rPr lang="en-US" dirty="0"/>
              <a:t>on-site leak localization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brazing and x-rays (meetings every two weeks) on magnets to be repaired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mechanical design and FEM simulations (monthly meetings)</a:t>
            </a:r>
          </a:p>
          <a:p>
            <a:r>
              <a:rPr lang="en-US" dirty="0"/>
              <a:t>CERN coordinated and performed the tests on samples as requested by GSI-ASG and GSI-Elytt (more details in the next slides)</a:t>
            </a:r>
          </a:p>
          <a:p>
            <a:pPr lvl="1">
              <a:lnSpc>
                <a:spcPct val="100000"/>
              </a:lnSpc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1A116B-B450-A933-C062-483F90CC7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D7BC8B-6A96-8F00-6BB2-4C81BBB7F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2069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0506B7D-AA86-6963-ACF5-0F8E307BC0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312" r="34017"/>
          <a:stretch/>
        </p:blipFill>
        <p:spPr>
          <a:xfrm>
            <a:off x="8227636" y="1786770"/>
            <a:ext cx="3785590" cy="40739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05552C-FA11-0BBC-6471-24E53F7C7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accent1"/>
                </a:solidFill>
                <a:latin typeface="Aptos" panose="020B0004020202020204" pitchFamily="34" charset="0"/>
              </a:rPr>
              <a:t>Joint task force CERN-GSI-ASG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8E2D51-C226-B6F0-AB43-349E82AB5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618D27-3775-6366-524A-9BDBEE78E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DC9E3-7830-2478-D83C-C79F49185B1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9600" y="1688556"/>
            <a:ext cx="10972800" cy="4270375"/>
          </a:xfrm>
        </p:spPr>
        <p:txBody>
          <a:bodyPr>
            <a:norm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47 samples at CERN - Dec 2023 - May 2024</a:t>
            </a:r>
          </a:p>
          <a:p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CERN support: EN/MME, TE/CRG, TE/VSC, TE/RAS 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Tomography  x13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Metallographic analysis x3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Thermal shocks on 14 samples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Ni coating x10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Chemical composition analysis x3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Thermal cycles under pressure on 2 samples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Tensile tests at ambient temperature and at 80 K x13</a:t>
            </a: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7DFED1-0657-C9DD-619D-51251342A87A}"/>
              </a:ext>
            </a:extLst>
          </p:cNvPr>
          <p:cNvSpPr txBox="1"/>
          <p:nvPr/>
        </p:nvSpPr>
        <p:spPr>
          <a:xfrm>
            <a:off x="8544466" y="1552997"/>
            <a:ext cx="302012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All reports available in </a:t>
            </a:r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  <a:hlinkClick r:id="rId3"/>
              </a:rPr>
              <a:t>EDMS</a:t>
            </a:r>
            <a:endParaRPr lang="en-CH" dirty="0">
              <a:solidFill>
                <a:srgbClr val="002060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331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56B1D-CDAE-69B3-34BC-C73891CDE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467" y="155152"/>
            <a:ext cx="10515600" cy="823595"/>
          </a:xfrm>
        </p:spPr>
        <p:txBody>
          <a:bodyPr>
            <a:normAutofit fontScale="90000"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accent1"/>
                </a:solidFill>
                <a:latin typeface="Aptos" panose="020B0004020202020204" pitchFamily="34" charset="0"/>
              </a:rPr>
              <a:t>Joint task force CERN-GSI-ASG (dashboard)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2BFF77-4F94-4D8D-F03E-3F46D429A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A1F40-3682-2A44-EDA8-8E27C9AB2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13</a:t>
            </a:fld>
            <a:endParaRPr lang="it-IT"/>
          </a:p>
        </p:txBody>
      </p:sp>
      <p:graphicFrame>
        <p:nvGraphicFramePr>
          <p:cNvPr id="16" name="Content Placeholder 15">
            <a:extLst>
              <a:ext uri="{FF2B5EF4-FFF2-40B4-BE49-F238E27FC236}">
                <a16:creationId xmlns:a16="http://schemas.microsoft.com/office/drawing/2014/main" id="{DAAA8901-400C-FFFE-610F-4D5D0973AE85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8274304"/>
              </p:ext>
            </p:extLst>
          </p:nvPr>
        </p:nvGraphicFramePr>
        <p:xfrm>
          <a:off x="228596" y="948267"/>
          <a:ext cx="11800844" cy="58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0851">
                  <a:extLst>
                    <a:ext uri="{9D8B030D-6E8A-4147-A177-3AD203B41FA5}">
                      <a16:colId xmlns:a16="http://schemas.microsoft.com/office/drawing/2014/main" val="1306232581"/>
                    </a:ext>
                  </a:extLst>
                </a:gridCol>
                <a:gridCol w="3168000">
                  <a:extLst>
                    <a:ext uri="{9D8B030D-6E8A-4147-A177-3AD203B41FA5}">
                      <a16:colId xmlns:a16="http://schemas.microsoft.com/office/drawing/2014/main" val="3061732953"/>
                    </a:ext>
                  </a:extLst>
                </a:gridCol>
                <a:gridCol w="3942929">
                  <a:extLst>
                    <a:ext uri="{9D8B030D-6E8A-4147-A177-3AD203B41FA5}">
                      <a16:colId xmlns:a16="http://schemas.microsoft.com/office/drawing/2014/main" val="221794882"/>
                    </a:ext>
                  </a:extLst>
                </a:gridCol>
                <a:gridCol w="1699064">
                  <a:extLst>
                    <a:ext uri="{9D8B030D-6E8A-4147-A177-3AD203B41FA5}">
                      <a16:colId xmlns:a16="http://schemas.microsoft.com/office/drawing/2014/main" val="1394507597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" panose="020B0004020202020204" pitchFamily="34" charset="0"/>
                        </a:rPr>
                        <a:t>Samples ASG</a:t>
                      </a:r>
                    </a:p>
                  </a:txBody>
                  <a:tcPr marL="8467" marR="8467" marT="8467" marB="0" anchor="ctr"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" panose="020B0004020202020204" pitchFamily="34" charset="0"/>
                        </a:rPr>
                        <a:t>Description of sample</a:t>
                      </a:r>
                    </a:p>
                  </a:txBody>
                  <a:tcPr marL="8467" marR="8467" marT="8467" marB="0" anchor="ctr"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ptos" panose="020B0004020202020204" pitchFamily="34" charset="0"/>
                        </a:rPr>
                        <a:t>Objective</a:t>
                      </a:r>
                    </a:p>
                  </a:txBody>
                  <a:tcPr marL="8467" marR="8467" marT="8467" marB="0" anchor="ctr"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" panose="020B0004020202020204" pitchFamily="34" charset="0"/>
                        </a:rPr>
                        <a:t>STATUS</a:t>
                      </a:r>
                    </a:p>
                  </a:txBody>
                  <a:tcPr marL="8467" marR="8467" marT="8467" marB="0" anchor="ctr"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099750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1. Bi-metallic joint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 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Inox – Cu bimetallic, new design mock-up sample from workbench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Check ASG x-ray results and further analysis for qualification (Tomography and </a:t>
                      </a:r>
                      <a:r>
                        <a:rPr lang="en-US" sz="1300" b="0" i="0" kern="120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Metallographic examination)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Report published</a:t>
                      </a:r>
                    </a:p>
                  </a:txBody>
                  <a:tcPr marL="8467" marR="8467" marT="8467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23260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2. Additional 2 pipes from ASG 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 Cu-Cu socket joints – sample joints from the work bench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Confirm ASG x-ray results and further analysis qualification (Tomography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Report published</a:t>
                      </a:r>
                    </a:p>
                  </a:txBody>
                  <a:tcPr marL="8467" marR="8467" marT="8467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045217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3. LM 11 bi-metallic joints 15 and 16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 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Inox – Cu bimetallic, new design, prepared on workbench, extracted from LM11 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Confirm ASG x-ray results and further analysis/testing for qualification (tomography, thermal cycles, metallographic examinations, tensile tests at cold)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Sent to tomography after thermal cycles</a:t>
                      </a:r>
                    </a:p>
                  </a:txBody>
                  <a:tcPr marL="8467" marR="8467" marT="8467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564851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4.  T-joint from LM11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 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Cu-Cu-Cu, leaking joint, tomography already performed at CERN and ASG 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Further root-cause analysis of leakage (tomography)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Reports published</a:t>
                      </a:r>
                    </a:p>
                  </a:txBody>
                  <a:tcPr marL="8467" marR="8467" marT="8467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5198906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5.  3 samples for chemical composition analysis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stains collected from LM11 turret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identification of chemical compositions (no presence of flux) with SEM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Reports published</a:t>
                      </a:r>
                    </a:p>
                  </a:txBody>
                  <a:tcPr marL="8467" marR="8467" marT="8467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965801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6. additional 6 pipes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 Cu-Cu socket joints – sample joints from the work bench 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Check mechanical strength after thermal shocks (tensile tests after thermal shocks)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Tensile tests in preparation</a:t>
                      </a:r>
                    </a:p>
                  </a:txBody>
                  <a:tcPr marL="8467" marR="8467" marT="8467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742933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7. Ni coating on stainless steel pipes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10 x commercial stainless steel pipes (316L), L = 100 mm, OD= 18 mm, d=1.5mm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to improve brazing quality by prevent re-passivation of the SS pipe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Samples coated. Delivered to ASG</a:t>
                      </a:r>
                    </a:p>
                  </a:txBody>
                  <a:tcPr marL="8467" marR="8467" marT="8467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3017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8. Additional 6 pipes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annealed Cu pipes (DHP R200)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Check mechanical strength after thermal shocks ((tensile tests after thermal shocks)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Tensile tests in preparation</a:t>
                      </a:r>
                    </a:p>
                  </a:txBody>
                  <a:tcPr marL="8467" marR="8467" marT="8467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210996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9. 5 x Cu-Cu brazed joint from LM09/SM02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selected Cu-Cu brazed joints after X-ray scan at ASG. Cold leak test done at ASG.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Root-cause analysis of cold leak from a thermal shield of LM09 and SM02 (tomography)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Received at CERN on 24.04</a:t>
                      </a:r>
                    </a:p>
                  </a:txBody>
                  <a:tcPr marL="8467" marR="8467" marT="8467" marB="0" anchor="ctr">
                    <a:solidFill>
                      <a:srgbClr val="E4B2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337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1610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B8A0A-187E-E2F5-65FC-7CD5BCEEA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accent1"/>
                </a:solidFill>
                <a:latin typeface="Aptos" panose="020B0004020202020204" pitchFamily="34" charset="0"/>
              </a:rPr>
              <a:t>Joint task force CERN-GSI-</a:t>
            </a:r>
            <a:r>
              <a:rPr lang="en-GB" sz="4400" dirty="0" err="1">
                <a:solidFill>
                  <a:schemeClr val="accent1"/>
                </a:solidFill>
                <a:latin typeface="Aptos" panose="020B0004020202020204" pitchFamily="34" charset="0"/>
              </a:rPr>
              <a:t>Elytt</a:t>
            </a:r>
            <a:endParaRPr lang="en-GB" sz="4400" dirty="0">
              <a:solidFill>
                <a:schemeClr val="accent1"/>
              </a:solidFill>
              <a:latin typeface="Aptos" panose="020B0004020202020204" pitchFamily="34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ECFC61E-7540-5E2C-FCFE-1BB6A1788102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01768374"/>
              </p:ext>
            </p:extLst>
          </p:nvPr>
        </p:nvGraphicFramePr>
        <p:xfrm>
          <a:off x="704427" y="1199482"/>
          <a:ext cx="10972800" cy="988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772">
                  <a:extLst>
                    <a:ext uri="{9D8B030D-6E8A-4147-A177-3AD203B41FA5}">
                      <a16:colId xmlns:a16="http://schemas.microsoft.com/office/drawing/2014/main" val="1412445870"/>
                    </a:ext>
                  </a:extLst>
                </a:gridCol>
                <a:gridCol w="2645228">
                  <a:extLst>
                    <a:ext uri="{9D8B030D-6E8A-4147-A177-3AD203B41FA5}">
                      <a16:colId xmlns:a16="http://schemas.microsoft.com/office/drawing/2014/main" val="3981429090"/>
                    </a:ext>
                  </a:extLst>
                </a:gridCol>
                <a:gridCol w="4038600">
                  <a:extLst>
                    <a:ext uri="{9D8B030D-6E8A-4147-A177-3AD203B41FA5}">
                      <a16:colId xmlns:a16="http://schemas.microsoft.com/office/drawing/2014/main" val="20722156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169267882"/>
                    </a:ext>
                  </a:extLst>
                </a:gridCol>
              </a:tblGrid>
              <a:tr h="4944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b="1" i="0" u="none" strike="noStrike" dirty="0">
                          <a:solidFill>
                            <a:schemeClr val="bg1"/>
                          </a:solidFill>
                          <a:effectLst/>
                          <a:latin typeface="Aptos" panose="020B0004020202020204" pitchFamily="34" charset="0"/>
                        </a:rPr>
                        <a:t>Samples Elytt</a:t>
                      </a:r>
                    </a:p>
                  </a:txBody>
                  <a:tcPr marL="8467" marR="8467" marT="8467" marB="0" anchor="ctr"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b="1" i="0" u="none" strike="noStrike">
                          <a:solidFill>
                            <a:schemeClr val="bg1"/>
                          </a:solidFill>
                          <a:effectLst/>
                          <a:latin typeface="Aptos" panose="020B0004020202020204" pitchFamily="34" charset="0"/>
                        </a:rPr>
                        <a:t>Description of sample</a:t>
                      </a:r>
                    </a:p>
                  </a:txBody>
                  <a:tcPr marL="8467" marR="8467" marT="8467" marB="0" anchor="ctr"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b="1" i="0" u="none" strike="noStrike">
                          <a:solidFill>
                            <a:schemeClr val="bg1"/>
                          </a:solidFill>
                          <a:effectLst/>
                          <a:latin typeface="Aptos" panose="020B0004020202020204" pitchFamily="34" charset="0"/>
                        </a:rPr>
                        <a:t>Objective</a:t>
                      </a:r>
                    </a:p>
                  </a:txBody>
                  <a:tcPr marL="8467" marR="8467" marT="8467" marB="0" anchor="ctr"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 dirty="0">
                          <a:solidFill>
                            <a:schemeClr val="bg1"/>
                          </a:solidFill>
                          <a:effectLst/>
                          <a:latin typeface="Aptos" panose="020B0004020202020204" pitchFamily="34" charset="0"/>
                        </a:rPr>
                        <a:t>STATUS</a:t>
                      </a:r>
                    </a:p>
                  </a:txBody>
                  <a:tcPr marL="8467" marR="8467" marT="8467" marB="0" anchor="ctr"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598669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b="1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11 joint types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Various configuration of Cu-Cu-SS joints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Check joints by x-rays</a:t>
                      </a:r>
                      <a:b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</a:b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Ultrasound and microtomography</a:t>
                      </a:r>
                    </a:p>
                  </a:txBody>
                  <a:tcPr marL="8467" marR="8467" marT="8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Final reports to be prepared</a:t>
                      </a:r>
                    </a:p>
                  </a:txBody>
                  <a:tcPr marL="8467" marR="8467" marT="8467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202834"/>
                  </a:ext>
                </a:extLst>
              </a:tr>
            </a:tbl>
          </a:graphicData>
        </a:graphic>
      </p:graphicFrame>
      <p:pic>
        <p:nvPicPr>
          <p:cNvPr id="8" name="Imagen 2">
            <a:extLst>
              <a:ext uri="{FF2B5EF4-FFF2-40B4-BE49-F238E27FC236}">
                <a16:creationId xmlns:a16="http://schemas.microsoft.com/office/drawing/2014/main" id="{37620692-B55A-472D-B744-B23D850B0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5" y="2347504"/>
            <a:ext cx="3586569" cy="1646228"/>
          </a:xfrm>
          <a:prstGeom prst="rect">
            <a:avLst/>
          </a:prstGeom>
        </p:spPr>
      </p:pic>
      <p:pic>
        <p:nvPicPr>
          <p:cNvPr id="9" name="Imagen 1">
            <a:extLst>
              <a:ext uri="{FF2B5EF4-FFF2-40B4-BE49-F238E27FC236}">
                <a16:creationId xmlns:a16="http://schemas.microsoft.com/office/drawing/2014/main" id="{17B1AA37-805A-4857-816F-E50185DFF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520" y="4077078"/>
            <a:ext cx="3892881" cy="2195925"/>
          </a:xfrm>
          <a:prstGeom prst="rect">
            <a:avLst/>
          </a:prstGeom>
        </p:spPr>
      </p:pic>
      <p:pic>
        <p:nvPicPr>
          <p:cNvPr id="10" name="Imagen 3">
            <a:extLst>
              <a:ext uri="{FF2B5EF4-FFF2-40B4-BE49-F238E27FC236}">
                <a16:creationId xmlns:a16="http://schemas.microsoft.com/office/drawing/2014/main" id="{71A5B89A-B378-4581-AC51-AF3705697C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2853" y="2319087"/>
            <a:ext cx="3747920" cy="221982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BCA162-BEB3-CA2A-C14D-D4F36B3B1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CE3DF38-050C-8AB0-F4C9-7350A219A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430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47ECC5-BCF0-E207-3030-FC6874D62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624" y="385445"/>
            <a:ext cx="5596467" cy="823595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Thermal cycles at cold and under pressure</a:t>
            </a:r>
            <a:endParaRPr lang="en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04A819-4732-92AB-CC9A-E81EA5A95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714" y="2027161"/>
            <a:ext cx="5410340" cy="32516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1CE53C8-E04B-E0A3-2DE7-A9088FDB7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77999"/>
            <a:ext cx="6278880" cy="32457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DB4B6DD-63A8-35F0-F07C-92320C4CCAA2}"/>
              </a:ext>
            </a:extLst>
          </p:cNvPr>
          <p:cNvGrpSpPr/>
          <p:nvPr/>
        </p:nvGrpSpPr>
        <p:grpSpPr>
          <a:xfrm>
            <a:off x="472235" y="157368"/>
            <a:ext cx="5124076" cy="3069903"/>
            <a:chOff x="480909" y="542348"/>
            <a:chExt cx="5124076" cy="3069903"/>
          </a:xfrm>
        </p:grpSpPr>
        <p:pic>
          <p:nvPicPr>
            <p:cNvPr id="6" name="Picture 5" descr="A close-up of a machine">
              <a:extLst>
                <a:ext uri="{FF2B5EF4-FFF2-40B4-BE49-F238E27FC236}">
                  <a16:creationId xmlns:a16="http://schemas.microsoft.com/office/drawing/2014/main" id="{81625C1B-2D25-B7E2-2711-C48C14E11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909" y="542348"/>
              <a:ext cx="5124076" cy="306990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F90F17D-D38D-74ED-02CF-49BF266A27AF}"/>
                </a:ext>
              </a:extLst>
            </p:cNvPr>
            <p:cNvSpPr/>
            <p:nvPr/>
          </p:nvSpPr>
          <p:spPr>
            <a:xfrm>
              <a:off x="2072640" y="2411307"/>
              <a:ext cx="2302933" cy="291253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15C536B0-0B7C-6DFF-34CE-0CE603115318}"/>
              </a:ext>
            </a:extLst>
          </p:cNvPr>
          <p:cNvSpPr/>
          <p:nvPr/>
        </p:nvSpPr>
        <p:spPr>
          <a:xfrm>
            <a:off x="1019386" y="5264469"/>
            <a:ext cx="4372187" cy="713639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A6C416-6254-F2DE-8A5E-505117688A76}"/>
              </a:ext>
            </a:extLst>
          </p:cNvPr>
          <p:cNvSpPr txBox="1"/>
          <p:nvPr/>
        </p:nvSpPr>
        <p:spPr>
          <a:xfrm>
            <a:off x="6690818" y="5726941"/>
            <a:ext cx="5020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Aptos" panose="020B0004020202020204" pitchFamily="34" charset="0"/>
              </a:rPr>
              <a:t>No leaks detected after the thermal cycles</a:t>
            </a:r>
            <a:endParaRPr lang="en-CH" sz="2000" dirty="0">
              <a:solidFill>
                <a:srgbClr val="002060"/>
              </a:solidFill>
              <a:latin typeface="Aptos" panose="020B0004020202020204" pitchFamily="34" charset="0"/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DEBD9F70-CD19-C778-076D-1D7811CA0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C5FC542-3324-882D-B445-B667FFDA7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15</a:t>
            </a:fld>
            <a:endParaRPr lang="it-IT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6C6311-F445-9414-3EC7-CF38711848F3}"/>
              </a:ext>
            </a:extLst>
          </p:cNvPr>
          <p:cNvSpPr txBox="1"/>
          <p:nvPr/>
        </p:nvSpPr>
        <p:spPr>
          <a:xfrm>
            <a:off x="371300" y="82671"/>
            <a:ext cx="546608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Tests in-situ: sample installed in the jumper (design validated by dedicated structural analysis) </a:t>
            </a:r>
            <a:endParaRPr lang="en-CH" dirty="0">
              <a:solidFill>
                <a:srgbClr val="002060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494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6DD57-3300-95B8-9251-36C7AD5E2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D06 repair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8C1DAC-0B41-890B-A4E3-7AE058DC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168BF2-E00F-FC10-F1D1-A665205F1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16</a:t>
            </a:fld>
            <a:endParaRPr lang="it-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A1AAB7-2355-9823-1830-3FE880263BE1}"/>
              </a:ext>
            </a:extLst>
          </p:cNvPr>
          <p:cNvSpPr txBox="1"/>
          <p:nvPr/>
        </p:nvSpPr>
        <p:spPr>
          <a:xfrm>
            <a:off x="838200" y="1266613"/>
            <a:ext cx="69662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Intervention started on 17.04 and lasted for about 7 days</a:t>
            </a:r>
          </a:p>
          <a:p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CERN support for handling, welding and leak testing 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Final leak test (cryostat integrated in the yoke) on 24.04.2024 </a:t>
            </a:r>
            <a:b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</a:br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showing no leaks on the vacuum vessel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Ready to be moved to the dedicated test bench for electrical tests</a:t>
            </a:r>
            <a:endParaRPr lang="en-CH" dirty="0">
              <a:solidFill>
                <a:srgbClr val="002060"/>
              </a:solidFill>
              <a:latin typeface="Aptos" panose="020B0004020202020204" pitchFamily="34" charset="0"/>
            </a:endParaRPr>
          </a:p>
        </p:txBody>
      </p:sp>
      <p:pic>
        <p:nvPicPr>
          <p:cNvPr id="7" name="Picture 6" descr="A large red machine in a warehouse&#10;&#10;Description automatically generated">
            <a:extLst>
              <a:ext uri="{FF2B5EF4-FFF2-40B4-BE49-F238E27FC236}">
                <a16:creationId xmlns:a16="http://schemas.microsoft.com/office/drawing/2014/main" id="{1E2E6917-B974-C0FC-6027-1D389CD61F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926" y="3738438"/>
            <a:ext cx="2697017" cy="2022763"/>
          </a:xfrm>
          <a:prstGeom prst="rect">
            <a:avLst/>
          </a:prstGeom>
        </p:spPr>
      </p:pic>
      <p:pic>
        <p:nvPicPr>
          <p:cNvPr id="9" name="Picture 8" descr="A large metal machine in a factory&#10;&#10;Description automatically generated">
            <a:extLst>
              <a:ext uri="{FF2B5EF4-FFF2-40B4-BE49-F238E27FC236}">
                <a16:creationId xmlns:a16="http://schemas.microsoft.com/office/drawing/2014/main" id="{0F539E7C-894F-7DA8-178A-DA035721E5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622" y="3404104"/>
            <a:ext cx="3596021" cy="2697016"/>
          </a:xfrm>
          <a:prstGeom prst="rect">
            <a:avLst/>
          </a:prstGeom>
        </p:spPr>
      </p:pic>
      <p:pic>
        <p:nvPicPr>
          <p:cNvPr id="11" name="Picture 10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5E3B3EC9-ECEA-17B4-BDC3-ABB433411A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449" y="3401311"/>
            <a:ext cx="3596022" cy="2697016"/>
          </a:xfrm>
          <a:prstGeom prst="rect">
            <a:avLst/>
          </a:prstGeom>
        </p:spPr>
      </p:pic>
      <p:pic>
        <p:nvPicPr>
          <p:cNvPr id="13" name="Picture 12" descr="A ladder and a red box in a factory&#10;&#10;Description automatically generated">
            <a:extLst>
              <a:ext uri="{FF2B5EF4-FFF2-40B4-BE49-F238E27FC236}">
                <a16:creationId xmlns:a16="http://schemas.microsoft.com/office/drawing/2014/main" id="{9235D481-2E8C-E885-6433-EA7D7B3654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813" y="271991"/>
            <a:ext cx="4070773" cy="305308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849DBD93-CFEE-1439-D9E8-C19A511A7226}"/>
              </a:ext>
            </a:extLst>
          </p:cNvPr>
          <p:cNvSpPr/>
          <p:nvPr/>
        </p:nvSpPr>
        <p:spPr>
          <a:xfrm>
            <a:off x="723053" y="2910453"/>
            <a:ext cx="474133" cy="41317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ptos" panose="020B0004020202020204" pitchFamily="34" charset="0"/>
              </a:rPr>
              <a:t>1</a:t>
            </a:r>
            <a:endParaRPr lang="en-CH" dirty="0">
              <a:latin typeface="Aptos" panose="020B0004020202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CCCED75-893C-E056-5BE2-BC9BCACA5AAD}"/>
              </a:ext>
            </a:extLst>
          </p:cNvPr>
          <p:cNvSpPr/>
          <p:nvPr/>
        </p:nvSpPr>
        <p:spPr>
          <a:xfrm>
            <a:off x="2877622" y="2926837"/>
            <a:ext cx="474133" cy="41317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ptos" panose="020B0004020202020204" pitchFamily="34" charset="0"/>
              </a:rPr>
              <a:t>2</a:t>
            </a:r>
            <a:endParaRPr lang="en-CH" dirty="0">
              <a:latin typeface="Aptos" panose="020B0004020202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F27F8D8-24C6-6717-FB41-BC3996F67E3F}"/>
              </a:ext>
            </a:extLst>
          </p:cNvPr>
          <p:cNvSpPr/>
          <p:nvPr/>
        </p:nvSpPr>
        <p:spPr>
          <a:xfrm>
            <a:off x="7391760" y="283073"/>
            <a:ext cx="474133" cy="41317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ptos" panose="020B0004020202020204" pitchFamily="34" charset="0"/>
              </a:rPr>
              <a:t>4</a:t>
            </a:r>
            <a:endParaRPr lang="en-CH" dirty="0">
              <a:latin typeface="Aptos" panose="020B0004020202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C29C6EB-2E49-807B-1324-B01DA002AEC6}"/>
              </a:ext>
            </a:extLst>
          </p:cNvPr>
          <p:cNvSpPr/>
          <p:nvPr/>
        </p:nvSpPr>
        <p:spPr>
          <a:xfrm>
            <a:off x="6605449" y="2911897"/>
            <a:ext cx="474133" cy="41317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ptos" panose="020B0004020202020204" pitchFamily="34" charset="0"/>
              </a:rPr>
              <a:t>3</a:t>
            </a:r>
            <a:endParaRPr lang="en-CH" dirty="0">
              <a:latin typeface="Aptos" panose="020B00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0CE61FB-1709-F810-9FA2-0F796F367986}"/>
              </a:ext>
            </a:extLst>
          </p:cNvPr>
          <p:cNvGrpSpPr/>
          <p:nvPr/>
        </p:nvGrpSpPr>
        <p:grpSpPr>
          <a:xfrm>
            <a:off x="4500697" y="4565227"/>
            <a:ext cx="1497269" cy="1116730"/>
            <a:chOff x="4500697" y="4565227"/>
            <a:chExt cx="1497269" cy="111673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962734A-CD0D-206C-0AD0-87157034DF15}"/>
                </a:ext>
              </a:extLst>
            </p:cNvPr>
            <p:cNvSpPr/>
            <p:nvPr/>
          </p:nvSpPr>
          <p:spPr>
            <a:xfrm>
              <a:off x="4944533" y="4565227"/>
              <a:ext cx="304800" cy="34544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b="1">
                <a:solidFill>
                  <a:srgbClr val="FF00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0E9FEB4-99E5-A1BA-0D2A-66DFDE6649CD}"/>
                </a:ext>
              </a:extLst>
            </p:cNvPr>
            <p:cNvSpPr txBox="1"/>
            <p:nvPr/>
          </p:nvSpPr>
          <p:spPr>
            <a:xfrm>
              <a:off x="4500697" y="4893462"/>
              <a:ext cx="14972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Leak location </a:t>
              </a:r>
              <a:endParaRPr lang="en-CH" b="1" dirty="0">
                <a:solidFill>
                  <a:srgbClr val="FF0000"/>
                </a:solidFill>
              </a:endParaRPr>
            </a:p>
          </p:txBody>
        </p:sp>
        <p:pic>
          <p:nvPicPr>
            <p:cNvPr id="8" name="Picture 7" descr="A blurry image of a person's head&#10;&#10;Description automatically generated">
              <a:extLst>
                <a:ext uri="{FF2B5EF4-FFF2-40B4-BE49-F238E27FC236}">
                  <a16:creationId xmlns:a16="http://schemas.microsoft.com/office/drawing/2014/main" id="{CAD641CD-BE91-BCA8-420E-E0187037187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4654652" y="5207611"/>
              <a:ext cx="1054102" cy="474346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884059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05C49-5CCA-BA2C-A449-5D32AB451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64D86-A160-2789-8487-BBB5932577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CERN systems commissioned and test facility fulfills the requirements</a:t>
            </a:r>
          </a:p>
          <a:p>
            <a:r>
              <a:rPr lang="en-US" dirty="0"/>
              <a:t>Transition phase towards series productions started in 2022, but slowed down due to non-conformities on both ASG and Elytt magnets (internal leaks) </a:t>
            </a:r>
          </a:p>
          <a:p>
            <a:r>
              <a:rPr lang="en-US" dirty="0"/>
              <a:t>Currently, we are in the </a:t>
            </a:r>
            <a:r>
              <a:rPr lang="en-US" b="1" i="1" dirty="0"/>
              <a:t>validation phase of the new design</a:t>
            </a:r>
            <a:r>
              <a:rPr lang="en-US" dirty="0"/>
              <a:t>, being the highest priority the LM11 (ASG) and D06 (Elytt) tests</a:t>
            </a:r>
          </a:p>
          <a:p>
            <a:r>
              <a:rPr lang="en-US" dirty="0"/>
              <a:t>2023: CERN resources were higher than expected</a:t>
            </a:r>
          </a:p>
          <a:p>
            <a:r>
              <a:rPr lang="en-US" dirty="0"/>
              <a:t>Fruitful collaboration between CERN and GSI (and ASG/Elytt) has been demonstrated in the dedicated task forces </a:t>
            </a:r>
          </a:p>
          <a:p>
            <a:r>
              <a:rPr lang="en-US" dirty="0"/>
              <a:t>At present, the preliminary planning shows the end of the tests in 2028 (see K. Sugita presentation)</a:t>
            </a:r>
            <a:r>
              <a:rPr lang="en-US" dirty="0">
                <a:sym typeface="Wingdings" panose="05000000000000000000" pitchFamily="2" charset="2"/>
              </a:rPr>
              <a:t>. If testing of the additional Energy Buncher magnets is confirmed, the end of the tests will then occur in 2029. </a:t>
            </a:r>
            <a:endParaRPr lang="en-US" dirty="0"/>
          </a:p>
          <a:p>
            <a:r>
              <a:rPr lang="en-US" dirty="0">
                <a:sym typeface="Wingdings" panose="05000000000000000000" pitchFamily="2" charset="2"/>
              </a:rPr>
              <a:t>Amendment to the contract will be prepared in 2025 with </a:t>
            </a:r>
            <a:r>
              <a:rPr lang="en-US">
                <a:sym typeface="Wingdings" panose="05000000000000000000" pitchFamily="2" charset="2"/>
              </a:rPr>
              <a:t>evaluation of CERN impact.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8FA58-E374-6C68-C003-E61348941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88451-C91F-C499-29F7-8603E7E3C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1922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240F09-BF1B-9734-62B6-5332595F0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E88900-B9AF-110C-856F-EF73014B4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18</a:t>
            </a:fld>
            <a:endParaRPr lang="it-IT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C668B5-02F6-8117-1D71-9C05379F734C}"/>
              </a:ext>
            </a:extLst>
          </p:cNvPr>
          <p:cNvSpPr/>
          <p:nvPr/>
        </p:nvSpPr>
        <p:spPr>
          <a:xfrm>
            <a:off x="2440928" y="4371826"/>
            <a:ext cx="73101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Thanks for your attention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8D69D0-A845-91B5-F373-C528818E7089}"/>
              </a:ext>
            </a:extLst>
          </p:cNvPr>
          <p:cNvSpPr/>
          <p:nvPr/>
        </p:nvSpPr>
        <p:spPr>
          <a:xfrm>
            <a:off x="1128244" y="975251"/>
            <a:ext cx="965921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2"/>
                </a:solidFill>
                <a:effectLst>
                  <a:reflection blurRad="6350" stA="53000" endA="300" endPos="35500" dir="5400000" sy="-90000" algn="bl" rotWithShape="0"/>
                </a:effectLst>
              </a:rPr>
              <a:t>Thanks to GSI colleagues for the nice and fruitful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573262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3595"/>
          </a:xfrm>
        </p:spPr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616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KR3912/TE – Short reminder</a:t>
            </a:r>
          </a:p>
          <a:p>
            <a:r>
              <a:rPr lang="en-US" dirty="0"/>
              <a:t>Status of the cryogenic and QP/EE systems</a:t>
            </a:r>
          </a:p>
          <a:p>
            <a:r>
              <a:rPr lang="en-US" dirty="0"/>
              <a:t>On-site CERN coordination and test follow-up</a:t>
            </a:r>
          </a:p>
          <a:p>
            <a:r>
              <a:rPr lang="en-GB" dirty="0"/>
              <a:t>CERN involvement in the joint task forces</a:t>
            </a:r>
          </a:p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A14A2-7F2B-4372-A296-CE918280E4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5672328" cy="365125"/>
          </a:xfrm>
        </p:spPr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47976B5-8BDF-4E5D-B963-E5F7B56163CD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92398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69D0E24-AFA3-BAAF-8346-5F71DD2151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544"/>
          <a:stretch/>
        </p:blipFill>
        <p:spPr>
          <a:xfrm>
            <a:off x="9775176" y="21525"/>
            <a:ext cx="2381935" cy="299526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CC5BCC-6215-49FA-5CC1-C380B13EF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054" y="255642"/>
            <a:ext cx="10515600" cy="823913"/>
          </a:xfrm>
        </p:spPr>
        <p:txBody>
          <a:bodyPr/>
          <a:lstStyle/>
          <a:p>
            <a:r>
              <a:rPr lang="en-US" dirty="0"/>
              <a:t>Collaboration agreement KR3912/TE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20F9D-0C3E-9F32-896B-16979D40C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6549"/>
            <a:ext cx="6382173" cy="461875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GSI is leading the activity, and contributes to it with: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 FTE: operation team (2 eng. and 2 technical eng.)</a:t>
            </a:r>
          </a:p>
          <a:p>
            <a:pPr>
              <a:lnSpc>
                <a:spcPct val="120000"/>
              </a:lnSpc>
            </a:pPr>
            <a:r>
              <a:rPr lang="en-GB" dirty="0"/>
              <a:t>CERN is contributing with: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0.4 FTE: support with best –effort service from its equipment groups (cryogenics, survey, power converters, energy extraction, quench protection, data acquisition and control)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1 FTE: on-site technical engineer - support and coordination with internal services and CERN contractors </a:t>
            </a:r>
          </a:p>
          <a:p>
            <a:pPr>
              <a:lnSpc>
                <a:spcPct val="120000"/>
              </a:lnSpc>
            </a:pPr>
            <a:r>
              <a:rPr lang="en-GB" dirty="0"/>
              <a:t>Industrial support from other groups which is charged to GSI on cost-recovery basis</a:t>
            </a:r>
          </a:p>
          <a:p>
            <a:pPr>
              <a:lnSpc>
                <a:spcPct val="120000"/>
              </a:lnSpc>
            </a:pPr>
            <a:r>
              <a:rPr lang="en-GB" dirty="0"/>
              <a:t>The total cost estimated at 5.4 MCHF for the two phases now until Q4/2026 (originally until Q1/2024).</a:t>
            </a:r>
          </a:p>
          <a:p>
            <a:pPr>
              <a:lnSpc>
                <a:spcPct val="120000"/>
              </a:lnSpc>
            </a:pPr>
            <a:r>
              <a:rPr lang="en-GB" b="1" dirty="0"/>
              <a:t>Amendment on extension of duration: now until end  2026 (see also H. Simon presentation)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EBD01-EEF6-3204-BB29-1AB3E5B5D0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5672328" cy="365125"/>
          </a:xfrm>
        </p:spPr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3A0DB9-F3FE-33C9-E8F4-0624FA1E5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47976B5-8BDF-4E5D-B963-E5F7B56163CD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E0967D92-90E5-29F8-B773-926FD6E77A21}"/>
              </a:ext>
            </a:extLst>
          </p:cNvPr>
          <p:cNvSpPr/>
          <p:nvPr/>
        </p:nvSpPr>
        <p:spPr>
          <a:xfrm>
            <a:off x="7227864" y="2623059"/>
            <a:ext cx="769675" cy="57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70DD42DF-BAB6-F4B7-0E4C-ACD0EE45979C}"/>
              </a:ext>
            </a:extLst>
          </p:cNvPr>
          <p:cNvSpPr/>
          <p:nvPr/>
        </p:nvSpPr>
        <p:spPr>
          <a:xfrm>
            <a:off x="7227414" y="3915206"/>
            <a:ext cx="769675" cy="57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25A20A-30F6-D7CC-B94F-A7611752D82B}"/>
              </a:ext>
            </a:extLst>
          </p:cNvPr>
          <p:cNvSpPr txBox="1"/>
          <p:nvPr/>
        </p:nvSpPr>
        <p:spPr>
          <a:xfrm>
            <a:off x="7997089" y="2575743"/>
            <a:ext cx="1824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FTE for 2022: 0.8</a:t>
            </a:r>
          </a:p>
          <a:p>
            <a:r>
              <a:rPr lang="en-US" dirty="0"/>
              <a:t>FTE for 2023: 1.1 </a:t>
            </a:r>
            <a:endParaRPr lang="it-IT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155237-E14F-FBD6-C05B-6EEB73A75F96}"/>
              </a:ext>
            </a:extLst>
          </p:cNvPr>
          <p:cNvSpPr txBox="1"/>
          <p:nvPr/>
        </p:nvSpPr>
        <p:spPr>
          <a:xfrm>
            <a:off x="7950225" y="3796701"/>
            <a:ext cx="3283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2 persons from industrial support (full time)</a:t>
            </a:r>
          </a:p>
          <a:p>
            <a:pPr marL="285750" indent="-285750">
              <a:buFontTx/>
              <a:buChar char="-"/>
            </a:pPr>
            <a:r>
              <a:rPr lang="en-US" dirty="0"/>
              <a:t>Logistics and storekeeper: 0.2</a:t>
            </a:r>
            <a:endParaRPr lang="it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42ADF3-FE2A-85B0-BA14-CBDACEA7F8FF}"/>
              </a:ext>
            </a:extLst>
          </p:cNvPr>
          <p:cNvSpPr txBox="1"/>
          <p:nvPr/>
        </p:nvSpPr>
        <p:spPr>
          <a:xfrm>
            <a:off x="838200" y="1149823"/>
            <a:ext cx="8753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Test facility at CERN for the tests of Super Fragment Separator (Super-FRS) magnets for FAIR</a:t>
            </a:r>
            <a:endParaRPr lang="it-IT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71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83F3E-A4F4-67AE-6AFF-7AFD5EA75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3595"/>
          </a:xfrm>
        </p:spPr>
        <p:txBody>
          <a:bodyPr>
            <a:normAutofit fontScale="90000"/>
          </a:bodyPr>
          <a:lstStyle/>
          <a:p>
            <a:r>
              <a:rPr lang="en-US" dirty="0"/>
              <a:t>Test Facility in B180</a:t>
            </a:r>
            <a:br>
              <a:rPr lang="en-US" dirty="0"/>
            </a:br>
            <a:r>
              <a:rPr lang="en-US" dirty="0"/>
              <a:t>Test benches and preparation area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EB4DA1-CD38-6588-1A68-3A9FCCBAF2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5672328" cy="365125"/>
          </a:xfrm>
        </p:spPr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367045-A192-B3DC-AEED-6026BB987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47976B5-8BDF-4E5D-B963-E5F7B56163CD}" type="slidenum">
              <a:rPr lang="it-IT" smtClean="0"/>
              <a:pPr/>
              <a:t>4</a:t>
            </a:fld>
            <a:endParaRPr lang="it-IT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9819E59-F28F-0788-C022-B135589FB3E8}"/>
              </a:ext>
            </a:extLst>
          </p:cNvPr>
          <p:cNvGrpSpPr/>
          <p:nvPr/>
        </p:nvGrpSpPr>
        <p:grpSpPr>
          <a:xfrm>
            <a:off x="177494" y="1811458"/>
            <a:ext cx="11747729" cy="3168000"/>
            <a:chOff x="177494" y="1586096"/>
            <a:chExt cx="11747729" cy="3168000"/>
          </a:xfrm>
        </p:grpSpPr>
        <p:pic>
          <p:nvPicPr>
            <p:cNvPr id="26" name="Picture 25" descr="A large warehouse with lots of machinery&#10;&#10;Description automatically generated">
              <a:extLst>
                <a:ext uri="{FF2B5EF4-FFF2-40B4-BE49-F238E27FC236}">
                  <a16:creationId xmlns:a16="http://schemas.microsoft.com/office/drawing/2014/main" id="{B19A3E85-0DBF-A1ED-0F5B-C9F0CB7DE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9762" y="1586096"/>
              <a:ext cx="4224000" cy="3168000"/>
            </a:xfrm>
            <a:prstGeom prst="rect">
              <a:avLst/>
            </a:prstGeom>
          </p:spPr>
        </p:pic>
        <p:pic>
          <p:nvPicPr>
            <p:cNvPr id="28" name="Picture 27" descr="A large warehouse with several machines&#10;&#10;Description automatically generated with medium confidence">
              <a:extLst>
                <a:ext uri="{FF2B5EF4-FFF2-40B4-BE49-F238E27FC236}">
                  <a16:creationId xmlns:a16="http://schemas.microsoft.com/office/drawing/2014/main" id="{78FA7A1E-6038-9E39-BD97-F6D571EAFA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20"/>
            <a:stretch/>
          </p:blipFill>
          <p:spPr>
            <a:xfrm>
              <a:off x="8682030" y="1586096"/>
              <a:ext cx="3243193" cy="3168000"/>
            </a:xfrm>
            <a:prstGeom prst="rect">
              <a:avLst/>
            </a:prstGeom>
          </p:spPr>
        </p:pic>
        <p:pic>
          <p:nvPicPr>
            <p:cNvPr id="30" name="Picture 29" descr="A large factory with lots of machinery&#10;&#10;Description automatically generated">
              <a:extLst>
                <a:ext uri="{FF2B5EF4-FFF2-40B4-BE49-F238E27FC236}">
                  <a16:creationId xmlns:a16="http://schemas.microsoft.com/office/drawing/2014/main" id="{12484A52-A9E0-1751-6071-DEBF2B32D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494" y="1586096"/>
              <a:ext cx="4224000" cy="3168000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D896D3C-771A-BEAD-D5E1-05CDBAA233D1}"/>
              </a:ext>
            </a:extLst>
          </p:cNvPr>
          <p:cNvSpPr txBox="1"/>
          <p:nvPr/>
        </p:nvSpPr>
        <p:spPr>
          <a:xfrm>
            <a:off x="177494" y="5082771"/>
            <a:ext cx="1437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Test Bench 1</a:t>
            </a:r>
            <a:endParaRPr lang="en-CH" dirty="0">
              <a:solidFill>
                <a:srgbClr val="002060"/>
              </a:solidFill>
              <a:latin typeface="Aptos" panose="020B00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263BA9A-FE7B-2375-D626-BF6F95E7D96E}"/>
              </a:ext>
            </a:extLst>
          </p:cNvPr>
          <p:cNvSpPr txBox="1"/>
          <p:nvPr/>
        </p:nvSpPr>
        <p:spPr>
          <a:xfrm>
            <a:off x="4429762" y="5082771"/>
            <a:ext cx="1437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Test Bench 3</a:t>
            </a:r>
            <a:endParaRPr lang="en-CH" dirty="0">
              <a:solidFill>
                <a:srgbClr val="002060"/>
              </a:solidFill>
              <a:latin typeface="Aptos" panose="020B00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9F004A4-0189-8986-9F06-457F9E2192D8}"/>
              </a:ext>
            </a:extLst>
          </p:cNvPr>
          <p:cNvSpPr txBox="1"/>
          <p:nvPr/>
        </p:nvSpPr>
        <p:spPr>
          <a:xfrm>
            <a:off x="2101120" y="5082771"/>
            <a:ext cx="1437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Test Bench 2</a:t>
            </a:r>
            <a:endParaRPr lang="en-CH" dirty="0">
              <a:solidFill>
                <a:srgbClr val="002060"/>
              </a:solidFill>
              <a:latin typeface="Aptos" panose="020B00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76FA906-CCB8-A36F-9C98-486A68F9D0F5}"/>
              </a:ext>
            </a:extLst>
          </p:cNvPr>
          <p:cNvSpPr txBox="1"/>
          <p:nvPr/>
        </p:nvSpPr>
        <p:spPr>
          <a:xfrm>
            <a:off x="8682030" y="5100819"/>
            <a:ext cx="1972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Preparation area </a:t>
            </a:r>
            <a:b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</a:br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(Dipole from Elytt)</a:t>
            </a:r>
            <a:endParaRPr lang="en-CH" dirty="0">
              <a:solidFill>
                <a:srgbClr val="002060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456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95A6DC-D148-726E-5F0E-0E30209F7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Placeholder 5">
            <a:extLst>
              <a:ext uri="{FF2B5EF4-FFF2-40B4-BE49-F238E27FC236}">
                <a16:creationId xmlns:a16="http://schemas.microsoft.com/office/drawing/2014/main" id="{E0410949-D3D0-79A0-BE71-9B6126D42FDB}"/>
              </a:ext>
            </a:extLst>
          </p:cNvPr>
          <p:cNvSpPr txBox="1">
            <a:spLocks/>
          </p:cNvSpPr>
          <p:nvPr/>
        </p:nvSpPr>
        <p:spPr>
          <a:xfrm>
            <a:off x="1967998" y="1294496"/>
            <a:ext cx="8285333" cy="47367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30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300" i="1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601C69A-BBE3-B22E-18FA-0322650250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087565"/>
              </p:ext>
            </p:extLst>
          </p:nvPr>
        </p:nvGraphicFramePr>
        <p:xfrm>
          <a:off x="1487092" y="1210705"/>
          <a:ext cx="3657601" cy="495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8522">
                  <a:extLst>
                    <a:ext uri="{9D8B030D-6E8A-4147-A177-3AD203B41FA5}">
                      <a16:colId xmlns:a16="http://schemas.microsoft.com/office/drawing/2014/main" val="334923400"/>
                    </a:ext>
                  </a:extLst>
                </a:gridCol>
                <a:gridCol w="750521">
                  <a:extLst>
                    <a:ext uri="{9D8B030D-6E8A-4147-A177-3AD203B41FA5}">
                      <a16:colId xmlns:a16="http://schemas.microsoft.com/office/drawing/2014/main" val="1771019521"/>
                    </a:ext>
                  </a:extLst>
                </a:gridCol>
                <a:gridCol w="750521">
                  <a:extLst>
                    <a:ext uri="{9D8B030D-6E8A-4147-A177-3AD203B41FA5}">
                      <a16:colId xmlns:a16="http://schemas.microsoft.com/office/drawing/2014/main" val="3601355756"/>
                    </a:ext>
                  </a:extLst>
                </a:gridCol>
                <a:gridCol w="1368037">
                  <a:extLst>
                    <a:ext uri="{9D8B030D-6E8A-4147-A177-3AD203B41FA5}">
                      <a16:colId xmlns:a16="http://schemas.microsoft.com/office/drawing/2014/main" val="61097673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ACTION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MAGNET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BENCH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START DATE 1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5166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LM09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1/16/23 11:30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5070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LM09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2/14/23 11:30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45224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3 (WHITE)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2/16/23 10:15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6587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LM09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3/13/23 13:00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27440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3 (WHITE)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3/23/23 10:30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2283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LM09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3/24/23 10:30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3968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LM11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 (GREEN)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4/4/23 9:10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3652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LM09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5/12/23 10:00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7432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3 (WHITE)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5/17/23 13:00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156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LM11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 (GREEN)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5/23/23 10:00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6668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LM09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5/23/23 22:00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9633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3 (WHITE)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6/27/23 15:30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95935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LM09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7/27/23 11:00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4529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LM09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8/8/23 11:30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987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3 (WHITE)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8/2/23 14:30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5873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3 (WHITE)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8/28/23 9:00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0531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9/6/23 14:15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6406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10/9/23 15:15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4919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10/17/23 13:30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5736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3 (WHITE)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10/19/23 13:30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4239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10/23/23 14:00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680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3 (WHITE)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11/17/23 10:30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2524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3 (WHITE)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11/24/23 10:00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2171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COOLDOWN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12/4/23 15:00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6610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WARMUP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 (BLEU)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12/11/23 10:30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568212"/>
                  </a:ext>
                </a:extLst>
              </a:tr>
            </a:tbl>
          </a:graphicData>
        </a:graphic>
      </p:graphicFrame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793A6FA7-3727-1368-5760-09FB2DA66B6C}"/>
              </a:ext>
            </a:extLst>
          </p:cNvPr>
          <p:cNvSpPr txBox="1">
            <a:spLocks/>
          </p:cNvSpPr>
          <p:nvPr/>
        </p:nvSpPr>
        <p:spPr>
          <a:xfrm>
            <a:off x="6014447" y="4086563"/>
            <a:ext cx="4429378" cy="766431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solidFill>
                  <a:srgbClr val="002060"/>
                </a:solidFill>
                <a:latin typeface="Aptos" panose="020B0004020202020204" pitchFamily="34" charset="0"/>
              </a:rPr>
              <a:t>2 LM and 5 SM tested</a:t>
            </a:r>
          </a:p>
          <a:p>
            <a:pPr marL="0" indent="0" algn="ctr">
              <a:buNone/>
            </a:pPr>
            <a:r>
              <a:rPr lang="en-GB" sz="1800" dirty="0">
                <a:solidFill>
                  <a:srgbClr val="002060"/>
                </a:solidFill>
                <a:latin typeface="Aptos" panose="020B0004020202020204" pitchFamily="34" charset="0"/>
              </a:rPr>
              <a:t>Total 2023: 13 Cooldown &amp; 12 Warm Up</a:t>
            </a:r>
            <a:endParaRPr lang="en-GB" sz="1800" i="1" dirty="0">
              <a:solidFill>
                <a:srgbClr val="002060"/>
              </a:solidFill>
              <a:latin typeface="Aptos" panose="020B0004020202020204" pitchFamily="34" charset="0"/>
            </a:endParaRPr>
          </a:p>
        </p:txBody>
      </p:sp>
      <p:pic>
        <p:nvPicPr>
          <p:cNvPr id="5" name="イメージ" descr="イメージ">
            <a:extLst>
              <a:ext uri="{FF2B5EF4-FFF2-40B4-BE49-F238E27FC236}">
                <a16:creationId xmlns:a16="http://schemas.microsoft.com/office/drawing/2014/main" id="{C80D5BC5-01ED-7CBE-EDA1-5585EE953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808" r="9860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78915" y="2416552"/>
            <a:ext cx="1199825" cy="108969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ight Brace 5">
            <a:extLst>
              <a:ext uri="{FF2B5EF4-FFF2-40B4-BE49-F238E27FC236}">
                <a16:creationId xmlns:a16="http://schemas.microsoft.com/office/drawing/2014/main" id="{D7C0D4D9-9FD9-FFDF-8E82-2E77B7E69CAD}"/>
              </a:ext>
            </a:extLst>
          </p:cNvPr>
          <p:cNvSpPr/>
          <p:nvPr/>
        </p:nvSpPr>
        <p:spPr>
          <a:xfrm>
            <a:off x="5259476" y="1222302"/>
            <a:ext cx="159283" cy="495300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FPF2YMQ12_Short_Multiplet_Prototype_Conf_Q_pdf.png" descr="FPF2YMQ12_Short_Multiplet_Prototype_Conf_Q_pdf.png">
            <a:extLst>
              <a:ext uri="{FF2B5EF4-FFF2-40B4-BE49-F238E27FC236}">
                <a16:creationId xmlns:a16="http://schemas.microsoft.com/office/drawing/2014/main" id="{C1B5323E-AB99-192E-D3BA-0819157573C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989" t="4750" r="4489" b="1221"/>
          <a:stretch>
            <a:fillRect/>
          </a:stretch>
        </p:blipFill>
        <p:spPr>
          <a:xfrm>
            <a:off x="8555102" y="2210759"/>
            <a:ext cx="1048883" cy="1446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9" h="21588" extrusionOk="0">
                <a:moveTo>
                  <a:pt x="10497" y="0"/>
                </a:moveTo>
                <a:cubicBezTo>
                  <a:pt x="10431" y="3"/>
                  <a:pt x="10352" y="26"/>
                  <a:pt x="10218" y="67"/>
                </a:cubicBezTo>
                <a:cubicBezTo>
                  <a:pt x="9912" y="162"/>
                  <a:pt x="9891" y="183"/>
                  <a:pt x="9990" y="286"/>
                </a:cubicBezTo>
                <a:cubicBezTo>
                  <a:pt x="10026" y="323"/>
                  <a:pt x="10023" y="390"/>
                  <a:pt x="9982" y="449"/>
                </a:cubicBezTo>
                <a:cubicBezTo>
                  <a:pt x="9896" y="573"/>
                  <a:pt x="9996" y="713"/>
                  <a:pt x="10173" y="713"/>
                </a:cubicBezTo>
                <a:cubicBezTo>
                  <a:pt x="10283" y="713"/>
                  <a:pt x="10295" y="748"/>
                  <a:pt x="10274" y="1048"/>
                </a:cubicBezTo>
                <a:cubicBezTo>
                  <a:pt x="10261" y="1232"/>
                  <a:pt x="10221" y="1402"/>
                  <a:pt x="10186" y="1426"/>
                </a:cubicBezTo>
                <a:cubicBezTo>
                  <a:pt x="10088" y="1494"/>
                  <a:pt x="9895" y="1392"/>
                  <a:pt x="9870" y="1258"/>
                </a:cubicBezTo>
                <a:cubicBezTo>
                  <a:pt x="9844" y="1113"/>
                  <a:pt x="9495" y="872"/>
                  <a:pt x="9297" y="864"/>
                </a:cubicBezTo>
                <a:cubicBezTo>
                  <a:pt x="8448" y="831"/>
                  <a:pt x="8133" y="995"/>
                  <a:pt x="8152" y="1461"/>
                </a:cubicBezTo>
                <a:cubicBezTo>
                  <a:pt x="8161" y="1700"/>
                  <a:pt x="8151" y="1723"/>
                  <a:pt x="7972" y="1784"/>
                </a:cubicBezTo>
                <a:cubicBezTo>
                  <a:pt x="7867" y="1820"/>
                  <a:pt x="7698" y="1910"/>
                  <a:pt x="7600" y="1987"/>
                </a:cubicBezTo>
                <a:cubicBezTo>
                  <a:pt x="7427" y="2123"/>
                  <a:pt x="7425" y="2139"/>
                  <a:pt x="7425" y="2788"/>
                </a:cubicBezTo>
                <a:lnTo>
                  <a:pt x="7425" y="3450"/>
                </a:lnTo>
                <a:lnTo>
                  <a:pt x="7239" y="3534"/>
                </a:lnTo>
                <a:cubicBezTo>
                  <a:pt x="6824" y="3721"/>
                  <a:pt x="6039" y="3939"/>
                  <a:pt x="5858" y="3916"/>
                </a:cubicBezTo>
                <a:cubicBezTo>
                  <a:pt x="5592" y="3882"/>
                  <a:pt x="4983" y="4081"/>
                  <a:pt x="4759" y="4275"/>
                </a:cubicBezTo>
                <a:cubicBezTo>
                  <a:pt x="4656" y="4364"/>
                  <a:pt x="4538" y="4437"/>
                  <a:pt x="4494" y="4437"/>
                </a:cubicBezTo>
                <a:cubicBezTo>
                  <a:pt x="4449" y="4437"/>
                  <a:pt x="4136" y="4557"/>
                  <a:pt x="3801" y="4703"/>
                </a:cubicBezTo>
                <a:cubicBezTo>
                  <a:pt x="2174" y="5410"/>
                  <a:pt x="807" y="6764"/>
                  <a:pt x="227" y="8248"/>
                </a:cubicBezTo>
                <a:cubicBezTo>
                  <a:pt x="-229" y="9414"/>
                  <a:pt x="21" y="10691"/>
                  <a:pt x="814" y="11251"/>
                </a:cubicBezTo>
                <a:cubicBezTo>
                  <a:pt x="927" y="11331"/>
                  <a:pt x="1120" y="11483"/>
                  <a:pt x="1244" y="11591"/>
                </a:cubicBezTo>
                <a:cubicBezTo>
                  <a:pt x="1436" y="11757"/>
                  <a:pt x="1456" y="11795"/>
                  <a:pt x="1374" y="11840"/>
                </a:cubicBezTo>
                <a:cubicBezTo>
                  <a:pt x="1146" y="11965"/>
                  <a:pt x="1317" y="12295"/>
                  <a:pt x="1669" y="12414"/>
                </a:cubicBezTo>
                <a:cubicBezTo>
                  <a:pt x="1797" y="12457"/>
                  <a:pt x="1854" y="12450"/>
                  <a:pt x="2022" y="12371"/>
                </a:cubicBezTo>
                <a:cubicBezTo>
                  <a:pt x="2199" y="12288"/>
                  <a:pt x="2229" y="12285"/>
                  <a:pt x="2266" y="12348"/>
                </a:cubicBezTo>
                <a:cubicBezTo>
                  <a:pt x="2379" y="12542"/>
                  <a:pt x="2169" y="13076"/>
                  <a:pt x="1815" y="13497"/>
                </a:cubicBezTo>
                <a:cubicBezTo>
                  <a:pt x="1779" y="13540"/>
                  <a:pt x="1751" y="13665"/>
                  <a:pt x="1751" y="13776"/>
                </a:cubicBezTo>
                <a:cubicBezTo>
                  <a:pt x="1751" y="13940"/>
                  <a:pt x="1720" y="13987"/>
                  <a:pt x="1581" y="14047"/>
                </a:cubicBezTo>
                <a:cubicBezTo>
                  <a:pt x="1371" y="14138"/>
                  <a:pt x="1371" y="14178"/>
                  <a:pt x="1589" y="14717"/>
                </a:cubicBezTo>
                <a:lnTo>
                  <a:pt x="1767" y="15155"/>
                </a:lnTo>
                <a:lnTo>
                  <a:pt x="1581" y="15260"/>
                </a:lnTo>
                <a:cubicBezTo>
                  <a:pt x="1480" y="15317"/>
                  <a:pt x="1310" y="15374"/>
                  <a:pt x="1204" y="15388"/>
                </a:cubicBezTo>
                <a:cubicBezTo>
                  <a:pt x="809" y="15440"/>
                  <a:pt x="781" y="15642"/>
                  <a:pt x="1132" y="15901"/>
                </a:cubicBezTo>
                <a:cubicBezTo>
                  <a:pt x="1287" y="16016"/>
                  <a:pt x="1357" y="16035"/>
                  <a:pt x="1504" y="16010"/>
                </a:cubicBezTo>
                <a:cubicBezTo>
                  <a:pt x="1636" y="15988"/>
                  <a:pt x="1682" y="15953"/>
                  <a:pt x="1682" y="15877"/>
                </a:cubicBezTo>
                <a:cubicBezTo>
                  <a:pt x="1682" y="15695"/>
                  <a:pt x="1853" y="15646"/>
                  <a:pt x="2131" y="15744"/>
                </a:cubicBezTo>
                <a:cubicBezTo>
                  <a:pt x="2459" y="15859"/>
                  <a:pt x="2477" y="15893"/>
                  <a:pt x="2269" y="16003"/>
                </a:cubicBezTo>
                <a:cubicBezTo>
                  <a:pt x="2016" y="16136"/>
                  <a:pt x="2044" y="16208"/>
                  <a:pt x="2417" y="16369"/>
                </a:cubicBezTo>
                <a:lnTo>
                  <a:pt x="2744" y="16509"/>
                </a:lnTo>
                <a:lnTo>
                  <a:pt x="2784" y="16926"/>
                </a:lnTo>
                <a:cubicBezTo>
                  <a:pt x="2830" y="17386"/>
                  <a:pt x="2809" y="17419"/>
                  <a:pt x="2380" y="17594"/>
                </a:cubicBezTo>
                <a:cubicBezTo>
                  <a:pt x="1986" y="17754"/>
                  <a:pt x="2061" y="17859"/>
                  <a:pt x="2789" y="18179"/>
                </a:cubicBezTo>
                <a:cubicBezTo>
                  <a:pt x="4239" y="18816"/>
                  <a:pt x="5598" y="19410"/>
                  <a:pt x="6073" y="19609"/>
                </a:cubicBezTo>
                <a:cubicBezTo>
                  <a:pt x="7826" y="20346"/>
                  <a:pt x="7759" y="20321"/>
                  <a:pt x="7884" y="20257"/>
                </a:cubicBezTo>
                <a:cubicBezTo>
                  <a:pt x="7948" y="20224"/>
                  <a:pt x="8159" y="20110"/>
                  <a:pt x="8352" y="20003"/>
                </a:cubicBezTo>
                <a:cubicBezTo>
                  <a:pt x="8724" y="19798"/>
                  <a:pt x="8926" y="19784"/>
                  <a:pt x="8734" y="19977"/>
                </a:cubicBezTo>
                <a:cubicBezTo>
                  <a:pt x="8671" y="20041"/>
                  <a:pt x="8614" y="20214"/>
                  <a:pt x="8598" y="20387"/>
                </a:cubicBezTo>
                <a:cubicBezTo>
                  <a:pt x="8573" y="20651"/>
                  <a:pt x="8591" y="20713"/>
                  <a:pt x="8758" y="20909"/>
                </a:cubicBezTo>
                <a:cubicBezTo>
                  <a:pt x="8981" y="21173"/>
                  <a:pt x="9415" y="21382"/>
                  <a:pt x="10016" y="21512"/>
                </a:cubicBezTo>
                <a:cubicBezTo>
                  <a:pt x="10346" y="21584"/>
                  <a:pt x="10557" y="21597"/>
                  <a:pt x="11041" y="21582"/>
                </a:cubicBezTo>
                <a:cubicBezTo>
                  <a:pt x="12304" y="21544"/>
                  <a:pt x="13101" y="21119"/>
                  <a:pt x="13101" y="20485"/>
                </a:cubicBezTo>
                <a:cubicBezTo>
                  <a:pt x="13101" y="20247"/>
                  <a:pt x="12911" y="19923"/>
                  <a:pt x="12698" y="19796"/>
                </a:cubicBezTo>
                <a:cubicBezTo>
                  <a:pt x="12630" y="19755"/>
                  <a:pt x="12590" y="19687"/>
                  <a:pt x="12608" y="19642"/>
                </a:cubicBezTo>
                <a:cubicBezTo>
                  <a:pt x="12627" y="19594"/>
                  <a:pt x="12539" y="19467"/>
                  <a:pt x="12390" y="19330"/>
                </a:cubicBezTo>
                <a:cubicBezTo>
                  <a:pt x="12158" y="19117"/>
                  <a:pt x="12146" y="19095"/>
                  <a:pt x="12247" y="19022"/>
                </a:cubicBezTo>
                <a:cubicBezTo>
                  <a:pt x="12328" y="18962"/>
                  <a:pt x="12339" y="18929"/>
                  <a:pt x="12281" y="18891"/>
                </a:cubicBezTo>
                <a:cubicBezTo>
                  <a:pt x="12223" y="18853"/>
                  <a:pt x="12157" y="18860"/>
                  <a:pt x="12021" y="18924"/>
                </a:cubicBezTo>
                <a:cubicBezTo>
                  <a:pt x="11776" y="19039"/>
                  <a:pt x="11681" y="18974"/>
                  <a:pt x="11681" y="18682"/>
                </a:cubicBezTo>
                <a:cubicBezTo>
                  <a:pt x="11681" y="18557"/>
                  <a:pt x="11650" y="18432"/>
                  <a:pt x="11612" y="18407"/>
                </a:cubicBezTo>
                <a:cubicBezTo>
                  <a:pt x="11513" y="18342"/>
                  <a:pt x="11803" y="18110"/>
                  <a:pt x="11939" y="18144"/>
                </a:cubicBezTo>
                <a:cubicBezTo>
                  <a:pt x="12128" y="18192"/>
                  <a:pt x="12291" y="18123"/>
                  <a:pt x="12292" y="17997"/>
                </a:cubicBezTo>
                <a:cubicBezTo>
                  <a:pt x="12293" y="17897"/>
                  <a:pt x="12453" y="17794"/>
                  <a:pt x="13247" y="17366"/>
                </a:cubicBezTo>
                <a:cubicBezTo>
                  <a:pt x="13773" y="17084"/>
                  <a:pt x="14388" y="16750"/>
                  <a:pt x="14615" y="16625"/>
                </a:cubicBezTo>
                <a:cubicBezTo>
                  <a:pt x="15282" y="16256"/>
                  <a:pt x="15529" y="16209"/>
                  <a:pt x="15387" y="16478"/>
                </a:cubicBezTo>
                <a:cubicBezTo>
                  <a:pt x="15136" y="16954"/>
                  <a:pt x="15777" y="17469"/>
                  <a:pt x="16853" y="17654"/>
                </a:cubicBezTo>
                <a:cubicBezTo>
                  <a:pt x="18078" y="17864"/>
                  <a:pt x="19324" y="17544"/>
                  <a:pt x="19452" y="16986"/>
                </a:cubicBezTo>
                <a:cubicBezTo>
                  <a:pt x="19511" y="16730"/>
                  <a:pt x="19400" y="16472"/>
                  <a:pt x="19155" y="16297"/>
                </a:cubicBezTo>
                <a:cubicBezTo>
                  <a:pt x="19055" y="16224"/>
                  <a:pt x="19000" y="16127"/>
                  <a:pt x="18998" y="16022"/>
                </a:cubicBezTo>
                <a:cubicBezTo>
                  <a:pt x="18995" y="15860"/>
                  <a:pt x="18827" y="15638"/>
                  <a:pt x="18656" y="15567"/>
                </a:cubicBezTo>
                <a:cubicBezTo>
                  <a:pt x="18582" y="15537"/>
                  <a:pt x="18586" y="15513"/>
                  <a:pt x="18680" y="15444"/>
                </a:cubicBezTo>
                <a:cubicBezTo>
                  <a:pt x="18787" y="15367"/>
                  <a:pt x="18785" y="15358"/>
                  <a:pt x="18682" y="15332"/>
                </a:cubicBezTo>
                <a:cubicBezTo>
                  <a:pt x="18621" y="15316"/>
                  <a:pt x="18527" y="15329"/>
                  <a:pt x="18473" y="15358"/>
                </a:cubicBezTo>
                <a:cubicBezTo>
                  <a:pt x="18330" y="15437"/>
                  <a:pt x="18254" y="15383"/>
                  <a:pt x="18289" y="15227"/>
                </a:cubicBezTo>
                <a:cubicBezTo>
                  <a:pt x="18311" y="15129"/>
                  <a:pt x="18401" y="15051"/>
                  <a:pt x="18608" y="14953"/>
                </a:cubicBezTo>
                <a:cubicBezTo>
                  <a:pt x="19440" y="14559"/>
                  <a:pt x="20453" y="13497"/>
                  <a:pt x="20968" y="12479"/>
                </a:cubicBezTo>
                <a:cubicBezTo>
                  <a:pt x="21260" y="11904"/>
                  <a:pt x="21371" y="11222"/>
                  <a:pt x="21226" y="10871"/>
                </a:cubicBezTo>
                <a:cubicBezTo>
                  <a:pt x="21172" y="10742"/>
                  <a:pt x="21128" y="10347"/>
                  <a:pt x="21117" y="9877"/>
                </a:cubicBezTo>
                <a:cubicBezTo>
                  <a:pt x="21098" y="9039"/>
                  <a:pt x="21037" y="8834"/>
                  <a:pt x="20690" y="8488"/>
                </a:cubicBezTo>
                <a:cubicBezTo>
                  <a:pt x="20561" y="8359"/>
                  <a:pt x="20530" y="8290"/>
                  <a:pt x="20565" y="8185"/>
                </a:cubicBezTo>
                <a:cubicBezTo>
                  <a:pt x="20602" y="8074"/>
                  <a:pt x="20590" y="8048"/>
                  <a:pt x="20493" y="8048"/>
                </a:cubicBezTo>
                <a:cubicBezTo>
                  <a:pt x="20428" y="8048"/>
                  <a:pt x="20327" y="8076"/>
                  <a:pt x="20268" y="8111"/>
                </a:cubicBezTo>
                <a:cubicBezTo>
                  <a:pt x="20175" y="8165"/>
                  <a:pt x="20107" y="8157"/>
                  <a:pt x="19739" y="8046"/>
                </a:cubicBezTo>
                <a:cubicBezTo>
                  <a:pt x="19342" y="7927"/>
                  <a:pt x="19319" y="7910"/>
                  <a:pt x="19336" y="7780"/>
                </a:cubicBezTo>
                <a:cubicBezTo>
                  <a:pt x="19353" y="7645"/>
                  <a:pt x="19338" y="7639"/>
                  <a:pt x="18823" y="7526"/>
                </a:cubicBezTo>
                <a:cubicBezTo>
                  <a:pt x="18260" y="7402"/>
                  <a:pt x="18116" y="7312"/>
                  <a:pt x="18234" y="7158"/>
                </a:cubicBezTo>
                <a:cubicBezTo>
                  <a:pt x="18272" y="7108"/>
                  <a:pt x="18335" y="7028"/>
                  <a:pt x="18372" y="6979"/>
                </a:cubicBezTo>
                <a:cubicBezTo>
                  <a:pt x="18474" y="6846"/>
                  <a:pt x="18453" y="6762"/>
                  <a:pt x="18308" y="6711"/>
                </a:cubicBezTo>
                <a:cubicBezTo>
                  <a:pt x="18107" y="6640"/>
                  <a:pt x="17911" y="6658"/>
                  <a:pt x="17835" y="6751"/>
                </a:cubicBezTo>
                <a:cubicBezTo>
                  <a:pt x="17770" y="6831"/>
                  <a:pt x="17738" y="6826"/>
                  <a:pt x="17241" y="6662"/>
                </a:cubicBezTo>
                <a:cubicBezTo>
                  <a:pt x="16921" y="6556"/>
                  <a:pt x="16625" y="6487"/>
                  <a:pt x="16476" y="6487"/>
                </a:cubicBezTo>
                <a:cubicBezTo>
                  <a:pt x="16313" y="6487"/>
                  <a:pt x="16188" y="6455"/>
                  <a:pt x="16102" y="6392"/>
                </a:cubicBezTo>
                <a:cubicBezTo>
                  <a:pt x="15694" y="6095"/>
                  <a:pt x="14658" y="5959"/>
                  <a:pt x="13919" y="6103"/>
                </a:cubicBezTo>
                <a:cubicBezTo>
                  <a:pt x="13719" y="6142"/>
                  <a:pt x="13530" y="6163"/>
                  <a:pt x="13497" y="6150"/>
                </a:cubicBezTo>
                <a:cubicBezTo>
                  <a:pt x="13465" y="6136"/>
                  <a:pt x="13439" y="6025"/>
                  <a:pt x="13439" y="5903"/>
                </a:cubicBezTo>
                <a:cubicBezTo>
                  <a:pt x="13439" y="5771"/>
                  <a:pt x="13395" y="5637"/>
                  <a:pt x="13327" y="5569"/>
                </a:cubicBezTo>
                <a:cubicBezTo>
                  <a:pt x="13247" y="5488"/>
                  <a:pt x="13220" y="5376"/>
                  <a:pt x="13232" y="5180"/>
                </a:cubicBezTo>
                <a:cubicBezTo>
                  <a:pt x="13246" y="4936"/>
                  <a:pt x="13268" y="4893"/>
                  <a:pt x="13444" y="4801"/>
                </a:cubicBezTo>
                <a:cubicBezTo>
                  <a:pt x="13553" y="4744"/>
                  <a:pt x="13643" y="4671"/>
                  <a:pt x="13643" y="4638"/>
                </a:cubicBezTo>
                <a:cubicBezTo>
                  <a:pt x="13643" y="4502"/>
                  <a:pt x="14078" y="4330"/>
                  <a:pt x="14702" y="4218"/>
                </a:cubicBezTo>
                <a:cubicBezTo>
                  <a:pt x="15117" y="4144"/>
                  <a:pt x="15294" y="3955"/>
                  <a:pt x="15571" y="3291"/>
                </a:cubicBezTo>
                <a:cubicBezTo>
                  <a:pt x="15583" y="3261"/>
                  <a:pt x="15719" y="3196"/>
                  <a:pt x="15871" y="3145"/>
                </a:cubicBezTo>
                <a:cubicBezTo>
                  <a:pt x="16188" y="3038"/>
                  <a:pt x="16285" y="2932"/>
                  <a:pt x="16118" y="2870"/>
                </a:cubicBezTo>
                <a:cubicBezTo>
                  <a:pt x="16056" y="2847"/>
                  <a:pt x="16021" y="2809"/>
                  <a:pt x="16043" y="2786"/>
                </a:cubicBezTo>
                <a:cubicBezTo>
                  <a:pt x="16110" y="2715"/>
                  <a:pt x="15888" y="2740"/>
                  <a:pt x="15640" y="2832"/>
                </a:cubicBezTo>
                <a:cubicBezTo>
                  <a:pt x="15490" y="2887"/>
                  <a:pt x="15388" y="2902"/>
                  <a:pt x="15361" y="2872"/>
                </a:cubicBezTo>
                <a:cubicBezTo>
                  <a:pt x="15337" y="2847"/>
                  <a:pt x="15334" y="2814"/>
                  <a:pt x="15356" y="2800"/>
                </a:cubicBezTo>
                <a:cubicBezTo>
                  <a:pt x="15378" y="2785"/>
                  <a:pt x="15361" y="2744"/>
                  <a:pt x="15316" y="2709"/>
                </a:cubicBezTo>
                <a:cubicBezTo>
                  <a:pt x="15226" y="2637"/>
                  <a:pt x="15326" y="2568"/>
                  <a:pt x="15741" y="2418"/>
                </a:cubicBezTo>
                <a:cubicBezTo>
                  <a:pt x="15904" y="2359"/>
                  <a:pt x="15943" y="2324"/>
                  <a:pt x="15887" y="2287"/>
                </a:cubicBezTo>
                <a:cubicBezTo>
                  <a:pt x="15803" y="2231"/>
                  <a:pt x="15327" y="2349"/>
                  <a:pt x="15188" y="2460"/>
                </a:cubicBezTo>
                <a:cubicBezTo>
                  <a:pt x="15147" y="2492"/>
                  <a:pt x="15079" y="2505"/>
                  <a:pt x="15037" y="2488"/>
                </a:cubicBezTo>
                <a:cubicBezTo>
                  <a:pt x="14994" y="2470"/>
                  <a:pt x="14931" y="2452"/>
                  <a:pt x="14894" y="2446"/>
                </a:cubicBezTo>
                <a:cubicBezTo>
                  <a:pt x="14773" y="2428"/>
                  <a:pt x="14353" y="2318"/>
                  <a:pt x="14275" y="2285"/>
                </a:cubicBezTo>
                <a:cubicBezTo>
                  <a:pt x="14233" y="2267"/>
                  <a:pt x="14178" y="2184"/>
                  <a:pt x="14153" y="2099"/>
                </a:cubicBezTo>
                <a:cubicBezTo>
                  <a:pt x="14129" y="2013"/>
                  <a:pt x="14050" y="1920"/>
                  <a:pt x="13980" y="1896"/>
                </a:cubicBezTo>
                <a:cubicBezTo>
                  <a:pt x="13804" y="1833"/>
                  <a:pt x="13484" y="1840"/>
                  <a:pt x="13380" y="1908"/>
                </a:cubicBezTo>
                <a:cubicBezTo>
                  <a:pt x="13311" y="1952"/>
                  <a:pt x="13265" y="1939"/>
                  <a:pt x="13147" y="1845"/>
                </a:cubicBezTo>
                <a:cubicBezTo>
                  <a:pt x="13066" y="1780"/>
                  <a:pt x="12853" y="1687"/>
                  <a:pt x="12671" y="1635"/>
                </a:cubicBezTo>
                <a:lnTo>
                  <a:pt x="12339" y="1540"/>
                </a:lnTo>
                <a:lnTo>
                  <a:pt x="12382" y="1335"/>
                </a:lnTo>
                <a:cubicBezTo>
                  <a:pt x="12423" y="1137"/>
                  <a:pt x="12419" y="1132"/>
                  <a:pt x="12191" y="1069"/>
                </a:cubicBezTo>
                <a:cubicBezTo>
                  <a:pt x="11772" y="954"/>
                  <a:pt x="11223" y="1015"/>
                  <a:pt x="10863" y="1216"/>
                </a:cubicBezTo>
                <a:cubicBezTo>
                  <a:pt x="10712" y="1300"/>
                  <a:pt x="10677" y="1245"/>
                  <a:pt x="10693" y="957"/>
                </a:cubicBezTo>
                <a:cubicBezTo>
                  <a:pt x="10703" y="776"/>
                  <a:pt x="10731" y="714"/>
                  <a:pt x="10805" y="713"/>
                </a:cubicBezTo>
                <a:cubicBezTo>
                  <a:pt x="10997" y="711"/>
                  <a:pt x="11082" y="640"/>
                  <a:pt x="11060" y="499"/>
                </a:cubicBezTo>
                <a:cubicBezTo>
                  <a:pt x="11041" y="369"/>
                  <a:pt x="11056" y="356"/>
                  <a:pt x="11275" y="335"/>
                </a:cubicBezTo>
                <a:cubicBezTo>
                  <a:pt x="11434" y="320"/>
                  <a:pt x="11485" y="300"/>
                  <a:pt x="11426" y="275"/>
                </a:cubicBezTo>
                <a:cubicBezTo>
                  <a:pt x="11378" y="254"/>
                  <a:pt x="11292" y="250"/>
                  <a:pt x="11235" y="265"/>
                </a:cubicBezTo>
                <a:cubicBezTo>
                  <a:pt x="11167" y="282"/>
                  <a:pt x="11117" y="260"/>
                  <a:pt x="11094" y="202"/>
                </a:cubicBezTo>
                <a:cubicBezTo>
                  <a:pt x="11075" y="153"/>
                  <a:pt x="11022" y="114"/>
                  <a:pt x="10980" y="114"/>
                </a:cubicBezTo>
                <a:cubicBezTo>
                  <a:pt x="10938" y="114"/>
                  <a:pt x="10818" y="81"/>
                  <a:pt x="10709" y="44"/>
                </a:cubicBezTo>
                <a:cubicBezTo>
                  <a:pt x="10619" y="12"/>
                  <a:pt x="10563" y="-3"/>
                  <a:pt x="10497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CDE6BD3-3FDB-5D45-B6D7-24A9AF84A286}"/>
              </a:ext>
            </a:extLst>
          </p:cNvPr>
          <p:cNvSpPr txBox="1"/>
          <p:nvPr/>
        </p:nvSpPr>
        <p:spPr>
          <a:xfrm>
            <a:off x="6180926" y="3694995"/>
            <a:ext cx="112473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400" dirty="0"/>
              <a:t>LM09, LM11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3B5970-FCC2-CD37-8360-DC84E0EE51E2}"/>
              </a:ext>
            </a:extLst>
          </p:cNvPr>
          <p:cNvSpPr txBox="1"/>
          <p:nvPr/>
        </p:nvSpPr>
        <p:spPr>
          <a:xfrm>
            <a:off x="7815916" y="3694995"/>
            <a:ext cx="24374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400" dirty="0"/>
              <a:t>SM02,SM03,SM04,SM05,SM06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9A21512E-AEC2-BEF4-D8F4-43DD96D873CB}"/>
              </a:ext>
            </a:extLst>
          </p:cNvPr>
          <p:cNvSpPr txBox="1">
            <a:spLocks/>
          </p:cNvSpPr>
          <p:nvPr/>
        </p:nvSpPr>
        <p:spPr>
          <a:xfrm>
            <a:off x="6054108" y="1052534"/>
            <a:ext cx="4429378" cy="1263661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u="sng" dirty="0">
                <a:solidFill>
                  <a:srgbClr val="002060"/>
                </a:solidFill>
                <a:latin typeface="Aptos" panose="020B0004020202020204" pitchFamily="34" charset="0"/>
              </a:rPr>
              <a:t>Cryogenic service in 2023 </a:t>
            </a:r>
            <a:r>
              <a:rPr lang="en-GB" sz="1100" u="sng" dirty="0">
                <a:solidFill>
                  <a:srgbClr val="002060"/>
                </a:solidFill>
                <a:latin typeface="Aptos" panose="020B0004020202020204" pitchFamily="34" charset="0"/>
              </a:rPr>
              <a:t>(</a:t>
            </a:r>
            <a:r>
              <a:rPr lang="en-GB" sz="1200" u="sng" dirty="0">
                <a:solidFill>
                  <a:srgbClr val="002060"/>
                </a:solidFill>
                <a:latin typeface="Aptos" panose="020B0004020202020204" pitchFamily="34" charset="0"/>
              </a:rPr>
              <a:t>4.5K </a:t>
            </a:r>
            <a:r>
              <a:rPr lang="en-GB" sz="1200" u="sng" dirty="0" err="1">
                <a:solidFill>
                  <a:srgbClr val="002060"/>
                </a:solidFill>
                <a:latin typeface="Aptos" panose="020B0004020202020204" pitchFamily="34" charset="0"/>
              </a:rPr>
              <a:t>cryoplant</a:t>
            </a:r>
            <a:r>
              <a:rPr lang="en-GB" sz="1200" u="sng" dirty="0">
                <a:solidFill>
                  <a:srgbClr val="002060"/>
                </a:solidFill>
                <a:latin typeface="Aptos" panose="020B0004020202020204" pitchFamily="34" charset="0"/>
              </a:rPr>
              <a:t> only</a:t>
            </a:r>
            <a:r>
              <a:rPr lang="en-GB" sz="1100" u="sng" dirty="0">
                <a:solidFill>
                  <a:srgbClr val="002060"/>
                </a:solidFill>
                <a:latin typeface="Aptos" panose="020B0004020202020204" pitchFamily="34" charset="0"/>
              </a:rPr>
              <a:t>)</a:t>
            </a:r>
            <a:r>
              <a:rPr lang="en-GB" sz="1800" u="sng" dirty="0">
                <a:solidFill>
                  <a:srgbClr val="002060"/>
                </a:solidFill>
                <a:latin typeface="Aptos" panose="020B0004020202020204" pitchFamily="34" charset="0"/>
              </a:rPr>
              <a:t> : 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2060"/>
                </a:solidFill>
                <a:latin typeface="Aptos" panose="020B0004020202020204" pitchFamily="34" charset="0"/>
              </a:rPr>
              <a:t>Working hours: 6523 h 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2060"/>
                </a:solidFill>
                <a:latin typeface="Aptos" panose="020B0004020202020204" pitchFamily="34" charset="0"/>
              </a:rPr>
              <a:t>Total facility availability: 99.6% (Utilities default)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2060"/>
                </a:solidFill>
                <a:latin typeface="Aptos" panose="020B0004020202020204" pitchFamily="34" charset="0"/>
              </a:rPr>
              <a:t>Cryo availability: 100% </a:t>
            </a:r>
          </a:p>
          <a:p>
            <a:pPr marL="0" indent="0">
              <a:buNone/>
            </a:pPr>
            <a:endParaRPr lang="en-GB" sz="1400" dirty="0">
              <a:solidFill>
                <a:srgbClr val="002060"/>
              </a:solidFill>
              <a:latin typeface="Aptos" panose="020B0004020202020204" pitchFamily="34" charset="0"/>
            </a:endParaRPr>
          </a:p>
          <a:p>
            <a:pPr marL="0" indent="0">
              <a:buNone/>
            </a:pPr>
            <a:endParaRPr lang="en-GB" sz="1400" i="1" dirty="0">
              <a:solidFill>
                <a:srgbClr val="002060"/>
              </a:solidFill>
              <a:latin typeface="Aptos" panose="020B0004020202020204" pitchFamily="34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98B07C89-822C-6419-A887-9D6A5B6D04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766750"/>
              </p:ext>
            </p:extLst>
          </p:nvPr>
        </p:nvGraphicFramePr>
        <p:xfrm>
          <a:off x="6026556" y="5034042"/>
          <a:ext cx="4429374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229">
                  <a:extLst>
                    <a:ext uri="{9D8B030D-6E8A-4147-A177-3AD203B41FA5}">
                      <a16:colId xmlns:a16="http://schemas.microsoft.com/office/drawing/2014/main" val="587984234"/>
                    </a:ext>
                  </a:extLst>
                </a:gridCol>
                <a:gridCol w="738229">
                  <a:extLst>
                    <a:ext uri="{9D8B030D-6E8A-4147-A177-3AD203B41FA5}">
                      <a16:colId xmlns:a16="http://schemas.microsoft.com/office/drawing/2014/main" val="2209084718"/>
                    </a:ext>
                  </a:extLst>
                </a:gridCol>
                <a:gridCol w="738229">
                  <a:extLst>
                    <a:ext uri="{9D8B030D-6E8A-4147-A177-3AD203B41FA5}">
                      <a16:colId xmlns:a16="http://schemas.microsoft.com/office/drawing/2014/main" val="3510842628"/>
                    </a:ext>
                  </a:extLst>
                </a:gridCol>
                <a:gridCol w="738229">
                  <a:extLst>
                    <a:ext uri="{9D8B030D-6E8A-4147-A177-3AD203B41FA5}">
                      <a16:colId xmlns:a16="http://schemas.microsoft.com/office/drawing/2014/main" val="1622613668"/>
                    </a:ext>
                  </a:extLst>
                </a:gridCol>
                <a:gridCol w="738229">
                  <a:extLst>
                    <a:ext uri="{9D8B030D-6E8A-4147-A177-3AD203B41FA5}">
                      <a16:colId xmlns:a16="http://schemas.microsoft.com/office/drawing/2014/main" val="825058404"/>
                    </a:ext>
                  </a:extLst>
                </a:gridCol>
                <a:gridCol w="738229">
                  <a:extLst>
                    <a:ext uri="{9D8B030D-6E8A-4147-A177-3AD203B41FA5}">
                      <a16:colId xmlns:a16="http://schemas.microsoft.com/office/drawing/2014/main" val="325097572"/>
                    </a:ext>
                  </a:extLst>
                </a:gridCol>
              </a:tblGrid>
              <a:tr h="272423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latin typeface="Aptos" panose="020B0004020202020204" pitchFamily="34" charset="0"/>
                        </a:rPr>
                        <a:t>2019</a:t>
                      </a:r>
                      <a:endParaRPr lang="en-US" sz="1400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latin typeface="Aptos" panose="020B0004020202020204" pitchFamily="34" charset="0"/>
                        </a:rPr>
                        <a:t>2020</a:t>
                      </a:r>
                      <a:endParaRPr lang="en-US" sz="1400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latin typeface="Aptos" panose="020B0004020202020204" pitchFamily="34" charset="0"/>
                        </a:rPr>
                        <a:t>2021</a:t>
                      </a:r>
                      <a:endParaRPr lang="en-US" sz="1400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latin typeface="Aptos" panose="020B0004020202020204" pitchFamily="34" charset="0"/>
                        </a:rPr>
                        <a:t>2022</a:t>
                      </a:r>
                      <a:endParaRPr lang="en-US" sz="1400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ptos" panose="020B0004020202020204" pitchFamily="34" charset="0"/>
                        </a:rPr>
                        <a:t>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792006"/>
                  </a:ext>
                </a:extLst>
              </a:tr>
              <a:tr h="27242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LM</a:t>
                      </a:r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1</a:t>
                      </a:r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2</a:t>
                      </a:r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28315"/>
                  </a:ext>
                </a:extLst>
              </a:tr>
              <a:tr h="27242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SM</a:t>
                      </a:r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1</a:t>
                      </a:r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2</a:t>
                      </a:r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768707"/>
                  </a:ext>
                </a:extLst>
              </a:tr>
              <a:tr h="27242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Dipole</a:t>
                      </a:r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1</a:t>
                      </a:r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9440006"/>
                  </a:ext>
                </a:extLst>
              </a:tr>
            </a:tbl>
          </a:graphicData>
        </a:graphic>
      </p:graphicFrame>
      <p:sp>
        <p:nvSpPr>
          <p:cNvPr id="17" name="Title 16">
            <a:extLst>
              <a:ext uri="{FF2B5EF4-FFF2-40B4-BE49-F238E27FC236}">
                <a16:creationId xmlns:a16="http://schemas.microsoft.com/office/drawing/2014/main" id="{E880CFFE-2B53-8F24-C3A5-2886BF8FA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308" y="226252"/>
            <a:ext cx="10515600" cy="823595"/>
          </a:xfrm>
        </p:spPr>
        <p:txBody>
          <a:bodyPr/>
          <a:lstStyle/>
          <a:p>
            <a:r>
              <a:rPr lang="en-US" dirty="0"/>
              <a:t>Cryogenic operation follow-up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D9B89-C65A-6E7C-2D6C-0FABE1623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AFE0A-5668-EE38-366B-704D1EDD7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7012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95014E-90FB-0F76-C407-9DCC941B2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Placeholder 5">
            <a:extLst>
              <a:ext uri="{FF2B5EF4-FFF2-40B4-BE49-F238E27FC236}">
                <a16:creationId xmlns:a16="http://schemas.microsoft.com/office/drawing/2014/main" id="{C220106D-229B-B99D-F2E8-5460014712A8}"/>
              </a:ext>
            </a:extLst>
          </p:cNvPr>
          <p:cNvSpPr txBox="1">
            <a:spLocks/>
          </p:cNvSpPr>
          <p:nvPr/>
        </p:nvSpPr>
        <p:spPr>
          <a:xfrm>
            <a:off x="1967998" y="1003244"/>
            <a:ext cx="4405273" cy="157249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200" i="1" dirty="0">
              <a:solidFill>
                <a:schemeClr val="tx1"/>
              </a:solidFill>
              <a:latin typeface="Aptos" panose="020B0004020202020204" pitchFamily="34" charset="0"/>
            </a:endParaRPr>
          </a:p>
          <a:p>
            <a:pPr marL="0" indent="0">
              <a:buNone/>
            </a:pPr>
            <a:endParaRPr lang="en-GB" sz="1200" i="1" dirty="0">
              <a:solidFill>
                <a:schemeClr val="tx1"/>
              </a:solidFill>
              <a:latin typeface="Aptos" panose="020B00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D7AF24-6236-2842-8820-151DC10033B1}"/>
              </a:ext>
            </a:extLst>
          </p:cNvPr>
          <p:cNvSpPr txBox="1"/>
          <p:nvPr/>
        </p:nvSpPr>
        <p:spPr>
          <a:xfrm>
            <a:off x="974115" y="1218892"/>
            <a:ext cx="421165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 dirty="0">
                <a:solidFill>
                  <a:schemeClr val="accent5"/>
                </a:solidFill>
                <a:latin typeface="Aptos" panose="020B0004020202020204" pitchFamily="34" charset="0"/>
              </a:rPr>
              <a:t>Consolidations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>
                <a:solidFill>
                  <a:schemeClr val="accent5"/>
                </a:solidFill>
                <a:latin typeface="Aptos" panose="020B0004020202020204" pitchFamily="34" charset="0"/>
              </a:rPr>
              <a:t>Bypass SVB to LP (</a:t>
            </a:r>
            <a:r>
              <a:rPr lang="en-GB" sz="1400" b="1" dirty="0">
                <a:solidFill>
                  <a:schemeClr val="accent5"/>
                </a:solidFill>
                <a:latin typeface="Aptos" panose="020B0004020202020204" pitchFamily="34" charset="0"/>
              </a:rPr>
              <a:t>Perturbations limitation between 80 k to 4.5 K</a:t>
            </a:r>
            <a:r>
              <a:rPr lang="en-GB" sz="1400" dirty="0">
                <a:solidFill>
                  <a:schemeClr val="accent5"/>
                </a:solidFill>
                <a:latin typeface="Aptos" panose="020B0004020202020204" pitchFamily="34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>
                <a:solidFill>
                  <a:schemeClr val="accent5"/>
                </a:solidFill>
                <a:latin typeface="Aptos" panose="020B0004020202020204" pitchFamily="34" charset="0"/>
              </a:rPr>
              <a:t>Cold box water inlet filter upgrade (sized with respect to found impurities)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GB" sz="1400" dirty="0">
                <a:solidFill>
                  <a:schemeClr val="accent5"/>
                </a:solidFill>
                <a:latin typeface="Aptos" panose="020B0004020202020204" pitchFamily="34" charset="0"/>
              </a:rPr>
              <a:t>Process requirements upgrade (Automatic GSI changing modes following Cryo modes)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GB" sz="1400" dirty="0">
                <a:solidFill>
                  <a:schemeClr val="accent5"/>
                </a:solidFill>
                <a:latin typeface="Aptos" panose="020B0004020202020204" pitchFamily="34" charset="0"/>
              </a:rPr>
              <a:t>Under study: additional dryer, conditioning and circuit analyses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A9BBA2E-05A8-CA1B-8E6C-7EC5431326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758" t="19585" r="28388" b="18634"/>
          <a:stretch/>
        </p:blipFill>
        <p:spPr>
          <a:xfrm>
            <a:off x="6737888" y="931346"/>
            <a:ext cx="2750420" cy="2124426"/>
          </a:xfrm>
          <a:prstGeom prst="rect">
            <a:avLst/>
          </a:prstGeom>
        </p:spPr>
      </p:pic>
      <p:pic>
        <p:nvPicPr>
          <p:cNvPr id="20" name="Picture 19" descr="A blue machine with pipes and valves&#10;&#10;Description automatically generated">
            <a:extLst>
              <a:ext uri="{FF2B5EF4-FFF2-40B4-BE49-F238E27FC236}">
                <a16:creationId xmlns:a16="http://schemas.microsoft.com/office/drawing/2014/main" id="{ECB1B748-C7CA-8653-574A-BE8A640BD9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06027" y="3970433"/>
            <a:ext cx="2232479" cy="167436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2F04FA9-3D40-A29D-3FF6-4A2C3648BB70}"/>
              </a:ext>
            </a:extLst>
          </p:cNvPr>
          <p:cNvSpPr txBox="1"/>
          <p:nvPr/>
        </p:nvSpPr>
        <p:spPr>
          <a:xfrm>
            <a:off x="6646605" y="3055772"/>
            <a:ext cx="12963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latin typeface="Aptos" panose="020B0004020202020204" pitchFamily="34" charset="0"/>
              </a:rPr>
              <a:t>1. Bypass SVB to LP</a:t>
            </a:r>
            <a:endParaRPr lang="en-US" sz="1000" dirty="0">
              <a:latin typeface="Aptos" panose="020B00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AFC333-DCC2-9D4E-0F4C-1C38B041CCB2}"/>
              </a:ext>
            </a:extLst>
          </p:cNvPr>
          <p:cNvSpPr txBox="1"/>
          <p:nvPr/>
        </p:nvSpPr>
        <p:spPr>
          <a:xfrm>
            <a:off x="7529486" y="5960081"/>
            <a:ext cx="17736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latin typeface="Aptos" panose="020B0004020202020204" pitchFamily="34" charset="0"/>
              </a:rPr>
              <a:t>2. Cold box water </a:t>
            </a:r>
            <a:r>
              <a:rPr lang="fr-CH" sz="1000" dirty="0" err="1">
                <a:latin typeface="Aptos" panose="020B0004020202020204" pitchFamily="34" charset="0"/>
              </a:rPr>
              <a:t>inlet</a:t>
            </a:r>
            <a:r>
              <a:rPr lang="fr-CH" sz="1000" dirty="0">
                <a:latin typeface="Aptos" panose="020B0004020202020204" pitchFamily="34" charset="0"/>
              </a:rPr>
              <a:t> </a:t>
            </a:r>
            <a:r>
              <a:rPr lang="fr-CH" sz="1000" dirty="0" err="1">
                <a:latin typeface="Aptos" panose="020B0004020202020204" pitchFamily="34" charset="0"/>
              </a:rPr>
              <a:t>filter</a:t>
            </a:r>
            <a:endParaRPr lang="fr-CH" sz="1000" dirty="0">
              <a:latin typeface="Aptos" panose="020B00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148364-9284-CB7E-B446-1A5AABEDA4F7}"/>
              </a:ext>
            </a:extLst>
          </p:cNvPr>
          <p:cNvSpPr txBox="1"/>
          <p:nvPr/>
        </p:nvSpPr>
        <p:spPr>
          <a:xfrm>
            <a:off x="892835" y="3646306"/>
            <a:ext cx="613135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chemeClr val="accent5"/>
                </a:solidFill>
                <a:latin typeface="Aptos" panose="020B0004020202020204" pitchFamily="34" charset="0"/>
              </a:rPr>
              <a:t>Maintenance and Major Overhauling Cryo equipment deadline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u="sng" dirty="0">
                <a:solidFill>
                  <a:schemeClr val="accent5"/>
                </a:solidFill>
                <a:latin typeface="Aptos" panose="020B0004020202020204" pitchFamily="34" charset="0"/>
              </a:rPr>
              <a:t>Compressor station 4.5 K (f</a:t>
            </a: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rom </a:t>
            </a:r>
            <a:r>
              <a:rPr lang="en-US" sz="1400" dirty="0">
                <a:solidFill>
                  <a:schemeClr val="accent5"/>
                </a:solidFill>
                <a:latin typeface="Aptos" panose="020B0004020202020204" pitchFamily="34" charset="0"/>
              </a:rPr>
              <a:t>J</a:t>
            </a: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uly 23 up to </a:t>
            </a:r>
            <a:r>
              <a:rPr lang="en-US" sz="1400" dirty="0">
                <a:solidFill>
                  <a:schemeClr val="accent5"/>
                </a:solidFill>
                <a:latin typeface="Aptos" panose="020B0004020202020204" pitchFamily="34" charset="0"/>
              </a:rPr>
              <a:t>M</a:t>
            </a: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arch 24: 3500 h of operation</a:t>
            </a:r>
            <a:endParaRPr lang="en-US" sz="1400" dirty="0">
              <a:solidFill>
                <a:schemeClr val="accent5"/>
              </a:solidFill>
              <a:latin typeface="Aptos" panose="020B0004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Compress</a:t>
            </a:r>
            <a:r>
              <a:rPr lang="en-US" sz="1400" dirty="0">
                <a:solidFill>
                  <a:schemeClr val="accent5"/>
                </a:solidFill>
                <a:latin typeface="Aptos" panose="020B0004020202020204" pitchFamily="34" charset="0"/>
              </a:rPr>
              <a:t>or</a:t>
            </a: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 C120, PM (40000 h), Next major overhauling in ~12000 </a:t>
            </a:r>
            <a:r>
              <a:rPr lang="en-US" sz="1400" dirty="0">
                <a:solidFill>
                  <a:schemeClr val="accent5"/>
                </a:solidFill>
                <a:latin typeface="Aptos" panose="020B0004020202020204" pitchFamily="34" charset="0"/>
              </a:rPr>
              <a:t>h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Electrical Motor M120, PM (40000 h), </a:t>
            </a:r>
            <a:r>
              <a:rPr lang="en-US" sz="1400" dirty="0">
                <a:solidFill>
                  <a:schemeClr val="accent5"/>
                </a:solidFill>
                <a:latin typeface="Aptos" panose="020B0004020202020204" pitchFamily="34" charset="0"/>
              </a:rPr>
              <a:t>N</a:t>
            </a: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ext major overhauling in ~12000 h</a:t>
            </a:r>
            <a:endParaRPr lang="en-US" sz="1400" u="sng" dirty="0">
              <a:solidFill>
                <a:schemeClr val="accent5"/>
              </a:solidFill>
              <a:latin typeface="Aptos" panose="020B00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u="sng" dirty="0">
                <a:solidFill>
                  <a:schemeClr val="accent5"/>
                </a:solidFill>
                <a:latin typeface="Aptos" panose="020B0004020202020204" pitchFamily="34" charset="0"/>
              </a:rPr>
              <a:t>Precooler Compressor Station (f</a:t>
            </a: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rom </a:t>
            </a:r>
            <a:r>
              <a:rPr lang="en-US" sz="1400" dirty="0">
                <a:solidFill>
                  <a:schemeClr val="accent5"/>
                </a:solidFill>
                <a:latin typeface="Aptos" panose="020B0004020202020204" pitchFamily="34" charset="0"/>
              </a:rPr>
              <a:t>J</a:t>
            </a: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uly 23 up to </a:t>
            </a:r>
            <a:r>
              <a:rPr lang="en-US" sz="1400" dirty="0">
                <a:solidFill>
                  <a:schemeClr val="accent5"/>
                </a:solidFill>
                <a:latin typeface="Aptos" panose="020B0004020202020204" pitchFamily="34" charset="0"/>
              </a:rPr>
              <a:t>M</a:t>
            </a: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arch 24: 3500 h of operation)</a:t>
            </a:r>
            <a:endParaRPr lang="en-US" sz="1400" u="sng" dirty="0">
              <a:solidFill>
                <a:schemeClr val="accent5"/>
              </a:solidFill>
              <a:latin typeface="Aptos" panose="020B0004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Compressor C120, PM (40000 h), </a:t>
            </a:r>
            <a:r>
              <a:rPr lang="en-US" sz="1400" dirty="0">
                <a:solidFill>
                  <a:schemeClr val="accent5"/>
                </a:solidFill>
                <a:latin typeface="Aptos" panose="020B0004020202020204" pitchFamily="34" charset="0"/>
              </a:rPr>
              <a:t>N</a:t>
            </a: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ext major overhauling in ~25500 h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Electrical Motor M120, PM (40000 h), </a:t>
            </a:r>
            <a:r>
              <a:rPr lang="en-US" sz="1400" dirty="0">
                <a:solidFill>
                  <a:schemeClr val="accent5"/>
                </a:solidFill>
                <a:latin typeface="Aptos" panose="020B0004020202020204" pitchFamily="34" charset="0"/>
              </a:rPr>
              <a:t>N</a:t>
            </a:r>
            <a:r>
              <a:rPr lang="en-US" sz="1400" b="0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ext major overhauling in ~15500 h</a:t>
            </a:r>
          </a:p>
        </p:txBody>
      </p:sp>
      <p:pic>
        <p:nvPicPr>
          <p:cNvPr id="146" name="Picture 145">
            <a:extLst>
              <a:ext uri="{FF2B5EF4-FFF2-40B4-BE49-F238E27FC236}">
                <a16:creationId xmlns:a16="http://schemas.microsoft.com/office/drawing/2014/main" id="{1C88D98F-5BC5-BE30-7CAC-76A3B73E01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38" t="23309" r="69355" b="20985"/>
          <a:stretch/>
        </p:blipFill>
        <p:spPr>
          <a:xfrm>
            <a:off x="9808451" y="3028300"/>
            <a:ext cx="2137687" cy="3027955"/>
          </a:xfrm>
          <a:prstGeom prst="rect">
            <a:avLst/>
          </a:prstGeom>
        </p:spPr>
      </p:pic>
      <p:sp>
        <p:nvSpPr>
          <p:cNvPr id="263" name="TextBox 262">
            <a:extLst>
              <a:ext uri="{FF2B5EF4-FFF2-40B4-BE49-F238E27FC236}">
                <a16:creationId xmlns:a16="http://schemas.microsoft.com/office/drawing/2014/main" id="{FA15E401-EC6F-F1C8-AA6B-4E54434C695E}"/>
              </a:ext>
            </a:extLst>
          </p:cNvPr>
          <p:cNvSpPr txBox="1"/>
          <p:nvPr/>
        </p:nvSpPr>
        <p:spPr>
          <a:xfrm>
            <a:off x="9838565" y="5994151"/>
            <a:ext cx="1484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latin typeface="Aptos" panose="020B0004020202020204" pitchFamily="34" charset="0"/>
              </a:rPr>
              <a:t>4. Project </a:t>
            </a:r>
            <a:r>
              <a:rPr lang="fr-CH" sz="1000" dirty="0" err="1">
                <a:latin typeface="Aptos" panose="020B0004020202020204" pitchFamily="34" charset="0"/>
              </a:rPr>
              <a:t>under</a:t>
            </a:r>
            <a:r>
              <a:rPr lang="fr-CH" sz="1000" dirty="0">
                <a:latin typeface="Aptos" panose="020B0004020202020204" pitchFamily="34" charset="0"/>
              </a:rPr>
              <a:t> </a:t>
            </a:r>
            <a:r>
              <a:rPr lang="fr-CH" sz="1000" dirty="0" err="1">
                <a:latin typeface="Aptos" panose="020B0004020202020204" pitchFamily="34" charset="0"/>
              </a:rPr>
              <a:t>study</a:t>
            </a:r>
            <a:endParaRPr lang="fr-CH" sz="1000" dirty="0">
              <a:latin typeface="Aptos" panose="020B0004020202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176A286-24E7-7518-1552-BB4F24A30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751"/>
            <a:ext cx="10515600" cy="823595"/>
          </a:xfrm>
        </p:spPr>
        <p:txBody>
          <a:bodyPr/>
          <a:lstStyle/>
          <a:p>
            <a:r>
              <a:rPr lang="en-US" dirty="0"/>
              <a:t>Cryo consolidations and maintenance</a:t>
            </a:r>
            <a:endParaRPr lang="en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D67710-E839-F3B6-8179-B7990E447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BB6AB5-930A-25CB-C0EC-5EF41815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0479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3595"/>
          </a:xfr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r>
              <a:rPr lang="en-GB" dirty="0"/>
              <a:t>QP and EE systems</a:t>
            </a:r>
            <a:endParaRPr lang="fr-FR" dirty="0"/>
          </a:p>
        </p:txBody>
      </p:sp>
      <p:sp>
        <p:nvSpPr>
          <p:cNvPr id="40" name="PlaceHolder 2"/>
          <p:cNvSpPr>
            <a:spLocks noGrp="1"/>
          </p:cNvSpPr>
          <p:nvPr>
            <p:ph idx="4294967295"/>
          </p:nvPr>
        </p:nvSpPr>
        <p:spPr>
          <a:xfrm>
            <a:off x="838200" y="1211117"/>
            <a:ext cx="5539740" cy="1849438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en-GB" sz="1400" b="1" strike="noStrike" spc="-1" dirty="0"/>
              <a:t>WP Quench Protection System (TE-MPE)</a:t>
            </a:r>
            <a:endParaRPr lang="fr-FR" sz="1400" b="0" strike="noStrike" spc="-1" dirty="0"/>
          </a:p>
          <a:p>
            <a:pPr lvl="1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en-GB" sz="1400" b="1" strike="noStrike" spc="-1" dirty="0"/>
              <a:t>Mandate</a:t>
            </a:r>
            <a:r>
              <a:rPr lang="en-GB" sz="1400" b="0" strike="noStrike" spc="-1" dirty="0"/>
              <a:t>: Provide the Quench Detection System</a:t>
            </a:r>
          </a:p>
          <a:p>
            <a:pPr lvl="1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en-GB" sz="1400" b="0" strike="noStrike" spc="-1" dirty="0"/>
              <a:t>+ controls layer for the Test Benches.</a:t>
            </a:r>
            <a:endParaRPr lang="fr-FR" sz="1400" b="0" strike="noStrike" spc="-1" dirty="0"/>
          </a:p>
          <a:p>
            <a:pPr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endParaRPr lang="fr-FR" sz="1400" b="0" strike="noStrike" spc="-1" dirty="0"/>
          </a:p>
          <a:p>
            <a:pPr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en-GB" sz="1400" b="1" strike="noStrike" spc="-1" dirty="0"/>
              <a:t>WP Energy Extraction System (TE-MPE)</a:t>
            </a:r>
            <a:endParaRPr lang="fr-FR" sz="1400" b="0" strike="noStrike" spc="-1" dirty="0"/>
          </a:p>
          <a:p>
            <a:pPr lvl="1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en-GB" sz="1400" b="1" strike="noStrike" spc="-1" dirty="0"/>
              <a:t>Mandate</a:t>
            </a:r>
            <a:r>
              <a:rPr lang="en-GB" sz="1400" b="0" strike="noStrike" spc="-1" dirty="0"/>
              <a:t>: Provide the Energy Extraction System </a:t>
            </a:r>
            <a:endParaRPr lang="fr-FR" sz="1400" b="0" strike="noStrike" spc="-1" dirty="0"/>
          </a:p>
          <a:p>
            <a:pPr lvl="1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en-GB" sz="1400" b="0" strike="noStrike" spc="-1" dirty="0"/>
              <a:t>+ controls layer for the Test Benches.</a:t>
            </a:r>
            <a:endParaRPr lang="fr-FR" sz="1400" b="0" strike="noStrike" spc="-1" dirty="0"/>
          </a:p>
          <a:p>
            <a:pPr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endParaRPr lang="fr-FR" sz="1400" b="0" strike="noStrike" spc="-1" dirty="0"/>
          </a:p>
        </p:txBody>
      </p:sp>
      <p:sp>
        <p:nvSpPr>
          <p:cNvPr id="41" name="PlaceHolder 3"/>
          <p:cNvSpPr/>
          <p:nvPr/>
        </p:nvSpPr>
        <p:spPr>
          <a:xfrm>
            <a:off x="838200" y="3207128"/>
            <a:ext cx="10165080" cy="297692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en-GB" sz="1600" b="0" strike="noStrike" spc="-1" dirty="0">
                <a:solidFill>
                  <a:srgbClr val="002060"/>
                </a:solidFill>
                <a:latin typeface="Aptos" panose="020B0004020202020204" pitchFamily="34" charset="0"/>
              </a:rPr>
              <a:t>Status:</a:t>
            </a:r>
          </a:p>
          <a:p>
            <a:pPr lvl="1">
              <a:spcBef>
                <a:spcPts val="281"/>
              </a:spcBef>
              <a:tabLst>
                <a:tab pos="0" algn="l"/>
              </a:tabLst>
            </a:pPr>
            <a:r>
              <a:rPr lang="en-GB" sz="1600" b="0" strike="noStrike" spc="-1" dirty="0">
                <a:solidFill>
                  <a:srgbClr val="002060"/>
                </a:solidFill>
                <a:latin typeface="Aptos" panose="020B0004020202020204" pitchFamily="34" charset="0"/>
              </a:rPr>
              <a:t>TB1 : 6 x UQDS units installed and running</a:t>
            </a:r>
          </a:p>
          <a:p>
            <a:pPr lvl="1">
              <a:spcBef>
                <a:spcPts val="281"/>
              </a:spcBef>
              <a:tabLst>
                <a:tab pos="0" algn="l"/>
              </a:tabLst>
            </a:pPr>
            <a:r>
              <a:rPr lang="en-GB" sz="1600" spc="-1" dirty="0">
                <a:solidFill>
                  <a:srgbClr val="002060"/>
                </a:solidFill>
                <a:latin typeface="Aptos" panose="020B0004020202020204" pitchFamily="34" charset="0"/>
              </a:rPr>
              <a:t>TB2 : 6 x UQDS units installed</a:t>
            </a:r>
            <a:r>
              <a:rPr lang="en-GB" sz="1600" b="0" strike="noStrike" spc="-1" dirty="0">
                <a:solidFill>
                  <a:srgbClr val="002060"/>
                </a:solidFill>
                <a:latin typeface="Aptos" panose="020B0004020202020204" pitchFamily="34" charset="0"/>
              </a:rPr>
              <a:t> and running</a:t>
            </a:r>
          </a:p>
          <a:p>
            <a:pPr lvl="1">
              <a:spcBef>
                <a:spcPts val="281"/>
              </a:spcBef>
              <a:tabLst>
                <a:tab pos="0" algn="l"/>
              </a:tabLst>
            </a:pPr>
            <a:r>
              <a:rPr lang="en-GB" sz="1600" b="0" strike="noStrike" spc="-1" dirty="0">
                <a:solidFill>
                  <a:srgbClr val="002060"/>
                </a:solidFill>
                <a:latin typeface="Aptos" panose="020B0004020202020204" pitchFamily="34" charset="0"/>
              </a:rPr>
              <a:t>TB3 : 6 x UQDS units installed and running</a:t>
            </a:r>
          </a:p>
          <a:p>
            <a:pPr>
              <a:spcBef>
                <a:spcPts val="281"/>
              </a:spcBef>
              <a:tabLst>
                <a:tab pos="0" algn="l"/>
              </a:tabLst>
            </a:pPr>
            <a:endParaRPr lang="en-GB" sz="1600" spc="-1" dirty="0">
              <a:solidFill>
                <a:srgbClr val="002060"/>
              </a:solidFill>
              <a:latin typeface="Aptos" panose="020B0004020202020204" pitchFamily="34" charset="0"/>
            </a:endParaRPr>
          </a:p>
          <a:p>
            <a:pPr lvl="1">
              <a:spcBef>
                <a:spcPts val="281"/>
              </a:spcBef>
              <a:tabLst>
                <a:tab pos="0" algn="l"/>
              </a:tabLst>
            </a:pPr>
            <a:r>
              <a:rPr lang="en-GB" sz="1600" b="0" strike="noStrike" spc="-1" dirty="0">
                <a:solidFill>
                  <a:srgbClr val="002060"/>
                </a:solidFill>
                <a:latin typeface="Aptos" panose="020B0004020202020204" pitchFamily="34" charset="0"/>
              </a:rPr>
              <a:t>3 x 600 A Energy Extraction system installed and running</a:t>
            </a:r>
          </a:p>
          <a:p>
            <a:pPr lvl="1">
              <a:spcBef>
                <a:spcPts val="281"/>
              </a:spcBef>
              <a:tabLst>
                <a:tab pos="0" algn="l"/>
              </a:tabLst>
            </a:pPr>
            <a:r>
              <a:rPr lang="en-GB" sz="1600" dirty="0">
                <a:solidFill>
                  <a:srgbClr val="002060"/>
                </a:solidFill>
                <a:latin typeface="Aptos" panose="020B0004020202020204" pitchFamily="34" charset="0"/>
              </a:rPr>
              <a:t>on 3 Nov 2023, GSI quench detection system was tested successfully (while CERN QDS was also active)</a:t>
            </a:r>
          </a:p>
          <a:p>
            <a:pPr>
              <a:spcBef>
                <a:spcPts val="281"/>
              </a:spcBef>
              <a:tabLst>
                <a:tab pos="0" algn="l"/>
              </a:tabLst>
            </a:pPr>
            <a:endParaRPr lang="en-GB" sz="1600" spc="-1" dirty="0">
              <a:solidFill>
                <a:srgbClr val="002060"/>
              </a:solidFill>
              <a:latin typeface="Aptos" panose="020B0004020202020204" pitchFamily="34" charset="0"/>
            </a:endParaRPr>
          </a:p>
          <a:p>
            <a:pPr>
              <a:spcBef>
                <a:spcPts val="281"/>
              </a:spcBef>
              <a:tabLst>
                <a:tab pos="0" algn="l"/>
              </a:tabLst>
            </a:pPr>
            <a:r>
              <a:rPr lang="en-GB" sz="1600" b="1" strike="noStrike" spc="-1" dirty="0">
                <a:solidFill>
                  <a:srgbClr val="002060"/>
                </a:solidFill>
                <a:latin typeface="Aptos" panose="020B0004020202020204" pitchFamily="34" charset="0"/>
              </a:rPr>
              <a:t>Reminder: </a:t>
            </a:r>
          </a:p>
          <a:p>
            <a:pPr>
              <a:spcBef>
                <a:spcPts val="281"/>
              </a:spcBef>
              <a:tabLst>
                <a:tab pos="0" algn="l"/>
              </a:tabLst>
            </a:pPr>
            <a:r>
              <a:rPr lang="en-GB" sz="1600" i="1" spc="-1" dirty="0">
                <a:solidFill>
                  <a:srgbClr val="002060"/>
                </a:solidFill>
                <a:latin typeface="Aptos" panose="020B0004020202020204" pitchFamily="34" charset="0"/>
              </a:rPr>
              <a:t>w</a:t>
            </a:r>
            <a:r>
              <a:rPr lang="en-GB" sz="1600" b="0" i="1" strike="noStrike" spc="-1" dirty="0">
                <a:solidFill>
                  <a:srgbClr val="002060"/>
                </a:solidFill>
                <a:latin typeface="Aptos" panose="020B0004020202020204" pitchFamily="34" charset="0"/>
              </a:rPr>
              <a:t>e did not have the opportunity to run TB2 nor TB3 with the 9 magnets multiplet (the final commissioning of the TB)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C9BD0F-D5F9-25A8-983D-43E323EDBD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799" y="365125"/>
            <a:ext cx="3251656" cy="4335542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89D352D-498D-C142-B89A-AF7E6F696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9EE2CC-388B-3C2E-F022-F493DB563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7066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73EAD-DD24-08F5-DE5F-3322A78FA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2265"/>
            <a:ext cx="10515600" cy="823595"/>
          </a:xfrm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accent1"/>
                </a:solidFill>
                <a:latin typeface="Aptos" panose="020B0004020202020204" pitchFamily="34" charset="0"/>
              </a:rPr>
              <a:t>Preparation area improvements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8F075AA-1DA6-F340-AD1F-1072831B8D8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472440" y="1744345"/>
            <a:ext cx="6546850" cy="3146425"/>
          </a:xfrm>
          <a:noFill/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7303DE28-3973-8B76-2CF7-871E46F051AA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525173" y="1315720"/>
            <a:ext cx="4404360" cy="4349750"/>
          </a:xfrm>
        </p:spPr>
        <p:txBody>
          <a:bodyPr>
            <a:norm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Optimization was needed for magnet delivery, shipping and preparation</a:t>
            </a:r>
          </a:p>
          <a:p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Integration of all possible delivery flow and tests</a:t>
            </a:r>
          </a:p>
          <a:p>
            <a:r>
              <a:rPr lang="en-US" dirty="0">
                <a:solidFill>
                  <a:srgbClr val="002060"/>
                </a:solidFill>
                <a:latin typeface="Aptos" panose="020B0004020202020204" pitchFamily="34" charset="0"/>
              </a:rPr>
              <a:t>Allocated 5 zones for long magnets (included zone E-F that could be used for 2 short magnets)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E462DE-0EF9-B25E-E595-13D80A1B0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78D27D-E411-6C9A-0299-D05A359C5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902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62BF3-4D86-8787-05D4-F0262E9C0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accent1"/>
                </a:solidFill>
                <a:latin typeface="Aptos" panose="020B0004020202020204" pitchFamily="34" charset="0"/>
              </a:rPr>
              <a:t>On-site coordination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D09EF0C-4097-4440-328A-F179A67931B5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1359747" y="5432266"/>
            <a:ext cx="9355667" cy="595313"/>
          </a:xfrm>
        </p:spPr>
        <p:txBody>
          <a:bodyPr>
            <a:norm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US" b="1" dirty="0">
                <a:solidFill>
                  <a:schemeClr val="accent1"/>
                </a:solidFill>
                <a:sym typeface="Wingdings" panose="05000000000000000000" pitchFamily="2" charset="2"/>
              </a:rPr>
              <a:t> </a:t>
            </a:r>
            <a:r>
              <a:rPr lang="en-US" b="1" dirty="0">
                <a:solidFill>
                  <a:schemeClr val="accent1"/>
                </a:solidFill>
              </a:rPr>
              <a:t>ST became a practice for every users, allowing for fluent interactions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73345-4FE6-3C5F-C942-72598EC4F838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709612" y="1417320"/>
            <a:ext cx="5386388" cy="3686175"/>
          </a:xfrm>
        </p:spPr>
        <p:txBody>
          <a:bodyPr>
            <a:normAutofit fontScale="85000" lnSpcReduction="20000"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b="1" dirty="0">
                <a:solidFill>
                  <a:srgbClr val="002060"/>
                </a:solidFill>
                <a:latin typeface="Aptos" panose="020B0004020202020204" pitchFamily="34" charset="0"/>
              </a:rPr>
              <a:t>Weekly coordination meetings </a:t>
            </a: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with GSI and CERN teams to prepare activities of coming week(s)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Magnet test workflow taken as a reference and implemented in a </a:t>
            </a:r>
            <a:r>
              <a:rPr lang="en-GB" b="1" dirty="0">
                <a:solidFill>
                  <a:srgbClr val="002060"/>
                </a:solidFill>
                <a:latin typeface="Aptos" panose="020B0004020202020204" pitchFamily="34" charset="0"/>
              </a:rPr>
              <a:t>sequencer tool </a:t>
            </a: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(ST)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Each task identified with responsibilities to avoid oversights - important from safety aspect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002060"/>
                </a:solidFill>
                <a:latin typeface="Aptos" panose="020B0004020202020204" pitchFamily="34" charset="0"/>
              </a:rPr>
              <a:t>Once a task is completed and signed, ST sends automatically notifications to the following team to start their 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185E22-D12A-F5E3-059D-3A461ADE1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6140" y="1455978"/>
            <a:ext cx="5389033" cy="3314255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09076E-5A77-D820-E2D7-3430AD224471}"/>
              </a:ext>
            </a:extLst>
          </p:cNvPr>
          <p:cNvSpPr txBox="1"/>
          <p:nvPr/>
        </p:nvSpPr>
        <p:spPr>
          <a:xfrm>
            <a:off x="8117065" y="136525"/>
            <a:ext cx="3868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EAM Light (cern.ch)</a:t>
            </a:r>
            <a:endParaRPr lang="en-GB" sz="3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96C51-2C7A-B505-53D6-BDAA37D25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CERN-GSI Collaboration Steering Board Meeting, 26 April 2024, G. Riddone</a:t>
            </a:r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63334-C4C6-6331-D0E9-B1F2DEF22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976B5-8BDF-4E5D-B963-E5F7B56163CD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0807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87D2CF13AEE548B9C5DA178E3E35C8" ma:contentTypeVersion="1" ma:contentTypeDescription="Create a new document." ma:contentTypeScope="" ma:versionID="a13eb038dfa0e006c12aec378707717a">
  <xsd:schema xmlns:xsd="http://www.w3.org/2001/XMLSchema" xmlns:xs="http://www.w3.org/2001/XMLSchema" xmlns:p="http://schemas.microsoft.com/office/2006/metadata/properties" xmlns:ns2="88bb036f-377e-4796-bd19-d9f1b4185360" targetNamespace="http://schemas.microsoft.com/office/2006/metadata/properties" ma:root="true" ma:fieldsID="fa6cc257b98e2e82282b06fc7d235b32" ns2:_="">
    <xsd:import namespace="88bb036f-377e-4796-bd19-d9f1b4185360"/>
    <xsd:element name="properties">
      <xsd:complexType>
        <xsd:sequence>
          <xsd:element name="documentManagement">
            <xsd:complexType>
              <xsd:all>
                <xsd:element ref="ns2: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bb036f-377e-4796-bd19-d9f1b4185360" elementFormDefault="qualified">
    <xsd:import namespace="http://schemas.microsoft.com/office/2006/documentManagement/types"/>
    <xsd:import namespace="http://schemas.microsoft.com/office/infopath/2007/PartnerControls"/>
    <xsd:element name="Year" ma:index="8" nillable="true" ma:displayName="Year" ma:internalName="Yea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8bb036f-377e-4796-bd19-d9f1b418536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82E28C-D970-4173-96AF-6FFF281D61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bb036f-377e-4796-bd19-d9f1b41853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D987B0-2F2A-4FE0-BAFF-FC20D8C7B78E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88bb036f-377e-4796-bd19-d9f1b4185360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2DB6BE6-D44F-44A7-9683-733C7619BFF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2023</Words>
  <Application>Microsoft Office PowerPoint</Application>
  <PresentationFormat>Widescreen</PresentationFormat>
  <Paragraphs>333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Aptos</vt:lpstr>
      <vt:lpstr>Arial</vt:lpstr>
      <vt:lpstr>Calibri</vt:lpstr>
      <vt:lpstr>Wingdings</vt:lpstr>
      <vt:lpstr>Office Theme</vt:lpstr>
      <vt:lpstr>CERN-GSI Collaboration Steering Board Meeting  Super-FRS Magnet Testing Building 180 - Test facilities and CERN activities</vt:lpstr>
      <vt:lpstr>Content</vt:lpstr>
      <vt:lpstr>Collaboration agreement KR3912/TE</vt:lpstr>
      <vt:lpstr>Test Facility in B180 Test benches and preparation area</vt:lpstr>
      <vt:lpstr>Cryogenic operation follow-up</vt:lpstr>
      <vt:lpstr>Cryo consolidations and maintenance</vt:lpstr>
      <vt:lpstr>QP and EE systems</vt:lpstr>
      <vt:lpstr>Preparation area improvements</vt:lpstr>
      <vt:lpstr>On-site coordination</vt:lpstr>
      <vt:lpstr>On-line dashboards</vt:lpstr>
      <vt:lpstr>Joint task forces </vt:lpstr>
      <vt:lpstr>Joint task force CERN-GSI-ASG</vt:lpstr>
      <vt:lpstr>Joint task force CERN-GSI-ASG (dashboard)</vt:lpstr>
      <vt:lpstr>Joint task force CERN-GSI-Elytt</vt:lpstr>
      <vt:lpstr>Thermal cycles at cold and under pressure</vt:lpstr>
      <vt:lpstr>Dipole D06 repair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DGP - DGP Fellows  new quota after restructuration, past 5-y evolution, DGP vs GET</dc:title>
  <dc:creator>Germy</dc:creator>
  <cp:lastModifiedBy>Germana Riddone</cp:lastModifiedBy>
  <cp:revision>963</cp:revision>
  <dcterms:created xsi:type="dcterms:W3CDTF">2021-02-05T07:02:49Z</dcterms:created>
  <dcterms:modified xsi:type="dcterms:W3CDTF">2024-04-25T19:31:26Z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0x010100A887D2CF13AEE548B9C5DA178E3E35C8</vt:lpwstr>
  </property>
</Properties>
</file>