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637" r:id="rId2"/>
    <p:sldId id="638" r:id="rId3"/>
    <p:sldId id="647" r:id="rId4"/>
    <p:sldId id="648" r:id="rId5"/>
    <p:sldId id="653" r:id="rId6"/>
    <p:sldId id="672" r:id="rId7"/>
    <p:sldId id="668" r:id="rId8"/>
    <p:sldId id="671" r:id="rId9"/>
    <p:sldId id="608" r:id="rId10"/>
    <p:sldId id="652" r:id="rId11"/>
    <p:sldId id="657" r:id="rId12"/>
    <p:sldId id="599" r:id="rId13"/>
    <p:sldId id="670" r:id="rId14"/>
    <p:sldId id="589" r:id="rId15"/>
    <p:sldId id="661" r:id="rId16"/>
    <p:sldId id="654" r:id="rId17"/>
    <p:sldId id="664" r:id="rId18"/>
    <p:sldId id="515" r:id="rId19"/>
    <p:sldId id="615" r:id="rId20"/>
    <p:sldId id="655" r:id="rId21"/>
    <p:sldId id="597" r:id="rId22"/>
    <p:sldId id="593" r:id="rId23"/>
    <p:sldId id="594" r:id="rId24"/>
    <p:sldId id="613" r:id="rId25"/>
    <p:sldId id="596" r:id="rId26"/>
    <p:sldId id="666" r:id="rId27"/>
    <p:sldId id="667" r:id="rId28"/>
    <p:sldId id="656" r:id="rId29"/>
    <p:sldId id="659" r:id="rId30"/>
    <p:sldId id="658" r:id="rId31"/>
    <p:sldId id="375" r:id="rId3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 userDrawn="1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pos="2980" userDrawn="1">
          <p15:clr>
            <a:srgbClr val="A4A3A4"/>
          </p15:clr>
        </p15:guide>
        <p15:guide id="4" orient="horz" pos="22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AF2F"/>
    <a:srgbClr val="CC0099"/>
    <a:srgbClr val="FF9933"/>
    <a:srgbClr val="84C778"/>
    <a:srgbClr val="C94D8B"/>
    <a:srgbClr val="5EAEC7"/>
    <a:srgbClr val="FDBB63"/>
    <a:srgbClr val="595959"/>
    <a:srgbClr val="105EA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0" autoAdjust="0"/>
    <p:restoredTop sz="88613" autoAdjust="0"/>
  </p:normalViewPr>
  <p:slideViewPr>
    <p:cSldViewPr snapToGrid="0" snapToObjects="1">
      <p:cViewPr varScale="1">
        <p:scale>
          <a:sx n="58" d="100"/>
          <a:sy n="58" d="100"/>
        </p:scale>
        <p:origin x="1460" y="32"/>
      </p:cViewPr>
      <p:guideLst>
        <p:guide orient="horz" pos="391"/>
        <p:guide pos="385"/>
        <p:guide pos="2980"/>
        <p:guide orient="horz" pos="2251"/>
      </p:guideLst>
    </p:cSldViewPr>
  </p:slideViewPr>
  <p:outlineViewPr>
    <p:cViewPr>
      <p:scale>
        <a:sx n="33" d="100"/>
        <a:sy n="33" d="100"/>
      </p:scale>
      <p:origin x="0" y="-288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216"/>
    </p:cViewPr>
  </p:sorterViewPr>
  <p:notesViewPr>
    <p:cSldViewPr snapToGrid="0" snapToObjects="1">
      <p:cViewPr varScale="1">
        <p:scale>
          <a:sx n="93" d="100"/>
          <a:sy n="93" d="100"/>
        </p:scale>
        <p:origin x="4094" y="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25.04.2024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25.04.2024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E02386-BEE7-5D4D-B4E7-4BB579C4788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083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D29E01-E7D8-4472-AC38-C56E84AF6052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66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520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686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9321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7614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0006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8102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408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514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8383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144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24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FAIR_mesh_einRing_2017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796" y="1244600"/>
            <a:ext cx="8518804" cy="53420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6507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4306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529216" y="6650182"/>
            <a:ext cx="5573201" cy="186612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5584535" cy="78755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964992" y="6552643"/>
            <a:ext cx="744898" cy="365125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927268" y="6628991"/>
            <a:ext cx="3360715" cy="212427"/>
          </a:xfrm>
          <a:prstGeom prst="rect">
            <a:avLst/>
          </a:prstGeom>
          <a:ln/>
        </p:spPr>
        <p:txBody>
          <a:bodyPr/>
          <a:lstStyle>
            <a:lvl1pPr marL="12700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" algn="l"/>
                <a:tab pos="1422400" algn="l"/>
                <a:tab pos="2728913" algn="l"/>
                <a:tab pos="4025900" algn="l"/>
                <a:tab pos="5332413" algn="l"/>
                <a:tab pos="6629400" algn="l"/>
                <a:tab pos="7924800" algn="l"/>
                <a:tab pos="9231313" algn="l"/>
                <a:tab pos="10528300" algn="l"/>
                <a:tab pos="11834813" algn="l"/>
                <a:tab pos="13131800" algn="l"/>
                <a:tab pos="14427200" algn="l"/>
                <a:tab pos="14833600" algn="l"/>
              </a:tabLst>
              <a:defRPr sz="1050"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16913" y="6607175"/>
            <a:ext cx="728662" cy="250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573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42" y="225425"/>
            <a:ext cx="8605837" cy="49053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87342" y="1125538"/>
            <a:ext cx="8605837" cy="5256212"/>
          </a:xfr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927269" y="6628991"/>
            <a:ext cx="3348840" cy="212427"/>
          </a:xfrm>
          <a:prstGeom prst="rect">
            <a:avLst/>
          </a:prstGeom>
          <a:ln/>
        </p:spPr>
        <p:txBody>
          <a:bodyPr/>
          <a:lstStyle>
            <a:lvl1pPr marL="12700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" algn="l"/>
                <a:tab pos="1422400" algn="l"/>
                <a:tab pos="2728913" algn="l"/>
                <a:tab pos="4025900" algn="l"/>
                <a:tab pos="5332413" algn="l"/>
                <a:tab pos="6629400" algn="l"/>
                <a:tab pos="7924800" algn="l"/>
                <a:tab pos="9231313" algn="l"/>
                <a:tab pos="10528300" algn="l"/>
                <a:tab pos="11834813" algn="l"/>
                <a:tab pos="13131800" algn="l"/>
                <a:tab pos="14427200" algn="l"/>
                <a:tab pos="14833600" algn="l"/>
              </a:tabLst>
              <a:defRPr/>
            </a:lvl1pPr>
          </a:lstStyle>
          <a:p>
            <a:pPr>
              <a:defRPr/>
            </a:pPr>
            <a:endParaRPr lang="de-DE" sz="1200" dirty="0">
              <a:solidFill>
                <a:srgbClr val="00599D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60780-A5A7-4142-9B37-9DDEF383F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823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8399" y="583587"/>
            <a:ext cx="1129081" cy="376361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16075"/>
            <a:ext cx="20285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FAIR GmbH | GSI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58453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13" name="Bild 12" descr="FAIR_Logo_rgb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249" y="430944"/>
            <a:ext cx="775055" cy="645879"/>
          </a:xfrm>
          <a:prstGeom prst="rect">
            <a:avLst/>
          </a:prstGeom>
        </p:spPr>
      </p:pic>
      <p:sp>
        <p:nvSpPr>
          <p:cNvPr id="14" name="Rectangle 5"/>
          <p:cNvSpPr txBox="1">
            <a:spLocks noChangeArrowheads="1"/>
          </p:cNvSpPr>
          <p:nvPr userDrawn="1"/>
        </p:nvSpPr>
        <p:spPr>
          <a:xfrm>
            <a:off x="2792307" y="6642034"/>
            <a:ext cx="3633848" cy="212427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12700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" algn="l"/>
                <a:tab pos="1422400" algn="l"/>
                <a:tab pos="2728913" algn="l"/>
                <a:tab pos="4025900" algn="l"/>
                <a:tab pos="5332413" algn="l"/>
                <a:tab pos="6629400" algn="l"/>
                <a:tab pos="7924800" algn="l"/>
                <a:tab pos="9231313" algn="l"/>
                <a:tab pos="10528300" algn="l"/>
                <a:tab pos="11834813" algn="l"/>
                <a:tab pos="13131800" algn="l"/>
                <a:tab pos="14427200" algn="l"/>
                <a:tab pos="14833600" algn="l"/>
              </a:tabLst>
              <a:defRPr sz="105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" algn="l"/>
                <a:tab pos="1422400" algn="l"/>
                <a:tab pos="2728913" algn="l"/>
                <a:tab pos="4025900" algn="l"/>
                <a:tab pos="5332413" algn="l"/>
                <a:tab pos="6629400" algn="l"/>
                <a:tab pos="7924800" algn="l"/>
                <a:tab pos="9231313" algn="l"/>
                <a:tab pos="10528300" algn="l"/>
                <a:tab pos="11834813" algn="l"/>
                <a:tab pos="13131800" algn="l"/>
                <a:tab pos="14427200" algn="l"/>
                <a:tab pos="14833600" algn="l"/>
              </a:tabLst>
              <a:defRPr/>
            </a:pPr>
            <a:r>
              <a:rPr lang="en-US" dirty="0"/>
              <a:t>Jörg Blaurock</a:t>
            </a:r>
            <a:r>
              <a:rPr lang="en-US" baseline="0" dirty="0"/>
              <a:t> – FAIR Project Status </a:t>
            </a:r>
            <a:r>
              <a:rPr lang="en-US" dirty="0"/>
              <a:t>– 26.04.2024 </a:t>
            </a:r>
            <a:endParaRPr lang="de-DE" i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7028"/>
            <a:ext cx="6400800" cy="584660"/>
          </a:xfrm>
        </p:spPr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5" name="Titel 8"/>
          <p:cNvSpPr txBox="1">
            <a:spLocks/>
          </p:cNvSpPr>
          <p:nvPr/>
        </p:nvSpPr>
        <p:spPr>
          <a:xfrm>
            <a:off x="1250656" y="2629257"/>
            <a:ext cx="6607516" cy="109928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fontAlgn="auto">
              <a:spcAft>
                <a:spcPts val="600"/>
              </a:spcAft>
              <a:defRPr/>
            </a:pPr>
            <a:r>
              <a:rPr lang="de-DE" sz="2000" dirty="0">
                <a:solidFill>
                  <a:prstClr val="black"/>
                </a:solidFill>
                <a:latin typeface="+mj-lt"/>
              </a:rPr>
              <a:t>CERN-FAIR-GSI </a:t>
            </a:r>
            <a:r>
              <a:rPr lang="de-DE" sz="2000" dirty="0" err="1">
                <a:solidFill>
                  <a:prstClr val="black"/>
                </a:solidFill>
                <a:latin typeface="+mj-lt"/>
              </a:rPr>
              <a:t>Collaboration</a:t>
            </a:r>
            <a:r>
              <a:rPr lang="de-DE" sz="2000" dirty="0">
                <a:solidFill>
                  <a:prstClr val="black"/>
                </a:solidFill>
                <a:latin typeface="+mj-lt"/>
              </a:rPr>
              <a:t> Meeting </a:t>
            </a:r>
          </a:p>
          <a:p>
            <a:pPr fontAlgn="auto">
              <a:spcAft>
                <a:spcPts val="600"/>
              </a:spcAft>
              <a:defRPr/>
            </a:pPr>
            <a:r>
              <a:rPr lang="en-GB" sz="1800" dirty="0">
                <a:latin typeface="+mj-lt"/>
              </a:rPr>
              <a:t>26</a:t>
            </a:r>
            <a:r>
              <a:rPr lang="en-GB" sz="1800" baseline="30000" dirty="0">
                <a:latin typeface="+mj-lt"/>
              </a:rPr>
              <a:t>th</a:t>
            </a:r>
            <a:r>
              <a:rPr lang="en-GB" sz="1800" dirty="0">
                <a:latin typeface="+mj-lt"/>
              </a:rPr>
              <a:t> April 2024</a:t>
            </a:r>
            <a:endParaRPr lang="de-DE" sz="1800" b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8" name="Untertitel 9"/>
          <p:cNvSpPr txBox="1">
            <a:spLocks/>
          </p:cNvSpPr>
          <p:nvPr/>
        </p:nvSpPr>
        <p:spPr>
          <a:xfrm>
            <a:off x="1118761" y="3673493"/>
            <a:ext cx="6739411" cy="21439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FDBB63"/>
              </a:buClr>
              <a:buFont typeface="Wingdings" charset="2"/>
              <a:buNone/>
              <a:defRPr sz="2000" kern="1200">
                <a:solidFill>
                  <a:srgbClr val="666666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FDBB63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FDBB63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FDBB63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FDBB63"/>
              </a:buClr>
              <a:buFont typeface="Wingdings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FAIR &amp; GSI </a:t>
            </a:r>
            <a:r>
              <a:rPr lang="en-GB" sz="2400" b="1" smtClean="0">
                <a:latin typeface="Arial" panose="020B0604020202020204" pitchFamily="34" charset="0"/>
                <a:cs typeface="Arial" panose="020B0604020202020204" pitchFamily="34" charset="0"/>
              </a:rPr>
              <a:t>Status - April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GB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de-DE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Jörg Blaurock</a:t>
            </a:r>
            <a:endParaRPr lang="en-GB" alt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Technical Managing Director FAIR GmbH &amp; GSI GmbH</a:t>
            </a:r>
          </a:p>
          <a:p>
            <a:pPr fontAlgn="auto">
              <a:spcAft>
                <a:spcPts val="0"/>
              </a:spcAft>
              <a:defRPr/>
            </a:pP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42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771" y="1124909"/>
            <a:ext cx="9168771" cy="5477818"/>
          </a:xfrm>
          <a:prstGeom prst="rect">
            <a:avLst/>
          </a:prstGeom>
        </p:spPr>
      </p:pic>
      <p:sp>
        <p:nvSpPr>
          <p:cNvPr id="3" name="Titel 5"/>
          <p:cNvSpPr txBox="1">
            <a:spLocks/>
          </p:cNvSpPr>
          <p:nvPr/>
        </p:nvSpPr>
        <p:spPr>
          <a:xfrm>
            <a:off x="386557" y="180938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r>
              <a:rPr lang="de-DE" sz="3600" b="1" kern="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de-DE" b="1" kern="0" spc="3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-24772" y="1124910"/>
            <a:ext cx="9168771" cy="5477818"/>
          </a:xfrm>
          <a:prstGeom prst="rect">
            <a:avLst/>
          </a:prstGeom>
          <a:solidFill>
            <a:schemeClr val="bg1">
              <a:lumMod val="95000"/>
              <a:alpha val="82000"/>
            </a:schemeClr>
          </a:solidFill>
          <a:ln w="6350">
            <a:solidFill>
              <a:srgbClr val="F8A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86557" y="1223586"/>
            <a:ext cx="7703709" cy="4758275"/>
          </a:xfrm>
          <a:prstGeom prst="rect">
            <a:avLst/>
          </a:prstGeom>
        </p:spPr>
        <p:txBody>
          <a:bodyPr/>
          <a:lstStyle>
            <a:lvl1pPr marL="85725" indent="-85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2" charset="2"/>
              <a:defRPr sz="2400">
                <a:solidFill>
                  <a:srgbClr val="00599D"/>
                </a:solidFill>
                <a:latin typeface="+mn-lt"/>
                <a:ea typeface="+mn-ea"/>
                <a:cs typeface="+mn-cs"/>
              </a:defRPr>
            </a:lvl1pPr>
            <a:lvl2pPr marL="419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514350" indent="40005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</a:defRPr>
            </a:lvl3pPr>
            <a:lvl4pPr marL="714375" indent="-20638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>
                <a:solidFill>
                  <a:srgbClr val="990000"/>
                </a:solidFill>
                <a:latin typeface="+mn-lt"/>
              </a:defRPr>
            </a:lvl4pPr>
            <a:lvl5pPr marL="2143125" indent="-1247775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5pPr>
            <a:lvl6pPr marL="26003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6pPr>
            <a:lvl7pPr marL="30575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7pPr>
            <a:lvl8pPr marL="35147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8pPr>
            <a:lvl9pPr marL="39719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9pPr>
          </a:lstStyle>
          <a:p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Phase 0 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Beamtime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2022</a:t>
            </a:r>
            <a:b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Development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Campus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Campus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Infrastructure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b="1" dirty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Construction of FAIR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</a:t>
            </a:r>
            <a:r>
              <a:rPr lang="en-GB" sz="2000" b="1" dirty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GB" sz="2000" b="1" dirty="0" smtClean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2028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Highlights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in </a:t>
            </a:r>
            <a:r>
              <a:rPr lang="en-GB" sz="2000" b="1" dirty="0" err="1" smtClean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Constrcution</a:t>
            </a:r>
            <a:endParaRPr lang="en-GB" sz="2000" b="1" dirty="0">
              <a:solidFill>
                <a:srgbClr val="FF99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</a:t>
            </a:r>
            <a:r>
              <a:rPr lang="en-GB" sz="2000" b="1" dirty="0" smtClean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Outlook</a:t>
            </a:r>
            <a:endParaRPr lang="en-GB" sz="2000" b="1" dirty="0">
              <a:solidFill>
                <a:srgbClr val="FF99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Upgrade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of existing accelerators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rgbClr val="FF99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FF99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9933"/>
              </a:buClr>
            </a:pPr>
            <a:endParaRPr lang="en-GB" sz="2000" b="1" dirty="0">
              <a:solidFill>
                <a:srgbClr val="FF99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84C77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9933"/>
              </a:buClr>
            </a:pPr>
            <a:endParaRPr lang="en-GB" sz="28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41" b="100000" l="0" r="96492">
                        <a14:foregroundMark x1="9169" y1="37870" x2="87508" y2="37407"/>
                        <a14:foregroundMark x1="8308" y1="37685" x2="47815" y2="3148"/>
                        <a14:foregroundMark x1="47815" y1="3148" x2="84738" y2="35278"/>
                        <a14:foregroundMark x1="81846" y1="36111" x2="14954" y2="36111"/>
                        <a14:foregroundMark x1="14831" y1="33704" x2="48246" y2="5093"/>
                        <a14:foregroundMark x1="48246" y1="5093" x2="77477" y2="32870"/>
                        <a14:foregroundMark x1="76431" y1="32870" x2="22215" y2="28889"/>
                        <a14:foregroundMark x1="28062" y1="25185" x2="61662" y2="23056"/>
                        <a14:foregroundMark x1="38523" y1="17315" x2="53662" y2="14444"/>
                        <a14:foregroundMark x1="49723" y1="11667" x2="49723" y2="1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6891" y="1594323"/>
            <a:ext cx="5149662" cy="34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02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286456" y="5149035"/>
            <a:ext cx="68962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kern="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rPr>
              <a:t>Thank you for your attention !</a:t>
            </a:r>
          </a:p>
        </p:txBody>
      </p:sp>
      <p:sp>
        <p:nvSpPr>
          <p:cNvPr id="4" name="Rechteck 3"/>
          <p:cNvSpPr/>
          <p:nvPr/>
        </p:nvSpPr>
        <p:spPr>
          <a:xfrm>
            <a:off x="1123866" y="5412374"/>
            <a:ext cx="68962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kern="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rPr>
              <a:t>Thank you for your attention 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4EBF64-D686-DC7E-FD14-975D6BBA42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3" y="1268760"/>
            <a:ext cx="9024514" cy="4968552"/>
          </a:xfrm>
          <a:prstGeom prst="rect">
            <a:avLst/>
          </a:prstGeom>
        </p:spPr>
      </p:pic>
      <p:grpSp>
        <p:nvGrpSpPr>
          <p:cNvPr id="6" name="Group 17">
            <a:extLst>
              <a:ext uri="{FF2B5EF4-FFF2-40B4-BE49-F238E27FC236}">
                <a16:creationId xmlns:a16="http://schemas.microsoft.com/office/drawing/2014/main" id="{A801B800-A292-B3A1-120B-3DD3EEFF33D6}"/>
              </a:ext>
            </a:extLst>
          </p:cNvPr>
          <p:cNvGrpSpPr/>
          <p:nvPr/>
        </p:nvGrpSpPr>
        <p:grpSpPr>
          <a:xfrm>
            <a:off x="251520" y="4417949"/>
            <a:ext cx="1878023" cy="692497"/>
            <a:chOff x="539552" y="4005064"/>
            <a:chExt cx="1878023" cy="692497"/>
          </a:xfrm>
        </p:grpSpPr>
        <p:sp>
          <p:nvSpPr>
            <p:cNvPr id="7" name="Rectangle 16">
              <a:extLst>
                <a:ext uri="{FF2B5EF4-FFF2-40B4-BE49-F238E27FC236}">
                  <a16:creationId xmlns:a16="http://schemas.microsoft.com/office/drawing/2014/main" id="{EFBC3343-36BC-9B72-E033-803E77C9F6A4}"/>
                </a:ext>
              </a:extLst>
            </p:cNvPr>
            <p:cNvSpPr/>
            <p:nvPr/>
          </p:nvSpPr>
          <p:spPr>
            <a:xfrm>
              <a:off x="539552" y="4005064"/>
              <a:ext cx="1878023" cy="69249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400"/>
            </a:p>
          </p:txBody>
        </p:sp>
        <p:grpSp>
          <p:nvGrpSpPr>
            <p:cNvPr id="8" name="Group 9">
              <a:extLst>
                <a:ext uri="{FF2B5EF4-FFF2-40B4-BE49-F238E27FC236}">
                  <a16:creationId xmlns:a16="http://schemas.microsoft.com/office/drawing/2014/main" id="{9991ADEF-6195-EE51-11D8-916755D2DB74}"/>
                </a:ext>
              </a:extLst>
            </p:cNvPr>
            <p:cNvGrpSpPr/>
            <p:nvPr/>
          </p:nvGrpSpPr>
          <p:grpSpPr>
            <a:xfrm>
              <a:off x="638589" y="4005064"/>
              <a:ext cx="1597847" cy="261610"/>
              <a:chOff x="638589" y="4005064"/>
              <a:chExt cx="1597847" cy="261610"/>
            </a:xfrm>
          </p:grpSpPr>
          <p:cxnSp>
            <p:nvCxnSpPr>
              <p:cNvPr id="15" name="Straight Connector 6">
                <a:extLst>
                  <a:ext uri="{FF2B5EF4-FFF2-40B4-BE49-F238E27FC236}">
                    <a16:creationId xmlns:a16="http://schemas.microsoft.com/office/drawing/2014/main" id="{D22001EF-EFB8-3F5E-BC9C-83B225B97B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2E90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8">
                <a:extLst>
                  <a:ext uri="{FF2B5EF4-FFF2-40B4-BE49-F238E27FC236}">
                    <a16:creationId xmlns:a16="http://schemas.microsoft.com/office/drawing/2014/main" id="{AC4DF0CC-8A30-CCEE-D0BC-5F96E9E8F230}"/>
                  </a:ext>
                </a:extLst>
              </p:cNvPr>
              <p:cNvSpPr txBox="1"/>
              <p:nvPr/>
            </p:nvSpPr>
            <p:spPr>
              <a:xfrm>
                <a:off x="1115616" y="4005064"/>
                <a:ext cx="1120820" cy="26161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GB" sz="1050" dirty="0"/>
                  <a:t>First Science +</a:t>
                </a:r>
              </a:p>
            </p:txBody>
          </p:sp>
        </p:grpSp>
        <p:grpSp>
          <p:nvGrpSpPr>
            <p:cNvPr id="9" name="Group 10">
              <a:extLst>
                <a:ext uri="{FF2B5EF4-FFF2-40B4-BE49-F238E27FC236}">
                  <a16:creationId xmlns:a16="http://schemas.microsoft.com/office/drawing/2014/main" id="{58334565-C81A-8E43-97FA-71C3692309D0}"/>
                </a:ext>
              </a:extLst>
            </p:cNvPr>
            <p:cNvGrpSpPr/>
            <p:nvPr/>
          </p:nvGrpSpPr>
          <p:grpSpPr>
            <a:xfrm>
              <a:off x="638589" y="4420562"/>
              <a:ext cx="1689218" cy="261610"/>
              <a:chOff x="638589" y="4005064"/>
              <a:chExt cx="1689218" cy="261610"/>
            </a:xfrm>
          </p:grpSpPr>
          <p:cxnSp>
            <p:nvCxnSpPr>
              <p:cNvPr id="13" name="Straight Connector 11">
                <a:extLst>
                  <a:ext uri="{FF2B5EF4-FFF2-40B4-BE49-F238E27FC236}">
                    <a16:creationId xmlns:a16="http://schemas.microsoft.com/office/drawing/2014/main" id="{93561797-F191-B370-68A1-586BD73C2C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E39C0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2">
                <a:extLst>
                  <a:ext uri="{FF2B5EF4-FFF2-40B4-BE49-F238E27FC236}">
                    <a16:creationId xmlns:a16="http://schemas.microsoft.com/office/drawing/2014/main" id="{189BAA42-B9AC-09DC-34BF-5AE35D2451CF}"/>
                  </a:ext>
                </a:extLst>
              </p:cNvPr>
              <p:cNvSpPr txBox="1"/>
              <p:nvPr/>
            </p:nvSpPr>
            <p:spPr>
              <a:xfrm>
                <a:off x="1115616" y="4005064"/>
                <a:ext cx="1212191" cy="26161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GB" sz="1050" dirty="0"/>
                  <a:t>MSV completion</a:t>
                </a:r>
              </a:p>
            </p:txBody>
          </p:sp>
        </p:grpSp>
        <p:grpSp>
          <p:nvGrpSpPr>
            <p:cNvPr id="10" name="Group 13">
              <a:extLst>
                <a:ext uri="{FF2B5EF4-FFF2-40B4-BE49-F238E27FC236}">
                  <a16:creationId xmlns:a16="http://schemas.microsoft.com/office/drawing/2014/main" id="{CB2AF664-62FB-9A23-9C9E-5266EEC4BBE0}"/>
                </a:ext>
              </a:extLst>
            </p:cNvPr>
            <p:cNvGrpSpPr/>
            <p:nvPr/>
          </p:nvGrpSpPr>
          <p:grpSpPr>
            <a:xfrm>
              <a:off x="638589" y="4216267"/>
              <a:ext cx="1326940" cy="261610"/>
              <a:chOff x="638589" y="4005064"/>
              <a:chExt cx="1326940" cy="261610"/>
            </a:xfrm>
          </p:grpSpPr>
          <p:cxnSp>
            <p:nvCxnSpPr>
              <p:cNvPr id="11" name="Straight Connector 14">
                <a:extLst>
                  <a:ext uri="{FF2B5EF4-FFF2-40B4-BE49-F238E27FC236}">
                    <a16:creationId xmlns:a16="http://schemas.microsoft.com/office/drawing/2014/main" id="{74F83295-4A86-B394-B1CC-F79148154C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100DE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5">
                <a:extLst>
                  <a:ext uri="{FF2B5EF4-FFF2-40B4-BE49-F238E27FC236}">
                    <a16:creationId xmlns:a16="http://schemas.microsoft.com/office/drawing/2014/main" id="{3B027F02-A00D-D8FA-9764-991FB03BA5BC}"/>
                  </a:ext>
                </a:extLst>
              </p:cNvPr>
              <p:cNvSpPr txBox="1"/>
              <p:nvPr/>
            </p:nvSpPr>
            <p:spPr>
              <a:xfrm>
                <a:off x="1115616" y="4005064"/>
                <a:ext cx="849913" cy="26161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GB" sz="1050" dirty="0"/>
                  <a:t>Next steps</a:t>
                </a:r>
              </a:p>
            </p:txBody>
          </p:sp>
        </p:grpSp>
      </p:grpSp>
      <p:sp>
        <p:nvSpPr>
          <p:cNvPr id="17" name="TextBox 18">
            <a:extLst>
              <a:ext uri="{FF2B5EF4-FFF2-40B4-BE49-F238E27FC236}">
                <a16:creationId xmlns:a16="http://schemas.microsoft.com/office/drawing/2014/main" id="{61768581-DAF6-DFBC-3CE6-2B36095BA4D8}"/>
              </a:ext>
            </a:extLst>
          </p:cNvPr>
          <p:cNvSpPr txBox="1"/>
          <p:nvPr/>
        </p:nvSpPr>
        <p:spPr>
          <a:xfrm>
            <a:off x="3724635" y="2241705"/>
            <a:ext cx="603050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200" dirty="0"/>
              <a:t>SIS18</a:t>
            </a:r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63FAACE0-EF0B-D1D7-FFAB-1E927F09F658}"/>
              </a:ext>
            </a:extLst>
          </p:cNvPr>
          <p:cNvSpPr txBox="1"/>
          <p:nvPr/>
        </p:nvSpPr>
        <p:spPr>
          <a:xfrm>
            <a:off x="6876256" y="1916832"/>
            <a:ext cx="772969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400" dirty="0"/>
              <a:t>SIS100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C831632C-20CE-A2CE-6160-7F48ECEFFB8A}"/>
              </a:ext>
            </a:extLst>
          </p:cNvPr>
          <p:cNvSpPr txBox="1"/>
          <p:nvPr/>
        </p:nvSpPr>
        <p:spPr>
          <a:xfrm>
            <a:off x="6702552" y="4144770"/>
            <a:ext cx="734567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dirty="0"/>
              <a:t>Super-FRS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C17CA87A-A730-7C67-47EE-EC410BC9E2D8}"/>
              </a:ext>
            </a:extLst>
          </p:cNvPr>
          <p:cNvSpPr txBox="1"/>
          <p:nvPr/>
        </p:nvSpPr>
        <p:spPr>
          <a:xfrm>
            <a:off x="2906191" y="3035452"/>
            <a:ext cx="500458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200" dirty="0"/>
              <a:t>ESR</a:t>
            </a:r>
          </a:p>
        </p:txBody>
      </p:sp>
      <p:sp>
        <p:nvSpPr>
          <p:cNvPr id="21" name="TextBox 22">
            <a:extLst>
              <a:ext uri="{FF2B5EF4-FFF2-40B4-BE49-F238E27FC236}">
                <a16:creationId xmlns:a16="http://schemas.microsoft.com/office/drawing/2014/main" id="{AAAD25F4-806D-2A03-FAFA-ADA666935E44}"/>
              </a:ext>
            </a:extLst>
          </p:cNvPr>
          <p:cNvSpPr txBox="1"/>
          <p:nvPr/>
        </p:nvSpPr>
        <p:spPr>
          <a:xfrm>
            <a:off x="2428693" y="3864373"/>
            <a:ext cx="890437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200" dirty="0"/>
              <a:t>CRYRING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971C1670-1E5D-1BF8-6B7D-6D7F2C738694}"/>
              </a:ext>
            </a:extLst>
          </p:cNvPr>
          <p:cNvSpPr txBox="1"/>
          <p:nvPr/>
        </p:nvSpPr>
        <p:spPr>
          <a:xfrm>
            <a:off x="1031794" y="2293942"/>
            <a:ext cx="747320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200" dirty="0"/>
              <a:t>UNILAC</a:t>
            </a:r>
          </a:p>
        </p:txBody>
      </p:sp>
      <p:sp>
        <p:nvSpPr>
          <p:cNvPr id="23" name="TextBox 25">
            <a:extLst>
              <a:ext uri="{FF2B5EF4-FFF2-40B4-BE49-F238E27FC236}">
                <a16:creationId xmlns:a16="http://schemas.microsoft.com/office/drawing/2014/main" id="{05BE2663-D117-AC8B-78C7-5F06E13014FC}"/>
              </a:ext>
            </a:extLst>
          </p:cNvPr>
          <p:cNvSpPr txBox="1"/>
          <p:nvPr/>
        </p:nvSpPr>
        <p:spPr>
          <a:xfrm>
            <a:off x="1412240" y="5542991"/>
            <a:ext cx="1979988" cy="95410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en-GB" sz="1400" dirty="0"/>
              <a:t>Continuation of APPA, CBM and NUSTAR experiments in existing facility</a:t>
            </a:r>
          </a:p>
        </p:txBody>
      </p:sp>
      <p:sp>
        <p:nvSpPr>
          <p:cNvPr id="24" name="TextBox 26">
            <a:extLst>
              <a:ext uri="{FF2B5EF4-FFF2-40B4-BE49-F238E27FC236}">
                <a16:creationId xmlns:a16="http://schemas.microsoft.com/office/drawing/2014/main" id="{2E9D0F83-ADDD-F7FF-DFD8-9A34F0A08C89}"/>
              </a:ext>
            </a:extLst>
          </p:cNvPr>
          <p:cNvSpPr txBox="1"/>
          <p:nvPr/>
        </p:nvSpPr>
        <p:spPr>
          <a:xfrm>
            <a:off x="6594909" y="5350021"/>
            <a:ext cx="2358219" cy="95410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en-GB" sz="1400" dirty="0"/>
              <a:t>APPA, NUSTAR and PANDA investigate options for further experiments at green lines</a:t>
            </a:r>
          </a:p>
        </p:txBody>
      </p:sp>
      <p:sp>
        <p:nvSpPr>
          <p:cNvPr id="25" name="TextBox 28">
            <a:extLst>
              <a:ext uri="{FF2B5EF4-FFF2-40B4-BE49-F238E27FC236}">
                <a16:creationId xmlns:a16="http://schemas.microsoft.com/office/drawing/2014/main" id="{B5863FE9-04DE-2A0B-815F-53B1F89B8E00}"/>
              </a:ext>
            </a:extLst>
          </p:cNvPr>
          <p:cNvSpPr txBox="1"/>
          <p:nvPr/>
        </p:nvSpPr>
        <p:spPr>
          <a:xfrm>
            <a:off x="7327316" y="3290500"/>
            <a:ext cx="583814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400" dirty="0"/>
              <a:t>CBM</a:t>
            </a:r>
          </a:p>
        </p:txBody>
      </p:sp>
      <p:sp>
        <p:nvSpPr>
          <p:cNvPr id="26" name="TextBox 29">
            <a:extLst>
              <a:ext uri="{FF2B5EF4-FFF2-40B4-BE49-F238E27FC236}">
                <a16:creationId xmlns:a16="http://schemas.microsoft.com/office/drawing/2014/main" id="{7DA2F0FC-2410-7055-5327-011AFB00C4FA}"/>
              </a:ext>
            </a:extLst>
          </p:cNvPr>
          <p:cNvSpPr txBox="1"/>
          <p:nvPr/>
        </p:nvSpPr>
        <p:spPr>
          <a:xfrm>
            <a:off x="4975568" y="5007491"/>
            <a:ext cx="999287" cy="54018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400" dirty="0"/>
              <a:t>NUSTAR HEB</a:t>
            </a:r>
          </a:p>
        </p:txBody>
      </p:sp>
      <p:sp>
        <p:nvSpPr>
          <p:cNvPr id="27" name="TextBox 34">
            <a:extLst>
              <a:ext uri="{FF2B5EF4-FFF2-40B4-BE49-F238E27FC236}">
                <a16:creationId xmlns:a16="http://schemas.microsoft.com/office/drawing/2014/main" id="{AAAD25F4-806D-2A03-FAFA-ADA666935E44}"/>
              </a:ext>
            </a:extLst>
          </p:cNvPr>
          <p:cNvSpPr txBox="1"/>
          <p:nvPr/>
        </p:nvSpPr>
        <p:spPr>
          <a:xfrm>
            <a:off x="3123849" y="2457481"/>
            <a:ext cx="890437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200" dirty="0"/>
              <a:t>HITRAP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843D3AA-AF4D-76A5-FCB7-1A9A517FBAE2}"/>
              </a:ext>
            </a:extLst>
          </p:cNvPr>
          <p:cNvCxnSpPr>
            <a:cxnSpLocks/>
          </p:cNvCxnSpPr>
          <p:nvPr/>
        </p:nvCxnSpPr>
        <p:spPr>
          <a:xfrm>
            <a:off x="2411098" y="2824249"/>
            <a:ext cx="181139" cy="271329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3">
            <a:extLst>
              <a:ext uri="{FF2B5EF4-FFF2-40B4-BE49-F238E27FC236}">
                <a16:creationId xmlns:a16="http://schemas.microsoft.com/office/drawing/2014/main" id="{7843D3AA-AF4D-76A5-FCB7-1A9A517FBAE2}"/>
              </a:ext>
            </a:extLst>
          </p:cNvPr>
          <p:cNvCxnSpPr>
            <a:cxnSpLocks/>
          </p:cNvCxnSpPr>
          <p:nvPr/>
        </p:nvCxnSpPr>
        <p:spPr>
          <a:xfrm>
            <a:off x="7426960" y="3960219"/>
            <a:ext cx="329743" cy="1302661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30">
            <a:extLst>
              <a:ext uri="{FF2B5EF4-FFF2-40B4-BE49-F238E27FC236}">
                <a16:creationId xmlns:a16="http://schemas.microsoft.com/office/drawing/2014/main" id="{7843D3AA-AF4D-76A5-FCB7-1A9A517FBAE2}"/>
              </a:ext>
            </a:extLst>
          </p:cNvPr>
          <p:cNvCxnSpPr>
            <a:cxnSpLocks/>
          </p:cNvCxnSpPr>
          <p:nvPr/>
        </p:nvCxnSpPr>
        <p:spPr>
          <a:xfrm>
            <a:off x="6427673" y="4759957"/>
            <a:ext cx="1329030" cy="52324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24">
            <a:extLst>
              <a:ext uri="{FF2B5EF4-FFF2-40B4-BE49-F238E27FC236}">
                <a16:creationId xmlns:a16="http://schemas.microsoft.com/office/drawing/2014/main" id="{7843D3AA-AF4D-76A5-FCB7-1A9A517FBAE2}"/>
              </a:ext>
            </a:extLst>
          </p:cNvPr>
          <p:cNvCxnSpPr>
            <a:cxnSpLocks/>
          </p:cNvCxnSpPr>
          <p:nvPr/>
        </p:nvCxnSpPr>
        <p:spPr>
          <a:xfrm flipH="1">
            <a:off x="2592237" y="3428999"/>
            <a:ext cx="899643" cy="211868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itel 1"/>
          <p:cNvSpPr txBox="1">
            <a:spLocks/>
          </p:cNvSpPr>
          <p:nvPr/>
        </p:nvSpPr>
        <p:spPr>
          <a:xfrm>
            <a:off x="321051" y="270868"/>
            <a:ext cx="8607600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600" b="1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 in 2028</a:t>
            </a:r>
          </a:p>
          <a:p>
            <a:pPr lvl="0">
              <a:defRPr/>
            </a:pPr>
            <a:endParaRPr lang="en-US" sz="2600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3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975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87342" y="218894"/>
            <a:ext cx="8605837" cy="4905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Highlights - SIS100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415338" y="6602470"/>
            <a:ext cx="728662" cy="2508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27" name="Textfeld 26"/>
          <p:cNvSpPr txBox="1"/>
          <p:nvPr/>
        </p:nvSpPr>
        <p:spPr bwMode="auto">
          <a:xfrm>
            <a:off x="4921756" y="1474705"/>
            <a:ext cx="3822432" cy="1843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lnSpc>
                <a:spcPct val="140000"/>
              </a:lnSpc>
              <a:spcAft>
                <a:spcPts val="375"/>
              </a:spcAft>
            </a:pPr>
            <a:endParaRPr lang="en-US" sz="2000" dirty="0">
              <a:solidFill>
                <a:srgbClr val="FF9933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106412" y="1291712"/>
            <a:ext cx="8888874" cy="5190621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Textfeld 13"/>
          <p:cNvSpPr txBox="1"/>
          <p:nvPr/>
        </p:nvSpPr>
        <p:spPr bwMode="auto">
          <a:xfrm>
            <a:off x="106412" y="1289442"/>
            <a:ext cx="2691931" cy="158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en-US" sz="1600" u="sng" dirty="0">
                <a:latin typeface="Calibri"/>
              </a:rPr>
              <a:t>January 2024</a:t>
            </a:r>
            <a:endParaRPr lang="de-DE" sz="1600" dirty="0">
              <a:latin typeface="Calibri"/>
            </a:endParaRPr>
          </a:p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de-DE" sz="1600" dirty="0">
                <a:latin typeface="Calibri"/>
              </a:rPr>
              <a:t>First Power Supply Units  </a:t>
            </a:r>
            <a:r>
              <a:rPr lang="de-DE" sz="1600" dirty="0" err="1">
                <a:latin typeface="Calibri"/>
              </a:rPr>
              <a:t>placed</a:t>
            </a:r>
            <a:r>
              <a:rPr lang="de-DE" sz="1600" dirty="0">
                <a:latin typeface="Calibri"/>
              </a:rPr>
              <a:t> in </a:t>
            </a:r>
            <a:r>
              <a:rPr lang="de-DE" sz="1600" dirty="0" err="1">
                <a:latin typeface="Calibri"/>
              </a:rPr>
              <a:t>the</a:t>
            </a:r>
            <a:r>
              <a:rPr lang="de-DE" sz="1600" dirty="0">
                <a:latin typeface="Calibri"/>
              </a:rPr>
              <a:t> SIS100 </a:t>
            </a:r>
            <a:r>
              <a:rPr lang="de-DE" sz="1600" dirty="0" err="1">
                <a:latin typeface="Calibri"/>
              </a:rPr>
              <a:t>tunnel</a:t>
            </a:r>
            <a:endParaRPr lang="en-US" sz="1600" u="sng" dirty="0">
              <a:latin typeface="Calibri"/>
            </a:endParaRPr>
          </a:p>
          <a:p>
            <a:pPr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en-US" sz="2000" u="sng" dirty="0">
                <a:latin typeface="Calibri"/>
              </a:rPr>
              <a:t> </a:t>
            </a:r>
            <a:endParaRPr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45739" y="2962292"/>
            <a:ext cx="2640897" cy="217289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102254" y="2962292"/>
            <a:ext cx="2897190" cy="2172892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 bwMode="auto">
          <a:xfrm>
            <a:off x="2926863" y="1330664"/>
            <a:ext cx="2867845" cy="148758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de-DE" sz="1600" u="sng" dirty="0">
                <a:latin typeface="Calibri"/>
              </a:rPr>
              <a:t>April 2024</a:t>
            </a:r>
            <a:endParaRPr dirty="0"/>
          </a:p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de-DE" sz="1600" dirty="0">
                <a:latin typeface="Calibri"/>
              </a:rPr>
              <a:t>First </a:t>
            </a:r>
            <a:r>
              <a:rPr lang="de-DE" sz="1600" dirty="0" err="1">
                <a:latin typeface="Calibri"/>
              </a:rPr>
              <a:t>cryogenic</a:t>
            </a:r>
            <a:r>
              <a:rPr lang="de-DE" sz="1600" dirty="0">
                <a:latin typeface="Calibri"/>
              </a:rPr>
              <a:t> </a:t>
            </a:r>
            <a:r>
              <a:rPr lang="de-DE" sz="1600" dirty="0" err="1">
                <a:latin typeface="Calibri"/>
              </a:rPr>
              <a:t>bypass</a:t>
            </a:r>
            <a:r>
              <a:rPr lang="de-DE" sz="1600" dirty="0">
                <a:latin typeface="Calibri"/>
              </a:rPr>
              <a:t> </a:t>
            </a:r>
            <a:r>
              <a:rPr lang="de-DE" sz="1600" dirty="0" err="1">
                <a:latin typeface="Calibri"/>
              </a:rPr>
              <a:t>lines</a:t>
            </a:r>
            <a:r>
              <a:rPr lang="de-DE" sz="1600" dirty="0">
                <a:latin typeface="Calibri"/>
              </a:rPr>
              <a:t> SIS100 </a:t>
            </a:r>
            <a:r>
              <a:rPr lang="de-DE" sz="1600" dirty="0" err="1">
                <a:latin typeface="Calibri"/>
              </a:rPr>
              <a:t>placed</a:t>
            </a:r>
            <a:r>
              <a:rPr lang="de-DE" sz="1600" dirty="0">
                <a:latin typeface="Calibri"/>
              </a:rPr>
              <a:t> in SIS100 </a:t>
            </a:r>
            <a:r>
              <a:rPr lang="de-DE" sz="1600" dirty="0" err="1">
                <a:latin typeface="Calibri"/>
              </a:rPr>
              <a:t>tunnel</a:t>
            </a:r>
            <a:endParaRPr lang="de-DE" sz="1600" dirty="0">
              <a:latin typeface="Calibri"/>
            </a:endParaRPr>
          </a:p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endParaRPr lang="de-DE" sz="1200" u="sng" dirty="0">
              <a:latin typeface="Calibri"/>
            </a:endParaRPr>
          </a:p>
        </p:txBody>
      </p:sp>
      <p:sp>
        <p:nvSpPr>
          <p:cNvPr id="21" name="Textfeld 20"/>
          <p:cNvSpPr txBox="1"/>
          <p:nvPr/>
        </p:nvSpPr>
        <p:spPr bwMode="auto">
          <a:xfrm>
            <a:off x="5896815" y="1308587"/>
            <a:ext cx="2968486" cy="148758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de-DE" sz="1600" u="sng" dirty="0">
                <a:latin typeface="Calibri"/>
              </a:rPr>
              <a:t>April 2024</a:t>
            </a:r>
            <a:endParaRPr dirty="0"/>
          </a:p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de-DE" sz="1600" dirty="0" err="1">
                <a:latin typeface="Calibri"/>
              </a:rPr>
              <a:t>Delivery</a:t>
            </a:r>
            <a:r>
              <a:rPr lang="de-DE" sz="1600" dirty="0">
                <a:latin typeface="Calibri"/>
              </a:rPr>
              <a:t> </a:t>
            </a:r>
            <a:r>
              <a:rPr lang="de-DE" sz="1600" dirty="0" err="1">
                <a:latin typeface="Calibri"/>
              </a:rPr>
              <a:t>of</a:t>
            </a:r>
            <a:r>
              <a:rPr lang="de-DE" sz="1600" dirty="0">
                <a:latin typeface="Calibri"/>
              </a:rPr>
              <a:t> SIS100 Dipole </a:t>
            </a:r>
            <a:r>
              <a:rPr lang="de-DE" sz="1600" dirty="0" err="1">
                <a:latin typeface="Calibri"/>
              </a:rPr>
              <a:t>magnets</a:t>
            </a:r>
            <a:r>
              <a:rPr lang="de-DE" sz="1600" dirty="0">
                <a:latin typeface="Calibri"/>
              </a:rPr>
              <a:t> in SIS100 </a:t>
            </a:r>
            <a:r>
              <a:rPr lang="de-DE" sz="1600" dirty="0" err="1">
                <a:latin typeface="Calibri"/>
              </a:rPr>
              <a:t>tunnel</a:t>
            </a:r>
            <a:endParaRPr lang="de-DE" sz="1600" dirty="0">
              <a:latin typeface="Calibri"/>
            </a:endParaRPr>
          </a:p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endParaRPr lang="de-DE" sz="1200" u="sng" dirty="0">
              <a:latin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4851" y="2478391"/>
            <a:ext cx="2644817" cy="198361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4852" y="4495455"/>
            <a:ext cx="2644817" cy="198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7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 bwMode="auto">
          <a:xfrm>
            <a:off x="8399473" y="6557983"/>
            <a:ext cx="744898" cy="365125"/>
          </a:xfrm>
        </p:spPr>
        <p:txBody>
          <a:bodyPr/>
          <a:lstStyle/>
          <a:p>
            <a:pPr>
              <a:defRPr/>
            </a:pPr>
            <a:fld id="{125CBDDA-5CCF-8748-8988-9DC6C8981774}" type="slidenum">
              <a:rPr lang="de-DE"/>
              <a:t>13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 bwMode="auto">
          <a:xfrm rot="16199998">
            <a:off x="7411585" y="4549426"/>
            <a:ext cx="2372809" cy="237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941">
                <a:solidFill>
                  <a:schemeClr val="bg1"/>
                </a:solidFill>
              </a:rPr>
              <a:t>© Beata Walasek-Höhne </a:t>
            </a:r>
            <a:endParaRPr sz="154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" r="21111"/>
          <a:stretch/>
        </p:blipFill>
        <p:spPr>
          <a:xfrm>
            <a:off x="325941" y="2199049"/>
            <a:ext cx="4307661" cy="327394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9" r="11426"/>
          <a:stretch/>
        </p:blipFill>
        <p:spPr>
          <a:xfrm>
            <a:off x="4807324" y="2199049"/>
            <a:ext cx="4074768" cy="329674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292890" y="259489"/>
            <a:ext cx="3160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Arial"/>
              </a:rPr>
              <a:t>FAIR Highlights - SIS100</a:t>
            </a:r>
            <a:endParaRPr lang="de-DE" sz="2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Arial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25941" y="1532676"/>
            <a:ext cx="8484104" cy="61555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1600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April 2024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First superconducting 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dipoles and </a:t>
            </a:r>
            <a:r>
              <a:rPr lang="en-US" sz="16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bypass lines were placed </a:t>
            </a:r>
            <a:r>
              <a: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SIS100 tunnel</a:t>
            </a:r>
          </a:p>
          <a:p>
            <a:pPr algn="l"/>
            <a:endParaRPr lang="de-DE" dirty="0" smtClean="0"/>
          </a:p>
        </p:txBody>
      </p:sp>
      <p:sp>
        <p:nvSpPr>
          <p:cNvPr id="8" name="Rechteck 7"/>
          <p:cNvSpPr/>
          <p:nvPr/>
        </p:nvSpPr>
        <p:spPr bwMode="auto">
          <a:xfrm>
            <a:off x="106412" y="1291712"/>
            <a:ext cx="8888874" cy="5190621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239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87342" y="218894"/>
            <a:ext cx="8605837" cy="4905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Highlights - SIS100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415338" y="6602470"/>
            <a:ext cx="728662" cy="2508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72807" y="1244470"/>
            <a:ext cx="8497664" cy="5261349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4417" y="3652458"/>
            <a:ext cx="6836054" cy="285336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72807" y="2197314"/>
            <a:ext cx="4322648" cy="190568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 bwMode="auto">
          <a:xfrm>
            <a:off x="363542" y="1196030"/>
            <a:ext cx="8470277" cy="952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en-US" sz="2000" u="sng" dirty="0">
                <a:latin typeface="Calibri"/>
              </a:rPr>
              <a:t> December 2023</a:t>
            </a:r>
            <a:endParaRPr dirty="0"/>
          </a:p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de-DE" dirty="0" err="1">
                <a:latin typeface="Calibri"/>
              </a:rPr>
              <a:t>Successfull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completion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of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the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first</a:t>
            </a:r>
            <a:r>
              <a:rPr lang="de-DE" dirty="0">
                <a:latin typeface="Calibri"/>
              </a:rPr>
              <a:t> thermal </a:t>
            </a:r>
            <a:r>
              <a:rPr lang="de-DE" dirty="0" err="1">
                <a:latin typeface="Calibri"/>
              </a:rPr>
              <a:t>cycle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of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the</a:t>
            </a:r>
            <a:r>
              <a:rPr lang="de-DE" dirty="0">
                <a:latin typeface="Calibri"/>
              </a:rPr>
              <a:t> SIS100 string.</a:t>
            </a:r>
            <a:endParaRPr dirty="0"/>
          </a:p>
          <a:p>
            <a:pPr marL="112395" algn="ctr">
              <a:lnSpc>
                <a:spcPct val="140000"/>
              </a:lnSpc>
              <a:spcAft>
                <a:spcPts val="375"/>
              </a:spcAft>
              <a:defRPr/>
            </a:pPr>
            <a:endParaRPr lang="en-US" sz="2000" dirty="0">
              <a:latin typeface="Calibri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4866193" y="2635472"/>
            <a:ext cx="39134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dirty="0">
                <a:latin typeface="Calibri"/>
              </a:rPr>
              <a:t>26</a:t>
            </a:r>
            <a:r>
              <a:rPr lang="de-DE" baseline="30000" dirty="0">
                <a:latin typeface="Calibri"/>
              </a:rPr>
              <a:t>th</a:t>
            </a:r>
            <a:r>
              <a:rPr lang="de-DE" dirty="0">
                <a:latin typeface="Calibri"/>
              </a:rPr>
              <a:t> FAIR </a:t>
            </a:r>
            <a:r>
              <a:rPr lang="de-DE" dirty="0" err="1">
                <a:latin typeface="Calibri"/>
              </a:rPr>
              <a:t>Machine</a:t>
            </a:r>
            <a:r>
              <a:rPr lang="de-DE" dirty="0">
                <a:latin typeface="Calibri"/>
              </a:rPr>
              <a:t> Advisory </a:t>
            </a:r>
            <a:r>
              <a:rPr lang="de-DE" dirty="0" err="1">
                <a:latin typeface="Calibri"/>
              </a:rPr>
              <a:t>Committee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took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place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from</a:t>
            </a:r>
            <a:r>
              <a:rPr lang="de-DE" dirty="0">
                <a:latin typeface="Calibri"/>
              </a:rPr>
              <a:t> 11</a:t>
            </a:r>
            <a:r>
              <a:rPr lang="de-DE" baseline="30000" dirty="0">
                <a:latin typeface="Calibri"/>
              </a:rPr>
              <a:t>th </a:t>
            </a:r>
            <a:r>
              <a:rPr lang="de-DE" dirty="0">
                <a:latin typeface="Calibri"/>
              </a:rPr>
              <a:t>- 13</a:t>
            </a:r>
            <a:r>
              <a:rPr lang="de-DE" baseline="30000" dirty="0">
                <a:latin typeface="Calibri"/>
              </a:rPr>
              <a:t>th</a:t>
            </a:r>
            <a:r>
              <a:rPr lang="de-DE" dirty="0">
                <a:latin typeface="Calibri"/>
              </a:rPr>
              <a:t> </a:t>
            </a:r>
            <a:r>
              <a:rPr lang="de-DE" dirty="0" err="1">
                <a:latin typeface="Calibri"/>
              </a:rPr>
              <a:t>December</a:t>
            </a:r>
            <a:r>
              <a:rPr lang="de-DE" dirty="0">
                <a:latin typeface="Calibri"/>
              </a:rPr>
              <a:t>, 2023.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46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 Highlights - HEBT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8414621" y="6558747"/>
            <a:ext cx="744898" cy="3651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397582" y="1379143"/>
            <a:ext cx="8302470" cy="5190621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" name="Textfeld 9"/>
          <p:cNvSpPr txBox="1"/>
          <p:nvPr/>
        </p:nvSpPr>
        <p:spPr bwMode="auto">
          <a:xfrm>
            <a:off x="1502994" y="1379143"/>
            <a:ext cx="6315126" cy="18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en-US" sz="2000" u="sng" dirty="0">
                <a:latin typeface="Calibri"/>
              </a:rPr>
              <a:t>March 2024</a:t>
            </a:r>
            <a:endParaRPr dirty="0"/>
          </a:p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en-US" dirty="0">
                <a:latin typeface="Calibri"/>
              </a:rPr>
              <a:t>Transport of Quadrupole magnets for beam line section T1S2</a:t>
            </a:r>
            <a:endParaRPr lang="de-DE" sz="2000" dirty="0">
              <a:latin typeface="Calibri"/>
            </a:endParaRPr>
          </a:p>
          <a:p>
            <a:pPr marL="112395" algn="ctr">
              <a:lnSpc>
                <a:spcPct val="140000"/>
              </a:lnSpc>
              <a:spcAft>
                <a:spcPts val="375"/>
              </a:spcAft>
              <a:defRPr/>
            </a:pPr>
            <a:endParaRPr lang="en-US" sz="2000" dirty="0">
              <a:latin typeface="Calibri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575" y="2529748"/>
            <a:ext cx="3030012" cy="404001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43" y="3141682"/>
            <a:ext cx="4721672" cy="343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89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66051" y="6557036"/>
            <a:ext cx="744898" cy="3651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6" name="Titel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Highlights -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Cryo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Facility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14852" y="1306256"/>
            <a:ext cx="8763634" cy="5190621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 bwMode="auto">
          <a:xfrm>
            <a:off x="3618053" y="1410522"/>
            <a:ext cx="4577717" cy="212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sz="1600" u="sng" dirty="0">
                <a:latin typeface="Calibri" panose="020F0502020204030204" pitchFamily="34" charset="0"/>
              </a:rPr>
              <a:t>April 2024</a:t>
            </a:r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sz="1600" dirty="0">
                <a:latin typeface="Calibri"/>
              </a:rPr>
              <a:t>6 Helium tanks of the </a:t>
            </a:r>
            <a:r>
              <a:rPr lang="en-US" sz="1600" dirty="0" err="1">
                <a:latin typeface="Calibri"/>
              </a:rPr>
              <a:t>Cryo</a:t>
            </a:r>
            <a:r>
              <a:rPr lang="en-US" sz="1600" dirty="0">
                <a:latin typeface="Calibri"/>
              </a:rPr>
              <a:t> </a:t>
            </a:r>
            <a:r>
              <a:rPr lang="en-US" sz="1600" dirty="0" smtClean="0">
                <a:latin typeface="Calibri"/>
              </a:rPr>
              <a:t>facility</a:t>
            </a:r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sz="1600" dirty="0" smtClean="0">
                <a:latin typeface="Calibri"/>
              </a:rPr>
              <a:t> </a:t>
            </a:r>
            <a:r>
              <a:rPr lang="en-US" sz="1600" dirty="0">
                <a:latin typeface="Calibri"/>
              </a:rPr>
              <a:t>were installed on construction site</a:t>
            </a:r>
            <a:endParaRPr lang="en-US" sz="1600" dirty="0"/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endParaRPr lang="en-US" sz="1600" u="sng" dirty="0">
              <a:latin typeface="Calibri" panose="020F050202020403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 bwMode="auto">
          <a:xfrm>
            <a:off x="287342" y="1430757"/>
            <a:ext cx="3258221" cy="144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sz="1600" u="sng" dirty="0">
                <a:latin typeface="Calibri" panose="020F0502020204030204" pitchFamily="34" charset="0"/>
              </a:rPr>
              <a:t>April 2024</a:t>
            </a:r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sz="1600" dirty="0">
                <a:latin typeface="Calibri"/>
              </a:rPr>
              <a:t>Center piece Cold Box of the cooling system for the superconducting magnets. Start of Commissioning in 2025</a:t>
            </a:r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endParaRPr lang="en-US" sz="1600" dirty="0"/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endParaRPr lang="en-US" sz="1600" u="sng" dirty="0">
              <a:latin typeface="Calibri" panose="020F0502020204030204" pitchFamily="34" charset="0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4851" y="3844765"/>
            <a:ext cx="4015985" cy="263920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13"/>
          <a:stretch/>
        </p:blipFill>
        <p:spPr>
          <a:xfrm>
            <a:off x="7370217" y="1306256"/>
            <a:ext cx="1583437" cy="249849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566" y="3844765"/>
            <a:ext cx="4691920" cy="263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5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8399102" y="6559071"/>
            <a:ext cx="744898" cy="3651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5" name="Titel 7"/>
          <p:cNvSpPr>
            <a:spLocks noGrp="1"/>
          </p:cNvSpPr>
          <p:nvPr>
            <p:ph type="title"/>
          </p:nvPr>
        </p:nvSpPr>
        <p:spPr>
          <a:xfrm>
            <a:off x="287342" y="225425"/>
            <a:ext cx="8605837" cy="4905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Highlights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Compressor room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4356"/>
            <a:ext cx="9144000" cy="542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02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idx="4294967295"/>
          </p:nvPr>
        </p:nvSpPr>
        <p:spPr>
          <a:xfrm>
            <a:off x="179512" y="109869"/>
            <a:ext cx="8605837" cy="49053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Highlights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Storage and Logistics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-1367860" y="591933"/>
            <a:ext cx="83729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algn="ctr"/>
            <a:r>
              <a:rPr lang="en-US" sz="1400" i="1" dirty="0">
                <a:solidFill>
                  <a:srgbClr val="666666"/>
                </a:solidFill>
                <a:latin typeface="Calibri" panose="020F0502020204030204" pitchFamily="34" charset="0"/>
              </a:rPr>
              <a:t>completed and delivered high-tech components for accelerator &amp; experiments</a:t>
            </a:r>
            <a:endParaRPr lang="en-US" sz="1400" dirty="0">
              <a:solidFill>
                <a:srgbClr val="666666"/>
              </a:solidFill>
              <a:latin typeface="Calibri"/>
            </a:endParaRPr>
          </a:p>
          <a:p>
            <a:pPr lvl="1" algn="ctr"/>
            <a:endParaRPr lang="en-US" sz="1400" dirty="0">
              <a:solidFill>
                <a:srgbClr val="666666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0"/>
          <a:stretch/>
        </p:blipFill>
        <p:spPr bwMode="auto">
          <a:xfrm>
            <a:off x="78014" y="1234075"/>
            <a:ext cx="3107590" cy="4566556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 bwMode="auto">
          <a:xfrm>
            <a:off x="65488" y="5840348"/>
            <a:ext cx="4318078" cy="7155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Storage </a:t>
            </a:r>
            <a:r>
              <a:rPr lang="de-DE" sz="1400" dirty="0" err="1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area</a:t>
            </a:r>
            <a:r>
              <a:rPr lang="de-DE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Weiterstadt: </a:t>
            </a:r>
            <a:r>
              <a:rPr lang="de-DE" sz="1400" dirty="0" err="1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approx</a:t>
            </a:r>
            <a:r>
              <a:rPr lang="de-DE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9.900 m²</a:t>
            </a:r>
          </a:p>
          <a:p>
            <a:pPr algn="just">
              <a:lnSpc>
                <a:spcPct val="150000"/>
              </a:lnSpc>
            </a:pPr>
            <a:r>
              <a:rPr lang="de-DE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4.195 </a:t>
            </a:r>
            <a:r>
              <a:rPr lang="de-DE" sz="1400" dirty="0" err="1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objects</a:t>
            </a:r>
            <a:r>
              <a:rPr lang="de-DE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(Components, </a:t>
            </a:r>
            <a:r>
              <a:rPr lang="de-DE" sz="1400" dirty="0" err="1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assemblies</a:t>
            </a:r>
            <a:r>
              <a:rPr lang="de-DE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400" dirty="0" err="1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boxes</a:t>
            </a:r>
            <a:r>
              <a:rPr lang="de-DE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19" name="Textfeld 18"/>
          <p:cNvSpPr txBox="1"/>
          <p:nvPr/>
        </p:nvSpPr>
        <p:spPr bwMode="auto">
          <a:xfrm>
            <a:off x="477550" y="1322110"/>
            <a:ext cx="2236510" cy="33855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SIS100 Dipoles complete</a:t>
            </a:r>
          </a:p>
        </p:txBody>
      </p:sp>
      <p:sp>
        <p:nvSpPr>
          <p:cNvPr id="20" name="Textfeld 19"/>
          <p:cNvSpPr txBox="1"/>
          <p:nvPr/>
        </p:nvSpPr>
        <p:spPr bwMode="auto">
          <a:xfrm>
            <a:off x="4424556" y="5840347"/>
            <a:ext cx="4676477" cy="7155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vert="horz"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 of SIS100 components stored</a:t>
            </a:r>
          </a:p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90% of HESR components stored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6476" y="1234075"/>
            <a:ext cx="2952328" cy="456655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 bwMode="auto">
          <a:xfrm>
            <a:off x="3440569" y="1322110"/>
            <a:ext cx="2614818" cy="33855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He-Bypass lines from Poland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379595" y="2082927"/>
            <a:ext cx="4566557" cy="2856328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 bwMode="auto">
          <a:xfrm>
            <a:off x="6880448" y="1322110"/>
            <a:ext cx="1564852" cy="33855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Racks from India</a:t>
            </a:r>
          </a:p>
        </p:txBody>
      </p:sp>
    </p:spTree>
    <p:extLst>
      <p:ext uri="{BB962C8B-B14F-4D97-AF65-F5344CB8AC3E}">
        <p14:creationId xmlns:p14="http://schemas.microsoft.com/office/powerpoint/2010/main" val="274340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87342" y="218894"/>
            <a:ext cx="8605837" cy="4905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Highlights - Civil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415338" y="6602470"/>
            <a:ext cx="728662" cy="2508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27" name="Textfeld 26"/>
          <p:cNvSpPr txBox="1"/>
          <p:nvPr/>
        </p:nvSpPr>
        <p:spPr bwMode="auto">
          <a:xfrm>
            <a:off x="4921756" y="1474705"/>
            <a:ext cx="3822432" cy="1843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0" hangingPunct="0">
              <a:lnSpc>
                <a:spcPct val="140000"/>
              </a:lnSpc>
              <a:spcAft>
                <a:spcPts val="375"/>
              </a:spcAft>
            </a:pPr>
            <a:endParaRPr lang="en-US" sz="2000" dirty="0">
              <a:solidFill>
                <a:srgbClr val="FF9933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4675612" y="1377716"/>
            <a:ext cx="4314721" cy="5075619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172807" y="1377716"/>
            <a:ext cx="4393485" cy="5075619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E77F06C-BE5F-4603-88DC-062E2F04BD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807" y="3750789"/>
            <a:ext cx="4393485" cy="270254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 bwMode="auto">
          <a:xfrm>
            <a:off x="4736910" y="1386494"/>
            <a:ext cx="4253423" cy="18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sz="2000" u="sng" dirty="0">
                <a:latin typeface="Calibri" panose="020F0502020204030204" pitchFamily="34" charset="0"/>
              </a:rPr>
              <a:t>February 2024</a:t>
            </a:r>
          </a:p>
          <a:p>
            <a:pPr marL="112395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dirty="0">
                <a:latin typeface="Calibri" panose="020F0502020204030204" pitchFamily="34" charset="0"/>
              </a:rPr>
              <a:t>Start of Interior coating work in Super-FRS Building “L0516A”</a:t>
            </a:r>
          </a:p>
          <a:p>
            <a:pPr algn="ctr">
              <a:lnSpc>
                <a:spcPct val="140000"/>
              </a:lnSpc>
              <a:spcAft>
                <a:spcPts val="375"/>
              </a:spcAft>
              <a:defRPr/>
            </a:pPr>
            <a:endParaRPr lang="de-DE" sz="2000" dirty="0">
              <a:latin typeface="Calibri"/>
            </a:endParaRPr>
          </a:p>
          <a:p>
            <a:pPr marL="112395" algn="ctr" eaLnBrk="0" hangingPunct="0">
              <a:lnSpc>
                <a:spcPct val="140000"/>
              </a:lnSpc>
              <a:spcAft>
                <a:spcPts val="375"/>
              </a:spcAft>
            </a:pP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 bwMode="auto">
          <a:xfrm>
            <a:off x="237342" y="1315665"/>
            <a:ext cx="4253423" cy="18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en-US" sz="2000" u="sng" dirty="0">
                <a:latin typeface="Calibri"/>
              </a:rPr>
              <a:t>March 2024</a:t>
            </a:r>
          </a:p>
          <a:p>
            <a:pPr marL="112395" algn="ctr">
              <a:lnSpc>
                <a:spcPct val="140000"/>
              </a:lnSpc>
              <a:spcAft>
                <a:spcPts val="375"/>
              </a:spcAft>
              <a:defRPr/>
            </a:pPr>
            <a:r>
              <a:rPr lang="en-US" dirty="0">
                <a:latin typeface="Calibri"/>
              </a:rPr>
              <a:t>Shell construction of Super-FRS Building </a:t>
            </a:r>
            <a:r>
              <a:rPr lang="en-US" dirty="0" smtClean="0">
                <a:latin typeface="Calibri"/>
              </a:rPr>
              <a:t>“L0516A” </a:t>
            </a:r>
            <a:r>
              <a:rPr lang="en-US" dirty="0">
                <a:latin typeface="Calibri"/>
              </a:rPr>
              <a:t>completed</a:t>
            </a:r>
          </a:p>
          <a:p>
            <a:pPr algn="ctr">
              <a:lnSpc>
                <a:spcPct val="140000"/>
              </a:lnSpc>
              <a:spcAft>
                <a:spcPts val="375"/>
              </a:spcAft>
              <a:defRPr/>
            </a:pPr>
            <a:endParaRPr lang="de-DE" sz="2000" dirty="0">
              <a:latin typeface="Calibri"/>
            </a:endParaRPr>
          </a:p>
          <a:p>
            <a:pPr marL="112395" algn="ctr">
              <a:lnSpc>
                <a:spcPct val="140000"/>
              </a:lnSpc>
              <a:spcAft>
                <a:spcPts val="375"/>
              </a:spcAft>
              <a:defRPr/>
            </a:pPr>
            <a:endParaRPr lang="en-US" sz="2000" dirty="0">
              <a:latin typeface="Calibri"/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637704" y="2717002"/>
            <a:ext cx="2802249" cy="373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07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771" y="1124909"/>
            <a:ext cx="9168771" cy="5477818"/>
          </a:xfrm>
          <a:prstGeom prst="rect">
            <a:avLst/>
          </a:prstGeom>
        </p:spPr>
      </p:pic>
      <p:sp>
        <p:nvSpPr>
          <p:cNvPr id="3" name="Titel 5"/>
          <p:cNvSpPr txBox="1">
            <a:spLocks/>
          </p:cNvSpPr>
          <p:nvPr/>
        </p:nvSpPr>
        <p:spPr>
          <a:xfrm>
            <a:off x="386557" y="180938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r>
              <a:rPr lang="de-DE" sz="3600" b="1" kern="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de-DE" b="1" kern="0" spc="3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-24772" y="1124910"/>
            <a:ext cx="9168771" cy="5477818"/>
          </a:xfrm>
          <a:prstGeom prst="rect">
            <a:avLst/>
          </a:prstGeom>
          <a:solidFill>
            <a:schemeClr val="bg1">
              <a:lumMod val="95000"/>
              <a:alpha val="82000"/>
            </a:schemeClr>
          </a:solidFill>
          <a:ln w="6350">
            <a:solidFill>
              <a:srgbClr val="F8A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86557" y="1223586"/>
            <a:ext cx="7703709" cy="4758275"/>
          </a:xfrm>
          <a:prstGeom prst="rect">
            <a:avLst/>
          </a:prstGeom>
        </p:spPr>
        <p:txBody>
          <a:bodyPr/>
          <a:lstStyle>
            <a:lvl1pPr marL="85725" indent="-85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2" charset="2"/>
              <a:defRPr sz="2400">
                <a:solidFill>
                  <a:srgbClr val="00599D"/>
                </a:solidFill>
                <a:latin typeface="+mn-lt"/>
                <a:ea typeface="+mn-ea"/>
                <a:cs typeface="+mn-cs"/>
              </a:defRPr>
            </a:lvl1pPr>
            <a:lvl2pPr marL="419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514350" indent="40005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</a:defRPr>
            </a:lvl3pPr>
            <a:lvl4pPr marL="714375" indent="-20638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>
                <a:solidFill>
                  <a:srgbClr val="990000"/>
                </a:solidFill>
                <a:latin typeface="+mn-lt"/>
              </a:defRPr>
            </a:lvl4pPr>
            <a:lvl5pPr marL="2143125" indent="-1247775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5pPr>
            <a:lvl6pPr marL="26003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6pPr>
            <a:lvl7pPr marL="30575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7pPr>
            <a:lvl8pPr marL="35147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8pPr>
            <a:lvl9pPr marL="39719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9pPr>
          </a:lstStyle>
          <a:p>
            <a:r>
              <a:rPr lang="en-GB" sz="2800" b="1" dirty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Phase 0 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b="1" dirty="0" err="1">
                <a:solidFill>
                  <a:srgbClr val="FF9933"/>
                </a:solidFill>
                <a:latin typeface="Calibri" panose="020F0502020204030204" pitchFamily="34" charset="0"/>
              </a:rPr>
              <a:t>Beamtime</a:t>
            </a:r>
            <a:r>
              <a:rPr lang="en-GB" sz="2000" b="1" dirty="0">
                <a:solidFill>
                  <a:srgbClr val="FF9933"/>
                </a:solidFill>
                <a:latin typeface="Calibri" panose="020F0502020204030204" pitchFamily="34" charset="0"/>
              </a:rPr>
              <a:t> </a:t>
            </a:r>
            <a:r>
              <a:rPr lang="en-GB" sz="2000" b="1" dirty="0">
                <a:solidFill>
                  <a:srgbClr val="FF9933"/>
                </a:solidFill>
                <a:latin typeface="Calibri" panose="020F0502020204030204" pitchFamily="34" charset="0"/>
              </a:rPr>
              <a:t>2024</a:t>
            </a:r>
            <a:r>
              <a:rPr lang="en-GB" sz="2000" b="1" dirty="0" smtClean="0">
                <a:solidFill>
                  <a:srgbClr val="FDAF2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GB" sz="2000" b="1" dirty="0" smtClean="0">
                <a:solidFill>
                  <a:srgbClr val="FDAF2F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GB" sz="1200" b="1" dirty="0">
              <a:solidFill>
                <a:srgbClr val="FDAF2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Development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campus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Campus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Infrastructure</a:t>
            </a:r>
            <a:b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Construction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of FAIR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in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2028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Highlights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in Construction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Outlook 2024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Upgrade of existing accelerators</a:t>
            </a:r>
          </a:p>
          <a:p>
            <a:pPr marL="0" indent="0">
              <a:buClr>
                <a:srgbClr val="FF9933"/>
              </a:buClr>
            </a:pPr>
            <a:endParaRPr lang="en-GB" sz="28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41" b="100000" l="0" r="96492">
                        <a14:foregroundMark x1="9169" y1="37870" x2="87508" y2="37407"/>
                        <a14:foregroundMark x1="8308" y1="37685" x2="47815" y2="3148"/>
                        <a14:foregroundMark x1="47815" y1="3148" x2="84738" y2="35278"/>
                        <a14:foregroundMark x1="81846" y1="36111" x2="14954" y2="36111"/>
                        <a14:foregroundMark x1="14831" y1="33704" x2="48246" y2="5093"/>
                        <a14:foregroundMark x1="48246" y1="5093" x2="77477" y2="32870"/>
                        <a14:foregroundMark x1="76431" y1="32870" x2="22215" y2="28889"/>
                        <a14:foregroundMark x1="28062" y1="25185" x2="61662" y2="23056"/>
                        <a14:foregroundMark x1="38523" y1="17315" x2="53662" y2="14444"/>
                        <a14:foregroundMark x1="49723" y1="11667" x2="49723" y2="1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793" y="1820168"/>
            <a:ext cx="5149662" cy="34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99543" y="6558933"/>
            <a:ext cx="744898" cy="3651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 bwMode="auto">
          <a:xfrm>
            <a:off x="1450613" y="1279687"/>
            <a:ext cx="618308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6800" tIns="90000" rIns="46800" bIns="900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sz="2000" u="sng" dirty="0">
                <a:latin typeface="Calibri" panose="020F0502020204030204" pitchFamily="34" charset="0"/>
              </a:rPr>
              <a:t>February 2024</a:t>
            </a:r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r>
              <a:rPr lang="en-US" dirty="0">
                <a:latin typeface="Calibri"/>
              </a:rPr>
              <a:t>Integration of the emergency power supply units NEA by </a:t>
            </a:r>
            <a:r>
              <a:rPr lang="en-US" dirty="0" err="1">
                <a:latin typeface="Calibri"/>
              </a:rPr>
              <a:t>Natus</a:t>
            </a:r>
            <a:endParaRPr lang="de-DE" sz="2000" dirty="0">
              <a:latin typeface="Calibri"/>
            </a:endParaRPr>
          </a:p>
          <a:p>
            <a:pPr marL="0" lvl="1" algn="ctr" eaLnBrk="0" hangingPunct="0">
              <a:lnSpc>
                <a:spcPct val="140000"/>
              </a:lnSpc>
              <a:spcAft>
                <a:spcPts val="375"/>
              </a:spcAft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2145" y="3121412"/>
            <a:ext cx="3629390" cy="312153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768" y="2867486"/>
            <a:ext cx="4839188" cy="3629391"/>
          </a:xfrm>
          <a:prstGeom prst="rect">
            <a:avLst/>
          </a:prstGeom>
        </p:spPr>
      </p:pic>
      <p:sp>
        <p:nvSpPr>
          <p:cNvPr id="9" name="Titel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Highlights - Technical Building Installation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354169" y="1306256"/>
            <a:ext cx="8539010" cy="5190621"/>
          </a:xfrm>
          <a:prstGeom prst="rect">
            <a:avLst/>
          </a:prstGeom>
          <a:noFill/>
          <a:ln w="12700">
            <a:solidFill>
              <a:srgbClr val="FDBB6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6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" y="1113770"/>
            <a:ext cx="9144000" cy="5493405"/>
          </a:xfrm>
          <a:prstGeom prst="rect">
            <a:avLst/>
          </a:prstGeom>
        </p:spPr>
      </p:pic>
      <p:sp>
        <p:nvSpPr>
          <p:cNvPr id="5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7175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7" name="Freeform 2"/>
          <p:cNvSpPr>
            <a:spLocks noChangeArrowheads="1"/>
          </p:cNvSpPr>
          <p:nvPr/>
        </p:nvSpPr>
        <p:spPr bwMode="auto">
          <a:xfrm>
            <a:off x="-1" y="-27624"/>
            <a:ext cx="4886793" cy="1541631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5EA4"/>
          </a:solidFill>
          <a:ln>
            <a:noFill/>
          </a:ln>
          <a:effectLst/>
        </p:spPr>
        <p:txBody>
          <a:bodyPr wrap="none" lIns="106942" tIns="53472" rIns="106942" bIns="53472" anchor="ctr"/>
          <a:lstStyle/>
          <a:p>
            <a:pPr>
              <a:defRPr/>
            </a:pPr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269081" y="400350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FAIR in construction </a:t>
            </a:r>
            <a:b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endParaRPr lang="de-DE" sz="2600" b="1" kern="0" dirty="0">
              <a:solidFill>
                <a:schemeClr val="bg1"/>
              </a:solidFill>
              <a:ea typeface="+mn-ea"/>
              <a:cs typeface="+mn-cs"/>
              <a:sym typeface="Arial" pitchFamily="34" charset="0"/>
            </a:endParaRPr>
          </a:p>
        </p:txBody>
      </p:sp>
      <p:sp>
        <p:nvSpPr>
          <p:cNvPr id="11" name="Abgerundete rechteckige Legende 10"/>
          <p:cNvSpPr/>
          <p:nvPr/>
        </p:nvSpPr>
        <p:spPr bwMode="auto">
          <a:xfrm>
            <a:off x="7057125" y="5347231"/>
            <a:ext cx="1113183" cy="231913"/>
          </a:xfrm>
          <a:prstGeom prst="wedgeRoundRectCallout">
            <a:avLst>
              <a:gd name="adj1" fmla="val -112388"/>
              <a:gd name="adj2" fmla="val -141815"/>
              <a:gd name="adj3" fmla="val 16667"/>
            </a:avLst>
          </a:prstGeom>
          <a:noFill/>
          <a:ln w="127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dirty="0"/>
              <a:t>NUSTAR LEB</a:t>
            </a:r>
          </a:p>
        </p:txBody>
      </p:sp>
      <p:sp>
        <p:nvSpPr>
          <p:cNvPr id="12" name="Abgerundete rechteckige Legende 11"/>
          <p:cNvSpPr/>
          <p:nvPr/>
        </p:nvSpPr>
        <p:spPr bwMode="auto">
          <a:xfrm>
            <a:off x="5023381" y="5707627"/>
            <a:ext cx="1113183" cy="231913"/>
          </a:xfrm>
          <a:prstGeom prst="wedgeRoundRectCallout">
            <a:avLst>
              <a:gd name="adj1" fmla="val -28860"/>
              <a:gd name="adj2" fmla="val -447021"/>
              <a:gd name="adj3" fmla="val 16667"/>
            </a:avLst>
          </a:prstGeom>
          <a:noFill/>
          <a:ln w="127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dirty="0"/>
              <a:t>NUSTAR HEB</a:t>
            </a:r>
          </a:p>
        </p:txBody>
      </p:sp>
      <p:sp>
        <p:nvSpPr>
          <p:cNvPr id="13" name="Abgerundete rechteckige Legende 12"/>
          <p:cNvSpPr/>
          <p:nvPr/>
        </p:nvSpPr>
        <p:spPr bwMode="auto">
          <a:xfrm>
            <a:off x="7285724" y="4442476"/>
            <a:ext cx="655983" cy="231913"/>
          </a:xfrm>
          <a:prstGeom prst="wedgeRoundRectCallout">
            <a:avLst>
              <a:gd name="adj1" fmla="val -143609"/>
              <a:gd name="adj2" fmla="val -388194"/>
              <a:gd name="adj3" fmla="val 16667"/>
            </a:avLst>
          </a:prstGeom>
          <a:noFill/>
          <a:ln w="127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dirty="0"/>
              <a:t>S-FRS</a:t>
            </a:r>
          </a:p>
        </p:txBody>
      </p:sp>
      <p:sp>
        <p:nvSpPr>
          <p:cNvPr id="14" name="Abgerundete rechteckige Legende 13"/>
          <p:cNvSpPr/>
          <p:nvPr/>
        </p:nvSpPr>
        <p:spPr bwMode="auto">
          <a:xfrm>
            <a:off x="7461317" y="2093832"/>
            <a:ext cx="812124" cy="231913"/>
          </a:xfrm>
          <a:prstGeom prst="wedgeRoundRectCallout">
            <a:avLst>
              <a:gd name="adj1" fmla="val -114293"/>
              <a:gd name="adj2" fmla="val 121043"/>
              <a:gd name="adj3" fmla="val 16667"/>
            </a:avLst>
          </a:prstGeom>
          <a:noFill/>
          <a:ln w="127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dirty="0"/>
              <a:t>SIS100</a:t>
            </a:r>
          </a:p>
        </p:txBody>
      </p:sp>
      <p:sp>
        <p:nvSpPr>
          <p:cNvPr id="15" name="Abgerundete rechteckige Legende 14"/>
          <p:cNvSpPr/>
          <p:nvPr/>
        </p:nvSpPr>
        <p:spPr bwMode="auto">
          <a:xfrm>
            <a:off x="6907551" y="2847550"/>
            <a:ext cx="756346" cy="144111"/>
          </a:xfrm>
          <a:prstGeom prst="wedgeRoundRectCallout">
            <a:avLst>
              <a:gd name="adj1" fmla="val -77722"/>
              <a:gd name="adj2" fmla="val 172346"/>
              <a:gd name="adj3" fmla="val 16667"/>
            </a:avLst>
          </a:prstGeom>
          <a:noFill/>
          <a:ln w="127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dirty="0"/>
              <a:t>CRYO 2</a:t>
            </a:r>
          </a:p>
        </p:txBody>
      </p:sp>
      <p:sp>
        <p:nvSpPr>
          <p:cNvPr id="16" name="Abgerundete rechteckige Legende 15"/>
          <p:cNvSpPr/>
          <p:nvPr/>
        </p:nvSpPr>
        <p:spPr bwMode="auto">
          <a:xfrm>
            <a:off x="2688238" y="4032552"/>
            <a:ext cx="616225" cy="176570"/>
          </a:xfrm>
          <a:prstGeom prst="wedgeRoundRectCallout">
            <a:avLst>
              <a:gd name="adj1" fmla="val 282257"/>
              <a:gd name="adj2" fmla="val -42479"/>
              <a:gd name="adj3" fmla="val 16667"/>
            </a:avLst>
          </a:prstGeom>
          <a:noFill/>
          <a:ln w="127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100" dirty="0"/>
              <a:t>APPA</a:t>
            </a:r>
          </a:p>
        </p:txBody>
      </p:sp>
    </p:spTree>
    <p:extLst>
      <p:ext uri="{BB962C8B-B14F-4D97-AF65-F5344CB8AC3E}">
        <p14:creationId xmlns:p14="http://schemas.microsoft.com/office/powerpoint/2010/main" val="212592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02D12D75-F5EE-446A-BEF2-63513DE187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40728"/>
            <a:ext cx="9144000" cy="5473014"/>
          </a:xfrm>
          <a:prstGeom prst="rect">
            <a:avLst/>
          </a:prstGeom>
        </p:spPr>
      </p:pic>
      <p:sp>
        <p:nvSpPr>
          <p:cNvPr id="9" name="Freeform 2"/>
          <p:cNvSpPr>
            <a:spLocks noChangeArrowheads="1"/>
          </p:cNvSpPr>
          <p:nvPr/>
        </p:nvSpPr>
        <p:spPr bwMode="auto">
          <a:xfrm>
            <a:off x="0" y="-27624"/>
            <a:ext cx="5029200" cy="1660481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5EA4"/>
          </a:solidFill>
          <a:ln>
            <a:noFill/>
          </a:ln>
          <a:effectLst/>
        </p:spPr>
        <p:txBody>
          <a:bodyPr wrap="none" lIns="106942" tIns="53472" rIns="106942" bIns="53472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69082" y="416161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FAIR in construction </a:t>
            </a:r>
          </a:p>
          <a:p>
            <a:pPr lvl="0" defTabSz="914400">
              <a:defRPr/>
            </a:pPr>
            <a:r>
              <a:rPr lang="en-US" sz="25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Area North </a:t>
            </a:r>
            <a:br>
              <a:rPr lang="en-US" sz="25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endParaRPr lang="de-DE" sz="2500" b="1" kern="0" dirty="0">
              <a:solidFill>
                <a:schemeClr val="bg1"/>
              </a:solidFill>
              <a:ea typeface="+mn-ea"/>
              <a:cs typeface="+mn-cs"/>
              <a:sym typeface="Arial" pitchFamily="34" charset="0"/>
            </a:endParaRPr>
          </a:p>
        </p:txBody>
      </p:sp>
      <p:sp>
        <p:nvSpPr>
          <p:cNvPr id="7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467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CBBAD6F-805F-4319-9618-72758AF864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202499"/>
            <a:ext cx="9144000" cy="5411243"/>
          </a:xfrm>
          <a:prstGeom prst="rect">
            <a:avLst/>
          </a:prstGeom>
        </p:spPr>
      </p:pic>
      <p:sp>
        <p:nvSpPr>
          <p:cNvPr id="7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7175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8" name="Freeform 2"/>
          <p:cNvSpPr>
            <a:spLocks noChangeArrowheads="1"/>
          </p:cNvSpPr>
          <p:nvPr/>
        </p:nvSpPr>
        <p:spPr bwMode="auto">
          <a:xfrm>
            <a:off x="1" y="-27624"/>
            <a:ext cx="6467706" cy="1541631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5EA4"/>
          </a:solidFill>
          <a:ln>
            <a:noFill/>
          </a:ln>
          <a:effectLst/>
        </p:spPr>
        <p:txBody>
          <a:bodyPr wrap="none" lIns="106942" tIns="53472" rIns="106942" bIns="53472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69081" y="400350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FAIR in construction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Area South  </a:t>
            </a:r>
            <a:br>
              <a:rPr lang="en-US" sz="25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endParaRPr lang="de-DE" sz="2500" b="1" kern="0" dirty="0">
              <a:solidFill>
                <a:schemeClr val="bg1"/>
              </a:solidFill>
              <a:ea typeface="+mn-ea"/>
              <a:cs typeface="+mn-cs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60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173148"/>
            <a:ext cx="5079585" cy="372727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900424"/>
            <a:ext cx="5079584" cy="1724269"/>
          </a:xfrm>
          <a:prstGeom prst="rect">
            <a:avLst/>
          </a:prstGeom>
        </p:spPr>
      </p:pic>
      <p:sp>
        <p:nvSpPr>
          <p:cNvPr id="5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7175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A3A5FF08-60D3-4980-D92D-DD249D3D07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27624"/>
            <a:ext cx="6467706" cy="1541631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5EA4"/>
          </a:solidFill>
          <a:ln>
            <a:noFill/>
          </a:ln>
          <a:effectLst/>
        </p:spPr>
        <p:txBody>
          <a:bodyPr wrap="none" lIns="106942" tIns="53472" rIns="106942" bIns="53472" anchor="ctr"/>
          <a:lstStyle/>
          <a:p>
            <a:pPr>
              <a:defRPr/>
            </a:pPr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269081" y="400350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 defTabSz="914400">
              <a:defRPr/>
            </a:pPr>
            <a: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FAIR in construction </a:t>
            </a:r>
            <a:b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r>
              <a:rPr lang="en-US" sz="1800" b="1" kern="0" dirty="0">
                <a:solidFill>
                  <a:schemeClr val="bg1"/>
                </a:solidFill>
                <a:latin typeface="Calibri" panose="020F0502020204030204" pitchFamily="34" charset="0"/>
              </a:rPr>
              <a:t>First 2 air coolers installed on the building H0719 A</a:t>
            </a:r>
            <a:br>
              <a:rPr lang="en-US" sz="1800" b="1" kern="0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endParaRPr lang="de-DE" sz="1800" b="1" kern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2600" b="1" kern="0" dirty="0">
              <a:solidFill>
                <a:schemeClr val="bg1"/>
              </a:solidFill>
              <a:ea typeface="+mn-ea"/>
              <a:cs typeface="+mn-cs"/>
              <a:sym typeface="Arial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86021" y="1866716"/>
            <a:ext cx="5451544" cy="406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719645" y="1150569"/>
            <a:ext cx="4424355" cy="548109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" y="1150569"/>
            <a:ext cx="4719644" cy="5481091"/>
          </a:xfrm>
          <a:prstGeom prst="rect">
            <a:avLst/>
          </a:prstGeom>
        </p:spPr>
      </p:pic>
      <p:sp>
        <p:nvSpPr>
          <p:cNvPr id="5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7175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2" name="Freeform 2">
            <a:extLst>
              <a:ext uri="{FF2B5EF4-FFF2-40B4-BE49-F238E27FC236}">
                <a16:creationId xmlns:a16="http://schemas.microsoft.com/office/drawing/2014/main" id="{27FB8ABC-DC6A-FBE1-43CB-2CEE017A3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27624"/>
            <a:ext cx="6467706" cy="1541631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5EA4"/>
          </a:solidFill>
          <a:ln>
            <a:noFill/>
          </a:ln>
          <a:effectLst/>
        </p:spPr>
        <p:txBody>
          <a:bodyPr wrap="none" lIns="106942" tIns="53472" rIns="106942" bIns="53472" anchor="ctr"/>
          <a:lstStyle/>
          <a:p>
            <a:pPr>
              <a:defRPr/>
            </a:pPr>
            <a:endParaRPr lang="de-DE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269081" y="400350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FAIR in construction </a:t>
            </a:r>
            <a:b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r>
              <a:rPr lang="en-US" sz="18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SIS100 Tunnel – Technical Building Installation</a:t>
            </a:r>
            <a:endParaRPr lang="de-DE" sz="1800" b="1" kern="0" dirty="0">
              <a:solidFill>
                <a:schemeClr val="bg1"/>
              </a:solidFill>
              <a:ea typeface="+mn-ea"/>
              <a:cs typeface="+mn-cs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59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1211766"/>
            <a:ext cx="9143997" cy="5395409"/>
          </a:xfrm>
          <a:prstGeom prst="rect">
            <a:avLst/>
          </a:prstGeom>
        </p:spPr>
      </p:pic>
      <p:sp>
        <p:nvSpPr>
          <p:cNvPr id="6" name="Freeform 2">
            <a:extLst>
              <a:ext uri="{FF2B5EF4-FFF2-40B4-BE49-F238E27FC236}">
                <a16:creationId xmlns:a16="http://schemas.microsoft.com/office/drawing/2014/main" id="{C460FABD-623A-7013-2721-806C91C53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27624"/>
            <a:ext cx="6467706" cy="1541631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5EA4"/>
          </a:solidFill>
          <a:ln>
            <a:noFill/>
          </a:ln>
          <a:effectLst/>
        </p:spPr>
        <p:txBody>
          <a:bodyPr wrap="none" lIns="106942" tIns="53472" rIns="106942" bIns="53472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7766" y="400350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FAIR in construction </a:t>
            </a:r>
            <a:b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r>
              <a:rPr lang="en-US" sz="18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Transfer building – massive delivery </a:t>
            </a:r>
            <a:r>
              <a:rPr lang="en-US" sz="1800" b="1" kern="0" dirty="0" smtClean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of components</a:t>
            </a:r>
            <a:br>
              <a:rPr lang="en-US" sz="1800" b="1" kern="0" dirty="0" smtClean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r>
              <a:rPr lang="en-US" sz="1800" b="1" kern="0" dirty="0" smtClean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of the cooling water system</a:t>
            </a:r>
            <a:endParaRPr lang="de-DE" sz="1800" b="1" kern="0" dirty="0">
              <a:solidFill>
                <a:schemeClr val="bg1"/>
              </a:solidFill>
              <a:ea typeface="+mn-ea"/>
              <a:cs typeface="+mn-cs"/>
              <a:sym typeface="Arial" pitchFamily="34" charset="0"/>
            </a:endParaRPr>
          </a:p>
        </p:txBody>
      </p:sp>
      <p:sp>
        <p:nvSpPr>
          <p:cNvPr id="7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420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203960"/>
            <a:ext cx="5123019" cy="540321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FC79DB56-7B26-57EC-E75D-59DC985F0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27624"/>
            <a:ext cx="6467706" cy="1541631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5EA4"/>
          </a:solidFill>
          <a:ln>
            <a:noFill/>
          </a:ln>
          <a:effectLst/>
        </p:spPr>
        <p:txBody>
          <a:bodyPr wrap="none" lIns="106942" tIns="53472" rIns="106942" bIns="53472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69081" y="400350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FAIR in construction </a:t>
            </a:r>
            <a:br>
              <a:rPr lang="en-US" sz="2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</a:br>
            <a:r>
              <a:rPr lang="en-US" sz="1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Transfer building – </a:t>
            </a:r>
            <a:r>
              <a:rPr lang="en-US" sz="1600" b="1" kern="0" dirty="0" smtClean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ventilation system </a:t>
            </a:r>
            <a:r>
              <a:rPr lang="en-US" sz="1600" b="1" kern="0" dirty="0">
                <a:solidFill>
                  <a:schemeClr val="bg1"/>
                </a:solidFill>
                <a:ea typeface="+mn-ea"/>
                <a:cs typeface="+mn-cs"/>
                <a:sym typeface="Arial" pitchFamily="34" charset="0"/>
              </a:rPr>
              <a:t>installation </a:t>
            </a:r>
            <a:endParaRPr lang="de-DE" sz="1600" b="1" kern="0" dirty="0">
              <a:solidFill>
                <a:schemeClr val="bg1"/>
              </a:solidFill>
              <a:ea typeface="+mn-ea"/>
              <a:cs typeface="+mn-cs"/>
              <a:sym typeface="Arial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28092" y="1898890"/>
            <a:ext cx="5403218" cy="4013358"/>
          </a:xfrm>
          <a:prstGeom prst="rect">
            <a:avLst/>
          </a:prstGeom>
        </p:spPr>
      </p:pic>
      <p:sp>
        <p:nvSpPr>
          <p:cNvPr id="8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00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288000" y="226800"/>
            <a:ext cx="8607600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600" b="1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FAIR </a:t>
            </a:r>
            <a:r>
              <a:rPr lang="en-US" sz="2600" b="1" dirty="0" smtClean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Outlook</a:t>
            </a:r>
            <a:endParaRPr lang="en-US" sz="2600" b="1" dirty="0">
              <a:solidFill>
                <a:srgbClr val="59595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defRPr/>
            </a:pPr>
            <a:endParaRPr lang="en-US" sz="2600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7" name="Content Placeholder 2"/>
          <p:cNvSpPr txBox="1"/>
          <p:nvPr/>
        </p:nvSpPr>
        <p:spPr bwMode="auto">
          <a:xfrm>
            <a:off x="120509" y="1329884"/>
            <a:ext cx="8829040" cy="52840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>
              <a:spcBef>
                <a:spcPts val="0"/>
              </a:spcBef>
              <a:buClr>
                <a:srgbClr val="FDBB63"/>
              </a:buClr>
              <a:buFont typeface="Wingdings"/>
              <a:buChar char="§"/>
              <a:defRPr sz="24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>
              <a:spcBef>
                <a:spcPts val="0"/>
              </a:spcBef>
              <a:buClr>
                <a:srgbClr val="FDBB63"/>
              </a:buClr>
              <a:buFont typeface="Wingdings"/>
              <a:buChar char="§"/>
              <a:defRPr sz="20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>
              <a:spcBef>
                <a:spcPts val="0"/>
              </a:spcBef>
              <a:buClr>
                <a:srgbClr val="FDBB63"/>
              </a:buClr>
              <a:buFont typeface="Wingdings"/>
              <a:buChar char="§"/>
              <a:defRPr sz="18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>
              <a:spcBef>
                <a:spcPts val="0"/>
              </a:spcBef>
              <a:buClr>
                <a:srgbClr val="FDBB63"/>
              </a:buClr>
              <a:buFont typeface="Wingdings"/>
              <a:buChar char="§"/>
              <a:defRPr sz="16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>
              <a:spcBef>
                <a:spcPts val="0"/>
              </a:spcBef>
              <a:buClr>
                <a:srgbClr val="FDBB63"/>
              </a:buClr>
              <a:buFont typeface="Wingdings"/>
              <a:buChar char="§"/>
              <a:defRPr sz="14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ACC installation started in January 2024</a:t>
            </a:r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TBI installation works in buildings progressing well aiming at completion </a:t>
            </a:r>
            <a:r>
              <a:rPr lang="en-US" sz="2000" dirty="0" smtClean="0">
                <a:solidFill>
                  <a:schemeClr val="tx1"/>
                </a:solidFill>
              </a:rPr>
              <a:t>and commissioning in 2026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Essential for the ACC installation progress: Continuous delivery of ACC components to secure the timely completion of </a:t>
            </a:r>
            <a:r>
              <a:rPr lang="en-US" sz="2000" dirty="0" smtClean="0">
                <a:solidFill>
                  <a:schemeClr val="tx1"/>
                </a:solidFill>
              </a:rPr>
              <a:t>ES/FS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Essential</a:t>
            </a:r>
            <a:r>
              <a:rPr lang="en-US" sz="2000" dirty="0">
                <a:solidFill>
                  <a:schemeClr val="tx1"/>
                </a:solidFill>
              </a:rPr>
              <a:t>: Further international Shareholder contributions for the realization of First Science + (Poland, France, Sweden, Romania, India)</a:t>
            </a:r>
            <a:endParaRPr dirty="0"/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solidFill>
                  <a:schemeClr val="tx1"/>
                </a:solidFill>
              </a:rPr>
              <a:t>Decision in July 2024 on new budget line for commissioning in the years 2025 to 2028 and operation from 2029 onwards as well as on the company model</a:t>
            </a:r>
          </a:p>
          <a:p>
            <a:pPr>
              <a:lnSpc>
                <a:spcPct val="150000"/>
              </a:lnSpc>
              <a:defRPr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6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487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88000" y="226800"/>
            <a:ext cx="8607600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600" b="1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3D models - NUSTAR HEB cave </a:t>
            </a:r>
          </a:p>
          <a:p>
            <a:pPr lvl="0">
              <a:defRPr/>
            </a:pPr>
            <a:endParaRPr lang="en-US" sz="2600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649358" y="1241559"/>
            <a:ext cx="8116956" cy="5305015"/>
          </a:xfrm>
          <a:prstGeom prst="rect">
            <a:avLst/>
          </a:prstGeom>
          <a:noFill/>
          <a:ln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85" y="3951125"/>
            <a:ext cx="4525618" cy="254566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7604" y="1323512"/>
            <a:ext cx="4525618" cy="2545660"/>
          </a:xfrm>
          <a:prstGeom prst="rect">
            <a:avLst/>
          </a:prstGeom>
        </p:spPr>
      </p:pic>
      <p:sp>
        <p:nvSpPr>
          <p:cNvPr id="8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76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89EB7FCA-2B6E-E84D-97FC-7063549BC41E}"/>
              </a:ext>
            </a:extLst>
          </p:cNvPr>
          <p:cNvSpPr txBox="1">
            <a:spLocks/>
          </p:cNvSpPr>
          <p:nvPr/>
        </p:nvSpPr>
        <p:spPr>
          <a:xfrm>
            <a:off x="287999" y="219600"/>
            <a:ext cx="8607600" cy="5904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 phase 0 </a:t>
            </a:r>
            <a:r>
              <a:rPr lang="en-GB" sz="2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beamtime</a:t>
            </a:r>
            <a:r>
              <a:rPr lang="en-GB" sz="25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</a:p>
        </p:txBody>
      </p:sp>
      <p:sp>
        <p:nvSpPr>
          <p:cNvPr id="7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B33036C-8B62-694C-AAF5-A6241C5D94AC}"/>
              </a:ext>
            </a:extLst>
          </p:cNvPr>
          <p:cNvSpPr txBox="1"/>
          <p:nvPr/>
        </p:nvSpPr>
        <p:spPr>
          <a:xfrm>
            <a:off x="1119116" y="5096012"/>
            <a:ext cx="5063320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102 days of user beamtime incl. HITRAP commissioning + 15 days for machine studies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ED8153F-D0E3-4DA3-BBA6-45E6F85EF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7432" y="4936256"/>
            <a:ext cx="1740090" cy="166647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9D863D2-75A6-474F-ADD1-E826D57883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9770"/>
            <a:ext cx="7881582" cy="367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8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88000" y="226800"/>
            <a:ext cx="8607600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600" b="1" dirty="0">
                <a:solidFill>
                  <a:srgbClr val="5959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3D models - SIS100 tunnel </a:t>
            </a:r>
          </a:p>
          <a:p>
            <a:pPr lvl="0">
              <a:defRPr/>
            </a:pPr>
            <a:endParaRPr lang="en-US" sz="2600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58" y="4053096"/>
            <a:ext cx="4432852" cy="249347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802" y="1350922"/>
            <a:ext cx="4609442" cy="2592811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49358" y="1241559"/>
            <a:ext cx="8116956" cy="5305015"/>
          </a:xfrm>
          <a:prstGeom prst="rect">
            <a:avLst/>
          </a:prstGeom>
          <a:noFill/>
          <a:ln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8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455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0"/>
            <a:ext cx="9144000" cy="6597352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 bwMode="auto">
          <a:xfrm>
            <a:off x="-1435036" y="284415"/>
            <a:ext cx="12247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kern="0" dirty="0">
                <a:solidFill>
                  <a:srgbClr val="FFC000"/>
                </a:solidFill>
                <a:latin typeface="Calibri" panose="020F0502020204030204" pitchFamily="34" charset="0"/>
                <a:ea typeface="+mj-ea"/>
                <a:cs typeface="+mj-cs"/>
              </a:rPr>
              <a:t>Thank you for your attention !</a:t>
            </a:r>
          </a:p>
        </p:txBody>
      </p:sp>
      <p:sp>
        <p:nvSpPr>
          <p:cNvPr id="5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02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603C347B-1D4E-C748-A48A-BE039AD08EB3}"/>
              </a:ext>
            </a:extLst>
          </p:cNvPr>
          <p:cNvSpPr txBox="1">
            <a:spLocks/>
          </p:cNvSpPr>
          <p:nvPr/>
        </p:nvSpPr>
        <p:spPr>
          <a:xfrm>
            <a:off x="288000" y="219600"/>
            <a:ext cx="8607600" cy="5904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 phase 0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beamtime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</a:p>
        </p:txBody>
      </p:sp>
      <p:sp>
        <p:nvSpPr>
          <p:cNvPr id="5" name="Foliennummernplatzhalter 1"/>
          <p:cNvSpPr txBox="1">
            <a:spLocks/>
          </p:cNvSpPr>
          <p:nvPr/>
        </p:nvSpPr>
        <p:spPr>
          <a:xfrm>
            <a:off x="8415338" y="6602727"/>
            <a:ext cx="728662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3DA3BD9-255F-6340-9B70-FC18120C0DBB}"/>
              </a:ext>
            </a:extLst>
          </p:cNvPr>
          <p:cNvSpPr txBox="1">
            <a:spLocks/>
          </p:cNvSpPr>
          <p:nvPr/>
        </p:nvSpPr>
        <p:spPr>
          <a:xfrm>
            <a:off x="256299" y="1534679"/>
            <a:ext cx="8444357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physics run started on February 7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and ends on June 27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Available machines: UNILAC, SIS18, FRS, ESR &amp;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Cryring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total 2448 hours of user operation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plus 15 days dedicated to machine studies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including 2 x 11 days for commissioning of HITRAP </a:t>
            </a:r>
          </a:p>
          <a:p>
            <a:endParaRPr lang="en-GB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43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288000" y="219600"/>
            <a:ext cx="8607600" cy="590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spcBef>
                <a:spcPct val="0"/>
              </a:spcBef>
              <a:buNone/>
              <a:defRPr sz="2400" b="1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time 2024/2025/2026</a:t>
            </a:r>
          </a:p>
        </p:txBody>
      </p:sp>
      <p:sp>
        <p:nvSpPr>
          <p:cNvPr id="4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8885382" y="6602727"/>
            <a:ext cx="258618" cy="2508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z="1100" smtClean="0"/>
              <a:pPr>
                <a:defRPr/>
              </a:pPr>
              <a:t>5</a:t>
            </a:fld>
            <a:endParaRPr lang="de-DE" sz="1100" dirty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938FF740-9D56-4966-B6E2-30745DA20FFB}"/>
              </a:ext>
            </a:extLst>
          </p:cNvPr>
          <p:cNvGraphicFramePr>
            <a:graphicFrameLocks noGrp="1"/>
          </p:cNvGraphicFramePr>
          <p:nvPr/>
        </p:nvGraphicFramePr>
        <p:xfrm>
          <a:off x="422274" y="1730617"/>
          <a:ext cx="8212140" cy="4344503"/>
        </p:xfrm>
        <a:graphic>
          <a:graphicData uri="http://schemas.openxmlformats.org/drawingml/2006/table">
            <a:tbl>
              <a:tblPr/>
              <a:tblGrid>
                <a:gridCol w="249196">
                  <a:extLst>
                    <a:ext uri="{9D8B030D-6E8A-4147-A177-3AD203B41FA5}">
                      <a16:colId xmlns:a16="http://schemas.microsoft.com/office/drawing/2014/main" val="195088649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55131939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588858671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1614085581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4056585837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2564575488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1600446764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1787432448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132269756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1189204374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375806364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734355176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1192366178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602755370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542324006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2791965245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700872343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896942908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393855727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374675768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2540013401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3642468755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749785707"/>
                    </a:ext>
                  </a:extLst>
                </a:gridCol>
                <a:gridCol w="249196">
                  <a:extLst>
                    <a:ext uri="{9D8B030D-6E8A-4147-A177-3AD203B41FA5}">
                      <a16:colId xmlns:a16="http://schemas.microsoft.com/office/drawing/2014/main" val="1491980987"/>
                    </a:ext>
                  </a:extLst>
                </a:gridCol>
                <a:gridCol w="317158">
                  <a:extLst>
                    <a:ext uri="{9D8B030D-6E8A-4147-A177-3AD203B41FA5}">
                      <a16:colId xmlns:a16="http://schemas.microsoft.com/office/drawing/2014/main" val="3185515959"/>
                    </a:ext>
                  </a:extLst>
                </a:gridCol>
                <a:gridCol w="305831">
                  <a:extLst>
                    <a:ext uri="{9D8B030D-6E8A-4147-A177-3AD203B41FA5}">
                      <a16:colId xmlns:a16="http://schemas.microsoft.com/office/drawing/2014/main" val="2373823533"/>
                    </a:ext>
                  </a:extLst>
                </a:gridCol>
                <a:gridCol w="79290">
                  <a:extLst>
                    <a:ext uri="{9D8B030D-6E8A-4147-A177-3AD203B41FA5}">
                      <a16:colId xmlns:a16="http://schemas.microsoft.com/office/drawing/2014/main" val="1609999062"/>
                    </a:ext>
                  </a:extLst>
                </a:gridCol>
                <a:gridCol w="1529157">
                  <a:extLst>
                    <a:ext uri="{9D8B030D-6E8A-4147-A177-3AD203B41FA5}">
                      <a16:colId xmlns:a16="http://schemas.microsoft.com/office/drawing/2014/main" val="2771690320"/>
                    </a:ext>
                  </a:extLst>
                </a:gridCol>
              </a:tblGrid>
              <a:tr h="169906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8745335"/>
                  </a:ext>
                </a:extLst>
              </a:tr>
              <a:tr h="334715">
                <a:tc gridSpan="24">
                  <a:txBody>
                    <a:bodyPr/>
                    <a:lstStyle/>
                    <a:p>
                      <a:pPr algn="ctr" fontAlgn="b"/>
                      <a:r>
                        <a:rPr lang="de-DE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60970"/>
                  </a:ext>
                </a:extLst>
              </a:tr>
              <a:tr h="17840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277072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1369971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Commissioning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283592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668217"/>
                  </a:ext>
                </a:extLst>
              </a:tr>
              <a:tr h="17840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814549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Time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090664"/>
                  </a:ext>
                </a:extLst>
              </a:tr>
              <a:tr h="365299">
                <a:tc gridSpan="24">
                  <a:txBody>
                    <a:bodyPr/>
                    <a:lstStyle/>
                    <a:p>
                      <a:pPr algn="ctr" fontAlgn="b"/>
                      <a:r>
                        <a:rPr lang="de-DE" sz="2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257077"/>
                  </a:ext>
                </a:extLst>
              </a:tr>
              <a:tr h="17840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Beam Time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225460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393203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185150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54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Commissioning FCC &amp;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09591"/>
                  </a:ext>
                </a:extLst>
              </a:tr>
              <a:tr h="17840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UNILAC Controls Upgrade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82745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Best Effort User Operation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690102"/>
                  </a:ext>
                </a:extLst>
              </a:tr>
              <a:tr h="365299">
                <a:tc gridSpan="24">
                  <a:txBody>
                    <a:bodyPr/>
                    <a:lstStyle/>
                    <a:p>
                      <a:pPr algn="ctr" fontAlgn="b"/>
                      <a:r>
                        <a:rPr lang="de-DE" sz="2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191821"/>
                  </a:ext>
                </a:extLst>
              </a:tr>
              <a:tr h="17840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070709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1284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2074071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983741"/>
                  </a:ext>
                </a:extLst>
              </a:tr>
              <a:tr h="17840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5" marR="8495" marT="849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79399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95" marR="8495" marT="84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47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306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771" y="1124909"/>
            <a:ext cx="9168771" cy="5477818"/>
          </a:xfrm>
          <a:prstGeom prst="rect">
            <a:avLst/>
          </a:prstGeom>
        </p:spPr>
      </p:pic>
      <p:sp>
        <p:nvSpPr>
          <p:cNvPr id="3" name="Titel 5"/>
          <p:cNvSpPr txBox="1">
            <a:spLocks/>
          </p:cNvSpPr>
          <p:nvPr/>
        </p:nvSpPr>
        <p:spPr>
          <a:xfrm>
            <a:off x="386557" y="180938"/>
            <a:ext cx="8605837" cy="490538"/>
          </a:xfrm>
          <a:prstGeom prst="rect">
            <a:avLst/>
          </a:prstGeom>
        </p:spPr>
        <p:txBody>
          <a:bodyPr lIns="0" tIns="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charset="0"/>
              </a:defRPr>
            </a:lvl9pPr>
          </a:lstStyle>
          <a:p>
            <a:r>
              <a:rPr lang="de-DE" sz="3600" b="1" kern="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  <a:endParaRPr lang="de-DE" b="1" kern="0" spc="3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-24772" y="1124910"/>
            <a:ext cx="9168771" cy="5477818"/>
          </a:xfrm>
          <a:prstGeom prst="rect">
            <a:avLst/>
          </a:prstGeom>
          <a:solidFill>
            <a:schemeClr val="bg1">
              <a:lumMod val="95000"/>
              <a:alpha val="82000"/>
            </a:schemeClr>
          </a:solidFill>
          <a:ln w="6350">
            <a:solidFill>
              <a:srgbClr val="F8A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>
          <a:xfrm>
            <a:off x="8415338" y="6602727"/>
            <a:ext cx="728662" cy="250825"/>
          </a:xfrm>
        </p:spPr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86557" y="1223586"/>
            <a:ext cx="7703709" cy="4758275"/>
          </a:xfrm>
          <a:prstGeom prst="rect">
            <a:avLst/>
          </a:prstGeom>
        </p:spPr>
        <p:txBody>
          <a:bodyPr/>
          <a:lstStyle>
            <a:lvl1pPr marL="85725" indent="-85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2" charset="2"/>
              <a:defRPr sz="2400">
                <a:solidFill>
                  <a:srgbClr val="00599D"/>
                </a:solidFill>
                <a:latin typeface="+mn-lt"/>
                <a:ea typeface="+mn-ea"/>
                <a:cs typeface="+mn-cs"/>
              </a:defRPr>
            </a:lvl1pPr>
            <a:lvl2pPr marL="419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514350" indent="40005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</a:defRPr>
            </a:lvl3pPr>
            <a:lvl4pPr marL="714375" indent="-20638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>
                <a:solidFill>
                  <a:srgbClr val="990000"/>
                </a:solidFill>
                <a:latin typeface="+mn-lt"/>
              </a:defRPr>
            </a:lvl4pPr>
            <a:lvl5pPr marL="2143125" indent="-1247775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5pPr>
            <a:lvl6pPr marL="26003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6pPr>
            <a:lvl7pPr marL="30575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7pPr>
            <a:lvl8pPr marL="35147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8pPr>
            <a:lvl9pPr marL="3971925" indent="-1247775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9pPr>
          </a:lstStyle>
          <a:p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Phase 0 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Beamtime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2024</a:t>
            </a:r>
            <a:b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b="1" dirty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Development </a:t>
            </a:r>
            <a:r>
              <a:rPr lang="en-GB" sz="2800" b="1" dirty="0">
                <a:solidFill>
                  <a:srgbClr val="FF99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campus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9933"/>
                </a:solidFill>
                <a:latin typeface="Calibri" panose="020F0502020204030204" pitchFamily="34" charset="0"/>
              </a:rPr>
              <a:t>Campus </a:t>
            </a:r>
            <a:r>
              <a:rPr lang="en-US" sz="2000" b="1" dirty="0">
                <a:solidFill>
                  <a:srgbClr val="FF9933"/>
                </a:solidFill>
                <a:latin typeface="Calibri" panose="020F0502020204030204" pitchFamily="34" charset="0"/>
              </a:rPr>
              <a:t>Infrastructure</a:t>
            </a:r>
            <a:br>
              <a:rPr lang="en-US" sz="2000" b="1" dirty="0">
                <a:solidFill>
                  <a:srgbClr val="FF9933"/>
                </a:solidFill>
                <a:latin typeface="Calibri" panose="020F0502020204030204" pitchFamily="34" charset="0"/>
              </a:rPr>
            </a:br>
            <a:endParaRPr lang="en-GB" sz="1200" b="1" dirty="0">
              <a:solidFill>
                <a:srgbClr val="FF9933"/>
              </a:solidFill>
              <a:latin typeface="Calibri" panose="020F0502020204030204" pitchFamily="34" charset="0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Construction 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of FAIR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in 2028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Highlights</a:t>
            </a: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in Construction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FF9933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FAIR Outlook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2024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endParaRPr lang="en-GB" sz="120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Upgrade of existing accelerators</a:t>
            </a:r>
          </a:p>
          <a:p>
            <a:pPr marL="0" indent="0">
              <a:buClr>
                <a:srgbClr val="FF9933"/>
              </a:buClr>
            </a:pPr>
            <a:endParaRPr lang="en-GB" sz="2800" dirty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41" b="100000" l="0" r="96492">
                        <a14:foregroundMark x1="9169" y1="37870" x2="87508" y2="37407"/>
                        <a14:foregroundMark x1="8308" y1="37685" x2="47815" y2="3148"/>
                        <a14:foregroundMark x1="47815" y1="3148" x2="84738" y2="35278"/>
                        <a14:foregroundMark x1="81846" y1="36111" x2="14954" y2="36111"/>
                        <a14:foregroundMark x1="14831" y1="33704" x2="48246" y2="5093"/>
                        <a14:foregroundMark x1="48246" y1="5093" x2="77477" y2="32870"/>
                        <a14:foregroundMark x1="76431" y1="32870" x2="22215" y2="28889"/>
                        <a14:foregroundMark x1="28062" y1="25185" x2="61662" y2="23056"/>
                        <a14:foregroundMark x1="38523" y1="17315" x2="53662" y2="14444"/>
                        <a14:foregroundMark x1="49723" y1="11667" x2="49723" y2="11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793" y="1820168"/>
            <a:ext cx="5149662" cy="342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56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87342" y="218894"/>
            <a:ext cx="8605837" cy="49053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Campus Master Plan - Infrastructure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415338" y="6602470"/>
            <a:ext cx="728662" cy="2508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CD8F28A5-B87D-DD43-BBB1-C5ECCEF702D7}"/>
              </a:ext>
            </a:extLst>
          </p:cNvPr>
          <p:cNvGrpSpPr/>
          <p:nvPr/>
        </p:nvGrpSpPr>
        <p:grpSpPr>
          <a:xfrm>
            <a:off x="580646" y="1392150"/>
            <a:ext cx="7727682" cy="5210320"/>
            <a:chOff x="1239863" y="1184575"/>
            <a:chExt cx="7727682" cy="5210320"/>
          </a:xfrm>
        </p:grpSpPr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824" b="1844"/>
            <a:stretch/>
          </p:blipFill>
          <p:spPr>
            <a:xfrm>
              <a:off x="1239863" y="1184575"/>
              <a:ext cx="7727682" cy="5210320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B9BEC305-000E-C14C-8396-8AE5BEEA85D0}"/>
                </a:ext>
              </a:extLst>
            </p:cNvPr>
            <p:cNvSpPr txBox="1"/>
            <p:nvPr/>
          </p:nvSpPr>
          <p:spPr>
            <a:xfrm>
              <a:off x="1521221" y="1454700"/>
              <a:ext cx="223892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91440" tIns="0" rIns="91440" bIns="45720" rtlCol="0" anchor="t">
              <a:spAutoFit/>
            </a:bodyPr>
            <a:lstStyle/>
            <a:p>
              <a:pPr marL="0" marR="0" lvl="0" indent="0" algn="l" defTabSz="5561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Perspektive für Endausbau 2030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299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87342" y="218894"/>
            <a:ext cx="8605837" cy="4905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Highlights - FAIR Control Center (FAIR CC)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415338" y="6602470"/>
            <a:ext cx="728662" cy="2508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US" sz="1200" b="1" dirty="0" smtClean="0"/>
              <a:t>In accordance with the Campus Master Plan (CMP) the FAIR Control Center building will house the new Main Control Room (MCR) and scientific &amp; technical office workplaces.</a:t>
            </a:r>
          </a:p>
          <a:p>
            <a:pPr marL="0" indent="0" algn="just">
              <a:buFont typeface="Wingdings" charset="2"/>
              <a:buNone/>
            </a:pPr>
            <a:endParaRPr lang="de-DE" sz="1200" dirty="0" smtClean="0"/>
          </a:p>
          <a:p>
            <a:pPr marL="0" indent="0">
              <a:buFont typeface="Wingdings" charset="2"/>
              <a:buNone/>
            </a:pPr>
            <a:r>
              <a:rPr lang="de-DE" sz="1200" dirty="0" err="1" smtClean="0"/>
              <a:t>Use</a:t>
            </a:r>
            <a:r>
              <a:rPr lang="de-DE" sz="1200" dirty="0" smtClean="0"/>
              <a:t>:		MCR, </a:t>
            </a:r>
            <a:r>
              <a:rPr lang="de-DE" sz="1200" dirty="0" err="1" smtClean="0"/>
              <a:t>Visitor</a:t>
            </a:r>
            <a:r>
              <a:rPr lang="de-DE" sz="1200" dirty="0" smtClean="0"/>
              <a:t> </a:t>
            </a:r>
            <a:r>
              <a:rPr lang="de-DE" sz="1200" dirty="0" err="1" smtClean="0"/>
              <a:t>access</a:t>
            </a:r>
            <a:endParaRPr lang="de-DE" sz="1200" dirty="0" smtClean="0"/>
          </a:p>
          <a:p>
            <a:pPr marL="0" indent="0">
              <a:buFont typeface="Wingdings" charset="2"/>
              <a:buNone/>
            </a:pPr>
            <a:r>
              <a:rPr lang="de-DE" sz="1200" dirty="0" smtClean="0"/>
              <a:t>		206 Office </a:t>
            </a:r>
            <a:r>
              <a:rPr lang="de-DE" sz="1200" dirty="0" err="1" smtClean="0"/>
              <a:t>workplaces</a:t>
            </a:r>
            <a:endParaRPr lang="de-DE" sz="1200" dirty="0" smtClean="0"/>
          </a:p>
          <a:p>
            <a:pPr marL="0" indent="0">
              <a:buFont typeface="Wingdings" charset="2"/>
              <a:buNone/>
            </a:pPr>
            <a:r>
              <a:rPr lang="de-DE" sz="1200" dirty="0" smtClean="0"/>
              <a:t>		5 </a:t>
            </a:r>
            <a:r>
              <a:rPr lang="de-DE" sz="1200" dirty="0" err="1" smtClean="0"/>
              <a:t>levels</a:t>
            </a:r>
            <a:r>
              <a:rPr lang="de-DE" sz="1200" dirty="0"/>
              <a:t> </a:t>
            </a:r>
            <a:r>
              <a:rPr lang="de-DE" sz="1200" dirty="0" smtClean="0"/>
              <a:t>plus </a:t>
            </a:r>
            <a:r>
              <a:rPr lang="de-DE" sz="1200" dirty="0" err="1" smtClean="0"/>
              <a:t>one</a:t>
            </a:r>
            <a:r>
              <a:rPr lang="de-DE" sz="1200" dirty="0" smtClean="0"/>
              <a:t> </a:t>
            </a:r>
            <a:r>
              <a:rPr lang="de-DE" sz="1200" dirty="0" err="1" smtClean="0"/>
              <a:t>undergroud</a:t>
            </a:r>
            <a:r>
              <a:rPr lang="de-DE" sz="1200" dirty="0" smtClean="0"/>
              <a:t> </a:t>
            </a:r>
            <a:r>
              <a:rPr lang="de-DE" sz="1200" dirty="0" err="1" smtClean="0"/>
              <a:t>level</a:t>
            </a:r>
            <a:endParaRPr lang="de-DE" sz="1200" dirty="0" smtClean="0"/>
          </a:p>
          <a:p>
            <a:pPr marL="0" indent="0">
              <a:buFont typeface="Wingdings" charset="2"/>
              <a:buNone/>
            </a:pPr>
            <a:endParaRPr lang="de-DE" sz="1200" dirty="0" smtClean="0">
              <a:solidFill>
                <a:srgbClr val="0070C0"/>
              </a:solidFill>
            </a:endParaRPr>
          </a:p>
          <a:p>
            <a:pPr marL="0" indent="0">
              <a:buFont typeface="Wingdings" charset="2"/>
              <a:buNone/>
            </a:pPr>
            <a:r>
              <a:rPr lang="de-DE" sz="1200" dirty="0" err="1" smtClean="0"/>
              <a:t>Constr</a:t>
            </a:r>
            <a:r>
              <a:rPr lang="de-DE" sz="1200" dirty="0" smtClean="0"/>
              <a:t>. </a:t>
            </a:r>
            <a:r>
              <a:rPr lang="de-DE" sz="1200" dirty="0" err="1" smtClean="0"/>
              <a:t>period</a:t>
            </a:r>
            <a:r>
              <a:rPr lang="de-DE" sz="1200" dirty="0" smtClean="0"/>
              <a:t>:		Q2/2021 – </a:t>
            </a:r>
            <a:r>
              <a:rPr lang="de-DE" sz="1200" dirty="0" smtClean="0">
                <a:solidFill>
                  <a:schemeClr val="tx1"/>
                </a:solidFill>
              </a:rPr>
              <a:t>Q3/2025</a:t>
            </a:r>
          </a:p>
          <a:p>
            <a:pPr marL="0" indent="0">
              <a:buFont typeface="Wingdings" charset="2"/>
              <a:buNone/>
            </a:pPr>
            <a:endParaRPr lang="de-DE" sz="1200" dirty="0" smtClean="0">
              <a:solidFill>
                <a:schemeClr val="tx1"/>
              </a:solidFill>
            </a:endParaRPr>
          </a:p>
          <a:p>
            <a:pPr marL="0" indent="0">
              <a:buFont typeface="Wingdings" charset="2"/>
              <a:buNone/>
            </a:pPr>
            <a:r>
              <a:rPr lang="de-DE" sz="1200" dirty="0" smtClean="0">
                <a:solidFill>
                  <a:schemeClr val="tx1"/>
                </a:solidFill>
              </a:rPr>
              <a:t>Commissioning: 		Q4/2025</a:t>
            </a:r>
          </a:p>
          <a:p>
            <a:pPr marL="0" indent="0">
              <a:buFont typeface="Wingdings" charset="2"/>
              <a:buNone/>
            </a:pPr>
            <a:endParaRPr lang="de-DE" sz="1200" dirty="0" smtClean="0"/>
          </a:p>
          <a:p>
            <a:endParaRPr lang="de-DE" sz="1200" dirty="0" smtClean="0"/>
          </a:p>
          <a:p>
            <a:endParaRPr lang="de-DE" sz="1200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4727558" y="2158642"/>
            <a:ext cx="4150435" cy="2911198"/>
            <a:chOff x="1762630" y="2006839"/>
            <a:chExt cx="5630822" cy="3558335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3">
              <a:grayscl/>
              <a:lum/>
            </a:blip>
            <a:srcRect l="14697" t="49054" r="44417" b="14354"/>
            <a:stretch/>
          </p:blipFill>
          <p:spPr>
            <a:xfrm>
              <a:off x="1762630" y="2006839"/>
              <a:ext cx="5630822" cy="3558335"/>
            </a:xfrm>
            <a:prstGeom prst="rect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</p:pic>
        <p:grpSp>
          <p:nvGrpSpPr>
            <p:cNvPr id="12" name="Gruppieren 11"/>
            <p:cNvGrpSpPr/>
            <p:nvPr/>
          </p:nvGrpSpPr>
          <p:grpSpPr>
            <a:xfrm>
              <a:off x="3989666" y="3448144"/>
              <a:ext cx="2082991" cy="860639"/>
              <a:chOff x="3962400" y="3504086"/>
              <a:chExt cx="2777319" cy="1147519"/>
            </a:xfrm>
          </p:grpSpPr>
          <p:sp>
            <p:nvSpPr>
              <p:cNvPr id="13" name="Freihandform 12"/>
              <p:cNvSpPr/>
              <p:nvPr/>
            </p:nvSpPr>
            <p:spPr>
              <a:xfrm>
                <a:off x="3962400" y="3504086"/>
                <a:ext cx="1561681" cy="1147519"/>
              </a:xfrm>
              <a:custGeom>
                <a:avLst/>
                <a:gdLst>
                  <a:gd name="connsiteX0" fmla="*/ 0 w 793750"/>
                  <a:gd name="connsiteY0" fmla="*/ 0 h 577850"/>
                  <a:gd name="connsiteX1" fmla="*/ 793750 w 793750"/>
                  <a:gd name="connsiteY1" fmla="*/ 0 h 577850"/>
                  <a:gd name="connsiteX2" fmla="*/ 793750 w 793750"/>
                  <a:gd name="connsiteY2" fmla="*/ 577850 h 577850"/>
                  <a:gd name="connsiteX3" fmla="*/ 412750 w 793750"/>
                  <a:gd name="connsiteY3" fmla="*/ 577850 h 577850"/>
                  <a:gd name="connsiteX4" fmla="*/ 412750 w 793750"/>
                  <a:gd name="connsiteY4" fmla="*/ 533400 h 577850"/>
                  <a:gd name="connsiteX5" fmla="*/ 0 w 793750"/>
                  <a:gd name="connsiteY5" fmla="*/ 533400 h 577850"/>
                  <a:gd name="connsiteX6" fmla="*/ 0 w 793750"/>
                  <a:gd name="connsiteY6" fmla="*/ 0 h 577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3750" h="577850">
                    <a:moveTo>
                      <a:pt x="0" y="0"/>
                    </a:moveTo>
                    <a:lnTo>
                      <a:pt x="793750" y="0"/>
                    </a:lnTo>
                    <a:lnTo>
                      <a:pt x="793750" y="577850"/>
                    </a:lnTo>
                    <a:lnTo>
                      <a:pt x="412750" y="577850"/>
                    </a:lnTo>
                    <a:lnTo>
                      <a:pt x="412750" y="533400"/>
                    </a:lnTo>
                    <a:lnTo>
                      <a:pt x="0" y="533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0000">
                  <a:alpha val="80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600"/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4308440" y="3888112"/>
                <a:ext cx="2431279" cy="556730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 lIns="68580" tIns="34290" rIns="68580" bIns="34290" rtlCol="0" anchor="t">
                <a:spAutoFit/>
              </a:bodyPr>
              <a:lstStyle/>
              <a:p>
                <a:pPr algn="l"/>
                <a:r>
                  <a:rPr lang="de-DE" sz="1000" b="1" dirty="0" smtClean="0">
                    <a:solidFill>
                      <a:schemeClr val="bg1"/>
                    </a:solidFill>
                  </a:rPr>
                  <a:t>FCC</a:t>
                </a:r>
                <a:endParaRPr lang="de-DE" sz="10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76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87342" y="218894"/>
            <a:ext cx="8605837" cy="490538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FAIR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Highlights - FAIR Control Center (FAIR CC)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415338" y="6602470"/>
            <a:ext cx="728662" cy="250825"/>
          </a:xfrm>
        </p:spPr>
        <p:txBody>
          <a:bodyPr/>
          <a:lstStyle/>
          <a:p>
            <a:pPr>
              <a:defRPr/>
            </a:pPr>
            <a:fld id="{EA060780-A5A7-4142-9B37-9DDEF383F355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34" name="Grafik 33" descr="C:\Users\swelker\AppData\Local\Microsoft\Windows\INetCache\Content.Word\20240418_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1"/>
          <a:stretch/>
        </p:blipFill>
        <p:spPr bwMode="auto">
          <a:xfrm>
            <a:off x="84563" y="1510257"/>
            <a:ext cx="6282742" cy="4577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646" y="4220988"/>
            <a:ext cx="2496846" cy="1872634"/>
          </a:xfrm>
          <a:prstGeom prst="rect">
            <a:avLst/>
          </a:prstGeom>
        </p:spPr>
      </p:pic>
      <p:pic>
        <p:nvPicPr>
          <p:cNvPr id="39" name="Grafik 38" descr="C:\Users\swelker\AppData\Local\Microsoft\Windows\INetCache\Content.Word\20240418_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8" r="10216"/>
          <a:stretch/>
        </p:blipFill>
        <p:spPr bwMode="auto">
          <a:xfrm rot="5400000">
            <a:off x="6548018" y="1376636"/>
            <a:ext cx="2187616" cy="249098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Rechteck 39"/>
          <p:cNvSpPr/>
          <p:nvPr/>
        </p:nvSpPr>
        <p:spPr>
          <a:xfrm>
            <a:off x="113591" y="6193602"/>
            <a:ext cx="8896218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buClr>
                <a:srgbClr val="FF9933"/>
              </a:buClr>
            </a:pPr>
            <a:r>
              <a:rPr lang="en-GB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View on the north and south facade								View on the main entrance</a:t>
            </a:r>
            <a:endParaRPr lang="en-GB" sz="16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6421646" y="3799185"/>
            <a:ext cx="274908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buClr>
                <a:srgbClr val="FF9933"/>
              </a:buClr>
            </a:pPr>
            <a:r>
              <a:rPr lang="en-GB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View on the façade in the MCR</a:t>
            </a:r>
            <a:endParaRPr lang="en-GB" sz="16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14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fair-gsi-folienmaster_2017_onering</Template>
  <TotalTime>0</TotalTime>
  <Words>1166</Words>
  <Application>Microsoft Office PowerPoint</Application>
  <PresentationFormat>Bildschirmpräsentation (4:3)</PresentationFormat>
  <Paragraphs>495</Paragraphs>
  <Slides>31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5" baseType="lpstr">
      <vt:lpstr>Arial</vt:lpstr>
      <vt:lpstr>Calibri</vt:lpstr>
      <vt:lpstr>Wingdings</vt:lpstr>
      <vt:lpstr>fair-gsi-folienmaster_2017_onering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Campus Master Plan - Infrastructure</vt:lpstr>
      <vt:lpstr>FAIR Highlights - FAIR Control Center (FAIR CC)</vt:lpstr>
      <vt:lpstr>FAIR Highlights - FAIR Control Center (FAIR CC)</vt:lpstr>
      <vt:lpstr>PowerPoint-Präsentation</vt:lpstr>
      <vt:lpstr>PowerPoint-Präsentation</vt:lpstr>
      <vt:lpstr>FAIR Highlights - SIS100</vt:lpstr>
      <vt:lpstr>PowerPoint-Präsentation</vt:lpstr>
      <vt:lpstr>FAIR Highlights - SIS100</vt:lpstr>
      <vt:lpstr>FAIR Highlights - HEBT</vt:lpstr>
      <vt:lpstr>FAIR Highlights - Cryo Facility </vt:lpstr>
      <vt:lpstr>FAIR Highlights - Compressor room</vt:lpstr>
      <vt:lpstr>FAIR Highlights - Storage and Logistics </vt:lpstr>
      <vt:lpstr>FAIR Highlights - Civil</vt:lpstr>
      <vt:lpstr>FAIR Highlights - Technical Building Installation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Bogusch, Cora</dc:creator>
  <cp:lastModifiedBy>Blaurock, Joerg</cp:lastModifiedBy>
  <cp:revision>649</cp:revision>
  <dcterms:created xsi:type="dcterms:W3CDTF">2017-07-10T10:38:53Z</dcterms:created>
  <dcterms:modified xsi:type="dcterms:W3CDTF">2024-04-25T19:10:33Z</dcterms:modified>
</cp:coreProperties>
</file>