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76" r:id="rId2"/>
    <p:sldId id="258" r:id="rId3"/>
    <p:sldId id="259" r:id="rId4"/>
    <p:sldId id="271" r:id="rId5"/>
    <p:sldId id="274" r:id="rId6"/>
    <p:sldId id="277" r:id="rId7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29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333333"/>
    <a:srgbClr val="EAEAEA"/>
    <a:srgbClr val="FDBB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29" autoAdjust="0"/>
    <p:restoredTop sz="94655" autoAdjust="0"/>
  </p:normalViewPr>
  <p:slideViewPr>
    <p:cSldViewPr snapToGrid="0" snapToObjects="1">
      <p:cViewPr varScale="1">
        <p:scale>
          <a:sx n="149" d="100"/>
          <a:sy n="149" d="100"/>
        </p:scale>
        <p:origin x="144" y="108"/>
      </p:cViewPr>
      <p:guideLst>
        <p:guide orient="horz" pos="152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51660-0934-124D-A4B3-496C7F320307}" type="datetimeFigureOut">
              <a:rPr lang="de-DE" smtClean="0"/>
              <a:t>25.04.2024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A3EDE-7EBB-0F4A-80C2-34DB9D2E2E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215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828EF-C252-394A-93BF-1C478CFA0896}" type="datetimeFigureOut">
              <a:rPr lang="de-DE" smtClean="0"/>
              <a:t>25.04.2024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02386-BEE7-5D4D-B4E7-4BB579C478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019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7040B52E-6118-F844-8FBE-85B6AFDC9E2A}"/>
              </a:ext>
            </a:extLst>
          </p:cNvPr>
          <p:cNvGrpSpPr/>
          <p:nvPr userDrawn="1"/>
        </p:nvGrpSpPr>
        <p:grpSpPr>
          <a:xfrm>
            <a:off x="1502578" y="976199"/>
            <a:ext cx="7426269" cy="3877686"/>
            <a:chOff x="1502578" y="976199"/>
            <a:chExt cx="7426269" cy="3877686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3FAB316F-95F1-6040-AB6B-EF23A5D58FAF}"/>
                </a:ext>
              </a:extLst>
            </p:cNvPr>
            <p:cNvSpPr/>
            <p:nvPr userDrawn="1"/>
          </p:nvSpPr>
          <p:spPr>
            <a:xfrm>
              <a:off x="7781365" y="3854824"/>
              <a:ext cx="1147482" cy="9990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/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9DE39F29-B8C0-C64D-ADFE-A8AFF963CB1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02578" y="976199"/>
              <a:ext cx="6099496" cy="3877686"/>
            </a:xfrm>
            <a:prstGeom prst="rect">
              <a:avLst/>
            </a:prstGeom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51529" y="2738074"/>
            <a:ext cx="4303059" cy="584900"/>
          </a:xfrm>
        </p:spPr>
        <p:txBody>
          <a:bodyPr anchor="b" anchorCtr="0">
            <a:noAutofit/>
          </a:bodyPr>
          <a:lstStyle>
            <a:lvl1pPr algn="ctr">
              <a:defRPr sz="2400">
                <a:solidFill>
                  <a:srgbClr val="666666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51529" y="3322973"/>
            <a:ext cx="4303060" cy="531851"/>
          </a:xfr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404091" y="4987636"/>
            <a:ext cx="3371273" cy="155864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</p:spTree>
    <p:extLst>
      <p:ext uri="{BB962C8B-B14F-4D97-AF65-F5344CB8AC3E}">
        <p14:creationId xmlns:p14="http://schemas.microsoft.com/office/powerpoint/2010/main" val="240993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8" y="230397"/>
            <a:ext cx="6700979" cy="590668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23547" y="4914483"/>
            <a:ext cx="82528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r>
              <a:rPr lang="de-DE"/>
              <a:t>31.03.14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1" y="4920459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Name/Vortragstitel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7664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7099001" y="4914483"/>
            <a:ext cx="84983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r>
              <a:rPr lang="de-DE"/>
              <a:t>31.03.14</a:t>
            </a:r>
            <a:endParaRPr lang="de-DE" dirty="0"/>
          </a:p>
        </p:txBody>
      </p:sp>
      <p:sp>
        <p:nvSpPr>
          <p:cNvPr id="9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1" y="4920459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Name/Vortragstitel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602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099001" y="4914483"/>
            <a:ext cx="84983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r>
              <a:rPr lang="de-DE"/>
              <a:t>31.03.14</a:t>
            </a:r>
            <a:endParaRPr lang="de-DE" dirty="0"/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1" y="4920459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Name/Vortragstitel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9792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Gerade Verbindung 26">
            <a:extLst>
              <a:ext uri="{FF2B5EF4-FFF2-40B4-BE49-F238E27FC236}">
                <a16:creationId xmlns:a16="http://schemas.microsoft.com/office/drawing/2014/main" id="{943494DA-FA9D-1447-B70B-2896FD77F5D0}"/>
              </a:ext>
            </a:extLst>
          </p:cNvPr>
          <p:cNvCxnSpPr/>
          <p:nvPr userDrawn="1"/>
        </p:nvCxnSpPr>
        <p:spPr>
          <a:xfrm>
            <a:off x="0" y="5049583"/>
            <a:ext cx="9144000" cy="0"/>
          </a:xfrm>
          <a:prstGeom prst="line">
            <a:avLst/>
          </a:prstGeom>
          <a:ln w="2032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Bild 6" descr="GSI_Logo_rgb.png">
            <a:extLst>
              <a:ext uri="{FF2B5EF4-FFF2-40B4-BE49-F238E27FC236}">
                <a16:creationId xmlns:a16="http://schemas.microsoft.com/office/drawing/2014/main" id="{0E0D4DB1-EEDA-A644-B002-75EBF9968E0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839" y="363875"/>
            <a:ext cx="1129081" cy="376361"/>
          </a:xfrm>
          <a:prstGeom prst="rect">
            <a:avLst/>
          </a:prstGeom>
        </p:spPr>
      </p:pic>
      <p:cxnSp>
        <p:nvCxnSpPr>
          <p:cNvPr id="23" name="Gerade Verbindung 22">
            <a:extLst>
              <a:ext uri="{FF2B5EF4-FFF2-40B4-BE49-F238E27FC236}">
                <a16:creationId xmlns:a16="http://schemas.microsoft.com/office/drawing/2014/main" id="{2AC6B5F8-0827-6645-B5C9-ED4385971D8F}"/>
              </a:ext>
            </a:extLst>
          </p:cNvPr>
          <p:cNvCxnSpPr/>
          <p:nvPr userDrawn="1"/>
        </p:nvCxnSpPr>
        <p:spPr>
          <a:xfrm>
            <a:off x="0" y="826224"/>
            <a:ext cx="9144000" cy="0"/>
          </a:xfrm>
          <a:prstGeom prst="line">
            <a:avLst/>
          </a:prstGeom>
          <a:ln w="2032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hteck 23">
            <a:extLst>
              <a:ext uri="{FF2B5EF4-FFF2-40B4-BE49-F238E27FC236}">
                <a16:creationId xmlns:a16="http://schemas.microsoft.com/office/drawing/2014/main" id="{CC9BBC89-C94F-2342-BFB0-0C52DC04C485}"/>
              </a:ext>
            </a:extLst>
          </p:cNvPr>
          <p:cNvSpPr>
            <a:spLocks/>
          </p:cNvSpPr>
          <p:nvPr userDrawn="1"/>
        </p:nvSpPr>
        <p:spPr>
          <a:xfrm>
            <a:off x="-1" y="727074"/>
            <a:ext cx="201600" cy="201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5E807027-043F-224A-B8A1-2EA6FD7AA9B7}"/>
              </a:ext>
            </a:extLst>
          </p:cNvPr>
          <p:cNvSpPr>
            <a:spLocks/>
          </p:cNvSpPr>
          <p:nvPr userDrawn="1"/>
        </p:nvSpPr>
        <p:spPr>
          <a:xfrm>
            <a:off x="-1" y="4949824"/>
            <a:ext cx="203277" cy="203277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17635" y="1088015"/>
            <a:ext cx="8420176" cy="36776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15792" y="4914482"/>
            <a:ext cx="74489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435270" y="4950517"/>
            <a:ext cx="3527133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50" dirty="0">
                <a:solidFill>
                  <a:srgbClr val="333333"/>
                </a:solidFill>
                <a:latin typeface="Arial"/>
                <a:cs typeface="Arial"/>
              </a:rPr>
              <a:t>GSI Helmholtzzentrum für Schwerionenforschung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17638" y="231075"/>
            <a:ext cx="6129236" cy="5906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51256" y="4914482"/>
            <a:ext cx="84837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333333"/>
                </a:solidFill>
              </a:defRPr>
            </a:lvl1pPr>
          </a:lstStyle>
          <a:p>
            <a:r>
              <a:rPr lang="de-DE"/>
              <a:t>31.03.14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013201" y="4920458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Name/Vortragstitel</a:t>
            </a:r>
            <a:endParaRPr lang="de-DE" dirty="0"/>
          </a:p>
        </p:txBody>
      </p:sp>
      <p:pic>
        <p:nvPicPr>
          <p:cNvPr id="13" name="Bild 12" descr="FAIR_Logo_rgb.png">
            <a:extLst>
              <a:ext uri="{FF2B5EF4-FFF2-40B4-BE49-F238E27FC236}">
                <a16:creationId xmlns:a16="http://schemas.microsoft.com/office/drawing/2014/main" id="{6EBF7B64-1F60-354C-83F5-CFA893F204B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0829" y="206825"/>
            <a:ext cx="775055" cy="64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8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hf sldNum="0" hdr="0" ftr="0" dt="0"/>
  <p:txStyles>
    <p:titleStyle>
      <a:lvl1pPr algn="l" defTabSz="342900" rtl="0" eaLnBrk="1" latinLnBrk="0" hangingPunct="1">
        <a:spcBef>
          <a:spcPct val="0"/>
        </a:spcBef>
        <a:buNone/>
        <a:defRPr sz="18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1pPr>
      <a:lvl2pPr marL="557213" indent="-214313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500" kern="1200">
          <a:solidFill>
            <a:srgbClr val="333333"/>
          </a:solidFill>
          <a:latin typeface="Arial"/>
          <a:ea typeface="+mn-ea"/>
          <a:cs typeface="Arial"/>
        </a:defRPr>
      </a:lvl2pPr>
      <a:lvl3pPr marL="8572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350" kern="1200">
          <a:solidFill>
            <a:srgbClr val="333333"/>
          </a:solidFill>
          <a:latin typeface="Arial"/>
          <a:ea typeface="+mn-ea"/>
          <a:cs typeface="Arial"/>
        </a:defRPr>
      </a:lvl3pPr>
      <a:lvl4pPr marL="12001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200" kern="1200">
          <a:solidFill>
            <a:srgbClr val="333333"/>
          </a:solidFill>
          <a:latin typeface="Arial"/>
          <a:ea typeface="+mn-ea"/>
          <a:cs typeface="Arial"/>
        </a:defRPr>
      </a:lvl4pPr>
      <a:lvl5pPr marL="15430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050" kern="1200">
          <a:solidFill>
            <a:srgbClr val="333333"/>
          </a:solidFill>
          <a:latin typeface="Arial"/>
          <a:ea typeface="+mn-ea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ortechceramics.com/products/ceramic-bearings/full-ceramic-bearings/full-ceramic-deep-groove-ball-bearings/6811-full-ceramic-bearings-55x72x9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rtechceramics.com/products/ceramic-bearings/full-ceramic-bearings/full-ceramic-deep-groove-ball-bearings/6811-full-ceramic-bearings-55x72x9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350053" y="2450222"/>
            <a:ext cx="4068416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Support for realizing a new magnetic field measurement systems</a:t>
            </a:r>
          </a:p>
          <a:p>
            <a:pPr algn="ctr"/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P. Spiller, A. Szwangruber, C. Roux, S. Russenschuck</a:t>
            </a:r>
            <a:endParaRPr lang="de-DE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36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049" y="136411"/>
            <a:ext cx="6700979" cy="415763"/>
          </a:xfrm>
        </p:spPr>
        <p:txBody>
          <a:bodyPr/>
          <a:lstStyle/>
          <a:p>
            <a:r>
              <a:rPr lang="en-GB" b="0" dirty="0"/>
              <a:t>S.C. Quadrupole Units for FAIR SIS100</a:t>
            </a:r>
          </a:p>
        </p:txBody>
      </p:sp>
      <p:pic>
        <p:nvPicPr>
          <p:cNvPr id="4" name="Grafik 3"/>
          <p:cNvPicPr/>
          <p:nvPr/>
        </p:nvPicPr>
        <p:blipFill rotWithShape="1">
          <a:blip r:embed="rId2"/>
          <a:srcRect l="1409" t="5464" b="6032"/>
          <a:stretch/>
        </p:blipFill>
        <p:spPr bwMode="auto">
          <a:xfrm>
            <a:off x="5877633" y="1047954"/>
            <a:ext cx="2646030" cy="1117245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7200648" y="2084561"/>
            <a:ext cx="1560042" cy="21544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800" i="1" dirty="0">
                <a:solidFill>
                  <a:schemeClr val="accent1">
                    <a:lumMod val="50000"/>
                  </a:schemeClr>
                </a:solidFill>
              </a:rPr>
              <a:t>quadrupole units (BQD,SF1H)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2</a:t>
            </a:fld>
            <a:endParaRPr lang="de-DE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028" y="3049057"/>
            <a:ext cx="2138068" cy="1603552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207049" y="1033929"/>
            <a:ext cx="47801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2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s.c.</a:t>
            </a:r>
            <a:r>
              <a:rPr lang="en-GB" sz="1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quadrupole units is a Russian contribution to FAIR.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collaboration has been interrupted with the start of the Ukraine crisis in March 2022.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Considering the fact that FAIR and JINR are both international organizations, the collaboration has been re-established in December 2023 after the approval of the German export control, ministries and authorities.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Production and cold testing of the </a:t>
            </a:r>
            <a:r>
              <a:rPr lang="en-GB" sz="12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s.c.</a:t>
            </a:r>
            <a:r>
              <a:rPr lang="en-GB" sz="1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Quadrupole Units are carried out by JINR, </a:t>
            </a:r>
            <a:r>
              <a:rPr lang="en-GB" sz="12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Dubna</a:t>
            </a:r>
            <a:r>
              <a:rPr lang="en-GB" sz="1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→ critical path for SIS100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GB" sz="1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 B has been developed and established with contracting of four prototype units with Bilfinger, including the manufacturing of all tooling required for a potential series production.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FAT and SAT are assumed to be completed until end (latest) of 2025.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Qualification (SAT) of quadrupole units from industrial production will be carried out at the GSI series test facility (STF).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testing equipment </a:t>
            </a:r>
            <a:r>
              <a:rPr lang="en-GB" sz="1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(rotating coil probes, stretched wire system, control and data acquisition systems) </a:t>
            </a:r>
            <a:r>
              <a:rPr lang="en-GB" sz="1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be developed and set-up shall serve a potential series production in industry.</a:t>
            </a:r>
          </a:p>
          <a:p>
            <a:endParaRPr lang="en-GB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7216534" y="4739900"/>
            <a:ext cx="1598515" cy="21544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800" i="1" dirty="0">
                <a:solidFill>
                  <a:schemeClr val="accent1">
                    <a:lumMod val="50000"/>
                  </a:schemeClr>
                </a:solidFill>
              </a:rPr>
              <a:t>Series test facility (STF) at GSI</a:t>
            </a:r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2008" r="-1398"/>
          <a:stretch/>
        </p:blipFill>
        <p:spPr>
          <a:xfrm>
            <a:off x="4937846" y="2252490"/>
            <a:ext cx="2590360" cy="1505844"/>
          </a:xfrm>
          <a:prstGeom prst="rect">
            <a:avLst/>
          </a:prstGeom>
        </p:spPr>
      </p:pic>
      <p:cxnSp>
        <p:nvCxnSpPr>
          <p:cNvPr id="6" name="Gerader Verbinder 5"/>
          <p:cNvCxnSpPr/>
          <p:nvPr/>
        </p:nvCxnSpPr>
        <p:spPr>
          <a:xfrm flipV="1">
            <a:off x="290086" y="2806262"/>
            <a:ext cx="4697149" cy="6306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228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8342" y="101678"/>
            <a:ext cx="6700979" cy="451650"/>
          </a:xfrm>
        </p:spPr>
        <p:txBody>
          <a:bodyPr/>
          <a:lstStyle/>
          <a:p>
            <a:r>
              <a:rPr lang="en-GB" b="0" dirty="0"/>
              <a:t>Steps towards Quadrupole Unit Testing at GSI</a:t>
            </a:r>
          </a:p>
        </p:txBody>
      </p:sp>
      <p:sp>
        <p:nvSpPr>
          <p:cNvPr id="10" name="Ellipse 9"/>
          <p:cNvSpPr/>
          <p:nvPr/>
        </p:nvSpPr>
        <p:spPr>
          <a:xfrm>
            <a:off x="8207915" y="3188959"/>
            <a:ext cx="166254" cy="197574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8" name="Rechteck 17"/>
          <p:cNvSpPr/>
          <p:nvPr/>
        </p:nvSpPr>
        <p:spPr>
          <a:xfrm>
            <a:off x="275281" y="1301937"/>
            <a:ext cx="4120883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8288" indent="-179388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100" dirty="0"/>
              <a:t>test cryostats for QD-units</a:t>
            </a:r>
          </a:p>
          <a:p>
            <a:pPr marL="268288" indent="-179388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100" dirty="0"/>
              <a:t>bench and tooling for a fast mounting of the cold mass into the test cryostat (preparation towards series testing)</a:t>
            </a:r>
          </a:p>
          <a:p>
            <a:pPr marL="268288" indent="-179388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100" dirty="0"/>
              <a:t>systems for magnetic field measurements</a:t>
            </a:r>
          </a:p>
          <a:p>
            <a:pPr marL="268288" indent="-179388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100" dirty="0"/>
              <a:t>anti-cryostat for magnetic field measurements</a:t>
            </a:r>
          </a:p>
          <a:p>
            <a:pPr marL="268288" indent="-179388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100" dirty="0"/>
              <a:t>optimisation of the existing testing infrastructure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33" b="24950"/>
          <a:stretch/>
        </p:blipFill>
        <p:spPr>
          <a:xfrm>
            <a:off x="5238134" y="1979783"/>
            <a:ext cx="3604822" cy="1209176"/>
          </a:xfrm>
          <a:prstGeom prst="rect">
            <a:avLst/>
          </a:prstGeom>
        </p:spPr>
      </p:pic>
      <p:pic>
        <p:nvPicPr>
          <p:cNvPr id="8" name="Inhaltsplatzhalter 7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2" r="1972" b="2677"/>
          <a:stretch/>
        </p:blipFill>
        <p:spPr>
          <a:xfrm>
            <a:off x="4503374" y="992274"/>
            <a:ext cx="2440037" cy="1331641"/>
          </a:xfrm>
        </p:spPr>
      </p:pic>
      <p:sp>
        <p:nvSpPr>
          <p:cNvPr id="25" name="Rechteck 24"/>
          <p:cNvSpPr/>
          <p:nvPr/>
        </p:nvSpPr>
        <p:spPr>
          <a:xfrm>
            <a:off x="218342" y="992274"/>
            <a:ext cx="4456752" cy="275836"/>
          </a:xfrm>
          <a:prstGeom prst="rect">
            <a:avLst/>
          </a:prstGeom>
          <a:noFill/>
        </p:spPr>
        <p:txBody>
          <a:bodyPr wrap="square" tIns="36000" bIns="36000">
            <a:spAutoFit/>
          </a:bodyPr>
          <a:lstStyle/>
          <a:p>
            <a:pPr marL="90487">
              <a:lnSpc>
                <a:spcPct val="110000"/>
              </a:lnSpc>
              <a:spcBef>
                <a:spcPts val="300"/>
              </a:spcBef>
            </a:pPr>
            <a:r>
              <a:rPr lang="en-GB" sz="1200" u="sng" dirty="0"/>
              <a:t>Required upgrade of the existing series test facility (STF):</a:t>
            </a:r>
          </a:p>
        </p:txBody>
      </p:sp>
      <p:sp>
        <p:nvSpPr>
          <p:cNvPr id="26" name="Rechteck 25"/>
          <p:cNvSpPr/>
          <p:nvPr/>
        </p:nvSpPr>
        <p:spPr>
          <a:xfrm>
            <a:off x="218342" y="3041838"/>
            <a:ext cx="4120883" cy="275836"/>
          </a:xfrm>
          <a:prstGeom prst="rect">
            <a:avLst/>
          </a:prstGeom>
          <a:noFill/>
        </p:spPr>
        <p:txBody>
          <a:bodyPr wrap="square" tIns="36000" bIns="36000">
            <a:spAutoFit/>
          </a:bodyPr>
          <a:lstStyle/>
          <a:p>
            <a:pPr marL="90487">
              <a:lnSpc>
                <a:spcPct val="110000"/>
              </a:lnSpc>
              <a:spcBef>
                <a:spcPts val="300"/>
              </a:spcBef>
            </a:pPr>
            <a:r>
              <a:rPr lang="en-GB" sz="1200" u="sng" dirty="0"/>
              <a:t>Procurement strategy: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270237" y="3351501"/>
            <a:ext cx="4120883" cy="105413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</a:bodyPr>
          <a:lstStyle/>
          <a:p>
            <a:pPr marL="260350" indent="-169863">
              <a:lnSpc>
                <a:spcPct val="11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000" dirty="0"/>
              <a:t>Test cryostats and installation benches  - design and production in industry</a:t>
            </a:r>
          </a:p>
          <a:p>
            <a:pPr marL="260350" indent="-169863">
              <a:lnSpc>
                <a:spcPct val="110000"/>
              </a:lnSpc>
              <a:spcBef>
                <a:spcPts val="300"/>
              </a:spcBef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000" b="1" dirty="0"/>
              <a:t>Systems for magnetic field measurements - design and procurement and implementation with support from CERN.</a:t>
            </a:r>
          </a:p>
          <a:p>
            <a:pPr marL="260350" indent="-169863">
              <a:lnSpc>
                <a:spcPct val="110000"/>
              </a:lnSpc>
              <a:spcBef>
                <a:spcPts val="600"/>
              </a:spcBef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000" dirty="0"/>
              <a:t>Components for the infrastructure upgrade – GSI (SCM, CRY)</a:t>
            </a:r>
          </a:p>
        </p:txBody>
      </p:sp>
      <p:sp>
        <p:nvSpPr>
          <p:cNvPr id="29" name="Rechteck 28"/>
          <p:cNvSpPr/>
          <p:nvPr/>
        </p:nvSpPr>
        <p:spPr>
          <a:xfrm>
            <a:off x="7451562" y="2770664"/>
            <a:ext cx="18452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Quadrupole units on a test girder. Courtesy </a:t>
            </a:r>
            <a:r>
              <a:rPr lang="en-US" sz="800" dirty="0" err="1"/>
              <a:t>Cryoworld</a:t>
            </a:r>
            <a:r>
              <a:rPr lang="en-US" sz="800" dirty="0"/>
              <a:t>.</a:t>
            </a:r>
            <a:endParaRPr lang="de-DE" sz="800" dirty="0"/>
          </a:p>
        </p:txBody>
      </p:sp>
      <p:sp>
        <p:nvSpPr>
          <p:cNvPr id="31" name="Rechteck 30"/>
          <p:cNvSpPr/>
          <p:nvPr/>
        </p:nvSpPr>
        <p:spPr>
          <a:xfrm>
            <a:off x="6974262" y="943274"/>
            <a:ext cx="21697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Test cryostat with quadrupole units on a test girder. Design study at </a:t>
            </a:r>
            <a:r>
              <a:rPr lang="en-US" sz="800" dirty="0" err="1"/>
              <a:t>Cryoworld</a:t>
            </a:r>
            <a:r>
              <a:rPr lang="en-US" sz="800" dirty="0"/>
              <a:t>. Courtesy </a:t>
            </a:r>
            <a:r>
              <a:rPr lang="en-US" sz="800" dirty="0" err="1"/>
              <a:t>Cryoworld</a:t>
            </a:r>
            <a:r>
              <a:rPr lang="en-US" sz="800" dirty="0"/>
              <a:t>.</a:t>
            </a:r>
            <a:endParaRPr lang="de-DE" sz="800" dirty="0"/>
          </a:p>
        </p:txBody>
      </p:sp>
      <p:pic>
        <p:nvPicPr>
          <p:cNvPr id="34" name="Grafik 24">
            <a:extLst>
              <a:ext uri="{FF2B5EF4-FFF2-40B4-BE49-F238E27FC236}">
                <a16:creationId xmlns:a16="http://schemas.microsoft.com/office/drawing/2014/main" id="{B1359B5A-EFEA-4681-802A-3AA18ED601F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3" t="9797" r="710"/>
          <a:stretch/>
        </p:blipFill>
        <p:spPr>
          <a:xfrm>
            <a:off x="5923825" y="3700173"/>
            <a:ext cx="1178131" cy="831028"/>
          </a:xfrm>
          <a:prstGeom prst="rect">
            <a:avLst/>
          </a:prstGeom>
        </p:spPr>
      </p:pic>
      <p:sp>
        <p:nvSpPr>
          <p:cNvPr id="35" name="Textfeld 1">
            <a:extLst>
              <a:ext uri="{FF2B5EF4-FFF2-40B4-BE49-F238E27FC236}">
                <a16:creationId xmlns:a16="http://schemas.microsoft.com/office/drawing/2014/main" id="{504F9451-C275-4F6E-9ABA-4425BFA3624D}"/>
              </a:ext>
            </a:extLst>
          </p:cNvPr>
          <p:cNvSpPr txBox="1"/>
          <p:nvPr/>
        </p:nvSpPr>
        <p:spPr>
          <a:xfrm>
            <a:off x="6099651" y="4615414"/>
            <a:ext cx="29170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Stretched wire system SSW6, magnetic axis measurements FAIR Super-FRS </a:t>
            </a:r>
            <a:r>
              <a:rPr lang="en-US" sz="800" dirty="0" err="1"/>
              <a:t>multiplets</a:t>
            </a:r>
            <a:r>
              <a:rPr lang="en-US" sz="800" dirty="0"/>
              <a:t>. Courtesy </a:t>
            </a:r>
            <a:r>
              <a:rPr lang="en-US" sz="800" dirty="0" err="1"/>
              <a:t>P.Kosek</a:t>
            </a:r>
            <a:endParaRPr lang="de-DE" sz="800" dirty="0"/>
          </a:p>
        </p:txBody>
      </p:sp>
      <p:pic>
        <p:nvPicPr>
          <p:cNvPr id="36" name="Content Placeholder 4" descr="A picture containing equipment&#10;&#10;Description automatically generated">
            <a:extLst>
              <a:ext uri="{FF2B5EF4-FFF2-40B4-BE49-F238E27FC236}">
                <a16:creationId xmlns:a16="http://schemas.microsoft.com/office/drawing/2014/main" id="{7B9DE6DC-C1E4-4378-A15B-75DE082A1A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742" y="3394906"/>
            <a:ext cx="858452" cy="152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242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47487"/>
              </p:ext>
            </p:extLst>
          </p:nvPr>
        </p:nvGraphicFramePr>
        <p:xfrm>
          <a:off x="190430" y="2240856"/>
          <a:ext cx="4365484" cy="252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2742">
                  <a:extLst>
                    <a:ext uri="{9D8B030D-6E8A-4147-A177-3AD203B41FA5}">
                      <a16:colId xmlns:a16="http://schemas.microsoft.com/office/drawing/2014/main" val="1628287310"/>
                    </a:ext>
                  </a:extLst>
                </a:gridCol>
                <a:gridCol w="2182742">
                  <a:extLst>
                    <a:ext uri="{9D8B030D-6E8A-4147-A177-3AD203B41FA5}">
                      <a16:colId xmlns:a16="http://schemas.microsoft.com/office/drawing/2014/main" val="3635959275"/>
                    </a:ext>
                  </a:extLst>
                </a:gridCol>
              </a:tblGrid>
              <a:tr h="33039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GSI</a:t>
                      </a:r>
                    </a:p>
                  </a:txBody>
                  <a:tcPr marT="108000" marB="108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CERN</a:t>
                      </a:r>
                    </a:p>
                  </a:txBody>
                  <a:tcPr marT="108000" marB="108000"/>
                </a:tc>
                <a:extLst>
                  <a:ext uri="{0D108BD9-81ED-4DB2-BD59-A6C34878D82A}">
                    <a16:rowId xmlns:a16="http://schemas.microsoft.com/office/drawing/2014/main" val="3749286044"/>
                  </a:ext>
                </a:extLst>
              </a:tr>
              <a:tr h="461647">
                <a:tc gridSpan="2">
                  <a:txBody>
                    <a:bodyPr/>
                    <a:lstStyle/>
                    <a:p>
                      <a:pPr algn="ctr"/>
                      <a:r>
                        <a:rPr lang="en-GB" sz="1050" dirty="0"/>
                        <a:t>System development (in particular for the FFMM software (controls, DAQ) based on the CERN-</a:t>
                      </a:r>
                      <a:r>
                        <a:rPr lang="en-US" sz="1050" dirty="0"/>
                        <a:t>SSW5 design </a:t>
                      </a:r>
                      <a:endParaRPr lang="en-GB" sz="1050" dirty="0"/>
                    </a:p>
                  </a:txBody>
                  <a:tcPr marT="108000" marB="108000"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T="108000" marB="108000"/>
                </a:tc>
                <a:extLst>
                  <a:ext uri="{0D108BD9-81ED-4DB2-BD59-A6C34878D82A}">
                    <a16:rowId xmlns:a16="http://schemas.microsoft.com/office/drawing/2014/main" val="3942944009"/>
                  </a:ext>
                </a:extLst>
              </a:tr>
              <a:tr h="330397"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Hardware procurement </a:t>
                      </a:r>
                    </a:p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/>
                        <a:t>~ 170.000 € </a:t>
                      </a:r>
                    </a:p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/>
                        <a:t>(if integrators are available)</a:t>
                      </a:r>
                    </a:p>
                  </a:txBody>
                  <a:tcPr marT="108000" marB="108000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Training of GSI personnel</a:t>
                      </a:r>
                    </a:p>
                  </a:txBody>
                  <a:tcPr marT="108000" marB="108000"/>
                </a:tc>
                <a:extLst>
                  <a:ext uri="{0D108BD9-81ED-4DB2-BD59-A6C34878D82A}">
                    <a16:rowId xmlns:a16="http://schemas.microsoft.com/office/drawing/2014/main" val="1723538118"/>
                  </a:ext>
                </a:extLst>
              </a:tr>
              <a:tr h="323835">
                <a:tc gridSpan="2"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/>
                        <a:t>Final assembly and commissioning of the system</a:t>
                      </a:r>
                    </a:p>
                  </a:txBody>
                  <a:tcPr marT="108000" marB="108000"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T="108000" marB="108000"/>
                </a:tc>
                <a:extLst>
                  <a:ext uri="{0D108BD9-81ED-4DB2-BD59-A6C34878D82A}">
                    <a16:rowId xmlns:a16="http://schemas.microsoft.com/office/drawing/2014/main" val="3133976655"/>
                  </a:ext>
                </a:extLst>
              </a:tr>
              <a:tr h="461647"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aseline="0" dirty="0"/>
                        <a:t>1 FTE (working at CERN magnet laboratory) + 0.5 FTE</a:t>
                      </a:r>
                      <a:endParaRPr lang="en-GB" sz="1050" dirty="0"/>
                    </a:p>
                  </a:txBody>
                  <a:tcPr marT="108000" marB="108000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aseline="0" dirty="0"/>
                        <a:t>0.4 FTE</a:t>
                      </a:r>
                    </a:p>
                  </a:txBody>
                  <a:tcPr marT="108000" marB="108000"/>
                </a:tc>
                <a:extLst>
                  <a:ext uri="{0D108BD9-81ED-4DB2-BD59-A6C34878D82A}">
                    <a16:rowId xmlns:a16="http://schemas.microsoft.com/office/drawing/2014/main" val="64578219"/>
                  </a:ext>
                </a:extLst>
              </a:tr>
            </a:tbl>
          </a:graphicData>
        </a:graphic>
      </p:graphicFrame>
      <p:sp>
        <p:nvSpPr>
          <p:cNvPr id="6" name="Rechteck 5"/>
          <p:cNvSpPr/>
          <p:nvPr/>
        </p:nvSpPr>
        <p:spPr>
          <a:xfrm>
            <a:off x="176106" y="100503"/>
            <a:ext cx="65430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CERN Support for Realization of a new magnetic field measurement systems</a:t>
            </a:r>
          </a:p>
        </p:txBody>
      </p:sp>
      <p:sp>
        <p:nvSpPr>
          <p:cNvPr id="2" name="Rechteck 1"/>
          <p:cNvSpPr/>
          <p:nvPr/>
        </p:nvSpPr>
        <p:spPr>
          <a:xfrm>
            <a:off x="218857" y="910201"/>
            <a:ext cx="4572000" cy="9694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u="sng" dirty="0" smtClean="0"/>
              <a:t>Single Stretched Wire (SSW) </a:t>
            </a:r>
            <a:r>
              <a:rPr lang="en-US" sz="1400" u="sng" dirty="0"/>
              <a:t>measurement system:</a:t>
            </a:r>
          </a:p>
          <a:p>
            <a:pPr marL="449263" lvl="1" indent="-180975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dirty="0"/>
              <a:t>Position of the magnetic axis</a:t>
            </a:r>
          </a:p>
          <a:p>
            <a:pPr marL="449263" lvl="1" indent="-180975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dirty="0"/>
              <a:t>Integral field gradient </a:t>
            </a:r>
          </a:p>
          <a:p>
            <a:pPr marL="449263" lvl="1" indent="-180975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dirty="0"/>
              <a:t>Applicable for SIS100 units </a:t>
            </a:r>
            <a:r>
              <a:rPr lang="en-US" sz="1200" dirty="0" smtClean="0"/>
              <a:t>and doublets</a:t>
            </a:r>
            <a:endParaRPr lang="en-GB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9" t="-716" r="36772" b="-1"/>
          <a:stretch/>
        </p:blipFill>
        <p:spPr>
          <a:xfrm>
            <a:off x="7140876" y="1023506"/>
            <a:ext cx="1857824" cy="2612959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/>
          </p:cNvPicPr>
          <p:nvPr/>
        </p:nvPicPr>
        <p:blipFill rotWithShape="1">
          <a:blip r:embed="rId3"/>
          <a:srcRect l="3301" r="3832"/>
          <a:stretch/>
        </p:blipFill>
        <p:spPr>
          <a:xfrm>
            <a:off x="5148105" y="1057159"/>
            <a:ext cx="1928294" cy="2612959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176106" y="1889175"/>
            <a:ext cx="21547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u="sng" dirty="0"/>
              <a:t>Scope and contributions:</a:t>
            </a:r>
          </a:p>
        </p:txBody>
      </p:sp>
      <p:sp>
        <p:nvSpPr>
          <p:cNvPr id="10" name="Rechteck 9"/>
          <p:cNvSpPr/>
          <p:nvPr/>
        </p:nvSpPr>
        <p:spPr>
          <a:xfrm>
            <a:off x="5684668" y="3811897"/>
            <a:ext cx="30808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Model of a stretched wire system SSW6, magnetic axis measurements FAIR Super-FRS </a:t>
            </a:r>
            <a:r>
              <a:rPr lang="en-US" sz="800" dirty="0" err="1"/>
              <a:t>multiplets</a:t>
            </a:r>
            <a:r>
              <a:rPr lang="en-US" sz="800" dirty="0"/>
              <a:t>. Courtesy </a:t>
            </a:r>
            <a:r>
              <a:rPr lang="en-US" sz="800" dirty="0" err="1"/>
              <a:t>P.Kosek</a:t>
            </a:r>
            <a:endParaRPr lang="de-DE" sz="800" dirty="0"/>
          </a:p>
        </p:txBody>
      </p:sp>
      <p:sp>
        <p:nvSpPr>
          <p:cNvPr id="22" name="Textfeld 21"/>
          <p:cNvSpPr txBox="1"/>
          <p:nvPr/>
        </p:nvSpPr>
        <p:spPr>
          <a:xfrm>
            <a:off x="4648817" y="4491657"/>
            <a:ext cx="4286751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1200" dirty="0"/>
              <a:t>Expected readiness for QU testing equipment – middle 2025</a:t>
            </a:r>
          </a:p>
        </p:txBody>
      </p:sp>
    </p:spTree>
    <p:extLst>
      <p:ext uri="{BB962C8B-B14F-4D97-AF65-F5344CB8AC3E}">
        <p14:creationId xmlns:p14="http://schemas.microsoft.com/office/powerpoint/2010/main" val="3412867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732" y="1159639"/>
            <a:ext cx="3796610" cy="2199852"/>
          </a:xfr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9131" y="2601069"/>
            <a:ext cx="1074875" cy="744145"/>
          </a:xfrm>
          <a:prstGeom prst="rect">
            <a:avLst/>
          </a:prstGeom>
        </p:spPr>
      </p:pic>
      <p:sp>
        <p:nvSpPr>
          <p:cNvPr id="16" name="Rectangle 16">
            <a:hlinkClick r:id="rId4"/>
          </p:cNvPr>
          <p:cNvSpPr/>
          <p:nvPr/>
        </p:nvSpPr>
        <p:spPr>
          <a:xfrm>
            <a:off x="7768867" y="8319198"/>
            <a:ext cx="1043539" cy="381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TextBox 14"/>
          <p:cNvSpPr txBox="1"/>
          <p:nvPr/>
        </p:nvSpPr>
        <p:spPr>
          <a:xfrm>
            <a:off x="5272820" y="1173903"/>
            <a:ext cx="2159611" cy="349702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72000" tIns="36000" rIns="72000" bIns="36000" rtlCol="0" anchor="t">
            <a:spAutoFit/>
          </a:bodyPr>
          <a:lstStyle/>
          <a:p>
            <a:pPr marL="90488" indent="-90488">
              <a:buFont typeface="Arial" panose="020B0604020202020204" pitchFamily="34" charset="0"/>
              <a:buChar char="•"/>
            </a:pPr>
            <a:r>
              <a:rPr lang="en-US" sz="600" dirty="0"/>
              <a:t>Only two rigid support points to avoid forced bending</a:t>
            </a:r>
          </a:p>
          <a:p>
            <a:pPr marL="90488" indent="-90488" algn="l">
              <a:buFont typeface="Arial" panose="020B0604020202020204" pitchFamily="34" charset="0"/>
              <a:buChar char="•"/>
            </a:pPr>
            <a:r>
              <a:rPr lang="en-US" sz="600" dirty="0"/>
              <a:t>Support points do not coincide with gaps between PCBs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en-US" sz="600" dirty="0"/>
              <a:t>Therefore, PCBs must fit inside the bearings  </a:t>
            </a:r>
          </a:p>
        </p:txBody>
      </p:sp>
      <p:sp>
        <p:nvSpPr>
          <p:cNvPr id="18" name="TextBox 10"/>
          <p:cNvSpPr txBox="1"/>
          <p:nvPr/>
        </p:nvSpPr>
        <p:spPr>
          <a:xfrm>
            <a:off x="5386010" y="3359560"/>
            <a:ext cx="2779949" cy="215444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pPr algn="l"/>
            <a:r>
              <a:rPr lang="en-US" sz="800" dirty="0"/>
              <a:t>Tentative magnetometer design. Courtesy V. Marusov</a:t>
            </a:r>
          </a:p>
        </p:txBody>
      </p:sp>
      <p:sp>
        <p:nvSpPr>
          <p:cNvPr id="20" name="Rechteck 19"/>
          <p:cNvSpPr/>
          <p:nvPr/>
        </p:nvSpPr>
        <p:spPr>
          <a:xfrm>
            <a:off x="218857" y="930581"/>
            <a:ext cx="4572000" cy="112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u="sng" dirty="0"/>
              <a:t>Rotating coil system:</a:t>
            </a:r>
          </a:p>
          <a:p>
            <a:pPr marL="449263" lvl="1" indent="-180975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dirty="0"/>
              <a:t>Field homogeneity</a:t>
            </a:r>
          </a:p>
          <a:p>
            <a:pPr marL="449263" lvl="1" indent="-180975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dirty="0"/>
              <a:t>Integral field gradient for main quadrupole</a:t>
            </a:r>
          </a:p>
          <a:p>
            <a:pPr marL="449263" lvl="1" indent="-180975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dirty="0"/>
              <a:t>Integral field strength for corrector magnets</a:t>
            </a:r>
          </a:p>
          <a:p>
            <a:pPr marL="449263" lvl="1" indent="-180975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200" dirty="0"/>
              <a:t>Applicable for SIS100 quadrupole units</a:t>
            </a:r>
            <a:endParaRPr lang="en-GB" sz="1200" dirty="0"/>
          </a:p>
        </p:txBody>
      </p:sp>
      <p:graphicFrame>
        <p:nvGraphicFramePr>
          <p:cNvPr id="21" name="Tabel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31625"/>
              </p:ext>
            </p:extLst>
          </p:nvPr>
        </p:nvGraphicFramePr>
        <p:xfrm>
          <a:off x="211665" y="2422574"/>
          <a:ext cx="4909520" cy="2487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4760">
                  <a:extLst>
                    <a:ext uri="{9D8B030D-6E8A-4147-A177-3AD203B41FA5}">
                      <a16:colId xmlns:a16="http://schemas.microsoft.com/office/drawing/2014/main" val="1628287310"/>
                    </a:ext>
                  </a:extLst>
                </a:gridCol>
                <a:gridCol w="2454760">
                  <a:extLst>
                    <a:ext uri="{9D8B030D-6E8A-4147-A177-3AD203B41FA5}">
                      <a16:colId xmlns:a16="http://schemas.microsoft.com/office/drawing/2014/main" val="3635959275"/>
                    </a:ext>
                  </a:extLst>
                </a:gridCol>
              </a:tblGrid>
              <a:tr h="248392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GSI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CERN</a:t>
                      </a: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749286044"/>
                  </a:ext>
                </a:extLst>
              </a:tr>
              <a:tr h="248392"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baseline="0" dirty="0" smtClean="0"/>
                        <a:t>Development </a:t>
                      </a:r>
                      <a:r>
                        <a:rPr lang="en-GB" sz="1100" baseline="0" dirty="0"/>
                        <a:t>of the measuring system based on PCB coils</a:t>
                      </a:r>
                      <a:endParaRPr lang="en-GB" sz="1100" dirty="0"/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T="108000" marB="108000"/>
                </a:tc>
                <a:extLst>
                  <a:ext uri="{0D108BD9-81ED-4DB2-BD59-A6C34878D82A}">
                    <a16:rowId xmlns:a16="http://schemas.microsoft.com/office/drawing/2014/main" val="3942944009"/>
                  </a:ext>
                </a:extLst>
              </a:tr>
              <a:tr h="422155"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Mechanical design and                                  electrical</a:t>
                      </a:r>
                      <a:r>
                        <a:rPr lang="en-US" sz="1100" baseline="0" dirty="0"/>
                        <a:t> layout for the PCB</a:t>
                      </a:r>
                      <a:endParaRPr lang="en-GB" sz="11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PCB manufacturing and calibration</a:t>
                      </a: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723538118"/>
                  </a:ext>
                </a:extLst>
              </a:tr>
              <a:tr h="422155"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aseline="0" dirty="0"/>
                        <a:t>Procurement and assembly of components for measuring heads and motor units</a:t>
                      </a:r>
                      <a:endParaRPr lang="en-GB" sz="11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aseline="0" dirty="0"/>
                        <a:t>Calibration of the PCBs (in dipole) and measuring heads (in quadrupole)</a:t>
                      </a:r>
                      <a:endParaRPr lang="en-GB" sz="1100" dirty="0"/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404274908"/>
                  </a:ext>
                </a:extLst>
              </a:tr>
              <a:tr h="248392"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aseline="0" dirty="0"/>
                        <a:t>Assembly of motor units (BEA)</a:t>
                      </a:r>
                      <a:endParaRPr lang="en-GB" sz="11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260890199"/>
                  </a:ext>
                </a:extLst>
              </a:tr>
              <a:tr h="248392">
                <a:tc gridSpan="2"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aseline="0" dirty="0"/>
                        <a:t>Adjustment of the control and data acquisition software for operation at GSI</a:t>
                      </a:r>
                      <a:endParaRPr lang="en-GB" sz="1100" dirty="0"/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T="108000" marB="108000"/>
                </a:tc>
                <a:extLst>
                  <a:ext uri="{0D108BD9-81ED-4DB2-BD59-A6C34878D82A}">
                    <a16:rowId xmlns:a16="http://schemas.microsoft.com/office/drawing/2014/main" val="3133976655"/>
                  </a:ext>
                </a:extLst>
              </a:tr>
              <a:tr h="248392"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aseline="0" dirty="0"/>
                        <a:t>2.5 FTE</a:t>
                      </a:r>
                      <a:endParaRPr lang="en-GB" sz="11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aseline="0" dirty="0"/>
                        <a:t>0.4 FTE</a:t>
                      </a: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64578219"/>
                  </a:ext>
                </a:extLst>
              </a:tr>
              <a:tr h="248392"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~ 120.000 € 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aseline="0" dirty="0"/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040100490"/>
                  </a:ext>
                </a:extLst>
              </a:tr>
            </a:tbl>
          </a:graphicData>
        </a:graphic>
      </p:graphicFrame>
      <p:sp>
        <p:nvSpPr>
          <p:cNvPr id="22" name="Rechteck 21"/>
          <p:cNvSpPr/>
          <p:nvPr/>
        </p:nvSpPr>
        <p:spPr>
          <a:xfrm>
            <a:off x="218857" y="2083823"/>
            <a:ext cx="32287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u="sng" dirty="0"/>
              <a:t>Collaboration scope and contributions: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5184824" y="4448336"/>
            <a:ext cx="385918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sz="1200" dirty="0"/>
              <a:t>Expected readiness for QU testing equipment – Q3/Q4 2025</a:t>
            </a:r>
          </a:p>
        </p:txBody>
      </p:sp>
      <p:sp>
        <p:nvSpPr>
          <p:cNvPr id="14" name="Rechteck 13"/>
          <p:cNvSpPr/>
          <p:nvPr/>
        </p:nvSpPr>
        <p:spPr>
          <a:xfrm>
            <a:off x="176106" y="100503"/>
            <a:ext cx="65430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CERN Support for Realization of a new magnetic field measurement systems</a:t>
            </a:r>
          </a:p>
        </p:txBody>
      </p:sp>
    </p:spTree>
    <p:extLst>
      <p:ext uri="{BB962C8B-B14F-4D97-AF65-F5344CB8AC3E}">
        <p14:creationId xmlns:p14="http://schemas.microsoft.com/office/powerpoint/2010/main" val="1291271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>
            <a:hlinkClick r:id="rId2"/>
          </p:cNvPr>
          <p:cNvSpPr/>
          <p:nvPr/>
        </p:nvSpPr>
        <p:spPr>
          <a:xfrm>
            <a:off x="7768867" y="8319198"/>
            <a:ext cx="1043539" cy="381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hteck 13"/>
          <p:cNvSpPr/>
          <p:nvPr/>
        </p:nvSpPr>
        <p:spPr>
          <a:xfrm>
            <a:off x="262520" y="135404"/>
            <a:ext cx="65430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To Do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6B575D-3DAC-D3B6-DF72-F16AC32FF1CF}"/>
              </a:ext>
            </a:extLst>
          </p:cNvPr>
          <p:cNvSpPr txBox="1"/>
          <p:nvPr/>
        </p:nvSpPr>
        <p:spPr>
          <a:xfrm>
            <a:off x="262520" y="1140885"/>
            <a:ext cx="8720937" cy="329320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200" dirty="0"/>
              <a:t>SSW system: Motor controller type not commercially available anymore. Qualification of a </a:t>
            </a:r>
            <a:r>
              <a:rPr lang="en-US" sz="1200" dirty="0">
                <a:solidFill>
                  <a:srgbClr val="FF0000"/>
                </a:solidFill>
              </a:rPr>
              <a:t>new supplier </a:t>
            </a:r>
            <a:r>
              <a:rPr lang="en-US" sz="1200" dirty="0"/>
              <a:t>for the precision stages may be required (count 12 months). CERN can make available drawings of the auxiliaries. </a:t>
            </a:r>
          </a:p>
          <a:p>
            <a:pPr algn="l"/>
            <a:endParaRPr lang="en-US" sz="1200" dirty="0"/>
          </a:p>
          <a:p>
            <a:pPr algn="l"/>
            <a:r>
              <a:rPr lang="en-US" sz="1200" dirty="0"/>
              <a:t>Rotating-coil magnetometer: Qualification of other suppliers (shells and PCB) would be welcome. Shaft calibration at CERN is </a:t>
            </a:r>
            <a:r>
              <a:rPr lang="en-US" sz="1200" dirty="0">
                <a:solidFill>
                  <a:srgbClr val="FF0000"/>
                </a:solidFill>
              </a:rPr>
              <a:t>limited to 100 mm in diameter and 1.2 m in length</a:t>
            </a:r>
            <a:r>
              <a:rPr lang="en-US" sz="1200" dirty="0"/>
              <a:t>. Also possible: In situ calibration with SSW at GSI.</a:t>
            </a:r>
          </a:p>
          <a:p>
            <a:pPr algn="l"/>
            <a:endParaRPr lang="en-US" sz="1200" dirty="0"/>
          </a:p>
          <a:p>
            <a:r>
              <a:rPr lang="en-US" sz="1200" dirty="0"/>
              <a:t>Electronic rack: </a:t>
            </a:r>
            <a:r>
              <a:rPr lang="en-US" sz="1200" dirty="0"/>
              <a:t>T</a:t>
            </a:r>
            <a:r>
              <a:rPr lang="en-US" sz="1200" dirty="0" smtClean="0"/>
              <a:t>he </a:t>
            </a:r>
            <a:r>
              <a:rPr lang="en-US" sz="1200" dirty="0"/>
              <a:t>electronic rack </a:t>
            </a:r>
            <a:r>
              <a:rPr lang="en-US" sz="1200" dirty="0" smtClean="0"/>
              <a:t>could </a:t>
            </a:r>
            <a:r>
              <a:rPr lang="en-US" sz="1200" dirty="0"/>
              <a:t>be made compatible </a:t>
            </a:r>
            <a:r>
              <a:rPr lang="en-US" sz="1200" dirty="0" smtClean="0"/>
              <a:t>for</a:t>
            </a:r>
            <a:r>
              <a:rPr lang="en-US" sz="1200" dirty="0" smtClean="0"/>
              <a:t> </a:t>
            </a:r>
            <a:r>
              <a:rPr lang="en-US" sz="1200" dirty="0"/>
              <a:t>the two </a:t>
            </a:r>
            <a:r>
              <a:rPr lang="en-US" sz="1200" dirty="0" smtClean="0"/>
              <a:t>measurement systems</a:t>
            </a:r>
            <a:r>
              <a:rPr lang="en-US" sz="1200" dirty="0"/>
              <a:t>. If </a:t>
            </a:r>
            <a:r>
              <a:rPr lang="en-US" sz="1200" dirty="0" smtClean="0"/>
              <a:t>fast digital integrators</a:t>
            </a:r>
            <a:r>
              <a:rPr lang="en-US" sz="1200" dirty="0" smtClean="0"/>
              <a:t> </a:t>
            </a:r>
            <a:r>
              <a:rPr lang="en-US" sz="1200" dirty="0"/>
              <a:t>need to be replaced, </a:t>
            </a:r>
            <a:r>
              <a:rPr lang="en-US" sz="1200" dirty="0">
                <a:solidFill>
                  <a:srgbClr val="FF0000"/>
                </a:solidFill>
              </a:rPr>
              <a:t>new integrators </a:t>
            </a:r>
            <a:r>
              <a:rPr lang="en-US" sz="1200" dirty="0"/>
              <a:t>or commercially available DAQ systems must be developed.</a:t>
            </a:r>
          </a:p>
          <a:p>
            <a:endParaRPr lang="en-US" sz="1200" dirty="0"/>
          </a:p>
          <a:p>
            <a:r>
              <a:rPr lang="en-US" sz="1200" dirty="0"/>
              <a:t>Software (FFMM): A license agreement (black box versus open source) needs to be drafted. Both new systems require </a:t>
            </a:r>
            <a:r>
              <a:rPr lang="en-US" sz="1200" dirty="0">
                <a:solidFill>
                  <a:srgbClr val="FF0000"/>
                </a:solidFill>
              </a:rPr>
              <a:t>software updates </a:t>
            </a:r>
            <a:r>
              <a:rPr lang="en-US" sz="1200" dirty="0"/>
              <a:t>(could be assigned to a TECH student at CERN) and licenses for the operating systems. </a:t>
            </a:r>
          </a:p>
          <a:p>
            <a:endParaRPr lang="en-US" sz="1200" dirty="0"/>
          </a:p>
          <a:p>
            <a:r>
              <a:rPr lang="en-US" sz="1200" dirty="0"/>
              <a:t>On the CERN side, resources of different competencies are required for system development, assembly, calibration, and testing. GSI to make available (or hire) an experienced measurement engineer. </a:t>
            </a:r>
          </a:p>
          <a:p>
            <a:endParaRPr lang="en-US" sz="1200" dirty="0"/>
          </a:p>
          <a:p>
            <a:r>
              <a:rPr lang="en-US" sz="1200" dirty="0"/>
              <a:t>Consider 24 months for completion of tasks; </a:t>
            </a:r>
            <a:r>
              <a:rPr lang="en-US" sz="1200" dirty="0">
                <a:solidFill>
                  <a:srgbClr val="FF0000"/>
                </a:solidFill>
              </a:rPr>
              <a:t>so t</a:t>
            </a:r>
            <a:r>
              <a:rPr lang="en-US" sz="1200" baseline="-25000" dirty="0">
                <a:solidFill>
                  <a:srgbClr val="FF0000"/>
                </a:solidFill>
              </a:rPr>
              <a:t>0  </a:t>
            </a:r>
            <a:r>
              <a:rPr lang="en-US" sz="1200" dirty="0">
                <a:solidFill>
                  <a:srgbClr val="FF0000"/>
                </a:solidFill>
              </a:rPr>
              <a:t>is now</a:t>
            </a:r>
            <a:r>
              <a:rPr lang="en-US" sz="1200" dirty="0"/>
              <a:t>. </a:t>
            </a:r>
            <a:r>
              <a:rPr lang="en-US" sz="1200" dirty="0" smtClean="0">
                <a:solidFill>
                  <a:srgbClr val="FF0000"/>
                </a:solidFill>
              </a:rPr>
              <a:t>Decisions to be taken as soon as possible.</a:t>
            </a:r>
            <a:endParaRPr lang="en-US" sz="1200" dirty="0">
              <a:solidFill>
                <a:srgbClr val="FF0000"/>
              </a:solidFill>
            </a:endParaRPr>
          </a:p>
          <a:p>
            <a:pPr algn="l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37363584"/>
      </p:ext>
    </p:extLst>
  </p:cSld>
  <p:clrMapOvr>
    <a:masterClrMapping/>
  </p:clrMapOvr>
</p:sld>
</file>

<file path=ppt/theme/theme1.xml><?xml version="1.0" encoding="utf-8"?>
<a:theme xmlns:a="http://schemas.openxmlformats.org/drawingml/2006/main" name="fair-gsi-folienmaster_2017_onering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8" id="{88F67082-FAA7-774F-81ED-C94DAF9F09F3}" vid="{76C6051D-27C6-564A-8764-CCBC0645D37F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fair-gsi-folienmaster_2019_16zu9</Template>
  <TotalTime>0</TotalTime>
  <Words>871</Words>
  <Application>Microsoft Office PowerPoint</Application>
  <PresentationFormat>Bildschirmpräsentation (16:9)</PresentationFormat>
  <Paragraphs>85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fair-gsi-folienmaster_2017_onering</vt:lpstr>
      <vt:lpstr>PowerPoint-Präsentation</vt:lpstr>
      <vt:lpstr>S.C. Quadrupole Units for FAIR SIS100</vt:lpstr>
      <vt:lpstr>Steps towards Quadrupole Unit Testing at GSI</vt:lpstr>
      <vt:lpstr>PowerPoint-Präsentation</vt:lpstr>
      <vt:lpstr>PowerPoint-Präsentation</vt:lpstr>
      <vt:lpstr>PowerPoint-Präsentation</vt:lpstr>
    </vt:vector>
  </TitlesOfParts>
  <Company>GSI Helmholtzzentrum für Schwerionenforschung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Szwangruber, Anna Dr.</dc:creator>
  <cp:lastModifiedBy>Spiller, Peter Dr.</cp:lastModifiedBy>
  <cp:revision>77</cp:revision>
  <dcterms:created xsi:type="dcterms:W3CDTF">2024-04-18T11:10:39Z</dcterms:created>
  <dcterms:modified xsi:type="dcterms:W3CDTF">2024-04-26T09:16:35Z</dcterms:modified>
</cp:coreProperties>
</file>