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684" r:id="rId3"/>
    <p:sldId id="299" r:id="rId4"/>
    <p:sldId id="262" r:id="rId5"/>
    <p:sldId id="694" r:id="rId6"/>
    <p:sldId id="1363" r:id="rId7"/>
    <p:sldId id="1337" r:id="rId8"/>
    <p:sldId id="565" r:id="rId9"/>
    <p:sldId id="1340" r:id="rId10"/>
    <p:sldId id="1343" r:id="rId11"/>
    <p:sldId id="1356" r:id="rId12"/>
    <p:sldId id="1338" r:id="rId13"/>
    <p:sldId id="272" r:id="rId14"/>
    <p:sldId id="1361" r:id="rId15"/>
    <p:sldId id="1357" r:id="rId16"/>
    <p:sldId id="688" r:id="rId17"/>
    <p:sldId id="1339" r:id="rId18"/>
    <p:sldId id="1345" r:id="rId19"/>
    <p:sldId id="1341" r:id="rId20"/>
    <p:sldId id="1358" r:id="rId21"/>
    <p:sldId id="689" r:id="rId22"/>
    <p:sldId id="1347" r:id="rId23"/>
    <p:sldId id="1362" r:id="rId24"/>
    <p:sldId id="1359" r:id="rId25"/>
    <p:sldId id="690" r:id="rId26"/>
    <p:sldId id="1360" r:id="rId27"/>
    <p:sldId id="691" r:id="rId28"/>
    <p:sldId id="619" r:id="rId29"/>
    <p:sldId id="671" r:id="rId30"/>
    <p:sldId id="277" r:id="rId31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B"/>
    <a:srgbClr val="000000"/>
    <a:srgbClr val="838787"/>
    <a:srgbClr val="FFFFFF"/>
    <a:srgbClr val="EAEAEA"/>
    <a:srgbClr val="FDBB63"/>
    <a:srgbClr val="666666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694" autoAdjust="0"/>
  </p:normalViewPr>
  <p:slideViewPr>
    <p:cSldViewPr snapToGrid="0" snapToObjects="1">
      <p:cViewPr varScale="1">
        <p:scale>
          <a:sx n="156" d="100"/>
          <a:sy n="156" d="100"/>
        </p:scale>
        <p:origin x="1096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4" d="100"/>
          <a:sy n="124" d="100"/>
        </p:scale>
        <p:origin x="504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24.04.24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24.04.24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040B52E-6118-F844-8FBE-85B6AFDC9E2A}"/>
              </a:ext>
            </a:extLst>
          </p:cNvPr>
          <p:cNvGrpSpPr/>
          <p:nvPr userDrawn="1"/>
        </p:nvGrpSpPr>
        <p:grpSpPr>
          <a:xfrm>
            <a:off x="1502578" y="976199"/>
            <a:ext cx="7426269" cy="3877686"/>
            <a:chOff x="1502578" y="976199"/>
            <a:chExt cx="7426269" cy="387768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FAB316F-95F1-6040-AB6B-EF23A5D58FAF}"/>
                </a:ext>
              </a:extLst>
            </p:cNvPr>
            <p:cNvSpPr/>
            <p:nvPr userDrawn="1"/>
          </p:nvSpPr>
          <p:spPr>
            <a:xfrm>
              <a:off x="7781365" y="3854824"/>
              <a:ext cx="1147482" cy="999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DE39F29-B8C0-C64D-ADFE-A8AFF963CB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2578" y="976199"/>
              <a:ext cx="6099496" cy="387768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1529" y="2738074"/>
            <a:ext cx="4303059" cy="584900"/>
          </a:xfrm>
        </p:spPr>
        <p:txBody>
          <a:bodyPr anchor="b" anchorCtr="0">
            <a:noAutofit/>
          </a:bodyPr>
          <a:lstStyle>
            <a:lvl1pPr algn="ctr">
              <a:defRPr sz="2400">
                <a:solidFill>
                  <a:srgbClr val="66666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9" y="3322973"/>
            <a:ext cx="4303060" cy="531851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4987636"/>
            <a:ext cx="3371273" cy="155864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44746" y="4914482"/>
            <a:ext cx="415943" cy="273844"/>
          </a:xfrm>
        </p:spPr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116024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85386" y="4914482"/>
            <a:ext cx="375303" cy="273844"/>
          </a:xfrm>
        </p:spPr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9001" y="4914483"/>
            <a:ext cx="11983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923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8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R. Aßmann - ACC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2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en-US"/>
              <a:t>R. Aßmann, S. Reimann, P. Spiller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BF80593-284C-244D-84D3-4D7255E83A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7635" y="130629"/>
            <a:ext cx="6071291" cy="701284"/>
          </a:xfrm>
        </p:spPr>
        <p:txBody>
          <a:bodyPr anchor="b"/>
          <a:lstStyle>
            <a:lvl1pPr marL="0" indent="0" algn="l">
              <a:buNone/>
              <a:defRPr sz="2000" b="1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2636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943494DA-FA9D-1447-B70B-2896FD77F5D0}"/>
              </a:ext>
            </a:extLst>
          </p:cNvPr>
          <p:cNvCxnSpPr/>
          <p:nvPr userDrawn="1"/>
        </p:nvCxnSpPr>
        <p:spPr>
          <a:xfrm>
            <a:off x="0" y="5049583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Bild 6" descr="GSI_Logo_rgb.png">
            <a:extLst>
              <a:ext uri="{FF2B5EF4-FFF2-40B4-BE49-F238E27FC236}">
                <a16:creationId xmlns:a16="http://schemas.microsoft.com/office/drawing/2014/main" id="{0E0D4DB1-EEDA-A644-B002-75EBF9968E0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839" y="363875"/>
            <a:ext cx="1129081" cy="376361"/>
          </a:xfrm>
          <a:prstGeom prst="rect">
            <a:avLst/>
          </a:prstGeom>
        </p:spPr>
      </p:pic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AC6B5F8-0827-6645-B5C9-ED4385971D8F}"/>
              </a:ext>
            </a:extLst>
          </p:cNvPr>
          <p:cNvCxnSpPr/>
          <p:nvPr userDrawn="1"/>
        </p:nvCxnSpPr>
        <p:spPr>
          <a:xfrm>
            <a:off x="0" y="826224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CC9BBC89-C94F-2342-BFB0-0C52DC04C485}"/>
              </a:ext>
            </a:extLst>
          </p:cNvPr>
          <p:cNvSpPr>
            <a:spLocks/>
          </p:cNvSpPr>
          <p:nvPr userDrawn="1"/>
        </p:nvSpPr>
        <p:spPr>
          <a:xfrm>
            <a:off x="-1" y="727074"/>
            <a:ext cx="201600" cy="201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807027-043F-224A-B8A1-2EA6FD7AA9B7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7635" y="1088015"/>
            <a:ext cx="8420176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5792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435270" y="4950517"/>
            <a:ext cx="352713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6832162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51256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r>
              <a:rPr lang="de-DE"/>
              <a:t>R. Aßmann - ACC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013201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R. Aßmann, S. Reimann, P. Spiller</a:t>
            </a:r>
          </a:p>
        </p:txBody>
      </p:sp>
      <p:pic>
        <p:nvPicPr>
          <p:cNvPr id="4" name="Bild 12" descr="FAIR_Logo_rgb.png">
            <a:extLst>
              <a:ext uri="{FF2B5EF4-FFF2-40B4-BE49-F238E27FC236}">
                <a16:creationId xmlns:a16="http://schemas.microsoft.com/office/drawing/2014/main" id="{118DAADD-420A-2945-A3FF-32CFB9A7CE1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41314" y="223126"/>
            <a:ext cx="775055" cy="6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8" r:id="rId5"/>
    <p:sldLayoutId id="2147483676" r:id="rId6"/>
  </p:sldLayoutIdLst>
  <p:hf sldNum="0" hdr="0" ftr="0"/>
  <p:txStyles>
    <p:titleStyle>
      <a:lvl1pPr algn="l" defTabSz="342900" rtl="0" eaLnBrk="1" latinLnBrk="0" hangingPunct="1">
        <a:spcBef>
          <a:spcPct val="0"/>
        </a:spcBef>
        <a:buNone/>
        <a:defRPr sz="18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5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35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05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2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cid:a1a71d1f-c715-4de3-9933-d9576da77948" TargetMode="External"/><Relationship Id="rId17" Type="http://schemas.openxmlformats.org/officeDocument/2006/relationships/image" Target="../media/image26.jpeg"/><Relationship Id="rId2" Type="http://schemas.openxmlformats.org/officeDocument/2006/relationships/image" Target="../media/image13.jpeg"/><Relationship Id="rId1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1.png"/><Relationship Id="rId5" Type="http://schemas.openxmlformats.org/officeDocument/2006/relationships/image" Target="../media/image16.jpeg"/><Relationship Id="rId15" Type="http://schemas.openxmlformats.org/officeDocument/2006/relationships/image" Target="../media/image24.jpeg"/><Relationship Id="rId10" Type="http://schemas.openxmlformats.org/officeDocument/2006/relationships/image" Target="cid:7746D160-CC35-45C9-B93B-A6DD421E4D72-L0-001" TargetMode="External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94777" y="2413541"/>
            <a:ext cx="3816564" cy="584900"/>
          </a:xfrm>
        </p:spPr>
        <p:txBody>
          <a:bodyPr/>
          <a:lstStyle/>
          <a:p>
            <a:r>
              <a:rPr lang="de-DE" dirty="0"/>
              <a:t>GSI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Complex</a:t>
            </a:r>
            <a:endParaRPr lang="de-DE" sz="36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9" y="3022173"/>
            <a:ext cx="4303060" cy="531851"/>
          </a:xfrm>
        </p:spPr>
        <p:txBody>
          <a:bodyPr>
            <a:noAutofit/>
          </a:bodyPr>
          <a:lstStyle/>
          <a:p>
            <a:r>
              <a:rPr lang="de-DE" sz="1200" dirty="0"/>
              <a:t>R. Assmann</a:t>
            </a:r>
            <a:br>
              <a:rPr lang="de-DE" sz="1200" dirty="0"/>
            </a:br>
            <a:r>
              <a:rPr lang="de-DE" sz="1200" dirty="0"/>
              <a:t>Head „</a:t>
            </a:r>
            <a:r>
              <a:rPr lang="de-DE" sz="1200" dirty="0" err="1"/>
              <a:t>Accelerator</a:t>
            </a:r>
            <a:r>
              <a:rPr lang="de-DE" sz="1200" dirty="0"/>
              <a:t> </a:t>
            </a:r>
            <a:r>
              <a:rPr lang="de-DE" sz="1200" dirty="0" err="1"/>
              <a:t>Operations</a:t>
            </a:r>
            <a:r>
              <a:rPr lang="de-DE" sz="1200" dirty="0"/>
              <a:t> &amp; Development“</a:t>
            </a:r>
          </a:p>
          <a:p>
            <a:r>
              <a:rPr lang="de-DE" sz="1400" dirty="0"/>
              <a:t>CERN-GSI </a:t>
            </a:r>
            <a:r>
              <a:rPr lang="de-DE" sz="1400" dirty="0" err="1"/>
              <a:t>Collaboration</a:t>
            </a:r>
            <a:r>
              <a:rPr lang="de-DE" sz="1400" dirty="0"/>
              <a:t> Steering Committee</a:t>
            </a:r>
          </a:p>
          <a:p>
            <a:r>
              <a:rPr lang="de-DE" sz="1400" dirty="0"/>
              <a:t>26.04.2024</a:t>
            </a:r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A25DF9A-3575-98B4-E2CD-23EFB8073B2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GSI Accelerator Competences, Challenges and Collaboration Opportunities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15" y="1127760"/>
            <a:ext cx="8643485" cy="378534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Operating and consolidating 50 years old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Building equipment for RF accelerators: wide aperture, high intensity, high rate, large components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Facility design and beam dynamics for high intensity hadron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Modern and efficient control systems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Commissioning (HW, beam) of a new facility (FAIR)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4149843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A25DF9A-3575-98B4-E2CD-23EFB8073B2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GSI Accelerator Competences, Challenges and Collaboration Opportunities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15" y="1127760"/>
            <a:ext cx="8643485" cy="378534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rgbClr val="FFC000"/>
                </a:solidFill>
              </a:rPr>
              <a:t>Operating and consolidating 50 years old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Building equipment for RF accelerators: wide aperture, high intensity, high rate, large components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Facility design and beam dynamics for high intensity hadron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Modern and efficient control systems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Commissioning (HW, beam) of a new facility (FAIR)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1839838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sz="1800" dirty="0">
                <a:solidFill>
                  <a:srgbClr val="0070C0"/>
                </a:solidFill>
              </a:rPr>
              <a:t>Operating and consolidating 50 years old accelerators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616" y="1073281"/>
            <a:ext cx="4491612" cy="3677689"/>
          </a:xfrm>
        </p:spPr>
        <p:txBody>
          <a:bodyPr/>
          <a:lstStyle/>
          <a:p>
            <a:r>
              <a:rPr lang="en-US" sz="1500" dirty="0"/>
              <a:t>Fast response repairs </a:t>
            </a:r>
            <a:r>
              <a:rPr lang="en-US" sz="1500" dirty="0">
                <a:sym typeface="Wingdings" pitchFamily="2" charset="2"/>
              </a:rPr>
              <a:t> workshop capabilities</a:t>
            </a:r>
            <a:endParaRPr lang="en-US" sz="1500" dirty="0"/>
          </a:p>
          <a:p>
            <a:r>
              <a:rPr lang="en-US" sz="1500" dirty="0"/>
              <a:t>Project management (CERN Consolidation)</a:t>
            </a:r>
          </a:p>
          <a:p>
            <a:r>
              <a:rPr lang="en-US" sz="1500" dirty="0"/>
              <a:t>Procedures in shutdowns, installations, …</a:t>
            </a:r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br>
              <a:rPr lang="en-US" sz="1200" i="1" dirty="0"/>
            </a:br>
            <a:r>
              <a:rPr lang="en-US" sz="1200" i="1" dirty="0"/>
              <a:t>Example: Maintaining and optimizing the </a:t>
            </a:r>
            <a:br>
              <a:rPr lang="en-US" sz="1200" i="1" dirty="0"/>
            </a:br>
            <a:r>
              <a:rPr lang="en-US" sz="1200" i="1" dirty="0"/>
              <a:t>quite outdated RF system at the UNILAC </a:t>
            </a:r>
            <a:br>
              <a:rPr lang="en-US" sz="1200" i="1" dirty="0"/>
            </a:br>
            <a:r>
              <a:rPr lang="en-US" sz="1200" i="1" dirty="0"/>
              <a:t>linear accelerator. No spares, age-related </a:t>
            </a:r>
            <a:br>
              <a:rPr lang="en-US" sz="1200" i="1" dirty="0"/>
            </a:br>
            <a:r>
              <a:rPr lang="en-US" sz="1200" i="1" dirty="0"/>
              <a:t>failures.</a:t>
            </a:r>
          </a:p>
          <a:p>
            <a:pPr marL="0" indent="0">
              <a:buNone/>
            </a:pPr>
            <a:br>
              <a:rPr lang="en-US" sz="1200" i="1" dirty="0"/>
            </a:br>
            <a:r>
              <a:rPr lang="en-US" sz="1200" i="1" dirty="0"/>
              <a:t>Last week: fault in 400 V line</a:t>
            </a:r>
            <a:br>
              <a:rPr lang="en-US" sz="1200" i="1" dirty="0"/>
            </a:br>
            <a:r>
              <a:rPr lang="en-US" sz="1200" i="1" dirty="0"/>
              <a:t>&amp; crumbling insulation of cables </a:t>
            </a:r>
            <a:br>
              <a:rPr lang="en-US" sz="1200" i="1" dirty="0"/>
            </a:br>
            <a:r>
              <a:rPr lang="en-US" sz="1200" i="1" dirty="0"/>
              <a:t>during repair. </a:t>
            </a:r>
          </a:p>
          <a:p>
            <a:pPr marL="0" indent="0">
              <a:buNone/>
            </a:pPr>
            <a:br>
              <a:rPr lang="en-US" sz="1200" i="1" dirty="0"/>
            </a:br>
            <a:r>
              <a:rPr lang="en-US" sz="1200" i="1" dirty="0"/>
              <a:t>Repaired but 1.5 days lost.</a:t>
            </a:r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sz="1500" dirty="0">
                <a:sym typeface="Wingdings" pitchFamily="2" charset="2"/>
              </a:rPr>
              <a:t></a:t>
            </a:r>
            <a:r>
              <a:rPr lang="en-US" sz="1500" dirty="0"/>
              <a:t> Defining technical roadmap, we </a:t>
            </a:r>
            <a:br>
              <a:rPr lang="en-US" sz="1500" dirty="0"/>
            </a:br>
            <a:r>
              <a:rPr lang="en-US" sz="1500" dirty="0"/>
              <a:t>will then discuss common interests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B728726-E978-2446-4C3B-0C0B3C5547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9200" y="941851"/>
            <a:ext cx="1463040" cy="16655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891379A-BAAB-0134-D652-1572503DEA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680" y="933259"/>
            <a:ext cx="2230629" cy="39655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397C83C-D602-D1E2-24B4-8B2902C1C4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826222" y="2232804"/>
            <a:ext cx="2195435" cy="31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7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336722"/>
            <a:ext cx="6700979" cy="590668"/>
          </a:xfrm>
        </p:spPr>
        <p:txBody>
          <a:bodyPr vert="horz" lIns="68580" tIns="34290" rIns="68580" bIns="34290" rtlCol="0" anchor="ctr" anchorCtr="0"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UNILAC – </a:t>
            </a:r>
            <a:r>
              <a:rPr lang="en-US" b="1" dirty="0" err="1">
                <a:solidFill>
                  <a:srgbClr val="0070C0"/>
                </a:solidFill>
              </a:rPr>
              <a:t>Superlens</a:t>
            </a:r>
            <a:r>
              <a:rPr lang="en-US" b="1" dirty="0">
                <a:solidFill>
                  <a:srgbClr val="0070C0"/>
                </a:solidFill>
              </a:rPr>
              <a:t> Repair </a:t>
            </a:r>
            <a:r>
              <a:rPr lang="en-US" dirty="0">
                <a:solidFill>
                  <a:srgbClr val="0070C0"/>
                </a:solidFill>
              </a:rPr>
              <a:t>&amp; Upgrade</a:t>
            </a:r>
            <a:r>
              <a:rPr lang="en-US" b="1" dirty="0">
                <a:solidFill>
                  <a:srgbClr val="0070C0"/>
                </a:solidFill>
              </a:rPr>
              <a:t> (2022/23)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252487" y="1033238"/>
            <a:ext cx="3714307" cy="385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Operating issues</a:t>
            </a:r>
          </a:p>
          <a:p>
            <a:endParaRPr lang="en-US" sz="800" b="1" dirty="0">
              <a:solidFill>
                <a:srgbClr val="FF0000"/>
              </a:solidFill>
            </a:endParaRP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Unacceptable beam losses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Performance degradation 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Increased reflected power @high current operation</a:t>
            </a:r>
          </a:p>
          <a:p>
            <a:pPr>
              <a:lnSpc>
                <a:spcPct val="100000"/>
              </a:lnSpc>
            </a:pPr>
            <a:endParaRPr lang="en-US" sz="8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00000"/>
              </a:lnSpc>
            </a:pPr>
            <a:r>
              <a:rPr lang="en-US" sz="1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Measures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+mn-ea"/>
                <a:cs typeface="+mn-cs"/>
              </a:rPr>
              <a:t>Replacing old rods 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+mn-ea"/>
                <a:cs typeface="+mn-cs"/>
              </a:rPr>
              <a:t>New rods</a:t>
            </a:r>
          </a:p>
          <a:p>
            <a:pPr marL="449252" lvl="6" indent="-180971" defTabSz="457189">
              <a:buFont typeface="Symbol" panose="05050102010706020507" pitchFamily="18" charset="2"/>
              <a:buChar char="-"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massive copper</a:t>
            </a:r>
            <a:endParaRPr lang="en-US" sz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49252" lvl="6" indent="-180971" defTabSz="457189">
              <a:buFont typeface="Symbol" panose="05050102010706020507" pitchFamily="18" charset="2"/>
              <a:buChar char="-"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galvanic copper coated</a:t>
            </a:r>
          </a:p>
          <a:p>
            <a:pPr marL="285743" indent="-285743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latin typeface="+mn-lt"/>
                <a:ea typeface="+mn-ea"/>
                <a:cs typeface="+mn-cs"/>
              </a:rPr>
              <a:t>Advanced plunger design </a:t>
            </a:r>
          </a:p>
          <a:p>
            <a:pPr marL="449252" lvl="6" indent="-180971" defTabSz="457189">
              <a:buFont typeface="Symbol" panose="05050102010706020507" pitchFamily="18" charset="2"/>
              <a:buChar char="-"/>
            </a:pPr>
            <a:r>
              <a:rPr lang="en-US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enlarged size</a:t>
            </a:r>
          </a:p>
          <a:p>
            <a:pPr marL="449252" lvl="6" indent="-180971" defTabSz="457189">
              <a:buFont typeface="Symbol" panose="05050102010706020507" pitchFamily="18" charset="2"/>
              <a:buChar char="-"/>
            </a:pPr>
            <a:r>
              <a:rPr lang="en-US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closer positioned to the girders</a:t>
            </a:r>
          </a:p>
          <a:p>
            <a:pPr marL="449252" lvl="6" indent="-180971" defTabSz="457189">
              <a:buFont typeface="Symbol" panose="05050102010706020507" pitchFamily="18" charset="2"/>
              <a:buChar char="-"/>
            </a:pPr>
            <a:r>
              <a:rPr lang="en-US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w/o tuner extensions</a:t>
            </a:r>
          </a:p>
          <a:p>
            <a:endParaRPr lang="en-US" sz="700" dirty="0"/>
          </a:p>
          <a:p>
            <a:pPr marL="214313" indent="-214313">
              <a:buFont typeface="Symbol" panose="05050102010706020507" pitchFamily="18" charset="2"/>
              <a:buChar char="Þ"/>
            </a:pPr>
            <a:r>
              <a:rPr lang="en-US" sz="1400" dirty="0">
                <a:latin typeface="+mn-lt"/>
                <a:ea typeface="+mn-ea"/>
                <a:cs typeface="+mn-cs"/>
              </a:rPr>
              <a:t> 	compensate (unwanted) shift of rf-	frequency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98" y="1090479"/>
            <a:ext cx="4814454" cy="361084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12563" y="1357728"/>
            <a:ext cx="76200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RFQ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736007" y="1634727"/>
            <a:ext cx="135081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Superlens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654863" y="1173062"/>
            <a:ext cx="12469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IH-Tank 1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1B9D13B-1E23-2BC8-6940-CC4EAFD2F858}"/>
              </a:ext>
            </a:extLst>
          </p:cNvPr>
          <p:cNvSpPr txBox="1"/>
          <p:nvPr/>
        </p:nvSpPr>
        <p:spPr>
          <a:xfrm>
            <a:off x="7508101" y="963521"/>
            <a:ext cx="1576072" cy="25391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050" i="1" dirty="0"/>
              <a:t>Courtesy W. Barth et al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8D9C1E1-DB14-7F8E-7F70-97C579CC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2404527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F4155F-DC2B-B380-0882-474193383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UNILAC Short Pulse Heavy Ion Operation </a:t>
            </a:r>
            <a:br>
              <a:rPr lang="de-DE" b="1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</a:br>
            <a:r>
              <a:rPr lang="de-DE" b="1" dirty="0">
                <a:solidFill>
                  <a:srgbClr val="0070C0"/>
                </a:solidFill>
                <a:effectLst/>
                <a:latin typeface="Arial" panose="020B0604020202020204" pitchFamily="34" charset="0"/>
                <a:sym typeface="Wingdings" pitchFamily="2" charset="2"/>
              </a:rPr>
              <a:t> New Records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CE0854-B3AD-D453-0B1A-82BC666ED21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EF07C94-B6DF-9F3D-F406-53456D5D3D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67" t="18963" r="20917" b="4479"/>
          <a:stretch/>
        </p:blipFill>
        <p:spPr>
          <a:xfrm>
            <a:off x="38100" y="967740"/>
            <a:ext cx="6073140" cy="393774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9DFFFCC-C912-7013-5B25-6180109049A6}"/>
              </a:ext>
            </a:extLst>
          </p:cNvPr>
          <p:cNvSpPr txBox="1"/>
          <p:nvPr/>
        </p:nvSpPr>
        <p:spPr>
          <a:xfrm>
            <a:off x="6248400" y="1318260"/>
            <a:ext cx="2636520" cy="33547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about 50% of FAIR intensity goal reached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sz="1400" i="1" dirty="0"/>
              <a:t>Result courtesy W. Barth et al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AC165C9-1DA7-4EFA-E925-4F491BF16179}"/>
              </a:ext>
            </a:extLst>
          </p:cNvPr>
          <p:cNvGrpSpPr/>
          <p:nvPr/>
        </p:nvGrpSpPr>
        <p:grpSpPr>
          <a:xfrm>
            <a:off x="6328597" y="2467381"/>
            <a:ext cx="2476125" cy="1361321"/>
            <a:chOff x="4232335" y="2272601"/>
            <a:chExt cx="4773556" cy="2624400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CB31CB77-C5D3-188B-095D-2742840A6B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00" t="933" r="2926" b="935"/>
            <a:stretch/>
          </p:blipFill>
          <p:spPr>
            <a:xfrm>
              <a:off x="4232335" y="2272601"/>
              <a:ext cx="4447260" cy="2624400"/>
            </a:xfrm>
            <a:prstGeom prst="rect">
              <a:avLst/>
            </a:prstGeom>
          </p:spPr>
        </p:pic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BE694CC3-7A50-6541-EF9D-ABB53F25153D}"/>
                </a:ext>
              </a:extLst>
            </p:cNvPr>
            <p:cNvSpPr/>
            <p:nvPr/>
          </p:nvSpPr>
          <p:spPr>
            <a:xfrm>
              <a:off x="6213989" y="2305854"/>
              <a:ext cx="313841" cy="2176964"/>
            </a:xfrm>
            <a:prstGeom prst="rect">
              <a:avLst/>
            </a:prstGeom>
            <a:solidFill>
              <a:srgbClr val="FDBB63">
                <a:alpha val="26000"/>
              </a:srgb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70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EC3653B-F9F5-D684-4497-D5FD5C4BFD1A}"/>
                </a:ext>
              </a:extLst>
            </p:cNvPr>
            <p:cNvSpPr txBox="1"/>
            <p:nvPr/>
          </p:nvSpPr>
          <p:spPr>
            <a:xfrm>
              <a:off x="7848753" y="3394336"/>
              <a:ext cx="1157138" cy="96418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68580" tIns="34290" rIns="68580" bIns="34290" rtlCol="0" anchor="t">
              <a:spAutoFit/>
            </a:bodyPr>
            <a:lstStyle/>
            <a:p>
              <a:pPr algn="l"/>
              <a:r>
                <a:rPr lang="en-US" sz="700" b="1" dirty="0">
                  <a:solidFill>
                    <a:srgbClr val="FF0000"/>
                  </a:solidFill>
                </a:rPr>
                <a:t>50% reduction of beam emittance!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3372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A25DF9A-3575-98B4-E2CD-23EFB8073B2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GSI Accelerator Competences, Challenges and Collaboration Opportunities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15" y="1127760"/>
            <a:ext cx="8643485" cy="378534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Operating and consolidating 50 years old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rgbClr val="FFC000"/>
                </a:solidFill>
              </a:rPr>
              <a:t>Building equipment for RF accelerators: wide aperture, high intensity, high rate, large components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Facility design and beam dynamics for high intensity hadron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Modern and efficient control systems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Commissioning (HW, beam) of a new facility (FAIR)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2599845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8" y="230397"/>
            <a:ext cx="6031571" cy="590668"/>
          </a:xfrm>
        </p:spPr>
        <p:txBody>
          <a:bodyPr/>
          <a:lstStyle/>
          <a:p>
            <a:r>
              <a:rPr lang="en-US" sz="1800" dirty="0">
                <a:solidFill>
                  <a:srgbClr val="0070C0"/>
                </a:solidFill>
              </a:rPr>
              <a:t>Building equipment for RF accelerators: wide aperture, high intensity, high rate, large components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74" y="1092059"/>
            <a:ext cx="4363988" cy="3677689"/>
          </a:xfrm>
        </p:spPr>
        <p:txBody>
          <a:bodyPr/>
          <a:lstStyle/>
          <a:p>
            <a:r>
              <a:rPr lang="en-US" sz="1500" dirty="0"/>
              <a:t>Large parts galvanic workshop at GSI</a:t>
            </a:r>
          </a:p>
          <a:p>
            <a:r>
              <a:rPr lang="en-US" sz="1500" dirty="0"/>
              <a:t>Availability RF equipment: tubes, klystrons, …</a:t>
            </a:r>
          </a:p>
          <a:p>
            <a:r>
              <a:rPr lang="en-US" sz="1500" dirty="0"/>
              <a:t>Fast ramping dipoles (4T/s), </a:t>
            </a:r>
            <a:r>
              <a:rPr lang="en-US" sz="1500" dirty="0" err="1"/>
              <a:t>s.c.</a:t>
            </a:r>
            <a:r>
              <a:rPr lang="en-US" sz="1500" dirty="0"/>
              <a:t> magnets</a:t>
            </a:r>
          </a:p>
          <a:p>
            <a:r>
              <a:rPr lang="en-US" sz="1500" dirty="0"/>
              <a:t>Copper-plating of drift tubes </a:t>
            </a:r>
            <a:br>
              <a:rPr lang="en-US" sz="1500" dirty="0"/>
            </a:br>
            <a:r>
              <a:rPr lang="en-US" sz="1500" dirty="0"/>
              <a:t>at CERN</a:t>
            </a:r>
          </a:p>
          <a:p>
            <a:endParaRPr lang="en-US" sz="1500" dirty="0"/>
          </a:p>
          <a:p>
            <a:pPr marL="0" indent="0">
              <a:buNone/>
            </a:pPr>
            <a:r>
              <a:rPr lang="en-US" sz="1500" dirty="0"/>
              <a:t>Copper-plating of drift </a:t>
            </a:r>
            <a:br>
              <a:rPr lang="en-US" sz="1500" dirty="0"/>
            </a:br>
            <a:r>
              <a:rPr lang="en-US" sz="1500" dirty="0"/>
              <a:t>tubes at CERN:</a:t>
            </a:r>
          </a:p>
          <a:p>
            <a:pPr marL="0" indent="0">
              <a:buNone/>
            </a:pPr>
            <a:endParaRPr lang="en-US" sz="500" dirty="0"/>
          </a:p>
          <a:p>
            <a:pPr>
              <a:buFont typeface="Wingdings" pitchFamily="2" charset="2"/>
              <a:buChar char="à"/>
            </a:pPr>
            <a:r>
              <a:rPr lang="en-US" sz="1200" dirty="0">
                <a:sym typeface="Wingdings" pitchFamily="2" charset="2"/>
              </a:rPr>
              <a:t>Signed Dec 2023. Working </a:t>
            </a:r>
            <a:br>
              <a:rPr lang="en-US" sz="1200" dirty="0">
                <a:sym typeface="Wingdings" pitchFamily="2" charset="2"/>
              </a:rPr>
            </a:br>
            <a:r>
              <a:rPr lang="en-US" sz="1200" dirty="0">
                <a:sym typeface="Wingdings" pitchFamily="2" charset="2"/>
              </a:rPr>
              <a:t>visit on 18.5. at CERN. Well </a:t>
            </a:r>
            <a:br>
              <a:rPr lang="en-US" sz="1200" dirty="0">
                <a:sym typeface="Wingdings" pitchFamily="2" charset="2"/>
              </a:rPr>
            </a:br>
            <a:r>
              <a:rPr lang="en-US" sz="1200" dirty="0">
                <a:sym typeface="Wingdings" pitchFamily="2" charset="2"/>
              </a:rPr>
              <a:t>on track.</a:t>
            </a:r>
          </a:p>
          <a:p>
            <a:pPr>
              <a:buFont typeface="Wingdings" pitchFamily="2" charset="2"/>
              <a:buChar char="à"/>
            </a:pPr>
            <a:r>
              <a:rPr lang="en-US" sz="1200" dirty="0">
                <a:sym typeface="Wingdings" pitchFamily="2" charset="2"/>
              </a:rPr>
              <a:t>Many thanks for CERN </a:t>
            </a:r>
            <a:br>
              <a:rPr lang="en-US" sz="1200" dirty="0">
                <a:sym typeface="Wingdings" pitchFamily="2" charset="2"/>
              </a:rPr>
            </a:br>
            <a:r>
              <a:rPr lang="en-US" sz="1200" dirty="0">
                <a:sym typeface="Wingdings" pitchFamily="2" charset="2"/>
              </a:rPr>
              <a:t>support.</a:t>
            </a:r>
          </a:p>
          <a:p>
            <a:pPr marL="400050" indent="-400050">
              <a:buNone/>
            </a:pPr>
            <a:endParaRPr lang="en-US" sz="1500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2D2B290-ADA7-9079-8F98-7053CF4E72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1933" y="2162359"/>
            <a:ext cx="1084998" cy="81878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F160754-E94A-496C-3619-BDB87C0ED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2000" y="949779"/>
            <a:ext cx="4494488" cy="337523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EC71A86-C67C-E20E-7534-F2FBAD3474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546" y="3022835"/>
            <a:ext cx="1875385" cy="176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39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8" y="230397"/>
            <a:ext cx="6031571" cy="590668"/>
          </a:xfrm>
        </p:spPr>
        <p:txBody>
          <a:bodyPr/>
          <a:lstStyle/>
          <a:p>
            <a:r>
              <a:rPr lang="en-US" sz="1800" dirty="0">
                <a:solidFill>
                  <a:srgbClr val="0070C0"/>
                </a:solidFill>
              </a:rPr>
              <a:t>Building equipment for RF accelerators: wide aperture, high intensity, high rate, large components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3CC68F-7B75-DCF7-6021-E1163E4467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39" t="29057" r="12349" b="54014"/>
          <a:stretch/>
        </p:blipFill>
        <p:spPr>
          <a:xfrm>
            <a:off x="57148" y="1718695"/>
            <a:ext cx="7199223" cy="2293085"/>
          </a:xfrm>
          <a:prstGeom prst="rect">
            <a:avLst/>
          </a:prstGeom>
          <a:ln>
            <a:noFill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47ED407-CA8A-9CCB-8CC0-FBC55C73C3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626" t="25414" r="31709" b="73014"/>
          <a:stretch/>
        </p:blipFill>
        <p:spPr>
          <a:xfrm>
            <a:off x="934480" y="1453313"/>
            <a:ext cx="5444557" cy="265382"/>
          </a:xfrm>
          <a:prstGeom prst="rect">
            <a:avLst/>
          </a:prstGeom>
          <a:ln>
            <a:noFill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1C880C6-504B-B538-8293-4CBAF1354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1740" y="1057993"/>
            <a:ext cx="1456241" cy="20607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21051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65722-3AED-A4A7-DACF-B40AFE73A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GSI Galvanic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4D38D1-0594-5A4F-9516-E10CA58DCB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C1234E9-2524-407B-DDDA-31F117518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116" y="2932577"/>
            <a:ext cx="2584848" cy="193747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07AC72D-0C0C-0518-BEEF-B851AA4B5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265" y="2925331"/>
            <a:ext cx="2583327" cy="1936332"/>
          </a:xfrm>
          <a:prstGeom prst="rect">
            <a:avLst/>
          </a:prstGeom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8AE06E67-9B0A-40C8-F765-B806E7838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8" y="1043649"/>
            <a:ext cx="3572959" cy="4066655"/>
          </a:xfrm>
        </p:spPr>
        <p:txBody>
          <a:bodyPr/>
          <a:lstStyle/>
          <a:p>
            <a:pPr>
              <a:spcBef>
                <a:spcPts val="984"/>
              </a:spcBef>
            </a:pPr>
            <a:r>
              <a:rPr lang="en-US" sz="1600" b="1" dirty="0">
                <a:solidFill>
                  <a:schemeClr val="tx1"/>
                </a:solidFill>
              </a:rPr>
              <a:t>Refurbishment is completed </a:t>
            </a:r>
            <a:r>
              <a:rPr lang="en-US" sz="1600" dirty="0">
                <a:solidFill>
                  <a:schemeClr val="tx1"/>
                </a:solidFill>
              </a:rPr>
              <a:t>– addressing last non-conformities</a:t>
            </a:r>
          </a:p>
          <a:p>
            <a:pPr>
              <a:spcBef>
                <a:spcPts val="984"/>
              </a:spcBef>
            </a:pPr>
            <a:r>
              <a:rPr lang="en-US" sz="1600" dirty="0">
                <a:solidFill>
                  <a:schemeClr val="tx1"/>
                </a:solidFill>
                <a:sym typeface="Wingdings" pitchFamily="2" charset="2"/>
              </a:rPr>
              <a:t>Next steps towards series plating: </a:t>
            </a:r>
          </a:p>
          <a:p>
            <a:pPr lvl="1">
              <a:spcBef>
                <a:spcPts val="984"/>
              </a:spcBef>
            </a:pP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Hiring 2 </a:t>
            </a:r>
            <a:r>
              <a:rPr lang="en-US" sz="1400" b="1" dirty="0">
                <a:solidFill>
                  <a:schemeClr val="tx1"/>
                </a:solidFill>
                <a:sym typeface="Wingdings" pitchFamily="2" charset="2"/>
              </a:rPr>
              <a:t>additional staff </a:t>
            </a: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for reinforcing team.</a:t>
            </a:r>
          </a:p>
          <a:p>
            <a:pPr lvl="1">
              <a:spcBef>
                <a:spcPts val="984"/>
              </a:spcBef>
            </a:pP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Preparation of </a:t>
            </a:r>
            <a:r>
              <a:rPr lang="en-US" sz="1400" b="1" dirty="0">
                <a:solidFill>
                  <a:schemeClr val="tx1"/>
                </a:solidFill>
                <a:sym typeface="Wingdings" pitchFamily="2" charset="2"/>
              </a:rPr>
              <a:t>electroplating chemicals</a:t>
            </a: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 and set-up of system </a:t>
            </a:r>
            <a:br>
              <a:rPr lang="en-US" sz="1400" dirty="0">
                <a:solidFill>
                  <a:schemeClr val="tx1"/>
                </a:solidFill>
                <a:sym typeface="Wingdings" pitchFamily="2" charset="2"/>
              </a:rPr>
            </a:b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 next week</a:t>
            </a:r>
          </a:p>
          <a:p>
            <a:pPr lvl="1">
              <a:spcBef>
                <a:spcPts val="984"/>
              </a:spcBef>
            </a:pP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Cu plating </a:t>
            </a:r>
            <a:r>
              <a:rPr lang="en-US" sz="1400" b="1" dirty="0">
                <a:solidFill>
                  <a:schemeClr val="tx1"/>
                </a:solidFill>
                <a:sym typeface="Wingdings" pitchFamily="2" charset="2"/>
              </a:rPr>
              <a:t>of test tank </a:t>
            </a:r>
            <a:r>
              <a:rPr lang="en-US" sz="1400" dirty="0">
                <a:solidFill>
                  <a:schemeClr val="tx1"/>
                </a:solidFill>
                <a:sym typeface="Wingdings" pitchFamily="2" charset="2"/>
              </a:rPr>
              <a:t>– last step of site acceptance  end of June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73CEE5A6-2F6B-0EC3-4066-00B5040520F3}"/>
              </a:ext>
            </a:extLst>
          </p:cNvPr>
          <p:cNvSpPr txBox="1">
            <a:spLocks/>
          </p:cNvSpPr>
          <p:nvPr/>
        </p:nvSpPr>
        <p:spPr>
          <a:xfrm>
            <a:off x="3367008" y="1124037"/>
            <a:ext cx="3913830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936"/>
              </a:spcBef>
            </a:pPr>
            <a:r>
              <a:rPr lang="en-US" sz="1400" dirty="0">
                <a:solidFill>
                  <a:schemeClr val="tx1"/>
                </a:solidFill>
              </a:rPr>
              <a:t>Cu plate an additional p-</a:t>
            </a:r>
            <a:r>
              <a:rPr lang="en-US" sz="1400" dirty="0" err="1">
                <a:solidFill>
                  <a:schemeClr val="tx1"/>
                </a:solidFill>
              </a:rPr>
              <a:t>linac</a:t>
            </a:r>
            <a:r>
              <a:rPr lang="en-US" sz="1400" dirty="0">
                <a:solidFill>
                  <a:schemeClr val="tx1"/>
                </a:solidFill>
              </a:rPr>
              <a:t> structure to orderly freeze this project </a:t>
            </a:r>
          </a:p>
          <a:p>
            <a:pPr lvl="1">
              <a:spcBef>
                <a:spcPts val="936"/>
              </a:spcBef>
            </a:pPr>
            <a:r>
              <a:rPr lang="en-US" sz="1400" dirty="0">
                <a:solidFill>
                  <a:schemeClr val="tx1"/>
                </a:solidFill>
              </a:rPr>
              <a:t>start </a:t>
            </a:r>
            <a:r>
              <a:rPr lang="en-US" sz="1400" b="1" dirty="0">
                <a:solidFill>
                  <a:srgbClr val="00B050"/>
                </a:solidFill>
              </a:rPr>
              <a:t>series tanks for Alvarez upgrade </a:t>
            </a:r>
            <a:r>
              <a:rPr lang="en-US" sz="1400" dirty="0">
                <a:solidFill>
                  <a:schemeClr val="tx1"/>
                </a:solidFill>
              </a:rPr>
              <a:t>planned in </a:t>
            </a:r>
            <a:r>
              <a:rPr lang="en-US" sz="1400" b="1" dirty="0">
                <a:solidFill>
                  <a:srgbClr val="00B050"/>
                </a:solidFill>
              </a:rPr>
              <a:t>Q4 2024 </a:t>
            </a:r>
            <a:r>
              <a:rPr lang="en-US" sz="1200" dirty="0">
                <a:solidFill>
                  <a:schemeClr val="tx1"/>
                </a:solidFill>
              </a:rPr>
              <a:t>(monitoring </a:t>
            </a:r>
            <a:r>
              <a:rPr lang="en-US" sz="1200" dirty="0">
                <a:solidFill>
                  <a:srgbClr val="FF0000"/>
                </a:solidFill>
              </a:rPr>
              <a:t>delays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sz="1400" dirty="0">
              <a:solidFill>
                <a:schemeClr val="tx1"/>
              </a:solidFill>
            </a:endParaRPr>
          </a:p>
          <a:p>
            <a:pPr lvl="1">
              <a:spcBef>
                <a:spcPts val="936"/>
              </a:spcBef>
            </a:pPr>
            <a:r>
              <a:rPr lang="en-US" sz="1400" dirty="0">
                <a:solidFill>
                  <a:schemeClr val="tx1"/>
                </a:solidFill>
              </a:rPr>
              <a:t>Faster: additional </a:t>
            </a:r>
            <a:r>
              <a:rPr lang="en-US" sz="1400" b="1" dirty="0">
                <a:solidFill>
                  <a:schemeClr val="tx1"/>
                </a:solidFill>
              </a:rPr>
              <a:t>space for pre- and post-treatment </a:t>
            </a:r>
            <a:r>
              <a:rPr lang="en-US" sz="1400" dirty="0">
                <a:solidFill>
                  <a:schemeClr val="tx1"/>
                </a:solidFill>
              </a:rPr>
              <a:t>of series tanks needed</a:t>
            </a:r>
          </a:p>
          <a:p>
            <a:pPr marL="0" indent="0">
              <a:spcBef>
                <a:spcPts val="936"/>
              </a:spcBef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spcBef>
                <a:spcPts val="936"/>
              </a:spcBef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40B3EF5-91C2-8FC2-7AA3-D7CCE286D4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400000">
            <a:off x="7088209" y="1186167"/>
            <a:ext cx="1942959" cy="145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8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bldLvl="2"/>
      <p:bldP spid="10" grpId="0" uiExpand="1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E495C3-9BDD-E9EE-F36A-8DB7B4A07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5CCC7B-DFED-2737-5C2F-D9E902B025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5E187BA-B4AB-E633-D563-DE7D3B9C58D4}"/>
              </a:ext>
            </a:extLst>
          </p:cNvPr>
          <p:cNvSpPr/>
          <p:nvPr/>
        </p:nvSpPr>
        <p:spPr>
          <a:xfrm>
            <a:off x="0" y="0"/>
            <a:ext cx="9144000" cy="50241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FB951E8-C888-3015-53C8-AA4EC685A8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40325" cy="51435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1CCBB459-8EA2-2C26-15A0-B1331B51EF60}"/>
              </a:ext>
            </a:extLst>
          </p:cNvPr>
          <p:cNvSpPr txBox="1"/>
          <p:nvPr/>
        </p:nvSpPr>
        <p:spPr>
          <a:xfrm>
            <a:off x="6943948" y="179613"/>
            <a:ext cx="2009134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GSI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contacts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:</a:t>
            </a:r>
          </a:p>
          <a:p>
            <a:endParaRPr lang="de-DE" sz="14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Kei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Sugita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</a:p>
          <a:p>
            <a:r>
              <a:rPr lang="de-DE" sz="11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Group Leader: </a:t>
            </a:r>
            <a:r>
              <a:rPr lang="de-DE" sz="1100" b="0" i="1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Superconducting</a:t>
            </a:r>
            <a:r>
              <a:rPr lang="de-DE" sz="1100" b="0" i="1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Magnet Technology</a:t>
            </a:r>
          </a:p>
          <a:p>
            <a:endParaRPr lang="de-DE" sz="14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de-DE" sz="1400" dirty="0">
                <a:solidFill>
                  <a:srgbClr val="000000"/>
                </a:solidFill>
                <a:latin typeface="Helvetica" pitchFamily="2" charset="0"/>
              </a:rPr>
              <a:t>Peter Spiller</a:t>
            </a:r>
          </a:p>
          <a:p>
            <a:endParaRPr lang="de-DE" sz="1400" dirty="0">
              <a:solidFill>
                <a:srgbClr val="000000"/>
              </a:solidFill>
              <a:latin typeface="Helvetica" pitchFamily="2" charset="0"/>
            </a:endParaRPr>
          </a:p>
          <a:p>
            <a:r>
              <a:rPr lang="de-DE" sz="1400" dirty="0">
                <a:solidFill>
                  <a:srgbClr val="000000"/>
                </a:solidFill>
                <a:latin typeface="Helvetica" pitchFamily="2" charset="0"/>
              </a:rPr>
              <a:t>Christian Roux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13316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 3">
            <a:extLst>
              <a:ext uri="{FF2B5EF4-FFF2-40B4-BE49-F238E27FC236}">
                <a16:creationId xmlns:a16="http://schemas.microsoft.com/office/drawing/2014/main" id="{2B17F8A2-C395-1D70-4578-2DB0C1C5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4116"/>
            <a:ext cx="6700979" cy="590668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  <a:latin typeface="+mn-lt"/>
                <a:cs typeface="Calibri" panose="020F0502020204030204" pitchFamily="34" charset="0"/>
              </a:rPr>
              <a:t>GSI and FAIR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342A1D-79EC-3096-34D4-DDBFB9107C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126243A-1BBA-15E1-7105-6D044E5960D9}"/>
              </a:ext>
            </a:extLst>
          </p:cNvPr>
          <p:cNvGrpSpPr/>
          <p:nvPr/>
        </p:nvGrpSpPr>
        <p:grpSpPr>
          <a:xfrm>
            <a:off x="4322" y="934571"/>
            <a:ext cx="7178277" cy="4037780"/>
            <a:chOff x="0" y="0"/>
            <a:chExt cx="9144001" cy="5143500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C30A19F-ABF7-8637-FE98-3352632BA3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1" cy="5143500"/>
            </a:xfrm>
            <a:prstGeom prst="rect">
              <a:avLst/>
            </a:prstGeom>
          </p:spPr>
        </p:pic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1D931E61-A15E-9989-40F3-633182859CCB}"/>
                </a:ext>
              </a:extLst>
            </p:cNvPr>
            <p:cNvSpPr/>
            <p:nvPr/>
          </p:nvSpPr>
          <p:spPr>
            <a:xfrm>
              <a:off x="1549399" y="3960527"/>
              <a:ext cx="1286934" cy="526805"/>
            </a:xfrm>
            <a:prstGeom prst="rect">
              <a:avLst/>
            </a:prstGeom>
            <a:solidFill>
              <a:schemeClr val="bg1">
                <a:alpha val="38712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B6436682-B12F-5D0F-79C8-2E703C9BA336}"/>
                </a:ext>
              </a:extLst>
            </p:cNvPr>
            <p:cNvSpPr/>
            <p:nvPr/>
          </p:nvSpPr>
          <p:spPr>
            <a:xfrm>
              <a:off x="3345788" y="163704"/>
              <a:ext cx="1019705" cy="708047"/>
            </a:xfrm>
            <a:prstGeom prst="rect">
              <a:avLst/>
            </a:prstGeom>
            <a:solidFill>
              <a:schemeClr val="bg1">
                <a:alpha val="38712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10" name="Bild 6" descr="GSI_Logo_rgb.png">
              <a:extLst>
                <a:ext uri="{FF2B5EF4-FFF2-40B4-BE49-F238E27FC236}">
                  <a16:creationId xmlns:a16="http://schemas.microsoft.com/office/drawing/2014/main" id="{959EA5C5-4C05-64DC-91E6-B40D5845C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27998" y="3994395"/>
              <a:ext cx="1129081" cy="376361"/>
            </a:xfrm>
            <a:prstGeom prst="rect">
              <a:avLst/>
            </a:prstGeom>
          </p:spPr>
        </p:pic>
        <p:pic>
          <p:nvPicPr>
            <p:cNvPr id="12" name="Bild 12" descr="FAIR_Logo_rgb.png">
              <a:extLst>
                <a:ext uri="{FF2B5EF4-FFF2-40B4-BE49-F238E27FC236}">
                  <a16:creationId xmlns:a16="http://schemas.microsoft.com/office/drawing/2014/main" id="{6742A4D7-4D8A-62A0-BACD-C71EFF8C5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3447873" y="200471"/>
              <a:ext cx="775055" cy="645879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B10D68FB-08D3-6A98-F4F5-08F70AE6AD4D}"/>
                </a:ext>
              </a:extLst>
            </p:cNvPr>
            <p:cNvSpPr txBox="1"/>
            <p:nvPr/>
          </p:nvSpPr>
          <p:spPr>
            <a:xfrm>
              <a:off x="6377481" y="54198"/>
              <a:ext cx="2631043" cy="352853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200" i="1" dirty="0">
                  <a:solidFill>
                    <a:schemeClr val="bg1"/>
                  </a:solidFill>
                </a:rPr>
                <a:t>Aerial View on 25 Feb 2024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A0B50D4-155B-E51D-590E-CBCADB37F529}"/>
                </a:ext>
              </a:extLst>
            </p:cNvPr>
            <p:cNvSpPr/>
            <p:nvPr/>
          </p:nvSpPr>
          <p:spPr>
            <a:xfrm rot="2843944">
              <a:off x="2909057" y="2047526"/>
              <a:ext cx="2331127" cy="2559413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</a:ln>
            <a:effectLst>
              <a:glow rad="38100">
                <a:schemeClr val="bg1">
                  <a:alpha val="44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85DDF14-B178-5150-ACAD-E28882E82029}"/>
                </a:ext>
              </a:extLst>
            </p:cNvPr>
            <p:cNvSpPr/>
            <p:nvPr/>
          </p:nvSpPr>
          <p:spPr>
            <a:xfrm rot="982298">
              <a:off x="2566147" y="1248564"/>
              <a:ext cx="4325005" cy="1400646"/>
            </a:xfrm>
            <a:prstGeom prst="ellipse">
              <a:avLst/>
            </a:prstGeom>
            <a:noFill/>
            <a:ln w="57150">
              <a:solidFill>
                <a:srgbClr val="0070C0"/>
              </a:solidFill>
              <a:prstDash val="sysDot"/>
            </a:ln>
            <a:effectLst>
              <a:glow rad="38100">
                <a:schemeClr val="bg1">
                  <a:alpha val="54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17" name="Grafik 16">
            <a:extLst>
              <a:ext uri="{FF2B5EF4-FFF2-40B4-BE49-F238E27FC236}">
                <a16:creationId xmlns:a16="http://schemas.microsoft.com/office/drawing/2014/main" id="{43FD6E1B-FBBB-288D-8520-74D52B86B9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187" y="934570"/>
            <a:ext cx="1964491" cy="4040401"/>
          </a:xfrm>
          <a:prstGeom prst="rect">
            <a:avLst/>
          </a:prstGeom>
        </p:spPr>
      </p:pic>
      <p:pic>
        <p:nvPicPr>
          <p:cNvPr id="19" name="Bild 12" descr="FAIR_Logo_rgb.png">
            <a:extLst>
              <a:ext uri="{FF2B5EF4-FFF2-40B4-BE49-F238E27FC236}">
                <a16:creationId xmlns:a16="http://schemas.microsoft.com/office/drawing/2014/main" id="{F7F5EEF9-A788-B3BF-9C3A-EE40A6625D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741211" y="3576470"/>
            <a:ext cx="284420" cy="237017"/>
          </a:xfrm>
          <a:prstGeom prst="rect">
            <a:avLst/>
          </a:prstGeom>
        </p:spPr>
      </p:pic>
      <p:pic>
        <p:nvPicPr>
          <p:cNvPr id="20" name="Bild 6" descr="GSI_Logo_rgb.png">
            <a:extLst>
              <a:ext uri="{FF2B5EF4-FFF2-40B4-BE49-F238E27FC236}">
                <a16:creationId xmlns:a16="http://schemas.microsoft.com/office/drawing/2014/main" id="{FDA76EBD-D87F-A0B6-0F2A-BBD2BC5752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863" y="3576470"/>
            <a:ext cx="432708" cy="144236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E0C21B96-925E-ED2D-2DA1-C7D635F6E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3424" y="2423121"/>
            <a:ext cx="982396" cy="48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 nach rechts 6">
            <a:extLst>
              <a:ext uri="{FF2B5EF4-FFF2-40B4-BE49-F238E27FC236}">
                <a16:creationId xmlns:a16="http://schemas.microsoft.com/office/drawing/2014/main" id="{7A066505-48DD-96A2-1959-7C59C953E8B3}"/>
              </a:ext>
            </a:extLst>
          </p:cNvPr>
          <p:cNvSpPr/>
          <p:nvPr/>
        </p:nvSpPr>
        <p:spPr>
          <a:xfrm rot="18819525">
            <a:off x="2985714" y="3437851"/>
            <a:ext cx="319951" cy="12984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74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A25DF9A-3575-98B4-E2CD-23EFB8073B2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GSI Accelerator Competences, Challenges and Collaboration Opportunities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15" y="1127760"/>
            <a:ext cx="8643485" cy="378534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Operating and consolidating 50 years old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Building equipment for RF accelerators: wide aperture, high intensity, high rate, large components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rgbClr val="FFC000"/>
                </a:solidFill>
              </a:rPr>
              <a:t>Facility design and beam dynamics for high intensity hadron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Modern and efficient control systems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Commissioning (HW, beam) of a new facility (FAIR)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505625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sz="1800" dirty="0">
                <a:solidFill>
                  <a:srgbClr val="0070C0"/>
                </a:solidFill>
              </a:rPr>
              <a:t>Facility design and beam dynamics for high intensity hadron accelerators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430" y="1028612"/>
            <a:ext cx="4796975" cy="3677689"/>
          </a:xfrm>
        </p:spPr>
        <p:txBody>
          <a:bodyPr/>
          <a:lstStyle/>
          <a:p>
            <a:r>
              <a:rPr lang="en-US" sz="1500" dirty="0"/>
              <a:t>Ion sources</a:t>
            </a:r>
          </a:p>
          <a:p>
            <a:r>
              <a:rPr lang="en-US" sz="1500" dirty="0"/>
              <a:t>Ion beam dynamics: space charge, space charge compensation, simulation, theory, cooling theory, decelerator theory, … </a:t>
            </a:r>
          </a:p>
          <a:p>
            <a:r>
              <a:rPr lang="en-US" sz="1500" dirty="0"/>
              <a:t>Beam cooling technology (e-beam cooling, stochastic cooling)</a:t>
            </a:r>
          </a:p>
          <a:p>
            <a:r>
              <a:rPr lang="en-US" sz="1500" dirty="0"/>
              <a:t>Fast and slow extraction techniques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BC1C61F-0753-2BCC-0FE7-CE3ED59DC2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6616" y="2255671"/>
            <a:ext cx="3892760" cy="1909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F87B33D-620D-52A8-5438-25231FFB0F50}"/>
              </a:ext>
            </a:extLst>
          </p:cNvPr>
          <p:cNvGrpSpPr/>
          <p:nvPr/>
        </p:nvGrpSpPr>
        <p:grpSpPr>
          <a:xfrm>
            <a:off x="5090955" y="1014213"/>
            <a:ext cx="3892759" cy="1086703"/>
            <a:chOff x="317500" y="2952863"/>
            <a:chExt cx="6040671" cy="1686315"/>
          </a:xfrm>
        </p:grpSpPr>
        <p:pic>
          <p:nvPicPr>
            <p:cNvPr id="10" name="Grafik 19">
              <a:extLst>
                <a:ext uri="{FF2B5EF4-FFF2-40B4-BE49-F238E27FC236}">
                  <a16:creationId xmlns:a16="http://schemas.microsoft.com/office/drawing/2014/main" id="{2C42B2F7-476B-AC6C-8EFD-3061DE5870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62"/>
            <a:stretch/>
          </p:blipFill>
          <p:spPr>
            <a:xfrm>
              <a:off x="335049" y="2959304"/>
              <a:ext cx="1440000" cy="1043305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11" name="Grafik 21">
              <a:extLst>
                <a:ext uri="{FF2B5EF4-FFF2-40B4-BE49-F238E27FC236}">
                  <a16:creationId xmlns:a16="http://schemas.microsoft.com/office/drawing/2014/main" id="{BBC86F73-05B8-E723-0D64-32C1A5B293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18171" y="2952863"/>
              <a:ext cx="1440000" cy="1025432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12" name="Grafik 20">
              <a:extLst>
                <a:ext uri="{FF2B5EF4-FFF2-40B4-BE49-F238E27FC236}">
                  <a16:creationId xmlns:a16="http://schemas.microsoft.com/office/drawing/2014/main" id="{E03CBE84-6FC7-2A18-5D03-3FC612A9F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0068" y="2965220"/>
              <a:ext cx="1440000" cy="1012551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13" name="Picture 2" descr="https://www.gsi.de/fileadmin/_processed_/2/7/csm_CHORDIS_9947d8b64f.jpg">
              <a:extLst>
                <a:ext uri="{FF2B5EF4-FFF2-40B4-BE49-F238E27FC236}">
                  <a16:creationId xmlns:a16="http://schemas.microsoft.com/office/drawing/2014/main" id="{6297EC07-E0A0-F30F-92AE-37406206FF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0901" y="2959304"/>
              <a:ext cx="1440000" cy="951653"/>
            </a:xfrm>
            <a:prstGeom prst="rect">
              <a:avLst/>
            </a:prstGeom>
            <a:noFill/>
            <a:ln w="38100"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361A559C-B9BD-F1DE-A5B0-5EED3860B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500" y="4094919"/>
              <a:ext cx="6040671" cy="544259"/>
            </a:xfrm>
            <a:prstGeom prst="rect">
              <a:avLst/>
            </a:prstGeom>
          </p:spPr>
        </p:pic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D67BB150-135E-B91C-5548-E5FFD8C630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2609" y="2985778"/>
            <a:ext cx="3301871" cy="1857303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6526F033-4144-6497-2E53-D53F5D991F26}"/>
              </a:ext>
            </a:extLst>
          </p:cNvPr>
          <p:cNvSpPr txBox="1"/>
          <p:nvPr/>
        </p:nvSpPr>
        <p:spPr>
          <a:xfrm>
            <a:off x="4934480" y="4575496"/>
            <a:ext cx="3273653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100" dirty="0"/>
              <a:t>ESR electron cooler during Dec 2023 reassembly</a:t>
            </a:r>
          </a:p>
        </p:txBody>
      </p:sp>
    </p:spTree>
    <p:extLst>
      <p:ext uri="{BB962C8B-B14F-4D97-AF65-F5344CB8AC3E}">
        <p14:creationId xmlns:p14="http://schemas.microsoft.com/office/powerpoint/2010/main" val="2728277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solidFill>
                  <a:srgbClr val="0070C0"/>
                </a:solidFill>
              </a:rPr>
              <a:t>Knock-Out (KO) </a:t>
            </a:r>
            <a:r>
              <a:rPr lang="de-DE" b="1" dirty="0" err="1">
                <a:solidFill>
                  <a:srgbClr val="0070C0"/>
                </a:solidFill>
              </a:rPr>
              <a:t>slow</a:t>
            </a:r>
            <a:r>
              <a:rPr lang="de-DE" b="1" dirty="0">
                <a:solidFill>
                  <a:srgbClr val="0070C0"/>
                </a:solidFill>
              </a:rPr>
              <a:t> beam </a:t>
            </a:r>
            <a:r>
              <a:rPr lang="de-DE" b="1" dirty="0" err="1">
                <a:solidFill>
                  <a:srgbClr val="0070C0"/>
                </a:solidFill>
              </a:rPr>
              <a:t>extraction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67418" y="649583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Aßmann - ACC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16100" y="934200"/>
            <a:ext cx="8656711" cy="1449979"/>
          </a:xfrm>
        </p:spPr>
        <p:txBody>
          <a:bodyPr vert="horz" lIns="68580" tIns="34290" rIns="68580" bIns="34290" rtlCol="0">
            <a:noAutofit/>
          </a:bodyPr>
          <a:lstStyle/>
          <a:p>
            <a:pPr marL="192881" indent="-192881" defTabSz="257175">
              <a:buClr>
                <a:srgbClr val="FFC000"/>
              </a:buClr>
            </a:pPr>
            <a:r>
              <a:rPr lang="en-GB" sz="1350" dirty="0"/>
              <a:t>Machine tune near 3rd order resonance and transverse excitation "around" beam eigenfrequencies </a:t>
            </a:r>
          </a:p>
          <a:p>
            <a:pPr marL="192881" indent="-192881" defTabSz="257175">
              <a:buClr>
                <a:srgbClr val="FFC000"/>
              </a:buClr>
            </a:pPr>
            <a:r>
              <a:rPr lang="en-GB" sz="1350" dirty="0"/>
              <a:t>KO </a:t>
            </a:r>
            <a:r>
              <a:rPr lang="en-GB" sz="1350" dirty="0">
                <a:sym typeface="Wingdings" panose="05000000000000000000" pitchFamily="2" charset="2"/>
              </a:rPr>
              <a:t> </a:t>
            </a:r>
            <a:r>
              <a:rPr lang="en-GB" sz="1350" dirty="0"/>
              <a:t>constant optics during extraction, minimal beam movement on target, fast stop (medical application)</a:t>
            </a:r>
          </a:p>
          <a:p>
            <a:pPr marL="192881" indent="-192881" defTabSz="257175">
              <a:buClr>
                <a:srgbClr val="FFC000"/>
              </a:buClr>
            </a:pPr>
            <a:r>
              <a:rPr lang="en-GB" sz="1350" dirty="0"/>
              <a:t>Excitation signal amplitude (deflection) provides a control over extraction rate (a.k.a. </a:t>
            </a:r>
            <a:r>
              <a:rPr lang="en-GB" sz="1350" b="1" dirty="0" err="1">
                <a:solidFill>
                  <a:srgbClr val="FFC000"/>
                </a:solidFill>
              </a:rPr>
              <a:t>macrospill</a:t>
            </a:r>
            <a:r>
              <a:rPr lang="en-GB" sz="1350" b="1" dirty="0">
                <a:solidFill>
                  <a:srgbClr val="FFC000"/>
                </a:solidFill>
              </a:rPr>
              <a:t> feedback</a:t>
            </a:r>
            <a:r>
              <a:rPr lang="en-GB" sz="1350" dirty="0"/>
              <a:t>) </a:t>
            </a:r>
          </a:p>
          <a:p>
            <a:pPr marL="192881" indent="-192881" defTabSz="257175">
              <a:buClr>
                <a:srgbClr val="FFC000"/>
              </a:buClr>
            </a:pPr>
            <a:r>
              <a:rPr lang="en-GB" sz="1350" dirty="0"/>
              <a:t>Excitation frequency spectra gives control over particle rate fluctuation (a.k.a. </a:t>
            </a:r>
            <a:r>
              <a:rPr lang="en-GB" sz="1350" b="1" dirty="0" err="1">
                <a:solidFill>
                  <a:srgbClr val="FFC000"/>
                </a:solidFill>
              </a:rPr>
              <a:t>microspill</a:t>
            </a:r>
            <a:r>
              <a:rPr lang="en-GB" sz="1350" b="1" dirty="0">
                <a:solidFill>
                  <a:srgbClr val="FFC000"/>
                </a:solidFill>
              </a:rPr>
              <a:t> optimization</a:t>
            </a:r>
            <a:r>
              <a:rPr lang="en-GB" sz="1350" dirty="0"/>
              <a:t>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FB94753-39D0-49D4-B33C-42B816DA96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00" y="2340007"/>
            <a:ext cx="2340375" cy="2340375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08FF1634-DE9C-58BF-FF04-6CC1968AE4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6956" y="2566628"/>
            <a:ext cx="5413733" cy="235574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AE1603C-0ACD-BB42-92FF-A5B71BA42B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4825" y="1985496"/>
            <a:ext cx="3385687" cy="77382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317732C-D5D4-C82E-74F0-E8A783B8603E}"/>
              </a:ext>
            </a:extLst>
          </p:cNvPr>
          <p:cNvSpPr txBox="1"/>
          <p:nvPr/>
        </p:nvSpPr>
        <p:spPr>
          <a:xfrm>
            <a:off x="3346956" y="4549577"/>
            <a:ext cx="228585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/>
              <a:t>Slide Philipp </a:t>
            </a:r>
            <a:r>
              <a:rPr lang="en-GB" sz="1100" i="1" dirty="0" err="1"/>
              <a:t>Niedermayer</a:t>
            </a:r>
            <a:r>
              <a:rPr lang="en-GB" sz="1100" i="1" dirty="0"/>
              <a:t> et al</a:t>
            </a:r>
            <a:endParaRPr lang="en-US" sz="1100" i="1" dirty="0"/>
          </a:p>
        </p:txBody>
      </p:sp>
      <p:sp>
        <p:nvSpPr>
          <p:cNvPr id="6" name="Datumsplatzhalter 16">
            <a:extLst>
              <a:ext uri="{FF2B5EF4-FFF2-40B4-BE49-F238E27FC236}">
                <a16:creationId xmlns:a16="http://schemas.microsoft.com/office/drawing/2014/main" id="{523FC0BD-CF5F-423C-8E87-A03B213787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1160240" cy="273844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241332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F4FB8-E0AC-41ED-9C10-DB280284D7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70C0"/>
                </a:solidFill>
              </a:rPr>
              <a:t>Major Improvement of Ion Beam Quality at GSI</a:t>
            </a:r>
            <a:br>
              <a:rPr lang="en-GB" sz="1800" dirty="0">
                <a:solidFill>
                  <a:srgbClr val="0070C0"/>
                </a:solidFill>
              </a:rPr>
            </a:br>
            <a:r>
              <a:rPr lang="en-GB" sz="1500" b="0" i="1" dirty="0">
                <a:solidFill>
                  <a:srgbClr val="0070C0"/>
                </a:solidFill>
              </a:rPr>
              <a:t>“Digital </a:t>
            </a:r>
            <a:r>
              <a:rPr lang="en-GB" sz="1500" i="1" dirty="0">
                <a:solidFill>
                  <a:srgbClr val="0070C0"/>
                </a:solidFill>
              </a:rPr>
              <a:t>S</a:t>
            </a:r>
            <a:r>
              <a:rPr lang="en-GB" sz="1500" b="0" i="1" dirty="0">
                <a:solidFill>
                  <a:srgbClr val="0070C0"/>
                </a:solidFill>
              </a:rPr>
              <a:t>pill </a:t>
            </a:r>
            <a:r>
              <a:rPr lang="en-GB" sz="1500" i="1" dirty="0">
                <a:solidFill>
                  <a:srgbClr val="0070C0"/>
                </a:solidFill>
              </a:rPr>
              <a:t>O</a:t>
            </a:r>
            <a:r>
              <a:rPr lang="en-GB" sz="1500" b="0" i="1" dirty="0">
                <a:solidFill>
                  <a:srgbClr val="0070C0"/>
                </a:solidFill>
              </a:rPr>
              <a:t>ptimization </a:t>
            </a:r>
            <a:r>
              <a:rPr lang="en-GB" sz="1500" i="1" dirty="0">
                <a:solidFill>
                  <a:srgbClr val="0070C0"/>
                </a:solidFill>
              </a:rPr>
              <a:t>S</a:t>
            </a:r>
            <a:r>
              <a:rPr lang="en-GB" sz="1500" b="0" i="1" dirty="0">
                <a:solidFill>
                  <a:srgbClr val="0070C0"/>
                </a:solidFill>
              </a:rPr>
              <a:t>ystem (</a:t>
            </a:r>
            <a:r>
              <a:rPr lang="en-GB" sz="1500" i="1" dirty="0">
                <a:solidFill>
                  <a:srgbClr val="0070C0"/>
                </a:solidFill>
              </a:rPr>
              <a:t>SOS</a:t>
            </a:r>
            <a:r>
              <a:rPr lang="en-GB" sz="1500" b="0" i="1" dirty="0">
                <a:solidFill>
                  <a:srgbClr val="0070C0"/>
                </a:solidFill>
              </a:rPr>
              <a:t>)”</a:t>
            </a:r>
            <a:endParaRPr lang="en-GB" sz="1800" b="0" i="1" dirty="0">
              <a:solidFill>
                <a:srgbClr val="0070C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6E2EAE-AE43-4940-A05B-597EA37010AF}"/>
              </a:ext>
            </a:extLst>
          </p:cNvPr>
          <p:cNvGrpSpPr/>
          <p:nvPr/>
        </p:nvGrpSpPr>
        <p:grpSpPr>
          <a:xfrm>
            <a:off x="244900" y="2791361"/>
            <a:ext cx="3079370" cy="1831893"/>
            <a:chOff x="996175" y="1459427"/>
            <a:chExt cx="3079370" cy="18318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3CCBB11-8864-46FA-83DA-FCA342508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6175" y="1459427"/>
              <a:ext cx="3079370" cy="1831893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AE3CE86-3E6B-47C5-8A6E-5D3A3F4652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03648" y="2470671"/>
              <a:ext cx="2592288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B344653-6697-439E-8639-9E9044C0CF78}"/>
              </a:ext>
            </a:extLst>
          </p:cNvPr>
          <p:cNvSpPr txBox="1"/>
          <p:nvPr/>
        </p:nvSpPr>
        <p:spPr bwMode="auto">
          <a:xfrm>
            <a:off x="285245" y="2639816"/>
            <a:ext cx="3326552" cy="28257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tIns="0" bIns="36000" rtlCol="0">
            <a:spAutoFit/>
          </a:bodyPr>
          <a:lstStyle/>
          <a:p>
            <a:pPr algn="ctr" defTabSz="457189">
              <a:defRPr/>
            </a:pPr>
            <a:r>
              <a:rPr lang="en-GB" sz="1600" b="1" dirty="0">
                <a:solidFill>
                  <a:prstClr val="black"/>
                </a:solidFill>
                <a:latin typeface="Arial"/>
              </a:rPr>
              <a:t>Spill shape </a:t>
            </a:r>
            <a:r>
              <a:rPr lang="en-GB" sz="1350" dirty="0">
                <a:solidFill>
                  <a:prstClr val="black"/>
                </a:solidFill>
                <a:latin typeface="Arial"/>
              </a:rPr>
              <a:t>(“macro” – 5 s spill length)</a:t>
            </a:r>
            <a:endParaRPr lang="en-GB" sz="16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11" name="Group 15">
            <a:extLst>
              <a:ext uri="{FF2B5EF4-FFF2-40B4-BE49-F238E27FC236}">
                <a16:creationId xmlns:a16="http://schemas.microsoft.com/office/drawing/2014/main" id="{85EA6120-BA62-C93F-6B14-7337E8BC141C}"/>
              </a:ext>
            </a:extLst>
          </p:cNvPr>
          <p:cNvGrpSpPr/>
          <p:nvPr/>
        </p:nvGrpSpPr>
        <p:grpSpPr>
          <a:xfrm>
            <a:off x="3725180" y="1701789"/>
            <a:ext cx="5230287" cy="3079771"/>
            <a:chOff x="5357152" y="3962159"/>
            <a:chExt cx="3052096" cy="1797178"/>
          </a:xfrm>
        </p:grpSpPr>
        <p:pic>
          <p:nvPicPr>
            <p:cNvPr id="12" name="Picture 16">
              <a:extLst>
                <a:ext uri="{FF2B5EF4-FFF2-40B4-BE49-F238E27FC236}">
                  <a16:creationId xmlns:a16="http://schemas.microsoft.com/office/drawing/2014/main" id="{BC5011E4-0C33-D438-D170-E172188B3C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57152" y="3962159"/>
              <a:ext cx="3052096" cy="1797178"/>
            </a:xfrm>
            <a:prstGeom prst="rect">
              <a:avLst/>
            </a:prstGeom>
          </p:spPr>
        </p:pic>
        <p:sp>
          <p:nvSpPr>
            <p:cNvPr id="25" name="TextBox 21">
              <a:extLst>
                <a:ext uri="{FF2B5EF4-FFF2-40B4-BE49-F238E27FC236}">
                  <a16:creationId xmlns:a16="http://schemas.microsoft.com/office/drawing/2014/main" id="{0244D743-118F-78E0-81EA-39056AF78F60}"/>
                </a:ext>
              </a:extLst>
            </p:cNvPr>
            <p:cNvSpPr txBox="1"/>
            <p:nvPr/>
          </p:nvSpPr>
          <p:spPr bwMode="auto">
            <a:xfrm>
              <a:off x="6444208" y="4114186"/>
              <a:ext cx="1899571" cy="161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algn="r" defTabSz="457189">
                <a:defRPr/>
              </a:pPr>
              <a:r>
                <a:rPr lang="en-GB" sz="1200" dirty="0">
                  <a:solidFill>
                    <a:prstClr val="black"/>
                  </a:solidFill>
                  <a:latin typeface="Arial"/>
                </a:rPr>
                <a:t>high resolution (50 µs)</a:t>
              </a:r>
            </a:p>
          </p:txBody>
        </p:sp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F1E4DE71-31E4-39EA-EE27-A81CB566B435}"/>
              </a:ext>
            </a:extLst>
          </p:cNvPr>
          <p:cNvSpPr txBox="1"/>
          <p:nvPr/>
        </p:nvSpPr>
        <p:spPr>
          <a:xfrm>
            <a:off x="6795678" y="4609447"/>
            <a:ext cx="228585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189"/>
            <a:r>
              <a:rPr lang="en-GB" sz="1100" i="1" dirty="0">
                <a:solidFill>
                  <a:prstClr val="black"/>
                </a:solidFill>
                <a:latin typeface="Arial"/>
              </a:rPr>
              <a:t>Results Philipp </a:t>
            </a:r>
            <a:r>
              <a:rPr lang="en-GB" sz="1100" i="1" dirty="0" err="1">
                <a:solidFill>
                  <a:prstClr val="black"/>
                </a:solidFill>
                <a:latin typeface="Arial"/>
              </a:rPr>
              <a:t>Niedermayer</a:t>
            </a:r>
            <a:r>
              <a:rPr lang="en-GB" sz="1100" i="1" dirty="0">
                <a:solidFill>
                  <a:prstClr val="black"/>
                </a:solidFill>
                <a:latin typeface="Arial"/>
              </a:rPr>
              <a:t> et al</a:t>
            </a:r>
            <a:endParaRPr lang="en-US" sz="11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66D65CA-DBE2-0093-7572-6D21FB58A4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3548" y="4914483"/>
            <a:ext cx="1174632" cy="273844"/>
          </a:xfrm>
        </p:spPr>
        <p:txBody>
          <a:bodyPr/>
          <a:lstStyle/>
          <a:p>
            <a:pPr defTabSz="457189"/>
            <a:r>
              <a:rPr lang="de-DE" dirty="0">
                <a:solidFill>
                  <a:prstClr val="black"/>
                </a:solidFill>
                <a:latin typeface="Arial"/>
              </a:rPr>
              <a:t>R. Aßmann - ACC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EC9C25-8B3A-4745-A514-228E4508AC8F}"/>
              </a:ext>
            </a:extLst>
          </p:cNvPr>
          <p:cNvSpPr txBox="1"/>
          <p:nvPr/>
        </p:nvSpPr>
        <p:spPr bwMode="auto">
          <a:xfrm>
            <a:off x="7241695" y="953127"/>
            <a:ext cx="1902305" cy="677045"/>
          </a:xfrm>
          <a:prstGeom prst="rect">
            <a:avLst/>
          </a:prstGeom>
          <a:solidFill>
            <a:srgbClr val="FFFFFF">
              <a:alpha val="50196"/>
            </a:srgbClr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defTabSz="457189">
              <a:lnSpc>
                <a:spcPct val="150000"/>
              </a:lnSpc>
              <a:defRPr/>
            </a:pPr>
            <a:r>
              <a:rPr lang="en-GB" sz="1350" b="1" dirty="0">
                <a:solidFill>
                  <a:srgbClr val="FFA90E"/>
                </a:solidFill>
                <a:latin typeface="Arial"/>
              </a:rPr>
              <a:t>without SOS System</a:t>
            </a:r>
            <a:endParaRPr lang="en-GB" sz="1350" b="1" dirty="0">
              <a:solidFill>
                <a:srgbClr val="3F90DA"/>
              </a:solidFill>
              <a:latin typeface="Arial"/>
            </a:endParaRPr>
          </a:p>
          <a:p>
            <a:pPr defTabSz="457189">
              <a:lnSpc>
                <a:spcPct val="150000"/>
              </a:lnSpc>
              <a:defRPr/>
            </a:pPr>
            <a:r>
              <a:rPr lang="en-GB" sz="1350" b="1" dirty="0">
                <a:solidFill>
                  <a:srgbClr val="3F90DA"/>
                </a:solidFill>
                <a:latin typeface="Arial"/>
              </a:rPr>
              <a:t>with SOS System</a:t>
            </a:r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A6B4488C-4214-F4A2-4442-07681EDC79F1}"/>
              </a:ext>
            </a:extLst>
          </p:cNvPr>
          <p:cNvCxnSpPr/>
          <p:nvPr/>
        </p:nvCxnSpPr>
        <p:spPr>
          <a:xfrm>
            <a:off x="6893710" y="1153949"/>
            <a:ext cx="334736" cy="0"/>
          </a:xfrm>
          <a:prstGeom prst="line">
            <a:avLst/>
          </a:prstGeom>
          <a:ln w="38100"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223F8E36-8192-2F5B-F94B-7F3AD9157815}"/>
              </a:ext>
            </a:extLst>
          </p:cNvPr>
          <p:cNvCxnSpPr/>
          <p:nvPr/>
        </p:nvCxnSpPr>
        <p:spPr>
          <a:xfrm>
            <a:off x="6897790" y="1480520"/>
            <a:ext cx="334736" cy="0"/>
          </a:xfrm>
          <a:prstGeom prst="line">
            <a:avLst/>
          </a:prstGeom>
          <a:ln w="38100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DF5615D-B837-4CFD-8B1D-922C9C10F07A}"/>
              </a:ext>
            </a:extLst>
          </p:cNvPr>
          <p:cNvSpPr txBox="1"/>
          <p:nvPr/>
        </p:nvSpPr>
        <p:spPr bwMode="auto">
          <a:xfrm>
            <a:off x="7269190" y="2430488"/>
            <a:ext cx="1338829" cy="490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tIns="0" bIns="36000" rtlCol="0">
            <a:spAutoFit/>
          </a:bodyPr>
          <a:lstStyle/>
          <a:p>
            <a:pPr algn="ctr" defTabSz="457189">
              <a:defRPr/>
            </a:pPr>
            <a:r>
              <a:rPr lang="en-GB" sz="1600" b="1" dirty="0">
                <a:solidFill>
                  <a:prstClr val="black"/>
                </a:solidFill>
                <a:latin typeface="Arial"/>
              </a:rPr>
              <a:t>Spill quality</a:t>
            </a:r>
          </a:p>
          <a:p>
            <a:pPr algn="ctr" defTabSz="457189">
              <a:defRPr/>
            </a:pPr>
            <a:r>
              <a:rPr lang="en-GB" sz="1350" dirty="0">
                <a:solidFill>
                  <a:prstClr val="black"/>
                </a:solidFill>
                <a:latin typeface="Arial"/>
              </a:rPr>
              <a:t>(“micro”)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8A92DB3C-2204-56C2-9F8F-0D7FABE1F3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053"/>
          <a:stretch/>
        </p:blipFill>
        <p:spPr>
          <a:xfrm>
            <a:off x="71351" y="1111915"/>
            <a:ext cx="3680246" cy="133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31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A25DF9A-3575-98B4-E2CD-23EFB8073B2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GSI Accelerator Competences, Challenges and Collaboration Opportunities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15" y="1127760"/>
            <a:ext cx="8643485" cy="378534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Operating and consolidating 50 years old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Building equipment for RF accelerators: wide aperture, high intensity, high rate, large components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Facility design and beam dynamics for high intensity hadron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rgbClr val="FFC000"/>
                </a:solidFill>
              </a:rPr>
              <a:t>Modern and efficient control systems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Commissioning (HW, beam) of a new facility (FAIR)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4102103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7A43352B-462A-0468-5C55-A157CA33C536}"/>
              </a:ext>
            </a:extLst>
          </p:cNvPr>
          <p:cNvSpPr/>
          <p:nvPr/>
        </p:nvSpPr>
        <p:spPr>
          <a:xfrm>
            <a:off x="5478780" y="975360"/>
            <a:ext cx="3589020" cy="39391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sz="1800" dirty="0">
                <a:solidFill>
                  <a:srgbClr val="0070C0"/>
                </a:solidFill>
              </a:rPr>
              <a:t>Modern and efficient control systems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755" y="1065155"/>
            <a:ext cx="5275751" cy="3677689"/>
          </a:xfrm>
        </p:spPr>
        <p:txBody>
          <a:bodyPr/>
          <a:lstStyle/>
          <a:p>
            <a:r>
              <a:rPr lang="en-US" sz="1500" dirty="0"/>
              <a:t>Setting management and loading. Reproducibility of machine.</a:t>
            </a:r>
          </a:p>
          <a:p>
            <a:r>
              <a:rPr lang="en-US" sz="1500" dirty="0"/>
              <a:t>Feedbacks, machine learning, automatic algorithms, AI</a:t>
            </a:r>
          </a:p>
          <a:p>
            <a:endParaRPr lang="en-US" sz="1500" dirty="0"/>
          </a:p>
          <a:p>
            <a:pPr>
              <a:buFont typeface="Wingdings" pitchFamily="2" charset="2"/>
              <a:buChar char="à"/>
            </a:pPr>
            <a:r>
              <a:rPr lang="en-US" sz="1500" dirty="0">
                <a:sym typeface="Wingdings" pitchFamily="2" charset="2"/>
              </a:rPr>
              <a:t>FAIR/GSI is using the architecture of the CERN control system</a:t>
            </a:r>
          </a:p>
          <a:p>
            <a:pPr>
              <a:buFont typeface="Wingdings" pitchFamily="2" charset="2"/>
              <a:buChar char="à"/>
            </a:pPr>
            <a:r>
              <a:rPr lang="en-US" sz="1500" dirty="0">
                <a:sym typeface="Wingdings" pitchFamily="2" charset="2"/>
              </a:rPr>
              <a:t>GSI accelerators are being upgraded to FAIR controls standard</a:t>
            </a:r>
          </a:p>
          <a:p>
            <a:pPr>
              <a:buFont typeface="Wingdings" pitchFamily="2" charset="2"/>
              <a:buChar char="à"/>
            </a:pPr>
            <a:r>
              <a:rPr lang="en-US" sz="1500" dirty="0">
                <a:sym typeface="Wingdings" pitchFamily="2" charset="2"/>
              </a:rPr>
              <a:t>We already start profiting from enhanced features</a:t>
            </a:r>
          </a:p>
          <a:p>
            <a:pPr>
              <a:buFont typeface="Wingdings" pitchFamily="2" charset="2"/>
              <a:buChar char="à"/>
            </a:pPr>
            <a:r>
              <a:rPr lang="en-US" sz="1500" b="1" dirty="0">
                <a:sym typeface="Wingdings" pitchFamily="2" charset="2"/>
              </a:rPr>
              <a:t>Planning a FAIR/GSI controls review in June 2024. Thanks to </a:t>
            </a:r>
            <a:r>
              <a:rPr lang="en-US" sz="1500" b="1" dirty="0" err="1">
                <a:sym typeface="Wingdings" pitchFamily="2" charset="2"/>
              </a:rPr>
              <a:t>Jörg</a:t>
            </a:r>
            <a:r>
              <a:rPr lang="en-US" sz="1500" b="1" dirty="0">
                <a:sym typeface="Wingdings" pitchFamily="2" charset="2"/>
              </a:rPr>
              <a:t> Wenninger for accepting to chair it.</a:t>
            </a:r>
          </a:p>
          <a:p>
            <a:pPr>
              <a:buFont typeface="Wingdings" pitchFamily="2" charset="2"/>
              <a:buChar char="à"/>
            </a:pPr>
            <a:r>
              <a:rPr lang="en-US" sz="1500" dirty="0">
                <a:sym typeface="Wingdings" pitchFamily="2" charset="2"/>
              </a:rPr>
              <a:t>Further collaborations and synergetic efforts easily imagined. The review will help identifying areas of common interests.</a:t>
            </a:r>
          </a:p>
          <a:p>
            <a:pPr marL="0" indent="0">
              <a:buNone/>
            </a:pPr>
            <a:endParaRPr lang="en-US" sz="1500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87EC1F2-F400-DB37-ED6A-266731DEB08A}"/>
              </a:ext>
            </a:extLst>
          </p:cNvPr>
          <p:cNvGrpSpPr/>
          <p:nvPr/>
        </p:nvGrpSpPr>
        <p:grpSpPr>
          <a:xfrm>
            <a:off x="4696678" y="1110519"/>
            <a:ext cx="5976803" cy="3707536"/>
            <a:chOff x="4833838" y="1110519"/>
            <a:chExt cx="5976803" cy="3707536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FC9B6BCD-33BE-66FC-302F-D1CF8C11D043}"/>
                </a:ext>
              </a:extLst>
            </p:cNvPr>
            <p:cNvGrpSpPr/>
            <p:nvPr/>
          </p:nvGrpSpPr>
          <p:grpSpPr>
            <a:xfrm>
              <a:off x="5759151" y="1110519"/>
              <a:ext cx="3267708" cy="1838086"/>
              <a:chOff x="108872" y="1189814"/>
              <a:chExt cx="6483096" cy="3646742"/>
            </a:xfrm>
          </p:grpSpPr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68E2C5BD-F2C0-E9CE-E276-9CE9BC5BCD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8872" y="1189814"/>
                <a:ext cx="6483096" cy="364674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9" name="Ellipse 7">
                <a:extLst>
                  <a:ext uri="{FF2B5EF4-FFF2-40B4-BE49-F238E27FC236}">
                    <a16:creationId xmlns:a16="http://schemas.microsoft.com/office/drawing/2014/main" id="{081CA6A0-50AA-9831-E8FE-0780A8F7F635}"/>
                  </a:ext>
                </a:extLst>
              </p:cNvPr>
              <p:cNvSpPr/>
              <p:nvPr/>
            </p:nvSpPr>
            <p:spPr>
              <a:xfrm>
                <a:off x="1139046" y="2102089"/>
                <a:ext cx="870057" cy="290780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2DF5E423-92BD-BA88-C465-3B139CCCDE6B}"/>
                </a:ext>
              </a:extLst>
            </p:cNvPr>
            <p:cNvSpPr txBox="1"/>
            <p:nvPr/>
          </p:nvSpPr>
          <p:spPr>
            <a:xfrm>
              <a:off x="7268044" y="2655873"/>
              <a:ext cx="1758815" cy="253916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/>
                <a:t>Courtesy S. Reimann et al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77C3E0BA-953B-35BB-FC93-18C8C2888009}"/>
                </a:ext>
              </a:extLst>
            </p:cNvPr>
            <p:cNvSpPr txBox="1"/>
            <p:nvPr/>
          </p:nvSpPr>
          <p:spPr>
            <a:xfrm>
              <a:off x="5696264" y="2968632"/>
              <a:ext cx="3330595" cy="46935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dirty="0"/>
                <a:t>factor 10 improved C beam for users </a:t>
              </a:r>
            </a:p>
            <a:p>
              <a:pPr algn="l"/>
              <a:r>
                <a:rPr lang="en-US" sz="1050" dirty="0"/>
                <a:t>(Dec 2023)</a:t>
              </a:r>
            </a:p>
          </p:txBody>
        </p:sp>
        <p:pic>
          <p:nvPicPr>
            <p:cNvPr id="12" name="Google Shape;78;p15">
              <a:extLst>
                <a:ext uri="{FF2B5EF4-FFF2-40B4-BE49-F238E27FC236}">
                  <a16:creationId xmlns:a16="http://schemas.microsoft.com/office/drawing/2014/main" id="{000633F6-2536-13BC-2587-04D8D9AE0008}"/>
                </a:ext>
              </a:extLst>
            </p:cNvPr>
            <p:cNvPicPr preferRelativeResize="0"/>
            <p:nvPr/>
          </p:nvPicPr>
          <p:blipFill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36674" y="3460785"/>
              <a:ext cx="2035905" cy="1357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34E56FE9-8BF0-2795-0C53-313F68B6C07E}"/>
                </a:ext>
              </a:extLst>
            </p:cNvPr>
            <p:cNvSpPr txBox="1"/>
            <p:nvPr/>
          </p:nvSpPr>
          <p:spPr>
            <a:xfrm>
              <a:off x="6185301" y="3467689"/>
              <a:ext cx="462534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python bridge 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88E20C3A-0503-1195-86C3-C8BCD943BC1B}"/>
                </a:ext>
              </a:extLst>
            </p:cNvPr>
            <p:cNvSpPr txBox="1"/>
            <p:nvPr/>
          </p:nvSpPr>
          <p:spPr>
            <a:xfrm>
              <a:off x="4833838" y="4162681"/>
              <a:ext cx="2612573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de-DE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S. Appel </a:t>
              </a:r>
              <a:br>
                <a:rPr lang="de-DE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</a:br>
              <a:r>
                <a:rPr lang="de-DE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O. </a:t>
              </a:r>
              <a:r>
                <a:rPr lang="de-DE" sz="1100" i="1" dirty="0" err="1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Boine</a:t>
              </a:r>
              <a:r>
                <a:rPr lang="de-DE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-Frankenheim </a:t>
              </a:r>
              <a:br>
                <a:rPr lang="de-DE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</a:br>
              <a:r>
                <a:rPr lang="de-DE" sz="1100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et 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60264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A25DF9A-3575-98B4-E2CD-23EFB8073B28}"/>
              </a:ext>
            </a:extLst>
          </p:cNvPr>
          <p:cNvSpPr/>
          <p:nvPr/>
        </p:nvSpPr>
        <p:spPr>
          <a:xfrm>
            <a:off x="0" y="914400"/>
            <a:ext cx="9144000" cy="40614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GSI Accelerator Competences, Challenges and Collaboration Opportunities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15" y="1127760"/>
            <a:ext cx="8643485" cy="378534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Operating and consolidating 50 years old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Building equipment for RF accelerators: wide aperture, high intensity, high rate, large components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Facility design and beam dynamics for high intensity hadron accelerators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chemeClr val="bg1"/>
                </a:solidFill>
              </a:rPr>
              <a:t>Modern and efficient control systems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1600" b="1" i="1" dirty="0">
                <a:solidFill>
                  <a:srgbClr val="FFC000"/>
                </a:solidFill>
              </a:rPr>
              <a:t>Commissioning (HW, beam) of a new facility (FAIR)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2812412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61F777-F0FD-7A9D-2E44-52B7F18F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9" y="230397"/>
            <a:ext cx="5848692" cy="590668"/>
          </a:xfrm>
        </p:spPr>
        <p:txBody>
          <a:bodyPr/>
          <a:lstStyle/>
          <a:p>
            <a:r>
              <a:rPr lang="en-US" sz="1800" dirty="0">
                <a:solidFill>
                  <a:srgbClr val="0070C0"/>
                </a:solidFill>
              </a:rPr>
              <a:t>Commissioning (HW, beam) of a new facility (FAIR)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268D32-5C8B-687F-EC89-15D64075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635" y="1088015"/>
            <a:ext cx="3720965" cy="3677689"/>
          </a:xfrm>
        </p:spPr>
        <p:txBody>
          <a:bodyPr/>
          <a:lstStyle/>
          <a:p>
            <a:r>
              <a:rPr lang="en-US" sz="1500" dirty="0"/>
              <a:t>Procedures and documentation</a:t>
            </a:r>
          </a:p>
          <a:p>
            <a:r>
              <a:rPr lang="en-US" sz="1500" dirty="0"/>
              <a:t>Control room organization (FCC)</a:t>
            </a:r>
          </a:p>
          <a:p>
            <a:r>
              <a:rPr lang="en-US" sz="1500" dirty="0"/>
              <a:t>Expectation management and communication with experiments</a:t>
            </a:r>
          </a:p>
          <a:p>
            <a:endParaRPr lang="en-US" sz="1500" dirty="0"/>
          </a:p>
          <a:p>
            <a:pPr marL="0" indent="0">
              <a:buNone/>
            </a:pPr>
            <a:r>
              <a:rPr lang="en-US" sz="1500" dirty="0"/>
              <a:t>Work ongoing for preparing </a:t>
            </a:r>
            <a:r>
              <a:rPr lang="en-US" sz="1500" b="1" dirty="0"/>
              <a:t>commissioning workshop in November  </a:t>
            </a:r>
            <a:r>
              <a:rPr lang="en-US" sz="1500" dirty="0">
                <a:sym typeface="Wingdings" pitchFamily="2" charset="2"/>
              </a:rPr>
              <a:t> S. Reimann</a:t>
            </a:r>
          </a:p>
          <a:p>
            <a:pPr marL="0" indent="0">
              <a:buNone/>
            </a:pPr>
            <a:endParaRPr lang="en-US" sz="15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1500" b="1" dirty="0">
                <a:sym typeface="Wingdings" pitchFamily="2" charset="2"/>
              </a:rPr>
              <a:t>Performance committee </a:t>
            </a:r>
            <a:r>
              <a:rPr lang="en-US" sz="1500" dirty="0">
                <a:sym typeface="Wingdings" pitchFamily="2" charset="2"/>
              </a:rPr>
              <a:t>studying performance (present and future) and establishing a technical roadmap.</a:t>
            </a:r>
            <a:endParaRPr lang="en-US" sz="1500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F33BD22-78EE-9996-1BB1-46CE6F2E09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CEF51A5-ED53-3FC4-FB19-5CE2F99F6D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421" y="1046043"/>
            <a:ext cx="4900155" cy="27563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64938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D15100-26E7-C9EF-017D-153140B7E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Collaboration &amp; Scientific Exchange are Crucial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E04DF0-5C74-AC2D-C572-4791B40491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B10CB42-9482-1EFB-E1C3-8AEF11AA84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5" y="912283"/>
            <a:ext cx="5279416" cy="296967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30B5B92-3D4D-014D-41A2-13427084B0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12283"/>
            <a:ext cx="3857625" cy="400817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46C7C46-A1E4-2B56-C036-29315EB03B4A}"/>
              </a:ext>
            </a:extLst>
          </p:cNvPr>
          <p:cNvSpPr txBox="1"/>
          <p:nvPr/>
        </p:nvSpPr>
        <p:spPr>
          <a:xfrm>
            <a:off x="3962401" y="3973172"/>
            <a:ext cx="4998719" cy="86177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b="1" dirty="0"/>
              <a:t>GSI Accelerator Seminar Series</a:t>
            </a:r>
          </a:p>
          <a:p>
            <a:pPr algn="l"/>
            <a:r>
              <a:rPr lang="en-US" sz="1600" dirty="0"/>
              <a:t>Re-establishing a more active series – here with Fanny </a:t>
            </a:r>
            <a:r>
              <a:rPr lang="en-US" sz="1600" dirty="0" err="1"/>
              <a:t>Farget</a:t>
            </a:r>
            <a:r>
              <a:rPr lang="en-US" sz="1600" dirty="0"/>
              <a:t> from GANIL at GSI</a:t>
            </a:r>
          </a:p>
        </p:txBody>
      </p:sp>
    </p:spTree>
    <p:extLst>
      <p:ext uri="{BB962C8B-B14F-4D97-AF65-F5344CB8AC3E}">
        <p14:creationId xmlns:p14="http://schemas.microsoft.com/office/powerpoint/2010/main" val="16472963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7857A-598E-4352-D2BC-C6D881269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E573C-CB4E-6C1D-3592-146DAE10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 err="1">
                <a:solidFill>
                  <a:srgbClr val="0070C0"/>
                </a:solidFill>
              </a:rPr>
              <a:t>Conclusion</a:t>
            </a:r>
            <a:endParaRPr lang="de-DE" sz="2000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7CF572-5E41-7D80-A4B5-5E6B1B95F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814" y="1063523"/>
            <a:ext cx="8589601" cy="3677689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de-DE" sz="1600" dirty="0">
                <a:sym typeface="Wingdings" pitchFamily="2" charset="2"/>
              </a:rPr>
              <a:t>CERN and GSI </a:t>
            </a:r>
            <a:r>
              <a:rPr lang="de-DE" sz="1600" dirty="0" err="1">
                <a:sym typeface="Wingdings" pitchFamily="2" charset="2"/>
              </a:rPr>
              <a:t>have</a:t>
            </a:r>
            <a:r>
              <a:rPr lang="de-DE" sz="1600" dirty="0">
                <a:sym typeface="Wingdings" pitchFamily="2" charset="2"/>
              </a:rPr>
              <a:t> a </a:t>
            </a:r>
            <a:r>
              <a:rPr lang="de-DE" sz="1600" dirty="0" err="1">
                <a:sym typeface="Wingdings" pitchFamily="2" charset="2"/>
              </a:rPr>
              <a:t>very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close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historic</a:t>
            </a:r>
            <a:r>
              <a:rPr lang="de-DE" sz="1600" b="1" dirty="0">
                <a:sym typeface="Wingdings" pitchFamily="2" charset="2"/>
              </a:rPr>
              <a:t> and </a:t>
            </a:r>
            <a:r>
              <a:rPr lang="de-DE" sz="1600" b="1" dirty="0" err="1">
                <a:sym typeface="Wingdings" pitchFamily="2" charset="2"/>
              </a:rPr>
              <a:t>present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collaboration</a:t>
            </a:r>
            <a:r>
              <a:rPr lang="de-DE" sz="1600" dirty="0">
                <a:sym typeface="Wingdings" pitchFamily="2" charset="2"/>
              </a:rPr>
              <a:t>.</a:t>
            </a:r>
          </a:p>
          <a:p>
            <a:pPr>
              <a:spcAft>
                <a:spcPts val="600"/>
              </a:spcAft>
              <a:defRPr/>
            </a:pPr>
            <a:r>
              <a:rPr lang="de-DE" sz="1600" dirty="0" err="1">
                <a:sym typeface="Wingdings" pitchFamily="2" charset="2"/>
              </a:rPr>
              <a:t>For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me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personally</a:t>
            </a:r>
            <a:r>
              <a:rPr lang="de-DE" sz="1600" dirty="0">
                <a:sym typeface="Wingdings" pitchFamily="2" charset="2"/>
              </a:rPr>
              <a:t> (</a:t>
            </a:r>
            <a:r>
              <a:rPr lang="de-DE" sz="1600" dirty="0" err="1">
                <a:sym typeface="Wingdings" pitchFamily="2" charset="2"/>
              </a:rPr>
              <a:t>with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my</a:t>
            </a:r>
            <a:r>
              <a:rPr lang="de-DE" sz="1600" dirty="0">
                <a:sym typeface="Wingdings" pitchFamily="2" charset="2"/>
              </a:rPr>
              <a:t> CERN </a:t>
            </a:r>
            <a:r>
              <a:rPr lang="de-DE" sz="1600" dirty="0" err="1">
                <a:sym typeface="Wingdings" pitchFamily="2" charset="2"/>
              </a:rPr>
              <a:t>history</a:t>
            </a:r>
            <a:r>
              <a:rPr lang="de-DE" sz="1600" dirty="0">
                <a:sym typeface="Wingdings" pitchFamily="2" charset="2"/>
              </a:rPr>
              <a:t>) a </a:t>
            </a:r>
            <a:r>
              <a:rPr lang="de-DE" sz="1600" dirty="0" err="1">
                <a:sym typeface="Wingdings" pitchFamily="2" charset="2"/>
              </a:rPr>
              <a:t>pleasure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to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be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here</a:t>
            </a:r>
            <a:r>
              <a:rPr lang="de-DE" sz="1600" dirty="0">
                <a:sym typeface="Wingdings" pitchFamily="2" charset="2"/>
              </a:rPr>
              <a:t>.</a:t>
            </a:r>
          </a:p>
          <a:p>
            <a:pPr>
              <a:spcAft>
                <a:spcPts val="600"/>
              </a:spcAft>
              <a:defRPr/>
            </a:pPr>
            <a:r>
              <a:rPr lang="de-DE" sz="1600" dirty="0">
                <a:sym typeface="Wingdings" pitchFamily="2" charset="2"/>
              </a:rPr>
              <a:t>Very </a:t>
            </a:r>
            <a:r>
              <a:rPr lang="de-DE" sz="1600" b="1" dirty="0" err="1">
                <a:sym typeface="Wingdings" pitchFamily="2" charset="2"/>
              </a:rPr>
              <a:t>important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collaborations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ongoing</a:t>
            </a:r>
            <a:r>
              <a:rPr lang="de-DE" sz="1600" dirty="0">
                <a:sym typeface="Wingdings" pitchFamily="2" charset="2"/>
              </a:rPr>
              <a:t>, in </a:t>
            </a:r>
            <a:r>
              <a:rPr lang="de-DE" sz="1600" dirty="0" err="1">
                <a:sym typeface="Wingdings" pitchFamily="2" charset="2"/>
              </a:rPr>
              <a:t>addition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to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other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topics</a:t>
            </a:r>
            <a:r>
              <a:rPr lang="de-DE" sz="1600" dirty="0">
                <a:sym typeface="Wingdings" pitchFamily="2" charset="2"/>
              </a:rPr>
              <a:t>:</a:t>
            </a:r>
          </a:p>
          <a:p>
            <a:pPr lvl="1">
              <a:spcAft>
                <a:spcPts val="600"/>
              </a:spcAft>
              <a:defRPr/>
            </a:pPr>
            <a:r>
              <a:rPr lang="de-DE" sz="1100" dirty="0">
                <a:sym typeface="Wingdings" pitchFamily="2" charset="2"/>
              </a:rPr>
              <a:t>CERN </a:t>
            </a:r>
            <a:r>
              <a:rPr lang="de-DE" sz="1100" dirty="0" err="1">
                <a:sym typeface="Wingdings" pitchFamily="2" charset="2"/>
              </a:rPr>
              <a:t>collaborates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with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us</a:t>
            </a:r>
            <a:r>
              <a:rPr lang="de-DE" sz="1100" dirty="0">
                <a:sym typeface="Wingdings" pitchFamily="2" charset="2"/>
              </a:rPr>
              <a:t>, </a:t>
            </a:r>
            <a:r>
              <a:rPr lang="de-DE" sz="1100" dirty="0" err="1">
                <a:sym typeface="Wingdings" pitchFamily="2" charset="2"/>
              </a:rPr>
              <a:t>performing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copper-coating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of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the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drift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tubes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for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the</a:t>
            </a:r>
            <a:r>
              <a:rPr lang="de-DE" sz="1100" dirty="0">
                <a:sym typeface="Wingdings" pitchFamily="2" charset="2"/>
              </a:rPr>
              <a:t> Alvarez 2.0 </a:t>
            </a:r>
            <a:r>
              <a:rPr lang="de-DE" sz="1100" dirty="0" err="1">
                <a:sym typeface="Wingdings" pitchFamily="2" charset="2"/>
              </a:rPr>
              <a:t>project</a:t>
            </a:r>
            <a:r>
              <a:rPr lang="de-DE" sz="1100" dirty="0">
                <a:sym typeface="Wingdings" pitchFamily="2" charset="2"/>
              </a:rPr>
              <a:t>.</a:t>
            </a:r>
          </a:p>
          <a:p>
            <a:pPr lvl="1">
              <a:spcAft>
                <a:spcPts val="600"/>
              </a:spcAft>
              <a:defRPr/>
            </a:pPr>
            <a:r>
              <a:rPr lang="de-DE" sz="1100" dirty="0">
                <a:sym typeface="Wingdings" pitchFamily="2" charset="2"/>
              </a:rPr>
              <a:t>CERN </a:t>
            </a:r>
            <a:r>
              <a:rPr lang="de-DE" sz="1100" dirty="0" err="1">
                <a:sym typeface="Wingdings" pitchFamily="2" charset="2"/>
              </a:rPr>
              <a:t>collaborates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with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us</a:t>
            </a:r>
            <a:r>
              <a:rPr lang="de-DE" sz="1100" dirty="0">
                <a:sym typeface="Wingdings" pitchFamily="2" charset="2"/>
              </a:rPr>
              <a:t>, </a:t>
            </a:r>
            <a:r>
              <a:rPr lang="de-DE" sz="1100" dirty="0" err="1">
                <a:sym typeface="Wingdings" pitchFamily="2" charset="2"/>
              </a:rPr>
              <a:t>supplying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us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with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controls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technology</a:t>
            </a:r>
            <a:r>
              <a:rPr lang="de-DE" sz="1100" dirty="0">
                <a:sym typeface="Wingdings" pitchFamily="2" charset="2"/>
              </a:rPr>
              <a:t>, </a:t>
            </a:r>
            <a:r>
              <a:rPr lang="de-DE" sz="1100" dirty="0" err="1">
                <a:sym typeface="Wingdings" pitchFamily="2" charset="2"/>
              </a:rPr>
              <a:t>algorithms</a:t>
            </a:r>
            <a:r>
              <a:rPr lang="de-DE" sz="1100" dirty="0">
                <a:sym typeface="Wingdings" pitchFamily="2" charset="2"/>
              </a:rPr>
              <a:t> and </a:t>
            </a:r>
            <a:r>
              <a:rPr lang="de-DE" sz="1100" dirty="0" err="1">
                <a:sym typeface="Wingdings" pitchFamily="2" charset="2"/>
              </a:rPr>
              <a:t>help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for</a:t>
            </a:r>
            <a:r>
              <a:rPr lang="de-DE" sz="1100" dirty="0">
                <a:sym typeface="Wingdings" pitchFamily="2" charset="2"/>
              </a:rPr>
              <a:t> a review.</a:t>
            </a:r>
          </a:p>
          <a:p>
            <a:pPr lvl="1">
              <a:spcAft>
                <a:spcPts val="600"/>
              </a:spcAft>
              <a:defRPr/>
            </a:pPr>
            <a:r>
              <a:rPr lang="de-DE" sz="1100" dirty="0">
                <a:sym typeface="Wingdings" pitchFamily="2" charset="2"/>
              </a:rPr>
              <a:t>CERN </a:t>
            </a:r>
            <a:r>
              <a:rPr lang="de-DE" sz="1100" dirty="0" err="1">
                <a:sym typeface="Wingdings" pitchFamily="2" charset="2"/>
              </a:rPr>
              <a:t>collaborates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with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us</a:t>
            </a:r>
            <a:r>
              <a:rPr lang="de-DE" sz="1100" dirty="0">
                <a:sym typeface="Wingdings" pitchFamily="2" charset="2"/>
              </a:rPr>
              <a:t>, </a:t>
            </a:r>
            <a:r>
              <a:rPr lang="de-DE" sz="1100" dirty="0" err="1">
                <a:sym typeface="Wingdings" pitchFamily="2" charset="2"/>
              </a:rPr>
              <a:t>advising</a:t>
            </a:r>
            <a:r>
              <a:rPr lang="de-DE" sz="1100" dirty="0">
                <a:sym typeface="Wingdings" pitchFamily="2" charset="2"/>
              </a:rPr>
              <a:t> on </a:t>
            </a:r>
            <a:r>
              <a:rPr lang="de-DE" sz="1100" dirty="0" err="1">
                <a:sym typeface="Wingdings" pitchFamily="2" charset="2"/>
              </a:rPr>
              <a:t>facility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commissioning</a:t>
            </a:r>
            <a:r>
              <a:rPr lang="de-DE" sz="1100" dirty="0">
                <a:sym typeface="Wingdings" pitchFamily="2" charset="2"/>
              </a:rPr>
              <a:t> and </a:t>
            </a:r>
            <a:r>
              <a:rPr lang="de-DE" sz="1100" dirty="0" err="1">
                <a:sym typeface="Wingdings" pitchFamily="2" charset="2"/>
              </a:rPr>
              <a:t>organization</a:t>
            </a:r>
            <a:r>
              <a:rPr lang="de-DE" sz="1100" dirty="0">
                <a:sym typeface="Wingdings" pitchFamily="2" charset="2"/>
              </a:rPr>
              <a:t>.</a:t>
            </a:r>
          </a:p>
          <a:p>
            <a:pPr>
              <a:spcAft>
                <a:spcPts val="600"/>
              </a:spcAft>
              <a:defRPr/>
            </a:pPr>
            <a:r>
              <a:rPr lang="de-DE" sz="1600" dirty="0">
                <a:sym typeface="Wingdings" pitchFamily="2" charset="2"/>
              </a:rPr>
              <a:t>GSI/FAIR </a:t>
            </a:r>
            <a:r>
              <a:rPr lang="de-DE" sz="1600" dirty="0" err="1">
                <a:sym typeface="Wingdings" pitchFamily="2" charset="2"/>
              </a:rPr>
              <a:t>brings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into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our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collaboration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expertise</a:t>
            </a:r>
            <a:r>
              <a:rPr lang="de-DE" sz="1600" b="1" dirty="0">
                <a:sym typeface="Wingdings" pitchFamily="2" charset="2"/>
              </a:rPr>
              <a:t> and </a:t>
            </a:r>
            <a:r>
              <a:rPr lang="de-DE" sz="1600" b="1" dirty="0" err="1">
                <a:sym typeface="Wingdings" pitchFamily="2" charset="2"/>
              </a:rPr>
              <a:t>technologies</a:t>
            </a:r>
            <a:r>
              <a:rPr lang="de-DE" sz="1600" b="1" dirty="0">
                <a:sym typeface="Wingdings" pitchFamily="2" charset="2"/>
              </a:rPr>
              <a:t> in </a:t>
            </a:r>
            <a:r>
              <a:rPr lang="de-DE" sz="1600" b="1" dirty="0" err="1">
                <a:sym typeface="Wingdings" pitchFamily="2" charset="2"/>
              </a:rPr>
              <a:t>ion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accelerators</a:t>
            </a:r>
            <a:r>
              <a:rPr lang="de-DE" sz="1600" dirty="0">
                <a:sym typeface="Wingdings" pitchFamily="2" charset="2"/>
              </a:rPr>
              <a:t> but also in large </a:t>
            </a:r>
            <a:r>
              <a:rPr lang="de-DE" sz="1600" dirty="0" err="1">
                <a:sym typeface="Wingdings" pitchFamily="2" charset="2"/>
              </a:rPr>
              <a:t>facilities</a:t>
            </a:r>
            <a:r>
              <a:rPr lang="de-DE" sz="1600" dirty="0">
                <a:sym typeface="Wingdings" pitchFamily="2" charset="2"/>
              </a:rPr>
              <a:t> and RF </a:t>
            </a:r>
            <a:r>
              <a:rPr lang="de-DE" sz="1600" dirty="0" err="1">
                <a:sym typeface="Wingdings" pitchFamily="2" charset="2"/>
              </a:rPr>
              <a:t>accelerator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technology</a:t>
            </a:r>
            <a:r>
              <a:rPr lang="de-DE" sz="1600" dirty="0">
                <a:sym typeface="Wingdings" pitchFamily="2" charset="2"/>
              </a:rPr>
              <a:t>:</a:t>
            </a:r>
          </a:p>
          <a:p>
            <a:pPr lvl="1">
              <a:spcAft>
                <a:spcPts val="600"/>
              </a:spcAft>
              <a:defRPr/>
            </a:pPr>
            <a:r>
              <a:rPr lang="de-DE" sz="1100" dirty="0">
                <a:sym typeface="Wingdings" pitchFamily="2" charset="2"/>
              </a:rPr>
              <a:t>Long-standing </a:t>
            </a:r>
            <a:r>
              <a:rPr lang="de-DE" sz="1100" dirty="0" err="1">
                <a:sym typeface="Wingdings" pitchFamily="2" charset="2"/>
              </a:rPr>
              <a:t>interest</a:t>
            </a:r>
            <a:r>
              <a:rPr lang="de-DE" sz="1100" dirty="0">
                <a:sym typeface="Wingdings" pitchFamily="2" charset="2"/>
              </a:rPr>
              <a:t> in </a:t>
            </a:r>
            <a:r>
              <a:rPr lang="de-DE" sz="1100" dirty="0" err="1">
                <a:sym typeface="Wingdings" pitchFamily="2" charset="2"/>
              </a:rPr>
              <a:t>CERN´s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accelerator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complex</a:t>
            </a:r>
            <a:r>
              <a:rPr lang="de-DE" sz="1100" dirty="0">
                <a:sym typeface="Wingdings" pitchFamily="2" charset="2"/>
              </a:rPr>
              <a:t> and </a:t>
            </a:r>
            <a:r>
              <a:rPr lang="de-DE" sz="1100" dirty="0" err="1">
                <a:sym typeface="Wingdings" pitchFamily="2" charset="2"/>
              </a:rPr>
              <a:t>its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technologies</a:t>
            </a:r>
            <a:r>
              <a:rPr lang="de-DE" sz="1100" dirty="0">
                <a:sym typeface="Wingdings" pitchFamily="2" charset="2"/>
              </a:rPr>
              <a:t> – </a:t>
            </a:r>
            <a:r>
              <a:rPr lang="de-DE" sz="1100" dirty="0" err="1">
                <a:sym typeface="Wingdings" pitchFamily="2" charset="2"/>
              </a:rPr>
              <a:t>several</a:t>
            </a:r>
            <a:r>
              <a:rPr lang="de-DE" sz="1100" dirty="0">
                <a:sym typeface="Wingdings" pitchFamily="2" charset="2"/>
              </a:rPr>
              <a:t> ex-CERN </a:t>
            </a:r>
            <a:r>
              <a:rPr lang="de-DE" sz="1100" dirty="0" err="1">
                <a:sym typeface="Wingdings" pitchFamily="2" charset="2"/>
              </a:rPr>
              <a:t>persons</a:t>
            </a:r>
            <a:r>
              <a:rPr lang="de-DE" sz="1100" dirty="0">
                <a:sym typeface="Wingdings" pitchFamily="2" charset="2"/>
              </a:rPr>
              <a:t> at GSI/FAIR</a:t>
            </a:r>
          </a:p>
          <a:p>
            <a:pPr lvl="1">
              <a:spcAft>
                <a:spcPts val="600"/>
              </a:spcAft>
              <a:defRPr/>
            </a:pPr>
            <a:r>
              <a:rPr lang="de-DE" sz="1100" dirty="0" err="1">
                <a:sym typeface="Wingdings" pitchFamily="2" charset="2"/>
              </a:rPr>
              <a:t>We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are</a:t>
            </a:r>
            <a:r>
              <a:rPr lang="de-DE" sz="1100" dirty="0">
                <a:sym typeface="Wingdings" pitchFamily="2" charset="2"/>
              </a:rPr>
              <a:t> </a:t>
            </a:r>
            <a:r>
              <a:rPr lang="de-DE" sz="1100" dirty="0" err="1">
                <a:sym typeface="Wingdings" pitchFamily="2" charset="2"/>
              </a:rPr>
              <a:t>interested</a:t>
            </a:r>
            <a:r>
              <a:rPr lang="de-DE" sz="1100" dirty="0">
                <a:sym typeface="Wingdings" pitchFamily="2" charset="2"/>
              </a:rPr>
              <a:t> in </a:t>
            </a:r>
            <a:r>
              <a:rPr lang="de-DE" sz="1100" dirty="0" err="1">
                <a:sym typeface="Wingdings" pitchFamily="2" charset="2"/>
              </a:rPr>
              <a:t>CERN´s</a:t>
            </a:r>
            <a:r>
              <a:rPr lang="de-DE" sz="1100" dirty="0">
                <a:sym typeface="Wingdings" pitchFamily="2" charset="2"/>
              </a:rPr>
              <a:t> FCC </a:t>
            </a:r>
            <a:r>
              <a:rPr lang="de-DE" sz="1100" dirty="0" err="1">
                <a:sym typeface="Wingdings" pitchFamily="2" charset="2"/>
              </a:rPr>
              <a:t>project</a:t>
            </a:r>
            <a:r>
              <a:rPr lang="de-DE" sz="1100" dirty="0">
                <a:sym typeface="Wingdings" pitchFamily="2" charset="2"/>
              </a:rPr>
              <a:t> and in </a:t>
            </a:r>
            <a:r>
              <a:rPr lang="de-DE" sz="1100" dirty="0" err="1">
                <a:sym typeface="Wingdings" pitchFamily="2" charset="2"/>
              </a:rPr>
              <a:t>collaborating</a:t>
            </a:r>
            <a:r>
              <a:rPr lang="de-DE" sz="1100" dirty="0">
                <a:sym typeface="Wingdings" pitchFamily="2" charset="2"/>
              </a:rPr>
              <a:t> in </a:t>
            </a:r>
            <a:r>
              <a:rPr lang="de-DE" sz="1100" dirty="0" err="1">
                <a:sym typeface="Wingdings" pitchFamily="2" charset="2"/>
              </a:rPr>
              <a:t>concepts</a:t>
            </a:r>
            <a:r>
              <a:rPr lang="de-DE" sz="1100" dirty="0">
                <a:sym typeface="Wingdings" pitchFamily="2" charset="2"/>
              </a:rPr>
              <a:t>, </a:t>
            </a:r>
            <a:r>
              <a:rPr lang="de-DE" sz="1100" dirty="0" err="1">
                <a:sym typeface="Wingdings" pitchFamily="2" charset="2"/>
              </a:rPr>
              <a:t>schemes</a:t>
            </a:r>
            <a:r>
              <a:rPr lang="de-DE" sz="1100" dirty="0">
                <a:sym typeface="Wingdings" pitchFamily="2" charset="2"/>
              </a:rPr>
              <a:t> and </a:t>
            </a:r>
            <a:r>
              <a:rPr lang="de-DE" sz="1100" dirty="0" err="1">
                <a:sym typeface="Wingdings" pitchFamily="2" charset="2"/>
              </a:rPr>
              <a:t>technologies</a:t>
            </a:r>
            <a:r>
              <a:rPr lang="de-DE" sz="1100" dirty="0">
                <a:sym typeface="Wingdings" pitchFamily="2" charset="2"/>
              </a:rPr>
              <a:t> (SC </a:t>
            </a:r>
            <a:r>
              <a:rPr lang="de-DE" sz="1100" dirty="0" err="1">
                <a:sym typeface="Wingdings" pitchFamily="2" charset="2"/>
              </a:rPr>
              <a:t>septum</a:t>
            </a:r>
            <a:r>
              <a:rPr lang="de-DE" sz="1100" dirty="0">
                <a:sym typeface="Wingdings" pitchFamily="2" charset="2"/>
              </a:rPr>
              <a:t>, …).</a:t>
            </a:r>
          </a:p>
          <a:p>
            <a:pPr>
              <a:spcAft>
                <a:spcPts val="600"/>
              </a:spcAft>
              <a:defRPr/>
            </a:pP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We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dirty="0" err="1">
                <a:sym typeface="Wingdings" pitchFamily="2" charset="2"/>
              </a:rPr>
              <a:t>are</a:t>
            </a:r>
            <a:r>
              <a:rPr lang="de-DE" sz="1600" dirty="0">
                <a:sym typeface="Wingdings" pitchFamily="2" charset="2"/>
              </a:rPr>
              <a:t> also </a:t>
            </a:r>
            <a:r>
              <a:rPr lang="de-DE" sz="1600" dirty="0" err="1">
                <a:sym typeface="Wingdings" pitchFamily="2" charset="2"/>
              </a:rPr>
              <a:t>considering</a:t>
            </a:r>
            <a:r>
              <a:rPr lang="de-DE" sz="1600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collaboration</a:t>
            </a:r>
            <a:r>
              <a:rPr lang="de-DE" sz="1600" b="1" dirty="0">
                <a:sym typeface="Wingdings" pitchFamily="2" charset="2"/>
              </a:rPr>
              <a:t> on </a:t>
            </a:r>
            <a:r>
              <a:rPr lang="de-DE" sz="1600" b="1" dirty="0" err="1">
                <a:sym typeface="Wingdings" pitchFamily="2" charset="2"/>
              </a:rPr>
              <a:t>future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projects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or</a:t>
            </a:r>
            <a:r>
              <a:rPr lang="de-DE" sz="1600" b="1" dirty="0">
                <a:sym typeface="Wingdings" pitchFamily="2" charset="2"/>
              </a:rPr>
              <a:t> R&amp;D </a:t>
            </a:r>
            <a:r>
              <a:rPr lang="de-DE" sz="1600" b="1" dirty="0" err="1">
                <a:sym typeface="Wingdings" pitchFamily="2" charset="2"/>
              </a:rPr>
              <a:t>through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our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connected</a:t>
            </a:r>
            <a:r>
              <a:rPr lang="de-DE" sz="1600" b="1" dirty="0">
                <a:sym typeface="Wingdings" pitchFamily="2" charset="2"/>
              </a:rPr>
              <a:t> </a:t>
            </a:r>
            <a:r>
              <a:rPr lang="de-DE" sz="1600" b="1" dirty="0" err="1">
                <a:sym typeface="Wingdings" pitchFamily="2" charset="2"/>
              </a:rPr>
              <a:t>universities</a:t>
            </a:r>
            <a:r>
              <a:rPr lang="de-DE" sz="1600" b="1" dirty="0">
                <a:sym typeface="Wingdings" pitchFamily="2" charset="2"/>
              </a:rPr>
              <a:t> (e.g. Frankfurt) </a:t>
            </a:r>
            <a:r>
              <a:rPr lang="de-DE" sz="1600" dirty="0">
                <a:sym typeface="Wingdings" pitchFamily="2" charset="2"/>
              </a:rPr>
              <a:t>and </a:t>
            </a:r>
            <a:r>
              <a:rPr lang="de-DE" sz="1600" dirty="0" err="1">
                <a:sym typeface="Wingdings" pitchFamily="2" charset="2"/>
              </a:rPr>
              <a:t>Genthner</a:t>
            </a:r>
            <a:r>
              <a:rPr lang="de-DE" sz="1600" dirty="0">
                <a:sym typeface="Wingdings" pitchFamily="2" charset="2"/>
              </a:rPr>
              <a:t> PhD </a:t>
            </a:r>
            <a:r>
              <a:rPr lang="de-DE" sz="1600" dirty="0" err="1">
                <a:sym typeface="Wingdings" pitchFamily="2" charset="2"/>
              </a:rPr>
              <a:t>students</a:t>
            </a:r>
            <a:r>
              <a:rPr lang="de-DE" sz="1600" dirty="0">
                <a:sym typeface="Wingdings" pitchFamily="2" charset="2"/>
              </a:rPr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B4C966-12C2-8F51-0E94-5A7F0AF8DC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196901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78B581D7-EA8D-5719-5FBD-E1398E883842}"/>
              </a:ext>
            </a:extLst>
          </p:cNvPr>
          <p:cNvGrpSpPr/>
          <p:nvPr/>
        </p:nvGrpSpPr>
        <p:grpSpPr>
          <a:xfrm>
            <a:off x="-1" y="4644"/>
            <a:ext cx="7249907" cy="5143500"/>
            <a:chOff x="0" y="346985"/>
            <a:chExt cx="6380018" cy="4526351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70FC59FD-F957-57A5-C61D-96EE3EAB01C2}"/>
                </a:ext>
              </a:extLst>
            </p:cNvPr>
            <p:cNvGrpSpPr/>
            <p:nvPr/>
          </p:nvGrpSpPr>
          <p:grpSpPr>
            <a:xfrm>
              <a:off x="0" y="346985"/>
              <a:ext cx="6380018" cy="4526351"/>
              <a:chOff x="125415" y="1324368"/>
              <a:chExt cx="4534746" cy="3217209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898D0D12-7FF9-0029-EC8B-3B78069D37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25415" y="1324368"/>
                <a:ext cx="4534746" cy="321720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Gerade Verbindung 6">
                <a:extLst>
                  <a:ext uri="{FF2B5EF4-FFF2-40B4-BE49-F238E27FC236}">
                    <a16:creationId xmlns:a16="http://schemas.microsoft.com/office/drawing/2014/main" id="{879C0ECA-1C6A-24F8-3C7D-28507B3A1D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898775" y="2540000"/>
                <a:ext cx="25704" cy="370178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4966278-CC52-0F70-CBD5-D1EDE6986DFD}"/>
                  </a:ext>
                </a:extLst>
              </p:cNvPr>
              <p:cNvSpPr txBox="1"/>
              <p:nvPr/>
            </p:nvSpPr>
            <p:spPr>
              <a:xfrm>
                <a:off x="3721537" y="2256022"/>
                <a:ext cx="692038" cy="25989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Times New Roman" panose="02020603050405020304" pitchFamily="18" charset="0"/>
                  </a:rPr>
                  <a:t>Heavy Ion Trap</a:t>
                </a:r>
              </a:p>
              <a:p>
                <a:pPr algn="l"/>
                <a:r>
                  <a:rPr lang="en-US" sz="105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Times New Roman" panose="02020603050405020304" pitchFamily="18" charset="0"/>
                  </a:rPr>
                  <a:t>HiTRAP</a:t>
                </a:r>
                <a:endPara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" name="Gerade Verbindung 10">
                <a:extLst>
                  <a:ext uri="{FF2B5EF4-FFF2-40B4-BE49-F238E27FC236}">
                    <a16:creationId xmlns:a16="http://schemas.microsoft.com/office/drawing/2014/main" id="{4859509A-40D9-B6AE-51B4-4D7C1041137E}"/>
                  </a:ext>
                </a:extLst>
              </p:cNvPr>
              <p:cNvCxnSpPr/>
              <p:nvPr/>
            </p:nvCxnSpPr>
            <p:spPr>
              <a:xfrm flipH="1">
                <a:off x="2918129" y="2409245"/>
                <a:ext cx="808514" cy="32774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1003CA97-E694-8F55-48CB-1E79A0C5E31E}"/>
                  </a:ext>
                </a:extLst>
              </p:cNvPr>
              <p:cNvSpPr txBox="1"/>
              <p:nvPr/>
            </p:nvSpPr>
            <p:spPr>
              <a:xfrm>
                <a:off x="3300736" y="4196334"/>
                <a:ext cx="917637" cy="259890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Times New Roman" panose="02020603050405020304" pitchFamily="18" charset="0"/>
                  </a:rPr>
                  <a:t>High Energy Transfer</a:t>
                </a:r>
                <a:b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Times New Roman" panose="02020603050405020304" pitchFamily="18" charset="0"/>
                  </a:rPr>
                </a:b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Times New Roman" panose="02020603050405020304" pitchFamily="18" charset="0"/>
                  </a:rPr>
                  <a:t>Lines HEST</a:t>
                </a:r>
              </a:p>
            </p:txBody>
          </p:sp>
          <p:cxnSp>
            <p:nvCxnSpPr>
              <p:cNvPr id="30" name="Gerade Verbindung 29">
                <a:extLst>
                  <a:ext uri="{FF2B5EF4-FFF2-40B4-BE49-F238E27FC236}">
                    <a16:creationId xmlns:a16="http://schemas.microsoft.com/office/drawing/2014/main" id="{AAF6AF5C-EE16-FEAC-075F-E6017C6C66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5353" y="3310283"/>
                <a:ext cx="383258" cy="835121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0" name="Picture 2">
              <a:extLst>
                <a:ext uri="{FF2B5EF4-FFF2-40B4-BE49-F238E27FC236}">
                  <a16:creationId xmlns:a16="http://schemas.microsoft.com/office/drawing/2014/main" id="{F0FC64C7-3F6D-919D-FC5B-9E693B8B8D0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935"/>
            <a:stretch/>
          </p:blipFill>
          <p:spPr bwMode="auto">
            <a:xfrm>
              <a:off x="245919" y="4352335"/>
              <a:ext cx="1551709" cy="38227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contourClr>
                <a:srgbClr val="FFFFFF"/>
              </a:contourClr>
            </a:sp3d>
          </p:spPr>
        </p:pic>
      </p:grpSp>
      <p:sp>
        <p:nvSpPr>
          <p:cNvPr id="56" name="Titel 3">
            <a:extLst>
              <a:ext uri="{FF2B5EF4-FFF2-40B4-BE49-F238E27FC236}">
                <a16:creationId xmlns:a16="http://schemas.microsoft.com/office/drawing/2014/main" id="{2B17F8A2-C395-1D70-4578-2DB0C1C5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1" y="-194582"/>
            <a:ext cx="6700979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+mn-lt"/>
                <a:cs typeface="Calibri" panose="020F0502020204030204" pitchFamily="34" charset="0"/>
              </a:rPr>
              <a:t>Present GSI Complex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308550B3-B947-E2B2-D713-52FFDC06EF79}"/>
              </a:ext>
            </a:extLst>
          </p:cNvPr>
          <p:cNvSpPr txBox="1"/>
          <p:nvPr/>
        </p:nvSpPr>
        <p:spPr>
          <a:xfrm>
            <a:off x="7308463" y="1031139"/>
            <a:ext cx="1793973" cy="397031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185738" indent="-185738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World-class ion accelerator facilities</a:t>
            </a:r>
          </a:p>
          <a:p>
            <a:pPr marL="312738" lvl="1" indent="-1793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Ion </a:t>
            </a:r>
            <a:r>
              <a:rPr lang="en-US" sz="1400" dirty="0" err="1"/>
              <a:t>linac</a:t>
            </a:r>
            <a:endParaRPr lang="en-US" sz="1400" dirty="0"/>
          </a:p>
          <a:p>
            <a:pPr marL="312738" lvl="1" indent="-1793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Storage ring</a:t>
            </a:r>
          </a:p>
          <a:p>
            <a:pPr marL="312738" lvl="1" indent="-1793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Synchrotron</a:t>
            </a:r>
          </a:p>
          <a:p>
            <a:pPr marL="312738" lvl="1" indent="-1793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Beam cooling</a:t>
            </a:r>
          </a:p>
          <a:p>
            <a:pPr marL="312738" lvl="1" indent="-1793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Ion traps</a:t>
            </a:r>
          </a:p>
          <a:p>
            <a:pPr marL="312738" lvl="1" indent="-1793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Decelerators</a:t>
            </a:r>
          </a:p>
          <a:p>
            <a:pPr marL="179388" indent="-1793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55 years and getting stronger</a:t>
            </a:r>
            <a:br>
              <a:rPr lang="en-US" sz="1400" b="1" dirty="0"/>
            </a:br>
            <a:r>
              <a:rPr lang="en-US" sz="500" b="1" dirty="0"/>
              <a:t>  </a:t>
            </a:r>
            <a:br>
              <a:rPr lang="en-US" sz="1400" b="1" dirty="0"/>
            </a:br>
            <a:r>
              <a:rPr lang="en-US" sz="1400" b="1" dirty="0">
                <a:sym typeface="Wingdings" pitchFamily="2" charset="2"/>
              </a:rPr>
              <a:t> plus FAIR</a:t>
            </a:r>
            <a:endParaRPr lang="en-US" sz="1400" b="1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342A1D-79EC-3096-34D4-DDBFB9107C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A28B53B-4F23-D9A6-CE06-44CA16E7E336}"/>
              </a:ext>
            </a:extLst>
          </p:cNvPr>
          <p:cNvSpPr/>
          <p:nvPr/>
        </p:nvSpPr>
        <p:spPr>
          <a:xfrm>
            <a:off x="7266532" y="282633"/>
            <a:ext cx="223236" cy="448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B235444-60C0-23DD-0C8D-A7A872DE3F6B}"/>
              </a:ext>
            </a:extLst>
          </p:cNvPr>
          <p:cNvSpPr txBox="1"/>
          <p:nvPr/>
        </p:nvSpPr>
        <p:spPr>
          <a:xfrm>
            <a:off x="5359130" y="236617"/>
            <a:ext cx="1115921" cy="270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1 GeV/u</a:t>
            </a:r>
            <a:endParaRPr lang="de-DE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Pfeil nach rechts 1">
            <a:extLst>
              <a:ext uri="{FF2B5EF4-FFF2-40B4-BE49-F238E27FC236}">
                <a16:creationId xmlns:a16="http://schemas.microsoft.com/office/drawing/2014/main" id="{412EFD1B-351D-6C7A-5341-BDB08D11C45D}"/>
              </a:ext>
            </a:extLst>
          </p:cNvPr>
          <p:cNvSpPr/>
          <p:nvPr/>
        </p:nvSpPr>
        <p:spPr>
          <a:xfrm rot="578633">
            <a:off x="1821143" y="2223165"/>
            <a:ext cx="791611" cy="252263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56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4149432" cy="590668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Thank You for Your Attention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CD900FB-F046-0E28-EE0A-D04EFF3454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28701"/>
            <a:ext cx="9144000" cy="3814760"/>
          </a:xfrm>
          <a:prstGeom prst="rect">
            <a:avLst/>
          </a:prstGeo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3E18299-703B-1523-0413-E5F0A5C5A3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</p:spTree>
    <p:extLst>
      <p:ext uri="{BB962C8B-B14F-4D97-AF65-F5344CB8AC3E}">
        <p14:creationId xmlns:p14="http://schemas.microsoft.com/office/powerpoint/2010/main" val="79930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919276" cy="590668"/>
          </a:xfrm>
        </p:spPr>
        <p:txBody>
          <a:bodyPr/>
          <a:lstStyle/>
          <a:p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Mission “Accelerator Operations</a:t>
            </a:r>
            <a:br>
              <a:rPr lang="en-US" sz="2000" b="1" dirty="0">
                <a:solidFill>
                  <a:srgbClr val="0070C0"/>
                </a:solidFill>
                <a:sym typeface="Wingdings" pitchFamily="2" charset="2"/>
              </a:rPr>
            </a:br>
            <a:r>
              <a:rPr lang="en-US" sz="2000" b="1" dirty="0">
                <a:solidFill>
                  <a:srgbClr val="0070C0"/>
                </a:solidFill>
                <a:sym typeface="Wingdings" pitchFamily="2" charset="2"/>
              </a:rPr>
              <a:t>and Development”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8799" y="1034523"/>
            <a:ext cx="5525708" cy="3677689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1400" b="1" dirty="0">
                <a:sym typeface="Wingdings" pitchFamily="2" charset="2"/>
              </a:rPr>
              <a:t>Operation of GSI accelerators </a:t>
            </a:r>
            <a:r>
              <a:rPr lang="en-US" sz="1400" dirty="0">
                <a:sym typeface="Wingdings" pitchFamily="2" charset="2"/>
              </a:rPr>
              <a:t>and delivering beams for world-class heavy ion research </a:t>
            </a:r>
          </a:p>
          <a:p>
            <a:pPr>
              <a:spcBef>
                <a:spcPts val="900"/>
              </a:spcBef>
            </a:pPr>
            <a:r>
              <a:rPr lang="en-US" sz="1400" dirty="0">
                <a:sym typeface="Wingdings" pitchFamily="2" charset="2"/>
              </a:rPr>
              <a:t>Development of GSI accelerators and </a:t>
            </a:r>
            <a:r>
              <a:rPr lang="en-US" sz="1400" b="1" dirty="0">
                <a:sym typeface="Wingdings" pitchFamily="2" charset="2"/>
              </a:rPr>
              <a:t>preparing them step-wise for the future</a:t>
            </a:r>
          </a:p>
          <a:p>
            <a:pPr>
              <a:spcBef>
                <a:spcPts val="900"/>
              </a:spcBef>
            </a:pPr>
            <a:r>
              <a:rPr lang="en-US" sz="1400" b="1" dirty="0">
                <a:sym typeface="Wingdings" pitchFamily="2" charset="2"/>
              </a:rPr>
              <a:t>Supporting the FAIR project </a:t>
            </a:r>
            <a:r>
              <a:rPr lang="en-US" sz="1400" dirty="0">
                <a:sym typeface="Wingdings" pitchFamily="2" charset="2"/>
              </a:rPr>
              <a:t>and its completion </a:t>
            </a:r>
          </a:p>
          <a:p>
            <a:pPr>
              <a:spcBef>
                <a:spcPts val="900"/>
              </a:spcBef>
            </a:pPr>
            <a:r>
              <a:rPr lang="en-US" sz="1400" dirty="0">
                <a:sym typeface="Wingdings" pitchFamily="2" charset="2"/>
              </a:rPr>
              <a:t>Preparation and organization of </a:t>
            </a:r>
            <a:r>
              <a:rPr lang="en-US" sz="1400" b="1" dirty="0">
                <a:sym typeface="Wingdings" pitchFamily="2" charset="2"/>
              </a:rPr>
              <a:t>FAIR accelerator commissioning</a:t>
            </a:r>
            <a:r>
              <a:rPr lang="en-US" sz="1400" dirty="0">
                <a:sym typeface="Wingdings" pitchFamily="2" charset="2"/>
              </a:rPr>
              <a:t> </a:t>
            </a:r>
            <a:r>
              <a:rPr lang="en-US" sz="1200" i="1" dirty="0">
                <a:sym typeface="Wingdings" pitchFamily="2" charset="2"/>
              </a:rPr>
              <a:t>(headed by S. Reimann)</a:t>
            </a:r>
          </a:p>
          <a:p>
            <a:pPr>
              <a:spcBef>
                <a:spcPts val="900"/>
              </a:spcBef>
            </a:pPr>
            <a:r>
              <a:rPr lang="en-US" sz="1400" b="1" dirty="0">
                <a:sym typeface="Wingdings" pitchFamily="2" charset="2"/>
              </a:rPr>
              <a:t>Operating</a:t>
            </a:r>
            <a:r>
              <a:rPr lang="en-US" sz="1400" dirty="0">
                <a:sym typeface="Wingdings" pitchFamily="2" charset="2"/>
              </a:rPr>
              <a:t> costs working group </a:t>
            </a:r>
            <a:r>
              <a:rPr lang="en-US" sz="1200" i="1" dirty="0">
                <a:sym typeface="Wingdings" pitchFamily="2" charset="2"/>
              </a:rPr>
              <a:t>(headed by U. Weinrich)</a:t>
            </a:r>
          </a:p>
          <a:p>
            <a:pPr>
              <a:spcBef>
                <a:spcPts val="900"/>
              </a:spcBef>
            </a:pPr>
            <a:r>
              <a:rPr lang="en-US" sz="1400" b="1" dirty="0">
                <a:sym typeface="Wingdings" pitchFamily="2" charset="2"/>
              </a:rPr>
              <a:t>Merging</a:t>
            </a:r>
            <a:r>
              <a:rPr lang="en-US" sz="1400" dirty="0">
                <a:sym typeface="Wingdings" pitchFamily="2" charset="2"/>
              </a:rPr>
              <a:t> of certain GSI/FAIR accelerator-related activities –  work with </a:t>
            </a:r>
            <a:r>
              <a:rPr lang="en-US" sz="1400" b="1" dirty="0">
                <a:sym typeface="Wingdings" pitchFamily="2" charset="2"/>
              </a:rPr>
              <a:t>regional</a:t>
            </a:r>
            <a:r>
              <a:rPr lang="en-US" sz="1400" dirty="0">
                <a:sym typeface="Wingdings" pitchFamily="2" charset="2"/>
              </a:rPr>
              <a:t> </a:t>
            </a:r>
            <a:r>
              <a:rPr lang="en-US" sz="1400" b="1" dirty="0">
                <a:sym typeface="Wingdings" pitchFamily="2" charset="2"/>
              </a:rPr>
              <a:t>universities</a:t>
            </a:r>
            <a:r>
              <a:rPr lang="en-US" sz="1400" dirty="0">
                <a:sym typeface="Wingdings" pitchFamily="2" charset="2"/>
              </a:rPr>
              <a:t> and </a:t>
            </a:r>
            <a:r>
              <a:rPr lang="en-US" sz="1400" b="1" dirty="0">
                <a:sym typeface="Wingdings" pitchFamily="2" charset="2"/>
              </a:rPr>
              <a:t>international</a:t>
            </a:r>
            <a:r>
              <a:rPr lang="en-US" sz="1400" dirty="0">
                <a:sym typeface="Wingdings" pitchFamily="2" charset="2"/>
              </a:rPr>
              <a:t> labs</a:t>
            </a:r>
          </a:p>
          <a:p>
            <a:pPr>
              <a:spcBef>
                <a:spcPts val="900"/>
              </a:spcBef>
            </a:pPr>
            <a:r>
              <a:rPr lang="en-US" sz="1400" dirty="0">
                <a:sym typeface="Wingdings" pitchFamily="2" charset="2"/>
              </a:rPr>
              <a:t>Leadership team (see photos) and young talents in depts  excellent options for future shaping of </a:t>
            </a:r>
            <a:r>
              <a:rPr lang="en-US" sz="1400" b="1" dirty="0">
                <a:sym typeface="Wingdings" pitchFamily="2" charset="2"/>
              </a:rPr>
              <a:t>world-class GSI/FAIR accelerator area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27154FA-FB99-810F-B459-0193BAE25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7371" y="2319925"/>
            <a:ext cx="2237830" cy="1678373"/>
          </a:xfrm>
          <a:prstGeom prst="rect">
            <a:avLst/>
          </a:prstGeom>
        </p:spPr>
      </p:pic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BEC3D3FA-AAE4-E3C0-A2EE-322C013C8543}"/>
              </a:ext>
            </a:extLst>
          </p:cNvPr>
          <p:cNvGrpSpPr/>
          <p:nvPr/>
        </p:nvGrpSpPr>
        <p:grpSpPr>
          <a:xfrm>
            <a:off x="6727371" y="3928544"/>
            <a:ext cx="2337240" cy="921014"/>
            <a:chOff x="4695787" y="3526132"/>
            <a:chExt cx="4233741" cy="1668350"/>
          </a:xfrm>
        </p:grpSpPr>
        <p:pic>
          <p:nvPicPr>
            <p:cNvPr id="7" name="Grafik 6" descr="C:\Users\amattil\AppData\Local\Microsoft\Windows\INetCache\Content.Word\MarkusSteck.jpg">
              <a:extLst>
                <a:ext uri="{FF2B5EF4-FFF2-40B4-BE49-F238E27FC236}">
                  <a16:creationId xmlns:a16="http://schemas.microsoft.com/office/drawing/2014/main" id="{D53C15CE-CA2C-0668-6D74-C389B4A6C383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74881" y="4389645"/>
              <a:ext cx="575117" cy="790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EA3976B1-2C07-9760-6296-575AC0DDD2A7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5787" y="3546094"/>
              <a:ext cx="577586" cy="750222"/>
            </a:xfrm>
            <a:prstGeom prst="rect">
              <a:avLst/>
            </a:prstGeom>
          </p:spPr>
        </p:pic>
        <p:pic>
          <p:nvPicPr>
            <p:cNvPr id="9" name="Grafik 8" descr="C:\Users\amattil\AppData\Local\Microsoft\Windows\INetCache\Content.Word\2023.01.20-Paßbild.jpg">
              <a:extLst>
                <a:ext uri="{FF2B5EF4-FFF2-40B4-BE49-F238E27FC236}">
                  <a16:creationId xmlns:a16="http://schemas.microsoft.com/office/drawing/2014/main" id="{A756B64B-8A15-4BA2-94F4-CF5209F85702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5787" y="4377215"/>
              <a:ext cx="582733" cy="7769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rafik 9" descr="C:\Users\amattil\AppData\Local\Microsoft\Windows\INetCache\Content.Word\W_Barth_2021.jpg">
              <a:extLst>
                <a:ext uri="{FF2B5EF4-FFF2-40B4-BE49-F238E27FC236}">
                  <a16:creationId xmlns:a16="http://schemas.microsoft.com/office/drawing/2014/main" id="{7685EBFA-616E-69F9-A8DC-096E809EB49C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6496" y="3526132"/>
              <a:ext cx="687246" cy="79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rafik 10" descr="C:\Users\amattil\AppData\Local\Microsoft\Windows\INetCache\Content.Word\Jon_Roßbach.jpg">
              <a:extLst>
                <a:ext uri="{FF2B5EF4-FFF2-40B4-BE49-F238E27FC236}">
                  <a16:creationId xmlns:a16="http://schemas.microsoft.com/office/drawing/2014/main" id="{C18415AB-F39E-66AE-0511-418E5CBFAE90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5760" y="4389645"/>
              <a:ext cx="599964" cy="79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rafik 11" descr="C:\Users\amattil\AppData\Local\Microsoft\Windows\INetCache\Content.Word\Foto_GWalter.jpg">
              <a:extLst>
                <a:ext uri="{FF2B5EF4-FFF2-40B4-BE49-F238E27FC236}">
                  <a16:creationId xmlns:a16="http://schemas.microsoft.com/office/drawing/2014/main" id="{A258BBFB-8D8E-C2C3-9484-96EEA4EA6888}"/>
                </a:ext>
              </a:extLst>
            </p:cNvPr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57124" y="3526132"/>
              <a:ext cx="645106" cy="79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rafik 12" descr="image1.jpeg">
              <a:extLst>
                <a:ext uri="{FF2B5EF4-FFF2-40B4-BE49-F238E27FC236}">
                  <a16:creationId xmlns:a16="http://schemas.microsoft.com/office/drawing/2014/main" id="{A9D63199-A14D-06AF-394F-009A86642939}"/>
                </a:ext>
              </a:extLst>
            </p:cNvPr>
            <p:cNvPicPr/>
            <p:nvPr/>
          </p:nvPicPr>
          <p:blipFill rotWithShape="1">
            <a:blip r:embed="rId9" r:link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368224" y="4378348"/>
              <a:ext cx="599965" cy="790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rafik 13" descr="cid:a1a71d1f-c715-4de3-9933-d9576da77948">
              <a:extLst>
                <a:ext uri="{FF2B5EF4-FFF2-40B4-BE49-F238E27FC236}">
                  <a16:creationId xmlns:a16="http://schemas.microsoft.com/office/drawing/2014/main" id="{A5B49053-D2E0-BDAA-3B27-5FE169B97677}"/>
                </a:ext>
              </a:extLst>
            </p:cNvPr>
            <p:cNvPicPr/>
            <p:nvPr/>
          </p:nvPicPr>
          <p:blipFill>
            <a:blip r:embed="rId11" r:link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7891" y="4377215"/>
              <a:ext cx="582733" cy="8150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rafik 14" descr="https://www.gsi.de/fileadmin/_processed_/b/c/csm_S_Reimann_2_b111a71949.jpg">
              <a:extLst>
                <a:ext uri="{FF2B5EF4-FFF2-40B4-BE49-F238E27FC236}">
                  <a16:creationId xmlns:a16="http://schemas.microsoft.com/office/drawing/2014/main" id="{0FC719A6-C93E-6422-8827-AA40D3DA5099}"/>
                </a:ext>
              </a:extLst>
            </p:cNvPr>
            <p:cNvPicPr/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6386" y="4380967"/>
              <a:ext cx="582733" cy="813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rafik 15" descr="https://www.gsi.de/fileadmin/_processed_/2/f/csm_R_Hollinger_0b0e58d0cd.jpg">
              <a:extLst>
                <a:ext uri="{FF2B5EF4-FFF2-40B4-BE49-F238E27FC236}">
                  <a16:creationId xmlns:a16="http://schemas.microsoft.com/office/drawing/2014/main" id="{86C4D7A6-C7FB-B217-03C9-595E2EE6BEE9}"/>
                </a:ext>
              </a:extLst>
            </p:cNvPr>
            <p:cNvPicPr/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3280" y="3526132"/>
              <a:ext cx="556248" cy="79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rafik 16" descr="https://www.gsi.de/fileadmin/_processed_/3/4/csm_T_Dettinger_1_32614618ef.jpg">
              <a:extLst>
                <a:ext uri="{FF2B5EF4-FFF2-40B4-BE49-F238E27FC236}">
                  <a16:creationId xmlns:a16="http://schemas.microsoft.com/office/drawing/2014/main" id="{3DD2DEDB-6149-53FD-43FD-908BBE510D2A}"/>
                </a:ext>
              </a:extLst>
            </p:cNvPr>
            <p:cNvPicPr/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57900" y="3526133"/>
              <a:ext cx="765987" cy="79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rafik 17" descr="https://www.gsi.de/fileadmin/_processed_/8/8/csm_Foto2_f63528ba16.jpg">
              <a:extLst>
                <a:ext uri="{FF2B5EF4-FFF2-40B4-BE49-F238E27FC236}">
                  <a16:creationId xmlns:a16="http://schemas.microsoft.com/office/drawing/2014/main" id="{208B9003-B61D-4112-5CD0-03101828D9B5}"/>
                </a:ext>
              </a:extLst>
            </p:cNvPr>
            <p:cNvPicPr/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90716" y="3526132"/>
              <a:ext cx="687246" cy="7901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id="{8CAB711E-5079-E900-7740-9A2BD71A144C}"/>
              </a:ext>
            </a:extLst>
          </p:cNvPr>
          <p:cNvSpPr txBox="1"/>
          <p:nvPr/>
        </p:nvSpPr>
        <p:spPr>
          <a:xfrm>
            <a:off x="6005159" y="4327399"/>
            <a:ext cx="1142784" cy="55399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000" i="1" dirty="0"/>
              <a:t>present GSI/ACC structure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6A1C28A-0CBD-684A-6F32-EF126454F2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CFC4759-EF91-532F-6813-42F06984700F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1957" y="1003037"/>
            <a:ext cx="3282043" cy="1250716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20CBB6F8-D5DB-6CE5-94CE-37823A36B493}"/>
              </a:ext>
            </a:extLst>
          </p:cNvPr>
          <p:cNvSpPr txBox="1"/>
          <p:nvPr/>
        </p:nvSpPr>
        <p:spPr>
          <a:xfrm>
            <a:off x="5797826" y="2204350"/>
            <a:ext cx="1713931" cy="2616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100" i="1" dirty="0"/>
              <a:t>At the moment: 153 staff</a:t>
            </a:r>
            <a:endParaRPr lang="en-US" sz="1050" i="1" dirty="0"/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7E27CFC8-31FE-BA31-250D-8D218059950F}"/>
              </a:ext>
            </a:extLst>
          </p:cNvPr>
          <p:cNvCxnSpPr/>
          <p:nvPr/>
        </p:nvCxnSpPr>
        <p:spPr>
          <a:xfrm>
            <a:off x="5704507" y="1034523"/>
            <a:ext cx="0" cy="380069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68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C52A3-D60D-EFA7-903E-2F16A2ED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Our Ion Beams at GSI</a:t>
            </a:r>
            <a:r>
              <a:rPr lang="en-US" b="0" i="1" dirty="0">
                <a:solidFill>
                  <a:srgbClr val="0070C0"/>
                </a:solidFill>
              </a:rPr>
              <a:t> </a:t>
            </a:r>
            <a:r>
              <a:rPr lang="en-US" sz="1600" b="0" i="1" dirty="0"/>
              <a:t>	    </a:t>
            </a:r>
            <a:r>
              <a:rPr lang="en-US" sz="1200" b="0" i="1" dirty="0"/>
              <a:t>(Nominal Intensities 13.03.2024)</a:t>
            </a:r>
            <a:endParaRPr lang="en-US" b="0" i="1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10E4F9-E9D6-816E-608F-7413A54574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01E48D4-8942-D58B-BB91-3DFFA1ACB6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08" t="12821" r="5555" b="37769"/>
          <a:stretch/>
        </p:blipFill>
        <p:spPr>
          <a:xfrm>
            <a:off x="-63889" y="1253608"/>
            <a:ext cx="9183876" cy="365949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886B44F-8604-1AED-27DD-84F2137A62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08" t="61051" r="32646" b="23556"/>
          <a:stretch/>
        </p:blipFill>
        <p:spPr>
          <a:xfrm>
            <a:off x="5854962" y="950918"/>
            <a:ext cx="3289038" cy="59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4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5D5A2-C437-90C6-8CFF-057F3C203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Did You Hear about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Bohrium, Hassium, Meitnerium,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Darmstadtium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Roentgenium, Copernicium</a:t>
            </a:r>
            <a:r>
              <a:rPr lang="en-US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8D6DCF-B041-3F64-D81D-741A9EEA3B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85F53B35-8D48-AE19-4E05-C150AB98F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48" y="993287"/>
            <a:ext cx="5475740" cy="387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4D225CD8-77F7-9BE0-418F-2909C1426699}"/>
              </a:ext>
            </a:extLst>
          </p:cNvPr>
          <p:cNvSpPr/>
          <p:nvPr/>
        </p:nvSpPr>
        <p:spPr>
          <a:xfrm>
            <a:off x="2375807" y="3437163"/>
            <a:ext cx="1763486" cy="359230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0AF9BDB-B8A8-DEB2-9991-FBC7DBC41A9A}"/>
              </a:ext>
            </a:extLst>
          </p:cNvPr>
          <p:cNvSpPr txBox="1"/>
          <p:nvPr/>
        </p:nvSpPr>
        <p:spPr>
          <a:xfrm>
            <a:off x="6074229" y="1028701"/>
            <a:ext cx="3004457" cy="375487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Use ion beams from accelerators to </a:t>
            </a:r>
            <a:r>
              <a:rPr lang="en-US" sz="1500" b="1" dirty="0"/>
              <a:t>discover new heavy elements</a:t>
            </a:r>
            <a:r>
              <a:rPr lang="en-US" sz="1500" dirty="0"/>
              <a:t>!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Study </a:t>
            </a:r>
            <a:r>
              <a:rPr lang="en-US" sz="1500" b="1" dirty="0"/>
              <a:t>properties</a:t>
            </a:r>
            <a:r>
              <a:rPr lang="en-US" sz="1500" dirty="0"/>
              <a:t> of heavy elements!</a:t>
            </a:r>
          </a:p>
          <a:p>
            <a:pPr marL="317500" lvl="1" indent="-1397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How did our universe form from the big bang?</a:t>
            </a:r>
          </a:p>
          <a:p>
            <a:pPr marL="317500" lvl="1" indent="-1397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Where do heavy elements on earth come from (not from the sun)?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528638" algn="l"/>
              </a:tabLst>
            </a:pPr>
            <a:r>
              <a:rPr lang="en-US" sz="1500" dirty="0"/>
              <a:t>New push from gravitational wave detectors </a:t>
            </a:r>
            <a:br>
              <a:rPr lang="en-US" sz="1500" dirty="0"/>
            </a:br>
            <a:r>
              <a:rPr lang="en-US" sz="500" dirty="0"/>
              <a:t> </a:t>
            </a:r>
            <a:br>
              <a:rPr lang="en-US" sz="1500" dirty="0"/>
            </a:br>
            <a:r>
              <a:rPr lang="en-US" sz="1500" dirty="0">
                <a:sym typeface="Wingdings" pitchFamily="2" charset="2"/>
              </a:rPr>
              <a:t> detection of neutron star </a:t>
            </a:r>
            <a:br>
              <a:rPr lang="en-US" sz="1500" dirty="0">
                <a:sym typeface="Wingdings" pitchFamily="2" charset="2"/>
              </a:rPr>
            </a:br>
            <a:r>
              <a:rPr lang="en-US" sz="1500" dirty="0">
                <a:sym typeface="Wingdings" pitchFamily="2" charset="2"/>
              </a:rPr>
              <a:t>	collisions </a:t>
            </a:r>
            <a:br>
              <a:rPr lang="en-US" sz="1500" dirty="0">
                <a:sym typeface="Wingdings" pitchFamily="2" charset="2"/>
              </a:rPr>
            </a:br>
            <a:r>
              <a:rPr lang="en-US" sz="1500" dirty="0">
                <a:sym typeface="Wingdings" pitchFamily="2" charset="2"/>
              </a:rPr>
              <a:t> forming of heavy elements</a:t>
            </a:r>
            <a:br>
              <a:rPr lang="en-US" sz="1500" dirty="0">
                <a:sym typeface="Wingdings" pitchFamily="2" charset="2"/>
              </a:rPr>
            </a:br>
            <a:r>
              <a:rPr lang="en-US" sz="1500" dirty="0">
                <a:sym typeface="Wingdings" pitchFamily="2" charset="2"/>
              </a:rPr>
              <a:t>	observed in nature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88317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56D574-81B8-3994-7998-52CCF7E03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The Island of Stability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15C4E6E-7EC9-8698-8C28-669ACA74FF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R. Aßmann - ACC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49A80A8-7EE0-09E3-BCD1-B6FC5A6A6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39" y="1051685"/>
            <a:ext cx="6155011" cy="34621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F2C31732-80BF-37F0-AE8C-1F8390B41087}"/>
              </a:ext>
            </a:extLst>
          </p:cNvPr>
          <p:cNvSpPr txBox="1"/>
          <p:nvPr/>
        </p:nvSpPr>
        <p:spPr>
          <a:xfrm>
            <a:off x="3418544" y="4576046"/>
            <a:ext cx="322038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Performance Committee | Christoph E. </a:t>
            </a:r>
            <a:r>
              <a:rPr lang="de-DE" sz="11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Düllmann</a:t>
            </a:r>
            <a:endParaRPr lang="de-DE" sz="1100" i="1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7DB4660-8D91-0A64-E9D6-FE041AB51567}"/>
              </a:ext>
            </a:extLst>
          </p:cNvPr>
          <p:cNvSpPr txBox="1"/>
          <p:nvPr/>
        </p:nvSpPr>
        <p:spPr>
          <a:xfrm>
            <a:off x="6719949" y="1144331"/>
            <a:ext cx="225260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sz="1400" dirty="0"/>
              <a:t>Groups </a:t>
            </a:r>
            <a:r>
              <a:rPr lang="de-DE" sz="1400" dirty="0" err="1"/>
              <a:t>of</a:t>
            </a:r>
            <a:r>
              <a:rPr lang="de-DE" sz="1400" dirty="0"/>
              <a:t> super heavy </a:t>
            </a:r>
            <a:r>
              <a:rPr lang="de-DE" sz="1400" dirty="0" err="1"/>
              <a:t>elements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b="1" dirty="0"/>
              <a:t>potential </a:t>
            </a:r>
            <a:r>
              <a:rPr lang="de-DE" sz="1400" b="1" dirty="0" err="1"/>
              <a:t>to</a:t>
            </a:r>
            <a:r>
              <a:rPr lang="de-DE" sz="1400" b="1" dirty="0"/>
              <a:t> </a:t>
            </a:r>
            <a:r>
              <a:rPr lang="de-DE" sz="1400" b="1" dirty="0" err="1"/>
              <a:t>have</a:t>
            </a:r>
            <a:r>
              <a:rPr lang="de-DE" sz="1400" b="1" dirty="0"/>
              <a:t> </a:t>
            </a:r>
            <a:r>
              <a:rPr lang="de-DE" sz="1400" b="1" dirty="0" err="1"/>
              <a:t>longer</a:t>
            </a:r>
            <a:r>
              <a:rPr lang="de-DE" sz="1400" b="1" dirty="0"/>
              <a:t> half-</a:t>
            </a:r>
            <a:r>
              <a:rPr lang="de-DE" sz="1400" b="1" dirty="0" err="1"/>
              <a:t>lives</a:t>
            </a:r>
            <a:r>
              <a:rPr lang="de-DE" sz="1400" dirty="0"/>
              <a:t>,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order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several</a:t>
            </a:r>
            <a:r>
              <a:rPr lang="de-DE" sz="1400" dirty="0"/>
              <a:t> </a:t>
            </a:r>
            <a:r>
              <a:rPr lang="de-DE" sz="1400" dirty="0" err="1"/>
              <a:t>minutes</a:t>
            </a:r>
            <a:r>
              <a:rPr lang="de-DE" sz="1400" dirty="0"/>
              <a:t>, </a:t>
            </a:r>
            <a:r>
              <a:rPr lang="de-DE" sz="1400" dirty="0" err="1"/>
              <a:t>than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place</a:t>
            </a:r>
            <a:r>
              <a:rPr lang="de-DE" sz="1400" dirty="0"/>
              <a:t> on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periodic</a:t>
            </a:r>
            <a:r>
              <a:rPr lang="de-DE" sz="1400" dirty="0"/>
              <a:t> </a:t>
            </a:r>
            <a:r>
              <a:rPr lang="de-DE" sz="1400" dirty="0" err="1"/>
              <a:t>table</a:t>
            </a:r>
            <a:r>
              <a:rPr lang="de-DE" sz="1400" dirty="0"/>
              <a:t> </a:t>
            </a:r>
            <a:r>
              <a:rPr lang="de-DE" sz="1400" dirty="0" err="1"/>
              <a:t>would</a:t>
            </a:r>
            <a:r>
              <a:rPr lang="de-DE" sz="1400" dirty="0"/>
              <a:t> </a:t>
            </a:r>
            <a:r>
              <a:rPr lang="de-DE" sz="1400" dirty="0" err="1"/>
              <a:t>suggest</a:t>
            </a:r>
            <a:r>
              <a:rPr lang="de-DE" sz="1400" dirty="0"/>
              <a:t>. </a:t>
            </a:r>
          </a:p>
          <a:p>
            <a:pPr algn="just">
              <a:spcAft>
                <a:spcPts val="600"/>
              </a:spcAft>
            </a:pPr>
            <a:endParaRPr lang="de-DE" sz="400" dirty="0"/>
          </a:p>
          <a:p>
            <a:pPr algn="just">
              <a:spcAft>
                <a:spcPts val="600"/>
              </a:spcAft>
            </a:pPr>
            <a:r>
              <a:rPr lang="de-DE" sz="1400" dirty="0"/>
              <a:t>This </a:t>
            </a:r>
            <a:r>
              <a:rPr lang="de-DE" sz="1400" dirty="0" err="1"/>
              <a:t>is</a:t>
            </a:r>
            <a:r>
              <a:rPr lang="de-DE" sz="1400" dirty="0"/>
              <a:t> due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these</a:t>
            </a:r>
            <a:r>
              <a:rPr lang="de-DE" sz="1400" dirty="0"/>
              <a:t> </a:t>
            </a:r>
            <a:r>
              <a:rPr lang="de-DE" sz="1400" dirty="0" err="1"/>
              <a:t>elements</a:t>
            </a:r>
            <a:r>
              <a:rPr lang="de-DE" sz="1400" dirty="0"/>
              <a:t> </a:t>
            </a:r>
            <a:r>
              <a:rPr lang="de-DE" sz="1400" dirty="0" err="1"/>
              <a:t>having</a:t>
            </a:r>
            <a:r>
              <a:rPr lang="de-DE" sz="1400" dirty="0"/>
              <a:t> </a:t>
            </a:r>
            <a:r>
              <a:rPr lang="de-DE" sz="1400" b="1" dirty="0"/>
              <a:t>'</a:t>
            </a:r>
            <a:r>
              <a:rPr lang="de-DE" sz="1400" b="1" dirty="0" err="1"/>
              <a:t>magic</a:t>
            </a:r>
            <a:r>
              <a:rPr lang="de-DE" sz="1400" b="1" dirty="0"/>
              <a:t> </a:t>
            </a:r>
            <a:r>
              <a:rPr lang="de-DE" sz="1400" b="1" dirty="0" err="1"/>
              <a:t>numbers</a:t>
            </a:r>
            <a:r>
              <a:rPr lang="de-DE" sz="1400" b="1" dirty="0"/>
              <a:t>'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protons</a:t>
            </a:r>
            <a:r>
              <a:rPr lang="de-DE" sz="1400" dirty="0"/>
              <a:t> and </a:t>
            </a:r>
            <a:r>
              <a:rPr lang="de-DE" sz="1400" dirty="0" err="1"/>
              <a:t>neutrons</a:t>
            </a:r>
            <a:r>
              <a:rPr lang="de-DE" sz="1400" dirty="0"/>
              <a:t>.</a:t>
            </a:r>
            <a:endParaRPr lang="en-US" sz="14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BCD358D-D2A5-0EDF-31BF-30D688FC3417}"/>
              </a:ext>
            </a:extLst>
          </p:cNvPr>
          <p:cNvSpPr txBox="1"/>
          <p:nvPr/>
        </p:nvSpPr>
        <p:spPr>
          <a:xfrm>
            <a:off x="7031651" y="3821987"/>
            <a:ext cx="18311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50" i="1" dirty="0"/>
              <a:t>Royal Society </a:t>
            </a:r>
            <a:r>
              <a:rPr lang="de-DE" sz="1050" i="1" dirty="0" err="1"/>
              <a:t>of</a:t>
            </a:r>
            <a:r>
              <a:rPr lang="de-DE" sz="1050" i="1" dirty="0"/>
              <a:t> Chemistry 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2344672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82CFF54C-69DA-5157-98A9-1240A3E2E612}"/>
              </a:ext>
            </a:extLst>
          </p:cNvPr>
          <p:cNvSpPr/>
          <p:nvPr/>
        </p:nvSpPr>
        <p:spPr>
          <a:xfrm>
            <a:off x="5046922" y="1060801"/>
            <a:ext cx="3869759" cy="369549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6FA6700-50C1-F226-6C3A-F2E1D63B9D8A}"/>
              </a:ext>
            </a:extLst>
          </p:cNvPr>
          <p:cNvSpPr/>
          <p:nvPr/>
        </p:nvSpPr>
        <p:spPr>
          <a:xfrm>
            <a:off x="247909" y="1509820"/>
            <a:ext cx="4302824" cy="141767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DC3F1D-454A-04B8-A13E-C72BB35B69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3548" y="4914483"/>
            <a:ext cx="1218478" cy="273844"/>
          </a:xfrm>
        </p:spPr>
        <p:txBody>
          <a:bodyPr/>
          <a:lstStyle/>
          <a:p>
            <a:r>
              <a:rPr lang="de-DE"/>
              <a:t>R. Aßmann - ACC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FB39706-B7D6-BA29-C0D3-1E908F15AE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7635" y="130629"/>
            <a:ext cx="6319929" cy="701284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Dual Ion Beam for Tumor Therapy   </a:t>
            </a:r>
            <a:r>
              <a:rPr lang="en-US" sz="1400" b="0" i="1" dirty="0"/>
              <a:t>(new, world-wide first)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62A46407-3513-6F00-4945-089F5D54A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085" y="1259592"/>
            <a:ext cx="4430414" cy="217847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500">
              <a:latin typeface="Calibri" panose="020F0502020204030204" pitchFamily="34" charset="0"/>
            </a:endParaRPr>
          </a:p>
          <a:p>
            <a:r>
              <a:rPr lang="en-US" sz="1200" b="1">
                <a:solidFill>
                  <a:schemeClr val="accent6"/>
                </a:solidFill>
                <a:latin typeface="+mj-lt"/>
              </a:rPr>
              <a:t>Ion mass				   </a:t>
            </a:r>
            <a:r>
              <a:rPr lang="en-US" sz="1200">
                <a:latin typeface="+mj-lt"/>
              </a:rPr>
              <a:t>He + C ( 5-20% He)</a:t>
            </a:r>
          </a:p>
          <a:p>
            <a:r>
              <a:rPr lang="en-US" sz="1200" b="1">
                <a:solidFill>
                  <a:schemeClr val="accent6"/>
                </a:solidFill>
                <a:latin typeface="+mj-lt"/>
              </a:rPr>
              <a:t>Ion charges</a:t>
            </a:r>
            <a:r>
              <a:rPr lang="en-US" sz="1200">
                <a:solidFill>
                  <a:schemeClr val="accent6"/>
                </a:solidFill>
                <a:latin typeface="+mj-lt"/>
              </a:rPr>
              <a:t>	</a:t>
            </a:r>
            <a:r>
              <a:rPr lang="en-US" sz="1200">
                <a:latin typeface="+mj-lt"/>
              </a:rPr>
              <a:t>		   </a:t>
            </a:r>
            <a:r>
              <a:rPr lang="en-US" sz="1200" baseline="30000">
                <a:latin typeface="+mj-lt"/>
              </a:rPr>
              <a:t>4</a:t>
            </a:r>
            <a:r>
              <a:rPr lang="en-US" sz="1200">
                <a:latin typeface="+mj-lt"/>
              </a:rPr>
              <a:t>He</a:t>
            </a:r>
            <a:r>
              <a:rPr lang="en-US" sz="1200" baseline="30000">
                <a:latin typeface="+mj-lt"/>
              </a:rPr>
              <a:t>+</a:t>
            </a:r>
            <a:r>
              <a:rPr lang="en-US" sz="1200">
                <a:latin typeface="+mj-lt"/>
              </a:rPr>
              <a:t> und </a:t>
            </a:r>
            <a:r>
              <a:rPr lang="en-US" sz="1200" baseline="30000">
                <a:latin typeface="+mj-lt"/>
              </a:rPr>
              <a:t>12</a:t>
            </a:r>
            <a:r>
              <a:rPr lang="en-US" sz="1200">
                <a:latin typeface="+mj-lt"/>
              </a:rPr>
              <a:t>C</a:t>
            </a:r>
            <a:r>
              <a:rPr lang="en-US" sz="1200" baseline="30000">
                <a:latin typeface="+mj-lt"/>
              </a:rPr>
              <a:t>3+ </a:t>
            </a:r>
            <a:r>
              <a:rPr lang="en-US" sz="1200">
                <a:latin typeface="+mj-lt"/>
              </a:rPr>
              <a:t>from CH</a:t>
            </a:r>
            <a:r>
              <a:rPr lang="en-US" sz="1200" baseline="-25000">
                <a:latin typeface="+mj-lt"/>
              </a:rPr>
              <a:t>4</a:t>
            </a:r>
            <a:endParaRPr lang="en-US" sz="1200">
              <a:latin typeface="+mj-lt"/>
            </a:endParaRPr>
          </a:p>
          <a:p>
            <a:r>
              <a:rPr lang="en-US" sz="1200" b="1">
                <a:solidFill>
                  <a:schemeClr val="accent6"/>
                </a:solidFill>
                <a:latin typeface="+mj-lt"/>
              </a:rPr>
              <a:t>Energy</a:t>
            </a:r>
            <a:r>
              <a:rPr lang="en-US" sz="1200">
                <a:latin typeface="+mj-lt"/>
              </a:rPr>
              <a:t> 				   225 MeV/u </a:t>
            </a:r>
          </a:p>
          <a:p>
            <a:r>
              <a:rPr lang="en-US" sz="1200" b="1">
                <a:solidFill>
                  <a:schemeClr val="accent6"/>
                </a:solidFill>
                <a:latin typeface="+mj-lt"/>
              </a:rPr>
              <a:t>Beam intensity</a:t>
            </a:r>
            <a:r>
              <a:rPr lang="en-US" sz="1200">
                <a:latin typeface="+mj-lt"/>
              </a:rPr>
              <a:t> 		   10</a:t>
            </a:r>
            <a:r>
              <a:rPr lang="en-US" sz="1200" baseline="30000">
                <a:latin typeface="+mj-lt"/>
              </a:rPr>
              <a:t>8</a:t>
            </a:r>
            <a:r>
              <a:rPr lang="en-US" sz="1200">
                <a:latin typeface="+mj-lt"/>
              </a:rPr>
              <a:t>, Slow extraction</a:t>
            </a:r>
          </a:p>
          <a:p>
            <a:r>
              <a:rPr lang="en-US" sz="1200" b="1">
                <a:solidFill>
                  <a:schemeClr val="accent6"/>
                </a:solidFill>
                <a:latin typeface="+mj-lt"/>
              </a:rPr>
              <a:t>Stability</a:t>
            </a:r>
            <a:r>
              <a:rPr lang="en-US" sz="1200">
                <a:latin typeface="+mj-lt"/>
              </a:rPr>
              <a:t> 				   No variation of He, C and O </a:t>
            </a:r>
          </a:p>
          <a:p>
            <a:r>
              <a:rPr lang="en-US" sz="1200" b="1">
                <a:solidFill>
                  <a:schemeClr val="accent6"/>
                </a:solidFill>
                <a:latin typeface="+mj-lt"/>
              </a:rPr>
              <a:t>Contamination of </a:t>
            </a:r>
            <a:r>
              <a:rPr lang="en-US" sz="1200" b="1" baseline="30000">
                <a:solidFill>
                  <a:schemeClr val="accent6"/>
                </a:solidFill>
                <a:latin typeface="+mj-lt"/>
              </a:rPr>
              <a:t>16</a:t>
            </a:r>
            <a:r>
              <a:rPr lang="en-US" sz="1200" b="1">
                <a:solidFill>
                  <a:schemeClr val="accent6"/>
                </a:solidFill>
                <a:latin typeface="+mj-lt"/>
              </a:rPr>
              <a:t>O</a:t>
            </a:r>
            <a:r>
              <a:rPr lang="en-US" sz="1200" b="1" baseline="30000">
                <a:solidFill>
                  <a:schemeClr val="accent6"/>
                </a:solidFill>
                <a:latin typeface="+mj-lt"/>
              </a:rPr>
              <a:t>4+          </a:t>
            </a:r>
            <a:r>
              <a:rPr lang="en-US" sz="1200">
                <a:latin typeface="+mj-lt"/>
              </a:rPr>
              <a:t>As low as possible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B6FCBE4-6399-FA9E-C1A2-7D4A9150C1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120" y="1357173"/>
            <a:ext cx="3780000" cy="2701467"/>
          </a:xfrm>
          <a:prstGeom prst="rect">
            <a:avLst/>
          </a:prstGeom>
        </p:spPr>
      </p:pic>
      <p:sp>
        <p:nvSpPr>
          <p:cNvPr id="9" name="CasellaDiTesto 9">
            <a:extLst>
              <a:ext uri="{FF2B5EF4-FFF2-40B4-BE49-F238E27FC236}">
                <a16:creationId xmlns:a16="http://schemas.microsoft.com/office/drawing/2014/main" id="{D7AD26AC-B52D-6DB4-95FA-CABC860EF224}"/>
              </a:ext>
            </a:extLst>
          </p:cNvPr>
          <p:cNvSpPr txBox="1"/>
          <p:nvPr/>
        </p:nvSpPr>
        <p:spPr>
          <a:xfrm>
            <a:off x="5087065" y="1060801"/>
            <a:ext cx="3780000" cy="3000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rtl="0"/>
            <a:r>
              <a:rPr lang="en-US" sz="1350" b="1">
                <a:solidFill>
                  <a:schemeClr val="bg1"/>
                </a:solidFill>
                <a:latin typeface="Calibri" panose="020F0502020204030204" pitchFamily="34" charset="0"/>
              </a:rPr>
              <a:t>Integrals over one spill for the depth dose</a:t>
            </a:r>
          </a:p>
        </p:txBody>
      </p:sp>
      <p:sp>
        <p:nvSpPr>
          <p:cNvPr id="10" name="CasellaDiTesto 11">
            <a:extLst>
              <a:ext uri="{FF2B5EF4-FFF2-40B4-BE49-F238E27FC236}">
                <a16:creationId xmlns:a16="http://schemas.microsoft.com/office/drawing/2014/main" id="{1ACA07DC-D921-FA24-CA51-390BB2DEF059}"/>
              </a:ext>
            </a:extLst>
          </p:cNvPr>
          <p:cNvSpPr txBox="1"/>
          <p:nvPr/>
        </p:nvSpPr>
        <p:spPr>
          <a:xfrm>
            <a:off x="5647913" y="4130264"/>
            <a:ext cx="2838393" cy="5770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rtl="0"/>
            <a:r>
              <a:rPr lang="en-US" sz="1050">
                <a:solidFill>
                  <a:schemeClr val="tx2"/>
                </a:solidFill>
                <a:latin typeface="Calibri" panose="020F0502020204030204" pitchFamily="34" charset="0"/>
              </a:rPr>
              <a:t>- IC2: front chamber with O and C peak </a:t>
            </a:r>
          </a:p>
          <a:p>
            <a:pPr rtl="0"/>
            <a:r>
              <a:rPr lang="en-US" sz="1050">
                <a:solidFill>
                  <a:schemeClr val="accent6"/>
                </a:solidFill>
                <a:latin typeface="Calibri" panose="020F0502020204030204" pitchFamily="34" charset="0"/>
              </a:rPr>
              <a:t>- IC3 : back chamber with 5% He concentration   </a:t>
            </a:r>
          </a:p>
          <a:p>
            <a:pPr rtl="0"/>
            <a:r>
              <a:rPr 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- IC3 : back chamber with 20% He concentration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46AA20E-BC5B-4E22-79DC-50D491459DD5}"/>
              </a:ext>
            </a:extLst>
          </p:cNvPr>
          <p:cNvSpPr txBox="1"/>
          <p:nvPr/>
        </p:nvSpPr>
        <p:spPr>
          <a:xfrm>
            <a:off x="5524212" y="1490649"/>
            <a:ext cx="659155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/>
              <a:t>O, C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E57870F-F4F3-E016-C981-D26E5812928D}"/>
              </a:ext>
            </a:extLst>
          </p:cNvPr>
          <p:cNvSpPr txBox="1"/>
          <p:nvPr/>
        </p:nvSpPr>
        <p:spPr>
          <a:xfrm>
            <a:off x="6757553" y="3019857"/>
            <a:ext cx="87716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/>
              <a:t>5% He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D5D75AE-484E-B84F-167E-9176ABE5180C}"/>
              </a:ext>
            </a:extLst>
          </p:cNvPr>
          <p:cNvSpPr txBox="1"/>
          <p:nvPr/>
        </p:nvSpPr>
        <p:spPr>
          <a:xfrm>
            <a:off x="6737871" y="1867719"/>
            <a:ext cx="100540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/>
              <a:t>20% He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DCD41C3-5B87-5397-F038-1074CF8B1A4C}"/>
              </a:ext>
            </a:extLst>
          </p:cNvPr>
          <p:cNvSpPr txBox="1"/>
          <p:nvPr/>
        </p:nvSpPr>
        <p:spPr>
          <a:xfrm>
            <a:off x="177556" y="948722"/>
            <a:ext cx="4665491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/>
              <a:t>Carbon used for tumor irradiation. Helium penetrates through body and is used for real time imaging.</a:t>
            </a:r>
          </a:p>
        </p:txBody>
      </p:sp>
      <p:sp>
        <p:nvSpPr>
          <p:cNvPr id="16" name="Rettangolo 14">
            <a:extLst>
              <a:ext uri="{FF2B5EF4-FFF2-40B4-BE49-F238E27FC236}">
                <a16:creationId xmlns:a16="http://schemas.microsoft.com/office/drawing/2014/main" id="{9A4E2144-824E-941C-077E-1344F9958978}"/>
              </a:ext>
            </a:extLst>
          </p:cNvPr>
          <p:cNvSpPr/>
          <p:nvPr/>
        </p:nvSpPr>
        <p:spPr>
          <a:xfrm>
            <a:off x="253310" y="3025099"/>
            <a:ext cx="3611393" cy="1800291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17" name="Immagine 17">
            <a:extLst>
              <a:ext uri="{FF2B5EF4-FFF2-40B4-BE49-F238E27FC236}">
                <a16:creationId xmlns:a16="http://schemas.microsoft.com/office/drawing/2014/main" id="{D70D7E0C-1BD0-E810-9529-B390DB8FFF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96" y="3098620"/>
            <a:ext cx="1061832" cy="1665617"/>
          </a:xfrm>
          <a:prstGeom prst="rect">
            <a:avLst/>
          </a:prstGeom>
        </p:spPr>
      </p:pic>
      <p:sp>
        <p:nvSpPr>
          <p:cNvPr id="18" name="CasellaDiTesto 20">
            <a:extLst>
              <a:ext uri="{FF2B5EF4-FFF2-40B4-BE49-F238E27FC236}">
                <a16:creationId xmlns:a16="http://schemas.microsoft.com/office/drawing/2014/main" id="{3B156648-0570-CCB0-B06A-A555CE716EB6}"/>
              </a:ext>
            </a:extLst>
          </p:cNvPr>
          <p:cNvSpPr txBox="1"/>
          <p:nvPr/>
        </p:nvSpPr>
        <p:spPr>
          <a:xfrm>
            <a:off x="1500469" y="2995291"/>
            <a:ext cx="237722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Possible contrast at low-density differences</a:t>
            </a:r>
          </a:p>
          <a:p>
            <a:endParaRPr lang="en-US" sz="500" dirty="0"/>
          </a:p>
          <a:p>
            <a:r>
              <a:rPr lang="en-US" sz="1050" dirty="0"/>
              <a:t>A gummy bear in addition to other density calibration targets in a gelatin block (edge length 6 cm), can be imaged exclusively with the helium portion of the beam.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3802D35-1DA4-A19B-3C80-1BE3C77B106C}"/>
              </a:ext>
            </a:extLst>
          </p:cNvPr>
          <p:cNvSpPr txBox="1"/>
          <p:nvPr/>
        </p:nvSpPr>
        <p:spPr>
          <a:xfrm>
            <a:off x="4583931" y="2914188"/>
            <a:ext cx="1495686" cy="738664"/>
          </a:xfrm>
          <a:prstGeom prst="rect">
            <a:avLst/>
          </a:prstGeom>
          <a:solidFill>
            <a:srgbClr val="FFFFFF">
              <a:alpha val="76863"/>
            </a:srgbClr>
          </a:solidFill>
        </p:spPr>
        <p:txBody>
          <a:bodyPr wrap="square">
            <a:spAutoFit/>
          </a:bodyPr>
          <a:lstStyle/>
          <a:p>
            <a:r>
              <a:rPr lang="en-US" sz="1050" b="1">
                <a:sym typeface="Wingdings" panose="05000000000000000000" pitchFamily="2" charset="2"/>
              </a:rPr>
              <a:t>Two ‘working points‘: 5% He and 20% He (relation to C), 7% O throughout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5612B2E-F956-FBAB-BBCB-943964671E90}"/>
              </a:ext>
            </a:extLst>
          </p:cNvPr>
          <p:cNvSpPr txBox="1"/>
          <p:nvPr/>
        </p:nvSpPr>
        <p:spPr>
          <a:xfrm>
            <a:off x="3915623" y="3895438"/>
            <a:ext cx="11379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>
                <a:latin typeface="Calibri" panose="020F0502020204030204" pitchFamily="34" charset="0"/>
              </a:rPr>
              <a:t>Measurements with a matrix IC detector (also time-resolved) and films providing location information collected as well.</a:t>
            </a:r>
            <a:endParaRPr lang="en-US" sz="900" i="1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36B1D00-58A3-1A86-759F-7ADCC989771F}"/>
              </a:ext>
            </a:extLst>
          </p:cNvPr>
          <p:cNvSpPr txBox="1"/>
          <p:nvPr/>
        </p:nvSpPr>
        <p:spPr>
          <a:xfrm>
            <a:off x="97587" y="56658"/>
            <a:ext cx="1765227" cy="25391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050" i="1" dirty="0"/>
              <a:t>Courtesy F. </a:t>
            </a:r>
            <a:r>
              <a:rPr lang="en-US" sz="1050" i="1" dirty="0" err="1"/>
              <a:t>Maimone</a:t>
            </a:r>
            <a:r>
              <a:rPr lang="en-US" sz="1050" i="1" dirty="0"/>
              <a:t> et al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2644FAE-1A46-10B1-41DA-1B86E304EC3F}"/>
              </a:ext>
            </a:extLst>
          </p:cNvPr>
          <p:cNvSpPr txBox="1"/>
          <p:nvPr/>
        </p:nvSpPr>
        <p:spPr>
          <a:xfrm>
            <a:off x="1500469" y="4297203"/>
            <a:ext cx="4625068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Measured ion contributions to image:</a:t>
            </a: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12C</a:t>
            </a:r>
            <a:r>
              <a:rPr lang="en-US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6+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: 0.167%</a:t>
            </a: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4He</a:t>
            </a:r>
            <a:r>
              <a:rPr lang="en-US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: 99.833%</a:t>
            </a:r>
          </a:p>
        </p:txBody>
      </p:sp>
    </p:spTree>
    <p:extLst>
      <p:ext uri="{BB962C8B-B14F-4D97-AF65-F5344CB8AC3E}">
        <p14:creationId xmlns:p14="http://schemas.microsoft.com/office/powerpoint/2010/main" val="140156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75564EB-8050-BF8F-6E3E-5BFF2348FE0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39024" y="929252"/>
            <a:ext cx="5977398" cy="3985230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D0DF55D-258B-3A50-9D0F-897E369E5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635" y="1668026"/>
            <a:ext cx="8420176" cy="3097678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chemeClr val="bg1"/>
                </a:solidFill>
                <a:effectLst>
                  <a:glow rad="139700">
                    <a:schemeClr val="tx1"/>
                  </a:glow>
                </a:effectLst>
              </a:rPr>
              <a:t>Where do we work together 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chemeClr val="bg1"/>
                </a:solidFill>
                <a:effectLst>
                  <a:glow rad="139700">
                    <a:schemeClr val="tx1"/>
                  </a:glow>
                </a:effectLst>
              </a:rPr>
              <a:t>and 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chemeClr val="bg1"/>
                </a:solidFill>
                <a:effectLst>
                  <a:glow rad="139700">
                    <a:schemeClr val="tx1"/>
                  </a:glow>
                </a:effectLst>
              </a:rPr>
              <a:t>where could we work together</a:t>
            </a:r>
          </a:p>
          <a:p>
            <a:pPr marL="0" indent="0" algn="ctr">
              <a:buNone/>
            </a:pPr>
            <a:endParaRPr lang="en-US" sz="500" b="1" dirty="0">
              <a:solidFill>
                <a:schemeClr val="bg1"/>
              </a:solidFill>
              <a:effectLst>
                <a:glow rad="139700">
                  <a:schemeClr val="tx1"/>
                </a:glow>
              </a:effectLst>
            </a:endParaRPr>
          </a:p>
          <a:p>
            <a:pPr marL="0" indent="0" algn="ctr">
              <a:buNone/>
            </a:pPr>
            <a:r>
              <a:rPr lang="en-US" sz="2000" b="1" dirty="0">
                <a:solidFill>
                  <a:schemeClr val="bg1"/>
                </a:solidFill>
                <a:effectLst>
                  <a:glow rad="139700">
                    <a:schemeClr val="tx1"/>
                  </a:glow>
                </a:effectLst>
              </a:rPr>
              <a:t>on GSI-related topics</a:t>
            </a:r>
          </a:p>
          <a:p>
            <a:pPr marL="0" indent="0" algn="ctr">
              <a:buNone/>
            </a:pPr>
            <a:endParaRPr lang="en-US" sz="500" b="1" dirty="0">
              <a:solidFill>
                <a:schemeClr val="bg1"/>
              </a:solidFill>
              <a:effectLst>
                <a:glow rad="139700">
                  <a:schemeClr val="tx1"/>
                </a:glow>
              </a:effectLst>
            </a:endParaRPr>
          </a:p>
          <a:p>
            <a:pPr marL="0" indent="0" algn="ctr">
              <a:buNone/>
            </a:pPr>
            <a:r>
              <a:rPr lang="en-US" sz="2800" b="1" dirty="0">
                <a:solidFill>
                  <a:schemeClr val="bg1"/>
                </a:solidFill>
                <a:effectLst>
                  <a:glow rad="139700">
                    <a:schemeClr val="tx1"/>
                  </a:glow>
                </a:effectLst>
              </a:rPr>
              <a:t>?</a:t>
            </a:r>
          </a:p>
          <a:p>
            <a:pPr marL="0" indent="0" algn="ctr">
              <a:buNone/>
            </a:pPr>
            <a:endParaRPr lang="en-US" sz="2800" b="1" dirty="0">
              <a:solidFill>
                <a:schemeClr val="bg1"/>
              </a:solidFill>
              <a:effectLst>
                <a:glow rad="139700">
                  <a:schemeClr val="tx1"/>
                </a:glow>
              </a:effectLst>
            </a:endParaRPr>
          </a:p>
          <a:p>
            <a:pPr marL="0" indent="0" algn="ctr">
              <a:buNone/>
            </a:pPr>
            <a:endParaRPr lang="en-US" sz="2800" b="1" dirty="0">
              <a:solidFill>
                <a:schemeClr val="bg1"/>
              </a:solidFill>
              <a:effectLst>
                <a:glow rad="139700">
                  <a:schemeClr val="tx1"/>
                </a:glow>
              </a:effectLst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191936-3B86-A7B7-454C-E3204ACE3C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3548" y="4914483"/>
            <a:ext cx="1167012" cy="273844"/>
          </a:xfrm>
        </p:spPr>
        <p:txBody>
          <a:bodyPr/>
          <a:lstStyle/>
          <a:p>
            <a:r>
              <a:rPr lang="de-DE" dirty="0"/>
              <a:t>R. Aßmann - ACC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40BC0A9-E594-1ACD-BB1E-37EA34099F6B}"/>
              </a:ext>
            </a:extLst>
          </p:cNvPr>
          <p:cNvSpPr txBox="1"/>
          <p:nvPr/>
        </p:nvSpPr>
        <p:spPr>
          <a:xfrm>
            <a:off x="7604976" y="4119373"/>
            <a:ext cx="1426866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dirty="0"/>
              <a:t>Ion source</a:t>
            </a:r>
          </a:p>
          <a:p>
            <a:pPr algn="l"/>
            <a:r>
              <a:rPr lang="en-US" sz="1200" dirty="0"/>
              <a:t>Courtesy </a:t>
            </a:r>
            <a:br>
              <a:rPr lang="en-US" sz="1200" dirty="0"/>
            </a:br>
            <a:r>
              <a:rPr lang="en-US" sz="1200" dirty="0"/>
              <a:t>R. Hollinger</a:t>
            </a:r>
          </a:p>
        </p:txBody>
      </p:sp>
    </p:spTree>
    <p:extLst>
      <p:ext uri="{BB962C8B-B14F-4D97-AF65-F5344CB8AC3E}">
        <p14:creationId xmlns:p14="http://schemas.microsoft.com/office/powerpoint/2010/main" val="3218599983"/>
      </p:ext>
    </p:extLst>
  </p:cSld>
  <p:clrMapOvr>
    <a:masterClrMapping/>
  </p:clrMapOvr>
</p:sld>
</file>

<file path=ppt/theme/theme1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gsi-folienmaster_2019_50Jahre_16zu9" id="{80228A31-CB38-8C45-BA44-B2C6B2F0FBFF}" vid="{EEE01115-FCFC-4442-9D97-3CF7E1760024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fair-gsi-folienmaster_2017_onering</Template>
  <TotalTime>0</TotalTime>
  <Words>2087</Words>
  <Application>Microsoft Macintosh PowerPoint</Application>
  <PresentationFormat>Bildschirmpräsentation (16:9)</PresentationFormat>
  <Paragraphs>272</Paragraphs>
  <Slides>30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7" baseType="lpstr">
      <vt:lpstr>Arial</vt:lpstr>
      <vt:lpstr>Calibri</vt:lpstr>
      <vt:lpstr>Helvetica</vt:lpstr>
      <vt:lpstr>Symbol</vt:lpstr>
      <vt:lpstr>Times New Roman</vt:lpstr>
      <vt:lpstr>Wingdings</vt:lpstr>
      <vt:lpstr>fair-gsi-folienmaster_2017_onering</vt:lpstr>
      <vt:lpstr>GSI Accelerator Complex</vt:lpstr>
      <vt:lpstr>GSI and FAIR</vt:lpstr>
      <vt:lpstr>Present GSI Complex</vt:lpstr>
      <vt:lpstr>Mission “Accelerator Operations and Development”</vt:lpstr>
      <vt:lpstr>Our Ion Beams at GSI      (Nominal Intensities 13.03.2024)</vt:lpstr>
      <vt:lpstr>Did You Hear about Bohrium, Hassium, Meitnerium, Darmstadtium, Roentgenium, Copernicium?</vt:lpstr>
      <vt:lpstr>The Island of Stability</vt:lpstr>
      <vt:lpstr>PowerPoint-Präsentation</vt:lpstr>
      <vt:lpstr>PowerPoint-Präsentation</vt:lpstr>
      <vt:lpstr>GSI Accelerator Competences, Challenges and Collaboration Opportunities</vt:lpstr>
      <vt:lpstr>GSI Accelerator Competences, Challenges and Collaboration Opportunities</vt:lpstr>
      <vt:lpstr>Operating and consolidating 50 years old accelerators</vt:lpstr>
      <vt:lpstr>UNILAC – Superlens Repair &amp; Upgrade (2022/23)</vt:lpstr>
      <vt:lpstr>UNILAC Short Pulse Heavy Ion Operation   New Records</vt:lpstr>
      <vt:lpstr>GSI Accelerator Competences, Challenges and Collaboration Opportunities</vt:lpstr>
      <vt:lpstr>Building equipment for RF accelerators: wide aperture, high intensity, high rate, large components</vt:lpstr>
      <vt:lpstr>Building equipment for RF accelerators: wide aperture, high intensity, high rate, large components</vt:lpstr>
      <vt:lpstr>GSI Galvanic</vt:lpstr>
      <vt:lpstr>PowerPoint-Präsentation</vt:lpstr>
      <vt:lpstr>GSI Accelerator Competences, Challenges and Collaboration Opportunities</vt:lpstr>
      <vt:lpstr>Facility design and beam dynamics for high intensity hadron accelerators</vt:lpstr>
      <vt:lpstr>Knock-Out (KO) slow beam extraction</vt:lpstr>
      <vt:lpstr>PowerPoint-Präsentation</vt:lpstr>
      <vt:lpstr>GSI Accelerator Competences, Challenges and Collaboration Opportunities</vt:lpstr>
      <vt:lpstr>Modern and efficient control systems</vt:lpstr>
      <vt:lpstr>GSI Accelerator Competences, Challenges and Collaboration Opportunities</vt:lpstr>
      <vt:lpstr>Commissioning (HW, beam) of a new facility (FAIR)</vt:lpstr>
      <vt:lpstr>Collaboration &amp; Scientific Exchange are Crucial</vt:lpstr>
      <vt:lpstr>Conclusion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Abteilungssitzung BCO</dc:title>
  <dc:creator>Microsoft Office User</dc:creator>
  <cp:lastModifiedBy>Ralph Assmann</cp:lastModifiedBy>
  <cp:revision>729</cp:revision>
  <dcterms:created xsi:type="dcterms:W3CDTF">2022-12-05T11:40:13Z</dcterms:created>
  <dcterms:modified xsi:type="dcterms:W3CDTF">2024-04-24T12:18:07Z</dcterms:modified>
</cp:coreProperties>
</file>