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8" r:id="rId3"/>
    <p:sldId id="277" r:id="rId4"/>
    <p:sldId id="260" r:id="rId5"/>
    <p:sldId id="258" r:id="rId6"/>
    <p:sldId id="259" r:id="rId7"/>
    <p:sldId id="261" r:id="rId8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imann, Stephan" initials="RS" lastIdx="1" clrIdx="0">
    <p:extLst>
      <p:ext uri="{19B8F6BF-5375-455C-9EA6-DF929625EA0E}">
        <p15:presenceInfo xmlns:p15="http://schemas.microsoft.com/office/powerpoint/2012/main" userId="S-1-5-21-839522115-515967899-725345543-19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333333"/>
    <a:srgbClr val="EAEAEA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55" autoAdjust="0"/>
  </p:normalViewPr>
  <p:slideViewPr>
    <p:cSldViewPr snapToGrid="0" snapToObjects="1">
      <p:cViewPr varScale="1">
        <p:scale>
          <a:sx n="155" d="100"/>
          <a:sy n="155" d="100"/>
        </p:scale>
        <p:origin x="114" y="3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26.04.2024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26.04.2024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040B52E-6118-F844-8FBE-85B6AFDC9E2A}"/>
              </a:ext>
            </a:extLst>
          </p:cNvPr>
          <p:cNvGrpSpPr/>
          <p:nvPr userDrawn="1"/>
        </p:nvGrpSpPr>
        <p:grpSpPr>
          <a:xfrm>
            <a:off x="1502578" y="976199"/>
            <a:ext cx="7426269" cy="3877686"/>
            <a:chOff x="1502578" y="976199"/>
            <a:chExt cx="7426269" cy="387768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FAB316F-95F1-6040-AB6B-EF23A5D58FAF}"/>
                </a:ext>
              </a:extLst>
            </p:cNvPr>
            <p:cNvSpPr/>
            <p:nvPr userDrawn="1"/>
          </p:nvSpPr>
          <p:spPr>
            <a:xfrm>
              <a:off x="7781365" y="3854824"/>
              <a:ext cx="1147482" cy="999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DE39F29-B8C0-C64D-ADFE-A8AFF963CB1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02578" y="976199"/>
              <a:ext cx="6099496" cy="3877686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1529" y="2738074"/>
            <a:ext cx="4303059" cy="584900"/>
          </a:xfrm>
        </p:spPr>
        <p:txBody>
          <a:bodyPr anchor="b" anchorCtr="0">
            <a:noAutofit/>
          </a:bodyPr>
          <a:lstStyle>
            <a:lvl1pPr algn="ctr">
              <a:defRPr sz="2400">
                <a:solidFill>
                  <a:srgbClr val="666666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1529" y="3322973"/>
            <a:ext cx="4303060" cy="531851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04091" y="4987636"/>
            <a:ext cx="3371273" cy="155864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7" y="4914483"/>
            <a:ext cx="8252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943494DA-FA9D-1447-B70B-2896FD77F5D0}"/>
              </a:ext>
            </a:extLst>
          </p:cNvPr>
          <p:cNvCxnSpPr/>
          <p:nvPr userDrawn="1"/>
        </p:nvCxnSpPr>
        <p:spPr>
          <a:xfrm>
            <a:off x="0" y="5049583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Bild 6" descr="GSI_Logo_rgb.png">
            <a:extLst>
              <a:ext uri="{FF2B5EF4-FFF2-40B4-BE49-F238E27FC236}">
                <a16:creationId xmlns:a16="http://schemas.microsoft.com/office/drawing/2014/main" id="{0E0D4DB1-EEDA-A644-B002-75EBF9968E0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839" y="363875"/>
            <a:ext cx="1129081" cy="376361"/>
          </a:xfrm>
          <a:prstGeom prst="rect">
            <a:avLst/>
          </a:prstGeom>
        </p:spPr>
      </p:pic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2AC6B5F8-0827-6645-B5C9-ED4385971D8F}"/>
              </a:ext>
            </a:extLst>
          </p:cNvPr>
          <p:cNvCxnSpPr/>
          <p:nvPr userDrawn="1"/>
        </p:nvCxnSpPr>
        <p:spPr>
          <a:xfrm>
            <a:off x="0" y="826224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CC9BBC89-C94F-2342-BFB0-0C52DC04C485}"/>
              </a:ext>
            </a:extLst>
          </p:cNvPr>
          <p:cNvSpPr>
            <a:spLocks/>
          </p:cNvSpPr>
          <p:nvPr userDrawn="1"/>
        </p:nvSpPr>
        <p:spPr>
          <a:xfrm>
            <a:off x="-1" y="727074"/>
            <a:ext cx="201600" cy="201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E807027-043F-224A-B8A1-2EA6FD7AA9B7}"/>
              </a:ext>
            </a:extLst>
          </p:cNvPr>
          <p:cNvSpPr>
            <a:spLocks/>
          </p:cNvSpPr>
          <p:nvPr userDrawn="1"/>
        </p:nvSpPr>
        <p:spPr>
          <a:xfrm>
            <a:off x="-1" y="4949824"/>
            <a:ext cx="203277" cy="203277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7635" y="1088015"/>
            <a:ext cx="8420176" cy="3677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15792" y="4914482"/>
            <a:ext cx="74489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35270" y="4950517"/>
            <a:ext cx="352713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17638" y="231075"/>
            <a:ext cx="6129236" cy="590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51256" y="4914482"/>
            <a:ext cx="84837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013201" y="4920458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  <p:pic>
        <p:nvPicPr>
          <p:cNvPr id="13" name="Bild 12" descr="FAIR_Logo_rgb.png">
            <a:extLst>
              <a:ext uri="{FF2B5EF4-FFF2-40B4-BE49-F238E27FC236}">
                <a16:creationId xmlns:a16="http://schemas.microsoft.com/office/drawing/2014/main" id="{6EBF7B64-1F60-354C-83F5-CFA893F204B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829" y="206825"/>
            <a:ext cx="775055" cy="6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dt="0"/>
  <p:txStyles>
    <p:titleStyle>
      <a:lvl1pPr algn="l" defTabSz="342900" rtl="0" eaLnBrk="1" latinLnBrk="0" hangingPunct="1">
        <a:spcBef>
          <a:spcPct val="0"/>
        </a:spcBef>
        <a:buNone/>
        <a:defRPr sz="18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500" kern="1200">
          <a:solidFill>
            <a:srgbClr val="333333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350" kern="1200">
          <a:solidFill>
            <a:srgbClr val="333333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200" kern="1200">
          <a:solidFill>
            <a:srgbClr val="333333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050" kern="1200">
          <a:solidFill>
            <a:srgbClr val="333333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1529" y="2496200"/>
            <a:ext cx="4303059" cy="584900"/>
          </a:xfrm>
        </p:spPr>
        <p:txBody>
          <a:bodyPr/>
          <a:lstStyle/>
          <a:p>
            <a:r>
              <a:rPr lang="de-DE" dirty="0"/>
              <a:t>FAIR Control Center &amp; Operational Models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1528" y="3081100"/>
            <a:ext cx="4303060" cy="924562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GB" sz="11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 Reimann</a:t>
            </a:r>
          </a:p>
          <a:p>
            <a:pPr>
              <a:spcBef>
                <a:spcPts val="200"/>
              </a:spcBef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Head of Operations Department GSI</a:t>
            </a:r>
          </a:p>
          <a:p>
            <a:pPr>
              <a:spcBef>
                <a:spcPts val="200"/>
              </a:spcBef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Subproject Leader FAIR Commissioning</a:t>
            </a:r>
          </a:p>
          <a:p>
            <a:pPr>
              <a:spcBef>
                <a:spcPts val="200"/>
              </a:spcBef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CERN-GSI Collaboration Steering Board Meeting - 26 Apr 2024</a:t>
            </a:r>
            <a:endParaRPr lang="en-GB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8966A4-6044-4199-BD2B-424604752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BE2D02-CF13-4F9A-959A-2303F4B5A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Early Science – Overview &amp; integrated Timeline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FAIR Control Center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Main Topics on the Way to first Beam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Commissioning Workshop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E472EB4-BC6B-4C23-A215-998C6EC2C8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7F59A0-BE03-4608-8DBA-9F367D3B2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39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3ADD1-AB66-4700-8973-A1DC817F3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Scope: FAIR Early – Science (ES)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103F72B1-78B5-4414-A76C-B7438402D2A2}"/>
              </a:ext>
            </a:extLst>
          </p:cNvPr>
          <p:cNvSpPr txBox="1"/>
          <p:nvPr/>
        </p:nvSpPr>
        <p:spPr>
          <a:xfrm>
            <a:off x="300102" y="1164346"/>
            <a:ext cx="1966244" cy="310854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Injector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current source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current injector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UNILAC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SIS18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HEBT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HEBT (ES)</a:t>
            </a:r>
          </a:p>
          <a:p>
            <a:pPr algn="l"/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SFRS</a:t>
            </a:r>
          </a:p>
          <a:p>
            <a:pPr algn="l"/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NUSTAR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FEC2FE6-0AB1-4A65-8245-C200A718DF19}"/>
              </a:ext>
            </a:extLst>
          </p:cNvPr>
          <p:cNvGrpSpPr/>
          <p:nvPr/>
        </p:nvGrpSpPr>
        <p:grpSpPr>
          <a:xfrm>
            <a:off x="2667754" y="1232287"/>
            <a:ext cx="3312831" cy="3466916"/>
            <a:chOff x="5153188" y="1510905"/>
            <a:chExt cx="3252487" cy="3403765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BBB1003A-0C0A-4C4D-95E1-1B4484127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53188" y="1510905"/>
              <a:ext cx="3252487" cy="3403765"/>
            </a:xfrm>
            <a:prstGeom prst="rect">
              <a:avLst/>
            </a:prstGeom>
          </p:spPr>
        </p:pic>
        <p:cxnSp>
          <p:nvCxnSpPr>
            <p:cNvPr id="14" name="Gerade Verbindung 5">
              <a:extLst>
                <a:ext uri="{FF2B5EF4-FFF2-40B4-BE49-F238E27FC236}">
                  <a16:creationId xmlns:a16="http://schemas.microsoft.com/office/drawing/2014/main" id="{A037C8C2-5902-4C78-9178-077C9B8A31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22975" y="3000375"/>
              <a:ext cx="165100" cy="381000"/>
            </a:xfrm>
            <a:prstGeom prst="line">
              <a:avLst/>
            </a:prstGeom>
            <a:ln w="38100" cap="rnd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6">
              <a:extLst>
                <a:ext uri="{FF2B5EF4-FFF2-40B4-BE49-F238E27FC236}">
                  <a16:creationId xmlns:a16="http://schemas.microsoft.com/office/drawing/2014/main" id="{E1B5448B-1F36-4299-BA69-931C27B2DA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8675" y="3381375"/>
              <a:ext cx="114300" cy="114300"/>
            </a:xfrm>
            <a:prstGeom prst="line">
              <a:avLst/>
            </a:prstGeom>
            <a:ln w="38100" cap="rnd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7">
              <a:extLst>
                <a:ext uri="{FF2B5EF4-FFF2-40B4-BE49-F238E27FC236}">
                  <a16:creationId xmlns:a16="http://schemas.microsoft.com/office/drawing/2014/main" id="{FA3023CF-C730-48ED-908D-3C4E2B9B62DC}"/>
                </a:ext>
              </a:extLst>
            </p:cNvPr>
            <p:cNvCxnSpPr>
              <a:cxnSpLocks/>
            </p:cNvCxnSpPr>
            <p:nvPr/>
          </p:nvCxnSpPr>
          <p:spPr>
            <a:xfrm>
              <a:off x="5400675" y="3495675"/>
              <a:ext cx="508000" cy="0"/>
            </a:xfrm>
            <a:prstGeom prst="line">
              <a:avLst/>
            </a:prstGeom>
            <a:ln w="38100" cap="rnd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8">
              <a:extLst>
                <a:ext uri="{FF2B5EF4-FFF2-40B4-BE49-F238E27FC236}">
                  <a16:creationId xmlns:a16="http://schemas.microsoft.com/office/drawing/2014/main" id="{DEF3458F-6F4E-4EC8-BBD2-9A1C5A57D824}"/>
                </a:ext>
              </a:extLst>
            </p:cNvPr>
            <p:cNvCxnSpPr>
              <a:cxnSpLocks/>
            </p:cNvCxnSpPr>
            <p:nvPr/>
          </p:nvCxnSpPr>
          <p:spPr>
            <a:xfrm>
              <a:off x="5321300" y="3438525"/>
              <a:ext cx="79375" cy="57150"/>
            </a:xfrm>
            <a:prstGeom prst="line">
              <a:avLst/>
            </a:prstGeom>
            <a:ln w="38100" cap="rnd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9">
              <a:extLst>
                <a:ext uri="{FF2B5EF4-FFF2-40B4-BE49-F238E27FC236}">
                  <a16:creationId xmlns:a16="http://schemas.microsoft.com/office/drawing/2014/main" id="{D2284B3E-D675-4ECF-B3D3-58A08BEF66ED}"/>
                </a:ext>
              </a:extLst>
            </p:cNvPr>
            <p:cNvSpPr/>
            <p:nvPr/>
          </p:nvSpPr>
          <p:spPr>
            <a:xfrm>
              <a:off x="6188075" y="2886075"/>
              <a:ext cx="288925" cy="28892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5" name="Rechteck 4">
            <a:extLst>
              <a:ext uri="{FF2B5EF4-FFF2-40B4-BE49-F238E27FC236}">
                <a16:creationId xmlns:a16="http://schemas.microsoft.com/office/drawing/2014/main" id="{AAED56E4-98B3-4544-A43E-168D793F3A51}"/>
              </a:ext>
            </a:extLst>
          </p:cNvPr>
          <p:cNvSpPr/>
          <p:nvPr/>
        </p:nvSpPr>
        <p:spPr>
          <a:xfrm rot="20867951">
            <a:off x="4923182" y="4004870"/>
            <a:ext cx="132522" cy="13252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F37C0B1-93C7-49B9-B3EF-EE9F2E2735F2}"/>
              </a:ext>
            </a:extLst>
          </p:cNvPr>
          <p:cNvSpPr/>
          <p:nvPr/>
        </p:nvSpPr>
        <p:spPr>
          <a:xfrm rot="5400000">
            <a:off x="3379716" y="3079920"/>
            <a:ext cx="284583" cy="343672"/>
          </a:xfrm>
          <a:prstGeom prst="rect">
            <a:avLst/>
          </a:prstGeom>
          <a:solidFill>
            <a:srgbClr val="FDBB63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8C12A2C-4DB5-4001-9610-5BAE62883CF7}"/>
              </a:ext>
            </a:extLst>
          </p:cNvPr>
          <p:cNvSpPr/>
          <p:nvPr/>
        </p:nvSpPr>
        <p:spPr>
          <a:xfrm rot="10800000">
            <a:off x="3715776" y="2961275"/>
            <a:ext cx="300350" cy="499256"/>
          </a:xfrm>
          <a:prstGeom prst="rect">
            <a:avLst/>
          </a:prstGeom>
          <a:solidFill>
            <a:srgbClr val="FDBB63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C800931-41EC-47C8-B475-1133DE5086A8}"/>
              </a:ext>
            </a:extLst>
          </p:cNvPr>
          <p:cNvSpPr/>
          <p:nvPr/>
        </p:nvSpPr>
        <p:spPr>
          <a:xfrm rot="10800000">
            <a:off x="3812834" y="3460532"/>
            <a:ext cx="300350" cy="402028"/>
          </a:xfrm>
          <a:prstGeom prst="rect">
            <a:avLst/>
          </a:prstGeom>
          <a:solidFill>
            <a:srgbClr val="FDBB63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ADAC162-0D46-4F04-96BF-A02863DC85C5}"/>
              </a:ext>
            </a:extLst>
          </p:cNvPr>
          <p:cNvSpPr/>
          <p:nvPr/>
        </p:nvSpPr>
        <p:spPr>
          <a:xfrm rot="10800000">
            <a:off x="6707997" y="1232287"/>
            <a:ext cx="300350" cy="402028"/>
          </a:xfrm>
          <a:prstGeom prst="rect">
            <a:avLst/>
          </a:prstGeom>
          <a:solidFill>
            <a:srgbClr val="FDBB63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7D9EDE5-503E-4A11-9879-C6B2312897A6}"/>
              </a:ext>
            </a:extLst>
          </p:cNvPr>
          <p:cNvSpPr txBox="1"/>
          <p:nvPr/>
        </p:nvSpPr>
        <p:spPr>
          <a:xfrm>
            <a:off x="7008347" y="1186755"/>
            <a:ext cx="1757982" cy="123110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GSI Experiment Areas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UNILAC Target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SIS18 Targets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ESR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Cryring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1A9EB6F-9856-4B39-BEE7-47F55A2247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68F83D-7BF8-4077-B158-D7539C3F0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4075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F291F-129C-42BF-AF2E-5E90872F2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530E6A7-4700-4CFB-8B4F-27C59DE32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84" y="1198283"/>
            <a:ext cx="8253155" cy="2156502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23CFEC0-EB21-4599-9664-6A743905EFE9}"/>
              </a:ext>
            </a:extLst>
          </p:cNvPr>
          <p:cNvSpPr/>
          <p:nvPr/>
        </p:nvSpPr>
        <p:spPr>
          <a:xfrm>
            <a:off x="3414331" y="3207697"/>
            <a:ext cx="1079630" cy="570689"/>
          </a:xfrm>
          <a:prstGeom prst="rect">
            <a:avLst/>
          </a:prstGeom>
          <a:solidFill>
            <a:srgbClr val="FDBB63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FAIR-CC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commissioning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2B16650F-0F48-415C-BF52-C1B683BC812A}"/>
              </a:ext>
            </a:extLst>
          </p:cNvPr>
          <p:cNvCxnSpPr>
            <a:cxnSpLocks/>
          </p:cNvCxnSpPr>
          <p:nvPr/>
        </p:nvCxnSpPr>
        <p:spPr>
          <a:xfrm flipH="1">
            <a:off x="1057073" y="2931268"/>
            <a:ext cx="14654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F4DE483A-9A96-4BD4-8A06-8CFAE61EF639}"/>
              </a:ext>
            </a:extLst>
          </p:cNvPr>
          <p:cNvSpPr/>
          <p:nvPr/>
        </p:nvSpPr>
        <p:spPr>
          <a:xfrm>
            <a:off x="523461" y="3833190"/>
            <a:ext cx="1630017" cy="25841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GSI user beamtime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79B877C-18F8-4248-8660-099EDD5101D3}"/>
              </a:ext>
            </a:extLst>
          </p:cNvPr>
          <p:cNvSpPr/>
          <p:nvPr/>
        </p:nvSpPr>
        <p:spPr>
          <a:xfrm>
            <a:off x="7335078" y="3833190"/>
            <a:ext cx="1285461" cy="25841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GSI user beamtime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44F4CED-CFC8-4F8E-8417-325273792825}"/>
              </a:ext>
            </a:extLst>
          </p:cNvPr>
          <p:cNvSpPr/>
          <p:nvPr/>
        </p:nvSpPr>
        <p:spPr>
          <a:xfrm>
            <a:off x="3949148" y="3833190"/>
            <a:ext cx="881269" cy="3654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engineering run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B2EDD43-71C7-4B1C-9DA0-A43C8024EC33}"/>
              </a:ext>
            </a:extLst>
          </p:cNvPr>
          <p:cNvSpPr/>
          <p:nvPr/>
        </p:nvSpPr>
        <p:spPr>
          <a:xfrm rot="2700000">
            <a:off x="4293194" y="4356019"/>
            <a:ext cx="258417" cy="25841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E95742B-B025-4996-8833-4220DA990B3E}"/>
              </a:ext>
            </a:extLst>
          </p:cNvPr>
          <p:cNvSpPr/>
          <p:nvPr/>
        </p:nvSpPr>
        <p:spPr>
          <a:xfrm>
            <a:off x="2236304" y="3833190"/>
            <a:ext cx="1630017" cy="25841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shutdown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7B2B3E8-61A7-40AF-B0DE-9D2CA47EAAE4}"/>
              </a:ext>
            </a:extLst>
          </p:cNvPr>
          <p:cNvSpPr/>
          <p:nvPr/>
        </p:nvSpPr>
        <p:spPr>
          <a:xfrm>
            <a:off x="4913244" y="3833189"/>
            <a:ext cx="2362199" cy="25841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shutdown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75E76B8-8C09-42F0-B639-D7108BC316A9}"/>
              </a:ext>
            </a:extLst>
          </p:cNvPr>
          <p:cNvSpPr txBox="1"/>
          <p:nvPr/>
        </p:nvSpPr>
        <p:spPr>
          <a:xfrm>
            <a:off x="3286900" y="4667957"/>
            <a:ext cx="2414122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FAIR First Beam – Splash-Event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DB76ADA-8FB8-46BC-B820-E33FD912870F}"/>
              </a:ext>
            </a:extLst>
          </p:cNvPr>
          <p:cNvSpPr/>
          <p:nvPr/>
        </p:nvSpPr>
        <p:spPr>
          <a:xfrm rot="2700000">
            <a:off x="8235717" y="4325689"/>
            <a:ext cx="258417" cy="25841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5A7153-6D8C-4B9D-A708-386AC13B358D}"/>
              </a:ext>
            </a:extLst>
          </p:cNvPr>
          <p:cNvSpPr txBox="1"/>
          <p:nvPr/>
        </p:nvSpPr>
        <p:spPr>
          <a:xfrm>
            <a:off x="7163417" y="4667957"/>
            <a:ext cx="1917384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ES Commissioning done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740DC89B-9A30-4D63-8FC3-B8D742EE79E2}"/>
              </a:ext>
            </a:extLst>
          </p:cNvPr>
          <p:cNvCxnSpPr>
            <a:cxnSpLocks/>
          </p:cNvCxnSpPr>
          <p:nvPr/>
        </p:nvCxnSpPr>
        <p:spPr>
          <a:xfrm>
            <a:off x="-63062" y="3121572"/>
            <a:ext cx="920706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D2689A48-6237-4455-975D-564E7B2EB18C}"/>
              </a:ext>
            </a:extLst>
          </p:cNvPr>
          <p:cNvGrpSpPr/>
          <p:nvPr/>
        </p:nvGrpSpPr>
        <p:grpSpPr>
          <a:xfrm>
            <a:off x="2843167" y="609007"/>
            <a:ext cx="2793005" cy="4058951"/>
            <a:chOff x="2843167" y="609007"/>
            <a:chExt cx="2793005" cy="4058951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F659C195-701B-449B-946E-B3D8213900CB}"/>
                </a:ext>
              </a:extLst>
            </p:cNvPr>
            <p:cNvSpPr/>
            <p:nvPr/>
          </p:nvSpPr>
          <p:spPr>
            <a:xfrm>
              <a:off x="2843167" y="614858"/>
              <a:ext cx="2793005" cy="4053100"/>
            </a:xfrm>
            <a:prstGeom prst="ellipse">
              <a:avLst/>
            </a:prstGeom>
            <a:noFill/>
            <a:ln w="6032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7B54B0CD-50DA-4684-BE16-ACDC8264EF19}"/>
                </a:ext>
              </a:extLst>
            </p:cNvPr>
            <p:cNvSpPr txBox="1"/>
            <p:nvPr/>
          </p:nvSpPr>
          <p:spPr>
            <a:xfrm>
              <a:off x="4046607" y="609007"/>
              <a:ext cx="35203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/>
              <a:r>
                <a:rPr lang="en-US" dirty="0"/>
                <a:t>!</a:t>
              </a:r>
            </a:p>
          </p:txBody>
        </p:sp>
      </p:grp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9ABA9CA0-0E60-47DC-8ED7-43BC3E81E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103998BE-B44C-4F11-ABB4-3F80DB65C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480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01FDE-A1FB-E7A4-3AF6-62F9EE3EC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FAIR Control </a:t>
            </a:r>
            <a:r>
              <a:rPr lang="en-GB" b="1" dirty="0" err="1"/>
              <a:t>Center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6598D6E-7416-4A30-8960-20FAE56FE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18" y="1813061"/>
            <a:ext cx="5400724" cy="30379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52F2A72E-49AA-516A-ABC7-38BB5F406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835" y="1053932"/>
            <a:ext cx="4418987" cy="24856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26D433C-98C6-438A-B5B5-ECB378FB9BD2}"/>
              </a:ext>
            </a:extLst>
          </p:cNvPr>
          <p:cNvSpPr txBox="1"/>
          <p:nvPr/>
        </p:nvSpPr>
        <p:spPr>
          <a:xfrm>
            <a:off x="180118" y="1053932"/>
            <a:ext cx="6663733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fully digital central control room for all GSI&amp;FAIR accelerators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25 freely configurable work stations @ 643m</a:t>
            </a:r>
            <a:r>
              <a:rPr lang="en-US" sz="1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+ visitors gallery, 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kitchen, conference room, meeting room on same level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CA074E0-DC5E-4972-813B-EDEF3E2680F9}"/>
              </a:ext>
            </a:extLst>
          </p:cNvPr>
          <p:cNvSpPr txBox="1"/>
          <p:nvPr/>
        </p:nvSpPr>
        <p:spPr>
          <a:xfrm>
            <a:off x="5880590" y="3663175"/>
            <a:ext cx="3186000" cy="132343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construction ongoing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2025: installation of equipment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2026: commissioning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2027: regular use in user beam time</a:t>
            </a:r>
          </a:p>
          <a:p>
            <a:pPr algn="l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3F2FD0-CA5E-4640-BE9E-220C29BAB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0B4D4A-0C51-403A-A5D8-67A5743E1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4669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7394DE-AD53-9F03-31DC-6EF5A67B5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514" y="1073563"/>
            <a:ext cx="8420176" cy="3957711"/>
          </a:xfrm>
        </p:spPr>
        <p:txBody>
          <a:bodyPr/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Commissioning concept and schedule </a:t>
            </a:r>
          </a:p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TBI commissioning</a:t>
            </a:r>
          </a:p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Commissioning Cryo-Distribution</a:t>
            </a:r>
          </a:p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Hardware Commissioning &amp; Test Automation HEBT &amp; SFRS 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Safety organization during commissioning 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Commissioning FAIR Control </a:t>
            </a:r>
            <a:r>
              <a:rPr lang="en-GB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Center</a:t>
            </a:r>
            <a:endParaRPr lang="en-GB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Re-Commissioning UNILAC with FAIR control system</a:t>
            </a: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beam event </a:t>
            </a:r>
          </a:p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Strategy for beam commissioning (HEBT &amp; SFRS)</a:t>
            </a: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Operational organization, processes in the FAIR-CC</a:t>
            </a:r>
          </a:p>
          <a:p>
            <a:r>
              <a:rPr lang="en-US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Coordination FAIR commissioning/GSI user operation</a:t>
            </a: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Commissioning targets </a:t>
            </a: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parameters for project completion</a:t>
            </a: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6427B63-C1BD-B335-36D5-C2A3057E8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Main Topics on the Way to first Beam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63F4908-FF19-17CE-37E8-E8BCB58A8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161" y="3052419"/>
            <a:ext cx="3183688" cy="15804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65C560D-D5A9-D018-7E05-90E9A7813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904" y="1110326"/>
            <a:ext cx="2185379" cy="153184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3DAECD1-01A8-10E9-49FB-829D3313E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402" y="1304238"/>
            <a:ext cx="1972894" cy="349636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946BC8-05B9-44FC-A076-1738E5933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2BC6B9F-B53F-4DF8-B1FD-63297DC21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3404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Dedicated Commissioning Workshop 11/2024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0261" y="951722"/>
            <a:ext cx="8217549" cy="3961381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Format:</a:t>
            </a:r>
          </a:p>
          <a:p>
            <a:pPr marL="0" indent="0"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2-day workshop, to be organized annually with a scope and group </a:t>
            </a:r>
            <a:b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</a:b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of participants appropriate to the current commissioning phase</a:t>
            </a:r>
          </a:p>
          <a:p>
            <a:pPr marL="0" indent="0">
              <a:buNone/>
            </a:pPr>
            <a:endParaRPr 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Participants: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(tech. Director + Head of Accelerator Division + 25 internal, 3 external)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Scope 2024:</a:t>
            </a:r>
          </a:p>
          <a:p>
            <a:pPr lvl="1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Commissioning FCC in 2026</a:t>
            </a:r>
          </a:p>
          <a:p>
            <a:pPr lvl="1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„FAIR First Beam Event“ towards T1S1 in 2026</a:t>
            </a:r>
          </a:p>
          <a:p>
            <a:pPr lvl="1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Start HW-Commissioning HEBT &amp; SFRS for Early Science (up to 2027)</a:t>
            </a:r>
          </a:p>
          <a:p>
            <a:pPr marL="42862" indent="0">
              <a:buNone/>
            </a:pPr>
            <a:endParaRPr 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2862" indent="0"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Goals and Deliverables of 2024 Edition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Agreement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on steps towards full operation from FCC: to be done until 12/2025, teams, responsibilities 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Plan on a 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first FAIR beam event from FCC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: 2026 date, concept (“splash events”), roles, responsibilities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Alignment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of the understanding of objectives and procedures in the preparation and implementation of FAIR commissioning up to first beam on target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Commitment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to a common schedule.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Review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of the processes and schedules developed to date. Identification of gaps and risks.</a:t>
            </a:r>
          </a:p>
          <a:p>
            <a:pPr marL="0" indent="0">
              <a:buNone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de-D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577D88A-A60B-1FA4-ADFC-A4A3B340B527}"/>
              </a:ext>
            </a:extLst>
          </p:cNvPr>
          <p:cNvGrpSpPr/>
          <p:nvPr/>
        </p:nvGrpSpPr>
        <p:grpSpPr>
          <a:xfrm>
            <a:off x="6389621" y="1276076"/>
            <a:ext cx="2476177" cy="2591348"/>
            <a:chOff x="5153187" y="1510905"/>
            <a:chExt cx="3252487" cy="3403765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43D6AD73-B6F3-65A5-41C5-F9E0C4D58F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53187" y="1510905"/>
              <a:ext cx="3252487" cy="3403765"/>
            </a:xfrm>
            <a:prstGeom prst="rect">
              <a:avLst/>
            </a:prstGeom>
          </p:spPr>
        </p:pic>
        <p:cxnSp>
          <p:nvCxnSpPr>
            <p:cNvPr id="6" name="Gerade Verbindung 5">
              <a:extLst>
                <a:ext uri="{FF2B5EF4-FFF2-40B4-BE49-F238E27FC236}">
                  <a16:creationId xmlns:a16="http://schemas.microsoft.com/office/drawing/2014/main" id="{FBC6BA5E-68E8-5A4E-600E-32A69D480E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22975" y="3000375"/>
              <a:ext cx="165100" cy="381000"/>
            </a:xfrm>
            <a:prstGeom prst="line">
              <a:avLst/>
            </a:prstGeom>
            <a:ln w="38100" cap="rnd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6">
              <a:extLst>
                <a:ext uri="{FF2B5EF4-FFF2-40B4-BE49-F238E27FC236}">
                  <a16:creationId xmlns:a16="http://schemas.microsoft.com/office/drawing/2014/main" id="{0EBD6166-1764-0B98-19D1-20BB98F0DE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8675" y="3381375"/>
              <a:ext cx="114300" cy="114300"/>
            </a:xfrm>
            <a:prstGeom prst="line">
              <a:avLst/>
            </a:prstGeom>
            <a:ln w="38100" cap="rnd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>
              <a:extLst>
                <a:ext uri="{FF2B5EF4-FFF2-40B4-BE49-F238E27FC236}">
                  <a16:creationId xmlns:a16="http://schemas.microsoft.com/office/drawing/2014/main" id="{6B38244A-47C3-A3C9-E15C-A7A2FBF23C34}"/>
                </a:ext>
              </a:extLst>
            </p:cNvPr>
            <p:cNvCxnSpPr>
              <a:cxnSpLocks/>
            </p:cNvCxnSpPr>
            <p:nvPr/>
          </p:nvCxnSpPr>
          <p:spPr>
            <a:xfrm>
              <a:off x="5400675" y="3495675"/>
              <a:ext cx="508000" cy="0"/>
            </a:xfrm>
            <a:prstGeom prst="line">
              <a:avLst/>
            </a:prstGeom>
            <a:ln w="38100" cap="rnd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>
              <a:extLst>
                <a:ext uri="{FF2B5EF4-FFF2-40B4-BE49-F238E27FC236}">
                  <a16:creationId xmlns:a16="http://schemas.microsoft.com/office/drawing/2014/main" id="{A8B666A6-74C1-50F5-7D1A-EB0C88658626}"/>
                </a:ext>
              </a:extLst>
            </p:cNvPr>
            <p:cNvCxnSpPr>
              <a:cxnSpLocks/>
            </p:cNvCxnSpPr>
            <p:nvPr/>
          </p:nvCxnSpPr>
          <p:spPr>
            <a:xfrm>
              <a:off x="5321300" y="3438525"/>
              <a:ext cx="79375" cy="57150"/>
            </a:xfrm>
            <a:prstGeom prst="line">
              <a:avLst/>
            </a:prstGeom>
            <a:ln w="38100" cap="rnd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EF9DA7C-05DC-03A1-B381-F8079E8133A5}"/>
                </a:ext>
              </a:extLst>
            </p:cNvPr>
            <p:cNvSpPr/>
            <p:nvPr/>
          </p:nvSpPr>
          <p:spPr>
            <a:xfrm>
              <a:off x="6188075" y="2886075"/>
              <a:ext cx="288925" cy="28892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11" name="Rechteck 10">
            <a:extLst>
              <a:ext uri="{FF2B5EF4-FFF2-40B4-BE49-F238E27FC236}">
                <a16:creationId xmlns:a16="http://schemas.microsoft.com/office/drawing/2014/main" id="{B0040E51-8CC0-4AF8-A94C-E061F78EE6BB}"/>
              </a:ext>
            </a:extLst>
          </p:cNvPr>
          <p:cNvSpPr/>
          <p:nvPr/>
        </p:nvSpPr>
        <p:spPr>
          <a:xfrm rot="20867951">
            <a:off x="8042658" y="3351823"/>
            <a:ext cx="132522" cy="13252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0D68B6AE-0896-47D2-807D-B106F2CF5D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CERN-GSI Collaboration Steering Board Meeting - 26 Apr 2024</a:t>
            </a:r>
            <a:endParaRPr lang="de-DE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87F6EB08-31A9-4770-A1A3-FF52EB873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765571"/>
      </p:ext>
    </p:extLst>
  </p:cSld>
  <p:clrMapOvr>
    <a:masterClrMapping/>
  </p:clrMapOvr>
</p:sld>
</file>

<file path=ppt/theme/theme1.xml><?xml version="1.0" encoding="utf-8"?>
<a:theme xmlns:a="http://schemas.openxmlformats.org/drawingml/2006/main" name="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8" id="{88F67082-FAA7-774F-81ED-C94DAF9F09F3}" vid="{76C6051D-27C6-564A-8764-CCBC0645D37F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fair-gsi-folienmaster_2019_16zu9</Template>
  <TotalTime>0</TotalTime>
  <Words>456</Words>
  <Application>Microsoft Office PowerPoint</Application>
  <PresentationFormat>Bildschirmpräsentation (16:9)</PresentationFormat>
  <Paragraphs>93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fair-gsi-folienmaster_2017_onering</vt:lpstr>
      <vt:lpstr>FAIR Control Center &amp; Operational Models</vt:lpstr>
      <vt:lpstr>Outline</vt:lpstr>
      <vt:lpstr>Scope: FAIR Early – Science (ES)</vt:lpstr>
      <vt:lpstr>Timeline</vt:lpstr>
      <vt:lpstr>FAIR Control Center</vt:lpstr>
      <vt:lpstr>Main Topics on the Way to first Beam</vt:lpstr>
      <vt:lpstr>Dedicated Commissioning Workshop 11/2024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Reimann, Stephan</dc:creator>
  <cp:lastModifiedBy>Reimann, Stephan</cp:lastModifiedBy>
  <cp:revision>28</cp:revision>
  <dcterms:created xsi:type="dcterms:W3CDTF">2023-07-06T07:39:51Z</dcterms:created>
  <dcterms:modified xsi:type="dcterms:W3CDTF">2024-04-26T09:42:57Z</dcterms:modified>
</cp:coreProperties>
</file>