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</p:sldMasterIdLst>
  <p:notesMasterIdLst>
    <p:notesMasterId r:id="rId19"/>
  </p:notesMasterIdLst>
  <p:sldIdLst>
    <p:sldId id="256" r:id="rId4"/>
    <p:sldId id="279" r:id="rId5"/>
    <p:sldId id="257" r:id="rId6"/>
    <p:sldId id="277" r:id="rId7"/>
    <p:sldId id="280" r:id="rId8"/>
    <p:sldId id="261" r:id="rId9"/>
    <p:sldId id="284" r:id="rId10"/>
    <p:sldId id="285" r:id="rId11"/>
    <p:sldId id="266" r:id="rId12"/>
    <p:sldId id="283" r:id="rId13"/>
    <p:sldId id="281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D2B33F-738F-4328-9734-38C1FDAC2188}" v="46" dt="2024-04-23T11:52:43.4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38"/>
    <p:restoredTop sz="94713"/>
  </p:normalViewPr>
  <p:slideViewPr>
    <p:cSldViewPr snapToGrid="0">
      <p:cViewPr varScale="1">
        <p:scale>
          <a:sx n="336" d="100"/>
          <a:sy n="336" d="100"/>
        </p:scale>
        <p:origin x="4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acu" clId="Web-{8FD2B33F-738F-4328-9734-38C1FDAC2188}"/>
    <pc:docChg chg="modSld">
      <pc:chgData name="Guest acu" userId="" providerId="" clId="Web-{8FD2B33F-738F-4328-9734-38C1FDAC2188}" dt="2024-04-23T11:52:42.975" v="24" actId="14100"/>
      <pc:docMkLst>
        <pc:docMk/>
      </pc:docMkLst>
      <pc:sldChg chg="modSp">
        <pc:chgData name="Guest acu" userId="" providerId="" clId="Web-{8FD2B33F-738F-4328-9734-38C1FDAC2188}" dt="2024-04-23T11:51:58.006" v="3" actId="1076"/>
        <pc:sldMkLst>
          <pc:docMk/>
          <pc:sldMk cId="0" sldId="263"/>
        </pc:sldMkLst>
        <pc:spChg chg="mod">
          <ac:chgData name="Guest acu" userId="" providerId="" clId="Web-{8FD2B33F-738F-4328-9734-38C1FDAC2188}" dt="2024-04-23T11:51:58.006" v="3" actId="1076"/>
          <ac:spMkLst>
            <pc:docMk/>
            <pc:sldMk cId="0" sldId="263"/>
            <ac:spMk id="145" creationId="{00000000-0000-0000-0000-000000000000}"/>
          </ac:spMkLst>
        </pc:spChg>
      </pc:sldChg>
      <pc:sldChg chg="modSp">
        <pc:chgData name="Guest acu" userId="" providerId="" clId="Web-{8FD2B33F-738F-4328-9734-38C1FDAC2188}" dt="2024-04-23T11:52:42.975" v="24" actId="14100"/>
        <pc:sldMkLst>
          <pc:docMk/>
          <pc:sldMk cId="0" sldId="265"/>
        </pc:sldMkLst>
        <pc:spChg chg="mod">
          <ac:chgData name="Guest acu" userId="" providerId="" clId="Web-{8FD2B33F-738F-4328-9734-38C1FDAC2188}" dt="2024-04-23T11:52:42.975" v="24" actId="14100"/>
          <ac:spMkLst>
            <pc:docMk/>
            <pc:sldMk cId="0" sldId="265"/>
            <ac:spMk id="16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Format der Notizen mittels Klicken bearbeiten</a:t>
            </a:r>
          </a:p>
        </p:txBody>
      </p:sp>
      <p:sp>
        <p:nvSpPr>
          <p:cNvPr id="1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&lt;Kopfzeile&gt;</a:t>
            </a:r>
          </a:p>
        </p:txBody>
      </p:sp>
      <p:sp>
        <p:nvSpPr>
          <p:cNvPr id="20" name="PlaceHolder 4"/>
          <p:cNvSpPr>
            <a:spLocks noGrp="1"/>
          </p:cNvSpPr>
          <p:nvPr>
            <p:ph type="dt" idx="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&lt;Datum/Uhrzeit&gt;</a:t>
            </a:r>
          </a:p>
        </p:txBody>
      </p:sp>
      <p:sp>
        <p:nvSpPr>
          <p:cNvPr id="21" name="PlaceHolder 5"/>
          <p:cNvSpPr>
            <a:spLocks noGrp="1"/>
          </p:cNvSpPr>
          <p:nvPr>
            <p:ph type="ftr" idx="1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22" name="PlaceHolder 6"/>
          <p:cNvSpPr>
            <a:spLocks noGrp="1"/>
          </p:cNvSpPr>
          <p:nvPr>
            <p:ph type="sldNum" idx="1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D056ABC-B3E7-4D7E-91D9-32DCE29CB606}" type="slidenum"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  <a:prstGeom prst="rect">
            <a:avLst/>
          </a:prstGeom>
          <a:ln w="0">
            <a:noFill/>
          </a:ln>
        </p:spPr>
      </p:sp>
      <p:sp>
        <p:nvSpPr>
          <p:cNvPr id="3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81F599C-FAD0-4ED7-B141-BF7B4D9C61E0}" type="slidenum">
              <a:rPr lang="en-GB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PlaceHolder 3"/>
          <p:cNvSpPr>
            <a:spLocks noGrp="1"/>
          </p:cNvSpPr>
          <p:nvPr>
            <p:ph type="sldNum" idx="2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E3A0A3B-EE84-48AB-87E1-32E327BBC2B4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B52E646-7D3A-4691-BA96-6163880067F1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15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indent="0" algn="r">
              <a:buNone/>
            </a:pPr>
            <a:fld id="{1D056ABC-B3E7-4D7E-91D9-32DCE29CB606}" type="slidenum">
              <a:rPr lang="de-DE" sz="1400" b="0" strike="noStrike" spc="-1" smtClean="0">
                <a:solidFill>
                  <a:srgbClr val="000000"/>
                </a:solidFill>
                <a:latin typeface="Times New Roman"/>
              </a:rPr>
              <a:t>3</a:t>
            </a:fld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102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DAE69AB-C269-46A9-BD87-FC1F2D7514DD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6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16A8F59-7757-48CF-92FD-2AA7C234CF26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7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16A8F59-7757-48CF-92FD-2AA7C234CF26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8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5555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16A8F59-7757-48CF-92FD-2AA7C234CF26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10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3D0A77E-F54C-4CD1-AF75-077EBAAA0CC2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11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41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PlaceHolder 3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E175E85-8C9B-469C-A12E-A1F6C0E167E9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12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4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3DCE44E-5A1D-460D-AC1E-ECA0E34B5021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13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7417FFB-9CEC-4F31-B6C5-57583C2CF667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B3CE343-FBCF-4AFC-B1DC-3F27E1133A3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9BCAF35F-4959-42A5-9196-F466C4E1805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13640" y="55080"/>
            <a:ext cx="11412720" cy="681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CH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15A53F6-BAF0-4F98-88A0-90B8D49C5E02}" type="slidenum">
              <a:rPr lang="en-CH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&lt;Datum/Uhrzeit&gt;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20"/>
          <p:cNvCxnSpPr/>
          <p:nvPr/>
        </p:nvCxnSpPr>
        <p:spPr>
          <a:xfrm>
            <a:off x="376200" y="902520"/>
            <a:ext cx="3382200" cy="720"/>
          </a:xfrm>
          <a:prstGeom prst="straightConnector1">
            <a:avLst/>
          </a:prstGeom>
          <a:ln w="22320" cap="rnd">
            <a:solidFill>
              <a:srgbClr val="63A0D7"/>
            </a:solidFill>
            <a:miter/>
          </a:ln>
        </p:spPr>
      </p:cxnSp>
      <p:sp>
        <p:nvSpPr>
          <p:cNvPr id="8" name="PlaceHolder 1"/>
          <p:cNvSpPr>
            <a:spLocks noGrp="1"/>
          </p:cNvSpPr>
          <p:nvPr>
            <p:ph type="ftr" idx="4"/>
          </p:nvPr>
        </p:nvSpPr>
        <p:spPr>
          <a:xfrm>
            <a:off x="413640" y="6492600"/>
            <a:ext cx="3952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9" name="PlaceHolder 2"/>
          <p:cNvSpPr>
            <a:spLocks noGrp="1"/>
          </p:cNvSpPr>
          <p:nvPr>
            <p:ph type="sldNum" idx="5"/>
          </p:nvPr>
        </p:nvSpPr>
        <p:spPr>
          <a:xfrm>
            <a:off x="9083880" y="649260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i="1" strike="noStrike" spc="-1">
                <a:solidFill>
                  <a:schemeClr val="accent5">
                    <a:tint val="75000"/>
                    <a:lumMod val="75000"/>
                    <a:alpha val="70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CB1277A-A2A6-43C3-92C7-EAC0B04ADA3E}" type="slidenum">
              <a:rPr lang="en-US" sz="1200" b="0" i="1" strike="noStrike" spc="-1">
                <a:solidFill>
                  <a:schemeClr val="accent5">
                    <a:tint val="75000"/>
                    <a:lumMod val="75000"/>
                    <a:alpha val="70000"/>
                  </a:schemeClr>
                </a:solidFill>
                <a:latin typeface="Calibri"/>
              </a:rPr>
              <a:t>‹#›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11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ftr" idx="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sldNum" idx="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CH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73A3276-EF78-4648-887E-7BA44C462B03}" type="slidenum">
              <a:rPr lang="en-CH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&lt;Datum/Uhrzeit&gt;</a:t>
            </a:r>
          </a:p>
        </p:txBody>
      </p:sp>
      <p:sp>
        <p:nvSpPr>
          <p:cNvPr id="1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1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813320" y="2152440"/>
            <a:ext cx="9642960" cy="161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000" b="1" strike="noStrike" spc="-1" dirty="0">
                <a:solidFill>
                  <a:srgbClr val="002060"/>
                </a:solidFill>
                <a:latin typeface="Calibri"/>
              </a:rPr>
              <a:t>Advancements in Accelerator Operation</a:t>
            </a:r>
            <a:br>
              <a:rPr sz="4400" dirty="0"/>
            </a:br>
            <a:r>
              <a:rPr lang="en-GB" sz="3400" b="0" strike="noStrike" spc="-1" dirty="0">
                <a:solidFill>
                  <a:srgbClr val="002060"/>
                </a:solidFill>
                <a:latin typeface="Calibri"/>
              </a:rPr>
              <a:t>Automation and AI integration</a:t>
            </a:r>
            <a:endParaRPr lang="de-DE" sz="3400" b="0" strike="noStrike" spc="-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subTitle"/>
          </p:nvPr>
        </p:nvSpPr>
        <p:spPr>
          <a:xfrm>
            <a:off x="198720" y="6397200"/>
            <a:ext cx="11799360" cy="460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938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  <a:tab pos="11504613" algn="r"/>
              </a:tabLst>
            </a:pPr>
            <a:r>
              <a:rPr lang="en-US" sz="1600" b="0" i="1" strike="noStrike" spc="-1" dirty="0">
                <a:solidFill>
                  <a:srgbClr val="002060"/>
                </a:solidFill>
                <a:latin typeface="Calibri"/>
              </a:rPr>
              <a:t>CERN-GSI Collaboration Steering Committee 2024	26. April 2024</a:t>
            </a:r>
            <a:endParaRPr lang="de-DE" sz="1600" b="0" strike="noStrike" spc="-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25" name="Subtitle 2"/>
          <p:cNvSpPr/>
          <p:nvPr/>
        </p:nvSpPr>
        <p:spPr>
          <a:xfrm>
            <a:off x="2177935" y="4495197"/>
            <a:ext cx="9246600" cy="16737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r" defTabSz="914400">
              <a:lnSpc>
                <a:spcPct val="100000"/>
              </a:lnSpc>
              <a:spcAft>
                <a:spcPts val="300"/>
              </a:spcAft>
              <a:tabLst>
                <a:tab pos="0" algn="l"/>
              </a:tabLst>
            </a:pP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S. Appel, O. </a:t>
            </a:r>
            <a:r>
              <a:rPr lang="en-US" sz="1900" strike="noStrike" spc="-1" dirty="0" err="1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Boine-Frankenheim</a:t>
            </a: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V. </a:t>
            </a:r>
            <a:r>
              <a:rPr lang="en-US" sz="1900" strike="noStrike" spc="-1" dirty="0" err="1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Isensee</a:t>
            </a: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N. </a:t>
            </a:r>
            <a:r>
              <a:rPr lang="en-US" sz="1900" strike="noStrike" spc="-1" dirty="0" err="1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Madysa</a:t>
            </a: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A. </a:t>
            </a:r>
            <a:r>
              <a:rPr lang="en-US" sz="1900" strike="noStrike" spc="-1" dirty="0" err="1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Oeftiger</a:t>
            </a:r>
            <a:endParaRPr lang="en-US" sz="1900" strike="noStrike" spc="-1" dirty="0">
              <a:solidFill>
                <a:schemeClr val="dk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algn="r" defTabSz="914400">
              <a:lnSpc>
                <a:spcPct val="100000"/>
              </a:lnSpc>
              <a:spcAft>
                <a:spcPts val="1200"/>
              </a:spcAft>
              <a:tabLst>
                <a:tab pos="0" algn="l"/>
              </a:tabLst>
            </a:pPr>
            <a:r>
              <a:rPr lang="en-US" sz="1700" i="1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GSI, Darmstadt, Germany</a:t>
            </a:r>
            <a:endParaRPr lang="en-US" spc="-1" dirty="0">
              <a:solidFill>
                <a:schemeClr val="dk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algn="r" defTabSz="914400">
              <a:lnSpc>
                <a:spcPct val="100000"/>
              </a:lnSpc>
              <a:spcAft>
                <a:spcPts val="300"/>
              </a:spcAft>
              <a:tabLst>
                <a:tab pos="0" algn="l"/>
              </a:tabLst>
            </a:pP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V. Kain, C. Roderick, </a:t>
            </a:r>
            <a:r>
              <a:rPr lang="en-US" sz="1900" u="sng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M. Schenk</a:t>
            </a:r>
            <a:r>
              <a:rPr lang="en-US" sz="19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F. </a:t>
            </a:r>
            <a:r>
              <a:rPr lang="en-US" sz="1900" strike="noStrike" spc="-1" dirty="0" err="1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Velotti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CERN, Geneva, Switzerland</a:t>
            </a:r>
            <a:endParaRPr lang="de-DE" sz="1700" i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Straight Connector 6"/>
          <p:cNvCxnSpPr/>
          <p:nvPr/>
        </p:nvCxnSpPr>
        <p:spPr>
          <a:xfrm>
            <a:off x="1607760" y="1998000"/>
            <a:ext cx="3480840" cy="720"/>
          </a:xfrm>
          <a:prstGeom prst="straightConnector1">
            <a:avLst/>
          </a:prstGeom>
          <a:ln w="34920" cap="rnd">
            <a:solidFill>
              <a:srgbClr val="ABC0E4"/>
            </a:solidFill>
            <a:miter/>
          </a:ln>
        </p:spPr>
      </p:cxnSp>
      <p:cxnSp>
        <p:nvCxnSpPr>
          <p:cNvPr id="27" name="Straight Connector 7"/>
          <p:cNvCxnSpPr/>
          <p:nvPr/>
        </p:nvCxnSpPr>
        <p:spPr>
          <a:xfrm>
            <a:off x="4446000" y="3879360"/>
            <a:ext cx="3674520" cy="720"/>
          </a:xfrm>
          <a:prstGeom prst="straightConnector1">
            <a:avLst/>
          </a:prstGeom>
          <a:ln w="34920" cap="rnd">
            <a:solidFill>
              <a:srgbClr val="ABC0E4"/>
            </a:solidFill>
            <a:miter/>
          </a:ln>
        </p:spPr>
      </p:cxnSp>
      <p:pic>
        <p:nvPicPr>
          <p:cNvPr id="28" name="Picture 16"/>
          <p:cNvPicPr/>
          <p:nvPr/>
        </p:nvPicPr>
        <p:blipFill>
          <a:blip r:embed="rId3"/>
          <a:stretch/>
        </p:blipFill>
        <p:spPr>
          <a:xfrm>
            <a:off x="198720" y="305522"/>
            <a:ext cx="794499" cy="794499"/>
          </a:xfrm>
          <a:prstGeom prst="rect">
            <a:avLst/>
          </a:prstGeom>
          <a:ln w="0">
            <a:noFill/>
          </a:ln>
        </p:spPr>
      </p:pic>
      <p:pic>
        <p:nvPicPr>
          <p:cNvPr id="29" name="Google Shape;61;p1"/>
          <p:cNvPicPr/>
          <p:nvPr/>
        </p:nvPicPr>
        <p:blipFill>
          <a:blip r:embed="rId4"/>
          <a:stretch/>
        </p:blipFill>
        <p:spPr>
          <a:xfrm>
            <a:off x="2766838" y="235206"/>
            <a:ext cx="1620559" cy="794499"/>
          </a:xfrm>
          <a:prstGeom prst="rect">
            <a:avLst/>
          </a:prstGeom>
          <a:ln w="0"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17A1329-CB1C-AC19-22C1-C95D81D0F07E}"/>
              </a:ext>
            </a:extLst>
          </p:cNvPr>
          <p:cNvGrpSpPr/>
          <p:nvPr/>
        </p:nvGrpSpPr>
        <p:grpSpPr>
          <a:xfrm>
            <a:off x="1201259" y="162147"/>
            <a:ext cx="1318593" cy="1001389"/>
            <a:chOff x="1101294" y="1175786"/>
            <a:chExt cx="1494525" cy="113499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0539677-804A-5DF9-ACCF-EDFE2F65A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1294" y="1632482"/>
              <a:ext cx="1012931" cy="678302"/>
            </a:xfrm>
            <a:prstGeom prst="rect">
              <a:avLst/>
            </a:prstGeom>
          </p:spPr>
        </p:pic>
        <p:pic>
          <p:nvPicPr>
            <p:cNvPr id="1028" name="Picture 4" descr="Helmholtzzentrum für Schwerionenforschung - RadoNorm">
              <a:extLst>
                <a:ext uri="{FF2B5EF4-FFF2-40B4-BE49-F238E27FC236}">
                  <a16:creationId xmlns:a16="http://schemas.microsoft.com/office/drawing/2014/main" id="{7E8003C8-891D-8932-1ADC-64E78F535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734" y="1175786"/>
              <a:ext cx="1370085" cy="456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0"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200" b="0" i="1" strike="noStrike" spc="-1" dirty="0">
                <a:solidFill>
                  <a:srgbClr val="002060"/>
                </a:solidFill>
                <a:latin typeface="Calibri"/>
              </a:rPr>
              <a:t>Highest Priority Items and Common Interests</a:t>
            </a:r>
            <a:endParaRPr lang="en-GB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800" b="1" strike="noStrike" spc="-1" dirty="0">
                <a:solidFill>
                  <a:srgbClr val="002060"/>
                </a:solidFill>
                <a:latin typeface="Calibri"/>
              </a:rPr>
              <a:t>Next Steps in GeOFF</a:t>
            </a:r>
            <a:endParaRPr lang="en-GB" sz="28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04" name="TextBox 13"/>
          <p:cNvSpPr/>
          <p:nvPr/>
        </p:nvSpPr>
        <p:spPr>
          <a:xfrm>
            <a:off x="600480" y="1152000"/>
            <a:ext cx="6419160" cy="20606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>
              <a:spcAft>
                <a:spcPts val="200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Improve </a:t>
            </a:r>
            <a:r>
              <a:rPr lang="en-GB" b="1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Bayesian Optimization</a:t>
            </a: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 support</a:t>
            </a:r>
            <a:endParaRPr lang="en-GB" b="0" strike="noStrike" spc="-1">
              <a:solidFill>
                <a:srgbClr val="000000"/>
              </a:solidFill>
              <a:latin typeface="Calibri"/>
              <a:cs typeface="Calibri"/>
            </a:endParaRPr>
          </a:p>
          <a:p>
            <a:pPr marL="501650" lvl="1" indent="-285750" defTabSz="914400">
              <a:lnSpc>
                <a:spcPct val="100000"/>
              </a:lnSpc>
              <a:spcAft>
                <a:spcPts val="201"/>
              </a:spcAft>
              <a:buClr>
                <a:srgbClr val="000000"/>
              </a:buClr>
              <a:buSzPct val="45000"/>
              <a:buFont typeface="Courier New" charset="2"/>
              <a:buChar char="o"/>
            </a:pPr>
            <a:r>
              <a:rPr lang="en-GB" sz="1600" b="0" strike="noStrike" spc="-1" dirty="0">
                <a:latin typeface="Calibri"/>
                <a:ea typeface="DejaVu Sans"/>
                <a:cs typeface="Calibri"/>
              </a:rPr>
              <a:t>CERN: Adaptive Bayesian Control</a:t>
            </a:r>
            <a:endParaRPr lang="en-GB" sz="1600" b="0" strike="noStrike" spc="-1" dirty="0">
              <a:latin typeface="Calibri"/>
              <a:cs typeface="Calibri"/>
            </a:endParaRPr>
          </a:p>
          <a:p>
            <a:pPr marL="501650" lvl="1" indent="-285750" defTabSz="914400">
              <a:lnSpc>
                <a:spcPct val="100000"/>
              </a:lnSpc>
              <a:spcAft>
                <a:spcPts val="201"/>
              </a:spcAft>
              <a:buClr>
                <a:srgbClr val="000000"/>
              </a:buClr>
              <a:buSzPct val="45000"/>
              <a:buFont typeface="Courier New" charset="2"/>
              <a:buChar char="o"/>
            </a:pPr>
            <a:r>
              <a:rPr lang="en-GB" sz="1600" b="0" strike="noStrike" spc="-1" dirty="0">
                <a:latin typeface="Calibri"/>
                <a:ea typeface="DejaVu Sans"/>
                <a:cs typeface="Calibri"/>
              </a:rPr>
              <a:t>GSI: Multi-Objective Bayesian Optimization</a:t>
            </a:r>
            <a:endParaRPr lang="en-GB" sz="1600" b="0" strike="noStrike" spc="-1" dirty="0">
              <a:latin typeface="Calibri"/>
              <a:cs typeface="Calibri"/>
            </a:endParaRPr>
          </a:p>
          <a:p>
            <a:pPr marL="285750" indent="-285750">
              <a:spcAft>
                <a:spcPts val="201"/>
              </a:spcAft>
              <a:buClr>
                <a:srgbClr val="002060"/>
              </a:buClr>
              <a:buFont typeface="Arial,Sans-Serif"/>
              <a:buChar char="•"/>
            </a:pPr>
            <a:r>
              <a:rPr lang="en-GB" spc="-1" dirty="0">
                <a:solidFill>
                  <a:srgbClr val="002060"/>
                </a:solidFill>
                <a:latin typeface="Arial"/>
                <a:ea typeface="DejaVu Sans"/>
                <a:cs typeface="Arial"/>
              </a:rPr>
              <a:t>Improve </a:t>
            </a:r>
            <a:r>
              <a:rPr lang="en-GB" b="1" spc="-1" dirty="0">
                <a:solidFill>
                  <a:srgbClr val="002060"/>
                </a:solidFill>
                <a:latin typeface="Arial"/>
                <a:ea typeface="DejaVu Sans"/>
                <a:cs typeface="Arial"/>
              </a:rPr>
              <a:t>integration of RL</a:t>
            </a:r>
            <a:endParaRPr lang="en-GB" spc="-1" dirty="0">
              <a:solidFill>
                <a:srgbClr val="002060"/>
              </a:solidFill>
              <a:latin typeface="Arial"/>
              <a:ea typeface="DejaVu Sans"/>
              <a:cs typeface="Arial"/>
            </a:endParaRPr>
          </a:p>
          <a:p>
            <a:pPr marL="285750" indent="-285750" defTabSz="914400">
              <a:lnSpc>
                <a:spcPct val="100000"/>
              </a:lnSpc>
              <a:spcAft>
                <a:spcPts val="200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Evolution of </a:t>
            </a:r>
            <a:r>
              <a:rPr lang="en-GB" b="1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GUI application</a:t>
            </a:r>
            <a:endParaRPr lang="en-GB" b="0" strike="noStrike" spc="-1">
              <a:solidFill>
                <a:srgbClr val="000000"/>
              </a:solidFill>
              <a:latin typeface="Calibri"/>
              <a:cs typeface="Calibri"/>
            </a:endParaRPr>
          </a:p>
          <a:p>
            <a:pPr marL="501650" lvl="1" indent="-285750" defTabSz="914400">
              <a:lnSpc>
                <a:spcPct val="100000"/>
              </a:lnSpc>
              <a:spcAft>
                <a:spcPts val="201"/>
              </a:spcAft>
              <a:buClr>
                <a:srgbClr val="000000"/>
              </a:buClr>
              <a:buSzPct val="45000"/>
              <a:buFont typeface="Courier New" charset="2"/>
              <a:buChar char="o"/>
            </a:pPr>
            <a:r>
              <a:rPr lang="en-GB" sz="1600" b="0" strike="noStrike" spc="-1" dirty="0">
                <a:latin typeface="Calibri"/>
                <a:ea typeface="DejaVu Sans"/>
                <a:cs typeface="Calibri"/>
              </a:rPr>
              <a:t>CERN: distribute maintenance work between accelerators</a:t>
            </a:r>
            <a:endParaRPr lang="en-GB" sz="1600" b="0" strike="noStrike" spc="-1">
              <a:latin typeface="Calibri"/>
              <a:cs typeface="Calibri"/>
            </a:endParaRPr>
          </a:p>
          <a:p>
            <a:pPr marL="501650" lvl="1" indent="-285750" defTabSz="914400">
              <a:lnSpc>
                <a:spcPct val="100000"/>
              </a:lnSpc>
              <a:spcAft>
                <a:spcPts val="201"/>
              </a:spcAft>
              <a:buClr>
                <a:srgbClr val="000000"/>
              </a:buClr>
              <a:buSzPct val="45000"/>
              <a:buFont typeface="Courier New" charset="2"/>
              <a:buChar char="o"/>
            </a:pPr>
            <a:r>
              <a:rPr lang="en-GB" sz="1600" b="0" strike="noStrike" spc="-1" dirty="0">
                <a:latin typeface="Calibri"/>
                <a:ea typeface="DejaVu Sans"/>
                <a:cs typeface="Calibri"/>
              </a:rPr>
              <a:t>GSI: use outside CERN is EURO-LABS requirement</a:t>
            </a:r>
            <a:endParaRPr lang="en-GB" sz="1600" b="0" strike="noStrike" spc="-1">
              <a:latin typeface="Calibri"/>
              <a:cs typeface="Calibri"/>
            </a:endParaRPr>
          </a:p>
        </p:txBody>
      </p:sp>
      <p:pic>
        <p:nvPicPr>
          <p:cNvPr id="105" name="Google Shape;168;g2c083b2d0e8_1_24"/>
          <p:cNvPicPr/>
          <p:nvPr/>
        </p:nvPicPr>
        <p:blipFill>
          <a:blip r:embed="rId3"/>
          <a:stretch/>
        </p:blipFill>
        <p:spPr>
          <a:xfrm>
            <a:off x="7652880" y="3479760"/>
            <a:ext cx="3871080" cy="3065040"/>
          </a:xfrm>
          <a:prstGeom prst="rect">
            <a:avLst/>
          </a:prstGeom>
          <a:ln w="0">
            <a:noFill/>
          </a:ln>
        </p:spPr>
      </p:pic>
      <p:pic>
        <p:nvPicPr>
          <p:cNvPr id="106" name="Google Shape;167;g2c083b2d0e8_1_24"/>
          <p:cNvPicPr/>
          <p:nvPr/>
        </p:nvPicPr>
        <p:blipFill>
          <a:blip r:embed="rId4"/>
          <a:stretch/>
        </p:blipFill>
        <p:spPr>
          <a:xfrm>
            <a:off x="3420000" y="3532320"/>
            <a:ext cx="3873240" cy="3127320"/>
          </a:xfrm>
          <a:prstGeom prst="rect">
            <a:avLst/>
          </a:prstGeom>
          <a:ln w="0">
            <a:noFill/>
          </a:ln>
        </p:spPr>
      </p:pic>
      <p:sp>
        <p:nvSpPr>
          <p:cNvPr id="107" name="Google Shape;174;g2c083b2d0e8_1_24"/>
          <p:cNvSpPr/>
          <p:nvPr/>
        </p:nvSpPr>
        <p:spPr>
          <a:xfrm>
            <a:off x="5675400" y="6550560"/>
            <a:ext cx="5848560" cy="30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i="1" strike="noStrike" spc="-1">
                <a:solidFill>
                  <a:srgbClr val="000000"/>
                </a:solidFill>
                <a:latin typeface="Arial"/>
                <a:ea typeface="Arial"/>
              </a:rPr>
              <a:t>V. Isensee (TU Darmstadt), C. Caliari (TU Darmstadt), A. Oeftiger (GSI)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8230680" y="0"/>
            <a:ext cx="3961080" cy="3375000"/>
            <a:chOff x="8230680" y="0"/>
            <a:chExt cx="3961080" cy="3375000"/>
          </a:xfrm>
        </p:grpSpPr>
        <p:pic>
          <p:nvPicPr>
            <p:cNvPr id="109" name="Picture 7"/>
            <p:cNvPicPr/>
            <p:nvPr/>
          </p:nvPicPr>
          <p:blipFill>
            <a:blip r:embed="rId5"/>
            <a:stretch/>
          </p:blipFill>
          <p:spPr>
            <a:xfrm>
              <a:off x="8928360" y="0"/>
              <a:ext cx="3263400" cy="1975320"/>
            </a:xfrm>
            <a:prstGeom prst="rect">
              <a:avLst/>
            </a:prstGeom>
            <a:ln w="0">
              <a:noFill/>
            </a:ln>
            <a:effectLst>
              <a:outerShdw blurRad="291960" dist="138988" dir="2700000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0" name="Picture 8"/>
            <p:cNvPicPr/>
            <p:nvPr/>
          </p:nvPicPr>
          <p:blipFill>
            <a:blip r:embed="rId6"/>
            <a:stretch/>
          </p:blipFill>
          <p:spPr>
            <a:xfrm>
              <a:off x="8230680" y="1602360"/>
              <a:ext cx="3697200" cy="1772640"/>
            </a:xfrm>
            <a:prstGeom prst="rect">
              <a:avLst/>
            </a:prstGeom>
            <a:ln w="0">
              <a:noFill/>
            </a:ln>
            <a:effectLst>
              <a:outerShdw blurRad="291960" dist="138988" dir="2700000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1" name="Oval 9"/>
            <p:cNvSpPr/>
            <p:nvPr/>
          </p:nvSpPr>
          <p:spPr>
            <a:xfrm rot="20095800">
              <a:off x="9354600" y="417600"/>
              <a:ext cx="296640" cy="1074600"/>
            </a:xfrm>
            <a:prstGeom prst="ellipse">
              <a:avLst/>
            </a:prstGeom>
            <a:noFill/>
            <a:ln w="1908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2" name="Freeform 11"/>
            <p:cNvSpPr/>
            <p:nvPr/>
          </p:nvSpPr>
          <p:spPr>
            <a:xfrm>
              <a:off x="8463600" y="999000"/>
              <a:ext cx="834480" cy="1193400"/>
            </a:xfrm>
            <a:custGeom>
              <a:avLst/>
              <a:gdLst>
                <a:gd name="textAreaLeft" fmla="*/ 0 w 834480"/>
                <a:gd name="textAreaRight" fmla="*/ 835200 w 834480"/>
                <a:gd name="textAreaTop" fmla="*/ 0 h 1193400"/>
                <a:gd name="textAreaBottom" fmla="*/ 1194120 h 1193400"/>
              </a:gdLst>
              <a:ahLst/>
              <a:cxnLst/>
              <a:rect l="textAreaLeft" t="textAreaTop" r="textAreaRight" b="textAreaBottom"/>
              <a:pathLst>
                <a:path w="1182973" h="1865870">
                  <a:moveTo>
                    <a:pt x="1182973" y="0"/>
                  </a:moveTo>
                  <a:cubicBezTo>
                    <a:pt x="655751" y="351138"/>
                    <a:pt x="128530" y="702276"/>
                    <a:pt x="21438" y="1013254"/>
                  </a:cubicBezTo>
                  <a:cubicBezTo>
                    <a:pt x="-85654" y="1324232"/>
                    <a:pt x="227384" y="1595051"/>
                    <a:pt x="540422" y="186587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miter/>
              <a:tailEnd type="stealth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84;g2c083b2d0e8_1_ 1"/>
          <p:cNvPicPr/>
          <p:nvPr/>
        </p:nvPicPr>
        <p:blipFill>
          <a:blip r:embed="rId3"/>
          <a:stretch/>
        </p:blipFill>
        <p:spPr>
          <a:xfrm>
            <a:off x="9181800" y="0"/>
            <a:ext cx="3009960" cy="719640"/>
          </a:xfrm>
          <a:prstGeom prst="rect">
            <a:avLst/>
          </a:prstGeom>
          <a:ln w="0">
            <a:noFill/>
          </a:ln>
        </p:spPr>
      </p:pic>
      <p:sp>
        <p:nvSpPr>
          <p:cNvPr id="153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0"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200" b="0" i="1" strike="noStrike" spc="-1" dirty="0">
                <a:solidFill>
                  <a:srgbClr val="002060"/>
                </a:solidFill>
                <a:latin typeface="Calibri"/>
              </a:rPr>
              <a:t>Artificial Intelligence for Accelerators, User Communities and Associated Technologies</a:t>
            </a:r>
            <a:endParaRPr lang="en-GB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800" b="1" strike="noStrike" spc="-1" dirty="0">
                <a:solidFill>
                  <a:srgbClr val="002060"/>
                </a:solidFill>
                <a:latin typeface="Calibri"/>
              </a:rPr>
              <a:t>ARTIFACT</a:t>
            </a:r>
            <a:endParaRPr lang="en-GB" sz="28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55" name="TextBox 33"/>
          <p:cNvSpPr/>
          <p:nvPr/>
        </p:nvSpPr>
        <p:spPr>
          <a:xfrm>
            <a:off x="360000" y="4860000"/>
            <a:ext cx="4859640" cy="15528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 defTabSz="914400">
              <a:lnSpc>
                <a:spcPct val="100000"/>
              </a:lnSpc>
              <a:spcAft>
                <a:spcPts val="201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15 research infrastructures</a:t>
            </a:r>
            <a:endParaRPr lang="en-GB" b="0" strike="noStrike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 defTabSz="914400">
              <a:lnSpc>
                <a:spcPct val="100000"/>
              </a:lnSpc>
              <a:spcAft>
                <a:spcPts val="201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10 M€ overall</a:t>
            </a:r>
            <a:endParaRPr lang="en-GB" b="0" strike="noStrike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 defTabSz="914400">
              <a:lnSpc>
                <a:spcPct val="100000"/>
              </a:lnSpc>
              <a:spcAft>
                <a:spcPts val="201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Time period: Jan 2025 – Dec 2028</a:t>
            </a:r>
            <a:endParaRPr lang="en-GB" b="0" strike="noStrike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 defTabSz="914400">
              <a:lnSpc>
                <a:spcPct val="100000"/>
              </a:lnSpc>
              <a:spcAft>
                <a:spcPts val="201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  <a:cs typeface="Calibri"/>
              </a:rPr>
              <a:t>WP5/WP6 offer more opportunity for collaboration between CERN and GSI</a:t>
            </a:r>
            <a:endParaRPr lang="en-GB" b="0" strike="noStrike" spc="-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156" name="Google Shape;187;g2c083b2d0e8_1_ 1"/>
          <p:cNvPicPr/>
          <p:nvPr/>
        </p:nvPicPr>
        <p:blipFill>
          <a:blip r:embed="rId4"/>
          <a:srcRect l="1608" t="5350" r="2192" b="13400"/>
          <a:stretch/>
        </p:blipFill>
        <p:spPr>
          <a:xfrm>
            <a:off x="818280" y="1073520"/>
            <a:ext cx="10555200" cy="3574800"/>
          </a:xfrm>
          <a:prstGeom prst="rect">
            <a:avLst/>
          </a:prstGeom>
          <a:ln w="0">
            <a:noFill/>
          </a:ln>
        </p:spPr>
      </p:pic>
      <p:sp>
        <p:nvSpPr>
          <p:cNvPr id="157" name="Google Shape;189;g2c083b2d0e8_1_ 1"/>
          <p:cNvSpPr/>
          <p:nvPr/>
        </p:nvSpPr>
        <p:spPr>
          <a:xfrm>
            <a:off x="5463000" y="2349360"/>
            <a:ext cx="2317320" cy="2308320"/>
          </a:xfrm>
          <a:prstGeom prst="ellipse">
            <a:avLst/>
          </a:prstGeom>
          <a:noFill/>
          <a:ln w="25560">
            <a:solidFill>
              <a:srgbClr val="395E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58" name="Google Shape;189;g2c083b2d0e8_1_ 3"/>
          <p:cNvSpPr/>
          <p:nvPr/>
        </p:nvSpPr>
        <p:spPr>
          <a:xfrm>
            <a:off x="7442280" y="2320920"/>
            <a:ext cx="2317320" cy="2308320"/>
          </a:xfrm>
          <a:prstGeom prst="ellipse">
            <a:avLst/>
          </a:prstGeom>
          <a:noFill/>
          <a:ln w="25560">
            <a:solidFill>
              <a:srgbClr val="395E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59" name="TextBox 39"/>
          <p:cNvSpPr/>
          <p:nvPr/>
        </p:nvSpPr>
        <p:spPr>
          <a:xfrm>
            <a:off x="5451840" y="5250960"/>
            <a:ext cx="2339640" cy="6346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GB" sz="1600" b="0" strike="noStrike" spc="-1" dirty="0">
                <a:solidFill>
                  <a:schemeClr val="dk1"/>
                </a:solidFill>
                <a:latin typeface="Calibri"/>
                <a:ea typeface="DejaVu Sans"/>
                <a:cs typeface="Calibri"/>
              </a:rPr>
              <a:t>WP5 Package Leader:</a:t>
            </a:r>
            <a:endParaRPr lang="en-GB" sz="1600" b="0" strike="noStrike" spc="-1" dirty="0">
              <a:solidFill>
                <a:schemeClr val="dk1"/>
              </a:solidFill>
              <a:latin typeface="Calibri"/>
              <a:cs typeface="Calibri"/>
            </a:endParaRPr>
          </a:p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GB" sz="1600" b="0" strike="noStrike" spc="-1" dirty="0">
                <a:solidFill>
                  <a:schemeClr val="dk1"/>
                </a:solidFill>
                <a:latin typeface="Calibri"/>
                <a:ea typeface="DejaVu Sans"/>
                <a:cs typeface="Calibri"/>
              </a:rPr>
              <a:t>A. Mistry (GSI)</a:t>
            </a:r>
            <a:endParaRPr lang="en-GB" sz="1600" b="0" strike="noStrike" spc="-1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60" name="TextBox 40"/>
          <p:cNvSpPr/>
          <p:nvPr/>
        </p:nvSpPr>
        <p:spPr>
          <a:xfrm>
            <a:off x="7431120" y="4869360"/>
            <a:ext cx="2339640" cy="1629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GB" sz="16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WP6</a:t>
            </a:r>
            <a:r>
              <a:rPr lang="en-GB" sz="18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 Deputy Leader:</a:t>
            </a:r>
            <a:endParaRPr lang="en-GB" sz="1800" b="0" strike="noStrike" spc="-1" dirty="0">
              <a:solidFill>
                <a:schemeClr val="dk1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GB" sz="18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V. Kain (CERN)</a:t>
            </a:r>
            <a:endParaRPr lang="en-GB" sz="1800" b="0" strike="noStrike" spc="-1" dirty="0">
              <a:solidFill>
                <a:schemeClr val="dk1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GB" sz="18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Subtask 6.4.4:</a:t>
            </a:r>
            <a:br>
              <a:rPr lang="en-GB" sz="1800" dirty="0"/>
            </a:br>
            <a:r>
              <a:rPr lang="en-GB" sz="18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S. Appel (GSI)</a:t>
            </a:r>
            <a:endParaRPr lang="en-GB" sz="1800" b="0" strike="noStrike" spc="-1" dirty="0">
              <a:solidFill>
                <a:schemeClr val="dk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/>
      <p:bldP spid="1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 dirty="0">
                <a:solidFill>
                  <a:srgbClr val="002060"/>
                </a:solidFill>
                <a:latin typeface="Calibri"/>
              </a:rPr>
              <a:t>Infrastructure</a:t>
            </a:r>
            <a:endParaRPr lang="de-DE" sz="28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CH" sz="2200" b="0" i="1" strike="noStrike" spc="-1" dirty="0">
                <a:solidFill>
                  <a:srgbClr val="002060"/>
                </a:solidFill>
                <a:latin typeface="Calibri"/>
              </a:rPr>
              <a:t>Frameworks &amp; building blocks</a:t>
            </a:r>
            <a:endParaRPr lang="de-DE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grpSp>
        <p:nvGrpSpPr>
          <p:cNvPr id="178" name="Group 1028"/>
          <p:cNvGrpSpPr/>
          <p:nvPr/>
        </p:nvGrpSpPr>
        <p:grpSpPr>
          <a:xfrm>
            <a:off x="7572960" y="4216680"/>
            <a:ext cx="4394160" cy="2398320"/>
            <a:chOff x="7572960" y="4216680"/>
            <a:chExt cx="4394160" cy="2398320"/>
          </a:xfrm>
        </p:grpSpPr>
        <p:grpSp>
          <p:nvGrpSpPr>
            <p:cNvPr id="179" name="Group 49"/>
            <p:cNvGrpSpPr/>
            <p:nvPr/>
          </p:nvGrpSpPr>
          <p:grpSpPr>
            <a:xfrm>
              <a:off x="7572960" y="4216680"/>
              <a:ext cx="4394160" cy="2398320"/>
              <a:chOff x="7572960" y="4216680"/>
              <a:chExt cx="4394160" cy="2398320"/>
            </a:xfrm>
          </p:grpSpPr>
          <p:sp>
            <p:nvSpPr>
              <p:cNvPr id="180" name="Round Diagonal Corner of Rectangle 48"/>
              <p:cNvSpPr/>
              <p:nvPr/>
            </p:nvSpPr>
            <p:spPr>
              <a:xfrm>
                <a:off x="7572960" y="4216680"/>
                <a:ext cx="4394160" cy="2398320"/>
              </a:xfrm>
              <a:prstGeom prst="round2DiagRect">
                <a:avLst>
                  <a:gd name="adj1" fmla="val 751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  <a:alpha val="3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81" name="TextBox 44"/>
              <p:cNvSpPr/>
              <p:nvPr/>
            </p:nvSpPr>
            <p:spPr>
              <a:xfrm>
                <a:off x="7693560" y="4322160"/>
                <a:ext cx="2879280" cy="821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CH" sz="1800" b="1" strike="noStrike" spc="-1">
                    <a:solidFill>
                      <a:schemeClr val="accent4">
                        <a:lumMod val="75000"/>
                      </a:schemeClr>
                    </a:solidFill>
                    <a:latin typeface="Calibri"/>
                    <a:ea typeface="DejaVu Sans"/>
                  </a:rPr>
                  <a:t>Machine Learning Platform</a:t>
                </a:r>
                <a:br>
                  <a:rPr sz="1800"/>
                </a:br>
                <a:r>
                  <a:rPr lang="en-CH" sz="1500" b="0" i="1" strike="noStrike" spc="-1">
                    <a:solidFill>
                      <a:schemeClr val="accent4">
                        <a:lumMod val="75000"/>
                      </a:schemeClr>
                    </a:solidFill>
                    <a:latin typeface="Calibri"/>
                    <a:ea typeface="DejaVu Sans"/>
                  </a:rPr>
                  <a:t>Deployment &amp; inference of</a:t>
                </a:r>
                <a:br>
                  <a:rPr sz="1500"/>
                </a:br>
                <a:r>
                  <a:rPr lang="en-CH" sz="1500" b="0" i="1" strike="noStrike" spc="-1">
                    <a:solidFill>
                      <a:schemeClr val="accent4">
                        <a:lumMod val="75000"/>
                      </a:schemeClr>
                    </a:solidFill>
                    <a:latin typeface="Calibri"/>
                    <a:ea typeface="DejaVu Sans"/>
                  </a:rPr>
                  <a:t>(ML) models</a:t>
                </a:r>
                <a:endParaRPr lang="de-DE" sz="15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82" name="Picture 43"/>
              <p:cNvPicPr/>
              <p:nvPr/>
            </p:nvPicPr>
            <p:blipFill>
              <a:blip r:embed="rId3"/>
              <a:stretch/>
            </p:blipFill>
            <p:spPr>
              <a:xfrm>
                <a:off x="9941040" y="4493520"/>
                <a:ext cx="1872720" cy="17798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183" name="TextBox 1023"/>
            <p:cNvSpPr/>
            <p:nvPr/>
          </p:nvSpPr>
          <p:spPr>
            <a:xfrm>
              <a:off x="7800120" y="5211720"/>
              <a:ext cx="2477520" cy="1308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Train, store &amp; share ML models with VC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Language agnostic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Available in control room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84" name="Group 57"/>
          <p:cNvGrpSpPr/>
          <p:nvPr/>
        </p:nvGrpSpPr>
        <p:grpSpPr>
          <a:xfrm>
            <a:off x="4383360" y="857160"/>
            <a:ext cx="3114000" cy="2392920"/>
            <a:chOff x="4383360" y="857160"/>
            <a:chExt cx="3114000" cy="2392920"/>
          </a:xfrm>
        </p:grpSpPr>
        <p:grpSp>
          <p:nvGrpSpPr>
            <p:cNvPr id="185" name="Group 54"/>
            <p:cNvGrpSpPr/>
            <p:nvPr/>
          </p:nvGrpSpPr>
          <p:grpSpPr>
            <a:xfrm>
              <a:off x="4383360" y="857160"/>
              <a:ext cx="3114000" cy="2392920"/>
              <a:chOff x="4383360" y="857160"/>
              <a:chExt cx="3114000" cy="2392920"/>
            </a:xfrm>
          </p:grpSpPr>
          <p:sp>
            <p:nvSpPr>
              <p:cNvPr id="186" name="Round Diagonal Corner of Rectangle 53"/>
              <p:cNvSpPr/>
              <p:nvPr/>
            </p:nvSpPr>
            <p:spPr>
              <a:xfrm>
                <a:off x="4383360" y="857160"/>
                <a:ext cx="3114000" cy="2392920"/>
              </a:xfrm>
              <a:prstGeom prst="round2DiagRect">
                <a:avLst>
                  <a:gd name="adj1" fmla="val 7510"/>
                  <a:gd name="adj2" fmla="val 0"/>
                </a:avLst>
              </a:prstGeom>
              <a:solidFill>
                <a:schemeClr val="accent2">
                  <a:lumMod val="40000"/>
                  <a:lumOff val="60000"/>
                  <a:alpha val="2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87" name="TextBox 50"/>
              <p:cNvSpPr/>
              <p:nvPr/>
            </p:nvSpPr>
            <p:spPr>
              <a:xfrm>
                <a:off x="4470840" y="907920"/>
                <a:ext cx="3021480" cy="2207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  <a:spcAft>
                    <a:spcPts val="1199"/>
                  </a:spcAft>
                  <a:tabLst>
                    <a:tab pos="433440" algn="l"/>
                  </a:tabLst>
                </a:pPr>
                <a:r>
                  <a:rPr lang="en-CH" sz="1800" b="1" strike="noStrike" spc="-1">
                    <a:solidFill>
                      <a:srgbClr val="C00000"/>
                    </a:solidFill>
                    <a:latin typeface="Calibri"/>
                    <a:ea typeface="DejaVu Sans"/>
                  </a:rPr>
                  <a:t>Acc-Py</a:t>
                </a:r>
                <a:br>
                  <a:rPr sz="1800"/>
                </a:br>
                <a:r>
                  <a:rPr lang="en-CH" sz="1500" b="0" strike="noStrike" spc="-1">
                    <a:solidFill>
                      <a:srgbClr val="C00000"/>
                    </a:solidFill>
                    <a:latin typeface="Calibri"/>
                    <a:ea typeface="DejaVu Sans"/>
                  </a:rPr>
                  <a:t>“</a:t>
                </a:r>
                <a:r>
                  <a:rPr lang="en-CH" sz="1500" b="0" i="1" strike="noStrike" spc="-1">
                    <a:solidFill>
                      <a:srgbClr val="C00000"/>
                    </a:solidFill>
                    <a:latin typeface="Calibri"/>
                    <a:ea typeface="DejaVu Sans"/>
                  </a:rPr>
                  <a:t>accelerating Python”</a:t>
                </a:r>
                <a:endParaRPr lang="de-DE" sz="15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65040" indent="-263520" defTabSz="914400">
                  <a:lnSpc>
                    <a:spcPct val="100000"/>
                  </a:lnSpc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433440" algn="l"/>
                  </a:tabLst>
                </a:pP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Full integration of Python</a:t>
                </a:r>
                <a:br>
                  <a:rPr sz="1600"/>
                </a:b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with control system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65040" indent="-263520" defTabSz="914400">
                  <a:lnSpc>
                    <a:spcPct val="100000"/>
                  </a:lnSpc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433440" algn="l"/>
                  </a:tabLst>
                </a:pP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Online data acquisition, equipment access (set / get), app development, …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65040" indent="-263520" defTabSz="914400">
                  <a:lnSpc>
                    <a:spcPct val="100000"/>
                  </a:lnSpc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433440" algn="l"/>
                  </a:tabLst>
                </a:pP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Python package index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pic>
          <p:nvPicPr>
            <p:cNvPr id="188" name="Picture 2" descr="Python (programming language) - Wikipedia"/>
            <p:cNvPicPr/>
            <p:nvPr/>
          </p:nvPicPr>
          <p:blipFill>
            <a:blip r:embed="rId4"/>
            <a:stretch/>
          </p:blipFill>
          <p:spPr>
            <a:xfrm>
              <a:off x="6777720" y="963360"/>
              <a:ext cx="594720" cy="65196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89" name="Group 1039"/>
          <p:cNvGrpSpPr/>
          <p:nvPr/>
        </p:nvGrpSpPr>
        <p:grpSpPr>
          <a:xfrm>
            <a:off x="151200" y="1230480"/>
            <a:ext cx="4059360" cy="2533320"/>
            <a:chOff x="151200" y="1230480"/>
            <a:chExt cx="4059360" cy="2533320"/>
          </a:xfrm>
        </p:grpSpPr>
        <p:grpSp>
          <p:nvGrpSpPr>
            <p:cNvPr id="190" name="Group 1029"/>
            <p:cNvGrpSpPr/>
            <p:nvPr/>
          </p:nvGrpSpPr>
          <p:grpSpPr>
            <a:xfrm>
              <a:off x="151200" y="1230480"/>
              <a:ext cx="4059360" cy="2533320"/>
              <a:chOff x="151200" y="1230480"/>
              <a:chExt cx="4059360" cy="2533320"/>
            </a:xfrm>
          </p:grpSpPr>
          <p:grpSp>
            <p:nvGrpSpPr>
              <p:cNvPr id="191" name="Group 1033"/>
              <p:cNvGrpSpPr/>
              <p:nvPr/>
            </p:nvGrpSpPr>
            <p:grpSpPr>
              <a:xfrm>
                <a:off x="151200" y="1230480"/>
                <a:ext cx="4059360" cy="2533320"/>
                <a:chOff x="151200" y="1230480"/>
                <a:chExt cx="4059360" cy="2533320"/>
              </a:xfrm>
            </p:grpSpPr>
            <p:sp>
              <p:nvSpPr>
                <p:cNvPr id="192" name="Round Diagonal Corner of Rectangle 1035"/>
                <p:cNvSpPr/>
                <p:nvPr/>
              </p:nvSpPr>
              <p:spPr>
                <a:xfrm>
                  <a:off x="151200" y="1230480"/>
                  <a:ext cx="4059360" cy="2533320"/>
                </a:xfrm>
                <a:prstGeom prst="round2DiagRect">
                  <a:avLst>
                    <a:gd name="adj1" fmla="val 7510"/>
                    <a:gd name="adj2" fmla="val 0"/>
                  </a:avLst>
                </a:prstGeom>
                <a:solidFill>
                  <a:schemeClr val="accent3">
                    <a:lumMod val="40000"/>
                    <a:lumOff val="60000"/>
                    <a:alpha val="20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8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193" name="TextBox 1036"/>
                <p:cNvSpPr/>
                <p:nvPr/>
              </p:nvSpPr>
              <p:spPr>
                <a:xfrm>
                  <a:off x="252720" y="1328040"/>
                  <a:ext cx="3410280" cy="3639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  <a:spcAft>
                      <a:spcPts val="1199"/>
                    </a:spcAft>
                    <a:tabLst>
                      <a:tab pos="433440" algn="l"/>
                    </a:tabLst>
                  </a:pPr>
                  <a:r>
                    <a:rPr lang="en-CH" sz="1800" b="1" strike="noStrike" spc="-1">
                      <a:solidFill>
                        <a:schemeClr val="lt2">
                          <a:lumMod val="50000"/>
                        </a:schemeClr>
                      </a:solidFill>
                      <a:latin typeface="Calibri"/>
                      <a:ea typeface="DejaVu Sans"/>
                    </a:rPr>
                    <a:t>Classical automation concepts</a:t>
                  </a:r>
                  <a:endParaRPr lang="de-DE" sz="18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194" name="Right Arrow 1031"/>
              <p:cNvSpPr/>
              <p:nvPr/>
            </p:nvSpPr>
            <p:spPr>
              <a:xfrm>
                <a:off x="407880" y="3190680"/>
                <a:ext cx="276120" cy="2656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lt2">
                  <a:lumMod val="9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95" name="TextBox 1032"/>
              <p:cNvSpPr/>
              <p:nvPr/>
            </p:nvSpPr>
            <p:spPr>
              <a:xfrm>
                <a:off x="737280" y="3037680"/>
                <a:ext cx="3416040" cy="577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EPA: </a:t>
                </a: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sequencer 2.0, equipment testing, efficient settings management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96" name="TextBox 1038"/>
            <p:cNvSpPr/>
            <p:nvPr/>
          </p:nvSpPr>
          <p:spPr>
            <a:xfrm>
              <a:off x="423720" y="1703880"/>
              <a:ext cx="2701080" cy="1308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Sequencer: </a:t>
              </a:r>
              <a:r>
                <a:rPr lang="en-CH" sz="16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programmatic execution of tasks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High-level parameter models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CH" sz="16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AccTesting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97" name="Group 1042"/>
          <p:cNvGrpSpPr/>
          <p:nvPr/>
        </p:nvGrpSpPr>
        <p:grpSpPr>
          <a:xfrm>
            <a:off x="223920" y="3984840"/>
            <a:ext cx="7125840" cy="2709360"/>
            <a:chOff x="223920" y="3984840"/>
            <a:chExt cx="7125840" cy="2709360"/>
          </a:xfrm>
        </p:grpSpPr>
        <p:grpSp>
          <p:nvGrpSpPr>
            <p:cNvPr id="198" name="Group 1027"/>
            <p:cNvGrpSpPr/>
            <p:nvPr/>
          </p:nvGrpSpPr>
          <p:grpSpPr>
            <a:xfrm>
              <a:off x="223920" y="3984840"/>
              <a:ext cx="7125840" cy="2709360"/>
              <a:chOff x="223920" y="3984840"/>
              <a:chExt cx="7125840" cy="2709360"/>
            </a:xfrm>
          </p:grpSpPr>
          <p:grpSp>
            <p:nvGrpSpPr>
              <p:cNvPr id="199" name="Group 60"/>
              <p:cNvGrpSpPr/>
              <p:nvPr/>
            </p:nvGrpSpPr>
            <p:grpSpPr>
              <a:xfrm>
                <a:off x="223920" y="3984840"/>
                <a:ext cx="7125840" cy="2709360"/>
                <a:chOff x="223920" y="3984840"/>
                <a:chExt cx="7125840" cy="2709360"/>
              </a:xfrm>
            </p:grpSpPr>
            <p:sp>
              <p:nvSpPr>
                <p:cNvPr id="200" name="Rounded Rectangle 59"/>
                <p:cNvSpPr/>
                <p:nvPr/>
              </p:nvSpPr>
              <p:spPr>
                <a:xfrm>
                  <a:off x="223920" y="3984840"/>
                  <a:ext cx="7125840" cy="2709360"/>
                </a:xfrm>
                <a:prstGeom prst="roundRect">
                  <a:avLst>
                    <a:gd name="adj" fmla="val 6809"/>
                  </a:avLst>
                </a:prstGeom>
                <a:solidFill>
                  <a:schemeClr val="accent5">
                    <a:lumMod val="20000"/>
                    <a:lumOff val="80000"/>
                    <a:alpha val="41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800" b="0" strike="noStrike" spc="-1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Calibri"/>
                    <a:ea typeface="DejaVu Sans"/>
                  </a:endParaRPr>
                </a:p>
              </p:txBody>
            </p:sp>
            <p:grpSp>
              <p:nvGrpSpPr>
                <p:cNvPr id="201" name="Group 10"/>
                <p:cNvGrpSpPr/>
                <p:nvPr/>
              </p:nvGrpSpPr>
              <p:grpSpPr>
                <a:xfrm>
                  <a:off x="3321000" y="4142160"/>
                  <a:ext cx="3843720" cy="1209960"/>
                  <a:chOff x="3321000" y="4142160"/>
                  <a:chExt cx="3843720" cy="1209960"/>
                </a:xfrm>
              </p:grpSpPr>
              <p:grpSp>
                <p:nvGrpSpPr>
                  <p:cNvPr id="202" name="Group 5"/>
                  <p:cNvGrpSpPr/>
                  <p:nvPr/>
                </p:nvGrpSpPr>
                <p:grpSpPr>
                  <a:xfrm>
                    <a:off x="3321000" y="4142160"/>
                    <a:ext cx="3843720" cy="1209960"/>
                    <a:chOff x="3321000" y="4142160"/>
                    <a:chExt cx="3843720" cy="1209960"/>
                  </a:xfrm>
                </p:grpSpPr>
                <p:sp>
                  <p:nvSpPr>
                    <p:cNvPr id="203" name="Round Diagonal Corner of Rectangle 6"/>
                    <p:cNvSpPr/>
                    <p:nvPr/>
                  </p:nvSpPr>
                  <p:spPr>
                    <a:xfrm>
                      <a:off x="3321000" y="4142160"/>
                      <a:ext cx="3843720" cy="1209960"/>
                    </a:xfrm>
                    <a:prstGeom prst="round2DiagRect">
                      <a:avLst>
                        <a:gd name="adj1" fmla="val 12290"/>
                        <a:gd name="adj2" fmla="val 0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600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H" sz="1800" b="0" strike="noStrike" spc="-1">
                        <a:solidFill>
                          <a:schemeClr val="lt1"/>
                        </a:solidFill>
                        <a:latin typeface="Calibri"/>
                        <a:ea typeface="DejaVu Sans"/>
                      </a:endParaRPr>
                    </a:p>
                  </p:txBody>
                </p:sp>
                <p:sp>
                  <p:nvSpPr>
                    <p:cNvPr id="204" name="TextBox 7"/>
                    <p:cNvSpPr/>
                    <p:nvPr/>
                  </p:nvSpPr>
                  <p:spPr>
                    <a:xfrm>
                      <a:off x="3426480" y="4198680"/>
                      <a:ext cx="2019240" cy="1049760"/>
                    </a:xfrm>
                    <a:prstGeom prst="rect">
                      <a:avLst/>
                    </a:prstGeom>
                    <a:noFill/>
                    <a:ln w="0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t">
                      <a:spAutoFit/>
                    </a:bodyPr>
                    <a:lstStyle/>
                    <a:p>
                      <a:pPr marL="7920" defTabSz="914400">
                        <a:lnSpc>
                          <a:spcPct val="100000"/>
                        </a:lnSpc>
                        <a:spcAft>
                          <a:spcPts val="201"/>
                        </a:spcAft>
                        <a:tabLst>
                          <a:tab pos="480960" algn="l"/>
                        </a:tabLst>
                      </a:pPr>
                      <a:r>
                        <a:rPr lang="en-CH" sz="1800" b="1" strike="noStrike" spc="-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  <a:ea typeface="DejaVu Sans"/>
                        </a:rPr>
                        <a:t>GeOFF</a:t>
                      </a:r>
                      <a:br>
                        <a:rPr sz="1600"/>
                      </a:br>
                      <a:r>
                        <a:rPr lang="en-CH" sz="1500" b="0" i="1" strike="noStrike" spc="-1">
                          <a:solidFill>
                            <a:schemeClr val="dk1"/>
                          </a:solidFill>
                          <a:latin typeface="Calibri"/>
                          <a:ea typeface="DejaVu Sans"/>
                        </a:rPr>
                        <a:t>Generic Optimization Framework and Frontend</a:t>
                      </a:r>
                      <a:endParaRPr lang="de-DE" sz="15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pic>
                <p:nvPicPr>
                  <p:cNvPr id="205" name="Picture 9"/>
                  <p:cNvPicPr/>
                  <p:nvPr/>
                </p:nvPicPr>
                <p:blipFill>
                  <a:blip r:embed="rId5"/>
                  <a:stretch/>
                </p:blipFill>
                <p:spPr>
                  <a:xfrm>
                    <a:off x="5292000" y="4254840"/>
                    <a:ext cx="1677600" cy="995400"/>
                  </a:xfrm>
                  <a:prstGeom prst="rect">
                    <a:avLst/>
                  </a:prstGeom>
                  <a:ln w="0">
                    <a:noFill/>
                  </a:ln>
                  <a:effectLst>
                    <a:outerShdw blurRad="190440" rotWithShape="0">
                      <a:srgbClr val="000000">
                        <a:alpha val="70000"/>
                      </a:srgbClr>
                    </a:outerShdw>
                  </a:effectLst>
                </p:spPr>
              </p:pic>
            </p:grpSp>
            <p:grpSp>
              <p:nvGrpSpPr>
                <p:cNvPr id="206" name="Group 41"/>
                <p:cNvGrpSpPr/>
                <p:nvPr/>
              </p:nvGrpSpPr>
              <p:grpSpPr>
                <a:xfrm>
                  <a:off x="3321000" y="5448600"/>
                  <a:ext cx="3843720" cy="1128240"/>
                  <a:chOff x="3321000" y="5448600"/>
                  <a:chExt cx="3843720" cy="1128240"/>
                </a:xfrm>
              </p:grpSpPr>
              <p:grpSp>
                <p:nvGrpSpPr>
                  <p:cNvPr id="207" name="Group 13"/>
                  <p:cNvGrpSpPr/>
                  <p:nvPr/>
                </p:nvGrpSpPr>
                <p:grpSpPr>
                  <a:xfrm>
                    <a:off x="3321000" y="5448600"/>
                    <a:ext cx="3843720" cy="1128240"/>
                    <a:chOff x="3321000" y="5448600"/>
                    <a:chExt cx="3843720" cy="1128240"/>
                  </a:xfrm>
                </p:grpSpPr>
                <p:sp>
                  <p:nvSpPr>
                    <p:cNvPr id="208" name="Round Diagonal Corner of Rectangle 15"/>
                    <p:cNvSpPr/>
                    <p:nvPr/>
                  </p:nvSpPr>
                  <p:spPr>
                    <a:xfrm>
                      <a:off x="3321000" y="5448600"/>
                      <a:ext cx="3843720" cy="1128240"/>
                    </a:xfrm>
                    <a:prstGeom prst="round2DiagRect">
                      <a:avLst>
                        <a:gd name="adj1" fmla="val 13662"/>
                        <a:gd name="adj2" fmla="val 0"/>
                      </a:avLst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 w="12600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H" sz="1800" b="0" strike="noStrike" spc="-1">
                        <a:solidFill>
                          <a:schemeClr val="lt1"/>
                        </a:solidFill>
                        <a:latin typeface="Calibri"/>
                        <a:ea typeface="DejaVu Sans"/>
                      </a:endParaRPr>
                    </a:p>
                  </p:txBody>
                </p:sp>
                <p:sp>
                  <p:nvSpPr>
                    <p:cNvPr id="209" name="TextBox 17"/>
                    <p:cNvSpPr/>
                    <p:nvPr/>
                  </p:nvSpPr>
                  <p:spPr>
                    <a:xfrm>
                      <a:off x="3445560" y="5477040"/>
                      <a:ext cx="1723320" cy="1049760"/>
                    </a:xfrm>
                    <a:prstGeom prst="rect">
                      <a:avLst/>
                    </a:prstGeom>
                    <a:noFill/>
                    <a:ln w="0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lIns="90000" tIns="45000" rIns="90000" bIns="45000" anchor="t">
                      <a:spAutoFit/>
                    </a:bodyPr>
                    <a:lstStyle/>
                    <a:p>
                      <a:pPr marL="7920" defTabSz="914400">
                        <a:lnSpc>
                          <a:spcPct val="100000"/>
                        </a:lnSpc>
                        <a:spcAft>
                          <a:spcPts val="201"/>
                        </a:spcAft>
                        <a:tabLst>
                          <a:tab pos="480960" algn="l"/>
                        </a:tabLst>
                      </a:pPr>
                      <a:r>
                        <a:rPr lang="en-CH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acc-geoff4ucap</a:t>
                      </a:r>
                      <a:br>
                        <a:rPr sz="1600"/>
                      </a:br>
                      <a:r>
                        <a:rPr lang="en-CH" sz="1500" b="0" i="1" strike="noStrike" spc="-1">
                          <a:solidFill>
                            <a:schemeClr val="dk1"/>
                          </a:solidFill>
                          <a:latin typeface="Calibri"/>
                          <a:ea typeface="DejaVu Sans"/>
                        </a:rPr>
                        <a:t>Framework for optimization &amp; control via UCAP</a:t>
                      </a:r>
                      <a:endParaRPr lang="de-DE" sz="15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  <p:pic>
                <p:nvPicPr>
                  <p:cNvPr id="210" name="Picture 40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5088600" y="5641560"/>
                    <a:ext cx="2019240" cy="8395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</p:grpSp>
          <p:sp>
            <p:nvSpPr>
              <p:cNvPr id="211" name="TextBox 62"/>
              <p:cNvSpPr/>
              <p:nvPr/>
            </p:nvSpPr>
            <p:spPr>
              <a:xfrm>
                <a:off x="351000" y="4640760"/>
                <a:ext cx="2861640" cy="16534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403200" lvl="4" indent="-270000" defTabSz="914400">
                  <a:lnSpc>
                    <a:spcPct val="100000"/>
                  </a:lnSpc>
                  <a:spcAft>
                    <a:spcPts val="4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754200" algn="l"/>
                  </a:tabLst>
                </a:pP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Facilitate</a:t>
                </a: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 implementation of control problems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403200" lvl="4" indent="-270000" defTabSz="914400">
                  <a:lnSpc>
                    <a:spcPct val="100000"/>
                  </a:lnSpc>
                  <a:spcAft>
                    <a:spcPts val="4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754200" algn="l"/>
                  </a:tabLst>
                </a:pP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Exploit &amp; expose features </a:t>
                </a: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of control architecture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403200" lvl="4" indent="-270000" defTabSz="914400">
                  <a:lnSpc>
                    <a:spcPct val="100000"/>
                  </a:lnSpc>
                  <a:spcAft>
                    <a:spcPts val="11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  <a:tabLst>
                    <a:tab pos="754200" algn="l"/>
                  </a:tabLst>
                </a:pP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Maintain </a:t>
                </a:r>
                <a:r>
                  <a:rPr lang="en-CH" sz="16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uniformity</a:t>
                </a:r>
                <a:r>
                  <a:rPr lang="en-CH" sz="16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 across complex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212" name="TextBox 1041"/>
            <p:cNvSpPr/>
            <p:nvPr/>
          </p:nvSpPr>
          <p:spPr>
            <a:xfrm>
              <a:off x="351000" y="4083120"/>
              <a:ext cx="271188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7920" defTabSz="914400">
                <a:lnSpc>
                  <a:spcPct val="100000"/>
                </a:lnSpc>
                <a:spcAft>
                  <a:spcPts val="201"/>
                </a:spcAft>
                <a:tabLst>
                  <a:tab pos="480960" algn="l"/>
                </a:tabLst>
              </a:pPr>
              <a:r>
                <a:rPr lang="en-CH" sz="1800" b="1" strike="noStrike" spc="-1">
                  <a:solidFill>
                    <a:schemeClr val="accent5">
                      <a:lumMod val="50000"/>
                    </a:schemeClr>
                  </a:solidFill>
                  <a:latin typeface="Calibri"/>
                  <a:ea typeface="DejaVu Sans"/>
                </a:rPr>
                <a:t>Auto-pilots &amp; optimizers</a:t>
              </a:r>
              <a:endParaRPr lang="de-DE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13" name="Group 1056"/>
          <p:cNvGrpSpPr/>
          <p:nvPr/>
        </p:nvGrpSpPr>
        <p:grpSpPr>
          <a:xfrm>
            <a:off x="7664400" y="1149120"/>
            <a:ext cx="4341960" cy="1903320"/>
            <a:chOff x="7664400" y="1149120"/>
            <a:chExt cx="4341960" cy="1903320"/>
          </a:xfrm>
        </p:grpSpPr>
        <p:grpSp>
          <p:nvGrpSpPr>
            <p:cNvPr id="214" name="Group 61"/>
            <p:cNvGrpSpPr/>
            <p:nvPr/>
          </p:nvGrpSpPr>
          <p:grpSpPr>
            <a:xfrm>
              <a:off x="7664400" y="1149120"/>
              <a:ext cx="4341960" cy="1903320"/>
              <a:chOff x="7664400" y="1149120"/>
              <a:chExt cx="4341960" cy="1903320"/>
            </a:xfrm>
          </p:grpSpPr>
          <p:grpSp>
            <p:nvGrpSpPr>
              <p:cNvPr id="215" name="Group 47"/>
              <p:cNvGrpSpPr/>
              <p:nvPr/>
            </p:nvGrpSpPr>
            <p:grpSpPr>
              <a:xfrm>
                <a:off x="7664400" y="1149120"/>
                <a:ext cx="4341960" cy="1903320"/>
                <a:chOff x="7664400" y="1149120"/>
                <a:chExt cx="4341960" cy="1903320"/>
              </a:xfrm>
            </p:grpSpPr>
            <p:sp>
              <p:nvSpPr>
                <p:cNvPr id="216" name="Round Diagonal Corner of Rectangle 45"/>
                <p:cNvSpPr/>
                <p:nvPr/>
              </p:nvSpPr>
              <p:spPr>
                <a:xfrm>
                  <a:off x="7664400" y="1209960"/>
                  <a:ext cx="4341960" cy="1842480"/>
                </a:xfrm>
                <a:prstGeom prst="round2DiagRect">
                  <a:avLst>
                    <a:gd name="adj1" fmla="val 6109"/>
                    <a:gd name="adj2" fmla="val 0"/>
                  </a:avLst>
                </a:prstGeom>
                <a:solidFill>
                  <a:schemeClr val="accent6">
                    <a:lumMod val="40000"/>
                    <a:lumOff val="60000"/>
                    <a:alpha val="70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8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17" name="TextBox 46"/>
                <p:cNvSpPr/>
                <p:nvPr/>
              </p:nvSpPr>
              <p:spPr>
                <a:xfrm>
                  <a:off x="7785000" y="1320480"/>
                  <a:ext cx="3488040" cy="5925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t">
                  <a:spAutoFit/>
                </a:bodyPr>
                <a:lstStyle/>
                <a:p>
                  <a:pPr marL="7920" defTabSz="914400">
                    <a:lnSpc>
                      <a:spcPct val="100000"/>
                    </a:lnSpc>
                    <a:spcAft>
                      <a:spcPts val="201"/>
                    </a:spcAft>
                    <a:tabLst>
                      <a:tab pos="480960" algn="l"/>
                    </a:tabLst>
                  </a:pPr>
                  <a:r>
                    <a:rPr lang="en-CH" sz="1800" b="1" strike="noStrike" spc="-1">
                      <a:solidFill>
                        <a:schemeClr val="accent6">
                          <a:lumMod val="75000"/>
                        </a:schemeClr>
                      </a:solidFill>
                      <a:latin typeface="Calibri"/>
                      <a:ea typeface="DejaVu Sans"/>
                    </a:rPr>
                    <a:t>UCAP</a:t>
                  </a:r>
                  <a:br>
                    <a:rPr sz="1600"/>
                  </a:br>
                  <a:r>
                    <a:rPr lang="en-CH" sz="1500" b="0" i="1" strike="noStrike" spc="-1">
                      <a:solidFill>
                        <a:schemeClr val="accent6">
                          <a:lumMod val="75000"/>
                        </a:schemeClr>
                      </a:solidFill>
                      <a:latin typeface="Calibri"/>
                      <a:ea typeface="DejaVu Sans"/>
                    </a:rPr>
                    <a:t>Unified Controls Acquisition &amp; Processing</a:t>
                  </a:r>
                  <a:endParaRPr lang="de-DE" sz="15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pic>
              <p:nvPicPr>
                <p:cNvPr id="218" name="Picture 42"/>
                <p:cNvPicPr/>
                <p:nvPr/>
              </p:nvPicPr>
              <p:blipFill>
                <a:blip r:embed="rId7"/>
                <a:stretch/>
              </p:blipFill>
              <p:spPr>
                <a:xfrm>
                  <a:off x="11146680" y="1149120"/>
                  <a:ext cx="839880" cy="92088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sp>
            <p:nvSpPr>
              <p:cNvPr id="219" name="TextBox 56"/>
              <p:cNvSpPr/>
              <p:nvPr/>
            </p:nvSpPr>
            <p:spPr>
              <a:xfrm>
                <a:off x="7698960" y="1973520"/>
                <a:ext cx="4116960" cy="6026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453960" indent="-285840" defTabSz="914400">
                  <a:lnSpc>
                    <a:spcPct val="100000"/>
                  </a:lnSpc>
                  <a:spcAft>
                    <a:spcPts val="201"/>
                  </a:spcAft>
                  <a:buClr>
                    <a:srgbClr val="111111"/>
                  </a:buClr>
                  <a:buSzPct val="80000"/>
                  <a:buFont typeface="Wingdings" charset="2"/>
                  <a:buChar char=""/>
                </a:pPr>
                <a:r>
                  <a:rPr lang="en-GB" sz="1600" b="1" strike="noStrike" spc="-1">
                    <a:solidFill>
                      <a:srgbClr val="111111"/>
                    </a:solidFill>
                    <a:latin typeface="Calibri"/>
                    <a:ea typeface="DejaVu Sans"/>
                  </a:rPr>
                  <a:t>Virtual device service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453960" indent="-285840" defTabSz="914400">
                  <a:lnSpc>
                    <a:spcPct val="100000"/>
                  </a:lnSpc>
                  <a:spcAft>
                    <a:spcPts val="201"/>
                  </a:spcAft>
                  <a:buClr>
                    <a:srgbClr val="111111"/>
                  </a:buClr>
                  <a:buSzPct val="80000"/>
                  <a:buFont typeface="Wingdings" charset="2"/>
                  <a:buChar char=""/>
                </a:pPr>
                <a:r>
                  <a:rPr lang="en-GB" sz="1600" b="0" strike="noStrike" spc="-1">
                    <a:solidFill>
                      <a:srgbClr val="111111"/>
                    </a:solidFill>
                    <a:latin typeface="Calibri"/>
                    <a:ea typeface="DejaVu Sans"/>
                  </a:rPr>
                  <a:t>Event-based, online </a:t>
                </a:r>
                <a:r>
                  <a:rPr lang="en-GB" sz="1600" b="1" strike="noStrike" spc="-1">
                    <a:solidFill>
                      <a:srgbClr val="111111"/>
                    </a:solidFill>
                    <a:latin typeface="Calibri"/>
                    <a:ea typeface="DejaVu Sans"/>
                  </a:rPr>
                  <a:t>data transformations</a:t>
                </a:r>
                <a:endParaRPr lang="de-DE" sz="16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220" name="TextBox 1047"/>
            <p:cNvSpPr/>
            <p:nvPr/>
          </p:nvSpPr>
          <p:spPr>
            <a:xfrm>
              <a:off x="8225280" y="2601720"/>
              <a:ext cx="3028680" cy="333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168120" defTabSz="914400">
                <a:lnSpc>
                  <a:spcPct val="100000"/>
                </a:lnSpc>
                <a:spcAft>
                  <a:spcPts val="201"/>
                </a:spcAft>
              </a:pPr>
              <a:r>
                <a:rPr lang="en-GB" sz="1600" b="1" strike="noStrike" spc="-1">
                  <a:solidFill>
                    <a:srgbClr val="111111"/>
                  </a:solidFill>
                  <a:latin typeface="Calibri"/>
                  <a:ea typeface="DejaVu Sans"/>
                </a:rPr>
                <a:t>Further evolution with EPA</a:t>
              </a:r>
              <a:endParaRPr lang="de-DE" sz="16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1" name="Right Arrow 1048"/>
            <p:cNvSpPr/>
            <p:nvPr/>
          </p:nvSpPr>
          <p:spPr>
            <a:xfrm>
              <a:off x="8059680" y="2633400"/>
              <a:ext cx="300960" cy="26568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22" name="Group 1052"/>
          <p:cNvGrpSpPr/>
          <p:nvPr/>
        </p:nvGrpSpPr>
        <p:grpSpPr>
          <a:xfrm>
            <a:off x="6499080" y="2548440"/>
            <a:ext cx="3214440" cy="2377440"/>
            <a:chOff x="6499080" y="2548440"/>
            <a:chExt cx="3214440" cy="2377440"/>
          </a:xfrm>
        </p:grpSpPr>
        <p:sp>
          <p:nvSpPr>
            <p:cNvPr id="223" name="Oval 1050"/>
            <p:cNvSpPr/>
            <p:nvPr/>
          </p:nvSpPr>
          <p:spPr>
            <a:xfrm>
              <a:off x="6499080" y="2548440"/>
              <a:ext cx="3214440" cy="2377440"/>
            </a:xfrm>
            <a:prstGeom prst="ellipse">
              <a:avLst/>
            </a:prstGeom>
            <a:solidFill>
              <a:srgbClr val="A32CFA">
                <a:alpha val="11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4" name="TextBox 1051"/>
            <p:cNvSpPr/>
            <p:nvPr/>
          </p:nvSpPr>
          <p:spPr>
            <a:xfrm>
              <a:off x="6879600" y="3377160"/>
              <a:ext cx="2453040" cy="69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r>
                <a:rPr lang="en-CH" sz="2000" b="1" strike="noStrike" spc="-1">
                  <a:solidFill>
                    <a:srgbClr val="7030A0"/>
                  </a:solidFill>
                  <a:latin typeface="Calibri"/>
                  <a:ea typeface="DejaVu Sans"/>
                </a:rPr>
                <a:t>Enabling automation with AI / ML</a:t>
              </a:r>
              <a:endParaRPr lang="de-DE" sz="2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225" name="Picture 1054"/>
          <p:cNvPicPr/>
          <p:nvPr/>
        </p:nvPicPr>
        <p:blipFill>
          <a:blip r:embed="rId8"/>
          <a:stretch/>
        </p:blipFill>
        <p:spPr>
          <a:xfrm>
            <a:off x="2711520" y="2048040"/>
            <a:ext cx="1350360" cy="961560"/>
          </a:xfrm>
          <a:prstGeom prst="rect">
            <a:avLst/>
          </a:prstGeom>
          <a:ln w="0">
            <a:noFill/>
          </a:ln>
          <a:effectLst>
            <a:outerShdw blurRad="216000" dist="75858" dir="2700000" rotWithShape="0">
              <a:srgbClr val="333333">
                <a:alpha val="65000"/>
              </a:srgbClr>
            </a:outerShdw>
          </a:effectLst>
        </p:spPr>
      </p:pic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76DC9B-2E7D-47A7-A370-79B02AEE2E4C}" type="slidenum"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CH" sz="2200" b="0" i="1" strike="noStrike" spc="-1" dirty="0">
                <a:solidFill>
                  <a:srgbClr val="002060"/>
                </a:solidFill>
                <a:latin typeface="Calibri"/>
              </a:rPr>
              <a:t>UCAP &amp; acc-geoff4ucap</a:t>
            </a:r>
            <a:endParaRPr lang="de-DE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28" name="Rounded Rectangle 25"/>
          <p:cNvSpPr/>
          <p:nvPr/>
        </p:nvSpPr>
        <p:spPr>
          <a:xfrm>
            <a:off x="1114920" y="2814840"/>
            <a:ext cx="1697400" cy="55872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  <a:alpha val="50000"/>
            </a:schemeClr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CH" sz="18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"/>
                <a:ea typeface="DejaVu Sans"/>
              </a:rPr>
              <a:t>Acquire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ounded Rectangle 26"/>
          <p:cNvSpPr/>
          <p:nvPr/>
        </p:nvSpPr>
        <p:spPr>
          <a:xfrm>
            <a:off x="1094040" y="3832920"/>
            <a:ext cx="1697400" cy="553320"/>
          </a:xfrm>
          <a:prstGeom prst="roundRect">
            <a:avLst>
              <a:gd name="adj" fmla="val 16667"/>
            </a:avLst>
          </a:prstGeom>
          <a:solidFill>
            <a:srgbClr val="C00000">
              <a:alpha val="25000"/>
            </a:srgbClr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CH" sz="18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"/>
                <a:ea typeface="DejaVu Sans"/>
              </a:rPr>
              <a:t>Transform</a:t>
            </a:r>
            <a:endParaRPr lang="de-DE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0" name="Rounded Rectangle 27"/>
          <p:cNvSpPr/>
          <p:nvPr/>
        </p:nvSpPr>
        <p:spPr>
          <a:xfrm>
            <a:off x="1094040" y="4867200"/>
            <a:ext cx="1697400" cy="55332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  <a:alpha val="50000"/>
            </a:schemeClr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CH" sz="1800" b="1" strike="noStrike" spc="-1">
                <a:solidFill>
                  <a:schemeClr val="dk1">
                    <a:lumMod val="75000"/>
                    <a:lumOff val="25000"/>
                  </a:schemeClr>
                </a:solidFill>
                <a:latin typeface="Calibri"/>
                <a:ea typeface="DejaVu Sans"/>
              </a:rPr>
              <a:t>Publish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ight Arrow 28"/>
          <p:cNvSpPr/>
          <p:nvPr/>
        </p:nvSpPr>
        <p:spPr>
          <a:xfrm rot="5400000">
            <a:off x="1841760" y="3462480"/>
            <a:ext cx="245520" cy="3013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3">
              <a:lumMod val="40000"/>
              <a:lumOff val="6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2" name="TextBox 22"/>
          <p:cNvSpPr/>
          <p:nvPr/>
        </p:nvSpPr>
        <p:spPr>
          <a:xfrm>
            <a:off x="2649240" y="2813760"/>
            <a:ext cx="2896920" cy="77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422280" indent="-20016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Subscribe to data sources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  <a:p>
            <a:pPr marL="422280" indent="-20016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Group data via EventBuilder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TextBox 23"/>
          <p:cNvSpPr/>
          <p:nvPr/>
        </p:nvSpPr>
        <p:spPr>
          <a:xfrm>
            <a:off x="2788920" y="3717360"/>
            <a:ext cx="2659680" cy="77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19368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Process incoming data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19368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Java or </a:t>
            </a:r>
            <a:r>
              <a:rPr lang="en-CH" sz="1500" b="1" i="1" strike="noStrike" spc="-1">
                <a:solidFill>
                  <a:srgbClr val="C00000"/>
                </a:solidFill>
                <a:latin typeface="PT Sans"/>
                <a:ea typeface="DejaVu Sans"/>
              </a:rPr>
              <a:t>Python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193680" defTabSz="914400">
              <a:lnSpc>
                <a:spcPct val="100000"/>
              </a:lnSpc>
              <a:buClr>
                <a:srgbClr val="C00000"/>
              </a:buClr>
              <a:buSzPct val="80000"/>
              <a:buFont typeface="Wingdings" charset="2"/>
              <a:buChar char=""/>
            </a:pPr>
            <a:r>
              <a:rPr lang="en-CH" sz="1500" b="1" i="1" strike="noStrike" spc="-1">
                <a:solidFill>
                  <a:srgbClr val="C00000"/>
                </a:solidFill>
                <a:latin typeface="PT Sans"/>
                <a:ea typeface="DejaVu Sans"/>
              </a:rPr>
              <a:t>GPU support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Right Arrow 31"/>
          <p:cNvSpPr/>
          <p:nvPr/>
        </p:nvSpPr>
        <p:spPr>
          <a:xfrm rot="5400000">
            <a:off x="1841760" y="4476600"/>
            <a:ext cx="245520" cy="3013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3">
              <a:lumMod val="40000"/>
              <a:lumOff val="6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235" name="Picture 36"/>
          <p:cNvPicPr/>
          <p:nvPr/>
        </p:nvPicPr>
        <p:blipFill>
          <a:blip r:embed="rId3"/>
          <a:stretch/>
        </p:blipFill>
        <p:spPr>
          <a:xfrm>
            <a:off x="6618960" y="3160080"/>
            <a:ext cx="4924080" cy="1928160"/>
          </a:xfrm>
          <a:prstGeom prst="rect">
            <a:avLst/>
          </a:prstGeom>
          <a:ln w="0">
            <a:noFill/>
          </a:ln>
          <a:effectLst>
            <a:outerShdw blurRad="190440" rotWithShape="0">
              <a:srgbClr val="000000">
                <a:alpha val="70000"/>
              </a:srgbClr>
            </a:outerShdw>
          </a:effectLst>
        </p:spPr>
      </p:pic>
      <p:sp>
        <p:nvSpPr>
          <p:cNvPr id="236" name="Rounded Rectangle 37"/>
          <p:cNvSpPr/>
          <p:nvPr/>
        </p:nvSpPr>
        <p:spPr>
          <a:xfrm>
            <a:off x="6618960" y="3771000"/>
            <a:ext cx="2217600" cy="1317240"/>
          </a:xfrm>
          <a:prstGeom prst="roundRect">
            <a:avLst>
              <a:gd name="adj" fmla="val 0"/>
            </a:avLst>
          </a:prstGeom>
          <a:solidFill>
            <a:srgbClr val="C00000">
              <a:alpha val="25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7" name="Rounded Rectangle 38"/>
          <p:cNvSpPr/>
          <p:nvPr/>
        </p:nvSpPr>
        <p:spPr>
          <a:xfrm>
            <a:off x="8837280" y="4318920"/>
            <a:ext cx="2705760" cy="769320"/>
          </a:xfrm>
          <a:prstGeom prst="roundRect">
            <a:avLst>
              <a:gd name="adj" fmla="val 0"/>
            </a:avLst>
          </a:prstGeom>
          <a:solidFill>
            <a:srgbClr val="C00000">
              <a:alpha val="25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8" name="Rounded Rectangle 39"/>
          <p:cNvSpPr/>
          <p:nvPr/>
        </p:nvSpPr>
        <p:spPr>
          <a:xfrm>
            <a:off x="6618960" y="3160080"/>
            <a:ext cx="4924080" cy="61020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  <a:alpha val="5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9" name="Rounded Rectangle 51"/>
          <p:cNvSpPr/>
          <p:nvPr/>
        </p:nvSpPr>
        <p:spPr>
          <a:xfrm>
            <a:off x="8837280" y="3771000"/>
            <a:ext cx="2705760" cy="547200"/>
          </a:xfrm>
          <a:prstGeom prst="roundRect">
            <a:avLst>
              <a:gd name="adj" fmla="val 0"/>
            </a:avLst>
          </a:prstGeom>
          <a:solidFill>
            <a:schemeClr val="accent1">
              <a:lumMod val="40000"/>
              <a:lumOff val="60000"/>
              <a:alpha val="5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240" name="Group 8"/>
          <p:cNvGrpSpPr/>
          <p:nvPr/>
        </p:nvGrpSpPr>
        <p:grpSpPr>
          <a:xfrm>
            <a:off x="6605280" y="1196280"/>
            <a:ext cx="4956120" cy="1286280"/>
            <a:chOff x="6605280" y="1196280"/>
            <a:chExt cx="4956120" cy="1286280"/>
          </a:xfrm>
        </p:grpSpPr>
        <p:sp>
          <p:nvSpPr>
            <p:cNvPr id="241" name="Rounded Rectangle 6"/>
            <p:cNvSpPr/>
            <p:nvPr/>
          </p:nvSpPr>
          <p:spPr>
            <a:xfrm>
              <a:off x="6605280" y="1196280"/>
              <a:ext cx="4956120" cy="1286280"/>
            </a:xfrm>
            <a:prstGeom prst="roundRect">
              <a:avLst>
                <a:gd name="adj" fmla="val 8441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2" name="TextBox 52"/>
            <p:cNvSpPr/>
            <p:nvPr/>
          </p:nvSpPr>
          <p:spPr>
            <a:xfrm>
              <a:off x="7040160" y="1283400"/>
              <a:ext cx="4235400" cy="1054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914400">
                <a:lnSpc>
                  <a:spcPct val="100000"/>
                </a:lnSpc>
                <a:spcAft>
                  <a:spcPts val="400"/>
                </a:spcAft>
              </a:pPr>
              <a:r>
                <a:rPr lang="en-GB" sz="2200" b="1" strike="noStrike" spc="-1">
                  <a:solidFill>
                    <a:srgbClr val="002060"/>
                  </a:solidFill>
                  <a:latin typeface="Calibri"/>
                  <a:ea typeface="DejaVu Sans"/>
                </a:rPr>
                <a:t>acc-geoff4ucap</a:t>
              </a:r>
              <a:endParaRPr lang="de-DE" sz="22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 defTabSz="914400">
                <a:lnSpc>
                  <a:spcPct val="100000"/>
                </a:lnSpc>
                <a:spcAft>
                  <a:spcPts val="799"/>
                </a:spcAft>
              </a:pPr>
              <a:r>
                <a:rPr lang="en-GB" sz="19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Use UCAP to implement the </a:t>
              </a:r>
              <a:r>
                <a:rPr lang="en-GB" sz="19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optimization / control loop on server</a:t>
              </a:r>
              <a:endParaRPr lang="de-DE" sz="19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43" name="Group 5"/>
          <p:cNvGrpSpPr/>
          <p:nvPr/>
        </p:nvGrpSpPr>
        <p:grpSpPr>
          <a:xfrm>
            <a:off x="6365160" y="5515200"/>
            <a:ext cx="5585760" cy="1027440"/>
            <a:chOff x="6365160" y="5515200"/>
            <a:chExt cx="5585760" cy="1027440"/>
          </a:xfrm>
        </p:grpSpPr>
        <p:sp>
          <p:nvSpPr>
            <p:cNvPr id="244" name="TextBox 3"/>
            <p:cNvSpPr/>
            <p:nvPr/>
          </p:nvSpPr>
          <p:spPr>
            <a:xfrm>
              <a:off x="6365160" y="5843160"/>
              <a:ext cx="5585760" cy="69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r>
                <a:rPr lang="en-CH" sz="2000" b="1" strike="noStrike" spc="-1">
                  <a:solidFill>
                    <a:srgbClr val="002060"/>
                  </a:solidFill>
                  <a:latin typeface="Calibri"/>
                  <a:ea typeface="DejaVu Sans"/>
                </a:rPr>
                <a:t>Great infrastructure to run auto-pilots</a:t>
              </a:r>
              <a:br>
                <a:rPr sz="2000"/>
              </a:br>
              <a:r>
                <a:rPr lang="en-CH" sz="2000" b="0" strike="noStrike" spc="-1">
                  <a:solidFill>
                    <a:srgbClr val="002060"/>
                  </a:solidFill>
                  <a:latin typeface="Calibri"/>
                  <a:ea typeface="DejaVu Sans"/>
                </a:rPr>
                <a:t>continuous controllers or auto-launching optimizers</a:t>
              </a:r>
              <a:endParaRPr lang="de-DE" sz="2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5" name="Right Arrow 4"/>
            <p:cNvSpPr/>
            <p:nvPr/>
          </p:nvSpPr>
          <p:spPr>
            <a:xfrm rot="5400000">
              <a:off x="9012240" y="5447520"/>
              <a:ext cx="293040" cy="4284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46" name="Rounded Rectangle 9"/>
          <p:cNvSpPr/>
          <p:nvPr/>
        </p:nvSpPr>
        <p:spPr>
          <a:xfrm>
            <a:off x="654480" y="1196280"/>
            <a:ext cx="4956120" cy="1286280"/>
          </a:xfrm>
          <a:prstGeom prst="roundRect">
            <a:avLst>
              <a:gd name="adj" fmla="val 8441"/>
            </a:avLst>
          </a:prstGeom>
          <a:solidFill>
            <a:schemeClr val="accent3">
              <a:lumMod val="20000"/>
              <a:lumOff val="8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7" name="TextBox 10"/>
          <p:cNvSpPr/>
          <p:nvPr/>
        </p:nvSpPr>
        <p:spPr>
          <a:xfrm>
            <a:off x="654480" y="1283400"/>
            <a:ext cx="4956120" cy="105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  <a:spcAft>
                <a:spcPts val="400"/>
              </a:spcAft>
            </a:pPr>
            <a:r>
              <a:rPr lang="en-GB" sz="2200" b="1" strike="noStrike" spc="-1">
                <a:solidFill>
                  <a:srgbClr val="002060"/>
                </a:solidFill>
                <a:latin typeface="Calibri"/>
                <a:ea typeface="DejaVu Sans"/>
              </a:rPr>
              <a:t>UCAP</a:t>
            </a:r>
            <a:endParaRPr lang="de-DE" sz="2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spcAft>
                <a:spcPts val="201"/>
              </a:spcAft>
            </a:pPr>
            <a:r>
              <a:rPr lang="en-GB" sz="1900" b="1" strike="noStrike" spc="-1">
                <a:solidFill>
                  <a:schemeClr val="dk1"/>
                </a:solidFill>
                <a:latin typeface="Calibri"/>
                <a:ea typeface="DejaVu Sans"/>
              </a:rPr>
              <a:t>Framework &amp; service</a:t>
            </a:r>
            <a:r>
              <a:rPr lang="en-GB" sz="1900" b="0" strike="noStrike" spc="-1">
                <a:solidFill>
                  <a:schemeClr val="dk1"/>
                </a:solidFill>
                <a:latin typeface="Calibri"/>
                <a:ea typeface="DejaVu Sans"/>
              </a:rPr>
              <a:t> to implement &amp; run </a:t>
            </a:r>
            <a:r>
              <a:rPr lang="en-GB" sz="1900" b="1" strike="noStrike" spc="-1">
                <a:solidFill>
                  <a:schemeClr val="dk1"/>
                </a:solidFill>
                <a:latin typeface="Calibri"/>
                <a:ea typeface="DejaVu Sans"/>
              </a:rPr>
              <a:t>online</a:t>
            </a:r>
            <a:r>
              <a:rPr lang="en-GB" sz="1900" b="0" strike="noStrike" spc="-1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r>
              <a:rPr lang="en-GB" sz="1900" b="1" strike="noStrike" spc="-1">
                <a:solidFill>
                  <a:schemeClr val="dk1"/>
                </a:solidFill>
                <a:latin typeface="Calibri"/>
                <a:ea typeface="DejaVu Sans"/>
              </a:rPr>
              <a:t>data processing pipelines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8" name="Picture 2" descr="New stamp Royalty Free Vector Image - VectorStock"/>
          <p:cNvPicPr/>
          <p:nvPr/>
        </p:nvPicPr>
        <p:blipFill>
          <a:blip r:embed="rId4"/>
          <a:srcRect b="7521"/>
          <a:stretch/>
        </p:blipFill>
        <p:spPr>
          <a:xfrm rot="603600">
            <a:off x="11036160" y="948240"/>
            <a:ext cx="765360" cy="772920"/>
          </a:xfrm>
          <a:prstGeom prst="rect">
            <a:avLst/>
          </a:prstGeom>
          <a:ln w="0">
            <a:noFill/>
          </a:ln>
        </p:spPr>
      </p:pic>
      <p:sp>
        <p:nvSpPr>
          <p:cNvPr id="249" name="TextBox 12"/>
          <p:cNvSpPr/>
          <p:nvPr/>
        </p:nvSpPr>
        <p:spPr>
          <a:xfrm>
            <a:off x="2524680" y="4867200"/>
            <a:ext cx="2674080" cy="54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422280" indent="-20016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P</a:t>
            </a:r>
            <a:r>
              <a:rPr lang="en-GB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u</a:t>
            </a: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blish results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  <a:p>
            <a:pPr marL="422280" indent="-200160" defTabSz="914400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500" b="0" i="1" strike="noStrike" spc="-1">
                <a:solidFill>
                  <a:schemeClr val="dk1"/>
                </a:solidFill>
                <a:latin typeface="PT Sans"/>
                <a:ea typeface="DejaVu Sans"/>
              </a:rPr>
              <a:t>Can be </a:t>
            </a:r>
            <a:r>
              <a:rPr lang="en-CH" sz="1500" b="1" i="1" strike="noStrike" spc="-1">
                <a:solidFill>
                  <a:srgbClr val="C00000"/>
                </a:solidFill>
                <a:latin typeface="PT Sans"/>
                <a:ea typeface="DejaVu Sans"/>
              </a:rPr>
              <a:t>hardware “sets”</a:t>
            </a:r>
            <a:endParaRPr lang="de-DE" sz="1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TextBox 14"/>
          <p:cNvSpPr/>
          <p:nvPr/>
        </p:nvSpPr>
        <p:spPr>
          <a:xfrm>
            <a:off x="756360" y="5692680"/>
            <a:ext cx="4457160" cy="95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 defTabSz="91440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en-CH" sz="1900" b="0" strike="noStrike" spc="-1">
                <a:solidFill>
                  <a:srgbClr val="002060"/>
                </a:solidFill>
                <a:latin typeface="Calibri"/>
                <a:ea typeface="DejaVu Sans"/>
              </a:rPr>
              <a:t>UCAP pipelines can be </a:t>
            </a:r>
            <a:r>
              <a:rPr lang="en-CH" sz="1900" b="1" strike="noStrike" spc="-1">
                <a:solidFill>
                  <a:srgbClr val="002060"/>
                </a:solidFill>
                <a:latin typeface="Calibri"/>
                <a:ea typeface="DejaVu Sans"/>
              </a:rPr>
              <a:t>chained</a:t>
            </a:r>
            <a:r>
              <a:rPr lang="en-CH" sz="1900" b="0" strike="noStrike" spc="-1">
                <a:solidFill>
                  <a:srgbClr val="002060"/>
                </a:solidFill>
                <a:latin typeface="Calibri"/>
                <a:ea typeface="DejaVu Sans"/>
              </a:rPr>
              <a:t> and built into </a:t>
            </a:r>
            <a:r>
              <a:rPr lang="en-CH" sz="1900" b="1" strike="noStrike" spc="-1">
                <a:solidFill>
                  <a:srgbClr val="002060"/>
                </a:solidFill>
                <a:latin typeface="Calibri"/>
                <a:ea typeface="DejaVu Sans"/>
              </a:rPr>
              <a:t>hierarchies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en-CH" sz="1900" b="0" strike="noStrike" spc="-1">
                <a:solidFill>
                  <a:srgbClr val="002060"/>
                </a:solidFill>
                <a:latin typeface="Calibri"/>
                <a:ea typeface="DejaVu Sans"/>
              </a:rPr>
              <a:t>Conceptually simple, and very </a:t>
            </a:r>
            <a:r>
              <a:rPr lang="en-CH" sz="1900" b="1" strike="noStrike" spc="-1">
                <a:solidFill>
                  <a:srgbClr val="002060"/>
                </a:solidFill>
                <a:latin typeface="Calibri"/>
                <a:ea typeface="DejaVu Sans"/>
              </a:rPr>
              <a:t>powerful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D5442EE-3AB3-4E9D-A9AD-B856C38993E5}" type="slidenum">
              <a:t>13</a:t>
            </a:fld>
            <a:endParaRPr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6FE08598-4CB2-D585-9222-064BDF69F717}"/>
              </a:ext>
            </a:extLst>
          </p:cNvPr>
          <p:cNvSpPr txBox="1">
            <a:spLocks/>
          </p:cNvSpPr>
          <p:nvPr/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</a:tabLst>
            </a:pPr>
            <a:r>
              <a:rPr lang="en-CH" sz="2800" b="1" spc="-1">
                <a:solidFill>
                  <a:srgbClr val="002060"/>
                </a:solidFill>
                <a:latin typeface="Calibri"/>
              </a:rPr>
              <a:t>Infrastructure</a:t>
            </a:r>
            <a:endParaRPr lang="de-DE" sz="2800" spc="-1" dirty="0">
              <a:solidFill>
                <a:srgbClr val="00206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200" b="0" i="1" strike="noStrike" spc="-1" dirty="0">
                <a:solidFill>
                  <a:srgbClr val="002060"/>
                </a:solidFill>
                <a:latin typeface="Calibri"/>
              </a:rPr>
              <a:t>Auto-pilots: a selection</a:t>
            </a:r>
            <a:endParaRPr lang="de-DE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>
                <a:solidFill>
                  <a:srgbClr val="002060"/>
                </a:solidFill>
                <a:latin typeface="Calibri"/>
              </a:rPr>
              <a:t>Status &amp; results</a:t>
            </a:r>
            <a:endParaRPr lang="de-DE" sz="2800" b="0" strike="noStrike" spc="-1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59" name="Round Diagonal Corner of Rectangle 41"/>
          <p:cNvSpPr/>
          <p:nvPr/>
        </p:nvSpPr>
        <p:spPr>
          <a:xfrm>
            <a:off x="413640" y="1080720"/>
            <a:ext cx="11183040" cy="2622600"/>
          </a:xfrm>
          <a:prstGeom prst="round2DiagRect">
            <a:avLst>
              <a:gd name="adj1" fmla="val 7012"/>
              <a:gd name="adj2" fmla="val 0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60" name="TextBox 45"/>
          <p:cNvSpPr/>
          <p:nvPr/>
        </p:nvSpPr>
        <p:spPr>
          <a:xfrm>
            <a:off x="2664000" y="1577160"/>
            <a:ext cx="4516200" cy="175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743040" lvl="1" indent="-285840" defTabSz="914400">
              <a:lnSpc>
                <a:spcPct val="100000"/>
              </a:lnSpc>
              <a:spcAft>
                <a:spcPts val="300"/>
              </a:spcAft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700" b="1" strike="noStrike" spc="-1">
                <a:solidFill>
                  <a:schemeClr val="dk1"/>
                </a:solidFill>
                <a:latin typeface="Calibri"/>
                <a:ea typeface="DejaVu Sans"/>
              </a:rPr>
              <a:t>Automatic drift compensation</a:t>
            </a:r>
            <a:endParaRPr lang="de-DE" sz="17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Aft>
                <a:spcPts val="300"/>
              </a:spcAft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700" b="1" strike="noStrike" spc="-1">
                <a:solidFill>
                  <a:schemeClr val="dk1"/>
                </a:solidFill>
                <a:latin typeface="Calibri"/>
                <a:ea typeface="DejaVu Sans"/>
              </a:rPr>
              <a:t>Successfully tested </a:t>
            </a:r>
            <a:r>
              <a:rPr lang="en-CH" sz="1700" b="0" strike="noStrike" spc="-1">
                <a:solidFill>
                  <a:schemeClr val="dk1"/>
                </a:solidFill>
                <a:latin typeface="Calibri"/>
                <a:ea typeface="DejaVu Sans"/>
              </a:rPr>
              <a:t>and tuned in MDs with controllers on </a:t>
            </a:r>
            <a:r>
              <a:rPr lang="en-CH" sz="1700" b="1" strike="noStrike" spc="-1">
                <a:solidFill>
                  <a:schemeClr val="dk1"/>
                </a:solidFill>
                <a:latin typeface="Calibri"/>
                <a:ea typeface="DejaVu Sans"/>
              </a:rPr>
              <a:t>UCAP</a:t>
            </a:r>
            <a:endParaRPr lang="de-DE" sz="17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Aft>
                <a:spcPts val="300"/>
              </a:spcAft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700" b="1" strike="noStrike" spc="-1">
                <a:solidFill>
                  <a:schemeClr val="dk1"/>
                </a:solidFill>
                <a:latin typeface="Calibri"/>
                <a:ea typeface="DejaVu Sans"/>
              </a:rPr>
              <a:t>Hybrid agent: </a:t>
            </a:r>
            <a:r>
              <a:rPr lang="en-CH" sz="1700" b="0" strike="noStrike" spc="-1">
                <a:solidFill>
                  <a:schemeClr val="dk1"/>
                </a:solidFill>
                <a:latin typeface="Calibri"/>
                <a:ea typeface="DejaVu Sans"/>
              </a:rPr>
              <a:t>continuous controller interleaved with optimizer when far off</a:t>
            </a:r>
            <a:endParaRPr lang="de-DE" sz="17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914400">
              <a:lnSpc>
                <a:spcPct val="100000"/>
              </a:lnSpc>
              <a:spcAft>
                <a:spcPts val="300"/>
              </a:spcAft>
              <a:buClr>
                <a:srgbClr val="000000"/>
              </a:buClr>
              <a:buSzPct val="80000"/>
              <a:buFont typeface="Wingdings" charset="2"/>
              <a:buChar char=""/>
            </a:pPr>
            <a:r>
              <a:rPr lang="en-CH" sz="1700" b="1" strike="noStrike" spc="-1">
                <a:solidFill>
                  <a:schemeClr val="dk1"/>
                </a:solidFill>
                <a:latin typeface="Calibri"/>
                <a:ea typeface="DejaVu Sans"/>
              </a:rPr>
              <a:t>Upcoming operational test</a:t>
            </a:r>
            <a:endParaRPr lang="de-DE" sz="17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TextBox 46"/>
          <p:cNvSpPr/>
          <p:nvPr/>
        </p:nvSpPr>
        <p:spPr>
          <a:xfrm>
            <a:off x="2991600" y="1197720"/>
            <a:ext cx="2610360" cy="37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900" b="1" strike="noStrike" spc="-1">
                <a:solidFill>
                  <a:schemeClr val="dk1">
                    <a:lumMod val="65000"/>
                    <a:lumOff val="35000"/>
                  </a:schemeClr>
                </a:solidFill>
                <a:latin typeface="Calibri"/>
                <a:ea typeface="DejaVu Sans"/>
              </a:rPr>
              <a:t>PS Multi-Turn Extraction</a:t>
            </a:r>
            <a:endParaRPr lang="de-DE" sz="19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2" name="Group 1023"/>
          <p:cNvGrpSpPr/>
          <p:nvPr/>
        </p:nvGrpSpPr>
        <p:grpSpPr>
          <a:xfrm>
            <a:off x="671760" y="1371600"/>
            <a:ext cx="2080440" cy="2073240"/>
            <a:chOff x="671760" y="1371600"/>
            <a:chExt cx="2080440" cy="2073240"/>
          </a:xfrm>
        </p:grpSpPr>
        <p:pic>
          <p:nvPicPr>
            <p:cNvPr id="263" name="Picture 2" descr="zoom"/>
            <p:cNvPicPr/>
            <p:nvPr/>
          </p:nvPicPr>
          <p:blipFill>
            <a:blip r:embed="rId3"/>
            <a:srcRect l="35625" t="57365" r="27520" b="15139"/>
            <a:stretch/>
          </p:blipFill>
          <p:spPr>
            <a:xfrm>
              <a:off x="671760" y="1371600"/>
              <a:ext cx="2080440" cy="955080"/>
            </a:xfrm>
            <a:prstGeom prst="rect">
              <a:avLst/>
            </a:prstGeom>
            <a:ln w="0">
              <a:noFill/>
            </a:ln>
            <a:effectLst>
              <a:glow rad="101520">
                <a:srgbClr val="FF0000">
                  <a:alpha val="75000"/>
                </a:srgbClr>
              </a:glow>
            </a:effectLst>
          </p:spPr>
        </p:pic>
        <p:pic>
          <p:nvPicPr>
            <p:cNvPr id="264" name="Picture 4" descr="zoom"/>
            <p:cNvPicPr/>
            <p:nvPr/>
          </p:nvPicPr>
          <p:blipFill>
            <a:blip r:embed="rId4"/>
            <a:srcRect l="35478" t="57334" r="27302" b="15139"/>
            <a:stretch/>
          </p:blipFill>
          <p:spPr>
            <a:xfrm>
              <a:off x="671760" y="2498040"/>
              <a:ext cx="2080440" cy="946800"/>
            </a:xfrm>
            <a:prstGeom prst="rect">
              <a:avLst/>
            </a:prstGeom>
            <a:ln w="0">
              <a:noFill/>
            </a:ln>
            <a:effectLst>
              <a:glow rad="101520">
                <a:srgbClr val="68D321">
                  <a:alpha val="75000"/>
                </a:srgbClr>
              </a:glow>
            </a:effectLst>
          </p:spPr>
        </p:pic>
      </p:grpSp>
      <p:grpSp>
        <p:nvGrpSpPr>
          <p:cNvPr id="265" name="Group 1059"/>
          <p:cNvGrpSpPr/>
          <p:nvPr/>
        </p:nvGrpSpPr>
        <p:grpSpPr>
          <a:xfrm>
            <a:off x="-190440" y="3861360"/>
            <a:ext cx="6003360" cy="2752200"/>
            <a:chOff x="-190440" y="3861360"/>
            <a:chExt cx="6003360" cy="2752200"/>
          </a:xfrm>
        </p:grpSpPr>
        <p:grpSp>
          <p:nvGrpSpPr>
            <p:cNvPr id="266" name="Group 1054"/>
            <p:cNvGrpSpPr/>
            <p:nvPr/>
          </p:nvGrpSpPr>
          <p:grpSpPr>
            <a:xfrm>
              <a:off x="-190440" y="3861360"/>
              <a:ext cx="6003360" cy="2748600"/>
              <a:chOff x="-190440" y="3861360"/>
              <a:chExt cx="6003360" cy="2748600"/>
            </a:xfrm>
          </p:grpSpPr>
          <p:grpSp>
            <p:nvGrpSpPr>
              <p:cNvPr id="267" name="Group 30"/>
              <p:cNvGrpSpPr/>
              <p:nvPr/>
            </p:nvGrpSpPr>
            <p:grpSpPr>
              <a:xfrm>
                <a:off x="-190440" y="3861360"/>
                <a:ext cx="6003360" cy="2748600"/>
                <a:chOff x="-190440" y="3861360"/>
                <a:chExt cx="6003360" cy="2748600"/>
              </a:xfrm>
            </p:grpSpPr>
            <p:sp>
              <p:nvSpPr>
                <p:cNvPr id="268" name="Round Diagonal Corner of Rectangle 28"/>
                <p:cNvSpPr/>
                <p:nvPr/>
              </p:nvSpPr>
              <p:spPr>
                <a:xfrm>
                  <a:off x="413640" y="3861360"/>
                  <a:ext cx="5399280" cy="2748600"/>
                </a:xfrm>
                <a:prstGeom prst="round2DiagRect">
                  <a:avLst>
                    <a:gd name="adj1" fmla="val 6066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  <a:alpha val="60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8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69" name="TextBox 26"/>
                <p:cNvSpPr/>
                <p:nvPr/>
              </p:nvSpPr>
              <p:spPr>
                <a:xfrm>
                  <a:off x="-190440" y="4709160"/>
                  <a:ext cx="4246560" cy="17283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t">
                  <a:spAutoFit/>
                </a:bodyPr>
                <a:lstStyle/>
                <a:p>
                  <a:pPr marL="1162080" lvl="2" indent="-311040" defTabSz="914400">
                    <a:lnSpc>
                      <a:spcPct val="100000"/>
                    </a:lnSpc>
                    <a:spcAft>
                      <a:spcPts val="300"/>
                    </a:spcAft>
                    <a:buClr>
                      <a:srgbClr val="202426"/>
                    </a:buClr>
                    <a:buSzPct val="80000"/>
                    <a:buFont typeface="Wingdings" charset="2"/>
                    <a:buChar char=""/>
                  </a:pPr>
                  <a:r>
                    <a:rPr lang="en-GB" sz="1700" b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Versatile objective</a:t>
                  </a:r>
                  <a:br>
                    <a:rPr sz="1800"/>
                  </a:br>
                  <a:r>
                    <a:rPr lang="en-GB" sz="1600" b="0" i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Beam position, beam loss, …</a:t>
                  </a:r>
                  <a:endParaRPr lang="de-DE" sz="1600" b="0" strike="noStrike" spc="-1">
                    <a:solidFill>
                      <a:srgbClr val="000000"/>
                    </a:solidFill>
                    <a:latin typeface="Arial"/>
                  </a:endParaRPr>
                </a:p>
                <a:p>
                  <a:pPr marL="1162080" lvl="2" indent="-311040" defTabSz="914400">
                    <a:lnSpc>
                      <a:spcPct val="100000"/>
                    </a:lnSpc>
                    <a:spcAft>
                      <a:spcPts val="300"/>
                    </a:spcAft>
                    <a:buClr>
                      <a:srgbClr val="202426"/>
                    </a:buClr>
                    <a:buSzPct val="80000"/>
                    <a:buFont typeface="Wingdings" charset="2"/>
                    <a:buChar char=""/>
                  </a:pPr>
                  <a:r>
                    <a:rPr lang="en-GB" sz="1700" b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Generic settings &amp; actors</a:t>
                  </a:r>
                  <a:endParaRPr lang="de-DE" sz="1700" b="0" strike="noStrike" spc="-1">
                    <a:solidFill>
                      <a:srgbClr val="000000"/>
                    </a:solidFill>
                    <a:latin typeface="Arial"/>
                  </a:endParaRPr>
                </a:p>
                <a:p>
                  <a:pPr marL="1162080" lvl="2" indent="-311040" defTabSz="914400">
                    <a:lnSpc>
                      <a:spcPct val="100000"/>
                    </a:lnSpc>
                    <a:spcAft>
                      <a:spcPts val="300"/>
                    </a:spcAft>
                    <a:buClr>
                      <a:srgbClr val="202426"/>
                    </a:buClr>
                    <a:buSzPct val="80000"/>
                    <a:buFont typeface="Wingdings" charset="2"/>
                    <a:buChar char=""/>
                  </a:pPr>
                  <a:r>
                    <a:rPr lang="en-GB" sz="1700" b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Various algorithms</a:t>
                  </a:r>
                  <a:br>
                    <a:rPr sz="1700"/>
                  </a:br>
                  <a:r>
                    <a:rPr lang="en-GB" sz="1600" b="0" i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incl. Micado / SVD</a:t>
                  </a:r>
                  <a:endParaRPr lang="de-DE" sz="1600" b="0" strike="noStrike" spc="-1">
                    <a:solidFill>
                      <a:srgbClr val="000000"/>
                    </a:solidFill>
                    <a:latin typeface="Arial"/>
                  </a:endParaRPr>
                </a:p>
                <a:p>
                  <a:pPr marL="1162080" lvl="2" indent="-311040" defTabSz="914400">
                    <a:lnSpc>
                      <a:spcPct val="100000"/>
                    </a:lnSpc>
                    <a:spcAft>
                      <a:spcPts val="300"/>
                    </a:spcAft>
                    <a:buClr>
                      <a:srgbClr val="202426"/>
                    </a:buClr>
                    <a:buSzPct val="80000"/>
                    <a:buFont typeface="Wingdings" charset="2"/>
                    <a:buChar char=""/>
                  </a:pPr>
                  <a:r>
                    <a:rPr lang="en-GB" sz="1700" b="1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In 2024: </a:t>
                  </a:r>
                  <a:r>
                    <a:rPr lang="en-GB" sz="1700" b="0" strike="noStrike" spc="-1">
                      <a:solidFill>
                        <a:srgbClr val="202426"/>
                      </a:solidFill>
                      <a:latin typeface="Calibri"/>
                      <a:ea typeface="DejaVu Sans"/>
                    </a:rPr>
                    <a:t>PS2SPS, SPS2LHC</a:t>
                  </a:r>
                  <a:endParaRPr lang="de-DE" sz="17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270" name="TextBox 29"/>
                <p:cNvSpPr/>
                <p:nvPr/>
              </p:nvSpPr>
              <p:spPr>
                <a:xfrm>
                  <a:off x="551520" y="3969000"/>
                  <a:ext cx="3208320" cy="6382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marL="11160" defTabSz="914400">
                    <a:lnSpc>
                      <a:spcPct val="100000"/>
                    </a:lnSpc>
                    <a:spcAft>
                      <a:spcPts val="300"/>
                    </a:spcAft>
                    <a:tabLst>
                      <a:tab pos="1062000" algn="l"/>
                    </a:tabLst>
                  </a:pPr>
                  <a:r>
                    <a:rPr lang="en-US" sz="1900" b="1" strike="noStrike" spc="-1">
                      <a:solidFill>
                        <a:srgbClr val="002060"/>
                      </a:solidFill>
                      <a:latin typeface="Calibri"/>
                      <a:ea typeface="DejaVu Sans"/>
                    </a:rPr>
                    <a:t>Trajectory </a:t>
                  </a:r>
                  <a:r>
                    <a:rPr lang="en-GB" sz="1900" b="1" strike="noStrike" spc="-1">
                      <a:solidFill>
                        <a:srgbClr val="002060"/>
                      </a:solidFill>
                      <a:latin typeface="Calibri"/>
                      <a:ea typeface="DejaVu Sans"/>
                    </a:rPr>
                    <a:t>steering framework</a:t>
                  </a:r>
                  <a:br>
                    <a:rPr sz="1900"/>
                  </a:br>
                  <a:r>
                    <a:rPr lang="en-GB" sz="1700" b="0" i="1" strike="noStrike" spc="-1">
                      <a:solidFill>
                        <a:srgbClr val="002060"/>
                      </a:solidFill>
                      <a:latin typeface="Calibri"/>
                      <a:ea typeface="DejaVu Sans"/>
                    </a:rPr>
                    <a:t>using acc-geoff4ucap</a:t>
                  </a:r>
                  <a:endParaRPr lang="de-DE" sz="17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pic>
            <p:nvPicPr>
              <p:cNvPr id="271" name="Picture 1052"/>
              <p:cNvPicPr/>
              <p:nvPr/>
            </p:nvPicPr>
            <p:blipFill>
              <a:blip r:embed="rId5"/>
              <a:stretch/>
            </p:blipFill>
            <p:spPr>
              <a:xfrm>
                <a:off x="4217400" y="3948480"/>
                <a:ext cx="1293840" cy="2334600"/>
              </a:xfrm>
              <a:prstGeom prst="rect">
                <a:avLst/>
              </a:prstGeom>
              <a:ln w="0">
                <a:noFill/>
              </a:ln>
              <a:effectLst>
                <a:outerShdw blurRad="190440" dist="49893" dir="2700000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272" name="TextBox 1057"/>
            <p:cNvSpPr/>
            <p:nvPr/>
          </p:nvSpPr>
          <p:spPr>
            <a:xfrm>
              <a:off x="4165200" y="6310440"/>
              <a:ext cx="139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400" b="0" i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G. Trad, F. Velotti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73" name="Group 1060"/>
          <p:cNvGrpSpPr/>
          <p:nvPr/>
        </p:nvGrpSpPr>
        <p:grpSpPr>
          <a:xfrm>
            <a:off x="6197760" y="3866760"/>
            <a:ext cx="5399280" cy="2750760"/>
            <a:chOff x="6197760" y="3866760"/>
            <a:chExt cx="5399280" cy="2750760"/>
          </a:xfrm>
        </p:grpSpPr>
        <p:grpSp>
          <p:nvGrpSpPr>
            <p:cNvPr id="274" name="Group 1053"/>
            <p:cNvGrpSpPr/>
            <p:nvPr/>
          </p:nvGrpSpPr>
          <p:grpSpPr>
            <a:xfrm>
              <a:off x="6197760" y="3866760"/>
              <a:ext cx="5399280" cy="2750760"/>
              <a:chOff x="6197760" y="3866760"/>
              <a:chExt cx="5399280" cy="2750760"/>
            </a:xfrm>
          </p:grpSpPr>
          <p:sp>
            <p:nvSpPr>
              <p:cNvPr id="275" name="Round Diagonal Corner of Rectangle 1051"/>
              <p:cNvSpPr/>
              <p:nvPr/>
            </p:nvSpPr>
            <p:spPr>
              <a:xfrm>
                <a:off x="6197760" y="3866760"/>
                <a:ext cx="5399280" cy="2750760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  <a:alpha val="6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6" name="TextBox 1047"/>
              <p:cNvSpPr/>
              <p:nvPr/>
            </p:nvSpPr>
            <p:spPr>
              <a:xfrm>
                <a:off x="6311520" y="4003200"/>
                <a:ext cx="4569480" cy="379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  <a:spcAft>
                    <a:spcPts val="201"/>
                  </a:spcAft>
                </a:pPr>
                <a:r>
                  <a:rPr lang="en-CH" sz="1900" b="1" strike="noStrike" spc="-1">
                    <a:solidFill>
                      <a:schemeClr val="accent6">
                        <a:lumMod val="75000"/>
                      </a:schemeClr>
                    </a:solidFill>
                    <a:latin typeface="Calibri"/>
                    <a:ea typeface="DejaVu Sans"/>
                  </a:rPr>
                  <a:t>PS EAST: </a:t>
                </a:r>
                <a:r>
                  <a:rPr lang="en-CH" sz="1900" b="0" strike="noStrike" spc="-1">
                    <a:solidFill>
                      <a:schemeClr val="accent6">
                        <a:lumMod val="75000"/>
                      </a:schemeClr>
                    </a:solidFill>
                    <a:latin typeface="Calibri"/>
                    <a:ea typeface="DejaVu Sans"/>
                  </a:rPr>
                  <a:t>fixed target beam steering</a:t>
                </a:r>
                <a:endParaRPr lang="de-DE" sz="19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277" name="Picture 4"/>
              <p:cNvPicPr/>
              <p:nvPr/>
            </p:nvPicPr>
            <p:blipFill>
              <a:blip r:embed="rId6"/>
              <a:srcRect l="50764"/>
              <a:stretch/>
            </p:blipFill>
            <p:spPr>
              <a:xfrm>
                <a:off x="9617400" y="4424040"/>
                <a:ext cx="1715400" cy="1832040"/>
              </a:xfrm>
              <a:prstGeom prst="rect">
                <a:avLst/>
              </a:prstGeom>
              <a:ln w="0">
                <a:noFill/>
              </a:ln>
              <a:effectLst>
                <a:outerShdw blurRad="190440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278" name="TextBox 1050"/>
              <p:cNvSpPr/>
              <p:nvPr/>
            </p:nvSpPr>
            <p:spPr>
              <a:xfrm>
                <a:off x="6496200" y="4555080"/>
                <a:ext cx="2834280" cy="1759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317520" lvl="1" indent="-317520" defTabSz="914400">
                  <a:lnSpc>
                    <a:spcPct val="100000"/>
                  </a:lnSpc>
                  <a:spcAft>
                    <a:spcPts val="3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CH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PID </a:t>
                </a:r>
                <a:r>
                  <a:rPr lang="en-CH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regulator on </a:t>
                </a:r>
                <a:r>
                  <a:rPr lang="en-CH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UCAP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17520" lvl="1" indent="-317520" defTabSz="914400">
                  <a:lnSpc>
                    <a:spcPct val="100000"/>
                  </a:lnSpc>
                  <a:spcAft>
                    <a:spcPts val="3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CH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Simple &amp; effective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17520" lvl="1" indent="-317520" defTabSz="914400">
                  <a:lnSpc>
                    <a:spcPct val="100000"/>
                  </a:lnSpc>
                  <a:spcAft>
                    <a:spcPts val="3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CH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2024: </a:t>
                </a:r>
                <a:r>
                  <a:rPr lang="en-CH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integrate with acc-geoff4ucap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317520" lvl="1" indent="-317520" defTabSz="914400">
                  <a:lnSpc>
                    <a:spcPct val="100000"/>
                  </a:lnSpc>
                  <a:spcAft>
                    <a:spcPts val="300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CH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Similar controller </a:t>
                </a:r>
                <a:r>
                  <a:rPr lang="en-CH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for TL towards AD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279" name="TextBox 1058"/>
            <p:cNvSpPr/>
            <p:nvPr/>
          </p:nvSpPr>
          <p:spPr>
            <a:xfrm>
              <a:off x="10333440" y="6309000"/>
              <a:ext cx="102060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400" b="0" i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J. McCarthy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80" name="TextBox 1061"/>
          <p:cNvSpPr/>
          <p:nvPr/>
        </p:nvSpPr>
        <p:spPr>
          <a:xfrm>
            <a:off x="4659840" y="3385080"/>
            <a:ext cx="259488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400" b="0" i="1" strike="noStrike" spc="-1">
                <a:solidFill>
                  <a:schemeClr val="dk1"/>
                </a:solidFill>
                <a:latin typeface="Calibri"/>
                <a:ea typeface="DejaVu Sans"/>
              </a:rPr>
              <a:t>A. Huschauer, M. Schenk, C. Uden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1" name="Picture 3"/>
          <p:cNvPicPr/>
          <p:nvPr/>
        </p:nvPicPr>
        <p:blipFill>
          <a:blip r:embed="rId7"/>
          <a:srcRect l="67039" t="24275" r="105" b="51992"/>
          <a:stretch/>
        </p:blipFill>
        <p:spPr>
          <a:xfrm>
            <a:off x="10260000" y="74160"/>
            <a:ext cx="1843560" cy="614160"/>
          </a:xfrm>
          <a:prstGeom prst="rect">
            <a:avLst/>
          </a:prstGeom>
          <a:ln w="0">
            <a:noFill/>
          </a:ln>
        </p:spPr>
      </p:pic>
      <p:grpSp>
        <p:nvGrpSpPr>
          <p:cNvPr id="282" name="Group 281"/>
          <p:cNvGrpSpPr/>
          <p:nvPr/>
        </p:nvGrpSpPr>
        <p:grpSpPr>
          <a:xfrm>
            <a:off x="7140960" y="1080720"/>
            <a:ext cx="4352040" cy="2678040"/>
            <a:chOff x="7140960" y="1080720"/>
            <a:chExt cx="4352040" cy="2678040"/>
          </a:xfrm>
        </p:grpSpPr>
        <p:grpSp>
          <p:nvGrpSpPr>
            <p:cNvPr id="283" name="Group 1042"/>
            <p:cNvGrpSpPr/>
            <p:nvPr/>
          </p:nvGrpSpPr>
          <p:grpSpPr>
            <a:xfrm>
              <a:off x="7140960" y="1080720"/>
              <a:ext cx="4352040" cy="2678040"/>
              <a:chOff x="7140960" y="1080720"/>
              <a:chExt cx="4352040" cy="2678040"/>
            </a:xfrm>
          </p:grpSpPr>
          <p:grpSp>
            <p:nvGrpSpPr>
              <p:cNvPr id="284" name="Group 1026"/>
              <p:cNvGrpSpPr/>
              <p:nvPr/>
            </p:nvGrpSpPr>
            <p:grpSpPr>
              <a:xfrm>
                <a:off x="9718920" y="1178280"/>
                <a:ext cx="1123920" cy="2347920"/>
                <a:chOff x="9718920" y="1178280"/>
                <a:chExt cx="1123920" cy="2347920"/>
              </a:xfrm>
            </p:grpSpPr>
            <p:sp>
              <p:nvSpPr>
                <p:cNvPr id="285" name="Rectangle 1031"/>
                <p:cNvSpPr/>
                <p:nvPr/>
              </p:nvSpPr>
              <p:spPr>
                <a:xfrm>
                  <a:off x="9718920" y="2358360"/>
                  <a:ext cx="801720" cy="10472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4B183"/>
                    </a:gs>
                    <a:gs pos="100000">
                      <a:srgbClr val="FBE5D6"/>
                    </a:gs>
                  </a:gsLst>
                  <a:lin ang="10800000"/>
                </a:gra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86" name="Rectangle 1034"/>
                <p:cNvSpPr/>
                <p:nvPr/>
              </p:nvSpPr>
              <p:spPr>
                <a:xfrm>
                  <a:off x="9721080" y="1178280"/>
                  <a:ext cx="801720" cy="1042560"/>
                </a:xfrm>
                <a:prstGeom prst="rect">
                  <a:avLst/>
                </a:prstGeom>
                <a:gradFill rotWithShape="0">
                  <a:gsLst>
                    <a:gs pos="0">
                      <a:srgbClr val="F4B183"/>
                    </a:gs>
                    <a:gs pos="100000">
                      <a:srgbClr val="FBE5D6"/>
                    </a:gs>
                  </a:gsLst>
                  <a:lin ang="10800000"/>
                </a:gra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87" name="Rectangle 1032"/>
                <p:cNvSpPr/>
                <p:nvPr/>
              </p:nvSpPr>
              <p:spPr>
                <a:xfrm>
                  <a:off x="10521360" y="1178280"/>
                  <a:ext cx="92160" cy="10425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88" name="Rectangle 1033"/>
                <p:cNvSpPr/>
                <p:nvPr/>
              </p:nvSpPr>
              <p:spPr>
                <a:xfrm>
                  <a:off x="10612800" y="1178280"/>
                  <a:ext cx="171360" cy="104256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89" name="Rectangle 1035"/>
                <p:cNvSpPr/>
                <p:nvPr/>
              </p:nvSpPr>
              <p:spPr>
                <a:xfrm>
                  <a:off x="10521360" y="2364840"/>
                  <a:ext cx="98280" cy="10386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64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90" name="Rectangle 1036"/>
                <p:cNvSpPr/>
                <p:nvPr/>
              </p:nvSpPr>
              <p:spPr>
                <a:xfrm>
                  <a:off x="10612800" y="2363760"/>
                  <a:ext cx="171360" cy="104724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  <a:alpha val="64000"/>
                  </a:schemeClr>
                </a:solidFill>
                <a:ln w="126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CH" sz="1200" b="0" strike="noStrike" spc="-1">
                    <a:solidFill>
                      <a:schemeClr val="lt1"/>
                    </a:solidFill>
                    <a:latin typeface="Calibri"/>
                    <a:ea typeface="DejaVu Sans"/>
                  </a:endParaRPr>
                </a:p>
              </p:txBody>
            </p:sp>
            <p:sp>
              <p:nvSpPr>
                <p:cNvPr id="291" name="TextBox 1037"/>
                <p:cNvSpPr/>
                <p:nvPr/>
              </p:nvSpPr>
              <p:spPr>
                <a:xfrm rot="16200000">
                  <a:off x="9975600" y="3116880"/>
                  <a:ext cx="356760" cy="2725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CH" sz="1200" b="1" strike="noStrike" spc="-1">
                      <a:solidFill>
                        <a:schemeClr val="accent2"/>
                      </a:solidFill>
                      <a:latin typeface="Calibri"/>
                      <a:ea typeface="DejaVu Sans"/>
                    </a:rPr>
                    <a:t>ES</a:t>
                  </a:r>
                  <a:endParaRPr lang="de-DE" sz="12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292" name="TextBox 1038"/>
                <p:cNvSpPr/>
                <p:nvPr/>
              </p:nvSpPr>
              <p:spPr>
                <a:xfrm rot="16200000">
                  <a:off x="10198440" y="3029400"/>
                  <a:ext cx="721080" cy="2725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CH" sz="1200" b="1" strike="noStrike" spc="-1">
                      <a:solidFill>
                        <a:schemeClr val="accent1">
                          <a:lumMod val="75000"/>
                        </a:schemeClr>
                      </a:solidFill>
                      <a:latin typeface="Calibri"/>
                      <a:ea typeface="DejaVu Sans"/>
                    </a:rPr>
                    <a:t>BOBYQA</a:t>
                  </a:r>
                  <a:endParaRPr lang="de-DE" sz="12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293" name="TextBox 1039"/>
                <p:cNvSpPr/>
                <p:nvPr/>
              </p:nvSpPr>
              <p:spPr>
                <a:xfrm rot="16200000">
                  <a:off x="10544040" y="3176280"/>
                  <a:ext cx="324720" cy="2725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CH" sz="1200" b="1" strike="noStrike" spc="-1">
                      <a:solidFill>
                        <a:schemeClr val="accent6"/>
                      </a:solidFill>
                      <a:latin typeface="Calibri"/>
                      <a:ea typeface="DejaVu Sans"/>
                    </a:rPr>
                    <a:t>ES</a:t>
                  </a:r>
                  <a:endParaRPr lang="de-DE" sz="12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294" name="Straight Arrow Connector 1028"/>
              <p:cNvCxnSpPr/>
              <p:nvPr/>
            </p:nvCxnSpPr>
            <p:spPr>
              <a:xfrm flipV="1">
                <a:off x="10104840" y="2666880"/>
                <a:ext cx="233640" cy="192600"/>
              </a:xfrm>
              <a:prstGeom prst="straightConnector1">
                <a:avLst/>
              </a:prstGeom>
              <a:ln w="12600">
                <a:solidFill>
                  <a:srgbClr val="767171"/>
                </a:solidFill>
                <a:miter/>
                <a:tailEnd type="stealth" w="med" len="med"/>
              </a:ln>
            </p:spPr>
          </p:cxnSp>
          <p:sp>
            <p:nvSpPr>
              <p:cNvPr id="295" name="TextBox 1029"/>
              <p:cNvSpPr/>
              <p:nvPr/>
            </p:nvSpPr>
            <p:spPr>
              <a:xfrm>
                <a:off x="9673920" y="2813040"/>
                <a:ext cx="762480" cy="3949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r>
                  <a:rPr lang="en-CH" sz="1000" b="0" strike="noStrike" spc="-1">
                    <a:solidFill>
                      <a:schemeClr val="lt2">
                        <a:lumMod val="50000"/>
                      </a:schemeClr>
                    </a:solidFill>
                    <a:latin typeface="Calibri"/>
                    <a:ea typeface="DejaVu Sans"/>
                  </a:rPr>
                  <a:t>supercycle change</a:t>
                </a:r>
                <a:endParaRPr lang="de-DE" sz="10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296" name="Picture 1030"/>
              <p:cNvPicPr/>
              <p:nvPr/>
            </p:nvPicPr>
            <p:blipFill>
              <a:blip r:embed="rId8"/>
              <a:stretch/>
            </p:blipFill>
            <p:spPr>
              <a:xfrm>
                <a:off x="7140960" y="1080720"/>
                <a:ext cx="4352040" cy="267804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297" name="Picture 296"/>
            <p:cNvPicPr/>
            <p:nvPr/>
          </p:nvPicPr>
          <p:blipFill>
            <a:blip r:embed="rId9"/>
            <a:stretch/>
          </p:blipFill>
          <p:spPr>
            <a:xfrm>
              <a:off x="7201800" y="1145880"/>
              <a:ext cx="4225320" cy="25362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9E61B9F-A6A5-4015-8CFF-2A640250849F}" type="slidenum"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200" b="0" i="1" strike="noStrike" spc="-1" dirty="0">
                <a:solidFill>
                  <a:srgbClr val="002060"/>
                </a:solidFill>
                <a:latin typeface="Calibri"/>
              </a:rPr>
              <a:t>Reinforcement learning: a selection</a:t>
            </a:r>
            <a:endParaRPr lang="de-DE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>
                <a:solidFill>
                  <a:srgbClr val="002060"/>
                </a:solidFill>
                <a:latin typeface="Calibri"/>
              </a:rPr>
              <a:t>Status &amp; results</a:t>
            </a:r>
            <a:endParaRPr lang="de-DE" sz="2800" b="0" strike="noStrike" spc="-1">
              <a:solidFill>
                <a:srgbClr val="002060"/>
              </a:solidFill>
              <a:latin typeface="Calibri"/>
            </a:endParaRPr>
          </a:p>
        </p:txBody>
      </p:sp>
      <p:grpSp>
        <p:nvGrpSpPr>
          <p:cNvPr id="300" name="Group 50"/>
          <p:cNvGrpSpPr/>
          <p:nvPr/>
        </p:nvGrpSpPr>
        <p:grpSpPr>
          <a:xfrm>
            <a:off x="122760" y="1198080"/>
            <a:ext cx="5929560" cy="2622600"/>
            <a:chOff x="122760" y="1198080"/>
            <a:chExt cx="5929560" cy="2622600"/>
          </a:xfrm>
        </p:grpSpPr>
        <p:sp>
          <p:nvSpPr>
            <p:cNvPr id="301" name="Round Diagonal Corner of Rectangle 41"/>
            <p:cNvSpPr/>
            <p:nvPr/>
          </p:nvSpPr>
          <p:spPr>
            <a:xfrm>
              <a:off x="122760" y="1198080"/>
              <a:ext cx="5929560" cy="2622600"/>
            </a:xfrm>
            <a:prstGeom prst="round2DiagRect">
              <a:avLst>
                <a:gd name="adj1" fmla="val 7012"/>
                <a:gd name="adj2" fmla="val 0"/>
              </a:avLst>
            </a:prstGeom>
            <a:solidFill>
              <a:schemeClr val="accent6">
                <a:lumMod val="20000"/>
                <a:lumOff val="80000"/>
                <a:alpha val="80000"/>
              </a:scheme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pic>
          <p:nvPicPr>
            <p:cNvPr id="302" name="Picture 7"/>
            <p:cNvPicPr/>
            <p:nvPr/>
          </p:nvPicPr>
          <p:blipFill>
            <a:blip r:embed="rId3"/>
            <a:stretch/>
          </p:blipFill>
          <p:spPr>
            <a:xfrm>
              <a:off x="275400" y="1320840"/>
              <a:ext cx="1322640" cy="2398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3" name="TextBox 45"/>
            <p:cNvSpPr/>
            <p:nvPr/>
          </p:nvSpPr>
          <p:spPr>
            <a:xfrm>
              <a:off x="1787040" y="1687320"/>
              <a:ext cx="4155840" cy="1575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285840" indent="-285840" defTabSz="914400">
                <a:lnSpc>
                  <a:spcPct val="100000"/>
                </a:lnSpc>
                <a:spcAft>
                  <a:spcPts val="499"/>
                </a:spcAft>
                <a:buClr>
                  <a:srgbClr val="000000"/>
                </a:buClr>
                <a:buSzPct val="80000"/>
                <a:buFont typeface="Wingdings" charset="2"/>
                <a:buChar char=""/>
              </a:pP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Correct RF </a:t>
              </a: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phase &amp; voltage 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for </a:t>
              </a: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uniform bunch splitting 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(LHC beams)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spcAft>
                  <a:spcPts val="499"/>
                </a:spcAft>
                <a:buClr>
                  <a:srgbClr val="000000"/>
                </a:buClr>
                <a:buFont typeface="Wingdings" charset="2"/>
                <a:buChar char=""/>
              </a:pP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Successful </a:t>
              </a: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sim2real 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&amp; fully </a:t>
              </a: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operational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spcAft>
                  <a:spcPts val="499"/>
                </a:spcAft>
                <a:buClr>
                  <a:srgbClr val="000000"/>
                </a:buClr>
                <a:buFont typeface="Wingdings" charset="2"/>
                <a:buChar char=""/>
              </a:pP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Multi-agent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 (SAC) &amp; </a:t>
              </a: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CNN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 for initial guess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  <a:p>
              <a:pPr marL="285840" indent="-285840" defTabSz="914400">
                <a:lnSpc>
                  <a:spcPct val="100000"/>
                </a:lnSpc>
                <a:spcAft>
                  <a:spcPts val="499"/>
                </a:spcAft>
                <a:buClr>
                  <a:srgbClr val="000000"/>
                </a:buClr>
                <a:buFont typeface="Wingdings" charset="2"/>
                <a:buChar char=""/>
              </a:pPr>
              <a:r>
                <a:rPr lang="en-GB" sz="1700" b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Next: continuous</a:t>
              </a:r>
              <a:r>
                <a:rPr lang="en-GB" sz="1700" b="0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 controller (UCAP)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4" name="TextBox 46"/>
            <p:cNvSpPr/>
            <p:nvPr/>
          </p:nvSpPr>
          <p:spPr>
            <a:xfrm>
              <a:off x="1703880" y="1262880"/>
              <a:ext cx="421920" cy="379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900" b="1" strike="noStrike" spc="-1">
                  <a:solidFill>
                    <a:schemeClr val="accent6">
                      <a:lumMod val="50000"/>
                    </a:schemeClr>
                  </a:solidFill>
                  <a:latin typeface="Calibri"/>
                  <a:ea typeface="DejaVu Sans"/>
                </a:rPr>
                <a:t>PS</a:t>
              </a:r>
              <a:endParaRPr lang="de-DE" sz="19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05" name="Group 16"/>
          <p:cNvGrpSpPr/>
          <p:nvPr/>
        </p:nvGrpSpPr>
        <p:grpSpPr>
          <a:xfrm>
            <a:off x="122760" y="4059000"/>
            <a:ext cx="5929560" cy="2617920"/>
            <a:chOff x="122760" y="4059000"/>
            <a:chExt cx="5929560" cy="2617920"/>
          </a:xfrm>
        </p:grpSpPr>
        <p:grpSp>
          <p:nvGrpSpPr>
            <p:cNvPr id="306" name="Group 1"/>
            <p:cNvGrpSpPr/>
            <p:nvPr/>
          </p:nvGrpSpPr>
          <p:grpSpPr>
            <a:xfrm>
              <a:off x="122760" y="4059000"/>
              <a:ext cx="5929560" cy="2617920"/>
              <a:chOff x="122760" y="4059000"/>
              <a:chExt cx="5929560" cy="2617920"/>
            </a:xfrm>
          </p:grpSpPr>
          <p:sp>
            <p:nvSpPr>
              <p:cNvPr id="307" name="Round Diagonal Corner of Rectangle 28"/>
              <p:cNvSpPr/>
              <p:nvPr/>
            </p:nvSpPr>
            <p:spPr>
              <a:xfrm>
                <a:off x="122760" y="4059000"/>
                <a:ext cx="5929560" cy="2617920"/>
              </a:xfrm>
              <a:prstGeom prst="round2DiagRect">
                <a:avLst>
                  <a:gd name="adj1" fmla="val 606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pic>
            <p:nvPicPr>
              <p:cNvPr id="308" name="Picture 8"/>
              <p:cNvPicPr/>
              <p:nvPr/>
            </p:nvPicPr>
            <p:blipFill>
              <a:blip r:embed="rId4"/>
              <a:stretch/>
            </p:blipFill>
            <p:spPr>
              <a:xfrm>
                <a:off x="3665880" y="4633200"/>
                <a:ext cx="2367000" cy="17038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309" name="TextBox 26"/>
              <p:cNvSpPr/>
              <p:nvPr/>
            </p:nvSpPr>
            <p:spPr>
              <a:xfrm>
                <a:off x="285840" y="4519800"/>
                <a:ext cx="3574440" cy="2030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PhD project </a:t>
                </a:r>
                <a:r>
                  <a:rPr lang="en-GB" sz="1700" b="0" i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(B. Rodriguez)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:</a:t>
                </a:r>
                <a:br>
                  <a:rPr sz="1700"/>
                </a:b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control LINAC3 cavities for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optimal injection efficiency </a:t>
                </a: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into LEIR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RL state based on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VAE-encoded Schottky</a:t>
                </a: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 spectra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Agent trained on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data-driven dynamics model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310" name="TextBox 29"/>
              <p:cNvSpPr/>
              <p:nvPr/>
            </p:nvSpPr>
            <p:spPr>
              <a:xfrm>
                <a:off x="193320" y="4137120"/>
                <a:ext cx="1530000" cy="379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CH" sz="1900" b="1" strike="noStrike" spc="-1">
                    <a:solidFill>
                      <a:srgbClr val="002060"/>
                    </a:solidFill>
                    <a:latin typeface="Calibri"/>
                    <a:ea typeface="DejaVu Sans"/>
                  </a:rPr>
                  <a:t>LINAC3 / LEIR</a:t>
                </a:r>
                <a:endParaRPr lang="de-DE" sz="19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311" name="TextBox 6"/>
            <p:cNvSpPr/>
            <p:nvPr/>
          </p:nvSpPr>
          <p:spPr>
            <a:xfrm>
              <a:off x="4382640" y="6369840"/>
              <a:ext cx="152172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400" b="0" i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V. Kain, N. Madysa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12" name="Group 15"/>
          <p:cNvGrpSpPr/>
          <p:nvPr/>
        </p:nvGrpSpPr>
        <p:grpSpPr>
          <a:xfrm>
            <a:off x="6233040" y="4054320"/>
            <a:ext cx="5835600" cy="2622600"/>
            <a:chOff x="6233040" y="4054320"/>
            <a:chExt cx="5835600" cy="2622600"/>
          </a:xfrm>
        </p:grpSpPr>
        <p:grpSp>
          <p:nvGrpSpPr>
            <p:cNvPr id="313" name="Group 3"/>
            <p:cNvGrpSpPr/>
            <p:nvPr/>
          </p:nvGrpSpPr>
          <p:grpSpPr>
            <a:xfrm>
              <a:off x="6233040" y="4054320"/>
              <a:ext cx="5835600" cy="2622600"/>
              <a:chOff x="6233040" y="4054320"/>
              <a:chExt cx="5835600" cy="2622600"/>
            </a:xfrm>
          </p:grpSpPr>
          <p:sp>
            <p:nvSpPr>
              <p:cNvPr id="314" name="Round Diagonal Corner of Rectangle 58"/>
              <p:cNvSpPr/>
              <p:nvPr/>
            </p:nvSpPr>
            <p:spPr>
              <a:xfrm>
                <a:off x="6233040" y="4054320"/>
                <a:ext cx="5835600" cy="2622600"/>
              </a:xfrm>
              <a:prstGeom prst="round2DiagRect">
                <a:avLst>
                  <a:gd name="adj1" fmla="val 7012"/>
                  <a:gd name="adj2" fmla="val 0"/>
                </a:avLst>
              </a:prstGeom>
              <a:solidFill>
                <a:schemeClr val="accent3">
                  <a:lumMod val="20000"/>
                  <a:lumOff val="80000"/>
                  <a:alpha val="8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5" name="TextBox 14"/>
              <p:cNvSpPr/>
              <p:nvPr/>
            </p:nvSpPr>
            <p:spPr>
              <a:xfrm>
                <a:off x="8186040" y="4619160"/>
                <a:ext cx="3832920" cy="15123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Steer DC beams </a:t>
                </a: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in TT20 TL using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split-foil </a:t>
                </a: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secondary emission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monitors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Works well in simulations,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with noise and varying emittances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Ready for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sim2real test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316" name="Group 22"/>
              <p:cNvGrpSpPr/>
              <p:nvPr/>
            </p:nvGrpSpPr>
            <p:grpSpPr>
              <a:xfrm>
                <a:off x="6381360" y="4186080"/>
                <a:ext cx="1591560" cy="2381760"/>
                <a:chOff x="6381360" y="4186080"/>
                <a:chExt cx="1591560" cy="2381760"/>
              </a:xfrm>
            </p:grpSpPr>
            <p:pic>
              <p:nvPicPr>
                <p:cNvPr id="317" name="Picture 20"/>
                <p:cNvPicPr/>
                <p:nvPr/>
              </p:nvPicPr>
              <p:blipFill>
                <a:blip r:embed="rId5"/>
                <a:stretch/>
              </p:blipFill>
              <p:spPr>
                <a:xfrm>
                  <a:off x="6381360" y="4186080"/>
                  <a:ext cx="1591560" cy="117504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18" name="Picture 21"/>
                <p:cNvPicPr/>
                <p:nvPr/>
              </p:nvPicPr>
              <p:blipFill>
                <a:blip r:embed="rId6"/>
                <a:stretch/>
              </p:blipFill>
              <p:spPr>
                <a:xfrm>
                  <a:off x="6424920" y="5406480"/>
                  <a:ext cx="1537560" cy="116136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sp>
            <p:nvSpPr>
              <p:cNvPr id="319" name="TextBox 57"/>
              <p:cNvSpPr/>
              <p:nvPr/>
            </p:nvSpPr>
            <p:spPr>
              <a:xfrm>
                <a:off x="8053200" y="4188960"/>
                <a:ext cx="781200" cy="379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CH" sz="1900" b="1" strike="noStrike" spc="-1">
                    <a:solidFill>
                      <a:schemeClr val="lt2">
                        <a:lumMod val="25000"/>
                      </a:schemeClr>
                    </a:solidFill>
                    <a:latin typeface="Calibri"/>
                    <a:ea typeface="DejaVu Sans"/>
                  </a:rPr>
                  <a:t>SPS</a:t>
                </a:r>
                <a:endParaRPr lang="de-DE" sz="19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320" name="TextBox 9"/>
            <p:cNvSpPr/>
            <p:nvPr/>
          </p:nvSpPr>
          <p:spPr>
            <a:xfrm>
              <a:off x="7996320" y="6369840"/>
              <a:ext cx="154476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400" b="0" i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N. Bruchon, V. Kain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21" name="Group 12"/>
          <p:cNvGrpSpPr/>
          <p:nvPr/>
        </p:nvGrpSpPr>
        <p:grpSpPr>
          <a:xfrm>
            <a:off x="6233040" y="1208880"/>
            <a:ext cx="5835600" cy="2622600"/>
            <a:chOff x="6233040" y="1208880"/>
            <a:chExt cx="5835600" cy="2622600"/>
          </a:xfrm>
        </p:grpSpPr>
        <p:grpSp>
          <p:nvGrpSpPr>
            <p:cNvPr id="322" name="Group 4"/>
            <p:cNvGrpSpPr/>
            <p:nvPr/>
          </p:nvGrpSpPr>
          <p:grpSpPr>
            <a:xfrm>
              <a:off x="6233040" y="1208880"/>
              <a:ext cx="5835600" cy="2622600"/>
              <a:chOff x="6233040" y="1208880"/>
              <a:chExt cx="5835600" cy="2622600"/>
            </a:xfrm>
          </p:grpSpPr>
          <p:sp>
            <p:nvSpPr>
              <p:cNvPr id="323" name="Round Diagonal Corner of Rectangle 52"/>
              <p:cNvSpPr/>
              <p:nvPr/>
            </p:nvSpPr>
            <p:spPr>
              <a:xfrm>
                <a:off x="6233040" y="1208880"/>
                <a:ext cx="5835600" cy="2622600"/>
              </a:xfrm>
              <a:prstGeom prst="round2DiagRect">
                <a:avLst>
                  <a:gd name="adj1" fmla="val 7012"/>
                  <a:gd name="adj2" fmla="val 0"/>
                </a:avLst>
              </a:prstGeom>
              <a:solidFill>
                <a:schemeClr val="accent2">
                  <a:lumMod val="20000"/>
                  <a:lumOff val="80000"/>
                  <a:alpha val="80000"/>
                </a:scheme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pic>
            <p:nvPicPr>
              <p:cNvPr id="324" name="Picture 53"/>
              <p:cNvPicPr/>
              <p:nvPr/>
            </p:nvPicPr>
            <p:blipFill>
              <a:blip r:embed="rId7"/>
              <a:stretch/>
            </p:blipFill>
            <p:spPr>
              <a:xfrm>
                <a:off x="10155240" y="1263960"/>
                <a:ext cx="1666800" cy="24555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325" name="TextBox 55"/>
              <p:cNvSpPr/>
              <p:nvPr/>
            </p:nvSpPr>
            <p:spPr>
              <a:xfrm>
                <a:off x="6487200" y="1820880"/>
                <a:ext cx="3101760" cy="15123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Adjust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fine delays </a:t>
                </a: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of SPS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injection kicker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RL agent (PPO) trained on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data-driven dynamics model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  <a:p>
                <a:pPr marL="285840" indent="-285840" defTabSz="914400">
                  <a:lnSpc>
                    <a:spcPct val="100000"/>
                  </a:lnSpc>
                  <a:spcAft>
                    <a:spcPts val="499"/>
                  </a:spcAft>
                  <a:buClr>
                    <a:srgbClr val="000000"/>
                  </a:buClr>
                  <a:buSzPct val="80000"/>
                  <a:buFont typeface="Wingdings" charset="2"/>
                  <a:buChar char=""/>
                </a:pPr>
                <a:r>
                  <a:rPr lang="en-GB" sz="1700" b="0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Ready for </a:t>
                </a:r>
                <a:r>
                  <a:rPr lang="en-GB" sz="1700" b="1" strike="noStrike" spc="-1">
                    <a:solidFill>
                      <a:schemeClr val="dk1"/>
                    </a:solidFill>
                    <a:latin typeface="Calibri"/>
                    <a:ea typeface="DejaVu Sans"/>
                  </a:rPr>
                  <a:t>sim2real test</a:t>
                </a:r>
                <a:endParaRPr lang="de-DE" sz="17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326" name="TextBox 56"/>
              <p:cNvSpPr/>
              <p:nvPr/>
            </p:nvSpPr>
            <p:spPr>
              <a:xfrm>
                <a:off x="6295320" y="1262880"/>
                <a:ext cx="1098720" cy="3790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CH" sz="1900" b="1" strike="noStrike" spc="-1">
                    <a:solidFill>
                      <a:srgbClr val="C00000"/>
                    </a:solidFill>
                    <a:latin typeface="Calibri"/>
                    <a:ea typeface="DejaVu Sans"/>
                  </a:rPr>
                  <a:t>PS to SPS</a:t>
                </a:r>
                <a:endParaRPr lang="de-DE" sz="19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327" name="TextBox 10"/>
            <p:cNvSpPr/>
            <p:nvPr/>
          </p:nvSpPr>
          <p:spPr>
            <a:xfrm>
              <a:off x="8541720" y="3482280"/>
              <a:ext cx="158292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CH" sz="1400" b="0" i="1" strike="noStrike" spc="-1">
                  <a:solidFill>
                    <a:schemeClr val="dk1"/>
                  </a:solidFill>
                  <a:latin typeface="Calibri"/>
                  <a:ea typeface="DejaVu Sans"/>
                </a:rPr>
                <a:t>M. Remta, F. Velotti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28" name="TextBox 11"/>
          <p:cNvSpPr/>
          <p:nvPr/>
        </p:nvSpPr>
        <p:spPr>
          <a:xfrm>
            <a:off x="1670400" y="3482280"/>
            <a:ext cx="157356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400" b="0" i="1" strike="noStrike" spc="-1">
                <a:solidFill>
                  <a:schemeClr val="dk1"/>
                </a:solidFill>
                <a:latin typeface="Calibri"/>
                <a:ea typeface="DejaVu Sans"/>
              </a:rPr>
              <a:t>A. Lasheen, J. Wulff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9" name="Picture 5"/>
          <p:cNvPicPr/>
          <p:nvPr/>
        </p:nvPicPr>
        <p:blipFill>
          <a:blip r:embed="rId8"/>
          <a:srcRect l="67039" t="24275" r="105" b="51992"/>
          <a:stretch/>
        </p:blipFill>
        <p:spPr>
          <a:xfrm>
            <a:off x="10260000" y="74160"/>
            <a:ext cx="1843560" cy="614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13640" y="55080"/>
            <a:ext cx="114127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 dirty="0">
                <a:solidFill>
                  <a:srgbClr val="002060"/>
                </a:solidFill>
                <a:latin typeface="Calibri"/>
              </a:rPr>
              <a:t>Beam operation challenges</a:t>
            </a:r>
            <a:endParaRPr lang="de-DE" sz="2800" b="1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13640" y="515520"/>
            <a:ext cx="478512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938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de-DE" sz="2200" b="0" i="1" strike="noStrike" spc="-1" dirty="0">
                <a:solidFill>
                  <a:srgbClr val="002060"/>
                </a:solidFill>
                <a:latin typeface="Calibri"/>
              </a:rPr>
              <a:t>Motivation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C3F32A6-AA0E-4930-BEFB-C6D33C20F70B}" type="slidenum">
              <a:t>2</a:t>
            </a:fld>
            <a:endParaRPr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CE8C52-E0FF-6EEC-DD75-6B9F617DCC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85"/>
          <a:stretch/>
        </p:blipFill>
        <p:spPr>
          <a:xfrm>
            <a:off x="8888325" y="1037750"/>
            <a:ext cx="3133589" cy="21987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CDB4B7-5D16-6BC3-41FD-011AB31B90B7}"/>
              </a:ext>
            </a:extLst>
          </p:cNvPr>
          <p:cNvSpPr txBox="1"/>
          <p:nvPr/>
        </p:nvSpPr>
        <p:spPr>
          <a:xfrm>
            <a:off x="335725" y="1296602"/>
            <a:ext cx="8498436" cy="12516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668338" indent="-338138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Machine availability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 beam quality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essential to reach </a:t>
            </a: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physics objectives</a:t>
            </a:r>
            <a:br>
              <a:rPr lang="en-CH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 drifts, fault recovery &amp; prediction, testing, …</a:t>
            </a:r>
          </a:p>
          <a:p>
            <a:pPr marL="668338" indent="-338138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Broad spectrum of </a:t>
            </a: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machine &amp; beam types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 multi-destination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br>
              <a:rPr lang="en-CH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commissioning &amp; preparation, hysteresis &amp; eddy-currents, scheduling, …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6AF99C9-FEA7-AB09-CBBE-8870C7D689DE}"/>
              </a:ext>
            </a:extLst>
          </p:cNvPr>
          <p:cNvGrpSpPr/>
          <p:nvPr/>
        </p:nvGrpSpPr>
        <p:grpSpPr>
          <a:xfrm>
            <a:off x="655445" y="2695431"/>
            <a:ext cx="8613989" cy="415498"/>
            <a:chOff x="1245313" y="2824458"/>
            <a:chExt cx="8613989" cy="41549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15B2FDB-6F95-F5DB-10F8-D2991A5DDD7B}"/>
                </a:ext>
              </a:extLst>
            </p:cNvPr>
            <p:cNvSpPr txBox="1"/>
            <p:nvPr/>
          </p:nvSpPr>
          <p:spPr>
            <a:xfrm>
              <a:off x="1607167" y="2824458"/>
              <a:ext cx="825213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b="1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Exploit automation &amp; technological advances (ML / AI) where possible</a:t>
              </a:r>
              <a:endParaRPr lang="en-CH" sz="20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Right Arrow 52">
              <a:extLst>
                <a:ext uri="{FF2B5EF4-FFF2-40B4-BE49-F238E27FC236}">
                  <a16:creationId xmlns:a16="http://schemas.microsoft.com/office/drawing/2014/main" id="{8C886522-249B-52A4-F127-96A4D43DD664}"/>
                </a:ext>
              </a:extLst>
            </p:cNvPr>
            <p:cNvSpPr/>
            <p:nvPr/>
          </p:nvSpPr>
          <p:spPr>
            <a:xfrm>
              <a:off x="1245313" y="2884229"/>
              <a:ext cx="334106" cy="295125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BA6A20A5-D2EE-A342-BA5F-99FF877B0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106" y="3588937"/>
            <a:ext cx="9257787" cy="2903663"/>
          </a:xfrm>
          <a:prstGeom prst="rect">
            <a:avLst/>
          </a:prstGeom>
          <a:ln>
            <a:noFill/>
          </a:ln>
          <a:effectLst>
            <a:outerShdw blurRad="292100" dist="139700" dir="2700000" sx="93000" sy="93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634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13640" y="55080"/>
            <a:ext cx="114127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 dirty="0">
                <a:solidFill>
                  <a:srgbClr val="002060"/>
                </a:solidFill>
                <a:latin typeface="Calibri"/>
              </a:rPr>
              <a:t>GeOFF Collaboration</a:t>
            </a:r>
            <a:endParaRPr lang="de-DE" sz="2800" b="1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13640" y="515520"/>
            <a:ext cx="478512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7938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CH" sz="2200" b="0" i="1" strike="noStrike" spc="-1" dirty="0">
                <a:solidFill>
                  <a:srgbClr val="002060"/>
                </a:solidFill>
                <a:latin typeface="Calibri"/>
              </a:rPr>
              <a:t>History &amp; scope</a:t>
            </a:r>
            <a:endParaRPr lang="de-DE" sz="2200" b="0" i="1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C3F32A6-AA0E-4930-BEFB-C6D33C20F70B}" type="slidenum">
              <a:t>3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B41457-82E2-20C0-2229-DB8E08587429}"/>
              </a:ext>
            </a:extLst>
          </p:cNvPr>
          <p:cNvSpPr txBox="1"/>
          <p:nvPr/>
        </p:nvSpPr>
        <p:spPr>
          <a:xfrm>
            <a:off x="507077" y="1417325"/>
            <a:ext cx="6831977" cy="426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  <a:tabLst>
                <a:tab pos="2308225" algn="l"/>
              </a:tabLst>
            </a:pPr>
            <a:r>
              <a:rPr lang="en-CH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</a:t>
            </a:r>
            <a:r>
              <a:rPr lang="en-CH" sz="19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 optimization &amp; drift compensation</a:t>
            </a:r>
            <a:r>
              <a:rPr lang="en-CH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308225" algn="l"/>
                <a:tab pos="4354513" algn="l"/>
              </a:tabLst>
            </a:pPr>
            <a:r>
              <a:rPr lang="en-CH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 in </a:t>
            </a:r>
            <a:r>
              <a:rPr lang="en-CH" sz="19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generic &amp; flexible manner	</a:t>
            </a:r>
            <a:r>
              <a:rPr lang="en-CH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framework</a:t>
            </a:r>
            <a:endParaRPr lang="en-CH" sz="19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Generic Optimization Framework &amp; Frontend </a:t>
            </a:r>
            <a:r>
              <a:rPr lang="en-CH" sz="19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(GeOFF)</a:t>
            </a:r>
          </a:p>
          <a:p>
            <a:pPr marL="742950" lvl="1" indent="-28575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strike="noStrike" spc="-1" dirty="0">
                <a:latin typeface="Calibri"/>
                <a:ea typeface="DejaVu Sans"/>
              </a:rPr>
              <a:t>Python framework </a:t>
            </a:r>
            <a:r>
              <a:rPr lang="en-GB" b="0" strike="noStrike" spc="-1" dirty="0">
                <a:latin typeface="Calibri"/>
                <a:ea typeface="DejaVu Sans"/>
              </a:rPr>
              <a:t>to unify </a:t>
            </a:r>
            <a:r>
              <a:rPr lang="en-GB" b="1" strike="noStrike" spc="-1" dirty="0">
                <a:latin typeface="Calibri"/>
                <a:ea typeface="DejaVu Sans"/>
              </a:rPr>
              <a:t>different optimization approaches</a:t>
            </a:r>
            <a:br>
              <a:rPr lang="en-GB" spc="-1" dirty="0">
                <a:latin typeface="Arial"/>
              </a:rPr>
            </a:br>
            <a:r>
              <a:rPr lang="en-GB" sz="1600" b="0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Classical Black-Box &amp; Bayesian Optimization</a:t>
            </a:r>
            <a:r>
              <a:rPr lang="en-GB" sz="1600" i="1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, </a:t>
            </a:r>
            <a:r>
              <a:rPr lang="en-GB" sz="1600" b="0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Reinforcement Learning</a:t>
            </a:r>
            <a:r>
              <a:rPr lang="en-GB" sz="1600" i="1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, </a:t>
            </a:r>
            <a:r>
              <a:rPr lang="en-GB" sz="1600" b="0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Continuous Optimal Control</a:t>
            </a:r>
            <a:endParaRPr lang="en-CH" sz="1600" b="0" strike="noStrike" spc="-1" dirty="0">
              <a:solidFill>
                <a:schemeClr val="accent1">
                  <a:lumMod val="60000"/>
                  <a:lumOff val="40000"/>
                </a:schemeClr>
              </a:solidFill>
              <a:latin typeface="Calibri"/>
              <a:ea typeface="DejaVu Sans"/>
            </a:endParaRPr>
          </a:p>
          <a:p>
            <a:pPr marL="742950" lvl="1" indent="-28575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CH" b="1" strike="noStrike" spc="-1" dirty="0">
                <a:latin typeface="Calibri"/>
                <a:ea typeface="DejaVu Sans"/>
              </a:rPr>
              <a:t>Standardized interfaces</a:t>
            </a:r>
            <a:r>
              <a:rPr lang="en-CH" b="0" strike="noStrike" spc="-1" dirty="0">
                <a:latin typeface="Calibri"/>
                <a:ea typeface="DejaVu Sans"/>
              </a:rPr>
              <a:t>, </a:t>
            </a:r>
            <a:r>
              <a:rPr lang="en-CH" b="1" strike="noStrike" spc="-1" dirty="0">
                <a:latin typeface="Calibri"/>
                <a:ea typeface="DejaVu Sans"/>
              </a:rPr>
              <a:t>tools</a:t>
            </a:r>
            <a:r>
              <a:rPr lang="en-CH" b="0" strike="noStrike" spc="-1" dirty="0">
                <a:latin typeface="Calibri"/>
                <a:ea typeface="DejaVu Sans"/>
              </a:rPr>
              <a:t> for developers &amp; </a:t>
            </a:r>
            <a:r>
              <a:rPr lang="en-CH" b="1" strike="noStrike" spc="-1" dirty="0">
                <a:latin typeface="Calibri"/>
                <a:ea typeface="DejaVu Sans"/>
              </a:rPr>
              <a:t>docs</a:t>
            </a:r>
          </a:p>
          <a:p>
            <a:pPr marL="742950" lvl="1" indent="-28575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CH" b="1" strike="noStrike" spc="-1" dirty="0">
                <a:latin typeface="Calibri"/>
                <a:ea typeface="DejaVu Sans"/>
              </a:rPr>
              <a:t>GUI application</a:t>
            </a:r>
            <a:r>
              <a:rPr lang="en-CH" b="0" strike="noStrike" spc="-1" dirty="0">
                <a:latin typeface="Calibri"/>
                <a:ea typeface="DejaVu Sans"/>
              </a:rPr>
              <a:t> that wraps everything together</a:t>
            </a:r>
          </a:p>
          <a:p>
            <a:pPr marL="742950" lvl="1" indent="-285750">
              <a:spcAft>
                <a:spcPts val="12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CH" i="1" spc="-1" dirty="0">
                <a:latin typeface="Calibri"/>
                <a:ea typeface="DejaVu Sans"/>
              </a:rPr>
              <a:t>“Facilitate implementation of parameter optimization task with primary focus on problem itself” </a:t>
            </a:r>
            <a:endParaRPr lang="en-CH" b="1" i="1" strike="noStrike" spc="-1" dirty="0">
              <a:latin typeface="Calibri"/>
              <a:ea typeface="DejaVu Sans"/>
            </a:endParaRP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CH" sz="19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Initiated and originally developed at CERN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19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2022</a:t>
            </a:r>
            <a:r>
              <a:rPr lang="en-CH" sz="1900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9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informal, yet effective collaboration with GSI</a:t>
            </a:r>
            <a:br>
              <a:rPr lang="en-CH" sz="19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1600" i="1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AI, optimization algorithm &amp; tools development, knowledge sharing</a:t>
            </a:r>
            <a:endParaRPr lang="en-CH" sz="1900" i="1" spc="-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4FA084-FBF7-4F49-941B-ABDED2DB553C}"/>
              </a:ext>
            </a:extLst>
          </p:cNvPr>
          <p:cNvGrpSpPr/>
          <p:nvPr/>
        </p:nvGrpSpPr>
        <p:grpSpPr>
          <a:xfrm>
            <a:off x="7653910" y="1069633"/>
            <a:ext cx="4282950" cy="2773652"/>
            <a:chOff x="7653910" y="695553"/>
            <a:chExt cx="4282950" cy="2773652"/>
          </a:xfrm>
        </p:grpSpPr>
        <p:pic>
          <p:nvPicPr>
            <p:cNvPr id="5" name="Google Shape;82;p7">
              <a:extLst>
                <a:ext uri="{FF2B5EF4-FFF2-40B4-BE49-F238E27FC236}">
                  <a16:creationId xmlns:a16="http://schemas.microsoft.com/office/drawing/2014/main" id="{B6602882-2127-FB96-CB17-471AAA92C974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7653910" y="695553"/>
              <a:ext cx="4282950" cy="2457065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23D98A-14AD-3C6A-9D32-B032BE7309E0}"/>
                </a:ext>
              </a:extLst>
            </p:cNvPr>
            <p:cNvSpPr txBox="1"/>
            <p:nvPr/>
          </p:nvSpPr>
          <p:spPr>
            <a:xfrm>
              <a:off x="10123928" y="3161428"/>
              <a:ext cx="18129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Example: </a:t>
              </a:r>
              <a:r>
                <a:rPr lang="en-CH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CERN Linac3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8A58F1-BE10-02B4-1110-2224F07FECED}"/>
              </a:ext>
            </a:extLst>
          </p:cNvPr>
          <p:cNvGrpSpPr/>
          <p:nvPr/>
        </p:nvGrpSpPr>
        <p:grpSpPr>
          <a:xfrm>
            <a:off x="7512077" y="4179752"/>
            <a:ext cx="4667276" cy="1944903"/>
            <a:chOff x="7220316" y="3785794"/>
            <a:chExt cx="4929137" cy="205402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1B67E21-F329-D6E6-3D50-BDCFAA4B9C80}"/>
                </a:ext>
              </a:extLst>
            </p:cNvPr>
            <p:cNvGrpSpPr/>
            <p:nvPr/>
          </p:nvGrpSpPr>
          <p:grpSpPr>
            <a:xfrm>
              <a:off x="7220316" y="3785794"/>
              <a:ext cx="4929137" cy="1844525"/>
              <a:chOff x="6824405" y="2999438"/>
              <a:chExt cx="5553529" cy="2078178"/>
            </a:xfrm>
          </p:grpSpPr>
          <p:pic>
            <p:nvPicPr>
              <p:cNvPr id="3" name="Grafik 7">
                <a:extLst>
                  <a:ext uri="{FF2B5EF4-FFF2-40B4-BE49-F238E27FC236}">
                    <a16:creationId xmlns:a16="http://schemas.microsoft.com/office/drawing/2014/main" id="{366F67EF-4F02-E587-C18B-5E8A1F3E76A3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9599315" y="2999438"/>
                <a:ext cx="2778619" cy="2078178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6" name="Grafik 13">
                <a:extLst>
                  <a:ext uri="{FF2B5EF4-FFF2-40B4-BE49-F238E27FC236}">
                    <a16:creationId xmlns:a16="http://schemas.microsoft.com/office/drawing/2014/main" id="{0241AC5F-13C1-DB65-4CC1-EAA8254943DB}"/>
                  </a:ext>
                </a:extLst>
              </p:cNvPr>
              <p:cNvPicPr/>
              <p:nvPr/>
            </p:nvPicPr>
            <p:blipFill>
              <a:blip r:embed="rId5"/>
              <a:stretch/>
            </p:blipFill>
            <p:spPr>
              <a:xfrm>
                <a:off x="6824405" y="2999438"/>
                <a:ext cx="2774911" cy="2075545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6358C8-A048-B5B6-CF75-6C4E605A4687}"/>
                </a:ext>
              </a:extLst>
            </p:cNvPr>
            <p:cNvSpPr txBox="1"/>
            <p:nvPr/>
          </p:nvSpPr>
          <p:spPr>
            <a:xfrm>
              <a:off x="10417473" y="5532040"/>
              <a:ext cx="1618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Example: </a:t>
              </a:r>
              <a:r>
                <a:rPr lang="en-CH" sz="1400" i="1" dirty="0">
                  <a:latin typeface="Calibri" panose="020F0502020204030204" pitchFamily="34" charset="0"/>
                  <a:cs typeface="Calibri" panose="020F0502020204030204" pitchFamily="34" charset="0"/>
                </a:rPr>
                <a:t>GSI SIS18</a:t>
              </a:r>
            </a:p>
          </p:txBody>
        </p:sp>
      </p:grpSp>
      <p:sp>
        <p:nvSpPr>
          <p:cNvPr id="12" name="Right Arrow 20">
            <a:extLst>
              <a:ext uri="{FF2B5EF4-FFF2-40B4-BE49-F238E27FC236}">
                <a16:creationId xmlns:a16="http://schemas.microsoft.com/office/drawing/2014/main" id="{3B9B13BC-EB60-F753-1DE5-BA36616FE717}"/>
              </a:ext>
            </a:extLst>
          </p:cNvPr>
          <p:cNvSpPr/>
          <p:nvPr/>
        </p:nvSpPr>
        <p:spPr>
          <a:xfrm>
            <a:off x="4639635" y="1872184"/>
            <a:ext cx="238680" cy="19687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CH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13640" y="55080"/>
            <a:ext cx="114127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 dirty="0">
                <a:solidFill>
                  <a:srgbClr val="002060"/>
                </a:solidFill>
                <a:latin typeface="Calibri"/>
              </a:rPr>
              <a:t>GeOFF: status &amp; plans</a:t>
            </a:r>
            <a:endParaRPr lang="de-DE" sz="2800" b="1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13640" y="515520"/>
            <a:ext cx="478512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de-DE" sz="2200" b="0" i="1" strike="noStrike" spc="-1" dirty="0">
                <a:solidFill>
                  <a:srgbClr val="002060"/>
                </a:solidFill>
                <a:latin typeface="Calibri"/>
              </a:rPr>
              <a:t>… at CERN &amp; GSI/FAIR</a:t>
            </a:r>
          </a:p>
        </p:txBody>
      </p:sp>
      <p:pic>
        <p:nvPicPr>
          <p:cNvPr id="40" name="Picture 6"/>
          <p:cNvPicPr/>
          <p:nvPr/>
        </p:nvPicPr>
        <p:blipFill>
          <a:blip r:embed="rId2"/>
          <a:stretch/>
        </p:blipFill>
        <p:spPr>
          <a:xfrm>
            <a:off x="6621152" y="4098693"/>
            <a:ext cx="4392717" cy="2026953"/>
          </a:xfrm>
          <a:prstGeom prst="rect">
            <a:avLst/>
          </a:prstGeom>
          <a:ln w="0">
            <a:noFill/>
          </a:ln>
          <a:effectLst>
            <a:outerShdw blurRad="291960" dist="138988" dir="2700000" rotWithShape="0">
              <a:srgbClr val="333333">
                <a:alpha val="65000"/>
              </a:srgbClr>
            </a:outerShdw>
          </a:effectLst>
        </p:spPr>
      </p:pic>
      <p:sp>
        <p:nvSpPr>
          <p:cNvPr id="52" name="TextBox 27"/>
          <p:cNvSpPr/>
          <p:nvPr/>
        </p:nvSpPr>
        <p:spPr>
          <a:xfrm>
            <a:off x="6294089" y="1278713"/>
            <a:ext cx="5564278" cy="25325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Aft>
                <a:spcPts val="400"/>
              </a:spcAft>
              <a:tabLst>
                <a:tab pos="530280" algn="l"/>
                <a:tab pos="3462480" algn="l"/>
              </a:tabLst>
            </a:pPr>
            <a:r>
              <a:rPr lang="en-CH" sz="2000" b="1" spc="-1" dirty="0">
                <a:solidFill>
                  <a:srgbClr val="002060"/>
                </a:solidFill>
                <a:latin typeface="Calibri"/>
                <a:ea typeface="DejaVu Sans"/>
              </a:rPr>
              <a:t>CERN</a:t>
            </a:r>
          </a:p>
          <a:p>
            <a:pPr marL="369888" indent="-254000" defTabSz="91440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530225" algn="l"/>
                <a:tab pos="3462338" algn="l"/>
              </a:tabLst>
            </a:pPr>
            <a:r>
              <a:rPr lang="en-GB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GeOFF one of core products </a:t>
            </a:r>
            <a:r>
              <a:rPr lang="en-GB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DSB section in BE-CSS</a:t>
            </a:r>
          </a:p>
          <a:p>
            <a:pPr marL="858838" lvl="1" indent="-285750">
              <a:spcAft>
                <a:spcPts val="400"/>
              </a:spcAft>
              <a:buSzPct val="70000"/>
              <a:buFont typeface="Courier New" panose="02070309020205020404" pitchFamily="49" charset="0"/>
              <a:buChar char="o"/>
              <a:tabLst>
                <a:tab pos="530225" algn="l"/>
                <a:tab pos="3462338" algn="l"/>
              </a:tabLst>
            </a:pP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GB" sz="1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staff part time for maintenance, improvements, and evolution</a:t>
            </a:r>
            <a:endParaRPr lang="en-CH" sz="1700" b="1" spc="-1" dirty="0"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369888" indent="-254000" defTabSz="91440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530225" algn="l"/>
                <a:tab pos="3462338" algn="l"/>
              </a:tabLst>
            </a:pPr>
            <a:r>
              <a:rPr lang="en-CH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Efficient Particle Accelerators project 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(EPA)</a:t>
            </a:r>
            <a:endParaRPr lang="de-DE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8838" lvl="1" indent="-312738">
              <a:spcAft>
                <a:spcPts val="400"/>
              </a:spcAft>
              <a:buClr>
                <a:srgbClr val="000000"/>
              </a:buClr>
              <a:buSzPct val="70000"/>
              <a:buFont typeface="Courier New" panose="02070309020205020404" pitchFamily="49" charset="0"/>
              <a:buChar char="o"/>
              <a:tabLst>
                <a:tab pos="530225" algn="l"/>
                <a:tab pos="3462338" algn="l"/>
              </a:tabLst>
            </a:pPr>
            <a:r>
              <a:rPr lang="en-CH" sz="1700" b="1" spc="-1" dirty="0">
                <a:solidFill>
                  <a:schemeClr val="dk1"/>
                </a:solidFill>
                <a:latin typeface="Calibri"/>
                <a:ea typeface="DejaVu Sans"/>
              </a:rPr>
              <a:t>Goal: </a:t>
            </a:r>
            <a:r>
              <a:rPr lang="en-CH" sz="1700" spc="-1" dirty="0">
                <a:solidFill>
                  <a:schemeClr val="dk1"/>
                </a:solidFill>
                <a:latin typeface="Calibri"/>
                <a:ea typeface="DejaVu Sans"/>
              </a:rPr>
              <a:t>explore and exploit </a:t>
            </a:r>
            <a:r>
              <a:rPr lang="en-CH" sz="1700" b="1" spc="-1" dirty="0">
                <a:solidFill>
                  <a:schemeClr val="dk1"/>
                </a:solidFill>
                <a:latin typeface="Calibri"/>
                <a:ea typeface="DejaVu Sans"/>
              </a:rPr>
              <a:t>automation &amp; ML/AI </a:t>
            </a:r>
            <a:r>
              <a:rPr lang="en-CH" sz="1700" spc="-1" dirty="0">
                <a:solidFill>
                  <a:schemeClr val="dk1"/>
                </a:solidFill>
                <a:latin typeface="Calibri"/>
                <a:ea typeface="DejaVu Sans"/>
              </a:rPr>
              <a:t>systematically</a:t>
            </a:r>
            <a:r>
              <a:rPr lang="en-CH" sz="1700" b="1" spc="-1" dirty="0">
                <a:solidFill>
                  <a:schemeClr val="dk1"/>
                </a:solidFill>
                <a:latin typeface="Calibri"/>
                <a:ea typeface="DejaVu Sans"/>
              </a:rPr>
              <a:t> across complex</a:t>
            </a:r>
            <a:endParaRPr lang="en-CH" sz="1700" b="1" strike="noStrike" spc="-1" dirty="0">
              <a:solidFill>
                <a:schemeClr val="dk1"/>
              </a:solidFill>
              <a:latin typeface="Calibri"/>
              <a:ea typeface="DejaVu Sans"/>
            </a:endParaRPr>
          </a:p>
          <a:p>
            <a:pPr marL="858838" lvl="1" indent="-312738">
              <a:spcAft>
                <a:spcPts val="400"/>
              </a:spcAft>
              <a:buClr>
                <a:srgbClr val="000000"/>
              </a:buClr>
              <a:buSzPct val="70000"/>
              <a:buFont typeface="Courier New" panose="02070309020205020404" pitchFamily="49" charset="0"/>
              <a:buChar char="o"/>
              <a:tabLst>
                <a:tab pos="530225" algn="l"/>
                <a:tab pos="3462338" algn="l"/>
              </a:tabLst>
            </a:pPr>
            <a: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Approved </a:t>
            </a:r>
            <a:r>
              <a:rPr lang="en-CH" sz="17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in autumn 2023 for a </a:t>
            </a:r>
            <a: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5-year period</a:t>
            </a:r>
            <a:endParaRPr lang="en-CH" sz="1700" b="1" spc="-1" dirty="0">
              <a:solidFill>
                <a:schemeClr val="dk1"/>
              </a:solidFill>
              <a:latin typeface="Calibri"/>
              <a:ea typeface="DejaVu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C3F32A6-AA0E-4930-BEFB-C6D33C20F70B}" type="slidenum">
              <a:t>4</a:t>
            </a:fld>
            <a:endParaRPr/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C86715E5-B220-20F9-50B3-20AB5C5C081C}"/>
              </a:ext>
            </a:extLst>
          </p:cNvPr>
          <p:cNvSpPr/>
          <p:nvPr/>
        </p:nvSpPr>
        <p:spPr>
          <a:xfrm>
            <a:off x="597660" y="1278713"/>
            <a:ext cx="4948374" cy="22504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Aft>
                <a:spcPts val="799"/>
              </a:spcAft>
              <a:buClr>
                <a:srgbClr val="002060"/>
              </a:buClr>
            </a:pPr>
            <a:r>
              <a:rPr lang="en-CH" sz="2000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GSI/FAIR</a:t>
            </a:r>
          </a:p>
          <a:p>
            <a:pPr marL="447675" indent="-285750" defTabSz="914400">
              <a:lnSpc>
                <a:spcPct val="100000"/>
              </a:lnSpc>
              <a:spcAft>
                <a:spcPts val="400"/>
              </a:spcAft>
              <a:buClr>
                <a:schemeClr val="tx1"/>
              </a:buClr>
              <a:buFont typeface="Arial"/>
              <a:buChar char="•"/>
            </a:pPr>
            <a:r>
              <a:rPr lang="en-CH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EURO-LABS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finances </a:t>
            </a:r>
            <a:r>
              <a:rPr lang="en-CH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 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scientific staff member for three years in the Accelerator Physics </a:t>
            </a:r>
            <a:r>
              <a:rPr lang="en-CH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roup</a:t>
            </a:r>
            <a:endParaRPr lang="de-D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7675" indent="-285750" defTabSz="914400">
              <a:lnSpc>
                <a:spcPct val="100000"/>
              </a:lnSpc>
              <a:spcAft>
                <a:spcPts val="400"/>
              </a:spcAft>
              <a:buClr>
                <a:schemeClr val="tx1"/>
              </a:buClr>
              <a:buFont typeface="Arial"/>
              <a:buChar char="•"/>
            </a:pPr>
            <a:r>
              <a:rPr lang="en-CH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Maintenance and co-development of GeOFF</a:t>
            </a:r>
          </a:p>
          <a:p>
            <a:pPr marL="447675" indent="-285750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CH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Participation of s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everal </a:t>
            </a:r>
            <a:r>
              <a:rPr lang="en-CH" b="1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Master / PhD students </a:t>
            </a:r>
            <a:r>
              <a:rPr lang="en-CH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from TU Darmstadt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C11977F-169E-1BD5-F137-8236D796610C}"/>
              </a:ext>
            </a:extLst>
          </p:cNvPr>
          <p:cNvGrpSpPr/>
          <p:nvPr/>
        </p:nvGrpSpPr>
        <p:grpSpPr>
          <a:xfrm>
            <a:off x="9606869" y="4593700"/>
            <a:ext cx="2251498" cy="477548"/>
            <a:chOff x="9891424" y="4171458"/>
            <a:chExt cx="2251498" cy="4775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45789E0-A162-9C12-4F5B-7089D42F6D52}"/>
                </a:ext>
              </a:extLst>
            </p:cNvPr>
            <p:cNvGrpSpPr/>
            <p:nvPr/>
          </p:nvGrpSpPr>
          <p:grpSpPr>
            <a:xfrm>
              <a:off x="9891424" y="4171458"/>
              <a:ext cx="2251498" cy="477548"/>
              <a:chOff x="3879801" y="4107207"/>
              <a:chExt cx="2468862" cy="523652"/>
            </a:xfrm>
          </p:grpSpPr>
          <p:sp>
            <p:nvSpPr>
              <p:cNvPr id="44" name="Rectangle 7"/>
              <p:cNvSpPr/>
              <p:nvPr/>
            </p:nvSpPr>
            <p:spPr>
              <a:xfrm>
                <a:off x="3879801" y="4107207"/>
                <a:ext cx="1542836" cy="523652"/>
              </a:xfrm>
              <a:prstGeom prst="rect">
                <a:avLst/>
              </a:prstGeom>
              <a:solidFill>
                <a:srgbClr val="0076BB">
                  <a:alpha val="29000"/>
                </a:srgbClr>
              </a:solidFill>
              <a:ln w="126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</a:pPr>
                <a:endParaRPr lang="en-CH" sz="1800" b="0" strike="noStrike" spc="-1" dirty="0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E8A451-B017-56A6-9275-9750F464B954}"/>
                  </a:ext>
                </a:extLst>
              </p:cNvPr>
              <p:cNvSpPr txBox="1"/>
              <p:nvPr/>
            </p:nvSpPr>
            <p:spPr>
              <a:xfrm>
                <a:off x="5601343" y="4160690"/>
                <a:ext cx="7473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GeOFF</a:t>
                </a: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C2D9F19-66CE-58DB-3E6A-2E36720FC3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155332" y="4386534"/>
              <a:ext cx="310040" cy="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765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5D7500-9CAE-3B5A-469A-AA0A9A425910}"/>
              </a:ext>
            </a:extLst>
          </p:cNvPr>
          <p:cNvSpPr/>
          <p:nvPr/>
        </p:nvSpPr>
        <p:spPr>
          <a:xfrm>
            <a:off x="530086" y="4014162"/>
            <a:ext cx="4900655" cy="21683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750" indent="-285750" defTabSz="914400">
              <a:lnSpc>
                <a:spcPct val="100000"/>
              </a:lnSpc>
              <a:spcAft>
                <a:spcPts val="799"/>
              </a:spcAft>
              <a:buClr>
                <a:srgbClr val="002060"/>
              </a:buClr>
              <a:buFont typeface="Arial"/>
              <a:buChar char="•"/>
            </a:pP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November 2023: </a:t>
            </a:r>
            <a:r>
              <a:rPr lang="en-GB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successful optimization</a:t>
            </a: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runs using GeOFF at </a:t>
            </a:r>
            <a:r>
              <a:rPr lang="en-GB" b="1" strike="noStrike" spc="-1" dirty="0">
                <a:solidFill>
                  <a:srgbClr val="0070C0"/>
                </a:solidFill>
                <a:latin typeface="Calibri"/>
                <a:ea typeface="DejaVu Sans"/>
              </a:rPr>
              <a:t>TK</a:t>
            </a: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, </a:t>
            </a:r>
            <a:r>
              <a:rPr lang="en-GB" b="1" strike="noStrike" spc="-1" dirty="0">
                <a:solidFill>
                  <a:srgbClr val="FFC000"/>
                </a:solidFill>
                <a:latin typeface="Calibri"/>
                <a:ea typeface="DejaVu Sans"/>
              </a:rPr>
              <a:t>SIS18</a:t>
            </a:r>
            <a:r>
              <a:rPr lang="en-GB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&amp; </a:t>
            </a:r>
            <a:r>
              <a:rPr lang="en-GB" b="1" strike="noStrike" spc="-1" dirty="0">
                <a:solidFill>
                  <a:srgbClr val="00B050"/>
                </a:solidFill>
                <a:latin typeface="Calibri"/>
                <a:ea typeface="DejaVu Sans"/>
              </a:rPr>
              <a:t>FRS</a:t>
            </a:r>
          </a:p>
          <a:p>
            <a:pPr marL="288925" indent="-288925"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CH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of </a:t>
            </a:r>
            <a:r>
              <a:rPr lang="en-CH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 Bridge</a:t>
            </a:r>
            <a:r>
              <a:rPr lang="en-CH" spc="-1" dirty="0">
                <a:latin typeface="Calibri" panose="020F0502020204030204" pitchFamily="34" charset="0"/>
                <a:cs typeface="Calibri" panose="020F0502020204030204" pitchFamily="34" charset="0"/>
              </a:rPr>
              <a:t> to access LSA &amp; FESA via Python</a:t>
            </a:r>
          </a:p>
          <a:p>
            <a:pPr marL="288925" indent="-288925">
              <a:spcAft>
                <a:spcPts val="201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Investigation of safe deployment of </a:t>
            </a:r>
            <a:r>
              <a:rPr lang="en-GB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 applications</a:t>
            </a:r>
            <a:r>
              <a:rPr lang="en-GB" spc="-1" dirty="0">
                <a:latin typeface="Calibri" panose="020F0502020204030204" pitchFamily="34" charset="0"/>
                <a:cs typeface="Calibri" panose="020F0502020204030204" pitchFamily="34" charset="0"/>
              </a:rPr>
              <a:t> in control room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700" i="1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 for the FAIR Mini-MAC controls review</a:t>
            </a:r>
            <a:endParaRPr lang="de-DE" sz="1700" i="1" spc="-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E24D976F-95E5-BBD1-DBB5-59CBDA79601F}"/>
              </a:ext>
            </a:extLst>
          </p:cNvPr>
          <p:cNvSpPr txBox="1">
            <a:spLocks/>
          </p:cNvSpPr>
          <p:nvPr/>
        </p:nvSpPr>
        <p:spPr>
          <a:xfrm>
            <a:off x="413640" y="55080"/>
            <a:ext cx="114127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</a:tabLst>
            </a:pPr>
            <a:r>
              <a:rPr lang="en-CH" sz="2800" b="1" spc="-1">
                <a:solidFill>
                  <a:srgbClr val="002060"/>
                </a:solidFill>
                <a:latin typeface="Calibri"/>
              </a:rPr>
              <a:t>GeOFF: status &amp; plans</a:t>
            </a:r>
            <a:endParaRPr lang="de-DE" sz="2800" b="1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2" name="PlaceHolder 2">
            <a:extLst>
              <a:ext uri="{FF2B5EF4-FFF2-40B4-BE49-F238E27FC236}">
                <a16:creationId xmlns:a16="http://schemas.microsoft.com/office/drawing/2014/main" id="{198767A8-D267-05B6-58D0-B76F293CD5D7}"/>
              </a:ext>
            </a:extLst>
          </p:cNvPr>
          <p:cNvSpPr txBox="1">
            <a:spLocks/>
          </p:cNvSpPr>
          <p:nvPr/>
        </p:nvSpPr>
        <p:spPr>
          <a:xfrm>
            <a:off x="413640" y="515520"/>
            <a:ext cx="478512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5" indent="0">
              <a:spcBef>
                <a:spcPts val="1001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de-DE" sz="2200" i="1" spc="-1">
                <a:solidFill>
                  <a:srgbClr val="002060"/>
                </a:solidFill>
                <a:latin typeface="Calibri"/>
              </a:rPr>
              <a:t>… at CERN &amp; GSI/FAIR</a:t>
            </a:r>
            <a:endParaRPr lang="de-DE" sz="2200" i="1" spc="-1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13" name="Picture 150">
            <a:extLst>
              <a:ext uri="{FF2B5EF4-FFF2-40B4-BE49-F238E27FC236}">
                <a16:creationId xmlns:a16="http://schemas.microsoft.com/office/drawing/2014/main" id="{4BFF95AC-D395-AC40-AD36-D954FD90C27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264403" y="1813736"/>
            <a:ext cx="5664080" cy="1774021"/>
          </a:xfrm>
          <a:prstGeom prst="rect">
            <a:avLst/>
          </a:prstGeom>
          <a:ln w="0">
            <a:noFill/>
          </a:ln>
        </p:spPr>
      </p:pic>
      <p:pic>
        <p:nvPicPr>
          <p:cNvPr id="14" name="Picture 151">
            <a:extLst>
              <a:ext uri="{FF2B5EF4-FFF2-40B4-BE49-F238E27FC236}">
                <a16:creationId xmlns:a16="http://schemas.microsoft.com/office/drawing/2014/main" id="{5AF3DC31-4A15-0DAD-0ABC-B75BC5A31F7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264403" y="1813736"/>
            <a:ext cx="5664080" cy="1774021"/>
          </a:xfrm>
          <a:prstGeom prst="rect">
            <a:avLst/>
          </a:prstGeom>
          <a:ln w="0">
            <a:noFill/>
          </a:ln>
        </p:spPr>
      </p:pic>
      <p:pic>
        <p:nvPicPr>
          <p:cNvPr id="15" name="Picture 23">
            <a:extLst>
              <a:ext uri="{FF2B5EF4-FFF2-40B4-BE49-F238E27FC236}">
                <a16:creationId xmlns:a16="http://schemas.microsoft.com/office/drawing/2014/main" id="{A5441BC3-B3AE-B9F0-E5BF-95514840CB5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968125" y="1378704"/>
            <a:ext cx="2652562" cy="379171"/>
          </a:xfrm>
          <a:prstGeom prst="rect">
            <a:avLst/>
          </a:prstGeom>
          <a:ln w="0">
            <a:noFill/>
          </a:ln>
        </p:spPr>
      </p:pic>
      <p:sp>
        <p:nvSpPr>
          <p:cNvPr id="16" name="TextBox 2">
            <a:extLst>
              <a:ext uri="{FF2B5EF4-FFF2-40B4-BE49-F238E27FC236}">
                <a16:creationId xmlns:a16="http://schemas.microsoft.com/office/drawing/2014/main" id="{ACB4CDFC-2CD3-9BCA-C334-3C3D37CE8950}"/>
              </a:ext>
            </a:extLst>
          </p:cNvPr>
          <p:cNvSpPr/>
          <p:nvPr/>
        </p:nvSpPr>
        <p:spPr>
          <a:xfrm>
            <a:off x="6194815" y="4160014"/>
            <a:ext cx="5588740" cy="19529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spcAft>
                <a:spcPts val="300"/>
              </a:spcAft>
              <a:buClr>
                <a:srgbClr val="002060"/>
              </a:buClr>
              <a:buFont typeface="Arial"/>
              <a:buChar char="•"/>
            </a:pPr>
            <a:r>
              <a:rPr lang="en-CH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GeOFF </a:t>
            </a:r>
            <a:r>
              <a:rPr lang="en-CH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since LS2 </a:t>
            </a:r>
            <a:r>
              <a:rPr lang="en-CH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main optimization framework</a:t>
            </a:r>
            <a:r>
              <a:rPr lang="en-CH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in use</a:t>
            </a:r>
            <a:br>
              <a:rPr lang="en-CH" b="0" strike="noStrike" spc="-1" dirty="0">
                <a:solidFill>
                  <a:srgbClr val="002060"/>
                </a:solidFill>
                <a:latin typeface="Calibri"/>
                <a:ea typeface="DejaVu Sans"/>
              </a:rPr>
            </a:br>
            <a:r>
              <a:rPr lang="en-CH" sz="1700" i="1" spc="-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</a:rPr>
              <a:t>beam commissioning &amp; day-to-day operation, further auto-pilots under development</a:t>
            </a:r>
            <a:endParaRPr lang="de-DE" sz="17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spcAft>
                <a:spcPts val="300"/>
              </a:spcAft>
              <a:buClr>
                <a:srgbClr val="002060"/>
              </a:buClr>
              <a:buFont typeface="Arial"/>
              <a:buChar char="•"/>
              <a:tabLst>
                <a:tab pos="798480" algn="l"/>
                <a:tab pos="3191040" algn="l"/>
                <a:tab pos="5862600" algn="l"/>
                <a:tab pos="8175600" algn="l"/>
              </a:tabLst>
            </a:pPr>
            <a:r>
              <a:rPr lang="en-CH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Trend</a:t>
            </a:r>
            <a:r>
              <a:rPr lang="en-CH" b="1" spc="-1" dirty="0">
                <a:solidFill>
                  <a:srgbClr val="002060"/>
                </a:solidFill>
                <a:latin typeface="Calibri"/>
                <a:ea typeface="DejaVu Sans"/>
              </a:rPr>
              <a:t> from on-demand to </a:t>
            </a:r>
            <a:r>
              <a:rPr lang="en-CH" sz="1700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continuous control</a:t>
            </a:r>
            <a:b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</a:br>
            <a:r>
              <a:rPr lang="en-CH" sz="17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Ported GeOFF concept to server</a:t>
            </a:r>
            <a:r>
              <a:rPr lang="en-CH" sz="1700" dirty="0"/>
              <a:t>: </a:t>
            </a:r>
            <a: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UCAP</a:t>
            </a:r>
            <a:r>
              <a:rPr lang="en-CH" sz="1700" b="1" strike="noStrike" spc="-1" baseline="30000" dirty="0">
                <a:solidFill>
                  <a:schemeClr val="dk1"/>
                </a:solidFill>
                <a:latin typeface="Calibri"/>
                <a:ea typeface="DejaVu Sans"/>
              </a:rPr>
              <a:t>*</a:t>
            </a:r>
            <a: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r>
              <a:rPr lang="en-CH" sz="17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infrastructure with </a:t>
            </a:r>
            <a:r>
              <a:rPr lang="en-CH" sz="1700" b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Python &amp; GPU </a:t>
            </a:r>
            <a:r>
              <a:rPr lang="en-CH" sz="1700" b="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support is </a:t>
            </a:r>
            <a:r>
              <a:rPr lang="en-CH" sz="1700" strike="noStrike" spc="-1" dirty="0">
                <a:solidFill>
                  <a:schemeClr val="dk1"/>
                </a:solidFill>
                <a:latin typeface="Calibri"/>
                <a:ea typeface="DejaVu Sans"/>
              </a:rPr>
              <a:t>key</a:t>
            </a:r>
            <a:endParaRPr lang="de-DE" sz="170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400"/>
              </a:spcAft>
              <a:tabLst>
                <a:tab pos="261938" algn="l"/>
                <a:tab pos="352425" algn="l"/>
                <a:tab pos="796925" algn="l"/>
                <a:tab pos="3190875" algn="l"/>
                <a:tab pos="5861050" algn="l"/>
                <a:tab pos="8174038" algn="l"/>
              </a:tabLst>
            </a:pPr>
            <a:r>
              <a:rPr lang="en-CH" sz="1200" b="0" i="1" strike="noStrike" spc="-1" baseline="30000" dirty="0">
                <a:solidFill>
                  <a:schemeClr val="dk1"/>
                </a:solidFill>
                <a:latin typeface="Calibri"/>
                <a:ea typeface="DejaVu Sans"/>
              </a:rPr>
              <a:t>	*	</a:t>
            </a:r>
            <a:r>
              <a:rPr lang="en-CH" sz="1200" b="0" i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Unified Controls Acquisition and Processing:</a:t>
            </a:r>
            <a:r>
              <a:rPr lang="en-CH" sz="1200" i="1" spc="-1" dirty="0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r>
              <a:rPr lang="en-CH" sz="1200" b="0" i="1" strike="noStrike" spc="-1" dirty="0">
                <a:solidFill>
                  <a:schemeClr val="dk1"/>
                </a:solidFill>
                <a:latin typeface="Calibri"/>
                <a:ea typeface="DejaVu Sans"/>
              </a:rPr>
              <a:t>data processing pipelines on server</a:t>
            </a:r>
            <a:endParaRPr lang="de-DE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DFFC64-D138-7365-EDCF-C06B36351E26}"/>
              </a:ext>
            </a:extLst>
          </p:cNvPr>
          <p:cNvGrpSpPr/>
          <p:nvPr/>
        </p:nvGrpSpPr>
        <p:grpSpPr>
          <a:xfrm>
            <a:off x="571313" y="1073160"/>
            <a:ext cx="3918121" cy="2760296"/>
            <a:chOff x="571313" y="1073160"/>
            <a:chExt cx="3918121" cy="276029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B3B1007-C2B7-C03B-8DC4-946599B72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6909" y="1197360"/>
              <a:ext cx="3302525" cy="263609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7CFDE88-9433-7E35-86ED-42D5EAE2E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313" y="1073160"/>
              <a:ext cx="770695" cy="560145"/>
            </a:xfrm>
            <a:prstGeom prst="rect">
              <a:avLst/>
            </a:prstGeom>
          </p:spPr>
        </p:pic>
      </p:grpSp>
      <p:pic>
        <p:nvPicPr>
          <p:cNvPr id="19" name="Picture 16">
            <a:extLst>
              <a:ext uri="{FF2B5EF4-FFF2-40B4-BE49-F238E27FC236}">
                <a16:creationId xmlns:a16="http://schemas.microsoft.com/office/drawing/2014/main" id="{81BEE421-813F-7BB0-D057-41E347AFBB49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5948335" y="1106752"/>
            <a:ext cx="492959" cy="492959"/>
          </a:xfrm>
          <a:prstGeom prst="rect">
            <a:avLst/>
          </a:prstGeom>
          <a:ln w="0">
            <a:noFill/>
          </a:ln>
        </p:spPr>
      </p:pic>
      <p:sp>
        <p:nvSpPr>
          <p:cNvPr id="20" name="PlaceHolder 3">
            <a:extLst>
              <a:ext uri="{FF2B5EF4-FFF2-40B4-BE49-F238E27FC236}">
                <a16:creationId xmlns:a16="http://schemas.microsoft.com/office/drawing/2014/main" id="{B7B4608C-3DE4-03B5-1AD0-450A53812D62}"/>
              </a:ext>
            </a:extLst>
          </p:cNvPr>
          <p:cNvSpPr>
            <a:spLocks noGrp="1"/>
          </p:cNvSpPr>
          <p:nvPr>
            <p:ph type="sldNum" idx="5"/>
          </p:nvPr>
        </p:nvSpPr>
        <p:spPr>
          <a:xfrm>
            <a:off x="9083880" y="6492600"/>
            <a:ext cx="2742480" cy="364320"/>
          </a:xfrm>
        </p:spPr>
        <p:txBody>
          <a:bodyPr/>
          <a:lstStyle/>
          <a:p>
            <a:fld id="{AC3F32A6-AA0E-4930-BEFB-C6D33C20F70B}" type="slidenum"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063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175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200" b="0" i="1" strike="noStrike" spc="-1" dirty="0">
                <a:solidFill>
                  <a:srgbClr val="002060"/>
                </a:solidFill>
                <a:latin typeface="Calibri"/>
              </a:rPr>
              <a:t>Custom algorithms, upgrades, and maintenance</a:t>
            </a:r>
            <a:endParaRPr lang="de-DE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trike="noStrike" spc="-1" dirty="0">
                <a:solidFill>
                  <a:srgbClr val="002060"/>
                </a:solidFill>
                <a:latin typeface="Calibri"/>
              </a:rPr>
              <a:t>GeOFF: </a:t>
            </a:r>
            <a:r>
              <a:rPr lang="en-CH" sz="2800" strike="noStrike" spc="-1" dirty="0">
                <a:solidFill>
                  <a:srgbClr val="002060"/>
                </a:solidFill>
                <a:latin typeface="Calibri"/>
              </a:rPr>
              <a:t>recent </a:t>
            </a:r>
            <a:r>
              <a:rPr lang="en-CH" sz="2800" spc="-1" dirty="0">
                <a:solidFill>
                  <a:srgbClr val="002060"/>
                </a:solidFill>
                <a:latin typeface="Calibri"/>
              </a:rPr>
              <a:t>d</a:t>
            </a:r>
            <a:r>
              <a:rPr lang="en-CH" sz="2800" strike="noStrike" spc="-1" dirty="0">
                <a:solidFill>
                  <a:srgbClr val="002060"/>
                </a:solidFill>
                <a:latin typeface="Calibri"/>
              </a:rPr>
              <a:t>evelopments</a:t>
            </a:r>
            <a:endParaRPr lang="de-DE" sz="2800" strike="noStrike" spc="-1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91" name="Picture 10"/>
          <p:cNvPicPr/>
          <p:nvPr/>
        </p:nvPicPr>
        <p:blipFill>
          <a:blip r:embed="rId3"/>
          <a:stretch/>
        </p:blipFill>
        <p:spPr>
          <a:xfrm>
            <a:off x="7865317" y="1105962"/>
            <a:ext cx="4092480" cy="2400840"/>
          </a:xfrm>
          <a:prstGeom prst="rect">
            <a:avLst/>
          </a:prstGeom>
          <a:ln w="0">
            <a:noFill/>
          </a:ln>
        </p:spPr>
      </p:pic>
      <p:grpSp>
        <p:nvGrpSpPr>
          <p:cNvPr id="92" name="Group 18"/>
          <p:cNvGrpSpPr/>
          <p:nvPr/>
        </p:nvGrpSpPr>
        <p:grpSpPr>
          <a:xfrm>
            <a:off x="9263917" y="3065442"/>
            <a:ext cx="2361960" cy="834480"/>
            <a:chOff x="9228600" y="2253600"/>
            <a:chExt cx="2361960" cy="834480"/>
          </a:xfrm>
        </p:grpSpPr>
        <p:pic>
          <p:nvPicPr>
            <p:cNvPr id="93" name="Picture 6"/>
            <p:cNvPicPr/>
            <p:nvPr/>
          </p:nvPicPr>
          <p:blipFill>
            <a:blip r:embed="rId4"/>
            <a:stretch/>
          </p:blipFill>
          <p:spPr>
            <a:xfrm>
              <a:off x="9228600" y="2253600"/>
              <a:ext cx="1344960" cy="7023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4" name="Picture 15"/>
            <p:cNvPicPr/>
            <p:nvPr/>
          </p:nvPicPr>
          <p:blipFill>
            <a:blip r:embed="rId5"/>
            <a:stretch/>
          </p:blipFill>
          <p:spPr>
            <a:xfrm>
              <a:off x="10621800" y="2451600"/>
              <a:ext cx="968760" cy="636480"/>
            </a:xfrm>
            <a:prstGeom prst="rect">
              <a:avLst/>
            </a:prstGeom>
            <a:ln w="0">
              <a:noFill/>
            </a:ln>
            <a:effectLst>
              <a:glow rad="63360">
                <a:srgbClr val="319DFF">
                  <a:alpha val="40000"/>
                </a:srgbClr>
              </a:glow>
            </a:effectLst>
          </p:spPr>
        </p:pic>
        <p:sp>
          <p:nvSpPr>
            <p:cNvPr id="95" name="Rectangle 17"/>
            <p:cNvSpPr/>
            <p:nvPr/>
          </p:nvSpPr>
          <p:spPr>
            <a:xfrm>
              <a:off x="9679320" y="2432880"/>
              <a:ext cx="794520" cy="94680"/>
            </a:xfrm>
            <a:prstGeom prst="rect">
              <a:avLst/>
            </a:prstGeom>
            <a:solidFill>
              <a:srgbClr val="0096FF">
                <a:alpha val="41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96" name="Group 23"/>
          <p:cNvGrpSpPr/>
          <p:nvPr/>
        </p:nvGrpSpPr>
        <p:grpSpPr>
          <a:xfrm>
            <a:off x="6850117" y="3025842"/>
            <a:ext cx="1665360" cy="618120"/>
            <a:chOff x="6814800" y="2214000"/>
            <a:chExt cx="1665360" cy="618120"/>
          </a:xfrm>
        </p:grpSpPr>
        <p:pic>
          <p:nvPicPr>
            <p:cNvPr id="97" name="Picture 5"/>
            <p:cNvPicPr/>
            <p:nvPr/>
          </p:nvPicPr>
          <p:blipFill>
            <a:blip r:embed="rId6"/>
            <a:stretch/>
          </p:blipFill>
          <p:spPr>
            <a:xfrm>
              <a:off x="6814800" y="2214000"/>
              <a:ext cx="942480" cy="618120"/>
            </a:xfrm>
            <a:prstGeom prst="rect">
              <a:avLst/>
            </a:prstGeom>
            <a:ln w="0">
              <a:noFill/>
            </a:ln>
            <a:effectLst>
              <a:glow rad="63360">
                <a:srgbClr val="68D321">
                  <a:alpha val="40000"/>
                </a:srgbClr>
              </a:glow>
            </a:effectLst>
          </p:spPr>
        </p:pic>
        <p:sp>
          <p:nvSpPr>
            <p:cNvPr id="98" name="Rectangle 14"/>
            <p:cNvSpPr/>
            <p:nvPr/>
          </p:nvSpPr>
          <p:spPr>
            <a:xfrm>
              <a:off x="7844400" y="2229840"/>
              <a:ext cx="635760" cy="210240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53000"/>
              </a:scheme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CH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99" name="TextBox 28"/>
          <p:cNvSpPr/>
          <p:nvPr/>
        </p:nvSpPr>
        <p:spPr>
          <a:xfrm>
            <a:off x="538559" y="1155477"/>
            <a:ext cx="6835508" cy="21222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 defTabSz="914400">
              <a:lnSpc>
                <a:spcPct val="100000"/>
              </a:lnSpc>
              <a:spcAft>
                <a:spcPts val="400"/>
              </a:spcAft>
              <a:buClr>
                <a:srgbClr val="002060"/>
              </a:buClr>
              <a:buFont typeface="Arial"/>
              <a:buChar char="•"/>
            </a:pPr>
            <a:r>
              <a:rPr lang="en-US" sz="1900" b="1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Features &amp; a</a:t>
            </a:r>
            <a:r>
              <a:rPr lang="en-US" sz="19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lgorithms</a:t>
            </a:r>
            <a:endParaRPr lang="de-DE" sz="19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71400" lvl="1" indent="-287280" defTabSz="914400">
              <a:lnSpc>
                <a:spcPct val="100000"/>
              </a:lnSpc>
              <a:spcAft>
                <a:spcPts val="400"/>
              </a:spcAft>
              <a:buClr>
                <a:srgbClr val="000000"/>
              </a:buClr>
              <a:buSzPct val="70000"/>
              <a:buFont typeface="Courier New" panose="02070309020205020404" pitchFamily="49" charset="0"/>
              <a:buChar char="o"/>
              <a:tabLst>
                <a:tab pos="395280" algn="l"/>
              </a:tabLst>
            </a:pPr>
            <a:r>
              <a:rPr lang="en-CH" sz="1800" b="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Optimization tasks can have </a:t>
            </a:r>
            <a:r>
              <a:rPr lang="en-CH" sz="1800" b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custom configurable algorithms</a:t>
            </a:r>
            <a:br>
              <a:rPr lang="de-D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i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CH" sz="1600" i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.g.: model-based controller with prior knowledge</a:t>
            </a:r>
            <a:endParaRPr lang="de-DE" sz="1600" i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71400" lvl="1" indent="-287280">
              <a:spcAft>
                <a:spcPts val="400"/>
              </a:spcAft>
              <a:buClr>
                <a:srgbClr val="000000"/>
              </a:buClr>
              <a:buSzPct val="70000"/>
              <a:buFont typeface="Courier New" panose="02070309020205020404" pitchFamily="49" charset="0"/>
              <a:buChar char="o"/>
              <a:tabLst>
                <a:tab pos="395280" algn="l"/>
              </a:tabLst>
            </a:pPr>
            <a:r>
              <a:rPr lang="en-CH" sz="1800" b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GSI: </a:t>
            </a:r>
            <a:r>
              <a:rPr lang="en-CH" sz="1800" b="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preparing proof-of-concept of </a:t>
            </a:r>
            <a:r>
              <a:rPr lang="en-CH" sz="1800" b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Multi-Objective Bayesian Optimization </a:t>
            </a:r>
            <a:r>
              <a:rPr lang="en-CH" sz="18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(BO)</a:t>
            </a:r>
            <a:endParaRPr lang="en-CH" sz="1600" b="0" i="1" strike="noStrike" spc="-1" dirty="0">
              <a:solidFill>
                <a:schemeClr val="dk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671400" lvl="1" indent="-287280">
              <a:spcAft>
                <a:spcPts val="600"/>
              </a:spcAft>
              <a:buClr>
                <a:srgbClr val="000000"/>
              </a:buClr>
              <a:buSzPct val="70000"/>
              <a:buFont typeface="Courier New" panose="02070309020205020404" pitchFamily="49" charset="0"/>
              <a:buChar char="o"/>
              <a:tabLst>
                <a:tab pos="395280" algn="l"/>
              </a:tabLst>
            </a:pPr>
            <a:r>
              <a:rPr lang="en-CH" sz="1800" b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CERN: </a:t>
            </a:r>
            <a:r>
              <a:rPr lang="en-CH" sz="180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resonance compensation </a:t>
            </a:r>
            <a:r>
              <a:rPr lang="en-CH" sz="1800" b="0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with </a:t>
            </a:r>
            <a:r>
              <a:rPr lang="en-CH" sz="1800" b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pre-conditioned BO </a:t>
            </a:r>
            <a:r>
              <a:rPr lang="en-CH" sz="1600" i="1" strike="noStrike" spc="-1" dirty="0">
                <a:solidFill>
                  <a:schemeClr val="dk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ongoing tests at PSB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985AA0-2FFC-15BF-10BD-659DF412251C}"/>
              </a:ext>
            </a:extLst>
          </p:cNvPr>
          <p:cNvGrpSpPr/>
          <p:nvPr/>
        </p:nvGrpSpPr>
        <p:grpSpPr>
          <a:xfrm>
            <a:off x="538560" y="3953103"/>
            <a:ext cx="11228858" cy="2373555"/>
            <a:chOff x="538560" y="3953103"/>
            <a:chExt cx="11228858" cy="2373555"/>
          </a:xfrm>
        </p:grpSpPr>
        <p:sp>
          <p:nvSpPr>
            <p:cNvPr id="100" name="TextBox 31"/>
            <p:cNvSpPr/>
            <p:nvPr/>
          </p:nvSpPr>
          <p:spPr>
            <a:xfrm>
              <a:off x="538560" y="3953103"/>
              <a:ext cx="6276240" cy="237355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285840" indent="-285840" defTabSz="914400">
                <a:lnSpc>
                  <a:spcPct val="100000"/>
                </a:lnSpc>
                <a:spcAft>
                  <a:spcPts val="201"/>
                </a:spcAft>
                <a:buClr>
                  <a:srgbClr val="002060"/>
                </a:buClr>
                <a:buFont typeface="Arial"/>
                <a:buChar char="•"/>
              </a:pPr>
              <a:r>
                <a:rPr lang="en-US" sz="1900" b="1" strike="noStrike" spc="-1" dirty="0">
                  <a:solidFill>
                    <a:srgbClr val="002060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Upgrades and maintenance</a:t>
              </a:r>
              <a:endParaRPr lang="de-DE" sz="19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671400" lvl="1" indent="-287280" defTabSz="914400">
                <a:lnSpc>
                  <a:spcPct val="100000"/>
                </a:lnSpc>
                <a:spcAft>
                  <a:spcPts val="201"/>
                </a:spcAft>
                <a:buClr>
                  <a:srgbClr val="000000"/>
                </a:buClr>
                <a:buSzPct val="70000"/>
                <a:buFont typeface="Courier New" panose="02070309020205020404" pitchFamily="49" charset="0"/>
                <a:buChar char="o"/>
                <a:tabLst>
                  <a:tab pos="395280" algn="l"/>
                </a:tabLst>
              </a:pPr>
              <a:r>
                <a:rPr lang="en-CH" sz="18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Repayment of technical debt by </a:t>
              </a:r>
              <a:r>
                <a:rPr lang="en-CH" sz="1800" b="1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upgrading</a:t>
              </a:r>
              <a:r>
                <a:rPr lang="en-CH" sz="18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 dependencies, adjusting all interfaces and </a:t>
              </a:r>
              <a:r>
                <a:rPr lang="en-CH" sz="1800" b="1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fixing bugs</a:t>
              </a:r>
              <a:endParaRPr lang="de-DE" sz="18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092200" lvl="4" indent="-285750">
                <a:spcAft>
                  <a:spcPts val="201"/>
                </a:spcAft>
                <a:buClr>
                  <a:srgbClr val="000000"/>
                </a:buClr>
                <a:buSzPct val="50000"/>
                <a:buFont typeface="Wingdings" pitchFamily="2" charset="2"/>
                <a:buChar char="§"/>
                <a:tabLst>
                  <a:tab pos="393700" algn="l"/>
                  <a:tab pos="1062038" algn="l"/>
                </a:tabLst>
              </a:pPr>
              <a:r>
                <a:rPr lang="en-CH" sz="17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GeOFF is heavily based on </a:t>
              </a:r>
              <a:r>
                <a:rPr lang="en-CH" sz="1700" b="1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OpenAI Gym</a:t>
              </a:r>
              <a:endParaRPr lang="de-DE" sz="17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092200" lvl="4" indent="-285750">
                <a:spcAft>
                  <a:spcPts val="201"/>
                </a:spcAft>
                <a:buClr>
                  <a:srgbClr val="000000"/>
                </a:buClr>
                <a:buSzPct val="50000"/>
                <a:buFont typeface="Wingdings" pitchFamily="2" charset="2"/>
                <a:buChar char="§"/>
                <a:tabLst>
                  <a:tab pos="393700" algn="l"/>
                  <a:tab pos="1062038" algn="l"/>
                </a:tabLst>
              </a:pPr>
              <a:r>
                <a:rPr lang="en-CH" sz="17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OpenAI ceased development:</a:t>
              </a:r>
              <a:br>
                <a:rPr lang="en-CH" sz="17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</a:br>
              <a:r>
                <a:rPr lang="en-CH" sz="17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Farama Foundation took it over as </a:t>
              </a:r>
              <a:r>
                <a:rPr lang="en-CH" sz="1700" b="1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Gymnasium</a:t>
              </a:r>
              <a:endParaRPr lang="de-DE" sz="17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092200" lvl="4" indent="-285750">
                <a:spcAft>
                  <a:spcPts val="201"/>
                </a:spcAft>
                <a:buClr>
                  <a:srgbClr val="000000"/>
                </a:buClr>
                <a:buSzPct val="50000"/>
                <a:buFont typeface="Wingdings" pitchFamily="2" charset="2"/>
                <a:buChar char="§"/>
                <a:tabLst>
                  <a:tab pos="393700" algn="l"/>
                  <a:tab pos="1062038" algn="l"/>
                </a:tabLst>
              </a:pPr>
              <a:r>
                <a:rPr lang="en-CH" sz="1700" b="0" strike="noStrike" spc="-1" dirty="0">
                  <a:solidFill>
                    <a:schemeClr val="dk1"/>
                  </a:solidFill>
                  <a:latin typeface="Calibri" panose="020F0502020204030204" pitchFamily="34" charset="0"/>
                  <a:ea typeface="DejaVu Sans"/>
                  <a:cs typeface="Calibri" panose="020F0502020204030204" pitchFamily="34" charset="0"/>
                </a:rPr>
                <a:t>Many backwards-incompatible changes since then</a:t>
              </a:r>
            </a:p>
            <a:p>
              <a:pPr marL="635000" lvl="3" indent="-285750">
                <a:spcAft>
                  <a:spcPts val="201"/>
                </a:spcAft>
                <a:buClr>
                  <a:srgbClr val="000000"/>
                </a:buClr>
                <a:buSzPct val="70000"/>
                <a:buFont typeface="Courier New" panose="02070309020205020404" pitchFamily="49" charset="0"/>
                <a:buChar char="o"/>
                <a:tabLst>
                  <a:tab pos="393700" algn="l"/>
                  <a:tab pos="1062038" algn="l"/>
                </a:tabLst>
              </a:pPr>
              <a:r>
                <a:rPr lang="en-CH" spc="-1" dirty="0">
                  <a:solidFill>
                    <a:schemeClr val="dk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documentation</a:t>
              </a:r>
              <a:endParaRPr lang="de-DE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1" name="Picture 100"/>
            <p:cNvPicPr/>
            <p:nvPr/>
          </p:nvPicPr>
          <p:blipFill>
            <a:blip r:embed="rId7"/>
            <a:stretch/>
          </p:blipFill>
          <p:spPr>
            <a:xfrm>
              <a:off x="7321357" y="4523979"/>
              <a:ext cx="4446061" cy="1231801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" name="PlaceHolder 3">
            <a:extLst>
              <a:ext uri="{FF2B5EF4-FFF2-40B4-BE49-F238E27FC236}">
                <a16:creationId xmlns:a16="http://schemas.microsoft.com/office/drawing/2014/main" id="{6B32721A-53F9-3501-125B-42C23ADC8960}"/>
              </a:ext>
            </a:extLst>
          </p:cNvPr>
          <p:cNvSpPr>
            <a:spLocks noGrp="1"/>
          </p:cNvSpPr>
          <p:nvPr>
            <p:ph type="sldNum" idx="5"/>
          </p:nvPr>
        </p:nvSpPr>
        <p:spPr>
          <a:xfrm>
            <a:off x="9083880" y="6492600"/>
            <a:ext cx="2742480" cy="364320"/>
          </a:xfrm>
        </p:spPr>
        <p:txBody>
          <a:bodyPr/>
          <a:lstStyle/>
          <a:p>
            <a:fld id="{AC3F32A6-AA0E-4930-BEFB-C6D33C20F70B}" type="slidenum">
              <a:t>6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/>
          </p:nvPr>
        </p:nvSpPr>
        <p:spPr>
          <a:xfrm>
            <a:off x="413640" y="515520"/>
            <a:ext cx="10414440" cy="557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0"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200" b="0" i="1" strike="noStrike" spc="-1" dirty="0">
                <a:solidFill>
                  <a:srgbClr val="002060"/>
                </a:solidFill>
                <a:latin typeface="Calibri"/>
              </a:rPr>
              <a:t>Highest priority </a:t>
            </a:r>
            <a:r>
              <a:rPr lang="en-GB" sz="2200" i="1" spc="-1" dirty="0">
                <a:solidFill>
                  <a:srgbClr val="002060"/>
                </a:solidFill>
                <a:latin typeface="Calibri"/>
              </a:rPr>
              <a:t>i</a:t>
            </a:r>
            <a:r>
              <a:rPr lang="en-GB" sz="2200" b="0" i="1" strike="noStrike" spc="-1" dirty="0">
                <a:solidFill>
                  <a:srgbClr val="002060"/>
                </a:solidFill>
                <a:latin typeface="Calibri"/>
              </a:rPr>
              <a:t>tems and common </a:t>
            </a:r>
            <a:r>
              <a:rPr lang="en-GB" sz="2200" i="1" spc="-1" dirty="0">
                <a:solidFill>
                  <a:srgbClr val="002060"/>
                </a:solidFill>
                <a:latin typeface="Calibri"/>
              </a:rPr>
              <a:t>i</a:t>
            </a:r>
            <a:r>
              <a:rPr lang="en-GB" sz="2200" b="0" i="1" strike="noStrike" spc="-1" dirty="0">
                <a:solidFill>
                  <a:srgbClr val="002060"/>
                </a:solidFill>
                <a:latin typeface="Calibri"/>
              </a:rPr>
              <a:t>nterests</a:t>
            </a:r>
            <a:endParaRPr lang="en-GB" sz="22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pc="-1" dirty="0">
                <a:solidFill>
                  <a:srgbClr val="002060"/>
                </a:solidFill>
                <a:latin typeface="Calibri"/>
              </a:rPr>
              <a:t>GeOFF: </a:t>
            </a:r>
            <a:r>
              <a:rPr lang="en-CH" sz="2800" spc="-1" dirty="0">
                <a:solidFill>
                  <a:srgbClr val="002060"/>
                </a:solidFill>
                <a:latin typeface="Calibri"/>
              </a:rPr>
              <a:t>n</a:t>
            </a:r>
            <a:r>
              <a:rPr lang="en-CH" sz="2800" strike="noStrike" spc="-1" dirty="0">
                <a:solidFill>
                  <a:srgbClr val="002060"/>
                </a:solidFill>
                <a:latin typeface="Calibri"/>
              </a:rPr>
              <a:t>ext </a:t>
            </a:r>
            <a:r>
              <a:rPr lang="en-CH" sz="2800" spc="-1" dirty="0">
                <a:solidFill>
                  <a:srgbClr val="002060"/>
                </a:solidFill>
                <a:latin typeface="Calibri"/>
              </a:rPr>
              <a:t>s</a:t>
            </a:r>
            <a:r>
              <a:rPr lang="en-CH" sz="2800" strike="noStrike" spc="-1" dirty="0">
                <a:solidFill>
                  <a:srgbClr val="002060"/>
                </a:solidFill>
                <a:latin typeface="Calibri"/>
              </a:rPr>
              <a:t>teps</a:t>
            </a:r>
            <a:endParaRPr lang="en-GB" sz="28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04" name="TextBox 13"/>
          <p:cNvSpPr/>
          <p:nvPr/>
        </p:nvSpPr>
        <p:spPr>
          <a:xfrm>
            <a:off x="600480" y="1152000"/>
            <a:ext cx="6419160" cy="23838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750" indent="-285750">
              <a:spcAft>
                <a:spcPts val="2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19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Improve </a:t>
            </a:r>
            <a:r>
              <a:rPr lang="en-GB" sz="19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Bayesian Optimization </a:t>
            </a:r>
            <a:r>
              <a:rPr lang="en-GB" sz="190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(BO)</a:t>
            </a:r>
            <a:r>
              <a:rPr lang="en-GB" sz="19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support</a:t>
            </a:r>
            <a:endParaRPr lang="en-GB" sz="19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500" lvl="1" indent="-285750">
              <a:spcAft>
                <a:spcPts val="200"/>
              </a:spcAft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</a:pPr>
            <a:r>
              <a:rPr lang="en-GB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CERN: Adaptive </a:t>
            </a:r>
            <a:r>
              <a:rPr lang="en-GB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BO, BO with non-constant prior</a:t>
            </a:r>
            <a:endParaRPr lang="en-GB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500" lvl="1" indent="-285750">
              <a:spcAft>
                <a:spcPts val="800"/>
              </a:spcAft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</a:pPr>
            <a:r>
              <a:rPr lang="en-GB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GSI: Multi-Objective BO</a:t>
            </a:r>
            <a:endParaRPr lang="en-GB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Clr>
                <a:srgbClr val="002060"/>
              </a:buClr>
              <a:buFont typeface="Arial,Sans-Serif"/>
              <a:buChar char="•"/>
            </a:pPr>
            <a:r>
              <a:rPr lang="en-GB" sz="19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Improve </a:t>
            </a:r>
            <a:r>
              <a:rPr lang="en-GB" sz="1900" b="1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integration of Reinforcement Learning</a:t>
            </a:r>
            <a:endParaRPr lang="en-GB" sz="1900" spc="-1" dirty="0">
              <a:solidFill>
                <a:srgbClr val="00206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85750" indent="-285750" defTabSz="914400">
              <a:lnSpc>
                <a:spcPct val="100000"/>
              </a:lnSpc>
              <a:spcAft>
                <a:spcPts val="2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19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Evolution of </a:t>
            </a:r>
            <a:r>
              <a:rPr lang="en-GB" sz="19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GUI application</a:t>
            </a:r>
            <a:endParaRPr lang="en-GB" sz="19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200"/>
              </a:spcAft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</a:pPr>
            <a:r>
              <a:rPr lang="en-GB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CERN: distribute maintenance work between accelerators</a:t>
            </a:r>
            <a:endParaRPr lang="en-GB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200"/>
              </a:spcAft>
              <a:buClr>
                <a:schemeClr val="tx1"/>
              </a:buClr>
              <a:buSzPct val="70000"/>
              <a:buFont typeface="Courier New" panose="02070309020205020404" pitchFamily="49" charset="0"/>
              <a:buChar char="o"/>
            </a:pPr>
            <a:r>
              <a:rPr lang="en-GB" b="0" strike="noStrike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GSI: use outside CERN is EURO-LABS requirement</a:t>
            </a:r>
            <a:endParaRPr lang="en-GB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PlaceHolder 3">
            <a:extLst>
              <a:ext uri="{FF2B5EF4-FFF2-40B4-BE49-F238E27FC236}">
                <a16:creationId xmlns:a16="http://schemas.microsoft.com/office/drawing/2014/main" id="{B4286333-653D-016A-6493-9DE0DFE30511}"/>
              </a:ext>
            </a:extLst>
          </p:cNvPr>
          <p:cNvSpPr>
            <a:spLocks noGrp="1"/>
          </p:cNvSpPr>
          <p:nvPr>
            <p:ph type="sldNum" idx="5"/>
          </p:nvPr>
        </p:nvSpPr>
        <p:spPr>
          <a:xfrm>
            <a:off x="9083880" y="6492600"/>
            <a:ext cx="2742480" cy="364320"/>
          </a:xfrm>
        </p:spPr>
        <p:txBody>
          <a:bodyPr/>
          <a:lstStyle/>
          <a:p>
            <a:fld id="{AC3F32A6-AA0E-4930-BEFB-C6D33C20F70B}" type="slidenum"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2"/>
          <p:cNvSpPr>
            <a:spLocks noGrp="1"/>
          </p:cNvSpPr>
          <p:nvPr>
            <p:ph type="title"/>
          </p:nvPr>
        </p:nvSpPr>
        <p:spPr>
          <a:xfrm>
            <a:off x="413640" y="55080"/>
            <a:ext cx="8314920" cy="681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CH" sz="2800" b="1" spc="-1" dirty="0">
                <a:solidFill>
                  <a:srgbClr val="002060"/>
                </a:solidFill>
                <a:latin typeface="Calibri"/>
              </a:rPr>
              <a:t>Conclusions</a:t>
            </a:r>
            <a:endParaRPr lang="en-GB" sz="2800" b="0" strike="noStrike" spc="-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" name="PlaceHolder 3">
            <a:extLst>
              <a:ext uri="{FF2B5EF4-FFF2-40B4-BE49-F238E27FC236}">
                <a16:creationId xmlns:a16="http://schemas.microsoft.com/office/drawing/2014/main" id="{B4286333-653D-016A-6493-9DE0DFE30511}"/>
              </a:ext>
            </a:extLst>
          </p:cNvPr>
          <p:cNvSpPr>
            <a:spLocks noGrp="1"/>
          </p:cNvSpPr>
          <p:nvPr>
            <p:ph type="sldNum" idx="5"/>
          </p:nvPr>
        </p:nvSpPr>
        <p:spPr>
          <a:xfrm>
            <a:off x="9083880" y="6492600"/>
            <a:ext cx="2742480" cy="364320"/>
          </a:xfrm>
        </p:spPr>
        <p:txBody>
          <a:bodyPr/>
          <a:lstStyle/>
          <a:p>
            <a:fld id="{AC3F32A6-AA0E-4930-BEFB-C6D33C20F70B}" type="slidenum">
              <a:t>8</a:t>
            </a:fld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68853F-18F4-A7F5-AD34-527C292CF870}"/>
              </a:ext>
            </a:extLst>
          </p:cNvPr>
          <p:cNvSpPr txBox="1"/>
          <p:nvPr/>
        </p:nvSpPr>
        <p:spPr>
          <a:xfrm>
            <a:off x="630984" y="1159987"/>
            <a:ext cx="11225861" cy="3762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GSI-CERN collaboration on GeOFF has been highly successful and will continue</a:t>
            </a:r>
          </a:p>
          <a:p>
            <a:pPr marL="800100" lvl="1" indent="-34290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Labs are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direct collaboration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through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EU-projects</a:t>
            </a:r>
          </a:p>
          <a:p>
            <a:pPr marL="800100" lvl="1" indent="-34290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has a lot of experience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automation and AI</a:t>
            </a:r>
          </a:p>
          <a:p>
            <a:pPr marL="800100" lvl="1" indent="-342900">
              <a:spcAft>
                <a:spcPts val="3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is making progress in the field, and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offers valuable contributions in terms of algorithms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e.g.: Multi-Objective Bayesian Optimization</a:t>
            </a:r>
          </a:p>
          <a:p>
            <a:pPr marL="800100" lvl="1" indent="-342900">
              <a:spcAft>
                <a:spcPts val="12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Both labs are facing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similar control problems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e.g.: resonance compensation, spill noise cancellation, drift compensation in general</a:t>
            </a:r>
          </a:p>
          <a:p>
            <a:pPr marL="342900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GeOFF is a great example where GSI &amp; CERN profit from common infrastructure and share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expertise</a:t>
            </a:r>
          </a:p>
          <a:p>
            <a:pPr marL="34290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000" b="1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Strengthening</a:t>
            </a:r>
            <a:r>
              <a:rPr lang="de-DE" sz="2000" b="1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b="1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collaboration</a:t>
            </a:r>
            <a:r>
              <a:rPr lang="de-DE" sz="2000" b="1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further</a:t>
            </a:r>
            <a:r>
              <a:rPr lang="de-DE" sz="20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is</a:t>
            </a:r>
            <a:r>
              <a:rPr lang="de-DE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goal</a:t>
            </a:r>
            <a:r>
              <a:rPr lang="de-DE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of</a:t>
            </a:r>
            <a:r>
              <a:rPr lang="de-DE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de-DE" sz="20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the</a:t>
            </a:r>
            <a:r>
              <a:rPr lang="de-DE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+mn-lt"/>
                <a:cs typeface="Calibri" panose="020F0502020204030204" pitchFamily="34" charset="0"/>
              </a:rPr>
              <a:t> </a:t>
            </a:r>
            <a:r>
              <a:rPr lang="en-GB" sz="2000" b="0" i="1" strike="noStrike" spc="-1" dirty="0">
                <a:solidFill>
                  <a:srgbClr val="002060"/>
                </a:solidFill>
                <a:latin typeface="Calibri"/>
              </a:rPr>
              <a:t>Artificial Intelligence for Accelerators,</a:t>
            </a:r>
            <a:br>
              <a:rPr lang="en-GB" sz="2000" b="0" i="1" strike="noStrike" spc="-1" dirty="0">
                <a:solidFill>
                  <a:srgbClr val="002060"/>
                </a:solidFill>
                <a:latin typeface="Calibri"/>
              </a:rPr>
            </a:br>
            <a:r>
              <a:rPr lang="en-GB" sz="2000" b="0" i="1" strike="noStrike" spc="-1" dirty="0">
                <a:solidFill>
                  <a:srgbClr val="002060"/>
                </a:solidFill>
                <a:latin typeface="Calibri"/>
              </a:rPr>
              <a:t>User Communities and Associated Technologies project (ARTIFACT)</a:t>
            </a:r>
            <a:r>
              <a:rPr lang="en-GB" sz="2000" b="0" i="1" strike="noStrike" spc="-1" baseline="30000" dirty="0">
                <a:solidFill>
                  <a:srgbClr val="002060"/>
                </a:solidFill>
                <a:latin typeface="Calibri"/>
              </a:rPr>
              <a:t>*</a:t>
            </a:r>
            <a:endParaRPr lang="en-GB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0488613" algn="r"/>
              </a:tabLst>
            </a:pPr>
            <a:r>
              <a:rPr lang="en-GB" sz="1800" i="1" spc="-1" dirty="0">
                <a:solidFill>
                  <a:srgbClr val="002060"/>
                </a:solidFill>
                <a:latin typeface="Calibri"/>
              </a:rPr>
              <a:t>	</a:t>
            </a:r>
            <a:r>
              <a:rPr lang="en-GB" sz="1400" i="1" spc="-1" baseline="30000" dirty="0">
                <a:solidFill>
                  <a:srgbClr val="002060"/>
                </a:solidFill>
                <a:latin typeface="Calibri"/>
              </a:rPr>
              <a:t>*</a:t>
            </a:r>
            <a:r>
              <a:rPr lang="en-GB" sz="1400" b="0" i="1" strike="noStrike" spc="-1" dirty="0">
                <a:solidFill>
                  <a:srgbClr val="002060"/>
                </a:solidFill>
                <a:latin typeface="Calibri"/>
              </a:rPr>
              <a:t>pending approval</a:t>
            </a:r>
            <a:endParaRPr lang="de-DE" sz="1800" i="1" dirty="0">
              <a:solidFill>
                <a:srgbClr val="002060"/>
              </a:solidFill>
              <a:latin typeface="Calibri" panose="020F0502020204030204" pitchFamily="34" charset="0"/>
              <a:ea typeface="+mn-lt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784153-4704-5E98-296B-33552D3C56BB}"/>
              </a:ext>
            </a:extLst>
          </p:cNvPr>
          <p:cNvSpPr txBox="1"/>
          <p:nvPr/>
        </p:nvSpPr>
        <p:spPr>
          <a:xfrm>
            <a:off x="5009068" y="5397780"/>
            <a:ext cx="217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4808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2"/>
          <p:cNvSpPr/>
          <p:nvPr/>
        </p:nvSpPr>
        <p:spPr>
          <a:xfrm>
            <a:off x="5316120" y="3105720"/>
            <a:ext cx="15584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3600" b="1" strike="noStrike" spc="-1">
                <a:solidFill>
                  <a:srgbClr val="002060"/>
                </a:solidFill>
                <a:latin typeface="Calibri"/>
                <a:ea typeface="DejaVu Sans"/>
              </a:rPr>
              <a:t>Backup</a:t>
            </a:r>
            <a:endParaRPr lang="de-DE" sz="3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125984</TotalTime>
  <Words>1381</Words>
  <Application>Microsoft Macintosh PowerPoint</Application>
  <PresentationFormat>Widescreen</PresentationFormat>
  <Paragraphs>211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Arial,Sans-Serif</vt:lpstr>
      <vt:lpstr>Calibri</vt:lpstr>
      <vt:lpstr>Courier New</vt:lpstr>
      <vt:lpstr>PT Sans</vt:lpstr>
      <vt:lpstr>Symbol</vt:lpstr>
      <vt:lpstr>Times New Roman</vt:lpstr>
      <vt:lpstr>Wingdings</vt:lpstr>
      <vt:lpstr>Office Theme</vt:lpstr>
      <vt:lpstr>Office Theme</vt:lpstr>
      <vt:lpstr>Office Theme</vt:lpstr>
      <vt:lpstr>Advancements in Accelerator Operation Automation and AI integration</vt:lpstr>
      <vt:lpstr>Beam operation challenges</vt:lpstr>
      <vt:lpstr>GeOFF Collaboration</vt:lpstr>
      <vt:lpstr>GeOFF: status &amp; plans</vt:lpstr>
      <vt:lpstr>PowerPoint Presentation</vt:lpstr>
      <vt:lpstr>GeOFF: recent developments</vt:lpstr>
      <vt:lpstr>GeOFF: next steps</vt:lpstr>
      <vt:lpstr>Conclusions</vt:lpstr>
      <vt:lpstr>PowerPoint Presentation</vt:lpstr>
      <vt:lpstr>Next Steps in GeOFF</vt:lpstr>
      <vt:lpstr>ARTIFACT</vt:lpstr>
      <vt:lpstr>Infrastructure</vt:lpstr>
      <vt:lpstr>PowerPoint Presentation</vt:lpstr>
      <vt:lpstr>Status &amp; results</vt:lpstr>
      <vt:lpstr>Status &amp;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subject/>
  <dc:creator>Michael Schenk</dc:creator>
  <dc:description/>
  <cp:lastModifiedBy>Michael Schenk</cp:lastModifiedBy>
  <cp:revision>6419</cp:revision>
  <dcterms:created xsi:type="dcterms:W3CDTF">2020-05-11T10:51:45Z</dcterms:created>
  <dcterms:modified xsi:type="dcterms:W3CDTF">2024-04-26T06:28:27Z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r8>1</vt:r8>
  </property>
  <property fmtid="{D5CDD505-2E9C-101B-9397-08002B2CF9AE}" pid="3" name="Notes">
    <vt:r8>14</vt:r8>
  </property>
  <property fmtid="{D5CDD505-2E9C-101B-9397-08002B2CF9AE}" pid="4" name="PresentationFormat">
    <vt:lpwstr>Widescreen</vt:lpwstr>
  </property>
  <property fmtid="{D5CDD505-2E9C-101B-9397-08002B2CF9AE}" pid="5" name="Slides">
    <vt:r8>16</vt:r8>
  </property>
</Properties>
</file>