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 autoCompressPictures="0">
  <p:sldMasterIdLst>
    <p:sldMasterId id="2147483648" r:id="rId4"/>
  </p:sldMasterIdLst>
  <p:notesMasterIdLst>
    <p:notesMasterId r:id="rId18"/>
  </p:notesMasterIdLst>
  <p:sldIdLst>
    <p:sldId id="256" r:id="rId5"/>
    <p:sldId id="257" r:id="rId6"/>
    <p:sldId id="308" r:id="rId7"/>
    <p:sldId id="309" r:id="rId8"/>
    <p:sldId id="310" r:id="rId9"/>
    <p:sldId id="311" r:id="rId10"/>
    <p:sldId id="312" r:id="rId11"/>
    <p:sldId id="313" r:id="rId12"/>
    <p:sldId id="314" r:id="rId13"/>
    <p:sldId id="315" r:id="rId14"/>
    <p:sldId id="318" r:id="rId15"/>
    <p:sldId id="316" r:id="rId16"/>
    <p:sldId id="317" r:id="rId17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Cambria Math" panose="02040503050406030204" pitchFamily="18" charset="0"/>
      <p:regular r:id="rId23"/>
    </p:embeddedFont>
  </p:embeddedFontLst>
  <p:custDataLst>
    <p:tags r:id="rId2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6">
          <p15:clr>
            <a:srgbClr val="A4A3A4"/>
          </p15:clr>
        </p15:guide>
        <p15:guide id="2" orient="horz" pos="1294">
          <p15:clr>
            <a:srgbClr val="A4A3A4"/>
          </p15:clr>
        </p15:guide>
        <p15:guide id="3" orient="horz" pos="3745">
          <p15:clr>
            <a:srgbClr val="A4A3A4"/>
          </p15:clr>
        </p15:guide>
        <p15:guide id="4" orient="horz" pos="3980">
          <p15:clr>
            <a:srgbClr val="A4A3A4"/>
          </p15:clr>
        </p15:guide>
        <p15:guide id="5" orient="horz" pos="1052">
          <p15:clr>
            <a:srgbClr val="A4A3A4"/>
          </p15:clr>
        </p15:guide>
        <p15:guide id="6" orient="horz" pos="1741">
          <p15:clr>
            <a:srgbClr val="A4A3A4"/>
          </p15:clr>
        </p15:guide>
        <p15:guide id="7" orient="horz" pos="4183">
          <p15:clr>
            <a:srgbClr val="A4A3A4"/>
          </p15:clr>
        </p15:guide>
        <p15:guide id="8" orient="horz" pos="566">
          <p15:clr>
            <a:srgbClr val="A4A3A4"/>
          </p15:clr>
        </p15:guide>
        <p15:guide id="9" orient="horz" pos="2808">
          <p15:clr>
            <a:srgbClr val="A4A3A4"/>
          </p15:clr>
        </p15:guide>
        <p15:guide id="10" pos="2880">
          <p15:clr>
            <a:srgbClr val="A4A3A4"/>
          </p15:clr>
        </p15:guide>
        <p15:guide id="11" pos="363">
          <p15:clr>
            <a:srgbClr val="A4A3A4"/>
          </p15:clr>
        </p15:guide>
        <p15:guide id="12" pos="5396">
          <p15:clr>
            <a:srgbClr val="A4A3A4"/>
          </p15:clr>
        </p15:guide>
        <p15:guide id="13" pos="282">
          <p15:clr>
            <a:srgbClr val="A4A3A4"/>
          </p15:clr>
        </p15:guide>
        <p15:guide id="14" pos="3784">
          <p15:clr>
            <a:srgbClr val="A4A3A4"/>
          </p15:clr>
        </p15:guide>
        <p15:guide id="15" pos="3736">
          <p15:clr>
            <a:srgbClr val="A4A3A4"/>
          </p15:clr>
        </p15:guide>
        <p15:guide id="16" pos="2179">
          <p15:clr>
            <a:srgbClr val="A4A3A4"/>
          </p15:clr>
        </p15:guide>
        <p15:guide id="17" pos="5464">
          <p15:clr>
            <a:srgbClr val="A4A3A4"/>
          </p15:clr>
        </p15:guide>
        <p15:guide id="18" pos="386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dyJ" initials="JB" lastIdx="3" clrIdx="0"/>
  <p:cmAuthor id="1" name="Leo Zini" initials="LZ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1E32"/>
    <a:srgbClr val="2108B8"/>
    <a:srgbClr val="C75B12"/>
    <a:srgbClr val="0099CC"/>
    <a:srgbClr val="FFFFFF"/>
    <a:srgbClr val="E17000"/>
    <a:srgbClr val="5B8F22"/>
    <a:srgbClr val="D2C295"/>
    <a:srgbClr val="A79E70"/>
    <a:srgbClr val="4D4F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2" autoAdjust="0"/>
    <p:restoredTop sz="94703" autoAdjust="0"/>
  </p:normalViewPr>
  <p:slideViewPr>
    <p:cSldViewPr snapToObjects="1" showGuides="1">
      <p:cViewPr varScale="1">
        <p:scale>
          <a:sx n="157" d="100"/>
          <a:sy n="157" d="100"/>
        </p:scale>
        <p:origin x="828" y="150"/>
      </p:cViewPr>
      <p:guideLst>
        <p:guide orient="horz" pos="326"/>
        <p:guide orient="horz" pos="1294"/>
        <p:guide orient="horz" pos="3745"/>
        <p:guide orient="horz" pos="3980"/>
        <p:guide orient="horz" pos="1052"/>
        <p:guide orient="horz" pos="1741"/>
        <p:guide orient="horz" pos="4183"/>
        <p:guide orient="horz" pos="566"/>
        <p:guide orient="horz" pos="2808"/>
        <p:guide pos="2880"/>
        <p:guide pos="363"/>
        <p:guide pos="5396"/>
        <p:guide pos="282"/>
        <p:guide pos="3784"/>
        <p:guide pos="3736"/>
        <p:guide pos="2179"/>
        <p:guide pos="5464"/>
        <p:guide pos="3867"/>
      </p:guideLst>
    </p:cSldViewPr>
  </p:slideViewPr>
  <p:outlineViewPr>
    <p:cViewPr>
      <p:scale>
        <a:sx n="33" d="100"/>
        <a:sy n="33" d="100"/>
      </p:scale>
      <p:origin x="0" y="-92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 showGuides="1">
      <p:cViewPr varScale="1">
        <p:scale>
          <a:sx n="85" d="100"/>
          <a:sy n="85" d="100"/>
        </p:scale>
        <p:origin x="-3138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font" Target="fonts/font3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2.fntdata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gs" Target="tags/tag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5.fntdata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font" Target="fonts/font1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4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B58700-9FA2-48CE-AC88-D71D45EB490A}" type="datetimeFigureOut">
              <a:rPr lang="en-US" smtClean="0"/>
              <a:pPr/>
              <a:t>4/9/2024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9BC4E5-2BC1-4F43-85DD-A1B8F74CB7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004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6599" cy="6868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434" y="6196867"/>
            <a:ext cx="2275566" cy="6611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40195"/>
            <a:ext cx="1973584" cy="717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3" y="536575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3" y="3646170"/>
            <a:ext cx="7989887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 dirty="0" smtClean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3" y="2755011"/>
            <a:ext cx="8008937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0987518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543674"/>
            <a:ext cx="5574328" cy="314326"/>
          </a:xfrm>
        </p:spPr>
        <p:txBody>
          <a:bodyPr/>
          <a:lstStyle/>
          <a:p>
            <a:r>
              <a:rPr lang="nl-NL" b="1" smtClean="0"/>
              <a:t>X. Huang (SLAC)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228600" y="1252727"/>
            <a:ext cx="8456672" cy="5065523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 sz="2400"/>
            </a:lvl2pPr>
            <a:lvl3pPr>
              <a:buClr>
                <a:srgbClr val="981E32"/>
              </a:buClr>
              <a:defRPr sz="1800"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543674"/>
            <a:ext cx="3364528" cy="314326"/>
          </a:xfrm>
        </p:spPr>
        <p:txBody>
          <a:bodyPr/>
          <a:lstStyle/>
          <a:p>
            <a:r>
              <a:rPr lang="nl-NL" b="1" smtClean="0"/>
              <a:t>X. Huang (SLAC)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1723840"/>
            <a:ext cx="2442340" cy="2224216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4094034"/>
            <a:ext cx="2442340" cy="2224216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1723840"/>
            <a:ext cx="2442340" cy="459441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46088" y="1670050"/>
            <a:ext cx="3013075" cy="464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69646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543674"/>
            <a:ext cx="3516928" cy="314326"/>
          </a:xfrm>
        </p:spPr>
        <p:txBody>
          <a:bodyPr/>
          <a:lstStyle/>
          <a:p>
            <a:r>
              <a:rPr lang="nl-NL" b="1" smtClean="0"/>
              <a:t>X. Huang (SLAC)</a:t>
            </a:r>
            <a:endParaRPr lang="en-US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1670050"/>
            <a:ext cx="2667000" cy="4648200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46088" y="1670050"/>
            <a:ext cx="5484812" cy="464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95472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lIns="432000"/>
          <a:lstStyle>
            <a:lvl1pPr>
              <a:defRPr b="1" baseline="0">
                <a:solidFill>
                  <a:srgbClr val="FF0000"/>
                </a:solidFill>
              </a:defRPr>
            </a:lvl1pPr>
          </a:lstStyle>
          <a:p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***INSTRUCTIONS FOR APPLYING IMAGE BACKGROUNDTO SLIDE LAYOUT***</a:t>
            </a:r>
            <a:br>
              <a:rPr lang="en-CA" dirty="0" smtClean="0"/>
            </a:br>
            <a:r>
              <a:rPr lang="en-CA" dirty="0" smtClean="0"/>
              <a:t>STEP 1: Click icon to insert image</a:t>
            </a:r>
            <a:br>
              <a:rPr lang="en-CA" dirty="0" smtClean="0"/>
            </a:br>
            <a:r>
              <a:rPr lang="en-CA" dirty="0" smtClean="0"/>
              <a:t>STEP 2: Once image is inserted, right-click image, and choose ‘Send to Back’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7691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5473" y="1667866"/>
            <a:ext cx="8109919" cy="465038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5472" y="6543674"/>
            <a:ext cx="3364528" cy="31432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5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b="1" smtClean="0"/>
              <a:t>X. Huang (SLAC)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050" b="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71" r:id="rId3"/>
    <p:sldLayoutId id="2147483672" r:id="rId4"/>
    <p:sldLayoutId id="2147483673" r:id="rId5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1600" b="0" kern="1200" baseline="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1pPr>
      <a:lvl2pPr marL="180000" indent="-180000" algn="l" defTabSz="914400" rtl="0" eaLnBrk="1" latinLnBrk="0" hangingPunct="1">
        <a:lnSpc>
          <a:spcPct val="120000"/>
        </a:lnSpc>
        <a:spcBef>
          <a:spcPts val="800"/>
        </a:spcBef>
        <a:spcAft>
          <a:spcPts val="0"/>
        </a:spcAft>
        <a:buClr>
          <a:schemeClr val="tx1"/>
        </a:buClr>
        <a:buSzPct val="100000"/>
        <a:buFont typeface="Arial" pitchFamily="34" charset="0"/>
        <a:buChar char="•"/>
        <a:defRPr sz="16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2pPr>
      <a:lvl3pPr marL="504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100000"/>
        <a:buFont typeface="Arial" pitchFamily="34" charset="0"/>
        <a:buChar char="-"/>
        <a:defRPr sz="16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3pPr>
      <a:lvl4pPr marL="828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100000"/>
        <a:buFont typeface="Arial" pitchFamily="34" charset="0"/>
        <a:buChar char="•"/>
        <a:defRPr sz="16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4pPr>
      <a:lvl5pPr marL="1152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100000"/>
        <a:buFont typeface="Arial" pitchFamily="34" charset="0"/>
        <a:buChar char="-"/>
        <a:defRPr sz="16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74739" y="515366"/>
            <a:ext cx="8340661" cy="1978025"/>
          </a:xfrm>
          <a:noFill/>
        </p:spPr>
        <p:txBody>
          <a:bodyPr/>
          <a:lstStyle/>
          <a:p>
            <a:pPr algn="ctr"/>
            <a:r>
              <a:rPr lang="en-US" sz="4000" dirty="0" smtClean="0">
                <a:solidFill>
                  <a:schemeClr val="bg2"/>
                </a:solidFill>
              </a:rPr>
              <a:t>FCC-</a:t>
            </a:r>
            <a:r>
              <a:rPr lang="en-US" sz="4000" dirty="0" err="1" smtClean="0">
                <a:solidFill>
                  <a:schemeClr val="bg2"/>
                </a:solidFill>
              </a:rPr>
              <a:t>ee</a:t>
            </a:r>
            <a:r>
              <a:rPr lang="en-US" sz="4000" dirty="0" smtClean="0">
                <a:solidFill>
                  <a:schemeClr val="bg2"/>
                </a:solidFill>
              </a:rPr>
              <a:t> sextupole BBA - updated</a:t>
            </a:r>
            <a:endParaRPr lang="en-CA" sz="2000" dirty="0">
              <a:solidFill>
                <a:schemeClr val="bg2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CA" sz="2400" dirty="0" err="1">
                <a:solidFill>
                  <a:schemeClr val="bg2"/>
                </a:solidFill>
              </a:rPr>
              <a:t>Xiaobiao</a:t>
            </a:r>
            <a:r>
              <a:rPr lang="en-CA" sz="2400" dirty="0">
                <a:solidFill>
                  <a:schemeClr val="bg2"/>
                </a:solidFill>
              </a:rPr>
              <a:t> Huang </a:t>
            </a:r>
          </a:p>
          <a:p>
            <a:pPr algn="ctr"/>
            <a:r>
              <a:rPr lang="en-CA" sz="2400" dirty="0">
                <a:solidFill>
                  <a:schemeClr val="bg2"/>
                </a:solidFill>
              </a:rPr>
              <a:t>SLAC National Accelerator </a:t>
            </a:r>
            <a:r>
              <a:rPr lang="en-CA" sz="2400" dirty="0" smtClean="0">
                <a:solidFill>
                  <a:schemeClr val="bg2"/>
                </a:solidFill>
              </a:rPr>
              <a:t>Laboratory</a:t>
            </a:r>
            <a:endParaRPr lang="en-CA" sz="2400" dirty="0">
              <a:solidFill>
                <a:schemeClr val="bg2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74419" y="2590800"/>
            <a:ext cx="8008937" cy="763334"/>
          </a:xfrm>
        </p:spPr>
        <p:txBody>
          <a:bodyPr/>
          <a:lstStyle/>
          <a:p>
            <a:r>
              <a:rPr lang="en-CA" sz="2400" dirty="0" smtClean="0">
                <a:solidFill>
                  <a:schemeClr val="bg2"/>
                </a:solidFill>
              </a:rPr>
              <a:t>4/10/2024</a:t>
            </a:r>
            <a:endParaRPr lang="en-CA" sz="2400" dirty="0">
              <a:solidFill>
                <a:schemeClr val="bg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24102" y="665850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77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nl-NL" b="1" smtClean="0"/>
              <a:t>X. Huang (SLAC)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228600" y="1252727"/>
            <a:ext cx="8456672" cy="2862073"/>
          </a:xfrm>
        </p:spPr>
        <p:txBody>
          <a:bodyPr/>
          <a:lstStyle/>
          <a:p>
            <a:pPr lvl="1"/>
            <a:r>
              <a:rPr lang="en-US" dirty="0" smtClean="0"/>
              <a:t>Modulate 6 sextupoles simultaneously</a:t>
            </a:r>
          </a:p>
          <a:p>
            <a:pPr lvl="2"/>
            <a:r>
              <a:rPr lang="en-US" dirty="0" err="1"/>
              <a:t>qspos</a:t>
            </a:r>
            <a:r>
              <a:rPr lang="en-US" dirty="0"/>
              <a:t>: [1.3746e+03 3.9801e+03 6.5857e+03 9.1912e+03 1.4070e+04 1.6676e+04</a:t>
            </a:r>
            <a:r>
              <a:rPr lang="en-US" dirty="0" smtClean="0"/>
              <a:t>]</a:t>
            </a:r>
          </a:p>
          <a:p>
            <a:pPr lvl="2"/>
            <a:r>
              <a:rPr lang="en-US" dirty="0"/>
              <a:t>qKL2: [0.1391 0.2834 -0.1196 0.2627 -0.0388 0.2089]</a:t>
            </a:r>
          </a:p>
          <a:p>
            <a:pPr lvl="2"/>
            <a:r>
              <a:rPr lang="en-US" dirty="0"/>
              <a:t>      </a:t>
            </a:r>
            <a:r>
              <a:rPr lang="en-US" dirty="0" err="1"/>
              <a:t>SIndex</a:t>
            </a:r>
            <a:r>
              <a:rPr lang="en-US" dirty="0"/>
              <a:t>: [357 818 1278 1738 2374 2834]</a:t>
            </a:r>
          </a:p>
          <a:p>
            <a:pPr lvl="1"/>
            <a:r>
              <a:rPr lang="en-US" dirty="0" smtClean="0"/>
              <a:t>Use 5x3 grid points: 5 points in x, 3 points in y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of 6 sextupoles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39" y="3722780"/>
            <a:ext cx="4572000" cy="2743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3607" y="3761627"/>
            <a:ext cx="45720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1108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nl-NL" b="1" smtClean="0"/>
              <a:t>X. Huang (SLAC)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Fitting for centers – s20 as an example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219200"/>
            <a:ext cx="4572000" cy="2743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3607" y="1205986"/>
            <a:ext cx="4572000" cy="2743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3935972"/>
            <a:ext cx="4572000" cy="2743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37804" y="3915802"/>
            <a:ext cx="4572000" cy="27432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34495" y="2984754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Initial x0=0,y0=0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664574" y="1751687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initial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90600" y="4571154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fitted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098347" y="3661284"/>
            <a:ext cx="323330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</a:rPr>
              <a:t>sext 2, x0: [fitted, target] um</a:t>
            </a:r>
          </a:p>
          <a:p>
            <a:r>
              <a:rPr lang="en-US" sz="1400" dirty="0" smtClean="0">
                <a:solidFill>
                  <a:schemeClr val="bg2"/>
                </a:solidFill>
              </a:rPr>
              <a:t>  </a:t>
            </a:r>
            <a:r>
              <a:rPr lang="en-US" sz="1400" dirty="0">
                <a:solidFill>
                  <a:schemeClr val="bg2"/>
                </a:solidFill>
              </a:rPr>
              <a:t>138.4273  138.4844</a:t>
            </a:r>
          </a:p>
          <a:p>
            <a:endParaRPr lang="en-US" sz="1400" dirty="0">
              <a:solidFill>
                <a:schemeClr val="bg2"/>
              </a:solidFill>
            </a:endParaRPr>
          </a:p>
          <a:p>
            <a:r>
              <a:rPr lang="en-US" sz="1400" dirty="0">
                <a:solidFill>
                  <a:schemeClr val="bg2"/>
                </a:solidFill>
              </a:rPr>
              <a:t>sext 2, y0: [fitted, target] um</a:t>
            </a:r>
          </a:p>
          <a:p>
            <a:r>
              <a:rPr lang="en-US" sz="1400" dirty="0" smtClean="0">
                <a:solidFill>
                  <a:schemeClr val="bg2"/>
                </a:solidFill>
              </a:rPr>
              <a:t>    </a:t>
            </a:r>
            <a:r>
              <a:rPr lang="en-US" sz="1400" dirty="0">
                <a:solidFill>
                  <a:schemeClr val="bg2"/>
                </a:solidFill>
              </a:rPr>
              <a:t>3.5249   -1.8008</a:t>
            </a:r>
          </a:p>
        </p:txBody>
      </p:sp>
    </p:spTree>
    <p:extLst>
      <p:ext uri="{BB962C8B-B14F-4D97-AF65-F5344CB8AC3E}">
        <p14:creationId xmlns:p14="http://schemas.microsoft.com/office/powerpoint/2010/main" val="7395261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nl-NL" b="1" smtClean="0"/>
              <a:t>X. Huang (SLAC)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of 6 sextupoles – fit for centers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601" y="5268541"/>
            <a:ext cx="495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Larger error bar for y-plane because we only have 3 points?</a:t>
            </a:r>
            <a:endParaRPr lang="en-US" dirty="0">
              <a:solidFill>
                <a:schemeClr val="bg2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3437012"/>
              </p:ext>
            </p:extLst>
          </p:nvPr>
        </p:nvGraphicFramePr>
        <p:xfrm>
          <a:off x="152400" y="1493575"/>
          <a:ext cx="4940303" cy="3238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0385">
                  <a:extLst>
                    <a:ext uri="{9D8B030D-6E8A-4147-A177-3AD203B41FA5}">
                      <a16:colId xmlns:a16="http://schemas.microsoft.com/office/drawing/2014/main" val="3092388954"/>
                    </a:ext>
                  </a:extLst>
                </a:gridCol>
                <a:gridCol w="667608">
                  <a:extLst>
                    <a:ext uri="{9D8B030D-6E8A-4147-A177-3AD203B41FA5}">
                      <a16:colId xmlns:a16="http://schemas.microsoft.com/office/drawing/2014/main" val="324591808"/>
                    </a:ext>
                  </a:extLst>
                </a:gridCol>
                <a:gridCol w="610385">
                  <a:extLst>
                    <a:ext uri="{9D8B030D-6E8A-4147-A177-3AD203B41FA5}">
                      <a16:colId xmlns:a16="http://schemas.microsoft.com/office/drawing/2014/main" val="1568094859"/>
                    </a:ext>
                  </a:extLst>
                </a:gridCol>
                <a:gridCol w="610385">
                  <a:extLst>
                    <a:ext uri="{9D8B030D-6E8A-4147-A177-3AD203B41FA5}">
                      <a16:colId xmlns:a16="http://schemas.microsoft.com/office/drawing/2014/main" val="2084190786"/>
                    </a:ext>
                  </a:extLst>
                </a:gridCol>
                <a:gridCol w="610385">
                  <a:extLst>
                    <a:ext uri="{9D8B030D-6E8A-4147-A177-3AD203B41FA5}">
                      <a16:colId xmlns:a16="http://schemas.microsoft.com/office/drawing/2014/main" val="2036847883"/>
                    </a:ext>
                  </a:extLst>
                </a:gridCol>
                <a:gridCol w="610385">
                  <a:extLst>
                    <a:ext uri="{9D8B030D-6E8A-4147-A177-3AD203B41FA5}">
                      <a16:colId xmlns:a16="http://schemas.microsoft.com/office/drawing/2014/main" val="2834450789"/>
                    </a:ext>
                  </a:extLst>
                </a:gridCol>
                <a:gridCol w="610385">
                  <a:extLst>
                    <a:ext uri="{9D8B030D-6E8A-4147-A177-3AD203B41FA5}">
                      <a16:colId xmlns:a16="http://schemas.microsoft.com/office/drawing/2014/main" val="1321134463"/>
                    </a:ext>
                  </a:extLst>
                </a:gridCol>
                <a:gridCol w="610385">
                  <a:extLst>
                    <a:ext uri="{9D8B030D-6E8A-4147-A177-3AD203B41FA5}">
                      <a16:colId xmlns:a16="http://schemas.microsoft.com/office/drawing/2014/main" val="2603108769"/>
                    </a:ext>
                  </a:extLst>
                </a:gridCol>
              </a:tblGrid>
              <a:tr h="190500">
                <a:tc gridSpan="5">
                  <a:txBody>
                    <a:bodyPr/>
                    <a:lstStyle/>
                    <a:p>
                      <a:pPr algn="l" rtl="0" fontAlgn="ctr">
                        <a:buClr>
                          <a:srgbClr val="981E32"/>
                        </a:buClr>
                        <a:buSzPts val="1000"/>
                        <a:buFont typeface="Arial" panose="020B0604020202020204" pitchFamily="34" charset="0"/>
                        <a:buChar char="-"/>
                      </a:pPr>
                      <a:r>
                        <a:rPr lang="en-US" sz="1000" u="none" strike="noStrike" dirty="0" err="1">
                          <a:effectLst/>
                        </a:rPr>
                        <a:t>SIndex</a:t>
                      </a:r>
                      <a:r>
                        <a:rPr lang="en-US" sz="1000" u="none" strike="noStrike" dirty="0">
                          <a:effectLst/>
                        </a:rPr>
                        <a:t>: [357 818 1278 1738 2374 2834]</a:t>
                      </a:r>
                      <a:endParaRPr lang="en-US" sz="1000" b="0" i="0" u="none" strike="noStrike" dirty="0">
                        <a:solidFill>
                          <a:srgbClr val="981E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86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465317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solidFill>
                            <a:schemeClr val="bg2"/>
                          </a:solidFill>
                          <a:effectLst/>
                        </a:rPr>
                        <a:t>(no noise)</a:t>
                      </a:r>
                      <a:endParaRPr lang="en-US" sz="11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BPM sigma = 1 um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204191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x target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solidFill>
                            <a:schemeClr val="bg2"/>
                          </a:solidFill>
                          <a:effectLst/>
                        </a:rPr>
                        <a:t>case 0 </a:t>
                      </a:r>
                      <a:endParaRPr lang="en-US" sz="11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case 1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case 2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case 3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case 4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case 5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case 6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8193881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bg2"/>
                          </a:solidFill>
                          <a:effectLst/>
                        </a:rPr>
                        <a:t>-111.15</a:t>
                      </a:r>
                      <a:endParaRPr lang="en-US" sz="11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bg2"/>
                          </a:solidFill>
                          <a:effectLst/>
                        </a:rPr>
                        <a:t>-99.46</a:t>
                      </a:r>
                      <a:endParaRPr lang="en-US" sz="11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bg2"/>
                          </a:solidFill>
                          <a:effectLst/>
                        </a:rPr>
                        <a:t>-93.74</a:t>
                      </a:r>
                      <a:endParaRPr lang="en-US" sz="11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-102.90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-106.509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-100.03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-97.9858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-96.3421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131824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138.48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bg2"/>
                          </a:solidFill>
                          <a:effectLst/>
                        </a:rPr>
                        <a:t>138.43</a:t>
                      </a:r>
                      <a:endParaRPr lang="en-US" sz="11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bg2"/>
                          </a:solidFill>
                          <a:effectLst/>
                        </a:rPr>
                        <a:t>135.40</a:t>
                      </a:r>
                      <a:endParaRPr lang="en-US" sz="11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bg2"/>
                          </a:solidFill>
                          <a:effectLst/>
                        </a:rPr>
                        <a:t>135.20</a:t>
                      </a:r>
                      <a:endParaRPr lang="en-US" sz="11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146.8128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132.87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140.4216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131.7207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3264751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-189.89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-177.10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bg2"/>
                          </a:solidFill>
                          <a:effectLst/>
                        </a:rPr>
                        <a:t>-189.09</a:t>
                      </a:r>
                      <a:endParaRPr lang="en-US" sz="11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bg2"/>
                          </a:solidFill>
                          <a:effectLst/>
                        </a:rPr>
                        <a:t>-179.61</a:t>
                      </a:r>
                      <a:endParaRPr lang="en-US" sz="11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bg2"/>
                          </a:solidFill>
                          <a:effectLst/>
                        </a:rPr>
                        <a:t>-163.698</a:t>
                      </a:r>
                      <a:endParaRPr lang="en-US" sz="11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-170.413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-176.369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bg2"/>
                          </a:solidFill>
                          <a:effectLst/>
                        </a:rPr>
                        <a:t>-183.17</a:t>
                      </a:r>
                      <a:endParaRPr lang="en-US" sz="11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759738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-394.24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-393.03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-394.44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bg2"/>
                          </a:solidFill>
                          <a:effectLst/>
                        </a:rPr>
                        <a:t>-391.31</a:t>
                      </a:r>
                      <a:endParaRPr lang="en-US" sz="11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bg2"/>
                          </a:solidFill>
                          <a:effectLst/>
                        </a:rPr>
                        <a:t>-395.076</a:t>
                      </a:r>
                      <a:endParaRPr lang="en-US" sz="11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bg2"/>
                          </a:solidFill>
                          <a:effectLst/>
                        </a:rPr>
                        <a:t>-393.856</a:t>
                      </a:r>
                      <a:endParaRPr lang="en-US" sz="11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bg2"/>
                          </a:solidFill>
                          <a:effectLst/>
                        </a:rPr>
                        <a:t>-392.682</a:t>
                      </a:r>
                      <a:endParaRPr lang="en-US" sz="11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-386.488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7033322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4.52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6.80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-4.59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bg2"/>
                          </a:solidFill>
                          <a:effectLst/>
                        </a:rPr>
                        <a:t>7.27</a:t>
                      </a:r>
                      <a:endParaRPr lang="en-US" sz="11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bg2"/>
                          </a:solidFill>
                          <a:effectLst/>
                        </a:rPr>
                        <a:t>-43.2988</a:t>
                      </a:r>
                      <a:endParaRPr lang="en-US" sz="11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-10.0256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bg2"/>
                          </a:solidFill>
                          <a:effectLst/>
                        </a:rPr>
                        <a:t>16.1416</a:t>
                      </a:r>
                      <a:endParaRPr lang="en-US" sz="11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bg2"/>
                          </a:solidFill>
                          <a:effectLst/>
                        </a:rPr>
                        <a:t>-18.322</a:t>
                      </a:r>
                      <a:endParaRPr lang="en-US" sz="11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82125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72.98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75.87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80.72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bg2"/>
                          </a:solidFill>
                          <a:effectLst/>
                        </a:rPr>
                        <a:t>73.03</a:t>
                      </a:r>
                      <a:endParaRPr lang="en-US" sz="11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bg2"/>
                          </a:solidFill>
                          <a:effectLst/>
                        </a:rPr>
                        <a:t>79.0969</a:t>
                      </a:r>
                      <a:endParaRPr lang="en-US" sz="11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73.5811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73.9379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bg2"/>
                          </a:solidFill>
                          <a:effectLst/>
                        </a:rPr>
                        <a:t>79.8834</a:t>
                      </a:r>
                      <a:endParaRPr lang="en-US" sz="11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4921329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491073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y target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case 0 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case 1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case 2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solidFill>
                            <a:schemeClr val="bg2"/>
                          </a:solidFill>
                          <a:effectLst/>
                        </a:rPr>
                        <a:t>case 3</a:t>
                      </a:r>
                      <a:endParaRPr lang="en-US" sz="11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solidFill>
                            <a:schemeClr val="bg2"/>
                          </a:solidFill>
                          <a:effectLst/>
                        </a:rPr>
                        <a:t>case 4</a:t>
                      </a:r>
                      <a:endParaRPr lang="en-US" sz="11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case 5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case 6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455391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131.04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91.80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78.04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78.51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bg2"/>
                          </a:solidFill>
                          <a:effectLst/>
                        </a:rPr>
                        <a:t>79.8353</a:t>
                      </a:r>
                      <a:endParaRPr lang="en-US" sz="11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bg2"/>
                          </a:solidFill>
                          <a:effectLst/>
                        </a:rPr>
                        <a:t>106.2468</a:t>
                      </a:r>
                      <a:endParaRPr lang="en-US" sz="11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bg2"/>
                          </a:solidFill>
                          <a:effectLst/>
                        </a:rPr>
                        <a:t>91.727</a:t>
                      </a:r>
                      <a:endParaRPr lang="en-US" sz="11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99.9717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360281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-1.80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bg2"/>
                          </a:solidFill>
                          <a:effectLst/>
                        </a:rPr>
                        <a:t>3.52</a:t>
                      </a:r>
                      <a:endParaRPr lang="en-US" sz="11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bg2"/>
                          </a:solidFill>
                          <a:effectLst/>
                        </a:rPr>
                        <a:t>4.33</a:t>
                      </a:r>
                      <a:endParaRPr lang="en-US" sz="11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7.04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6.4534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bg2"/>
                          </a:solidFill>
                          <a:effectLst/>
                        </a:rPr>
                        <a:t>2.8601</a:t>
                      </a:r>
                      <a:endParaRPr lang="en-US" sz="11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bg2"/>
                          </a:solidFill>
                          <a:effectLst/>
                        </a:rPr>
                        <a:t>4.1744</a:t>
                      </a:r>
                      <a:endParaRPr lang="en-US" sz="11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3.9815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1278478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-93.03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-73.32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-63.99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-76.37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-74.7009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bg2"/>
                          </a:solidFill>
                          <a:effectLst/>
                        </a:rPr>
                        <a:t>-78.1707</a:t>
                      </a:r>
                      <a:endParaRPr lang="en-US" sz="11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bg2"/>
                          </a:solidFill>
                          <a:effectLst/>
                        </a:rPr>
                        <a:t>-67.3611</a:t>
                      </a:r>
                      <a:endParaRPr lang="en-US" sz="11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-62.017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841379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-167.85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-172.72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-176.98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-167.45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-177.095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bg2"/>
                          </a:solidFill>
                          <a:effectLst/>
                        </a:rPr>
                        <a:t>-183.843</a:t>
                      </a:r>
                      <a:endParaRPr lang="en-US" sz="11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bg2"/>
                          </a:solidFill>
                          <a:effectLst/>
                        </a:rPr>
                        <a:t>-172.025</a:t>
                      </a:r>
                      <a:endParaRPr lang="en-US" sz="11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bg2"/>
                          </a:solidFill>
                          <a:effectLst/>
                        </a:rPr>
                        <a:t>-167.397</a:t>
                      </a:r>
                      <a:endParaRPr lang="en-US" sz="11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2986437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-307.15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-261.35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-301.21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-267.13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-268.546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-226.453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bg2"/>
                          </a:solidFill>
                          <a:effectLst/>
                        </a:rPr>
                        <a:t>-245.365</a:t>
                      </a:r>
                      <a:endParaRPr lang="en-US" sz="11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bg2"/>
                          </a:solidFill>
                          <a:effectLst/>
                        </a:rPr>
                        <a:t>-284.867</a:t>
                      </a:r>
                      <a:endParaRPr lang="en-US" sz="11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636443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261.50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260.46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266.55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257.86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259.0894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2"/>
                          </a:solidFill>
                          <a:effectLst/>
                        </a:rPr>
                        <a:t>260.0853</a:t>
                      </a:r>
                      <a:endParaRPr lang="en-US" sz="11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bg2"/>
                          </a:solidFill>
                          <a:effectLst/>
                        </a:rPr>
                        <a:t>265.7821</a:t>
                      </a:r>
                      <a:endParaRPr lang="en-US" sz="11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bg2"/>
                          </a:solidFill>
                          <a:effectLst/>
                        </a:rPr>
                        <a:t>254.787</a:t>
                      </a:r>
                      <a:endParaRPr lang="en-US" sz="11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85126072"/>
                  </a:ext>
                </a:extLst>
              </a:tr>
            </a:tbl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0" y="1112866"/>
            <a:ext cx="3638180" cy="237638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3390" y="3489249"/>
            <a:ext cx="3581400" cy="2332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73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nl-NL" b="1" smtClean="0"/>
              <a:t>X. Huang (SLAC)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lvl="1"/>
            <a:r>
              <a:rPr lang="en-US" dirty="0" smtClean="0"/>
              <a:t>A new method is approached, which can find sextupole centers in parallel</a:t>
            </a:r>
          </a:p>
          <a:p>
            <a:pPr lvl="1"/>
            <a:r>
              <a:rPr lang="en-US" dirty="0" smtClean="0"/>
              <a:t>It is demonstrated in simulation </a:t>
            </a:r>
          </a:p>
          <a:p>
            <a:pPr lvl="2"/>
            <a:r>
              <a:rPr lang="en-US" dirty="0" smtClean="0"/>
              <a:t>Currently calculation depends on sextupole strength. But it can be fitted in the future</a:t>
            </a:r>
          </a:p>
          <a:p>
            <a:pPr lvl="2"/>
            <a:r>
              <a:rPr lang="en-US" dirty="0" smtClean="0"/>
              <a:t>We can also iterate to converge to the center, and thus eliminate the dependence on absolute strength</a:t>
            </a:r>
          </a:p>
          <a:p>
            <a:pPr lvl="1"/>
            <a:r>
              <a:rPr lang="en-US" dirty="0" smtClean="0"/>
              <a:t>Error sigma would be 20-50 um</a:t>
            </a:r>
          </a:p>
          <a:p>
            <a:pPr lvl="1"/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002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nl-NL" b="1" smtClean="0"/>
              <a:t>X. Huang (SLAC)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A new approach for sextupole PBBA</a:t>
            </a:r>
          </a:p>
          <a:p>
            <a:pPr lvl="2"/>
            <a:r>
              <a:rPr lang="en-US" dirty="0" smtClean="0"/>
              <a:t>Solve for x/y centers from kicks by sextupoles</a:t>
            </a:r>
          </a:p>
          <a:p>
            <a:pPr lvl="1"/>
            <a:r>
              <a:rPr lang="en-US" dirty="0" smtClean="0"/>
              <a:t>Simulation for FCC-</a:t>
            </a:r>
            <a:r>
              <a:rPr lang="en-US" dirty="0" err="1" smtClean="0"/>
              <a:t>ee</a:t>
            </a:r>
            <a:r>
              <a:rPr lang="en-US" dirty="0" smtClean="0"/>
              <a:t> sextupoles</a:t>
            </a:r>
          </a:p>
          <a:p>
            <a:pPr lvl="1"/>
            <a:r>
              <a:rPr lang="en-US" dirty="0" smtClean="0"/>
              <a:t>Error estimate</a:t>
            </a:r>
          </a:p>
          <a:p>
            <a:pPr lvl="1"/>
            <a:r>
              <a:rPr lang="en-US" dirty="0" smtClean="0"/>
              <a:t>Summary</a:t>
            </a:r>
            <a:endParaRPr lang="en-US" dirty="0" smtClean="0"/>
          </a:p>
          <a:p>
            <a:pPr lvl="1"/>
            <a:endParaRPr lang="en-US" dirty="0" smtClean="0"/>
          </a:p>
          <a:p>
            <a:pPr marL="324000" lvl="2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35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nl-NL" b="1" smtClean="0"/>
              <a:t>X. Huang (SLAC)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sz="quarter" idx="14"/>
              </p:nvPr>
            </p:nvSpPr>
            <p:spPr/>
            <p:txBody>
              <a:bodyPr>
                <a:normAutofit lnSpcReduction="10000"/>
              </a:bodyPr>
              <a:lstStyle/>
              <a:p>
                <a:pPr lvl="1"/>
                <a:r>
                  <a:rPr lang="en-US" dirty="0" smtClean="0"/>
                  <a:t>Previously we perform PBBA by minimizing measured IOS w/ an optimizer, using orbit bumps as knobs</a:t>
                </a:r>
              </a:p>
              <a:p>
                <a:pPr lvl="2"/>
                <a:r>
                  <a:rPr lang="en-US" dirty="0" smtClean="0"/>
                  <a:t>Not able to scale to many sextupoles</a:t>
                </a:r>
              </a:p>
              <a:p>
                <a:pPr lvl="1"/>
                <a:r>
                  <a:rPr lang="en-US" dirty="0" smtClean="0"/>
                  <a:t>New method:</a:t>
                </a:r>
              </a:p>
              <a:p>
                <a:pPr lvl="2"/>
                <a:r>
                  <a:rPr lang="en-US" dirty="0" smtClean="0"/>
                  <a:t>Measure IOS (induced orbit shift), and use sextupole to BPM orbit response matrix to calculate the kicks applied by the sextupoles</a:t>
                </a:r>
              </a:p>
              <a:p>
                <a:pPr lvl="2"/>
                <a:r>
                  <a:rPr lang="en-US" dirty="0" smtClean="0"/>
                  <a:t>Solve for magnet centers,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 smtClean="0"/>
                  <a:t>, with</a:t>
                </a:r>
              </a:p>
              <a:p>
                <a:pPr lvl="2"/>
                <a:endParaRPr lang="en-US" dirty="0"/>
              </a:p>
              <a:p>
                <a:pPr lvl="2"/>
                <a:endParaRPr lang="en-US" dirty="0" smtClean="0"/>
              </a:p>
              <a:p>
                <a:pPr lvl="2"/>
                <a:endParaRPr lang="en-US" dirty="0"/>
              </a:p>
              <a:p>
                <a:pPr lvl="2"/>
                <a:r>
                  <a:rPr lang="en-US" dirty="0" smtClean="0"/>
                  <a:t>We’ll change the orbit,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 smtClean="0"/>
                  <a:t>, repeat the measurements, and solve for magnet centers with a least-square method</a:t>
                </a:r>
              </a:p>
              <a:p>
                <a:pPr lvl="2"/>
                <a:r>
                  <a:rPr lang="en-US" dirty="0" smtClean="0"/>
                  <a:t>Need BPM at the sextupole locations</a:t>
                </a:r>
              </a:p>
              <a:p>
                <a:pPr lvl="2"/>
                <a:r>
                  <a:rPr lang="en-US" dirty="0" smtClean="0"/>
                  <a:t>Can be done with multiple sextupoles in parallel</a:t>
                </a:r>
              </a:p>
              <a:p>
                <a:pPr lvl="2"/>
                <a:r>
                  <a:rPr lang="en-US" dirty="0" smtClean="0"/>
                  <a:t>May iterate after steering the beam toward the center</a:t>
                </a:r>
                <a:endParaRPr lang="en-US" dirty="0"/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2"/>
                <a:stretch>
                  <a:fillRect l="-2091" t="-1564" r="-30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Sketch of the new sextupole PBBA method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400" y="3733800"/>
            <a:ext cx="3629025" cy="923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779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nl-NL" b="1" smtClean="0"/>
              <a:t>X. Huang (SLAC)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228600" y="1252727"/>
                <a:ext cx="8456672" cy="2252473"/>
              </a:xfrm>
            </p:spPr>
            <p:txBody>
              <a:bodyPr/>
              <a:lstStyle/>
              <a:p>
                <a:pPr lvl="1"/>
                <a:r>
                  <a:rPr lang="en-US" dirty="0" smtClean="0"/>
                  <a:t>The horizontal center is the zero-crossing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dirty="0" smtClean="0"/>
                  <a:t> vs.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 smtClean="0"/>
                  <a:t> and the center line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 smtClean="0"/>
                  <a:t> vs.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lvl="2"/>
                <a:r>
                  <a:rPr lang="en-US" dirty="0" smtClean="0"/>
                  <a:t>Similarly for y</a:t>
                </a:r>
                <a:endParaRPr lang="en-US" dirty="0"/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228600" y="1252727"/>
                <a:ext cx="8456672" cy="2252473"/>
              </a:xfrm>
              <a:blipFill>
                <a:blip r:embed="rId2"/>
                <a:stretch>
                  <a:fillRect l="-2091" t="-1351" r="-31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Kicks (by sextupoles from IOS) vs. position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378963"/>
            <a:ext cx="4572000" cy="2743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7054" y="2378963"/>
            <a:ext cx="4572000" cy="2743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66800" y="5562600"/>
            <a:ext cx="616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Two sextupoles are modulated in the same time (s10, s20)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02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nl-NL" b="1" smtClean="0"/>
              <a:t>X. Huang (SLAC)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for x0 and y0 (sextupole centers) – sext s10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143000"/>
            <a:ext cx="4572000" cy="2743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3607" y="1143000"/>
            <a:ext cx="4572000" cy="2743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19200" y="1524000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Initial x0=0,y0=0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019800" y="1491734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initial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3800474"/>
            <a:ext cx="4572000" cy="27432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0960" y="3816909"/>
            <a:ext cx="4572000" cy="27432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300667" y="4954728"/>
            <a:ext cx="276819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</a:rPr>
              <a:t>sext 1, x0: [fitted, target] um</a:t>
            </a:r>
          </a:p>
          <a:p>
            <a:r>
              <a:rPr lang="en-US" sz="1400" dirty="0" smtClean="0">
                <a:solidFill>
                  <a:srgbClr val="0070C0"/>
                </a:solidFill>
              </a:rPr>
              <a:t>  </a:t>
            </a:r>
            <a:r>
              <a:rPr lang="en-US" sz="1400" dirty="0">
                <a:solidFill>
                  <a:srgbClr val="0070C0"/>
                </a:solidFill>
              </a:rPr>
              <a:t>-</a:t>
            </a:r>
            <a:r>
              <a:rPr lang="en-US" sz="1400" dirty="0" smtClean="0">
                <a:solidFill>
                  <a:srgbClr val="0070C0"/>
                </a:solidFill>
              </a:rPr>
              <a:t>95.5002, </a:t>
            </a:r>
            <a:r>
              <a:rPr lang="en-US" sz="1400" dirty="0">
                <a:solidFill>
                  <a:srgbClr val="0070C0"/>
                </a:solidFill>
              </a:rPr>
              <a:t>-111.1482</a:t>
            </a:r>
          </a:p>
          <a:p>
            <a:endParaRPr lang="en-US" sz="1400" dirty="0">
              <a:solidFill>
                <a:srgbClr val="0070C0"/>
              </a:solidFill>
            </a:endParaRPr>
          </a:p>
          <a:p>
            <a:r>
              <a:rPr lang="en-US" sz="1400" dirty="0">
                <a:solidFill>
                  <a:srgbClr val="0070C0"/>
                </a:solidFill>
              </a:rPr>
              <a:t>sext 1, y0: [fitted, target] um</a:t>
            </a:r>
          </a:p>
          <a:p>
            <a:r>
              <a:rPr lang="en-US" sz="1400" dirty="0" smtClean="0">
                <a:solidFill>
                  <a:srgbClr val="0070C0"/>
                </a:solidFill>
              </a:rPr>
              <a:t>150.0212,  </a:t>
            </a:r>
            <a:r>
              <a:rPr lang="en-US" sz="1400" dirty="0">
                <a:solidFill>
                  <a:srgbClr val="0070C0"/>
                </a:solidFill>
              </a:rPr>
              <a:t>131.0408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113" y="5509974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fitted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990600" y="4571154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fitted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4334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895" y="1200216"/>
            <a:ext cx="4572000" cy="27432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600" y="1140460"/>
            <a:ext cx="4572000" cy="27432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248" y="3919986"/>
            <a:ext cx="4572000" cy="27432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3200" y="3800474"/>
            <a:ext cx="4572000" cy="27432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nl-NL" b="1" smtClean="0"/>
              <a:t>X. Huang (SLAC)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for x0 and y0 (sextupole centers) – sext s20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349445" y="3063333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Initial x0=0,y0=0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019800" y="1491734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initial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730251" y="4946511"/>
            <a:ext cx="276819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</a:rPr>
              <a:t>sext 2, x0: [fitted, target] um</a:t>
            </a:r>
          </a:p>
          <a:p>
            <a:r>
              <a:rPr lang="en-US" sz="1400" dirty="0" smtClean="0">
                <a:solidFill>
                  <a:srgbClr val="0070C0"/>
                </a:solidFill>
              </a:rPr>
              <a:t>  </a:t>
            </a:r>
            <a:r>
              <a:rPr lang="en-US" sz="1400" dirty="0">
                <a:solidFill>
                  <a:srgbClr val="0070C0"/>
                </a:solidFill>
              </a:rPr>
              <a:t>-</a:t>
            </a:r>
            <a:r>
              <a:rPr lang="en-US" sz="1400" dirty="0" smtClean="0">
                <a:solidFill>
                  <a:srgbClr val="0070C0"/>
                </a:solidFill>
              </a:rPr>
              <a:t>80.0129,  </a:t>
            </a:r>
            <a:r>
              <a:rPr lang="en-US" sz="1400" dirty="0">
                <a:solidFill>
                  <a:srgbClr val="0070C0"/>
                </a:solidFill>
              </a:rPr>
              <a:t>-87.9535</a:t>
            </a:r>
          </a:p>
          <a:p>
            <a:endParaRPr lang="en-US" sz="1400" dirty="0" smtClean="0">
              <a:solidFill>
                <a:srgbClr val="0070C0"/>
              </a:solidFill>
            </a:endParaRPr>
          </a:p>
          <a:p>
            <a:r>
              <a:rPr lang="en-US" sz="1400" dirty="0" smtClean="0">
                <a:solidFill>
                  <a:srgbClr val="0070C0"/>
                </a:solidFill>
              </a:rPr>
              <a:t>sext </a:t>
            </a:r>
            <a:r>
              <a:rPr lang="en-US" sz="1400" dirty="0">
                <a:solidFill>
                  <a:srgbClr val="0070C0"/>
                </a:solidFill>
              </a:rPr>
              <a:t>2, y0: [fitted, target] um</a:t>
            </a:r>
          </a:p>
          <a:p>
            <a:r>
              <a:rPr lang="en-US" sz="1400" dirty="0" smtClean="0">
                <a:solidFill>
                  <a:srgbClr val="0070C0"/>
                </a:solidFill>
              </a:rPr>
              <a:t>-58.4125,  </a:t>
            </a:r>
            <a:r>
              <a:rPr lang="en-US" sz="1400" dirty="0">
                <a:solidFill>
                  <a:srgbClr val="0070C0"/>
                </a:solidFill>
              </a:rPr>
              <a:t>-58.0917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83951" y="4987408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fitted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990600" y="4571154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fitted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696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nl-NL" b="1" smtClean="0"/>
              <a:t>X. Huang (SLAC)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228600" y="1252727"/>
            <a:ext cx="8456672" cy="1871473"/>
          </a:xfrm>
        </p:spPr>
        <p:txBody>
          <a:bodyPr/>
          <a:lstStyle/>
          <a:p>
            <a:pPr lvl="1"/>
            <a:r>
              <a:rPr lang="en-US" dirty="0" smtClean="0"/>
              <a:t>With 3 points in x, and 3 points in y, 9 measurement total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Same sextupoles, using a 3x3 grid to sample data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2188463"/>
            <a:ext cx="4572000" cy="2743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2163063"/>
            <a:ext cx="45720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6735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nl-NL" b="1" smtClean="0"/>
              <a:t>X. Huang (SLAC)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Fitting for x0 and y0, for sextupole s10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412" y="1295400"/>
            <a:ext cx="4572000" cy="2743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9610" y="1295400"/>
            <a:ext cx="4572000" cy="2743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99" y="3884319"/>
            <a:ext cx="4572000" cy="2743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9588" y="3875354"/>
            <a:ext cx="4572000" cy="27432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49445" y="3063333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Initial x0=0,y0=0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019800" y="1491734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initial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618604" y="3891790"/>
            <a:ext cx="272542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</a:rPr>
              <a:t>sext 1, x0: [fitted, target] um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 </a:t>
            </a:r>
            <a:r>
              <a:rPr lang="en-US" sz="1600" dirty="0">
                <a:solidFill>
                  <a:srgbClr val="002060"/>
                </a:solidFill>
              </a:rPr>
              <a:t>-</a:t>
            </a:r>
            <a:r>
              <a:rPr lang="en-US" sz="1600" dirty="0" smtClean="0">
                <a:solidFill>
                  <a:srgbClr val="002060"/>
                </a:solidFill>
              </a:rPr>
              <a:t>105.1303, </a:t>
            </a:r>
            <a:r>
              <a:rPr lang="en-US" sz="1600" dirty="0">
                <a:solidFill>
                  <a:srgbClr val="002060"/>
                </a:solidFill>
              </a:rPr>
              <a:t>-111.1482</a:t>
            </a:r>
          </a:p>
          <a:p>
            <a:endParaRPr lang="en-US" sz="1600" dirty="0">
              <a:solidFill>
                <a:srgbClr val="002060"/>
              </a:solidFill>
            </a:endParaRPr>
          </a:p>
          <a:p>
            <a:r>
              <a:rPr lang="en-US" sz="1600" dirty="0">
                <a:solidFill>
                  <a:srgbClr val="002060"/>
                </a:solidFill>
              </a:rPr>
              <a:t>sext 1, y0: [fitted, target] um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144.2204,  </a:t>
            </a:r>
            <a:r>
              <a:rPr lang="en-US" sz="1600" dirty="0">
                <a:solidFill>
                  <a:srgbClr val="002060"/>
                </a:solidFill>
              </a:rPr>
              <a:t>131.0408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90600" y="4571154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fitted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8571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081974"/>
            <a:ext cx="4572000" cy="27432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4458" y="1015357"/>
            <a:ext cx="4572000" cy="27432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52400" y="3786932"/>
            <a:ext cx="4572000" cy="27432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47153" y="3825174"/>
            <a:ext cx="4572000" cy="27432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nl-NL" b="1" smtClean="0"/>
              <a:t>X. Huang (SLAC)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Fitting for x0 and y0, for sextupole s20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334495" y="2984754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Initial x0=0,y0=0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664574" y="1751687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initial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743200" y="5489445"/>
            <a:ext cx="272542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</a:rPr>
              <a:t>sext 2, x0: [fitted, target] um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  </a:t>
            </a:r>
            <a:r>
              <a:rPr lang="en-US" sz="1600" dirty="0">
                <a:solidFill>
                  <a:srgbClr val="002060"/>
                </a:solidFill>
              </a:rPr>
              <a:t>-</a:t>
            </a:r>
            <a:r>
              <a:rPr lang="en-US" sz="1600" dirty="0" smtClean="0">
                <a:solidFill>
                  <a:srgbClr val="002060"/>
                </a:solidFill>
              </a:rPr>
              <a:t>82.3799,  </a:t>
            </a:r>
            <a:r>
              <a:rPr lang="en-US" sz="1600" dirty="0">
                <a:solidFill>
                  <a:srgbClr val="002060"/>
                </a:solidFill>
              </a:rPr>
              <a:t>-87.9535</a:t>
            </a:r>
          </a:p>
          <a:p>
            <a:endParaRPr lang="en-US" sz="1600" dirty="0">
              <a:solidFill>
                <a:srgbClr val="002060"/>
              </a:solidFill>
            </a:endParaRPr>
          </a:p>
          <a:p>
            <a:r>
              <a:rPr lang="en-US" sz="1600" dirty="0">
                <a:solidFill>
                  <a:srgbClr val="002060"/>
                </a:solidFill>
              </a:rPr>
              <a:t>sext 2, y0: [fitted, target] um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-56.5837,  </a:t>
            </a:r>
            <a:r>
              <a:rPr lang="en-US" sz="1600" dirty="0">
                <a:solidFill>
                  <a:srgbClr val="002060"/>
                </a:solidFill>
              </a:rPr>
              <a:t>-58.0917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90600" y="4571154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fitted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94224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ESENTER_VERSION" val="6"/>
  <p:tag name="ARTICULATE_PROJECT_CHECK" val="0"/>
  <p:tag name="ARTICULATE_PROJECT_OPEN" val="0"/>
</p:tagLst>
</file>

<file path=ppt/theme/theme1.xml><?xml version="1.0" encoding="utf-8"?>
<a:theme xmlns:a="http://schemas.openxmlformats.org/drawingml/2006/main" name="SLAC_Template_PowerPoint">
  <a:themeElements>
    <a:clrScheme name="Custom 4">
      <a:dk1>
        <a:srgbClr val="A4001D"/>
      </a:dk1>
      <a:lt1>
        <a:sysClr val="window" lastClr="FFFFFF"/>
      </a:lt1>
      <a:dk2>
        <a:srgbClr val="E17000"/>
      </a:dk2>
      <a:lt2>
        <a:srgbClr val="000000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4" id="{CBC6DD58-2D63-4BA3-8CB0-969EBB021561}" vid="{45A02547-584B-4D03-A5C4-40FAE99100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84BB925A2684943A44BB4A286FBBB0B" ma:contentTypeVersion="19" ma:contentTypeDescription="Create a new document." ma:contentTypeScope="" ma:versionID="9f05f5654d29253ca46f291fe06c843e">
  <xsd:schema xmlns:xsd="http://www.w3.org/2001/XMLSchema" xmlns:xs="http://www.w3.org/2001/XMLSchema" xmlns:p="http://schemas.microsoft.com/office/2006/metadata/properties" xmlns:ns1="http://schemas.microsoft.com/sharepoint/v3" xmlns:ns3="48faad98-006a-4eda-887f-52efafaed7c5" xmlns:ns4="18709fa7-5413-4ffe-9ed5-dbb793880c33" targetNamespace="http://schemas.microsoft.com/office/2006/metadata/properties" ma:root="true" ma:fieldsID="4f9f3914fb2ea63063632599f38a2400" ns1:_="" ns3:_="" ns4:_="">
    <xsd:import namespace="http://schemas.microsoft.com/sharepoint/v3"/>
    <xsd:import namespace="48faad98-006a-4eda-887f-52efafaed7c5"/>
    <xsd:import namespace="18709fa7-5413-4ffe-9ed5-dbb793880c3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EventHashCode" minOccurs="0"/>
                <xsd:element ref="ns3:MediaServiceGenerationTime" minOccurs="0"/>
                <xsd:element ref="ns1:_ip_UnifiedCompliancePolicyProperties" minOccurs="0"/>
                <xsd:element ref="ns1:_ip_UnifiedCompliancePolicyUIAc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6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7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faad98-006a-4eda-887f-52efafaed7c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25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709fa7-5413-4ffe-9ed5-dbb793880c33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56DC0673-FE2E-4DD2-8512-2EFED06A19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48faad98-006a-4eda-887f-52efafaed7c5"/>
    <ds:schemaRef ds:uri="18709fa7-5413-4ffe-9ed5-dbb793880c3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8BC2D4C-E488-4FE3-8AB3-5A171CD3C92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0AD6ABC-CDD5-41DD-9763-DEAA187B35BF}">
  <ds:schemaRefs>
    <ds:schemaRef ds:uri="http://schemas.microsoft.com/sharepoint/v3"/>
    <ds:schemaRef ds:uri="http://purl.org/dc/terms/"/>
    <ds:schemaRef ds:uri="18709fa7-5413-4ffe-9ed5-dbb793880c33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www.w3.org/XML/1998/namespace"/>
    <ds:schemaRef ds:uri="http://schemas.microsoft.com/office/infopath/2007/PartnerControls"/>
    <ds:schemaRef ds:uri="48faad98-006a-4eda-887f-52efafaed7c5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slac_xhuang_generic</Template>
  <TotalTime>402</TotalTime>
  <Words>901</Words>
  <Application>Microsoft Office PowerPoint</Application>
  <PresentationFormat>On-screen Show (4:3)</PresentationFormat>
  <Paragraphs>230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Calibri</vt:lpstr>
      <vt:lpstr>Cambria Math</vt:lpstr>
      <vt:lpstr>Arial</vt:lpstr>
      <vt:lpstr>SLAC_Template_PowerPoint</vt:lpstr>
      <vt:lpstr>FCC-ee sextupole BBA - updated</vt:lpstr>
      <vt:lpstr>Outline</vt:lpstr>
      <vt:lpstr>Sketch of the new sextupole PBBA method</vt:lpstr>
      <vt:lpstr>Kicks (by sextupoles from IOS) vs. position</vt:lpstr>
      <vt:lpstr>Solve for x0 and y0 (sextupole centers) – sext s10</vt:lpstr>
      <vt:lpstr>Solve for x0 and y0 (sextupole centers) – sext s20</vt:lpstr>
      <vt:lpstr>Same sextupoles, using a 3x3 grid to sample data</vt:lpstr>
      <vt:lpstr>Fitting for x0 and y0, for sextupole s10</vt:lpstr>
      <vt:lpstr>Fitting for x0 and y0, for sextupole s20</vt:lpstr>
      <vt:lpstr>Group of 6 sextupoles</vt:lpstr>
      <vt:lpstr>Fitting for centers – s20 as an example</vt:lpstr>
      <vt:lpstr>Group of 6 sextupoles – fit for centers</vt:lpstr>
      <vt:lpstr>Summary</vt:lpstr>
    </vt:vector>
  </TitlesOfParts>
  <Company>SLAC National Accelerator Laboratory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FCC-ee sextupole BBA - updated</dc:title>
  <dc:creator>Huang, Xiaobiao</dc:creator>
  <cp:lastModifiedBy>Huang, Xiaobiao</cp:lastModifiedBy>
  <cp:revision>27</cp:revision>
  <dcterms:created xsi:type="dcterms:W3CDTF">2024-04-09T23:23:58Z</dcterms:created>
  <dcterms:modified xsi:type="dcterms:W3CDTF">2024-04-10T06:06:29Z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UseProject">
    <vt:lpwstr>1</vt:lpwstr>
  </property>
  <property fmtid="{D5CDD505-2E9C-101B-9397-08002B2CF9AE}" pid="3" name="ArticulatePath">
    <vt:lpwstr>SLAC_PPT_032312</vt:lpwstr>
  </property>
  <property fmtid="{D5CDD505-2E9C-101B-9397-08002B2CF9AE}" pid="4" name="ArticulateGUID">
    <vt:lpwstr>4F2C0736-F769-41F4-8D23-03358470444A</vt:lpwstr>
  </property>
  <property fmtid="{D5CDD505-2E9C-101B-9397-08002B2CF9AE}" pid="5" name="ArticulateProjectFull">
    <vt:lpwstr>F:\PROJECTS\JohnsonBeesley\S+G\SLAC\SLAC_PPT_040212.ppta</vt:lpwstr>
  </property>
  <property fmtid="{D5CDD505-2E9C-101B-9397-08002B2CF9AE}" pid="6" name="ContentTypeId">
    <vt:lpwstr>0x010100784BB925A2684943A44BB4A286FBBB0B</vt:lpwstr>
  </property>
</Properties>
</file>