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5" r:id="rId1"/>
  </p:sldMasterIdLst>
  <p:notesMasterIdLst>
    <p:notesMasterId r:id="rId14"/>
  </p:notesMasterIdLst>
  <p:sldIdLst>
    <p:sldId id="295" r:id="rId2"/>
    <p:sldId id="287" r:id="rId3"/>
    <p:sldId id="288" r:id="rId4"/>
    <p:sldId id="289" r:id="rId5"/>
    <p:sldId id="296" r:id="rId6"/>
    <p:sldId id="291" r:id="rId7"/>
    <p:sldId id="297" r:id="rId8"/>
    <p:sldId id="290" r:id="rId9"/>
    <p:sldId id="292" r:id="rId10"/>
    <p:sldId id="293" r:id="rId11"/>
    <p:sldId id="294" r:id="rId12"/>
    <p:sldId id="298" r:id="rId13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orient="horz" pos="346" userDrawn="1">
          <p15:clr>
            <a:srgbClr val="A4A3A4"/>
          </p15:clr>
        </p15:guide>
        <p15:guide id="3" orient="horz" pos="3974" userDrawn="1">
          <p15:clr>
            <a:srgbClr val="A4A3A4"/>
          </p15:clr>
        </p15:guide>
        <p15:guide id="4" orient="horz" pos="1026" userDrawn="1">
          <p15:clr>
            <a:srgbClr val="A4A3A4"/>
          </p15:clr>
        </p15:guide>
        <p15:guide id="5" pos="3840" userDrawn="1">
          <p15:clr>
            <a:srgbClr val="A4A3A4"/>
          </p15:clr>
        </p15:guide>
        <p15:guide id="6" pos="695" userDrawn="1">
          <p15:clr>
            <a:srgbClr val="A4A3A4"/>
          </p15:clr>
        </p15:guide>
        <p15:guide id="7" pos="698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D7703"/>
    <a:srgbClr val="132577"/>
    <a:srgbClr val="F4F4F4"/>
    <a:srgbClr val="D1D2D4"/>
    <a:srgbClr val="B7B9BA"/>
    <a:srgbClr val="AF007C"/>
    <a:srgbClr val="0098D4"/>
    <a:srgbClr val="51A026"/>
    <a:srgbClr val="FFDD00"/>
    <a:srgbClr val="F4A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14" autoAdjust="0"/>
    <p:restoredTop sz="94660"/>
  </p:normalViewPr>
  <p:slideViewPr>
    <p:cSldViewPr showGuides="1">
      <p:cViewPr varScale="1">
        <p:scale>
          <a:sx n="116" d="100"/>
          <a:sy n="116" d="100"/>
        </p:scale>
        <p:origin x="216" y="288"/>
      </p:cViewPr>
      <p:guideLst>
        <p:guide orient="horz" pos="2160"/>
        <p:guide orient="horz" pos="346"/>
        <p:guide orient="horz" pos="3974"/>
        <p:guide orient="horz" pos="1026"/>
        <p:guide pos="3840"/>
        <p:guide pos="695"/>
        <p:guide pos="6985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80E798-53FF-4C51-A981-953463752515}" type="datetimeFigureOut">
              <a:rPr lang="fr-FR" smtClean="0"/>
              <a:pPr/>
              <a:t>10/04/2024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B06CD8F-B7ED-4A05-9FB1-A01CC0EF02CC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4084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14" descr="logo_couv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1055440" y="1484784"/>
            <a:ext cx="9061347" cy="36004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 bwMode="gray">
          <a:xfrm>
            <a:off x="969600" y="126000"/>
            <a:ext cx="10982400" cy="496800"/>
          </a:xfrm>
          <a:solidFill>
            <a:schemeClr val="accent1"/>
          </a:solidFill>
        </p:spPr>
        <p:txBody>
          <a:bodyPr lIns="108000" tIns="0" rIns="108000" anchor="ctr" anchorCtr="0"/>
          <a:lstStyle>
            <a:lvl1pPr>
              <a:lnSpc>
                <a:spcPct val="85000"/>
              </a:lnSpc>
              <a:defRPr sz="25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 bwMode="gray">
          <a:xfrm>
            <a:off x="4468800" y="1098000"/>
            <a:ext cx="7483200" cy="4563248"/>
          </a:xfrm>
          <a:solidFill>
            <a:srgbClr val="4E5B99"/>
          </a:solidFill>
        </p:spPr>
        <p:txBody>
          <a:bodyPr lIns="216000" tIns="252000"/>
          <a:lstStyle>
            <a:lvl1pPr marL="0" indent="0">
              <a:spcAft>
                <a:spcPts val="300"/>
              </a:spcAft>
              <a:buFont typeface="Arial" pitchFamily="34" charset="0"/>
              <a:buNone/>
              <a:defRPr sz="2800">
                <a:solidFill>
                  <a:schemeClr val="bg1"/>
                </a:solidFill>
              </a:defRPr>
            </a:lvl1pPr>
            <a:lvl2pPr marL="0" indent="0">
              <a:spcBef>
                <a:spcPts val="400"/>
              </a:spcBef>
              <a:spcAft>
                <a:spcPts val="0"/>
              </a:spcAft>
              <a:buFont typeface="Arial" pitchFamily="34" charset="0"/>
              <a:buNone/>
              <a:defRPr sz="2600" b="1">
                <a:solidFill>
                  <a:schemeClr val="bg1"/>
                </a:solidFill>
              </a:defRPr>
            </a:lvl2pPr>
            <a:lvl3pPr marL="0" indent="0">
              <a:lnSpc>
                <a:spcPct val="80000"/>
              </a:lnSpc>
              <a:spcAft>
                <a:spcPts val="0"/>
              </a:spcAft>
              <a:buFont typeface="Arial" pitchFamily="34" charset="0"/>
              <a:buNone/>
              <a:defRPr sz="2250">
                <a:solidFill>
                  <a:schemeClr val="bg1"/>
                </a:solidFill>
              </a:defRPr>
            </a:lvl3pPr>
            <a:lvl4pPr marL="0" indent="0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SzPct val="80000"/>
              <a:buNone/>
              <a:defRPr sz="1750">
                <a:solidFill>
                  <a:schemeClr val="bg1"/>
                </a:solidFill>
              </a:defRPr>
            </a:lvl4pPr>
            <a:lvl5pPr marL="0" indent="0">
              <a:lnSpc>
                <a:spcPct val="80000"/>
              </a:lnSpc>
              <a:spcAft>
                <a:spcPts val="0"/>
              </a:spcAft>
              <a:buNone/>
              <a:defRPr sz="1500" b="1" i="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 dirty="0"/>
          </a:p>
        </p:txBody>
      </p:sp>
      <p:sp>
        <p:nvSpPr>
          <p:cNvPr id="8" name="Espace réservé pour une image  7"/>
          <p:cNvSpPr>
            <a:spLocks noGrp="1"/>
          </p:cNvSpPr>
          <p:nvPr>
            <p:ph type="pic" sz="quarter" idx="13"/>
          </p:nvPr>
        </p:nvSpPr>
        <p:spPr>
          <a:xfrm>
            <a:off x="969600" y="1098000"/>
            <a:ext cx="3432000" cy="4563248"/>
          </a:xfrm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/>
              <a:t>Click icon to add picture</a:t>
            </a:r>
            <a:endParaRPr lang="fr-FR"/>
          </a:p>
        </p:txBody>
      </p:sp>
      <p:sp>
        <p:nvSpPr>
          <p:cNvPr id="18" name="Espace réservé du numéro de diapositive 17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r>
              <a:rPr lang="fr-FR"/>
              <a:t>Page </a:t>
            </a:r>
            <a:fld id="{733122C9-A0B9-462F-8757-0847AD287B6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19" name="Espace réservé du pied de page 18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l AT  vs MADX with errors l April 2024 l S.Liuzzo, T.Charles, E.Musa et al.</a:t>
            </a:r>
            <a:endParaRPr lang="fr-FR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 bwMode="gray"/>
        <p:txBody>
          <a:bodyPr/>
          <a:lstStyle/>
          <a:p>
            <a:r>
              <a:rPr lang="en-US"/>
              <a:t>Click to edit Master title style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 bwMode="gray">
          <a:xfrm>
            <a:off x="970251" y="764704"/>
            <a:ext cx="10982400" cy="5400000"/>
          </a:xfrm>
        </p:spPr>
        <p:txBody>
          <a:bodyPr/>
          <a:lstStyle>
            <a:lvl1pPr>
              <a:defRPr baseline="0"/>
            </a:lvl1pPr>
            <a:lvl2pPr>
              <a:defRPr>
                <a:solidFill>
                  <a:schemeClr val="tx1"/>
                </a:solidFill>
              </a:defRPr>
            </a:lvl2pPr>
            <a:lvl4pPr>
              <a:spcBef>
                <a:spcPts val="0"/>
              </a:spcBef>
              <a:spcAft>
                <a:spcPts val="300"/>
              </a:spcAft>
              <a:buSzPct val="80000"/>
              <a:defRPr/>
            </a:lvl4pPr>
            <a:lvl5pPr>
              <a:spcAft>
                <a:spcPts val="300"/>
              </a:spcAft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 dirty="0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fr-FR"/>
              <a:t>Page </a:t>
            </a:r>
            <a:fld id="{733122C9-A0B9-462F-8757-0847AD287B6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9" name="Espace réservé du pied de page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l AT  vs MADX with errors l April 2024 l S.Liuzzo, T.Charles, E.Musa et al.</a:t>
            </a:r>
            <a:endParaRPr lang="fr-FR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Use for importing slid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l AT  vs MADX with errors l April 2024 l S.Liuzzo, T.Charles, E.Musa et al.</a:t>
            </a:r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fr-FR"/>
              <a:t>Page </a:t>
            </a:r>
            <a:fld id="{733122C9-A0B9-462F-8757-0847AD287B63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7295970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lour palet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ESRF COLOUR PALETTE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l AT  vs MADX with errors l April 2024 l S.Liuzzo, T.Charles, E.Musa et al.</a:t>
            </a:r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fr-FR"/>
              <a:t>Page </a:t>
            </a:r>
            <a:fld id="{733122C9-A0B9-462F-8757-0847AD287B63}" type="slidenum">
              <a:rPr lang="fr-FR" smtClean="0"/>
              <a:pPr/>
              <a:t>‹#›</a:t>
            </a:fld>
            <a:endParaRPr lang="fr-FR" dirty="0"/>
          </a:p>
        </p:txBody>
      </p:sp>
      <p:grpSp>
        <p:nvGrpSpPr>
          <p:cNvPr id="5" name="Group 4"/>
          <p:cNvGrpSpPr/>
          <p:nvPr userDrawn="1"/>
        </p:nvGrpSpPr>
        <p:grpSpPr>
          <a:xfrm>
            <a:off x="2334965" y="1016733"/>
            <a:ext cx="7073403" cy="4780955"/>
            <a:chOff x="977503" y="761588"/>
            <a:chExt cx="6421177" cy="4780955"/>
          </a:xfrm>
        </p:grpSpPr>
        <p:sp>
          <p:nvSpPr>
            <p:cNvPr id="6" name="Oval 5"/>
            <p:cNvSpPr/>
            <p:nvPr/>
          </p:nvSpPr>
          <p:spPr>
            <a:xfrm>
              <a:off x="2803893" y="1812730"/>
              <a:ext cx="2628292" cy="2628292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800"/>
            </a:p>
          </p:txBody>
        </p:sp>
        <p:sp>
          <p:nvSpPr>
            <p:cNvPr id="7" name="Oval 6"/>
            <p:cNvSpPr/>
            <p:nvPr/>
          </p:nvSpPr>
          <p:spPr>
            <a:xfrm>
              <a:off x="4175956" y="1016392"/>
              <a:ext cx="576404" cy="576404"/>
            </a:xfrm>
            <a:prstGeom prst="ellipse">
              <a:avLst/>
            </a:prstGeom>
            <a:solidFill>
              <a:srgbClr val="ED770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800"/>
            </a:p>
          </p:txBody>
        </p:sp>
        <p:sp>
          <p:nvSpPr>
            <p:cNvPr id="8" name="Oval 7"/>
            <p:cNvSpPr/>
            <p:nvPr/>
          </p:nvSpPr>
          <p:spPr>
            <a:xfrm>
              <a:off x="5003708" y="1393465"/>
              <a:ext cx="576404" cy="576404"/>
            </a:xfrm>
            <a:prstGeom prst="ellipse">
              <a:avLst/>
            </a:prstGeom>
            <a:solidFill>
              <a:srgbClr val="F4A3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800"/>
            </a:p>
          </p:txBody>
        </p:sp>
        <p:sp>
          <p:nvSpPr>
            <p:cNvPr id="9" name="Oval 8"/>
            <p:cNvSpPr/>
            <p:nvPr/>
          </p:nvSpPr>
          <p:spPr>
            <a:xfrm>
              <a:off x="5507764" y="1980062"/>
              <a:ext cx="576404" cy="576404"/>
            </a:xfrm>
            <a:prstGeom prst="ellipse">
              <a:avLst/>
            </a:prstGeom>
            <a:solidFill>
              <a:srgbClr val="FFDD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800"/>
            </a:p>
          </p:txBody>
        </p:sp>
        <p:sp>
          <p:nvSpPr>
            <p:cNvPr id="10" name="Oval 9"/>
            <p:cNvSpPr/>
            <p:nvPr/>
          </p:nvSpPr>
          <p:spPr>
            <a:xfrm>
              <a:off x="5688124" y="2740535"/>
              <a:ext cx="576404" cy="576404"/>
            </a:xfrm>
            <a:prstGeom prst="ellipse">
              <a:avLst/>
            </a:prstGeom>
            <a:solidFill>
              <a:srgbClr val="51A02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800"/>
            </a:p>
          </p:txBody>
        </p:sp>
        <p:sp>
          <p:nvSpPr>
            <p:cNvPr id="11" name="Oval 10"/>
            <p:cNvSpPr/>
            <p:nvPr/>
          </p:nvSpPr>
          <p:spPr>
            <a:xfrm>
              <a:off x="5580282" y="3501008"/>
              <a:ext cx="576404" cy="576404"/>
            </a:xfrm>
            <a:prstGeom prst="ellipse">
              <a:avLst/>
            </a:prstGeom>
            <a:solidFill>
              <a:srgbClr val="0098D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800"/>
            </a:p>
          </p:txBody>
        </p:sp>
        <p:sp>
          <p:nvSpPr>
            <p:cNvPr id="12" name="Oval 11"/>
            <p:cNvSpPr/>
            <p:nvPr/>
          </p:nvSpPr>
          <p:spPr>
            <a:xfrm>
              <a:off x="5148064" y="4169035"/>
              <a:ext cx="576404" cy="576404"/>
            </a:xfrm>
            <a:prstGeom prst="ellipse">
              <a:avLst/>
            </a:prstGeom>
            <a:solidFill>
              <a:srgbClr val="AF007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800"/>
            </a:p>
          </p:txBody>
        </p:sp>
        <p:sp>
          <p:nvSpPr>
            <p:cNvPr id="13" name="Oval 12"/>
            <p:cNvSpPr/>
            <p:nvPr/>
          </p:nvSpPr>
          <p:spPr>
            <a:xfrm>
              <a:off x="2367594" y="1709154"/>
              <a:ext cx="576404" cy="576404"/>
            </a:xfrm>
            <a:prstGeom prst="ellipse">
              <a:avLst/>
            </a:prstGeom>
            <a:solidFill>
              <a:srgbClr val="132577">
                <a:alpha val="74902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800"/>
            </a:p>
          </p:txBody>
        </p:sp>
        <p:sp>
          <p:nvSpPr>
            <p:cNvPr id="14" name="Oval 13"/>
            <p:cNvSpPr/>
            <p:nvPr/>
          </p:nvSpPr>
          <p:spPr>
            <a:xfrm>
              <a:off x="2079392" y="2433493"/>
              <a:ext cx="576404" cy="576404"/>
            </a:xfrm>
            <a:prstGeom prst="ellipse">
              <a:avLst/>
            </a:prstGeom>
            <a:solidFill>
              <a:srgbClr val="132577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800"/>
            </a:p>
          </p:txBody>
        </p:sp>
        <p:sp>
          <p:nvSpPr>
            <p:cNvPr id="15" name="Oval 14"/>
            <p:cNvSpPr/>
            <p:nvPr/>
          </p:nvSpPr>
          <p:spPr>
            <a:xfrm>
              <a:off x="3491370" y="4689140"/>
              <a:ext cx="576404" cy="576404"/>
            </a:xfrm>
            <a:prstGeom prst="ellipse">
              <a:avLst/>
            </a:prstGeom>
            <a:solidFill>
              <a:srgbClr val="B7B9B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800"/>
            </a:p>
          </p:txBody>
        </p:sp>
        <p:sp>
          <p:nvSpPr>
            <p:cNvPr id="16" name="Oval 15"/>
            <p:cNvSpPr/>
            <p:nvPr/>
          </p:nvSpPr>
          <p:spPr>
            <a:xfrm>
              <a:off x="2706262" y="4329100"/>
              <a:ext cx="576404" cy="576404"/>
            </a:xfrm>
            <a:prstGeom prst="ellipse">
              <a:avLst/>
            </a:prstGeom>
            <a:solidFill>
              <a:srgbClr val="D1D2D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800"/>
            </a:p>
          </p:txBody>
        </p:sp>
        <p:sp>
          <p:nvSpPr>
            <p:cNvPr id="17" name="Oval 16"/>
            <p:cNvSpPr/>
            <p:nvPr/>
          </p:nvSpPr>
          <p:spPr>
            <a:xfrm>
              <a:off x="2113415" y="3746995"/>
              <a:ext cx="576404" cy="576404"/>
            </a:xfrm>
            <a:prstGeom prst="ellipse">
              <a:avLst/>
            </a:prstGeom>
            <a:solidFill>
              <a:srgbClr val="F4F4F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800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3545461" y="3053707"/>
              <a:ext cx="126099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dirty="0">
                  <a:solidFill>
                    <a:schemeClr val="bg1"/>
                  </a:solidFill>
                </a:rPr>
                <a:t>R019G037B119</a:t>
              </a:r>
              <a:endParaRPr lang="en-GB" sz="1200" dirty="0">
                <a:solidFill>
                  <a:schemeClr val="bg1"/>
                </a:solidFill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4339537" y="761588"/>
              <a:ext cx="126099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dirty="0"/>
                <a:t>R237G119B003</a:t>
              </a:r>
              <a:endParaRPr lang="en-GB" sz="1200" dirty="0"/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5273712" y="1162931"/>
              <a:ext cx="131451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dirty="0"/>
                <a:t>R244G163B000</a:t>
              </a:r>
              <a:endParaRPr lang="en-GB" sz="1200" dirty="0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5795966" y="1756869"/>
              <a:ext cx="131451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dirty="0"/>
                <a:t>R255G221B000</a:t>
              </a:r>
              <a:endParaRPr lang="en-GB" sz="1200" dirty="0"/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6084168" y="2570541"/>
              <a:ext cx="131451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dirty="0"/>
                <a:t>R081G160B038</a:t>
              </a:r>
              <a:endParaRPr lang="en-GB" sz="1200" dirty="0"/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6084168" y="3409385"/>
              <a:ext cx="131451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dirty="0"/>
                <a:t>R000G152B212</a:t>
              </a:r>
              <a:endParaRPr lang="en-GB" sz="1200" dirty="0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5677172" y="4159448"/>
              <a:ext cx="131451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dirty="0"/>
                <a:t>R175G000B124</a:t>
              </a:r>
              <a:endParaRPr lang="en-GB" sz="1200" dirty="0"/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1312568" y="1497250"/>
              <a:ext cx="131451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dirty="0"/>
                <a:t>ESRF </a:t>
              </a:r>
              <a:r>
                <a:rPr lang="fr-FR" sz="1200" dirty="0" err="1"/>
                <a:t>blue</a:t>
              </a:r>
              <a:r>
                <a:rPr lang="fr-FR" sz="1200" dirty="0"/>
                <a:t> 75%</a:t>
              </a:r>
              <a:endParaRPr lang="en-GB" sz="1200" dirty="0"/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977503" y="2279467"/>
              <a:ext cx="131451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dirty="0"/>
                <a:t>ESRF </a:t>
              </a:r>
              <a:r>
                <a:rPr lang="fr-FR" sz="1200" dirty="0" err="1"/>
                <a:t>blue</a:t>
              </a:r>
              <a:r>
                <a:rPr lang="fr-FR" sz="1200" dirty="0"/>
                <a:t> 50%</a:t>
              </a:r>
              <a:endParaRPr lang="en-GB" sz="1200" dirty="0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2878263" y="5265544"/>
              <a:ext cx="131451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dirty="0"/>
                <a:t>R183G185B186</a:t>
              </a:r>
              <a:endParaRPr lang="en-GB" sz="1200" dirty="0"/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1968154" y="4899336"/>
              <a:ext cx="131451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dirty="0"/>
                <a:t>R209G210B212</a:t>
              </a:r>
              <a:endParaRPr lang="en-GB" sz="1200" dirty="0"/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1238010" y="4311927"/>
              <a:ext cx="131451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dirty="0"/>
                <a:t>R244G244B244</a:t>
              </a:r>
              <a:endParaRPr lang="en-GB" sz="1200" dirty="0"/>
            </a:p>
          </p:txBody>
        </p:sp>
      </p:grpSp>
    </p:spTree>
    <p:extLst>
      <p:ext uri="{BB962C8B-B14F-4D97-AF65-F5344CB8AC3E}">
        <p14:creationId xmlns:p14="http://schemas.microsoft.com/office/powerpoint/2010/main" val="28748575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8" descr="logo_texte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9552000" y="6210000"/>
            <a:ext cx="2634592" cy="648000"/>
          </a:xfrm>
          <a:prstGeom prst="rect">
            <a:avLst/>
          </a:prstGeom>
        </p:spPr>
      </p:pic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 bwMode="gray">
          <a:xfrm>
            <a:off x="969600" y="126000"/>
            <a:ext cx="10982400" cy="496800"/>
          </a:xfrm>
          <a:prstGeom prst="rect">
            <a:avLst/>
          </a:prstGeom>
          <a:solidFill>
            <a:schemeClr val="accent1"/>
          </a:solidFill>
        </p:spPr>
        <p:txBody>
          <a:bodyPr vert="horz" lIns="72000" tIns="0" rIns="72000" bIns="0" rtlCol="0" anchor="ctr" anchorCtr="0">
            <a:noAutofit/>
          </a:bodyPr>
          <a:lstStyle/>
          <a:p>
            <a:r>
              <a:rPr lang="fr-FR" dirty="0"/>
              <a:t>CLICK TO MODIFY THE STYLE OF THE TITLE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 bwMode="gray">
          <a:xfrm>
            <a:off x="969600" y="764704"/>
            <a:ext cx="10982400" cy="5400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r>
              <a:rPr lang="fr-FR" dirty="0"/>
              <a:t>Click to </a:t>
            </a:r>
            <a:r>
              <a:rPr lang="fr-FR" dirty="0" err="1"/>
              <a:t>modify</a:t>
            </a:r>
            <a:r>
              <a:rPr lang="fr-FR" dirty="0"/>
              <a:t> </a:t>
            </a:r>
            <a:r>
              <a:rPr lang="fr-FR" dirty="0" err="1"/>
              <a:t>attributes</a:t>
            </a:r>
            <a:endParaRPr lang="fr-FR" dirty="0"/>
          </a:p>
          <a:p>
            <a:pPr lvl="1"/>
            <a:endParaRPr lang="fr-FR" dirty="0"/>
          </a:p>
          <a:p>
            <a:pPr lvl="1"/>
            <a:r>
              <a:rPr lang="fr-FR" dirty="0"/>
              <a:t>Second </a:t>
            </a:r>
            <a:r>
              <a:rPr lang="fr-FR" dirty="0" err="1"/>
              <a:t>level</a:t>
            </a:r>
            <a:endParaRPr lang="fr-FR" dirty="0"/>
          </a:p>
          <a:p>
            <a:pPr lvl="2"/>
            <a:r>
              <a:rPr lang="fr-FR" dirty="0" err="1"/>
              <a:t>Third</a:t>
            </a:r>
            <a:r>
              <a:rPr lang="fr-FR" dirty="0"/>
              <a:t> </a:t>
            </a:r>
            <a:r>
              <a:rPr lang="fr-FR" dirty="0" err="1"/>
              <a:t>level</a:t>
            </a:r>
            <a:endParaRPr lang="fr-FR" dirty="0"/>
          </a:p>
          <a:p>
            <a:pPr lvl="3"/>
            <a:r>
              <a:rPr lang="fr-FR" dirty="0" err="1"/>
              <a:t>Fourth</a:t>
            </a:r>
            <a:r>
              <a:rPr lang="fr-FR" dirty="0"/>
              <a:t> </a:t>
            </a:r>
            <a:r>
              <a:rPr lang="fr-FR" dirty="0" err="1"/>
              <a:t>level</a:t>
            </a:r>
            <a:endParaRPr lang="fr-FR" dirty="0"/>
          </a:p>
          <a:p>
            <a:pPr lvl="4"/>
            <a:r>
              <a:rPr lang="fr-FR" dirty="0" err="1"/>
              <a:t>Fifth</a:t>
            </a:r>
            <a:r>
              <a:rPr lang="fr-FR" dirty="0"/>
              <a:t> </a:t>
            </a:r>
            <a:r>
              <a:rPr lang="fr-FR" dirty="0" err="1"/>
              <a:t>level</a:t>
            </a:r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 bwMode="gray">
          <a:xfrm>
            <a:off x="959429" y="6483350"/>
            <a:ext cx="8160000" cy="212489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l">
              <a:defRPr sz="800" b="1" cap="none"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l AT  vs MADX with errors l April 2024 l S.Liuzzo, T.Charles, E.Musa et al.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 bwMode="gray">
          <a:xfrm>
            <a:off x="239350" y="6483438"/>
            <a:ext cx="551412" cy="212400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l">
              <a:defRPr sz="800" b="1">
                <a:solidFill>
                  <a:schemeClr val="tx2"/>
                </a:solidFill>
              </a:defRPr>
            </a:lvl1pPr>
          </a:lstStyle>
          <a:p>
            <a:r>
              <a:rPr lang="fr-FR"/>
              <a:t>Page </a:t>
            </a:r>
            <a:fld id="{733122C9-A0B9-462F-8757-0847AD287B6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8" name="Rectangle 7"/>
          <p:cNvSpPr/>
          <p:nvPr/>
        </p:nvSpPr>
        <p:spPr>
          <a:xfrm>
            <a:off x="240000" y="126000"/>
            <a:ext cx="662400" cy="4968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pic>
        <p:nvPicPr>
          <p:cNvPr id="10" name="Image 8" descr="logo_texte.jpg"/>
          <p:cNvPicPr>
            <a:picLocks noChangeAspect="1"/>
          </p:cNvPicPr>
          <p:nvPr userDrawn="1"/>
        </p:nvPicPr>
        <p:blipFill>
          <a:blip r:embed="rId7" cstate="print"/>
          <a:stretch>
            <a:fillRect/>
          </a:stretch>
        </p:blipFill>
        <p:spPr>
          <a:xfrm>
            <a:off x="9552000" y="6210000"/>
            <a:ext cx="2634592" cy="648000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240000" y="126000"/>
            <a:ext cx="662400" cy="4968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57" r:id="rId2"/>
    <p:sldLayoutId id="2147483658" r:id="rId3"/>
    <p:sldLayoutId id="2147483659" r:id="rId4"/>
    <p:sldLayoutId id="2147483661" r:id="rId5"/>
  </p:sldLayoutIdLst>
  <p:hf hdr="0" dt="0"/>
  <p:txStyles>
    <p:titleStyle>
      <a:lvl1pPr algn="l" defTabSz="914400" rtl="0" eaLnBrk="1" latinLnBrk="0" hangingPunct="1">
        <a:spcBef>
          <a:spcPct val="0"/>
        </a:spcBef>
        <a:buNone/>
        <a:defRPr sz="1600" b="1" kern="1200" cap="all" baseline="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ts val="0"/>
        </a:spcBef>
        <a:spcAft>
          <a:spcPts val="1000"/>
        </a:spcAft>
        <a:buFont typeface="Arial" pitchFamily="34" charset="0"/>
        <a:buNone/>
        <a:defRPr sz="1800" b="1" kern="1200" baseline="0">
          <a:solidFill>
            <a:schemeClr val="accent6"/>
          </a:solidFill>
          <a:latin typeface="+mn-lt"/>
          <a:ea typeface="+mn-ea"/>
          <a:cs typeface="+mn-cs"/>
        </a:defRPr>
      </a:lvl1pPr>
      <a:lvl2pPr marL="0" indent="0" algn="l" defTabSz="914400" rtl="0" eaLnBrk="1" latinLnBrk="0" hangingPunct="1">
        <a:spcBef>
          <a:spcPts val="0"/>
        </a:spcBef>
        <a:spcAft>
          <a:spcPts val="1500"/>
        </a:spcAft>
        <a:buFont typeface="Arial" pitchFamily="34" charset="0"/>
        <a:buNone/>
        <a:defRPr sz="1700" kern="1200">
          <a:solidFill>
            <a:schemeClr val="tx1"/>
          </a:solidFill>
          <a:latin typeface="+mn-lt"/>
          <a:ea typeface="+mn-ea"/>
          <a:cs typeface="+mn-cs"/>
        </a:defRPr>
      </a:lvl2pPr>
      <a:lvl3pPr marL="0" indent="0" algn="l" defTabSz="914400" rtl="0" eaLnBrk="1" latinLnBrk="0" hangingPunct="1">
        <a:lnSpc>
          <a:spcPct val="105000"/>
        </a:lnSpc>
        <a:spcBef>
          <a:spcPts val="0"/>
        </a:spcBef>
        <a:spcAft>
          <a:spcPts val="500"/>
        </a:spcAft>
        <a:buFont typeface="Arial" pitchFamily="34" charset="0"/>
        <a:buNone/>
        <a:defRPr sz="1500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357188" indent="-174625" algn="l" defTabSz="914400" rtl="0" eaLnBrk="1" latinLnBrk="0" hangingPunct="1">
        <a:lnSpc>
          <a:spcPct val="110000"/>
        </a:lnSpc>
        <a:spcBef>
          <a:spcPts val="0"/>
        </a:spcBef>
        <a:spcAft>
          <a:spcPts val="400"/>
        </a:spcAft>
        <a:buClr>
          <a:schemeClr val="accent6"/>
        </a:buClr>
        <a:buFont typeface="Wingdings" pitchFamily="2" charset="2"/>
        <a:buChar char="l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162050" indent="-174625" algn="l" defTabSz="914400" rtl="0" eaLnBrk="1" latinLnBrk="0" hangingPunct="1">
        <a:spcBef>
          <a:spcPts val="0"/>
        </a:spcBef>
        <a:spcAft>
          <a:spcPts val="600"/>
        </a:spcAft>
        <a:buClr>
          <a:schemeClr val="accent6"/>
        </a:buClr>
        <a:buFont typeface="ITCOfficinaSans LT Book" pitchFamily="2" charset="0"/>
        <a:buChar char="&gt;"/>
        <a:defRPr sz="1200" i="1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3884" userDrawn="1">
          <p15:clr>
            <a:srgbClr val="F26B43"/>
          </p15:clr>
        </p15:guide>
        <p15:guide id="2" pos="151" userDrawn="1">
          <p15:clr>
            <a:srgbClr val="F26B43"/>
          </p15:clr>
        </p15:guide>
        <p15:guide id="3" orient="horz" pos="482" userDrawn="1">
          <p15:clr>
            <a:srgbClr val="F26B43"/>
          </p15:clr>
        </p15:guide>
        <p15:guide id="4" pos="604" userDrawn="1">
          <p15:clr>
            <a:srgbClr val="F26B43"/>
          </p15:clr>
        </p15:guide>
        <p15:guide id="5" pos="7529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4836762A-7D2B-8A46-B9B7-037623C91566}"/>
              </a:ext>
            </a:extLst>
          </p:cNvPr>
          <p:cNvSpPr txBox="1"/>
          <p:nvPr/>
        </p:nvSpPr>
        <p:spPr>
          <a:xfrm>
            <a:off x="3431704" y="3968759"/>
            <a:ext cx="558505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2"/>
                </a:solidFill>
              </a:rPr>
              <a:t>Benchmark of commissioning simulations with errors and corrections: AT vs MADX vs MADX-PTC</a:t>
            </a:r>
          </a:p>
          <a:p>
            <a:pPr marL="285750" indent="-285750">
              <a:buFontTx/>
              <a:buChar char="-"/>
            </a:pPr>
            <a:r>
              <a:rPr lang="en-US" b="1" dirty="0">
                <a:solidFill>
                  <a:schemeClr val="accent2"/>
                </a:solidFill>
              </a:rPr>
              <a:t>+ optics correction </a:t>
            </a:r>
          </a:p>
          <a:p>
            <a:pPr marL="285750" indent="-285750">
              <a:buFontTx/>
              <a:buChar char="-"/>
            </a:pPr>
            <a:r>
              <a:rPr lang="en-US" b="1" dirty="0">
                <a:solidFill>
                  <a:schemeClr val="accent2"/>
                </a:solidFill>
              </a:rPr>
              <a:t>+ simulations without IP errors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22387222-B943-9F43-8848-FA6FEC2810B2}"/>
              </a:ext>
            </a:extLst>
          </p:cNvPr>
          <p:cNvSpPr/>
          <p:nvPr/>
        </p:nvSpPr>
        <p:spPr>
          <a:xfrm>
            <a:off x="1559496" y="5733256"/>
            <a:ext cx="96149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err="1"/>
              <a:t>S.Liuzzo</a:t>
            </a:r>
            <a:r>
              <a:rPr lang="en-US" dirty="0"/>
              <a:t> (ESRF), </a:t>
            </a:r>
            <a:r>
              <a:rPr lang="en-US" dirty="0" err="1"/>
              <a:t>T.Charles</a:t>
            </a:r>
            <a:r>
              <a:rPr lang="en-US" dirty="0"/>
              <a:t> (ANSTO), </a:t>
            </a:r>
            <a:r>
              <a:rPr lang="en-US" dirty="0" err="1"/>
              <a:t>E.Musa</a:t>
            </a:r>
            <a:r>
              <a:rPr lang="en-US" dirty="0"/>
              <a:t> (DESY), </a:t>
            </a:r>
            <a:r>
              <a:rPr lang="en-US" dirty="0" err="1"/>
              <a:t>R.Tomas</a:t>
            </a:r>
            <a:r>
              <a:rPr lang="en-US" dirty="0"/>
              <a:t> (CERN), </a:t>
            </a:r>
            <a:r>
              <a:rPr lang="en-US" dirty="0" err="1"/>
              <a:t>I.Agapov</a:t>
            </a:r>
            <a:r>
              <a:rPr lang="en-US" dirty="0"/>
              <a:t> (DESY)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4F40746-2005-CA45-9CD6-F64157520180}"/>
              </a:ext>
            </a:extLst>
          </p:cNvPr>
          <p:cNvSpPr txBox="1"/>
          <p:nvPr/>
        </p:nvSpPr>
        <p:spPr>
          <a:xfrm>
            <a:off x="3935760" y="6309320"/>
            <a:ext cx="41088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FCC-</a:t>
            </a:r>
            <a:r>
              <a:rPr lang="en-US" dirty="0" err="1"/>
              <a:t>ee</a:t>
            </a:r>
            <a:r>
              <a:rPr lang="en-US" dirty="0"/>
              <a:t> tuning meeting 10</a:t>
            </a:r>
            <a:r>
              <a:rPr lang="en-US" baseline="30000" dirty="0"/>
              <a:t>th</a:t>
            </a:r>
            <a:r>
              <a:rPr lang="en-US" dirty="0"/>
              <a:t> April 2024</a:t>
            </a:r>
          </a:p>
        </p:txBody>
      </p:sp>
    </p:spTree>
    <p:extLst>
      <p:ext uri="{BB962C8B-B14F-4D97-AF65-F5344CB8AC3E}">
        <p14:creationId xmlns:p14="http://schemas.microsoft.com/office/powerpoint/2010/main" val="158496107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FBEEC5-74CE-9B4C-8924-D92B913C07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No errors in the IP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F89DDB9-64FC-AF4B-A6A3-64441F25249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fr-FR"/>
              <a:t>Page </a:t>
            </a:r>
            <a:fld id="{733122C9-A0B9-462F-8757-0847AD287B63}" type="slidenum">
              <a:rPr lang="fr-FR" smtClean="0"/>
              <a:pPr/>
              <a:t>10</a:t>
            </a:fld>
            <a:endParaRPr lang="fr-FR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DFD4E71-47F3-7C4C-8E54-3994118C9DEF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l AT  vs MADX with errors l April 2024 l S.Liuzzo, T.Charles, E.Musa et al.</a:t>
            </a:r>
            <a:endParaRPr lang="fr-FR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ABEFD7A-F04E-A24E-984E-A3F39F91AFE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9600" y="764704"/>
            <a:ext cx="4190296" cy="5635018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C616CED2-90BC-2141-810E-7FC00DBF287F}"/>
              </a:ext>
            </a:extLst>
          </p:cNvPr>
          <p:cNvSpPr txBox="1"/>
          <p:nvPr/>
        </p:nvSpPr>
        <p:spPr>
          <a:xfrm>
            <a:off x="5447928" y="842875"/>
            <a:ext cx="60720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From our test errors seed file I simply set to zero all errors in magnets that are not Q[FD][1234] and S[FD] 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0B0DF1E3-0003-6245-9D53-1C4B3A04916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47928" y="2132856"/>
            <a:ext cx="5625419" cy="41304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702981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9165ED-B27B-CA45-866C-FFCB7AB025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No errors in the IP</a:t>
            </a: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9D1A60E3-1511-234D-81EB-4246AE40CF0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9600" y="878460"/>
            <a:ext cx="3676647" cy="5399088"/>
          </a:xfr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19639C3-8C92-2444-BA00-A4130F981D8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fr-FR"/>
              <a:t>Page </a:t>
            </a:r>
            <a:fld id="{733122C9-A0B9-462F-8757-0847AD287B63}" type="slidenum">
              <a:rPr lang="fr-FR" smtClean="0"/>
              <a:pPr/>
              <a:t>11</a:t>
            </a:fld>
            <a:endParaRPr lang="fr-FR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5A2737D-F277-AC42-8CEE-6ACE51CA5FEB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l AT  vs MADX with errors l April 2024 l S.Liuzzo, T.Charles, E.Musa et al.</a:t>
            </a:r>
            <a:endParaRPr lang="fr-FR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FDBCCEB6-EBFA-434E-B65A-77527EB61FE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9856" y="1059961"/>
            <a:ext cx="6816491" cy="4956398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24B52083-02E0-4345-910E-42B58232DFDA}"/>
              </a:ext>
            </a:extLst>
          </p:cNvPr>
          <p:cNvSpPr txBox="1"/>
          <p:nvPr/>
        </p:nvSpPr>
        <p:spPr>
          <a:xfrm>
            <a:off x="9587547" y="2007902"/>
            <a:ext cx="16210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-10% DA area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FB4C70A5-347A-A34F-AB26-0D668216793F}"/>
              </a:ext>
            </a:extLst>
          </p:cNvPr>
          <p:cNvCxnSpPr>
            <a:cxnSpLocks/>
          </p:cNvCxnSpPr>
          <p:nvPr/>
        </p:nvCxnSpPr>
        <p:spPr>
          <a:xfrm>
            <a:off x="5735960" y="2348880"/>
            <a:ext cx="5472608" cy="0"/>
          </a:xfrm>
          <a:prstGeom prst="line">
            <a:avLst/>
          </a:prstGeom>
          <a:ln w="38100" cap="flat" cmpd="sng" algn="ctr">
            <a:solidFill>
              <a:schemeClr val="bg2">
                <a:lumMod val="75000"/>
              </a:schemeClr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9174656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B22E79-AD07-524E-82E9-10DEC1374A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D1638C9-7000-2341-B1AF-0E0580E7B7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+mj-lt"/>
              <a:buAutoNum type="arabicPeriod"/>
            </a:pPr>
            <a:endParaRPr lang="en-US" dirty="0"/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Optics correction added to the comparison AT-MADX tests for the AT curves.</a:t>
            </a:r>
          </a:p>
          <a:p>
            <a:pPr marL="342900" indent="-342900">
              <a:buFont typeface="+mj-lt"/>
              <a:buAutoNum type="arabicPeriod"/>
            </a:pPr>
            <a:endParaRPr lang="en-US" dirty="0"/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In AT, including optics correction, DA is improved for alignment errors &lt;15um </a:t>
            </a:r>
            <a:r>
              <a:rPr lang="en-US" dirty="0" err="1"/>
              <a:t>rms</a:t>
            </a:r>
            <a:r>
              <a:rPr lang="en-US" dirty="0"/>
              <a:t> </a:t>
            </a:r>
            <a:r>
              <a:rPr lang="en-US" sz="1600" dirty="0"/>
              <a:t>@ all quad and sext</a:t>
            </a:r>
          </a:p>
          <a:p>
            <a:pPr marL="342900" indent="-342900">
              <a:buFont typeface="+mj-lt"/>
              <a:buAutoNum type="arabicPeriod"/>
            </a:pPr>
            <a:endParaRPr lang="en-US" dirty="0"/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As expected, running the same (identical) tuning simulations without errors in the IP the impact on DA is decreased and all optics parameters have a much less steep variation. </a:t>
            </a:r>
          </a:p>
          <a:p>
            <a:pPr marL="342900" indent="-342900">
              <a:buFont typeface="+mj-lt"/>
              <a:buAutoNum type="arabicPeriod"/>
            </a:pPr>
            <a:endParaRPr lang="en-US" dirty="0"/>
          </a:p>
          <a:p>
            <a:r>
              <a:rPr lang="en-US" dirty="0"/>
              <a:t>For future studies:</a:t>
            </a:r>
          </a:p>
          <a:p>
            <a:r>
              <a:rPr lang="en-US" dirty="0"/>
              <a:t>Add MADX or MADX-PTC or Xsuite or ?? curved for optics parameters and DA vs errors. </a:t>
            </a:r>
          </a:p>
          <a:p>
            <a:r>
              <a:rPr lang="en-US" dirty="0"/>
              <a:t>Test more accurate – ad hoc IP tuning procedures / correction schemes. </a:t>
            </a:r>
          </a:p>
          <a:p>
            <a:r>
              <a:rPr lang="en-US" dirty="0"/>
              <a:t>Run more statistics to provide a table to tolerated alignment errors distinguishing ARCS and IP errors.</a:t>
            </a:r>
          </a:p>
          <a:p>
            <a:r>
              <a:rPr lang="en-US" dirty="0"/>
              <a:t>Add gradient errors.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AA6D0E3-38F4-D94E-9FA1-CD1B1685D36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fr-FR"/>
              <a:t>Page </a:t>
            </a:r>
            <a:fld id="{733122C9-A0B9-462F-8757-0847AD287B63}" type="slidenum">
              <a:rPr lang="fr-FR" smtClean="0"/>
              <a:pPr/>
              <a:t>12</a:t>
            </a:fld>
            <a:endParaRPr lang="fr-FR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9B8F74B-C610-4044-9BD7-FA90629EBA22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l AT  vs MADX with errors l April 2024 l S.Liuzzo, T.Charles, E.Musa et al.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9682441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9FC1CB-325C-F749-AAF8-4A5CBA64F5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MADX – AT comparison, slow </a:t>
            </a:r>
            <a:r>
              <a:rPr lang="en-US" dirty="0" err="1"/>
              <a:t>sextupole</a:t>
            </a:r>
            <a:r>
              <a:rPr lang="en-US" dirty="0"/>
              <a:t> gradients ramp, QR[FD]R quad for tune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444A787-B6DA-A64E-BE6B-8BC59A4E663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70251" y="764704"/>
            <a:ext cx="6565909" cy="5400000"/>
          </a:xfrm>
        </p:spPr>
        <p:txBody>
          <a:bodyPr/>
          <a:lstStyle/>
          <a:p>
            <a:r>
              <a:rPr lang="fr-FR" b="0" dirty="0"/>
              <a:t>The agreement </a:t>
            </a:r>
            <a:r>
              <a:rPr lang="fr-FR" b="0" dirty="0" err="1"/>
              <a:t>among</a:t>
            </a:r>
            <a:r>
              <a:rPr lang="fr-FR" b="0" dirty="0"/>
              <a:t> </a:t>
            </a:r>
            <a:r>
              <a:rPr lang="fr-FR" b="0" dirty="0" err="1"/>
              <a:t>our</a:t>
            </a:r>
            <a:r>
              <a:rPr lang="fr-FR" b="0" dirty="0"/>
              <a:t> codes </a:t>
            </a:r>
            <a:r>
              <a:rPr lang="fr-FR" b="0" dirty="0" err="1"/>
              <a:t>seems</a:t>
            </a:r>
            <a:r>
              <a:rPr lang="fr-FR" b="0" dirty="0"/>
              <a:t> </a:t>
            </a:r>
            <a:r>
              <a:rPr lang="fr-FR" b="0" dirty="0" err="1"/>
              <a:t>rather</a:t>
            </a:r>
            <a:r>
              <a:rPr lang="fr-FR" b="0" dirty="0"/>
              <a:t> good in </a:t>
            </a:r>
            <a:r>
              <a:rPr lang="fr-FR" b="0" dirty="0" err="1"/>
              <a:t>my</a:t>
            </a:r>
            <a:r>
              <a:rPr lang="fr-FR" b="0" dirty="0"/>
              <a:t> opinion!</a:t>
            </a:r>
          </a:p>
          <a:p>
            <a:endParaRPr lang="fr-FR" b="0" dirty="0"/>
          </a:p>
          <a:p>
            <a:r>
              <a:rPr lang="fr-FR" b="0" dirty="0"/>
              <a:t>I </a:t>
            </a:r>
            <a:r>
              <a:rPr lang="fr-FR" b="0" dirty="0" err="1"/>
              <a:t>did</a:t>
            </a:r>
            <a:r>
              <a:rPr lang="fr-FR" b="0" dirty="0"/>
              <a:t> not use SY </a:t>
            </a:r>
            <a:r>
              <a:rPr lang="fr-FR" b="0" dirty="0" err="1"/>
              <a:t>sextupoles</a:t>
            </a:r>
            <a:r>
              <a:rPr lang="fr-FR" b="0" dirty="0"/>
              <a:t> for </a:t>
            </a:r>
            <a:r>
              <a:rPr lang="fr-FR" b="0" dirty="0" err="1"/>
              <a:t>chromaticity</a:t>
            </a:r>
            <a:r>
              <a:rPr lang="fr-FR" b="0" dirty="0"/>
              <a:t>. </a:t>
            </a:r>
            <a:r>
              <a:rPr lang="fr-FR" b="0" dirty="0" err="1"/>
              <a:t>Evidently</a:t>
            </a:r>
            <a:r>
              <a:rPr lang="fr-FR" b="0" dirty="0"/>
              <a:t> </a:t>
            </a:r>
            <a:r>
              <a:rPr lang="fr-FR" b="0" dirty="0" err="1"/>
              <a:t>including</a:t>
            </a:r>
            <a:r>
              <a:rPr lang="fr-FR" b="0" dirty="0"/>
              <a:t> </a:t>
            </a:r>
            <a:r>
              <a:rPr lang="fr-FR" b="0" dirty="0" err="1"/>
              <a:t>them</a:t>
            </a:r>
            <a:r>
              <a:rPr lang="fr-FR" b="0" dirty="0"/>
              <a:t> </a:t>
            </a:r>
            <a:r>
              <a:rPr lang="fr-FR" b="0" dirty="0" err="1"/>
              <a:t>does</a:t>
            </a:r>
            <a:r>
              <a:rPr lang="fr-FR" b="0" dirty="0"/>
              <a:t> help. </a:t>
            </a:r>
            <a:r>
              <a:rPr lang="fr-FR" b="0" dirty="0" err="1"/>
              <a:t>However</a:t>
            </a:r>
            <a:r>
              <a:rPr lang="fr-FR" b="0" dirty="0"/>
              <a:t> the </a:t>
            </a:r>
            <a:r>
              <a:rPr lang="fr-FR" b="0" dirty="0" err="1"/>
              <a:t>difference</a:t>
            </a:r>
            <a:r>
              <a:rPr lang="fr-FR" b="0" dirty="0"/>
              <a:t> </a:t>
            </a:r>
            <a:r>
              <a:rPr lang="fr-FR" b="0" dirty="0" err="1"/>
              <a:t>is</a:t>
            </a:r>
            <a:r>
              <a:rPr lang="fr-FR" b="0" dirty="0"/>
              <a:t> not </a:t>
            </a:r>
            <a:r>
              <a:rPr lang="fr-FR" b="0" dirty="0" err="1"/>
              <a:t>enormous</a:t>
            </a:r>
            <a:r>
              <a:rPr lang="fr-FR" b="0" dirty="0"/>
              <a:t>.</a:t>
            </a:r>
          </a:p>
          <a:p>
            <a:endParaRPr lang="fr-FR" b="0" dirty="0"/>
          </a:p>
          <a:p>
            <a:r>
              <a:rPr lang="fr-FR" b="0" dirty="0"/>
              <a:t>MADX </a:t>
            </a:r>
            <a:r>
              <a:rPr lang="fr-FR" b="0" dirty="0" err="1"/>
              <a:t>computes</a:t>
            </a:r>
            <a:r>
              <a:rPr lang="fr-FR" b="0" dirty="0"/>
              <a:t> </a:t>
            </a:r>
            <a:r>
              <a:rPr lang="fr-FR" b="0" dirty="0" err="1"/>
              <a:t>rather</a:t>
            </a:r>
            <a:r>
              <a:rPr lang="fr-FR" b="0" dirty="0"/>
              <a:t> large (500pm at 10um) or </a:t>
            </a:r>
            <a:r>
              <a:rPr lang="fr-FR" b="0" dirty="0" err="1"/>
              <a:t>negative</a:t>
            </a:r>
            <a:r>
              <a:rPr lang="fr-FR" b="0" dirty="0"/>
              <a:t> vertical </a:t>
            </a:r>
            <a:r>
              <a:rPr lang="fr-FR" b="0" dirty="0" err="1"/>
              <a:t>emittances</a:t>
            </a:r>
            <a:r>
              <a:rPr lang="fr-FR" b="0" dirty="0"/>
              <a:t>. For </a:t>
            </a:r>
            <a:r>
              <a:rPr lang="fr-FR" b="0" dirty="0" err="1"/>
              <a:t>those</a:t>
            </a:r>
            <a:r>
              <a:rPr lang="fr-FR" b="0" dirty="0"/>
              <a:t> cases AT refuses to </a:t>
            </a:r>
            <a:r>
              <a:rPr lang="fr-FR" b="0" dirty="0" err="1"/>
              <a:t>give</a:t>
            </a:r>
            <a:r>
              <a:rPr lang="fr-FR" b="0" dirty="0"/>
              <a:t> </a:t>
            </a:r>
            <a:r>
              <a:rPr lang="fr-FR" b="0" dirty="0" err="1"/>
              <a:t>numbers</a:t>
            </a:r>
            <a:r>
              <a:rPr lang="fr-FR" b="0" dirty="0"/>
              <a:t>. </a:t>
            </a:r>
            <a:r>
              <a:rPr lang="fr-FR" b="0" dirty="0" err="1"/>
              <a:t>We</a:t>
            </a:r>
            <a:r>
              <a:rPr lang="fr-FR" b="0" dirty="0"/>
              <a:t> </a:t>
            </a:r>
            <a:r>
              <a:rPr lang="fr-FR" b="0" dirty="0" err="1"/>
              <a:t>may</a:t>
            </a:r>
            <a:r>
              <a:rPr lang="fr-FR" b="0" dirty="0"/>
              <a:t> </a:t>
            </a:r>
            <a:r>
              <a:rPr lang="fr-FR" b="0" dirty="0" err="1"/>
              <a:t>see</a:t>
            </a:r>
            <a:r>
              <a:rPr lang="fr-FR" b="0" dirty="0"/>
              <a:t> </a:t>
            </a:r>
            <a:r>
              <a:rPr lang="fr-FR" b="0" dirty="0" err="1"/>
              <a:t>also</a:t>
            </a:r>
            <a:r>
              <a:rPr lang="fr-FR" b="0" dirty="0"/>
              <a:t> </a:t>
            </a:r>
            <a:r>
              <a:rPr lang="fr-FR" b="0" dirty="0" err="1"/>
              <a:t>this</a:t>
            </a:r>
            <a:r>
              <a:rPr lang="fr-FR" b="0" dirty="0"/>
              <a:t> as an agreement point.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568E1C9-DF3C-5A4D-AE6D-F8BF57862DB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fr-FR"/>
              <a:t>Page </a:t>
            </a:r>
            <a:fld id="{733122C9-A0B9-462F-8757-0847AD287B63}" type="slidenum">
              <a:rPr lang="fr-FR" smtClean="0"/>
              <a:pPr/>
              <a:t>2</a:t>
            </a:fld>
            <a:endParaRPr lang="fr-FR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8E1F71-C5A9-AC4A-9EF8-743F738DED0F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l AT  vs MADX with errors l April 2024 l S.Liuzzo, T.Charles, E.Musa et al.</a:t>
            </a:r>
            <a:endParaRPr lang="fr-FR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31DC7EA-3291-F246-9C72-14DC76A3865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52184" y="761427"/>
            <a:ext cx="4051300" cy="556260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0875233E-E78D-2644-89B3-B6DC569A7F3F}"/>
              </a:ext>
            </a:extLst>
          </p:cNvPr>
          <p:cNvSpPr txBox="1"/>
          <p:nvPr/>
        </p:nvSpPr>
        <p:spPr>
          <a:xfrm>
            <a:off x="515056" y="4725144"/>
            <a:ext cx="6955750" cy="369332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dirty="0"/>
              <a:t>Last slide FROM PREVIOUS TUNING MEETING: 15</a:t>
            </a:r>
            <a:r>
              <a:rPr lang="en-US" baseline="30000" dirty="0"/>
              <a:t>th</a:t>
            </a:r>
            <a:r>
              <a:rPr lang="en-US" dirty="0"/>
              <a:t> March 2023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49FBA29-5C06-F445-AE44-EC3A16042586}"/>
              </a:ext>
            </a:extLst>
          </p:cNvPr>
          <p:cNvSpPr txBox="1"/>
          <p:nvPr/>
        </p:nvSpPr>
        <p:spPr>
          <a:xfrm>
            <a:off x="515056" y="5354531"/>
            <a:ext cx="6960195" cy="646331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dirty="0"/>
              <a:t>AT and MADX (MADX-PTC?) simulations with errors and correction of orbit, tunes and chromaticity are in good agreement</a:t>
            </a:r>
          </a:p>
        </p:txBody>
      </p:sp>
    </p:spTree>
    <p:extLst>
      <p:ext uri="{BB962C8B-B14F-4D97-AF65-F5344CB8AC3E}">
        <p14:creationId xmlns:p14="http://schemas.microsoft.com/office/powerpoint/2010/main" val="42214988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6B75FE-A52D-7349-88D1-7FDEE8F565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Include optics correction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2652FDE-38DC-C941-BBB7-BCBB51C0601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70251" y="764704"/>
            <a:ext cx="10981749" cy="5400000"/>
          </a:xfrm>
        </p:spPr>
        <p:txBody>
          <a:bodyPr/>
          <a:lstStyle/>
          <a:p>
            <a:r>
              <a:rPr lang="en-US" dirty="0"/>
              <a:t>First tests:</a:t>
            </a:r>
          </a:p>
          <a:p>
            <a:endParaRPr lang="en-US" dirty="0"/>
          </a:p>
          <a:p>
            <a:r>
              <a:rPr lang="en-US" dirty="0"/>
              <a:t>RDT + dispersion + tunes correction (normal and skew) </a:t>
            </a:r>
          </a:p>
          <a:p>
            <a:r>
              <a:rPr lang="en-US" dirty="0"/>
              <a:t>Using analytic formulas, linear.</a:t>
            </a:r>
          </a:p>
          <a:p>
            <a:r>
              <a:rPr lang="en-US" dirty="0"/>
              <a:t>Alignment and orbit errors are translated to normal and skew quadrupole errors to compute RDTs</a:t>
            </a:r>
          </a:p>
          <a:p>
            <a:endParaRPr lang="en-US" dirty="0"/>
          </a:p>
          <a:p>
            <a:r>
              <a:rPr lang="en-US" dirty="0" err="1"/>
              <a:t>Weigths</a:t>
            </a:r>
            <a:r>
              <a:rPr lang="en-US" dirty="0"/>
              <a:t> to be optimized are:</a:t>
            </a:r>
          </a:p>
          <a:p>
            <a:r>
              <a:rPr lang="en-US" dirty="0"/>
              <a:t>Number of singular values</a:t>
            </a:r>
          </a:p>
          <a:p>
            <a:r>
              <a:rPr lang="en-US" dirty="0"/>
              <a:t>Dispersion weight </a:t>
            </a:r>
          </a:p>
          <a:p>
            <a:r>
              <a:rPr lang="en-US" dirty="0"/>
              <a:t>For both normal and skew quad correction</a:t>
            </a:r>
          </a:p>
          <a:p>
            <a:endParaRPr lang="en-US" dirty="0"/>
          </a:p>
          <a:p>
            <a:r>
              <a:rPr lang="en-US" dirty="0">
                <a:solidFill>
                  <a:schemeClr val="tx2"/>
                </a:solidFill>
              </a:rPr>
              <a:t>This approach did not give the wished results immediately. Instead of investigating (no time) I switched to use the more realistic but more complicated tools : FIT ORM and use FITTED  quadrupole errors for correction. </a:t>
            </a:r>
          </a:p>
          <a:p>
            <a:r>
              <a:rPr lang="en-US" dirty="0">
                <a:solidFill>
                  <a:schemeClr val="tx2"/>
                </a:solidFill>
              </a:rPr>
              <a:t>Finally I think errors in the IP are the issue in any case.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7F7D3FB-63A4-8E4B-BAE6-16561431AF8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fr-FR"/>
              <a:t>Page </a:t>
            </a:r>
            <a:fld id="{733122C9-A0B9-462F-8757-0847AD287B63}" type="slidenum">
              <a:rPr lang="fr-FR" smtClean="0"/>
              <a:pPr/>
              <a:t>3</a:t>
            </a:fld>
            <a:endParaRPr lang="fr-FR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7962F22-256F-C541-956D-78035949ED8D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l AT  vs MADX with errors l April 2024 l S.Liuzzo, T.Charles, E.Musa et al.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3463961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0D2840-6A1E-AA49-957C-A89F445E75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ORM optics correction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CC45384-0548-2D42-8801-FB00B8ABF58A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fr-FR"/>
              <a:t>Page </a:t>
            </a:r>
            <a:fld id="{733122C9-A0B9-462F-8757-0847AD287B63}" type="slidenum">
              <a:rPr lang="fr-FR" smtClean="0"/>
              <a:pPr/>
              <a:t>4</a:t>
            </a:fld>
            <a:endParaRPr lang="fr-FR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185C008-C6AF-5B43-8D81-B2284C7D5048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dirty="0"/>
              <a:t>l AT  vs MADX with errors l April 2024 l </a:t>
            </a:r>
            <a:r>
              <a:rPr lang="en-US" dirty="0" err="1"/>
              <a:t>S.Liuzzo</a:t>
            </a:r>
            <a:r>
              <a:rPr lang="en-US" dirty="0"/>
              <a:t>, </a:t>
            </a:r>
            <a:r>
              <a:rPr lang="en-US" dirty="0" err="1"/>
              <a:t>T.Charles</a:t>
            </a:r>
            <a:r>
              <a:rPr lang="en-US" dirty="0"/>
              <a:t>, </a:t>
            </a:r>
            <a:r>
              <a:rPr lang="en-US" dirty="0" err="1"/>
              <a:t>E.Musa</a:t>
            </a:r>
            <a:r>
              <a:rPr lang="en-US" dirty="0"/>
              <a:t> et al.</a:t>
            </a:r>
            <a:endParaRPr lang="fr-FR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01A6067A-E238-5D4F-AFFC-76768E855F7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460" b="3900"/>
          <a:stretch/>
        </p:blipFill>
        <p:spPr>
          <a:xfrm>
            <a:off x="978520" y="857200"/>
            <a:ext cx="10302056" cy="4821982"/>
          </a:xfrm>
          <a:prstGeom prst="rect">
            <a:avLst/>
          </a:prstGeom>
        </p:spPr>
      </p:pic>
      <p:pic>
        <p:nvPicPr>
          <p:cNvPr id="11" name="Content Placeholder 6">
            <a:extLst>
              <a:ext uri="{FF2B5EF4-FFF2-40B4-BE49-F238E27FC236}">
                <a16:creationId xmlns:a16="http://schemas.microsoft.com/office/drawing/2014/main" id="{5C96CC79-B6A5-1749-8EDC-D0A948D3E03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gray">
          <a:xfrm>
            <a:off x="9119429" y="113287"/>
            <a:ext cx="2776077" cy="725362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9D9C8F01-53DC-314B-A07F-2B152C565EED}"/>
              </a:ext>
            </a:extLst>
          </p:cNvPr>
          <p:cNvSpPr txBox="1"/>
          <p:nvPr/>
        </p:nvSpPr>
        <p:spPr>
          <a:xfrm>
            <a:off x="515056" y="5708921"/>
            <a:ext cx="67276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/>
              <a:t>Roughly tuned ORM (8 steerers) fit parameters for optimal optics correction: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4910CB90-6C3D-CE45-81FA-F627DE567E28}"/>
              </a:ext>
            </a:extLst>
          </p:cNvPr>
          <p:cNvSpPr/>
          <p:nvPr/>
        </p:nvSpPr>
        <p:spPr>
          <a:xfrm>
            <a:off x="7320136" y="5625075"/>
            <a:ext cx="6096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Number of singular values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Dispersion weight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For both normal and skew quad cor.</a:t>
            </a:r>
          </a:p>
        </p:txBody>
      </p:sp>
    </p:spTree>
    <p:extLst>
      <p:ext uri="{BB962C8B-B14F-4D97-AF65-F5344CB8AC3E}">
        <p14:creationId xmlns:p14="http://schemas.microsoft.com/office/powerpoint/2010/main" val="36596441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0D2840-6A1E-AA49-957C-A89F445E75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ORM optics correction: RDTs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CC45384-0548-2D42-8801-FB00B8ABF58A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fr-FR"/>
              <a:t>Page </a:t>
            </a:r>
            <a:fld id="{733122C9-A0B9-462F-8757-0847AD287B63}" type="slidenum">
              <a:rPr lang="fr-FR" smtClean="0"/>
              <a:pPr/>
              <a:t>5</a:t>
            </a:fld>
            <a:endParaRPr lang="fr-FR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185C008-C6AF-5B43-8D81-B2284C7D5048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l AT  vs MADX with errors l April 2024 l S.Liuzzo, T.Charles, E.Musa et al.</a:t>
            </a:r>
            <a:endParaRPr lang="fr-FR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D6715B3B-E34E-2C47-8CD2-6753423D595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804" y="836712"/>
            <a:ext cx="11860995" cy="4536504"/>
          </a:xfrm>
          <a:prstGeom prst="rect">
            <a:avLst/>
          </a:prstGeom>
        </p:spPr>
      </p:pic>
      <p:sp>
        <p:nvSpPr>
          <p:cNvPr id="8" name="Oval 7">
            <a:extLst>
              <a:ext uri="{FF2B5EF4-FFF2-40B4-BE49-F238E27FC236}">
                <a16:creationId xmlns:a16="http://schemas.microsoft.com/office/drawing/2014/main" id="{0D1325DF-D131-A548-BCAB-A30504A84BC1}"/>
              </a:ext>
            </a:extLst>
          </p:cNvPr>
          <p:cNvSpPr/>
          <p:nvPr/>
        </p:nvSpPr>
        <p:spPr>
          <a:xfrm>
            <a:off x="5231904" y="889835"/>
            <a:ext cx="504056" cy="576064"/>
          </a:xfrm>
          <a:prstGeom prst="ellipse">
            <a:avLst/>
          </a:prstGeom>
          <a:noFill/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FAC1EC79-CBDD-9B47-84A1-4A56E173990D}"/>
              </a:ext>
            </a:extLst>
          </p:cNvPr>
          <p:cNvSpPr/>
          <p:nvPr/>
        </p:nvSpPr>
        <p:spPr>
          <a:xfrm>
            <a:off x="1847528" y="1187578"/>
            <a:ext cx="504056" cy="576064"/>
          </a:xfrm>
          <a:prstGeom prst="ellipse">
            <a:avLst/>
          </a:prstGeom>
          <a:noFill/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C88479ED-37F0-3349-BDD4-E75B97CB656B}"/>
              </a:ext>
            </a:extLst>
          </p:cNvPr>
          <p:cNvSpPr/>
          <p:nvPr/>
        </p:nvSpPr>
        <p:spPr>
          <a:xfrm>
            <a:off x="1603065" y="3104964"/>
            <a:ext cx="504056" cy="576064"/>
          </a:xfrm>
          <a:prstGeom prst="ellipse">
            <a:avLst/>
          </a:prstGeom>
          <a:noFill/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71E237B-FE8F-3E4D-89DE-BAFA8A66A82E}"/>
              </a:ext>
            </a:extLst>
          </p:cNvPr>
          <p:cNvSpPr txBox="1"/>
          <p:nvPr/>
        </p:nvSpPr>
        <p:spPr>
          <a:xfrm>
            <a:off x="2495600" y="5877272"/>
            <a:ext cx="79817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ORM fitted quadrupole errors results also in well corrected quadrupole RDTs</a:t>
            </a:r>
          </a:p>
        </p:txBody>
      </p:sp>
    </p:spTree>
    <p:extLst>
      <p:ext uri="{BB962C8B-B14F-4D97-AF65-F5344CB8AC3E}">
        <p14:creationId xmlns:p14="http://schemas.microsoft.com/office/powerpoint/2010/main" val="214455745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8BB4CF-D08D-AA49-BFC6-267F9F5C1A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423184F-8A57-8E45-9841-5808D2BFD45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Failed for 10 and 15 um </a:t>
            </a:r>
            <a:r>
              <a:rPr lang="en-US" dirty="0" err="1"/>
              <a:t>rms</a:t>
            </a:r>
            <a:r>
              <a:rPr lang="en-US" dirty="0"/>
              <a:t> errors, restarted with smaller </a:t>
            </a:r>
            <a:r>
              <a:rPr lang="en-US" dirty="0" err="1"/>
              <a:t>sextupole</a:t>
            </a:r>
            <a:r>
              <a:rPr lang="en-US" dirty="0"/>
              <a:t> ramp steps (5% instead of 10%)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5C71538-6273-F44A-8747-E354F2771ED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fr-FR"/>
              <a:t>Page </a:t>
            </a:r>
            <a:fld id="{733122C9-A0B9-462F-8757-0847AD287B63}" type="slidenum">
              <a:rPr lang="fr-FR" smtClean="0"/>
              <a:pPr/>
              <a:t>6</a:t>
            </a:fld>
            <a:endParaRPr lang="fr-FR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AE7C912-9711-B94B-B694-63F23EDA0024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l AT  vs MADX with errors l April 2024 l S.Liuzzo, T.Charles, E.Musa et al.</a:t>
            </a:r>
            <a:endParaRPr lang="fr-FR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D3407BF-186B-8B43-A9AB-FEB7F78DFC8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1464" y="1556792"/>
            <a:ext cx="6028804" cy="4390052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00952F1-D89F-0A49-B052-16D8B7A8F7D5}"/>
              </a:ext>
            </a:extLst>
          </p:cNvPr>
          <p:cNvSpPr txBox="1"/>
          <p:nvPr/>
        </p:nvSpPr>
        <p:spPr>
          <a:xfrm>
            <a:off x="7626664" y="2398913"/>
            <a:ext cx="4025396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Recovered point at 15, but still bad optics. Orbit 1000 </a:t>
            </a:r>
            <a:r>
              <a:rPr lang="en-US" dirty="0" err="1"/>
              <a:t>eig</a:t>
            </a:r>
            <a:r>
              <a:rPr lang="en-US" dirty="0"/>
              <a:t> fails, reduced to 600. </a:t>
            </a:r>
          </a:p>
          <a:p>
            <a:endParaRPr lang="en-US" dirty="0"/>
          </a:p>
          <a:p>
            <a:r>
              <a:rPr lang="en-US" dirty="0"/>
              <a:t>Some </a:t>
            </a:r>
            <a:r>
              <a:rPr lang="en-US" dirty="0" err="1"/>
              <a:t>sextupole</a:t>
            </a:r>
            <a:r>
              <a:rPr lang="en-US" dirty="0"/>
              <a:t> gradient ramp steps make the correction fail: modified script to skip to next point of gradient ramp.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3CDAD61A-3AE0-3346-B85E-CFA499E85F72}"/>
              </a:ext>
            </a:extLst>
          </p:cNvPr>
          <p:cNvSpPr/>
          <p:nvPr/>
        </p:nvSpPr>
        <p:spPr>
          <a:xfrm>
            <a:off x="3575720" y="3039727"/>
            <a:ext cx="513348" cy="51334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/>
              <a:t>?</a:t>
            </a:r>
            <a:endParaRPr lang="en-US" dirty="0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28E040EC-597D-944B-B63A-1FB818E9E442}"/>
              </a:ext>
            </a:extLst>
          </p:cNvPr>
          <p:cNvSpPr/>
          <p:nvPr/>
        </p:nvSpPr>
        <p:spPr>
          <a:xfrm>
            <a:off x="4334302" y="3798332"/>
            <a:ext cx="513348" cy="51334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/>
              <a:t>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803186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ECF71F-6546-D44A-853E-5869F2D99D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Optics correction added to the loop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A339427-E715-E743-A407-F5AF74FD774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fr-FR"/>
              <a:t>Page </a:t>
            </a:r>
            <a:fld id="{733122C9-A0B9-462F-8757-0847AD287B63}" type="slidenum">
              <a:rPr lang="fr-FR" smtClean="0"/>
              <a:pPr/>
              <a:t>7</a:t>
            </a:fld>
            <a:endParaRPr lang="fr-FR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54ABD7-2F4F-C540-B245-3624D93CC4C1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l AT  vs MADX with errors l April 2024 l S.Liuzzo, T.Charles, E.Musa et al.</a:t>
            </a:r>
            <a:endParaRPr lang="fr-FR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A2DA4AD-29BE-154D-8387-1983617BD35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9600" y="792660"/>
            <a:ext cx="7502664" cy="5520829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0B1FD79E-6166-3944-B745-CD4881C012DB}"/>
              </a:ext>
            </a:extLst>
          </p:cNvPr>
          <p:cNvSpPr txBox="1"/>
          <p:nvPr/>
        </p:nvSpPr>
        <p:spPr>
          <a:xfrm>
            <a:off x="8616281" y="1772816"/>
            <a:ext cx="333572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Optics correction helps.</a:t>
            </a:r>
          </a:p>
          <a:p>
            <a:endParaRPr lang="en-US" dirty="0"/>
          </a:p>
          <a:p>
            <a:r>
              <a:rPr lang="en-US" dirty="0"/>
              <a:t>Still needs ad hoc tuning and detailed studies.</a:t>
            </a:r>
          </a:p>
          <a:p>
            <a:endParaRPr lang="en-US" dirty="0"/>
          </a:p>
          <a:p>
            <a:r>
              <a:rPr lang="en-US" dirty="0"/>
              <a:t>Would be nice to see what MADX-PTC, OCM-3, </a:t>
            </a:r>
            <a:r>
              <a:rPr lang="en-US" dirty="0" err="1"/>
              <a:t>etc</a:t>
            </a:r>
            <a:r>
              <a:rPr lang="en-US" dirty="0"/>
              <a:t> are able to do.</a:t>
            </a:r>
          </a:p>
          <a:p>
            <a:endParaRPr lang="en-US" dirty="0"/>
          </a:p>
          <a:p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Enough work for a PhD thesis in my opinion.</a:t>
            </a:r>
          </a:p>
        </p:txBody>
      </p:sp>
    </p:spTree>
    <p:extLst>
      <p:ext uri="{BB962C8B-B14F-4D97-AF65-F5344CB8AC3E}">
        <p14:creationId xmlns:p14="http://schemas.microsoft.com/office/powerpoint/2010/main" val="202440418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808899-6588-3A49-9814-CCEF7934BC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Optics correction added to the loop</a:t>
            </a: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4F016513-9A66-F54A-8A14-1995BBD5735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9429" y="830495"/>
            <a:ext cx="3848612" cy="5399088"/>
          </a:xfr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EB65F6B-BB12-7648-B2FE-907807CCC2B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fr-FR"/>
              <a:t>Page </a:t>
            </a:r>
            <a:fld id="{733122C9-A0B9-462F-8757-0847AD287B63}" type="slidenum">
              <a:rPr lang="fr-FR" smtClean="0"/>
              <a:pPr/>
              <a:t>8</a:t>
            </a:fld>
            <a:endParaRPr lang="fr-FR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6486437-59BD-7648-ADC3-7BE68AF562AE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l AT  vs MADX with errors l April 2024 l S.Liuzzo, T.Charles, E.Musa et al.</a:t>
            </a:r>
            <a:endParaRPr lang="fr-FR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8BDB9BD7-4A2F-C441-A366-8ADCD5FB4CC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96811" y="2033661"/>
            <a:ext cx="5906864" cy="419516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9743A8F2-49A0-B242-BDB7-6B1BDD18EA72}"/>
              </a:ext>
            </a:extLst>
          </p:cNvPr>
          <p:cNvSpPr txBox="1"/>
          <p:nvPr/>
        </p:nvSpPr>
        <p:spPr>
          <a:xfrm>
            <a:off x="5027824" y="622791"/>
            <a:ext cx="704483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Better vertical beating, better DA. Still optics correction not working fully as expected (correcting well both planes and dispersion), parameters (iterations, singular values, correctors locations, </a:t>
            </a:r>
            <a:r>
              <a:rPr lang="en-US" dirty="0" err="1"/>
              <a:t>etc</a:t>
            </a:r>
            <a:r>
              <a:rPr lang="en-US" dirty="0"/>
              <a:t>…) to be further investigated</a:t>
            </a:r>
          </a:p>
        </p:txBody>
      </p:sp>
    </p:spTree>
    <p:extLst>
      <p:ext uri="{BB962C8B-B14F-4D97-AF65-F5344CB8AC3E}">
        <p14:creationId xmlns:p14="http://schemas.microsoft.com/office/powerpoint/2010/main" val="324217303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1C54D4-647E-2A4E-B391-CFE6C7424D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Further tests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F8DD7E3-827C-A345-9D8E-EB076358001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Exclude IP quad from correction/fit  </a:t>
            </a:r>
            <a:r>
              <a:rPr lang="en-US" dirty="0">
                <a:sym typeface="Wingdings" pitchFamily="2" charset="2"/>
              </a:rPr>
              <a:t>  for future tests</a:t>
            </a:r>
            <a:endParaRPr lang="en-US" dirty="0"/>
          </a:p>
          <a:p>
            <a:r>
              <a:rPr lang="en-US" dirty="0"/>
              <a:t>Increase dispersion weight  </a:t>
            </a:r>
            <a:r>
              <a:rPr lang="en-US" dirty="0">
                <a:sym typeface="Wingdings" pitchFamily="2" charset="2"/>
              </a:rPr>
              <a:t> I try this option, but it is no better then parameters fund above</a:t>
            </a:r>
          </a:p>
          <a:p>
            <a:endParaRPr lang="en-US" dirty="0">
              <a:sym typeface="Wingdings" pitchFamily="2" charset="2"/>
            </a:endParaRP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0FF2980-2F3C-A64D-A556-5713A1009C0A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fr-FR"/>
              <a:t>Page </a:t>
            </a:r>
            <a:fld id="{733122C9-A0B9-462F-8757-0847AD287B63}" type="slidenum">
              <a:rPr lang="fr-FR" smtClean="0"/>
              <a:pPr/>
              <a:t>9</a:t>
            </a:fld>
            <a:endParaRPr lang="fr-FR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CA0907-E94E-9F4C-A385-428C30AE6CC6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l AT  vs MADX with errors l April 2024 l S.Liuzzo, T.Charles, E.Musa et al.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221299531"/>
      </p:ext>
    </p:extLst>
  </p:cSld>
  <p:clrMapOvr>
    <a:masterClrMapping/>
  </p:clrMapOvr>
</p:sld>
</file>

<file path=ppt/theme/theme1.xml><?xml version="1.0" encoding="utf-8"?>
<a:theme xmlns:a="http://schemas.openxmlformats.org/drawingml/2006/main" name="ESRF-default">
  <a:themeElements>
    <a:clrScheme name="ESRF-LightBlue">
      <a:dk1>
        <a:sysClr val="windowText" lastClr="000000"/>
      </a:dk1>
      <a:lt1>
        <a:sysClr val="window" lastClr="FFFFFF"/>
      </a:lt1>
      <a:dk2>
        <a:srgbClr val="132577"/>
      </a:dk2>
      <a:lt2>
        <a:srgbClr val="51A026"/>
      </a:lt2>
      <a:accent1>
        <a:srgbClr val="132577"/>
      </a:accent1>
      <a:accent2>
        <a:srgbClr val="ED7703"/>
      </a:accent2>
      <a:accent3>
        <a:srgbClr val="F4A300"/>
      </a:accent3>
      <a:accent4>
        <a:srgbClr val="FFDD00"/>
      </a:accent4>
      <a:accent5>
        <a:srgbClr val="AF007C"/>
      </a:accent5>
      <a:accent6>
        <a:srgbClr val="0098D4"/>
      </a:accent6>
      <a:hlink>
        <a:srgbClr val="000000"/>
      </a:hlink>
      <a:folHlink>
        <a:srgbClr val="000000"/>
      </a:folHlink>
    </a:clrScheme>
    <a:fontScheme name="Solocal_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Large" id="{B15BCB97-A8FD-D541-8A4F-8B7C02A4B762}" vid="{1D0DB679-6EAB-7647-A91B-77781071ADD7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ESRF-default</Template>
  <TotalTime>67</TotalTime>
  <Words>969</Words>
  <Application>Microsoft Macintosh PowerPoint</Application>
  <PresentationFormat>Widescreen</PresentationFormat>
  <Paragraphs>94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7" baseType="lpstr">
      <vt:lpstr>Arial</vt:lpstr>
      <vt:lpstr>Calibri</vt:lpstr>
      <vt:lpstr>ITCOfficinaSans LT Book</vt:lpstr>
      <vt:lpstr>Wingdings</vt:lpstr>
      <vt:lpstr>ESRF-default</vt:lpstr>
      <vt:lpstr>PowerPoint Presentation</vt:lpstr>
      <vt:lpstr>MADX – AT comparison, slow sextupole gradients ramp, QR[FD]R quad for tune</vt:lpstr>
      <vt:lpstr>Include optics correction</vt:lpstr>
      <vt:lpstr>ORM optics correction</vt:lpstr>
      <vt:lpstr>ORM optics correction: RDTs</vt:lpstr>
      <vt:lpstr>PowerPoint Presentation</vt:lpstr>
      <vt:lpstr>Optics correction added to the loop</vt:lpstr>
      <vt:lpstr>Optics correction added to the loop</vt:lpstr>
      <vt:lpstr>Further tests</vt:lpstr>
      <vt:lpstr>No errors in the IP</vt:lpstr>
      <vt:lpstr>No errors in the IP</vt:lpstr>
      <vt:lpstr>Conclusions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Simone Liuzzo</dc:creator>
  <cp:lastModifiedBy>Simone Liuzzo</cp:lastModifiedBy>
  <cp:revision>5</cp:revision>
  <dcterms:created xsi:type="dcterms:W3CDTF">2024-04-10T06:44:22Z</dcterms:created>
  <dcterms:modified xsi:type="dcterms:W3CDTF">2024-04-10T07:52:01Z</dcterms:modified>
</cp:coreProperties>
</file>