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8"/>
  </p:notesMasterIdLst>
  <p:sldIdLst>
    <p:sldId id="347" r:id="rId4"/>
    <p:sldId id="307" r:id="rId5"/>
    <p:sldId id="413" r:id="rId6"/>
    <p:sldId id="417" r:id="rId7"/>
    <p:sldId id="399" r:id="rId8"/>
    <p:sldId id="421" r:id="rId9"/>
    <p:sldId id="422" r:id="rId10"/>
    <p:sldId id="415" r:id="rId11"/>
    <p:sldId id="416" r:id="rId12"/>
    <p:sldId id="414" r:id="rId13"/>
    <p:sldId id="420" r:id="rId14"/>
    <p:sldId id="419" r:id="rId15"/>
    <p:sldId id="343" r:id="rId16"/>
    <p:sldId id="306" r:id="rId17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EBAD9-6EF8-47D8-893B-FE70605F62C7}" type="datetimeFigureOut">
              <a:rPr lang="en-IN" smtClean="0"/>
              <a:t>10-04-2024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1836B-4876-4A97-A0CE-A09AAE7623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402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/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100" b="1" strike="noStrike" spc="-1">
                <a:solidFill>
                  <a:srgbClr val="2F2F2F"/>
                </a:solidFill>
                <a:latin typeface="Arial"/>
              </a:rPr>
              <a:t>Click to edit Master text styles</a:t>
            </a: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  <a:p>
            <a:pPr marL="324000" lvl="1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2F2F2F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171717"/>
              </a:solidFill>
              <a:latin typeface="Arial"/>
            </a:endParaRPr>
          </a:p>
          <a:p>
            <a:pPr marL="648000" lvl="2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strike="noStrike" spc="-1">
                <a:solidFill>
                  <a:srgbClr val="2F2F2F"/>
                </a:solidFill>
                <a:latin typeface="Arial"/>
              </a:rPr>
              <a:t>Third level</a:t>
            </a:r>
            <a:endParaRPr lang="en-US" sz="1700" b="0" strike="noStrike" spc="-1">
              <a:solidFill>
                <a:srgbClr val="171717"/>
              </a:solidFill>
              <a:latin typeface="Arial"/>
            </a:endParaRPr>
          </a:p>
          <a:p>
            <a:pPr marL="972000" lvl="3" indent="-32364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2F2F2F"/>
                </a:solidFill>
                <a:latin typeface="Arial"/>
              </a:rPr>
              <a:t>Fourth level</a:t>
            </a:r>
            <a:endParaRPr lang="en-US" sz="1600" b="0" strike="noStrike" spc="-1">
              <a:solidFill>
                <a:srgbClr val="1C446A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trike="noStrike" spc="-1">
                <a:solidFill>
                  <a:srgbClr val="0033A0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2574000" y="6350760"/>
            <a:ext cx="1541880" cy="364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</a:rPr>
              <a:t>28 June 2023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259160" y="6356520"/>
            <a:ext cx="65718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Arial"/>
              </a:rPr>
              <a:t>H. Mainaud Durand | Optics tuning and corrections for future colliders workshop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11107440" y="6356520"/>
            <a:ext cx="680760" cy="364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53CE8D78-670D-4F53-B20F-72550A9E6EF2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sp>
        <p:nvSpPr>
          <p:cNvPr id="83" name="TextBox 3"/>
          <p:cNvSpPr/>
          <p:nvPr/>
        </p:nvSpPr>
        <p:spPr>
          <a:xfrm>
            <a:off x="407880" y="6196320"/>
            <a:ext cx="11375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CH" sz="1800" b="0" strike="noStrike" spc="-1">
                <a:solidFill>
                  <a:srgbClr val="0033A0"/>
                </a:solidFill>
                <a:latin typeface="Arial"/>
              </a:rPr>
              <a:t>home.cern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84" name="Picture 4"/>
          <p:cNvPicPr/>
          <p:nvPr/>
        </p:nvPicPr>
        <p:blipFill>
          <a:blip r:embed="rId15"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ln w="0"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cern.ch/event/1384058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1"/>
          <p:cNvSpPr txBox="1"/>
          <p:nvPr/>
        </p:nvSpPr>
        <p:spPr>
          <a:xfrm>
            <a:off x="1517489" y="3059131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FFFFFF"/>
                </a:solidFill>
                <a:latin typeface="Arial"/>
              </a:rPr>
              <a:t>     FCC-</a:t>
            </a:r>
            <a:r>
              <a:rPr lang="en-US" sz="4400" b="1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4400" b="1" spc="-1" dirty="0">
                <a:solidFill>
                  <a:srgbClr val="FFFFFF"/>
                </a:solidFill>
                <a:latin typeface="Arial"/>
              </a:rPr>
              <a:t> IP Tuning Simulations</a:t>
            </a:r>
            <a:br>
              <a:rPr dirty="0"/>
            </a:br>
            <a:endParaRPr lang="en-US" sz="50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4" name="Subtitle 2"/>
          <p:cNvSpPr txBox="1"/>
          <p:nvPr/>
        </p:nvSpPr>
        <p:spPr>
          <a:xfrm>
            <a:off x="325686" y="4135531"/>
            <a:ext cx="11375640" cy="80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FFFF"/>
                </a:solidFill>
                <a:latin typeface="Arial"/>
              </a:rPr>
              <a:t>Satya Sai Jagabathuni</a:t>
            </a:r>
            <a:endParaRPr lang="en-US" sz="2800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with inputs from Frank Zimmermann, Felix Simon </a:t>
            </a:r>
            <a:r>
              <a:rPr lang="en-US" sz="2000" b="0" strike="noStrike" spc="-1" dirty="0" err="1">
                <a:solidFill>
                  <a:srgbClr val="FFFFFF"/>
                </a:solidFill>
                <a:latin typeface="Arial"/>
              </a:rPr>
              <a:t>Carlier</a:t>
            </a: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, Tessa Charles and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Leon Van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</a:rPr>
              <a:t>Riesen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-Haupt</a:t>
            </a:r>
            <a:endParaRPr lang="en-US" sz="2000" spc="-1" dirty="0">
              <a:solidFill>
                <a:schemeClr val="bg1">
                  <a:lumMod val="95000"/>
                </a:schemeClr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20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20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2000" spc="-1" dirty="0">
                <a:solidFill>
                  <a:srgbClr val="FFFFFF"/>
                </a:solidFill>
                <a:latin typeface="Arial"/>
              </a:rPr>
              <a:t> Optics Tuning Meeting, 10 April</a:t>
            </a: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 2024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125" name="Picture 4" descr="A picture containing text&#10;&#10;Description automatically generated"/>
          <p:cNvPicPr/>
          <p:nvPr/>
        </p:nvPicPr>
        <p:blipFill>
          <a:blip r:embed="rId2"/>
          <a:stretch/>
        </p:blipFill>
        <p:spPr>
          <a:xfrm>
            <a:off x="8847000" y="756000"/>
            <a:ext cx="2936520" cy="99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2"/>
          <p:cNvSpPr txBox="1"/>
          <p:nvPr/>
        </p:nvSpPr>
        <p:spPr>
          <a:xfrm>
            <a:off x="438437" y="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Optics distortion along the ring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10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15D13B-25CB-808B-2BE1-D7CA9C6447FB}"/>
              </a:ext>
            </a:extLst>
          </p:cNvPr>
          <p:cNvSpPr txBox="1"/>
          <p:nvPr/>
        </p:nvSpPr>
        <p:spPr>
          <a:xfrm>
            <a:off x="203771" y="584676"/>
            <a:ext cx="110221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Below plots explain the optics variation with respect to Tessa’s corrected lattice after applying the knobs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5F0259-EB33-5A07-B77F-86D655B78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1837"/>
            <a:ext cx="3452815" cy="25906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1B816-7854-7A59-B907-7AF616634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415" y="1161836"/>
            <a:ext cx="3366084" cy="25255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FFE8E0-D3B9-D0AB-E528-FF3827575B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585" y="1118418"/>
            <a:ext cx="3373341" cy="24713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C1A95C-BDE9-7A25-1624-47CDFA0510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5" y="3687385"/>
            <a:ext cx="3463090" cy="25983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B8324E-B61C-C86B-B873-B58FB4A3C0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20" y="3612730"/>
            <a:ext cx="3510329" cy="2633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9B9F54-903F-CE03-A672-A179FF948B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884" y="3548694"/>
            <a:ext cx="3510330" cy="263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48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3784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IP tuning with knobs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11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851043" y="1615785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FDB1546-D8EC-21DD-F583-94562B4106CF}"/>
                  </a:ext>
                </a:extLst>
              </p:cNvPr>
              <p:cNvSpPr txBox="1"/>
              <p:nvPr/>
            </p:nvSpPr>
            <p:spPr>
              <a:xfrm>
                <a:off x="203771" y="584676"/>
                <a:ext cx="11022120" cy="3646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List of 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k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nobs used for the simulations: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b="0" i="1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b="0" i="1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</m:sSub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0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b="0" i="1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trike="noStrike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0" i="0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b="0" i="1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1001</m:t>
                        </m:r>
                      </m:sub>
                      <m:sup>
                        <m:r>
                          <a:rPr lang="en-US" sz="2000" b="0" i="0" strike="noStrike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 b="0" i="0" strike="noStrike" spc="-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b="0" i="1" spc="-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Knobs applied at one specific IP only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Iterative correction is used to achieve the results in the table below </a:t>
                </a: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 </a:t>
                </a:r>
              </a:p>
            </p:txBody>
          </p:sp>
        </mc:Choice>
        <mc:Fallback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FDB1546-D8EC-21DD-F583-94562B410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71" y="584676"/>
                <a:ext cx="11022120" cy="364680"/>
              </a:xfrm>
              <a:prstGeom prst="rect">
                <a:avLst/>
              </a:prstGeom>
              <a:blipFill>
                <a:blip r:embed="rId2"/>
                <a:stretch>
                  <a:fillRect t="-21667" b="-30166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DDF37A4-00C5-F7EC-803A-56C09AB2C559}"/>
              </a:ext>
            </a:extLst>
          </p:cNvPr>
          <p:cNvSpPr txBox="1"/>
          <p:nvPr/>
        </p:nvSpPr>
        <p:spPr>
          <a:xfrm>
            <a:off x="4115880" y="1944051"/>
            <a:ext cx="4942556" cy="176473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1400" strike="noStrike" spc="-1" dirty="0">
                <a:solidFill>
                  <a:srgbClr val="FF0000"/>
                </a:solidFill>
                <a:latin typeface="Arial"/>
              </a:rPr>
              <a:t>Note: correction applied only at IP1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820D25-8746-F899-3A95-336F65F5D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657" y="2136519"/>
            <a:ext cx="8090202" cy="413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73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2"/>
          <p:cNvSpPr txBox="1"/>
          <p:nvPr/>
        </p:nvSpPr>
        <p:spPr>
          <a:xfrm>
            <a:off x="438437" y="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Orbit along the ring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12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15D13B-25CB-808B-2BE1-D7CA9C6447FB}"/>
              </a:ext>
            </a:extLst>
          </p:cNvPr>
          <p:cNvSpPr txBox="1"/>
          <p:nvPr/>
        </p:nvSpPr>
        <p:spPr>
          <a:xfrm>
            <a:off x="203771" y="584676"/>
            <a:ext cx="110221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Coupling stays almost unchanged even the knob is closed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Additional orbit correction is needed to reduce the feed-down effects</a:t>
            </a: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871D2E-76F2-8B2F-A418-BE4B54E2D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1703"/>
            <a:ext cx="5583375" cy="41891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9226D9-DF53-5D15-446C-B0A38EE54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447" y="1596278"/>
            <a:ext cx="5376508" cy="403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18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25700" y="799483"/>
            <a:ext cx="11022120" cy="487079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u="sng" spc="-1" dirty="0">
                <a:ln w="0"/>
                <a:solidFill>
                  <a:srgbClr val="171717"/>
                </a:solidFill>
                <a:latin typeface="Arial"/>
              </a:rPr>
              <a:t>Summary</a:t>
            </a: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: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IP tuning knobs tested on Tessa’s lattice with all global corrections done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Knobs struggling to correct the errors at all IP’s at once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Found out that there is a leakage outside, resulting in the distortion of optics at all other IP’s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Need to understand why the coupling stays the same as before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u="sng" spc="-1" dirty="0">
                <a:ln w="0"/>
                <a:solidFill>
                  <a:srgbClr val="171717"/>
                </a:solidFill>
                <a:latin typeface="Arial"/>
              </a:rPr>
              <a:t>Next steps</a:t>
            </a: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: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Tuning simulations with tools (pyAT) developed by Simone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ln w="0"/>
                <a:solidFill>
                  <a:srgbClr val="171717"/>
                </a:solidFill>
                <a:latin typeface="Arial"/>
              </a:rPr>
              <a:t>Integrate the IP tuning knobs into the pyAT framework</a:t>
            </a:r>
          </a:p>
        </p:txBody>
      </p:sp>
      <p:sp>
        <p:nvSpPr>
          <p:cNvPr id="127" name="Title 2"/>
          <p:cNvSpPr txBox="1"/>
          <p:nvPr/>
        </p:nvSpPr>
        <p:spPr>
          <a:xfrm>
            <a:off x="425700" y="1368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Conclusions &amp; Further tasks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Apr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13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6185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03800" y="2958957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3600" b="1" spc="-1" dirty="0">
                <a:ln w="0"/>
                <a:solidFill>
                  <a:srgbClr val="0070C0"/>
                </a:solidFill>
                <a:latin typeface="Arial"/>
              </a:rPr>
              <a:t>Thank you for your attention </a:t>
            </a:r>
            <a:endParaRPr lang="en-US" sz="3600" b="1" dirty="0">
              <a:ln w="0"/>
              <a:solidFill>
                <a:srgbClr val="0070C0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2860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 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14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036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569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Introduction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152400" y="1375786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trike="noStrike" spc="-1" dirty="0">
                <a:solidFill>
                  <a:srgbClr val="171717"/>
                </a:solidFill>
                <a:latin typeface="Arial"/>
              </a:rPr>
              <a:t>IP tuning knobs developed for </a:t>
            </a:r>
            <a:r>
              <a:rPr lang="en-US" sz="2400" spc="-1" dirty="0" err="1">
                <a:solidFill>
                  <a:srgbClr val="171717"/>
                </a:solidFill>
                <a:latin typeface="Arial"/>
              </a:rPr>
              <a:t>Oide’s</a:t>
            </a:r>
            <a:r>
              <a:rPr lang="en-US" sz="2400" spc="-1" dirty="0">
                <a:solidFill>
                  <a:srgbClr val="171717"/>
                </a:solidFill>
                <a:latin typeface="Arial"/>
              </a:rPr>
              <a:t> ttbar (182.5GeV) 4IP lattice </a:t>
            </a:r>
            <a:endParaRPr lang="en-US" sz="2400" strike="noStrike" spc="-1" dirty="0">
              <a:solidFill>
                <a:srgbClr val="171717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trike="noStrike" spc="-1" dirty="0">
                <a:solidFill>
                  <a:srgbClr val="171717"/>
                </a:solidFill>
                <a:latin typeface="Arial"/>
              </a:rPr>
              <a:t>Knobs to be tested on the perturbed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/>
              </a:rPr>
              <a:t>Tessa’s globally corrected lattice is considered and the circumference is </a:t>
            </a:r>
            <a:r>
              <a:rPr lang="en-US" sz="2400" b="1" spc="-1" dirty="0">
                <a:solidFill>
                  <a:srgbClr val="171717"/>
                </a:solidFill>
                <a:latin typeface="Arial"/>
              </a:rPr>
              <a:t>~95km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trike="noStrike" spc="-1" dirty="0">
                <a:solidFill>
                  <a:srgbClr val="171717"/>
                </a:solidFill>
                <a:latin typeface="Arial"/>
              </a:rPr>
              <a:t>Contains realistic error</a:t>
            </a:r>
            <a:r>
              <a:rPr lang="en-US" sz="2400" spc="-1" dirty="0">
                <a:solidFill>
                  <a:srgbClr val="171717"/>
                </a:solidFill>
                <a:latin typeface="Arial"/>
              </a:rPr>
              <a:t>s such as misalignments and strength errors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trike="noStrike" spc="-1" dirty="0">
                <a:solidFill>
                  <a:srgbClr val="171717"/>
                </a:solidFill>
                <a:latin typeface="Arial"/>
              </a:rPr>
              <a:t>No B</a:t>
            </a:r>
            <a:r>
              <a:rPr lang="en-US" sz="2400" spc="-1" dirty="0">
                <a:solidFill>
                  <a:srgbClr val="171717"/>
                </a:solidFill>
                <a:latin typeface="Arial"/>
              </a:rPr>
              <a:t>PM errors included in the lattice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583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3784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Errors assigned to Magnets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3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3787972" y="3024577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>
                <a:solidFill>
                  <a:srgbClr val="FF0000"/>
                </a:solidFill>
                <a:latin typeface="Arial"/>
              </a:rPr>
              <a:t>https://indico.cern.ch/event/1384058/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5A5BE0-A1DA-EBD5-2D08-AFFF60AE5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859" y="3622160"/>
            <a:ext cx="4839375" cy="2648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D37546-58BA-65EF-D872-21120DE69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496" y="582309"/>
            <a:ext cx="8796278" cy="3258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67F459-7E52-304A-BBE3-E0DCBF736418}"/>
              </a:ext>
            </a:extLst>
          </p:cNvPr>
          <p:cNvSpPr txBox="1"/>
          <p:nvPr/>
        </p:nvSpPr>
        <p:spPr>
          <a:xfrm>
            <a:off x="7321567" y="4334019"/>
            <a:ext cx="4228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Please refer to the Tessa’s presentation</a:t>
            </a:r>
          </a:p>
          <a:p>
            <a:r>
              <a:rPr lang="en-IN" dirty="0">
                <a:solidFill>
                  <a:srgbClr val="00B0F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https://indico.cern.ch/event/1384058/</a:t>
            </a:r>
            <a:endParaRPr lang="en-IN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7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3784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IP tuning with knobs 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4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851043" y="1615785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11A422-B3FD-3E65-2CE5-4F5FC26DE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848" y="1983986"/>
            <a:ext cx="8754849" cy="427497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FDB1546-D8EC-21DD-F583-94562B4106CF}"/>
                  </a:ext>
                </a:extLst>
              </p:cNvPr>
              <p:cNvSpPr txBox="1"/>
              <p:nvPr/>
            </p:nvSpPr>
            <p:spPr>
              <a:xfrm>
                <a:off x="203771" y="584676"/>
                <a:ext cx="11022120" cy="3646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List of 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k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nobs used for the simulations: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</m:sSub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m:rPr>
                                <m:sty m:val="p"/>
                              </m:rPr>
                              <a:rPr lang="en-US" sz="2000" spc="-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</m:d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1001</m:t>
                        </m:r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 spc="-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i="1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  <m:sup>
                        <m:r>
                          <a:rPr lang="en-US" sz="2000" spc="-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Knobs applied at one specific IP only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Iterative correction is used to achieve the results in the table below </a:t>
                </a: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 </a:t>
                </a:r>
              </a:p>
            </p:txBody>
          </p:sp>
        </mc:Choice>
        <mc:Fallback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2FDB1546-D8EC-21DD-F583-94562B410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71" y="584676"/>
                <a:ext cx="11022120" cy="364680"/>
              </a:xfrm>
              <a:prstGeom prst="rect">
                <a:avLst/>
              </a:prstGeom>
              <a:blipFill>
                <a:blip r:embed="rId3"/>
                <a:stretch>
                  <a:fillRect t="-21667" b="-30166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DDF37A4-00C5-F7EC-803A-56C09AB2C559}"/>
              </a:ext>
            </a:extLst>
          </p:cNvPr>
          <p:cNvSpPr txBox="1"/>
          <p:nvPr/>
        </p:nvSpPr>
        <p:spPr>
          <a:xfrm>
            <a:off x="4115880" y="1902955"/>
            <a:ext cx="4942556" cy="176473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1400" strike="noStrike" spc="-1" dirty="0">
                <a:solidFill>
                  <a:srgbClr val="FF0000"/>
                </a:solidFill>
                <a:latin typeface="Arial"/>
              </a:rPr>
              <a:t>Note: correction applied only at IP1 </a:t>
            </a:r>
          </a:p>
        </p:txBody>
      </p:sp>
    </p:spTree>
    <p:extLst>
      <p:ext uri="{BB962C8B-B14F-4D97-AF65-F5344CB8AC3E}">
        <p14:creationId xmlns:p14="http://schemas.microsoft.com/office/powerpoint/2010/main" val="214378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2"/>
          <p:cNvSpPr txBox="1"/>
          <p:nvPr/>
        </p:nvSpPr>
        <p:spPr>
          <a:xfrm>
            <a:off x="438437" y="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Optics distortion along the ring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5</a:t>
            </a:fld>
            <a:endParaRPr lang="en-US" sz="1000" b="0" strike="noStrike" spc="-1">
              <a:latin typeface="Times New Roman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3741E1B-CF31-6E59-B897-94FB09E9D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5" y="1161834"/>
            <a:ext cx="3485320" cy="26150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5FD4F42-D2BC-3C48-A948-9F5E7D0369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19" y="1079638"/>
            <a:ext cx="3452815" cy="259062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AC6C203-9A8D-68FE-0E87-70C5172A5E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586" y="1096764"/>
            <a:ext cx="3452814" cy="2590622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15D13B-25CB-808B-2BE1-D7CA9C6447FB}"/>
              </a:ext>
            </a:extLst>
          </p:cNvPr>
          <p:cNvSpPr txBox="1"/>
          <p:nvPr/>
        </p:nvSpPr>
        <p:spPr>
          <a:xfrm>
            <a:off x="203771" y="584676"/>
            <a:ext cx="110221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Below plots explain the optics variation after applying the knobs, with respect to Tessa’s corrected lattice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7AF92D8-74CD-CEE0-4115-E32CB290A4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4" y="3707468"/>
            <a:ext cx="3463089" cy="25983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7090D77-2BCC-3F96-036E-BFCCB515F7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45" y="3677971"/>
            <a:ext cx="3463090" cy="25983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0B03DC-6442-A781-1A87-A92EE19D10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585" y="3618491"/>
            <a:ext cx="3510329" cy="263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0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3784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Optics distortion along the ring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6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851043" y="1615785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5BDC5-C75B-CFD1-835F-AA12F152A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3" y="2227006"/>
            <a:ext cx="11749873" cy="223522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E1748E7-49BA-4A33-3C80-6FB0D6EA4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11" y="2135206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D9533AB-04F1-60CC-E18B-4D608BEC25F9}"/>
              </a:ext>
            </a:extLst>
          </p:cNvPr>
          <p:cNvSpPr/>
          <p:nvPr/>
        </p:nvSpPr>
        <p:spPr>
          <a:xfrm>
            <a:off x="2659140" y="2549694"/>
            <a:ext cx="68580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640232-4AAC-C263-E9F8-09B5AD777321}"/>
              </a:ext>
            </a:extLst>
          </p:cNvPr>
          <p:cNvSpPr/>
          <p:nvPr/>
        </p:nvSpPr>
        <p:spPr>
          <a:xfrm>
            <a:off x="9388695" y="2549694"/>
            <a:ext cx="68580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050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1"/>
          <p:cNvSpPr txBox="1"/>
          <p:nvPr/>
        </p:nvSpPr>
        <p:spPr>
          <a:xfrm>
            <a:off x="457200" y="13435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7" name="Title 2"/>
          <p:cNvSpPr txBox="1"/>
          <p:nvPr/>
        </p:nvSpPr>
        <p:spPr>
          <a:xfrm>
            <a:off x="457200" y="23784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 Optics distortion along the ring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7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F67876-1AAE-4430-D0F3-992422F11F52}"/>
              </a:ext>
            </a:extLst>
          </p:cNvPr>
          <p:cNvSpPr txBox="1"/>
          <p:nvPr/>
        </p:nvSpPr>
        <p:spPr>
          <a:xfrm>
            <a:off x="2659140" y="-611568"/>
            <a:ext cx="11022120" cy="38434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5BDC5-C75B-CFD1-835F-AA12F152A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3" y="2227006"/>
            <a:ext cx="11749873" cy="223522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E1748E7-49BA-4A33-3C80-6FB0D6EA4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11" y="2135206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D9533AB-04F1-60CC-E18B-4D608BEC25F9}"/>
              </a:ext>
            </a:extLst>
          </p:cNvPr>
          <p:cNvSpPr/>
          <p:nvPr/>
        </p:nvSpPr>
        <p:spPr>
          <a:xfrm>
            <a:off x="2659140" y="2549694"/>
            <a:ext cx="68580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640232-4AAC-C263-E9F8-09B5AD777321}"/>
              </a:ext>
            </a:extLst>
          </p:cNvPr>
          <p:cNvSpPr/>
          <p:nvPr/>
        </p:nvSpPr>
        <p:spPr>
          <a:xfrm>
            <a:off x="9388695" y="2549694"/>
            <a:ext cx="685800" cy="879306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2BF0CF-EE8E-FE23-4BFF-E5CF29BB60EA}"/>
              </a:ext>
            </a:extLst>
          </p:cNvPr>
          <p:cNvSpPr/>
          <p:nvPr/>
        </p:nvSpPr>
        <p:spPr>
          <a:xfrm>
            <a:off x="2659140" y="1615785"/>
            <a:ext cx="7415355" cy="248360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224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2"/>
          <p:cNvSpPr txBox="1"/>
          <p:nvPr/>
        </p:nvSpPr>
        <p:spPr>
          <a:xfrm>
            <a:off x="438437" y="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Ideal case: Knobs leakage to outside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8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15D13B-25CB-808B-2BE1-D7CA9C6447FB}"/>
              </a:ext>
            </a:extLst>
          </p:cNvPr>
          <p:cNvSpPr txBox="1"/>
          <p:nvPr/>
        </p:nvSpPr>
        <p:spPr>
          <a:xfrm>
            <a:off x="203771" y="584676"/>
            <a:ext cx="3617925" cy="357635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Optics distortion should be localized and must be closed within the knob region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If not properly closed, Any leakage to the outside will be propagated to the other IP’s</a:t>
            </a: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Thus, resulting in knobs failure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9EFA52-FD97-211A-F951-57CDCC2C1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923" y="451114"/>
            <a:ext cx="3999753" cy="30009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1EE900-4D62-4FE6-80DE-ED2C80B16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518" y="3361619"/>
            <a:ext cx="3880757" cy="29117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02512A-5C51-569D-7C61-1DF22CBB3B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013" y="473005"/>
            <a:ext cx="3794593" cy="28470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E5AFD9-6E90-DEAC-F699-D89B2449F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121" y="3308175"/>
            <a:ext cx="3880757" cy="29117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B57E47-A1D7-207D-CF5C-11AD37EEF2F7}"/>
              </a:ext>
            </a:extLst>
          </p:cNvPr>
          <p:cNvSpPr txBox="1"/>
          <p:nvPr/>
        </p:nvSpPr>
        <p:spPr>
          <a:xfrm>
            <a:off x="10533985" y="90831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After closing</a:t>
            </a:r>
            <a:endParaRPr lang="en-IN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C03E2E-376D-12D0-2BC2-5A8D21D77D88}"/>
              </a:ext>
            </a:extLst>
          </p:cNvPr>
          <p:cNvSpPr txBox="1"/>
          <p:nvPr/>
        </p:nvSpPr>
        <p:spPr>
          <a:xfrm>
            <a:off x="10514513" y="371854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After closing</a:t>
            </a:r>
            <a:endParaRPr lang="en-IN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04A299-CD90-B7EA-C8FA-381D45ED2C99}"/>
              </a:ext>
            </a:extLst>
          </p:cNvPr>
          <p:cNvSpPr txBox="1"/>
          <p:nvPr/>
        </p:nvSpPr>
        <p:spPr>
          <a:xfrm>
            <a:off x="6052090" y="3644921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closing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1D4E1-59FB-1973-462E-CE558F9B54AC}"/>
              </a:ext>
            </a:extLst>
          </p:cNvPr>
          <p:cNvSpPr txBox="1"/>
          <p:nvPr/>
        </p:nvSpPr>
        <p:spPr>
          <a:xfrm>
            <a:off x="6052090" y="74050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closing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1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2"/>
          <p:cNvSpPr txBox="1"/>
          <p:nvPr/>
        </p:nvSpPr>
        <p:spPr>
          <a:xfrm>
            <a:off x="438437" y="0"/>
            <a:ext cx="11201400" cy="457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spc="-1" dirty="0">
                <a:solidFill>
                  <a:srgbClr val="0070C0"/>
                </a:solidFill>
                <a:latin typeface="Arial"/>
              </a:rPr>
              <a:t>Ideal case: Knobs leakage to outside</a:t>
            </a:r>
            <a:br>
              <a:rPr dirty="0"/>
            </a:b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Date Placeholder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10 </a:t>
            </a:r>
            <a:r>
              <a:rPr lang="en-US" sz="1000" spc="-1" dirty="0">
                <a:solidFill>
                  <a:srgbClr val="FFFFFF"/>
                </a:solidFill>
                <a:latin typeface="Arial"/>
              </a:rPr>
              <a:t>Apr 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</a:rPr>
              <a:t>2024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129" name="Footer Placeholder 4"/>
          <p:cNvSpPr txBox="1"/>
          <p:nvPr/>
        </p:nvSpPr>
        <p:spPr>
          <a:xfrm>
            <a:off x="4259160" y="6356520"/>
            <a:ext cx="65718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 err="1">
                <a:solidFill>
                  <a:srgbClr val="FFFFFF"/>
                </a:solidFill>
                <a:latin typeface="Arial"/>
              </a:rPr>
              <a:t>S.S.Jagabathuni</a:t>
            </a:r>
            <a:r>
              <a:rPr lang="en-GB" sz="1200" b="0" strike="noStrike" spc="-1" dirty="0">
                <a:solidFill>
                  <a:srgbClr val="FFFFFF"/>
                </a:solidFill>
                <a:latin typeface="Arial"/>
              </a:rPr>
              <a:t> | 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FCC-</a:t>
            </a:r>
            <a:r>
              <a:rPr lang="en-US" sz="1200" spc="-1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1200" spc="-1" dirty="0">
                <a:solidFill>
                  <a:srgbClr val="FFFFFF"/>
                </a:solidFill>
                <a:latin typeface="Arial"/>
              </a:rPr>
              <a:t> IP Tuning Simulations</a:t>
            </a:r>
            <a:endParaRPr lang="en-US" sz="1200" b="0" strike="noStrike" spc="-1" dirty="0">
              <a:latin typeface="Times New Roman"/>
            </a:endParaRPr>
          </a:p>
        </p:txBody>
      </p:sp>
      <p:sp>
        <p:nvSpPr>
          <p:cNvPr id="130" name="Slide Number Placeholder 5"/>
          <p:cNvSpPr txBox="1"/>
          <p:nvPr/>
        </p:nvSpPr>
        <p:spPr>
          <a:xfrm>
            <a:off x="111074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CE5C7D5-A648-4938-99FA-57401E6EFD23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9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15D13B-25CB-808B-2BE1-D7CA9C6447FB}"/>
              </a:ext>
            </a:extLst>
          </p:cNvPr>
          <p:cNvSpPr txBox="1"/>
          <p:nvPr/>
        </p:nvSpPr>
        <p:spPr>
          <a:xfrm>
            <a:off x="203771" y="584676"/>
            <a:ext cx="1102212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06B603-C8CC-1B9C-8015-F622044F0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879" y="540396"/>
            <a:ext cx="3661657" cy="27473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61F360-FA65-63F9-B522-F2DE95B56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812" y="3361619"/>
            <a:ext cx="3661657" cy="2747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D2C023-0EC6-210D-5403-4B223092F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616" y="540396"/>
            <a:ext cx="3545280" cy="26599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EF8C2A-61DA-477E-9ED9-882E53907A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884" y="3361617"/>
            <a:ext cx="3661655" cy="2747315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5C84C51-2ADB-0BF7-9034-26FBB02FD3EE}"/>
              </a:ext>
            </a:extLst>
          </p:cNvPr>
          <p:cNvSpPr txBox="1"/>
          <p:nvPr/>
        </p:nvSpPr>
        <p:spPr>
          <a:xfrm>
            <a:off x="203771" y="584676"/>
            <a:ext cx="3617925" cy="357635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Optics distortion should be localized and must be closed within the knob region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If not properly closed, Any leakage to the outside will be propagated to the other IP’s</a:t>
            </a: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Thus, resulting in knobs failure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FF0000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trike="noStrike" spc="-1" dirty="0">
                <a:solidFill>
                  <a:srgbClr val="171717"/>
                </a:solidFill>
                <a:latin typeface="Arial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237DEB-C2F4-4CFE-34E4-6F2E9B550AA5}"/>
              </a:ext>
            </a:extLst>
          </p:cNvPr>
          <p:cNvSpPr txBox="1"/>
          <p:nvPr/>
        </p:nvSpPr>
        <p:spPr>
          <a:xfrm>
            <a:off x="10498769" y="218586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After closing</a:t>
            </a:r>
            <a:endParaRPr lang="en-IN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1A076-E4F2-BA42-BF69-041F1E53A05A}"/>
              </a:ext>
            </a:extLst>
          </p:cNvPr>
          <p:cNvSpPr txBox="1"/>
          <p:nvPr/>
        </p:nvSpPr>
        <p:spPr>
          <a:xfrm>
            <a:off x="10500767" y="496208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After closing</a:t>
            </a:r>
            <a:endParaRPr lang="en-IN" dirty="0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546430-A174-09E8-6603-0BEF570EEF9A}"/>
              </a:ext>
            </a:extLst>
          </p:cNvPr>
          <p:cNvSpPr txBox="1"/>
          <p:nvPr/>
        </p:nvSpPr>
        <p:spPr>
          <a:xfrm>
            <a:off x="6127898" y="229621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closing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AFFBA-059C-B506-B0AB-06210C956030}"/>
              </a:ext>
            </a:extLst>
          </p:cNvPr>
          <p:cNvSpPr txBox="1"/>
          <p:nvPr/>
        </p:nvSpPr>
        <p:spPr>
          <a:xfrm>
            <a:off x="6096000" y="477742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Before closing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26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13164</TotalTime>
  <Words>692</Words>
  <Application>Microsoft Office PowerPoint</Application>
  <PresentationFormat>Widescreen</PresentationFormat>
  <Paragraphs>139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Helene Mainaud Durand</dc:creator>
  <dc:description/>
  <cp:lastModifiedBy>satya sai jagabathuni</cp:lastModifiedBy>
  <cp:revision>846</cp:revision>
  <cp:lastPrinted>2022-09-20T16:19:49Z</cp:lastPrinted>
  <dcterms:created xsi:type="dcterms:W3CDTF">2022-05-08T15:48:48Z</dcterms:created>
  <dcterms:modified xsi:type="dcterms:W3CDTF">2024-04-10T12:58:57Z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31</vt:i4>
  </property>
</Properties>
</file>