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8" r:id="rId3"/>
    <p:sldId id="257" r:id="rId4"/>
    <p:sldId id="278" r:id="rId5"/>
    <p:sldId id="259" r:id="rId6"/>
    <p:sldId id="265" r:id="rId7"/>
    <p:sldId id="266" r:id="rId8"/>
    <p:sldId id="260" r:id="rId9"/>
    <p:sldId id="267" r:id="rId10"/>
    <p:sldId id="268" r:id="rId11"/>
    <p:sldId id="269" r:id="rId12"/>
    <p:sldId id="261" r:id="rId13"/>
    <p:sldId id="262" r:id="rId14"/>
    <p:sldId id="270" r:id="rId15"/>
    <p:sldId id="271" r:id="rId16"/>
    <p:sldId id="273" r:id="rId17"/>
    <p:sldId id="272" r:id="rId18"/>
    <p:sldId id="274" r:id="rId19"/>
    <p:sldId id="275" r:id="rId20"/>
    <p:sldId id="276" r:id="rId21"/>
    <p:sldId id="277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7" autoAdjust="0"/>
    <p:restoredTop sz="94660"/>
  </p:normalViewPr>
  <p:slideViewPr>
    <p:cSldViewPr snapToGrid="0">
      <p:cViewPr varScale="1">
        <p:scale>
          <a:sx n="63" d="100"/>
          <a:sy n="63" d="100"/>
        </p:scale>
        <p:origin x="6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67106A-7E6D-4FDB-ACF0-19236699F648}" type="datetimeFigureOut">
              <a:rPr lang="en-US" smtClean="0"/>
              <a:t>6/19/2024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D2678F-C9C0-4B5F-BD27-CFEA36BFDE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2362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D2678F-C9C0-4B5F-BD27-CFEA36BFDE0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9632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D2678F-C9C0-4B5F-BD27-CFEA36BFDE0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3025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D2678F-C9C0-4B5F-BD27-CFEA36BFDE0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314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B6FA4F-2D97-34FF-FD87-488C7D8884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21DCA1-15F5-9EF4-0A5C-3FFED63EAB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BEE764-88F1-5EEB-F45F-641F4483B4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1CC85-C17E-4144-941E-8C8BC0A8645E}" type="datetime1">
              <a:rPr lang="en-US" smtClean="0"/>
              <a:t>6/19/2024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20C8E0-4DBC-5A9A-590A-734FE48AD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9ADF51-317D-92BC-97E5-E036B4FD8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F6D1F-8F07-4AEE-BD2D-24356F616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304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B8E92-8A27-3A76-8A0A-A619AD8C25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AD953C-83D4-2034-92BE-FFEDB1FDFA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F4BA3A-9DC5-41D3-59F3-F73664640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DCAC1-1418-4514-9BDF-27224911ABBB}" type="datetime1">
              <a:rPr lang="en-US" smtClean="0"/>
              <a:t>6/19/2024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DC7EBD-CE02-1E8C-F8AB-5CC58E1D1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099A07-4446-AA00-B678-5A64DB229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F6D1F-8F07-4AEE-BD2D-24356F616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984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E642A0-8AA8-E5E2-7FA9-1DB8D5D003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DFEBC4-B694-F166-F0F7-168AD83CE1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81CA9D-D11B-0DAE-4A04-E79BF49EE7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D00EC-23F9-4E63-BF64-072ECD20C867}" type="datetime1">
              <a:rPr lang="en-US" smtClean="0"/>
              <a:t>6/19/2024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0E49EF-F2DC-4A23-5557-37C249A97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42EBD0-818D-4760-F9B9-B8AA8CA28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F6D1F-8F07-4AEE-BD2D-24356F616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121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E08B2-2A39-0174-52BE-FA50C8C94B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1988E1-1767-33FE-711F-966D2819D3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2F30AB-AA18-67C4-DB53-7E45363CA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E2FDD-C67A-494A-810F-D9EC51BA8D28}" type="datetime1">
              <a:rPr lang="en-US" smtClean="0"/>
              <a:t>6/19/2024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8EC322-B6BB-84B2-B380-C24F4BB6C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B2C8FE-30A3-29D7-56EE-7BC695FDD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F6D1F-8F07-4AEE-BD2D-24356F616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130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B6E39-E482-8863-7D00-C798456B8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07DAB9-7F8A-A928-8DB2-131B73F308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754DCB-C63C-EB3E-9612-25BB126C5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F24C2-878C-4B48-BF9C-7C256365DBC4}" type="datetime1">
              <a:rPr lang="en-US" smtClean="0"/>
              <a:t>6/19/2024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FBE8BD-1595-A507-E350-7378817D9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3B1EEA-6C83-D619-3A4C-E8B76DDC8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F6D1F-8F07-4AEE-BD2D-24356F616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096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986FB8-88E0-1BDC-0F50-4EA1A69F2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112E71-3732-79F8-98BD-FFD5792112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03F0A8-02AD-935D-4E3A-0B2C398185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DBDC3E-A0F3-B770-8A45-89A81DC8F1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F7C9-0899-480E-B10F-A27F48CA6374}" type="datetime1">
              <a:rPr lang="en-US" smtClean="0"/>
              <a:t>6/19/2024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D65E47-EA56-944A-C907-50FDF7605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598893-9FD7-C660-71B2-C67F37017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F6D1F-8F07-4AEE-BD2D-24356F616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695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1E7FC7-A5B3-A05B-754F-E596AB5D1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BA2B00-A968-39FD-535A-04760125AA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C51506-4717-7EBF-1619-0FF5C46BE0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4D0184-88A4-1A7A-91CB-329D5D7A52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90864C-8376-624A-1BA9-5C94E40314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A5E2301-FED7-EB27-57FC-9060C5032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4196D-1E71-4C17-985D-66C03D3B8C71}" type="datetime1">
              <a:rPr lang="en-US" smtClean="0"/>
              <a:t>6/19/2024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0C5CF92-E1F4-4284-9A92-A75C9D5AD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988E25-FF79-D776-FC8C-951DBFAA4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F6D1F-8F07-4AEE-BD2D-24356F616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807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A9DEF-2E35-EF9D-38BF-F2FC60217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1AF879-EDA9-1858-3A50-A28192418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3F096-4404-4A4F-943D-80B228186894}" type="datetime1">
              <a:rPr lang="en-US" smtClean="0"/>
              <a:t>6/19/2024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F6A056-CEA3-E406-3D5F-84C0A9D22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295A77-2001-821F-514D-6A93E63E0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F6D1F-8F07-4AEE-BD2D-24356F616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297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0F3BC4-0910-EADB-F1C2-7362DA623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AC70F-E882-4D01-90C2-3D85190E8B06}" type="datetime1">
              <a:rPr lang="en-US" smtClean="0"/>
              <a:t>6/19/2024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ED044C9-7037-357C-98B0-EA87CCDC3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104B28-4F1E-5E43-AA13-B6A5CB75A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F6D1F-8F07-4AEE-BD2D-24356F616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116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0A165B-B510-E543-242F-34F238908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7C311C-F5E5-D5FB-FFD5-C67CBFA6A6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721F9B-FE78-7AEA-70E4-43766BFE9C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4FE038-27C5-94AD-B70E-8F0A94BA4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E08DD-2931-4BED-A261-C50D5507E724}" type="datetime1">
              <a:rPr lang="en-US" smtClean="0"/>
              <a:t>6/19/2024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13A538-C06B-3D7D-FB9D-C82A63E44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28F8A8-ED16-9CA6-4A3B-C88F64BF7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F6D1F-8F07-4AEE-BD2D-24356F616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622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A5FD35-1875-9363-DD31-BBBEABF4AB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6FC493-B3E1-B29D-6B39-41B0F4D529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AA94F8-764A-17B1-F9AC-FE660BFFDB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206387-33FC-2B3C-0C6F-B7BE57678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3F356-8CBC-4D98-BA56-807244C0DA13}" type="datetime1">
              <a:rPr lang="en-US" smtClean="0"/>
              <a:t>6/19/2024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FB7C75-0764-1A31-5967-42BDA1E3D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A275D7-3D84-074E-301A-A319579B4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F6D1F-8F07-4AEE-BD2D-24356F616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458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2012911-97A7-BCA4-6B96-F22C4629A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9636A8-7232-CB39-89B5-B92C7D44EE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66FE74-A18A-961A-F789-DEF60DAA55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DCEEF5B-15D3-4D37-B00C-E1B599D1CB14}" type="datetime1">
              <a:rPr lang="en-US" smtClean="0"/>
              <a:t>6/19/2024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F7BC70-5230-F9E9-BEA2-717BF232A1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FFD0B-8DB6-450C-A290-3C0B778646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EBF6D1F-8F07-4AEE-BD2D-24356F6160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556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developer.nvidia.com/nsight-systems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pj-conferences.org/articles/epjconf/abs/2021/05/epjconf_chep2021_03037/epjconf_chep2021_03037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A95C164-EB02-9706-B009-F72E874DC295}"/>
              </a:ext>
            </a:extLst>
          </p:cNvPr>
          <p:cNvSpPr txBox="1"/>
          <p:nvPr/>
        </p:nvSpPr>
        <p:spPr>
          <a:xfrm>
            <a:off x="3863460" y="396240"/>
            <a:ext cx="54489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RICH simulation using GPUs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D4A3CA-7AE7-9042-65E0-9E6067A46682}"/>
              </a:ext>
            </a:extLst>
          </p:cNvPr>
          <p:cNvSpPr txBox="1"/>
          <p:nvPr/>
        </p:nvSpPr>
        <p:spPr>
          <a:xfrm>
            <a:off x="5171440" y="2773680"/>
            <a:ext cx="2187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DRD4-WG4 meeting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050C4D-BBC4-F852-17E6-59B73F1C2EA8}"/>
              </a:ext>
            </a:extLst>
          </p:cNvPr>
          <p:cNvSpPr txBox="1"/>
          <p:nvPr/>
        </p:nvSpPr>
        <p:spPr>
          <a:xfrm>
            <a:off x="10414000" y="6014720"/>
            <a:ext cx="13292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Sajan Easo</a:t>
            </a:r>
          </a:p>
          <a:p>
            <a:r>
              <a:rPr lang="en-US" dirty="0"/>
              <a:t>19-06-2024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B33890B-DCBE-6555-9C03-97DEB7FFCE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678" y="6176727"/>
            <a:ext cx="1894562" cy="48432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3C55C97-C003-2683-A552-9D7918791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F6D1F-8F07-4AEE-BD2D-24356F61603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0271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EA23-E662-4E5E-99D6-CE2B73673926}" type="slidenum">
              <a:rPr lang="en-GB" smtClean="0"/>
              <a:t>10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2B82F9-5DAE-4D59-95B4-4E8D26C35A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457" y="312730"/>
            <a:ext cx="2705171" cy="533852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76229" y="5867401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LHCb-RICH1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4417" y="223966"/>
            <a:ext cx="5883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Full and simplified RICH description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759" y="1196357"/>
            <a:ext cx="3218629" cy="43569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532154" y="2186251"/>
            <a:ext cx="5520550" cy="21544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It has the same optical geometry, radiator  and 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    photon detector system as that of LHCb-RICH1</a:t>
            </a:r>
          </a:p>
          <a:p>
            <a:r>
              <a:rPr lang="en-US" dirty="0"/>
              <a:t>   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The optical properties (Mirror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reflectivities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QE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) 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    are same as those used for LHCb-RICH1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However, there is only a single set of spherical and ‘flat’ mirrors 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     in the top half, without their supports. 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    There is no beam pipe, exit window and magnetic shielding</a:t>
            </a:r>
          </a:p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321404" y="1698171"/>
            <a:ext cx="3128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Simplified RICH description :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848689" y="5672030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Simplified RICH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80312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582812" y="6356350"/>
            <a:ext cx="2743200" cy="365125"/>
          </a:xfrm>
        </p:spPr>
        <p:txBody>
          <a:bodyPr/>
          <a:lstStyle/>
          <a:p>
            <a:fld id="{ACB4466E-396D-4E77-B607-7BE5218D8196}" type="slidenum">
              <a:rPr lang="en-GB" smtClean="0"/>
              <a:t>11</a:t>
            </a:fld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4030378" y="158975"/>
            <a:ext cx="23599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Simplified RICH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8036" y="726864"/>
            <a:ext cx="89509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Many issues were solved in translating the geometry from the GEANT4 into Opticks.         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r>
              <a:rPr lang="en-US" dirty="0"/>
              <a:t>                                                                                                                                              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598" y="2324889"/>
            <a:ext cx="2978196" cy="40314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5274" y="2368190"/>
            <a:ext cx="3231126" cy="343037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330021" y="1788399"/>
            <a:ext cx="295228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 Data for detector description</a:t>
            </a:r>
          </a:p>
          <a:p>
            <a:r>
              <a:rPr lang="en-US" dirty="0"/>
              <a:t> in C++ files </a:t>
            </a:r>
            <a:r>
              <a:rPr lang="en-US" dirty="0">
                <a:sym typeface="Wingdings" panose="05000000000000000000" pitchFamily="2" charset="2"/>
              </a:rPr>
              <a:t>  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4993606" y="2775182"/>
            <a:ext cx="196271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GEANT4 geometry 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4747136" y="3898713"/>
            <a:ext cx="8772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Opticks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288185" y="3898713"/>
            <a:ext cx="198823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GEANT4 simulation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4537974" y="4804055"/>
            <a:ext cx="17444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/>
              <a:t>OptiX</a:t>
            </a:r>
            <a:r>
              <a:rPr lang="en-US" dirty="0"/>
              <a:t> simulation</a:t>
            </a:r>
            <a:endParaRPr lang="en-GB" dirty="0"/>
          </a:p>
        </p:txBody>
      </p:sp>
      <p:cxnSp>
        <p:nvCxnSpPr>
          <p:cNvPr id="38" name="Straight Arrow Connector 37"/>
          <p:cNvCxnSpPr/>
          <p:nvPr/>
        </p:nvCxnSpPr>
        <p:spPr>
          <a:xfrm flipV="1">
            <a:off x="2240649" y="5576284"/>
            <a:ext cx="0" cy="6353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2254278" y="5855029"/>
            <a:ext cx="298014" cy="3176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2221189" y="6169149"/>
            <a:ext cx="47452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235726" y="5456947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  <a:endParaRPr lang="en-GB" dirty="0"/>
          </a:p>
        </p:txBody>
      </p:sp>
      <p:sp>
        <p:nvSpPr>
          <p:cNvPr id="45" name="TextBox 44"/>
          <p:cNvSpPr txBox="1"/>
          <p:nvPr/>
        </p:nvSpPr>
        <p:spPr>
          <a:xfrm>
            <a:off x="2481799" y="5692930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</a:t>
            </a:r>
            <a:endParaRPr lang="en-GB" dirty="0"/>
          </a:p>
        </p:txBody>
      </p:sp>
      <p:sp>
        <p:nvSpPr>
          <p:cNvPr id="46" name="TextBox 45"/>
          <p:cNvSpPr txBox="1"/>
          <p:nvPr/>
        </p:nvSpPr>
        <p:spPr>
          <a:xfrm>
            <a:off x="2615083" y="6040931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</a:t>
            </a:r>
            <a:endParaRPr lang="en-GB" dirty="0"/>
          </a:p>
        </p:txBody>
      </p:sp>
      <p:sp>
        <p:nvSpPr>
          <p:cNvPr id="47" name="TextBox 46"/>
          <p:cNvSpPr txBox="1"/>
          <p:nvPr/>
        </p:nvSpPr>
        <p:spPr>
          <a:xfrm>
            <a:off x="368036" y="6389473"/>
            <a:ext cx="27771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GEANT4 : OpenGL graphics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98038" y="1078951"/>
            <a:ext cx="71911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This enables  CSG (constructive solid geometry)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BREP (Boundary representation)</a:t>
            </a:r>
            <a:endParaRPr lang="en-GB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859427" y="5903889"/>
            <a:ext cx="30428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Particle gun used in simplified RICH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54278" y="1807029"/>
            <a:ext cx="1499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Workflow:</a:t>
            </a:r>
            <a:endParaRPr lang="en-GB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5410200" y="2434730"/>
            <a:ext cx="10886" cy="3404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endCxn id="13" idx="0"/>
          </p:cNvCxnSpPr>
          <p:nvPr/>
        </p:nvCxnSpPr>
        <p:spPr>
          <a:xfrm>
            <a:off x="5185750" y="3144514"/>
            <a:ext cx="0" cy="7541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4993606" y="4268045"/>
            <a:ext cx="0" cy="5360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6868886" y="3144514"/>
            <a:ext cx="10885" cy="7541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C6027AD-3948-F60F-DDDF-0BC60754CDDB}"/>
              </a:ext>
            </a:extLst>
          </p:cNvPr>
          <p:cNvSpPr txBox="1"/>
          <p:nvPr/>
        </p:nvSpPr>
        <p:spPr>
          <a:xfrm>
            <a:off x="6758827" y="5409717"/>
            <a:ext cx="176202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GEANT4 Output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6BC2EE1-BCF5-40E7-F376-3E0859218E5F}"/>
              </a:ext>
            </a:extLst>
          </p:cNvPr>
          <p:cNvCxnSpPr>
            <a:cxnSpLocks/>
          </p:cNvCxnSpPr>
          <p:nvPr/>
        </p:nvCxnSpPr>
        <p:spPr>
          <a:xfrm>
            <a:off x="7132320" y="4268045"/>
            <a:ext cx="0" cy="114167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A46EFA5-E805-D04B-81B9-3F3BB725CCBD}"/>
              </a:ext>
            </a:extLst>
          </p:cNvPr>
          <p:cNvCxnSpPr>
            <a:stCxn id="20" idx="3"/>
          </p:cNvCxnSpPr>
          <p:nvPr/>
        </p:nvCxnSpPr>
        <p:spPr>
          <a:xfrm>
            <a:off x="6282426" y="4988721"/>
            <a:ext cx="597345" cy="4209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49138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4466E-396D-4E77-B607-7BE5218D8196}" type="slidenum">
              <a:rPr lang="en-GB" smtClean="0"/>
              <a:t>12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4139380" y="323610"/>
            <a:ext cx="23599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Simplified RICH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9956" y="1001297"/>
            <a:ext cx="76209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Comparison between GEANT4 and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Opticks+OptiX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simulations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90173" y="1497330"/>
            <a:ext cx="71041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Detailed comparisons of the various steps of the simulation were done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 few problems in using Opticks were solved, along the way 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7680597" y="3134994"/>
            <a:ext cx="332334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XY coordinates of hits on the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detector plane from single events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from GEANT4 simulation and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Opticks+OptiX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simulation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450199" y="6397920"/>
            <a:ext cx="5694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latin typeface="Arial" panose="020B0604020202020204" pitchFamily="34" charset="0"/>
                <a:cs typeface="Arial" panose="020B0604020202020204" pitchFamily="34" charset="0"/>
              </a:rPr>
              <a:t>Hits obtained from using a particle gun with 4 GeV/c electron</a:t>
            </a:r>
            <a:endParaRPr lang="en-GB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604697" y="4325805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604697" y="4628289"/>
            <a:ext cx="39068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Hit distributions obtained from the two</a:t>
            </a:r>
          </a:p>
          <a:p>
            <a:r>
              <a:rPr lang="en-U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simulations are similar to each other</a:t>
            </a:r>
            <a:endParaRPr lang="en-GB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0472" y="3209522"/>
            <a:ext cx="3048005" cy="3048005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56" y="3204781"/>
            <a:ext cx="3098396" cy="3098396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786333" y="3136671"/>
            <a:ext cx="13452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Example Event 1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884729" y="3090363"/>
            <a:ext cx="13452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Example Event 2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01149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4466E-396D-4E77-B607-7BE5218D8196}" type="slidenum">
              <a:rPr lang="en-GB" smtClean="0"/>
              <a:t>13</a:t>
            </a:fld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139380" y="214469"/>
            <a:ext cx="25298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Simplified RICH 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765" y="1642601"/>
            <a:ext cx="5383218" cy="36633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583" y="1501358"/>
            <a:ext cx="5383217" cy="366336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4009" y="682810"/>
            <a:ext cx="81837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Yield comparison between GEANT4 and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Opticks+OptiX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simulations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38891" y="1020627"/>
            <a:ext cx="513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Yield  obtained from running 2000 events with particle gun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2499482"/>
              </p:ext>
            </p:extLst>
          </p:nvPr>
        </p:nvGraphicFramePr>
        <p:xfrm>
          <a:off x="247782" y="5268686"/>
          <a:ext cx="7362058" cy="10931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5036">
                  <a:extLst>
                    <a:ext uri="{9D8B030D-6E8A-4147-A177-3AD203B41FA5}">
                      <a16:colId xmlns:a16="http://schemas.microsoft.com/office/drawing/2014/main" val="1190327713"/>
                    </a:ext>
                  </a:extLst>
                </a:gridCol>
                <a:gridCol w="1765036">
                  <a:extLst>
                    <a:ext uri="{9D8B030D-6E8A-4147-A177-3AD203B41FA5}">
                      <a16:colId xmlns:a16="http://schemas.microsoft.com/office/drawing/2014/main" val="3337026352"/>
                    </a:ext>
                  </a:extLst>
                </a:gridCol>
                <a:gridCol w="1915993">
                  <a:extLst>
                    <a:ext uri="{9D8B030D-6E8A-4147-A177-3AD203B41FA5}">
                      <a16:colId xmlns:a16="http://schemas.microsoft.com/office/drawing/2014/main" val="2616213809"/>
                    </a:ext>
                  </a:extLst>
                </a:gridCol>
                <a:gridCol w="1915993">
                  <a:extLst>
                    <a:ext uri="{9D8B030D-6E8A-4147-A177-3AD203B41FA5}">
                      <a16:colId xmlns:a16="http://schemas.microsoft.com/office/drawing/2014/main" val="1321705531"/>
                    </a:ext>
                  </a:extLst>
                </a:gridCol>
              </a:tblGrid>
              <a:tr h="69668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Simplified</a:t>
                      </a:r>
                      <a:r>
                        <a:rPr lang="en-US" baseline="0" dirty="0"/>
                        <a:t> RICH: GEANT4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Simplified</a:t>
                      </a:r>
                      <a:r>
                        <a:rPr lang="en-US" baseline="0" dirty="0"/>
                        <a:t> </a:t>
                      </a:r>
                      <a:r>
                        <a:rPr lang="en-US" dirty="0"/>
                        <a:t>RICH:</a:t>
                      </a:r>
                    </a:p>
                    <a:p>
                      <a:r>
                        <a:rPr lang="en-US" dirty="0"/>
                        <a:t>Opticks+OptiX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Full LHCb-RICH1: GEANT4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9732223"/>
                  </a:ext>
                </a:extLst>
              </a:tr>
              <a:tr h="396492">
                <a:tc>
                  <a:txBody>
                    <a:bodyPr/>
                    <a:lstStyle/>
                    <a:p>
                      <a:r>
                        <a:rPr lang="en-US" dirty="0"/>
                        <a:t>Mean yield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62.2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62.7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62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4819243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8088091" y="5164723"/>
            <a:ext cx="37882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Opticks+OptiX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produces a yield </a:t>
            </a:r>
          </a:p>
          <a:p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similar to that from GEANT4 for the</a:t>
            </a:r>
          </a:p>
          <a:p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Simplified RICH configuration.</a:t>
            </a:r>
            <a:endParaRPr lang="en-GB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20215F7-60BD-A986-0BFF-DD91BBC37FD6}"/>
              </a:ext>
            </a:extLst>
          </p:cNvPr>
          <p:cNvSpPr txBox="1"/>
          <p:nvPr/>
        </p:nvSpPr>
        <p:spPr>
          <a:xfrm>
            <a:off x="144009" y="6440666"/>
            <a:ext cx="8046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Some variations of the final yield seen, depending on the  tuning of the optical processes used in GEANT4 and  </a:t>
            </a:r>
            <a:r>
              <a:rPr lang="en-US" sz="1200" i="1" dirty="0" err="1"/>
              <a:t>Opticks</a:t>
            </a:r>
            <a:r>
              <a:rPr lang="en-US" sz="1200" i="1" dirty="0"/>
              <a:t>. .</a:t>
            </a:r>
          </a:p>
        </p:txBody>
      </p:sp>
    </p:spTree>
    <p:extLst>
      <p:ext uri="{BB962C8B-B14F-4D97-AF65-F5344CB8AC3E}">
        <p14:creationId xmlns:p14="http://schemas.microsoft.com/office/powerpoint/2010/main" val="14517975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FBDD864-2B5E-F2B4-D1E1-1D03629BBB8F}"/>
              </a:ext>
            </a:extLst>
          </p:cNvPr>
          <p:cNvSpPr txBox="1"/>
          <p:nvPr/>
        </p:nvSpPr>
        <p:spPr>
          <a:xfrm>
            <a:off x="4291911" y="142240"/>
            <a:ext cx="33169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Measurement of timing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3E710C-E9D7-6F39-1AA5-E71C409396F6}"/>
              </a:ext>
            </a:extLst>
          </p:cNvPr>
          <p:cNvSpPr txBox="1"/>
          <p:nvPr/>
        </p:nvSpPr>
        <p:spPr>
          <a:xfrm>
            <a:off x="284963" y="721319"/>
            <a:ext cx="94085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For this,  generate very large events from effectively re-sampling single events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9B4493-2E8C-AD7B-5897-FD936E628710}"/>
              </a:ext>
            </a:extLst>
          </p:cNvPr>
          <p:cNvSpPr txBox="1"/>
          <p:nvPr/>
        </p:nvSpPr>
        <p:spPr>
          <a:xfrm>
            <a:off x="1489534" y="1130912"/>
            <a:ext cx="4365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Using  the simplified geometry, for now.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ECD6C4-AE9E-C7CA-907F-F5341362D48B}"/>
              </a:ext>
            </a:extLst>
          </p:cNvPr>
          <p:cNvSpPr txBox="1"/>
          <p:nvPr/>
        </p:nvSpPr>
        <p:spPr>
          <a:xfrm>
            <a:off x="284963" y="1717040"/>
            <a:ext cx="7384073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/>
              <a:t>Plot the execution time as a function of the number of photons</a:t>
            </a:r>
          </a:p>
          <a:p>
            <a:endParaRPr lang="en-US" sz="20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000" dirty="0"/>
              <a:t>  Computers used for these studies: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dirty="0"/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B3DC369-BF8E-3A79-33C6-76B787A5DBBC}"/>
              </a:ext>
            </a:extLst>
          </p:cNvPr>
          <p:cNvSpPr txBox="1"/>
          <p:nvPr/>
        </p:nvSpPr>
        <p:spPr>
          <a:xfrm>
            <a:off x="2052320" y="2776442"/>
            <a:ext cx="53326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Intel ( R) Xenon (R)  Silver4210 R  2.4 GHz for CPU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Two NVIDIA Tesla T4  GPUs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1CB88DA-58E7-0231-3F5F-7242DA41F96D}"/>
              </a:ext>
            </a:extLst>
          </p:cNvPr>
          <p:cNvSpPr txBox="1"/>
          <p:nvPr/>
        </p:nvSpPr>
        <p:spPr>
          <a:xfrm>
            <a:off x="284963" y="3718707"/>
            <a:ext cx="287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Timing measured using 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E6B582F-8ACE-594D-94A7-535C0B661D6E}"/>
              </a:ext>
            </a:extLst>
          </p:cNvPr>
          <p:cNvSpPr txBox="1"/>
          <p:nvPr/>
        </p:nvSpPr>
        <p:spPr>
          <a:xfrm>
            <a:off x="1723049" y="4135324"/>
            <a:ext cx="72705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Built-in capabilities of the GEANT4 application program  we used, 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NVIDIA Nsight  tool   (</a:t>
            </a:r>
            <a:r>
              <a:rPr lang="en-US" sz="1400" dirty="0">
                <a:hlinkClick r:id="rId2"/>
              </a:rPr>
              <a:t>https://developer.nvidia.com/nsight-systems</a:t>
            </a:r>
            <a:r>
              <a:rPr lang="en-US" sz="1400" dirty="0"/>
              <a:t> 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F71BBD8-D829-B0EA-55B4-1EA3630231C5}"/>
              </a:ext>
            </a:extLst>
          </p:cNvPr>
          <p:cNvSpPr txBox="1"/>
          <p:nvPr/>
        </p:nvSpPr>
        <p:spPr>
          <a:xfrm>
            <a:off x="284963" y="5199391"/>
            <a:ext cx="10392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Measurements made using a single core and the propagation times quoted are for ‘single GPU’ used.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7B39A01-7621-CC0E-2F61-A188781CE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F6D1F-8F07-4AEE-BD2D-24356F61603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2520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8F544A4-6E67-058B-8CA9-AFD538BC0A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611" y="841429"/>
            <a:ext cx="4554035" cy="427101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077103E-A10A-B8AA-601E-C04244C4B88A}"/>
              </a:ext>
            </a:extLst>
          </p:cNvPr>
          <p:cNvSpPr txBox="1"/>
          <p:nvPr/>
        </p:nvSpPr>
        <p:spPr>
          <a:xfrm>
            <a:off x="4291911" y="142240"/>
            <a:ext cx="33169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Measurement of timing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D7B10E3-FBD8-B7CD-C401-86DD9C6C2F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7537" y="936171"/>
            <a:ext cx="4032846" cy="417627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7C72995-3E8C-8DBC-025F-24F49E3414D0}"/>
              </a:ext>
            </a:extLst>
          </p:cNvPr>
          <p:cNvSpPr txBox="1"/>
          <p:nvPr/>
        </p:nvSpPr>
        <p:spPr>
          <a:xfrm>
            <a:off x="5950378" y="603905"/>
            <a:ext cx="2848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Kernel execution efficiency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4A8A3A-C456-3FAB-E0C1-6C2C9FE58B13}"/>
              </a:ext>
            </a:extLst>
          </p:cNvPr>
          <p:cNvSpPr txBox="1"/>
          <p:nvPr/>
        </p:nvSpPr>
        <p:spPr>
          <a:xfrm>
            <a:off x="93651" y="5349970"/>
            <a:ext cx="1177476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Efficiency= Time used for propagation / total execution time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When there are too few photons, the significant fraction of the time is taken up for ‘overhead’ from device (GPU) initialization.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Above 10</a:t>
            </a:r>
            <a:r>
              <a:rPr lang="en-US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photons  efficiency is above 95% . In this case, most of the time is taken up for photon propagation.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This makes the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LHCb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RICH system suitable for using the GPUs, already in LHCb-RUN3. 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    It would become essential in the high luminosities that are expected to be simulated in the LHCb-Upgrade2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85E1EFD-EDC4-A8C0-BD2F-F6B5316AF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F6D1F-8F07-4AEE-BD2D-24356F61603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5367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AEC28E4-DFC7-815E-5B9F-45EBC0EC4F92}"/>
              </a:ext>
            </a:extLst>
          </p:cNvPr>
          <p:cNvSpPr txBox="1"/>
          <p:nvPr/>
        </p:nvSpPr>
        <p:spPr>
          <a:xfrm>
            <a:off x="4291911" y="142240"/>
            <a:ext cx="33169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Measurement of timing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78CC0AE-2074-B999-BC34-5AE3C44C0475}"/>
              </a:ext>
            </a:extLst>
          </p:cNvPr>
          <p:cNvSpPr txBox="1"/>
          <p:nvPr/>
        </p:nvSpPr>
        <p:spPr>
          <a:xfrm>
            <a:off x="243840" y="843280"/>
            <a:ext cx="116937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Example of comparison :  GEANT4+Opticks+OptiX  vs.  pure GEANT4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 Scale up the number photons generated by a ‘Magnification factor’ in an event  or </a:t>
            </a:r>
          </a:p>
          <a:p>
            <a:r>
              <a:rPr lang="en-US" dirty="0"/>
              <a:t>       use multiple events in a single run. The former is expected to be a better comparison for ‘pure photon’ simulation. 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32DB51-16B2-1EF5-19B7-382F026819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978" y="2282984"/>
            <a:ext cx="3796682" cy="274621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E61A04F-B05F-3C1E-C955-EBB28459E4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1911" y="2217959"/>
            <a:ext cx="3883260" cy="281124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677FC55-5989-0EDA-8C5F-9D5025A9DE87}"/>
              </a:ext>
            </a:extLst>
          </p:cNvPr>
          <p:cNvSpPr txBox="1"/>
          <p:nvPr/>
        </p:nvSpPr>
        <p:spPr>
          <a:xfrm>
            <a:off x="243840" y="5181600"/>
            <a:ext cx="106682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first method results in the Opticks simulation to be 10 times faster than pure GEANT4 simulation.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second method results in the Opticks simulation to be 5 times faster than pure GEANT4 simulation.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918F258-607B-782A-FFBB-F46AE87D6394}"/>
              </a:ext>
            </a:extLst>
          </p:cNvPr>
          <p:cNvSpPr txBox="1"/>
          <p:nvPr/>
        </p:nvSpPr>
        <p:spPr>
          <a:xfrm>
            <a:off x="243840" y="5875548"/>
            <a:ext cx="112056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Here the geometry is not yet optimized for usage in Opticks and there is considerable overhead from aspects </a:t>
            </a:r>
          </a:p>
          <a:p>
            <a:r>
              <a:rPr lang="en-US" dirty="0"/>
              <a:t>other than those for photon propagation.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F993FF8-A0B0-9B7A-D061-7EFA82CB3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F6D1F-8F07-4AEE-BD2D-24356F61603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6351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BC0007A-CC29-E109-2FF1-8EBF33065805}"/>
              </a:ext>
            </a:extLst>
          </p:cNvPr>
          <p:cNvSpPr txBox="1"/>
          <p:nvPr/>
        </p:nvSpPr>
        <p:spPr>
          <a:xfrm>
            <a:off x="2516309" y="123962"/>
            <a:ext cx="6037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Prospects for integration into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LHCb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system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BE3585A-85C2-1242-207B-CFE65E8EBFD4}"/>
              </a:ext>
            </a:extLst>
          </p:cNvPr>
          <p:cNvSpPr txBox="1"/>
          <p:nvPr/>
        </p:nvSpPr>
        <p:spPr>
          <a:xfrm>
            <a:off x="142516" y="746195"/>
            <a:ext cx="584487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Example of sending multiple charged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particles through full LHCb-RICH1 geometry.</a:t>
            </a: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There is scope for adapting the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LHCb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geometry description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for Opticks in order to improve the speed-up factor. 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Performing this and verifying all the results would be a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major project.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159C08-CC1F-298B-DA05-A98C33A6E052}"/>
              </a:ext>
            </a:extLst>
          </p:cNvPr>
          <p:cNvSpPr txBox="1"/>
          <p:nvPr/>
        </p:nvSpPr>
        <p:spPr>
          <a:xfrm>
            <a:off x="6445799" y="664553"/>
            <a:ext cx="39344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Distribution of hits on the photon detector plane </a:t>
            </a:r>
          </a:p>
          <a:p>
            <a:r>
              <a:rPr lang="en-US" sz="1400" i="1" dirty="0"/>
              <a:t>which has an array </a:t>
            </a:r>
            <a:r>
              <a:rPr lang="en-US" sz="1400" i="1" dirty="0" err="1"/>
              <a:t>MaPMTs</a:t>
            </a:r>
            <a:endParaRPr lang="en-US" sz="1400" i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2B7EBE-0F3A-51A3-CD4B-A025652FA4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0564" y="894825"/>
            <a:ext cx="3776796" cy="2671041"/>
          </a:xfrm>
          <a:prstGeom prst="rect">
            <a:avLst/>
          </a:prstGeom>
          <a:ln>
            <a:solidFill>
              <a:schemeClr val="tx1"/>
            </a:solidFill>
          </a:ln>
          <a:effectLst/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A3285F6-399A-86AE-C8AC-478234A9F5E2}"/>
              </a:ext>
            </a:extLst>
          </p:cNvPr>
          <p:cNvSpPr txBox="1"/>
          <p:nvPr/>
        </p:nvSpPr>
        <p:spPr>
          <a:xfrm>
            <a:off x="142516" y="2710707"/>
            <a:ext cx="9617826" cy="3908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Opticks uses many external packages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such as GEANT4,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XercesC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CLHEP,Boost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and are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installed through an automated command for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‘standalone’ usage. 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 script was developed to install them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based on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LHCb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-nightly system. This could provide the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foundation for a future integration into the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LHCb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framework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As I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undertstand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GEANT4 is willing to support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Opticks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in the future. 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   In this case,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Opticks+OptiX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may become part of GEANT4 distribution. They may also become part of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    the ‘external packages’ supported by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LHCb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Migration to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OptiX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7</a:t>
            </a:r>
          </a:p>
          <a:p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4C2E2F0-7BB0-7055-7B59-7562903DD814}"/>
              </a:ext>
            </a:extLst>
          </p:cNvPr>
          <p:cNvSpPr txBox="1"/>
          <p:nvPr/>
        </p:nvSpPr>
        <p:spPr>
          <a:xfrm>
            <a:off x="451821" y="6164050"/>
            <a:ext cx="8339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This is major change, compared to the OptiX6.5 that we were using the in the past.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Opticks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has migrated to this new version and hence our programs also need to be adapted for this.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49E0629-63A5-3673-C0CF-B6CB72FCF4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988976" y="3110153"/>
            <a:ext cx="3783586" cy="202397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AE64525-118C-D0A7-4AA3-55926F621055}"/>
              </a:ext>
            </a:extLst>
          </p:cNvPr>
          <p:cNvSpPr txBox="1"/>
          <p:nvPr/>
        </p:nvSpPr>
        <p:spPr>
          <a:xfrm>
            <a:off x="7339008" y="3834201"/>
            <a:ext cx="24290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/>
              <a:t>LHCb</a:t>
            </a:r>
            <a:r>
              <a:rPr lang="en-US" i="1" dirty="0"/>
              <a:t> RICH1 </a:t>
            </a:r>
          </a:p>
          <a:p>
            <a:r>
              <a:rPr lang="en-US" i="1" dirty="0"/>
              <a:t>geometry using OptiX7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7ADA6FA-D1D8-88BF-9C4C-355B999300D7}"/>
              </a:ext>
            </a:extLst>
          </p:cNvPr>
          <p:cNvCxnSpPr/>
          <p:nvPr/>
        </p:nvCxnSpPr>
        <p:spPr>
          <a:xfrm>
            <a:off x="4434096" y="1187773"/>
            <a:ext cx="145646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131A4F0-07F9-8440-E1F7-BF4A512B2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F6D1F-8F07-4AEE-BD2D-24356F61603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3906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2145931-77B4-128A-1064-EDEA9D3D870D}"/>
              </a:ext>
            </a:extLst>
          </p:cNvPr>
          <p:cNvSpPr txBox="1"/>
          <p:nvPr/>
        </p:nvSpPr>
        <p:spPr>
          <a:xfrm>
            <a:off x="2753360" y="243840"/>
            <a:ext cx="50289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Another implementation : Mitsuba 3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70DBEBD-B533-8EC4-34DC-3A57BB7D1BF5}"/>
              </a:ext>
            </a:extLst>
          </p:cNvPr>
          <p:cNvSpPr txBox="1"/>
          <p:nvPr/>
        </p:nvSpPr>
        <p:spPr>
          <a:xfrm>
            <a:off x="426720" y="801574"/>
            <a:ext cx="86524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This developed at RGL at EPFL.  It uses C++17 on top of </a:t>
            </a:r>
            <a:r>
              <a:rPr lang="en-US" dirty="0" err="1"/>
              <a:t>Dr.JIT</a:t>
            </a:r>
            <a:r>
              <a:rPr lang="en-US" dirty="0"/>
              <a:t> just-in-time compiler.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 Backends: 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E51385E-5003-98D3-4F00-C117C74C955E}"/>
              </a:ext>
            </a:extLst>
          </p:cNvPr>
          <p:cNvSpPr txBox="1"/>
          <p:nvPr/>
        </p:nvSpPr>
        <p:spPr>
          <a:xfrm>
            <a:off x="1255636" y="1352660"/>
            <a:ext cx="918174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Scalar:  Performs computations on a CPU. Used mainly for  debugging.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CUDA : Offloads computation to a GPU. In this case the ray tracing is delegated to </a:t>
            </a:r>
            <a:r>
              <a:rPr lang="en-US" i="1" dirty="0" err="1">
                <a:solidFill>
                  <a:srgbClr val="FF0000"/>
                </a:solidFill>
              </a:rPr>
              <a:t>OptiX</a:t>
            </a:r>
            <a:r>
              <a:rPr lang="en-US" dirty="0">
                <a:solidFill>
                  <a:srgbClr val="FF0000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LLVM : Generates code for different CPU architectures. </a:t>
            </a:r>
          </a:p>
          <a:p>
            <a:r>
              <a:rPr lang="en-US" dirty="0"/>
              <a:t>                      This is useful, if you do not have NVIDIA GPUs.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Scalar and LLVM backends use ‘</a:t>
            </a:r>
            <a:r>
              <a:rPr lang="en-US" i="1" dirty="0"/>
              <a:t>Intel </a:t>
            </a:r>
            <a:r>
              <a:rPr lang="en-US" i="1" dirty="0" err="1"/>
              <a:t>Embree</a:t>
            </a:r>
            <a:r>
              <a:rPr lang="en-US" dirty="0"/>
              <a:t>’ as default.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D669F0-1C71-B220-4D1F-62080FCBCFBD}"/>
              </a:ext>
            </a:extLst>
          </p:cNvPr>
          <p:cNvSpPr txBox="1"/>
          <p:nvPr/>
        </p:nvSpPr>
        <p:spPr>
          <a:xfrm>
            <a:off x="426720" y="2829988"/>
            <a:ext cx="953171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Instead of ‘single photons’, it  uses ‘light rays’ with a specified ‘radiant intensity’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It also simulates bloom (shader) effects used by computer graphics in some video games.</a:t>
            </a:r>
          </a:p>
          <a:p>
            <a:r>
              <a:rPr lang="en-US" dirty="0"/>
              <a:t>      Therefore, one needs to select ‘pixel values’ above a threshold to get ‘hits’.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0000"/>
                </a:solidFill>
              </a:rPr>
              <a:t> This is not integrated to GEANT4. </a:t>
            </a:r>
          </a:p>
          <a:p>
            <a:r>
              <a:rPr lang="en-US" dirty="0"/>
              <a:t>       As result, for  the current prototype implementation:                    (</a:t>
            </a:r>
            <a:r>
              <a:rPr lang="en-US" sz="1400" i="1" dirty="0"/>
              <a:t>done by the Manchester group </a:t>
            </a:r>
            <a:r>
              <a:rPr lang="en-US" dirty="0"/>
              <a:t>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67FDF1-B1DE-3B2B-91B5-AC5AFD384D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638" y="4461051"/>
            <a:ext cx="5894363" cy="15953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83FB022-4503-F9D7-8FF0-76D6469DB599}"/>
              </a:ext>
            </a:extLst>
          </p:cNvPr>
          <p:cNvSpPr txBox="1"/>
          <p:nvPr/>
        </p:nvSpPr>
        <p:spPr>
          <a:xfrm>
            <a:off x="6300059" y="4218097"/>
            <a:ext cx="554709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Photons created in GEANT4 are copied to a BIN file.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‘Simplified Geometry’  exported to an OBJ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flle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An XML program reads these files.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 new photon emitter class re-creates the photons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Output of ray tracing stored into a file in ‘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Numpy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’ format.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0111A68-7E85-3C0A-6918-00B97A0D6049}"/>
              </a:ext>
            </a:extLst>
          </p:cNvPr>
          <p:cNvSpPr txBox="1"/>
          <p:nvPr/>
        </p:nvSpPr>
        <p:spPr>
          <a:xfrm>
            <a:off x="3731698" y="6056426"/>
            <a:ext cx="7040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For the geometry, the array of PMTs were replaced by a ‘single film’.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0A1DC9-796F-BFC8-8FCE-9B7C2633D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F6D1F-8F07-4AEE-BD2D-24356F61603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8799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6E9413E-26E8-1979-C6C9-90CCFE0D38C7}"/>
              </a:ext>
            </a:extLst>
          </p:cNvPr>
          <p:cNvSpPr txBox="1"/>
          <p:nvPr/>
        </p:nvSpPr>
        <p:spPr>
          <a:xfrm>
            <a:off x="2753360" y="243840"/>
            <a:ext cx="50289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Another implementation : Mitsuba 3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7AAFD5F-0AC3-05C3-604C-9D3A651873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7361" y="804336"/>
            <a:ext cx="3656955" cy="351732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DD27CCE-3182-0649-687C-D4B09BE3745D}"/>
              </a:ext>
            </a:extLst>
          </p:cNvPr>
          <p:cNvSpPr txBox="1"/>
          <p:nvPr/>
        </p:nvSpPr>
        <p:spPr>
          <a:xfrm>
            <a:off x="283779" y="804336"/>
            <a:ext cx="58358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For photons produced by a particle gun, the prototype </a:t>
            </a:r>
          </a:p>
          <a:p>
            <a:r>
              <a:rPr lang="en-US" dirty="0"/>
              <a:t>implementation achieved the creation of hits</a:t>
            </a:r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CF7AF7-D698-48EB-8D7D-16D578C0FFE2}"/>
              </a:ext>
            </a:extLst>
          </p:cNvPr>
          <p:cNvSpPr txBox="1"/>
          <p:nvPr/>
        </p:nvSpPr>
        <p:spPr>
          <a:xfrm>
            <a:off x="243810" y="1721125"/>
            <a:ext cx="63144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Timing studies:  Created large number of photons by</a:t>
            </a:r>
          </a:p>
          <a:p>
            <a:r>
              <a:rPr lang="en-US" dirty="0"/>
              <a:t>                                    re-sampling the photons created by GEANT4.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E76F9A-E16C-FBF5-068F-90C426774B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372" y="2644455"/>
            <a:ext cx="4455975" cy="215926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51E3858-4774-5807-81A0-45BBE9EEF915}"/>
              </a:ext>
            </a:extLst>
          </p:cNvPr>
          <p:cNvSpPr txBox="1"/>
          <p:nvPr/>
        </p:nvSpPr>
        <p:spPr>
          <a:xfrm>
            <a:off x="4881750" y="4226724"/>
            <a:ext cx="54367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The speed-up factor compared to GEANT4 is </a:t>
            </a:r>
          </a:p>
          <a:p>
            <a:r>
              <a:rPr lang="en-US" dirty="0"/>
              <a:t>from 70 (1 core) on a CPU to 400 on a GPU (20 cores).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10BD8DF-19C6-7BD6-6147-C6B6DD5186FF}"/>
              </a:ext>
            </a:extLst>
          </p:cNvPr>
          <p:cNvSpPr txBox="1"/>
          <p:nvPr/>
        </p:nvSpPr>
        <p:spPr>
          <a:xfrm>
            <a:off x="168166" y="5062692"/>
            <a:ext cx="11467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However, before considering to use this in a HEP experiment, further work is needed in many aspects  including: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E18B0F6-1F8D-5C10-0B9D-D20AB9648F76}"/>
              </a:ext>
            </a:extLst>
          </p:cNvPr>
          <p:cNvSpPr txBox="1"/>
          <p:nvPr/>
        </p:nvSpPr>
        <p:spPr>
          <a:xfrm>
            <a:off x="683172" y="5432024"/>
            <a:ext cx="1022029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Automatic conversion of geometry in memory resident structures.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Being able to implement the wavelength dependent properties in a convenient way. Ability to use multiple photon detectors.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Integration with GEANT4 so that one can simulate the full event, with all detectors.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1E41D72-89E0-30C1-CB12-C78AB0278BA2}"/>
              </a:ext>
            </a:extLst>
          </p:cNvPr>
          <p:cNvSpPr txBox="1"/>
          <p:nvPr/>
        </p:nvSpPr>
        <p:spPr>
          <a:xfrm>
            <a:off x="168166" y="6309360"/>
            <a:ext cx="9164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More information on the prototype implementation at  : https://arxiv.org/abs/2309.12496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866D67C-D774-ED74-C056-EB1176678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F6D1F-8F07-4AEE-BD2D-24356F61603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954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EA23-E662-4E5E-99D6-CE2B73673926}" type="slidenum">
              <a:rPr lang="en-GB" smtClean="0"/>
              <a:t>2</a:t>
            </a:fld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757351" y="432487"/>
            <a:ext cx="20649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1340" y="961095"/>
            <a:ext cx="1147621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Graphics Processing Units (GPUs) are already used for various applications in HEP in recent years.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 this context, I focus on the usefulness of GPUs for the software related to Cherenkov detectors.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In the coming years experiments need to simulate and reconstruct billions of events which have RICH data.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86070" y="2390790"/>
            <a:ext cx="991810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This is especially important for experiments at the LHC.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If one uses the standard CPUs, the cost of running these programs will become prohibitively expensive.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531340" y="2961960"/>
            <a:ext cx="1614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Simulation: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86070" y="3331292"/>
            <a:ext cx="925977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RICH simulation requires single photon transport.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Until recently, RICH simulation consumed ~30% of the CPU time of LHCb simulations.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GPUs are used efficiently by the industry for ray tracing optical photons.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              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Example: </a:t>
            </a:r>
            <a:r>
              <a:rPr lang="en-US" sz="1400" i="1" dirty="0" err="1">
                <a:latin typeface="Arial" panose="020B0604020202020204" pitchFamily="34" charset="0"/>
                <a:cs typeface="Arial" panose="020B0604020202020204" pitchFamily="34" charset="0"/>
              </a:rPr>
              <a:t>OptiX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 from NVIDIA is used in video games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Optical photon simulation is well suited for GPUs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31340" y="5464649"/>
            <a:ext cx="2076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Reconstruction: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86070" y="5808791"/>
            <a:ext cx="104990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parallelization offered by the GPUs can be useful for various parts of the particle identification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 procedure in the context of large number of track-hit combinations.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26451" y="4172186"/>
            <a:ext cx="53655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We would like to reduce the fraction of time taken up by the RICH</a:t>
            </a:r>
            <a:endParaRPr lang="en-GB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2607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B4E7F73-CA0E-5541-ADD0-5A2F58D03DF5}"/>
              </a:ext>
            </a:extLst>
          </p:cNvPr>
          <p:cNvSpPr txBox="1"/>
          <p:nvPr/>
        </p:nvSpPr>
        <p:spPr>
          <a:xfrm>
            <a:off x="4826000" y="132128"/>
            <a:ext cx="17235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6C89A15-DA62-56BE-1602-3BEDC6F89F5B}"/>
              </a:ext>
            </a:extLst>
          </p:cNvPr>
          <p:cNvSpPr txBox="1"/>
          <p:nvPr/>
        </p:nvSpPr>
        <p:spPr>
          <a:xfrm>
            <a:off x="325120" y="573508"/>
            <a:ext cx="664489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GPUs will be needed to simulate RICH detectors in the future.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Prototypes were implemented as proof-of-principle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err="1"/>
              <a:t>Opticks</a:t>
            </a:r>
            <a:r>
              <a:rPr lang="en-US" dirty="0"/>
              <a:t> :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8AA99C2-E36D-2EE9-8B7E-DCAAA45FD7A4}"/>
              </a:ext>
            </a:extLst>
          </p:cNvPr>
          <p:cNvSpPr txBox="1"/>
          <p:nvPr/>
        </p:nvSpPr>
        <p:spPr>
          <a:xfrm>
            <a:off x="762000" y="1993142"/>
            <a:ext cx="862216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Developed  over the years  as the interface between GEANT4 and </a:t>
            </a:r>
            <a:r>
              <a:rPr lang="en-US" dirty="0" err="1"/>
              <a:t>OptiX</a:t>
            </a:r>
            <a:r>
              <a:rPr lang="en-US" dirty="0"/>
              <a:t>. 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This is being used in some HEP experiments 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With some optimizations in geometry description, this can be integrated into </a:t>
            </a:r>
            <a:r>
              <a:rPr lang="en-US" dirty="0" err="1"/>
              <a:t>LHCb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For this to be successfully developed and maintained, </a:t>
            </a:r>
          </a:p>
          <a:p>
            <a:r>
              <a:rPr lang="en-US" dirty="0"/>
              <a:t>      one needs more people to gather expertise in these packages.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FA6E4B-D257-4E22-1758-849D9E421899}"/>
              </a:ext>
            </a:extLst>
          </p:cNvPr>
          <p:cNvSpPr txBox="1"/>
          <p:nvPr/>
        </p:nvSpPr>
        <p:spPr>
          <a:xfrm>
            <a:off x="325120" y="4404641"/>
            <a:ext cx="1560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Mitsuba 3: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260BC9E-5F59-2256-0BC9-79E9C759BF37}"/>
              </a:ext>
            </a:extLst>
          </p:cNvPr>
          <p:cNvSpPr txBox="1"/>
          <p:nvPr/>
        </p:nvSpPr>
        <p:spPr>
          <a:xfrm>
            <a:off x="619760" y="4807164"/>
            <a:ext cx="1142543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Preliminary studies were conducted in the usage of this, for ray-tracing.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This option will need further developments, before it is ready to be used in a HEP experiment.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This option is useful for mostly for the situation where, the GPUs are not available  or CUDA cannot be used etc.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4A2E04-2237-0B46-98A6-C9F866391A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F6D1F-8F07-4AEE-BD2D-24356F61603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4878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EA23-E662-4E5E-99D6-CE2B73673926}" type="slidenum">
              <a:rPr lang="en-GB" smtClean="0"/>
              <a:t>21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233057" y="707572"/>
            <a:ext cx="3736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Acknowledgements 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to colleagues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53190" y="1801223"/>
            <a:ext cx="96927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Y.Li</a:t>
            </a:r>
            <a:r>
              <a:rPr lang="en-US" dirty="0"/>
              <a:t>, </a:t>
            </a:r>
            <a:r>
              <a:rPr lang="en-US" dirty="0" err="1"/>
              <a:t>A.Pointer</a:t>
            </a:r>
            <a:r>
              <a:rPr lang="en-US" dirty="0"/>
              <a:t>, </a:t>
            </a:r>
            <a:r>
              <a:rPr lang="en-US" dirty="0" err="1"/>
              <a:t>K.Evans</a:t>
            </a:r>
            <a:r>
              <a:rPr lang="en-US" dirty="0"/>
              <a:t>, </a:t>
            </a:r>
            <a:r>
              <a:rPr lang="en-US" dirty="0" err="1"/>
              <a:t>L.Girardey</a:t>
            </a:r>
            <a:r>
              <a:rPr lang="en-US" dirty="0"/>
              <a:t>, </a:t>
            </a:r>
            <a:r>
              <a:rPr lang="en-US" dirty="0" err="1"/>
              <a:t>A.Davis</a:t>
            </a:r>
            <a:r>
              <a:rPr lang="en-US" dirty="0"/>
              <a:t>, </a:t>
            </a:r>
            <a:r>
              <a:rPr lang="en-US" dirty="0" err="1"/>
              <a:t>M.Gersabeck</a:t>
            </a:r>
            <a:r>
              <a:rPr lang="en-US" dirty="0"/>
              <a:t>, </a:t>
            </a:r>
            <a:r>
              <a:rPr lang="en-US" dirty="0" err="1"/>
              <a:t>E.Gersabeck</a:t>
            </a:r>
            <a:r>
              <a:rPr lang="en-US" dirty="0"/>
              <a:t>, </a:t>
            </a:r>
            <a:r>
              <a:rPr lang="en-US" dirty="0" err="1"/>
              <a:t>N.Nandakumar</a:t>
            </a:r>
            <a:r>
              <a:rPr lang="en-US" dirty="0"/>
              <a:t>, </a:t>
            </a:r>
            <a:r>
              <a:rPr lang="en-US" dirty="0" err="1"/>
              <a:t>S.Easo</a:t>
            </a:r>
            <a:r>
              <a:rPr lang="en-US" dirty="0"/>
              <a:t>,</a:t>
            </a:r>
          </a:p>
          <a:p>
            <a:r>
              <a:rPr lang="en-US" dirty="0"/>
              <a:t> and many others in </a:t>
            </a:r>
            <a:r>
              <a:rPr lang="en-US" dirty="0" err="1"/>
              <a:t>LHCb</a:t>
            </a:r>
            <a:r>
              <a:rPr lang="en-US" dirty="0"/>
              <a:t>.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12CE38F-0961-F49C-A4EA-31931FB9C127}"/>
              </a:ext>
            </a:extLst>
          </p:cNvPr>
          <p:cNvSpPr txBox="1"/>
          <p:nvPr/>
        </p:nvSpPr>
        <p:spPr>
          <a:xfrm>
            <a:off x="558800" y="1289596"/>
            <a:ext cx="1934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Usage of </a:t>
            </a:r>
            <a:r>
              <a:rPr lang="en-US" dirty="0" err="1"/>
              <a:t>Opticks</a:t>
            </a:r>
            <a:r>
              <a:rPr lang="en-US" dirty="0"/>
              <a:t>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27866D-1780-5C67-3DCC-76DC2CFFF7E4}"/>
              </a:ext>
            </a:extLst>
          </p:cNvPr>
          <p:cNvSpPr txBox="1"/>
          <p:nvPr/>
        </p:nvSpPr>
        <p:spPr>
          <a:xfrm>
            <a:off x="711200" y="4175760"/>
            <a:ext cx="88170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Usage of Mitsuba 3:</a:t>
            </a:r>
          </a:p>
          <a:p>
            <a:endParaRPr lang="en-US" dirty="0"/>
          </a:p>
          <a:p>
            <a:r>
              <a:rPr lang="en-US" dirty="0"/>
              <a:t>          </a:t>
            </a:r>
            <a:r>
              <a:rPr lang="en-US" dirty="0" err="1"/>
              <a:t>A.Davis</a:t>
            </a:r>
            <a:r>
              <a:rPr lang="en-US" dirty="0"/>
              <a:t>, </a:t>
            </a:r>
            <a:r>
              <a:rPr lang="en-US" dirty="0" err="1"/>
              <a:t>A.Barre</a:t>
            </a:r>
            <a:r>
              <a:rPr lang="en-US" dirty="0"/>
              <a:t>, </a:t>
            </a:r>
            <a:r>
              <a:rPr lang="en-US" dirty="0" err="1"/>
              <a:t>Y.Cui</a:t>
            </a:r>
            <a:r>
              <a:rPr lang="en-US" dirty="0"/>
              <a:t>, </a:t>
            </a:r>
            <a:r>
              <a:rPr lang="en-US" dirty="0" err="1"/>
              <a:t>K.Evans</a:t>
            </a:r>
            <a:r>
              <a:rPr lang="en-US" dirty="0"/>
              <a:t>, </a:t>
            </a:r>
            <a:r>
              <a:rPr lang="en-US" dirty="0" err="1"/>
              <a:t>M.Gersabeck</a:t>
            </a:r>
            <a:r>
              <a:rPr lang="en-US" dirty="0"/>
              <a:t>, </a:t>
            </a:r>
            <a:r>
              <a:rPr lang="en-US" dirty="0" err="1"/>
              <a:t>A.Rat,A.Montazeri</a:t>
            </a:r>
            <a:r>
              <a:rPr lang="en-US" dirty="0"/>
              <a:t> and many others</a:t>
            </a:r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A0FCAE-7000-F2DD-9366-042EC2F21118}"/>
              </a:ext>
            </a:extLst>
          </p:cNvPr>
          <p:cNvSpPr txBox="1"/>
          <p:nvPr/>
        </p:nvSpPr>
        <p:spPr>
          <a:xfrm>
            <a:off x="1153190" y="2661920"/>
            <a:ext cx="4615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  <a:r>
              <a:rPr lang="en-US" dirty="0" err="1"/>
              <a:t>S.Blyth</a:t>
            </a:r>
            <a:r>
              <a:rPr lang="en-US" dirty="0"/>
              <a:t> for the continued support on </a:t>
            </a:r>
            <a:r>
              <a:rPr lang="en-US" dirty="0" err="1"/>
              <a:t>Opticks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7559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8606F15-89C2-0576-C3D0-C5DE6BBFFB72}"/>
              </a:ext>
            </a:extLst>
          </p:cNvPr>
          <p:cNvSpPr txBox="1"/>
          <p:nvPr/>
        </p:nvSpPr>
        <p:spPr>
          <a:xfrm>
            <a:off x="4749454" y="135988"/>
            <a:ext cx="3044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Ray tracing overview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54D621-A4C0-B540-882C-F974EF9E557A}"/>
              </a:ext>
            </a:extLst>
          </p:cNvPr>
          <p:cNvSpPr txBox="1"/>
          <p:nvPr/>
        </p:nvSpPr>
        <p:spPr>
          <a:xfrm>
            <a:off x="291998" y="578227"/>
            <a:ext cx="8550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Rendering :  Generate an image using a computer program from a 2D or 3D model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67F0586-75A7-BB71-28B0-B72B1FEA623A}"/>
              </a:ext>
            </a:extLst>
          </p:cNvPr>
          <p:cNvSpPr txBox="1"/>
          <p:nvPr/>
        </p:nvSpPr>
        <p:spPr>
          <a:xfrm>
            <a:off x="291998" y="1100035"/>
            <a:ext cx="11232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‘Ray tracing’ and ‘Rasterization’ are two of the techniques used for rendering images using computer graphics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21216B-7511-FC34-CADA-691661DE4CD4}"/>
              </a:ext>
            </a:extLst>
          </p:cNvPr>
          <p:cNvSpPr txBox="1"/>
          <p:nvPr/>
        </p:nvSpPr>
        <p:spPr>
          <a:xfrm>
            <a:off x="1087120" y="1500341"/>
            <a:ext cx="3480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Mathematical basis :  Examples: 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C698369-C09D-15AC-CC24-416217094C70}"/>
              </a:ext>
            </a:extLst>
          </p:cNvPr>
          <p:cNvSpPr txBox="1"/>
          <p:nvPr/>
        </p:nvSpPr>
        <p:spPr>
          <a:xfrm>
            <a:off x="4745877" y="150722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https://dl.acm.org/doi/10.1145/1468075.1468082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F47FADD-160A-DC90-810D-756FA47A53F9}"/>
              </a:ext>
            </a:extLst>
          </p:cNvPr>
          <p:cNvSpPr txBox="1"/>
          <p:nvPr/>
        </p:nvSpPr>
        <p:spPr>
          <a:xfrm>
            <a:off x="4792363" y="186924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https://dl.acm.org/doi/10.1145/15922.15902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9345075-2696-0095-B36D-CCB727365C2A}"/>
              </a:ext>
            </a:extLst>
          </p:cNvPr>
          <p:cNvSpPr txBox="1"/>
          <p:nvPr/>
        </p:nvSpPr>
        <p:spPr>
          <a:xfrm>
            <a:off x="10334301" y="1499916"/>
            <a:ext cx="1372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 </a:t>
            </a:r>
            <a:r>
              <a:rPr lang="en-US" i="1" dirty="0"/>
              <a:t>from 1968</a:t>
            </a:r>
            <a:r>
              <a:rPr lang="en-US" dirty="0"/>
              <a:t>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EEB4249-AD01-2FDB-A0BA-E5D75B3F1B96}"/>
              </a:ext>
            </a:extLst>
          </p:cNvPr>
          <p:cNvSpPr txBox="1"/>
          <p:nvPr/>
        </p:nvSpPr>
        <p:spPr>
          <a:xfrm>
            <a:off x="10334301" y="1831387"/>
            <a:ext cx="1326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</a:t>
            </a:r>
            <a:r>
              <a:rPr lang="en-US" i="1" dirty="0"/>
              <a:t>from 1986</a:t>
            </a:r>
            <a:r>
              <a:rPr lang="en-US" dirty="0"/>
              <a:t>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10AC956-CFD6-CA3A-5A4E-A7A15EED3047}"/>
              </a:ext>
            </a:extLst>
          </p:cNvPr>
          <p:cNvSpPr txBox="1"/>
          <p:nvPr/>
        </p:nvSpPr>
        <p:spPr>
          <a:xfrm>
            <a:off x="291998" y="2393431"/>
            <a:ext cx="7279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In recent decades this was used in films :   Example   </a:t>
            </a:r>
            <a:r>
              <a:rPr lang="en-US" i="1" dirty="0"/>
              <a:t> Cars  (by Pixar) </a:t>
            </a:r>
            <a:r>
              <a:rPr lang="en-US" dirty="0"/>
              <a:t>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7EBA3B6-2249-8809-9BC8-36BE9567B1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40363" y="2289004"/>
            <a:ext cx="3630350" cy="126459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D3C2267-255F-7369-803C-F604D95CDF99}"/>
              </a:ext>
            </a:extLst>
          </p:cNvPr>
          <p:cNvSpPr txBox="1"/>
          <p:nvPr/>
        </p:nvSpPr>
        <p:spPr>
          <a:xfrm>
            <a:off x="291998" y="2947781"/>
            <a:ext cx="11227625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These days, it is used in video games that use GPUs.  </a:t>
            </a:r>
          </a:p>
          <a:p>
            <a:r>
              <a:rPr lang="en-US" dirty="0"/>
              <a:t>       Your smartphone also may be using  it.</a:t>
            </a:r>
          </a:p>
          <a:p>
            <a:r>
              <a:rPr lang="en-US" dirty="0"/>
              <a:t>       There are many ‘Ray tracing’ packages in the market, adapted for different uses.</a:t>
            </a:r>
          </a:p>
          <a:p>
            <a:r>
              <a:rPr lang="en-US" dirty="0"/>
              <a:t>       The industry has lot more resources than HEP in terms of developing new packages for this.</a:t>
            </a:r>
          </a:p>
          <a:p>
            <a:endParaRPr lang="en-US" dirty="0"/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 The GPUs offer significant improvement in computing power, over CPUs.</a:t>
            </a:r>
          </a:p>
          <a:p>
            <a:r>
              <a:rPr lang="en-US" dirty="0"/>
              <a:t>        Recent examples are </a:t>
            </a:r>
            <a:r>
              <a:rPr lang="en-US" i="1" dirty="0"/>
              <a:t>NVIDIA  RTX </a:t>
            </a:r>
            <a:r>
              <a:rPr lang="en-US" dirty="0"/>
              <a:t>series and </a:t>
            </a:r>
            <a:r>
              <a:rPr lang="en-US" i="1" dirty="0"/>
              <a:t>AMD XT </a:t>
            </a:r>
            <a:r>
              <a:rPr lang="en-US" dirty="0"/>
              <a:t>series.  </a:t>
            </a:r>
          </a:p>
          <a:p>
            <a:r>
              <a:rPr lang="en-US" i="1" dirty="0"/>
              <a:t>        </a:t>
            </a:r>
            <a:r>
              <a:rPr lang="en-US" i="1" dirty="0" err="1"/>
              <a:t>OptiX</a:t>
            </a:r>
            <a:r>
              <a:rPr lang="en-US" i="1" dirty="0"/>
              <a:t> uses CUDA  API which is an extension of C. It is designed to work with C++ and </a:t>
            </a:r>
          </a:p>
          <a:p>
            <a:r>
              <a:rPr lang="en-US" i="1" dirty="0"/>
              <a:t>        is a software layer that gives direct access to GPU instruction set and compute kernels, for the NVIDIA GPUs.</a:t>
            </a:r>
          </a:p>
          <a:p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041906-6BF4-568C-69F4-015F254913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F6D1F-8F07-4AEE-BD2D-24356F61603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493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1F91AF5-BC20-0D33-158A-17D1D92A3A98}"/>
              </a:ext>
            </a:extLst>
          </p:cNvPr>
          <p:cNvSpPr txBox="1"/>
          <p:nvPr/>
        </p:nvSpPr>
        <p:spPr>
          <a:xfrm>
            <a:off x="4312082" y="233680"/>
            <a:ext cx="35678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HEP  detector simulation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EB84B2-12A4-0C89-0CF6-58C513D0B61E}"/>
              </a:ext>
            </a:extLst>
          </p:cNvPr>
          <p:cNvSpPr txBox="1"/>
          <p:nvPr/>
        </p:nvSpPr>
        <p:spPr>
          <a:xfrm>
            <a:off x="345440" y="985520"/>
            <a:ext cx="8980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On a CPU,  the simulation can be speeded up by  techniques that are already available: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62CA44-A1A9-42A0-A2CD-492599C5A11C}"/>
              </a:ext>
            </a:extLst>
          </p:cNvPr>
          <p:cNvSpPr txBox="1"/>
          <p:nvPr/>
        </p:nvSpPr>
        <p:spPr>
          <a:xfrm>
            <a:off x="1514425" y="1460361"/>
            <a:ext cx="76086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Recent versions of GEANT4 has ‘multithreading’ . It is already being used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</a:t>
            </a:r>
            <a:r>
              <a:rPr lang="en-US" dirty="0" err="1"/>
              <a:t>LHCb</a:t>
            </a:r>
            <a:r>
              <a:rPr lang="en-US" dirty="0"/>
              <a:t>, there is </a:t>
            </a:r>
            <a:r>
              <a:rPr lang="en-US" dirty="0" err="1"/>
              <a:t>GaudiHIVE</a:t>
            </a:r>
            <a:r>
              <a:rPr lang="en-US" dirty="0"/>
              <a:t> which is for processing events in parallel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However, the typically the effective speed-up factor so far is very low.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E3C1839-A257-D249-46E0-26F498FD6D7D}"/>
              </a:ext>
            </a:extLst>
          </p:cNvPr>
          <p:cNvSpPr txBox="1"/>
          <p:nvPr/>
        </p:nvSpPr>
        <p:spPr>
          <a:xfrm>
            <a:off x="210691" y="2726332"/>
            <a:ext cx="108389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The optical photon simulation is quite specific.  Considering that GPUs offer a  significant speedup factor </a:t>
            </a:r>
          </a:p>
          <a:p>
            <a:r>
              <a:rPr lang="en-US" dirty="0"/>
              <a:t>      compared  to what is achievable by other means, it would reduce the fraction of time taken for </a:t>
            </a:r>
          </a:p>
          <a:p>
            <a:r>
              <a:rPr lang="en-US" dirty="0"/>
              <a:t>       RICH simulation to a negligible value.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0105A0-F34F-91B1-4AE1-B0D6F60FB7D9}"/>
              </a:ext>
            </a:extLst>
          </p:cNvPr>
          <p:cNvSpPr txBox="1"/>
          <p:nvPr/>
        </p:nvSpPr>
        <p:spPr>
          <a:xfrm>
            <a:off x="210691" y="3965711"/>
            <a:ext cx="103520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In GEANT4, particle transport is done by ‘G4Navigator’  for all particles including optical photons.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In order to speed-up RICH simulation,  ‘G4Navigator’ is replaced just for the optical photons,</a:t>
            </a:r>
          </a:p>
          <a:p>
            <a:r>
              <a:rPr lang="en-US" dirty="0"/>
              <a:t>       with the ray tracing done by ‘</a:t>
            </a:r>
            <a:r>
              <a:rPr lang="en-US" i="1" dirty="0" err="1"/>
              <a:t>OptiX</a:t>
            </a:r>
            <a:r>
              <a:rPr lang="en-US" dirty="0"/>
              <a:t>’ in a GPU </a:t>
            </a:r>
            <a:r>
              <a:rPr lang="en-US" i="1" dirty="0"/>
              <a:t>.</a:t>
            </a:r>
            <a:r>
              <a:rPr lang="en-US" dirty="0"/>
              <a:t>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C14A46-BF8B-6D04-B6B0-D476FFEFAD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F6D1F-8F07-4AEE-BD2D-24356F61603C}" type="slidenum">
              <a:rPr lang="en-US" smtClean="0"/>
              <a:t>4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4200FC1-B352-3243-2202-BD66CAA4D380}"/>
              </a:ext>
            </a:extLst>
          </p:cNvPr>
          <p:cNvSpPr txBox="1"/>
          <p:nvPr/>
        </p:nvSpPr>
        <p:spPr>
          <a:xfrm>
            <a:off x="210691" y="5576529"/>
            <a:ext cx="10657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CELERITAS:  Project to convert simulation of all particles  using GPUs : interface to GEANT4, ROOT etc.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0E2064-CC5C-4CE2-D7C3-727F0DC0B1E8}"/>
              </a:ext>
            </a:extLst>
          </p:cNvPr>
          <p:cNvSpPr txBox="1"/>
          <p:nvPr/>
        </p:nvSpPr>
        <p:spPr>
          <a:xfrm>
            <a:off x="1036185" y="5872480"/>
            <a:ext cx="6843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As I understand, for now, it is not specialized for optical photons.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89F8B81-69EC-BA0A-FB60-26CF8875638B}"/>
              </a:ext>
            </a:extLst>
          </p:cNvPr>
          <p:cNvSpPr txBox="1"/>
          <p:nvPr/>
        </p:nvSpPr>
        <p:spPr>
          <a:xfrm>
            <a:off x="8610600" y="5903257"/>
            <a:ext cx="17091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arXiv:2203.09467v2</a:t>
            </a:r>
          </a:p>
        </p:txBody>
      </p:sp>
    </p:spTree>
    <p:extLst>
      <p:ext uri="{BB962C8B-B14F-4D97-AF65-F5344CB8AC3E}">
        <p14:creationId xmlns:p14="http://schemas.microsoft.com/office/powerpoint/2010/main" val="2797622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EA23-E662-4E5E-99D6-CE2B73673926}" type="slidenum">
              <a:rPr lang="en-GB" smtClean="0"/>
              <a:t>5</a:t>
            </a:fld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4408714" y="489857"/>
            <a:ext cx="11608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7457" y="1436914"/>
            <a:ext cx="6615914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Pioneering work in JUNO for using GPUs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General structure of the program for simulation using GPUs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Proof-of-principle implementation in LHCb.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RICH reconstruction: usefulness of GPUs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Another implementation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226" y="5559097"/>
            <a:ext cx="3542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Acknowledgments to colleagues 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2D97157-107D-41B9-D879-93470F25C9D3}"/>
              </a:ext>
            </a:extLst>
          </p:cNvPr>
          <p:cNvSpPr txBox="1"/>
          <p:nvPr/>
        </p:nvSpPr>
        <p:spPr>
          <a:xfrm>
            <a:off x="1473200" y="3549469"/>
            <a:ext cx="98971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Not covered in this presentation.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This is covered in other presentations, for example DRD4 preparation meeting  on May16- 2023.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Geometry created for simulation using GPUs could also become useful for reconstruction.</a:t>
            </a:r>
          </a:p>
        </p:txBody>
      </p:sp>
    </p:spTree>
    <p:extLst>
      <p:ext uri="{BB962C8B-B14F-4D97-AF65-F5344CB8AC3E}">
        <p14:creationId xmlns:p14="http://schemas.microsoft.com/office/powerpoint/2010/main" val="39103741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7EA23-E662-4E5E-99D6-CE2B73673926}" type="slidenum">
              <a:rPr lang="en-GB" smtClean="0"/>
              <a:t>6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995404" y="191474"/>
            <a:ext cx="25474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JUNO Simulation</a:t>
            </a:r>
            <a:endParaRPr lang="en-GB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3143" y="1893430"/>
            <a:ext cx="114506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GEANT4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is used for the simulation of all the particles other than optical photons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An interface package named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Opticks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was developed to provide the interface between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GEANT4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OptiX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Simon Blyth is author and maintainer of this interface package.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53143" y="788235"/>
            <a:ext cx="92320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Dayabay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neutrino experiments have large water Cherenkov detectors.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The detector simulation is based on the </a:t>
            </a: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GEANT4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package.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53143" y="3275624"/>
            <a:ext cx="100485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This was the first attempt to use the </a:t>
            </a:r>
            <a:r>
              <a:rPr lang="en-US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OptiX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for simulating optical photons in a HEP experiment.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At present many HEP groups are using this method for photon simulation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43F8EA1-749A-DA09-81B0-B049B5CC3CEF}"/>
              </a:ext>
            </a:extLst>
          </p:cNvPr>
          <p:cNvSpPr txBox="1"/>
          <p:nvPr/>
        </p:nvSpPr>
        <p:spPr>
          <a:xfrm>
            <a:off x="2087268" y="4335450"/>
            <a:ext cx="9854236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Fermilab </a:t>
            </a:r>
            <a:r>
              <a:rPr lang="en-US" dirty="0" err="1"/>
              <a:t>CaTS</a:t>
            </a:r>
            <a:r>
              <a:rPr lang="en-US" dirty="0"/>
              <a:t> (Calorimeter tracker simulation) project  uses </a:t>
            </a:r>
            <a:r>
              <a:rPr lang="en-US" dirty="0" err="1"/>
              <a:t>Opticks+OptiX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LUX-ZEPLIN (dark matter experiment) uses </a:t>
            </a:r>
            <a:r>
              <a:rPr lang="en-US" dirty="0" err="1"/>
              <a:t>Opticks+Optix</a:t>
            </a:r>
            <a:r>
              <a:rPr lang="en-US" sz="1400" i="1" dirty="0"/>
              <a:t> </a:t>
            </a:r>
          </a:p>
          <a:p>
            <a:r>
              <a:rPr lang="en-US" sz="1400" i="1" dirty="0"/>
              <a:t> (</a:t>
            </a:r>
            <a:r>
              <a:rPr lang="en-US" sz="1400" i="1" dirty="0">
                <a:hlinkClick r:id="rId2"/>
              </a:rPr>
              <a:t>https://www.epj-conferences.org/articles/epjconf/abs/2021/05/epjconf_chep2021_03037/epjconf_chep2021_03037.html</a:t>
            </a:r>
            <a:r>
              <a:rPr lang="en-US" sz="1400" i="1" dirty="0"/>
              <a:t> )</a:t>
            </a:r>
          </a:p>
          <a:p>
            <a:endParaRPr lang="en-US" sz="1400" i="1" dirty="0"/>
          </a:p>
          <a:p>
            <a:r>
              <a:rPr lang="en-US" dirty="0" err="1"/>
              <a:t>IceCube</a:t>
            </a:r>
            <a:r>
              <a:rPr lang="en-US" dirty="0"/>
              <a:t> experiment (neutrino telescope in </a:t>
            </a:r>
            <a:r>
              <a:rPr lang="en-US" dirty="0" err="1"/>
              <a:t>Antartica</a:t>
            </a:r>
            <a:r>
              <a:rPr lang="en-US" dirty="0"/>
              <a:t>) also uses </a:t>
            </a:r>
            <a:r>
              <a:rPr lang="en-US" dirty="0" err="1"/>
              <a:t>OptiX</a:t>
            </a:r>
            <a:r>
              <a:rPr lang="en-US" dirty="0"/>
              <a:t> in collaboration with NVIDIA</a:t>
            </a:r>
          </a:p>
          <a:p>
            <a:r>
              <a:rPr lang="en-US" dirty="0"/>
              <a:t>          </a:t>
            </a:r>
            <a:r>
              <a:rPr lang="en-US" sz="1400" i="1" dirty="0"/>
              <a:t>( https://link.springer.com/article/10.1007/s41781-022-00080-8</a:t>
            </a:r>
            <a:r>
              <a:rPr lang="en-US" dirty="0"/>
              <a:t>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181760-E91E-2E67-8498-459023AAB593}"/>
              </a:ext>
            </a:extLst>
          </p:cNvPr>
          <p:cNvSpPr txBox="1"/>
          <p:nvPr/>
        </p:nvSpPr>
        <p:spPr>
          <a:xfrm>
            <a:off x="863600" y="4335450"/>
            <a:ext cx="1223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Examples:</a:t>
            </a:r>
          </a:p>
        </p:txBody>
      </p:sp>
    </p:spTree>
    <p:extLst>
      <p:ext uri="{BB962C8B-B14F-4D97-AF65-F5344CB8AC3E}">
        <p14:creationId xmlns:p14="http://schemas.microsoft.com/office/powerpoint/2010/main" val="26743045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32818" y="329333"/>
            <a:ext cx="29642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General structure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3603" y="1173704"/>
            <a:ext cx="7686603" cy="30267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5074" y="4339637"/>
            <a:ext cx="100875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Optical processes: For the creation and  transport of optical photons in the standard GEANT4 workflow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Hybrid Workflow: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36287" y="5065488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65074" y="5549529"/>
            <a:ext cx="1165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Opticks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4466E-396D-4E77-B607-7BE5218D8196}" type="slidenum">
              <a:rPr lang="en-GB" smtClean="0"/>
              <a:t>7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9661228" y="1072724"/>
            <a:ext cx="237597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Ref: </a:t>
            </a:r>
            <a:r>
              <a:rPr lang="en-US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S.Blyth</a:t>
            </a:r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EPJ Web </a:t>
            </a:r>
            <a:r>
              <a:rPr lang="en-US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Conf</a:t>
            </a:r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, 251 (03009) , 2021</a:t>
            </a:r>
            <a:endParaRPr lang="en-GB" sz="11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16544" y="5861717"/>
            <a:ext cx="107871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This enables to translate the required parts of geometry and optical properties, into a format needed by </a:t>
            </a:r>
            <a:r>
              <a:rPr lang="en-US" dirty="0" err="1"/>
              <a:t>OptiX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This also facilitates copying the information on the ‘hits’ in photon detectors, back into GEANT4.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9361714" y="3164848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2471027" y="4916011"/>
            <a:ext cx="88581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Instead of using GEANT4 optical processes, the corresponding methods in </a:t>
            </a:r>
            <a:r>
              <a:rPr lang="en-US" dirty="0" err="1"/>
              <a:t>OptiX</a:t>
            </a:r>
            <a:r>
              <a:rPr lang="en-US" dirty="0"/>
              <a:t> are used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 All other particles are tracked by GEANT4 as in the standard workflow.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0197298" y="2054067"/>
            <a:ext cx="17132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Recently this structure is modified with OptiX7. See backup slide </a:t>
            </a:r>
            <a:endParaRPr lang="en-GB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56120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4466E-396D-4E77-B607-7BE5218D8196}" type="slidenum">
              <a:rPr lang="en-GB" smtClean="0"/>
              <a:t>8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609" y="1160207"/>
            <a:ext cx="7344695" cy="377558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435086" y="1289759"/>
            <a:ext cx="237597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Ref: </a:t>
            </a:r>
            <a:r>
              <a:rPr lang="en-US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S.Blyth</a:t>
            </a:r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EPJ Web </a:t>
            </a:r>
            <a:r>
              <a:rPr lang="en-US" sz="1100" i="1" dirty="0" err="1">
                <a:latin typeface="Arial" panose="020B0604020202020204" pitchFamily="34" charset="0"/>
                <a:cs typeface="Arial" panose="020B0604020202020204" pitchFamily="34" charset="0"/>
              </a:rPr>
              <a:t>Conf</a:t>
            </a:r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, 251 (03009) , 2021</a:t>
            </a:r>
            <a:endParaRPr lang="en-GB" sz="11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87097" y="226142"/>
            <a:ext cx="37016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Performance in JUNO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47495" y="796043"/>
            <a:ext cx="4184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Simulation time versus number of photons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7881847" y="2487561"/>
            <a:ext cx="4161717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Green: GEANT4 alone</a:t>
            </a:r>
          </a:p>
          <a:p>
            <a:endParaRPr lang="en-US" sz="1200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Solid Red: GPU with RTX option</a:t>
            </a:r>
          </a:p>
          <a:p>
            <a:r>
              <a:rPr lang="en-US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Dotted Red: GPU without RTX option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Red: Without overhead for upload/download each event</a:t>
            </a:r>
          </a:p>
          <a:p>
            <a:r>
              <a:rPr lang="en-US" sz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Blue: With overhead for upload/download each event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(Difference between </a:t>
            </a:r>
            <a:r>
              <a:rPr lang="en-US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Blue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is small on the 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scale of these plots, with log scale along the vertical axis)</a:t>
            </a:r>
          </a:p>
          <a:p>
            <a:endParaRPr lang="en-GB" sz="1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2967" y="5180729"/>
            <a:ext cx="4509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In this illustration,  for 400 million photons 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061884" y="5826235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947373" y="5615582"/>
            <a:ext cx="110815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Time taken by GEANT4                         :  95600 seconds      ( Using GEANT4  version 10.4.2 in single threaded mode) </a:t>
            </a:r>
          </a:p>
          <a:p>
            <a:endParaRPr lang="en-US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2060"/>
                </a:solidFill>
              </a:rPr>
              <a:t>Time taken by </a:t>
            </a:r>
            <a:r>
              <a:rPr lang="en-US" dirty="0" err="1">
                <a:solidFill>
                  <a:srgbClr val="002060"/>
                </a:solidFill>
              </a:rPr>
              <a:t>OptiX</a:t>
            </a:r>
            <a:r>
              <a:rPr lang="en-US" dirty="0">
                <a:solidFill>
                  <a:srgbClr val="002060"/>
                </a:solidFill>
              </a:rPr>
              <a:t> (with Opticks)    :  58 seconds             ( Using a single GPU )</a:t>
            </a: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5247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4466E-396D-4E77-B607-7BE5218D8196}" type="slidenum">
              <a:rPr lang="en-GB" smtClean="0"/>
              <a:t>9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802767" y="149629"/>
            <a:ext cx="37048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Development in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LHCb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3547" y="1798281"/>
            <a:ext cx="3204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Goals of the R&amp;D project </a:t>
            </a:r>
            <a:r>
              <a:rPr lang="en-US" dirty="0"/>
              <a:t>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52594" y="2190142"/>
            <a:ext cx="888576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the Opticks and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OptiX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a simple RICH system as proof-of-principle</a:t>
            </a: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Compare the results from this new system with those from running GEANT4 alone.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Transform the full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LHCb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-RICH simulation to be able to use the GPUs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Integration into the LHCb software framework, which uses DD4HEP and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Gaussino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9624" y="1111756"/>
            <a:ext cx="5513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An R&amp;D project started within the scope of LHCb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ight Brace 2">
            <a:extLst>
              <a:ext uri="{FF2B5EF4-FFF2-40B4-BE49-F238E27FC236}">
                <a16:creationId xmlns:a16="http://schemas.microsoft.com/office/drawing/2014/main" id="{68FFABA6-3A15-26AB-07A4-D6D7EB37CB5F}"/>
              </a:ext>
            </a:extLst>
          </p:cNvPr>
          <p:cNvSpPr/>
          <p:nvPr/>
        </p:nvSpPr>
        <p:spPr>
          <a:xfrm>
            <a:off x="9660636" y="2145084"/>
            <a:ext cx="155448" cy="91440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50A9287-2BCD-626C-F805-2D247192D523}"/>
              </a:ext>
            </a:extLst>
          </p:cNvPr>
          <p:cNvSpPr txBox="1"/>
          <p:nvPr/>
        </p:nvSpPr>
        <p:spPr>
          <a:xfrm>
            <a:off x="9982200" y="2316480"/>
            <a:ext cx="1917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Achieved by 2023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F2DADC1-3786-0E85-93AC-D2FA279A0B58}"/>
              </a:ext>
            </a:extLst>
          </p:cNvPr>
          <p:cNvSpPr txBox="1"/>
          <p:nvPr/>
        </p:nvSpPr>
        <p:spPr>
          <a:xfrm>
            <a:off x="330613" y="4690388"/>
            <a:ext cx="6295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Results from the prototype implementation published  in 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6D07FAD-09C9-8B1F-BD32-0D62628461D7}"/>
              </a:ext>
            </a:extLst>
          </p:cNvPr>
          <p:cNvSpPr txBox="1"/>
          <p:nvPr/>
        </p:nvSpPr>
        <p:spPr>
          <a:xfrm>
            <a:off x="8309825" y="5087534"/>
            <a:ext cx="3043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    Eur. Phys. J.C  83 (2023) 11.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F91954-C23E-2228-33FA-82200B62DCF0}"/>
              </a:ext>
            </a:extLst>
          </p:cNvPr>
          <p:cNvSpPr txBox="1"/>
          <p:nvPr/>
        </p:nvSpPr>
        <p:spPr>
          <a:xfrm>
            <a:off x="1632252" y="5104242"/>
            <a:ext cx="6932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“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Gpu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 based optical photon simulation  for 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LHCb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 RICH1 detector</a:t>
            </a:r>
            <a:r>
              <a:rPr lang="en-US" dirty="0"/>
              <a:t>” 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15A9EE0-4D8C-1942-1D89-FC8B353FA246}"/>
              </a:ext>
            </a:extLst>
          </p:cNvPr>
          <p:cNvSpPr txBox="1"/>
          <p:nvPr/>
        </p:nvSpPr>
        <p:spPr>
          <a:xfrm>
            <a:off x="330613" y="5987017"/>
            <a:ext cx="6227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Short description of this implementation : Following pages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6E0E61E-AECC-4AF4-8A68-4693AABFBDBD}"/>
              </a:ext>
            </a:extLst>
          </p:cNvPr>
          <p:cNvSpPr txBox="1"/>
          <p:nvPr/>
        </p:nvSpPr>
        <p:spPr>
          <a:xfrm>
            <a:off x="7361989" y="5623168"/>
            <a:ext cx="4285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</a:t>
            </a:r>
            <a:r>
              <a:rPr lang="en-US" sz="1400" i="1" dirty="0"/>
              <a:t>Collaboration between RAL and Manchester groups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579897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828</TotalTime>
  <Words>2730</Words>
  <Application>Microsoft Office PowerPoint</Application>
  <PresentationFormat>Widescreen</PresentationFormat>
  <Paragraphs>343</Paragraphs>
  <Slides>21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Aptos</vt:lpstr>
      <vt:lpstr>Aptos Display</vt:lpstr>
      <vt:lpstr>Arial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Sajan Easo</dc:creator>
  <cp:lastModifiedBy>Sajan Easo</cp:lastModifiedBy>
  <cp:revision>44</cp:revision>
  <dcterms:created xsi:type="dcterms:W3CDTF">2024-06-11T17:29:46Z</dcterms:created>
  <dcterms:modified xsi:type="dcterms:W3CDTF">2024-06-19T10:16:10Z</dcterms:modified>
</cp:coreProperties>
</file>