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369" r:id="rId3"/>
    <p:sldId id="423" r:id="rId4"/>
    <p:sldId id="1241" r:id="rId5"/>
    <p:sldId id="1237" r:id="rId6"/>
    <p:sldId id="1240" r:id="rId7"/>
    <p:sldId id="406" r:id="rId8"/>
    <p:sldId id="1243" r:id="rId9"/>
    <p:sldId id="1244" r:id="rId10"/>
    <p:sldId id="408" r:id="rId11"/>
    <p:sldId id="1245" r:id="rId12"/>
    <p:sldId id="1246" r:id="rId13"/>
    <p:sldId id="1248" r:id="rId14"/>
    <p:sldId id="1247" r:id="rId15"/>
    <p:sldId id="421" r:id="rId16"/>
    <p:sldId id="447" r:id="rId17"/>
    <p:sldId id="1249" r:id="rId18"/>
    <p:sldId id="1250" r:id="rId19"/>
    <p:sldId id="1251" r:id="rId20"/>
    <p:sldId id="1252" r:id="rId21"/>
    <p:sldId id="1253" r:id="rId22"/>
    <p:sldId id="1254" r:id="rId23"/>
    <p:sldId id="1256" r:id="rId24"/>
    <p:sldId id="1255" r:id="rId25"/>
    <p:sldId id="1242" r:id="rId26"/>
    <p:sldId id="1257" r:id="rId27"/>
    <p:sldId id="407" r:id="rId28"/>
    <p:sldId id="429" r:id="rId29"/>
    <p:sldId id="422" r:id="rId30"/>
    <p:sldId id="452" r:id="rId31"/>
    <p:sldId id="1239" r:id="rId32"/>
    <p:sldId id="40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65042B5-A582-BEE0-CFB4-89A05935D38A}" name="stefan.gohl@utef.cvut.cz" initials="st" userId="S::urn:spo:guest#stefan.gohl@utef.cvut.cz::" providerId="AD"/>
  <p188:author id="{8EAE06F5-64DD-EF39-8822-FACD6FB90D88}" name="Bergmann, Benedikt Ludwig" initials="BL" userId="S::bergmben@cvut.cz::8bc4900e-cc82-42f9-8ef6-7ba36799d96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7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02" autoAdjust="0"/>
    <p:restoredTop sz="79869" autoAdjust="0"/>
  </p:normalViewPr>
  <p:slideViewPr>
    <p:cSldViewPr snapToGrid="0">
      <p:cViewPr>
        <p:scale>
          <a:sx n="66" d="100"/>
          <a:sy n="66" d="100"/>
        </p:scale>
        <p:origin x="4032" y="92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14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A433C-0BB4-454A-9F7E-257CE72A1F56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E8EDD-13D5-4CBB-A28D-C45AB60D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7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67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B2D62-9D71-7856-86A3-A1DC13960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10B2C5-D551-EF47-8249-B72F18AD4E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0A76A3-5D69-4905-D89B-EBC9DA1C39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12700-FBA0-998B-5153-FD5C2F72C6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17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70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13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61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F6C6F-918E-487D-9B46-0C8EE41E7C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77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DB990-5514-C79C-BED7-BA8592D83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CBF648-2C35-622D-04B5-D40839A4F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E5D6ED-BEF7-DA7F-5266-0F0F67F1B2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1EAC26-439B-02FC-58A3-17D7880B6C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3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060AA5-A33B-02F4-A51B-A9085B192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9A534D-99E2-4C34-D261-4176B8953C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665C05-4291-33A2-CC56-1C0096A9BD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Here</a:t>
            </a:r>
            <a:r>
              <a:rPr lang="de-DE" baseline="0" dirty="0"/>
              <a:t> you can see the methodology applied to real-world data from a measurement with 120 GeV/c pions at SPS. The sensor used here was a 2 mm thick CdTe. </a:t>
            </a:r>
          </a:p>
          <a:p>
            <a:endParaRPr lang="de-DE" baseline="0" dirty="0"/>
          </a:p>
          <a:p>
            <a:r>
              <a:rPr lang="de-DE" baseline="0" dirty="0"/>
              <a:t>Analysing the cosmic muon track (measured in my office) which is fitted with a 3D line, we can estimate that the extrapolation error at a distance of 1 m amounts to below 200 µm.</a:t>
            </a:r>
          </a:p>
          <a:p>
            <a:endParaRPr lang="de-DE" baseline="0" dirty="0"/>
          </a:p>
          <a:p>
            <a:r>
              <a:rPr lang="de-DE" baseline="0" dirty="0"/>
              <a:t>The presented track reco does not only improve particle tracking and identification, it also provides means to utilize Timepix3 as a single-layer Compton camera (and polarimeter). This is currently used by several groups mainly in the medical sector and for environment monitoring. </a:t>
            </a:r>
            <a:endParaRPr lang="de-DE" dirty="0"/>
          </a:p>
          <a:p>
            <a:endParaRPr lang="de-DE" dirty="0"/>
          </a:p>
          <a:p>
            <a:r>
              <a:rPr lang="de-DE" dirty="0"/>
              <a:t>Compton camera in particular in combination with</a:t>
            </a:r>
            <a:r>
              <a:rPr lang="de-DE" baseline="0" dirty="0"/>
              <a:t> high-Z sensors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75255-37A4-4E53-1E58-D4F7681ED6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42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5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B1815-1473-73A4-0B8A-29781E896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F302B4-3068-EFEE-F4F3-9A4FA99FB5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C9C4A7-E91D-F14F-B900-73B42192B7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40D68-183A-90FD-083A-E62BEC7D4C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2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28404-C3BE-11D8-A405-27C70CC17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68FB09-3EDC-DD61-617D-0CD2633038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DF759D-EB4C-BFD1-B73B-55A8CBF7D2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3D2D2-BF01-B478-24CF-169CDAD000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F6C6F-918E-487D-9B46-0C8EE41E7CE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44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T. Michel, J. Durst, J. </a:t>
            </a:r>
            <a:r>
              <a:rPr lang="en-US" dirty="0" err="1"/>
              <a:t>Jakubek</a:t>
            </a:r>
            <a:r>
              <a:rPr lang="en-US" dirty="0"/>
              <a:t>, “X-ray polarimetry by means of Compton scattering in the sensor of a hybrid photon counting pixel detector,” NIMA 603, Issue 3, pp 384-392 (2009)</a:t>
            </a:r>
          </a:p>
          <a:p>
            <a:r>
              <a:rPr lang="en-US" dirty="0"/>
              <a:t>https://doi.org/10.1016/j.nima.2009.02.032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24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76A3-CE46-4A26-8CA2-B7A93CD201DA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1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7C4FD-965F-405A-9B67-C4080125FDE5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8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BEB6-AEC5-40CB-A01A-F607D08C1C23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03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801" y="219076"/>
            <a:ext cx="8635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892689" y="1372149"/>
            <a:ext cx="10800000" cy="5040000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AB1C-DE0D-4DEA-9ACF-25493E75ADB4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5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73FE-DC25-409C-8E2D-3955B6F60552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6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59BF-AF94-4415-9C8C-9C8BBE18F259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8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206-49D9-43A2-9A70-AEED03DAA83E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5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BD15-342B-483B-8238-7EDC5694F002}" type="datetime1">
              <a:rPr lang="en-US" smtClean="0"/>
              <a:t>6/20/2024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1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0ED8-9E86-4869-81F4-1EC8B005BA92}" type="datetime1">
              <a:rPr lang="en-US" smtClean="0"/>
              <a:t>6/20/2024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1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48FD-E983-46E4-A32B-8D8636E78368}" type="datetime1">
              <a:rPr lang="en-US" smtClean="0"/>
              <a:t>6/20/2024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7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5D6B-567A-4C1F-9D3E-3725EE9551AA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8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14392-02D8-41AF-B2F2-43B9FF14F039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9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23DAE-04C3-417E-9685-F2DFFA03D3F8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1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nedikt.bergmann@utef.cvut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hyperlink" Target="https://doi.org/10.1140/epjc/s10052-019-6673-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402-4896/ad10dd/meta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doi.org/10.1140/epjc/s10052-017-4993-4" TargetMode="Externa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0.png"/><Relationship Id="rId3" Type="http://schemas.openxmlformats.org/officeDocument/2006/relationships/image" Target="../media/image42.png"/><Relationship Id="rId7" Type="http://schemas.openxmlformats.org/officeDocument/2006/relationships/image" Target="../media/image148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1460.png"/><Relationship Id="rId4" Type="http://schemas.openxmlformats.org/officeDocument/2006/relationships/image" Target="../media/image43.png"/><Relationship Id="rId9" Type="http://schemas.openxmlformats.org/officeDocument/2006/relationships/hyperlink" Target="https://doi.org/10.1016/j.nima.2009.02.032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4.png"/><Relationship Id="rId7" Type="http://schemas.openxmlformats.org/officeDocument/2006/relationships/image" Target="../media/image15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hyperlink" Target="https://doi.org/10.3390/instruments801001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61.png"/><Relationship Id="rId7" Type="http://schemas.openxmlformats.org/officeDocument/2006/relationships/hyperlink" Target="https://doi.org/10.1140/epjc/s10052-019-6673-z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doi.org/10.1140/epjc/s10052-017-4993-4" TargetMode="External"/><Relationship Id="rId5" Type="http://schemas.openxmlformats.org/officeDocument/2006/relationships/image" Target="../media/image8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243" y="1214438"/>
            <a:ext cx="10463514" cy="2387600"/>
          </a:xfrm>
        </p:spPr>
        <p:txBody>
          <a:bodyPr>
            <a:normAutofit fontScale="90000"/>
          </a:bodyPr>
          <a:lstStyle/>
          <a:p>
            <a:r>
              <a:rPr lang="de-DE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Characterization of pixelated high-Z sensor for X and gamma-ray detection</a:t>
            </a:r>
            <a:endParaRPr lang="en-US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978300"/>
          </a:xfrm>
        </p:spPr>
        <p:txBody>
          <a:bodyPr>
            <a:normAutofit fontScale="92500" lnSpcReduction="10000"/>
          </a:bodyPr>
          <a:lstStyle/>
          <a:p>
            <a:endParaRPr lang="de-DE" dirty="0"/>
          </a:p>
          <a:p>
            <a:r>
              <a:rPr lang="de-DE" dirty="0" smtClean="0"/>
              <a:t>Petr Smolyanski &amp; Benedikt </a:t>
            </a:r>
            <a:r>
              <a:rPr lang="de-DE" dirty="0"/>
              <a:t>Bergmann</a:t>
            </a:r>
            <a:endParaRPr lang="en-US" dirty="0"/>
          </a:p>
          <a:p>
            <a:r>
              <a:rPr lang="de-DE" sz="2000" dirty="0" smtClean="0"/>
              <a:t>Institute </a:t>
            </a:r>
            <a:r>
              <a:rPr lang="de-DE" sz="2000" dirty="0"/>
              <a:t>of Experimental and Applied Physics, Czech Technical University in </a:t>
            </a:r>
            <a:r>
              <a:rPr lang="de-DE" sz="2000" dirty="0" smtClean="0"/>
              <a:t>Prague</a:t>
            </a:r>
          </a:p>
          <a:p>
            <a:r>
              <a:rPr lang="de-DE" sz="2000" dirty="0" smtClean="0">
                <a:hlinkClick r:id="rId3"/>
              </a:rPr>
              <a:t>Petr.smolyanskiy@utef.cvut.cz</a:t>
            </a:r>
            <a:endParaRPr lang="de-DE" dirty="0">
              <a:hlinkClick r:id="rId3"/>
            </a:endParaRPr>
          </a:p>
          <a:p>
            <a:r>
              <a:rPr lang="de-DE" sz="2000" dirty="0" smtClean="0">
                <a:hlinkClick r:id="rId3"/>
              </a:rPr>
              <a:t>Benedikt.bergmann@utef.cvut.cz</a:t>
            </a:r>
            <a:endParaRPr lang="de-DE" sz="2000" dirty="0" smtClean="0"/>
          </a:p>
          <a:p>
            <a:endParaRPr lang="de-DE" sz="1800" dirty="0"/>
          </a:p>
          <a:p>
            <a:endParaRPr lang="de-DE" dirty="0"/>
          </a:p>
        </p:txBody>
      </p:sp>
      <p:pic>
        <p:nvPicPr>
          <p:cNvPr id="4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640" y="5290067"/>
            <a:ext cx="1667360" cy="1359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rgbClr val="0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603" y="5580338"/>
            <a:ext cx="2689267" cy="106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35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9F3E8-D349-AB33-9E2A-BC8726037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7F1018-652A-C3E4-5A8D-9E7CC2AA8845}"/>
              </a:ext>
            </a:extLst>
          </p:cNvPr>
          <p:cNvGrpSpPr/>
          <p:nvPr/>
        </p:nvGrpSpPr>
        <p:grpSpPr>
          <a:xfrm>
            <a:off x="7918018" y="1383122"/>
            <a:ext cx="4488202" cy="2424150"/>
            <a:chOff x="6480367" y="1342672"/>
            <a:chExt cx="4488202" cy="24241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685F89F-A7FB-B51F-6B78-68DF92CC1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80367" y="1342672"/>
              <a:ext cx="4322997" cy="242415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99C38C-0270-3996-6652-A94B99409CCF}"/>
                </a:ext>
              </a:extLst>
            </p:cNvPr>
            <p:cNvSpPr txBox="1"/>
            <p:nvPr/>
          </p:nvSpPr>
          <p:spPr>
            <a:xfrm>
              <a:off x="8110556" y="1342672"/>
              <a:ext cx="2858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cosmic µ</a:t>
              </a:r>
              <a:endParaRPr lang="en-US" baseline="30000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F8AC6-C523-4DBF-D819-32347876B1A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B7109DB-BF9F-4E86-B4D2-F9E686841DFB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87570-C640-2F3A-6615-8BE9E2DE58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DRD4 collaboration meeting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08FA5A-C043-3180-AB68-4C657AD4ACB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399EB6-B3DC-C1D8-BB01-7A64C3A105AB}"/>
              </a:ext>
            </a:extLst>
          </p:cNvPr>
          <p:cNvGrpSpPr/>
          <p:nvPr/>
        </p:nvGrpSpPr>
        <p:grpSpPr>
          <a:xfrm>
            <a:off x="742597" y="1335116"/>
            <a:ext cx="3792360" cy="2424148"/>
            <a:chOff x="1594025" y="1342673"/>
            <a:chExt cx="3792360" cy="24241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0ED36B-EAC7-4208-02B1-265C5BFE3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4025" y="1458367"/>
              <a:ext cx="3792360" cy="230845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87BC530-519D-2D9D-6D37-F7DAF26DF17A}"/>
                </a:ext>
              </a:extLst>
            </p:cNvPr>
            <p:cNvSpPr txBox="1"/>
            <p:nvPr/>
          </p:nvSpPr>
          <p:spPr>
            <a:xfrm>
              <a:off x="2858610" y="1342673"/>
              <a:ext cx="21927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e</a:t>
              </a:r>
              <a:r>
                <a:rPr lang="de-DE" baseline="30000" dirty="0"/>
                <a:t>-/+ </a:t>
              </a:r>
              <a:r>
                <a:rPr lang="de-DE" dirty="0"/>
                <a:t>like event</a:t>
              </a:r>
              <a:endParaRPr lang="en-US" baseline="300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2853540-2A82-B834-2ED5-BB1939762436}"/>
              </a:ext>
            </a:extLst>
          </p:cNvPr>
          <p:cNvGrpSpPr/>
          <p:nvPr/>
        </p:nvGrpSpPr>
        <p:grpSpPr>
          <a:xfrm>
            <a:off x="4277675" y="1248293"/>
            <a:ext cx="3975334" cy="2424149"/>
            <a:chOff x="1741289" y="3898925"/>
            <a:chExt cx="3975334" cy="242414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BEE65B-5EDC-FC57-B0CA-CAAA2D0741B1}"/>
                </a:ext>
              </a:extLst>
            </p:cNvPr>
            <p:cNvSpPr txBox="1"/>
            <p:nvPr/>
          </p:nvSpPr>
          <p:spPr>
            <a:xfrm>
              <a:off x="2858610" y="3898925"/>
              <a:ext cx="2858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pair production (!?)</a:t>
              </a:r>
              <a:endParaRPr lang="en-US" baseline="300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0185464-941F-300D-1DF8-1B046CF83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1289" y="4183488"/>
              <a:ext cx="3815535" cy="2139586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C89FDAC-5FD1-1402-954D-80C67E66067F}"/>
              </a:ext>
            </a:extLst>
          </p:cNvPr>
          <p:cNvGrpSpPr/>
          <p:nvPr/>
        </p:nvGrpSpPr>
        <p:grpSpPr>
          <a:xfrm>
            <a:off x="812800" y="3856064"/>
            <a:ext cx="4396153" cy="2638545"/>
            <a:chOff x="6407211" y="3625074"/>
            <a:chExt cx="4396153" cy="263854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32DA55-68FD-623E-FF66-887D88E9F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07211" y="3798447"/>
              <a:ext cx="4396153" cy="246517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FB12EA-2040-6556-6966-0F6044A5F811}"/>
                </a:ext>
              </a:extLst>
            </p:cNvPr>
            <p:cNvSpPr txBox="1"/>
            <p:nvPr/>
          </p:nvSpPr>
          <p:spPr>
            <a:xfrm>
              <a:off x="8041279" y="3625074"/>
              <a:ext cx="24716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fragmentation</a:t>
              </a:r>
              <a:endParaRPr lang="en-US" baseline="300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ABD28B1-7530-9F3F-E3C8-E29FF6C2CE84}"/>
              </a:ext>
            </a:extLst>
          </p:cNvPr>
          <p:cNvSpPr txBox="1"/>
          <p:nvPr/>
        </p:nvSpPr>
        <p:spPr>
          <a:xfrm>
            <a:off x="5591932" y="4514612"/>
            <a:ext cx="6371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z-resolution: </a:t>
            </a:r>
            <a:r>
              <a:rPr lang="el-GR" sz="2400" dirty="0"/>
              <a:t>σ</a:t>
            </a:r>
            <a:r>
              <a:rPr lang="de-DE" sz="2400" baseline="-25000" dirty="0"/>
              <a:t>z    </a:t>
            </a:r>
            <a:r>
              <a:rPr lang="de-DE" sz="2400" dirty="0"/>
              <a:t>~  60 µm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Improved determination of track directions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2000" dirty="0"/>
              <a:t>Improved separation of different particle classes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DD330E-CF8B-2E94-3650-ED9372A50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1" y="219076"/>
            <a:ext cx="8229599" cy="1000125"/>
          </a:xfrm>
        </p:spPr>
        <p:txBody>
          <a:bodyPr>
            <a:normAutofit fontScale="90000"/>
          </a:bodyPr>
          <a:lstStyle/>
          <a:p>
            <a:r>
              <a:rPr lang="de-DE" sz="2400" b="1" dirty="0" smtClean="0"/>
              <a:t>40 GeV/c pion beam: </a:t>
            </a:r>
            <a:r>
              <a:rPr lang="de-DE" sz="1600" b="1" dirty="0"/>
              <a:t/>
            </a:r>
            <a:br>
              <a:rPr lang="de-DE" sz="1600" b="1" dirty="0"/>
            </a:br>
            <a:r>
              <a:rPr lang="de-DE" b="1" dirty="0"/>
              <a:t>3D track reconstruction – 2 mm CdTe</a:t>
            </a:r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200283-14D1-DF06-5590-F1203B4CA84F}"/>
              </a:ext>
            </a:extLst>
          </p:cNvPr>
          <p:cNvSpPr/>
          <p:nvPr/>
        </p:nvSpPr>
        <p:spPr>
          <a:xfrm rot="16200000">
            <a:off x="-2632361" y="294013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ct val="100000"/>
            </a:pPr>
            <a:r>
              <a:rPr lang="de-DE" sz="1600" dirty="0"/>
              <a:t>Bergmann et al., Eur. Phys. J. C (2019) 79: 165. </a:t>
            </a:r>
            <a:r>
              <a:rPr lang="de-DE" sz="1600" u="sng" dirty="0">
                <a:hlinkClick r:id="rId7"/>
              </a:rPr>
              <a:t>https://doi.org/10.1140/epjc/s10052-019-6673-z</a:t>
            </a:r>
            <a:endParaRPr lang="de-DE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5335BC-DB83-2EBE-1194-9CE255851823}"/>
              </a:ext>
            </a:extLst>
          </p:cNvPr>
          <p:cNvSpPr txBox="1"/>
          <p:nvPr/>
        </p:nvSpPr>
        <p:spPr>
          <a:xfrm>
            <a:off x="9252523" y="150632"/>
            <a:ext cx="2816226" cy="101566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Trajectory reconstruction precision  &lt;200 µm at 1 m distance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75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45377"/>
            <a:ext cx="11028810" cy="50181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8200" y="5690806"/>
            <a:ext cx="905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iopscience.iop.org/article/10.1088/1402-4896/ad10dd/meta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01964" y="5375142"/>
            <a:ext cx="3351836" cy="58477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CZT from Kromek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93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mm CZT: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time and drift velocity vs electric field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8AE-A388-4BB1-A095-F79A27BDD3C0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12</a:t>
            </a:fld>
            <a:endParaRPr lang="en-US"/>
          </a:p>
        </p:txBody>
      </p:sp>
      <p:pic>
        <p:nvPicPr>
          <p:cNvPr id="2050" name="Picture 2" descr="Figure 6.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0075"/>
            <a:ext cx="5181600" cy="38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igure 7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246" y="1870075"/>
            <a:ext cx="5181600" cy="38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743398" y="5864097"/>
            <a:ext cx="2820003" cy="36933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l-GR" i="1" dirty="0">
                <a:solidFill>
                  <a:srgbClr val="333333"/>
                </a:solidFill>
                <a:latin typeface="-apple-system"/>
              </a:rPr>
              <a:t>μ</a:t>
            </a:r>
            <a:r>
              <a:rPr lang="en-US" baseline="-25000" dirty="0">
                <a:solidFill>
                  <a:srgbClr val="333333"/>
                </a:solidFill>
                <a:latin typeface="-apple-system"/>
              </a:rPr>
              <a:t>e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 = (944.8 ± 1.3) cm</a:t>
            </a:r>
            <a:r>
              <a:rPr lang="en-US" baseline="30000" dirty="0">
                <a:solidFill>
                  <a:srgbClr val="333333"/>
                </a:solidFill>
                <a:latin typeface="-apple-system"/>
              </a:rPr>
              <a:t>2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/V/s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57154" y="5860164"/>
            <a:ext cx="2981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Slope is the drift velocity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351520" y="4677381"/>
            <a:ext cx="3261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Bias up to 1.8 kV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7806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mm CZT: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Determination of µ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de-DE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</a:t>
            </a:r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de-DE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5852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Iraddiate of the sensor with 60 keV gammas from </a:t>
            </a:r>
            <a:r>
              <a:rPr lang="de-DE" baseline="30000" dirty="0" smtClean="0"/>
              <a:t>241</a:t>
            </a:r>
            <a:r>
              <a:rPr lang="de-DE" dirty="0" smtClean="0"/>
              <a:t>Am (interacting shallowly in the sensor) from the backside at different bias voltage </a:t>
            </a:r>
          </a:p>
          <a:p>
            <a:r>
              <a:rPr lang="de-DE" dirty="0" smtClean="0"/>
              <a:t>Fit the 60 keV peak position vs bias in each pixel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B3E4-D2B5-41F3-8B89-41E195D0FFB6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13</a:t>
            </a:fld>
            <a:endParaRPr lang="en-US"/>
          </a:p>
        </p:txBody>
      </p:sp>
      <p:pic>
        <p:nvPicPr>
          <p:cNvPr id="4098" name="Picture 2" descr="Figure 4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4"/>
          <a:stretch/>
        </p:blipFill>
        <p:spPr bwMode="auto">
          <a:xfrm>
            <a:off x="838200" y="3061477"/>
            <a:ext cx="8107680" cy="329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714192" y="4526539"/>
            <a:ext cx="3264448" cy="104644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l-GR" sz="2000" i="1" dirty="0" smtClean="0">
                <a:solidFill>
                  <a:srgbClr val="333333"/>
                </a:solidFill>
              </a:rPr>
              <a:t>μ</a:t>
            </a:r>
            <a:r>
              <a:rPr lang="en-US" sz="2000" baseline="-25000" dirty="0">
                <a:solidFill>
                  <a:srgbClr val="333333"/>
                </a:solidFill>
              </a:rPr>
              <a:t>e</a:t>
            </a:r>
            <a:r>
              <a:rPr lang="en-US" sz="2000" dirty="0">
                <a:solidFill>
                  <a:srgbClr val="333333"/>
                </a:solidFill>
              </a:rPr>
              <a:t> = (944.8 ± 1.3) </a:t>
            </a:r>
            <a:r>
              <a:rPr lang="en-US" sz="2000" dirty="0" smtClean="0">
                <a:solidFill>
                  <a:srgbClr val="333333"/>
                </a:solidFill>
              </a:rPr>
              <a:t>cm</a:t>
            </a:r>
            <a:r>
              <a:rPr lang="en-US" sz="2000" baseline="30000" dirty="0" smtClean="0">
                <a:solidFill>
                  <a:srgbClr val="333333"/>
                </a:solidFill>
              </a:rPr>
              <a:t>2</a:t>
            </a:r>
            <a:r>
              <a:rPr lang="en-US" sz="2000" dirty="0" smtClean="0">
                <a:solidFill>
                  <a:srgbClr val="333333"/>
                </a:solidFill>
              </a:rPr>
              <a:t>/V/s</a:t>
            </a:r>
          </a:p>
          <a:p>
            <a:endParaRPr lang="de-DE" dirty="0">
              <a:solidFill>
                <a:srgbClr val="333333"/>
              </a:solidFill>
              <a:latin typeface="-apple-system"/>
            </a:endParaRPr>
          </a:p>
          <a:p>
            <a:r>
              <a:rPr lang="de-DE" sz="2400" b="1" dirty="0" smtClean="0">
                <a:solidFill>
                  <a:srgbClr val="333333"/>
                </a:solidFill>
                <a:sym typeface="Wingdings" panose="05000000000000000000" pitchFamily="2" charset="2"/>
              </a:rPr>
              <a:t> </a:t>
            </a:r>
            <a:r>
              <a:rPr lang="el-GR" sz="2400" b="1" dirty="0" smtClean="0"/>
              <a:t>τ</a:t>
            </a:r>
            <a:r>
              <a:rPr lang="de-DE" sz="2400" b="1" baseline="-25000" dirty="0" smtClean="0"/>
              <a:t>e </a:t>
            </a:r>
            <a:r>
              <a:rPr lang="de-DE" sz="2400" b="1" dirty="0" smtClean="0"/>
              <a:t>= (1.38 </a:t>
            </a:r>
            <a:r>
              <a:rPr lang="en-US" sz="2400" b="1" dirty="0" smtClean="0">
                <a:solidFill>
                  <a:srgbClr val="333333"/>
                </a:solidFill>
              </a:rPr>
              <a:t>± 0.31) µs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8714192" y="3875462"/>
            <a:ext cx="326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&lt;</a:t>
            </a:r>
            <a:r>
              <a:rPr lang="de-DE" sz="2400" dirty="0" smtClean="0"/>
              <a:t>µ</a:t>
            </a:r>
            <a:r>
              <a:rPr lang="el-GR" sz="2400" dirty="0"/>
              <a:t>τ</a:t>
            </a:r>
            <a:r>
              <a:rPr lang="de-DE" sz="2400" baseline="-25000" dirty="0" smtClean="0"/>
              <a:t>e</a:t>
            </a:r>
            <a:r>
              <a:rPr lang="de-DE" sz="2400" dirty="0" smtClean="0"/>
              <a:t>&gt; = 1.3 x 10</a:t>
            </a:r>
            <a:r>
              <a:rPr lang="de-DE" sz="2400" baseline="30000" dirty="0" smtClean="0"/>
              <a:t>-3</a:t>
            </a:r>
            <a:r>
              <a:rPr lang="de-DE" sz="24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de-DE" sz="2400" dirty="0" smtClean="0"/>
              <a:t>cm</a:t>
            </a:r>
            <a:r>
              <a:rPr lang="de-DE" sz="2400" baseline="30000" dirty="0" smtClean="0"/>
              <a:t>2</a:t>
            </a:r>
            <a:r>
              <a:rPr lang="de-DE" sz="2400" dirty="0" smtClean="0"/>
              <a:t>/V</a:t>
            </a:r>
          </a:p>
        </p:txBody>
      </p:sp>
    </p:spTree>
    <p:extLst>
      <p:ext uri="{BB962C8B-B14F-4D97-AF65-F5344CB8AC3E}">
        <p14:creationId xmlns:p14="http://schemas.microsoft.com/office/powerpoint/2010/main" val="1900415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mm CZT: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 collection efficiency and gamma spectrum measurement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6A55C-1AEF-4859-8B8F-DE54334F023A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14</a:t>
            </a:fld>
            <a:endParaRPr lang="en-US"/>
          </a:p>
        </p:txBody>
      </p:sp>
      <p:pic>
        <p:nvPicPr>
          <p:cNvPr id="3074" name="Picture 2" descr="Figure 8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30565"/>
            <a:ext cx="5996108" cy="418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gure 12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1" b="10810"/>
          <a:stretch/>
        </p:blipFill>
        <p:spPr bwMode="auto">
          <a:xfrm>
            <a:off x="7197577" y="1500798"/>
            <a:ext cx="4252579" cy="326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83854" y="4905307"/>
            <a:ext cx="4080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Due to charge trapping energy the energy for  photons aborbed at the common electrode (backside) is underestimated below 130 keV.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82200" y="2457029"/>
            <a:ext cx="146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 smtClean="0"/>
              <a:t>241</a:t>
            </a:r>
            <a:r>
              <a:rPr lang="de-DE" dirty="0" smtClean="0"/>
              <a:t>Am source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7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0A1DD8-9716-A9AF-2DA4-F268D61C7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1F518-6CFB-9CE2-E621-32898F89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</a:t>
            </a:r>
            <a:r>
              <a:rPr lang="de-DE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reconstruction and gamma-spectroscopy: </a:t>
            </a:r>
            <a: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as a single-layer Compton Camera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3FF4F-8C14-4555-2929-612DFFB38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612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5 mm CZT Timepix3 (110 µm pitch) </a:t>
            </a:r>
            <a:r>
              <a:rPr lang="de-DE" sz="2000" dirty="0" err="1"/>
              <a:t>irradiated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a </a:t>
            </a:r>
            <a:r>
              <a:rPr lang="de-DE" sz="2000" baseline="30000" dirty="0"/>
              <a:t>22</a:t>
            </a:r>
            <a:r>
              <a:rPr lang="de-DE" sz="2000" dirty="0"/>
              <a:t>Na source at a distance of 10.5 cm at different lateral positions (separated by 5 cm)</a:t>
            </a:r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3B1DA-4548-4172-0CF1-04D626D2F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56BD37-AEC9-4847-9FBA-9A3DAA99D0F5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A50E9-72DE-387D-1B8F-85CB18BF3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119DB-9D6D-1850-7D7B-073DC72F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450D6E-1D2F-2C77-FCF0-3CF962F538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22" t="5770" r="1856"/>
          <a:stretch/>
        </p:blipFill>
        <p:spPr>
          <a:xfrm>
            <a:off x="838200" y="2380918"/>
            <a:ext cx="10361611" cy="39754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D4F28C-9AB8-49E7-47EC-DC1256C7D474}"/>
              </a:ext>
            </a:extLst>
          </p:cNvPr>
          <p:cNvSpPr txBox="1"/>
          <p:nvPr/>
        </p:nvSpPr>
        <p:spPr>
          <a:xfrm>
            <a:off x="7448550" y="45688"/>
            <a:ext cx="613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D. Turecek </a:t>
            </a:r>
            <a:r>
              <a:rPr lang="da-DK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2020 </a:t>
            </a:r>
            <a:r>
              <a:rPr lang="da-DK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da-DK" b="1" i="0" dirty="0">
                <a:solidFill>
                  <a:srgbClr val="333333"/>
                </a:solidFill>
                <a:effectLst/>
                <a:latin typeface="-apple-system"/>
              </a:rPr>
              <a:t>15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C01014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E9656-04EE-087E-5170-BF0860D68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60B2B-4F5A-C691-FFD7-434DC0B21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</a:t>
            </a:r>
            <a:r>
              <a:rPr lang="de-DE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reconstruction</a:t>
            </a:r>
            <a: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de-DE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</a:t>
            </a:r>
            <a:r>
              <a:rPr lang="de-D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Compton </a:t>
            </a:r>
            <a:r>
              <a:rPr lang="de-D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Experiment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249AF-278E-72B6-B580-3D317622F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780592"/>
            <a:ext cx="64650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/>
              <a:t>5 mm CZT Timepix3 (110 µm pitch)</a:t>
            </a:r>
            <a:r>
              <a:rPr lang="de-DE" sz="2400" dirty="0"/>
              <a:t> </a:t>
            </a:r>
            <a:r>
              <a:rPr lang="de-DE" sz="2400" dirty="0" err="1"/>
              <a:t>irradiated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a </a:t>
            </a:r>
            <a:r>
              <a:rPr lang="de-DE" sz="2400" b="1" baseline="30000" dirty="0"/>
              <a:t>22</a:t>
            </a:r>
            <a:r>
              <a:rPr lang="de-DE" sz="2400" b="1" dirty="0"/>
              <a:t>Na</a:t>
            </a:r>
            <a:r>
              <a:rPr lang="de-DE" sz="2400" dirty="0"/>
              <a:t> at different lateral </a:t>
            </a:r>
            <a:r>
              <a:rPr lang="de-DE" sz="2400" dirty="0" err="1"/>
              <a:t>displacement</a:t>
            </a:r>
            <a:r>
              <a:rPr lang="de-DE" sz="2400" dirty="0"/>
              <a:t>.</a:t>
            </a:r>
            <a:r>
              <a:rPr lang="de-DE" sz="2400" i="1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93318-EAEC-1574-A87F-E192202D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70DEA0-1EBF-47F0-836F-8338CD57A27B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8ADD6-12A8-FE73-D3E4-790CCE016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6079E-C1E7-76AD-0BD4-1E2567B9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CE3DA1-3EEE-F5B4-742C-9A16A071535C}"/>
              </a:ext>
            </a:extLst>
          </p:cNvPr>
          <p:cNvGrpSpPr/>
          <p:nvPr/>
        </p:nvGrpSpPr>
        <p:grpSpPr>
          <a:xfrm>
            <a:off x="7728057" y="1780592"/>
            <a:ext cx="4428154" cy="5310425"/>
            <a:chOff x="7764061" y="1547575"/>
            <a:chExt cx="4428154" cy="531042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2C17BBA-7C7F-53DB-7C5B-E4BEED7FE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185" y="3541062"/>
              <a:ext cx="4420030" cy="3316938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853F7B-AB70-287E-3776-8B2E11F2343B}"/>
                </a:ext>
              </a:extLst>
            </p:cNvPr>
            <p:cNvCxnSpPr>
              <a:cxnSpLocks/>
            </p:cNvCxnSpPr>
            <p:nvPr/>
          </p:nvCxnSpPr>
          <p:spPr>
            <a:xfrm>
              <a:off x="7962900" y="1733550"/>
              <a:ext cx="431585" cy="31399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690AD9A-8EBD-B385-774A-D575DBF36F15}"/>
                </a:ext>
              </a:extLst>
            </p:cNvPr>
            <p:cNvGrpSpPr/>
            <p:nvPr/>
          </p:nvGrpSpPr>
          <p:grpSpPr>
            <a:xfrm>
              <a:off x="7835900" y="1547575"/>
              <a:ext cx="2742340" cy="2996501"/>
              <a:chOff x="7810500" y="1509475"/>
              <a:chExt cx="2742340" cy="299650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AAF26E5-3908-1C21-8B67-DF27B04CF5F6}"/>
                  </a:ext>
                </a:extLst>
              </p:cNvPr>
              <p:cNvSpPr/>
              <p:nvPr/>
            </p:nvSpPr>
            <p:spPr>
              <a:xfrm>
                <a:off x="8394270" y="2009448"/>
                <a:ext cx="152400" cy="16192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51014AB-5220-9DBA-7281-0202085B03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53400" y="1870075"/>
                <a:ext cx="241085" cy="263590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349581C-49A5-8C9D-A1AF-E8FB155535D5}"/>
                  </a:ext>
                </a:extLst>
              </p:cNvPr>
              <p:cNvSpPr/>
              <p:nvPr/>
            </p:nvSpPr>
            <p:spPr>
              <a:xfrm>
                <a:off x="7810500" y="1626231"/>
                <a:ext cx="152400" cy="161925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8AB5897-8385-C9B8-FAE8-88B148441357}"/>
                  </a:ext>
                </a:extLst>
              </p:cNvPr>
              <p:cNvSpPr txBox="1"/>
              <p:nvPr/>
            </p:nvSpPr>
            <p:spPr>
              <a:xfrm>
                <a:off x="8584985" y="1890549"/>
                <a:ext cx="19678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Source </a:t>
                </a:r>
                <a:r>
                  <a:rPr lang="de-DE" dirty="0" err="1"/>
                  <a:t>position</a:t>
                </a:r>
                <a:r>
                  <a:rPr lang="de-DE" dirty="0"/>
                  <a:t> 1</a:t>
                </a:r>
                <a:endParaRPr lang="en-US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C44F86-4C30-9AB7-7A3A-E984F9030116}"/>
                  </a:ext>
                </a:extLst>
              </p:cNvPr>
              <p:cNvSpPr txBox="1"/>
              <p:nvPr/>
            </p:nvSpPr>
            <p:spPr>
              <a:xfrm>
                <a:off x="8014345" y="1509475"/>
                <a:ext cx="19678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Source </a:t>
                </a:r>
                <a:r>
                  <a:rPr lang="de-DE" dirty="0" err="1"/>
                  <a:t>position</a:t>
                </a:r>
                <a:r>
                  <a:rPr lang="de-DE" dirty="0"/>
                  <a:t> 2</a:t>
                </a:r>
                <a:endParaRPr lang="en-US" dirty="0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A2E5CE2-AAC9-F26C-40F8-80A5CF077BD3}"/>
                </a:ext>
              </a:extLst>
            </p:cNvPr>
            <p:cNvSpPr txBox="1"/>
            <p:nvPr/>
          </p:nvSpPr>
          <p:spPr>
            <a:xfrm>
              <a:off x="8299342" y="2812437"/>
              <a:ext cx="991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10.5 cm</a:t>
              </a:r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0794F9D-827C-5B05-1805-3246753F938A}"/>
                </a:ext>
              </a:extLst>
            </p:cNvPr>
            <p:cNvSpPr txBox="1"/>
            <p:nvPr/>
          </p:nvSpPr>
          <p:spPr>
            <a:xfrm rot="2127628">
              <a:off x="7764061" y="1904202"/>
              <a:ext cx="772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5 cm</a:t>
              </a:r>
              <a:endParaRPr lang="en-US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EA2F2887-1DC5-6C22-339C-5DA1FC060653}"/>
              </a:ext>
            </a:extLst>
          </p:cNvPr>
          <p:cNvSpPr txBox="1"/>
          <p:nvPr/>
        </p:nvSpPr>
        <p:spPr>
          <a:xfrm>
            <a:off x="6856171" y="24059"/>
            <a:ext cx="8718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 dirty="0">
                <a:solidFill>
                  <a:srgbClr val="333333"/>
                </a:solidFill>
                <a:effectLst/>
                <a:latin typeface="-apple-system"/>
              </a:rPr>
              <a:t>P </a:t>
            </a:r>
            <a:r>
              <a:rPr lang="fr-FR" b="0" i="0" dirty="0" err="1">
                <a:solidFill>
                  <a:srgbClr val="333333"/>
                </a:solidFill>
                <a:effectLst/>
                <a:latin typeface="-apple-system"/>
              </a:rPr>
              <a:t>Smolyanskiy</a:t>
            </a:r>
            <a:r>
              <a:rPr lang="fr-FR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fr-FR" b="0" i="0" dirty="0">
                <a:solidFill>
                  <a:srgbClr val="333333"/>
                </a:solidFill>
                <a:effectLst/>
                <a:latin typeface="-apple-system"/>
              </a:rPr>
              <a:t> 2024 </a:t>
            </a:r>
            <a:r>
              <a:rPr lang="fr-FR" b="0" i="1" dirty="0">
                <a:solidFill>
                  <a:srgbClr val="333333"/>
                </a:solidFill>
                <a:effectLst/>
                <a:latin typeface="-apple-system"/>
              </a:rPr>
              <a:t>Phys. </a:t>
            </a:r>
            <a:r>
              <a:rPr lang="fr-FR" b="0" i="1" dirty="0" err="1">
                <a:solidFill>
                  <a:srgbClr val="333333"/>
                </a:solidFill>
                <a:effectLst/>
                <a:latin typeface="-apple-system"/>
              </a:rPr>
              <a:t>Scr</a:t>
            </a:r>
            <a:r>
              <a:rPr lang="fr-FR" b="0" i="1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r>
              <a:rPr lang="fr-FR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b="1" i="0" dirty="0">
                <a:solidFill>
                  <a:srgbClr val="333333"/>
                </a:solidFill>
                <a:effectLst/>
                <a:latin typeface="-apple-system"/>
              </a:rPr>
              <a:t>99</a:t>
            </a:r>
            <a:r>
              <a:rPr lang="fr-FR" b="0" i="0" dirty="0">
                <a:solidFill>
                  <a:srgbClr val="333333"/>
                </a:solidFill>
                <a:effectLst/>
                <a:latin typeface="-apple-system"/>
              </a:rPr>
              <a:t> 015301</a:t>
            </a:r>
            <a:endParaRPr lang="en-US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D16511E-D394-B0B4-A234-3F9553ADC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1795" y="371971"/>
            <a:ext cx="4153594" cy="30325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3D9495-0968-AF23-2D31-CEB93D9E90B4}"/>
              </a:ext>
            </a:extLst>
          </p:cNvPr>
          <p:cNvSpPr txBox="1"/>
          <p:nvPr/>
        </p:nvSpPr>
        <p:spPr>
          <a:xfrm>
            <a:off x="694768" y="2767325"/>
            <a:ext cx="573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Measured</a:t>
            </a:r>
            <a:r>
              <a:rPr lang="de-DE" sz="2400" dirty="0"/>
              <a:t> </a:t>
            </a:r>
            <a:r>
              <a:rPr lang="de-DE" sz="2400" dirty="0" err="1"/>
              <a:t>detection</a:t>
            </a:r>
            <a:r>
              <a:rPr lang="de-DE" sz="2400" dirty="0"/>
              <a:t> </a:t>
            </a:r>
            <a:r>
              <a:rPr lang="de-DE" sz="2400" dirty="0" err="1"/>
              <a:t>efficiencies</a:t>
            </a:r>
            <a:r>
              <a:rPr lang="de-DE" sz="2400" dirty="0"/>
              <a:t>: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B9F260-8001-CC72-EC09-0B88890DB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403630"/>
              </p:ext>
            </p:extLst>
          </p:nvPr>
        </p:nvGraphicFramePr>
        <p:xfrm>
          <a:off x="736600" y="3340795"/>
          <a:ext cx="5733513" cy="1112520"/>
        </p:xfrm>
        <a:graphic>
          <a:graphicData uri="http://schemas.openxmlformats.org/drawingml/2006/table">
            <a:tbl>
              <a:tblPr firstRow="1">
                <a:tableStyleId>{8FD4443E-F989-4FC4-A0C8-D5A2AF1F390B}</a:tableStyleId>
              </a:tblPr>
              <a:tblGrid>
                <a:gridCol w="1697989">
                  <a:extLst>
                    <a:ext uri="{9D8B030D-6E8A-4147-A177-3AD203B41FA5}">
                      <a16:colId xmlns:a16="http://schemas.microsoft.com/office/drawing/2014/main" val="4229391707"/>
                    </a:ext>
                  </a:extLst>
                </a:gridCol>
                <a:gridCol w="1863091">
                  <a:extLst>
                    <a:ext uri="{9D8B030D-6E8A-4147-A177-3AD203B41FA5}">
                      <a16:colId xmlns:a16="http://schemas.microsoft.com/office/drawing/2014/main" val="698187465"/>
                    </a:ext>
                  </a:extLst>
                </a:gridCol>
                <a:gridCol w="2172433">
                  <a:extLst>
                    <a:ext uri="{9D8B030D-6E8A-4147-A177-3AD203B41FA5}">
                      <a16:colId xmlns:a16="http://schemas.microsoft.com/office/drawing/2014/main" val="418652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Energy (keV)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 </a:t>
                      </a:r>
                      <a:r>
                        <a:rPr lang="el-GR" dirty="0"/>
                        <a:t>ε</a:t>
                      </a:r>
                      <a:r>
                        <a:rPr lang="de-DE" baseline="-25000" dirty="0" err="1"/>
                        <a:t>overall</a:t>
                      </a:r>
                      <a:r>
                        <a:rPr lang="de-DE" baseline="-25000" dirty="0"/>
                        <a:t> </a:t>
                      </a:r>
                      <a:r>
                        <a:rPr lang="de-DE" baseline="0" dirty="0"/>
                        <a:t>(%)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Ε</a:t>
                      </a:r>
                      <a:r>
                        <a:rPr lang="de-DE" baseline="-25000" dirty="0" err="1"/>
                        <a:t>photo</a:t>
                      </a:r>
                      <a:r>
                        <a:rPr lang="de-DE" baseline="-25000" dirty="0"/>
                        <a:t> </a:t>
                      </a:r>
                      <a:r>
                        <a:rPr lang="de-DE" baseline="0" dirty="0"/>
                        <a:t>(%)</a:t>
                      </a:r>
                      <a:endParaRPr lang="en-US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185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24.4 </a:t>
                      </a:r>
                      <a:r>
                        <a:rPr lang="en-US" dirty="0"/>
                        <a:t>± 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7.00 ± 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254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1275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6.80 ± 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0.53 ± 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872050"/>
                  </a:ext>
                </a:extLst>
              </a:tr>
            </a:tbl>
          </a:graphicData>
        </a:graphic>
      </p:graphicFrame>
      <p:grpSp>
        <p:nvGrpSpPr>
          <p:cNvPr id="56" name="Group 55">
            <a:extLst>
              <a:ext uri="{FF2B5EF4-FFF2-40B4-BE49-F238E27FC236}">
                <a16:creationId xmlns:a16="http://schemas.microsoft.com/office/drawing/2014/main" id="{F977F306-11FD-FF2A-E265-E1D828A277F7}"/>
              </a:ext>
            </a:extLst>
          </p:cNvPr>
          <p:cNvGrpSpPr/>
          <p:nvPr/>
        </p:nvGrpSpPr>
        <p:grpSpPr>
          <a:xfrm>
            <a:off x="422002" y="446461"/>
            <a:ext cx="9240173" cy="5318680"/>
            <a:chOff x="444847" y="472441"/>
            <a:chExt cx="9240173" cy="531868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5EFBB05-BA19-77DB-8DEC-71844F33C01C}"/>
                </a:ext>
              </a:extLst>
            </p:cNvPr>
            <p:cNvGrpSpPr/>
            <p:nvPr/>
          </p:nvGrpSpPr>
          <p:grpSpPr>
            <a:xfrm>
              <a:off x="444847" y="2710548"/>
              <a:ext cx="7376160" cy="3080573"/>
              <a:chOff x="398647" y="2758736"/>
              <a:chExt cx="7878596" cy="3292451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0CA19433-BA25-D3BC-481C-827E0BEE81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20446" y="2758736"/>
                <a:ext cx="3956797" cy="3266326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7C1CF7B3-3005-4782-65D4-F9F0136AB9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647" y="2784861"/>
                <a:ext cx="3938910" cy="3266326"/>
              </a:xfrm>
              <a:prstGeom prst="rect">
                <a:avLst/>
              </a:prstGeom>
            </p:spPr>
          </p:pic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7164786-7123-1401-641D-DC5F93D67662}"/>
                </a:ext>
              </a:extLst>
            </p:cNvPr>
            <p:cNvSpPr/>
            <p:nvPr/>
          </p:nvSpPr>
          <p:spPr>
            <a:xfrm>
              <a:off x="9319260" y="472441"/>
              <a:ext cx="365760" cy="2720340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071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C749-74F8-49E4-90BA-EB92E7FC0F03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63671"/>
            <a:ext cx="10256223" cy="507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05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/>
              <a:t>Timepix3 with 500 µm thick </a:t>
            </a:r>
            <a:r>
              <a:rPr lang="de-DE" sz="2000" b="1" dirty="0" smtClean="0"/>
              <a:t>GaAs</a:t>
            </a:r>
            <a:r>
              <a:rPr lang="de-DE" sz="2000" b="1" dirty="0"/>
              <a:t/>
            </a:r>
            <a:br>
              <a:rPr lang="de-DE" sz="2000" b="1" dirty="0"/>
            </a:br>
            <a:r>
              <a:rPr lang="de-DE" b="1" dirty="0" smtClean="0"/>
              <a:t>Drift </a:t>
            </a:r>
            <a:r>
              <a:rPr lang="de-DE" b="1" dirty="0"/>
              <a:t>time analysis </a:t>
            </a:r>
            <a:r>
              <a:rPr lang="de-DE" b="1" dirty="0" smtClean="0"/>
              <a:t>in negative polarity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64024-A301-4E11-A173-5C1AE264EC55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85632" y="43280"/>
            <a:ext cx="4502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latin typeface="ArialUnicodeMS"/>
              </a:rPr>
              <a:t>B. Bergmann et al 2020 JINST 15 C03013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96904"/>
            <a:ext cx="7886992" cy="4542099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005105" y="2361235"/>
            <a:ext cx="2870520" cy="34029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 smtClean="0"/>
              <a:t>Maximal Drift time differences ~2 ns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GaAs as sensor material is fast enough to fully utilize Timepix3 time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19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/>
              <a:t>Timepix3 with 500 µm thick </a:t>
            </a:r>
            <a:r>
              <a:rPr lang="de-DE" sz="2000" b="1" dirty="0" smtClean="0"/>
              <a:t>GaAs</a:t>
            </a:r>
            <a:r>
              <a:rPr lang="de-DE" sz="2000" b="1" dirty="0"/>
              <a:t/>
            </a:r>
            <a:br>
              <a:rPr lang="de-DE" sz="2000" b="1" dirty="0"/>
            </a:br>
            <a:r>
              <a:rPr lang="de-DE" b="1" dirty="0" smtClean="0"/>
              <a:t>Drift </a:t>
            </a:r>
            <a:r>
              <a:rPr lang="de-DE" b="1" dirty="0"/>
              <a:t>time analysis </a:t>
            </a:r>
            <a:r>
              <a:rPr lang="de-DE" b="1" dirty="0" smtClean="0"/>
              <a:t>in negative polarity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80627" y="2269496"/>
                <a:ext cx="4475080" cy="3332652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de-DE" sz="4600" dirty="0" smtClean="0"/>
                  <a:t>Ruch-Kino model:</a:t>
                </a: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de-DE" dirty="0" smtClean="0"/>
                  <a:t>Drift time vs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de-DE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𝐸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For</a:t>
                </a:r>
                <a:r>
                  <a:rPr lang="en-US" b="1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𝑬</m:t>
                    </m:r>
                    <m:r>
                      <a:rPr lang="de-DE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≥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de-DE" b="1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0627" y="2269496"/>
                <a:ext cx="4475080" cy="3332652"/>
              </a:xfrm>
              <a:blipFill>
                <a:blip r:embed="rId2"/>
                <a:stretch>
                  <a:fillRect l="-3542" t="-4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932B8-618E-4CD9-9DEB-94FD9DBD4A88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85632" y="43280"/>
            <a:ext cx="4502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latin typeface="ArialUnicodeMS"/>
              </a:rPr>
              <a:t>B. Bergmann et al 2020 JINST 15 C03013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36043"/>
            <a:ext cx="5963455" cy="43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8522-3530-41A1-9FFB-50C6D2552433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E2FF43-21BD-480D-AFEB-C887DB073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86"/>
            <a:ext cx="1219199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50697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imaging detector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9309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/>
              <a:t>Timepix3 with 500 µm thick </a:t>
            </a:r>
            <a:r>
              <a:rPr lang="de-DE" sz="2000" b="1" dirty="0" smtClean="0"/>
              <a:t>GaAs</a:t>
            </a:r>
            <a:r>
              <a:rPr lang="de-DE" sz="2000" b="1" dirty="0"/>
              <a:t/>
            </a:r>
            <a:br>
              <a:rPr lang="de-DE" sz="2000" b="1" dirty="0"/>
            </a:br>
            <a:r>
              <a:rPr lang="de-DE" b="1" dirty="0" smtClean="0"/>
              <a:t>µ</a:t>
            </a:r>
            <a:r>
              <a:rPr lang="el-GR" b="1" dirty="0" smtClean="0"/>
              <a:t>τ</a:t>
            </a:r>
            <a:r>
              <a:rPr lang="de-DE" b="1" baseline="-25000" dirty="0" smtClean="0"/>
              <a:t>e </a:t>
            </a:r>
            <a:r>
              <a:rPr lang="de-DE" b="1" dirty="0" smtClean="0"/>
              <a:t>measurement in negative polarity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C548-242A-4310-99B0-3A021AC83ABF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20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872479"/>
            <a:ext cx="4000018" cy="4351338"/>
          </a:xfrm>
        </p:spPr>
        <p:txBody>
          <a:bodyPr/>
          <a:lstStyle/>
          <a:p>
            <a:r>
              <a:rPr lang="de-DE" dirty="0" smtClean="0"/>
              <a:t>Irradiation of the sensor with 15.8 keV XRF from Zr (shallow interaction depth)</a:t>
            </a:r>
          </a:p>
          <a:p>
            <a:r>
              <a:rPr lang="de-DE" dirty="0" smtClean="0"/>
              <a:t>Measure the peak position as a function of the bias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756" y="1598826"/>
            <a:ext cx="6613244" cy="484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0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/>
              <a:t>Timepix3 with 500 µm thick </a:t>
            </a:r>
            <a:r>
              <a:rPr lang="de-DE" sz="2000" b="1" dirty="0" smtClean="0"/>
              <a:t>GaAs</a:t>
            </a:r>
            <a:r>
              <a:rPr lang="de-DE" sz="2000" b="1" dirty="0"/>
              <a:t/>
            </a:r>
            <a:br>
              <a:rPr lang="de-DE" sz="2000" b="1" dirty="0"/>
            </a:br>
            <a:r>
              <a:rPr lang="de-DE" b="1" dirty="0" smtClean="0"/>
              <a:t>Drift </a:t>
            </a:r>
            <a:r>
              <a:rPr lang="de-DE" b="1" dirty="0"/>
              <a:t>time analysis </a:t>
            </a:r>
            <a:r>
              <a:rPr lang="de-DE" b="1" dirty="0" smtClean="0"/>
              <a:t>in negative polarity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80627" y="2269496"/>
                <a:ext cx="4475080" cy="3332652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de-DE" sz="4600" dirty="0" smtClean="0"/>
                  <a:t>Ruch-Kino model:</a:t>
                </a: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de-DE" dirty="0" smtClean="0"/>
                  <a:t>Drift time vs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de-DE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𝐸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For</a:t>
                </a:r>
                <a:r>
                  <a:rPr lang="en-US" b="1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𝑬</m:t>
                    </m:r>
                    <m:r>
                      <a:rPr lang="de-DE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≥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de-DE" b="1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0627" y="2269496"/>
                <a:ext cx="4475080" cy="3332652"/>
              </a:xfrm>
              <a:blipFill>
                <a:blip r:embed="rId2"/>
                <a:stretch>
                  <a:fillRect l="-3542" t="-4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187E4-04B6-46C0-A4A4-29272AE20737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85632" y="43280"/>
            <a:ext cx="4502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latin typeface="ArialUnicodeMS"/>
              </a:rPr>
              <a:t>B. Bergmann et al 2020 JINST 15 C03013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36043"/>
            <a:ext cx="5963455" cy="43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0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/>
              <a:t>Timepix3 with 500 µm thick </a:t>
            </a:r>
            <a:r>
              <a:rPr lang="de-DE" sz="2000" b="1" dirty="0" smtClean="0"/>
              <a:t>GaAs</a:t>
            </a:r>
            <a:r>
              <a:rPr lang="de-DE" sz="2000" b="1" dirty="0"/>
              <a:t/>
            </a:r>
            <a:br>
              <a:rPr lang="de-DE" sz="2000" b="1" dirty="0"/>
            </a:br>
            <a:r>
              <a:rPr lang="de-DE" b="1" dirty="0" smtClean="0"/>
              <a:t>µ</a:t>
            </a:r>
            <a:r>
              <a:rPr lang="el-GR" b="1" dirty="0" smtClean="0"/>
              <a:t>τ</a:t>
            </a:r>
            <a:r>
              <a:rPr lang="de-DE" b="1" baseline="-25000" dirty="0" smtClean="0"/>
              <a:t>e </a:t>
            </a:r>
            <a:r>
              <a:rPr lang="de-DE" b="1" dirty="0" smtClean="0"/>
              <a:t>measurement in negative polarity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5FF1D-F095-4DEC-A07A-9C15AB516DE0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872479"/>
            <a:ext cx="4000018" cy="4351338"/>
          </a:xfrm>
        </p:spPr>
        <p:txBody>
          <a:bodyPr/>
          <a:lstStyle/>
          <a:p>
            <a:r>
              <a:rPr lang="de-DE" dirty="0" smtClean="0"/>
              <a:t>Irradiation of the sensor with 15.8 keV XRF from Zr (shallow interaction depth)</a:t>
            </a:r>
          </a:p>
          <a:p>
            <a:r>
              <a:rPr lang="de-DE" dirty="0" smtClean="0"/>
              <a:t>Measure the peak position as a function of the bias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756" y="1598826"/>
            <a:ext cx="6613244" cy="484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5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954" y="5408700"/>
            <a:ext cx="11411622" cy="9476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/>
              <a:t>Hole lifetime is too short to see the signal created far from the pixel side</a:t>
            </a:r>
          </a:p>
          <a:p>
            <a:pPr marL="0" indent="0">
              <a:buNone/>
            </a:pPr>
            <a:r>
              <a:rPr lang="de-DE" sz="2400" dirty="0" smtClean="0">
                <a:sym typeface="Wingdings" panose="05000000000000000000" pitchFamily="2" charset="2"/>
              </a:rPr>
              <a:t> Lifetime determination through comparison with simulation (drift time, track length)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CC0C-CE17-47D9-A9EF-1479A1A785CB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765" y="1403809"/>
            <a:ext cx="5371926" cy="400489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991109" y="2129742"/>
            <a:ext cx="1805651" cy="4398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02557" y="1403807"/>
            <a:ext cx="10952134" cy="4004893"/>
            <a:chOff x="702557" y="1403807"/>
            <a:chExt cx="10952134" cy="400489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2557" y="1403809"/>
              <a:ext cx="5405018" cy="400489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2765" y="1403807"/>
              <a:ext cx="5371926" cy="4004892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6991109" y="2129740"/>
              <a:ext cx="1805651" cy="43983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Timepix3 with 500 µm thick GaAs</a:t>
            </a:r>
            <a:br>
              <a:rPr lang="de-DE" sz="2000" b="1" dirty="0"/>
            </a:br>
            <a:r>
              <a:rPr lang="de-DE" b="1" dirty="0"/>
              <a:t>µ</a:t>
            </a:r>
            <a:r>
              <a:rPr lang="el-GR" b="1" dirty="0" smtClean="0"/>
              <a:t>τ</a:t>
            </a:r>
            <a:r>
              <a:rPr lang="de-DE" b="1" baseline="-25000" dirty="0" smtClean="0"/>
              <a:t>h </a:t>
            </a:r>
            <a:r>
              <a:rPr lang="de-DE" b="1" dirty="0"/>
              <a:t>measurement in </a:t>
            </a:r>
            <a:r>
              <a:rPr lang="de-DE" b="1" dirty="0" smtClean="0"/>
              <a:t>positive </a:t>
            </a:r>
            <a:r>
              <a:rPr lang="de-DE" b="1" dirty="0"/>
              <a:t>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76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into the simulation and comparison with measurement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AA6-9B0B-4338-824C-C5F64A0AF32D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24</a:t>
            </a:fld>
            <a:endParaRPr lang="en-US"/>
          </a:p>
        </p:txBody>
      </p:sp>
      <p:pic>
        <p:nvPicPr>
          <p:cNvPr id="6146" name="Picture 2" descr="https://www.mdpi.com/sensors/sensors-23-06886/article_deploy/html/images/sensors-23-06886-g012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" t="-10951" r="-111" b="10951"/>
          <a:stretch/>
        </p:blipFill>
        <p:spPr bwMode="auto">
          <a:xfrm>
            <a:off x="925975" y="1413041"/>
            <a:ext cx="10427825" cy="380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5975" y="5371789"/>
            <a:ext cx="9780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Implementation of determined charge carrier properties into Allpix2 </a:t>
            </a:r>
          </a:p>
          <a:p>
            <a:r>
              <a:rPr lang="de-DE" sz="2400" dirty="0" smtClean="0">
                <a:sym typeface="Wingdings" panose="05000000000000000000" pitchFamily="2" charset="2"/>
              </a:rPr>
              <a:t> Satisfactory agreement of energy and cluster size distribution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2184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words on silicon ...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0B8C-C912-4479-A91B-132A62198605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Timepix3 with a silicon sensor as Compton imager and polarimeter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731888" y="1825625"/>
            <a:ext cx="4236335" cy="4351338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Astrophysical gamma source emit in the energy range from 0.1 – 1 MeV </a:t>
            </a:r>
          </a:p>
          <a:p>
            <a:r>
              <a:rPr lang="de-DE" dirty="0" smtClean="0"/>
              <a:t>For polarimetry Compton scattering and subsequent photoabsorpion are needed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Silicon has better ration of Compton/Photo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Silicon has better spectroscopic 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478C-86CB-4FF7-8029-55BA5898A666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86" y="1825625"/>
            <a:ext cx="7013428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15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887E7-B3FA-A3E4-A7CD-E1B6DA308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7ADEE8-5F96-6AC6-2182-DBDC8F308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29" y="3765833"/>
            <a:ext cx="4613415" cy="28643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D5BA0-D1AF-855F-A9B9-402E017C7DC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633BDA4-7711-46FB-8321-6E706ADC7FC4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2DC27-21F2-D700-8FF6-F41ED0355BB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DAE13-BCB9-F663-00CC-3DF6F0909A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C0127056-97C9-3698-5959-17E90BA0D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39" y="1772031"/>
            <a:ext cx="5420427" cy="416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920919-0DF8-343C-7EDE-270A4B4EBE0B}"/>
              </a:ext>
            </a:extLst>
          </p:cNvPr>
          <p:cNvSpPr txBox="1"/>
          <p:nvPr/>
        </p:nvSpPr>
        <p:spPr>
          <a:xfrm>
            <a:off x="838198" y="1433030"/>
            <a:ext cx="540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u="sng" dirty="0"/>
              <a:t>120 GeV/c pion tracks accompanied by </a:t>
            </a:r>
            <a:r>
              <a:rPr lang="el-GR" sz="1800" u="sng" dirty="0"/>
              <a:t>δ</a:t>
            </a:r>
            <a:r>
              <a:rPr lang="de-DE" sz="1800" u="sng" dirty="0"/>
              <a:t>-rays:</a:t>
            </a:r>
            <a:endParaRPr lang="en-US" sz="18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373F6A-F8B8-F951-3283-9E5E7789077A}"/>
              </a:ext>
            </a:extLst>
          </p:cNvPr>
          <p:cNvSpPr txBox="1"/>
          <p:nvPr/>
        </p:nvSpPr>
        <p:spPr>
          <a:xfrm>
            <a:off x="6510869" y="1426651"/>
            <a:ext cx="5220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u="sng" dirty="0"/>
              <a:t>A cosmic µ measured in the Prague laboratory:</a:t>
            </a:r>
            <a:endParaRPr lang="en-US" sz="1800" u="sng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677BA1-7EB0-9D0B-625B-0A07BCD71B4A}"/>
              </a:ext>
            </a:extLst>
          </p:cNvPr>
          <p:cNvGrpSpPr/>
          <p:nvPr/>
        </p:nvGrpSpPr>
        <p:grpSpPr>
          <a:xfrm>
            <a:off x="838200" y="1879975"/>
            <a:ext cx="4902200" cy="2304454"/>
            <a:chOff x="822627" y="4456431"/>
            <a:chExt cx="4902200" cy="2304454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27CE311D-5481-7EE4-2CFB-318B1F2A7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162" y="4456431"/>
              <a:ext cx="2930665" cy="2304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D2086B8-71E8-2F99-9527-DC2F37C232FB}"/>
                </a:ext>
              </a:extLst>
            </p:cNvPr>
            <p:cNvSpPr txBox="1"/>
            <p:nvPr/>
          </p:nvSpPr>
          <p:spPr>
            <a:xfrm>
              <a:off x="822627" y="4671321"/>
              <a:ext cx="25215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z-resolution:</a:t>
              </a:r>
            </a:p>
            <a:p>
              <a:r>
                <a:rPr lang="el-GR" sz="2000" dirty="0"/>
                <a:t>σ</a:t>
              </a:r>
              <a:r>
                <a:rPr lang="de-DE" sz="2000" baseline="-25000" dirty="0"/>
                <a:t>z      </a:t>
              </a:r>
              <a:r>
                <a:rPr lang="de-DE" sz="2000" dirty="0"/>
                <a:t>  ~  30 µm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1F8C4-D707-BD20-7445-86A154A8DE6E}"/>
              </a:ext>
            </a:extLst>
          </p:cNvPr>
          <p:cNvSpPr/>
          <p:nvPr/>
        </p:nvSpPr>
        <p:spPr>
          <a:xfrm>
            <a:off x="6510869" y="5948180"/>
            <a:ext cx="49639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tx1"/>
              </a:buClr>
              <a:buSzPct val="100000"/>
            </a:pPr>
            <a:r>
              <a:rPr lang="en-US" altLang="en-US" sz="1400" dirty="0">
                <a:latin typeface="Source Sans Pro"/>
              </a:rPr>
              <a:t>Bergmann et al. Eur. Phys. J. C (2017) 77: 421. </a:t>
            </a:r>
            <a:r>
              <a:rPr lang="en-US" altLang="en-US" sz="1400" dirty="0">
                <a:solidFill>
                  <a:srgbClr val="333333"/>
                </a:solidFill>
                <a:latin typeface="Source Sans Pro"/>
                <a:hlinkClick r:id="rId6"/>
              </a:rPr>
              <a:t>https://doi.org/10.1140/epjc/s10052-017-4993-4</a:t>
            </a:r>
            <a:endParaRPr lang="de-DE" sz="1400" dirty="0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68E35803-D0AD-D4C1-47D4-CD70AC42F028}"/>
              </a:ext>
            </a:extLst>
          </p:cNvPr>
          <p:cNvSpPr txBox="1">
            <a:spLocks/>
          </p:cNvSpPr>
          <p:nvPr/>
        </p:nvSpPr>
        <p:spPr>
          <a:xfrm>
            <a:off x="812801" y="219076"/>
            <a:ext cx="10662023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/>
              <a:t>Test </a:t>
            </a:r>
            <a:r>
              <a:rPr lang="de-DE" sz="2400" b="1" dirty="0" smtClean="0"/>
              <a:t>measurements: </a:t>
            </a:r>
            <a:r>
              <a:rPr lang="de-DE" sz="1600" b="1" dirty="0"/>
              <a:t/>
            </a:r>
            <a:br>
              <a:rPr lang="de-DE" sz="1600" b="1" dirty="0"/>
            </a:br>
            <a:r>
              <a:rPr lang="de-DE" b="1" dirty="0"/>
              <a:t>3D track reconstruction </a:t>
            </a:r>
            <a:r>
              <a:rPr lang="de-DE" b="1" dirty="0" smtClean="0"/>
              <a:t>in </a:t>
            </a:r>
            <a:r>
              <a:rPr lang="de-DE" b="1" dirty="0" smtClean="0"/>
              <a:t>silicon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150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773D0A-795D-7811-F0D4-A61F9B750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CA155CE-B395-8B71-7002-71DDEDDF9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Timepix3 Compton </a:t>
            </a:r>
            <a:r>
              <a:rPr lang="de-DE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polarimeter</a:t>
            </a:r>
            <a:r>
              <a:rPr lang="de-D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de-DE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74312EE-D52B-AF7E-B628-5ABF09A61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21829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Differential </a:t>
            </a:r>
            <a:r>
              <a:rPr lang="de-DE" sz="2400" dirty="0" err="1"/>
              <a:t>cross</a:t>
            </a:r>
            <a:r>
              <a:rPr lang="de-DE" sz="2400" dirty="0"/>
              <a:t> </a:t>
            </a:r>
            <a:r>
              <a:rPr lang="de-DE" sz="2400" dirty="0" err="1"/>
              <a:t>section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Compton </a:t>
            </a:r>
            <a:r>
              <a:rPr lang="de-DE" sz="2400" dirty="0" err="1"/>
              <a:t>scattering</a:t>
            </a:r>
            <a:r>
              <a:rPr lang="de-DE" sz="2400" dirty="0"/>
              <a:t> off an </a:t>
            </a:r>
            <a:r>
              <a:rPr lang="de-DE" sz="2400" dirty="0" err="1"/>
              <a:t>electron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described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Klein-</a:t>
            </a:r>
            <a:r>
              <a:rPr lang="de-DE" sz="2400" dirty="0" err="1"/>
              <a:t>Nishina</a:t>
            </a:r>
            <a:r>
              <a:rPr lang="de-DE" sz="2400" dirty="0"/>
              <a:t> </a:t>
            </a:r>
            <a:r>
              <a:rPr lang="de-DE" sz="2400" dirty="0" err="1"/>
              <a:t>formula</a:t>
            </a:r>
            <a:r>
              <a:rPr lang="de-DE" sz="2400" dirty="0"/>
              <a:t>:</a:t>
            </a: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691E9-D5FE-67F7-1E7B-C15EBCF04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1912-B502-41FD-A2F0-0027AD902046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63E70-E2D5-C9A3-0C2A-E54E52575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E7C74-993E-B893-7594-B1A3D0D64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28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B24918-5F2D-4BA9-7A7C-2C04EB10AD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26" b="10878"/>
          <a:stretch/>
        </p:blipFill>
        <p:spPr>
          <a:xfrm>
            <a:off x="838200" y="2982005"/>
            <a:ext cx="5677480" cy="89398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7318767-5D55-7227-0086-F342FA8BC3E9}"/>
              </a:ext>
            </a:extLst>
          </p:cNvPr>
          <p:cNvGrpSpPr/>
          <p:nvPr/>
        </p:nvGrpSpPr>
        <p:grpSpPr>
          <a:xfrm>
            <a:off x="6760029" y="1654434"/>
            <a:ext cx="4998224" cy="4443119"/>
            <a:chOff x="6760029" y="1855107"/>
            <a:chExt cx="4998224" cy="444311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7C9E43-056E-4BC0-8170-693DC92EB8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0029" y="2146981"/>
              <a:ext cx="4998224" cy="415124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3C22AC-CCD7-C9DC-B7AB-1D7DC0A95C3B}"/>
                </a:ext>
              </a:extLst>
            </p:cNvPr>
            <p:cNvSpPr txBox="1"/>
            <p:nvPr/>
          </p:nvSpPr>
          <p:spPr>
            <a:xfrm>
              <a:off x="7259092" y="1855107"/>
              <a:ext cx="40947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/>
                <a:t>Detected</a:t>
              </a:r>
              <a:r>
                <a:rPr lang="de-DE" sz="2400" dirty="0"/>
                <a:t> Compton-</a:t>
              </a:r>
              <a:r>
                <a:rPr lang="de-DE" sz="2400" dirty="0" err="1"/>
                <a:t>scatter</a:t>
              </a:r>
              <a:r>
                <a:rPr lang="de-DE" sz="2400" dirty="0"/>
                <a:t> pair</a:t>
              </a:r>
              <a:endParaRPr lang="en-US" sz="2400" dirty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41C1DED3-6517-F439-4D39-735BC8504294}"/>
              </a:ext>
            </a:extLst>
          </p:cNvPr>
          <p:cNvSpPr/>
          <p:nvPr/>
        </p:nvSpPr>
        <p:spPr>
          <a:xfrm>
            <a:off x="5347897" y="3143136"/>
            <a:ext cx="976703" cy="57172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FD97D2-14FB-2F70-7A97-960968644687}"/>
              </a:ext>
            </a:extLst>
          </p:cNvPr>
          <p:cNvSpPr txBox="1"/>
          <p:nvPr/>
        </p:nvSpPr>
        <p:spPr>
          <a:xfrm>
            <a:off x="838200" y="3904101"/>
            <a:ext cx="5812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Ф</a:t>
            </a:r>
            <a:r>
              <a:rPr lang="en-US" dirty="0">
                <a:solidFill>
                  <a:srgbClr val="C00000"/>
                </a:solidFill>
              </a:rPr>
              <a:t> is the angle between the electric field vector of the incoming photon and the scattering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FECD099-2C17-4F78-CF62-A710614BD2A6}"/>
                  </a:ext>
                </a:extLst>
              </p:cNvPr>
              <p:cNvSpPr txBox="1"/>
              <p:nvPr/>
            </p:nvSpPr>
            <p:spPr>
              <a:xfrm>
                <a:off x="8153400" y="5820554"/>
                <a:ext cx="15978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az-Cyrl-AZ" sz="2400" i="1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m:t>Ф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az-Cyrl-AZ" sz="2400" i="1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m:t>Ф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5947BE1-BA7C-CDB4-D81A-AEC392BF8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820554"/>
                <a:ext cx="1597810" cy="369332"/>
              </a:xfrm>
              <a:prstGeom prst="rect">
                <a:avLst/>
              </a:prstGeom>
              <a:blipFill>
                <a:blip r:embed="rId5"/>
                <a:stretch>
                  <a:fillRect l="-6489" r="-1145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E3A1DF1-13CA-66AB-9A18-4C584C70CF8B}"/>
                  </a:ext>
                </a:extLst>
              </p:cNvPr>
              <p:cNvSpPr txBox="1"/>
              <p:nvPr/>
            </p:nvSpPr>
            <p:spPr>
              <a:xfrm>
                <a:off x="838200" y="4646382"/>
                <a:ext cx="44264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e>
                        <m:sup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az-Cyrl-AZ" sz="2800" i="1" dirty="0">
                                  <a:cs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E3A1DF1-13CA-66AB-9A18-4C584C70C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46382"/>
                <a:ext cx="442640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4EC3EEB-6DD9-2045-0627-4FFBF5075B0D}"/>
                  </a:ext>
                </a:extLst>
              </p:cNvPr>
              <p:cNvSpPr txBox="1"/>
              <p:nvPr/>
            </p:nvSpPr>
            <p:spPr>
              <a:xfrm>
                <a:off x="914378" y="5093492"/>
                <a:ext cx="4165628" cy="6138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→ </m:t>
                    </m:r>
                    <m:r>
                      <a:rPr 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r>
                  <a:rPr lang="en-US" sz="2800" dirty="0"/>
                  <a:t>    (modulation)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970348-7396-FC33-E44F-AA42A0593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78" y="5093492"/>
                <a:ext cx="4165628" cy="613886"/>
              </a:xfrm>
              <a:prstGeom prst="rect">
                <a:avLst/>
              </a:prstGeom>
              <a:blipFill>
                <a:blip r:embed="rId7"/>
                <a:stretch>
                  <a:fillRect t="-2000" r="-3807" b="-2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37D743E-2D55-A2CD-613F-69C4EEBDDA0A}"/>
                  </a:ext>
                </a:extLst>
              </p:cNvPr>
              <p:cNvSpPr txBox="1"/>
              <p:nvPr/>
            </p:nvSpPr>
            <p:spPr>
              <a:xfrm>
                <a:off x="914378" y="5732187"/>
                <a:ext cx="5605637" cy="627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2800" b="0" dirty="0">
                    <a:ea typeface="Cambria Math" panose="02040503050406030204" pitchFamily="18" charset="0"/>
                  </a:rPr>
                  <a:t>Degree </a:t>
                </a:r>
                <a:r>
                  <a:rPr lang="de-DE" sz="2800" b="0" dirty="0" err="1">
                    <a:ea typeface="Cambria Math" panose="02040503050406030204" pitchFamily="18" charset="0"/>
                  </a:rPr>
                  <a:t>of</a:t>
                </a:r>
                <a:r>
                  <a:rPr lang="de-DE" sz="2800" b="0" dirty="0">
                    <a:ea typeface="Cambria Math" panose="02040503050406030204" pitchFamily="18" charset="0"/>
                  </a:rPr>
                  <a:t> </a:t>
                </a:r>
                <a:r>
                  <a:rPr lang="de-DE" sz="2800" dirty="0">
                    <a:ea typeface="Cambria Math" panose="02040503050406030204" pitchFamily="18" charset="0"/>
                  </a:rPr>
                  <a:t>linear </a:t>
                </a:r>
                <a:r>
                  <a:rPr lang="de-DE" sz="2800" dirty="0" err="1">
                    <a:ea typeface="Cambria Math" panose="02040503050406030204" pitchFamily="18" charset="0"/>
                  </a:rPr>
                  <a:t>polarization</a:t>
                </a:r>
                <a:r>
                  <a:rPr lang="de-DE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sSub>
                          <m:sSubPr>
                            <m:ctrlPr>
                              <a:rPr 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de-DE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100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8870591-D696-C722-F633-EFE2AD7C2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78" y="5732187"/>
                <a:ext cx="5605637" cy="627351"/>
              </a:xfrm>
              <a:prstGeom prst="rect">
                <a:avLst/>
              </a:prstGeom>
              <a:blipFill>
                <a:blip r:embed="rId8"/>
                <a:stretch>
                  <a:fillRect l="-3913" t="-7767" b="-12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72C23C0-69DE-3555-8AC3-7206C5917CAC}"/>
              </a:ext>
            </a:extLst>
          </p:cNvPr>
          <p:cNvSpPr txBox="1"/>
          <p:nvPr/>
        </p:nvSpPr>
        <p:spPr>
          <a:xfrm>
            <a:off x="827820" y="-15661"/>
            <a:ext cx="9971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T. Michel, J. Durst, J. </a:t>
            </a:r>
            <a:r>
              <a:rPr lang="en-US" sz="1400" dirty="0" err="1"/>
              <a:t>Jakubek</a:t>
            </a:r>
            <a:r>
              <a:rPr lang="en-US" sz="1400" dirty="0"/>
              <a:t>, “X-ray polarimetry by means of Compton scattering in the sensor of a hybrid photon counting pixel detector,” NIMA 603, Issue 3, pp 384-392 (2009) </a:t>
            </a:r>
            <a:r>
              <a:rPr lang="en-US" sz="1400" dirty="0">
                <a:hlinkClick r:id="rId9"/>
              </a:rPr>
              <a:t>https://doi.org/10.1016/j.nima.2009.02.032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43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FBDD0-44CB-185A-97A6-28E63E3E1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Zástupný obsah 15" descr="Obsah obrázku text&#10;&#10;Popis byl vytvořen automaticky">
            <a:extLst>
              <a:ext uri="{FF2B5EF4-FFF2-40B4-BE49-F238E27FC236}">
                <a16:creationId xmlns:a16="http://schemas.microsoft.com/office/drawing/2014/main" id="{E853A3B5-6251-FCA9-D72A-D373FACB61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8" y="869321"/>
            <a:ext cx="5307153" cy="4907556"/>
          </a:xfrm>
        </p:spPr>
      </p:pic>
      <p:sp>
        <p:nvSpPr>
          <p:cNvPr id="17" name="Zástupný symbol pro datum 16">
            <a:extLst>
              <a:ext uri="{FF2B5EF4-FFF2-40B4-BE49-F238E27FC236}">
                <a16:creationId xmlns:a16="http://schemas.microsoft.com/office/drawing/2014/main" id="{B5768591-5918-61B6-E389-6F77933D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44D2-193C-4C6B-B640-F88AF772DA75}" type="datetime1">
              <a:rPr lang="en-US" smtClean="0"/>
              <a:t>6/20/2024</a:t>
            </a:fld>
            <a:endParaRPr lang="cs-CZ" dirty="0"/>
          </a:p>
        </p:txBody>
      </p:sp>
      <p:sp>
        <p:nvSpPr>
          <p:cNvPr id="18" name="Zástupný symbol pro číslo snímku 17">
            <a:extLst>
              <a:ext uri="{FF2B5EF4-FFF2-40B4-BE49-F238E27FC236}">
                <a16:creationId xmlns:a16="http://schemas.microsoft.com/office/drawing/2014/main" id="{3930996F-DFCC-7E02-708B-E2AD33A54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1471-E371-4981-91A6-F13F75886B10}" type="slidenum">
              <a:rPr lang="cs-CZ" smtClean="0"/>
              <a:t>29</a:t>
            </a:fld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53B70FE-0156-29FF-E57D-FF424CB2E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364" y="4594306"/>
            <a:ext cx="1114287" cy="688440"/>
          </a:xfrm>
        </p:spPr>
        <p:txBody>
          <a:bodyPr>
            <a:normAutofit/>
          </a:bodyPr>
          <a:lstStyle/>
          <a:p>
            <a:r>
              <a:rPr lang="de-DE" sz="2000" dirty="0"/>
              <a:t>U=</a:t>
            </a:r>
            <a:r>
              <a:rPr lang="cs-CZ" sz="2000" dirty="0"/>
              <a:t>75 kV</a:t>
            </a:r>
            <a:r>
              <a:rPr lang="de-DE" sz="2000" dirty="0"/>
              <a:t> I=</a:t>
            </a:r>
            <a:r>
              <a:rPr lang="cs-CZ" sz="2000" dirty="0"/>
              <a:t>60 </a:t>
            </a:r>
            <a:r>
              <a:rPr lang="cs-CZ" sz="2000" dirty="0">
                <a:sym typeface="Symbol" panose="05050102010706020507" pitchFamily="18" charset="2"/>
              </a:rPr>
              <a:t>A</a:t>
            </a:r>
            <a:endParaRPr lang="cs-CZ" sz="2000" dirty="0"/>
          </a:p>
        </p:txBody>
      </p:sp>
      <p:pic>
        <p:nvPicPr>
          <p:cNvPr id="8" name="Obrázek 2">
            <a:extLst>
              <a:ext uri="{FF2B5EF4-FFF2-40B4-BE49-F238E27FC236}">
                <a16:creationId xmlns:a16="http://schemas.microsoft.com/office/drawing/2014/main" id="{9AF8AB47-EC8F-9D87-B5DB-1E679DDAA4F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7" t="5916" r="9607"/>
          <a:stretch/>
        </p:blipFill>
        <p:spPr>
          <a:xfrm>
            <a:off x="6332360" y="294090"/>
            <a:ext cx="5741107" cy="4006777"/>
          </a:xfrm>
          <a:prstGeom prst="rect">
            <a:avLst/>
          </a:prstGeom>
        </p:spPr>
      </p:pic>
      <p:pic>
        <p:nvPicPr>
          <p:cNvPr id="9" name="Obrázek 6" descr="Obsah obrázku vsedě, hodiny&#10;&#10;Popis byl vytvořen automaticky">
            <a:extLst>
              <a:ext uri="{FF2B5EF4-FFF2-40B4-BE49-F238E27FC236}">
                <a16:creationId xmlns:a16="http://schemas.microsoft.com/office/drawing/2014/main" id="{8F376179-36B7-14B9-94BA-3575F51D6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638" y="4328377"/>
            <a:ext cx="2738526" cy="22355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82114A9-42A8-0686-6702-CFC33B3C0269}"/>
              </a:ext>
            </a:extLst>
          </p:cNvPr>
          <p:cNvSpPr/>
          <p:nvPr/>
        </p:nvSpPr>
        <p:spPr>
          <a:xfrm>
            <a:off x="9016076" y="5156021"/>
            <a:ext cx="305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Detector was rotated around target-detector line </a:t>
            </a:r>
            <a:r>
              <a:rPr lang="de-DE" dirty="0"/>
              <a:t>to show that the</a:t>
            </a:r>
            <a:r>
              <a:rPr lang="cs-CZ" dirty="0"/>
              <a:t> cosine-squared curve is fixed in laboratory frame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5B47F0-4D49-16C6-0F58-B880C3DEC90E}"/>
              </a:ext>
            </a:extLst>
          </p:cNvPr>
          <p:cNvSpPr txBox="1"/>
          <p:nvPr/>
        </p:nvSpPr>
        <p:spPr>
          <a:xfrm>
            <a:off x="3688080" y="1057206"/>
            <a:ext cx="2407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Timepix3 with a 1 mm thick silicon sensor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764C719-65C9-A938-59DC-605CC0954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143" y="273156"/>
            <a:ext cx="5860352" cy="690082"/>
          </a:xfrm>
        </p:spPr>
        <p:txBody>
          <a:bodyPr>
            <a:normAutofit fontScale="90000"/>
          </a:bodyPr>
          <a:lstStyle/>
          <a:p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Timepix3 Compton polarimeter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BF6D1C-BFEB-F7F3-F361-BC26F8FA9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4F7D0A-580A-6431-4B7D-91DED87938F8}"/>
                  </a:ext>
                </a:extLst>
              </p:cNvPr>
              <p:cNvSpPr txBox="1"/>
              <p:nvPr/>
            </p:nvSpPr>
            <p:spPr>
              <a:xfrm>
                <a:off x="9269821" y="4389909"/>
                <a:ext cx="2239587" cy="430887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  <m:r>
                      <a:rPr lang="de-DE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=80%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4B2052E-B6EC-4C7D-779D-9898AC84F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9821" y="4389909"/>
                <a:ext cx="2239587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3BF95B-1992-D700-2E9E-4B81D3AB3406}"/>
                  </a:ext>
                </a:extLst>
              </p:cNvPr>
              <p:cNvSpPr txBox="1"/>
              <p:nvPr/>
            </p:nvSpPr>
            <p:spPr>
              <a:xfrm>
                <a:off x="6332360" y="-19363"/>
                <a:ext cx="44264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e>
                        <m:sup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az-Cyrl-AZ" sz="2800" i="1" dirty="0">
                                  <a:cs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3BF95B-1992-D700-2E9E-4B81D3AB34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2360" y="-19363"/>
                <a:ext cx="4426405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270933" y="548732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222222"/>
                </a:solidFill>
                <a:latin typeface="helvetica neue"/>
              </a:rPr>
              <a:t>B. Bergmann </a:t>
            </a:r>
            <a:r>
              <a:rPr lang="en-US" sz="1400" i="1" dirty="0" smtClean="0">
                <a:solidFill>
                  <a:srgbClr val="222222"/>
                </a:solidFill>
                <a:latin typeface="helvetica neue"/>
              </a:rPr>
              <a:t>et al.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</a:rPr>
              <a:t> “Results 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and Perspectives of </a:t>
            </a:r>
            <a:r>
              <a:rPr lang="en-US" sz="1400" dirty="0" err="1">
                <a:solidFill>
                  <a:srgbClr val="222222"/>
                </a:solidFill>
                <a:latin typeface="helvetica neue"/>
              </a:rPr>
              <a:t>Timepix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 Detectors in Space—From Radiation Monitoring in Low Earth Orbit to </a:t>
            </a:r>
            <a:r>
              <a:rPr lang="en-US" sz="1400" dirty="0" err="1">
                <a:solidFill>
                  <a:srgbClr val="222222"/>
                </a:solidFill>
                <a:latin typeface="helvetica neue"/>
              </a:rPr>
              <a:t>Astroparticle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 Physics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</a:rPr>
              <a:t>.”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 </a:t>
            </a:r>
            <a:r>
              <a:rPr lang="en-US" sz="1400" i="1" dirty="0">
                <a:solidFill>
                  <a:srgbClr val="222222"/>
                </a:solidFill>
                <a:latin typeface="helvetica neue"/>
              </a:rPr>
              <a:t>Instruments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 </a:t>
            </a:r>
            <a:r>
              <a:rPr lang="en-US" sz="1400" b="1" dirty="0">
                <a:solidFill>
                  <a:srgbClr val="222222"/>
                </a:solidFill>
                <a:latin typeface="helvetica neue"/>
              </a:rPr>
              <a:t>2024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, </a:t>
            </a:r>
            <a:r>
              <a:rPr lang="en-US" sz="1400" i="1" dirty="0">
                <a:solidFill>
                  <a:srgbClr val="222222"/>
                </a:solidFill>
                <a:latin typeface="helvetica neue"/>
              </a:rPr>
              <a:t>8</a:t>
            </a:r>
            <a:r>
              <a:rPr lang="en-US" sz="1400" dirty="0">
                <a:solidFill>
                  <a:srgbClr val="222222"/>
                </a:solidFill>
                <a:latin typeface="helvetica neue"/>
              </a:rPr>
              <a:t>, 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</a:rPr>
              <a:t>17. 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  <a:hlinkClick r:id="rId9"/>
              </a:rPr>
              <a:t>https</a:t>
            </a:r>
            <a:r>
              <a:rPr lang="en-US" sz="1400" dirty="0">
                <a:solidFill>
                  <a:srgbClr val="222222"/>
                </a:solidFill>
                <a:latin typeface="helvetica neue"/>
                <a:hlinkClick r:id="rId9"/>
              </a:rPr>
              <a:t>://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  <a:hlinkClick r:id="rId9"/>
              </a:rPr>
              <a:t>doi.org/10.3390/instruments8010017</a:t>
            </a:r>
            <a:r>
              <a:rPr lang="en-US" sz="1400" dirty="0" smtClean="0">
                <a:solidFill>
                  <a:srgbClr val="222222"/>
                </a:solidFill>
                <a:latin typeface="helvetica neue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31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076"/>
            <a:ext cx="10515600" cy="1000125"/>
          </a:xfrm>
        </p:spPr>
        <p:txBody>
          <a:bodyPr>
            <a:normAutofit/>
          </a:bodyPr>
          <a:lstStyle/>
          <a:p>
            <a:r>
              <a:rPr lang="cs-CZ" sz="6000" b="1" dirty="0" smtClean="0"/>
              <a:t>Timepix</a:t>
            </a:r>
            <a:r>
              <a:rPr lang="de-DE" sz="6000" b="1" dirty="0" smtClean="0"/>
              <a:t>3 </a:t>
            </a:r>
            <a:r>
              <a:rPr lang="de-DE" sz="6000" b="1" dirty="0"/>
              <a:t>and </a:t>
            </a:r>
            <a:r>
              <a:rPr lang="de-DE" sz="6000" b="1" dirty="0" smtClean="0"/>
              <a:t>Timepix4</a:t>
            </a:r>
            <a:endParaRPr lang="en-US" sz="6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ECCEDEC-CEA6-4030-A421-765C37BEEF3D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0682" y="2289199"/>
            <a:ext cx="6087954" cy="215443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cs-CZ" sz="2400" b="1" kern="0" dirty="0"/>
              <a:t>Timepix3:</a:t>
            </a:r>
            <a:endParaRPr lang="cs-CZ" b="1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256 x 256 pixels with 55 µm pitch (1.98 cm</a:t>
            </a:r>
            <a:r>
              <a:rPr lang="en-US" sz="2200" baseline="30000" dirty="0"/>
              <a:t>2</a:t>
            </a:r>
            <a:r>
              <a:rPr lang="en-US" sz="2200" dirty="0" smtClean="0"/>
              <a:t>)</a:t>
            </a:r>
            <a:endParaRPr lang="de-DE" sz="220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 smtClean="0"/>
              <a:t>Data</a:t>
            </a:r>
            <a:r>
              <a:rPr lang="de-DE" sz="2200" kern="0" dirty="0"/>
              <a:t>-</a:t>
            </a:r>
            <a:r>
              <a:rPr lang="cs-CZ" sz="2200" kern="0" dirty="0"/>
              <a:t>driven readout (Max. count rate 40 Mpix/s)</a:t>
            </a:r>
            <a:r>
              <a:rPr lang="de-DE" sz="2200" kern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kern="0" dirty="0"/>
              <a:t>Per-pixel dead time of 475 ns</a:t>
            </a:r>
            <a:r>
              <a:rPr lang="cs-CZ" sz="2200" kern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/>
              <a:t>Measurement of </a:t>
            </a:r>
            <a:r>
              <a:rPr lang="cs-CZ" sz="2200" b="1" kern="0" dirty="0"/>
              <a:t>energy and time</a:t>
            </a:r>
            <a:r>
              <a:rPr lang="de-DE" sz="2200" b="1" kern="0" dirty="0"/>
              <a:t> </a:t>
            </a:r>
            <a:r>
              <a:rPr lang="cs-CZ" sz="2200" kern="0" dirty="0"/>
              <a:t>(Δt = 1.56 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/>
              <a:t>Minimal detectable energy per pixel </a:t>
            </a:r>
            <a:r>
              <a:rPr lang="de-DE" sz="2200" kern="0" dirty="0"/>
              <a:t>2.4-3.5 </a:t>
            </a:r>
            <a:r>
              <a:rPr lang="cs-CZ" sz="2200" kern="0" dirty="0"/>
              <a:t>keV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3A166ED-A8E5-409F-AA28-35EE0E09E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430860"/>
            <a:ext cx="6381209" cy="920157"/>
          </a:xfrm>
        </p:spPr>
        <p:txBody>
          <a:bodyPr>
            <a:normAutofit/>
          </a:bodyPr>
          <a:lstStyle/>
          <a:p>
            <a:pPr marL="228600" lvl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de-DE" sz="2200" dirty="0" smtClean="0"/>
              <a:t>S</a:t>
            </a:r>
            <a:r>
              <a:rPr lang="cs-CZ" sz="2200" dirty="0"/>
              <a:t>ensor layer</a:t>
            </a:r>
            <a:r>
              <a:rPr lang="de-DE" sz="2200" dirty="0"/>
              <a:t> (</a:t>
            </a:r>
            <a:r>
              <a:rPr lang="de-DE" sz="2200" dirty="0" smtClean="0"/>
              <a:t>Silicon</a:t>
            </a:r>
            <a:r>
              <a:rPr lang="de-DE" sz="2200" b="1" dirty="0" smtClean="0"/>
              <a:t>, </a:t>
            </a:r>
            <a:r>
              <a:rPr lang="de-DE" sz="2200" b="1" dirty="0"/>
              <a:t>GaAs, CdTe</a:t>
            </a:r>
            <a:r>
              <a:rPr lang="de-DE" sz="2200" dirty="0"/>
              <a:t>, ...)</a:t>
            </a:r>
            <a:r>
              <a:rPr lang="cs-CZ" sz="2200" dirty="0"/>
              <a:t> flip-chip bump bonded to the ASIC </a:t>
            </a:r>
            <a:endParaRPr lang="en-US" sz="2200" dirty="0"/>
          </a:p>
        </p:txBody>
      </p:sp>
      <p:grpSp>
        <p:nvGrpSpPr>
          <p:cNvPr id="8" name="Group 7"/>
          <p:cNvGrpSpPr/>
          <p:nvPr/>
        </p:nvGrpSpPr>
        <p:grpSpPr>
          <a:xfrm>
            <a:off x="7529618" y="3520675"/>
            <a:ext cx="4134391" cy="2685536"/>
            <a:chOff x="7160686" y="2998980"/>
            <a:chExt cx="4134391" cy="2685536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0" t="4085" r="5498" b="19654"/>
            <a:stretch/>
          </p:blipFill>
          <p:spPr bwMode="auto">
            <a:xfrm>
              <a:off x="7160686" y="2998980"/>
              <a:ext cx="4134391" cy="2584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8153400" y="5376739"/>
              <a:ext cx="2022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Timepix3 with chipboard.</a:t>
              </a:r>
              <a:endParaRPr lang="en-US" sz="1400" dirty="0"/>
            </a:p>
          </p:txBody>
        </p:sp>
      </p:grpSp>
      <p:pic>
        <p:nvPicPr>
          <p:cNvPr id="13" name="Zástupný symbol pro obsah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78110" y="1016667"/>
            <a:ext cx="4437406" cy="23543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0682" y="4569186"/>
            <a:ext cx="64187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2400" b="1" kern="0" dirty="0" smtClean="0"/>
              <a:t>Timepix</a:t>
            </a:r>
            <a:r>
              <a:rPr lang="de-DE" sz="2400" b="1" kern="0" dirty="0" smtClean="0"/>
              <a:t>4</a:t>
            </a:r>
            <a:r>
              <a:rPr lang="cs-CZ" sz="2400" b="1" kern="0" dirty="0" smtClean="0"/>
              <a:t>:</a:t>
            </a:r>
            <a:endParaRPr lang="cs-CZ" b="1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512 </a:t>
            </a:r>
            <a:r>
              <a:rPr lang="en-US" sz="2200" dirty="0"/>
              <a:t>x </a:t>
            </a:r>
            <a:r>
              <a:rPr lang="en-US" sz="2200" dirty="0" smtClean="0"/>
              <a:t>448 </a:t>
            </a:r>
            <a:r>
              <a:rPr lang="en-US" sz="2200" dirty="0"/>
              <a:t>pixels with 55 µm pitch </a:t>
            </a:r>
            <a:endParaRPr lang="de-DE" sz="220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 smtClean="0"/>
              <a:t>Data</a:t>
            </a:r>
            <a:r>
              <a:rPr lang="de-DE" sz="2200" kern="0" dirty="0"/>
              <a:t>-</a:t>
            </a:r>
            <a:r>
              <a:rPr lang="cs-CZ" sz="2200" kern="0" dirty="0"/>
              <a:t>driven readout (Max. count rate </a:t>
            </a:r>
            <a:r>
              <a:rPr lang="de-DE" sz="2200" kern="0" dirty="0" smtClean="0"/>
              <a:t>6</a:t>
            </a:r>
            <a:r>
              <a:rPr lang="cs-CZ" sz="2200" kern="0" dirty="0" smtClean="0"/>
              <a:t>40 </a:t>
            </a:r>
            <a:r>
              <a:rPr lang="cs-CZ" sz="2200" kern="0" dirty="0"/>
              <a:t>Mpix/s)</a:t>
            </a:r>
            <a:r>
              <a:rPr lang="de-DE" sz="2200" kern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 smtClean="0"/>
              <a:t>Measurement </a:t>
            </a:r>
            <a:r>
              <a:rPr lang="cs-CZ" sz="2200" kern="0" dirty="0"/>
              <a:t>of </a:t>
            </a:r>
            <a:r>
              <a:rPr lang="cs-CZ" sz="2200" b="1" kern="0" dirty="0"/>
              <a:t>energy and time</a:t>
            </a:r>
            <a:r>
              <a:rPr lang="de-DE" sz="2200" b="1" kern="0" dirty="0"/>
              <a:t> </a:t>
            </a:r>
            <a:r>
              <a:rPr lang="cs-CZ" sz="2200" kern="0" dirty="0"/>
              <a:t>(Δt = </a:t>
            </a:r>
            <a:r>
              <a:rPr lang="de-DE" sz="2200" kern="0" dirty="0" smtClean="0"/>
              <a:t>200</a:t>
            </a:r>
            <a:r>
              <a:rPr lang="cs-CZ" sz="2200" kern="0" dirty="0" smtClean="0"/>
              <a:t> </a:t>
            </a:r>
            <a:r>
              <a:rPr lang="de-DE" sz="2200" kern="0" dirty="0" smtClean="0"/>
              <a:t>p</a:t>
            </a:r>
            <a:r>
              <a:rPr lang="cs-CZ" sz="2200" kern="0" dirty="0" smtClean="0"/>
              <a:t>s)</a:t>
            </a:r>
            <a:endParaRPr lang="cs-CZ" sz="22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200" kern="0" dirty="0"/>
              <a:t>Minimal detectable energy per </a:t>
            </a:r>
            <a:r>
              <a:rPr lang="cs-CZ" sz="2200" kern="0" dirty="0" smtClean="0"/>
              <a:t>pixel</a:t>
            </a:r>
            <a:r>
              <a:rPr lang="de-DE" sz="2200" kern="0" dirty="0" smtClean="0"/>
              <a:t> ~2 keV (?)</a:t>
            </a:r>
            <a:endParaRPr lang="cs-CZ" sz="2200" kern="0" dirty="0"/>
          </a:p>
        </p:txBody>
      </p:sp>
    </p:spTree>
    <p:extLst>
      <p:ext uri="{BB962C8B-B14F-4D97-AF65-F5344CB8AC3E}">
        <p14:creationId xmlns:p14="http://schemas.microsoft.com/office/powerpoint/2010/main" val="3610746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2255F-76EB-8BBA-A11C-68468F6C6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A53FBD-4370-9F76-5D83-758F5939D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Timepix3 Compton </a:t>
            </a:r>
            <a:r>
              <a:rPr lang="de-DE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polarimeter</a:t>
            </a:r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r>
              <a:rPr lang="de-DE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de-DE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merit</a:t>
            </a:r>
            <a:r>
              <a:rPr lang="de-DE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MDP</a:t>
            </a:r>
            <a:r>
              <a:rPr lang="de-DE" sz="60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99%</a:t>
            </a:r>
            <a:endParaRPr lang="en-US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4C0F40C-3A75-7133-9B5D-A7D1EAF717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de-DE" dirty="0"/>
                  <a:t>Minimum </a:t>
                </a:r>
                <a:r>
                  <a:rPr lang="de-DE" dirty="0" err="1"/>
                  <a:t>detectable</a:t>
                </a:r>
                <a:r>
                  <a:rPr lang="de-DE" dirty="0"/>
                  <a:t> </a:t>
                </a:r>
                <a:r>
                  <a:rPr lang="de-DE" dirty="0" err="1"/>
                  <a:t>polarization</a:t>
                </a:r>
                <a:r>
                  <a:rPr lang="de-DE" dirty="0"/>
                  <a:t> at 99% </a:t>
                </a:r>
                <a:r>
                  <a:rPr lang="de-DE" dirty="0" err="1"/>
                  <a:t>confidence</a:t>
                </a:r>
                <a:r>
                  <a:rPr lang="de-DE" dirty="0"/>
                  <a:t> MDP</a:t>
                </a:r>
                <a:r>
                  <a:rPr lang="de-DE" baseline="-25000" dirty="0"/>
                  <a:t>99%</a:t>
                </a:r>
                <a:r>
                  <a:rPr lang="de-DE" dirty="0"/>
                  <a:t> </a:t>
                </a:r>
                <a:r>
                  <a:rPr lang="de-DE" dirty="0" err="1"/>
                  <a:t>can</a:t>
                </a:r>
                <a:r>
                  <a:rPr lang="de-DE" dirty="0"/>
                  <a:t> </a:t>
                </a:r>
                <a:r>
                  <a:rPr lang="de-DE" dirty="0" err="1"/>
                  <a:t>be</a:t>
                </a:r>
                <a:r>
                  <a:rPr lang="de-DE" dirty="0"/>
                  <a:t> </a:t>
                </a:r>
                <a:r>
                  <a:rPr lang="de-DE" dirty="0" err="1"/>
                  <a:t>described</a:t>
                </a:r>
                <a:r>
                  <a:rPr lang="de-DE" dirty="0"/>
                  <a:t> </a:t>
                </a:r>
                <a:r>
                  <a:rPr lang="de-DE" dirty="0" err="1"/>
                  <a:t>by</a:t>
                </a:r>
                <a:r>
                  <a:rPr lang="de-DE" dirty="0"/>
                  <a:t> (</a:t>
                </a:r>
                <a:r>
                  <a:rPr lang="de-DE" dirty="0" err="1"/>
                  <a:t>background</a:t>
                </a:r>
                <a:r>
                  <a:rPr lang="de-DE" dirty="0"/>
                  <a:t> </a:t>
                </a:r>
                <a:r>
                  <a:rPr lang="de-DE" dirty="0" err="1"/>
                  <a:t>neglected</a:t>
                </a:r>
                <a:r>
                  <a:rPr lang="de-DE" dirty="0"/>
                  <a:t>):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𝑀𝐷𝑃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99%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4.29</m:t>
                          </m:r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𝑑𝑒𝑡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4.29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𝑀𝐷𝑃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99%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r>
                  <a:rPr lang="en-US" dirty="0"/>
                  <a:t>Modulation for 100% polarized incoming radiation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dirty="0"/>
                  <a:t> = 92% (from simulation)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 To measure a </a:t>
                </a:r>
                <a:r>
                  <a:rPr lang="en-US" b="1" dirty="0">
                    <a:sym typeface="Wingdings" panose="05000000000000000000" pitchFamily="2" charset="2"/>
                  </a:rPr>
                  <a:t>polarization of 10% </a:t>
                </a:r>
                <a:r>
                  <a:rPr lang="en-US" dirty="0" smtClean="0">
                    <a:sym typeface="Wingdings" panose="05000000000000000000" pitchFamily="2" charset="2"/>
                  </a:rPr>
                  <a:t>at a </a:t>
                </a:r>
                <a:r>
                  <a:rPr lang="en-US" dirty="0">
                    <a:sym typeface="Wingdings" panose="05000000000000000000" pitchFamily="2" charset="2"/>
                  </a:rPr>
                  <a:t>99% confidence at least </a:t>
                </a:r>
                <a:r>
                  <a:rPr lang="en-US" dirty="0" smtClean="0">
                    <a:sym typeface="Wingdings" panose="05000000000000000000" pitchFamily="2" charset="2"/>
                  </a:rPr>
                  <a:t>200,000 </a:t>
                </a:r>
                <a:r>
                  <a:rPr lang="en-US" dirty="0">
                    <a:sym typeface="Wingdings" panose="05000000000000000000" pitchFamily="2" charset="2"/>
                  </a:rPr>
                  <a:t>Compton pairs need to be detected</a:t>
                </a:r>
                <a:endParaRPr lang="en-US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4C0F40C-3A75-7133-9B5D-A7D1EAF717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17" t="-3081" b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51F2F-055F-4211-A919-4B66E6B0A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BA06-CC0B-4F85-B3BF-3CD6ED31B9EC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32EF8-C9D6-CDC6-6BB2-AC803C5B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CE509-E7A0-9D7B-E2AA-3D3A657FF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0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35742"/>
          </a:xfrm>
        </p:spPr>
        <p:txBody>
          <a:bodyPr>
            <a:normAutofit/>
          </a:bodyPr>
          <a:lstStyle/>
          <a:p>
            <a:r>
              <a:rPr lang="de-DE" dirty="0" smtClean="0"/>
              <a:t>Pixelated high-Z sensor are available for hybridization with Timepix3/Timepix4 </a:t>
            </a:r>
          </a:p>
          <a:p>
            <a:r>
              <a:rPr lang="de-DE" dirty="0" smtClean="0"/>
              <a:t>The sensor materials have been characterized to allow for proper modelling of the response in simulation</a:t>
            </a:r>
          </a:p>
          <a:p>
            <a:r>
              <a:rPr lang="de-DE" dirty="0" smtClean="0"/>
              <a:t>Choice of the sensor material strongly depends on application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A9376-5950-4661-8CAD-936EEE02E5CD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5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0155189-D96C-4527-B0EC-654B946BE6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98181" y="1198047"/>
            <a:ext cx="10536619" cy="11048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very much for your attention!</a:t>
            </a:r>
          </a:p>
        </p:txBody>
      </p:sp>
      <p:pic>
        <p:nvPicPr>
          <p:cNvPr id="9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181" y="2711983"/>
            <a:ext cx="3797536" cy="3096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20" y="2779015"/>
            <a:ext cx="3797536" cy="15095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3AE959A-3532-4BE2-829D-84C732622BB0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DRD4 collaboration meeting</a:t>
            </a:r>
            <a:endParaRPr lang="en-US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5BADDC4-6E59-499B-8CE5-8FED18AFF436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9DBAE749-735D-9DB0-35AB-8D84F90FAD23}"/>
              </a:ext>
            </a:extLst>
          </p:cNvPr>
          <p:cNvSpPr txBox="1">
            <a:spLocks/>
          </p:cNvSpPr>
          <p:nvPr/>
        </p:nvSpPr>
        <p:spPr>
          <a:xfrm>
            <a:off x="5507915" y="4719557"/>
            <a:ext cx="5987682" cy="1119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he research activities can </a:t>
            </a:r>
            <a:r>
              <a:rPr lang="en-US" dirty="0" smtClean="0">
                <a:solidFill>
                  <a:schemeClr val="tx1"/>
                </a:solidFill>
              </a:rPr>
              <a:t>be partly </a:t>
            </a:r>
            <a:r>
              <a:rPr lang="en-US" dirty="0" smtClean="0">
                <a:solidFill>
                  <a:schemeClr val="tx1"/>
                </a:solidFill>
              </a:rPr>
              <a:t>funded from the </a:t>
            </a:r>
            <a:r>
              <a:rPr lang="de-DE" dirty="0" smtClean="0">
                <a:solidFill>
                  <a:schemeClr val="tx1"/>
                </a:solidFill>
              </a:rPr>
              <a:t>Czech </a:t>
            </a:r>
            <a:r>
              <a:rPr lang="de-DE" dirty="0">
                <a:solidFill>
                  <a:schemeClr val="tx1"/>
                </a:solidFill>
              </a:rPr>
              <a:t>Science Foundation Junior Star Grant with No. GM23-</a:t>
            </a:r>
            <a:r>
              <a:rPr lang="en-US" dirty="0" smtClean="0">
                <a:solidFill>
                  <a:schemeClr val="tx1"/>
                </a:solidFill>
              </a:rPr>
              <a:t>04869M. </a:t>
            </a:r>
          </a:p>
        </p:txBody>
      </p:sp>
    </p:spTree>
    <p:extLst>
      <p:ext uri="{BB962C8B-B14F-4D97-AF65-F5344CB8AC3E}">
        <p14:creationId xmlns:p14="http://schemas.microsoft.com/office/powerpoint/2010/main" val="6328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474" y="1152492"/>
            <a:ext cx="3943326" cy="2891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0391"/>
            <a:ext cx="10879888" cy="1294494"/>
          </a:xfrm>
        </p:spPr>
        <p:txBody>
          <a:bodyPr>
            <a:noAutofit/>
          </a:bodyPr>
          <a:lstStyle/>
          <a:p>
            <a:r>
              <a:rPr lang="de-DE" sz="5400" b="1" dirty="0" smtClean="0"/>
              <a:t>Selection of the sensor material</a:t>
            </a:r>
            <a:endParaRPr lang="en-US" sz="5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858" y="1779509"/>
            <a:ext cx="6711878" cy="1371050"/>
          </a:xfrm>
        </p:spPr>
        <p:txBody>
          <a:bodyPr/>
          <a:lstStyle/>
          <a:p>
            <a:r>
              <a:rPr lang="de-DE" dirty="0" smtClean="0"/>
              <a:t>Physics of interaction with matter</a:t>
            </a:r>
          </a:p>
          <a:p>
            <a:pPr lvl="1"/>
            <a:r>
              <a:rPr lang="de-DE" dirty="0" smtClean="0"/>
              <a:t>Detection efficiency vs photon energy</a:t>
            </a:r>
          </a:p>
          <a:p>
            <a:pPr lvl="1"/>
            <a:r>
              <a:rPr lang="de-DE" dirty="0" smtClean="0"/>
              <a:t>Compton vs photoabsorption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F5051C8-1002-44A8-B0D6-672565B5B535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003858" y="4043835"/>
            <a:ext cx="10184283" cy="21138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Semiconductor properties, in particular for high-Z</a:t>
            </a:r>
          </a:p>
          <a:p>
            <a:pPr lvl="1"/>
            <a:r>
              <a:rPr lang="de-DE" dirty="0" smtClean="0"/>
              <a:t>Charge carrier drift </a:t>
            </a:r>
            <a:r>
              <a:rPr lang="de-DE" dirty="0" smtClean="0">
                <a:sym typeface="Wingdings" panose="05000000000000000000" pitchFamily="2" charset="2"/>
              </a:rPr>
              <a:t> shaping times of amplifiers</a:t>
            </a:r>
            <a:endParaRPr lang="de-DE" dirty="0" smtClean="0"/>
          </a:p>
          <a:p>
            <a:pPr lvl="1"/>
            <a:r>
              <a:rPr lang="de-DE" dirty="0" smtClean="0"/>
              <a:t>Charge trapping </a:t>
            </a:r>
            <a:r>
              <a:rPr lang="de-DE" dirty="0" smtClean="0">
                <a:sym typeface="Wingdings" panose="05000000000000000000" pitchFamily="2" charset="2"/>
              </a:rPr>
              <a:t> signal loss and deformation of energy peaks in spectra</a:t>
            </a:r>
            <a:endParaRPr lang="de-DE" dirty="0" smtClean="0"/>
          </a:p>
          <a:p>
            <a:pPr lvl="1"/>
            <a:r>
              <a:rPr lang="de-DE" dirty="0" smtClean="0"/>
              <a:t>Polarization effects </a:t>
            </a:r>
            <a:r>
              <a:rPr lang="de-DE" dirty="0" smtClean="0">
                <a:sym typeface="Wingdings" panose="05000000000000000000" pitchFamily="2" charset="2"/>
              </a:rPr>
              <a:t> time/radiation dependence of energy measurement</a:t>
            </a:r>
            <a:endParaRPr lang="de-DE" dirty="0" smtClean="0"/>
          </a:p>
          <a:p>
            <a:pPr lvl="1"/>
            <a:r>
              <a:rPr lang="de-DE" dirty="0" smtClean="0"/>
              <a:t>Internal flourescence &amp; their range </a:t>
            </a:r>
            <a:r>
              <a:rPr lang="de-DE" dirty="0" smtClean="0">
                <a:sym typeface="Wingdings" panose="05000000000000000000" pitchFamily="2" charset="2"/>
              </a:rPr>
              <a:t> escape peaks or image smearing (imaging application)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7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Characterization of high-Z sensors in charged particle beams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C62A83-F743-4258-A3FC-E1A50BAEF2D9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3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principles:</a:t>
            </a:r>
            <a:br>
              <a:rPr lang="de-DE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design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2076225"/>
            <a:ext cx="2830158" cy="41007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dirty="0" smtClean="0"/>
              <a:t>Simultaneous measurement of time and energy in each pixel together with the tracking allows a determination of </a:t>
            </a:r>
          </a:p>
          <a:p>
            <a:r>
              <a:rPr lang="de-DE" dirty="0" smtClean="0"/>
              <a:t>Charge carrier drift times </a:t>
            </a:r>
            <a:r>
              <a:rPr lang="de-DE" dirty="0" smtClean="0">
                <a:sym typeface="Wingdings" panose="05000000000000000000" pitchFamily="2" charset="2"/>
              </a:rPr>
              <a:t> mobility µ</a:t>
            </a:r>
            <a:endParaRPr lang="de-DE" dirty="0" smtClean="0"/>
          </a:p>
          <a:p>
            <a:r>
              <a:rPr lang="de-DE" dirty="0" smtClean="0"/>
              <a:t>Charge losses during drift across the sensor thickness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CCE</a:t>
            </a:r>
            <a:endParaRPr lang="de-DE" dirty="0"/>
          </a:p>
          <a:p>
            <a:r>
              <a:rPr lang="de-DE" dirty="0" smtClean="0"/>
              <a:t>Measurement of the lateral spread </a:t>
            </a:r>
            <a:r>
              <a:rPr lang="de-DE" dirty="0" smtClean="0">
                <a:sym typeface="Wingdings" panose="05000000000000000000" pitchFamily="2" charset="2"/>
              </a:rPr>
              <a:t> Models for diffusion and repulsion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as a function of </a:t>
            </a:r>
            <a:r>
              <a:rPr lang="de-DE" b="1" dirty="0" smtClean="0">
                <a:sym typeface="Wingdings" panose="05000000000000000000" pitchFamily="2" charset="2"/>
              </a:rPr>
              <a:t>z</a:t>
            </a:r>
            <a:endParaRPr lang="de-DE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229C-B931-4836-8A38-0D7249C77B6A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DRD4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358" y="2475571"/>
            <a:ext cx="8388364" cy="38387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16" y="42036"/>
            <a:ext cx="5317725" cy="243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95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0D90A-9BE1-60F0-1070-C67D744AF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3F7E3E-F08F-6355-A768-9305AD543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81643"/>
            <a:ext cx="9363933" cy="1422451"/>
          </a:xfrm>
        </p:spPr>
        <p:txBody>
          <a:bodyPr>
            <a:normAutofit/>
          </a:bodyPr>
          <a:lstStyle/>
          <a:p>
            <a:r>
              <a:rPr lang="de-DE" sz="2200" b="1" dirty="0" smtClean="0"/>
              <a:t>Grazing angle irradiation</a:t>
            </a:r>
            <a:r>
              <a:rPr lang="de-DE" sz="2200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de-DE" b="1" dirty="0" smtClean="0"/>
              <a:t>Sensitivity to charge carrier properties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560C-CF0B-1637-4C2C-26330B9044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2D9D501-59BE-4B5D-9583-F8D7B0C4AF6D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03981-AAC8-ED6F-D61D-F4D80FD870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DRD4 collaboration meeting</a:t>
            </a:r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1AD3296-B0E1-FC98-ADD7-36FCD57580E1}"/>
              </a:ext>
            </a:extLst>
          </p:cNvPr>
          <p:cNvGrpSpPr/>
          <p:nvPr/>
        </p:nvGrpSpPr>
        <p:grpSpPr>
          <a:xfrm>
            <a:off x="6267101" y="1455876"/>
            <a:ext cx="5046267" cy="3347360"/>
            <a:chOff x="6514809" y="1516964"/>
            <a:chExt cx="5046267" cy="339905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0FC2C8-D531-D2E2-29B2-0522272327BB}"/>
                </a:ext>
              </a:extLst>
            </p:cNvPr>
            <p:cNvGrpSpPr/>
            <p:nvPr/>
          </p:nvGrpSpPr>
          <p:grpSpPr>
            <a:xfrm>
              <a:off x="6514810" y="1516964"/>
              <a:ext cx="3038624" cy="1556962"/>
              <a:chOff x="1108840" y="2109528"/>
              <a:chExt cx="3038624" cy="114400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 Placeholder 2">
                    <a:extLst>
                      <a:ext uri="{FF2B5EF4-FFF2-40B4-BE49-F238E27FC236}">
                        <a16:creationId xmlns:a16="http://schemas.microsoft.com/office/drawing/2014/main" id="{FA478EA2-65D0-B70A-00C8-C99184D74289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 bwMode="auto">
                  <a:xfrm>
                    <a:off x="1108840" y="2350240"/>
                    <a:ext cx="3038624" cy="9032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lvl1pPr marL="342900" indent="-342900" algn="l" rtl="0" eaLnBrk="0" fontAlgn="base" hangingPunct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ct val="110000"/>
                      <a:buFont typeface="Courier New" panose="02070309020205020404" pitchFamily="49" charset="0"/>
                      <a:buChar char="o"/>
                      <a:defRPr sz="18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74700" indent="-342900" algn="l" rtl="0" eaLnBrk="0" fontAlgn="base" hangingPunct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ct val="110000"/>
                      <a:buFont typeface="Courier New" panose="02070309020205020404" pitchFamily="49" charset="0"/>
                      <a:buChar char="o"/>
                      <a:defRPr sz="1800">
                        <a:solidFill>
                          <a:schemeClr val="tx1"/>
                        </a:solidFill>
                        <a:latin typeface="+mn-lt"/>
                      </a:defRPr>
                    </a:lvl2pPr>
                    <a:lvl3pPr marL="1098550" indent="-342900" algn="l" rtl="0" eaLnBrk="0" fontAlgn="base" hangingPunct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ct val="110000"/>
                      <a:buFont typeface="Courier New" panose="02070309020205020404" pitchFamily="49" charset="0"/>
                      <a:buChar char="o"/>
                      <a:defRPr sz="1800">
                        <a:solidFill>
                          <a:schemeClr val="tx1"/>
                        </a:solidFill>
                        <a:latin typeface="+mn-lt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60000"/>
                      <a:buFont typeface="Wingdings" pitchFamily="2" charset="2"/>
                      <a:buChar char="n"/>
                      <a:defRPr sz="1000">
                        <a:solidFill>
                          <a:schemeClr val="tx1"/>
                        </a:solidFill>
                        <a:latin typeface="+mn-lt"/>
                      </a:defRPr>
                    </a:lvl5pPr>
                    <a:lvl6pPr marL="25146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60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6pPr>
                    <a:lvl7pPr marL="29718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60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7pPr>
                    <a:lvl8pPr marL="3429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60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8pPr>
                    <a:lvl9pPr marL="3886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60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9pPr>
                  </a:lstStyle>
                  <a:p>
                    <a:pPr marL="0" indent="0">
                      <a:buFont typeface="Courier New" panose="02070309020205020404" pitchFamily="49" charset="0"/>
                      <a:buNone/>
                    </a:pPr>
                    <a:r>
                      <a:rPr lang="de-DE" kern="0" dirty="0"/>
                      <a:t>e</a:t>
                    </a:r>
                    <a:r>
                      <a:rPr lang="de-DE" kern="0" baseline="30000" dirty="0"/>
                      <a:t>-</a:t>
                    </a:r>
                    <a:r>
                      <a:rPr lang="de-DE" kern="0" dirty="0"/>
                      <a:t> and h</a:t>
                    </a:r>
                    <a:r>
                      <a:rPr lang="de-DE" kern="0" baseline="30000" dirty="0"/>
                      <a:t>+</a:t>
                    </a:r>
                    <a:r>
                      <a:rPr lang="de-DE" kern="0" dirty="0"/>
                      <a:t> drift described by</a:t>
                    </a:r>
                  </a:p>
                  <a:p>
                    <a:pPr marL="0" indent="0">
                      <a:buFont typeface="Courier New" panose="02070309020205020404" pitchFamily="49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ker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de-DE" i="1" kern="0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sSub>
                            <m:sSubPr>
                              <m:ctrlP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ker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de-DE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</m:t>
                          </m:r>
                          <m:r>
                            <a:rPr lang="de-DE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 kern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oMath>
                      </m:oMathPara>
                    </a14:m>
                    <a:endParaRPr lang="de-DE" i="1" kern="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  <a:p>
                    <a:pPr marL="0" indent="0">
                      <a:buFont typeface="Courier New" panose="02070309020205020404" pitchFamily="49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ker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de-DE" i="1" ker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de-DE" i="1" ker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ker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i="1" kern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de-DE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</m:t>
                          </m:r>
                          <m:r>
                            <a:rPr lang="de-DE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i="1" ker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 ker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oMath>
                      </m:oMathPara>
                    </a14:m>
                    <a:endParaRPr lang="de-DE" kern="0" dirty="0"/>
                  </a:p>
                  <a:p>
                    <a:pPr marL="0" indent="0">
                      <a:buNone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DE" sz="140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de-DE" sz="1400" i="1" ker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de-DE" sz="1400" b="0" i="1" kern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de-DE" sz="1400" b="0" i="1" kern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de-DE" sz="1400" b="0" i="1" kern="0" smtClean="0"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a14:m>
                    <a:r>
                      <a:rPr lang="de-DE" sz="1400" kern="0" dirty="0"/>
                      <a:t> Mobility of e</a:t>
                    </a:r>
                    <a:r>
                      <a:rPr lang="de-DE" sz="1400" kern="0" baseline="30000" dirty="0"/>
                      <a:t>-</a:t>
                    </a:r>
                    <a:r>
                      <a:rPr lang="de-DE" sz="1400" kern="0" dirty="0"/>
                      <a:t>/h</a:t>
                    </a:r>
                    <a:r>
                      <a:rPr lang="de-DE" sz="1400" kern="0" baseline="30000" dirty="0"/>
                      <a:t>+</a:t>
                    </a:r>
                  </a:p>
                  <a:p>
                    <a:pPr marL="0" indent="0">
                      <a:buFont typeface="Courier New" panose="02070309020205020404" pitchFamily="49" charset="0"/>
                      <a:buNone/>
                    </a:pPr>
                    <a:endParaRPr lang="de-DE" kern="0" dirty="0"/>
                  </a:p>
                  <a:p>
                    <a:pPr>
                      <a:buFont typeface="+mj-lt"/>
                      <a:buAutoNum type="arabicPeriod"/>
                    </a:pPr>
                    <a:endParaRPr lang="cs-CZ" kern="0" dirty="0"/>
                  </a:p>
                </p:txBody>
              </p:sp>
            </mc:Choice>
            <mc:Fallback xmlns="">
              <p:sp>
                <p:nvSpPr>
                  <p:cNvPr id="6" name="Tex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8840" y="2350240"/>
                    <a:ext cx="3038624" cy="90329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603" t="-505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D8D061-A9A2-E51C-21DF-69A4A9FF1074}"/>
                  </a:ext>
                </a:extLst>
              </p:cNvPr>
              <p:cNvSpPr txBox="1"/>
              <p:nvPr/>
            </p:nvSpPr>
            <p:spPr>
              <a:xfrm>
                <a:off x="1108840" y="2109528"/>
                <a:ext cx="3038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u="sng" dirty="0"/>
                  <a:t>Charge carrier drift motion:</a:t>
                </a:r>
                <a:endParaRPr lang="en-US" sz="1800" u="sng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Placeholder 2">
                  <a:extLst>
                    <a:ext uri="{FF2B5EF4-FFF2-40B4-BE49-F238E27FC236}">
                      <a16:creationId xmlns:a16="http://schemas.microsoft.com/office/drawing/2014/main" id="{34F05943-4BA4-C033-DC41-C1A321DCB5E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514809" y="3196686"/>
                  <a:ext cx="5046267" cy="17193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eaLnBrk="0" fontAlgn="base" hangingPunct="0">
                    <a:lnSpc>
                      <a:spcPct val="90000"/>
                    </a:lnSpc>
                    <a:spcBef>
                      <a:spcPct val="4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4"/>
                    </a:buBlip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lnSpc>
                      <a:spcPct val="80000"/>
                    </a:lnSpc>
                    <a:spcBef>
                      <a:spcPct val="4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lnSpc>
                      <a:spcPct val="80000"/>
                    </a:lnSpc>
                    <a:spcBef>
                      <a:spcPct val="4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de-DE" sz="1800" u="sng" dirty="0"/>
                    <a:t>Electric field parametrization: </a:t>
                  </a:r>
                </a:p>
                <a:p>
                  <a:pPr marL="0" indent="0">
                    <a:buNone/>
                  </a:pPr>
                  <a:r>
                    <a:rPr lang="de-DE" sz="1800" dirty="0"/>
                    <a:t>Si: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1800" i="1">
                              <a:latin typeface="Cambria Math"/>
                            </a:rPr>
                            <m:t>𝐸</m:t>
                          </m:r>
                        </m:e>
                      </m:acc>
                      <m:d>
                        <m:dPr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cs-CZ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cs-CZ" sz="1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cs-CZ" sz="1800" i="1">
                              <a:latin typeface="Cambria Math"/>
                            </a:rPr>
                            <m:t>𝑑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cs-CZ" sz="18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  <m:r>
                        <a:rPr lang="cs-CZ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8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cs-CZ" sz="1800" i="1">
                                  <a:latin typeface="Cambria Math"/>
                                </a:rPr>
                                <m:t>𝑑𝑒𝑝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cs-CZ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1800" i="1">
                                  <a:latin typeface="Cambria Math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cs-CZ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cs-CZ" sz="1800" i="1">
                              <a:latin typeface="Cambria Math"/>
                            </a:rPr>
                            <m:t>−</m:t>
                          </m:r>
                          <m:r>
                            <a:rPr lang="cs-CZ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acc>
                        <m:accPr>
                          <m:chr m:val="⃗"/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cs-CZ" sz="18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a14:m>
                  <a:r>
                    <a:rPr lang="cs-CZ" sz="1800" dirty="0">
                      <a:latin typeface="Cambria Math"/>
                    </a:rPr>
                    <a:t> ; </a:t>
                  </a:r>
                  <a:endParaRPr lang="de-DE" sz="1800" dirty="0"/>
                </a:p>
                <a:p>
                  <a:pPr marL="0" indent="0">
                    <a:buNone/>
                  </a:pPr>
                  <a:r>
                    <a:rPr lang="de-DE" sz="1800" dirty="0"/>
                    <a:t>CdTe: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1800" i="1">
                              <a:latin typeface="Cambria Math"/>
                            </a:rPr>
                            <m:t>𝐸</m:t>
                          </m:r>
                        </m:e>
                      </m:acc>
                      <m:d>
                        <m:dPr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de-DE" sz="180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80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de-DE" sz="18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cs-CZ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cs-CZ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cs-CZ" sz="18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a14:m>
                  <a:endParaRPr lang="de-DE" sz="1800" i="1" dirty="0">
                    <a:latin typeface="Cambria Math" panose="02040503050406030204" pitchFamily="18" charset="0"/>
                  </a:endParaRPr>
                </a:p>
                <a:p>
                  <a:pPr marL="0" indent="0"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cs-CZ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1400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cs-CZ" sz="14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de-DE" sz="1400" dirty="0"/>
                    <a:t> Bias voltage;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cs-CZ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1400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cs-CZ" sz="1400" i="1">
                              <a:latin typeface="Cambria Math"/>
                            </a:rPr>
                            <m:t>𝑑𝑒𝑝</m:t>
                          </m:r>
                        </m:sub>
                      </m:sSub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de-DE" sz="1400" dirty="0"/>
                    <a:t> Depletion voltage; </a:t>
                  </a:r>
                  <a14:m>
                    <m:oMath xmlns:m="http://schemas.openxmlformats.org/officeDocument/2006/math">
                      <m:r>
                        <a:rPr lang="cs-CZ" sz="1400" i="1">
                          <a:latin typeface="Cambria Math"/>
                        </a:rPr>
                        <m:t>𝑑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de-DE" sz="1400" dirty="0"/>
                    <a:t> Sensor thickness</a:t>
                  </a:r>
                </a:p>
                <a:p>
                  <a:pPr>
                    <a:buFont typeface="+mj-lt"/>
                    <a:buAutoNum type="arabicPeriod"/>
                  </a:pPr>
                  <a:endParaRPr lang="de-DE" sz="1800" dirty="0"/>
                </a:p>
                <a:p>
                  <a:pPr marL="0" indent="0">
                    <a:buFont typeface="Wingdings" panose="05000000000000000000" pitchFamily="2" charset="2"/>
                    <a:buNone/>
                  </a:pPr>
                  <a:endParaRPr lang="de-DE" sz="1800" dirty="0"/>
                </a:p>
                <a:p>
                  <a:pPr>
                    <a:buFont typeface="+mj-lt"/>
                    <a:buAutoNum type="arabicPeriod"/>
                  </a:pPr>
                  <a:endParaRPr lang="cs-CZ" sz="1800" dirty="0"/>
                </a:p>
              </p:txBody>
            </p:sp>
          </mc:Choice>
          <mc:Fallback xmlns="">
            <p:sp>
              <p:nvSpPr>
                <p:cNvPr id="8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14809" y="3196686"/>
                  <a:ext cx="5046267" cy="1719336"/>
                </a:xfrm>
                <a:prstGeom prst="rect">
                  <a:avLst/>
                </a:prstGeom>
                <a:blipFill>
                  <a:blip r:embed="rId5"/>
                  <a:stretch>
                    <a:fillRect l="-966" t="-3237" b="-215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7E7DE-E89D-933F-6FE5-E1E507BBD352}"/>
              </a:ext>
            </a:extLst>
          </p:cNvPr>
          <p:cNvSpPr/>
          <p:nvPr/>
        </p:nvSpPr>
        <p:spPr bwMode="auto">
          <a:xfrm>
            <a:off x="1241178" y="1733140"/>
            <a:ext cx="3877759" cy="12961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ahoma" panose="020B060403050404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952242-3EEC-3373-7D60-B85E8B8DCE6A}"/>
              </a:ext>
            </a:extLst>
          </p:cNvPr>
          <p:cNvCxnSpPr/>
          <p:nvPr/>
        </p:nvCxnSpPr>
        <p:spPr bwMode="auto">
          <a:xfrm>
            <a:off x="1086377" y="1448566"/>
            <a:ext cx="3976943" cy="17282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44B13E-AC73-7430-2705-4FB1E196EDF0}"/>
              </a:ext>
            </a:extLst>
          </p:cNvPr>
          <p:cNvCxnSpPr/>
          <p:nvPr/>
        </p:nvCxnSpPr>
        <p:spPr bwMode="auto">
          <a:xfrm>
            <a:off x="1365964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B3519-1764-1244-91FC-35B340381AF4}"/>
              </a:ext>
            </a:extLst>
          </p:cNvPr>
          <p:cNvCxnSpPr/>
          <p:nvPr/>
        </p:nvCxnSpPr>
        <p:spPr bwMode="auto">
          <a:xfrm>
            <a:off x="1909581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8B20F8-4BBA-6698-B9C2-7C4A589B3073}"/>
              </a:ext>
            </a:extLst>
          </p:cNvPr>
          <p:cNvCxnSpPr/>
          <p:nvPr/>
        </p:nvCxnSpPr>
        <p:spPr bwMode="auto">
          <a:xfrm>
            <a:off x="2445560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B6030EE-64C9-9F2D-4AFC-CFB7590AF0C0}"/>
              </a:ext>
            </a:extLst>
          </p:cNvPr>
          <p:cNvCxnSpPr/>
          <p:nvPr/>
        </p:nvCxnSpPr>
        <p:spPr bwMode="auto">
          <a:xfrm>
            <a:off x="2985358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A1FB75-2380-17E0-D100-0569FD2C456D}"/>
              </a:ext>
            </a:extLst>
          </p:cNvPr>
          <p:cNvCxnSpPr/>
          <p:nvPr/>
        </p:nvCxnSpPr>
        <p:spPr bwMode="auto">
          <a:xfrm>
            <a:off x="3525156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106D57-F365-FF48-D32D-9C9EE20AF457}"/>
              </a:ext>
            </a:extLst>
          </p:cNvPr>
          <p:cNvCxnSpPr/>
          <p:nvPr/>
        </p:nvCxnSpPr>
        <p:spPr bwMode="auto">
          <a:xfrm>
            <a:off x="4064954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9D3409-72F0-705D-4731-6ABCB1F21F3B}"/>
              </a:ext>
            </a:extLst>
          </p:cNvPr>
          <p:cNvCxnSpPr/>
          <p:nvPr/>
        </p:nvCxnSpPr>
        <p:spPr bwMode="auto">
          <a:xfrm>
            <a:off x="4634724" y="3012496"/>
            <a:ext cx="38739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699F16-0883-28E7-483A-C5E98EF6161D}"/>
              </a:ext>
            </a:extLst>
          </p:cNvPr>
          <p:cNvCxnSpPr/>
          <p:nvPr/>
        </p:nvCxnSpPr>
        <p:spPr bwMode="auto">
          <a:xfrm>
            <a:off x="1241178" y="1733140"/>
            <a:ext cx="3877759" cy="34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239887-CB59-5E92-2B69-B1E03B2CE503}"/>
              </a:ext>
            </a:extLst>
          </p:cNvPr>
          <p:cNvSpPr txBox="1"/>
          <p:nvPr/>
        </p:nvSpPr>
        <p:spPr>
          <a:xfrm>
            <a:off x="860768" y="1490971"/>
            <a:ext cx="72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+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710AB9-8FD1-3EBE-927E-4787D6FCB641}"/>
              </a:ext>
            </a:extLst>
          </p:cNvPr>
          <p:cNvSpPr txBox="1"/>
          <p:nvPr/>
        </p:nvSpPr>
        <p:spPr>
          <a:xfrm>
            <a:off x="932778" y="2787151"/>
            <a:ext cx="72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8A700C-CB63-3509-E643-5D7BB32CB59E}"/>
              </a:ext>
            </a:extLst>
          </p:cNvPr>
          <p:cNvSpPr txBox="1"/>
          <p:nvPr/>
        </p:nvSpPr>
        <p:spPr>
          <a:xfrm>
            <a:off x="1587112" y="1564938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1BF1F9-EB41-BB2C-BC68-3157B1029BBE}"/>
              </a:ext>
            </a:extLst>
          </p:cNvPr>
          <p:cNvSpPr txBox="1"/>
          <p:nvPr/>
        </p:nvSpPr>
        <p:spPr>
          <a:xfrm>
            <a:off x="1779128" y="1664596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C0B03F-00EC-C381-9BC2-89127B85C256}"/>
              </a:ext>
            </a:extLst>
          </p:cNvPr>
          <p:cNvSpPr txBox="1"/>
          <p:nvPr/>
        </p:nvSpPr>
        <p:spPr>
          <a:xfrm>
            <a:off x="2149697" y="1664596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E974C8-ECD7-2F3E-0F5D-91751B006A91}"/>
              </a:ext>
            </a:extLst>
          </p:cNvPr>
          <p:cNvSpPr txBox="1"/>
          <p:nvPr/>
        </p:nvSpPr>
        <p:spPr>
          <a:xfrm>
            <a:off x="2179851" y="1829223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8203E5-FA29-4183-1886-A4C872218E6A}"/>
              </a:ext>
            </a:extLst>
          </p:cNvPr>
          <p:cNvSpPr txBox="1"/>
          <p:nvPr/>
        </p:nvSpPr>
        <p:spPr>
          <a:xfrm>
            <a:off x="2592475" y="2025360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C6181E-9BFD-555B-9BDA-1EEB4ED068DA}"/>
              </a:ext>
            </a:extLst>
          </p:cNvPr>
          <p:cNvSpPr txBox="1"/>
          <p:nvPr/>
        </p:nvSpPr>
        <p:spPr>
          <a:xfrm>
            <a:off x="2491342" y="1795770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BA7A8E-CD75-93CF-0567-3A175ACD5328}"/>
              </a:ext>
            </a:extLst>
          </p:cNvPr>
          <p:cNvSpPr txBox="1"/>
          <p:nvPr/>
        </p:nvSpPr>
        <p:spPr>
          <a:xfrm>
            <a:off x="2985358" y="1952636"/>
            <a:ext cx="53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8434C6-FF11-BFD2-CA22-AEA5EA72EA3D}"/>
              </a:ext>
            </a:extLst>
          </p:cNvPr>
          <p:cNvSpPr txBox="1"/>
          <p:nvPr/>
        </p:nvSpPr>
        <p:spPr>
          <a:xfrm>
            <a:off x="2946786" y="2154407"/>
            <a:ext cx="43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05FCD8-4F09-1A4D-4E44-15538F5DC9A2}"/>
              </a:ext>
            </a:extLst>
          </p:cNvPr>
          <p:cNvSpPr txBox="1"/>
          <p:nvPr/>
        </p:nvSpPr>
        <p:spPr>
          <a:xfrm>
            <a:off x="3423133" y="2124096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6EE9EC-6841-AF18-1572-2F636C5DDE7A}"/>
              </a:ext>
            </a:extLst>
          </p:cNvPr>
          <p:cNvSpPr txBox="1"/>
          <p:nvPr/>
        </p:nvSpPr>
        <p:spPr>
          <a:xfrm>
            <a:off x="2009344" y="1647065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55D4D8-CC6E-9F14-EF52-A7C62485816B}"/>
              </a:ext>
            </a:extLst>
          </p:cNvPr>
          <p:cNvSpPr txBox="1"/>
          <p:nvPr/>
        </p:nvSpPr>
        <p:spPr>
          <a:xfrm>
            <a:off x="1950496" y="1822084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AFB49B-901A-2F39-C1C5-A62E16C2CD91}"/>
              </a:ext>
            </a:extLst>
          </p:cNvPr>
          <p:cNvSpPr txBox="1"/>
          <p:nvPr/>
        </p:nvSpPr>
        <p:spPr>
          <a:xfrm>
            <a:off x="2318846" y="1985130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ECFDC7-E8A6-70B4-084C-4ACCC570ADEF}"/>
              </a:ext>
            </a:extLst>
          </p:cNvPr>
          <p:cNvSpPr txBox="1"/>
          <p:nvPr/>
        </p:nvSpPr>
        <p:spPr>
          <a:xfrm>
            <a:off x="2757051" y="1948824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89CE79-CEFD-29F8-5F0E-61C7E27112FC}"/>
              </a:ext>
            </a:extLst>
          </p:cNvPr>
          <p:cNvSpPr txBox="1"/>
          <p:nvPr/>
        </p:nvSpPr>
        <p:spPr>
          <a:xfrm>
            <a:off x="3423132" y="2446795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6BB324-61D4-8AF9-4E47-2F208C9F2218}"/>
              </a:ext>
            </a:extLst>
          </p:cNvPr>
          <p:cNvSpPr txBox="1"/>
          <p:nvPr/>
        </p:nvSpPr>
        <p:spPr>
          <a:xfrm>
            <a:off x="3123893" y="2126764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08D1D4-842B-6CFB-9C55-A08240EA5288}"/>
              </a:ext>
            </a:extLst>
          </p:cNvPr>
          <p:cNvSpPr txBox="1"/>
          <p:nvPr/>
        </p:nvSpPr>
        <p:spPr>
          <a:xfrm>
            <a:off x="3802766" y="2446795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7236A0-3391-DFCA-1399-11614CC96161}"/>
              </a:ext>
            </a:extLst>
          </p:cNvPr>
          <p:cNvSpPr txBox="1"/>
          <p:nvPr/>
        </p:nvSpPr>
        <p:spPr>
          <a:xfrm>
            <a:off x="3629715" y="2234485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247EF0-07A6-E96E-EF87-00D1BA29FA1F}"/>
              </a:ext>
            </a:extLst>
          </p:cNvPr>
          <p:cNvSpPr txBox="1"/>
          <p:nvPr/>
        </p:nvSpPr>
        <p:spPr>
          <a:xfrm>
            <a:off x="3764693" y="2528716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1D1B8D-A451-42A5-D2ED-32AD457A08AB}"/>
              </a:ext>
            </a:extLst>
          </p:cNvPr>
          <p:cNvSpPr txBox="1"/>
          <p:nvPr/>
        </p:nvSpPr>
        <p:spPr>
          <a:xfrm>
            <a:off x="3230753" y="2384696"/>
            <a:ext cx="295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4DE77C-0EB7-027C-319B-F42F23FFE382}"/>
              </a:ext>
            </a:extLst>
          </p:cNvPr>
          <p:cNvSpPr txBox="1"/>
          <p:nvPr/>
        </p:nvSpPr>
        <p:spPr>
          <a:xfrm>
            <a:off x="2778776" y="2183468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CA7B99-B377-92A8-AB05-ABE05DD9F68E}"/>
              </a:ext>
            </a:extLst>
          </p:cNvPr>
          <p:cNvSpPr txBox="1"/>
          <p:nvPr/>
        </p:nvSpPr>
        <p:spPr>
          <a:xfrm>
            <a:off x="2358683" y="1772904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D223CE-03C6-0EF0-18BB-534317FCD1FF}"/>
              </a:ext>
            </a:extLst>
          </p:cNvPr>
          <p:cNvSpPr txBox="1"/>
          <p:nvPr/>
        </p:nvSpPr>
        <p:spPr>
          <a:xfrm>
            <a:off x="4023387" y="2446795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3FDD455-AAE3-21B3-8A70-EB4A627C6E7E}"/>
              </a:ext>
            </a:extLst>
          </p:cNvPr>
          <p:cNvSpPr txBox="1"/>
          <p:nvPr/>
        </p:nvSpPr>
        <p:spPr>
          <a:xfrm>
            <a:off x="3925437" y="2673942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FD1A755-AD84-2D2F-6102-6293BA8474E6}"/>
              </a:ext>
            </a:extLst>
          </p:cNvPr>
          <p:cNvSpPr txBox="1"/>
          <p:nvPr/>
        </p:nvSpPr>
        <p:spPr>
          <a:xfrm>
            <a:off x="4183463" y="3086272"/>
            <a:ext cx="1023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t = 0 ns</a:t>
            </a:r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35057DB-CE46-4F4C-1260-1589537D5ED3}"/>
              </a:ext>
            </a:extLst>
          </p:cNvPr>
          <p:cNvSpPr txBox="1"/>
          <p:nvPr/>
        </p:nvSpPr>
        <p:spPr>
          <a:xfrm>
            <a:off x="1897382" y="1614082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5DA9886-A2C9-EE6A-269C-2FE0C847237B}"/>
              </a:ext>
            </a:extLst>
          </p:cNvPr>
          <p:cNvSpPr txBox="1"/>
          <p:nvPr/>
        </p:nvSpPr>
        <p:spPr>
          <a:xfrm>
            <a:off x="2044837" y="2127769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E5C50D-A676-5655-BC59-25369CB4A742}"/>
              </a:ext>
            </a:extLst>
          </p:cNvPr>
          <p:cNvSpPr txBox="1"/>
          <p:nvPr/>
        </p:nvSpPr>
        <p:spPr>
          <a:xfrm>
            <a:off x="1985989" y="2302788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B60FA7-F436-B5A5-5561-3E483C9BD55A}"/>
              </a:ext>
            </a:extLst>
          </p:cNvPr>
          <p:cNvSpPr txBox="1"/>
          <p:nvPr/>
        </p:nvSpPr>
        <p:spPr>
          <a:xfrm>
            <a:off x="2354339" y="2465834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F9E86A-7572-D924-DB6D-612D944E8E1F}"/>
              </a:ext>
            </a:extLst>
          </p:cNvPr>
          <p:cNvSpPr txBox="1"/>
          <p:nvPr/>
        </p:nvSpPr>
        <p:spPr>
          <a:xfrm>
            <a:off x="2792544" y="2429528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AE0075-95E5-0B2D-C460-095A668EE6E9}"/>
              </a:ext>
            </a:extLst>
          </p:cNvPr>
          <p:cNvSpPr txBox="1"/>
          <p:nvPr/>
        </p:nvSpPr>
        <p:spPr>
          <a:xfrm>
            <a:off x="3159386" y="2607468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A17E44-E90B-2609-1602-2D5FEDDED2F1}"/>
              </a:ext>
            </a:extLst>
          </p:cNvPr>
          <p:cNvSpPr txBox="1"/>
          <p:nvPr/>
        </p:nvSpPr>
        <p:spPr>
          <a:xfrm>
            <a:off x="3266246" y="2766242"/>
            <a:ext cx="295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2B846C-BB0C-54AB-EADF-2157EC288523}"/>
              </a:ext>
            </a:extLst>
          </p:cNvPr>
          <p:cNvSpPr txBox="1"/>
          <p:nvPr/>
        </p:nvSpPr>
        <p:spPr>
          <a:xfrm>
            <a:off x="2814269" y="2664172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7F462B5-4A95-3BBB-1BCF-91EFDD7BCEB0}"/>
              </a:ext>
            </a:extLst>
          </p:cNvPr>
          <p:cNvSpPr txBox="1"/>
          <p:nvPr/>
        </p:nvSpPr>
        <p:spPr>
          <a:xfrm>
            <a:off x="2394176" y="2253608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00B9958-AB8E-D41F-D858-1B9D55F56692}"/>
              </a:ext>
            </a:extLst>
          </p:cNvPr>
          <p:cNvSpPr txBox="1"/>
          <p:nvPr/>
        </p:nvSpPr>
        <p:spPr>
          <a:xfrm>
            <a:off x="3561968" y="2787151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F42387-36B3-8694-B997-F7D72A6BC2FD}"/>
              </a:ext>
            </a:extLst>
          </p:cNvPr>
          <p:cNvSpPr txBox="1"/>
          <p:nvPr/>
        </p:nvSpPr>
        <p:spPr>
          <a:xfrm>
            <a:off x="2009344" y="2584162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F3983D2-0382-F8C0-0DF4-8ED30ACE48DF}"/>
              </a:ext>
            </a:extLst>
          </p:cNvPr>
          <p:cNvSpPr txBox="1"/>
          <p:nvPr/>
        </p:nvSpPr>
        <p:spPr>
          <a:xfrm>
            <a:off x="1950496" y="2759181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CBB65A-3133-E757-EDC3-479C21ED56B1}"/>
              </a:ext>
            </a:extLst>
          </p:cNvPr>
          <p:cNvSpPr txBox="1"/>
          <p:nvPr/>
        </p:nvSpPr>
        <p:spPr>
          <a:xfrm>
            <a:off x="2358683" y="2710001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25B317A-1876-DAF3-4020-9647E61EE507}"/>
              </a:ext>
            </a:extLst>
          </p:cNvPr>
          <p:cNvSpPr txBox="1"/>
          <p:nvPr/>
        </p:nvSpPr>
        <p:spPr>
          <a:xfrm>
            <a:off x="1897382" y="2079022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77CE2D-46F6-AF42-DC0D-A5239C4E3137}"/>
              </a:ext>
            </a:extLst>
          </p:cNvPr>
          <p:cNvSpPr txBox="1"/>
          <p:nvPr/>
        </p:nvSpPr>
        <p:spPr>
          <a:xfrm>
            <a:off x="1838255" y="2553973"/>
            <a:ext cx="413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+</a:t>
            </a:r>
            <a:endParaRPr lang="en-US" sz="16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FC31898-4D17-5841-A295-130394D7D2EB}"/>
              </a:ext>
            </a:extLst>
          </p:cNvPr>
          <p:cNvSpPr txBox="1"/>
          <p:nvPr/>
        </p:nvSpPr>
        <p:spPr>
          <a:xfrm>
            <a:off x="2830230" y="3086272"/>
            <a:ext cx="107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t ~ 15 ns</a:t>
            </a:r>
            <a:endParaRPr lang="en-US" sz="1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28881DA-ECBD-F9F9-904E-AC1887827B5D}"/>
              </a:ext>
            </a:extLst>
          </p:cNvPr>
          <p:cNvSpPr txBox="1"/>
          <p:nvPr/>
        </p:nvSpPr>
        <p:spPr>
          <a:xfrm>
            <a:off x="1559663" y="3074579"/>
            <a:ext cx="107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t ~ 25 ns</a:t>
            </a:r>
            <a:endParaRPr lang="en-US" sz="1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F5EFBDA-ACE0-676A-EAB5-DFE0624BDF96}"/>
              </a:ext>
            </a:extLst>
          </p:cNvPr>
          <p:cNvSpPr txBox="1"/>
          <p:nvPr/>
        </p:nvSpPr>
        <p:spPr>
          <a:xfrm>
            <a:off x="2986319" y="1529696"/>
            <a:ext cx="43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ACD3AAB-F45A-2BAF-2F17-F27821E90410}"/>
              </a:ext>
            </a:extLst>
          </p:cNvPr>
          <p:cNvSpPr txBox="1"/>
          <p:nvPr/>
        </p:nvSpPr>
        <p:spPr>
          <a:xfrm>
            <a:off x="3466597" y="1542071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88C45DB-4DC3-263C-1788-6B3FCFA2B8A1}"/>
              </a:ext>
            </a:extLst>
          </p:cNvPr>
          <p:cNvSpPr txBox="1"/>
          <p:nvPr/>
        </p:nvSpPr>
        <p:spPr>
          <a:xfrm>
            <a:off x="3673179" y="1612115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73B4298-09DC-2246-DEE4-04885FEB921E}"/>
              </a:ext>
            </a:extLst>
          </p:cNvPr>
          <p:cNvSpPr txBox="1"/>
          <p:nvPr/>
        </p:nvSpPr>
        <p:spPr>
          <a:xfrm>
            <a:off x="3832809" y="1656436"/>
            <a:ext cx="29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</a:t>
            </a:r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8F42E99-A5BB-0894-068F-123DF1CDA829}"/>
              </a:ext>
            </a:extLst>
          </p:cNvPr>
          <p:cNvGrpSpPr/>
          <p:nvPr/>
        </p:nvGrpSpPr>
        <p:grpSpPr>
          <a:xfrm>
            <a:off x="5471345" y="1448566"/>
            <a:ext cx="682214" cy="1645980"/>
            <a:chOff x="10552979" y="1268700"/>
            <a:chExt cx="682214" cy="1645980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2E0D498-939F-0827-EA1B-601A2934A197}"/>
                </a:ext>
              </a:extLst>
            </p:cNvPr>
            <p:cNvCxnSpPr/>
            <p:nvPr/>
          </p:nvCxnSpPr>
          <p:spPr>
            <a:xfrm flipV="1">
              <a:off x="10552979" y="1402470"/>
              <a:ext cx="323" cy="15122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39A3871-14EB-ECD0-6A8D-EC41D64A95D7}"/>
                </a:ext>
              </a:extLst>
            </p:cNvPr>
            <p:cNvSpPr txBox="1"/>
            <p:nvPr/>
          </p:nvSpPr>
          <p:spPr>
            <a:xfrm>
              <a:off x="10552979" y="1268700"/>
              <a:ext cx="682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z</a:t>
              </a:r>
              <a:endParaRPr lang="en-US" dirty="0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C117A32-F04A-5DE7-60AE-CE16ED158413}"/>
              </a:ext>
            </a:extLst>
          </p:cNvPr>
          <p:cNvSpPr txBox="1"/>
          <p:nvPr/>
        </p:nvSpPr>
        <p:spPr>
          <a:xfrm>
            <a:off x="5324379" y="5724233"/>
            <a:ext cx="6656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tx1"/>
              </a:buClr>
              <a:buSzPct val="100000"/>
            </a:pPr>
            <a:r>
              <a:rPr lang="en-US" altLang="en-US" sz="1400" dirty="0"/>
              <a:t>Bergmann et al. Eur. Phys. J. C (2017) 77: 421. </a:t>
            </a:r>
            <a:r>
              <a:rPr lang="en-US" altLang="en-US" sz="1200" dirty="0">
                <a:solidFill>
                  <a:srgbClr val="333333"/>
                </a:solidFill>
                <a:hlinkClick r:id="rId6"/>
              </a:rPr>
              <a:t>https://doi.org/10.1140/epjc/s10052-017-4993-4</a:t>
            </a:r>
            <a:endParaRPr lang="de-DE" sz="1200" dirty="0"/>
          </a:p>
          <a:p>
            <a:pPr>
              <a:buClr>
                <a:schemeClr val="tx1"/>
              </a:buClr>
              <a:buSzPct val="100000"/>
            </a:pPr>
            <a:r>
              <a:rPr lang="de-DE" sz="1400" dirty="0"/>
              <a:t>Bergmann et al., Eur. Phys. J. C (2019) 79: 165. </a:t>
            </a:r>
            <a:r>
              <a:rPr lang="de-DE" sz="1200" u="sng" dirty="0">
                <a:hlinkClick r:id="rId7"/>
              </a:rPr>
              <a:t>https://doi.org/10.1140/epjc/s10052-019-6673-z</a:t>
            </a:r>
            <a:endParaRPr lang="de-DE" sz="1200" u="sng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4AA0006-7D63-AF93-FCEE-4CA9802BD307}"/>
              </a:ext>
            </a:extLst>
          </p:cNvPr>
          <p:cNvGrpSpPr/>
          <p:nvPr/>
        </p:nvGrpSpPr>
        <p:grpSpPr>
          <a:xfrm>
            <a:off x="1373795" y="3687667"/>
            <a:ext cx="3866102" cy="2630995"/>
            <a:chOff x="1373795" y="3687667"/>
            <a:chExt cx="3866102" cy="263099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63BC99F-670A-30D1-EAED-D596AC3DC5A8}"/>
                </a:ext>
              </a:extLst>
            </p:cNvPr>
            <p:cNvGrpSpPr/>
            <p:nvPr/>
          </p:nvGrpSpPr>
          <p:grpSpPr>
            <a:xfrm>
              <a:off x="1373795" y="3687667"/>
              <a:ext cx="3866102" cy="2630995"/>
              <a:chOff x="1373795" y="3687667"/>
              <a:chExt cx="3866102" cy="263099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F59F611-DF71-40FA-E95A-005AB654AB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73795" y="3687667"/>
                <a:ext cx="3866102" cy="2630995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6C0DEE-393D-92DF-227C-8BD25FD35237}"/>
                  </a:ext>
                </a:extLst>
              </p:cNvPr>
              <p:cNvSpPr txBox="1"/>
              <p:nvPr/>
            </p:nvSpPr>
            <p:spPr>
              <a:xfrm>
                <a:off x="2190106" y="4689111"/>
                <a:ext cx="2610231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u="sng" dirty="0"/>
                  <a:t>Small pixel effect:</a:t>
                </a:r>
                <a:r>
                  <a:rPr lang="de-DE" sz="1600" u="sng" dirty="0"/>
                  <a:t> </a:t>
                </a:r>
              </a:p>
              <a:p>
                <a:r>
                  <a:rPr lang="de-DE" sz="1400" dirty="0"/>
                  <a:t>Measureable signal if charge carriers are in close vicinity to the pixel electrodes</a:t>
                </a:r>
                <a:r>
                  <a:rPr lang="de-DE" sz="1800" dirty="0"/>
                  <a:t> </a:t>
                </a:r>
                <a:endParaRPr lang="en-US" sz="1800" dirty="0"/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3846ED0-4D6B-6274-6572-A956A49788EC}"/>
                </a:ext>
              </a:extLst>
            </p:cNvPr>
            <p:cNvSpPr txBox="1"/>
            <p:nvPr/>
          </p:nvSpPr>
          <p:spPr>
            <a:xfrm>
              <a:off x="1838255" y="3942815"/>
              <a:ext cx="294537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u="sng" dirty="0"/>
                <a:t>Ramo-Theorem:</a:t>
              </a:r>
              <a:r>
                <a:rPr lang="de-DE" sz="1600" u="sng" dirty="0"/>
                <a:t> </a:t>
              </a:r>
            </a:p>
            <a:p>
              <a:r>
                <a:rPr lang="de-DE" sz="1600" dirty="0"/>
                <a:t>Q</a:t>
              </a:r>
              <a:r>
                <a:rPr lang="de-DE" sz="1600" baseline="-25000" dirty="0"/>
                <a:t>ind</a:t>
              </a:r>
              <a:r>
                <a:rPr lang="de-DE" sz="1600" dirty="0"/>
                <a:t> = [</a:t>
              </a:r>
              <a:r>
                <a:rPr lang="el-GR" sz="1600" dirty="0"/>
                <a:t>Φ</a:t>
              </a:r>
              <a:r>
                <a:rPr lang="de-DE" sz="1600" dirty="0"/>
                <a:t>(z(t</a:t>
              </a:r>
              <a:r>
                <a:rPr lang="de-DE" sz="1600" baseline="-25000" dirty="0"/>
                <a:t>i</a:t>
              </a:r>
              <a:r>
                <a:rPr lang="de-DE" sz="1600" dirty="0"/>
                <a:t>)) -</a:t>
              </a:r>
              <a:r>
                <a:rPr lang="el-GR" sz="1600" dirty="0"/>
                <a:t> Φ</a:t>
              </a:r>
              <a:r>
                <a:rPr lang="de-DE" sz="1600" dirty="0"/>
                <a:t>(z(t</a:t>
              </a:r>
              <a:r>
                <a:rPr lang="de-DE" sz="1600" baseline="-25000" dirty="0"/>
                <a:t>0</a:t>
              </a:r>
              <a:r>
                <a:rPr lang="de-DE" sz="1600" dirty="0"/>
                <a:t>))] x Q</a:t>
              </a:r>
              <a:r>
                <a:rPr lang="de-DE" sz="1600" baseline="-25000" dirty="0"/>
                <a:t>0</a:t>
              </a:r>
              <a:endParaRPr lang="de-DE" sz="1600" dirty="0"/>
            </a:p>
            <a:p>
              <a:endParaRPr lang="en-US" sz="1800" dirty="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D7E9B640-0949-F14E-C307-5D84C27DBDE2}"/>
              </a:ext>
            </a:extLst>
          </p:cNvPr>
          <p:cNvSpPr txBox="1"/>
          <p:nvPr/>
        </p:nvSpPr>
        <p:spPr>
          <a:xfrm>
            <a:off x="5324379" y="5209178"/>
            <a:ext cx="451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 Look-up table: z(t</a:t>
            </a:r>
            <a:r>
              <a:rPr lang="de-DE" baseline="-25000" dirty="0">
                <a:sym typeface="Wingdings" panose="05000000000000000000" pitchFamily="2" charset="2"/>
              </a:rPr>
              <a:t>meas.</a:t>
            </a:r>
            <a:r>
              <a:rPr lang="de-DE" dirty="0">
                <a:sym typeface="Wingdings" panose="05000000000000000000" pitchFamily="2" charset="2"/>
              </a:rPr>
              <a:t>,E</a:t>
            </a:r>
            <a:r>
              <a:rPr lang="de-DE" baseline="-25000" dirty="0">
                <a:sym typeface="Wingdings" panose="05000000000000000000" pitchFamily="2" charset="2"/>
              </a:rPr>
              <a:t>meas.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en-US" dirty="0"/>
          </a:p>
        </p:txBody>
      </p:sp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88B9F14B-04EA-3556-2AD7-51CC6B121D7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A33111B-5CC4-456E-9191-DDDF45A10B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2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8" grpId="0"/>
      <p:bldP spid="48" grpId="1"/>
      <p:bldP spid="48" grpId="2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9" grpId="0"/>
      <p:bldP spid="60" grpId="0"/>
      <p:bldP spid="61" grpId="0"/>
      <p:bldP spid="61" grpId="1"/>
      <p:bldP spid="61" grpId="2"/>
      <p:bldP spid="62" grpId="0"/>
      <p:bldP spid="62" grpId="1"/>
      <p:bldP spid="63" grpId="0"/>
      <p:bldP spid="64" grpId="0"/>
      <p:bldP spid="65" grpId="0"/>
      <p:bldP spid="65" grpId="1"/>
      <p:bldP spid="65" grpId="2"/>
      <p:bldP spid="66" grpId="0"/>
      <p:bldP spid="66" grpId="1"/>
      <p:bldP spid="67" grpId="0"/>
      <p:bldP spid="67" grpId="1"/>
      <p:bldP spid="68" grpId="0"/>
      <p:bldP spid="68" grpId="1"/>
      <p:bldP spid="75" grpId="0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19A2B8-12C1-451D-B812-5E933A3E1751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20" y="389408"/>
            <a:ext cx="11762359" cy="52372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1097" y="5806840"/>
            <a:ext cx="7623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https://link.springer.com/article/10.1140/epjc/s10052-019-6673-z</a:t>
            </a:r>
          </a:p>
        </p:txBody>
      </p:sp>
    </p:spTree>
    <p:extLst>
      <p:ext uri="{BB962C8B-B14F-4D97-AF65-F5344CB8AC3E}">
        <p14:creationId xmlns:p14="http://schemas.microsoft.com/office/powerpoint/2010/main" val="81917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GeV/c pion </a:t>
            </a:r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mm thick CdTe (Acrorad) sensor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44AA2B-5B9C-47E6-A871-7655D71ED09A}" type="datetime1">
              <a:rPr lang="en-US" smtClean="0"/>
              <a:t>6/20/2024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DRD4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026" name="Picture 2" descr="Fig.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0075"/>
            <a:ext cx="5181600" cy="36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gure 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08412"/>
            <a:ext cx="5181600" cy="348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14241" y="3975836"/>
            <a:ext cx="1881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Drift time as a function of interaction depth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Placeholder 2"/>
              <p:cNvSpPr txBox="1">
                <a:spLocks/>
              </p:cNvSpPr>
              <p:nvPr/>
            </p:nvSpPr>
            <p:spPr bwMode="auto">
              <a:xfrm>
                <a:off x="1113588" y="5450524"/>
                <a:ext cx="4125397" cy="9058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lnSpc>
                    <a:spcPct val="90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4"/>
                  </a:buBlip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lnSpc>
                    <a:spcPct val="80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80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DE" sz="180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de-DE" sz="180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de-DE" sz="1800" i="1" smtClean="0">
                                <a:latin typeface="Cambria Math" panose="02040503050406030204" pitchFamily="18" charset="0"/>
                              </a:rPr>
                              <m:t>𝑏𝑖𝑎𝑠</m:t>
                            </m:r>
                          </m:sub>
                        </m:sSub>
                      </m:num>
                      <m:den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de-DE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lang="de-DE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d>
                          <m:dPr>
                            <m:ctrlPr>
                              <a:rPr lang="de-DE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de-DE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𝑏𝑖𝑎𝑠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de-DE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de-DE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num>
                          <m:den>
                            <m:r>
                              <a:rPr lang="de-DE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e>
                    </m:d>
                  </m:oMath>
                </a14:m>
                <a:r>
                  <a:rPr lang="de-DE" sz="1800" dirty="0" smtClean="0"/>
                  <a:t> </a:t>
                </a:r>
                <a:endParaRPr lang="de-DE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1800" i="1" smtClean="0">
                        <a:latin typeface="Cambria Math" panose="02040503050406030204" pitchFamily="18" charset="0"/>
                      </a:rPr>
                      <m:t>=0.06</m:t>
                    </m:r>
                    <m:r>
                      <a:rPr lang="de-DE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±0.01</m:t>
                    </m:r>
                  </m:oMath>
                </a14:m>
                <a:r>
                  <a:rPr lang="de-DE" sz="1800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1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.15</m:t>
                        </m:r>
                        <m:r>
                          <a:rPr lang="de-DE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±3.0</m:t>
                        </m:r>
                      </m:e>
                    </m:d>
                    <m:r>
                      <a:rPr lang="de-DE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endParaRPr lang="de-DE" sz="1800" dirty="0"/>
              </a:p>
              <a:p>
                <a:pPr>
                  <a:buFont typeface="+mj-lt"/>
                  <a:buAutoNum type="arabicPeriod"/>
                </a:pPr>
                <a:endParaRPr lang="de-DE" sz="1800" dirty="0" smtClean="0"/>
              </a:p>
              <a:p>
                <a:pPr marL="0" indent="0">
                  <a:buFont typeface="Wingdings" panose="05000000000000000000" pitchFamily="2" charset="2"/>
                  <a:buNone/>
                </a:pPr>
                <a:endParaRPr lang="de-DE" sz="1800" dirty="0"/>
              </a:p>
              <a:p>
                <a:pPr>
                  <a:buFont typeface="+mj-lt"/>
                  <a:buAutoNum type="arabicPeriod"/>
                </a:pPr>
                <a:endParaRPr lang="cs-CZ" sz="1800" dirty="0"/>
              </a:p>
            </p:txBody>
          </p:sp>
        </mc:Choice>
        <mc:Fallback>
          <p:sp>
            <p:nvSpPr>
              <p:cNvPr id="1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3588" y="5450524"/>
                <a:ext cx="4125397" cy="905826"/>
              </a:xfrm>
              <a:prstGeom prst="rect">
                <a:avLst/>
              </a:prstGeom>
              <a:blipFill>
                <a:blip r:embed="rId5"/>
                <a:stretch>
                  <a:fillRect l="-444" b="-87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172200" y="5695137"/>
            <a:ext cx="5414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Negligible signal loss at bias above 300 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4417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12449</TotalTime>
  <Words>1616</Words>
  <Application>Microsoft Office PowerPoint</Application>
  <PresentationFormat>Widescreen</PresentationFormat>
  <Paragraphs>339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-apple-system</vt:lpstr>
      <vt:lpstr>Arial</vt:lpstr>
      <vt:lpstr>ArialUnicodeMS</vt:lpstr>
      <vt:lpstr>Calibri</vt:lpstr>
      <vt:lpstr>Calibri Light</vt:lpstr>
      <vt:lpstr>Cambria Math</vt:lpstr>
      <vt:lpstr>Courier New</vt:lpstr>
      <vt:lpstr>helvetica neue</vt:lpstr>
      <vt:lpstr>Source Sans Pro</vt:lpstr>
      <vt:lpstr>Symbol</vt:lpstr>
      <vt:lpstr>Tahoma</vt:lpstr>
      <vt:lpstr>Times New Roman</vt:lpstr>
      <vt:lpstr>Wingdings</vt:lpstr>
      <vt:lpstr>Office Theme</vt:lpstr>
      <vt:lpstr>Characterization of pixelated high-Z sensor for X and gamma-ray detection</vt:lpstr>
      <vt:lpstr>PowerPoint Presentation</vt:lpstr>
      <vt:lpstr>Timepix3 and Timepix4</vt:lpstr>
      <vt:lpstr>Selection of the sensor material</vt:lpstr>
      <vt:lpstr>Characterization of high-Z sensors in charged particle beams</vt:lpstr>
      <vt:lpstr>Measurement principles: Experiment design</vt:lpstr>
      <vt:lpstr>Grazing angle irradiation: Sensitivity to charge carrier properties</vt:lpstr>
      <vt:lpstr>PowerPoint Presentation</vt:lpstr>
      <vt:lpstr>40 GeV/c pion beam: 2 mm thick CdTe (Acrorad) sensor</vt:lpstr>
      <vt:lpstr>40 GeV/c pion beam:  3D track reconstruction – 2 mm CdTe</vt:lpstr>
      <vt:lpstr>PowerPoint Presentation</vt:lpstr>
      <vt:lpstr>5 mm CZT: Drift time and drift velocity vs electric field</vt:lpstr>
      <vt:lpstr>5 mm CZT: Determination of µτe and the τe</vt:lpstr>
      <vt:lpstr>5 mm CZT: Charge collection efficiency and gamma spectrum measurement</vt:lpstr>
      <vt:lpstr>3D reconstruction and gamma-spectroscopy:  Application as a single-layer Compton Camera</vt:lpstr>
      <vt:lpstr>3D reconstruction:  Single-layer Compton Camera - Experiment</vt:lpstr>
      <vt:lpstr>PowerPoint Presentation</vt:lpstr>
      <vt:lpstr>Timepix3 with 500 µm thick GaAs Drift time analysis in negative polarity</vt:lpstr>
      <vt:lpstr>Timepix3 with 500 µm thick GaAs Drift time analysis in negative polarity</vt:lpstr>
      <vt:lpstr>Timepix3 with 500 µm thick GaAs µτe measurement in negative polarity</vt:lpstr>
      <vt:lpstr>Timepix3 with 500 µm thick GaAs Drift time analysis in negative polarity</vt:lpstr>
      <vt:lpstr>Timepix3 with 500 µm thick GaAs µτe measurement in negative polarity</vt:lpstr>
      <vt:lpstr>Timepix3 with 500 µm thick GaAs µτh measurement in positive polarity</vt:lpstr>
      <vt:lpstr>Implementation into the simulation and comparison with measurement</vt:lpstr>
      <vt:lpstr>Some words on silicon ... </vt:lpstr>
      <vt:lpstr>Timepix3 with a silicon sensor as Compton imager and polarimeter</vt:lpstr>
      <vt:lpstr>PowerPoint Presentation</vt:lpstr>
      <vt:lpstr>Timepix3 Compton polarimeter - principle</vt:lpstr>
      <vt:lpstr>Timepix3 Compton polarimeter</vt:lpstr>
      <vt:lpstr>Timepix3 Compton polarimeter:  Figure of merit – MDP99%</vt:lpstr>
      <vt:lpstr>Conclusion</vt:lpstr>
      <vt:lpstr>Thank you very much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Timepix detectors in Space:  From radiation monitoring in low earth orbit to astroparticle physics</dc:title>
  <dc:creator>Benedikt Bergmann</dc:creator>
  <cp:lastModifiedBy>Benedikt Bergmann</cp:lastModifiedBy>
  <cp:revision>474</cp:revision>
  <dcterms:created xsi:type="dcterms:W3CDTF">2022-06-14T08:47:37Z</dcterms:created>
  <dcterms:modified xsi:type="dcterms:W3CDTF">2024-06-20T09:26:21Z</dcterms:modified>
</cp:coreProperties>
</file>