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88"/>
  </p:notesMasterIdLst>
  <p:sldIdLst>
    <p:sldId id="256" r:id="rId2"/>
    <p:sldId id="257" r:id="rId3"/>
    <p:sldId id="258" r:id="rId4"/>
    <p:sldId id="260" r:id="rId5"/>
    <p:sldId id="261" r:id="rId6"/>
    <p:sldId id="259"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Lst>
  <p:sldSz cx="9144000" cy="6858000" type="screen4x3"/>
  <p:notesSz cx="9144000" cy="6858000"/>
  <p:defaultTex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79" autoAdjust="0"/>
  </p:normalViewPr>
  <p:slideViewPr>
    <p:cSldViewPr>
      <p:cViewPr varScale="1">
        <p:scale>
          <a:sx n="104" d="100"/>
          <a:sy n="104" d="100"/>
        </p:scale>
        <p:origin x="864" y="1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13" name="Shape 13"/>
          <p:cNvSpPr>
            <a:spLocks noGrp="1" noRot="1" noChangeAspect="1"/>
          </p:cNvSpPr>
          <p:nvPr>
            <p:ph type="sldImg"/>
          </p:nvPr>
        </p:nvSpPr>
        <p:spPr bwMode="auto">
          <a:xfrm>
            <a:off x="1143000" y="685800"/>
            <a:ext cx="4572000" cy="3429000"/>
          </a:xfrm>
          <a:prstGeom prst="rect">
            <a:avLst/>
          </a:prstGeom>
        </p:spPr>
        <p:txBody>
          <a:bodyPr/>
          <a:lstStyle/>
          <a:p>
            <a:pPr lvl="0">
              <a:defRPr/>
            </a:pPr>
            <a:endParaRPr/>
          </a:p>
        </p:txBody>
      </p:sp>
      <p:sp>
        <p:nvSpPr>
          <p:cNvPr id="14" name="Shape 14"/>
          <p:cNvSpPr>
            <a:spLocks noGrp="1"/>
          </p:cNvSpPr>
          <p:nvPr>
            <p:ph type="body" sz="quarter" idx="1"/>
          </p:nvPr>
        </p:nvSpPr>
        <p:spPr bwMode="auto">
          <a:xfrm>
            <a:off x="914400" y="4343400"/>
            <a:ext cx="5029200" cy="4114800"/>
          </a:xfrm>
          <a:prstGeom prst="rect">
            <a:avLst/>
          </a:prstGeom>
        </p:spPr>
        <p:txBody>
          <a:bodyPr/>
          <a:lstStyle/>
          <a:p>
            <a:pPr lvl="0">
              <a:defRPr/>
            </a:pPr>
            <a:endParaRPr/>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defRPr>
    </a:lvl1pPr>
    <a:lvl2pPr indent="228600" defTabSz="457200">
      <a:lnSpc>
        <a:spcPct val="117999"/>
      </a:lnSpc>
      <a:defRPr sz="2200">
        <a:latin typeface="+mn-lt"/>
        <a:ea typeface="+mn-ea"/>
        <a:cs typeface="+mn-cs"/>
      </a:defRPr>
    </a:lvl2pPr>
    <a:lvl3pPr indent="457200" defTabSz="457200">
      <a:lnSpc>
        <a:spcPct val="117999"/>
      </a:lnSpc>
      <a:defRPr sz="2200">
        <a:latin typeface="+mn-lt"/>
        <a:ea typeface="+mn-ea"/>
        <a:cs typeface="+mn-cs"/>
      </a:defRPr>
    </a:lvl3pPr>
    <a:lvl4pPr indent="685800" defTabSz="457200">
      <a:lnSpc>
        <a:spcPct val="117999"/>
      </a:lnSpc>
      <a:defRPr sz="2200">
        <a:latin typeface="+mn-lt"/>
        <a:ea typeface="+mn-ea"/>
        <a:cs typeface="+mn-cs"/>
      </a:defRPr>
    </a:lvl4pPr>
    <a:lvl5pPr indent="914400" defTabSz="457200">
      <a:lnSpc>
        <a:spcPct val="117999"/>
      </a:lnSpc>
      <a:defRPr sz="2200">
        <a:latin typeface="+mn-lt"/>
        <a:ea typeface="+mn-ea"/>
        <a:cs typeface="+mn-cs"/>
      </a:defRPr>
    </a:lvl5pPr>
    <a:lvl6pPr indent="1143000" defTabSz="457200">
      <a:lnSpc>
        <a:spcPct val="117999"/>
      </a:lnSpc>
      <a:defRPr sz="2200">
        <a:latin typeface="+mn-lt"/>
        <a:ea typeface="+mn-ea"/>
        <a:cs typeface="+mn-cs"/>
      </a:defRPr>
    </a:lvl6pPr>
    <a:lvl7pPr indent="1371600" defTabSz="457200">
      <a:lnSpc>
        <a:spcPct val="117999"/>
      </a:lnSpc>
      <a:defRPr sz="2200">
        <a:latin typeface="+mn-lt"/>
        <a:ea typeface="+mn-ea"/>
        <a:cs typeface="+mn-cs"/>
      </a:defRPr>
    </a:lvl7pPr>
    <a:lvl8pPr indent="1600200" defTabSz="457200">
      <a:lnSpc>
        <a:spcPct val="117999"/>
      </a:lnSpc>
      <a:defRPr sz="2200">
        <a:latin typeface="+mn-lt"/>
        <a:ea typeface="+mn-ea"/>
        <a:cs typeface="+mn-cs"/>
      </a:defRPr>
    </a:lvl8pPr>
    <a:lvl9pPr indent="1828800" defTabSz="457200">
      <a:lnSpc>
        <a:spcPct val="117999"/>
      </a:lnSpc>
      <a:defRPr sz="2200">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en.wikipedia.org/wiki/Argon" TargetMode="External"/><Relationship Id="rId13" Type="http://schemas.openxmlformats.org/officeDocument/2006/relationships/hyperlink" Target="http://en.wikipedia.org/wiki/Semiconductor" TargetMode="External"/><Relationship Id="rId3" Type="http://schemas.openxmlformats.org/officeDocument/2006/relationships/hyperlink" Target="http://en.wikipedia.org/wiki/Manfred_von_Ardenne" TargetMode="External"/><Relationship Id="rId7" Type="http://schemas.openxmlformats.org/officeDocument/2006/relationships/hyperlink" Target="http://en.wikipedia.org/wiki/Vacuum_chamber" TargetMode="External"/><Relationship Id="rId12" Type="http://schemas.openxmlformats.org/officeDocument/2006/relationships/hyperlink" Target="http://en.wikipedia.org/wiki/Aperture" TargetMode="External"/><Relationship Id="rId2" Type="http://schemas.openxmlformats.org/officeDocument/2006/relationships/slide" Target="../slides/slide69.xml"/><Relationship Id="rId1" Type="http://schemas.openxmlformats.org/officeDocument/2006/relationships/notesMaster" Target="../notesMasters/notesMaster1.xml"/><Relationship Id="rId6" Type="http://schemas.openxmlformats.org/officeDocument/2006/relationships/hyperlink" Target="http://en.wikipedia.org/wiki/Hot_cathode" TargetMode="External"/><Relationship Id="rId11" Type="http://schemas.openxmlformats.org/officeDocument/2006/relationships/hyperlink" Target="http://en.wikipedia.org/wiki/Plasma_(physics)" TargetMode="External"/><Relationship Id="rId5" Type="http://schemas.openxmlformats.org/officeDocument/2006/relationships/hyperlink" Target="http://en.wikipedia.org/wiki/Cathode" TargetMode="External"/><Relationship Id="rId15" Type="http://schemas.openxmlformats.org/officeDocument/2006/relationships/hyperlink" Target="http://en.wikipedia.org/wiki/Spacecraft_propulsion" TargetMode="External"/><Relationship Id="rId10" Type="http://schemas.openxmlformats.org/officeDocument/2006/relationships/hyperlink" Target="http://en.wikipedia.org/wiki/Ionized" TargetMode="External"/><Relationship Id="rId4" Type="http://schemas.openxmlformats.org/officeDocument/2006/relationships/hyperlink" Target="http://en.wikipedia.org/wiki/Ion_source" TargetMode="External"/><Relationship Id="rId9" Type="http://schemas.openxmlformats.org/officeDocument/2006/relationships/hyperlink" Target="http://en.wikipedia.org/wiki/Charge_(physics)" TargetMode="External"/><Relationship Id="rId14" Type="http://schemas.openxmlformats.org/officeDocument/2006/relationships/hyperlink" Target="http://en.wikipedia.org/wiki/Spacecraft"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en.wikipedia.org/wiki/Russia" TargetMode="External"/><Relationship Id="rId13" Type="http://schemas.openxmlformats.org/officeDocument/2006/relationships/hyperlink" Target="http://en.wikipedia.org/wiki/Electromagnetic_field" TargetMode="External"/><Relationship Id="rId18" Type="http://schemas.openxmlformats.org/officeDocument/2006/relationships/hyperlink" Target="http://en.wikipedia.org/wiki/Parameter" TargetMode="External"/><Relationship Id="rId26" Type="http://schemas.openxmlformats.org/officeDocument/2006/relationships/hyperlink" Target="http://en.wikipedia.org/wiki/Dipole_magnet" TargetMode="External"/><Relationship Id="rId3" Type="http://schemas.openxmlformats.org/officeDocument/2006/relationships/hyperlink" Target="http://en.wikipedia.org/wiki/Particle_accelerator" TargetMode="External"/><Relationship Id="rId21" Type="http://schemas.openxmlformats.org/officeDocument/2006/relationships/hyperlink" Target="http://en.wikipedia.org/wiki/Anello_Di_Accumulazione" TargetMode="External"/><Relationship Id="rId7" Type="http://schemas.openxmlformats.org/officeDocument/2006/relationships/hyperlink" Target="http://en.wikipedia.org/wiki/Edwin_McMillan" TargetMode="External"/><Relationship Id="rId12" Type="http://schemas.openxmlformats.org/officeDocument/2006/relationships/hyperlink" Target="http://en.wikipedia.org/wiki/Magnetic_field" TargetMode="External"/><Relationship Id="rId17" Type="http://schemas.openxmlformats.org/officeDocument/2006/relationships/hyperlink" Target="http://en.wikipedia.org/wiki/Ultrarelativistic" TargetMode="External"/><Relationship Id="rId25" Type="http://schemas.openxmlformats.org/officeDocument/2006/relationships/hyperlink" Target="http://en.wikipedia.org/wiki/RF_cavity" TargetMode="External"/><Relationship Id="rId2" Type="http://schemas.openxmlformats.org/officeDocument/2006/relationships/slide" Target="../slides/slide13.xml"/><Relationship Id="rId16" Type="http://schemas.openxmlformats.org/officeDocument/2006/relationships/hyperlink" Target="http://en.wikipedia.org/wiki/Relativistic_mass" TargetMode="External"/><Relationship Id="rId20" Type="http://schemas.openxmlformats.org/officeDocument/2006/relationships/hyperlink" Target="http://en.wikipedia.org/wiki/Cosmotron" TargetMode="External"/><Relationship Id="rId1" Type="http://schemas.openxmlformats.org/officeDocument/2006/relationships/notesMaster" Target="../notesMasters/notesMaster1.xml"/><Relationship Id="rId6" Type="http://schemas.openxmlformats.org/officeDocument/2006/relationships/hyperlink" Target="http://en.wikipedia.org/wiki/Kinetic_energy" TargetMode="External"/><Relationship Id="rId11" Type="http://schemas.openxmlformats.org/officeDocument/2006/relationships/hyperlink" Target="http://en.wikipedia.org/wiki/Mark_Oliphant" TargetMode="External"/><Relationship Id="rId24" Type="http://schemas.openxmlformats.org/officeDocument/2006/relationships/hyperlink" Target="http://en.wikipedia.org/wiki/Nicholas_Christofilos" TargetMode="External"/><Relationship Id="rId5" Type="http://schemas.openxmlformats.org/officeDocument/2006/relationships/hyperlink" Target="http://en.wikipedia.org/wiki/Particle_beam" TargetMode="External"/><Relationship Id="rId15" Type="http://schemas.openxmlformats.org/officeDocument/2006/relationships/hyperlink" Target="http://en.wikipedia.org/wiki/Isochronous_cyclotron" TargetMode="External"/><Relationship Id="rId23" Type="http://schemas.openxmlformats.org/officeDocument/2006/relationships/hyperlink" Target="http://en.wikipedia.org/wiki/Ernest_Courant" TargetMode="External"/><Relationship Id="rId28" Type="http://schemas.openxmlformats.org/officeDocument/2006/relationships/hyperlink" Target="http://en.wikipedia.org/wiki/Sextupole_magnet" TargetMode="External"/><Relationship Id="rId10" Type="http://schemas.openxmlformats.org/officeDocument/2006/relationships/hyperlink" Target="http://en.wikipedia.org/wiki/Synchrotron" TargetMode="External"/><Relationship Id="rId19" Type="http://schemas.openxmlformats.org/officeDocument/2006/relationships/hyperlink" Target="http://en.wikipedia.org/wiki/Torus" TargetMode="External"/><Relationship Id="rId4" Type="http://schemas.openxmlformats.org/officeDocument/2006/relationships/hyperlink" Target="http://en.wikipedia.org/wiki/Cyclotron" TargetMode="External"/><Relationship Id="rId9" Type="http://schemas.openxmlformats.org/officeDocument/2006/relationships/hyperlink" Target="http://en.wikipedia.org/wiki/Vladimir_Veksler" TargetMode="External"/><Relationship Id="rId14" Type="http://schemas.openxmlformats.org/officeDocument/2006/relationships/hyperlink" Target="http://en.wikipedia.org/wiki/Classical_mechanics" TargetMode="External"/><Relationship Id="rId22" Type="http://schemas.openxmlformats.org/officeDocument/2006/relationships/hyperlink" Target="http://en.wikipedia.org/wiki/Strong_focusing" TargetMode="External"/><Relationship Id="rId27" Type="http://schemas.openxmlformats.org/officeDocument/2006/relationships/hyperlink" Target="http://en.wikipedia.org/wiki/Quadrupole_magnet"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Mer info om ESS : http://accelconf.web.cern.ch/AccelConf/hb2016/talks/moam3p30_talk.pdf</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Performance plots taken from https://op-instructions.docs.cern.ch/lhc-machine-coordination/Statistics-plots/Performance/ </a:t>
            </a:r>
            <a:endParaRPr lang="en-US" dirty="0"/>
          </a:p>
        </p:txBody>
      </p:sp>
    </p:spTree>
    <p:extLst>
      <p:ext uri="{BB962C8B-B14F-4D97-AF65-F5344CB8AC3E}">
        <p14:creationId xmlns:p14="http://schemas.microsoft.com/office/powerpoint/2010/main" val="3679041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90" name="Shape 190"/>
          <p:cNvSpPr>
            <a:spLocks noGrp="1" noRot="1" noChangeAspect="1"/>
          </p:cNvSpPr>
          <p:nvPr>
            <p:ph type="sldImg"/>
          </p:nvPr>
        </p:nvSpPr>
        <p:spPr bwMode="auto">
          <a:prstGeom prst="rect">
            <a:avLst/>
          </a:prstGeom>
        </p:spPr>
        <p:txBody>
          <a:bodyPr/>
          <a:lstStyle/>
          <a:p>
            <a:pPr lvl="0">
              <a:defRPr/>
            </a:pPr>
            <a:endParaRPr/>
          </a:p>
        </p:txBody>
      </p:sp>
      <p:sp>
        <p:nvSpPr>
          <p:cNvPr id="191" name="Shape 191"/>
          <p:cNvSpPr>
            <a:spLocks noGrp="1"/>
          </p:cNvSpPr>
          <p:nvPr>
            <p:ph type="body" sz="quarter" idx="1"/>
          </p:nvPr>
        </p:nvSpPr>
        <p:spPr bwMode="auto">
          <a:prstGeom prst="rect">
            <a:avLst/>
          </a:prstGeom>
        </p:spPr>
        <p:txBody>
          <a:bodyPr/>
          <a:lstStyle/>
          <a:p>
            <a:pPr lvl="0" defTabSz="914400">
              <a:lnSpc>
                <a:spcPct val="100000"/>
              </a:lnSpc>
              <a:defRPr sz="1800"/>
            </a:pPr>
            <a:r>
              <a:rPr sz="1200" b="1">
                <a:latin typeface="Calibri"/>
                <a:ea typeface="Calibri"/>
                <a:cs typeface="Calibri"/>
              </a:rPr>
              <a:t>Duoplasmatron</a:t>
            </a:r>
            <a:r>
              <a:rPr sz="1200">
                <a:latin typeface="Calibri"/>
                <a:ea typeface="Calibri"/>
                <a:cs typeface="Calibri"/>
              </a:rPr>
              <a:t>, an invention of </a:t>
            </a:r>
            <a:r>
              <a:rPr sz="1200" u="sng">
                <a:latin typeface="Calibri"/>
                <a:ea typeface="Calibri"/>
                <a:cs typeface="Calibri"/>
                <a:hlinkClick r:id="rId3" tooltip="http://en.wikipedia.org/wiki/Manfred_von_Ardenne"/>
              </a:rPr>
              <a:t>Manfred von Ardenne</a:t>
            </a:r>
            <a:r>
              <a:rPr sz="1200">
                <a:latin typeface="Calibri"/>
                <a:ea typeface="Calibri"/>
                <a:cs typeface="Calibri"/>
              </a:rPr>
              <a:t>, is a type of </a:t>
            </a:r>
            <a:r>
              <a:rPr sz="1200" u="sng">
                <a:latin typeface="Calibri"/>
                <a:ea typeface="Calibri"/>
                <a:cs typeface="Calibri"/>
                <a:hlinkClick r:id="rId4" tooltip="http://en.wikipedia.org/wiki/Ion_source"/>
              </a:rPr>
              <a:t>Ion source</a:t>
            </a:r>
            <a:r>
              <a:rPr sz="1200">
                <a:latin typeface="Calibri"/>
                <a:ea typeface="Calibri"/>
                <a:cs typeface="Calibri"/>
              </a:rPr>
              <a:t>. The duoplasmatron operates as follows: a </a:t>
            </a:r>
            <a:r>
              <a:rPr sz="1200" u="sng">
                <a:latin typeface="Calibri"/>
                <a:ea typeface="Calibri"/>
                <a:cs typeface="Calibri"/>
                <a:hlinkClick r:id="rId5" tooltip="http://en.wikipedia.org/wiki/Cathode"/>
              </a:rPr>
              <a:t>cathode</a:t>
            </a:r>
            <a:r>
              <a:rPr sz="1200">
                <a:latin typeface="Calibri"/>
                <a:ea typeface="Calibri"/>
                <a:cs typeface="Calibri"/>
              </a:rPr>
              <a:t> </a:t>
            </a:r>
            <a:r>
              <a:rPr sz="1200" u="sng">
                <a:latin typeface="Calibri"/>
                <a:ea typeface="Calibri"/>
                <a:cs typeface="Calibri"/>
                <a:hlinkClick r:id="rId6" tooltip="http://en.wikipedia.org/wiki/Hot_cathode"/>
              </a:rPr>
              <a:t>filament</a:t>
            </a:r>
            <a:r>
              <a:rPr sz="1200">
                <a:latin typeface="Calibri"/>
                <a:ea typeface="Calibri"/>
                <a:cs typeface="Calibri"/>
              </a:rPr>
              <a:t> emits electrons into a </a:t>
            </a:r>
            <a:r>
              <a:rPr sz="1200" u="sng">
                <a:latin typeface="Calibri"/>
                <a:ea typeface="Calibri"/>
                <a:cs typeface="Calibri"/>
                <a:hlinkClick r:id="rId7" tooltip="http://en.wikipedia.org/wiki/Vacuum_chamber"/>
              </a:rPr>
              <a:t>vacuum chamber</a:t>
            </a:r>
            <a:r>
              <a:rPr sz="1200">
                <a:latin typeface="Calibri"/>
                <a:ea typeface="Calibri"/>
                <a:cs typeface="Calibri"/>
              </a:rPr>
              <a:t>. A gas such as </a:t>
            </a:r>
            <a:r>
              <a:rPr sz="1200" u="sng">
                <a:latin typeface="Calibri"/>
                <a:ea typeface="Calibri"/>
                <a:cs typeface="Calibri"/>
                <a:hlinkClick r:id="rId8" tooltip="http://en.wikipedia.org/wiki/Argon"/>
              </a:rPr>
              <a:t>argon</a:t>
            </a:r>
            <a:r>
              <a:rPr sz="1200">
                <a:latin typeface="Calibri"/>
                <a:ea typeface="Calibri"/>
                <a:cs typeface="Calibri"/>
              </a:rPr>
              <a:t> is introduced in very small quantities into the chamber, where it becomes </a:t>
            </a:r>
            <a:r>
              <a:rPr sz="1200" u="sng">
                <a:latin typeface="Calibri"/>
                <a:ea typeface="Calibri"/>
                <a:cs typeface="Calibri"/>
                <a:hlinkClick r:id="rId9" tooltip="http://en.wikipedia.org/wiki/Charge_(physics)"/>
              </a:rPr>
              <a:t>charged</a:t>
            </a:r>
            <a:r>
              <a:rPr sz="1200">
                <a:latin typeface="Calibri"/>
                <a:ea typeface="Calibri"/>
                <a:cs typeface="Calibri"/>
              </a:rPr>
              <a:t> or </a:t>
            </a:r>
            <a:r>
              <a:rPr sz="1200" u="sng">
                <a:latin typeface="Calibri"/>
                <a:ea typeface="Calibri"/>
                <a:cs typeface="Calibri"/>
                <a:hlinkClick r:id="rId10" tooltip="http://en.wikipedia.org/wiki/Ionized"/>
              </a:rPr>
              <a:t>ionized</a:t>
            </a:r>
            <a:r>
              <a:rPr sz="1200">
                <a:latin typeface="Calibri"/>
                <a:ea typeface="Calibri"/>
                <a:cs typeface="Calibri"/>
              </a:rPr>
              <a:t> through interactions with the free electrons from the cathode, forming a </a:t>
            </a:r>
            <a:r>
              <a:rPr sz="1200" u="sng">
                <a:latin typeface="Calibri"/>
                <a:ea typeface="Calibri"/>
                <a:cs typeface="Calibri"/>
                <a:hlinkClick r:id="rId11" tooltip="http://en.wikipedia.org/wiki/Plasma_(physics)"/>
              </a:rPr>
              <a:t>plasma</a:t>
            </a:r>
            <a:r>
              <a:rPr sz="1200">
                <a:latin typeface="Calibri"/>
                <a:ea typeface="Calibri"/>
                <a:cs typeface="Calibri"/>
              </a:rPr>
              <a:t>. The plasma is then accelerated through a series of at least two highly charged grids, and becomes an ion beam, moving at fairly high speed from the </a:t>
            </a:r>
            <a:r>
              <a:rPr sz="1200" u="sng">
                <a:latin typeface="Calibri"/>
                <a:ea typeface="Calibri"/>
                <a:cs typeface="Calibri"/>
                <a:hlinkClick r:id="rId12" tooltip="http://en.wikipedia.org/wiki/Aperture"/>
              </a:rPr>
              <a:t>aperture</a:t>
            </a:r>
            <a:r>
              <a:rPr sz="1200">
                <a:latin typeface="Calibri"/>
                <a:ea typeface="Calibri"/>
                <a:cs typeface="Calibri"/>
              </a:rPr>
              <a:t> of the device.</a:t>
            </a:r>
            <a:endParaRPr/>
          </a:p>
          <a:p>
            <a:pPr lvl="0" defTabSz="914400">
              <a:lnSpc>
                <a:spcPct val="100000"/>
              </a:lnSpc>
              <a:defRPr sz="1800"/>
            </a:pPr>
            <a:r>
              <a:rPr sz="1200">
                <a:latin typeface="Calibri"/>
                <a:ea typeface="Calibri"/>
                <a:cs typeface="Calibri"/>
              </a:rPr>
              <a:t>The Duoplasmatron has been used for applications as diverse as </a:t>
            </a:r>
            <a:r>
              <a:rPr sz="1200" u="sng">
                <a:latin typeface="Calibri"/>
                <a:ea typeface="Calibri"/>
                <a:cs typeface="Calibri"/>
                <a:hlinkClick r:id="rId13" tooltip="http://en.wikipedia.org/wiki/Semiconductor"/>
              </a:rPr>
              <a:t>semiconductor</a:t>
            </a:r>
            <a:r>
              <a:rPr sz="1200">
                <a:latin typeface="Calibri"/>
                <a:ea typeface="Calibri"/>
                <a:cs typeface="Calibri"/>
              </a:rPr>
              <a:t> manufacture, and </a:t>
            </a:r>
            <a:r>
              <a:rPr sz="1200" u="sng">
                <a:latin typeface="Calibri"/>
                <a:ea typeface="Calibri"/>
                <a:cs typeface="Calibri"/>
                <a:hlinkClick r:id="rId14" tooltip="http://en.wikipedia.org/wiki/Spacecraft"/>
              </a:rPr>
              <a:t>spacecraft</a:t>
            </a:r>
            <a:r>
              <a:rPr sz="1200">
                <a:latin typeface="Calibri"/>
                <a:ea typeface="Calibri"/>
                <a:cs typeface="Calibri"/>
              </a:rPr>
              <a:t> </a:t>
            </a:r>
            <a:r>
              <a:rPr sz="1200" u="sng">
                <a:latin typeface="Calibri"/>
                <a:ea typeface="Calibri"/>
                <a:cs typeface="Calibri"/>
                <a:hlinkClick r:id="rId15" tooltip="http://en.wikipedia.org/wiki/Spacecraft_propulsion"/>
              </a:rPr>
              <a:t>propulsion</a:t>
            </a:r>
            <a:r>
              <a:rPr sz="1200">
                <a:latin typeface="Calibri"/>
                <a:ea typeface="Calibri"/>
                <a:cs typeface="Calibri"/>
              </a:rPr>
              <a: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Today: limit around 5 MV voltage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35" name="Shape 135"/>
          <p:cNvSpPr>
            <a:spLocks noGrp="1" noRot="1" noChangeAspect="1"/>
          </p:cNvSpPr>
          <p:nvPr>
            <p:ph type="sldImg"/>
          </p:nvPr>
        </p:nvSpPr>
        <p:spPr bwMode="auto">
          <a:prstGeom prst="rect">
            <a:avLst/>
          </a:prstGeom>
        </p:spPr>
        <p:txBody>
          <a:bodyPr/>
          <a:lstStyle/>
          <a:p>
            <a:pPr lvl="0">
              <a:defRPr/>
            </a:pPr>
            <a:endParaRPr/>
          </a:p>
        </p:txBody>
      </p:sp>
      <p:sp>
        <p:nvSpPr>
          <p:cNvPr id="136" name="Shape 136"/>
          <p:cNvSpPr>
            <a:spLocks noGrp="1"/>
          </p:cNvSpPr>
          <p:nvPr>
            <p:ph type="body" sz="quarter" idx="1"/>
          </p:nvPr>
        </p:nvSpPr>
        <p:spPr bwMode="auto">
          <a:prstGeom prst="rect">
            <a:avLst/>
          </a:prstGeom>
        </p:spPr>
        <p:txBody>
          <a:bodyPr/>
          <a:lstStyle/>
          <a:p>
            <a:pPr lvl="0" defTabSz="914400">
              <a:lnSpc>
                <a:spcPct val="90000"/>
              </a:lnSpc>
              <a:defRPr sz="1800"/>
            </a:pPr>
            <a:br>
              <a:rPr dirty="0">
                <a:latin typeface="Avenir Book"/>
                <a:ea typeface="Avenir Book"/>
                <a:cs typeface="Avenir Book"/>
              </a:rPr>
            </a:br>
            <a:r>
              <a:rPr sz="1200" dirty="0">
                <a:latin typeface="Calibri"/>
                <a:ea typeface="Calibri"/>
                <a:cs typeface="Calibri"/>
              </a:rPr>
              <a:t>      The history of particle accelerators for ion beams is often described in association with the development of cyclotrons, primarily due to their wide-spread use in the medical field. However, what is often not acknowledged is that ion linear accelerators ("</a:t>
            </a:r>
            <a:r>
              <a:rPr sz="1200" dirty="0" err="1">
                <a:latin typeface="Calibri"/>
                <a:ea typeface="Calibri"/>
                <a:cs typeface="Calibri"/>
              </a:rPr>
              <a:t>linacs</a:t>
            </a:r>
            <a:r>
              <a:rPr sz="1200" dirty="0">
                <a:latin typeface="Calibri"/>
                <a:ea typeface="Calibri"/>
                <a:cs typeface="Calibri"/>
              </a:rPr>
              <a:t>") were developed in parallel with the cyclotron and other circular accelerators. While Lawrence and Livingston designed the first small cyclotron in 1930, R. </a:t>
            </a:r>
            <a:r>
              <a:rPr sz="1200" dirty="0" err="1">
                <a:latin typeface="Calibri"/>
                <a:ea typeface="Calibri"/>
                <a:cs typeface="Calibri"/>
              </a:rPr>
              <a:t>Wideröe</a:t>
            </a:r>
            <a:r>
              <a:rPr sz="1200" dirty="0">
                <a:latin typeface="Calibri"/>
                <a:ea typeface="Calibri"/>
                <a:cs typeface="Calibri"/>
              </a:rPr>
              <a:t> had already published a paper in 1928 on his results from an rf powered linear accelerator for ions. This device, shown schematically in figure 1, followed a proposal in 1925 by G. </a:t>
            </a:r>
            <a:r>
              <a:rPr sz="1200" dirty="0" err="1">
                <a:latin typeface="Calibri"/>
                <a:ea typeface="Calibri"/>
                <a:cs typeface="Calibri"/>
              </a:rPr>
              <a:t>Ising</a:t>
            </a:r>
            <a:r>
              <a:rPr sz="1200" dirty="0">
                <a:latin typeface="Calibri"/>
                <a:ea typeface="Calibri"/>
                <a:cs typeface="Calibri"/>
              </a:rPr>
              <a:t>. It consisted of a series of cylindrical tubes, placed along the longitudinal axis of an evacuated glass cylinder. Alternate tubes were connected to opposite terminals of an rf generator. By selecting the frequency and applied rf voltage, a variety of heavy ions could be accelerated across the gaps and bunched simultaneously. The ion velocity fits the criterion that the distance between the midpoint of each gap is given by ½ ν /c · c/f ≡ ½ β λ . The </a:t>
            </a:r>
            <a:r>
              <a:rPr sz="1200" dirty="0" err="1">
                <a:latin typeface="Calibri"/>
                <a:ea typeface="Calibri"/>
                <a:cs typeface="Calibri"/>
              </a:rPr>
              <a:t>Wideröe</a:t>
            </a:r>
            <a:r>
              <a:rPr sz="1200" dirty="0">
                <a:latin typeface="Calibri"/>
                <a:ea typeface="Calibri"/>
                <a:cs typeface="Calibri"/>
              </a:rPr>
              <a:t> design is a standing wave cavity in which the accelerating electric field maxima and nodes remain fixed in space. At a moment when the rf voltages are maximum on each electrode, acceleration takes place in every other gap. After crossing these gaps, the particles (ions) enter the metallic cylindrical electrodes which act as a shield to the electric fields. These particles then exit the electrode after the field in the next gap has changed polarity. The length of these cylindrical electrodes must become longer as the particles are accelerated to make the beam arrive at the next gap when the rf voltages are appropriate for accelerating. Sloan and Lawrence used such an array of 30 electrodes excited with a voltage of 42 kV at an rf frequency of 10 MHz in 1931 to accelerate Hg</a:t>
            </a:r>
            <a:r>
              <a:rPr sz="1200" baseline="30000" dirty="0">
                <a:latin typeface="Calibri"/>
                <a:ea typeface="Calibri"/>
                <a:cs typeface="Calibri"/>
              </a:rPr>
              <a:t>+</a:t>
            </a:r>
            <a:r>
              <a:rPr sz="1200" dirty="0">
                <a:latin typeface="Calibri"/>
                <a:ea typeface="Calibri"/>
                <a:cs typeface="Calibri"/>
              </a:rPr>
              <a:t> ions to 1.26 MeV.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49" name="Shape 149"/>
          <p:cNvSpPr>
            <a:spLocks noGrp="1" noRot="1" noChangeAspect="1"/>
          </p:cNvSpPr>
          <p:nvPr>
            <p:ph type="sldImg"/>
          </p:nvPr>
        </p:nvSpPr>
        <p:spPr bwMode="auto">
          <a:prstGeom prst="rect">
            <a:avLst/>
          </a:prstGeom>
        </p:spPr>
        <p:txBody>
          <a:bodyPr/>
          <a:lstStyle/>
          <a:p>
            <a:pPr lvl="0">
              <a:defRPr/>
            </a:pPr>
            <a:endParaRPr/>
          </a:p>
        </p:txBody>
      </p:sp>
      <p:sp>
        <p:nvSpPr>
          <p:cNvPr id="150" name="Shape 150"/>
          <p:cNvSpPr>
            <a:spLocks noGrp="1"/>
          </p:cNvSpPr>
          <p:nvPr>
            <p:ph type="body" sz="quarter" idx="1"/>
          </p:nvPr>
        </p:nvSpPr>
        <p:spPr bwMode="auto">
          <a:prstGeom prst="rect">
            <a:avLst/>
          </a:prstGeom>
        </p:spPr>
        <p:txBody>
          <a:bodyPr/>
          <a:lstStyle>
            <a:lvl1pPr defTabSz="914400">
              <a:lnSpc>
                <a:spcPct val="100000"/>
              </a:lnSpc>
              <a:defRPr sz="1200">
                <a:latin typeface="Calibri"/>
                <a:ea typeface="Calibri"/>
                <a:cs typeface="Calibri"/>
              </a:defRPr>
            </a:lvl1pPr>
          </a:lstStyle>
          <a:p>
            <a:pPr lvl="0">
              <a:defRPr sz="1800"/>
            </a:pPr>
            <a:r>
              <a:rPr sz="1200"/>
              <a:t>In 1946 Dr. L. Alvarez and his coworkers at the Lawrence Berkeley Radiation Laboratory developed a linear accelerator based on a somewhat different principle. In their configuration, shown schematically in figure 2, a similar series of cylindrical metal electrodes were used, but mounted along the longitudinal axis of an evacuated metallic cylinder. Radio frequency power from a 200 MHz radar source was introduced into this metallic cavity. The Alvarez structure, now commonly known as the drift tube linac (or DTL), has a standing wave electric field in the whole cavity, that is in the same direction in each gap between the cylinders at any instant in time. The field is accelerating (forward) for one half of the rf cycle and deaccelerating (backward) for the next half cycle. As with the Wideröe structure, the individual metallic electrodes ("drift tubes") shield the ions from the electric fields when it is in the wrong direction. </a:t>
            </a:r>
            <a:endParaRPr lang="en-US" sz="1200"/>
          </a:p>
          <a:p>
            <a:pPr lvl="0">
              <a:defRPr sz="1800"/>
            </a:pPr>
            <a:endParaRPr lang="en-US" sz="1200"/>
          </a:p>
          <a:p>
            <a:pPr lvl="0">
              <a:defRPr sz="1800"/>
            </a:pPr>
            <a:r>
              <a:rPr lang="en-US" sz="1200"/>
              <a:t>Image: Linac 1 http://cds.cern.ch/record/39283?ln=en</a:t>
            </a:r>
            <a:endParaRP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32" name="Shape 232"/>
          <p:cNvSpPr>
            <a:spLocks noGrp="1" noRot="1" noChangeAspect="1"/>
          </p:cNvSpPr>
          <p:nvPr>
            <p:ph type="sldImg"/>
          </p:nvPr>
        </p:nvSpPr>
        <p:spPr bwMode="auto">
          <a:prstGeom prst="rect">
            <a:avLst/>
          </a:prstGeom>
        </p:spPr>
        <p:txBody>
          <a:bodyPr/>
          <a:lstStyle/>
          <a:p>
            <a:pPr lvl="0">
              <a:defRPr/>
            </a:pPr>
            <a:endParaRPr/>
          </a:p>
        </p:txBody>
      </p:sp>
      <p:sp>
        <p:nvSpPr>
          <p:cNvPr id="233" name="Shape 233"/>
          <p:cNvSpPr>
            <a:spLocks noGrp="1"/>
          </p:cNvSpPr>
          <p:nvPr>
            <p:ph type="body" sz="quarter" idx="1"/>
          </p:nvPr>
        </p:nvSpPr>
        <p:spPr bwMode="auto">
          <a:prstGeom prst="rect">
            <a:avLst/>
          </a:prstGeom>
        </p:spPr>
        <p:txBody>
          <a:bodyPr/>
          <a:lstStyle/>
          <a:p>
            <a:pPr lvl="0" defTabSz="914400">
              <a:lnSpc>
                <a:spcPct val="80000"/>
              </a:lnSpc>
              <a:defRPr sz="1800"/>
            </a:pPr>
            <a:r>
              <a:rPr sz="1100">
                <a:latin typeface="Calibri"/>
                <a:ea typeface="Calibri"/>
                <a:cs typeface="Calibri"/>
              </a:rPr>
              <a:t>A </a:t>
            </a:r>
            <a:r>
              <a:rPr sz="1100" b="1">
                <a:latin typeface="Calibri"/>
                <a:ea typeface="Calibri"/>
                <a:cs typeface="Calibri"/>
              </a:rPr>
              <a:t>synchrotron</a:t>
            </a:r>
            <a:r>
              <a:rPr sz="1100">
                <a:latin typeface="Calibri"/>
                <a:ea typeface="Calibri"/>
                <a:cs typeface="Calibri"/>
              </a:rPr>
              <a:t> is a particular type of cyclic </a:t>
            </a:r>
            <a:r>
              <a:rPr sz="1100" u="sng">
                <a:latin typeface="Calibri"/>
                <a:ea typeface="Calibri"/>
                <a:cs typeface="Calibri"/>
                <a:hlinkClick r:id="rId3" tooltip="http://en.wikipedia.org/wiki/Particle_accelerator"/>
              </a:rPr>
              <a:t>particle accelerator</a:t>
            </a:r>
            <a:r>
              <a:rPr sz="1100">
                <a:latin typeface="Calibri"/>
                <a:ea typeface="Calibri"/>
                <a:cs typeface="Calibri"/>
              </a:rPr>
              <a:t> originating from the </a:t>
            </a:r>
            <a:r>
              <a:rPr sz="1100" u="sng">
                <a:latin typeface="Calibri"/>
                <a:ea typeface="Calibri"/>
                <a:cs typeface="Calibri"/>
                <a:hlinkClick r:id="rId4" tooltip="http://en.wikipedia.org/wiki/Cyclotron"/>
              </a:rPr>
              <a:t>cyclotron</a:t>
            </a:r>
            <a:r>
              <a:rPr sz="1100">
                <a:latin typeface="Calibri"/>
                <a:ea typeface="Calibri"/>
                <a:cs typeface="Calibri"/>
              </a:rPr>
              <a:t> in which the guiding magnetic field (bending the particles into a closed path) is time-dependent, being </a:t>
            </a:r>
            <a:r>
              <a:rPr sz="1100" i="1">
                <a:latin typeface="Calibri"/>
                <a:ea typeface="Calibri"/>
                <a:cs typeface="Calibri"/>
              </a:rPr>
              <a:t>synchronized</a:t>
            </a:r>
            <a:r>
              <a:rPr sz="1100">
                <a:latin typeface="Calibri"/>
                <a:ea typeface="Calibri"/>
                <a:cs typeface="Calibri"/>
              </a:rPr>
              <a:t> to a </a:t>
            </a:r>
            <a:r>
              <a:rPr sz="1100" u="sng">
                <a:latin typeface="Calibri"/>
                <a:ea typeface="Calibri"/>
                <a:cs typeface="Calibri"/>
                <a:hlinkClick r:id="rId5" tooltip="http://en.wikipedia.org/wiki/Particle_beam"/>
              </a:rPr>
              <a:t>particle beam</a:t>
            </a:r>
            <a:r>
              <a:rPr sz="1100">
                <a:latin typeface="Calibri"/>
                <a:ea typeface="Calibri"/>
                <a:cs typeface="Calibri"/>
              </a:rPr>
              <a:t> of increasing </a:t>
            </a:r>
            <a:r>
              <a:rPr sz="1100" u="sng">
                <a:latin typeface="Calibri"/>
                <a:ea typeface="Calibri"/>
                <a:cs typeface="Calibri"/>
                <a:hlinkClick r:id="rId6" tooltip="http://en.wikipedia.org/wiki/Kinetic_energy"/>
              </a:rPr>
              <a:t>kinetic energy</a:t>
            </a:r>
            <a:r>
              <a:rPr sz="1100">
                <a:latin typeface="Calibri"/>
                <a:ea typeface="Calibri"/>
                <a:cs typeface="Calibri"/>
              </a:rPr>
              <a:t>. The synchrotron is one of the first accelerator concepts that enable the construction of large-scale facilities, since bending, beam focusing and acceleration can be separated into different components.</a:t>
            </a:r>
            <a:endParaRPr/>
          </a:p>
          <a:p>
            <a:pPr lvl="0" defTabSz="914400">
              <a:lnSpc>
                <a:spcPct val="80000"/>
              </a:lnSpc>
              <a:defRPr sz="1800"/>
            </a:pPr>
            <a:r>
              <a:rPr sz="1100">
                <a:latin typeface="Calibri"/>
                <a:ea typeface="Calibri"/>
                <a:cs typeface="Calibri"/>
              </a:rPr>
              <a:t>The first electron synchrotron was constructed by </a:t>
            </a:r>
            <a:r>
              <a:rPr sz="1100" u="sng">
                <a:latin typeface="Calibri"/>
                <a:ea typeface="Calibri"/>
                <a:cs typeface="Calibri"/>
                <a:hlinkClick r:id="rId7" tooltip="http://en.wikipedia.org/wiki/Edwin_McMillan"/>
              </a:rPr>
              <a:t>Edwin McMillan</a:t>
            </a:r>
            <a:r>
              <a:rPr sz="1100">
                <a:latin typeface="Calibri"/>
                <a:ea typeface="Calibri"/>
                <a:cs typeface="Calibri"/>
              </a:rPr>
              <a:t> in 1945, although the principle had already been published (unknown to him) in a </a:t>
            </a:r>
            <a:r>
              <a:rPr sz="1100" u="sng">
                <a:latin typeface="Calibri"/>
                <a:ea typeface="Calibri"/>
                <a:cs typeface="Calibri"/>
                <a:hlinkClick r:id="rId8" tooltip="http://en.wikipedia.org/wiki/Russia"/>
              </a:rPr>
              <a:t>Russian</a:t>
            </a:r>
            <a:r>
              <a:rPr sz="1100">
                <a:latin typeface="Calibri"/>
                <a:ea typeface="Calibri"/>
                <a:cs typeface="Calibri"/>
              </a:rPr>
              <a:t> journal by </a:t>
            </a:r>
            <a:r>
              <a:rPr sz="1100" u="sng">
                <a:latin typeface="Calibri"/>
                <a:ea typeface="Calibri"/>
                <a:cs typeface="Calibri"/>
                <a:hlinkClick r:id="rId9" tooltip="http://en.wikipedia.org/wiki/Vladimir_Veksler"/>
              </a:rPr>
              <a:t>Vladimir Veksler</a:t>
            </a:r>
            <a:r>
              <a:rPr sz="1100">
                <a:latin typeface="Calibri"/>
                <a:ea typeface="Calibri"/>
                <a:cs typeface="Calibri"/>
              </a:rPr>
              <a:t>.</a:t>
            </a:r>
            <a:r>
              <a:rPr sz="1100" u="sng" baseline="30000">
                <a:latin typeface="Calibri"/>
                <a:ea typeface="Calibri"/>
                <a:cs typeface="Calibri"/>
                <a:hlinkClick r:id="rId10" tooltip="http://en.wikipedia.org/wiki/Synchrotron"/>
              </a:rPr>
              <a:t>[1][2]</a:t>
            </a:r>
            <a:r>
              <a:rPr sz="1100">
                <a:latin typeface="Calibri"/>
                <a:ea typeface="Calibri"/>
                <a:cs typeface="Calibri"/>
              </a:rPr>
              <a:t> The first proton synchrotron was designed by </a:t>
            </a:r>
            <a:r>
              <a:rPr sz="1100" u="sng">
                <a:latin typeface="Calibri"/>
                <a:ea typeface="Calibri"/>
                <a:cs typeface="Calibri"/>
                <a:hlinkClick r:id="rId11" tooltip="http://en.wikipedia.org/wiki/Mark_Oliphant"/>
              </a:rPr>
              <a:t>Sir Marcus Oliphant</a:t>
            </a:r>
            <a:r>
              <a:rPr sz="1100" u="sng" baseline="30000">
                <a:latin typeface="Calibri"/>
                <a:ea typeface="Calibri"/>
                <a:cs typeface="Calibri"/>
                <a:hlinkClick r:id="rId10" tooltip="http://en.wikipedia.org/wiki/Synchrotron"/>
              </a:rPr>
              <a:t>[3][4][2]</a:t>
            </a:r>
            <a:r>
              <a:rPr sz="1100">
                <a:latin typeface="Calibri"/>
                <a:ea typeface="Calibri"/>
                <a:cs typeface="Calibri"/>
              </a:rPr>
              <a:t> and built in 1952.</a:t>
            </a:r>
            <a:r>
              <a:rPr sz="1100" u="sng" baseline="30000">
                <a:latin typeface="Calibri"/>
                <a:ea typeface="Calibri"/>
                <a:cs typeface="Calibri"/>
                <a:hlinkClick r:id="rId10" tooltip="http://en.wikipedia.org/wiki/Synchrotron"/>
              </a:rPr>
              <a:t>[2]</a:t>
            </a:r>
            <a:r>
              <a:rPr sz="1100">
                <a:latin typeface="Calibri"/>
                <a:ea typeface="Calibri"/>
                <a:cs typeface="Calibri"/>
              </a:rPr>
              <a:t> hile a classical </a:t>
            </a:r>
            <a:r>
              <a:rPr sz="1100" u="sng">
                <a:latin typeface="Calibri"/>
                <a:ea typeface="Calibri"/>
                <a:cs typeface="Calibri"/>
                <a:hlinkClick r:id="rId4" tooltip="http://en.wikipedia.org/wiki/Cyclotron"/>
              </a:rPr>
              <a:t>cyclotron</a:t>
            </a:r>
            <a:r>
              <a:rPr sz="1100">
                <a:latin typeface="Calibri"/>
                <a:ea typeface="Calibri"/>
                <a:cs typeface="Calibri"/>
              </a:rPr>
              <a:t> uses both a constant guiding </a:t>
            </a:r>
            <a:r>
              <a:rPr sz="1100" u="sng">
                <a:latin typeface="Calibri"/>
                <a:ea typeface="Calibri"/>
                <a:cs typeface="Calibri"/>
                <a:hlinkClick r:id="rId12" tooltip="http://en.wikipedia.org/wiki/Magnetic_field"/>
              </a:rPr>
              <a:t>magnetic field</a:t>
            </a:r>
            <a:r>
              <a:rPr sz="1100">
                <a:latin typeface="Calibri"/>
                <a:ea typeface="Calibri"/>
                <a:cs typeface="Calibri"/>
              </a:rPr>
              <a:t> and a constant-frequency </a:t>
            </a:r>
            <a:r>
              <a:rPr sz="1100" u="sng">
                <a:latin typeface="Calibri"/>
                <a:ea typeface="Calibri"/>
                <a:cs typeface="Calibri"/>
                <a:hlinkClick r:id="rId13" tooltip="http://en.wikipedia.org/wiki/Electromagnetic_field"/>
              </a:rPr>
              <a:t>electromagnetic field</a:t>
            </a:r>
            <a:r>
              <a:rPr sz="1100">
                <a:latin typeface="Calibri"/>
                <a:ea typeface="Calibri"/>
                <a:cs typeface="Calibri"/>
              </a:rPr>
              <a:t> (and is working in </a:t>
            </a:r>
            <a:r>
              <a:rPr sz="1100" u="sng">
                <a:latin typeface="Calibri"/>
                <a:ea typeface="Calibri"/>
                <a:cs typeface="Calibri"/>
                <a:hlinkClick r:id="rId14" tooltip="http://en.wikipedia.org/wiki/Classical_mechanics"/>
              </a:rPr>
              <a:t>classical approximation</a:t>
            </a:r>
            <a:r>
              <a:rPr sz="1100">
                <a:latin typeface="Calibri"/>
                <a:ea typeface="Calibri"/>
                <a:cs typeface="Calibri"/>
              </a:rPr>
              <a:t>), its successor, the </a:t>
            </a:r>
            <a:r>
              <a:rPr sz="1100" u="sng">
                <a:latin typeface="Calibri"/>
                <a:ea typeface="Calibri"/>
                <a:cs typeface="Calibri"/>
                <a:hlinkClick r:id="rId15" tooltip="http://en.wikipedia.org/wiki/Isochronous_cyclotron"/>
              </a:rPr>
              <a:t>isochronous cyclotron</a:t>
            </a:r>
            <a:r>
              <a:rPr sz="1100">
                <a:latin typeface="Calibri"/>
                <a:ea typeface="Calibri"/>
                <a:cs typeface="Calibri"/>
              </a:rPr>
              <a:t>, works by local variations of the guiding magnetic field, adapting the increasing </a:t>
            </a:r>
            <a:r>
              <a:rPr sz="1100" u="sng">
                <a:latin typeface="Calibri"/>
                <a:ea typeface="Calibri"/>
                <a:cs typeface="Calibri"/>
                <a:hlinkClick r:id="rId16" tooltip="http://en.wikipedia.org/wiki/Relativistic_mass"/>
              </a:rPr>
              <a:t>relativistic mass</a:t>
            </a:r>
            <a:r>
              <a:rPr sz="1100">
                <a:latin typeface="Calibri"/>
                <a:ea typeface="Calibri"/>
                <a:cs typeface="Calibri"/>
              </a:rPr>
              <a:t> of particles during acceleration.</a:t>
            </a:r>
            <a:endParaRPr/>
          </a:p>
          <a:p>
            <a:pPr lvl="0" defTabSz="914400">
              <a:lnSpc>
                <a:spcPct val="80000"/>
              </a:lnSpc>
              <a:defRPr sz="1800"/>
            </a:pPr>
            <a:r>
              <a:rPr sz="1100">
                <a:latin typeface="Calibri"/>
                <a:ea typeface="Calibri"/>
                <a:cs typeface="Calibri"/>
              </a:rPr>
              <a:t>A drawing of the Cosmotron</a:t>
            </a:r>
            <a:endParaRPr/>
          </a:p>
          <a:p>
            <a:pPr lvl="0" defTabSz="914400">
              <a:lnSpc>
                <a:spcPct val="80000"/>
              </a:lnSpc>
              <a:defRPr sz="1800"/>
            </a:pPr>
            <a:r>
              <a:rPr sz="1100">
                <a:latin typeface="Calibri"/>
                <a:ea typeface="Calibri"/>
                <a:cs typeface="Calibri"/>
              </a:rPr>
              <a:t>In a synchrotron, this adaptation is done by variation of the magnetic field strength in time, rather than in space. For particles that are not </a:t>
            </a:r>
            <a:r>
              <a:rPr sz="1100" u="sng">
                <a:latin typeface="Calibri"/>
                <a:ea typeface="Calibri"/>
                <a:cs typeface="Calibri"/>
                <a:hlinkClick r:id="rId17" tooltip="http://en.wikipedia.org/wiki/Ultrarelativistic"/>
              </a:rPr>
              <a:t>ultrarelativistic</a:t>
            </a:r>
            <a:r>
              <a:rPr sz="1100">
                <a:latin typeface="Calibri"/>
                <a:ea typeface="Calibri"/>
                <a:cs typeface="Calibri"/>
              </a:rPr>
              <a:t>, the frequency of the applied electromagnetic field may also change to accompany their non-constant circulation time. By increasing these </a:t>
            </a:r>
            <a:r>
              <a:rPr sz="1100" u="sng">
                <a:latin typeface="Calibri"/>
                <a:ea typeface="Calibri"/>
                <a:cs typeface="Calibri"/>
                <a:hlinkClick r:id="rId18" tooltip="http://en.wikipedia.org/wiki/Parameter"/>
              </a:rPr>
              <a:t>parameters</a:t>
            </a:r>
            <a:r>
              <a:rPr sz="1100">
                <a:latin typeface="Calibri"/>
                <a:ea typeface="Calibri"/>
                <a:cs typeface="Calibri"/>
              </a:rPr>
              <a:t> appropriately as the particles gain energy, their circulation path can be held constant as they are accelerated. This allows the vacuum chamber for the particles to be a large thin </a:t>
            </a:r>
            <a:r>
              <a:rPr sz="1100" u="sng">
                <a:latin typeface="Calibri"/>
                <a:ea typeface="Calibri"/>
                <a:cs typeface="Calibri"/>
                <a:hlinkClick r:id="rId19" tooltip="http://en.wikipedia.org/wiki/Torus"/>
              </a:rPr>
              <a:t>torus</a:t>
            </a:r>
            <a:r>
              <a:rPr sz="1100">
                <a:latin typeface="Calibri"/>
                <a:ea typeface="Calibri"/>
                <a:cs typeface="Calibri"/>
              </a:rPr>
              <a:t>, rather than a disk as in previous, compact accelerator designs. Also, the thin profile of the vacuum chamber allowed for a more efficient use of magnetic fields than in a cyclotron, enabling the cost-effective construction of larger synchrotrons.</a:t>
            </a:r>
            <a:endParaRPr/>
          </a:p>
          <a:p>
            <a:pPr lvl="0" defTabSz="914400">
              <a:lnSpc>
                <a:spcPct val="80000"/>
              </a:lnSpc>
              <a:defRPr sz="1800"/>
            </a:pPr>
            <a:r>
              <a:rPr sz="1100">
                <a:latin typeface="Calibri"/>
                <a:ea typeface="Calibri"/>
                <a:cs typeface="Calibri"/>
              </a:rPr>
              <a:t>While the first synchrotrons and storage rings like the </a:t>
            </a:r>
            <a:r>
              <a:rPr sz="1100" u="sng">
                <a:latin typeface="Calibri"/>
                <a:ea typeface="Calibri"/>
                <a:cs typeface="Calibri"/>
                <a:hlinkClick r:id="rId20" tooltip="http://en.wikipedia.org/wiki/Cosmotron"/>
              </a:rPr>
              <a:t>Cosmotron</a:t>
            </a:r>
            <a:r>
              <a:rPr sz="1100">
                <a:latin typeface="Calibri"/>
                <a:ea typeface="Calibri"/>
                <a:cs typeface="Calibri"/>
              </a:rPr>
              <a:t> and </a:t>
            </a:r>
            <a:r>
              <a:rPr sz="1100" u="sng">
                <a:latin typeface="Calibri"/>
                <a:ea typeface="Calibri"/>
                <a:cs typeface="Calibri"/>
                <a:hlinkClick r:id="rId21" tooltip="http://en.wikipedia.org/wiki/Anello_Di_Accumulazione"/>
              </a:rPr>
              <a:t>ADA</a:t>
            </a:r>
            <a:r>
              <a:rPr sz="1100">
                <a:latin typeface="Calibri"/>
                <a:ea typeface="Calibri"/>
                <a:cs typeface="Calibri"/>
              </a:rPr>
              <a:t> strictly used the toroid shape, the </a:t>
            </a:r>
            <a:r>
              <a:rPr sz="1100" u="sng">
                <a:latin typeface="Calibri"/>
                <a:ea typeface="Calibri"/>
                <a:cs typeface="Calibri"/>
                <a:hlinkClick r:id="rId22" tooltip="http://en.wikipedia.org/wiki/Strong_focusing"/>
              </a:rPr>
              <a:t>strong focusing</a:t>
            </a:r>
            <a:r>
              <a:rPr sz="1100">
                <a:latin typeface="Calibri"/>
                <a:ea typeface="Calibri"/>
                <a:cs typeface="Calibri"/>
              </a:rPr>
              <a:t> principle independently discovered by </a:t>
            </a:r>
            <a:r>
              <a:rPr sz="1100" u="sng">
                <a:latin typeface="Calibri"/>
                <a:ea typeface="Calibri"/>
                <a:cs typeface="Calibri"/>
                <a:hlinkClick r:id="rId23" tooltip="http://en.wikipedia.org/wiki/Ernest_Courant"/>
              </a:rPr>
              <a:t>Ernest Courant</a:t>
            </a:r>
            <a:r>
              <a:rPr sz="1100">
                <a:latin typeface="Calibri"/>
                <a:ea typeface="Calibri"/>
                <a:cs typeface="Calibri"/>
              </a:rPr>
              <a:t> et al.</a:t>
            </a:r>
            <a:r>
              <a:rPr sz="1100" u="sng" baseline="30000">
                <a:latin typeface="Calibri"/>
                <a:ea typeface="Calibri"/>
                <a:cs typeface="Calibri"/>
                <a:hlinkClick r:id="rId10" tooltip="http://en.wikipedia.org/wiki/Synchrotron"/>
              </a:rPr>
              <a:t>[5][6]</a:t>
            </a:r>
            <a:r>
              <a:rPr sz="1100">
                <a:latin typeface="Calibri"/>
                <a:ea typeface="Calibri"/>
                <a:cs typeface="Calibri"/>
              </a:rPr>
              <a:t> and </a:t>
            </a:r>
            <a:r>
              <a:rPr sz="1100" u="sng">
                <a:latin typeface="Calibri"/>
                <a:ea typeface="Calibri"/>
                <a:cs typeface="Calibri"/>
                <a:hlinkClick r:id="rId24" tooltip="http://en.wikipedia.org/wiki/Nicholas_Christofilos"/>
              </a:rPr>
              <a:t>Nicholas Christofilos</a:t>
            </a:r>
            <a:r>
              <a:rPr sz="1100" u="sng" baseline="30000">
                <a:latin typeface="Calibri"/>
                <a:ea typeface="Calibri"/>
                <a:cs typeface="Calibri"/>
                <a:hlinkClick r:id="rId10" tooltip="http://en.wikipedia.org/wiki/Synchrotron"/>
              </a:rPr>
              <a:t>[7]</a:t>
            </a:r>
            <a:r>
              <a:rPr sz="1100">
                <a:latin typeface="Calibri"/>
                <a:ea typeface="Calibri"/>
                <a:cs typeface="Calibri"/>
              </a:rPr>
              <a:t> allowed the complete separation of the accelerator into components with specialized functions along the particle path, shaping the path into a round-cornered polygon. Some important components are given by </a:t>
            </a:r>
            <a:r>
              <a:rPr sz="1100" u="sng">
                <a:latin typeface="Calibri"/>
                <a:ea typeface="Calibri"/>
                <a:cs typeface="Calibri"/>
                <a:hlinkClick r:id="rId25" tooltip="http://en.wikipedia.org/wiki/RF_cavity"/>
              </a:rPr>
              <a:t>radio frequency cavities</a:t>
            </a:r>
            <a:r>
              <a:rPr sz="1100">
                <a:latin typeface="Calibri"/>
                <a:ea typeface="Calibri"/>
                <a:cs typeface="Calibri"/>
              </a:rPr>
              <a:t> for direct acceleration, </a:t>
            </a:r>
            <a:r>
              <a:rPr sz="1100" u="sng">
                <a:latin typeface="Calibri"/>
                <a:ea typeface="Calibri"/>
                <a:cs typeface="Calibri"/>
                <a:hlinkClick r:id="rId26" tooltip="http://en.wikipedia.org/wiki/Dipole_magnet"/>
              </a:rPr>
              <a:t>dipole magnets</a:t>
            </a:r>
            <a:r>
              <a:rPr sz="1100">
                <a:latin typeface="Calibri"/>
                <a:ea typeface="Calibri"/>
                <a:cs typeface="Calibri"/>
              </a:rPr>
              <a:t> (</a:t>
            </a:r>
            <a:r>
              <a:rPr sz="1100" i="1">
                <a:latin typeface="Calibri"/>
                <a:ea typeface="Calibri"/>
                <a:cs typeface="Calibri"/>
              </a:rPr>
              <a:t>bending magnets</a:t>
            </a:r>
            <a:r>
              <a:rPr sz="1100">
                <a:latin typeface="Calibri"/>
                <a:ea typeface="Calibri"/>
                <a:cs typeface="Calibri"/>
              </a:rPr>
              <a:t>) for deflection of particles (to close the path), and </a:t>
            </a:r>
            <a:r>
              <a:rPr sz="1100" u="sng">
                <a:latin typeface="Calibri"/>
                <a:ea typeface="Calibri"/>
                <a:cs typeface="Calibri"/>
                <a:hlinkClick r:id="rId27" tooltip="http://en.wikipedia.org/wiki/Quadrupole_magnet"/>
              </a:rPr>
              <a:t>quadrupole</a:t>
            </a:r>
            <a:r>
              <a:rPr sz="1100">
                <a:latin typeface="Calibri"/>
                <a:ea typeface="Calibri"/>
                <a:cs typeface="Calibri"/>
              </a:rPr>
              <a:t> / </a:t>
            </a:r>
            <a:r>
              <a:rPr sz="1100" u="sng">
                <a:latin typeface="Calibri"/>
                <a:ea typeface="Calibri"/>
                <a:cs typeface="Calibri"/>
                <a:hlinkClick r:id="rId28" tooltip="http://en.wikipedia.org/wiki/Sextupole_magnet"/>
              </a:rPr>
              <a:t>sextupole magnets</a:t>
            </a:r>
            <a:r>
              <a:rPr sz="1100">
                <a:latin typeface="Calibri"/>
                <a:ea typeface="Calibri"/>
                <a:cs typeface="Calibri"/>
              </a:rPr>
              <a:t> for beam focusing.</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235046914" name="Shape 570"/>
          <p:cNvSpPr>
            <a:spLocks noGrp="1" noRot="1" noChangeAspect="1"/>
          </p:cNvSpPr>
          <p:nvPr>
            <p:ph type="sldImg"/>
          </p:nvPr>
        </p:nvSpPr>
        <p:spPr bwMode="auto">
          <a:prstGeom prst="rect">
            <a:avLst/>
          </a:prstGeom>
        </p:spPr>
        <p:txBody>
          <a:bodyPr/>
          <a:lstStyle/>
          <a:p>
            <a:pPr lvl="0">
              <a:defRPr/>
            </a:pPr>
            <a:endParaRPr/>
          </a:p>
        </p:txBody>
      </p:sp>
      <p:sp>
        <p:nvSpPr>
          <p:cNvPr id="1573185445" name="Shape 571"/>
          <p:cNvSpPr>
            <a:spLocks noGrp="1"/>
          </p:cNvSpPr>
          <p:nvPr>
            <p:ph type="body" sz="quarter" idx="1"/>
          </p:nvPr>
        </p:nvSpPr>
        <p:spPr bwMode="auto">
          <a:prstGeom prst="rect">
            <a:avLst/>
          </a:prstGeom>
        </p:spPr>
        <p:txBody>
          <a:bodyPr/>
          <a:lstStyle/>
          <a:p>
            <a:pPr lvl="0" defTabSz="914400">
              <a:lnSpc>
                <a:spcPct val="100000"/>
              </a:lnSpc>
              <a:defRPr sz="1800"/>
            </a:pPr>
            <a:r>
              <a:rPr lang="en-US" sz="1200">
                <a:latin typeface="Calibri"/>
                <a:ea typeface="Calibri"/>
                <a:cs typeface="Calibri"/>
              </a:rPr>
              <a:t>A</a:t>
            </a:r>
            <a:r>
              <a:rPr sz="1200">
                <a:latin typeface="Calibri"/>
                <a:ea typeface="Calibri"/>
                <a:cs typeface="Calibri"/>
              </a:rPr>
              <a:t>t full capacity, each of the two counter-rotating proton beams consist of a bunch train with 2,808 bunches, with each bunch containing 115 billion 7 TeV protons.</a:t>
            </a:r>
            <a:endParaRPr/>
          </a:p>
          <a:p>
            <a:pPr lvl="0" defTabSz="914400">
              <a:lnSpc>
                <a:spcPct val="100000"/>
              </a:lnSpc>
              <a:defRPr sz="1800"/>
            </a:pPr>
            <a:r>
              <a:rPr sz="1200">
                <a:latin typeface="Calibri"/>
                <a:ea typeface="Calibri"/>
                <a:cs typeface="Calibri"/>
              </a:rPr>
              <a:t>A beam completes one rotation in 89 μs (89 millionths of a second) with a total of 3 × 10</a:t>
            </a:r>
            <a:r>
              <a:rPr sz="1200" baseline="30000">
                <a:latin typeface="Calibri"/>
                <a:ea typeface="Calibri"/>
                <a:cs typeface="Calibri"/>
              </a:rPr>
              <a:t>14</a:t>
            </a:r>
            <a:r>
              <a:rPr sz="1200">
                <a:latin typeface="Calibri"/>
                <a:ea typeface="Calibri"/>
                <a:cs typeface="Calibri"/>
              </a:rPr>
              <a:t> (300 million million) protons. This is equivalent to 362 MJ energy, enough to melt 500 kg of copper. </a:t>
            </a:r>
            <a:endParaRPr/>
          </a:p>
          <a:p>
            <a:pPr lvl="0" defTabSz="914400">
              <a:lnSpc>
                <a:spcPct val="100000"/>
              </a:lnSpc>
              <a:defRPr sz="1800"/>
            </a:pPr>
            <a:r>
              <a:rPr sz="1200">
                <a:latin typeface="Calibri"/>
                <a:ea typeface="Calibri"/>
                <a:cs typeface="Calibri"/>
              </a:rPr>
              <a:t>At full capacity, protons accelerate in bunches 0.5 ns long, with neighbouring bunches separated by 25 ns. The radial intensity distribution will be Gaussian with a standard deviation, σ = 0.2 mm. In the centre of the physics detectors the beam is focussed to a much smaller size, down to a σ of 20 μm. </a:t>
            </a:r>
            <a:r>
              <a:rPr sz="1200" i="1">
                <a:latin typeface="Calibri"/>
                <a:ea typeface="Calibri"/>
                <a:cs typeface="Calibri"/>
              </a:rPr>
              <a:t>Image courtesy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05" name="Shape 305"/>
          <p:cNvSpPr>
            <a:spLocks noGrp="1" noRot="1" noChangeAspect="1"/>
          </p:cNvSpPr>
          <p:nvPr>
            <p:ph type="sldImg"/>
          </p:nvPr>
        </p:nvSpPr>
        <p:spPr bwMode="auto">
          <a:prstGeom prst="rect">
            <a:avLst/>
          </a:prstGeom>
        </p:spPr>
        <p:txBody>
          <a:bodyPr/>
          <a:lstStyle/>
          <a:p>
            <a:pPr lvl="0">
              <a:defRPr/>
            </a:pPr>
            <a:endParaRPr/>
          </a:p>
        </p:txBody>
      </p:sp>
      <p:sp>
        <p:nvSpPr>
          <p:cNvPr id="306" name="Shape 306"/>
          <p:cNvSpPr>
            <a:spLocks noGrp="1"/>
          </p:cNvSpPr>
          <p:nvPr>
            <p:ph type="body" sz="quarter" idx="1"/>
          </p:nvPr>
        </p:nvSpPr>
        <p:spPr bwMode="auto">
          <a:prstGeom prst="rect">
            <a:avLst/>
          </a:prstGeom>
        </p:spPr>
        <p:txBody>
          <a:bodyPr/>
          <a:lstStyle>
            <a:lvl1pPr defTabSz="914400">
              <a:lnSpc>
                <a:spcPct val="100000"/>
              </a:lnSpc>
              <a:defRPr sz="1200" b="1">
                <a:latin typeface="Calibri"/>
                <a:ea typeface="Calibri"/>
                <a:cs typeface="Calibri"/>
              </a:defRPr>
            </a:lvl1pPr>
          </a:lstStyle>
          <a:p>
            <a:pPr lvl="0">
              <a:defRPr sz="1800" b="0"/>
            </a:pPr>
            <a:r>
              <a:rPr sz="1200" b="1"/>
              <a:t>There´s a total of 858 quadrupole magnets.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40" name="Shape 340"/>
          <p:cNvSpPr>
            <a:spLocks noGrp="1" noRot="1" noChangeAspect="1"/>
          </p:cNvSpPr>
          <p:nvPr>
            <p:ph type="sldImg"/>
          </p:nvPr>
        </p:nvSpPr>
        <p:spPr bwMode="auto">
          <a:prstGeom prst="rect">
            <a:avLst/>
          </a:prstGeom>
        </p:spPr>
        <p:txBody>
          <a:bodyPr/>
          <a:lstStyle/>
          <a:p>
            <a:pPr lvl="0">
              <a:defRPr/>
            </a:pPr>
            <a:endParaRPr/>
          </a:p>
        </p:txBody>
      </p:sp>
      <p:sp>
        <p:nvSpPr>
          <p:cNvPr id="341" name="Shape 341"/>
          <p:cNvSpPr>
            <a:spLocks noGrp="1"/>
          </p:cNvSpPr>
          <p:nvPr>
            <p:ph type="body" sz="quarter" idx="1"/>
          </p:nvPr>
        </p:nvSpPr>
        <p:spPr bwMode="auto">
          <a:prstGeom prst="rect">
            <a:avLst/>
          </a:prstGeom>
        </p:spPr>
        <p:txBody>
          <a:bodyPr/>
          <a:lstStyle/>
          <a:p>
            <a:pPr lvl="0" defTabSz="914400">
              <a:lnSpc>
                <a:spcPct val="100000"/>
              </a:lnSpc>
              <a:defRPr sz="1800"/>
            </a:pPr>
            <a:r>
              <a:rPr sz="1200">
                <a:latin typeface="Calibri"/>
                <a:ea typeface="Calibri"/>
                <a:cs typeface="Calibri"/>
              </a:rPr>
              <a:t>About 2500 superconducting </a:t>
            </a:r>
            <a:r>
              <a:rPr sz="1200" i="1">
                <a:latin typeface="Calibri"/>
                <a:ea typeface="Calibri"/>
                <a:cs typeface="Calibri"/>
              </a:rPr>
              <a:t>sextupole</a:t>
            </a:r>
            <a:r>
              <a:rPr sz="1200">
                <a:latin typeface="Calibri"/>
                <a:ea typeface="Calibri"/>
                <a:cs typeface="Calibri"/>
              </a:rPr>
              <a:t> corrector magnets. (MCS) are needed for the </a:t>
            </a:r>
            <a:r>
              <a:rPr sz="1200" i="1">
                <a:latin typeface="Calibri"/>
                <a:ea typeface="Calibri"/>
                <a:cs typeface="Calibri"/>
              </a:rPr>
              <a:t>Large Hadron Collider</a:t>
            </a:r>
            <a:r>
              <a:rPr sz="1200">
                <a:latin typeface="Calibri"/>
                <a:ea typeface="Calibri"/>
                <a:cs typeface="Calibri"/>
              </a:rPr>
              <a:t> (</a:t>
            </a:r>
            <a:r>
              <a:rPr sz="1200" i="1">
                <a:latin typeface="Calibri"/>
                <a:ea typeface="Calibri"/>
                <a:cs typeface="Calibri"/>
              </a:rPr>
              <a:t>LHC</a:t>
            </a:r>
            <a:r>
              <a:rPr sz="1200">
                <a:latin typeface="Calibri"/>
                <a:ea typeface="Calibri"/>
                <a:cs typeface="Calibri"/>
              </a:rPr>
              <a:t>) at. CERN to compensate persistent current </a:t>
            </a:r>
            <a:r>
              <a:rPr sz="1200" b="1">
                <a:latin typeface="Calibri"/>
                <a:ea typeface="Calibri"/>
                <a:cs typeface="Calibri"/>
              </a:rPr>
              <a: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/home/roderik/cernbox/betaStar_and_aperture/calc_LHC_tab.nb search for “timeline”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x" userDrawn="1">
  <p:cSld name="Title Slide">
    <p:spTree>
      <p:nvGrpSpPr>
        <p:cNvPr id="1" name=""/>
        <p:cNvGrpSpPr/>
        <p:nvPr/>
      </p:nvGrpSpPr>
      <p:grpSpPr bwMode="auto">
        <a:xfrm>
          <a:off x="0" y="0"/>
          <a:ext cx="0" cy="0"/>
          <a:chOff x="0" y="0"/>
          <a:chExt cx="0" cy="0"/>
        </a:xfrm>
      </p:grpSpPr>
      <p:sp>
        <p:nvSpPr>
          <p:cNvPr id="7" name="Shape 7"/>
          <p:cNvSpPr>
            <a:spLocks noGrp="1"/>
          </p:cNvSpPr>
          <p:nvPr>
            <p:ph type="title"/>
          </p:nvPr>
        </p:nvSpPr>
        <p:spPr bwMode="auto">
          <a:prstGeom prst="rect">
            <a:avLst/>
          </a:prstGeom>
        </p:spPr>
        <p:txBody>
          <a:bodyPr/>
          <a:lstStyle/>
          <a:p>
            <a:pPr lvl="0">
              <a:defRPr sz="1800"/>
            </a:pPr>
            <a:r>
              <a:rPr sz="4400"/>
              <a:t>Title Text</a:t>
            </a:r>
            <a:endParaRPr/>
          </a:p>
        </p:txBody>
      </p:sp>
      <p:sp>
        <p:nvSpPr>
          <p:cNvPr id="8" name="Shape 8"/>
          <p:cNvSpPr>
            <a:spLocks noGrp="1"/>
          </p:cNvSpPr>
          <p:nvPr>
            <p:ph type="body" idx="1"/>
          </p:nvPr>
        </p:nvSpPr>
        <p:spPr bwMode="auto">
          <a:prstGeom prst="rect">
            <a:avLst/>
          </a:prstGeom>
        </p:spPr>
        <p:txBody>
          <a:bodyPr/>
          <a:lstStyle/>
          <a:p>
            <a:pPr lvl="0">
              <a:defRPr sz="1800">
                <a:solidFill>
                  <a:srgbClr val="000000"/>
                </a:solidFill>
              </a:defRPr>
            </a:pPr>
            <a:r>
              <a:rPr sz="3200">
                <a:solidFill>
                  <a:srgbClr val="888888"/>
                </a:solidFill>
              </a:rPr>
              <a:t>Body Level One</a:t>
            </a:r>
            <a:endParaRPr/>
          </a:p>
          <a:p>
            <a:pPr lvl="1">
              <a:defRPr sz="1800">
                <a:solidFill>
                  <a:srgbClr val="000000"/>
                </a:solidFill>
              </a:defRPr>
            </a:pPr>
            <a:r>
              <a:rPr sz="3200">
                <a:solidFill>
                  <a:srgbClr val="888888"/>
                </a:solidFill>
              </a:rPr>
              <a:t>Body Level Two</a:t>
            </a:r>
            <a:endParaRPr/>
          </a:p>
          <a:p>
            <a:pPr lvl="2">
              <a:defRPr sz="1800">
                <a:solidFill>
                  <a:srgbClr val="000000"/>
                </a:solidFill>
              </a:defRPr>
            </a:pPr>
            <a:r>
              <a:rPr sz="3200">
                <a:solidFill>
                  <a:srgbClr val="888888"/>
                </a:solidFill>
              </a:rPr>
              <a:t>Body Level Three</a:t>
            </a:r>
            <a:endParaRPr/>
          </a:p>
          <a:p>
            <a:pPr lvl="3">
              <a:defRPr sz="1800">
                <a:solidFill>
                  <a:srgbClr val="000000"/>
                </a:solidFill>
              </a:defRPr>
            </a:pPr>
            <a:r>
              <a:rPr sz="3200">
                <a:solidFill>
                  <a:srgbClr val="888888"/>
                </a:solidFill>
              </a:rPr>
              <a:t>Body Level Four</a:t>
            </a:r>
            <a:endParaRPr/>
          </a:p>
          <a:p>
            <a:pPr lvl="4">
              <a:defRPr sz="1800">
                <a:solidFill>
                  <a:srgbClr val="000000"/>
                </a:solidFill>
              </a:defRPr>
            </a:pPr>
            <a:r>
              <a:rPr sz="3200">
                <a:solidFill>
                  <a:srgbClr val="888888"/>
                </a:solidFill>
              </a:rPr>
              <a:t>Body Level Five</a:t>
            </a:r>
            <a:endParaRPr/>
          </a:p>
        </p:txBody>
      </p:sp>
      <p:sp>
        <p:nvSpPr>
          <p:cNvPr id="9" name="Shape 9"/>
          <p:cNvSpPr>
            <a:spLocks noGrp="1"/>
          </p:cNvSpPr>
          <p:nvPr>
            <p:ph type="sldNum" sz="quarter" idx="2"/>
          </p:nvPr>
        </p:nvSpPr>
        <p:spPr bwMode="auto">
          <a:prstGeom prst="rect">
            <a:avLst/>
          </a:prstGeom>
        </p:spPr>
        <p:txBody>
          <a:bodyPr/>
          <a:lstStyle/>
          <a:p>
            <a:pPr lvl="0">
              <a:defRPr/>
            </a:pPr>
            <a:fld id="{86CB4B4D-7CA3-9044-876B-883B54F8677D}" type="slidenum">
              <a:r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x" userDrawn="1">
  <p:cSld name="Title Only">
    <p:spTree>
      <p:nvGrpSpPr>
        <p:cNvPr id="1" name=""/>
        <p:cNvGrpSpPr/>
        <p:nvPr/>
      </p:nvGrpSpPr>
      <p:grpSpPr bwMode="auto">
        <a:xfrm>
          <a:off x="0" y="0"/>
          <a:ext cx="0" cy="0"/>
          <a:chOff x="0" y="0"/>
          <a:chExt cx="0" cy="0"/>
        </a:xfrm>
      </p:grpSpPr>
      <p:sp>
        <p:nvSpPr>
          <p:cNvPr id="11" name="Shape 11"/>
          <p:cNvSpPr>
            <a:spLocks noGrp="1"/>
          </p:cNvSpPr>
          <p:nvPr>
            <p:ph type="title"/>
          </p:nvPr>
        </p:nvSpPr>
        <p:spPr bwMode="auto">
          <a:xfrm>
            <a:off x="1219200" y="0"/>
            <a:ext cx="7467600" cy="1692277"/>
          </a:xfrm>
          <a:prstGeom prst="rect">
            <a:avLst/>
          </a:prstGeom>
        </p:spPr>
        <p:txBody>
          <a:bodyPr/>
          <a:lstStyle>
            <a:lvl1pPr>
              <a:defRPr>
                <a:solidFill>
                  <a:srgbClr val="0070C0"/>
                </a:solidFill>
              </a:defRPr>
            </a:lvl1pPr>
          </a:lstStyle>
          <a:p>
            <a:pPr lvl="0">
              <a:defRPr sz="1800">
                <a:solidFill>
                  <a:srgbClr val="000000"/>
                </a:solidFill>
              </a:defRPr>
            </a:pPr>
            <a:r>
              <a:rPr sz="4400">
                <a:solidFill>
                  <a:srgbClr val="0070C0"/>
                </a:solidFill>
              </a:rPr>
              <a:t>Title Text</a:t>
            </a:r>
            <a:endParaRPr/>
          </a:p>
        </p:txBody>
      </p:sp>
      <p:sp>
        <p:nvSpPr>
          <p:cNvPr id="12" name="Shape 12"/>
          <p:cNvSpPr>
            <a:spLocks noGrp="1"/>
          </p:cNvSpPr>
          <p:nvPr>
            <p:ph type="sldNum" sz="quarter" idx="2"/>
          </p:nvPr>
        </p:nvSpPr>
        <p:spPr bwMode="auto">
          <a:prstGeom prst="rect">
            <a:avLst/>
          </a:prstGeom>
        </p:spPr>
        <p:txBody>
          <a:bodyPr/>
          <a:lstStyle/>
          <a:p>
            <a:pPr lvl="0">
              <a:defRPr/>
            </a:pPr>
            <a:fld id="{86CB4B4D-7CA3-9044-876B-883B54F8677D}" type="slidenum">
              <a:r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
        <p:nvSpPr>
          <p:cNvPr id="3" name="Shape 3"/>
          <p:cNvSpPr>
            <a:spLocks noGrp="1"/>
          </p:cNvSpPr>
          <p:nvPr>
            <p:ph type="title"/>
          </p:nvPr>
        </p:nvSpPr>
        <p:spPr bwMode="auto">
          <a:xfrm>
            <a:off x="685800" y="1844675"/>
            <a:ext cx="7772400" cy="2041525"/>
          </a:xfrm>
          <a:prstGeom prst="rect">
            <a:avLst/>
          </a:prstGeom>
          <a:ln w="12700">
            <a:miter lim="400000"/>
          </a:ln>
        </p:spPr>
        <p:txBody>
          <a:bodyPr lIns="45718" tIns="45718" rIns="45718" bIns="45718" anchor="ctr">
            <a:normAutofit/>
          </a:bodyPr>
          <a:lstStyle/>
          <a:p>
            <a:pPr lvl="0">
              <a:defRPr sz="1800"/>
            </a:pPr>
            <a:r>
              <a:rPr sz="4400"/>
              <a:t>Title Text</a:t>
            </a:r>
            <a:endParaRPr/>
          </a:p>
        </p:txBody>
      </p:sp>
      <p:sp>
        <p:nvSpPr>
          <p:cNvPr id="4" name="Shape 4"/>
          <p:cNvSpPr>
            <a:spLocks noGrp="1"/>
          </p:cNvSpPr>
          <p:nvPr>
            <p:ph type="body" idx="1"/>
          </p:nvPr>
        </p:nvSpPr>
        <p:spPr bwMode="auto">
          <a:xfrm>
            <a:off x="1371600" y="3886200"/>
            <a:ext cx="6400800" cy="2971800"/>
          </a:xfrm>
          <a:prstGeom prst="rect">
            <a:avLst/>
          </a:prstGeom>
          <a:ln w="12700">
            <a:miter lim="400000"/>
          </a:ln>
        </p:spPr>
        <p:txBody>
          <a:bodyPr lIns="45718" tIns="45718" rIns="45718" bIns="45718">
            <a:normAutofit/>
          </a:bodyPr>
          <a:lstStyle/>
          <a:p>
            <a:pPr lvl="0">
              <a:defRPr sz="1800">
                <a:solidFill>
                  <a:srgbClr val="000000"/>
                </a:solidFill>
              </a:defRPr>
            </a:pPr>
            <a:r>
              <a:rPr sz="3200">
                <a:solidFill>
                  <a:srgbClr val="888888"/>
                </a:solidFill>
              </a:rPr>
              <a:t>Body Level One</a:t>
            </a:r>
            <a:endParaRPr/>
          </a:p>
          <a:p>
            <a:pPr lvl="1">
              <a:defRPr sz="1800">
                <a:solidFill>
                  <a:srgbClr val="000000"/>
                </a:solidFill>
              </a:defRPr>
            </a:pPr>
            <a:r>
              <a:rPr sz="3200">
                <a:solidFill>
                  <a:srgbClr val="888888"/>
                </a:solidFill>
              </a:rPr>
              <a:t>Body Level Two</a:t>
            </a:r>
            <a:endParaRPr/>
          </a:p>
          <a:p>
            <a:pPr lvl="2">
              <a:defRPr sz="1800">
                <a:solidFill>
                  <a:srgbClr val="000000"/>
                </a:solidFill>
              </a:defRPr>
            </a:pPr>
            <a:r>
              <a:rPr sz="3200">
                <a:solidFill>
                  <a:srgbClr val="888888"/>
                </a:solidFill>
              </a:rPr>
              <a:t>Body Level Three</a:t>
            </a:r>
            <a:endParaRPr/>
          </a:p>
          <a:p>
            <a:pPr lvl="3">
              <a:defRPr sz="1800">
                <a:solidFill>
                  <a:srgbClr val="000000"/>
                </a:solidFill>
              </a:defRPr>
            </a:pPr>
            <a:r>
              <a:rPr sz="3200">
                <a:solidFill>
                  <a:srgbClr val="888888"/>
                </a:solidFill>
              </a:rPr>
              <a:t>Body Level Four</a:t>
            </a:r>
            <a:endParaRPr/>
          </a:p>
          <a:p>
            <a:pPr lvl="4">
              <a:defRPr sz="1800">
                <a:solidFill>
                  <a:srgbClr val="000000"/>
                </a:solidFill>
              </a:defRPr>
            </a:pPr>
            <a:r>
              <a:rPr sz="3200">
                <a:solidFill>
                  <a:srgbClr val="888888"/>
                </a:solidFill>
              </a:rPr>
              <a:t>Body Level Five</a:t>
            </a:r>
            <a:endParaRPr/>
          </a:p>
        </p:txBody>
      </p:sp>
      <p:sp>
        <p:nvSpPr>
          <p:cNvPr id="5" name="Shape 5"/>
          <p:cNvSpPr>
            <a:spLocks noGrp="1"/>
          </p:cNvSpPr>
          <p:nvPr>
            <p:ph type="sldNum" sz="quarter" idx="2"/>
          </p:nvPr>
        </p:nvSpPr>
        <p:spPr bwMode="auto">
          <a:xfrm>
            <a:off x="6553200" y="6404292"/>
            <a:ext cx="2133600" cy="269237"/>
          </a:xfrm>
          <a:prstGeom prst="rect">
            <a:avLst/>
          </a:prstGeom>
          <a:ln w="12700">
            <a:miter lim="400000"/>
          </a:ln>
        </p:spPr>
        <p:txBody>
          <a:bodyPr lIns="45718" tIns="45718" rIns="45718" bIns="45718" anchor="ctr">
            <a:spAutoFit/>
          </a:bodyPr>
          <a:lstStyle>
            <a:lvl1pPr algn="r">
              <a:defRPr sz="1200">
                <a:solidFill>
                  <a:srgbClr val="888888"/>
                </a:solidFill>
                <a:latin typeface="Calibri"/>
                <a:ea typeface="Calibri"/>
                <a:cs typeface="Calibri"/>
              </a:defRPr>
            </a:lvl1pPr>
          </a:lstStyle>
          <a:p>
            <a:pPr lvl="0">
              <a:defRPr/>
            </a:pPr>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a:defRPr sz="4400">
          <a:latin typeface="Calibri"/>
          <a:ea typeface="Calibri"/>
          <a:cs typeface="Calibri"/>
        </a:defRPr>
      </a:lvl1pPr>
      <a:lvl2pPr algn="ctr">
        <a:defRPr sz="4400">
          <a:latin typeface="Calibri"/>
          <a:ea typeface="Calibri"/>
          <a:cs typeface="Calibri"/>
        </a:defRPr>
      </a:lvl2pPr>
      <a:lvl3pPr algn="ctr">
        <a:defRPr sz="4400">
          <a:latin typeface="Calibri"/>
          <a:ea typeface="Calibri"/>
          <a:cs typeface="Calibri"/>
        </a:defRPr>
      </a:lvl3pPr>
      <a:lvl4pPr algn="ctr">
        <a:defRPr sz="4400">
          <a:latin typeface="Calibri"/>
          <a:ea typeface="Calibri"/>
          <a:cs typeface="Calibri"/>
        </a:defRPr>
      </a:lvl4pPr>
      <a:lvl5pPr algn="ctr">
        <a:defRPr sz="4400">
          <a:latin typeface="Calibri"/>
          <a:ea typeface="Calibri"/>
          <a:cs typeface="Calibri"/>
        </a:defRPr>
      </a:lvl5pPr>
      <a:lvl6pPr algn="ctr">
        <a:defRPr sz="4400">
          <a:latin typeface="Calibri"/>
          <a:ea typeface="Calibri"/>
          <a:cs typeface="Calibri"/>
        </a:defRPr>
      </a:lvl6pPr>
      <a:lvl7pPr algn="ctr">
        <a:defRPr sz="4400">
          <a:latin typeface="Calibri"/>
          <a:ea typeface="Calibri"/>
          <a:cs typeface="Calibri"/>
        </a:defRPr>
      </a:lvl7pPr>
      <a:lvl8pPr algn="ctr">
        <a:defRPr sz="4400">
          <a:latin typeface="Calibri"/>
          <a:ea typeface="Calibri"/>
          <a:cs typeface="Calibri"/>
        </a:defRPr>
      </a:lvl8pPr>
      <a:lvl9pPr algn="ctr">
        <a:defRPr sz="4400">
          <a:latin typeface="Calibri"/>
          <a:ea typeface="Calibri"/>
          <a:cs typeface="Calibri"/>
        </a:defRPr>
      </a:lvl9pPr>
    </p:titleStyle>
    <p:bodyStyle>
      <a:lvl1pPr algn="ctr">
        <a:spcBef>
          <a:spcPts val="700"/>
        </a:spcBef>
        <a:defRPr sz="3200">
          <a:solidFill>
            <a:srgbClr val="888888"/>
          </a:solidFill>
          <a:latin typeface="Calibri"/>
          <a:ea typeface="Calibri"/>
          <a:cs typeface="Calibri"/>
        </a:defRPr>
      </a:lvl1pPr>
      <a:lvl2pPr algn="ctr">
        <a:spcBef>
          <a:spcPts val="700"/>
        </a:spcBef>
        <a:defRPr sz="3200">
          <a:solidFill>
            <a:srgbClr val="888888"/>
          </a:solidFill>
          <a:latin typeface="Calibri"/>
          <a:ea typeface="Calibri"/>
          <a:cs typeface="Calibri"/>
        </a:defRPr>
      </a:lvl2pPr>
      <a:lvl3pPr algn="ctr">
        <a:spcBef>
          <a:spcPts val="700"/>
        </a:spcBef>
        <a:defRPr sz="3200">
          <a:solidFill>
            <a:srgbClr val="888888"/>
          </a:solidFill>
          <a:latin typeface="Calibri"/>
          <a:ea typeface="Calibri"/>
          <a:cs typeface="Calibri"/>
        </a:defRPr>
      </a:lvl3pPr>
      <a:lvl4pPr algn="ctr">
        <a:spcBef>
          <a:spcPts val="700"/>
        </a:spcBef>
        <a:defRPr sz="3200">
          <a:solidFill>
            <a:srgbClr val="888888"/>
          </a:solidFill>
          <a:latin typeface="Calibri"/>
          <a:ea typeface="Calibri"/>
          <a:cs typeface="Calibri"/>
        </a:defRPr>
      </a:lvl4pPr>
      <a:lvl5pPr algn="ctr">
        <a:spcBef>
          <a:spcPts val="700"/>
        </a:spcBef>
        <a:defRPr sz="3200">
          <a:solidFill>
            <a:srgbClr val="888888"/>
          </a:solidFill>
          <a:latin typeface="Calibri"/>
          <a:ea typeface="Calibri"/>
          <a:cs typeface="Calibri"/>
        </a:defRPr>
      </a:lvl5pPr>
      <a:lvl6pPr algn="ctr">
        <a:spcBef>
          <a:spcPts val="700"/>
        </a:spcBef>
        <a:defRPr sz="3200">
          <a:solidFill>
            <a:srgbClr val="888888"/>
          </a:solidFill>
          <a:latin typeface="Calibri"/>
          <a:ea typeface="Calibri"/>
          <a:cs typeface="Calibri"/>
        </a:defRPr>
      </a:lvl6pPr>
      <a:lvl7pPr algn="ctr">
        <a:spcBef>
          <a:spcPts val="700"/>
        </a:spcBef>
        <a:defRPr sz="3200">
          <a:solidFill>
            <a:srgbClr val="888888"/>
          </a:solidFill>
          <a:latin typeface="Calibri"/>
          <a:ea typeface="Calibri"/>
          <a:cs typeface="Calibri"/>
        </a:defRPr>
      </a:lvl7pPr>
      <a:lvl8pPr algn="ctr">
        <a:spcBef>
          <a:spcPts val="700"/>
        </a:spcBef>
        <a:defRPr sz="3200">
          <a:solidFill>
            <a:srgbClr val="888888"/>
          </a:solidFill>
          <a:latin typeface="Calibri"/>
          <a:ea typeface="Calibri"/>
          <a:cs typeface="Calibri"/>
        </a:defRPr>
      </a:lvl8pPr>
      <a:lvl9pPr algn="ctr">
        <a:spcBef>
          <a:spcPts val="700"/>
        </a:spcBef>
        <a:defRPr sz="3200">
          <a:solidFill>
            <a:srgbClr val="888888"/>
          </a:solidFill>
          <a:latin typeface="Calibri"/>
          <a:ea typeface="Calibri"/>
          <a:cs typeface="Calibri"/>
        </a:defRPr>
      </a:lvl9pPr>
    </p:bodyStyle>
    <p:otherStyle>
      <a:lvl1pPr algn="r">
        <a:defRPr sz="1200">
          <a:solidFill>
            <a:schemeClr val="tx1"/>
          </a:solidFill>
          <a:latin typeface="+mn-lt"/>
          <a:ea typeface="+mn-ea"/>
          <a:cs typeface="+mn-cs"/>
        </a:defRPr>
      </a:lvl1pPr>
      <a:lvl2pPr algn="r">
        <a:defRPr sz="1200">
          <a:solidFill>
            <a:schemeClr val="tx1"/>
          </a:solidFill>
          <a:latin typeface="+mn-lt"/>
          <a:ea typeface="+mn-ea"/>
          <a:cs typeface="+mn-cs"/>
        </a:defRPr>
      </a:lvl2pPr>
      <a:lvl3pPr algn="r">
        <a:defRPr sz="1200">
          <a:solidFill>
            <a:schemeClr val="tx1"/>
          </a:solidFill>
          <a:latin typeface="+mn-lt"/>
          <a:ea typeface="+mn-ea"/>
          <a:cs typeface="+mn-cs"/>
        </a:defRPr>
      </a:lvl3pPr>
      <a:lvl4pPr algn="r">
        <a:defRPr sz="1200">
          <a:solidFill>
            <a:schemeClr val="tx1"/>
          </a:solidFill>
          <a:latin typeface="+mn-lt"/>
          <a:ea typeface="+mn-ea"/>
          <a:cs typeface="+mn-cs"/>
        </a:defRPr>
      </a:lvl4pPr>
      <a:lvl5pPr algn="r">
        <a:defRPr sz="1200">
          <a:solidFill>
            <a:schemeClr val="tx1"/>
          </a:solidFill>
          <a:latin typeface="+mn-lt"/>
          <a:ea typeface="+mn-ea"/>
          <a:cs typeface="+mn-cs"/>
        </a:defRPr>
      </a:lvl5pPr>
      <a:lvl6pPr algn="r">
        <a:defRPr sz="1200">
          <a:solidFill>
            <a:schemeClr val="tx1"/>
          </a:solidFill>
          <a:latin typeface="+mn-lt"/>
          <a:ea typeface="+mn-ea"/>
          <a:cs typeface="+mn-cs"/>
        </a:defRPr>
      </a:lvl6pPr>
      <a:lvl7pPr algn="r">
        <a:defRPr sz="1200">
          <a:solidFill>
            <a:schemeClr val="tx1"/>
          </a:solidFill>
          <a:latin typeface="+mn-lt"/>
          <a:ea typeface="+mn-ea"/>
          <a:cs typeface="+mn-cs"/>
        </a:defRPr>
      </a:lvl7pPr>
      <a:lvl8pPr algn="r">
        <a:defRPr sz="1200">
          <a:solidFill>
            <a:schemeClr val="tx1"/>
          </a:solidFill>
          <a:latin typeface="+mn-lt"/>
          <a:ea typeface="+mn-ea"/>
          <a:cs typeface="+mn-cs"/>
        </a:defRPr>
      </a:lvl8pPr>
      <a:lvl9pPr algn="r">
        <a:defRPr sz="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image" Target="../media/image39.jpg"/></Relationships>
</file>

<file path=ppt/slides/_rels/slide2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image" Target="../media/image44.jpg"/></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5.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jpg"/><Relationship Id="rId1" Type="http://schemas.openxmlformats.org/officeDocument/2006/relationships/slideLayout" Target="../slideLayouts/slideLayout2.xml"/><Relationship Id="rId4" Type="http://schemas.openxmlformats.org/officeDocument/2006/relationships/image" Target="../media/image74.jpg"/></Relationships>
</file>

<file path=ppt/slides/_rels/slide5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55.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image" Target="../media/image79.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image" Target="../media/image85.png"/></Relationships>
</file>

<file path=ppt/slides/_rels/slide62.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1.jpg"/><Relationship Id="rId2" Type="http://schemas.openxmlformats.org/officeDocument/2006/relationships/image" Target="../media/image86.png"/><Relationship Id="rId1" Type="http://schemas.openxmlformats.org/officeDocument/2006/relationships/slideLayout" Target="../slideLayouts/slideLayout1.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63.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1.xml"/><Relationship Id="rId6" Type="http://schemas.openxmlformats.org/officeDocument/2006/relationships/image" Target="../media/image94.png"/><Relationship Id="rId5" Type="http://schemas.openxmlformats.org/officeDocument/2006/relationships/image" Target="../media/image93.png"/><Relationship Id="rId10" Type="http://schemas.openxmlformats.org/officeDocument/2006/relationships/image" Target="../media/image1.jpg"/><Relationship Id="rId4" Type="http://schemas.openxmlformats.org/officeDocument/2006/relationships/image" Target="../media/image92.png"/><Relationship Id="rId9" Type="http://schemas.openxmlformats.org/officeDocument/2006/relationships/image" Target="../media/image97.png"/></Relationships>
</file>

<file path=ppt/slides/_rels/slide64.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9.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image" Target="../media/image100.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image" Target="../media/image104.jpg"/><Relationship Id="rId4" Type="http://schemas.openxmlformats.org/officeDocument/2006/relationships/image" Target="../media/image103.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7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7.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image" Target="../media/image110.jp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2.jp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4.jpg"/><Relationship Id="rId2" Type="http://schemas.openxmlformats.org/officeDocument/2006/relationships/image" Target="../media/image113.jp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15.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16.jp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1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jpg"/><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8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23.png"/><Relationship Id="rId5" Type="http://schemas.openxmlformats.org/officeDocument/2006/relationships/image" Target="../media/image85.png"/><Relationship Id="rId4" Type="http://schemas.openxmlformats.org/officeDocument/2006/relationships/image" Target="../media/image122.png"/></Relationships>
</file>

<file path=ppt/slides/_rels/slide82.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1.jpg"/><Relationship Id="rId2" Type="http://schemas.openxmlformats.org/officeDocument/2006/relationships/image" Target="../media/image124.png"/><Relationship Id="rId1" Type="http://schemas.openxmlformats.org/officeDocument/2006/relationships/slideLayout" Target="../slideLayouts/slideLayout1.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8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29.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32.jp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 name="Shape 16"/>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7" name="Shape 17"/>
          <p:cNvSpPr>
            <a:spLocks noGrp="1"/>
          </p:cNvSpPr>
          <p:nvPr>
            <p:ph type="title"/>
          </p:nvPr>
        </p:nvSpPr>
        <p:spPr bwMode="auto">
          <a:xfrm>
            <a:off x="685800" y="2130425"/>
            <a:ext cx="7772400" cy="1470025"/>
          </a:xfrm>
          <a:prstGeom prst="rect">
            <a:avLst/>
          </a:prstGeom>
        </p:spPr>
        <p:txBody>
          <a:bodyPr/>
          <a:lstStyle>
            <a:lvl1pPr>
              <a:defRPr sz="3600">
                <a:solidFill>
                  <a:srgbClr val="0070C0"/>
                </a:solidFill>
              </a:defRPr>
            </a:lvl1pPr>
          </a:lstStyle>
          <a:p>
            <a:pPr lvl="0">
              <a:defRPr sz="1800">
                <a:solidFill>
                  <a:srgbClr val="000000"/>
                </a:solidFill>
              </a:defRPr>
            </a:pPr>
            <a:r>
              <a:rPr lang="en-US" sz="3600">
                <a:solidFill>
                  <a:srgbClr val="0070C0"/>
                </a:solidFill>
              </a:rPr>
              <a:t>Introduktion till acceleratorer </a:t>
            </a:r>
            <a:br>
              <a:rPr lang="en-US" sz="3600">
                <a:solidFill>
                  <a:srgbClr val="0070C0"/>
                </a:solidFill>
              </a:rPr>
            </a:br>
            <a:r>
              <a:rPr lang="en-US" sz="3600">
                <a:solidFill>
                  <a:srgbClr val="0070C0"/>
                </a:solidFill>
              </a:rPr>
              <a:t>(med visst fokus på LHC)</a:t>
            </a:r>
            <a:endParaRPr sz="3600">
              <a:solidFill>
                <a:srgbClr val="0070C0"/>
              </a:solidFill>
            </a:endParaRPr>
          </a:p>
        </p:txBody>
      </p:sp>
      <p:sp>
        <p:nvSpPr>
          <p:cNvPr id="18" name="Shape 18"/>
          <p:cNvSpPr>
            <a:spLocks noGrp="1"/>
          </p:cNvSpPr>
          <p:nvPr>
            <p:ph type="body" idx="1"/>
          </p:nvPr>
        </p:nvSpPr>
        <p:spPr bwMode="auto">
          <a:xfrm>
            <a:off x="1371600" y="4437112"/>
            <a:ext cx="6400800" cy="1049288"/>
          </a:xfrm>
          <a:prstGeom prst="rect">
            <a:avLst/>
          </a:prstGeom>
        </p:spPr>
        <p:txBody>
          <a:bodyPr>
            <a:normAutofit/>
          </a:bodyPr>
          <a:lstStyle/>
          <a:p>
            <a:pPr lvl="0" defTabSz="704087">
              <a:spcBef>
                <a:spcPts val="300"/>
              </a:spcBef>
              <a:defRPr sz="1800">
                <a:solidFill>
                  <a:srgbClr val="000000"/>
                </a:solidFill>
              </a:defRPr>
            </a:pPr>
            <a:r>
              <a:rPr lang="en-US" sz="2400">
                <a:solidFill>
                  <a:srgbClr val="0070C0"/>
                </a:solidFill>
                <a:latin typeface="Verdana"/>
                <a:ea typeface="Verdana"/>
                <a:cs typeface="Verdana"/>
              </a:rPr>
              <a:t>Roderik Bruce</a:t>
            </a:r>
            <a:endParaRPr/>
          </a:p>
          <a:p>
            <a:pPr lvl="0" defTabSz="704087">
              <a:spcBef>
                <a:spcPts val="300"/>
              </a:spcBef>
              <a:defRPr sz="1800">
                <a:solidFill>
                  <a:srgbClr val="000000"/>
                </a:solidFill>
              </a:defRPr>
            </a:pPr>
            <a:endParaRPr lang="en-US" sz="1550">
              <a:solidFill>
                <a:srgbClr val="0070C0"/>
              </a:solidFill>
              <a:latin typeface="Verdana"/>
              <a:ea typeface="Verdana"/>
              <a:cs typeface="Verdana"/>
            </a:endParaRPr>
          </a:p>
          <a:p>
            <a:pPr lvl="0" defTabSz="704087">
              <a:spcBef>
                <a:spcPts val="300"/>
              </a:spcBef>
              <a:defRPr sz="1800">
                <a:solidFill>
                  <a:srgbClr val="000000"/>
                </a:solidFill>
              </a:defRPr>
            </a:pPr>
            <a:r>
              <a:rPr lang="en-US" sz="1550">
                <a:solidFill>
                  <a:srgbClr val="0070C0"/>
                </a:solidFill>
                <a:latin typeface="Verdana"/>
                <a:ea typeface="Verdana"/>
                <a:cs typeface="Verdana"/>
              </a:rPr>
              <a:t>(tack för visst material från </a:t>
            </a:r>
            <a:r>
              <a:rPr sz="1550">
                <a:solidFill>
                  <a:srgbClr val="0070C0"/>
                </a:solidFill>
                <a:latin typeface="Verdana"/>
                <a:ea typeface="Verdana"/>
                <a:cs typeface="Verdana"/>
              </a:rPr>
              <a:t>T. Pettersson</a:t>
            </a:r>
            <a:r>
              <a:rPr lang="en-US" sz="1550">
                <a:solidFill>
                  <a:srgbClr val="0070C0"/>
                </a:solidFill>
                <a:latin typeface="Verdana"/>
                <a:ea typeface="Verdana"/>
                <a:cs typeface="Verdana"/>
              </a:rPr>
              <a:t>)</a:t>
            </a:r>
            <a:endParaRPr sz="1550">
              <a:solidFill>
                <a:srgbClr val="0070C0"/>
              </a:solidFill>
              <a:latin typeface="Verdana"/>
              <a:ea typeface="Verdana"/>
              <a:cs typeface="Verdana"/>
            </a:endParaRPr>
          </a:p>
        </p:txBody>
      </p:sp>
      <p:pic>
        <p:nvPicPr>
          <p:cNvPr id="20" name="image1.jpeg" descr="http://design-guidelines.web.cern.ch/sites/design-guidelines.web.cern.ch/files/u6/CERN-logo.jpg"/>
          <p:cNvPicPr/>
          <p:nvPr/>
        </p:nvPicPr>
        <p:blipFill>
          <a:blip r:embed="rId2"/>
          <a:stretch/>
        </p:blipFill>
        <p:spPr bwMode="auto">
          <a:xfrm>
            <a:off x="152401" y="304800"/>
            <a:ext cx="685799" cy="738553"/>
          </a:xfrm>
          <a:prstGeom prst="rect">
            <a:avLst/>
          </a:prstGeom>
          <a:ln w="12700">
            <a:miter lim="400000"/>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2" name="Shape 15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53" name="Shape 153"/>
          <p:cNvSpPr>
            <a:spLocks noGrp="1"/>
          </p:cNvSpPr>
          <p:nvPr>
            <p:ph type="title"/>
          </p:nvPr>
        </p:nvSpPr>
        <p:spPr bwMode="auto">
          <a:xfrm>
            <a:off x="1219200" y="274638"/>
            <a:ext cx="7772400" cy="1143002"/>
          </a:xfrm>
          <a:prstGeom prst="rect">
            <a:avLst/>
          </a:prstGeom>
        </p:spPr>
        <p:txBody>
          <a:bodyPr/>
          <a:lstStyle>
            <a:lvl1pPr>
              <a:defRPr sz="1800">
                <a:latin typeface="Verdana"/>
                <a:ea typeface="Verdana"/>
                <a:cs typeface="Verdana"/>
              </a:defRPr>
            </a:lvl1pPr>
          </a:lstStyle>
          <a:p>
            <a:pPr lvl="0">
              <a:defRPr>
                <a:solidFill>
                  <a:srgbClr val="000000"/>
                </a:solidFill>
              </a:defRPr>
            </a:pPr>
            <a:r>
              <a:rPr>
                <a:solidFill>
                  <a:srgbClr val="0070C0"/>
                </a:solidFill>
              </a:rPr>
              <a:t>Stanford Linear Acccelerator – gränsen nådd (1960 talet..)?</a:t>
            </a:r>
            <a:br>
              <a:rPr lang="en-US">
                <a:solidFill>
                  <a:srgbClr val="0070C0"/>
                </a:solidFill>
              </a:rPr>
            </a:br>
            <a:r>
              <a:rPr lang="en-US"/>
              <a:t>3.2 km, e+e-, 50 GeV</a:t>
            </a:r>
            <a:endParaRPr>
              <a:solidFill>
                <a:srgbClr val="0070C0"/>
              </a:solidFill>
            </a:endParaRPr>
          </a:p>
        </p:txBody>
      </p:sp>
      <p:pic>
        <p:nvPicPr>
          <p:cNvPr id="154" name="image5.jpeg" descr="http://today.slac.stanford.edu/images/2009/slac-arial.jpg"/>
          <p:cNvPicPr/>
          <p:nvPr/>
        </p:nvPicPr>
        <p:blipFill>
          <a:blip r:embed="rId2"/>
          <a:stretch/>
        </p:blipFill>
        <p:spPr bwMode="auto">
          <a:xfrm>
            <a:off x="1219200" y="1828800"/>
            <a:ext cx="6760600" cy="4495800"/>
          </a:xfrm>
          <a:prstGeom prst="rect">
            <a:avLst/>
          </a:prstGeom>
          <a:ln w="12700">
            <a:miter lim="400000"/>
          </a:ln>
        </p:spPr>
      </p:pic>
      <p:sp>
        <p:nvSpPr>
          <p:cNvPr id="155" name="Shape 155"/>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10</a:t>
            </a:fld>
            <a:endParaRPr sz="1200">
              <a:solidFill>
                <a:srgbClr val="888888"/>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7" name="Shape 15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58" name="Shape 158"/>
          <p:cNvSpPr>
            <a:spLocks noGrp="1"/>
          </p:cNvSpPr>
          <p:nvPr>
            <p:ph type="title"/>
          </p:nvPr>
        </p:nvSpPr>
        <p:spPr bwMode="auto">
          <a:xfrm>
            <a:off x="1219200" y="274638"/>
            <a:ext cx="7467600" cy="1786210"/>
          </a:xfrm>
          <a:prstGeom prst="rect">
            <a:avLst/>
          </a:prstGeom>
        </p:spPr>
        <p:txBody>
          <a:bodyPr>
            <a:normAutofit/>
          </a:bodyPr>
          <a:lstStyle>
            <a:lvl1pPr>
              <a:defRPr sz="2000">
                <a:latin typeface="Verdana"/>
                <a:ea typeface="Verdana"/>
                <a:cs typeface="Verdana"/>
              </a:defRPr>
            </a:lvl1pPr>
          </a:lstStyle>
          <a:p>
            <a:pPr lvl="0">
              <a:defRPr sz="1800">
                <a:solidFill>
                  <a:srgbClr val="000000"/>
                </a:solidFill>
              </a:defRPr>
            </a:pPr>
            <a:r>
              <a:rPr sz="2000">
                <a:solidFill>
                  <a:srgbClr val="0070C0"/>
                </a:solidFill>
              </a:rPr>
              <a:t>International Linear Collider – lite längre till</a:t>
            </a:r>
            <a:br>
              <a:rPr lang="en-US" sz="2000">
                <a:solidFill>
                  <a:srgbClr val="0070C0"/>
                </a:solidFill>
              </a:rPr>
            </a:br>
            <a:r>
              <a:rPr lang="en-US" sz="2000">
                <a:solidFill>
                  <a:srgbClr val="0070C0"/>
                </a:solidFill>
              </a:rPr>
              <a:t>30-50 km, e+e-, 500 GeV – 1 TeV</a:t>
            </a:r>
            <a:br>
              <a:rPr lang="en-US" sz="2000">
                <a:solidFill>
                  <a:srgbClr val="0070C0"/>
                </a:solidFill>
              </a:rPr>
            </a:br>
            <a:br>
              <a:rPr lang="en-US"/>
            </a:br>
            <a:r>
              <a:rPr lang="en-US"/>
              <a:t>Projekt på design-stadiet. Inte bygd än…</a:t>
            </a:r>
            <a:endParaRPr sz="2000">
              <a:solidFill>
                <a:srgbClr val="0070C0"/>
              </a:solidFill>
            </a:endParaRPr>
          </a:p>
        </p:txBody>
      </p:sp>
      <p:sp>
        <p:nvSpPr>
          <p:cNvPr id="159" name="Shape 159"/>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11</a:t>
            </a:fld>
            <a:endParaRPr sz="1200">
              <a:solidFill>
                <a:srgbClr val="888888"/>
              </a:solidFill>
            </a:endParaRPr>
          </a:p>
        </p:txBody>
      </p:sp>
      <p:pic>
        <p:nvPicPr>
          <p:cNvPr id="160" name="image6.jpeg" descr="http://www.linearcollider.org/images/ilcweb_564_1.jpg"/>
          <p:cNvPicPr/>
          <p:nvPr/>
        </p:nvPicPr>
        <p:blipFill>
          <a:blip r:embed="rId2"/>
          <a:stretch/>
        </p:blipFill>
        <p:spPr bwMode="auto">
          <a:xfrm>
            <a:off x="381000" y="1752599"/>
            <a:ext cx="8572500" cy="4286250"/>
          </a:xfrm>
          <a:prstGeom prst="rect">
            <a:avLst/>
          </a:prstGeom>
          <a:ln w="12700">
            <a:miter lim="400000"/>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Betatron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12</a:t>
            </a:fld>
            <a:endParaRPr lang="en-US"/>
          </a:p>
        </p:txBody>
      </p:sp>
      <p:pic>
        <p:nvPicPr>
          <p:cNvPr id="8194" name="Picture 2"/>
          <p:cNvPicPr>
            <a:picLocks noChangeAspect="1" noChangeArrowheads="1"/>
          </p:cNvPicPr>
          <p:nvPr/>
        </p:nvPicPr>
        <p:blipFill>
          <a:blip r:embed="rId2"/>
          <a:stretch/>
        </p:blipFill>
        <p:spPr bwMode="auto">
          <a:xfrm>
            <a:off x="4226371" y="2132856"/>
            <a:ext cx="4810125" cy="2943225"/>
          </a:xfrm>
          <a:prstGeom prst="rect">
            <a:avLst/>
          </a:prstGeom>
          <a:noFill/>
          <a:ln>
            <a:noFill/>
          </a:ln>
          <a:effectLst/>
        </p:spPr>
      </p:pic>
      <p:sp>
        <p:nvSpPr>
          <p:cNvPr id="4" name="TextBox 3"/>
          <p:cNvSpPr txBox="1"/>
          <p:nvPr/>
        </p:nvSpPr>
        <p:spPr bwMode="auto">
          <a:xfrm>
            <a:off x="251520" y="2420888"/>
            <a:ext cx="3888432" cy="2308320"/>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45718" tIns="45718" rIns="45718" bIns="45718" numCol="1" spcCol="38100" rtlCol="0" anchor="t">
            <a:spAutoFit/>
          </a:bodyPr>
          <a:lstStyle/>
          <a:p>
            <a:pPr marL="285750" marR="0" indent="-285750" algn="l" defTabSz="914400">
              <a:lnSpc>
                <a:spcPct val="100000"/>
              </a:lnSpc>
              <a:spcBef>
                <a:spcPts val="0"/>
              </a:spcBef>
              <a:spcAft>
                <a:spcPts val="0"/>
              </a:spcAft>
              <a:buClrTx/>
              <a:buSzTx/>
              <a:buFont typeface="Arial"/>
              <a:buChar char="•"/>
              <a:defRPr/>
            </a:pPr>
            <a:r>
              <a:rPr lang="en-US">
                <a:solidFill>
                  <a:srgbClr val="000000"/>
                </a:solidFill>
              </a:rPr>
              <a:t> Använd samma linac flera gånger </a:t>
            </a:r>
            <a:br>
              <a:rPr lang="en-US">
                <a:solidFill>
                  <a:srgbClr val="000000"/>
                </a:solidFill>
              </a:rPr>
            </a:br>
            <a:r>
              <a:rPr lang="en-US">
                <a:solidFill>
                  <a:srgbClr val="000000"/>
                </a:solidFill>
              </a:rPr>
              <a:t>om</a:t>
            </a:r>
          </a:p>
          <a:p>
            <a:pPr marL="285750" marR="0" indent="-285750" algn="l" defTabSz="914400">
              <a:lnSpc>
                <a:spcPct val="100000"/>
              </a:lnSpc>
              <a:spcBef>
                <a:spcPts val="0"/>
              </a:spcBef>
              <a:spcAft>
                <a:spcPts val="0"/>
              </a:spcAft>
              <a:buClrTx/>
              <a:buSzTx/>
              <a:buFont typeface="Arial"/>
              <a:buChar char="•"/>
              <a:defRPr/>
            </a:pPr>
            <a:endParaRPr lang="en-US" sz="1800" b="0" i="0" u="none" strike="noStrike" cap="none" spc="0">
              <a:ln>
                <a:noFill/>
              </a:ln>
              <a:solidFill>
                <a:srgbClr val="000000"/>
              </a:solidFill>
              <a:latin typeface="+mj-lt"/>
              <a:ea typeface="+mj-ea"/>
              <a:cs typeface="+mj-cs"/>
            </a:endParaRPr>
          </a:p>
          <a:p>
            <a:pPr marL="285750" marR="0" indent="-285750" algn="l" defTabSz="914400">
              <a:lnSpc>
                <a:spcPct val="100000"/>
              </a:lnSpc>
              <a:spcBef>
                <a:spcPts val="0"/>
              </a:spcBef>
              <a:spcAft>
                <a:spcPts val="0"/>
              </a:spcAft>
              <a:buClrTx/>
              <a:buSzTx/>
              <a:buFont typeface="Arial"/>
              <a:buChar char="•"/>
              <a:defRPr/>
            </a:pPr>
            <a:r>
              <a:rPr lang="en-US">
                <a:solidFill>
                  <a:srgbClr val="000000"/>
                </a:solidFill>
              </a:rPr>
              <a:t>Styr strålen runt med magnetfält</a:t>
            </a:r>
          </a:p>
          <a:p>
            <a:pPr marL="285750" marR="0" indent="-285750" algn="l" defTabSz="914400">
              <a:lnSpc>
                <a:spcPct val="100000"/>
              </a:lnSpc>
              <a:spcBef>
                <a:spcPts val="0"/>
              </a:spcBef>
              <a:spcAft>
                <a:spcPts val="0"/>
              </a:spcAft>
              <a:buClrTx/>
              <a:buSzTx/>
              <a:buFont typeface="Arial"/>
              <a:buChar char="•"/>
              <a:defRPr/>
            </a:pPr>
            <a:endParaRPr lang="en-US" sz="1800" b="0" i="0" u="none" strike="noStrike" cap="none" spc="0">
              <a:ln>
                <a:noFill/>
              </a:ln>
              <a:solidFill>
                <a:srgbClr val="000000"/>
              </a:solidFill>
              <a:latin typeface="+mj-lt"/>
              <a:ea typeface="+mj-ea"/>
              <a:cs typeface="+mj-cs"/>
            </a:endParaRPr>
          </a:p>
          <a:p>
            <a:pPr marL="285750" marR="0" indent="-285750" algn="l" defTabSz="914400">
              <a:lnSpc>
                <a:spcPct val="100000"/>
              </a:lnSpc>
              <a:spcBef>
                <a:spcPts val="0"/>
              </a:spcBef>
              <a:spcAft>
                <a:spcPts val="0"/>
              </a:spcAft>
              <a:buClrTx/>
              <a:buSzTx/>
              <a:buFont typeface="Arial"/>
              <a:buChar char="•"/>
              <a:defRPr/>
            </a:pPr>
            <a:r>
              <a:rPr lang="en-US">
                <a:solidFill>
                  <a:srgbClr val="000000"/>
                </a:solidFill>
              </a:rPr>
              <a:t>När energin på partiklarna ökar, </a:t>
            </a:r>
            <a:br>
              <a:rPr lang="en-US">
                <a:solidFill>
                  <a:srgbClr val="000000"/>
                </a:solidFill>
              </a:rPr>
            </a:br>
            <a:r>
              <a:rPr lang="en-US">
                <a:solidFill>
                  <a:srgbClr val="000000"/>
                </a:solidFill>
              </a:rPr>
              <a:t>ökar även deras krökningsradie i </a:t>
            </a:r>
            <a:br>
              <a:rPr lang="en-US">
                <a:solidFill>
                  <a:srgbClr val="000000"/>
                </a:solidFill>
              </a:rPr>
            </a:br>
            <a:r>
              <a:rPr lang="en-US">
                <a:solidFill>
                  <a:srgbClr val="000000"/>
                </a:solidFill>
              </a:rPr>
              <a:t>mangetfältet</a:t>
            </a:r>
            <a:endParaRPr lang="en-US" sz="1800" b="0" i="0" u="none" strike="noStrike" cap="none" spc="0">
              <a:ln>
                <a:noFill/>
              </a:ln>
              <a:solidFill>
                <a:srgbClr val="000000"/>
              </a:solidFill>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1" name="Shape 201"/>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03" name="Shape 203"/>
          <p:cNvSpPr>
            <a:spLocks noGrp="1"/>
          </p:cNvSpPr>
          <p:nvPr>
            <p:ph type="body" idx="1"/>
          </p:nvPr>
        </p:nvSpPr>
        <p:spPr bwMode="auto">
          <a:xfrm>
            <a:off x="431799" y="332656"/>
            <a:ext cx="8712200" cy="621995"/>
          </a:xfrm>
          <a:prstGeom prst="rect">
            <a:avLst/>
          </a:prstGeom>
        </p:spPr>
        <p:txBody>
          <a:bodyPr>
            <a:noAutofit/>
          </a:bodyPr>
          <a:lstStyle/>
          <a:p>
            <a:pPr lvl="1" indent="457200">
              <a:spcBef>
                <a:spcPts val="500"/>
              </a:spcBef>
              <a:defRPr sz="1800">
                <a:solidFill>
                  <a:srgbClr val="000000"/>
                </a:solidFill>
              </a:defRPr>
            </a:pPr>
            <a:r>
              <a:rPr sz="4000">
                <a:solidFill>
                  <a:srgbClr val="0070C0"/>
                </a:solidFill>
                <a:latin typeface="Calibri"/>
                <a:ea typeface="Verdana"/>
                <a:cs typeface="Calibri"/>
              </a:rPr>
              <a:t>Synkrotron</a:t>
            </a:r>
          </a:p>
        </p:txBody>
      </p:sp>
      <p:pic>
        <p:nvPicPr>
          <p:cNvPr id="231"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pic>
        <p:nvPicPr>
          <p:cNvPr id="2050" name="Picture 2"/>
          <p:cNvPicPr>
            <a:picLocks noChangeAspect="1" noChangeArrowheads="1"/>
          </p:cNvPicPr>
          <p:nvPr/>
        </p:nvPicPr>
        <p:blipFill>
          <a:blip r:embed="rId4"/>
          <a:stretch/>
        </p:blipFill>
        <p:spPr bwMode="auto">
          <a:xfrm>
            <a:off x="4254078" y="2060848"/>
            <a:ext cx="5214466" cy="2736304"/>
          </a:xfrm>
          <a:prstGeom prst="rect">
            <a:avLst/>
          </a:prstGeom>
          <a:noFill/>
          <a:ln>
            <a:noFill/>
          </a:ln>
          <a:effectLst/>
        </p:spPr>
      </p:pic>
      <p:sp>
        <p:nvSpPr>
          <p:cNvPr id="33" name="Content Placeholder 2"/>
          <p:cNvSpPr txBox="1"/>
          <p:nvPr/>
        </p:nvSpPr>
        <p:spPr bwMode="auto">
          <a:xfrm>
            <a:off x="107504" y="1412776"/>
            <a:ext cx="4320480" cy="5184576"/>
          </a:xfrm>
          <a:prstGeom prst="rect">
            <a:avLst/>
          </a:prstGeom>
        </p:spPr>
        <p:txBody>
          <a:bodyPr vert="horz" lIns="91440" tIns="45720" rIns="91440" bIns="45720" rtlCol="0">
            <a:normAutofit/>
          </a:bodyPr>
          <a:lstStyle>
            <a:lvl1pPr marL="228600" marR="0" lvl="0" indent="-228600" algn="l" defTabSz="914400">
              <a:lnSpc>
                <a:spcPct val="90000"/>
              </a:lnSpc>
              <a:spcBef>
                <a:spcPts val="1000"/>
              </a:spcBef>
              <a:spcAft>
                <a:spcPts val="0"/>
              </a:spcAft>
              <a:buClrTx/>
              <a:buSzTx/>
              <a:buFont typeface="Arial"/>
              <a:buChar char="•"/>
              <a:defRPr sz="2800" b="0" i="0" u="none" strike="noStrike" cap="none" spc="0">
                <a:ln>
                  <a:noFill/>
                </a:ln>
                <a:solidFill>
                  <a:sysClr val="windowText" lastClr="000000"/>
                </a:solidFill>
                <a:latin typeface="Calibri"/>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400">
                <a:solidFill>
                  <a:srgbClr val="0070C0"/>
                </a:solidFill>
                <a:latin typeface="Calibri"/>
                <a:cs typeface="Calibri"/>
              </a:rPr>
              <a:t>Varje varv passerar partiklarna samma RF-kavitet (E-fält) och accelereras mer</a:t>
            </a:r>
          </a:p>
          <a:p>
            <a:pPr lvl="1">
              <a:defRPr/>
            </a:pPr>
            <a:r>
              <a:rPr lang="en-US" sz="2000">
                <a:solidFill>
                  <a:srgbClr val="0070C0"/>
                </a:solidFill>
                <a:latin typeface="Calibri"/>
                <a:cs typeface="Calibri"/>
              </a:rPr>
              <a:t>Måste vara i fas med det acclererande fältet =&gt; Gruppering, “bunch”-struktur </a:t>
            </a:r>
            <a:endParaRPr/>
          </a:p>
          <a:p>
            <a:pPr lvl="1">
              <a:defRPr/>
            </a:pPr>
            <a:endParaRPr lang="en-US" sz="2000">
              <a:solidFill>
                <a:srgbClr val="0070C0"/>
              </a:solidFill>
              <a:latin typeface="Calibri"/>
              <a:cs typeface="Calibri"/>
            </a:endParaRPr>
          </a:p>
          <a:p>
            <a:pPr>
              <a:defRPr/>
            </a:pPr>
            <a:r>
              <a:rPr lang="en-US" sz="2400">
                <a:solidFill>
                  <a:srgbClr val="0070C0"/>
                </a:solidFill>
                <a:latin typeface="Calibri"/>
                <a:cs typeface="Calibri"/>
              </a:rPr>
              <a:t>Strålen styrs runt banan av magneter (B-fält)</a:t>
            </a:r>
            <a:endParaRPr/>
          </a:p>
          <a:p>
            <a:pPr lvl="1">
              <a:defRPr/>
            </a:pPr>
            <a:r>
              <a:rPr lang="en-US" sz="2000">
                <a:solidFill>
                  <a:srgbClr val="0070C0"/>
                </a:solidFill>
                <a:latin typeface="Calibri"/>
                <a:cs typeface="Calibri"/>
              </a:rPr>
              <a:t>Magnetfälten ökas synkront med partiklarnas energi, så att strålbanan inte ändras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971599" y="0"/>
            <a:ext cx="8172400" cy="1692277"/>
          </a:xfrm>
        </p:spPr>
        <p:txBody>
          <a:bodyPr/>
          <a:lstStyle/>
          <a:p>
            <a:pPr>
              <a:defRPr/>
            </a:pPr>
            <a:r>
              <a:rPr lang="en-US"/>
              <a:t>LEIR – en liten synkrotron på CERN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14</a:t>
            </a:fld>
            <a:endParaRPr lang="en-US"/>
          </a:p>
        </p:txBody>
      </p:sp>
      <p:pic>
        <p:nvPicPr>
          <p:cNvPr id="3075" name="Picture 3"/>
          <p:cNvPicPr>
            <a:picLocks noChangeAspect="1" noChangeArrowheads="1"/>
          </p:cNvPicPr>
          <p:nvPr/>
        </p:nvPicPr>
        <p:blipFill>
          <a:blip r:embed="rId2"/>
          <a:stretch/>
        </p:blipFill>
        <p:spPr bwMode="auto">
          <a:xfrm>
            <a:off x="251520" y="2335866"/>
            <a:ext cx="5452864" cy="3397389"/>
          </a:xfrm>
          <a:prstGeom prst="rect">
            <a:avLst/>
          </a:prstGeom>
          <a:noFill/>
          <a:ln>
            <a:noFill/>
          </a:ln>
          <a:effectLst/>
        </p:spPr>
      </p:pic>
      <p:sp>
        <p:nvSpPr>
          <p:cNvPr id="4" name="Rectangle 3"/>
          <p:cNvSpPr/>
          <p:nvPr/>
        </p:nvSpPr>
        <p:spPr bwMode="auto">
          <a:xfrm>
            <a:off x="539552" y="1368256"/>
            <a:ext cx="5571066" cy="274679"/>
          </a:xfrm>
          <a:prstGeom prst="rect">
            <a:avLst/>
          </a:prstGeom>
        </p:spPr>
        <p:txBody>
          <a:bodyPr wrap="none">
            <a:spAutoFit/>
          </a:bodyPr>
          <a:lstStyle/>
          <a:p>
            <a:pPr>
              <a:defRPr/>
            </a:pPr>
            <a:r>
              <a:rPr lang="en-US" dirty="0"/>
              <a:t>Ca 75 m </a:t>
            </a:r>
            <a:r>
              <a:rPr lang="en-US" dirty="0" err="1"/>
              <a:t>omkrets</a:t>
            </a:r>
            <a:r>
              <a:rPr lang="en-US" dirty="0"/>
              <a:t>, </a:t>
            </a:r>
            <a:r>
              <a:rPr lang="en-US" dirty="0" err="1"/>
              <a:t>accelererar</a:t>
            </a:r>
            <a:r>
              <a:rPr lang="en-US" dirty="0"/>
              <a:t> </a:t>
            </a:r>
            <a:r>
              <a:rPr lang="en-US" dirty="0" err="1"/>
              <a:t>blyjoner</a:t>
            </a:r>
            <a:r>
              <a:rPr lang="en-US" dirty="0"/>
              <a:t> </a:t>
            </a:r>
            <a:r>
              <a:rPr lang="en-US" dirty="0" err="1"/>
              <a:t>från</a:t>
            </a:r>
            <a:r>
              <a:rPr lang="en-US" dirty="0"/>
              <a:t> 4.2 MeV/</a:t>
            </a:r>
            <a:r>
              <a:rPr lang="en-US" dirty="0" err="1"/>
              <a:t>nukleon</a:t>
            </a:r>
            <a:r>
              <a:rPr lang="en-US" dirty="0"/>
              <a:t> to 72 MeV/</a:t>
            </a:r>
            <a:r>
              <a:rPr lang="en-US" dirty="0" err="1"/>
              <a:t>nukleon</a:t>
            </a:r>
            <a:endParaRPr dirty="0"/>
          </a:p>
        </p:txBody>
      </p:sp>
      <p:pic>
        <p:nvPicPr>
          <p:cNvPr id="3074" name="Picture 2"/>
          <p:cNvPicPr>
            <a:picLocks noChangeAspect="1" noChangeArrowheads="1"/>
          </p:cNvPicPr>
          <p:nvPr/>
        </p:nvPicPr>
        <p:blipFill>
          <a:blip r:embed="rId3"/>
          <a:stretch/>
        </p:blipFill>
        <p:spPr bwMode="auto">
          <a:xfrm>
            <a:off x="5704384" y="2561356"/>
            <a:ext cx="3332112" cy="2995904"/>
          </a:xfrm>
          <a:prstGeom prst="rect">
            <a:avLst/>
          </a:prstGeom>
          <a:noFill/>
          <a:ln>
            <a:noFill/>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243408"/>
            <a:ext cx="7467600" cy="1692277"/>
          </a:xfrm>
        </p:spPr>
        <p:txBody>
          <a:bodyPr/>
          <a:lstStyle/>
          <a:p>
            <a:pPr>
              <a:defRPr/>
            </a:pPr>
            <a:r>
              <a:rPr lang="en-US"/>
              <a:t>LHC – en stor synchrotron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15</a:t>
            </a:fld>
            <a:endParaRPr lang="en-US"/>
          </a:p>
        </p:txBody>
      </p:sp>
      <p:sp>
        <p:nvSpPr>
          <p:cNvPr id="26" name="Content Placeholder 2"/>
          <p:cNvSpPr txBox="1"/>
          <p:nvPr/>
        </p:nvSpPr>
        <p:spPr bwMode="auto">
          <a:xfrm>
            <a:off x="107504" y="1196752"/>
            <a:ext cx="2514600" cy="5119688"/>
          </a:xfrm>
          <a:prstGeom prst="rect">
            <a:avLst/>
          </a:prstGeom>
          <a:noFill/>
          <a:ln>
            <a:noFill/>
          </a:ln>
          <a:effectLst/>
        </p:spPr>
        <p:txBody>
          <a:bodyPr vert="horz" wrap="square" lIns="90000" tIns="46800" rIns="90000" bIns="46800" numCol="1" anchor="t" anchorCtr="0" compatLnSpc="1">
            <a:prstTxWarp prst="textNoShape">
              <a:avLst/>
            </a:prstTxWarp>
          </a:bodyPr>
          <a:lstStyle>
            <a:lvl1pPr marL="457200" indent="-457200" algn="l" defTabSz="457200">
              <a:lnSpc>
                <a:spcPct val="105000"/>
              </a:lnSpc>
              <a:spcBef>
                <a:spcPts val="1000"/>
              </a:spcBef>
              <a:spcAft>
                <a:spcPts val="0"/>
              </a:spcAft>
              <a:buClr>
                <a:srgbClr val="000000"/>
              </a:buClr>
              <a:buSzPct val="100000"/>
              <a:buFont typeface="Arial"/>
              <a:buChar char="•"/>
              <a:defRPr sz="2400" b="0">
                <a:solidFill>
                  <a:srgbClr val="000000"/>
                </a:solidFill>
                <a:latin typeface="Corbel"/>
                <a:ea typeface="Cambria Math"/>
                <a:cs typeface="Arial"/>
              </a:defRPr>
            </a:lvl1pPr>
            <a:lvl2pPr marL="800100" indent="-342900" algn="l" defTabSz="457200">
              <a:lnSpc>
                <a:spcPct val="105000"/>
              </a:lnSpc>
              <a:spcBef>
                <a:spcPts val="1400"/>
              </a:spcBef>
              <a:spcAft>
                <a:spcPts val="0"/>
              </a:spcAft>
              <a:buClr>
                <a:srgbClr val="000000"/>
              </a:buClr>
              <a:buSzPct val="100000"/>
              <a:buFont typeface="Arial"/>
              <a:buChar char="–"/>
              <a:defRPr sz="2000">
                <a:solidFill>
                  <a:srgbClr val="000000"/>
                </a:solidFill>
                <a:latin typeface="Corbel"/>
                <a:ea typeface="Cambria Math"/>
                <a:cs typeface="Arial"/>
              </a:defRPr>
            </a:lvl2pPr>
            <a:lvl3pPr marL="1257300" indent="-342900" algn="l" defTabSz="457200">
              <a:lnSpc>
                <a:spcPct val="105000"/>
              </a:lnSpc>
              <a:spcBef>
                <a:spcPts val="800"/>
              </a:spcBef>
              <a:spcAft>
                <a:spcPts val="0"/>
              </a:spcAft>
              <a:buClr>
                <a:srgbClr val="000000"/>
              </a:buClr>
              <a:buSzPct val="100000"/>
              <a:buFont typeface="Arial"/>
              <a:buChar char="•"/>
              <a:defRPr sz="2000">
                <a:solidFill>
                  <a:srgbClr val="000000"/>
                </a:solidFill>
                <a:latin typeface="Corbel"/>
                <a:ea typeface="Cambria Math"/>
                <a:cs typeface="Arial"/>
              </a:defRPr>
            </a:lvl3pPr>
            <a:lvl4pPr marL="1657350" indent="-285750" algn="l" defTabSz="457200">
              <a:lnSpc>
                <a:spcPct val="105000"/>
              </a:lnSpc>
              <a:spcBef>
                <a:spcPts val="700"/>
              </a:spcBef>
              <a:spcAft>
                <a:spcPts val="0"/>
              </a:spcAft>
              <a:buClr>
                <a:srgbClr val="000000"/>
              </a:buClr>
              <a:buSzPct val="100000"/>
              <a:buFont typeface="Arial"/>
              <a:buChar char="–"/>
              <a:defRPr sz="1600">
                <a:solidFill>
                  <a:srgbClr val="000000"/>
                </a:solidFill>
                <a:latin typeface="Corbel"/>
                <a:ea typeface="Cambria Math"/>
                <a:cs typeface="Arial"/>
              </a:defRPr>
            </a:lvl4pPr>
            <a:lvl5pPr marL="2114550" indent="-285750" algn="l" defTabSz="457200">
              <a:lnSpc>
                <a:spcPct val="105000"/>
              </a:lnSpc>
              <a:spcBef>
                <a:spcPts val="700"/>
              </a:spcBef>
              <a:spcAft>
                <a:spcPts val="0"/>
              </a:spcAft>
              <a:buClr>
                <a:srgbClr val="000000"/>
              </a:buClr>
              <a:buSzPct val="100000"/>
              <a:buFont typeface="Arial"/>
              <a:buChar char="•"/>
              <a:defRPr sz="1600">
                <a:solidFill>
                  <a:srgbClr val="000000"/>
                </a:solidFill>
                <a:latin typeface="Corbel"/>
                <a:ea typeface="Cambria Math"/>
                <a:cs typeface="Arial"/>
              </a:defRPr>
            </a:lvl5pPr>
            <a:lvl6pPr marL="2514600" indent="-228600" algn="l" defTabSz="457200">
              <a:lnSpc>
                <a:spcPct val="105000"/>
              </a:lnSpc>
              <a:spcBef>
                <a:spcPts val="700"/>
              </a:spcBef>
              <a:spcAft>
                <a:spcPts val="0"/>
              </a:spcAft>
              <a:buClr>
                <a:srgbClr val="000000"/>
              </a:buClr>
              <a:buSzPct val="100000"/>
              <a:buFont typeface="Times New Roman"/>
              <a:defRPr sz="1800">
                <a:solidFill>
                  <a:srgbClr val="000000"/>
                </a:solidFill>
                <a:latin typeface="+mn-lt"/>
                <a:ea typeface="+mn-ea"/>
              </a:defRPr>
            </a:lvl6pPr>
            <a:lvl7pPr marL="2971800" indent="-228600" algn="l" defTabSz="457200">
              <a:lnSpc>
                <a:spcPct val="105000"/>
              </a:lnSpc>
              <a:spcBef>
                <a:spcPts val="700"/>
              </a:spcBef>
              <a:spcAft>
                <a:spcPts val="0"/>
              </a:spcAft>
              <a:buClr>
                <a:srgbClr val="000000"/>
              </a:buClr>
              <a:buSzPct val="100000"/>
              <a:buFont typeface="Times New Roman"/>
              <a:defRPr sz="1800">
                <a:solidFill>
                  <a:srgbClr val="000000"/>
                </a:solidFill>
                <a:latin typeface="+mn-lt"/>
                <a:ea typeface="+mn-ea"/>
              </a:defRPr>
            </a:lvl7pPr>
            <a:lvl8pPr marL="3429000" indent="-228600" algn="l" defTabSz="457200">
              <a:lnSpc>
                <a:spcPct val="105000"/>
              </a:lnSpc>
              <a:spcBef>
                <a:spcPts val="700"/>
              </a:spcBef>
              <a:spcAft>
                <a:spcPts val="0"/>
              </a:spcAft>
              <a:buClr>
                <a:srgbClr val="000000"/>
              </a:buClr>
              <a:buSzPct val="100000"/>
              <a:buFont typeface="Times New Roman"/>
              <a:defRPr sz="1800">
                <a:solidFill>
                  <a:srgbClr val="000000"/>
                </a:solidFill>
                <a:latin typeface="+mn-lt"/>
                <a:ea typeface="+mn-ea"/>
              </a:defRPr>
            </a:lvl8pPr>
            <a:lvl9pPr marL="3886200" indent="-228600" algn="l" defTabSz="457200">
              <a:lnSpc>
                <a:spcPct val="105000"/>
              </a:lnSpc>
              <a:spcBef>
                <a:spcPts val="700"/>
              </a:spcBef>
              <a:spcAft>
                <a:spcPts val="0"/>
              </a:spcAft>
              <a:buClr>
                <a:srgbClr val="000000"/>
              </a:buClr>
              <a:buSzPct val="100000"/>
              <a:buFont typeface="Times New Roman"/>
              <a:defRPr sz="1800">
                <a:solidFill>
                  <a:srgbClr val="000000"/>
                </a:solidFill>
                <a:latin typeface="+mn-lt"/>
                <a:ea typeface="+mn-ea"/>
              </a:defRPr>
            </a:lvl9pPr>
          </a:lstStyle>
          <a:p>
            <a:pPr marL="457200" marR="0" lvl="0" indent="-457200" algn="l" defTabSz="457200">
              <a:lnSpc>
                <a:spcPct val="105000"/>
              </a:lnSpc>
              <a:spcBef>
                <a:spcPts val="1000"/>
              </a:spcBef>
              <a:spcAft>
                <a:spcPts val="0"/>
              </a:spcAft>
              <a:buClr>
                <a:srgbClr val="000000"/>
              </a:buClr>
              <a:buSzPct val="100000"/>
              <a:buFont typeface="Arial"/>
              <a:buChar char="•"/>
              <a:defRPr/>
            </a:pPr>
            <a:r>
              <a:rPr lang="en-US" sz="2400" b="0" i="0" u="none" strike="noStrike" cap="none" spc="0">
                <a:ln>
                  <a:noFill/>
                </a:ln>
                <a:solidFill>
                  <a:srgbClr val="000000"/>
                </a:solidFill>
                <a:latin typeface="Calibri"/>
                <a:cs typeface="Calibri"/>
              </a:rPr>
              <a:t>27 km lång, nästan 10000 magneter</a:t>
            </a:r>
          </a:p>
          <a:p>
            <a:pPr marL="457200" marR="0" lvl="0" indent="-457200" algn="l" defTabSz="457200">
              <a:lnSpc>
                <a:spcPct val="105000"/>
              </a:lnSpc>
              <a:spcBef>
                <a:spcPts val="1000"/>
              </a:spcBef>
              <a:spcAft>
                <a:spcPts val="0"/>
              </a:spcAft>
              <a:buClr>
                <a:srgbClr val="000000"/>
              </a:buClr>
              <a:buSzPct val="100000"/>
              <a:buFont typeface="Arial"/>
              <a:buChar char="•"/>
              <a:defRPr/>
            </a:pPr>
            <a:r>
              <a:rPr lang="en-US" sz="2400" b="0" i="0" u="none" strike="noStrike" cap="none" spc="0">
                <a:ln>
                  <a:noFill/>
                </a:ln>
                <a:solidFill>
                  <a:srgbClr val="000000"/>
                </a:solidFill>
                <a:latin typeface="Calibri"/>
                <a:cs typeface="Calibri"/>
              </a:rPr>
              <a:t>accelererar protoner från 450 GeV till 7 TeV</a:t>
            </a:r>
          </a:p>
          <a:p>
            <a:pPr marL="457200" marR="0" lvl="0" indent="-457200" algn="l" defTabSz="457200">
              <a:lnSpc>
                <a:spcPct val="105000"/>
              </a:lnSpc>
              <a:spcBef>
                <a:spcPts val="1000"/>
              </a:spcBef>
              <a:spcAft>
                <a:spcPts val="0"/>
              </a:spcAft>
              <a:buClr>
                <a:srgbClr val="000000"/>
              </a:buClr>
              <a:buSzPct val="100000"/>
              <a:buFont typeface="Arial"/>
              <a:buChar char="•"/>
              <a:defRPr/>
            </a:pPr>
            <a:r>
              <a:rPr lang="en-US">
                <a:latin typeface="Calibri"/>
                <a:cs typeface="Calibri"/>
              </a:rPr>
              <a:t>Accelererar även blyjoner (upp till 2.76 TeV / nukleon)</a:t>
            </a:r>
            <a:endParaRPr lang="en-US" sz="2400" b="0" i="0" u="none" strike="noStrike" cap="none" spc="0">
              <a:ln>
                <a:noFill/>
              </a:ln>
              <a:solidFill>
                <a:srgbClr val="000000"/>
              </a:solidFill>
              <a:latin typeface="Calibri"/>
              <a:cs typeface="Calibri"/>
            </a:endParaRPr>
          </a:p>
        </p:txBody>
      </p:sp>
      <p:pic>
        <p:nvPicPr>
          <p:cNvPr id="27" name="Picture 4"/>
          <p:cNvPicPr>
            <a:picLocks noChangeAspect="1" noChangeArrowheads="1"/>
          </p:cNvPicPr>
          <p:nvPr/>
        </p:nvPicPr>
        <p:blipFill>
          <a:blip r:embed="rId2"/>
          <a:stretch/>
        </p:blipFill>
        <p:spPr bwMode="auto">
          <a:xfrm>
            <a:off x="2743200" y="1066800"/>
            <a:ext cx="6300788" cy="4979987"/>
          </a:xfrm>
          <a:prstGeom prst="rect">
            <a:avLst/>
          </a:prstGeom>
          <a:noFill/>
          <a:ln w="38100">
            <a:solidFill>
              <a:srgbClr val="000000"/>
            </a:solidFill>
            <a:miter lim="800000"/>
            <a:headEnd type="none" w="sm" len="sm"/>
            <a:tailEnd type="none" w="sm" len="sm"/>
          </a:ln>
          <a:effectLst/>
        </p:spPr>
      </p:pic>
      <p:sp>
        <p:nvSpPr>
          <p:cNvPr id="28" name="Freeform 7"/>
          <p:cNvSpPr/>
          <p:nvPr/>
        </p:nvSpPr>
        <p:spPr bwMode="auto">
          <a:xfrm>
            <a:off x="3590925" y="2474912"/>
            <a:ext cx="860425" cy="209550"/>
          </a:xfrm>
          <a:custGeom>
            <a:avLst/>
            <a:gdLst>
              <a:gd name="T0" fmla="*/ 0 w 542"/>
              <a:gd name="T1" fmla="*/ 12 h 132"/>
              <a:gd name="T2" fmla="*/ 64 w 542"/>
              <a:gd name="T3" fmla="*/ 80 h 132"/>
              <a:gd name="T4" fmla="*/ 98 w 542"/>
              <a:gd name="T5" fmla="*/ 76 h 132"/>
              <a:gd name="T6" fmla="*/ 146 w 542"/>
              <a:gd name="T7" fmla="*/ 62 h 132"/>
              <a:gd name="T8" fmla="*/ 170 w 542"/>
              <a:gd name="T9" fmla="*/ 48 h 132"/>
              <a:gd name="T10" fmla="*/ 188 w 542"/>
              <a:gd name="T11" fmla="*/ 42 h 132"/>
              <a:gd name="T12" fmla="*/ 194 w 542"/>
              <a:gd name="T13" fmla="*/ 40 h 132"/>
              <a:gd name="T14" fmla="*/ 286 w 542"/>
              <a:gd name="T15" fmla="*/ 52 h 132"/>
              <a:gd name="T16" fmla="*/ 304 w 542"/>
              <a:gd name="T17" fmla="*/ 58 h 132"/>
              <a:gd name="T18" fmla="*/ 344 w 542"/>
              <a:gd name="T19" fmla="*/ 80 h 132"/>
              <a:gd name="T20" fmla="*/ 418 w 542"/>
              <a:gd name="T21" fmla="*/ 100 h 132"/>
              <a:gd name="T22" fmla="*/ 524 w 542"/>
              <a:gd name="T23" fmla="*/ 114 h 132"/>
              <a:gd name="T24" fmla="*/ 542 w 54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2" h="132" extrusionOk="0">
                <a:moveTo>
                  <a:pt x="0" y="12"/>
                </a:moveTo>
                <a:cubicBezTo>
                  <a:pt x="80" y="15"/>
                  <a:pt x="61" y="0"/>
                  <a:pt x="64" y="80"/>
                </a:cubicBezTo>
                <a:cubicBezTo>
                  <a:pt x="75" y="78"/>
                  <a:pt x="87" y="78"/>
                  <a:pt x="98" y="76"/>
                </a:cubicBezTo>
                <a:cubicBezTo>
                  <a:pt x="114" y="73"/>
                  <a:pt x="128" y="64"/>
                  <a:pt x="146" y="62"/>
                </a:cubicBezTo>
                <a:cubicBezTo>
                  <a:pt x="155" y="59"/>
                  <a:pt x="161" y="51"/>
                  <a:pt x="170" y="48"/>
                </a:cubicBezTo>
                <a:cubicBezTo>
                  <a:pt x="176" y="46"/>
                  <a:pt x="182" y="44"/>
                  <a:pt x="188" y="42"/>
                </a:cubicBezTo>
                <a:cubicBezTo>
                  <a:pt x="190" y="41"/>
                  <a:pt x="194" y="40"/>
                  <a:pt x="194" y="40"/>
                </a:cubicBezTo>
                <a:cubicBezTo>
                  <a:pt x="231" y="44"/>
                  <a:pt x="245" y="50"/>
                  <a:pt x="286" y="52"/>
                </a:cubicBezTo>
                <a:cubicBezTo>
                  <a:pt x="292" y="54"/>
                  <a:pt x="304" y="58"/>
                  <a:pt x="304" y="58"/>
                </a:cubicBezTo>
                <a:cubicBezTo>
                  <a:pt x="312" y="81"/>
                  <a:pt x="322" y="78"/>
                  <a:pt x="344" y="80"/>
                </a:cubicBezTo>
                <a:cubicBezTo>
                  <a:pt x="377" y="91"/>
                  <a:pt x="378" y="98"/>
                  <a:pt x="418" y="100"/>
                </a:cubicBezTo>
                <a:cubicBezTo>
                  <a:pt x="471" y="113"/>
                  <a:pt x="436" y="112"/>
                  <a:pt x="524" y="114"/>
                </a:cubicBezTo>
                <a:cubicBezTo>
                  <a:pt x="530" y="118"/>
                  <a:pt x="539" y="125"/>
                  <a:pt x="542" y="132"/>
                </a:cubicBezTo>
              </a:path>
            </a:pathLst>
          </a:custGeom>
          <a:noFill/>
          <a:ln w="9525" cap="flat" cmpd="sng">
            <a:solidFill>
              <a:srgbClr val="FF00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29" name="Freeform 8"/>
          <p:cNvSpPr/>
          <p:nvPr/>
        </p:nvSpPr>
        <p:spPr bwMode="auto">
          <a:xfrm>
            <a:off x="4102100" y="2684462"/>
            <a:ext cx="920750" cy="500063"/>
          </a:xfrm>
          <a:custGeom>
            <a:avLst/>
            <a:gdLst>
              <a:gd name="T0" fmla="*/ 224 w 580"/>
              <a:gd name="T1" fmla="*/ 0 h 315"/>
              <a:gd name="T2" fmla="*/ 198 w 580"/>
              <a:gd name="T3" fmla="*/ 10 h 315"/>
              <a:gd name="T4" fmla="*/ 180 w 580"/>
              <a:gd name="T5" fmla="*/ 16 h 315"/>
              <a:gd name="T6" fmla="*/ 174 w 580"/>
              <a:gd name="T7" fmla="*/ 18 h 315"/>
              <a:gd name="T8" fmla="*/ 162 w 580"/>
              <a:gd name="T9" fmla="*/ 28 h 315"/>
              <a:gd name="T10" fmla="*/ 150 w 580"/>
              <a:gd name="T11" fmla="*/ 32 h 315"/>
              <a:gd name="T12" fmla="*/ 76 w 580"/>
              <a:gd name="T13" fmla="*/ 70 h 315"/>
              <a:gd name="T14" fmla="*/ 58 w 580"/>
              <a:gd name="T15" fmla="*/ 82 h 315"/>
              <a:gd name="T16" fmla="*/ 20 w 580"/>
              <a:gd name="T17" fmla="*/ 90 h 315"/>
              <a:gd name="T18" fmla="*/ 8 w 580"/>
              <a:gd name="T19" fmla="*/ 98 h 315"/>
              <a:gd name="T20" fmla="*/ 6 w 580"/>
              <a:gd name="T21" fmla="*/ 124 h 315"/>
              <a:gd name="T22" fmla="*/ 18 w 580"/>
              <a:gd name="T23" fmla="*/ 128 h 315"/>
              <a:gd name="T24" fmla="*/ 44 w 580"/>
              <a:gd name="T25" fmla="*/ 118 h 315"/>
              <a:gd name="T26" fmla="*/ 58 w 580"/>
              <a:gd name="T27" fmla="*/ 120 h 315"/>
              <a:gd name="T28" fmla="*/ 60 w 580"/>
              <a:gd name="T29" fmla="*/ 132 h 315"/>
              <a:gd name="T30" fmla="*/ 66 w 580"/>
              <a:gd name="T31" fmla="*/ 134 h 315"/>
              <a:gd name="T32" fmla="*/ 280 w 580"/>
              <a:gd name="T33" fmla="*/ 128 h 315"/>
              <a:gd name="T34" fmla="*/ 354 w 580"/>
              <a:gd name="T35" fmla="*/ 130 h 315"/>
              <a:gd name="T36" fmla="*/ 370 w 580"/>
              <a:gd name="T37" fmla="*/ 142 h 315"/>
              <a:gd name="T38" fmla="*/ 400 w 580"/>
              <a:gd name="T39" fmla="*/ 146 h 315"/>
              <a:gd name="T40" fmla="*/ 452 w 580"/>
              <a:gd name="T41" fmla="*/ 154 h 315"/>
              <a:gd name="T42" fmla="*/ 528 w 580"/>
              <a:gd name="T43" fmla="*/ 162 h 315"/>
              <a:gd name="T44" fmla="*/ 546 w 580"/>
              <a:gd name="T45" fmla="*/ 172 h 315"/>
              <a:gd name="T46" fmla="*/ 536 w 580"/>
              <a:gd name="T47" fmla="*/ 206 h 315"/>
              <a:gd name="T48" fmla="*/ 516 w 580"/>
              <a:gd name="T49" fmla="*/ 220 h 315"/>
              <a:gd name="T50" fmla="*/ 498 w 580"/>
              <a:gd name="T51" fmla="*/ 232 h 315"/>
              <a:gd name="T52" fmla="*/ 462 w 580"/>
              <a:gd name="T53" fmla="*/ 270 h 315"/>
              <a:gd name="T54" fmla="*/ 464 w 580"/>
              <a:gd name="T55" fmla="*/ 286 h 315"/>
              <a:gd name="T56" fmla="*/ 488 w 580"/>
              <a:gd name="T57" fmla="*/ 292 h 315"/>
              <a:gd name="T58" fmla="*/ 500 w 580"/>
              <a:gd name="T59" fmla="*/ 312 h 315"/>
              <a:gd name="T60" fmla="*/ 544 w 580"/>
              <a:gd name="T61" fmla="*/ 296 h 315"/>
              <a:gd name="T62" fmla="*/ 580 w 580"/>
              <a:gd name="T63" fmla="*/ 296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0" h="315" extrusionOk="0">
                <a:moveTo>
                  <a:pt x="224" y="0"/>
                </a:moveTo>
                <a:cubicBezTo>
                  <a:pt x="208" y="11"/>
                  <a:pt x="217" y="7"/>
                  <a:pt x="198" y="10"/>
                </a:cubicBezTo>
                <a:cubicBezTo>
                  <a:pt x="192" y="12"/>
                  <a:pt x="186" y="14"/>
                  <a:pt x="180" y="16"/>
                </a:cubicBezTo>
                <a:cubicBezTo>
                  <a:pt x="178" y="17"/>
                  <a:pt x="174" y="18"/>
                  <a:pt x="174" y="18"/>
                </a:cubicBezTo>
                <a:cubicBezTo>
                  <a:pt x="170" y="22"/>
                  <a:pt x="167" y="26"/>
                  <a:pt x="162" y="28"/>
                </a:cubicBezTo>
                <a:cubicBezTo>
                  <a:pt x="158" y="30"/>
                  <a:pt x="150" y="32"/>
                  <a:pt x="150" y="32"/>
                </a:cubicBezTo>
                <a:cubicBezTo>
                  <a:pt x="132" y="59"/>
                  <a:pt x="100" y="54"/>
                  <a:pt x="76" y="70"/>
                </a:cubicBezTo>
                <a:cubicBezTo>
                  <a:pt x="70" y="74"/>
                  <a:pt x="65" y="81"/>
                  <a:pt x="58" y="82"/>
                </a:cubicBezTo>
                <a:cubicBezTo>
                  <a:pt x="45" y="84"/>
                  <a:pt x="33" y="86"/>
                  <a:pt x="20" y="90"/>
                </a:cubicBezTo>
                <a:cubicBezTo>
                  <a:pt x="15" y="92"/>
                  <a:pt x="8" y="98"/>
                  <a:pt x="8" y="98"/>
                </a:cubicBezTo>
                <a:cubicBezTo>
                  <a:pt x="6" y="105"/>
                  <a:pt x="0" y="116"/>
                  <a:pt x="6" y="124"/>
                </a:cubicBezTo>
                <a:cubicBezTo>
                  <a:pt x="9" y="127"/>
                  <a:pt x="18" y="128"/>
                  <a:pt x="18" y="128"/>
                </a:cubicBezTo>
                <a:cubicBezTo>
                  <a:pt x="28" y="126"/>
                  <a:pt x="35" y="121"/>
                  <a:pt x="44" y="118"/>
                </a:cubicBezTo>
                <a:cubicBezTo>
                  <a:pt x="49" y="119"/>
                  <a:pt x="54" y="117"/>
                  <a:pt x="58" y="120"/>
                </a:cubicBezTo>
                <a:cubicBezTo>
                  <a:pt x="61" y="123"/>
                  <a:pt x="58" y="128"/>
                  <a:pt x="60" y="132"/>
                </a:cubicBezTo>
                <a:cubicBezTo>
                  <a:pt x="61" y="134"/>
                  <a:pt x="64" y="133"/>
                  <a:pt x="66" y="134"/>
                </a:cubicBezTo>
                <a:cubicBezTo>
                  <a:pt x="139" y="132"/>
                  <a:pt x="206" y="129"/>
                  <a:pt x="280" y="128"/>
                </a:cubicBezTo>
                <a:cubicBezTo>
                  <a:pt x="305" y="129"/>
                  <a:pt x="329" y="129"/>
                  <a:pt x="354" y="130"/>
                </a:cubicBezTo>
                <a:cubicBezTo>
                  <a:pt x="362" y="130"/>
                  <a:pt x="363" y="139"/>
                  <a:pt x="370" y="142"/>
                </a:cubicBezTo>
                <a:cubicBezTo>
                  <a:pt x="378" y="146"/>
                  <a:pt x="395" y="146"/>
                  <a:pt x="400" y="146"/>
                </a:cubicBezTo>
                <a:cubicBezTo>
                  <a:pt x="423" y="154"/>
                  <a:pt x="422" y="152"/>
                  <a:pt x="452" y="154"/>
                </a:cubicBezTo>
                <a:cubicBezTo>
                  <a:pt x="474" y="161"/>
                  <a:pt x="507" y="161"/>
                  <a:pt x="528" y="162"/>
                </a:cubicBezTo>
                <a:cubicBezTo>
                  <a:pt x="537" y="164"/>
                  <a:pt x="541" y="164"/>
                  <a:pt x="546" y="172"/>
                </a:cubicBezTo>
                <a:cubicBezTo>
                  <a:pt x="550" y="186"/>
                  <a:pt x="548" y="198"/>
                  <a:pt x="536" y="206"/>
                </a:cubicBezTo>
                <a:cubicBezTo>
                  <a:pt x="530" y="215"/>
                  <a:pt x="527" y="218"/>
                  <a:pt x="516" y="220"/>
                </a:cubicBezTo>
                <a:cubicBezTo>
                  <a:pt x="510" y="224"/>
                  <a:pt x="498" y="232"/>
                  <a:pt x="498" y="232"/>
                </a:cubicBezTo>
                <a:cubicBezTo>
                  <a:pt x="488" y="246"/>
                  <a:pt x="472" y="255"/>
                  <a:pt x="462" y="270"/>
                </a:cubicBezTo>
                <a:cubicBezTo>
                  <a:pt x="463" y="275"/>
                  <a:pt x="459" y="283"/>
                  <a:pt x="464" y="286"/>
                </a:cubicBezTo>
                <a:cubicBezTo>
                  <a:pt x="483" y="297"/>
                  <a:pt x="505" y="280"/>
                  <a:pt x="488" y="292"/>
                </a:cubicBezTo>
                <a:cubicBezTo>
                  <a:pt x="478" y="307"/>
                  <a:pt x="485" y="307"/>
                  <a:pt x="500" y="312"/>
                </a:cubicBezTo>
                <a:cubicBezTo>
                  <a:pt x="526" y="310"/>
                  <a:pt x="531" y="315"/>
                  <a:pt x="544" y="296"/>
                </a:cubicBezTo>
                <a:cubicBezTo>
                  <a:pt x="551" y="286"/>
                  <a:pt x="568" y="296"/>
                  <a:pt x="580" y="296"/>
                </a:cubicBezTo>
              </a:path>
            </a:pathLst>
          </a:custGeom>
          <a:noFill/>
          <a:ln w="9525" cap="flat" cmpd="sng">
            <a:solidFill>
              <a:srgbClr val="FF00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0" name="Freeform 9"/>
          <p:cNvSpPr/>
          <p:nvPr/>
        </p:nvSpPr>
        <p:spPr bwMode="auto">
          <a:xfrm>
            <a:off x="4873625" y="3192462"/>
            <a:ext cx="520700" cy="930275"/>
          </a:xfrm>
          <a:custGeom>
            <a:avLst/>
            <a:gdLst>
              <a:gd name="T0" fmla="*/ 98 w 328"/>
              <a:gd name="T1" fmla="*/ 0 h 586"/>
              <a:gd name="T2" fmla="*/ 168 w 328"/>
              <a:gd name="T3" fmla="*/ 14 h 586"/>
              <a:gd name="T4" fmla="*/ 174 w 328"/>
              <a:gd name="T5" fmla="*/ 18 h 586"/>
              <a:gd name="T6" fmla="*/ 176 w 328"/>
              <a:gd name="T7" fmla="*/ 24 h 586"/>
              <a:gd name="T8" fmla="*/ 218 w 328"/>
              <a:gd name="T9" fmla="*/ 32 h 586"/>
              <a:gd name="T10" fmla="*/ 234 w 328"/>
              <a:gd name="T11" fmla="*/ 46 h 586"/>
              <a:gd name="T12" fmla="*/ 266 w 328"/>
              <a:gd name="T13" fmla="*/ 68 h 586"/>
              <a:gd name="T14" fmla="*/ 308 w 328"/>
              <a:gd name="T15" fmla="*/ 70 h 586"/>
              <a:gd name="T16" fmla="*/ 302 w 328"/>
              <a:gd name="T17" fmla="*/ 92 h 586"/>
              <a:gd name="T18" fmla="*/ 298 w 328"/>
              <a:gd name="T19" fmla="*/ 104 h 586"/>
              <a:gd name="T20" fmla="*/ 316 w 328"/>
              <a:gd name="T21" fmla="*/ 118 h 586"/>
              <a:gd name="T22" fmla="*/ 328 w 328"/>
              <a:gd name="T23" fmla="*/ 134 h 586"/>
              <a:gd name="T24" fmla="*/ 308 w 328"/>
              <a:gd name="T25" fmla="*/ 160 h 586"/>
              <a:gd name="T26" fmla="*/ 296 w 328"/>
              <a:gd name="T27" fmla="*/ 164 h 586"/>
              <a:gd name="T28" fmla="*/ 284 w 328"/>
              <a:gd name="T29" fmla="*/ 188 h 586"/>
              <a:gd name="T30" fmla="*/ 248 w 328"/>
              <a:gd name="T31" fmla="*/ 212 h 586"/>
              <a:gd name="T32" fmla="*/ 202 w 328"/>
              <a:gd name="T33" fmla="*/ 228 h 586"/>
              <a:gd name="T34" fmla="*/ 208 w 328"/>
              <a:gd name="T35" fmla="*/ 242 h 586"/>
              <a:gd name="T36" fmla="*/ 206 w 328"/>
              <a:gd name="T37" fmla="*/ 260 h 586"/>
              <a:gd name="T38" fmla="*/ 194 w 328"/>
              <a:gd name="T39" fmla="*/ 268 h 586"/>
              <a:gd name="T40" fmla="*/ 178 w 328"/>
              <a:gd name="T41" fmla="*/ 280 h 586"/>
              <a:gd name="T42" fmla="*/ 160 w 328"/>
              <a:gd name="T43" fmla="*/ 298 h 586"/>
              <a:gd name="T44" fmla="*/ 140 w 328"/>
              <a:gd name="T45" fmla="*/ 316 h 586"/>
              <a:gd name="T46" fmla="*/ 104 w 328"/>
              <a:gd name="T47" fmla="*/ 330 h 586"/>
              <a:gd name="T48" fmla="*/ 50 w 328"/>
              <a:gd name="T49" fmla="*/ 402 h 586"/>
              <a:gd name="T50" fmla="*/ 24 w 328"/>
              <a:gd name="T51" fmla="*/ 436 h 586"/>
              <a:gd name="T52" fmla="*/ 0 w 328"/>
              <a:gd name="T53" fmla="*/ 466 h 586"/>
              <a:gd name="T54" fmla="*/ 72 w 328"/>
              <a:gd name="T55" fmla="*/ 476 h 586"/>
              <a:gd name="T56" fmla="*/ 108 w 328"/>
              <a:gd name="T57" fmla="*/ 492 h 586"/>
              <a:gd name="T58" fmla="*/ 198 w 328"/>
              <a:gd name="T59" fmla="*/ 506 h 586"/>
              <a:gd name="T60" fmla="*/ 222 w 328"/>
              <a:gd name="T61" fmla="*/ 516 h 586"/>
              <a:gd name="T62" fmla="*/ 234 w 328"/>
              <a:gd name="T63" fmla="*/ 524 h 586"/>
              <a:gd name="T64" fmla="*/ 212 w 328"/>
              <a:gd name="T65" fmla="*/ 546 h 586"/>
              <a:gd name="T66" fmla="*/ 190 w 328"/>
              <a:gd name="T67" fmla="*/ 58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8" h="586" extrusionOk="0">
                <a:moveTo>
                  <a:pt x="98" y="0"/>
                </a:moveTo>
                <a:cubicBezTo>
                  <a:pt x="119" y="14"/>
                  <a:pt x="144" y="13"/>
                  <a:pt x="168" y="14"/>
                </a:cubicBezTo>
                <a:cubicBezTo>
                  <a:pt x="170" y="15"/>
                  <a:pt x="172" y="16"/>
                  <a:pt x="174" y="18"/>
                </a:cubicBezTo>
                <a:cubicBezTo>
                  <a:pt x="175" y="20"/>
                  <a:pt x="175" y="23"/>
                  <a:pt x="176" y="24"/>
                </a:cubicBezTo>
                <a:cubicBezTo>
                  <a:pt x="185" y="33"/>
                  <a:pt x="212" y="32"/>
                  <a:pt x="218" y="32"/>
                </a:cubicBezTo>
                <a:cubicBezTo>
                  <a:pt x="226" y="35"/>
                  <a:pt x="229" y="39"/>
                  <a:pt x="234" y="46"/>
                </a:cubicBezTo>
                <a:cubicBezTo>
                  <a:pt x="237" y="76"/>
                  <a:pt x="235" y="71"/>
                  <a:pt x="266" y="68"/>
                </a:cubicBezTo>
                <a:cubicBezTo>
                  <a:pt x="280" y="64"/>
                  <a:pt x="294" y="65"/>
                  <a:pt x="308" y="70"/>
                </a:cubicBezTo>
                <a:cubicBezTo>
                  <a:pt x="304" y="105"/>
                  <a:pt x="310" y="74"/>
                  <a:pt x="302" y="92"/>
                </a:cubicBezTo>
                <a:cubicBezTo>
                  <a:pt x="300" y="96"/>
                  <a:pt x="298" y="104"/>
                  <a:pt x="298" y="104"/>
                </a:cubicBezTo>
                <a:cubicBezTo>
                  <a:pt x="301" y="116"/>
                  <a:pt x="304" y="116"/>
                  <a:pt x="316" y="118"/>
                </a:cubicBezTo>
                <a:cubicBezTo>
                  <a:pt x="323" y="123"/>
                  <a:pt x="325" y="126"/>
                  <a:pt x="328" y="134"/>
                </a:cubicBezTo>
                <a:cubicBezTo>
                  <a:pt x="325" y="146"/>
                  <a:pt x="316" y="152"/>
                  <a:pt x="308" y="160"/>
                </a:cubicBezTo>
                <a:cubicBezTo>
                  <a:pt x="305" y="163"/>
                  <a:pt x="296" y="164"/>
                  <a:pt x="296" y="164"/>
                </a:cubicBezTo>
                <a:cubicBezTo>
                  <a:pt x="289" y="171"/>
                  <a:pt x="287" y="178"/>
                  <a:pt x="284" y="188"/>
                </a:cubicBezTo>
                <a:cubicBezTo>
                  <a:pt x="281" y="198"/>
                  <a:pt x="258" y="209"/>
                  <a:pt x="248" y="212"/>
                </a:cubicBezTo>
                <a:cubicBezTo>
                  <a:pt x="240" y="225"/>
                  <a:pt x="216" y="226"/>
                  <a:pt x="202" y="228"/>
                </a:cubicBezTo>
                <a:cubicBezTo>
                  <a:pt x="196" y="236"/>
                  <a:pt x="199" y="239"/>
                  <a:pt x="208" y="242"/>
                </a:cubicBezTo>
                <a:cubicBezTo>
                  <a:pt x="212" y="249"/>
                  <a:pt x="213" y="254"/>
                  <a:pt x="206" y="260"/>
                </a:cubicBezTo>
                <a:cubicBezTo>
                  <a:pt x="202" y="263"/>
                  <a:pt x="194" y="268"/>
                  <a:pt x="194" y="268"/>
                </a:cubicBezTo>
                <a:cubicBezTo>
                  <a:pt x="189" y="275"/>
                  <a:pt x="185" y="275"/>
                  <a:pt x="178" y="280"/>
                </a:cubicBezTo>
                <a:cubicBezTo>
                  <a:pt x="175" y="288"/>
                  <a:pt x="168" y="295"/>
                  <a:pt x="160" y="298"/>
                </a:cubicBezTo>
                <a:cubicBezTo>
                  <a:pt x="155" y="305"/>
                  <a:pt x="148" y="313"/>
                  <a:pt x="140" y="316"/>
                </a:cubicBezTo>
                <a:cubicBezTo>
                  <a:pt x="132" y="328"/>
                  <a:pt x="116" y="322"/>
                  <a:pt x="104" y="330"/>
                </a:cubicBezTo>
                <a:cubicBezTo>
                  <a:pt x="88" y="354"/>
                  <a:pt x="69" y="379"/>
                  <a:pt x="50" y="402"/>
                </a:cubicBezTo>
                <a:cubicBezTo>
                  <a:pt x="41" y="413"/>
                  <a:pt x="37" y="427"/>
                  <a:pt x="24" y="436"/>
                </a:cubicBezTo>
                <a:cubicBezTo>
                  <a:pt x="17" y="447"/>
                  <a:pt x="7" y="455"/>
                  <a:pt x="0" y="466"/>
                </a:cubicBezTo>
                <a:cubicBezTo>
                  <a:pt x="8" y="489"/>
                  <a:pt x="70" y="476"/>
                  <a:pt x="72" y="476"/>
                </a:cubicBezTo>
                <a:cubicBezTo>
                  <a:pt x="85" y="480"/>
                  <a:pt x="95" y="489"/>
                  <a:pt x="108" y="492"/>
                </a:cubicBezTo>
                <a:cubicBezTo>
                  <a:pt x="138" y="500"/>
                  <a:pt x="167" y="502"/>
                  <a:pt x="198" y="506"/>
                </a:cubicBezTo>
                <a:cubicBezTo>
                  <a:pt x="207" y="509"/>
                  <a:pt x="213" y="513"/>
                  <a:pt x="222" y="516"/>
                </a:cubicBezTo>
                <a:cubicBezTo>
                  <a:pt x="227" y="518"/>
                  <a:pt x="234" y="524"/>
                  <a:pt x="234" y="524"/>
                </a:cubicBezTo>
                <a:cubicBezTo>
                  <a:pt x="227" y="531"/>
                  <a:pt x="220" y="541"/>
                  <a:pt x="212" y="546"/>
                </a:cubicBezTo>
                <a:cubicBezTo>
                  <a:pt x="202" y="560"/>
                  <a:pt x="202" y="574"/>
                  <a:pt x="190" y="586"/>
                </a:cubicBezTo>
              </a:path>
            </a:pathLst>
          </a:custGeom>
          <a:noFill/>
          <a:ln w="9525" cap="flat" cmpd="sng">
            <a:solidFill>
              <a:srgbClr val="FF00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1" name="Freeform 10"/>
          <p:cNvSpPr/>
          <p:nvPr/>
        </p:nvSpPr>
        <p:spPr bwMode="auto">
          <a:xfrm>
            <a:off x="5178425" y="3922712"/>
            <a:ext cx="2359025" cy="569913"/>
          </a:xfrm>
          <a:custGeom>
            <a:avLst/>
            <a:gdLst>
              <a:gd name="T0" fmla="*/ 0 w 1486"/>
              <a:gd name="T1" fmla="*/ 124 h 359"/>
              <a:gd name="T2" fmla="*/ 38 w 1486"/>
              <a:gd name="T3" fmla="*/ 130 h 359"/>
              <a:gd name="T4" fmla="*/ 56 w 1486"/>
              <a:gd name="T5" fmla="*/ 140 h 359"/>
              <a:gd name="T6" fmla="*/ 142 w 1486"/>
              <a:gd name="T7" fmla="*/ 168 h 359"/>
              <a:gd name="T8" fmla="*/ 218 w 1486"/>
              <a:gd name="T9" fmla="*/ 176 h 359"/>
              <a:gd name="T10" fmla="*/ 234 w 1486"/>
              <a:gd name="T11" fmla="*/ 188 h 359"/>
              <a:gd name="T12" fmla="*/ 268 w 1486"/>
              <a:gd name="T13" fmla="*/ 198 h 359"/>
              <a:gd name="T14" fmla="*/ 342 w 1486"/>
              <a:gd name="T15" fmla="*/ 216 h 359"/>
              <a:gd name="T16" fmla="*/ 426 w 1486"/>
              <a:gd name="T17" fmla="*/ 244 h 359"/>
              <a:gd name="T18" fmla="*/ 508 w 1486"/>
              <a:gd name="T19" fmla="*/ 270 h 359"/>
              <a:gd name="T20" fmla="*/ 554 w 1486"/>
              <a:gd name="T21" fmla="*/ 274 h 359"/>
              <a:gd name="T22" fmla="*/ 610 w 1486"/>
              <a:gd name="T23" fmla="*/ 298 h 359"/>
              <a:gd name="T24" fmla="*/ 628 w 1486"/>
              <a:gd name="T25" fmla="*/ 304 h 359"/>
              <a:gd name="T26" fmla="*/ 640 w 1486"/>
              <a:gd name="T27" fmla="*/ 308 h 359"/>
              <a:gd name="T28" fmla="*/ 748 w 1486"/>
              <a:gd name="T29" fmla="*/ 306 h 359"/>
              <a:gd name="T30" fmla="*/ 808 w 1486"/>
              <a:gd name="T31" fmla="*/ 316 h 359"/>
              <a:gd name="T32" fmla="*/ 870 w 1486"/>
              <a:gd name="T33" fmla="*/ 330 h 359"/>
              <a:gd name="T34" fmla="*/ 912 w 1486"/>
              <a:gd name="T35" fmla="*/ 350 h 359"/>
              <a:gd name="T36" fmla="*/ 974 w 1486"/>
              <a:gd name="T37" fmla="*/ 338 h 359"/>
              <a:gd name="T38" fmla="*/ 980 w 1486"/>
              <a:gd name="T39" fmla="*/ 316 h 359"/>
              <a:gd name="T40" fmla="*/ 986 w 1486"/>
              <a:gd name="T41" fmla="*/ 268 h 359"/>
              <a:gd name="T42" fmla="*/ 998 w 1486"/>
              <a:gd name="T43" fmla="*/ 244 h 359"/>
              <a:gd name="T44" fmla="*/ 1074 w 1486"/>
              <a:gd name="T45" fmla="*/ 198 h 359"/>
              <a:gd name="T46" fmla="*/ 1182 w 1486"/>
              <a:gd name="T47" fmla="*/ 206 h 359"/>
              <a:gd name="T48" fmla="*/ 1202 w 1486"/>
              <a:gd name="T49" fmla="*/ 200 h 359"/>
              <a:gd name="T50" fmla="*/ 1270 w 1486"/>
              <a:gd name="T51" fmla="*/ 168 h 359"/>
              <a:gd name="T52" fmla="*/ 1296 w 1486"/>
              <a:gd name="T53" fmla="*/ 82 h 359"/>
              <a:gd name="T54" fmla="*/ 1304 w 1486"/>
              <a:gd name="T55" fmla="*/ 58 h 359"/>
              <a:gd name="T56" fmla="*/ 1332 w 1486"/>
              <a:gd name="T57" fmla="*/ 50 h 359"/>
              <a:gd name="T58" fmla="*/ 1358 w 1486"/>
              <a:gd name="T59" fmla="*/ 54 h 359"/>
              <a:gd name="T60" fmla="*/ 1386 w 1486"/>
              <a:gd name="T61" fmla="*/ 0 h 359"/>
              <a:gd name="T62" fmla="*/ 1480 w 1486"/>
              <a:gd name="T63" fmla="*/ 16 h 359"/>
              <a:gd name="T64" fmla="*/ 1486 w 1486"/>
              <a:gd name="T65" fmla="*/ 26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6" h="359" extrusionOk="0">
                <a:moveTo>
                  <a:pt x="0" y="124"/>
                </a:moveTo>
                <a:cubicBezTo>
                  <a:pt x="20" y="131"/>
                  <a:pt x="8" y="128"/>
                  <a:pt x="38" y="130"/>
                </a:cubicBezTo>
                <a:cubicBezTo>
                  <a:pt x="45" y="132"/>
                  <a:pt x="56" y="140"/>
                  <a:pt x="56" y="140"/>
                </a:cubicBezTo>
                <a:cubicBezTo>
                  <a:pt x="70" y="161"/>
                  <a:pt x="118" y="165"/>
                  <a:pt x="142" y="168"/>
                </a:cubicBezTo>
                <a:cubicBezTo>
                  <a:pt x="165" y="176"/>
                  <a:pt x="195" y="175"/>
                  <a:pt x="218" y="176"/>
                </a:cubicBezTo>
                <a:cubicBezTo>
                  <a:pt x="227" y="179"/>
                  <a:pt x="228" y="184"/>
                  <a:pt x="234" y="188"/>
                </a:cubicBezTo>
                <a:cubicBezTo>
                  <a:pt x="243" y="194"/>
                  <a:pt x="258" y="195"/>
                  <a:pt x="268" y="198"/>
                </a:cubicBezTo>
                <a:cubicBezTo>
                  <a:pt x="295" y="206"/>
                  <a:pt x="312" y="214"/>
                  <a:pt x="342" y="216"/>
                </a:cubicBezTo>
                <a:cubicBezTo>
                  <a:pt x="378" y="228"/>
                  <a:pt x="382" y="241"/>
                  <a:pt x="426" y="244"/>
                </a:cubicBezTo>
                <a:cubicBezTo>
                  <a:pt x="454" y="250"/>
                  <a:pt x="481" y="263"/>
                  <a:pt x="508" y="270"/>
                </a:cubicBezTo>
                <a:cubicBezTo>
                  <a:pt x="524" y="274"/>
                  <a:pt x="534" y="273"/>
                  <a:pt x="554" y="274"/>
                </a:cubicBezTo>
                <a:cubicBezTo>
                  <a:pt x="574" y="281"/>
                  <a:pt x="590" y="291"/>
                  <a:pt x="610" y="298"/>
                </a:cubicBezTo>
                <a:cubicBezTo>
                  <a:pt x="616" y="300"/>
                  <a:pt x="622" y="302"/>
                  <a:pt x="628" y="304"/>
                </a:cubicBezTo>
                <a:cubicBezTo>
                  <a:pt x="632" y="305"/>
                  <a:pt x="640" y="308"/>
                  <a:pt x="640" y="308"/>
                </a:cubicBezTo>
                <a:cubicBezTo>
                  <a:pt x="676" y="306"/>
                  <a:pt x="712" y="304"/>
                  <a:pt x="748" y="306"/>
                </a:cubicBezTo>
                <a:cubicBezTo>
                  <a:pt x="770" y="312"/>
                  <a:pt x="783" y="314"/>
                  <a:pt x="808" y="316"/>
                </a:cubicBezTo>
                <a:cubicBezTo>
                  <a:pt x="833" y="324"/>
                  <a:pt x="841" y="328"/>
                  <a:pt x="870" y="330"/>
                </a:cubicBezTo>
                <a:cubicBezTo>
                  <a:pt x="883" y="339"/>
                  <a:pt x="899" y="341"/>
                  <a:pt x="912" y="350"/>
                </a:cubicBezTo>
                <a:cubicBezTo>
                  <a:pt x="943" y="349"/>
                  <a:pt x="960" y="359"/>
                  <a:pt x="974" y="338"/>
                </a:cubicBezTo>
                <a:cubicBezTo>
                  <a:pt x="976" y="331"/>
                  <a:pt x="978" y="323"/>
                  <a:pt x="980" y="316"/>
                </a:cubicBezTo>
                <a:cubicBezTo>
                  <a:pt x="982" y="300"/>
                  <a:pt x="978" y="282"/>
                  <a:pt x="986" y="268"/>
                </a:cubicBezTo>
                <a:cubicBezTo>
                  <a:pt x="990" y="260"/>
                  <a:pt x="998" y="244"/>
                  <a:pt x="998" y="244"/>
                </a:cubicBezTo>
                <a:cubicBezTo>
                  <a:pt x="1002" y="194"/>
                  <a:pt x="1030" y="200"/>
                  <a:pt x="1074" y="198"/>
                </a:cubicBezTo>
                <a:cubicBezTo>
                  <a:pt x="1121" y="199"/>
                  <a:pt x="1143" y="202"/>
                  <a:pt x="1182" y="206"/>
                </a:cubicBezTo>
                <a:cubicBezTo>
                  <a:pt x="1191" y="209"/>
                  <a:pt x="1196" y="208"/>
                  <a:pt x="1202" y="200"/>
                </a:cubicBezTo>
                <a:cubicBezTo>
                  <a:pt x="1207" y="164"/>
                  <a:pt x="1238" y="169"/>
                  <a:pt x="1270" y="168"/>
                </a:cubicBezTo>
                <a:cubicBezTo>
                  <a:pt x="1280" y="139"/>
                  <a:pt x="1284" y="110"/>
                  <a:pt x="1296" y="82"/>
                </a:cubicBezTo>
                <a:cubicBezTo>
                  <a:pt x="1296" y="81"/>
                  <a:pt x="1301" y="60"/>
                  <a:pt x="1304" y="58"/>
                </a:cubicBezTo>
                <a:cubicBezTo>
                  <a:pt x="1313" y="52"/>
                  <a:pt x="1321" y="52"/>
                  <a:pt x="1332" y="50"/>
                </a:cubicBezTo>
                <a:cubicBezTo>
                  <a:pt x="1340" y="53"/>
                  <a:pt x="1349" y="56"/>
                  <a:pt x="1358" y="54"/>
                </a:cubicBezTo>
                <a:cubicBezTo>
                  <a:pt x="1371" y="51"/>
                  <a:pt x="1372" y="9"/>
                  <a:pt x="1386" y="0"/>
                </a:cubicBezTo>
                <a:cubicBezTo>
                  <a:pt x="1421" y="2"/>
                  <a:pt x="1445" y="14"/>
                  <a:pt x="1480" y="16"/>
                </a:cubicBezTo>
                <a:cubicBezTo>
                  <a:pt x="1485" y="23"/>
                  <a:pt x="1483" y="20"/>
                  <a:pt x="1486" y="26"/>
                </a:cubicBezTo>
              </a:path>
            </a:pathLst>
          </a:custGeom>
          <a:noFill/>
          <a:ln w="9525" cap="flat" cmpd="sng">
            <a:solidFill>
              <a:srgbClr val="FF00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2" name="Freeform 11"/>
          <p:cNvSpPr/>
          <p:nvPr/>
        </p:nvSpPr>
        <p:spPr bwMode="auto">
          <a:xfrm>
            <a:off x="7521575" y="3175000"/>
            <a:ext cx="1527175" cy="823912"/>
          </a:xfrm>
          <a:custGeom>
            <a:avLst/>
            <a:gdLst>
              <a:gd name="T0" fmla="*/ 6 w 962"/>
              <a:gd name="T1" fmla="*/ 497 h 519"/>
              <a:gd name="T2" fmla="*/ 32 w 962"/>
              <a:gd name="T3" fmla="*/ 507 h 519"/>
              <a:gd name="T4" fmla="*/ 44 w 962"/>
              <a:gd name="T5" fmla="*/ 519 h 519"/>
              <a:gd name="T6" fmla="*/ 60 w 962"/>
              <a:gd name="T7" fmla="*/ 479 h 519"/>
              <a:gd name="T8" fmla="*/ 18 w 962"/>
              <a:gd name="T9" fmla="*/ 429 h 519"/>
              <a:gd name="T10" fmla="*/ 8 w 962"/>
              <a:gd name="T11" fmla="*/ 411 h 519"/>
              <a:gd name="T12" fmla="*/ 20 w 962"/>
              <a:gd name="T13" fmla="*/ 315 h 519"/>
              <a:gd name="T14" fmla="*/ 42 w 962"/>
              <a:gd name="T15" fmla="*/ 231 h 519"/>
              <a:gd name="T16" fmla="*/ 90 w 962"/>
              <a:gd name="T17" fmla="*/ 237 h 519"/>
              <a:gd name="T18" fmla="*/ 198 w 962"/>
              <a:gd name="T19" fmla="*/ 257 h 519"/>
              <a:gd name="T20" fmla="*/ 228 w 962"/>
              <a:gd name="T21" fmla="*/ 257 h 519"/>
              <a:gd name="T22" fmla="*/ 202 w 962"/>
              <a:gd name="T23" fmla="*/ 167 h 519"/>
              <a:gd name="T24" fmla="*/ 218 w 962"/>
              <a:gd name="T25" fmla="*/ 139 h 519"/>
              <a:gd name="T26" fmla="*/ 222 w 962"/>
              <a:gd name="T27" fmla="*/ 93 h 519"/>
              <a:gd name="T28" fmla="*/ 226 w 962"/>
              <a:gd name="T29" fmla="*/ 81 h 519"/>
              <a:gd name="T30" fmla="*/ 228 w 962"/>
              <a:gd name="T31" fmla="*/ 67 h 519"/>
              <a:gd name="T32" fmla="*/ 302 w 962"/>
              <a:gd name="T33" fmla="*/ 65 h 519"/>
              <a:gd name="T34" fmla="*/ 376 w 962"/>
              <a:gd name="T35" fmla="*/ 49 h 519"/>
              <a:gd name="T36" fmla="*/ 394 w 962"/>
              <a:gd name="T37" fmla="*/ 43 h 519"/>
              <a:gd name="T38" fmla="*/ 400 w 962"/>
              <a:gd name="T39" fmla="*/ 41 h 519"/>
              <a:gd name="T40" fmla="*/ 416 w 962"/>
              <a:gd name="T41" fmla="*/ 25 h 519"/>
              <a:gd name="T42" fmla="*/ 422 w 962"/>
              <a:gd name="T43" fmla="*/ 5 h 519"/>
              <a:gd name="T44" fmla="*/ 582 w 962"/>
              <a:gd name="T45" fmla="*/ 3 h 519"/>
              <a:gd name="T46" fmla="*/ 618 w 962"/>
              <a:gd name="T47" fmla="*/ 11 h 519"/>
              <a:gd name="T48" fmla="*/ 674 w 962"/>
              <a:gd name="T49" fmla="*/ 21 h 519"/>
              <a:gd name="T50" fmla="*/ 768 w 962"/>
              <a:gd name="T51" fmla="*/ 33 h 519"/>
              <a:gd name="T52" fmla="*/ 868 w 962"/>
              <a:gd name="T53" fmla="*/ 49 h 519"/>
              <a:gd name="T54" fmla="*/ 962 w 962"/>
              <a:gd name="T55" fmla="*/ 61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62" h="519" extrusionOk="0">
                <a:moveTo>
                  <a:pt x="6" y="497"/>
                </a:moveTo>
                <a:cubicBezTo>
                  <a:pt x="15" y="499"/>
                  <a:pt x="25" y="501"/>
                  <a:pt x="32" y="507"/>
                </a:cubicBezTo>
                <a:cubicBezTo>
                  <a:pt x="36" y="511"/>
                  <a:pt x="44" y="519"/>
                  <a:pt x="44" y="519"/>
                </a:cubicBezTo>
                <a:cubicBezTo>
                  <a:pt x="73" y="516"/>
                  <a:pt x="70" y="509"/>
                  <a:pt x="60" y="479"/>
                </a:cubicBezTo>
                <a:cubicBezTo>
                  <a:pt x="56" y="452"/>
                  <a:pt x="46" y="434"/>
                  <a:pt x="18" y="429"/>
                </a:cubicBezTo>
                <a:cubicBezTo>
                  <a:pt x="13" y="414"/>
                  <a:pt x="17" y="420"/>
                  <a:pt x="8" y="411"/>
                </a:cubicBezTo>
                <a:cubicBezTo>
                  <a:pt x="0" y="387"/>
                  <a:pt x="5" y="338"/>
                  <a:pt x="20" y="315"/>
                </a:cubicBezTo>
                <a:cubicBezTo>
                  <a:pt x="23" y="287"/>
                  <a:pt x="9" y="242"/>
                  <a:pt x="42" y="231"/>
                </a:cubicBezTo>
                <a:cubicBezTo>
                  <a:pt x="65" y="232"/>
                  <a:pt x="72" y="233"/>
                  <a:pt x="90" y="237"/>
                </a:cubicBezTo>
                <a:cubicBezTo>
                  <a:pt x="123" y="259"/>
                  <a:pt x="158" y="255"/>
                  <a:pt x="198" y="257"/>
                </a:cubicBezTo>
                <a:cubicBezTo>
                  <a:pt x="205" y="258"/>
                  <a:pt x="224" y="263"/>
                  <a:pt x="228" y="257"/>
                </a:cubicBezTo>
                <a:cubicBezTo>
                  <a:pt x="241" y="234"/>
                  <a:pt x="209" y="188"/>
                  <a:pt x="202" y="167"/>
                </a:cubicBezTo>
                <a:cubicBezTo>
                  <a:pt x="204" y="155"/>
                  <a:pt x="210" y="147"/>
                  <a:pt x="218" y="139"/>
                </a:cubicBezTo>
                <a:cubicBezTo>
                  <a:pt x="225" y="118"/>
                  <a:pt x="216" y="148"/>
                  <a:pt x="222" y="93"/>
                </a:cubicBezTo>
                <a:cubicBezTo>
                  <a:pt x="222" y="89"/>
                  <a:pt x="226" y="81"/>
                  <a:pt x="226" y="81"/>
                </a:cubicBezTo>
                <a:cubicBezTo>
                  <a:pt x="227" y="76"/>
                  <a:pt x="223" y="68"/>
                  <a:pt x="228" y="67"/>
                </a:cubicBezTo>
                <a:cubicBezTo>
                  <a:pt x="252" y="62"/>
                  <a:pt x="277" y="66"/>
                  <a:pt x="302" y="65"/>
                </a:cubicBezTo>
                <a:cubicBezTo>
                  <a:pt x="326" y="64"/>
                  <a:pt x="351" y="52"/>
                  <a:pt x="376" y="49"/>
                </a:cubicBezTo>
                <a:cubicBezTo>
                  <a:pt x="382" y="47"/>
                  <a:pt x="388" y="45"/>
                  <a:pt x="394" y="43"/>
                </a:cubicBezTo>
                <a:cubicBezTo>
                  <a:pt x="396" y="42"/>
                  <a:pt x="400" y="41"/>
                  <a:pt x="400" y="41"/>
                </a:cubicBezTo>
                <a:cubicBezTo>
                  <a:pt x="406" y="35"/>
                  <a:pt x="409" y="30"/>
                  <a:pt x="416" y="25"/>
                </a:cubicBezTo>
                <a:cubicBezTo>
                  <a:pt x="419" y="15"/>
                  <a:pt x="408" y="0"/>
                  <a:pt x="422" y="5"/>
                </a:cubicBezTo>
                <a:cubicBezTo>
                  <a:pt x="494" y="2"/>
                  <a:pt x="492" y="1"/>
                  <a:pt x="582" y="3"/>
                </a:cubicBezTo>
                <a:cubicBezTo>
                  <a:pt x="598" y="8"/>
                  <a:pt x="594" y="9"/>
                  <a:pt x="618" y="11"/>
                </a:cubicBezTo>
                <a:cubicBezTo>
                  <a:pt x="637" y="15"/>
                  <a:pt x="654" y="19"/>
                  <a:pt x="674" y="21"/>
                </a:cubicBezTo>
                <a:cubicBezTo>
                  <a:pt x="709" y="33"/>
                  <a:pt x="727" y="32"/>
                  <a:pt x="768" y="33"/>
                </a:cubicBezTo>
                <a:cubicBezTo>
                  <a:pt x="805" y="45"/>
                  <a:pt x="822" y="47"/>
                  <a:pt x="868" y="49"/>
                </a:cubicBezTo>
                <a:cubicBezTo>
                  <a:pt x="898" y="59"/>
                  <a:pt x="931" y="61"/>
                  <a:pt x="962" y="61"/>
                </a:cubicBezTo>
              </a:path>
            </a:pathLst>
          </a:custGeom>
          <a:noFill/>
          <a:ln w="9525" cap="flat" cmpd="sng">
            <a:solidFill>
              <a:srgbClr val="FF00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3" name="Text Box 14"/>
          <p:cNvSpPr txBox="1">
            <a:spLocks noChangeArrowheads="1"/>
          </p:cNvSpPr>
          <p:nvPr/>
        </p:nvSpPr>
        <p:spPr bwMode="auto">
          <a:xfrm>
            <a:off x="2814638" y="2620962"/>
            <a:ext cx="1352550" cy="336550"/>
          </a:xfrm>
          <a:prstGeom prst="rect">
            <a:avLst/>
          </a:prstGeom>
          <a:noFill/>
          <a:ln>
            <a:noFill/>
          </a:ln>
          <a:effectLst>
            <a:prstShdw prst="shdw17" dist="17961" dir="2700000">
              <a:scrgbClr r="0" g="0" b="0"/>
            </a:prstShdw>
          </a:effectLst>
        </p:spPr>
        <p:txBody>
          <a:bodyPr wrap="none">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rgbClr val="FF0000"/>
                </a:solidFill>
              </a:rPr>
              <a:t>Switzerland</a:t>
            </a:r>
            <a:endParaRPr/>
          </a:p>
        </p:txBody>
      </p:sp>
      <p:sp>
        <p:nvSpPr>
          <p:cNvPr id="34" name="Text Box 15"/>
          <p:cNvSpPr txBox="1">
            <a:spLocks noChangeArrowheads="1"/>
          </p:cNvSpPr>
          <p:nvPr/>
        </p:nvSpPr>
        <p:spPr bwMode="auto">
          <a:xfrm>
            <a:off x="3751263" y="2046287"/>
            <a:ext cx="879475" cy="336550"/>
          </a:xfrm>
          <a:prstGeom prst="rect">
            <a:avLst/>
          </a:prstGeom>
          <a:noFill/>
          <a:ln>
            <a:noFill/>
          </a:ln>
          <a:effectLst>
            <a:prstShdw prst="shdw17" dist="17961" dir="2700000">
              <a:scrgbClr r="0" g="0" b="0"/>
            </a:prstShdw>
          </a:effectLst>
        </p:spPr>
        <p:txBody>
          <a:bodyPr wrap="none">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rgbClr val="FF0000"/>
                </a:solidFill>
              </a:rPr>
              <a:t>France</a:t>
            </a:r>
            <a:endParaRPr/>
          </a:p>
        </p:txBody>
      </p:sp>
      <p:sp>
        <p:nvSpPr>
          <p:cNvPr id="35" name="Freeform 18"/>
          <p:cNvSpPr/>
          <p:nvPr/>
        </p:nvSpPr>
        <p:spPr bwMode="auto">
          <a:xfrm>
            <a:off x="4398963" y="3009900"/>
            <a:ext cx="2382837" cy="954087"/>
          </a:xfrm>
          <a:custGeom>
            <a:avLst/>
            <a:gdLst>
              <a:gd name="T0" fmla="*/ 4 w 1501"/>
              <a:gd name="T1" fmla="*/ 0 h 601"/>
              <a:gd name="T2" fmla="*/ 3 w 1501"/>
              <a:gd name="T3" fmla="*/ 33 h 601"/>
              <a:gd name="T4" fmla="*/ 6 w 1501"/>
              <a:gd name="T5" fmla="*/ 78 h 601"/>
              <a:gd name="T6" fmla="*/ 37 w 1501"/>
              <a:gd name="T7" fmla="*/ 163 h 601"/>
              <a:gd name="T8" fmla="*/ 117 w 1501"/>
              <a:gd name="T9" fmla="*/ 255 h 601"/>
              <a:gd name="T10" fmla="*/ 237 w 1501"/>
              <a:gd name="T11" fmla="*/ 342 h 601"/>
              <a:gd name="T12" fmla="*/ 400 w 1501"/>
              <a:gd name="T13" fmla="*/ 417 h 601"/>
              <a:gd name="T14" fmla="*/ 573 w 1501"/>
              <a:gd name="T15" fmla="*/ 480 h 601"/>
              <a:gd name="T16" fmla="*/ 757 w 1501"/>
              <a:gd name="T17" fmla="*/ 529 h 601"/>
              <a:gd name="T18" fmla="*/ 946 w 1501"/>
              <a:gd name="T19" fmla="*/ 567 h 601"/>
              <a:gd name="T20" fmla="*/ 1207 w 1501"/>
              <a:gd name="T21" fmla="*/ 594 h 601"/>
              <a:gd name="T22" fmla="*/ 1501 w 1501"/>
              <a:gd name="T23" fmla="*/ 60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1" h="601" extrusionOk="0">
                <a:moveTo>
                  <a:pt x="4" y="0"/>
                </a:moveTo>
                <a:cubicBezTo>
                  <a:pt x="3" y="10"/>
                  <a:pt x="3" y="20"/>
                  <a:pt x="3" y="33"/>
                </a:cubicBezTo>
                <a:cubicBezTo>
                  <a:pt x="3" y="46"/>
                  <a:pt x="0" y="56"/>
                  <a:pt x="6" y="78"/>
                </a:cubicBezTo>
                <a:cubicBezTo>
                  <a:pt x="12" y="100"/>
                  <a:pt x="19" y="134"/>
                  <a:pt x="37" y="163"/>
                </a:cubicBezTo>
                <a:cubicBezTo>
                  <a:pt x="55" y="192"/>
                  <a:pt x="84" y="225"/>
                  <a:pt x="117" y="255"/>
                </a:cubicBezTo>
                <a:cubicBezTo>
                  <a:pt x="150" y="285"/>
                  <a:pt x="190" y="315"/>
                  <a:pt x="237" y="342"/>
                </a:cubicBezTo>
                <a:cubicBezTo>
                  <a:pt x="284" y="369"/>
                  <a:pt x="344" y="394"/>
                  <a:pt x="400" y="417"/>
                </a:cubicBezTo>
                <a:cubicBezTo>
                  <a:pt x="456" y="440"/>
                  <a:pt x="513" y="461"/>
                  <a:pt x="573" y="480"/>
                </a:cubicBezTo>
                <a:cubicBezTo>
                  <a:pt x="633" y="499"/>
                  <a:pt x="695" y="515"/>
                  <a:pt x="757" y="529"/>
                </a:cubicBezTo>
                <a:cubicBezTo>
                  <a:pt x="819" y="543"/>
                  <a:pt x="871" y="556"/>
                  <a:pt x="946" y="567"/>
                </a:cubicBezTo>
                <a:cubicBezTo>
                  <a:pt x="1021" y="578"/>
                  <a:pt x="1115" y="588"/>
                  <a:pt x="1207" y="594"/>
                </a:cubicBezTo>
                <a:cubicBezTo>
                  <a:pt x="1299" y="600"/>
                  <a:pt x="1448" y="601"/>
                  <a:pt x="1501" y="601"/>
                </a:cubicBezTo>
              </a:path>
            </a:pathLst>
          </a:custGeom>
          <a:noFill/>
          <a:ln w="9525" cap="flat" cmpd="sng">
            <a:solidFill>
              <a:srgbClr val="00FF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6" name="Freeform 19"/>
          <p:cNvSpPr/>
          <p:nvPr/>
        </p:nvSpPr>
        <p:spPr bwMode="auto">
          <a:xfrm>
            <a:off x="6780213" y="2628900"/>
            <a:ext cx="2195512" cy="1335087"/>
          </a:xfrm>
          <a:custGeom>
            <a:avLst/>
            <a:gdLst>
              <a:gd name="T0" fmla="*/ 0 w 1383"/>
              <a:gd name="T1" fmla="*/ 841 h 841"/>
              <a:gd name="T2" fmla="*/ 49 w 1383"/>
              <a:gd name="T3" fmla="*/ 841 h 841"/>
              <a:gd name="T4" fmla="*/ 126 w 1383"/>
              <a:gd name="T5" fmla="*/ 841 h 841"/>
              <a:gd name="T6" fmla="*/ 250 w 1383"/>
              <a:gd name="T7" fmla="*/ 840 h 841"/>
              <a:gd name="T8" fmla="*/ 385 w 1383"/>
              <a:gd name="T9" fmla="*/ 837 h 841"/>
              <a:gd name="T10" fmla="*/ 556 w 1383"/>
              <a:gd name="T11" fmla="*/ 825 h 841"/>
              <a:gd name="T12" fmla="*/ 637 w 1383"/>
              <a:gd name="T13" fmla="*/ 819 h 841"/>
              <a:gd name="T14" fmla="*/ 772 w 1383"/>
              <a:gd name="T15" fmla="*/ 801 h 841"/>
              <a:gd name="T16" fmla="*/ 882 w 1383"/>
              <a:gd name="T17" fmla="*/ 784 h 841"/>
              <a:gd name="T18" fmla="*/ 984 w 1383"/>
              <a:gd name="T19" fmla="*/ 760 h 841"/>
              <a:gd name="T20" fmla="*/ 1063 w 1383"/>
              <a:gd name="T21" fmla="*/ 732 h 841"/>
              <a:gd name="T22" fmla="*/ 1143 w 1383"/>
              <a:gd name="T23" fmla="*/ 696 h 841"/>
              <a:gd name="T24" fmla="*/ 1231 w 1383"/>
              <a:gd name="T25" fmla="*/ 634 h 841"/>
              <a:gd name="T26" fmla="*/ 1296 w 1383"/>
              <a:gd name="T27" fmla="*/ 574 h 841"/>
              <a:gd name="T28" fmla="*/ 1318 w 1383"/>
              <a:gd name="T29" fmla="*/ 541 h 841"/>
              <a:gd name="T30" fmla="*/ 1348 w 1383"/>
              <a:gd name="T31" fmla="*/ 489 h 841"/>
              <a:gd name="T32" fmla="*/ 1369 w 1383"/>
              <a:gd name="T33" fmla="*/ 433 h 841"/>
              <a:gd name="T34" fmla="*/ 1381 w 1383"/>
              <a:gd name="T35" fmla="*/ 376 h 841"/>
              <a:gd name="T36" fmla="*/ 1381 w 1383"/>
              <a:gd name="T37" fmla="*/ 316 h 841"/>
              <a:gd name="T38" fmla="*/ 1377 w 1383"/>
              <a:gd name="T39" fmla="*/ 277 h 841"/>
              <a:gd name="T40" fmla="*/ 1362 w 1383"/>
              <a:gd name="T41" fmla="*/ 213 h 841"/>
              <a:gd name="T42" fmla="*/ 1336 w 1383"/>
              <a:gd name="T43" fmla="*/ 162 h 841"/>
              <a:gd name="T44" fmla="*/ 1288 w 1383"/>
              <a:gd name="T45" fmla="*/ 99 h 841"/>
              <a:gd name="T46" fmla="*/ 1237 w 1383"/>
              <a:gd name="T47" fmla="*/ 57 h 841"/>
              <a:gd name="T48" fmla="*/ 1177 w 1383"/>
              <a:gd name="T49" fmla="*/ 19 h 841"/>
              <a:gd name="T50" fmla="*/ 1146 w 1383"/>
              <a:gd name="T51" fmla="*/ 0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3" h="841" extrusionOk="0">
                <a:moveTo>
                  <a:pt x="0" y="841"/>
                </a:moveTo>
                <a:cubicBezTo>
                  <a:pt x="14" y="841"/>
                  <a:pt x="28" y="841"/>
                  <a:pt x="49" y="841"/>
                </a:cubicBezTo>
                <a:cubicBezTo>
                  <a:pt x="70" y="841"/>
                  <a:pt x="93" y="841"/>
                  <a:pt x="126" y="841"/>
                </a:cubicBezTo>
                <a:cubicBezTo>
                  <a:pt x="159" y="841"/>
                  <a:pt x="207" y="841"/>
                  <a:pt x="250" y="840"/>
                </a:cubicBezTo>
                <a:cubicBezTo>
                  <a:pt x="293" y="839"/>
                  <a:pt x="334" y="839"/>
                  <a:pt x="385" y="837"/>
                </a:cubicBezTo>
                <a:cubicBezTo>
                  <a:pt x="436" y="835"/>
                  <a:pt x="514" y="828"/>
                  <a:pt x="556" y="825"/>
                </a:cubicBezTo>
                <a:cubicBezTo>
                  <a:pt x="598" y="822"/>
                  <a:pt x="601" y="823"/>
                  <a:pt x="637" y="819"/>
                </a:cubicBezTo>
                <a:cubicBezTo>
                  <a:pt x="673" y="815"/>
                  <a:pt x="731" y="807"/>
                  <a:pt x="772" y="801"/>
                </a:cubicBezTo>
                <a:cubicBezTo>
                  <a:pt x="813" y="795"/>
                  <a:pt x="847" y="791"/>
                  <a:pt x="882" y="784"/>
                </a:cubicBezTo>
                <a:cubicBezTo>
                  <a:pt x="917" y="777"/>
                  <a:pt x="954" y="769"/>
                  <a:pt x="984" y="760"/>
                </a:cubicBezTo>
                <a:cubicBezTo>
                  <a:pt x="1014" y="751"/>
                  <a:pt x="1037" y="743"/>
                  <a:pt x="1063" y="732"/>
                </a:cubicBezTo>
                <a:cubicBezTo>
                  <a:pt x="1089" y="721"/>
                  <a:pt x="1115" y="712"/>
                  <a:pt x="1143" y="696"/>
                </a:cubicBezTo>
                <a:cubicBezTo>
                  <a:pt x="1171" y="680"/>
                  <a:pt x="1206" y="654"/>
                  <a:pt x="1231" y="634"/>
                </a:cubicBezTo>
                <a:cubicBezTo>
                  <a:pt x="1256" y="614"/>
                  <a:pt x="1281" y="589"/>
                  <a:pt x="1296" y="574"/>
                </a:cubicBezTo>
                <a:cubicBezTo>
                  <a:pt x="1311" y="559"/>
                  <a:pt x="1309" y="555"/>
                  <a:pt x="1318" y="541"/>
                </a:cubicBezTo>
                <a:cubicBezTo>
                  <a:pt x="1327" y="527"/>
                  <a:pt x="1339" y="507"/>
                  <a:pt x="1348" y="489"/>
                </a:cubicBezTo>
                <a:cubicBezTo>
                  <a:pt x="1357" y="471"/>
                  <a:pt x="1364" y="452"/>
                  <a:pt x="1369" y="433"/>
                </a:cubicBezTo>
                <a:cubicBezTo>
                  <a:pt x="1374" y="414"/>
                  <a:pt x="1379" y="395"/>
                  <a:pt x="1381" y="376"/>
                </a:cubicBezTo>
                <a:cubicBezTo>
                  <a:pt x="1383" y="357"/>
                  <a:pt x="1382" y="332"/>
                  <a:pt x="1381" y="316"/>
                </a:cubicBezTo>
                <a:cubicBezTo>
                  <a:pt x="1380" y="300"/>
                  <a:pt x="1380" y="294"/>
                  <a:pt x="1377" y="277"/>
                </a:cubicBezTo>
                <a:cubicBezTo>
                  <a:pt x="1374" y="260"/>
                  <a:pt x="1369" y="232"/>
                  <a:pt x="1362" y="213"/>
                </a:cubicBezTo>
                <a:cubicBezTo>
                  <a:pt x="1355" y="194"/>
                  <a:pt x="1348" y="181"/>
                  <a:pt x="1336" y="162"/>
                </a:cubicBezTo>
                <a:cubicBezTo>
                  <a:pt x="1324" y="143"/>
                  <a:pt x="1305" y="117"/>
                  <a:pt x="1288" y="99"/>
                </a:cubicBezTo>
                <a:cubicBezTo>
                  <a:pt x="1271" y="81"/>
                  <a:pt x="1255" y="70"/>
                  <a:pt x="1237" y="57"/>
                </a:cubicBezTo>
                <a:cubicBezTo>
                  <a:pt x="1219" y="44"/>
                  <a:pt x="1192" y="29"/>
                  <a:pt x="1177" y="19"/>
                </a:cubicBezTo>
                <a:cubicBezTo>
                  <a:pt x="1162" y="9"/>
                  <a:pt x="1154" y="4"/>
                  <a:pt x="1146" y="0"/>
                </a:cubicBezTo>
              </a:path>
            </a:pathLst>
          </a:custGeom>
          <a:noFill/>
          <a:ln w="9525" cap="flat" cmpd="sng">
            <a:solidFill>
              <a:srgbClr val="00FF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7" name="Freeform 20"/>
          <p:cNvSpPr/>
          <p:nvPr/>
        </p:nvSpPr>
        <p:spPr bwMode="auto">
          <a:xfrm>
            <a:off x="4405313" y="2214562"/>
            <a:ext cx="2460625" cy="790575"/>
          </a:xfrm>
          <a:custGeom>
            <a:avLst/>
            <a:gdLst>
              <a:gd name="T0" fmla="*/ 0 w 1550"/>
              <a:gd name="T1" fmla="*/ 498 h 498"/>
              <a:gd name="T2" fmla="*/ 6 w 1550"/>
              <a:gd name="T3" fmla="*/ 444 h 498"/>
              <a:gd name="T4" fmla="*/ 32 w 1550"/>
              <a:gd name="T5" fmla="*/ 385 h 498"/>
              <a:gd name="T6" fmla="*/ 71 w 1550"/>
              <a:gd name="T7" fmla="*/ 327 h 498"/>
              <a:gd name="T8" fmla="*/ 132 w 1550"/>
              <a:gd name="T9" fmla="*/ 277 h 498"/>
              <a:gd name="T10" fmla="*/ 201 w 1550"/>
              <a:gd name="T11" fmla="*/ 235 h 498"/>
              <a:gd name="T12" fmla="*/ 281 w 1550"/>
              <a:gd name="T13" fmla="*/ 195 h 498"/>
              <a:gd name="T14" fmla="*/ 359 w 1550"/>
              <a:gd name="T15" fmla="*/ 162 h 498"/>
              <a:gd name="T16" fmla="*/ 453 w 1550"/>
              <a:gd name="T17" fmla="*/ 127 h 498"/>
              <a:gd name="T18" fmla="*/ 620 w 1550"/>
              <a:gd name="T19" fmla="*/ 79 h 498"/>
              <a:gd name="T20" fmla="*/ 783 w 1550"/>
              <a:gd name="T21" fmla="*/ 46 h 498"/>
              <a:gd name="T22" fmla="*/ 954 w 1550"/>
              <a:gd name="T23" fmla="*/ 22 h 498"/>
              <a:gd name="T24" fmla="*/ 1152 w 1550"/>
              <a:gd name="T25" fmla="*/ 6 h 498"/>
              <a:gd name="T26" fmla="*/ 1289 w 1550"/>
              <a:gd name="T27" fmla="*/ 3 h 498"/>
              <a:gd name="T28" fmla="*/ 1416 w 1550"/>
              <a:gd name="T29" fmla="*/ 0 h 498"/>
              <a:gd name="T30" fmla="*/ 1550 w 1550"/>
              <a:gd name="T31" fmla="*/ 4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0" h="498" extrusionOk="0">
                <a:moveTo>
                  <a:pt x="0" y="498"/>
                </a:moveTo>
                <a:cubicBezTo>
                  <a:pt x="0" y="480"/>
                  <a:pt x="1" y="463"/>
                  <a:pt x="6" y="444"/>
                </a:cubicBezTo>
                <a:cubicBezTo>
                  <a:pt x="11" y="425"/>
                  <a:pt x="21" y="405"/>
                  <a:pt x="32" y="385"/>
                </a:cubicBezTo>
                <a:cubicBezTo>
                  <a:pt x="43" y="365"/>
                  <a:pt x="54" y="345"/>
                  <a:pt x="71" y="327"/>
                </a:cubicBezTo>
                <a:cubicBezTo>
                  <a:pt x="88" y="309"/>
                  <a:pt x="110" y="292"/>
                  <a:pt x="132" y="277"/>
                </a:cubicBezTo>
                <a:cubicBezTo>
                  <a:pt x="154" y="262"/>
                  <a:pt x="176" y="249"/>
                  <a:pt x="201" y="235"/>
                </a:cubicBezTo>
                <a:cubicBezTo>
                  <a:pt x="226" y="221"/>
                  <a:pt x="255" y="207"/>
                  <a:pt x="281" y="195"/>
                </a:cubicBezTo>
                <a:cubicBezTo>
                  <a:pt x="307" y="183"/>
                  <a:pt x="330" y="173"/>
                  <a:pt x="359" y="162"/>
                </a:cubicBezTo>
                <a:cubicBezTo>
                  <a:pt x="388" y="151"/>
                  <a:pt x="410" y="141"/>
                  <a:pt x="453" y="127"/>
                </a:cubicBezTo>
                <a:cubicBezTo>
                  <a:pt x="496" y="113"/>
                  <a:pt x="565" y="92"/>
                  <a:pt x="620" y="79"/>
                </a:cubicBezTo>
                <a:cubicBezTo>
                  <a:pt x="675" y="66"/>
                  <a:pt x="727" y="56"/>
                  <a:pt x="783" y="46"/>
                </a:cubicBezTo>
                <a:cubicBezTo>
                  <a:pt x="839" y="36"/>
                  <a:pt x="893" y="29"/>
                  <a:pt x="954" y="22"/>
                </a:cubicBezTo>
                <a:cubicBezTo>
                  <a:pt x="1015" y="15"/>
                  <a:pt x="1096" y="9"/>
                  <a:pt x="1152" y="6"/>
                </a:cubicBezTo>
                <a:cubicBezTo>
                  <a:pt x="1208" y="3"/>
                  <a:pt x="1245" y="4"/>
                  <a:pt x="1289" y="3"/>
                </a:cubicBezTo>
                <a:cubicBezTo>
                  <a:pt x="1333" y="2"/>
                  <a:pt x="1373" y="0"/>
                  <a:pt x="1416" y="0"/>
                </a:cubicBezTo>
                <a:cubicBezTo>
                  <a:pt x="1459" y="0"/>
                  <a:pt x="1526" y="4"/>
                  <a:pt x="1550" y="4"/>
                </a:cubicBezTo>
              </a:path>
            </a:pathLst>
          </a:custGeom>
          <a:noFill/>
          <a:ln w="9525" cap="flat" cmpd="sng">
            <a:solidFill>
              <a:srgbClr val="00FF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8" name="Freeform 21"/>
          <p:cNvSpPr/>
          <p:nvPr/>
        </p:nvSpPr>
        <p:spPr bwMode="auto">
          <a:xfrm>
            <a:off x="6867524" y="2214562"/>
            <a:ext cx="1727199" cy="409575"/>
          </a:xfrm>
          <a:custGeom>
            <a:avLst/>
            <a:gdLst>
              <a:gd name="T0" fmla="*/ 0 w 1088"/>
              <a:gd name="T1" fmla="*/ 0 h 258"/>
              <a:gd name="T2" fmla="*/ 206 w 1088"/>
              <a:gd name="T3" fmla="*/ 15 h 258"/>
              <a:gd name="T4" fmla="*/ 353 w 1088"/>
              <a:gd name="T5" fmla="*/ 30 h 258"/>
              <a:gd name="T6" fmla="*/ 432 w 1088"/>
              <a:gd name="T7" fmla="*/ 42 h 258"/>
              <a:gd name="T8" fmla="*/ 564 w 1088"/>
              <a:gd name="T9" fmla="*/ 67 h 258"/>
              <a:gd name="T10" fmla="*/ 674 w 1088"/>
              <a:gd name="T11" fmla="*/ 96 h 258"/>
              <a:gd name="T12" fmla="*/ 780 w 1088"/>
              <a:gd name="T13" fmla="*/ 129 h 258"/>
              <a:gd name="T14" fmla="*/ 882 w 1088"/>
              <a:gd name="T15" fmla="*/ 166 h 258"/>
              <a:gd name="T16" fmla="*/ 939 w 1088"/>
              <a:gd name="T17" fmla="*/ 192 h 258"/>
              <a:gd name="T18" fmla="*/ 1002 w 1088"/>
              <a:gd name="T19" fmla="*/ 219 h 258"/>
              <a:gd name="T20" fmla="*/ 1088 w 1088"/>
              <a:gd name="T21" fmla="*/ 25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8" h="258" extrusionOk="0">
                <a:moveTo>
                  <a:pt x="0" y="0"/>
                </a:moveTo>
                <a:cubicBezTo>
                  <a:pt x="73" y="5"/>
                  <a:pt x="147" y="10"/>
                  <a:pt x="206" y="15"/>
                </a:cubicBezTo>
                <a:cubicBezTo>
                  <a:pt x="265" y="20"/>
                  <a:pt x="315" y="26"/>
                  <a:pt x="353" y="30"/>
                </a:cubicBezTo>
                <a:cubicBezTo>
                  <a:pt x="391" y="34"/>
                  <a:pt x="397" y="36"/>
                  <a:pt x="432" y="42"/>
                </a:cubicBezTo>
                <a:cubicBezTo>
                  <a:pt x="467" y="48"/>
                  <a:pt x="524" y="58"/>
                  <a:pt x="564" y="67"/>
                </a:cubicBezTo>
                <a:cubicBezTo>
                  <a:pt x="604" y="76"/>
                  <a:pt x="638" y="86"/>
                  <a:pt x="674" y="96"/>
                </a:cubicBezTo>
                <a:cubicBezTo>
                  <a:pt x="710" y="106"/>
                  <a:pt x="745" y="117"/>
                  <a:pt x="780" y="129"/>
                </a:cubicBezTo>
                <a:cubicBezTo>
                  <a:pt x="815" y="141"/>
                  <a:pt x="856" y="156"/>
                  <a:pt x="882" y="166"/>
                </a:cubicBezTo>
                <a:cubicBezTo>
                  <a:pt x="908" y="176"/>
                  <a:pt x="919" y="183"/>
                  <a:pt x="939" y="192"/>
                </a:cubicBezTo>
                <a:cubicBezTo>
                  <a:pt x="959" y="201"/>
                  <a:pt x="977" y="208"/>
                  <a:pt x="1002" y="219"/>
                </a:cubicBezTo>
                <a:cubicBezTo>
                  <a:pt x="1027" y="230"/>
                  <a:pt x="1072" y="246"/>
                  <a:pt x="1088" y="258"/>
                </a:cubicBezTo>
              </a:path>
            </a:pathLst>
          </a:custGeom>
          <a:noFill/>
          <a:ln w="9525" cap="flat" cmpd="sng">
            <a:solidFill>
              <a:srgbClr val="00FF00"/>
            </a:solidFill>
            <a:prstDash val="solid"/>
            <a:round/>
            <a:headEnd type="none" w="med" len="med"/>
            <a:tailEnd type="none" w="med" len="med"/>
          </a:ln>
          <a:effectLst>
            <a:prstShdw prst="shdw17" dist="17961" dir="2700000">
              <a:scrgbClr r="0" g="0" b="0"/>
            </a:prstShdw>
          </a:effectLst>
        </p:spPr>
        <p:txBody>
          <a:bodyPr anchor="ctr"/>
          <a:lstStyle/>
          <a:p>
            <a:pPr marL="0" marR="0" lvl="0" indent="0" defTabSz="914400">
              <a:lnSpc>
                <a:spcPct val="100000"/>
              </a:lnSpc>
              <a:spcBef>
                <a:spcPts val="0"/>
              </a:spcBef>
              <a:spcAft>
                <a:spcPts val="0"/>
              </a:spcAft>
              <a:buClrTx/>
              <a:buSzTx/>
              <a:buFontTx/>
              <a:buNone/>
              <a:defRPr/>
            </a:pPr>
            <a:endParaRPr lang="en-US" sz="1800" b="0" i="0" u="none" strike="noStrike" cap="none" spc="0">
              <a:ln>
                <a:noFill/>
              </a:ln>
              <a:solidFill>
                <a:sysClr val="windowText" lastClr="000000"/>
              </a:solidFill>
            </a:endParaRPr>
          </a:p>
        </p:txBody>
      </p:sp>
      <p:sp>
        <p:nvSpPr>
          <p:cNvPr id="39" name="Text Box 22"/>
          <p:cNvSpPr txBox="1">
            <a:spLocks noChangeArrowheads="1"/>
          </p:cNvSpPr>
          <p:nvPr/>
        </p:nvSpPr>
        <p:spPr bwMode="auto">
          <a:xfrm>
            <a:off x="7578725" y="1887537"/>
            <a:ext cx="611188" cy="336550"/>
          </a:xfrm>
          <a:prstGeom prst="rect">
            <a:avLst/>
          </a:prstGeom>
          <a:noFill/>
          <a:ln>
            <a:noFill/>
          </a:ln>
          <a:effectLst>
            <a:prstShdw prst="shdw17" dist="17961" dir="2700000">
              <a:scrgbClr r="0" g="0" b="0"/>
            </a:prstShdw>
          </a:effectLst>
        </p:spPr>
        <p:txBody>
          <a:bodyPr wrap="none">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rgbClr val="00FF00"/>
                </a:solidFill>
              </a:rPr>
              <a:t>LHC</a:t>
            </a:r>
            <a:endParaRPr/>
          </a:p>
        </p:txBody>
      </p:sp>
      <p:sp>
        <p:nvSpPr>
          <p:cNvPr id="40" name="TextBox 39"/>
          <p:cNvSpPr txBox="1"/>
          <p:nvPr/>
        </p:nvSpPr>
        <p:spPr bwMode="auto">
          <a:xfrm>
            <a:off x="8217773" y="2895600"/>
            <a:ext cx="697627" cy="369332"/>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chemeClr val="bg1"/>
                </a:solidFill>
              </a:rPr>
              <a:t>CMS</a:t>
            </a:r>
          </a:p>
        </p:txBody>
      </p:sp>
      <p:sp>
        <p:nvSpPr>
          <p:cNvPr id="41" name="Oval 40"/>
          <p:cNvSpPr/>
          <p:nvPr/>
        </p:nvSpPr>
        <p:spPr bwMode="auto">
          <a:xfrm>
            <a:off x="8915400" y="3167330"/>
            <a:ext cx="76200" cy="76200"/>
          </a:xfrm>
          <a:prstGeom prst="ellipse">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57200">
              <a:lnSpc>
                <a:spcPct val="100000"/>
              </a:lnSpc>
              <a:spcBef>
                <a:spcPts val="0"/>
              </a:spcBef>
              <a:spcAft>
                <a:spcPts val="0"/>
              </a:spcAft>
              <a:buClr>
                <a:srgbClr val="000000"/>
              </a:buClr>
              <a:buSzPct val="100000"/>
              <a:buFont typeface="Times New Roman"/>
              <a:buNone/>
              <a:defRPr/>
            </a:pPr>
            <a:endParaRPr lang="en-US" sz="2400" b="0" i="0" u="none" strike="noStrike" cap="none" spc="0">
              <a:ln>
                <a:noFill/>
              </a:ln>
              <a:solidFill>
                <a:srgbClr val="FFFFFF"/>
              </a:solidFill>
              <a:latin typeface="Arial"/>
              <a:ea typeface="MS PGothic"/>
            </a:endParaRPr>
          </a:p>
        </p:txBody>
      </p:sp>
      <p:sp>
        <p:nvSpPr>
          <p:cNvPr id="42" name="Oval 41"/>
          <p:cNvSpPr/>
          <p:nvPr/>
        </p:nvSpPr>
        <p:spPr bwMode="auto">
          <a:xfrm>
            <a:off x="4978878" y="2412522"/>
            <a:ext cx="76200" cy="76200"/>
          </a:xfrm>
          <a:prstGeom prst="ellipse">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57200">
              <a:lnSpc>
                <a:spcPct val="100000"/>
              </a:lnSpc>
              <a:spcBef>
                <a:spcPts val="0"/>
              </a:spcBef>
              <a:spcAft>
                <a:spcPts val="0"/>
              </a:spcAft>
              <a:buClr>
                <a:srgbClr val="000000"/>
              </a:buClr>
              <a:buSzPct val="100000"/>
              <a:buFont typeface="Times New Roman"/>
              <a:buNone/>
              <a:defRPr/>
            </a:pPr>
            <a:endParaRPr lang="en-US" sz="2400" b="0" i="0" u="none" strike="noStrike" cap="none" spc="0">
              <a:ln>
                <a:noFill/>
              </a:ln>
              <a:solidFill>
                <a:srgbClr val="FFFFFF"/>
              </a:solidFill>
              <a:latin typeface="Arial"/>
              <a:ea typeface="MS PGothic"/>
            </a:endParaRPr>
          </a:p>
        </p:txBody>
      </p:sp>
      <p:sp>
        <p:nvSpPr>
          <p:cNvPr id="43" name="TextBox 42"/>
          <p:cNvSpPr txBox="1"/>
          <p:nvPr/>
        </p:nvSpPr>
        <p:spPr bwMode="auto">
          <a:xfrm>
            <a:off x="5029200" y="2286000"/>
            <a:ext cx="851515" cy="369332"/>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chemeClr val="bg1"/>
                </a:solidFill>
              </a:rPr>
              <a:t>ALICE</a:t>
            </a:r>
          </a:p>
        </p:txBody>
      </p:sp>
      <p:sp>
        <p:nvSpPr>
          <p:cNvPr id="44" name="Oval 43"/>
          <p:cNvSpPr/>
          <p:nvPr/>
        </p:nvSpPr>
        <p:spPr bwMode="auto">
          <a:xfrm>
            <a:off x="4386530" y="2845278"/>
            <a:ext cx="76200" cy="76200"/>
          </a:xfrm>
          <a:prstGeom prst="ellipse">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57200">
              <a:lnSpc>
                <a:spcPct val="100000"/>
              </a:lnSpc>
              <a:spcBef>
                <a:spcPts val="0"/>
              </a:spcBef>
              <a:spcAft>
                <a:spcPts val="0"/>
              </a:spcAft>
              <a:buClr>
                <a:srgbClr val="000000"/>
              </a:buClr>
              <a:buSzPct val="100000"/>
              <a:buFont typeface="Times New Roman"/>
              <a:buNone/>
              <a:defRPr/>
            </a:pPr>
            <a:endParaRPr lang="en-US" sz="2400" b="0" i="0" u="none" strike="noStrike" cap="none" spc="0">
              <a:ln>
                <a:noFill/>
              </a:ln>
              <a:solidFill>
                <a:srgbClr val="FFFFFF"/>
              </a:solidFill>
              <a:latin typeface="Arial"/>
              <a:ea typeface="MS PGothic"/>
            </a:endParaRPr>
          </a:p>
        </p:txBody>
      </p:sp>
      <p:sp>
        <p:nvSpPr>
          <p:cNvPr id="45" name="Oval 44"/>
          <p:cNvSpPr/>
          <p:nvPr/>
        </p:nvSpPr>
        <p:spPr bwMode="auto">
          <a:xfrm>
            <a:off x="5029200" y="3657600"/>
            <a:ext cx="76200" cy="76200"/>
          </a:xfrm>
          <a:prstGeom prst="ellipse">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57200">
              <a:lnSpc>
                <a:spcPct val="100000"/>
              </a:lnSpc>
              <a:spcBef>
                <a:spcPts val="0"/>
              </a:spcBef>
              <a:spcAft>
                <a:spcPts val="0"/>
              </a:spcAft>
              <a:buClr>
                <a:srgbClr val="000000"/>
              </a:buClr>
              <a:buSzPct val="100000"/>
              <a:buFont typeface="Times New Roman"/>
              <a:buNone/>
              <a:defRPr/>
            </a:pPr>
            <a:endParaRPr lang="en-US" sz="2400" b="0" i="0" u="none" strike="noStrike" cap="none" spc="0">
              <a:ln>
                <a:noFill/>
              </a:ln>
              <a:solidFill>
                <a:srgbClr val="FFFFFF"/>
              </a:solidFill>
              <a:latin typeface="Arial"/>
              <a:ea typeface="MS PGothic"/>
            </a:endParaRPr>
          </a:p>
        </p:txBody>
      </p:sp>
      <p:sp>
        <p:nvSpPr>
          <p:cNvPr id="46" name="TextBox 45"/>
          <p:cNvSpPr txBox="1"/>
          <p:nvPr/>
        </p:nvSpPr>
        <p:spPr bwMode="auto">
          <a:xfrm>
            <a:off x="5093573" y="3505199"/>
            <a:ext cx="774571" cy="369332"/>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chemeClr val="bg1"/>
                </a:solidFill>
              </a:rPr>
              <a:t>LHCb</a:t>
            </a:r>
          </a:p>
        </p:txBody>
      </p:sp>
      <p:sp>
        <p:nvSpPr>
          <p:cNvPr id="47" name="TextBox 46"/>
          <p:cNvSpPr txBox="1"/>
          <p:nvPr/>
        </p:nvSpPr>
        <p:spPr bwMode="auto">
          <a:xfrm>
            <a:off x="4419600" y="2743200"/>
            <a:ext cx="915635" cy="369332"/>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0" u="none" strike="noStrike" cap="none" spc="0">
                <a:ln>
                  <a:noFill/>
                </a:ln>
                <a:solidFill>
                  <a:schemeClr val="bg1"/>
                </a:solidFill>
              </a:rPr>
              <a:t>ATLAS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54048349" name="Shape 565"/>
          <p:cNvSpPr/>
          <p:nvPr/>
        </p:nvSpPr>
        <p:spPr bwMode="auto">
          <a:xfrm>
            <a:off x="3124199" y="6446578"/>
            <a:ext cx="2895599" cy="184665"/>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818254606" name="Shape 567"/>
          <p:cNvSpPr>
            <a:spLocks noGrp="1"/>
          </p:cNvSpPr>
          <p:nvPr>
            <p:ph type="body" idx="1"/>
          </p:nvPr>
        </p:nvSpPr>
        <p:spPr bwMode="auto">
          <a:xfrm>
            <a:off x="502095" y="116631"/>
            <a:ext cx="8534399" cy="1115143"/>
          </a:xfrm>
          <a:prstGeom prst="rect">
            <a:avLst/>
          </a:prstGeom>
        </p:spPr>
        <p:txBody>
          <a:bodyPr>
            <a:noAutofit/>
          </a:bodyPr>
          <a:lstStyle/>
          <a:p>
            <a:pPr lvl="1" indent="420622" defTabSz="841246">
              <a:spcBef>
                <a:spcPts val="499"/>
              </a:spcBef>
              <a:defRPr sz="1800">
                <a:solidFill>
                  <a:srgbClr val="000000"/>
                </a:solidFill>
              </a:defRPr>
            </a:pPr>
            <a:r>
              <a:rPr sz="3600">
                <a:solidFill>
                  <a:srgbClr val="0070C0"/>
                </a:solidFill>
                <a:latin typeface="Calibri"/>
                <a:ea typeface="Comic Sans MS"/>
                <a:cs typeface="Calibri"/>
              </a:rPr>
              <a:t>När används  respektive leptoner och hadroner</a:t>
            </a:r>
            <a:r>
              <a:rPr lang="en-US" sz="3600">
                <a:solidFill>
                  <a:srgbClr val="0070C0"/>
                </a:solidFill>
                <a:latin typeface="Calibri"/>
                <a:ea typeface="Comic Sans MS"/>
                <a:cs typeface="Calibri"/>
              </a:rPr>
              <a:t> i colliders</a:t>
            </a:r>
            <a:r>
              <a:rPr sz="3600">
                <a:solidFill>
                  <a:srgbClr val="0070C0"/>
                </a:solidFill>
                <a:latin typeface="Calibri"/>
                <a:ea typeface="Comic Sans MS"/>
                <a:cs typeface="Calibri"/>
              </a:rPr>
              <a:t>?</a:t>
            </a:r>
          </a:p>
        </p:txBody>
      </p:sp>
      <p:pic>
        <p:nvPicPr>
          <p:cNvPr id="1200798602" name="image57.png"/>
          <p:cNvPicPr/>
          <p:nvPr/>
        </p:nvPicPr>
        <p:blipFill>
          <a:blip r:embed="rId3"/>
          <a:stretch/>
        </p:blipFill>
        <p:spPr bwMode="auto">
          <a:xfrm>
            <a:off x="2215953" y="1579140"/>
            <a:ext cx="5099247" cy="4802187"/>
          </a:xfrm>
          <a:prstGeom prst="rect">
            <a:avLst/>
          </a:prstGeom>
          <a:ln w="12700">
            <a:miter lim="400000"/>
          </a:ln>
        </p:spPr>
      </p:pic>
      <p:pic>
        <p:nvPicPr>
          <p:cNvPr id="558484146" name="image1.jpeg" descr="http://design-guidelines.web.cern.ch/sites/design-guidelines.web.cern.ch/files/u6/CERN-logo.jpg"/>
          <p:cNvPicPr/>
          <p:nvPr/>
        </p:nvPicPr>
        <p:blipFill>
          <a:blip r:embed="rId4"/>
          <a:stretch/>
        </p:blipFill>
        <p:spPr bwMode="auto">
          <a:xfrm>
            <a:off x="152400" y="304799"/>
            <a:ext cx="685798" cy="738552"/>
          </a:xfrm>
          <a:prstGeom prst="rect">
            <a:avLst/>
          </a:prstGeom>
          <a:ln w="12700">
            <a:miter lim="400000"/>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35" name="Shape 235"/>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37" name="Shape 237"/>
          <p:cNvSpPr>
            <a:spLocks noGrp="1"/>
          </p:cNvSpPr>
          <p:nvPr>
            <p:ph type="title"/>
          </p:nvPr>
        </p:nvSpPr>
        <p:spPr bwMode="auto">
          <a:xfrm>
            <a:off x="609600" y="152397"/>
            <a:ext cx="7772400" cy="698506"/>
          </a:xfrm>
          <a:prstGeom prst="rect">
            <a:avLst/>
          </a:prstGeom>
        </p:spPr>
        <p:txBody>
          <a:bodyPr>
            <a:norm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3600">
                <a:solidFill>
                  <a:srgbClr val="0070C0"/>
                </a:solidFill>
                <a:latin typeface="Calibri"/>
                <a:cs typeface="Calibri"/>
              </a:rPr>
              <a:t>Magnettyper - Dipolen</a:t>
            </a:r>
          </a:p>
        </p:txBody>
      </p:sp>
      <p:sp>
        <p:nvSpPr>
          <p:cNvPr id="238" name="Shape 238"/>
          <p:cNvSpPr/>
          <p:nvPr/>
        </p:nvSpPr>
        <p:spPr bwMode="auto">
          <a:xfrm>
            <a:off x="228600" y="1250175"/>
            <a:ext cx="4454884" cy="1250039"/>
          </a:xfrm>
          <a:prstGeom prst="rect">
            <a:avLst/>
          </a:prstGeom>
          <a:solidFill>
            <a:srgbClr val="FFFFFF"/>
          </a:solidFill>
          <a:ln w="12700">
            <a:miter lim="400000"/>
          </a:ln>
        </p:spPr>
        <p:txBody>
          <a:bodyPr lIns="0" tIns="0" rIns="0" bIns="0">
            <a:spAutoFit/>
          </a:bodyPr>
          <a:lstStyle>
            <a:lvl1pPr>
              <a:defRPr sz="1600">
                <a:solidFill>
                  <a:srgbClr val="0070C0"/>
                </a:solidFill>
                <a:latin typeface="Verdana"/>
                <a:ea typeface="Verdana"/>
                <a:cs typeface="Verdana"/>
              </a:defRPr>
            </a:lvl1pPr>
          </a:lstStyle>
          <a:p>
            <a:pPr lvl="0" algn="l">
              <a:defRPr sz="1800">
                <a:solidFill>
                  <a:srgbClr val="000000"/>
                </a:solidFill>
              </a:defRPr>
            </a:pPr>
            <a:r>
              <a:rPr sz="1600">
                <a:solidFill>
                  <a:srgbClr val="0070C0"/>
                </a:solidFill>
              </a:rPr>
              <a:t>Dipolmagnet, horisont</a:t>
            </a:r>
            <a:r>
              <a:rPr lang="en-US" sz="1600">
                <a:solidFill>
                  <a:srgbClr val="0070C0"/>
                </a:solidFill>
              </a:rPr>
              <a:t>ell</a:t>
            </a:r>
            <a:r>
              <a:rPr sz="1600">
                <a:solidFill>
                  <a:srgbClr val="0070C0"/>
                </a:solidFill>
              </a:rPr>
              <a:t> typ (vertikalt fält); Används för styrning av strålen</a:t>
            </a:r>
            <a:r>
              <a:rPr lang="en-US" sz="1600">
                <a:solidFill>
                  <a:srgbClr val="0070C0"/>
                </a:solidFill>
              </a:rPr>
              <a:t> runt i ringen</a:t>
            </a:r>
            <a:r>
              <a:rPr sz="1600">
                <a:solidFill>
                  <a:srgbClr val="0070C0"/>
                </a:solidFill>
              </a:rPr>
              <a:t>.</a:t>
            </a:r>
            <a:endParaRPr lang="en-US" sz="1600">
              <a:solidFill>
                <a:srgbClr val="0070C0"/>
              </a:solidFill>
            </a:endParaRPr>
          </a:p>
          <a:p>
            <a:pPr lvl="0" algn="l">
              <a:defRPr sz="1800">
                <a:solidFill>
                  <a:srgbClr val="000000"/>
                </a:solidFill>
              </a:defRPr>
            </a:pPr>
            <a:endParaRPr lang="en-US"/>
          </a:p>
          <a:p>
            <a:pPr lvl="0" algn="l">
              <a:defRPr sz="1800">
                <a:solidFill>
                  <a:srgbClr val="000000"/>
                </a:solidFill>
              </a:defRPr>
            </a:pPr>
            <a:r>
              <a:rPr lang="en-US" sz="1600">
                <a:solidFill>
                  <a:srgbClr val="0070C0"/>
                </a:solidFill>
              </a:rPr>
              <a:t>Samma böj-kraft på alla partiklar</a:t>
            </a:r>
            <a:endParaRPr sz="1600">
              <a:solidFill>
                <a:srgbClr val="0070C0"/>
              </a:solidFill>
            </a:endParaRPr>
          </a:p>
        </p:txBody>
      </p:sp>
      <p:pic>
        <p:nvPicPr>
          <p:cNvPr id="240" name="image23.png"/>
          <p:cNvPicPr/>
          <p:nvPr/>
        </p:nvPicPr>
        <p:blipFill>
          <a:blip r:embed="rId2"/>
          <a:stretch/>
        </p:blipFill>
        <p:spPr bwMode="auto">
          <a:xfrm>
            <a:off x="539552" y="2710408"/>
            <a:ext cx="2735266" cy="2590800"/>
          </a:xfrm>
          <a:prstGeom prst="rect">
            <a:avLst/>
          </a:prstGeom>
          <a:ln w="12700">
            <a:miter lim="400000"/>
          </a:ln>
        </p:spPr>
      </p:pic>
      <p:sp>
        <p:nvSpPr>
          <p:cNvPr id="241" name="Shape 241"/>
          <p:cNvSpPr/>
          <p:nvPr/>
        </p:nvSpPr>
        <p:spPr bwMode="auto">
          <a:xfrm>
            <a:off x="9602611" y="3971924"/>
            <a:ext cx="12703" cy="914402"/>
          </a:xfrm>
          <a:prstGeom prst="line">
            <a:avLst/>
          </a:prstGeom>
          <a:ln w="38100">
            <a:solidFill/>
            <a:round/>
            <a:headEnd type="triangle"/>
          </a:ln>
        </p:spPr>
        <p:txBody>
          <a:bodyPr lIns="0" tIns="0" rIns="0" bIns="0"/>
          <a:lstStyle/>
          <a:p>
            <a:pPr lvl="0" defTabSz="457200">
              <a:defRPr sz="1200"/>
            </a:pPr>
            <a:endParaRPr/>
          </a:p>
        </p:txBody>
      </p:sp>
      <p:sp>
        <p:nvSpPr>
          <p:cNvPr id="242" name="Shape 242"/>
          <p:cNvSpPr/>
          <p:nvPr/>
        </p:nvSpPr>
        <p:spPr bwMode="auto">
          <a:xfrm flipH="1" flipV="1">
            <a:off x="9620076" y="4884737"/>
            <a:ext cx="1646237" cy="361953"/>
          </a:xfrm>
          <a:prstGeom prst="line">
            <a:avLst/>
          </a:prstGeom>
          <a:ln w="38100">
            <a:solidFill/>
            <a:round/>
            <a:headEnd type="triangle"/>
          </a:ln>
        </p:spPr>
        <p:txBody>
          <a:bodyPr lIns="0" tIns="0" rIns="0" bIns="0"/>
          <a:lstStyle/>
          <a:p>
            <a:pPr lvl="0" defTabSz="457200">
              <a:defRPr sz="1200"/>
            </a:pPr>
            <a:endParaRPr/>
          </a:p>
        </p:txBody>
      </p:sp>
      <p:sp>
        <p:nvSpPr>
          <p:cNvPr id="243" name="Shape 243"/>
          <p:cNvSpPr/>
          <p:nvPr/>
        </p:nvSpPr>
        <p:spPr bwMode="auto">
          <a:xfrm flipH="1">
            <a:off x="9634360" y="4362449"/>
            <a:ext cx="1311278" cy="514351"/>
          </a:xfrm>
          <a:prstGeom prst="line">
            <a:avLst/>
          </a:prstGeom>
          <a:ln w="38100">
            <a:solidFill/>
            <a:round/>
            <a:headEnd type="triangle"/>
          </a:ln>
        </p:spPr>
        <p:txBody>
          <a:bodyPr lIns="0" tIns="0" rIns="0" bIns="0"/>
          <a:lstStyle/>
          <a:p>
            <a:pPr lvl="0" defTabSz="457200">
              <a:defRPr sz="1200"/>
            </a:pPr>
            <a:endParaRPr/>
          </a:p>
        </p:txBody>
      </p:sp>
      <p:sp>
        <p:nvSpPr>
          <p:cNvPr id="244" name="Shape 244"/>
          <p:cNvSpPr/>
          <p:nvPr/>
        </p:nvSpPr>
        <p:spPr bwMode="auto">
          <a:xfrm>
            <a:off x="10594801" y="4697412"/>
            <a:ext cx="1970087" cy="266701"/>
          </a:xfrm>
          <a:prstGeom prst="rect">
            <a:avLst/>
          </a:prstGeom>
          <a:solidFill>
            <a:srgbClr val="FFFFFF"/>
          </a:solidFill>
          <a:ln w="12700">
            <a:miter lim="400000"/>
          </a:ln>
        </p:spPr>
        <p:txBody>
          <a:bodyPr lIns="0" tIns="0" rIns="0" bIns="0">
            <a:spAutoFit/>
          </a:bodyPr>
          <a:lstStyle/>
          <a:p>
            <a:pPr lvl="0">
              <a:defRPr/>
            </a:pPr>
            <a:r>
              <a:rPr b="1">
                <a:latin typeface="Calibri"/>
                <a:ea typeface="Calibri"/>
                <a:cs typeface="Calibri"/>
              </a:rPr>
              <a:t>s </a:t>
            </a:r>
            <a:r>
              <a:rPr sz="1400" b="1">
                <a:latin typeface="Calibri"/>
                <a:ea typeface="Calibri"/>
                <a:cs typeface="Calibri"/>
              </a:rPr>
              <a:t>(strålens riktning)</a:t>
            </a:r>
            <a:endParaRPr/>
          </a:p>
        </p:txBody>
      </p:sp>
      <p:sp>
        <p:nvSpPr>
          <p:cNvPr id="245" name="Shape 245"/>
          <p:cNvSpPr/>
          <p:nvPr/>
        </p:nvSpPr>
        <p:spPr bwMode="auto">
          <a:xfrm>
            <a:off x="9716913" y="3886198"/>
            <a:ext cx="406400"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y</a:t>
            </a:r>
            <a:endParaRPr/>
          </a:p>
        </p:txBody>
      </p:sp>
      <p:sp>
        <p:nvSpPr>
          <p:cNvPr id="246" name="Shape 246"/>
          <p:cNvSpPr/>
          <p:nvPr/>
        </p:nvSpPr>
        <p:spPr bwMode="auto">
          <a:xfrm>
            <a:off x="10717038" y="3959223"/>
            <a:ext cx="406400"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x</a:t>
            </a:r>
            <a:endParaRPr/>
          </a:p>
        </p:txBody>
      </p:sp>
      <p:sp>
        <p:nvSpPr>
          <p:cNvPr id="247" name="Shape 247"/>
          <p:cNvSpPr/>
          <p:nvPr/>
        </p:nvSpPr>
        <p:spPr bwMode="auto">
          <a:xfrm rot="567740">
            <a:off x="9564513" y="4981574"/>
            <a:ext cx="1352551" cy="8477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02" y="243"/>
                  <a:pt x="9404" y="526"/>
                  <a:pt x="13004" y="4126"/>
                </a:cubicBezTo>
                <a:cubicBezTo>
                  <a:pt x="16604" y="7726"/>
                  <a:pt x="20167" y="18688"/>
                  <a:pt x="21600" y="21600"/>
                </a:cubicBezTo>
              </a:path>
            </a:pathLst>
          </a:custGeom>
          <a:ln w="28575">
            <a:solidFill/>
            <a:round/>
            <a:tailEnd type="triangle"/>
          </a:ln>
        </p:spPr>
        <p:txBody>
          <a:bodyPr lIns="0" tIns="0" rIns="0" bIns="0"/>
          <a:lstStyle/>
          <a:p>
            <a:pPr lvl="0">
              <a:defRPr>
                <a:latin typeface="Calibri"/>
                <a:ea typeface="Calibri"/>
                <a:cs typeface="Calibri"/>
              </a:defRPr>
            </a:pPr>
            <a:endParaRPr/>
          </a:p>
        </p:txBody>
      </p:sp>
      <p:sp>
        <p:nvSpPr>
          <p:cNvPr id="248" name="Shape 248"/>
          <p:cNvSpPr/>
          <p:nvPr/>
        </p:nvSpPr>
        <p:spPr bwMode="auto">
          <a:xfrm>
            <a:off x="533400" y="5181598"/>
            <a:ext cx="2451100" cy="482600"/>
          </a:xfrm>
          <a:prstGeom prst="rect">
            <a:avLst/>
          </a:prstGeom>
          <a:solidFill>
            <a:srgbClr val="FFFFFF"/>
          </a:solidFill>
          <a:ln w="12700">
            <a:miter lim="400000"/>
          </a:ln>
        </p:spPr>
        <p:txBody>
          <a:bodyPr lIns="0" tIns="0" rIns="0" bIns="0">
            <a:spAutoFit/>
          </a:bodyPr>
          <a:lstStyle/>
          <a:p>
            <a:pPr lvl="0">
              <a:defRPr/>
            </a:pPr>
            <a:r>
              <a:rPr sz="1600">
                <a:solidFill>
                  <a:srgbClr val="0070C0"/>
                </a:solidFill>
                <a:latin typeface="Verdana"/>
                <a:ea typeface="Verdana"/>
                <a:cs typeface="Verdana"/>
              </a:rPr>
              <a:t>Magnetisk styvhet</a:t>
            </a:r>
            <a:endParaRPr sz="1600">
              <a:solidFill>
                <a:srgbClr val="0070C0"/>
              </a:solidFill>
              <a:latin typeface="Calibri"/>
              <a:ea typeface="Calibri"/>
              <a:cs typeface="Calibri"/>
            </a:endParaRPr>
          </a:p>
          <a:p>
            <a:pPr lvl="0">
              <a:defRPr/>
            </a:pPr>
            <a:r>
              <a:rPr sz="1600">
                <a:solidFill>
                  <a:srgbClr val="0070C0"/>
                </a:solidFill>
                <a:latin typeface="Verdana"/>
                <a:ea typeface="Verdana"/>
                <a:cs typeface="Verdana"/>
              </a:rPr>
              <a:t>”Magnetic rigidity” </a:t>
            </a:r>
            <a:endParaRPr/>
          </a:p>
        </p:txBody>
      </p:sp>
      <p:pic>
        <p:nvPicPr>
          <p:cNvPr id="249"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pic>
        <p:nvPicPr>
          <p:cNvPr id="18" name="Picture 2"/>
          <p:cNvPicPr>
            <a:picLocks noChangeAspect="1" noChangeArrowheads="1"/>
          </p:cNvPicPr>
          <p:nvPr/>
        </p:nvPicPr>
        <p:blipFill>
          <a:blip r:embed="rId4"/>
          <a:srcRect t="7655" b="12123"/>
          <a:stretch/>
        </p:blipFill>
        <p:spPr bwMode="auto">
          <a:xfrm>
            <a:off x="4932734" y="1622612"/>
            <a:ext cx="3959746" cy="3708000"/>
          </a:xfrm>
          <a:prstGeom prst="rect">
            <a:avLst/>
          </a:prstGeom>
          <a:noFill/>
          <a:ln>
            <a:noFill/>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971599" y="-459432"/>
            <a:ext cx="7467600" cy="1692277"/>
          </a:xfrm>
        </p:spPr>
        <p:txBody>
          <a:bodyPr/>
          <a:lstStyle/>
          <a:p>
            <a:pPr>
              <a:defRPr/>
            </a:pPr>
            <a:r>
              <a:rPr lang="en-US"/>
              <a:t>Hur man gör en dipolmagnet</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18</a:t>
            </a:fld>
            <a:endParaRPr lang="en-US"/>
          </a:p>
        </p:txBody>
      </p:sp>
      <p:pic>
        <p:nvPicPr>
          <p:cNvPr id="6" name="Picture 5"/>
          <p:cNvPicPr>
            <a:picLocks noChangeAspect="1"/>
          </p:cNvPicPr>
          <p:nvPr/>
        </p:nvPicPr>
        <p:blipFill>
          <a:blip r:embed="rId2"/>
          <a:srcRect l="13159" r="22420"/>
          <a:stretch/>
        </p:blipFill>
        <p:spPr bwMode="auto">
          <a:xfrm>
            <a:off x="539552" y="3168351"/>
            <a:ext cx="2492188" cy="3212976"/>
          </a:xfrm>
          <a:prstGeom prst="rect">
            <a:avLst/>
          </a:prstGeom>
        </p:spPr>
      </p:pic>
      <p:pic>
        <p:nvPicPr>
          <p:cNvPr id="7" name="image14.jpeg" descr="http://www.lhc-facts.ch/img/dipol/magnetfeld2.jpg"/>
          <p:cNvPicPr/>
          <p:nvPr/>
        </p:nvPicPr>
        <p:blipFill>
          <a:blip r:embed="rId3"/>
          <a:stretch/>
        </p:blipFill>
        <p:spPr bwMode="auto">
          <a:xfrm>
            <a:off x="4860032" y="764704"/>
            <a:ext cx="4025771" cy="2895600"/>
          </a:xfrm>
          <a:prstGeom prst="rect">
            <a:avLst/>
          </a:prstGeom>
          <a:ln w="12700">
            <a:miter lim="400000"/>
          </a:ln>
        </p:spPr>
      </p:pic>
      <p:pic>
        <p:nvPicPr>
          <p:cNvPr id="8" name="image15.jpeg" descr="http://www.lhc-facts.ch/img/dipol/dipolschema.jpg"/>
          <p:cNvPicPr/>
          <p:nvPr/>
        </p:nvPicPr>
        <p:blipFill>
          <a:blip r:embed="rId4"/>
          <a:stretch/>
        </p:blipFill>
        <p:spPr bwMode="auto">
          <a:xfrm>
            <a:off x="5635038" y="3645024"/>
            <a:ext cx="3286125" cy="3143250"/>
          </a:xfrm>
          <a:prstGeom prst="rect">
            <a:avLst/>
          </a:prstGeom>
          <a:ln w="12700">
            <a:miter lim="400000"/>
          </a:ln>
        </p:spPr>
      </p:pic>
      <p:sp>
        <p:nvSpPr>
          <p:cNvPr id="9" name="Shape 238"/>
          <p:cNvSpPr/>
          <p:nvPr/>
        </p:nvSpPr>
        <p:spPr bwMode="auto">
          <a:xfrm>
            <a:off x="228600" y="1250176"/>
            <a:ext cx="4454525" cy="1538883"/>
          </a:xfrm>
          <a:prstGeom prst="rect">
            <a:avLst/>
          </a:prstGeom>
          <a:solidFill>
            <a:srgbClr val="FFFFFF"/>
          </a:solidFill>
          <a:ln w="12700">
            <a:miter lim="400000"/>
          </a:ln>
        </p:spPr>
        <p:txBody>
          <a:bodyPr lIns="0" tIns="0" rIns="0" bIns="0">
            <a:spAutoFit/>
          </a:bodyPr>
          <a:lstStyle>
            <a:lvl1pPr>
              <a:defRPr sz="1600">
                <a:solidFill>
                  <a:srgbClr val="0070C0"/>
                </a:solidFill>
                <a:latin typeface="Verdana"/>
                <a:ea typeface="Verdana"/>
                <a:cs typeface="Verdana"/>
              </a:defRPr>
            </a:lvl1pPr>
          </a:lstStyle>
          <a:p>
            <a:pPr lvl="0">
              <a:defRPr sz="1800">
                <a:solidFill>
                  <a:srgbClr val="000000"/>
                </a:solidFill>
              </a:defRPr>
            </a:pPr>
            <a:r>
              <a:rPr lang="en-US" sz="1600">
                <a:solidFill>
                  <a:srgbClr val="0070C0"/>
                </a:solidFill>
              </a:rPr>
              <a:t>Ström genom spole skapar vertikalt fält</a:t>
            </a:r>
          </a:p>
          <a:p>
            <a:pPr lvl="0">
              <a:defRPr sz="1800">
                <a:solidFill>
                  <a:srgbClr val="000000"/>
                </a:solidFill>
              </a:defRPr>
            </a:pPr>
            <a:endParaRPr lang="en-US"/>
          </a:p>
          <a:p>
            <a:pPr lvl="0">
              <a:defRPr sz="1800">
                <a:solidFill>
                  <a:srgbClr val="000000"/>
                </a:solidFill>
              </a:defRPr>
            </a:pPr>
            <a:r>
              <a:rPr lang="en-US" sz="1600">
                <a:solidFill>
                  <a:srgbClr val="0070C0"/>
                </a:solidFill>
              </a:rPr>
              <a:t>Gör spolen låg och lång</a:t>
            </a:r>
          </a:p>
          <a:p>
            <a:pPr lvl="0">
              <a:defRPr sz="1800">
                <a:solidFill>
                  <a:srgbClr val="000000"/>
                </a:solidFill>
              </a:defRPr>
            </a:pPr>
            <a:endParaRPr lang="en-US"/>
          </a:p>
          <a:p>
            <a:pPr lvl="0">
              <a:defRPr sz="1800">
                <a:solidFill>
                  <a:srgbClr val="000000"/>
                </a:solidFill>
              </a:defRPr>
            </a:pPr>
            <a:r>
              <a:rPr lang="en-US" sz="1600">
                <a:solidFill>
                  <a:srgbClr val="0070C0"/>
                </a:solidFill>
              </a:rPr>
              <a:t>Sätt två spolar ovanpå varann och låt partiklarna gå emellan</a:t>
            </a:r>
            <a:endParaRPr sz="1600">
              <a:solidFill>
                <a:srgbClr val="0070C0"/>
              </a:solidFill>
            </a:endParaRPr>
          </a:p>
        </p:txBody>
      </p:sp>
      <p:sp>
        <p:nvSpPr>
          <p:cNvPr id="4" name="TextBox 3"/>
          <p:cNvSpPr txBox="1"/>
          <p:nvPr/>
        </p:nvSpPr>
        <p:spPr bwMode="auto">
          <a:xfrm>
            <a:off x="7330325" y="3212976"/>
            <a:ext cx="1490147"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chemeClr val="bg1"/>
                </a:solidFill>
                <a:latin typeface="+mj-lt"/>
                <a:ea typeface="+mj-ea"/>
                <a:cs typeface="+mj-cs"/>
              </a:rPr>
              <a:t>LHC dipol-fält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51" name="Shape 251"/>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53" name="Shape 253"/>
          <p:cNvSpPr>
            <a:spLocks noGrp="1"/>
          </p:cNvSpPr>
          <p:nvPr>
            <p:ph type="title"/>
          </p:nvPr>
        </p:nvSpPr>
        <p:spPr bwMode="auto">
          <a:xfrm>
            <a:off x="609600" y="152397"/>
            <a:ext cx="7772400" cy="698506"/>
          </a:xfrm>
          <a:prstGeom prst="rect">
            <a:avLst/>
          </a:prstGeom>
        </p:spPr>
        <p:txBody>
          <a:bodyPr>
            <a:no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4000">
                <a:solidFill>
                  <a:srgbClr val="0070C0"/>
                </a:solidFill>
                <a:latin typeface="Calibri"/>
                <a:cs typeface="Calibri"/>
              </a:rPr>
              <a:t>PS Dipol – 1956….</a:t>
            </a:r>
            <a:endParaRPr/>
          </a:p>
        </p:txBody>
      </p:sp>
      <p:sp>
        <p:nvSpPr>
          <p:cNvPr id="254" name="Shape 254"/>
          <p:cNvSpPr/>
          <p:nvPr/>
        </p:nvSpPr>
        <p:spPr bwMode="auto">
          <a:xfrm>
            <a:off x="6000748" y="3971924"/>
            <a:ext cx="12703" cy="914402"/>
          </a:xfrm>
          <a:prstGeom prst="line">
            <a:avLst/>
          </a:prstGeom>
          <a:ln w="38100">
            <a:solidFill/>
            <a:round/>
            <a:headEnd type="triangle"/>
          </a:ln>
        </p:spPr>
        <p:txBody>
          <a:bodyPr lIns="0" tIns="0" rIns="0" bIns="0"/>
          <a:lstStyle/>
          <a:p>
            <a:pPr lvl="0" defTabSz="457200">
              <a:defRPr sz="1200"/>
            </a:pPr>
            <a:endParaRPr/>
          </a:p>
        </p:txBody>
      </p:sp>
      <p:sp>
        <p:nvSpPr>
          <p:cNvPr id="255" name="Shape 255"/>
          <p:cNvSpPr/>
          <p:nvPr/>
        </p:nvSpPr>
        <p:spPr bwMode="auto">
          <a:xfrm flipH="1" flipV="1">
            <a:off x="6018213" y="4884737"/>
            <a:ext cx="1646237" cy="361953"/>
          </a:xfrm>
          <a:prstGeom prst="line">
            <a:avLst/>
          </a:prstGeom>
          <a:ln w="38100">
            <a:solidFill/>
            <a:round/>
            <a:headEnd type="triangle"/>
          </a:ln>
        </p:spPr>
        <p:txBody>
          <a:bodyPr lIns="0" tIns="0" rIns="0" bIns="0"/>
          <a:lstStyle/>
          <a:p>
            <a:pPr lvl="0" defTabSz="457200">
              <a:defRPr sz="1200"/>
            </a:pPr>
            <a:endParaRPr/>
          </a:p>
        </p:txBody>
      </p:sp>
      <p:sp>
        <p:nvSpPr>
          <p:cNvPr id="256" name="Shape 256"/>
          <p:cNvSpPr/>
          <p:nvPr/>
        </p:nvSpPr>
        <p:spPr bwMode="auto">
          <a:xfrm flipH="1">
            <a:off x="6032497" y="4362449"/>
            <a:ext cx="1311278" cy="514351"/>
          </a:xfrm>
          <a:prstGeom prst="line">
            <a:avLst/>
          </a:prstGeom>
          <a:ln w="38100">
            <a:solidFill/>
            <a:round/>
            <a:headEnd type="triangle"/>
          </a:ln>
        </p:spPr>
        <p:txBody>
          <a:bodyPr lIns="0" tIns="0" rIns="0" bIns="0"/>
          <a:lstStyle/>
          <a:p>
            <a:pPr lvl="0" defTabSz="457200">
              <a:defRPr sz="1200"/>
            </a:pPr>
            <a:endParaRPr/>
          </a:p>
        </p:txBody>
      </p:sp>
      <p:sp>
        <p:nvSpPr>
          <p:cNvPr id="257" name="Shape 257"/>
          <p:cNvSpPr/>
          <p:nvPr/>
        </p:nvSpPr>
        <p:spPr bwMode="auto">
          <a:xfrm>
            <a:off x="6115050" y="3886198"/>
            <a:ext cx="406400"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y</a:t>
            </a:r>
            <a:endParaRPr/>
          </a:p>
        </p:txBody>
      </p:sp>
      <p:sp>
        <p:nvSpPr>
          <p:cNvPr id="258" name="Shape 258"/>
          <p:cNvSpPr/>
          <p:nvPr/>
        </p:nvSpPr>
        <p:spPr bwMode="auto">
          <a:xfrm>
            <a:off x="7115175" y="3959223"/>
            <a:ext cx="406400"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x</a:t>
            </a:r>
            <a:endParaRPr/>
          </a:p>
        </p:txBody>
      </p:sp>
      <p:sp>
        <p:nvSpPr>
          <p:cNvPr id="259" name="Shape 259"/>
          <p:cNvSpPr/>
          <p:nvPr/>
        </p:nvSpPr>
        <p:spPr bwMode="auto">
          <a:xfrm rot="567740">
            <a:off x="5962650" y="4981574"/>
            <a:ext cx="1352551" cy="8477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02" y="243"/>
                  <a:pt x="9404" y="526"/>
                  <a:pt x="13004" y="4126"/>
                </a:cubicBezTo>
                <a:cubicBezTo>
                  <a:pt x="16604" y="7726"/>
                  <a:pt x="20167" y="18688"/>
                  <a:pt x="21600" y="21600"/>
                </a:cubicBezTo>
              </a:path>
            </a:pathLst>
          </a:custGeom>
          <a:ln w="28575">
            <a:solidFill/>
            <a:round/>
            <a:tailEnd type="triangle"/>
          </a:ln>
        </p:spPr>
        <p:txBody>
          <a:bodyPr lIns="0" tIns="0" rIns="0" bIns="0"/>
          <a:lstStyle/>
          <a:p>
            <a:pPr lvl="0">
              <a:defRPr>
                <a:latin typeface="Calibri"/>
                <a:ea typeface="Calibri"/>
                <a:cs typeface="Calibri"/>
              </a:defRPr>
            </a:pPr>
            <a:endParaRPr/>
          </a:p>
        </p:txBody>
      </p:sp>
      <p:pic>
        <p:nvPicPr>
          <p:cNvPr id="260" name="image13.jpeg" descr="https://mediastream.cern.ch/MediaArchive/Photo/Public/1956/5600555/5600555/5600555-A4-at-144-dpi.jpg"/>
          <p:cNvPicPr/>
          <p:nvPr/>
        </p:nvPicPr>
        <p:blipFill>
          <a:blip r:embed="rId2"/>
          <a:stretch/>
        </p:blipFill>
        <p:spPr bwMode="auto">
          <a:xfrm>
            <a:off x="762000" y="1117600"/>
            <a:ext cx="7467600" cy="4978400"/>
          </a:xfrm>
          <a:prstGeom prst="rect">
            <a:avLst/>
          </a:prstGeom>
          <a:ln w="12700">
            <a:miter lim="400000"/>
          </a:ln>
        </p:spPr>
      </p:pic>
      <p:pic>
        <p:nvPicPr>
          <p:cNvPr id="261"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2" name="Shape 2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3" name="Shape 23"/>
          <p:cNvSpPr>
            <a:spLocks noGrp="1"/>
          </p:cNvSpPr>
          <p:nvPr>
            <p:ph type="title"/>
          </p:nvPr>
        </p:nvSpPr>
        <p:spPr bwMode="auto">
          <a:xfrm>
            <a:off x="1219200" y="274638"/>
            <a:ext cx="7467600" cy="1143002"/>
          </a:xfrm>
          <a:prstGeom prst="rect">
            <a:avLst/>
          </a:prstGeom>
        </p:spPr>
        <p:txBody>
          <a:bodyPr/>
          <a:lstStyle>
            <a:lvl1pPr>
              <a:defRPr sz="3200">
                <a:latin typeface="Verdana"/>
                <a:ea typeface="Verdana"/>
                <a:cs typeface="Verdana"/>
              </a:defRPr>
            </a:lvl1pPr>
          </a:lstStyle>
          <a:p>
            <a:pPr lvl="0">
              <a:defRPr sz="1800">
                <a:solidFill>
                  <a:srgbClr val="000000"/>
                </a:solidFill>
              </a:defRPr>
            </a:pPr>
            <a:r>
              <a:rPr sz="3200">
                <a:solidFill>
                  <a:srgbClr val="0070C0"/>
                </a:solidFill>
              </a:rPr>
              <a:t>Innehåll</a:t>
            </a:r>
            <a:endParaRPr/>
          </a:p>
        </p:txBody>
      </p:sp>
      <p:sp>
        <p:nvSpPr>
          <p:cNvPr id="25" name="Shape 25"/>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2</a:t>
            </a:fld>
            <a:endParaRPr sz="1200">
              <a:solidFill>
                <a:srgbClr val="888888"/>
              </a:solidFill>
            </a:endParaRPr>
          </a:p>
        </p:txBody>
      </p:sp>
      <p:sp>
        <p:nvSpPr>
          <p:cNvPr id="6" name="Content Placeholder 2"/>
          <p:cNvSpPr txBox="1"/>
          <p:nvPr/>
        </p:nvSpPr>
        <p:spPr bwMode="auto">
          <a:xfrm>
            <a:off x="755576" y="1340768"/>
            <a:ext cx="8280919" cy="5040560"/>
          </a:xfrm>
          <a:prstGeom prst="rect">
            <a:avLst/>
          </a:prstGeom>
        </p:spPr>
        <p:txBody>
          <a:bodyPr vert="horz" lIns="91440" tIns="45720" rIns="91440" bIns="45720" rtlCol="0">
            <a:normAutofit/>
          </a:bodyPr>
          <a:lstStyle>
            <a:lvl1pPr marL="228600" marR="0" lvl="0" indent="-228600" algn="l" defTabSz="914400">
              <a:lnSpc>
                <a:spcPct val="90000"/>
              </a:lnSpc>
              <a:spcBef>
                <a:spcPts val="1000"/>
              </a:spcBef>
              <a:spcAft>
                <a:spcPts val="0"/>
              </a:spcAft>
              <a:buClrTx/>
              <a:buSzTx/>
              <a:buFont typeface="Arial"/>
              <a:buChar char="•"/>
              <a:defRPr sz="2800" b="0" i="0" u="none" strike="noStrike" cap="none" spc="0">
                <a:ln>
                  <a:noFill/>
                </a:ln>
                <a:solidFill>
                  <a:sysClr val="windowText" lastClr="000000"/>
                </a:solidFill>
                <a:latin typeface="Calibri"/>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defRPr/>
            </a:pPr>
            <a:r>
              <a:rPr lang="en-US">
                <a:solidFill>
                  <a:srgbClr val="0070C0"/>
                </a:solidFill>
                <a:latin typeface="Calibri"/>
                <a:cs typeface="Calibri"/>
              </a:rPr>
              <a:t>Grundläggande principer för acceleratorer</a:t>
            </a:r>
          </a:p>
          <a:p>
            <a:pPr lvl="1">
              <a:defRPr/>
            </a:pPr>
            <a:r>
              <a:rPr lang="en-US">
                <a:solidFill>
                  <a:srgbClr val="0070C0"/>
                </a:solidFill>
                <a:latin typeface="Calibri"/>
                <a:cs typeface="Calibri"/>
              </a:rPr>
              <a:t>Linjära acceleratorer</a:t>
            </a:r>
          </a:p>
          <a:p>
            <a:pPr lvl="1">
              <a:defRPr/>
            </a:pPr>
            <a:r>
              <a:rPr lang="en-US">
                <a:solidFill>
                  <a:srgbClr val="0070C0"/>
                </a:solidFill>
                <a:latin typeface="Calibri"/>
                <a:cs typeface="Calibri"/>
              </a:rPr>
              <a:t>Cirkulära acceleratorer; synkrotroner</a:t>
            </a:r>
          </a:p>
          <a:p>
            <a:pPr lvl="1">
              <a:defRPr/>
            </a:pPr>
            <a:r>
              <a:rPr lang="en-US">
                <a:solidFill>
                  <a:srgbClr val="0070C0"/>
                </a:solidFill>
                <a:latin typeface="Calibri"/>
                <a:cs typeface="Calibri"/>
              </a:rPr>
              <a:t>Magneter för att styra strålen</a:t>
            </a:r>
          </a:p>
          <a:p>
            <a:pPr lvl="1">
              <a:defRPr/>
            </a:pPr>
            <a:r>
              <a:rPr lang="en-US">
                <a:solidFill>
                  <a:srgbClr val="0070C0"/>
                </a:solidFill>
                <a:latin typeface="Calibri"/>
                <a:cs typeface="Calibri"/>
              </a:rPr>
              <a:t>Partikel-dynamik i acceleratorn</a:t>
            </a:r>
          </a:p>
          <a:p>
            <a:pPr lvl="1">
              <a:defRPr/>
            </a:pPr>
            <a:r>
              <a:rPr lang="en-US">
                <a:solidFill>
                  <a:srgbClr val="0070C0"/>
                </a:solidFill>
                <a:latin typeface="Calibri"/>
                <a:cs typeface="Calibri"/>
              </a:rPr>
              <a:t>Grundläggande om LHC</a:t>
            </a:r>
            <a:endParaRPr/>
          </a:p>
          <a:p>
            <a:pPr lvl="1">
              <a:defRPr/>
            </a:pPr>
            <a:r>
              <a:rPr lang="en-US">
                <a:solidFill>
                  <a:srgbClr val="0070C0"/>
                </a:solidFill>
                <a:latin typeface="Calibri"/>
                <a:cs typeface="Calibri"/>
              </a:rPr>
              <a:t>LHCs operation</a:t>
            </a:r>
            <a:endParaRPr/>
          </a:p>
          <a:p>
            <a:pPr lvl="1">
              <a:defRPr/>
            </a:pPr>
            <a:r>
              <a:rPr lang="en-US">
                <a:solidFill>
                  <a:srgbClr val="0070C0"/>
                </a:solidFill>
                <a:latin typeface="Calibri"/>
                <a:cs typeface="Calibri"/>
              </a:rPr>
              <a:t>Utmaningar</a:t>
            </a:r>
          </a:p>
          <a:p>
            <a:pPr lvl="1">
              <a:defRPr/>
            </a:pPr>
            <a:r>
              <a:rPr lang="en-US">
                <a:solidFill>
                  <a:srgbClr val="0070C0"/>
                </a:solidFill>
                <a:latin typeface="Calibri"/>
                <a:cs typeface="Calibri"/>
              </a:rPr>
              <a:t>Kollisioner och luminositet</a:t>
            </a:r>
          </a:p>
          <a:p>
            <a:pPr lvl="1">
              <a:defRPr/>
            </a:pPr>
            <a:r>
              <a:rPr lang="en-US">
                <a:solidFill>
                  <a:srgbClr val="0070C0"/>
                </a:solidFill>
                <a:latin typeface="Calibri"/>
                <a:cs typeface="Calibri"/>
              </a:rPr>
              <a:t>Framtida planer för LHC</a:t>
            </a:r>
            <a:endParaRPr/>
          </a:p>
          <a:p>
            <a:pPr lvl="1">
              <a:defRPr/>
            </a:pPr>
            <a:endParaRPr lang="en-US">
              <a:solidFill>
                <a:srgbClr val="0070C0"/>
              </a:solidFill>
              <a:latin typeface="Calibri"/>
              <a:cs typeface="Calibri"/>
            </a:endParaRPr>
          </a:p>
          <a:p>
            <a:pPr lvl="1">
              <a:defRPr/>
            </a:pPr>
            <a:endParaRPr lang="en-US">
              <a:solidFill>
                <a:srgbClr val="0070C0"/>
              </a:solidFill>
              <a:latin typeface="Calibri"/>
              <a:cs typeface="Calibri"/>
            </a:endParaRPr>
          </a:p>
          <a:p>
            <a:pPr lvl="1">
              <a:defRPr/>
            </a:pPr>
            <a:endParaRPr lang="en-US">
              <a:solidFill>
                <a:srgbClr val="0070C0"/>
              </a:solidFill>
              <a:latin typeface="Calibri"/>
              <a:cs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63" name="Shape 263"/>
          <p:cNvSpPr/>
          <p:nvPr/>
        </p:nvSpPr>
        <p:spPr bwMode="auto">
          <a:xfrm>
            <a:off x="3124199" y="6447471"/>
            <a:ext cx="2895959" cy="183239"/>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lgn="r">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65" name="Shape 265"/>
          <p:cNvSpPr>
            <a:spLocks noGrp="1"/>
          </p:cNvSpPr>
          <p:nvPr>
            <p:ph type="title"/>
          </p:nvPr>
        </p:nvSpPr>
        <p:spPr bwMode="auto">
          <a:xfrm>
            <a:off x="935037" y="210213"/>
            <a:ext cx="7672386" cy="698506"/>
          </a:xfrm>
          <a:prstGeom prst="rect">
            <a:avLst/>
          </a:prstGeom>
        </p:spPr>
        <p:txBody>
          <a:bodyPr>
            <a:norm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3600">
                <a:solidFill>
                  <a:srgbClr val="0070C0"/>
                </a:solidFill>
                <a:latin typeface="Calibri"/>
                <a:cs typeface="Calibri"/>
              </a:rPr>
              <a:t>Supraledande Dipol för LHC-2008</a:t>
            </a:r>
            <a:endParaRPr/>
          </a:p>
        </p:txBody>
      </p:sp>
      <p:sp>
        <p:nvSpPr>
          <p:cNvPr id="266" name="Shape 266"/>
          <p:cNvSpPr/>
          <p:nvPr/>
        </p:nvSpPr>
        <p:spPr bwMode="auto">
          <a:xfrm>
            <a:off x="914400" y="910747"/>
            <a:ext cx="7620000" cy="574037"/>
          </a:xfrm>
          <a:prstGeom prst="rect">
            <a:avLst/>
          </a:prstGeom>
          <a:ln w="12700">
            <a:miter lim="400000"/>
          </a:ln>
        </p:spPr>
        <p:txBody>
          <a:bodyPr lIns="45718" tIns="45718" rIns="45718" bIns="45718">
            <a:spAutoFit/>
          </a:bodyPr>
          <a:lstStyle/>
          <a:p>
            <a:pPr lvl="0">
              <a:defRPr/>
            </a:pPr>
            <a:r>
              <a:rPr sz="1600">
                <a:solidFill>
                  <a:srgbClr val="0070C0"/>
                </a:solidFill>
                <a:latin typeface="Verdana"/>
                <a:ea typeface="Verdana"/>
                <a:cs typeface="Verdana"/>
              </a:rPr>
              <a:t>LHC dipolen (15m/30 ton - 1232 stycken installerade i tunneln) </a:t>
            </a:r>
            <a:endParaRPr sz="1600">
              <a:solidFill>
                <a:srgbClr val="0070C0"/>
              </a:solidFill>
              <a:latin typeface="Calibri"/>
              <a:ea typeface="Calibri"/>
              <a:cs typeface="Calibri"/>
            </a:endParaRPr>
          </a:p>
          <a:p>
            <a:pPr lvl="0">
              <a:defRPr/>
            </a:pPr>
            <a:r>
              <a:rPr sz="1600">
                <a:solidFill>
                  <a:srgbClr val="0070C0"/>
                </a:solidFill>
                <a:latin typeface="Verdana"/>
                <a:ea typeface="Verdana"/>
                <a:cs typeface="Verdana"/>
              </a:rPr>
              <a:t>Byggda i 3 fabriker (Tyskland  Frankrike,  Italien)</a:t>
            </a:r>
            <a:endParaRPr/>
          </a:p>
        </p:txBody>
      </p:sp>
      <p:pic>
        <p:nvPicPr>
          <p:cNvPr id="267" name="image24.png"/>
          <p:cNvPicPr/>
          <p:nvPr/>
        </p:nvPicPr>
        <p:blipFill>
          <a:blip r:embed="rId2"/>
          <a:stretch/>
        </p:blipFill>
        <p:spPr bwMode="auto">
          <a:xfrm>
            <a:off x="1387475" y="1608137"/>
            <a:ext cx="6459538" cy="4211640"/>
          </a:xfrm>
          <a:prstGeom prst="rect">
            <a:avLst/>
          </a:prstGeom>
          <a:ln w="12700">
            <a:miter lim="400000"/>
          </a:ln>
        </p:spPr>
      </p:pic>
      <p:sp>
        <p:nvSpPr>
          <p:cNvPr id="268" name="Shape 268"/>
          <p:cNvSpPr/>
          <p:nvPr/>
        </p:nvSpPr>
        <p:spPr bwMode="auto">
          <a:xfrm rot="16199999">
            <a:off x="-2310607" y="3172618"/>
            <a:ext cx="5748341" cy="266701"/>
          </a:xfrm>
          <a:prstGeom prst="rect">
            <a:avLst/>
          </a:prstGeom>
          <a:ln w="12700">
            <a:miter lim="400000"/>
          </a:ln>
        </p:spPr>
        <p:txBody>
          <a:bodyPr lIns="0" tIns="0" rIns="0" bIns="0" anchor="b">
            <a:spAutoFit/>
          </a:bodyPr>
          <a:lstStyle>
            <a:lvl1pPr algn="ctr">
              <a:defRPr>
                <a:solidFill>
                  <a:srgbClr val="800080"/>
                </a:solidFill>
                <a:latin typeface="Calibri"/>
                <a:ea typeface="Calibri"/>
                <a:cs typeface="Calibri"/>
              </a:defRPr>
            </a:lvl1pPr>
          </a:lstStyle>
          <a:p>
            <a:pPr lvl="0">
              <a:defRPr>
                <a:solidFill>
                  <a:srgbClr val="000000"/>
                </a:solidFill>
              </a:defRPr>
            </a:pPr>
            <a:r>
              <a:rPr>
                <a:solidFill>
                  <a:srgbClr val="800080"/>
                </a:solidFill>
              </a:rPr>
              <a:t>TEKNOLOGI</a:t>
            </a:r>
            <a:endParaRPr/>
          </a:p>
        </p:txBody>
      </p:sp>
      <p:pic>
        <p:nvPicPr>
          <p:cNvPr id="269"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Supraledande magneter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21</a:t>
            </a:fld>
            <a:endParaRPr lang="en-US"/>
          </a:p>
        </p:txBody>
      </p:sp>
      <p:sp>
        <p:nvSpPr>
          <p:cNvPr id="4" name="Rectangle 4"/>
          <p:cNvSpPr txBox="1">
            <a:spLocks noChangeArrowheads="1"/>
          </p:cNvSpPr>
          <p:nvPr/>
        </p:nvSpPr>
        <p:spPr bwMode="auto">
          <a:xfrm>
            <a:off x="158824" y="1412776"/>
            <a:ext cx="3117032" cy="511256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a:solidFill>
                  <a:srgbClr val="0070C0"/>
                </a:solidFill>
                <a:latin typeface="Calibri"/>
                <a:cs typeface="Calibri"/>
              </a:rPr>
              <a:t>LHC använder supraledande magneter</a:t>
            </a:r>
          </a:p>
          <a:p>
            <a:pPr>
              <a:defRPr/>
            </a:pPr>
            <a:r>
              <a:rPr lang="en-US">
                <a:solidFill>
                  <a:srgbClr val="0070C0"/>
                </a:solidFill>
                <a:latin typeface="Calibri"/>
                <a:cs typeface="Calibri"/>
              </a:rPr>
              <a:t>Leder ström utan motstånd </a:t>
            </a:r>
            <a:endParaRPr/>
          </a:p>
          <a:p>
            <a:pPr lvl="1">
              <a:defRPr/>
            </a:pPr>
            <a:r>
              <a:rPr lang="en-US">
                <a:solidFill>
                  <a:srgbClr val="0070C0"/>
                </a:solidFill>
                <a:latin typeface="Calibri"/>
                <a:cs typeface="Calibri"/>
              </a:rPr>
              <a:t>NbTi nerkylt till 1.9 K</a:t>
            </a:r>
            <a:endParaRPr/>
          </a:p>
          <a:p>
            <a:pPr>
              <a:defRPr/>
            </a:pPr>
            <a:r>
              <a:rPr lang="en-US">
                <a:solidFill>
                  <a:srgbClr val="0070C0"/>
                </a:solidFill>
                <a:latin typeface="Calibri"/>
                <a:cs typeface="Calibri"/>
              </a:rPr>
              <a:t>Flytande helium används som kylmedel</a:t>
            </a:r>
          </a:p>
          <a:p>
            <a:pPr>
              <a:defRPr/>
            </a:pPr>
            <a:r>
              <a:rPr lang="en-US">
                <a:solidFill>
                  <a:srgbClr val="0070C0"/>
                </a:solidFill>
                <a:latin typeface="Calibri"/>
                <a:cs typeface="Calibri"/>
              </a:rPr>
              <a:t>“Quench” om arbetspunkten hamnar utanför en given yta (i magnetfält B, ström I och temperatur T)</a:t>
            </a:r>
            <a:endParaRPr/>
          </a:p>
          <a:p>
            <a:pPr>
              <a:defRPr/>
            </a:pPr>
            <a:endParaRPr lang="en-US">
              <a:solidFill>
                <a:srgbClr val="0070C0"/>
              </a:solidFill>
              <a:latin typeface="Calibri"/>
              <a:cs typeface="Calibri"/>
            </a:endParaRPr>
          </a:p>
        </p:txBody>
      </p:sp>
      <p:pic>
        <p:nvPicPr>
          <p:cNvPr id="14338" name="Picture 2"/>
          <p:cNvPicPr>
            <a:picLocks noChangeAspect="1" noChangeArrowheads="1"/>
          </p:cNvPicPr>
          <p:nvPr/>
        </p:nvPicPr>
        <p:blipFill>
          <a:blip r:embed="rId2"/>
          <a:stretch/>
        </p:blipFill>
        <p:spPr bwMode="auto">
          <a:xfrm>
            <a:off x="3491880" y="1268760"/>
            <a:ext cx="5184576" cy="5127590"/>
          </a:xfrm>
          <a:prstGeom prst="rect">
            <a:avLst/>
          </a:prstGeom>
          <a:noFill/>
          <a:ln>
            <a:noFill/>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90" name="Shape 490"/>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92" name="Shape 492"/>
          <p:cNvSpPr>
            <a:spLocks noGrp="1"/>
          </p:cNvSpPr>
          <p:nvPr>
            <p:ph type="title"/>
          </p:nvPr>
        </p:nvSpPr>
        <p:spPr bwMode="auto">
          <a:xfrm>
            <a:off x="935037" y="-71441"/>
            <a:ext cx="8208961" cy="698506"/>
          </a:xfrm>
          <a:prstGeom prst="rect">
            <a:avLst/>
          </a:prstGeom>
        </p:spPr>
        <p:txBody>
          <a:bodyPr>
            <a:normAutofit/>
          </a:bodyPr>
          <a:lstStyle>
            <a:lvl1pPr>
              <a:defRPr sz="2600">
                <a:solidFill>
                  <a:srgbClr val="0070C0"/>
                </a:solidFill>
                <a:latin typeface="Comic Sans MS"/>
                <a:ea typeface="Comic Sans MS"/>
                <a:cs typeface="Comic Sans MS"/>
              </a:defRPr>
            </a:lvl1pPr>
          </a:lstStyle>
          <a:p>
            <a:pPr lvl="0">
              <a:defRPr sz="1800">
                <a:solidFill>
                  <a:srgbClr val="000000"/>
                </a:solidFill>
              </a:defRPr>
            </a:pPr>
            <a:r>
              <a:rPr sz="3600">
                <a:solidFill>
                  <a:srgbClr val="0070C0"/>
                </a:solidFill>
                <a:latin typeface="Calibri"/>
                <a:cs typeface="Calibri"/>
              </a:rPr>
              <a:t>Varför Supraledande Teknologi</a:t>
            </a:r>
          </a:p>
        </p:txBody>
      </p:sp>
      <p:sp>
        <p:nvSpPr>
          <p:cNvPr id="493" name="Shape 493"/>
          <p:cNvSpPr>
            <a:spLocks noGrp="1"/>
          </p:cNvSpPr>
          <p:nvPr>
            <p:ph type="body" idx="1"/>
          </p:nvPr>
        </p:nvSpPr>
        <p:spPr bwMode="auto">
          <a:xfrm>
            <a:off x="914400" y="914400"/>
            <a:ext cx="7762056" cy="1794520"/>
          </a:xfrm>
          <a:prstGeom prst="rect">
            <a:avLst/>
          </a:prstGeom>
        </p:spPr>
        <p:txBody>
          <a:bodyPr>
            <a:normAutofit lnSpcReduction="10000"/>
          </a:bodyPr>
          <a:lstStyle/>
          <a:p>
            <a:pPr marL="530351" lvl="0" indent="-530351" algn="l" defTabSz="795527">
              <a:lnSpc>
                <a:spcPct val="72000"/>
              </a:lnSpc>
              <a:spcBef>
                <a:spcPts val="300"/>
              </a:spcBef>
              <a:buFont typeface="Arial"/>
              <a:buChar char="•"/>
              <a:defRPr sz="1800">
                <a:solidFill>
                  <a:srgbClr val="000000"/>
                </a:solidFill>
              </a:defRPr>
            </a:pPr>
            <a:r>
              <a:rPr lang="en-US" sz="1800">
                <a:solidFill>
                  <a:srgbClr val="0070C0"/>
                </a:solidFill>
                <a:latin typeface="Verdana"/>
                <a:ea typeface="Verdana"/>
                <a:cs typeface="Verdana"/>
              </a:rPr>
              <a:t>LHC använder supraledande magneter. </a:t>
            </a:r>
            <a:r>
              <a:rPr sz="1800">
                <a:solidFill>
                  <a:srgbClr val="0070C0"/>
                </a:solidFill>
                <a:latin typeface="Verdana"/>
                <a:ea typeface="Verdana"/>
                <a:cs typeface="Verdana"/>
              </a:rPr>
              <a:t>Varför?</a:t>
            </a:r>
            <a:endParaRPr sz="2000"/>
          </a:p>
          <a:p>
            <a:pPr marL="530351" lvl="0" indent="-530351" algn="l" defTabSz="795527">
              <a:lnSpc>
                <a:spcPct val="72000"/>
              </a:lnSpc>
              <a:spcBef>
                <a:spcPts val="600"/>
              </a:spcBef>
              <a:buFont typeface="Arial"/>
              <a:buChar char="•"/>
              <a:defRPr sz="1800">
                <a:solidFill>
                  <a:srgbClr val="000000"/>
                </a:solidFill>
              </a:defRPr>
            </a:pPr>
            <a:endParaRPr sz="2000">
              <a:solidFill>
                <a:srgbClr val="0070C0"/>
              </a:solidFill>
              <a:latin typeface="Verdana"/>
              <a:ea typeface="Verdana"/>
              <a:cs typeface="Verdana"/>
            </a:endParaRPr>
          </a:p>
          <a:p>
            <a:pPr marL="530351" lvl="0" indent="-530351" algn="l" defTabSz="795527">
              <a:lnSpc>
                <a:spcPct val="72000"/>
              </a:lnSpc>
              <a:spcBef>
                <a:spcPts val="300"/>
              </a:spcBef>
              <a:buFont typeface="Arial"/>
              <a:buChar char="•"/>
              <a:defRPr sz="1800">
                <a:solidFill>
                  <a:srgbClr val="000000"/>
                </a:solidFill>
              </a:defRPr>
            </a:pPr>
            <a:r>
              <a:rPr sz="1800">
                <a:solidFill>
                  <a:srgbClr val="0070C0"/>
                </a:solidFill>
                <a:latin typeface="Verdana"/>
                <a:ea typeface="Verdana"/>
                <a:cs typeface="Verdana"/>
              </a:rPr>
              <a:t>Liten radie, mindre maskin</a:t>
            </a:r>
            <a:r>
              <a:rPr lang="en-US" sz="1800">
                <a:solidFill>
                  <a:srgbClr val="0070C0"/>
                </a:solidFill>
                <a:latin typeface="Verdana"/>
                <a:ea typeface="Verdana"/>
                <a:cs typeface="Verdana"/>
              </a:rPr>
              <a:t>. Kan ej få lika högt B-fält med normalledande magneter.</a:t>
            </a:r>
            <a:r>
              <a:rPr sz="1800">
                <a:solidFill>
                  <a:srgbClr val="0070C0"/>
                </a:solidFill>
                <a:latin typeface="Verdana"/>
                <a:ea typeface="Verdana"/>
                <a:cs typeface="Verdana"/>
              </a:rPr>
              <a:t>. </a:t>
            </a:r>
            <a:endParaRPr sz="2000"/>
          </a:p>
          <a:p>
            <a:pPr marL="530351" lvl="0" indent="-530351" algn="l" defTabSz="795527">
              <a:lnSpc>
                <a:spcPct val="72000"/>
              </a:lnSpc>
              <a:spcBef>
                <a:spcPts val="600"/>
              </a:spcBef>
              <a:buFont typeface="Arial"/>
              <a:buChar char="•"/>
              <a:defRPr sz="1800">
                <a:solidFill>
                  <a:srgbClr val="000000"/>
                </a:solidFill>
              </a:defRPr>
            </a:pPr>
            <a:endParaRPr sz="2000">
              <a:solidFill>
                <a:srgbClr val="0070C0"/>
              </a:solidFill>
              <a:latin typeface="Verdana"/>
              <a:ea typeface="Verdana"/>
              <a:cs typeface="Verdana"/>
            </a:endParaRPr>
          </a:p>
          <a:p>
            <a:pPr marL="530351" lvl="0" indent="-530351" algn="l" defTabSz="795527">
              <a:lnSpc>
                <a:spcPct val="72000"/>
              </a:lnSpc>
              <a:spcBef>
                <a:spcPts val="400"/>
              </a:spcBef>
              <a:buFont typeface="Arial"/>
              <a:buChar char="•"/>
              <a:defRPr sz="1800">
                <a:solidFill>
                  <a:srgbClr val="000000"/>
                </a:solidFill>
              </a:defRPr>
            </a:pPr>
            <a:r>
              <a:rPr lang="en-US" sz="1800">
                <a:solidFill>
                  <a:srgbClr val="0070C0"/>
                </a:solidFill>
                <a:latin typeface="Verdana"/>
                <a:ea typeface="Verdana"/>
                <a:cs typeface="Verdana"/>
              </a:rPr>
              <a:t>Stor e</a:t>
            </a:r>
            <a:r>
              <a:rPr sz="1800">
                <a:solidFill>
                  <a:srgbClr val="0070C0"/>
                </a:solidFill>
                <a:latin typeface="Verdana"/>
                <a:ea typeface="Verdana"/>
                <a:cs typeface="Verdana"/>
              </a:rPr>
              <a:t>nergibesparing, men infrastrukturen mycket mer komplex</a:t>
            </a:r>
            <a:r>
              <a:rPr sz="2400" b="1">
                <a:solidFill>
                  <a:srgbClr val="0070C0"/>
                </a:solidFill>
                <a:latin typeface="Verdana"/>
                <a:ea typeface="Verdana"/>
                <a:cs typeface="Verdana"/>
              </a:rPr>
              <a:t>.</a:t>
            </a:r>
            <a:endParaRPr/>
          </a:p>
        </p:txBody>
      </p:sp>
      <p:sp>
        <p:nvSpPr>
          <p:cNvPr id="495" name="Shape 495"/>
          <p:cNvSpPr/>
          <p:nvPr/>
        </p:nvSpPr>
        <p:spPr bwMode="auto">
          <a:xfrm>
            <a:off x="5010862" y="4213513"/>
            <a:ext cx="1257303" cy="523853"/>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solidFill>
              <a:srgbClr val="0000FF"/>
            </a:solidFill>
            <a:round/>
          </a:ln>
        </p:spPr>
        <p:txBody>
          <a:bodyPr lIns="0" tIns="0" rIns="0" bIns="0" anchor="ctr"/>
          <a:lstStyle/>
          <a:p>
            <a:pPr lvl="0">
              <a:defRPr>
                <a:latin typeface="Calibri"/>
                <a:ea typeface="Calibri"/>
                <a:cs typeface="Calibri"/>
              </a:defRPr>
            </a:pPr>
            <a:endParaRPr/>
          </a:p>
        </p:txBody>
      </p:sp>
      <p:sp>
        <p:nvSpPr>
          <p:cNvPr id="496" name="Shape 496"/>
          <p:cNvSpPr/>
          <p:nvPr/>
        </p:nvSpPr>
        <p:spPr bwMode="auto">
          <a:xfrm>
            <a:off x="5004048" y="4116672"/>
            <a:ext cx="3114521" cy="704852"/>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solidFill>
              <a:srgbClr val="1F497D"/>
            </a:solidFill>
            <a:round/>
          </a:ln>
        </p:spPr>
        <p:txBody>
          <a:bodyPr lIns="0" tIns="0" rIns="0" bIns="0" anchor="ctr"/>
          <a:lstStyle/>
          <a:p>
            <a:pPr lvl="0">
              <a:defRPr>
                <a:latin typeface="Calibri"/>
                <a:ea typeface="Calibri"/>
                <a:cs typeface="Calibri"/>
              </a:defRPr>
            </a:pPr>
            <a:endParaRPr/>
          </a:p>
        </p:txBody>
      </p:sp>
      <p:sp>
        <p:nvSpPr>
          <p:cNvPr id="497" name="Shape 497"/>
          <p:cNvSpPr/>
          <p:nvPr/>
        </p:nvSpPr>
        <p:spPr bwMode="auto">
          <a:xfrm>
            <a:off x="5325214" y="42039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498" name="Shape 498"/>
          <p:cNvSpPr/>
          <p:nvPr/>
        </p:nvSpPr>
        <p:spPr bwMode="auto">
          <a:xfrm>
            <a:off x="5180753" y="425956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499" name="Shape 499"/>
          <p:cNvSpPr/>
          <p:nvPr/>
        </p:nvSpPr>
        <p:spPr bwMode="auto">
          <a:xfrm>
            <a:off x="5017239" y="433417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500" name="Shape 500"/>
          <p:cNvSpPr/>
          <p:nvPr/>
        </p:nvSpPr>
        <p:spPr bwMode="auto">
          <a:xfrm>
            <a:off x="5015653" y="449451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501" name="Shape 501"/>
          <p:cNvSpPr/>
          <p:nvPr/>
        </p:nvSpPr>
        <p:spPr bwMode="auto">
          <a:xfrm>
            <a:off x="5166464" y="460722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502" name="Shape 502"/>
          <p:cNvSpPr/>
          <p:nvPr/>
        </p:nvSpPr>
        <p:spPr bwMode="auto">
          <a:xfrm>
            <a:off x="5355378" y="465326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3" name="Shape 503"/>
          <p:cNvSpPr/>
          <p:nvPr/>
        </p:nvSpPr>
        <p:spPr bwMode="auto">
          <a:xfrm>
            <a:off x="5572864" y="471834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4" name="Shape 504"/>
          <p:cNvSpPr/>
          <p:nvPr/>
        </p:nvSpPr>
        <p:spPr bwMode="auto">
          <a:xfrm>
            <a:off x="5809403" y="475486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5" name="Shape 505"/>
          <p:cNvSpPr/>
          <p:nvPr/>
        </p:nvSpPr>
        <p:spPr bwMode="auto">
          <a:xfrm>
            <a:off x="6036414" y="47627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6" name="Shape 506"/>
          <p:cNvSpPr/>
          <p:nvPr/>
        </p:nvSpPr>
        <p:spPr bwMode="auto">
          <a:xfrm>
            <a:off x="6272953" y="478026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7" name="Shape 507"/>
          <p:cNvSpPr/>
          <p:nvPr/>
        </p:nvSpPr>
        <p:spPr bwMode="auto">
          <a:xfrm>
            <a:off x="6528539" y="477867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8" name="Shape 508"/>
          <p:cNvSpPr/>
          <p:nvPr/>
        </p:nvSpPr>
        <p:spPr bwMode="auto">
          <a:xfrm>
            <a:off x="6746028" y="4758036"/>
            <a:ext cx="88898" cy="98425"/>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09" name="Shape 509"/>
          <p:cNvSpPr/>
          <p:nvPr/>
        </p:nvSpPr>
        <p:spPr bwMode="auto">
          <a:xfrm>
            <a:off x="7811240" y="4223047"/>
            <a:ext cx="88898" cy="88899"/>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0" name="Shape 510"/>
          <p:cNvSpPr/>
          <p:nvPr/>
        </p:nvSpPr>
        <p:spPr bwMode="auto">
          <a:xfrm>
            <a:off x="7200053" y="4745336"/>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1" name="Shape 511"/>
          <p:cNvSpPr/>
          <p:nvPr/>
        </p:nvSpPr>
        <p:spPr bwMode="auto">
          <a:xfrm>
            <a:off x="6960339" y="47627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2" name="Shape 512"/>
          <p:cNvSpPr/>
          <p:nvPr/>
        </p:nvSpPr>
        <p:spPr bwMode="auto">
          <a:xfrm>
            <a:off x="7452464" y="47119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3" name="Shape 513"/>
          <p:cNvSpPr/>
          <p:nvPr/>
        </p:nvSpPr>
        <p:spPr bwMode="auto">
          <a:xfrm>
            <a:off x="7698528" y="4643736"/>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4" name="Shape 514"/>
          <p:cNvSpPr/>
          <p:nvPr/>
        </p:nvSpPr>
        <p:spPr bwMode="auto">
          <a:xfrm>
            <a:off x="7916015" y="4565947"/>
            <a:ext cx="88898" cy="98425"/>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5" name="Shape 515"/>
          <p:cNvSpPr/>
          <p:nvPr/>
        </p:nvSpPr>
        <p:spPr bwMode="auto">
          <a:xfrm>
            <a:off x="7960465" y="4267497"/>
            <a:ext cx="88898" cy="88899"/>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6" name="Shape 516"/>
          <p:cNvSpPr/>
          <p:nvPr/>
        </p:nvSpPr>
        <p:spPr bwMode="auto">
          <a:xfrm>
            <a:off x="8073179" y="4418311"/>
            <a:ext cx="88898" cy="88899"/>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7" name="Shape 517"/>
          <p:cNvSpPr/>
          <p:nvPr/>
        </p:nvSpPr>
        <p:spPr bwMode="auto">
          <a:xfrm>
            <a:off x="5576039" y="41404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8" name="Shape 518"/>
          <p:cNvSpPr/>
          <p:nvPr/>
        </p:nvSpPr>
        <p:spPr bwMode="auto">
          <a:xfrm>
            <a:off x="5831628" y="4110336"/>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19" name="Shape 519"/>
          <p:cNvSpPr/>
          <p:nvPr/>
        </p:nvSpPr>
        <p:spPr bwMode="auto">
          <a:xfrm>
            <a:off x="6049114" y="4089697"/>
            <a:ext cx="88899" cy="98425"/>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0" name="Shape 520"/>
          <p:cNvSpPr/>
          <p:nvPr/>
        </p:nvSpPr>
        <p:spPr bwMode="auto">
          <a:xfrm>
            <a:off x="6541239" y="408652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1" name="Shape 521"/>
          <p:cNvSpPr/>
          <p:nvPr/>
        </p:nvSpPr>
        <p:spPr bwMode="auto">
          <a:xfrm>
            <a:off x="6282478" y="407541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2" name="Shape 522"/>
          <p:cNvSpPr/>
          <p:nvPr/>
        </p:nvSpPr>
        <p:spPr bwMode="auto">
          <a:xfrm>
            <a:off x="6780953" y="4078586"/>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3" name="Shape 523"/>
          <p:cNvSpPr/>
          <p:nvPr/>
        </p:nvSpPr>
        <p:spPr bwMode="auto">
          <a:xfrm>
            <a:off x="7031778" y="4091286"/>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4" name="Shape 524"/>
          <p:cNvSpPr/>
          <p:nvPr/>
        </p:nvSpPr>
        <p:spPr bwMode="auto">
          <a:xfrm>
            <a:off x="7268314" y="41277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5" name="Shape 525"/>
          <p:cNvSpPr/>
          <p:nvPr/>
        </p:nvSpPr>
        <p:spPr bwMode="auto">
          <a:xfrm>
            <a:off x="7562003" y="4173836"/>
            <a:ext cx="88898" cy="98425"/>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497D"/>
          </a:solidFill>
          <a:ln w="12700">
            <a:miter lim="400000"/>
          </a:ln>
        </p:spPr>
        <p:txBody>
          <a:bodyPr lIns="0" tIns="0" rIns="0" bIns="0" anchor="ctr"/>
          <a:lstStyle/>
          <a:p>
            <a:pPr lvl="0">
              <a:defRPr>
                <a:latin typeface="Calibri"/>
                <a:ea typeface="Calibri"/>
                <a:cs typeface="Calibri"/>
              </a:defRPr>
            </a:pPr>
            <a:endParaRPr/>
          </a:p>
        </p:txBody>
      </p:sp>
      <p:sp>
        <p:nvSpPr>
          <p:cNvPr id="526" name="Shape 526"/>
          <p:cNvSpPr/>
          <p:nvPr/>
        </p:nvSpPr>
        <p:spPr bwMode="auto">
          <a:xfrm>
            <a:off x="5576039" y="416907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27" name="Shape 527"/>
          <p:cNvSpPr/>
          <p:nvPr/>
        </p:nvSpPr>
        <p:spPr bwMode="auto">
          <a:xfrm>
            <a:off x="5822103" y="4177011"/>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28" name="Shape 528"/>
          <p:cNvSpPr/>
          <p:nvPr/>
        </p:nvSpPr>
        <p:spPr bwMode="auto">
          <a:xfrm>
            <a:off x="6011014" y="42420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29" name="Shape 529"/>
          <p:cNvSpPr/>
          <p:nvPr/>
        </p:nvSpPr>
        <p:spPr bwMode="auto">
          <a:xfrm>
            <a:off x="6182464" y="434687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30" name="Shape 530"/>
          <p:cNvSpPr/>
          <p:nvPr/>
        </p:nvSpPr>
        <p:spPr bwMode="auto">
          <a:xfrm>
            <a:off x="6030064" y="461357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31" name="Shape 531"/>
          <p:cNvSpPr/>
          <p:nvPr/>
        </p:nvSpPr>
        <p:spPr bwMode="auto">
          <a:xfrm>
            <a:off x="6180878" y="4535786"/>
            <a:ext cx="88898"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32" name="Shape 532"/>
          <p:cNvSpPr/>
          <p:nvPr/>
        </p:nvSpPr>
        <p:spPr bwMode="auto">
          <a:xfrm>
            <a:off x="5801464" y="468024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33" name="Shape 533"/>
          <p:cNvSpPr/>
          <p:nvPr/>
        </p:nvSpPr>
        <p:spPr bwMode="auto">
          <a:xfrm>
            <a:off x="5582389" y="4689772"/>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534" name="Shape 534"/>
          <p:cNvSpPr/>
          <p:nvPr/>
        </p:nvSpPr>
        <p:spPr bwMode="auto">
          <a:xfrm>
            <a:off x="5363314" y="4623097"/>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12700">
            <a:miter lim="400000"/>
          </a:ln>
        </p:spPr>
        <p:txBody>
          <a:bodyPr lIns="0" tIns="0" rIns="0" bIns="0" anchor="ctr"/>
          <a:lstStyle/>
          <a:p>
            <a:pPr lvl="0">
              <a:defRPr>
                <a:latin typeface="Calibri"/>
                <a:ea typeface="Calibri"/>
                <a:cs typeface="Calibri"/>
              </a:defRPr>
            </a:pPr>
            <a:endParaRPr/>
          </a:p>
        </p:txBody>
      </p:sp>
      <p:pic>
        <p:nvPicPr>
          <p:cNvPr id="535" name="image28.jpeg"/>
          <p:cNvPicPr/>
          <p:nvPr/>
        </p:nvPicPr>
        <p:blipFill>
          <a:blip r:embed="rId2"/>
          <a:stretch/>
        </p:blipFill>
        <p:spPr bwMode="auto">
          <a:xfrm>
            <a:off x="236530" y="2822564"/>
            <a:ext cx="3886201" cy="1788481"/>
          </a:xfrm>
          <a:prstGeom prst="rect">
            <a:avLst/>
          </a:prstGeom>
          <a:ln w="12700">
            <a:miter lim="400000"/>
          </a:ln>
        </p:spPr>
      </p:pic>
      <p:pic>
        <p:nvPicPr>
          <p:cNvPr id="536" name="image29.jpeg"/>
          <p:cNvPicPr/>
          <p:nvPr/>
        </p:nvPicPr>
        <p:blipFill>
          <a:blip r:embed="rId3"/>
          <a:stretch/>
        </p:blipFill>
        <p:spPr bwMode="auto">
          <a:xfrm>
            <a:off x="246752" y="4582306"/>
            <a:ext cx="3886201" cy="1755514"/>
          </a:xfrm>
          <a:prstGeom prst="rect">
            <a:avLst/>
          </a:prstGeom>
          <a:ln w="12700">
            <a:miter lim="400000"/>
          </a:ln>
        </p:spPr>
      </p:pic>
      <p:sp>
        <p:nvSpPr>
          <p:cNvPr id="537" name="Shape 537"/>
          <p:cNvSpPr/>
          <p:nvPr/>
        </p:nvSpPr>
        <p:spPr bwMode="auto">
          <a:xfrm>
            <a:off x="4571998" y="5562598"/>
            <a:ext cx="1850114" cy="370837"/>
          </a:xfrm>
          <a:prstGeom prst="rect">
            <a:avLst/>
          </a:prstGeom>
          <a:ln w="12700">
            <a:miter lim="400000"/>
          </a:ln>
        </p:spPr>
        <p:txBody>
          <a:bodyPr wrap="none" lIns="45718" tIns="45718" rIns="45718" bIns="45718">
            <a:spAutoFit/>
          </a:bodyPr>
          <a:lstStyle>
            <a:lvl1pPr>
              <a:defRPr>
                <a:solidFill>
                  <a:srgbClr val="0070C0"/>
                </a:solidFill>
                <a:latin typeface="Verdana"/>
                <a:ea typeface="Verdana"/>
                <a:cs typeface="Verdana"/>
              </a:defRPr>
            </a:lvl1pPr>
          </a:lstStyle>
          <a:p>
            <a:pPr lvl="0">
              <a:defRPr>
                <a:solidFill>
                  <a:srgbClr val="000000"/>
                </a:solidFill>
              </a:defRPr>
            </a:pPr>
            <a:r>
              <a:rPr>
                <a:solidFill>
                  <a:srgbClr val="0070C0"/>
                </a:solidFill>
              </a:rPr>
              <a:t>Kylskåp- XXXL.</a:t>
            </a:r>
            <a:endParaRPr/>
          </a:p>
        </p:txBody>
      </p:sp>
      <p:pic>
        <p:nvPicPr>
          <p:cNvPr id="538"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77" name="Shape 27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79" name="Shape 279"/>
          <p:cNvSpPr>
            <a:spLocks noGrp="1"/>
          </p:cNvSpPr>
          <p:nvPr>
            <p:ph type="title"/>
          </p:nvPr>
        </p:nvSpPr>
        <p:spPr bwMode="auto">
          <a:xfrm>
            <a:off x="935037" y="-71441"/>
            <a:ext cx="7772401" cy="698506"/>
          </a:xfrm>
          <a:prstGeom prst="rect">
            <a:avLst/>
          </a:prstGeom>
        </p:spPr>
        <p:txBody>
          <a:bodyPr/>
          <a:lstStyle>
            <a:lvl1pPr>
              <a:defRPr sz="2400">
                <a:solidFill>
                  <a:srgbClr val="0070C0"/>
                </a:solidFill>
                <a:latin typeface="Verdana"/>
                <a:ea typeface="Verdana"/>
                <a:cs typeface="Verdana"/>
              </a:defRPr>
            </a:lvl1pPr>
          </a:lstStyle>
          <a:p>
            <a:pPr lvl="0">
              <a:defRPr sz="1800">
                <a:solidFill>
                  <a:srgbClr val="000000"/>
                </a:solidFill>
              </a:defRPr>
            </a:pPr>
            <a:r>
              <a:rPr sz="2400">
                <a:solidFill>
                  <a:srgbClr val="0070C0"/>
                </a:solidFill>
              </a:rPr>
              <a:t>Magnettyper - kvadrupolen </a:t>
            </a:r>
            <a:endParaRPr/>
          </a:p>
        </p:txBody>
      </p:sp>
      <p:sp>
        <p:nvSpPr>
          <p:cNvPr id="280" name="Shape 280"/>
          <p:cNvSpPr/>
          <p:nvPr/>
        </p:nvSpPr>
        <p:spPr bwMode="auto">
          <a:xfrm>
            <a:off x="963488" y="836712"/>
            <a:ext cx="8001000" cy="830993"/>
          </a:xfrm>
          <a:prstGeom prst="rect">
            <a:avLst/>
          </a:prstGeom>
          <a:ln w="12700">
            <a:miter lim="400000"/>
          </a:ln>
        </p:spPr>
        <p:txBody>
          <a:bodyPr lIns="45718" tIns="45718" rIns="45718" bIns="45718">
            <a:spAutoFit/>
          </a:bodyPr>
          <a:lstStyle>
            <a:lvl1pPr>
              <a:defRPr sz="1400">
                <a:solidFill>
                  <a:srgbClr val="0070C0"/>
                </a:solidFill>
                <a:latin typeface="Verdana"/>
                <a:ea typeface="Verdana"/>
                <a:cs typeface="Verdana"/>
              </a:defRPr>
            </a:lvl1pPr>
          </a:lstStyle>
          <a:p>
            <a:pPr lvl="0">
              <a:defRPr sz="1800">
                <a:solidFill>
                  <a:srgbClr val="000000"/>
                </a:solidFill>
              </a:defRPr>
            </a:pPr>
            <a:r>
              <a:rPr sz="1600">
                <a:solidFill>
                  <a:srgbClr val="0070C0"/>
                </a:solidFill>
              </a:rPr>
              <a:t>Partiklarna måste fokuseras för stanna kvar i maskinen och för att kunna accelereras.  Linser, i form av kvadrupoler, precis som i  vanliga optiska system används.</a:t>
            </a:r>
            <a:endParaRPr/>
          </a:p>
        </p:txBody>
      </p:sp>
      <p:sp>
        <p:nvSpPr>
          <p:cNvPr id="283" name="Shape 283"/>
          <p:cNvSpPr/>
          <p:nvPr/>
        </p:nvSpPr>
        <p:spPr bwMode="auto">
          <a:xfrm>
            <a:off x="5166832" y="2467954"/>
            <a:ext cx="3584871" cy="2926439"/>
          </a:xfrm>
          <a:prstGeom prst="rect">
            <a:avLst/>
          </a:prstGeom>
          <a:solidFill>
            <a:srgbClr val="FFFFFF"/>
          </a:solidFill>
          <a:ln w="12700">
            <a:miter lim="400000"/>
          </a:ln>
        </p:spPr>
        <p:txBody>
          <a:bodyPr wrap="square" lIns="0" tIns="0" rIns="0" bIns="0">
            <a:spAutoFit/>
          </a:bodyPr>
          <a:lstStyle/>
          <a:p>
            <a:pPr lvl="0" algn="l">
              <a:defRPr/>
            </a:pPr>
            <a:r>
              <a:rPr sz="1600">
                <a:solidFill>
                  <a:srgbClr val="0070C0"/>
                </a:solidFill>
                <a:latin typeface="Calibri"/>
                <a:ea typeface="Verdana"/>
                <a:cs typeface="Calibri"/>
              </a:rPr>
              <a:t>Positiv partikel som rör sig </a:t>
            </a:r>
            <a:r>
              <a:rPr lang="en-US" sz="1600">
                <a:solidFill>
                  <a:srgbClr val="0070C0"/>
                </a:solidFill>
                <a:latin typeface="Calibri"/>
                <a:ea typeface="Verdana"/>
                <a:cs typeface="Calibri"/>
              </a:rPr>
              <a:t>in i planet</a:t>
            </a:r>
            <a:r>
              <a:rPr sz="1600">
                <a:solidFill>
                  <a:srgbClr val="0070C0"/>
                </a:solidFill>
                <a:latin typeface="Calibri"/>
                <a:ea typeface="Verdana"/>
                <a:cs typeface="Calibri"/>
              </a:rPr>
              <a:t>: </a:t>
            </a:r>
            <a:endParaRPr lang="en-US" sz="1600">
              <a:solidFill>
                <a:srgbClr val="0070C0"/>
              </a:solidFill>
              <a:latin typeface="Calibri"/>
              <a:ea typeface="Verdana"/>
              <a:cs typeface="Calibri"/>
            </a:endParaRPr>
          </a:p>
          <a:p>
            <a:pPr lvl="0" algn="l">
              <a:defRPr/>
            </a:pPr>
            <a:endParaRPr lang="en-US" sz="1600">
              <a:solidFill>
                <a:srgbClr val="0070C0"/>
              </a:solidFill>
              <a:latin typeface="Calibri"/>
              <a:ea typeface="Calibri"/>
              <a:cs typeface="Calibri"/>
            </a:endParaRPr>
          </a:p>
          <a:p>
            <a:pPr marL="285750" lvl="0" indent="-285750" algn="l">
              <a:buFont typeface="Arial"/>
              <a:buChar char="•"/>
              <a:defRPr/>
            </a:pPr>
            <a:r>
              <a:rPr lang="en-US" sz="1600">
                <a:solidFill>
                  <a:srgbClr val="0070C0"/>
                </a:solidFill>
                <a:latin typeface="Calibri"/>
                <a:ea typeface="Calibri"/>
                <a:cs typeface="Calibri"/>
              </a:rPr>
              <a:t>Inget magnetfält i origo =&gt; ingen kraft på partiklar som är där de ska vara</a:t>
            </a:r>
          </a:p>
          <a:p>
            <a:pPr marL="285750" lvl="0" indent="-285750" algn="l">
              <a:buFont typeface="Arial"/>
              <a:buChar char="•"/>
              <a:defRPr/>
            </a:pPr>
            <a:endParaRPr lang="en-US" sz="1600">
              <a:solidFill>
                <a:srgbClr val="0070C0"/>
              </a:solidFill>
              <a:latin typeface="Calibri"/>
              <a:ea typeface="Verdana"/>
              <a:cs typeface="Calibri"/>
            </a:endParaRPr>
          </a:p>
          <a:p>
            <a:pPr marL="285750" lvl="0" indent="-285750" algn="l">
              <a:buFont typeface="Arial"/>
              <a:buChar char="•"/>
              <a:defRPr/>
            </a:pPr>
            <a:r>
              <a:rPr lang="en-US" sz="1600">
                <a:solidFill>
                  <a:srgbClr val="0070C0"/>
                </a:solidFill>
                <a:latin typeface="Calibri"/>
                <a:ea typeface="Verdana"/>
                <a:cs typeface="Calibri"/>
              </a:rPr>
              <a:t>Fokuserande i vertikala planet: magnetfältet och kraften proportionella mot avståndet från origo</a:t>
            </a:r>
          </a:p>
          <a:p>
            <a:pPr marL="285750" lvl="0" indent="-285750" algn="l">
              <a:buFont typeface="Arial"/>
              <a:buChar char="•"/>
              <a:defRPr/>
            </a:pPr>
            <a:endParaRPr lang="en-US" sz="1600">
              <a:solidFill>
                <a:srgbClr val="0070C0"/>
              </a:solidFill>
              <a:latin typeface="Calibri"/>
              <a:ea typeface="Verdana"/>
              <a:cs typeface="Calibri"/>
            </a:endParaRPr>
          </a:p>
          <a:p>
            <a:pPr marL="285750" lvl="0" indent="-285750" algn="l">
              <a:buFont typeface="Arial"/>
              <a:buChar char="•"/>
              <a:defRPr/>
            </a:pPr>
            <a:r>
              <a:rPr sz="1600">
                <a:solidFill>
                  <a:srgbClr val="0070C0"/>
                </a:solidFill>
                <a:latin typeface="Calibri"/>
                <a:ea typeface="Verdana"/>
                <a:cs typeface="Calibri"/>
              </a:rPr>
              <a:t>Defokuserande i det horizontella planet</a:t>
            </a:r>
            <a:r>
              <a:rPr lang="en-US" sz="1600">
                <a:solidFill>
                  <a:srgbClr val="0070C0"/>
                </a:solidFill>
                <a:latin typeface="Calibri"/>
                <a:ea typeface="Verdana"/>
                <a:cs typeface="Calibri"/>
              </a:rPr>
              <a:t>: magnetfältet och kraften proportionella mot avståndet från origo</a:t>
            </a:r>
            <a:endParaRPr lang="en-US" sz="1600">
              <a:latin typeface="Calibri"/>
              <a:ea typeface="Verdana"/>
              <a:cs typeface="Calibri"/>
            </a:endParaRPr>
          </a:p>
        </p:txBody>
      </p:sp>
      <p:pic>
        <p:nvPicPr>
          <p:cNvPr id="292" name="image1.jpeg" descr="http://design-guidelines.web.cern.ch/sites/design-guidelines.web.cern.ch/files/u6/CERN-logo.jpg"/>
          <p:cNvPicPr/>
          <p:nvPr/>
        </p:nvPicPr>
        <p:blipFill>
          <a:blip r:embed="rId2"/>
          <a:stretch/>
        </p:blipFill>
        <p:spPr bwMode="auto">
          <a:xfrm>
            <a:off x="152401" y="304800"/>
            <a:ext cx="685799" cy="738553"/>
          </a:xfrm>
          <a:prstGeom prst="rect">
            <a:avLst/>
          </a:prstGeom>
          <a:ln w="12700">
            <a:miter lim="400000"/>
          </a:ln>
        </p:spPr>
      </p:pic>
      <p:pic>
        <p:nvPicPr>
          <p:cNvPr id="17" name="Picture 2"/>
          <p:cNvPicPr>
            <a:picLocks noChangeAspect="1" noChangeArrowheads="1"/>
          </p:cNvPicPr>
          <p:nvPr/>
        </p:nvPicPr>
        <p:blipFill>
          <a:blip r:embed="rId3"/>
          <a:stretch/>
        </p:blipFill>
        <p:spPr bwMode="auto">
          <a:xfrm>
            <a:off x="353707" y="1680524"/>
            <a:ext cx="4669110" cy="4669110"/>
          </a:xfrm>
          <a:prstGeom prst="rect">
            <a:avLst/>
          </a:prstGeom>
          <a:noFill/>
          <a:ln>
            <a:noFill/>
          </a:ln>
          <a:effectLst/>
        </p:spPr>
      </p:pic>
      <p:sp>
        <p:nvSpPr>
          <p:cNvPr id="291" name="Shape 291"/>
          <p:cNvSpPr/>
          <p:nvPr/>
        </p:nvSpPr>
        <p:spPr bwMode="auto">
          <a:xfrm>
            <a:off x="107504" y="6021288"/>
            <a:ext cx="4572000" cy="523237"/>
          </a:xfrm>
          <a:prstGeom prst="rect">
            <a:avLst/>
          </a:prstGeom>
          <a:ln w="12700">
            <a:miter lim="400000"/>
          </a:ln>
        </p:spPr>
        <p:txBody>
          <a:bodyPr lIns="45718" tIns="45718" rIns="45718" bIns="45718">
            <a:spAutoFit/>
          </a:bodyPr>
          <a:lstStyle>
            <a:lvl1pPr>
              <a:defRPr sz="1400">
                <a:solidFill>
                  <a:srgbClr val="0070C0"/>
                </a:solidFill>
                <a:latin typeface="Verdana"/>
                <a:ea typeface="Verdana"/>
                <a:cs typeface="Verdana"/>
              </a:defRPr>
            </a:lvl1pPr>
          </a:lstStyle>
          <a:p>
            <a:pPr lvl="0">
              <a:defRPr sz="1800">
                <a:solidFill>
                  <a:srgbClr val="000000"/>
                </a:solidFill>
              </a:defRPr>
            </a:pPr>
            <a:r>
              <a:rPr sz="1400">
                <a:solidFill>
                  <a:srgbClr val="0070C0"/>
                </a:solidFill>
              </a:rPr>
              <a:t>Partiklar längre bort från magnetcentrum böjs av mer, de korrigeras hårdare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3"/>
                                        </p:tgtEl>
                                        <p:attrNameLst>
                                          <p:attrName>style.visibility</p:attrName>
                                        </p:attrNameLst>
                                      </p:cBhvr>
                                      <p:to>
                                        <p:strVal val="visible"/>
                                      </p:to>
                                    </p:set>
                                    <p:animEffect transition="in" filter="fade">
                                      <p:cBhvr>
                                        <p:cTn id="7" dur="500"/>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43" name="Shape 343"/>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45" name="Shape 345"/>
          <p:cNvSpPr>
            <a:spLocks noGrp="1"/>
          </p:cNvSpPr>
          <p:nvPr>
            <p:ph type="title"/>
          </p:nvPr>
        </p:nvSpPr>
        <p:spPr bwMode="auto">
          <a:xfrm>
            <a:off x="935037" y="138206"/>
            <a:ext cx="7772401" cy="698506"/>
          </a:xfrm>
          <a:prstGeom prst="rect">
            <a:avLst/>
          </a:prstGeom>
        </p:spPr>
        <p:txBody>
          <a:bodyPr>
            <a:no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4000">
                <a:solidFill>
                  <a:srgbClr val="0070C0"/>
                </a:solidFill>
                <a:latin typeface="Calibri"/>
                <a:cs typeface="Calibri"/>
              </a:rPr>
              <a:t>Fokuseringssystemet </a:t>
            </a:r>
            <a:endParaRPr/>
          </a:p>
        </p:txBody>
      </p:sp>
      <p:pic>
        <p:nvPicPr>
          <p:cNvPr id="346" name="image27.png"/>
          <p:cNvPicPr/>
          <p:nvPr/>
        </p:nvPicPr>
        <p:blipFill>
          <a:blip r:embed="rId2"/>
          <a:stretch/>
        </p:blipFill>
        <p:spPr bwMode="auto">
          <a:xfrm>
            <a:off x="1549400" y="990600"/>
            <a:ext cx="6330950" cy="1285875"/>
          </a:xfrm>
          <a:prstGeom prst="rect">
            <a:avLst/>
          </a:prstGeom>
          <a:ln w="12700">
            <a:miter lim="400000"/>
          </a:ln>
        </p:spPr>
      </p:pic>
      <p:sp>
        <p:nvSpPr>
          <p:cNvPr id="347" name="Shape 347"/>
          <p:cNvSpPr/>
          <p:nvPr/>
        </p:nvSpPr>
        <p:spPr bwMode="auto">
          <a:xfrm>
            <a:off x="1371600" y="2362198"/>
            <a:ext cx="7164599" cy="1280520"/>
          </a:xfrm>
          <a:prstGeom prst="rect">
            <a:avLst/>
          </a:prstGeom>
          <a:solidFill>
            <a:srgbClr val="FFFFFF"/>
          </a:solidFill>
          <a:ln w="12700">
            <a:miter lim="400000"/>
          </a:ln>
        </p:spPr>
        <p:txBody>
          <a:bodyPr lIns="0" tIns="0" rIns="0" bIns="0">
            <a:spAutoFit/>
          </a:bodyPr>
          <a:lstStyle/>
          <a:p>
            <a:pPr lvl="0" algn="l">
              <a:defRPr/>
            </a:pPr>
            <a:r>
              <a:rPr sz="1400">
                <a:solidFill>
                  <a:srgbClr val="0070C0"/>
                </a:solidFill>
                <a:latin typeface="Verdana"/>
                <a:ea typeface="Verdana"/>
                <a:cs typeface="Verdana"/>
              </a:rPr>
              <a:t>” Alternate gradient focusing” ger totalt fokuserande effekt (jämför optiska system i kameror t.ex.). Utvecklad av Brookhaven i AGS-maskinen  i slutet av 1950 talet.</a:t>
            </a:r>
            <a:endParaRPr sz="1400">
              <a:solidFill>
                <a:srgbClr val="0070C0"/>
              </a:solidFill>
              <a:latin typeface="Calibri"/>
              <a:ea typeface="Calibri"/>
              <a:cs typeface="Calibri"/>
            </a:endParaRPr>
          </a:p>
          <a:p>
            <a:pPr lvl="0" algn="l">
              <a:defRPr/>
            </a:pPr>
            <a:endParaRPr sz="1400">
              <a:solidFill>
                <a:srgbClr val="0070C0"/>
              </a:solidFill>
              <a:latin typeface="Calibri"/>
              <a:ea typeface="Calibri"/>
              <a:cs typeface="Calibri"/>
            </a:endParaRPr>
          </a:p>
          <a:p>
            <a:pPr lvl="0" algn="l">
              <a:defRPr/>
            </a:pPr>
            <a:r>
              <a:rPr sz="1400">
                <a:solidFill>
                  <a:srgbClr val="0070C0"/>
                </a:solidFill>
                <a:latin typeface="Verdana"/>
                <a:ea typeface="Verdana"/>
                <a:cs typeface="Verdana"/>
              </a:rPr>
              <a:t>Strålen tar mindre plats i vakumröret (amplituderna blir mindre), magnetfältet kan göras homogenare genom att magnetgapet blir mindre.</a:t>
            </a:r>
            <a:endParaRPr/>
          </a:p>
        </p:txBody>
      </p:sp>
      <p:pic>
        <p:nvPicPr>
          <p:cNvPr id="348" name="image28.png"/>
          <p:cNvPicPr/>
          <p:nvPr/>
        </p:nvPicPr>
        <p:blipFill>
          <a:blip r:embed="rId3"/>
          <a:stretch/>
        </p:blipFill>
        <p:spPr bwMode="auto">
          <a:xfrm>
            <a:off x="4432300" y="4391025"/>
            <a:ext cx="4135438" cy="1541463"/>
          </a:xfrm>
          <a:prstGeom prst="rect">
            <a:avLst/>
          </a:prstGeom>
          <a:ln w="12700">
            <a:miter lim="400000"/>
          </a:ln>
        </p:spPr>
      </p:pic>
      <p:sp>
        <p:nvSpPr>
          <p:cNvPr id="349" name="Shape 349"/>
          <p:cNvSpPr/>
          <p:nvPr/>
        </p:nvSpPr>
        <p:spPr bwMode="auto">
          <a:xfrm>
            <a:off x="304800" y="4352923"/>
            <a:ext cx="4460875" cy="647701"/>
          </a:xfrm>
          <a:prstGeom prst="rect">
            <a:avLst/>
          </a:prstGeom>
          <a:solidFill>
            <a:srgbClr val="FFFFFF"/>
          </a:solidFill>
          <a:ln w="12700">
            <a:miter lim="400000"/>
          </a:ln>
        </p:spPr>
        <p:txBody>
          <a:bodyPr lIns="0" tIns="0" rIns="0" bIns="0">
            <a:spAutoFit/>
          </a:bodyPr>
          <a:lstStyle/>
          <a:p>
            <a:pPr lvl="0">
              <a:defRPr/>
            </a:pPr>
            <a:r>
              <a:rPr sz="1400">
                <a:solidFill>
                  <a:srgbClr val="0070C0"/>
                </a:solidFill>
                <a:latin typeface="Verdana"/>
                <a:ea typeface="Verdana"/>
                <a:cs typeface="Verdana"/>
              </a:rPr>
              <a:t>Magnettyperna i linssystemet alterneras mellan fokuserande och defokuserande linser i de olika</a:t>
            </a: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Planen.</a:t>
            </a:r>
            <a:endParaRPr/>
          </a:p>
        </p:txBody>
      </p:sp>
      <p:sp>
        <p:nvSpPr>
          <p:cNvPr id="350" name="Shape 350"/>
          <p:cNvSpPr/>
          <p:nvPr/>
        </p:nvSpPr>
        <p:spPr bwMode="auto">
          <a:xfrm>
            <a:off x="5456237" y="4627562"/>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F</a:t>
            </a:r>
            <a:endParaRPr/>
          </a:p>
        </p:txBody>
      </p:sp>
      <p:sp>
        <p:nvSpPr>
          <p:cNvPr id="351" name="Shape 351"/>
          <p:cNvSpPr/>
          <p:nvPr/>
        </p:nvSpPr>
        <p:spPr bwMode="auto">
          <a:xfrm>
            <a:off x="6950075" y="41306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D</a:t>
            </a:r>
            <a:endParaRPr/>
          </a:p>
        </p:txBody>
      </p:sp>
      <p:sp>
        <p:nvSpPr>
          <p:cNvPr id="352" name="Shape 352"/>
          <p:cNvSpPr/>
          <p:nvPr/>
        </p:nvSpPr>
        <p:spPr bwMode="auto">
          <a:xfrm>
            <a:off x="6132512" y="4351337"/>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53" name="Shape 353"/>
          <p:cNvSpPr/>
          <p:nvPr/>
        </p:nvSpPr>
        <p:spPr bwMode="auto">
          <a:xfrm>
            <a:off x="7689850" y="4127498"/>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54" name="Shape 354"/>
          <p:cNvSpPr/>
          <p:nvPr/>
        </p:nvSpPr>
        <p:spPr bwMode="auto">
          <a:xfrm>
            <a:off x="4768850" y="49942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pic>
        <p:nvPicPr>
          <p:cNvPr id="355"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Partiklars rörelse i kvadrupolmagneter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25</a:t>
            </a:fld>
            <a:endParaRPr lang="en-US"/>
          </a:p>
        </p:txBody>
      </p:sp>
      <p:pic>
        <p:nvPicPr>
          <p:cNvPr id="15362" name="Picture 2"/>
          <p:cNvPicPr>
            <a:picLocks noChangeAspect="1" noChangeArrowheads="1"/>
          </p:cNvPicPr>
          <p:nvPr/>
        </p:nvPicPr>
        <p:blipFill>
          <a:blip r:embed="rId2"/>
          <a:stretch/>
        </p:blipFill>
        <p:spPr bwMode="auto">
          <a:xfrm>
            <a:off x="3799451" y="1484784"/>
            <a:ext cx="5144872" cy="4538489"/>
          </a:xfrm>
          <a:prstGeom prst="rect">
            <a:avLst/>
          </a:prstGeom>
          <a:noFill/>
          <a:ln>
            <a:noFill/>
          </a:ln>
          <a:effectLst/>
        </p:spPr>
      </p:pic>
      <mc:AlternateContent xmlns:mc="http://schemas.openxmlformats.org/markup-compatibility/2006" xmlns:a14="http://schemas.microsoft.com/office/drawing/2010/main">
        <mc:Choice Requires="a14">
          <p:sp>
            <p:nvSpPr>
              <p:cNvPr id="5" name="Shape 283"/>
              <p:cNvSpPr/>
              <p:nvPr/>
            </p:nvSpPr>
            <p:spPr bwMode="auto">
              <a:xfrm>
                <a:off x="126272" y="1484784"/>
                <a:ext cx="3582711" cy="4305091"/>
              </a:xfrm>
              <a:prstGeom prst="rect">
                <a:avLst/>
              </a:prstGeom>
              <a:solidFill>
                <a:srgbClr val="FFFFFF"/>
              </a:solidFill>
              <a:ln w="12700">
                <a:miter lim="400000"/>
              </a:ln>
            </p:spPr>
            <p:txBody>
              <a:bodyPr wrap="square" lIns="0" tIns="0" rIns="0" bIns="0">
                <a:spAutoFit/>
              </a:bodyPr>
              <a:lstStyle/>
              <a:p>
                <a:pPr lvl="0" algn="ctr">
                  <a:defRPr/>
                </a:pPr>
                <a:r>
                  <a:rPr lang="en-US" sz="1600">
                    <a:solidFill>
                      <a:srgbClr val="0070C0"/>
                    </a:solidFill>
                    <a:latin typeface="Calibri"/>
                    <a:ea typeface="Verdana"/>
                    <a:cs typeface="Calibri"/>
                  </a:rPr>
                  <a:t>Kraften är proportionell mot avståndet från origo: Jämför massa som hänger i en fjäder</a:t>
                </a:r>
              </a:p>
              <a:p>
                <a:pPr lvl="0" algn="ctr">
                  <a:defRPr/>
                </a:pPr>
                <a:endParaRPr lang="en-US" sz="1600">
                  <a:solidFill>
                    <a:srgbClr val="0070C0"/>
                  </a:solidFill>
                  <a:latin typeface="Calibri"/>
                  <a:ea typeface="Verdana"/>
                  <a:cs typeface="Calibri"/>
                </a:endParaRPr>
              </a:p>
              <a:p>
                <a:pPr algn="ctr">
                  <a:defRPr/>
                </a:pPr>
                <a14:m>
                  <m:oMathPara xmlns:m="http://schemas.openxmlformats.org/officeDocument/2006/math">
                    <m:oMathParaPr>
                      <m:jc m:val="center"/>
                    </m:oMathParaPr>
                    <m:oMath xmlns:m="http://schemas.openxmlformats.org/officeDocument/2006/math">
                      <m:sSup>
                        <m:sSupPr>
                          <m:ctrlPr>
                            <a:rPr lang="en-US" sz="1600" b="0" i="1">
                              <a:solidFill>
                                <a:schemeClr val="tx1"/>
                              </a:solidFill>
                              <a:latin typeface="Cambria Math" panose="02040503050406030204" pitchFamily="18" charset="0"/>
                              <a:ea typeface="Cambria Math"/>
                              <a:cs typeface="Calibri"/>
                            </a:rPr>
                          </m:ctrlPr>
                        </m:sSupPr>
                        <m:e>
                          <m:r>
                            <m:rPr>
                              <m:sty m:val="p"/>
                            </m:rPr>
                            <a:rPr lang="en-US" sz="1600">
                              <a:solidFill>
                                <a:schemeClr val="tx1"/>
                              </a:solidFill>
                              <a:latin typeface="Cambria Math"/>
                              <a:cs typeface="Calibri"/>
                            </a:rPr>
                            <m:t>X</m:t>
                          </m:r>
                        </m:e>
                        <m:sup>
                          <m:r>
                            <a:rPr lang="en-US" sz="1600" b="0" i="0">
                              <a:solidFill>
                                <a:schemeClr val="tx1"/>
                              </a:solidFill>
                              <a:latin typeface="Cambria Math"/>
                              <a:cs typeface="Calibri"/>
                            </a:rPr>
                            <m:t>′′</m:t>
                          </m:r>
                        </m:sup>
                      </m:sSup>
                      <m:r>
                        <a:rPr lang="en-US" sz="1600" b="0" i="0">
                          <a:solidFill>
                            <a:schemeClr val="tx1"/>
                          </a:solidFill>
                          <a:latin typeface="Cambria Math"/>
                          <a:cs typeface="Calibri"/>
                        </a:rPr>
                        <m:t>(</m:t>
                      </m:r>
                      <m:r>
                        <m:rPr>
                          <m:sty m:val="p"/>
                        </m:rPr>
                        <a:rPr lang="en-US" sz="1600" b="0" i="0">
                          <a:solidFill>
                            <a:schemeClr val="tx1"/>
                          </a:solidFill>
                          <a:latin typeface="Cambria Math"/>
                          <a:cs typeface="Calibri"/>
                        </a:rPr>
                        <m:t>s</m:t>
                      </m:r>
                      <m:r>
                        <a:rPr lang="en-US" sz="1600" b="0" i="0">
                          <a:solidFill>
                            <a:schemeClr val="tx1"/>
                          </a:solidFill>
                          <a:latin typeface="Cambria Math"/>
                          <a:cs typeface="Calibri"/>
                        </a:rPr>
                        <m:t>)</m:t>
                      </m:r>
                      <m:r>
                        <a:rPr lang="en-US" sz="1600" i="1">
                          <a:solidFill>
                            <a:schemeClr val="tx1"/>
                          </a:solidFill>
                          <a:latin typeface="Cambria Math"/>
                          <a:cs typeface="Calibri"/>
                        </a:rPr>
                        <m:t>=</m:t>
                      </m:r>
                      <m:r>
                        <a:rPr lang="en-US" sz="1600" b="0" i="1">
                          <a:solidFill>
                            <a:schemeClr val="tx1"/>
                          </a:solidFill>
                          <a:latin typeface="Cambria Math"/>
                          <a:cs typeface="Calibri"/>
                        </a:rPr>
                        <m:t>−</m:t>
                      </m:r>
                      <m:r>
                        <a:rPr lang="en-US" sz="1600" b="0" i="1">
                          <a:solidFill>
                            <a:schemeClr val="tx1"/>
                          </a:solidFill>
                          <a:latin typeface="Cambria Math"/>
                          <a:cs typeface="Calibri"/>
                        </a:rPr>
                        <m:t>𝐾</m:t>
                      </m:r>
                      <m:r>
                        <a:rPr lang="en-US" sz="1600" b="0" i="1">
                          <a:solidFill>
                            <a:schemeClr val="tx1"/>
                          </a:solidFill>
                          <a:latin typeface="Cambria Math"/>
                          <a:cs typeface="Calibri"/>
                        </a:rPr>
                        <m:t> </m:t>
                      </m:r>
                      <m:r>
                        <a:rPr lang="en-US" sz="1600" b="0" i="1">
                          <a:solidFill>
                            <a:schemeClr val="tx1"/>
                          </a:solidFill>
                          <a:latin typeface="Cambria Math"/>
                          <a:cs typeface="Calibri"/>
                        </a:rPr>
                        <m:t>𝑋</m:t>
                      </m:r>
                      <m:r>
                        <a:rPr lang="en-US" sz="1600" b="0" i="1">
                          <a:solidFill>
                            <a:schemeClr val="tx1"/>
                          </a:solidFill>
                          <a:latin typeface="Cambria Math"/>
                          <a:cs typeface="Calibri"/>
                        </a:rPr>
                        <m:t>(</m:t>
                      </m:r>
                      <m:r>
                        <a:rPr lang="en-US" sz="1600" b="0" i="1">
                          <a:solidFill>
                            <a:schemeClr val="tx1"/>
                          </a:solidFill>
                          <a:latin typeface="Cambria Math"/>
                          <a:cs typeface="Calibri"/>
                        </a:rPr>
                        <m:t>𝑠</m:t>
                      </m:r>
                      <m:r>
                        <a:rPr lang="en-US" sz="1600" b="0" i="1">
                          <a:solidFill>
                            <a:schemeClr val="tx1"/>
                          </a:solidFill>
                          <a:latin typeface="Cambria Math"/>
                          <a:cs typeface="Calibri"/>
                        </a:rPr>
                        <m:t>)</m:t>
                      </m:r>
                    </m:oMath>
                  </m:oMathPara>
                </a14:m>
                <a:endParaRPr lang="en-US" sz="1600">
                  <a:solidFill>
                    <a:schemeClr val="tx1"/>
                  </a:solidFill>
                  <a:latin typeface="Calibri"/>
                  <a:cs typeface="Calibri"/>
                </a:endParaRPr>
              </a:p>
              <a:p>
                <a:pPr lvl="0" algn="ctr">
                  <a:defRPr/>
                </a:pPr>
                <a14:m>
                  <m:oMathPara xmlns:m="http://schemas.openxmlformats.org/officeDocument/2006/math">
                    <m:oMathParaPr>
                      <m:jc m:val="center"/>
                    </m:oMathParaPr>
                    <m:oMath xmlns:m="http://schemas.openxmlformats.org/officeDocument/2006/math">
                      <m:r>
                        <m:rPr>
                          <m:sty m:val="p"/>
                        </m:rPr>
                        <a:rPr lang="en-US" sz="1600" b="0" i="0">
                          <a:solidFill>
                            <a:schemeClr val="tx1"/>
                          </a:solidFill>
                          <a:latin typeface="Cambria Math"/>
                          <a:cs typeface="Calibri"/>
                        </a:rPr>
                        <m:t>X</m:t>
                      </m:r>
                      <m:d>
                        <m:dPr>
                          <m:ctrlPr>
                            <a:rPr lang="en-US" sz="1600" b="0" i="1">
                              <a:solidFill>
                                <a:schemeClr val="tx1"/>
                              </a:solidFill>
                              <a:latin typeface="Cambria Math" panose="02040503050406030204" pitchFamily="18" charset="0"/>
                              <a:ea typeface="Cambria Math"/>
                              <a:cs typeface="Calibri"/>
                            </a:rPr>
                          </m:ctrlPr>
                        </m:dPr>
                        <m:e>
                          <m:r>
                            <m:rPr>
                              <m:sty m:val="p"/>
                            </m:rPr>
                            <a:rPr lang="en-US" sz="1600" b="0" i="0">
                              <a:solidFill>
                                <a:schemeClr val="tx1"/>
                              </a:solidFill>
                              <a:latin typeface="Cambria Math"/>
                              <a:cs typeface="Calibri"/>
                            </a:rPr>
                            <m:t>s</m:t>
                          </m:r>
                        </m:e>
                      </m:d>
                      <m:r>
                        <a:rPr lang="en-US" sz="1600" b="0" i="1">
                          <a:solidFill>
                            <a:schemeClr val="tx1"/>
                          </a:solidFill>
                          <a:latin typeface="Cambria Math"/>
                          <a:cs typeface="Calibri"/>
                        </a:rPr>
                        <m:t>=</m:t>
                      </m:r>
                      <m:r>
                        <a:rPr lang="en-US" sz="1600" b="0" i="1">
                          <a:solidFill>
                            <a:schemeClr val="tx1"/>
                          </a:solidFill>
                          <a:latin typeface="Cambria Math"/>
                          <a:cs typeface="Calibri"/>
                        </a:rPr>
                        <m:t>𝐴</m:t>
                      </m:r>
                      <m:r>
                        <a:rPr lang="en-US" sz="1600" b="0" i="1">
                          <a:solidFill>
                            <a:schemeClr val="tx1"/>
                          </a:solidFill>
                          <a:latin typeface="Cambria Math"/>
                          <a:cs typeface="Calibri"/>
                        </a:rPr>
                        <m:t> </m:t>
                      </m:r>
                      <m:r>
                        <m:rPr>
                          <m:sty m:val="p"/>
                        </m:rPr>
                        <a:rPr lang="en-US" sz="1600" b="0" i="0">
                          <a:solidFill>
                            <a:schemeClr val="tx1"/>
                          </a:solidFill>
                          <a:latin typeface="Cambria Math"/>
                          <a:cs typeface="Calibri"/>
                        </a:rPr>
                        <m:t>cos</m:t>
                      </m:r>
                      <m:r>
                        <a:rPr lang="en-US" sz="1600" b="0" i="1">
                          <a:solidFill>
                            <a:schemeClr val="tx1"/>
                          </a:solidFill>
                          <a:latin typeface="Cambria Math"/>
                          <a:cs typeface="Calibri"/>
                        </a:rPr>
                        <m:t>⁡(</m:t>
                      </m:r>
                      <m:rad>
                        <m:radPr>
                          <m:degHide m:val="on"/>
                          <m:ctrlPr>
                            <a:rPr lang="en-US" sz="1600" i="1">
                              <a:solidFill>
                                <a:schemeClr val="tx1"/>
                              </a:solidFill>
                              <a:latin typeface="Cambria Math" panose="02040503050406030204" pitchFamily="18" charset="0"/>
                              <a:ea typeface="Cambria Math"/>
                              <a:cs typeface="Calibri"/>
                            </a:rPr>
                          </m:ctrlPr>
                        </m:radPr>
                        <m:deg/>
                        <m:e>
                          <m:r>
                            <a:rPr lang="en-US" sz="1600" b="0" i="1">
                              <a:solidFill>
                                <a:schemeClr val="tx1"/>
                              </a:solidFill>
                              <a:latin typeface="Cambria Math"/>
                              <a:cs typeface="Calibri"/>
                            </a:rPr>
                            <m:t>𝐾</m:t>
                          </m:r>
                        </m:e>
                      </m:rad>
                      <m:r>
                        <a:rPr lang="en-US" sz="1600" b="0" i="1">
                          <a:solidFill>
                            <a:schemeClr val="tx1"/>
                          </a:solidFill>
                          <a:latin typeface="Cambria Math"/>
                          <a:cs typeface="Calibri"/>
                        </a:rPr>
                        <m:t> </m:t>
                      </m:r>
                      <m:r>
                        <a:rPr lang="en-US" sz="1600" b="0" i="1">
                          <a:solidFill>
                            <a:schemeClr val="tx1"/>
                          </a:solidFill>
                          <a:latin typeface="Cambria Math"/>
                          <a:cs typeface="Calibri"/>
                        </a:rPr>
                        <m:t>𝑠</m:t>
                      </m:r>
                      <m:r>
                        <a:rPr lang="en-US" sz="1600" b="0" i="1">
                          <a:solidFill>
                            <a:schemeClr val="tx1"/>
                          </a:solidFill>
                          <a:latin typeface="Cambria Math"/>
                          <a:cs typeface="Calibri"/>
                        </a:rPr>
                        <m:t>+</m:t>
                      </m:r>
                      <m:r>
                        <m:rPr>
                          <m:sty m:val="p"/>
                        </m:rPr>
                        <a:rPr lang="el-GR" sz="1600" b="0" i="1">
                          <a:solidFill>
                            <a:schemeClr val="tx1"/>
                          </a:solidFill>
                          <a:latin typeface="Cambria Math"/>
                          <a:cs typeface="Calibri"/>
                        </a:rPr>
                        <m:t>φ</m:t>
                      </m:r>
                      <m:r>
                        <a:rPr lang="en-US" sz="1600" b="0" i="1">
                          <a:solidFill>
                            <a:schemeClr val="tx1"/>
                          </a:solidFill>
                          <a:latin typeface="Cambria Math"/>
                          <a:cs typeface="Calibri"/>
                        </a:rPr>
                        <m:t>)</m:t>
                      </m:r>
                    </m:oMath>
                  </m:oMathPara>
                </a14:m>
                <a:endParaRPr lang="en-US" sz="1600">
                  <a:solidFill>
                    <a:schemeClr val="tx1"/>
                  </a:solidFill>
                  <a:latin typeface="Calibri"/>
                  <a:ea typeface="Verdana"/>
                  <a:cs typeface="Calibri"/>
                </a:endParaRPr>
              </a:p>
              <a:p>
                <a:pPr lvl="0" algn="ctr">
                  <a:defRPr/>
                </a:pPr>
                <a:endParaRPr lang="en-US" sz="1600">
                  <a:solidFill>
                    <a:srgbClr val="0070C0"/>
                  </a:solidFill>
                  <a:latin typeface="Calibri"/>
                  <a:ea typeface="Verdana"/>
                  <a:cs typeface="Calibri"/>
                </a:endParaRPr>
              </a:p>
              <a:p>
                <a:pPr lvl="0" algn="ctr">
                  <a:defRPr/>
                </a:pPr>
                <a:r>
                  <a:rPr lang="en-US" sz="1600">
                    <a:solidFill>
                      <a:srgbClr val="0070C0"/>
                    </a:solidFill>
                    <a:latin typeface="Calibri"/>
                    <a:ea typeface="Verdana"/>
                    <a:cs typeface="Calibri"/>
                  </a:rPr>
                  <a:t>I det plan där partiklar fokuseras: Sinus-formad svängning runt den centrala banan</a:t>
                </a:r>
              </a:p>
              <a:p>
                <a:pPr lvl="0" algn="ctr">
                  <a:defRPr/>
                </a:pPr>
                <a:endParaRPr lang="en-US" sz="1600">
                  <a:solidFill>
                    <a:srgbClr val="0070C0"/>
                  </a:solidFill>
                  <a:latin typeface="Calibri"/>
                  <a:ea typeface="Verdana"/>
                  <a:cs typeface="Calibri"/>
                </a:endParaRPr>
              </a:p>
              <a:p>
                <a:pPr lvl="0" algn="ctr">
                  <a:defRPr/>
                </a:pPr>
                <a:r>
                  <a:rPr lang="en-US" sz="1600">
                    <a:solidFill>
                      <a:srgbClr val="0070C0"/>
                    </a:solidFill>
                    <a:latin typeface="Calibri"/>
                    <a:ea typeface="Verdana"/>
                    <a:cs typeface="Calibri"/>
                  </a:rPr>
                  <a:t>I det plan där partiklarna defokuseras: byt tecken på K:</a:t>
                </a:r>
                <a:endParaRPr sz="1600"/>
              </a:p>
              <a:p>
                <a:pPr lvl="0" algn="ctr">
                  <a:defRPr/>
                </a:pPr>
                <a:endParaRPr lang="en-US" sz="1600">
                  <a:solidFill>
                    <a:srgbClr val="0070C0"/>
                  </a:solidFill>
                  <a:latin typeface="Calibri"/>
                  <a:ea typeface="Verdana"/>
                  <a:cs typeface="Calibri"/>
                </a:endParaRPr>
              </a:p>
              <a:p>
                <a:pPr algn="ctr">
                  <a:defRPr/>
                </a:pPr>
                <a14:m>
                  <m:oMathPara xmlns:m="http://schemas.openxmlformats.org/officeDocument/2006/math">
                    <m:oMathParaPr>
                      <m:jc m:val="center"/>
                    </m:oMathParaPr>
                    <m:oMath xmlns:m="http://schemas.openxmlformats.org/officeDocument/2006/math">
                      <m:sSup>
                        <m:sSupPr>
                          <m:ctrlPr>
                            <a:rPr lang="en-US" sz="1600" i="1">
                              <a:solidFill>
                                <a:schemeClr val="tx1"/>
                              </a:solidFill>
                              <a:latin typeface="Cambria Math" panose="02040503050406030204" pitchFamily="18" charset="0"/>
                              <a:ea typeface="Cambria Math"/>
                              <a:cs typeface="Calibri"/>
                            </a:rPr>
                          </m:ctrlPr>
                        </m:sSupPr>
                        <m:e>
                          <m:r>
                            <m:rPr>
                              <m:sty m:val="p"/>
                            </m:rPr>
                            <a:rPr lang="en-US" sz="1600">
                              <a:solidFill>
                                <a:schemeClr val="tx1"/>
                              </a:solidFill>
                              <a:latin typeface="Cambria Math"/>
                              <a:cs typeface="Calibri"/>
                            </a:rPr>
                            <m:t>X</m:t>
                          </m:r>
                        </m:e>
                        <m:sup>
                          <m:r>
                            <a:rPr lang="en-US" sz="1600">
                              <a:solidFill>
                                <a:schemeClr val="tx1"/>
                              </a:solidFill>
                              <a:latin typeface="Cambria Math"/>
                              <a:cs typeface="Calibri"/>
                            </a:rPr>
                            <m:t>′′</m:t>
                          </m:r>
                        </m:sup>
                      </m:sSup>
                      <m:r>
                        <a:rPr lang="en-US" sz="1600">
                          <a:solidFill>
                            <a:schemeClr val="tx1"/>
                          </a:solidFill>
                          <a:latin typeface="Cambria Math"/>
                          <a:cs typeface="Calibri"/>
                        </a:rPr>
                        <m:t>(</m:t>
                      </m:r>
                      <m:r>
                        <m:rPr>
                          <m:sty m:val="p"/>
                        </m:rPr>
                        <a:rPr lang="en-US" sz="1600">
                          <a:solidFill>
                            <a:schemeClr val="tx1"/>
                          </a:solidFill>
                          <a:latin typeface="Cambria Math"/>
                          <a:cs typeface="Calibri"/>
                        </a:rPr>
                        <m:t>s</m:t>
                      </m:r>
                      <m:r>
                        <a:rPr lang="en-US" sz="1600">
                          <a:solidFill>
                            <a:schemeClr val="tx1"/>
                          </a:solidFill>
                          <a:latin typeface="Cambria Math"/>
                          <a:cs typeface="Calibri"/>
                        </a:rPr>
                        <m:t>)</m:t>
                      </m:r>
                      <m:r>
                        <a:rPr lang="en-US" sz="1600" i="1">
                          <a:solidFill>
                            <a:schemeClr val="tx1"/>
                          </a:solidFill>
                          <a:latin typeface="Cambria Math"/>
                          <a:cs typeface="Calibri"/>
                        </a:rPr>
                        <m:t>=</m:t>
                      </m:r>
                      <m:r>
                        <a:rPr lang="en-US" sz="1600" i="1">
                          <a:solidFill>
                            <a:schemeClr val="tx1"/>
                          </a:solidFill>
                          <a:latin typeface="Cambria Math"/>
                          <a:cs typeface="Calibri"/>
                        </a:rPr>
                        <m:t>𝐾</m:t>
                      </m:r>
                      <m:r>
                        <a:rPr lang="en-US" sz="1600" i="1">
                          <a:solidFill>
                            <a:schemeClr val="tx1"/>
                          </a:solidFill>
                          <a:latin typeface="Cambria Math"/>
                          <a:cs typeface="Calibri"/>
                        </a:rPr>
                        <m:t> </m:t>
                      </m:r>
                      <m:r>
                        <a:rPr lang="en-US" sz="1600" i="1">
                          <a:solidFill>
                            <a:schemeClr val="tx1"/>
                          </a:solidFill>
                          <a:latin typeface="Cambria Math"/>
                          <a:cs typeface="Calibri"/>
                        </a:rPr>
                        <m:t>𝑋</m:t>
                      </m:r>
                      <m:r>
                        <a:rPr lang="en-US" sz="1600" i="1">
                          <a:solidFill>
                            <a:schemeClr val="tx1"/>
                          </a:solidFill>
                          <a:latin typeface="Cambria Math"/>
                          <a:cs typeface="Calibri"/>
                        </a:rPr>
                        <m:t>(</m:t>
                      </m:r>
                      <m:r>
                        <a:rPr lang="en-US" sz="1600" i="1">
                          <a:solidFill>
                            <a:schemeClr val="tx1"/>
                          </a:solidFill>
                          <a:latin typeface="Cambria Math"/>
                          <a:cs typeface="Calibri"/>
                        </a:rPr>
                        <m:t>𝑠</m:t>
                      </m:r>
                      <m:r>
                        <a:rPr lang="en-US" sz="1600" i="1">
                          <a:solidFill>
                            <a:schemeClr val="tx1"/>
                          </a:solidFill>
                          <a:latin typeface="Cambria Math"/>
                          <a:cs typeface="Calibri"/>
                        </a:rPr>
                        <m:t>)</m:t>
                      </m:r>
                    </m:oMath>
                  </m:oMathPara>
                </a14:m>
                <a:endParaRPr lang="en-US" sz="1600">
                  <a:solidFill>
                    <a:schemeClr val="tx1"/>
                  </a:solidFill>
                  <a:latin typeface="Calibri"/>
                  <a:cs typeface="Calibri"/>
                </a:endParaRPr>
              </a:p>
              <a:p>
                <a:pPr lvl="0" algn="ctr">
                  <a:defRPr/>
                </a:pPr>
                <a14:m>
                  <m:oMathPara xmlns:m="http://schemas.openxmlformats.org/officeDocument/2006/math">
                    <m:oMathParaPr>
                      <m:jc m:val="center"/>
                    </m:oMathParaPr>
                    <m:oMath xmlns:m="http://schemas.openxmlformats.org/officeDocument/2006/math">
                      <m:r>
                        <m:rPr>
                          <m:sty m:val="p"/>
                        </m:rPr>
                        <a:rPr lang="en-US" sz="1600">
                          <a:solidFill>
                            <a:schemeClr val="tx1"/>
                          </a:solidFill>
                          <a:latin typeface="Cambria Math"/>
                          <a:cs typeface="Calibri"/>
                        </a:rPr>
                        <m:t>X</m:t>
                      </m:r>
                      <m:d>
                        <m:dPr>
                          <m:ctrlPr>
                            <a:rPr lang="en-US" sz="1600" i="1">
                              <a:solidFill>
                                <a:schemeClr val="tx1"/>
                              </a:solidFill>
                              <a:latin typeface="Cambria Math" panose="02040503050406030204" pitchFamily="18" charset="0"/>
                              <a:ea typeface="Cambria Math"/>
                              <a:cs typeface="Calibri"/>
                            </a:rPr>
                          </m:ctrlPr>
                        </m:dPr>
                        <m:e>
                          <m:r>
                            <m:rPr>
                              <m:sty m:val="p"/>
                            </m:rPr>
                            <a:rPr lang="en-US" sz="1600">
                              <a:solidFill>
                                <a:schemeClr val="tx1"/>
                              </a:solidFill>
                              <a:latin typeface="Cambria Math"/>
                              <a:cs typeface="Calibri"/>
                            </a:rPr>
                            <m:t>s</m:t>
                          </m:r>
                        </m:e>
                      </m:d>
                      <m:r>
                        <a:rPr lang="en-US" sz="1600" i="1">
                          <a:solidFill>
                            <a:schemeClr val="tx1"/>
                          </a:solidFill>
                          <a:latin typeface="Cambria Math"/>
                          <a:cs typeface="Calibri"/>
                        </a:rPr>
                        <m:t>=</m:t>
                      </m:r>
                      <m:r>
                        <a:rPr lang="en-US" sz="1600" i="1">
                          <a:solidFill>
                            <a:schemeClr val="tx1"/>
                          </a:solidFill>
                          <a:latin typeface="Cambria Math"/>
                          <a:cs typeface="Calibri"/>
                        </a:rPr>
                        <m:t>𝐴</m:t>
                      </m:r>
                      <m:r>
                        <a:rPr lang="en-US" sz="1600" i="1">
                          <a:solidFill>
                            <a:schemeClr val="tx1"/>
                          </a:solidFill>
                          <a:latin typeface="Cambria Math"/>
                          <a:cs typeface="Calibri"/>
                        </a:rPr>
                        <m:t> </m:t>
                      </m:r>
                      <m:sSup>
                        <m:sSupPr>
                          <m:ctrlPr>
                            <a:rPr lang="en-US" sz="1600" b="0" i="1">
                              <a:solidFill>
                                <a:schemeClr val="tx1"/>
                              </a:solidFill>
                              <a:latin typeface="Cambria Math" panose="02040503050406030204" pitchFamily="18" charset="0"/>
                              <a:ea typeface="Cambria Math"/>
                              <a:cs typeface="Calibri"/>
                            </a:rPr>
                          </m:ctrlPr>
                        </m:sSupPr>
                        <m:e>
                          <m:r>
                            <a:rPr lang="en-US" sz="1600" b="0" i="1">
                              <a:solidFill>
                                <a:schemeClr val="tx1"/>
                              </a:solidFill>
                              <a:latin typeface="Cambria Math"/>
                              <a:cs typeface="Calibri"/>
                            </a:rPr>
                            <m:t>𝑒</m:t>
                          </m:r>
                        </m:e>
                        <m:sup>
                          <m:r>
                            <a:rPr lang="en-US" sz="1600" i="1">
                              <a:solidFill>
                                <a:schemeClr val="tx1"/>
                              </a:solidFill>
                              <a:latin typeface="Cambria Math"/>
                              <a:cs typeface="Calibri"/>
                            </a:rPr>
                            <m:t>⁡</m:t>
                          </m:r>
                          <m:rad>
                            <m:radPr>
                              <m:degHide m:val="on"/>
                              <m:ctrlPr>
                                <a:rPr lang="en-US" sz="1600" i="1">
                                  <a:solidFill>
                                    <a:schemeClr val="tx1"/>
                                  </a:solidFill>
                                  <a:latin typeface="Cambria Math" panose="02040503050406030204" pitchFamily="18" charset="0"/>
                                  <a:ea typeface="Cambria Math"/>
                                  <a:cs typeface="Calibri"/>
                                </a:rPr>
                              </m:ctrlPr>
                            </m:radPr>
                            <m:deg/>
                            <m:e>
                              <m:r>
                                <a:rPr lang="en-US" sz="1600" i="1">
                                  <a:solidFill>
                                    <a:schemeClr val="tx1"/>
                                  </a:solidFill>
                                  <a:latin typeface="Cambria Math"/>
                                  <a:cs typeface="Calibri"/>
                                </a:rPr>
                                <m:t>𝐾</m:t>
                              </m:r>
                            </m:e>
                          </m:rad>
                          <m:r>
                            <a:rPr lang="en-US" sz="1600" i="1">
                              <a:solidFill>
                                <a:schemeClr val="tx1"/>
                              </a:solidFill>
                              <a:latin typeface="Cambria Math"/>
                              <a:cs typeface="Calibri"/>
                            </a:rPr>
                            <m:t> </m:t>
                          </m:r>
                          <m:r>
                            <a:rPr lang="en-US" sz="1600" i="1">
                              <a:solidFill>
                                <a:schemeClr val="tx1"/>
                              </a:solidFill>
                              <a:latin typeface="Cambria Math"/>
                              <a:cs typeface="Calibri"/>
                            </a:rPr>
                            <m:t>𝑠</m:t>
                          </m:r>
                          <m:r>
                            <a:rPr lang="en-US" sz="1600" i="1">
                              <a:solidFill>
                                <a:schemeClr val="tx1"/>
                              </a:solidFill>
                              <a:latin typeface="Cambria Math"/>
                              <a:cs typeface="Calibri"/>
                            </a:rPr>
                            <m:t>+</m:t>
                          </m:r>
                          <m:r>
                            <m:rPr>
                              <m:sty m:val="p"/>
                            </m:rPr>
                            <a:rPr lang="el-GR" sz="1600" i="1">
                              <a:solidFill>
                                <a:schemeClr val="tx1"/>
                              </a:solidFill>
                              <a:latin typeface="Cambria Math"/>
                              <a:cs typeface="Calibri"/>
                            </a:rPr>
                            <m:t>φ</m:t>
                          </m:r>
                        </m:sup>
                      </m:sSup>
                    </m:oMath>
                  </m:oMathPara>
                </a14:m>
                <a:endParaRPr lang="en-US" sz="1600">
                  <a:solidFill>
                    <a:schemeClr val="tx1"/>
                  </a:solidFill>
                  <a:latin typeface="Calibri"/>
                  <a:ea typeface="Verdana"/>
                  <a:cs typeface="Calibri"/>
                </a:endParaRPr>
              </a:p>
              <a:p>
                <a:pPr lvl="0" algn="ctr">
                  <a:defRPr/>
                </a:pPr>
                <a:endParaRPr lang="en-US" sz="1600">
                  <a:latin typeface="Calibri"/>
                  <a:ea typeface="Verdana"/>
                  <a:cs typeface="Calibri"/>
                </a:endParaRPr>
              </a:p>
              <a:p>
                <a:pPr lvl="0" algn="ctr">
                  <a:defRPr/>
                </a:pPr>
                <a:r>
                  <a:rPr lang="en-US" sz="1600">
                    <a:solidFill>
                      <a:srgbClr val="0070C0"/>
                    </a:solidFill>
                    <a:latin typeface="Calibri"/>
                    <a:ea typeface="Verdana"/>
                    <a:cs typeface="Calibri"/>
                  </a:rPr>
                  <a:t>Exponentiell avböjning från centrum</a:t>
                </a:r>
                <a:endParaRPr sz="1600"/>
              </a:p>
            </p:txBody>
          </p:sp>
        </mc:Choice>
        <mc:Fallback xmlns="">
          <p:sp>
            <p:nvSpPr>
              <p:cNvPr id="5" name="Shape 283"/>
              <p:cNvSpPr>
                <a:spLocks noRot="1" noChangeAspect="1" noMove="1" noResize="1" noEditPoints="1" noAdjustHandles="1" noChangeArrowheads="1" noChangeShapeType="1" noTextEdit="1"/>
              </p:cNvSpPr>
              <p:nvPr/>
            </p:nvSpPr>
            <p:spPr bwMode="auto">
              <a:xfrm>
                <a:off x="126272" y="1484784"/>
                <a:ext cx="3582711" cy="4305091"/>
              </a:xfrm>
              <a:prstGeom prst="rect">
                <a:avLst/>
              </a:prstGeom>
              <a:blipFill>
                <a:blip r:embed="rId3"/>
                <a:stretch>
                  <a:fillRect l="-2555" t="-1558" r="-3237" b="-850"/>
                </a:stretch>
              </a:blipFill>
              <a:ln w="12700">
                <a:miter lim="400000"/>
              </a:ln>
            </p:spPr>
            <p:txBody>
              <a:bodyPr/>
              <a:lstStyle/>
              <a:p>
                <a:r>
                  <a:rPr lang="en-US">
                    <a:noFill/>
                  </a:rPr>
                  <a:t> </a:t>
                </a:r>
              </a:p>
            </p:txBody>
          </p:sp>
        </mc:Fallback>
      </mc:AlternateContent>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Kvadrupol-magneter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26</a:t>
            </a:fld>
            <a:endParaRPr lang="en-US"/>
          </a:p>
        </p:txBody>
      </p:sp>
      <p:pic>
        <p:nvPicPr>
          <p:cNvPr id="6147" name="Picture 3"/>
          <p:cNvPicPr>
            <a:picLocks noChangeAspect="1" noChangeArrowheads="1"/>
          </p:cNvPicPr>
          <p:nvPr/>
        </p:nvPicPr>
        <p:blipFill>
          <a:blip r:embed="rId2"/>
          <a:stretch/>
        </p:blipFill>
        <p:spPr bwMode="auto">
          <a:xfrm>
            <a:off x="395536" y="2204864"/>
            <a:ext cx="3816424" cy="3816424"/>
          </a:xfrm>
          <a:prstGeom prst="rect">
            <a:avLst/>
          </a:prstGeom>
          <a:noFill/>
          <a:ln>
            <a:noFill/>
          </a:ln>
          <a:effectLst/>
        </p:spPr>
      </p:pic>
      <p:sp>
        <p:nvSpPr>
          <p:cNvPr id="15" name="Shape 280"/>
          <p:cNvSpPr/>
          <p:nvPr/>
        </p:nvSpPr>
        <p:spPr bwMode="auto">
          <a:xfrm>
            <a:off x="539552" y="1412776"/>
            <a:ext cx="8001000" cy="338550"/>
          </a:xfrm>
          <a:prstGeom prst="rect">
            <a:avLst/>
          </a:prstGeom>
          <a:ln w="12700">
            <a:miter lim="400000"/>
          </a:ln>
        </p:spPr>
        <p:txBody>
          <a:bodyPr lIns="45718" tIns="45718" rIns="45718" bIns="45718">
            <a:spAutoFit/>
          </a:bodyPr>
          <a:lstStyle>
            <a:lvl1pPr>
              <a:defRPr sz="1400">
                <a:solidFill>
                  <a:srgbClr val="0070C0"/>
                </a:solidFill>
                <a:latin typeface="Verdana"/>
                <a:ea typeface="Verdana"/>
                <a:cs typeface="Verdana"/>
              </a:defRPr>
            </a:lvl1pPr>
          </a:lstStyle>
          <a:p>
            <a:pPr lvl="0">
              <a:defRPr sz="1800">
                <a:solidFill>
                  <a:srgbClr val="000000"/>
                </a:solidFill>
              </a:defRPr>
            </a:pPr>
            <a:r>
              <a:rPr lang="en-US" sz="1600">
                <a:solidFill>
                  <a:srgbClr val="0070C0"/>
                </a:solidFill>
              </a:rPr>
              <a:t>Använd fyra spolar…</a:t>
            </a:r>
            <a:endParaRPr sz="1600">
              <a:solidFill>
                <a:srgbClr val="0070C0"/>
              </a:solidFill>
            </a:endParaRPr>
          </a:p>
        </p:txBody>
      </p:sp>
      <p:pic>
        <p:nvPicPr>
          <p:cNvPr id="13" name="Picture 12"/>
          <p:cNvPicPr>
            <a:picLocks noChangeAspect="1"/>
          </p:cNvPicPr>
          <p:nvPr/>
        </p:nvPicPr>
        <p:blipFill>
          <a:blip r:embed="rId3"/>
          <a:srcRect t="1143" r="22952"/>
          <a:stretch/>
        </p:blipFill>
        <p:spPr bwMode="auto">
          <a:xfrm>
            <a:off x="5076056" y="2239077"/>
            <a:ext cx="3347863" cy="322164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94" name="Shape 294"/>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96" name="Shape 296"/>
          <p:cNvSpPr>
            <a:spLocks noGrp="1"/>
          </p:cNvSpPr>
          <p:nvPr>
            <p:ph type="title"/>
          </p:nvPr>
        </p:nvSpPr>
        <p:spPr bwMode="auto">
          <a:xfrm>
            <a:off x="914400" y="228600"/>
            <a:ext cx="7772400" cy="698502"/>
          </a:xfrm>
          <a:prstGeom prst="rect">
            <a:avLst/>
          </a:prstGeom>
        </p:spPr>
        <p:txBody>
          <a:bodyPr/>
          <a:lstStyle/>
          <a:p>
            <a:pPr lvl="0" defTabSz="722376">
              <a:defRPr sz="1800"/>
            </a:pPr>
            <a:r>
              <a:rPr sz="1600">
                <a:solidFill>
                  <a:srgbClr val="0070C0"/>
                </a:solidFill>
                <a:latin typeface="Comic Sans MS"/>
                <a:ea typeface="Comic Sans MS"/>
                <a:cs typeface="Comic Sans MS"/>
              </a:rPr>
              <a:t>LHC supraledande kvadrupol - tv</a:t>
            </a:r>
            <a:r>
              <a:rPr sz="1600">
                <a:solidFill>
                  <a:srgbClr val="0070C0"/>
                </a:solidFill>
                <a:latin typeface="Verdana"/>
                <a:ea typeface="Verdana"/>
                <a:cs typeface="Verdana"/>
              </a:rPr>
              <a:t>ä</a:t>
            </a:r>
            <a:r>
              <a:rPr sz="1600">
                <a:solidFill>
                  <a:srgbClr val="0070C0"/>
                </a:solidFill>
                <a:latin typeface="Comic Sans MS"/>
                <a:ea typeface="Comic Sans MS"/>
                <a:cs typeface="Comic Sans MS"/>
              </a:rPr>
              <a:t>rsnitt 2008</a:t>
            </a:r>
            <a:br>
              <a:rPr sz="1600">
                <a:solidFill>
                  <a:srgbClr val="0070C0"/>
                </a:solidFill>
                <a:latin typeface="Comic Sans MS"/>
                <a:ea typeface="Comic Sans MS"/>
                <a:cs typeface="Comic Sans MS"/>
              </a:rPr>
            </a:br>
            <a:r>
              <a:rPr sz="1600">
                <a:solidFill>
                  <a:srgbClr val="0070C0"/>
                </a:solidFill>
                <a:latin typeface="Comic Sans MS"/>
                <a:ea typeface="Comic Sans MS"/>
                <a:cs typeface="Comic Sans MS"/>
              </a:rPr>
              <a:t>5.3m/6.5 ton </a:t>
            </a:r>
            <a:endParaRPr/>
          </a:p>
        </p:txBody>
      </p:sp>
      <p:pic>
        <p:nvPicPr>
          <p:cNvPr id="297" name="image28.png"/>
          <p:cNvPicPr/>
          <p:nvPr/>
        </p:nvPicPr>
        <p:blipFill>
          <a:blip r:embed="rId3"/>
          <a:stretch/>
        </p:blipFill>
        <p:spPr bwMode="auto">
          <a:xfrm>
            <a:off x="4432300" y="4391025"/>
            <a:ext cx="4135438" cy="1541463"/>
          </a:xfrm>
          <a:prstGeom prst="rect">
            <a:avLst/>
          </a:prstGeom>
          <a:ln w="12700">
            <a:miter lim="400000"/>
          </a:ln>
        </p:spPr>
      </p:pic>
      <p:sp>
        <p:nvSpPr>
          <p:cNvPr id="298" name="Shape 298"/>
          <p:cNvSpPr/>
          <p:nvPr/>
        </p:nvSpPr>
        <p:spPr bwMode="auto">
          <a:xfrm>
            <a:off x="5456237" y="4627562"/>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F</a:t>
            </a:r>
            <a:endParaRPr/>
          </a:p>
        </p:txBody>
      </p:sp>
      <p:sp>
        <p:nvSpPr>
          <p:cNvPr id="299" name="Shape 299"/>
          <p:cNvSpPr/>
          <p:nvPr/>
        </p:nvSpPr>
        <p:spPr bwMode="auto">
          <a:xfrm>
            <a:off x="6950075" y="41306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D</a:t>
            </a:r>
            <a:endParaRPr/>
          </a:p>
        </p:txBody>
      </p:sp>
      <p:sp>
        <p:nvSpPr>
          <p:cNvPr id="300" name="Shape 300"/>
          <p:cNvSpPr/>
          <p:nvPr/>
        </p:nvSpPr>
        <p:spPr bwMode="auto">
          <a:xfrm>
            <a:off x="6132512" y="4351337"/>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01" name="Shape 301"/>
          <p:cNvSpPr/>
          <p:nvPr/>
        </p:nvSpPr>
        <p:spPr bwMode="auto">
          <a:xfrm>
            <a:off x="7689850" y="4127498"/>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02" name="Shape 302"/>
          <p:cNvSpPr/>
          <p:nvPr/>
        </p:nvSpPr>
        <p:spPr bwMode="auto">
          <a:xfrm>
            <a:off x="4768850" y="49942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pic>
        <p:nvPicPr>
          <p:cNvPr id="303" name="image21.jpeg" descr="https://mediastream.cern.ch/MediaArchive/Photo/Public/2000/0001016/0001016_01/0001016_01-A4-at-144-dpi.jpg"/>
          <p:cNvPicPr/>
          <p:nvPr/>
        </p:nvPicPr>
        <p:blipFill>
          <a:blip r:embed="rId4"/>
          <a:stretch/>
        </p:blipFill>
        <p:spPr bwMode="auto">
          <a:xfrm>
            <a:off x="990600" y="1219200"/>
            <a:ext cx="7677547" cy="4876800"/>
          </a:xfrm>
          <a:prstGeom prst="rect">
            <a:avLst/>
          </a:prstGeom>
          <a:ln w="12700">
            <a:miter lim="400000"/>
          </a:ln>
        </p:spPr>
      </p:pic>
      <p:pic>
        <p:nvPicPr>
          <p:cNvPr id="304" name="image1.jpeg" descr="http://design-guidelines.web.cern.ch/sites/design-guidelines.web.cern.ch/files/u6/CERN-logo.jpg"/>
          <p:cNvPicPr/>
          <p:nvPr/>
        </p:nvPicPr>
        <p:blipFill>
          <a:blip r:embed="rId5"/>
          <a:stretch/>
        </p:blipFill>
        <p:spPr bwMode="auto">
          <a:xfrm>
            <a:off x="152401" y="304800"/>
            <a:ext cx="685799" cy="738553"/>
          </a:xfrm>
          <a:prstGeom prst="rect">
            <a:avLst/>
          </a:prstGeom>
          <a:ln w="12700">
            <a:miter lim="400000"/>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08" name="Shape 308"/>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10" name="Shape 310"/>
          <p:cNvSpPr>
            <a:spLocks noGrp="1"/>
          </p:cNvSpPr>
          <p:nvPr>
            <p:ph type="title"/>
          </p:nvPr>
        </p:nvSpPr>
        <p:spPr bwMode="auto">
          <a:xfrm>
            <a:off x="935037" y="-71441"/>
            <a:ext cx="7772401" cy="698506"/>
          </a:xfrm>
          <a:prstGeom prst="rect">
            <a:avLst/>
          </a:prstGeom>
        </p:spPr>
        <p:txBody>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2400">
                <a:solidFill>
                  <a:srgbClr val="0070C0"/>
                </a:solidFill>
              </a:rPr>
              <a:t>LHC Kvadrupol 2009 </a:t>
            </a:r>
            <a:endParaRPr/>
          </a:p>
        </p:txBody>
      </p:sp>
      <p:pic>
        <p:nvPicPr>
          <p:cNvPr id="311" name="image28.png"/>
          <p:cNvPicPr/>
          <p:nvPr/>
        </p:nvPicPr>
        <p:blipFill>
          <a:blip r:embed="rId2"/>
          <a:stretch/>
        </p:blipFill>
        <p:spPr bwMode="auto">
          <a:xfrm>
            <a:off x="4432300" y="4391025"/>
            <a:ext cx="4135438" cy="1541463"/>
          </a:xfrm>
          <a:prstGeom prst="rect">
            <a:avLst/>
          </a:prstGeom>
          <a:ln w="12700">
            <a:miter lim="400000"/>
          </a:ln>
        </p:spPr>
      </p:pic>
      <p:sp>
        <p:nvSpPr>
          <p:cNvPr id="312" name="Shape 312"/>
          <p:cNvSpPr/>
          <p:nvPr/>
        </p:nvSpPr>
        <p:spPr bwMode="auto">
          <a:xfrm>
            <a:off x="5456237" y="4627562"/>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F</a:t>
            </a:r>
            <a:endParaRPr/>
          </a:p>
        </p:txBody>
      </p:sp>
      <p:sp>
        <p:nvSpPr>
          <p:cNvPr id="313" name="Shape 313"/>
          <p:cNvSpPr/>
          <p:nvPr/>
        </p:nvSpPr>
        <p:spPr bwMode="auto">
          <a:xfrm>
            <a:off x="6950075" y="41306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D</a:t>
            </a:r>
            <a:endParaRPr/>
          </a:p>
        </p:txBody>
      </p:sp>
      <p:sp>
        <p:nvSpPr>
          <p:cNvPr id="314" name="Shape 314"/>
          <p:cNvSpPr/>
          <p:nvPr/>
        </p:nvSpPr>
        <p:spPr bwMode="auto">
          <a:xfrm>
            <a:off x="6132512" y="4351337"/>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15" name="Shape 315"/>
          <p:cNvSpPr/>
          <p:nvPr/>
        </p:nvSpPr>
        <p:spPr bwMode="auto">
          <a:xfrm>
            <a:off x="7689850" y="4127498"/>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16" name="Shape 316"/>
          <p:cNvSpPr/>
          <p:nvPr/>
        </p:nvSpPr>
        <p:spPr bwMode="auto">
          <a:xfrm>
            <a:off x="4768850" y="49942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pic>
        <p:nvPicPr>
          <p:cNvPr id="317" name="image22.jpeg" descr="https://mediastream.cern.ch/MediaArchive/Photo/Public/2009/0904060/0904060_01/0904060_01-A4-at-144-dpi.jpg"/>
          <p:cNvPicPr/>
          <p:nvPr/>
        </p:nvPicPr>
        <p:blipFill>
          <a:blip r:embed="rId3"/>
          <a:stretch/>
        </p:blipFill>
        <p:spPr bwMode="auto">
          <a:xfrm>
            <a:off x="990600" y="1117284"/>
            <a:ext cx="7458075" cy="4964356"/>
          </a:xfrm>
          <a:prstGeom prst="rect">
            <a:avLst/>
          </a:prstGeom>
          <a:ln w="12700">
            <a:miter lim="400000"/>
          </a:ln>
        </p:spPr>
      </p:pic>
      <p:pic>
        <p:nvPicPr>
          <p:cNvPr id="318"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20" name="Shape 320"/>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22" name="Shape 322"/>
          <p:cNvSpPr>
            <a:spLocks noGrp="1"/>
          </p:cNvSpPr>
          <p:nvPr>
            <p:ph type="title"/>
          </p:nvPr>
        </p:nvSpPr>
        <p:spPr bwMode="auto">
          <a:xfrm>
            <a:off x="935037" y="-71441"/>
            <a:ext cx="7772401" cy="698506"/>
          </a:xfrm>
          <a:prstGeom prst="rect">
            <a:avLst/>
          </a:prstGeom>
        </p:spPr>
        <p:txBody>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2400">
                <a:solidFill>
                  <a:srgbClr val="0070C0"/>
                </a:solidFill>
              </a:rPr>
              <a:t>LHC Kvadrupol 2009 </a:t>
            </a:r>
            <a:endParaRPr/>
          </a:p>
        </p:txBody>
      </p:sp>
      <p:pic>
        <p:nvPicPr>
          <p:cNvPr id="323" name="image28.png"/>
          <p:cNvPicPr/>
          <p:nvPr/>
        </p:nvPicPr>
        <p:blipFill>
          <a:blip r:embed="rId2"/>
          <a:stretch/>
        </p:blipFill>
        <p:spPr bwMode="auto">
          <a:xfrm>
            <a:off x="4432300" y="4391025"/>
            <a:ext cx="4135438" cy="1541463"/>
          </a:xfrm>
          <a:prstGeom prst="rect">
            <a:avLst/>
          </a:prstGeom>
          <a:ln w="12700">
            <a:miter lim="400000"/>
          </a:ln>
        </p:spPr>
      </p:pic>
      <p:sp>
        <p:nvSpPr>
          <p:cNvPr id="324" name="Shape 324"/>
          <p:cNvSpPr/>
          <p:nvPr/>
        </p:nvSpPr>
        <p:spPr bwMode="auto">
          <a:xfrm>
            <a:off x="5456237" y="4627562"/>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F</a:t>
            </a:r>
            <a:endParaRPr/>
          </a:p>
        </p:txBody>
      </p:sp>
      <p:sp>
        <p:nvSpPr>
          <p:cNvPr id="325" name="Shape 325"/>
          <p:cNvSpPr/>
          <p:nvPr/>
        </p:nvSpPr>
        <p:spPr bwMode="auto">
          <a:xfrm>
            <a:off x="6950075" y="41306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D</a:t>
            </a:r>
            <a:endParaRPr/>
          </a:p>
        </p:txBody>
      </p:sp>
      <p:sp>
        <p:nvSpPr>
          <p:cNvPr id="326" name="Shape 326"/>
          <p:cNvSpPr/>
          <p:nvPr/>
        </p:nvSpPr>
        <p:spPr bwMode="auto">
          <a:xfrm>
            <a:off x="6132512" y="4351337"/>
            <a:ext cx="3079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27" name="Shape 327"/>
          <p:cNvSpPr/>
          <p:nvPr/>
        </p:nvSpPr>
        <p:spPr bwMode="auto">
          <a:xfrm>
            <a:off x="7689850" y="4127498"/>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sp>
        <p:nvSpPr>
          <p:cNvPr id="328" name="Shape 328"/>
          <p:cNvSpPr/>
          <p:nvPr/>
        </p:nvSpPr>
        <p:spPr bwMode="auto">
          <a:xfrm>
            <a:off x="4768850" y="4994273"/>
            <a:ext cx="307975"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B</a:t>
            </a:r>
            <a:endParaRPr/>
          </a:p>
        </p:txBody>
      </p:sp>
      <p:pic>
        <p:nvPicPr>
          <p:cNvPr id="329" name="image23.jpeg" descr="https://mediastream.cern.ch/MediaArchive/Photo/Public/2009/0904060/0904060_39/0904060_39-A4-at-144-dpi.jpg"/>
          <p:cNvPicPr/>
          <p:nvPr/>
        </p:nvPicPr>
        <p:blipFill>
          <a:blip r:embed="rId3"/>
          <a:stretch/>
        </p:blipFill>
        <p:spPr bwMode="auto">
          <a:xfrm>
            <a:off x="1143000" y="1066800"/>
            <a:ext cx="7696200" cy="5052715"/>
          </a:xfrm>
          <a:prstGeom prst="rect">
            <a:avLst/>
          </a:prstGeom>
          <a:ln w="12700">
            <a:miter lim="400000"/>
          </a:ln>
        </p:spPr>
      </p:pic>
      <p:pic>
        <p:nvPicPr>
          <p:cNvPr id="330"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Grundläggande principer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3</a:t>
            </a:fld>
            <a:endParaRPr lang="en-US"/>
          </a:p>
        </p:txBody>
      </p:sp>
      <p:pic>
        <p:nvPicPr>
          <p:cNvPr id="5" name="image1.png"/>
          <p:cNvPicPr/>
          <p:nvPr/>
        </p:nvPicPr>
        <p:blipFill>
          <a:blip r:embed="rId2"/>
          <a:stretch/>
        </p:blipFill>
        <p:spPr bwMode="auto">
          <a:xfrm>
            <a:off x="4283968" y="3728930"/>
            <a:ext cx="4764087" cy="2580390"/>
          </a:xfrm>
          <a:prstGeom prst="rect">
            <a:avLst/>
          </a:prstGeom>
          <a:ln w="12700">
            <a:miter lim="400000"/>
          </a:ln>
        </p:spPr>
      </p:pic>
      <p:sp>
        <p:nvSpPr>
          <p:cNvPr id="6" name="Shape 51"/>
          <p:cNvSpPr/>
          <p:nvPr/>
        </p:nvSpPr>
        <p:spPr bwMode="auto">
          <a:xfrm>
            <a:off x="5724128" y="2790216"/>
            <a:ext cx="72007" cy="413472"/>
          </a:xfrm>
          <a:prstGeom prst="line">
            <a:avLst/>
          </a:prstGeom>
          <a:ln w="28575">
            <a:solidFill/>
            <a:round/>
            <a:tailEnd type="triangle"/>
          </a:ln>
        </p:spPr>
        <p:txBody>
          <a:bodyPr lIns="0" tIns="0" rIns="0" bIns="0"/>
          <a:lstStyle/>
          <a:p>
            <a:pPr lvl="0" defTabSz="457200">
              <a:defRPr sz="1200"/>
            </a:pPr>
            <a:endParaRPr/>
          </a:p>
        </p:txBody>
      </p:sp>
      <p:sp>
        <p:nvSpPr>
          <p:cNvPr id="7" name="Shape 52"/>
          <p:cNvSpPr/>
          <p:nvPr/>
        </p:nvSpPr>
        <p:spPr bwMode="auto">
          <a:xfrm>
            <a:off x="4760559" y="3203688"/>
            <a:ext cx="4563969" cy="369328"/>
          </a:xfrm>
          <a:prstGeom prst="rect">
            <a:avLst/>
          </a:prstGeom>
          <a:ln w="12700">
            <a:miter lim="400000"/>
          </a:ln>
        </p:spPr>
        <p:txBody>
          <a:bodyPr wrap="square" lIns="45718" tIns="45718" rIns="45718" bIns="45718">
            <a:spAutoFit/>
          </a:bodyPr>
          <a:lstStyle/>
          <a:p>
            <a:pPr lvl="0">
              <a:defRPr/>
            </a:pPr>
            <a:r>
              <a:rPr>
                <a:solidFill>
                  <a:srgbClr val="0070C0"/>
                </a:solidFill>
                <a:latin typeface="Verdana"/>
                <a:ea typeface="Verdana"/>
                <a:cs typeface="Verdana"/>
              </a:rPr>
              <a:t>Kan styra en laddad</a:t>
            </a:r>
            <a:r>
              <a:rPr lang="en-US">
                <a:solidFill>
                  <a:srgbClr val="0070C0"/>
                </a:solidFill>
                <a:latin typeface="Verdana"/>
                <a:ea typeface="Verdana"/>
                <a:cs typeface="Verdana"/>
              </a:rPr>
              <a:t> </a:t>
            </a:r>
            <a:r>
              <a:rPr>
                <a:solidFill>
                  <a:srgbClr val="0070C0"/>
                </a:solidFill>
                <a:latin typeface="Verdana"/>
                <a:ea typeface="Verdana"/>
                <a:cs typeface="Verdana"/>
              </a:rPr>
              <a:t>partikels</a:t>
            </a:r>
            <a:r>
              <a:rPr lang="en-US">
                <a:solidFill>
                  <a:srgbClr val="0070C0"/>
                </a:solidFill>
                <a:latin typeface="Verdana"/>
                <a:ea typeface="Verdana"/>
                <a:cs typeface="Verdana"/>
              </a:rPr>
              <a:t> </a:t>
            </a:r>
            <a:r>
              <a:rPr>
                <a:solidFill>
                  <a:srgbClr val="0070C0"/>
                </a:solidFill>
                <a:latin typeface="Verdana"/>
                <a:ea typeface="Verdana"/>
                <a:cs typeface="Verdana"/>
              </a:rPr>
              <a:t>riktning</a:t>
            </a:r>
          </a:p>
        </p:txBody>
      </p:sp>
      <p:sp>
        <p:nvSpPr>
          <p:cNvPr id="8" name="Shape 53"/>
          <p:cNvSpPr/>
          <p:nvPr/>
        </p:nvSpPr>
        <p:spPr bwMode="auto">
          <a:xfrm>
            <a:off x="-36512" y="3212976"/>
            <a:ext cx="4519823" cy="369328"/>
          </a:xfrm>
          <a:prstGeom prst="rect">
            <a:avLst/>
          </a:prstGeom>
          <a:ln w="12700">
            <a:miter lim="400000"/>
          </a:ln>
        </p:spPr>
        <p:txBody>
          <a:bodyPr wrap="none" lIns="45718" tIns="45718" rIns="45718" bIns="45718">
            <a:spAutoFit/>
          </a:bodyPr>
          <a:lstStyle>
            <a:lvl1pPr>
              <a:defRPr>
                <a:solidFill>
                  <a:srgbClr val="0070C0"/>
                </a:solidFill>
                <a:latin typeface="Verdana"/>
                <a:ea typeface="Verdana"/>
                <a:cs typeface="Verdana"/>
              </a:defRPr>
            </a:lvl1pPr>
          </a:lstStyle>
          <a:p>
            <a:pPr lvl="0">
              <a:defRPr>
                <a:solidFill>
                  <a:srgbClr val="000000"/>
                </a:solidFill>
              </a:defRPr>
            </a:pPr>
            <a:r>
              <a:rPr>
                <a:solidFill>
                  <a:srgbClr val="0070C0"/>
                </a:solidFill>
              </a:rPr>
              <a:t>Kan </a:t>
            </a:r>
            <a:r>
              <a:rPr lang="en-US">
                <a:solidFill>
                  <a:srgbClr val="0070C0"/>
                </a:solidFill>
              </a:rPr>
              <a:t>öka energin hos </a:t>
            </a:r>
            <a:r>
              <a:rPr>
                <a:solidFill>
                  <a:srgbClr val="0070C0"/>
                </a:solidFill>
              </a:rPr>
              <a:t>laddade partiklar</a:t>
            </a:r>
          </a:p>
        </p:txBody>
      </p:sp>
      <p:sp>
        <p:nvSpPr>
          <p:cNvPr id="9" name="Shape 54"/>
          <p:cNvSpPr/>
          <p:nvPr/>
        </p:nvSpPr>
        <p:spPr bwMode="auto">
          <a:xfrm flipH="1">
            <a:off x="3657598" y="2852936"/>
            <a:ext cx="457202" cy="436568"/>
          </a:xfrm>
          <a:prstGeom prst="line">
            <a:avLst/>
          </a:prstGeom>
          <a:ln w="28575">
            <a:solidFill/>
            <a:round/>
            <a:tailEnd type="triangle"/>
          </a:ln>
        </p:spPr>
        <p:txBody>
          <a:bodyPr lIns="0" tIns="0" rIns="0" bIns="0"/>
          <a:lstStyle/>
          <a:p>
            <a:pPr lvl="0" defTabSz="457200">
              <a:defRPr sz="1200"/>
            </a:pPr>
            <a:endParaRPr/>
          </a:p>
        </p:txBody>
      </p:sp>
      <p:sp>
        <p:nvSpPr>
          <p:cNvPr id="10" name="Shape 55"/>
          <p:cNvSpPr/>
          <p:nvPr/>
        </p:nvSpPr>
        <p:spPr bwMode="auto">
          <a:xfrm>
            <a:off x="3800473" y="2834217"/>
            <a:ext cx="238083" cy="358137"/>
          </a:xfrm>
          <a:prstGeom prst="rect">
            <a:avLst/>
          </a:prstGeom>
          <a:ln w="12700">
            <a:miter lim="400000"/>
          </a:ln>
        </p:spPr>
        <p:txBody>
          <a:bodyPr wrap="none" lIns="45718" tIns="45718" rIns="45718" bIns="45718">
            <a:spAutoFit/>
          </a:bodyPr>
          <a:lstStyle>
            <a:lvl1pPr>
              <a:defRPr b="1">
                <a:latin typeface="Calibri"/>
                <a:ea typeface="Calibri"/>
                <a:cs typeface="Calibri"/>
              </a:defRPr>
            </a:lvl1pPr>
          </a:lstStyle>
          <a:p>
            <a:pPr lvl="0">
              <a:defRPr b="0"/>
            </a:pPr>
            <a:r>
              <a:rPr b="1"/>
              <a:t>+</a:t>
            </a:r>
            <a:endParaRPr/>
          </a:p>
        </p:txBody>
      </p:sp>
      <p:sp>
        <p:nvSpPr>
          <p:cNvPr id="11" name="Shape 56"/>
          <p:cNvSpPr/>
          <p:nvPr/>
        </p:nvSpPr>
        <p:spPr bwMode="auto">
          <a:xfrm>
            <a:off x="838198" y="2420888"/>
            <a:ext cx="1708156" cy="369328"/>
          </a:xfrm>
          <a:prstGeom prst="rect">
            <a:avLst/>
          </a:prstGeom>
          <a:ln w="12700">
            <a:miter lim="400000"/>
          </a:ln>
        </p:spPr>
        <p:txBody>
          <a:bodyPr wrap="none" lIns="45718" tIns="45718" rIns="45718" bIns="45718">
            <a:spAutoFit/>
          </a:bodyPr>
          <a:lstStyle>
            <a:lvl1pPr>
              <a:defRPr>
                <a:solidFill>
                  <a:srgbClr val="0070C0"/>
                </a:solidFill>
                <a:latin typeface="Verdana"/>
                <a:ea typeface="Verdana"/>
                <a:cs typeface="Verdana"/>
              </a:defRPr>
            </a:lvl1pPr>
          </a:lstStyle>
          <a:p>
            <a:pPr lvl="0">
              <a:defRPr>
                <a:solidFill>
                  <a:srgbClr val="000000"/>
                </a:solidFill>
              </a:defRPr>
            </a:pPr>
            <a:r>
              <a:rPr>
                <a:solidFill>
                  <a:srgbClr val="0070C0"/>
                </a:solidFill>
              </a:rPr>
              <a:t>Lorentz</a:t>
            </a:r>
            <a:r>
              <a:rPr lang="en-US"/>
              <a:t>-</a:t>
            </a:r>
            <a:r>
              <a:rPr>
                <a:solidFill>
                  <a:srgbClr val="0070C0"/>
                </a:solidFill>
              </a:rPr>
              <a:t>kraft:</a:t>
            </a:r>
            <a:endParaRPr/>
          </a:p>
        </p:txBody>
      </p:sp>
      <p:pic>
        <p:nvPicPr>
          <p:cNvPr id="12" name="image2.png" descr="\mathbf{F}=q(\mathbf{E}+\mathbf{v}\times\mathbf{B})."/>
          <p:cNvPicPr/>
          <p:nvPr/>
        </p:nvPicPr>
        <p:blipFill>
          <a:blip r:embed="rId3"/>
          <a:stretch/>
        </p:blipFill>
        <p:spPr bwMode="auto">
          <a:xfrm>
            <a:off x="2743200" y="2348880"/>
            <a:ext cx="3483429" cy="457200"/>
          </a:xfrm>
          <a:prstGeom prst="rect">
            <a:avLst/>
          </a:prstGeom>
          <a:ln w="12700">
            <a:miter lim="400000"/>
          </a:ln>
        </p:spPr>
      </p:pic>
      <p:sp>
        <p:nvSpPr>
          <p:cNvPr id="13" name="Rectangle 12"/>
          <p:cNvSpPr/>
          <p:nvPr/>
        </p:nvSpPr>
        <p:spPr bwMode="auto">
          <a:xfrm>
            <a:off x="395536" y="1340768"/>
            <a:ext cx="8496944" cy="923330"/>
          </a:xfrm>
          <a:prstGeom prst="rect">
            <a:avLst/>
          </a:prstGeom>
        </p:spPr>
        <p:txBody>
          <a:bodyPr wrap="square">
            <a:spAutoFit/>
          </a:bodyPr>
          <a:lstStyle/>
          <a:p>
            <a:pPr>
              <a:defRPr/>
            </a:pPr>
            <a:r>
              <a:rPr lang="sv-SE"/>
              <a:t>Wikipedia: En partikelaccelerator är en anordning där laddade partiklar, främst partiklar som elektroner, positroner och protoner, accelereras till höga energier med elektriska fält.</a:t>
            </a:r>
            <a:endParaRPr lang="en-US"/>
          </a:p>
        </p:txBody>
      </p:sp>
      <p:grpSp>
        <p:nvGrpSpPr>
          <p:cNvPr id="21" name="Group 20"/>
          <p:cNvGrpSpPr/>
          <p:nvPr/>
        </p:nvGrpSpPr>
        <p:grpSpPr bwMode="auto">
          <a:xfrm>
            <a:off x="467544" y="3724315"/>
            <a:ext cx="2736304" cy="2729021"/>
            <a:chOff x="539552" y="3652307"/>
            <a:chExt cx="2736304" cy="2729021"/>
          </a:xfrm>
        </p:grpSpPr>
        <p:grpSp>
          <p:nvGrpSpPr>
            <p:cNvPr id="15" name="Group 14"/>
            <p:cNvGrpSpPr/>
            <p:nvPr/>
          </p:nvGrpSpPr>
          <p:grpSpPr bwMode="auto">
            <a:xfrm>
              <a:off x="539552" y="3652307"/>
              <a:ext cx="2640315" cy="2729021"/>
              <a:chOff x="683568" y="3140968"/>
              <a:chExt cx="2640315" cy="2729021"/>
            </a:xfrm>
          </p:grpSpPr>
          <p:pic>
            <p:nvPicPr>
              <p:cNvPr id="1026" name="Picture 2"/>
              <p:cNvPicPr>
                <a:picLocks noChangeAspect="1" noChangeArrowheads="1"/>
              </p:cNvPicPr>
              <p:nvPr/>
            </p:nvPicPr>
            <p:blipFill>
              <a:blip r:embed="rId4"/>
              <a:stretch/>
            </p:blipFill>
            <p:spPr bwMode="auto">
              <a:xfrm>
                <a:off x="683568" y="3140968"/>
                <a:ext cx="2640315" cy="2729021"/>
              </a:xfrm>
              <a:prstGeom prst="rect">
                <a:avLst/>
              </a:prstGeom>
              <a:noFill/>
              <a:ln>
                <a:noFill/>
              </a:ln>
              <a:effectLst/>
            </p:spPr>
          </p:pic>
          <p:sp>
            <p:nvSpPr>
              <p:cNvPr id="14" name="Rectangle 13"/>
              <p:cNvSpPr/>
              <p:nvPr/>
            </p:nvSpPr>
            <p:spPr bwMode="auto">
              <a:xfrm>
                <a:off x="2267744" y="5517232"/>
                <a:ext cx="475456" cy="288032"/>
              </a:xfrm>
              <a:prstGeom prst="rect">
                <a:avLst/>
              </a:prstGeom>
              <a:solidFill>
                <a:srgbClr val="FFFFFF"/>
              </a:solidFill>
              <a:ln w="25400" cap="flat">
                <a:noFill/>
                <a:prstDash val="solid"/>
                <a:bevel/>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a:lnSpc>
                    <a:spcPct val="100000"/>
                  </a:lnSpc>
                  <a:spcBef>
                    <a:spcPts val="0"/>
                  </a:spcBef>
                  <a:spcAft>
                    <a:spcPts val="0"/>
                  </a:spcAft>
                  <a:buClrTx/>
                  <a:buSzTx/>
                  <a:buFontTx/>
                  <a:buNone/>
                  <a:defRPr/>
                </a:pPr>
                <a:endParaRPr lang="en-US" sz="1800" b="0" i="0" u="none" strike="noStrike" cap="none" spc="0">
                  <a:ln>
                    <a:noFill/>
                  </a:ln>
                  <a:solidFill>
                    <a:srgbClr val="000000"/>
                  </a:solidFill>
                  <a:latin typeface="+mj-lt"/>
                  <a:ea typeface="+mj-ea"/>
                  <a:cs typeface="+mj-cs"/>
                </a:endParaRPr>
              </a:p>
            </p:txBody>
          </p:sp>
        </p:grpSp>
        <p:sp>
          <p:nvSpPr>
            <p:cNvPr id="16" name="Oval 15"/>
            <p:cNvSpPr>
              <a:spLocks noChangeAspect="1"/>
            </p:cNvSpPr>
            <p:nvPr/>
          </p:nvSpPr>
          <p:spPr bwMode="auto">
            <a:xfrm>
              <a:off x="2876952" y="3973514"/>
              <a:ext cx="110872" cy="103558"/>
            </a:xfrm>
            <a:prstGeom prst="ellipse">
              <a:avLst/>
            </a:prstGeom>
            <a:solidFill>
              <a:srgbClr val="00B050"/>
            </a:solidFill>
            <a:ln w="25400" cap="flat">
              <a:noFill/>
              <a:prstDash val="solid"/>
              <a:bevel/>
            </a:ln>
            <a:effectLst>
              <a:outerShdw blurRad="38100" dist="23000" dir="5400000" rotWithShape="0">
                <a:srgbClr val="000000">
                  <a:alpha val="35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a:lnSpc>
                  <a:spcPct val="100000"/>
                </a:lnSpc>
                <a:spcBef>
                  <a:spcPts val="0"/>
                </a:spcBef>
                <a:spcAft>
                  <a:spcPts val="0"/>
                </a:spcAft>
                <a:buClrTx/>
                <a:buSzTx/>
                <a:buFontTx/>
                <a:buNone/>
                <a:defRPr/>
              </a:pPr>
              <a:endParaRPr lang="en-US" sz="1800" b="0" i="0" u="none" strike="noStrike" cap="none" spc="0">
                <a:ln>
                  <a:noFill/>
                </a:ln>
                <a:solidFill>
                  <a:srgbClr val="000000"/>
                </a:solidFill>
                <a:latin typeface="+mj-lt"/>
                <a:ea typeface="+mj-ea"/>
                <a:cs typeface="+mj-cs"/>
              </a:endParaRPr>
            </a:p>
          </p:txBody>
        </p:sp>
        <p:sp>
          <p:nvSpPr>
            <p:cNvPr id="18" name="Oval 17"/>
            <p:cNvSpPr>
              <a:spLocks noChangeAspect="1"/>
            </p:cNvSpPr>
            <p:nvPr/>
          </p:nvSpPr>
          <p:spPr bwMode="auto">
            <a:xfrm>
              <a:off x="1862591" y="4977028"/>
              <a:ext cx="110872" cy="103558"/>
            </a:xfrm>
            <a:prstGeom prst="ellipse">
              <a:avLst/>
            </a:prstGeom>
            <a:solidFill>
              <a:srgbClr val="0070C0"/>
            </a:solidFill>
            <a:ln w="25400" cap="flat">
              <a:noFill/>
              <a:prstDash val="solid"/>
              <a:bevel/>
            </a:ln>
            <a:effectLst>
              <a:outerShdw blurRad="38100" dist="23000" dir="5400000" rotWithShape="0">
                <a:srgbClr val="000000">
                  <a:alpha val="35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a:lnSpc>
                  <a:spcPct val="100000"/>
                </a:lnSpc>
                <a:spcBef>
                  <a:spcPts val="0"/>
                </a:spcBef>
                <a:spcAft>
                  <a:spcPts val="0"/>
                </a:spcAft>
                <a:buClrTx/>
                <a:buSzTx/>
                <a:buFontTx/>
                <a:buNone/>
                <a:defRPr/>
              </a:pPr>
              <a:endParaRPr lang="en-US" sz="1800" b="0" i="0" u="none" strike="noStrike" cap="none" spc="0">
                <a:ln>
                  <a:noFill/>
                </a:ln>
                <a:solidFill>
                  <a:srgbClr val="000000"/>
                </a:solidFill>
                <a:latin typeface="+mj-lt"/>
                <a:ea typeface="+mj-ea"/>
                <a:cs typeface="+mj-cs"/>
              </a:endParaRPr>
            </a:p>
          </p:txBody>
        </p:sp>
        <p:cxnSp>
          <p:nvCxnSpPr>
            <p:cNvPr id="19" name="Straight Arrow Connector 18"/>
            <p:cNvCxnSpPr>
              <a:cxnSpLocks/>
            </p:cNvCxnSpPr>
            <p:nvPr/>
          </p:nvCxnSpPr>
          <p:spPr bwMode="auto">
            <a:xfrm flipV="1">
              <a:off x="2969894" y="3652307"/>
              <a:ext cx="305962" cy="334828"/>
            </a:xfrm>
            <a:prstGeom prst="straightConnector1">
              <a:avLst/>
            </a:prstGeom>
            <a:noFill/>
            <a:ln w="25400" cap="flat">
              <a:solidFill>
                <a:srgbClr val="FF0000"/>
              </a:solidFill>
              <a:prstDash val="solid"/>
              <a:bevel/>
              <a:tailEnd type="arrow"/>
            </a:ln>
            <a:effectLst>
              <a:outerShdw blurRad="38100" dist="23000" dir="5400000" rotWithShape="0">
                <a:srgbClr val="000000">
                  <a:alpha val="35000"/>
                </a:srgbClr>
              </a:outerShdw>
            </a:effectLst>
          </p:spPr>
          <p:style>
            <a:lnRef idx="0">
              <a:srgbClr val="000000"/>
            </a:lnRef>
            <a:fillRef idx="0">
              <a:srgbClr val="000000"/>
            </a:fillRef>
            <a:effectRef idx="0">
              <a:srgbClr val="000000"/>
            </a:effectRef>
            <a:fontRef idx="none"/>
          </p:style>
        </p:cxnSp>
      </p:grpSp>
      <p:cxnSp>
        <p:nvCxnSpPr>
          <p:cNvPr id="23" name="Straight Arrow Connector 22"/>
          <p:cNvCxnSpPr>
            <a:cxnSpLocks/>
          </p:cNvCxnSpPr>
          <p:nvPr/>
        </p:nvCxnSpPr>
        <p:spPr bwMode="auto">
          <a:xfrm>
            <a:off x="2546355" y="4653136"/>
            <a:ext cx="196845" cy="0"/>
          </a:xfrm>
          <a:prstGeom prst="straightConnector1">
            <a:avLst/>
          </a:prstGeom>
          <a:noFill/>
          <a:ln w="25400" cap="flat">
            <a:solidFill>
              <a:schemeClr val="tx1"/>
            </a:solidFill>
            <a:prstDash val="solid"/>
            <a:bevel/>
            <a:tailEnd type="arrow"/>
          </a:ln>
          <a:effectLst/>
        </p:spPr>
        <p:style>
          <a:lnRef idx="0">
            <a:srgbClr val="000000"/>
          </a:lnRef>
          <a:fillRef idx="0">
            <a:srgbClr val="000000"/>
          </a:fillRef>
          <a:effectRef idx="0">
            <a:srgbClr val="000000"/>
          </a:effectRef>
          <a:fontRef idx="none"/>
        </p:style>
      </p:cxnSp>
      <p:pic>
        <p:nvPicPr>
          <p:cNvPr id="25" name="image1.png"/>
          <p:cNvPicPr/>
          <p:nvPr/>
        </p:nvPicPr>
        <p:blipFill>
          <a:blip r:embed="rId2"/>
          <a:srcRect l="52394" t="83329" r="37552" b="4837"/>
          <a:stretch/>
        </p:blipFill>
        <p:spPr bwMode="auto">
          <a:xfrm>
            <a:off x="3059832" y="3933056"/>
            <a:ext cx="478972" cy="305349"/>
          </a:xfrm>
          <a:prstGeom prst="rect">
            <a:avLst/>
          </a:prstGeom>
          <a:ln w="12700">
            <a:miter lim="400000"/>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61" name="image19.jpeg" descr="http://www.lhc-closer.es/img/subidas/4_1_2_1.jpg"/>
          <p:cNvPicPr/>
          <p:nvPr/>
        </p:nvPicPr>
        <p:blipFill>
          <a:blip r:embed="rId2"/>
          <a:stretch/>
        </p:blipFill>
        <p:spPr bwMode="auto">
          <a:xfrm>
            <a:off x="1269504" y="908720"/>
            <a:ext cx="5966792" cy="2592288"/>
          </a:xfrm>
          <a:prstGeom prst="rect">
            <a:avLst/>
          </a:prstGeom>
          <a:ln w="12700">
            <a:miter lim="400000"/>
          </a:ln>
        </p:spPr>
      </p:pic>
      <p:sp>
        <p:nvSpPr>
          <p:cNvPr id="357" name="Shape 35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58" name="Shape 358"/>
          <p:cNvSpPr>
            <a:spLocks noGrp="1"/>
          </p:cNvSpPr>
          <p:nvPr>
            <p:ph type="title"/>
          </p:nvPr>
        </p:nvSpPr>
        <p:spPr bwMode="auto">
          <a:xfrm>
            <a:off x="1219200" y="44624"/>
            <a:ext cx="7467600" cy="1143002"/>
          </a:xfrm>
          <a:prstGeom prst="rect">
            <a:avLst/>
          </a:prstGeom>
        </p:spPr>
        <p:txBody>
          <a:bodyPr/>
          <a:lstStyle>
            <a:lvl1pPr>
              <a:defRPr sz="2400">
                <a:latin typeface="Verdana"/>
                <a:ea typeface="Verdana"/>
                <a:cs typeface="Verdana"/>
              </a:defRPr>
            </a:lvl1pPr>
          </a:lstStyle>
          <a:p>
            <a:pPr lvl="0">
              <a:defRPr sz="1800">
                <a:solidFill>
                  <a:srgbClr val="000000"/>
                </a:solidFill>
              </a:defRPr>
            </a:pPr>
            <a:r>
              <a:rPr sz="2400">
                <a:solidFill>
                  <a:srgbClr val="0070C0"/>
                </a:solidFill>
              </a:rPr>
              <a:t>Partikelns position och vinkel runt maskinen</a:t>
            </a:r>
          </a:p>
        </p:txBody>
      </p:sp>
      <p:sp>
        <p:nvSpPr>
          <p:cNvPr id="359" name="Shape 359"/>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30</a:t>
            </a:fld>
            <a:endParaRPr sz="1200">
              <a:solidFill>
                <a:srgbClr val="888888"/>
              </a:solidFill>
            </a:endParaRPr>
          </a:p>
        </p:txBody>
      </p:sp>
      <mc:AlternateContent xmlns:mc="http://schemas.openxmlformats.org/markup-compatibility/2006" xmlns:a14="http://schemas.microsoft.com/office/drawing/2010/main">
        <mc:Choice Requires="a14">
          <p:sp>
            <p:nvSpPr>
              <p:cNvPr id="360" name="Shape 360"/>
              <p:cNvSpPr/>
              <p:nvPr/>
            </p:nvSpPr>
            <p:spPr bwMode="auto">
              <a:xfrm>
                <a:off x="304799" y="2934122"/>
                <a:ext cx="8471519" cy="5181959"/>
              </a:xfrm>
              <a:prstGeom prst="rect">
                <a:avLst/>
              </a:prstGeom>
              <a:ln w="12700">
                <a:miter lim="400000"/>
              </a:ln>
            </p:spPr>
            <p:txBody>
              <a:bodyPr lIns="0" tIns="0" rIns="0" bIns="0" anchor="ctr">
                <a:spAutoFit/>
              </a:bodyPr>
              <a:lstStyle/>
              <a:p>
                <a:pPr lvl="0" algn="ctr">
                  <a:defRPr/>
                </a:pPr>
                <a:endParaRPr lang="en-US" sz="1400">
                  <a:solidFill>
                    <a:srgbClr val="224E7D"/>
                  </a:solidFill>
                  <a:latin typeface="Calibri"/>
                  <a:ea typeface="Calibri"/>
                  <a:cs typeface="Calibri"/>
                </a:endParaRPr>
              </a:p>
              <a:p>
                <a:pPr lvl="0" algn="ctr">
                  <a:defRPr/>
                </a:pPr>
                <a:endParaRPr lang="en-US" sz="1400">
                  <a:solidFill>
                    <a:srgbClr val="224E7D"/>
                  </a:solidFill>
                  <a:latin typeface="Calibri"/>
                  <a:ea typeface="Calibri"/>
                  <a:cs typeface="Calibri"/>
                </a:endParaRPr>
              </a:p>
              <a:p>
                <a:pPr lvl="0" algn="ctr">
                  <a:defRPr/>
                </a:pPr>
                <a:r>
                  <a:rPr lang="en-US" sz="1400">
                    <a:solidFill>
                      <a:srgbClr val="0070C0"/>
                    </a:solidFill>
                    <a:latin typeface="Verdana"/>
                    <a:ea typeface="Verdana"/>
                    <a:cs typeface="Verdana"/>
                  </a:rPr>
                  <a:t>Partikelns position - karakterised av: (x(s)), (x’(s)).  Oscillation(t)-&gt;Oscillation(s)!</a:t>
                </a:r>
                <a:endParaRPr lang="en-US" sz="1400">
                  <a:solidFill>
                    <a:srgbClr val="0070C0"/>
                  </a:solidFill>
                  <a:latin typeface="Calibri"/>
                  <a:ea typeface="Calibri"/>
                  <a:cs typeface="Calibri"/>
                </a:endParaRPr>
              </a:p>
              <a:p>
                <a:pPr lvl="0" algn="ctr">
                  <a:defRPr/>
                </a:pPr>
                <a:r>
                  <a:rPr lang="en-US" sz="1400">
                    <a:solidFill>
                      <a:srgbClr val="0070C0"/>
                    </a:solidFill>
                    <a:latin typeface="Verdana"/>
                    <a:ea typeface="Verdana"/>
                    <a:cs typeface="Verdana"/>
                  </a:rPr>
                  <a:t>Rörelseekvation (Hills ekvation): </a:t>
                </a:r>
              </a:p>
              <a:p>
                <a:pPr lvl="0" algn="ctr">
                  <a:defRPr/>
                </a:pPr>
                <a:endParaRPr lang="en-US" sz="1400">
                  <a:solidFill>
                    <a:srgbClr val="0070C0"/>
                  </a:solidFill>
                  <a:latin typeface="Calibri"/>
                  <a:ea typeface="Calibri"/>
                  <a:cs typeface="Calibri"/>
                </a:endParaRPr>
              </a:p>
              <a:p>
                <a:pPr algn="ctr">
                  <a:defRPr/>
                </a:pPr>
                <a:r>
                  <a:rPr lang="en-US" sz="2400">
                    <a:solidFill>
                      <a:schemeClr val="tx1"/>
                    </a:solidFill>
                    <a:latin typeface="Verdana"/>
                    <a:ea typeface="Verdana"/>
                    <a:cs typeface="Verdana"/>
                  </a:rPr>
                  <a:t>	</a:t>
                </a:r>
                <a14:m>
                  <m:oMath xmlns:m="http://schemas.openxmlformats.org/officeDocument/2006/math">
                    <m:sSup>
                      <m:sSupPr>
                        <m:ctrlPr>
                          <a:rPr lang="ar-AE" sz="2400" i="1">
                            <a:solidFill>
                              <a:schemeClr val="tx1"/>
                            </a:solidFill>
                            <a:latin typeface="Cambria Math" panose="02040503050406030204" pitchFamily="18" charset="0"/>
                            <a:ea typeface="Cambria Math"/>
                            <a:cs typeface="Calibri"/>
                          </a:rPr>
                        </m:ctrlPr>
                      </m:sSupPr>
                      <m:e>
                        <m:r>
                          <m:rPr>
                            <m:sty m:val="p"/>
                          </m:rPr>
                          <a:rPr lang="en-US" sz="2400">
                            <a:solidFill>
                              <a:schemeClr val="tx1"/>
                            </a:solidFill>
                            <a:latin typeface="Cambria Math"/>
                            <a:cs typeface="Calibri"/>
                          </a:rPr>
                          <m:t>X</m:t>
                        </m:r>
                      </m:e>
                      <m:sup>
                        <m:r>
                          <a:rPr lang="ar-AE" sz="2400">
                            <a:solidFill>
                              <a:schemeClr val="tx1"/>
                            </a:solidFill>
                            <a:latin typeface="Cambria Math"/>
                            <a:cs typeface="Calibri"/>
                          </a:rPr>
                          <m:t>′′</m:t>
                        </m:r>
                      </m:sup>
                    </m:sSup>
                    <m:r>
                      <a:rPr lang="ar-AE" sz="2400">
                        <a:solidFill>
                          <a:schemeClr val="tx1"/>
                        </a:solidFill>
                        <a:latin typeface="Cambria Math"/>
                        <a:cs typeface="Calibri"/>
                      </a:rPr>
                      <m:t>(</m:t>
                    </m:r>
                    <m:r>
                      <m:rPr>
                        <m:sty m:val="p"/>
                      </m:rPr>
                      <a:rPr lang="en-US" sz="2400">
                        <a:solidFill>
                          <a:schemeClr val="tx1"/>
                        </a:solidFill>
                        <a:latin typeface="Cambria Math"/>
                        <a:cs typeface="Calibri"/>
                      </a:rPr>
                      <m:t>s</m:t>
                    </m:r>
                    <m:r>
                      <a:rPr lang="en-US" sz="2400">
                        <a:solidFill>
                          <a:schemeClr val="tx1"/>
                        </a:solidFill>
                        <a:latin typeface="Cambria Math"/>
                        <a:cs typeface="Calibri"/>
                      </a:rPr>
                      <m:t>)</m:t>
                    </m:r>
                    <m:r>
                      <a:rPr lang="en-US" sz="2400" i="1">
                        <a:solidFill>
                          <a:schemeClr val="tx1"/>
                        </a:solidFill>
                        <a:latin typeface="Cambria Math"/>
                        <a:cs typeface="Calibri"/>
                      </a:rPr>
                      <m:t>=−</m:t>
                    </m:r>
                    <m:r>
                      <a:rPr lang="en-US" sz="2400" i="1">
                        <a:solidFill>
                          <a:schemeClr val="tx1"/>
                        </a:solidFill>
                        <a:latin typeface="Cambria Math"/>
                        <a:cs typeface="Calibri"/>
                      </a:rPr>
                      <m:t>𝐾</m:t>
                    </m:r>
                    <m:r>
                      <a:rPr lang="en-US" sz="2400" b="0" i="1">
                        <a:solidFill>
                          <a:schemeClr val="tx1"/>
                        </a:solidFill>
                        <a:latin typeface="Cambria Math"/>
                        <a:cs typeface="Calibri"/>
                      </a:rPr>
                      <m:t>(</m:t>
                    </m:r>
                    <m:r>
                      <a:rPr lang="en-US" sz="2400" b="0" i="1">
                        <a:solidFill>
                          <a:schemeClr val="tx1"/>
                        </a:solidFill>
                        <a:latin typeface="Cambria Math"/>
                        <a:cs typeface="Calibri"/>
                      </a:rPr>
                      <m:t>𝑠</m:t>
                    </m:r>
                    <m:r>
                      <a:rPr lang="en-US" sz="2400" b="0" i="1">
                        <a:solidFill>
                          <a:schemeClr val="tx1"/>
                        </a:solidFill>
                        <a:latin typeface="Cambria Math"/>
                        <a:cs typeface="Calibri"/>
                      </a:rPr>
                      <m:t>) </m:t>
                    </m:r>
                    <m:r>
                      <a:rPr lang="en-US" sz="2400" i="1">
                        <a:solidFill>
                          <a:schemeClr val="tx1"/>
                        </a:solidFill>
                        <a:latin typeface="Cambria Math"/>
                        <a:cs typeface="Calibri"/>
                      </a:rPr>
                      <m:t>𝑋</m:t>
                    </m:r>
                    <m:d>
                      <m:dPr>
                        <m:ctrlPr>
                          <a:rPr lang="ar-AE" sz="2400" i="1">
                            <a:solidFill>
                              <a:schemeClr val="tx1"/>
                            </a:solidFill>
                            <a:latin typeface="Cambria Math" panose="02040503050406030204" pitchFamily="18" charset="0"/>
                            <a:ea typeface="Cambria Math"/>
                            <a:cs typeface="Calibri"/>
                          </a:rPr>
                        </m:ctrlPr>
                      </m:dPr>
                      <m:e>
                        <m:r>
                          <a:rPr lang="en-US" sz="2400" i="1">
                            <a:solidFill>
                              <a:schemeClr val="tx1"/>
                            </a:solidFill>
                            <a:latin typeface="Cambria Math"/>
                            <a:cs typeface="Calibri"/>
                          </a:rPr>
                          <m:t>𝑠</m:t>
                        </m:r>
                      </m:e>
                    </m:d>
                  </m:oMath>
                </a14:m>
                <a:r>
                  <a:rPr lang="en-US" sz="2400">
                    <a:solidFill>
                      <a:schemeClr val="tx1"/>
                    </a:solidFill>
                    <a:latin typeface="Verdana"/>
                    <a:ea typeface="Verdana"/>
                    <a:cs typeface="Verdana"/>
                  </a:rPr>
                  <a:t>  </a:t>
                </a:r>
                <a:endParaRPr lang="en-US" sz="1400">
                  <a:solidFill>
                    <a:srgbClr val="0070C0"/>
                  </a:solidFill>
                  <a:latin typeface="Verdana"/>
                  <a:ea typeface="Verdana"/>
                  <a:cs typeface="Verdana"/>
                </a:endParaRPr>
              </a:p>
              <a:p>
                <a:pPr algn="ctr">
                  <a:defRPr/>
                </a:pPr>
                <a:r>
                  <a:rPr lang="en-US" sz="1400">
                    <a:solidFill>
                      <a:srgbClr val="0070C0"/>
                    </a:solidFill>
                    <a:latin typeface="Verdana"/>
                    <a:ea typeface="Verdana"/>
                    <a:cs typeface="Verdana"/>
                  </a:rPr>
                  <a:t>	K(s)  är återföringskraften generad av magnetfälten; K </a:t>
                </a:r>
                <a:r>
                  <a:rPr lang="en-US" sz="1400">
                    <a:solidFill>
                      <a:srgbClr val="0070C0"/>
                    </a:solidFill>
                    <a:latin typeface="Verdana"/>
                    <a:ea typeface="Calibri"/>
                    <a:cs typeface="Calibri"/>
                  </a:rPr>
                  <a:t>beror nu av s och beskriver 	både dipoler, kvadrupoler, drift etc.</a:t>
                </a:r>
                <a:endParaRPr/>
              </a:p>
              <a:p>
                <a:pPr algn="ctr">
                  <a:defRPr/>
                </a:pPr>
                <a:endParaRPr lang="en-US" sz="1400">
                  <a:solidFill>
                    <a:srgbClr val="0070C0"/>
                  </a:solidFill>
                  <a:latin typeface="Verdana"/>
                  <a:ea typeface="Calibri"/>
                  <a:cs typeface="Calibri"/>
                </a:endParaRPr>
              </a:p>
              <a:p>
                <a:pPr algn="ctr">
                  <a:defRPr/>
                </a:pPr>
                <a:r>
                  <a:rPr lang="en-US" sz="1400">
                    <a:solidFill>
                      <a:srgbClr val="0070C0"/>
                    </a:solidFill>
                    <a:latin typeface="Verdana"/>
                    <a:ea typeface="Calibri"/>
                    <a:cs typeface="Calibri"/>
                  </a:rPr>
                  <a:t>Allmän lösning kan skrivas som </a:t>
                </a:r>
                <a14:m>
                  <m:oMath xmlns:m="http://schemas.openxmlformats.org/officeDocument/2006/math">
                    <m:r>
                      <a:rPr lang="en-US" sz="2400" b="0" i="0">
                        <a:solidFill>
                          <a:schemeClr val="tx1"/>
                        </a:solidFill>
                        <a:latin typeface="Cambria Math"/>
                        <a:cs typeface="Calibri"/>
                      </a:rPr>
                      <m:t>   </m:t>
                    </m:r>
                    <m:r>
                      <m:rPr>
                        <m:sty m:val="p"/>
                      </m:rPr>
                      <a:rPr lang="en-US" sz="2400" b="0" i="0">
                        <a:solidFill>
                          <a:schemeClr val="tx1"/>
                        </a:solidFill>
                        <a:latin typeface="Cambria Math"/>
                        <a:cs typeface="Calibri"/>
                      </a:rPr>
                      <m:t>X</m:t>
                    </m:r>
                    <m:d>
                      <m:dPr>
                        <m:ctrlPr>
                          <a:rPr lang="ar-AE" sz="2400" b="0" i="1">
                            <a:solidFill>
                              <a:schemeClr val="tx1"/>
                            </a:solidFill>
                            <a:latin typeface="Cambria Math" panose="02040503050406030204" pitchFamily="18" charset="0"/>
                            <a:ea typeface="Cambria Math"/>
                            <a:cs typeface="Calibri"/>
                          </a:rPr>
                        </m:ctrlPr>
                      </m:dPr>
                      <m:e>
                        <m:r>
                          <m:rPr>
                            <m:sty m:val="p"/>
                          </m:rPr>
                          <a:rPr lang="en-US" sz="2400">
                            <a:solidFill>
                              <a:schemeClr val="tx1"/>
                            </a:solidFill>
                            <a:latin typeface="Cambria Math"/>
                            <a:cs typeface="Calibri"/>
                          </a:rPr>
                          <m:t>s</m:t>
                        </m:r>
                      </m:e>
                    </m:d>
                    <m:r>
                      <a:rPr lang="en-US" sz="2400" i="1">
                        <a:solidFill>
                          <a:schemeClr val="tx1"/>
                        </a:solidFill>
                        <a:latin typeface="Cambria Math"/>
                        <a:cs typeface="Calibri"/>
                      </a:rPr>
                      <m:t>=</m:t>
                    </m:r>
                    <m:rad>
                      <m:radPr>
                        <m:degHide m:val="on"/>
                        <m:ctrlPr>
                          <a:rPr lang="en-US" sz="2400" i="1">
                            <a:solidFill>
                              <a:schemeClr val="tx1"/>
                            </a:solidFill>
                            <a:latin typeface="Cambria Math" panose="02040503050406030204" pitchFamily="18" charset="0"/>
                            <a:ea typeface="Cambria Math"/>
                            <a:cs typeface="Calibri"/>
                          </a:rPr>
                        </m:ctrlPr>
                      </m:radPr>
                      <m:deg/>
                      <m:e>
                        <m:r>
                          <a:rPr lang="el-GR" sz="2400" i="1">
                            <a:solidFill>
                              <a:schemeClr val="tx1"/>
                            </a:solidFill>
                            <a:latin typeface="Cambria Math"/>
                            <a:cs typeface="Calibri"/>
                          </a:rPr>
                          <m:t>𝜀</m:t>
                        </m:r>
                        <m:r>
                          <a:rPr lang="en-US" sz="2400" b="0" i="1">
                            <a:solidFill>
                              <a:schemeClr val="tx1"/>
                            </a:solidFill>
                            <a:latin typeface="Cambria Math"/>
                            <a:cs typeface="Calibri"/>
                          </a:rPr>
                          <m:t> </m:t>
                        </m:r>
                        <m:r>
                          <a:rPr lang="el-GR" sz="2400" b="0" i="1">
                            <a:solidFill>
                              <a:schemeClr val="tx1"/>
                            </a:solidFill>
                            <a:latin typeface="Cambria Math"/>
                            <a:cs typeface="Calibri"/>
                          </a:rPr>
                          <m:t>𝛽</m:t>
                        </m:r>
                        <m:d>
                          <m:dPr>
                            <m:ctrlPr>
                              <a:rPr lang="en-US" sz="2400" b="0" i="1">
                                <a:solidFill>
                                  <a:schemeClr val="tx1"/>
                                </a:solidFill>
                                <a:latin typeface="Cambria Math" panose="02040503050406030204" pitchFamily="18" charset="0"/>
                                <a:ea typeface="Cambria Math"/>
                                <a:cs typeface="Calibri"/>
                              </a:rPr>
                            </m:ctrlPr>
                          </m:dPr>
                          <m:e>
                            <m:r>
                              <a:rPr lang="en-US" sz="2400" b="0" i="1">
                                <a:solidFill>
                                  <a:schemeClr val="tx1"/>
                                </a:solidFill>
                                <a:latin typeface="Cambria Math"/>
                                <a:cs typeface="Calibri"/>
                              </a:rPr>
                              <m:t>𝑠</m:t>
                            </m:r>
                          </m:e>
                        </m:d>
                      </m:e>
                    </m:rad>
                    <m:func>
                      <m:funcPr>
                        <m:ctrlPr>
                          <a:rPr lang="en-US" sz="2400" b="0" i="1">
                            <a:solidFill>
                              <a:schemeClr val="tx1"/>
                            </a:solidFill>
                            <a:latin typeface="Cambria Math" panose="02040503050406030204" pitchFamily="18" charset="0"/>
                            <a:ea typeface="Cambria Math"/>
                            <a:cs typeface="Calibri"/>
                          </a:rPr>
                        </m:ctrlPr>
                      </m:funcPr>
                      <m:fName>
                        <m:r>
                          <m:rPr>
                            <m:sty m:val="p"/>
                          </m:rPr>
                          <a:rPr lang="en-US" sz="2400" b="0" i="0">
                            <a:solidFill>
                              <a:schemeClr val="tx1"/>
                            </a:solidFill>
                            <a:latin typeface="Cambria Math"/>
                            <a:cs typeface="Calibri"/>
                          </a:rPr>
                          <m:t>cos</m:t>
                        </m:r>
                      </m:fName>
                      <m:e>
                        <m:r>
                          <a:rPr lang="en-US" sz="2400" b="0" i="1">
                            <a:solidFill>
                              <a:schemeClr val="tx1"/>
                            </a:solidFill>
                            <a:latin typeface="Cambria Math"/>
                            <a:cs typeface="Calibri"/>
                          </a:rPr>
                          <m:t>(</m:t>
                        </m:r>
                        <m:r>
                          <m:rPr>
                            <m:sty m:val="p"/>
                          </m:rPr>
                          <a:rPr lang="el-GR" sz="2400" b="0" i="1">
                            <a:solidFill>
                              <a:schemeClr val="tx1"/>
                            </a:solidFill>
                            <a:latin typeface="Cambria Math"/>
                            <a:cs typeface="Calibri"/>
                          </a:rPr>
                          <m:t>μ</m:t>
                        </m:r>
                        <m:d>
                          <m:dPr>
                            <m:ctrlPr>
                              <a:rPr lang="en-US" sz="2400" b="0" i="1">
                                <a:solidFill>
                                  <a:schemeClr val="tx1"/>
                                </a:solidFill>
                                <a:latin typeface="Cambria Math" panose="02040503050406030204" pitchFamily="18" charset="0"/>
                                <a:ea typeface="Cambria Math"/>
                                <a:cs typeface="Calibri"/>
                              </a:rPr>
                            </m:ctrlPr>
                          </m:dPr>
                          <m:e>
                            <m:r>
                              <a:rPr lang="en-US" sz="2400" b="0" i="1">
                                <a:solidFill>
                                  <a:schemeClr val="tx1"/>
                                </a:solidFill>
                                <a:latin typeface="Cambria Math"/>
                                <a:cs typeface="Calibri"/>
                              </a:rPr>
                              <m:t>𝑠</m:t>
                            </m:r>
                          </m:e>
                        </m:d>
                        <m:r>
                          <a:rPr lang="en-US" sz="2400" b="0" i="1">
                            <a:solidFill>
                              <a:schemeClr val="tx1"/>
                            </a:solidFill>
                            <a:latin typeface="Cambria Math"/>
                            <a:cs typeface="Calibri"/>
                          </a:rPr>
                          <m:t>+</m:t>
                        </m:r>
                        <m:r>
                          <m:rPr>
                            <m:sty m:val="p"/>
                          </m:rPr>
                          <a:rPr lang="el-GR" sz="2400" b="0" i="1">
                            <a:solidFill>
                              <a:schemeClr val="tx1"/>
                            </a:solidFill>
                            <a:latin typeface="Cambria Math"/>
                            <a:cs typeface="Calibri"/>
                          </a:rPr>
                          <m:t>φ</m:t>
                        </m:r>
                        <m:r>
                          <a:rPr lang="en-US" sz="2400" b="0" i="1">
                            <a:solidFill>
                              <a:schemeClr val="tx1"/>
                            </a:solidFill>
                            <a:latin typeface="Cambria Math"/>
                            <a:cs typeface="Calibri"/>
                          </a:rPr>
                          <m:t>)</m:t>
                        </m:r>
                      </m:e>
                    </m:func>
                  </m:oMath>
                </a14:m>
                <a:endParaRPr lang="en-US" sz="1400">
                  <a:solidFill>
                    <a:srgbClr val="0070C0"/>
                  </a:solidFill>
                  <a:latin typeface="Verdana"/>
                  <a:ea typeface="Calibri"/>
                  <a:cs typeface="Calibri"/>
                </a:endParaRPr>
              </a:p>
              <a:p>
                <a:pPr algn="ctr">
                  <a:defRPr/>
                </a:pPr>
                <a:endParaRPr lang="en-US" sz="1400">
                  <a:solidFill>
                    <a:srgbClr val="0070C0"/>
                  </a:solidFill>
                  <a:latin typeface="Calibri"/>
                  <a:ea typeface="Calibri"/>
                  <a:cs typeface="Calibri"/>
                </a:endParaRPr>
              </a:p>
              <a:p>
                <a:pPr lvl="0" algn="ctr">
                  <a:defRPr/>
                </a:pPr>
                <a:r>
                  <a:rPr lang="en-US" sz="1400">
                    <a:solidFill>
                      <a:srgbClr val="0070C0"/>
                    </a:solidFill>
                    <a:latin typeface="Verdana"/>
                    <a:ea typeface="Verdana"/>
                    <a:cs typeface="Verdana"/>
                  </a:rPr>
                  <a:t>	</a:t>
                </a:r>
                <a:r>
                  <a:rPr lang="el-GR" sz="1400">
                    <a:solidFill>
                      <a:srgbClr val="0070C0"/>
                    </a:solidFill>
                    <a:latin typeface="Verdana"/>
                    <a:ea typeface="Verdana"/>
                    <a:cs typeface="Verdana"/>
                  </a:rPr>
                  <a:t>ε = </a:t>
                </a:r>
                <a:r>
                  <a:rPr lang="en-US" sz="1400">
                    <a:solidFill>
                      <a:srgbClr val="0070C0"/>
                    </a:solidFill>
                    <a:latin typeface="Verdana"/>
                    <a:ea typeface="Verdana"/>
                    <a:cs typeface="Verdana"/>
                  </a:rPr>
                  <a:t>enpartikel-emittans,  integrationskonstant beroende av initialvillkoren.</a:t>
                </a:r>
                <a:endParaRPr/>
              </a:p>
              <a:p>
                <a:pPr lvl="0" algn="ctr">
                  <a:defRPr/>
                </a:pPr>
                <a:r>
                  <a:rPr lang="en-US" sz="1400">
                    <a:solidFill>
                      <a:srgbClr val="0070C0"/>
                    </a:solidFill>
                    <a:latin typeface="Verdana"/>
                    <a:ea typeface="Calibri"/>
                    <a:cs typeface="Calibri"/>
                  </a:rPr>
                  <a:t>	</a:t>
                </a:r>
                <a:r>
                  <a:rPr lang="el-GR" sz="1400">
                    <a:solidFill>
                      <a:srgbClr val="0070C0"/>
                    </a:solidFill>
                    <a:latin typeface="Verdana"/>
                    <a:ea typeface="Calibri"/>
                    <a:cs typeface="Calibri"/>
                  </a:rPr>
                  <a:t>φ</a:t>
                </a:r>
                <a:r>
                  <a:rPr lang="en-US" sz="1400">
                    <a:solidFill>
                      <a:srgbClr val="0070C0"/>
                    </a:solidFill>
                    <a:latin typeface="Verdana"/>
                    <a:ea typeface="Calibri"/>
                    <a:cs typeface="Calibri"/>
                  </a:rPr>
                  <a:t>= fas, integrationskonstant beroende av initialvillkoren</a:t>
                </a:r>
                <a:endParaRPr lang="en-US" sz="1400">
                  <a:solidFill>
                    <a:srgbClr val="0070C0"/>
                  </a:solidFill>
                  <a:latin typeface="Calibri"/>
                  <a:ea typeface="Calibri"/>
                  <a:cs typeface="Calibri"/>
                </a:endParaRPr>
              </a:p>
              <a:p>
                <a:pPr lvl="0" algn="ctr">
                  <a:defRPr/>
                </a:pPr>
                <a:r>
                  <a:rPr lang="en-US" sz="1400">
                    <a:solidFill>
                      <a:srgbClr val="0070C0"/>
                    </a:solidFill>
                    <a:latin typeface="Verdana"/>
                    <a:ea typeface="Verdana"/>
                    <a:cs typeface="Verdana"/>
                  </a:rPr>
                  <a:t>	</a:t>
                </a:r>
                <a:r>
                  <a:rPr lang="el-GR" sz="1400">
                    <a:solidFill>
                      <a:srgbClr val="0070C0"/>
                    </a:solidFill>
                    <a:latin typeface="Verdana"/>
                    <a:ea typeface="Verdana"/>
                    <a:cs typeface="Verdana"/>
                  </a:rPr>
                  <a:t>β(</a:t>
                </a:r>
                <a:r>
                  <a:rPr lang="en-US" sz="1400">
                    <a:solidFill>
                      <a:srgbClr val="0070C0"/>
                    </a:solidFill>
                    <a:latin typeface="Verdana"/>
                    <a:ea typeface="Verdana"/>
                    <a:cs typeface="Verdana"/>
                  </a:rPr>
                  <a:t>s) = amplitud-modulering som är en funktion av fokusseringstyrkan</a:t>
                </a:r>
                <a:endParaRPr lang="en-US" sz="1400">
                  <a:solidFill>
                    <a:srgbClr val="0070C0"/>
                  </a:solidFill>
                  <a:latin typeface="Calibri"/>
                  <a:ea typeface="Calibri"/>
                  <a:cs typeface="Calibri"/>
                </a:endParaRPr>
              </a:p>
              <a:p>
                <a:pPr lvl="0" algn="ctr">
                  <a:defRPr/>
                </a:pPr>
                <a:r>
                  <a:rPr lang="en-US" sz="1400">
                    <a:solidFill>
                      <a:srgbClr val="0070C0"/>
                    </a:solidFill>
                    <a:latin typeface="Verdana"/>
                    <a:ea typeface="Verdana"/>
                    <a:cs typeface="Verdana"/>
                  </a:rPr>
                  <a:t>	</a:t>
                </a:r>
                <a:r>
                  <a:rPr lang="el-GR" sz="1400">
                    <a:solidFill>
                      <a:srgbClr val="0070C0"/>
                    </a:solidFill>
                    <a:latin typeface="Verdana"/>
                    <a:ea typeface="Verdana"/>
                    <a:cs typeface="Verdana"/>
                  </a:rPr>
                  <a:t>μ(</a:t>
                </a:r>
                <a:r>
                  <a:rPr lang="en-US" sz="1400">
                    <a:solidFill>
                      <a:srgbClr val="0070C0"/>
                    </a:solidFill>
                    <a:latin typeface="Verdana"/>
                    <a:ea typeface="Verdana"/>
                    <a:cs typeface="Verdana"/>
                  </a:rPr>
                  <a:t>s) = fas som är en funktion av fokusseringstyrkan</a:t>
                </a:r>
                <a:endParaRPr lang="en-US" sz="1400">
                  <a:solidFill>
                    <a:srgbClr val="0070C0"/>
                  </a:solidFill>
                  <a:latin typeface="Calibri"/>
                  <a:ea typeface="Calibri"/>
                  <a:cs typeface="Calibri"/>
                </a:endParaRPr>
              </a:p>
              <a:p>
                <a:pPr lvl="0" algn="ctr">
                  <a:defRPr/>
                </a:pPr>
                <a:r>
                  <a:rPr lang="en-US" sz="1400">
                    <a:solidFill>
                      <a:srgbClr val="0070C0"/>
                    </a:solidFill>
                    <a:latin typeface="Verdana"/>
                    <a:ea typeface="Verdana"/>
                    <a:cs typeface="Verdana"/>
                  </a:rPr>
                  <a:t>  </a:t>
                </a:r>
                <a:endParaRPr lang="en-US" sz="1400">
                  <a:solidFill>
                    <a:srgbClr val="0070C0"/>
                  </a:solidFill>
                  <a:latin typeface="Calibri"/>
                  <a:ea typeface="Calibri"/>
                  <a:cs typeface="Calibri"/>
                </a:endParaRPr>
              </a:p>
              <a:p>
                <a:pPr lvl="0" algn="ctr">
                  <a:defRPr/>
                </a:pPr>
                <a:endParaRPr lang="en-US" sz="1400">
                  <a:solidFill>
                    <a:srgbClr val="0070C0"/>
                  </a:solidFill>
                  <a:latin typeface="Calibri"/>
                  <a:ea typeface="Calibri"/>
                  <a:cs typeface="Calibri"/>
                </a:endParaRPr>
              </a:p>
              <a:p>
                <a:pPr lvl="0" algn="ctr">
                  <a:defRPr/>
                </a:pPr>
                <a:endParaRPr lang="en-US" sz="1400">
                  <a:solidFill>
                    <a:srgbClr val="0070C0"/>
                  </a:solidFill>
                  <a:latin typeface="Calibri"/>
                  <a:ea typeface="Calibri"/>
                  <a:cs typeface="Calibri"/>
                </a:endParaRPr>
              </a:p>
              <a:p>
                <a:pPr lvl="0" algn="ctr">
                  <a:defRPr/>
                </a:pPr>
                <a:endParaRPr lang="en-US" sz="1400">
                  <a:latin typeface="Calibri"/>
                  <a:ea typeface="Calibri"/>
                  <a:cs typeface="Calibri"/>
                </a:endParaRPr>
              </a:p>
              <a:p>
                <a:pPr lvl="0" algn="ctr">
                  <a:defRPr/>
                </a:pPr>
                <a:endParaRPr lang="en-US" sz="1400">
                  <a:latin typeface="Calibri"/>
                  <a:ea typeface="Calibri"/>
                  <a:cs typeface="Calibri"/>
                </a:endParaRPr>
              </a:p>
              <a:p>
                <a:pPr lvl="0" algn="ctr">
                  <a:defRPr/>
                </a:pPr>
                <a:r>
                  <a:rPr lang="en-US" sz="1400" b="1">
                    <a:latin typeface="Calibri"/>
                    <a:ea typeface="Calibri"/>
                    <a:cs typeface="Calibri"/>
                  </a:rPr>
                  <a:t> </a:t>
                </a:r>
                <a:endParaRPr lang="en-US" sz="1400">
                  <a:latin typeface="Calibri"/>
                  <a:ea typeface="Calibri"/>
                  <a:cs typeface="Calibri"/>
                </a:endParaRPr>
              </a:p>
              <a:p>
                <a:pPr lvl="0" algn="ctr">
                  <a:defRPr/>
                </a:pPr>
                <a:endParaRPr lang="en-US" sz="1400">
                  <a:latin typeface="Calibri"/>
                  <a:ea typeface="Calibri"/>
                  <a:cs typeface="Calibri"/>
                </a:endParaRPr>
              </a:p>
              <a:p>
                <a:pPr lvl="0" algn="ctr">
                  <a:defRPr/>
                </a:pPr>
                <a:r>
                  <a:rPr lang="en-US">
                    <a:latin typeface="Verdana"/>
                    <a:ea typeface="Verdana"/>
                    <a:cs typeface="Verdana"/>
                  </a:rPr>
                  <a:t>   </a:t>
                </a:r>
                <a:endParaRPr>
                  <a:latin typeface="Verdana"/>
                  <a:ea typeface="Verdana"/>
                  <a:cs typeface="Verdana"/>
                </a:endParaRPr>
              </a:p>
            </p:txBody>
          </p:sp>
        </mc:Choice>
        <mc:Fallback xmlns="">
          <p:sp>
            <p:nvSpPr>
              <p:cNvPr id="360" name="Shape 360"/>
              <p:cNvSpPr>
                <a:spLocks noRot="1" noChangeAspect="1" noMove="1" noResize="1" noEditPoints="1" noAdjustHandles="1" noChangeArrowheads="1" noChangeShapeType="1" noTextEdit="1"/>
              </p:cNvSpPr>
              <p:nvPr/>
            </p:nvSpPr>
            <p:spPr bwMode="auto">
              <a:xfrm>
                <a:off x="304799" y="2934122"/>
                <a:ext cx="8471519" cy="5181959"/>
              </a:xfrm>
              <a:prstGeom prst="rect">
                <a:avLst/>
              </a:prstGeom>
              <a:blipFill>
                <a:blip r:embed="rId3"/>
                <a:stretch>
                  <a:fillRect r="-1439"/>
                </a:stretch>
              </a:blipFill>
              <a:ln w="12700">
                <a:miter lim="400000"/>
              </a:ln>
            </p:spPr>
            <p:txBody>
              <a:bodyPr/>
              <a:lstStyle/>
              <a:p>
                <a:r>
                  <a:rPr lang="en-US">
                    <a:noFill/>
                  </a:rPr>
                  <a:t> </a:t>
                </a:r>
              </a:p>
            </p:txBody>
          </p:sp>
        </mc:Fallback>
      </mc:AlternateContent>
      <p:sp>
        <p:nvSpPr>
          <p:cNvPr id="362" name="Shape 362"/>
          <p:cNvSpPr/>
          <p:nvPr/>
        </p:nvSpPr>
        <p:spPr bwMode="auto">
          <a:xfrm>
            <a:off x="7010399" y="2285999"/>
            <a:ext cx="1981200" cy="281937"/>
          </a:xfrm>
          <a:prstGeom prst="rect">
            <a:avLst/>
          </a:prstGeom>
          <a:ln w="12700">
            <a:miter lim="400000"/>
          </a:ln>
        </p:spPr>
        <p:txBody>
          <a:bodyPr lIns="45718" tIns="45718" rIns="45718" bIns="45718">
            <a:spAutoFit/>
          </a:bodyPr>
          <a:lstStyle/>
          <a:p>
            <a:pPr lvl="0">
              <a:defRPr/>
            </a:pPr>
            <a:r>
              <a:rPr sz="1200">
                <a:latin typeface="Verdana"/>
                <a:ea typeface="Verdana"/>
                <a:cs typeface="Verdana"/>
              </a:rPr>
              <a:t>s=</a:t>
            </a:r>
            <a:r>
              <a:rPr sz="1200">
                <a:solidFill>
                  <a:schemeClr val="tx1"/>
                </a:solidFill>
                <a:latin typeface="Verdana"/>
                <a:ea typeface="Verdana"/>
                <a:cs typeface="Verdana"/>
              </a:rPr>
              <a:t> längdkoordinat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32" name="Shape 33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34" name="Shape 334"/>
          <p:cNvSpPr>
            <a:spLocks noGrp="1"/>
          </p:cNvSpPr>
          <p:nvPr>
            <p:ph type="title"/>
          </p:nvPr>
        </p:nvSpPr>
        <p:spPr bwMode="auto">
          <a:xfrm>
            <a:off x="935037" y="-71441"/>
            <a:ext cx="7772401" cy="698506"/>
          </a:xfrm>
          <a:prstGeom prst="rect">
            <a:avLst/>
          </a:prstGeom>
        </p:spPr>
        <p:txBody>
          <a:bodyPr/>
          <a:lstStyle/>
          <a:p>
            <a:pPr lvl="0">
              <a:defRPr sz="1800"/>
            </a:pPr>
            <a:r>
              <a:rPr sz="2400">
                <a:solidFill>
                  <a:srgbClr val="0070C0"/>
                </a:solidFill>
                <a:latin typeface="Comic Sans MS"/>
                <a:ea typeface="Comic Sans MS"/>
                <a:cs typeface="Comic Sans MS"/>
              </a:rPr>
              <a:t>H</a:t>
            </a:r>
            <a:r>
              <a:rPr sz="2400">
                <a:solidFill>
                  <a:srgbClr val="0070C0"/>
                </a:solidFill>
                <a:latin typeface="Verdana"/>
                <a:ea typeface="Verdana"/>
                <a:cs typeface="Verdana"/>
              </a:rPr>
              <a:t>ö</a:t>
            </a:r>
            <a:r>
              <a:rPr sz="2400">
                <a:solidFill>
                  <a:srgbClr val="0070C0"/>
                </a:solidFill>
                <a:latin typeface="Comic Sans MS"/>
                <a:ea typeface="Comic Sans MS"/>
                <a:cs typeface="Comic Sans MS"/>
              </a:rPr>
              <a:t>gre ordningens magneter</a:t>
            </a:r>
            <a:endParaRPr/>
          </a:p>
        </p:txBody>
      </p:sp>
      <p:sp>
        <p:nvSpPr>
          <p:cNvPr id="335" name="Shape 335"/>
          <p:cNvSpPr/>
          <p:nvPr/>
        </p:nvSpPr>
        <p:spPr bwMode="auto">
          <a:xfrm>
            <a:off x="838199" y="1066798"/>
            <a:ext cx="7468679" cy="4358995"/>
          </a:xfrm>
          <a:prstGeom prst="rect">
            <a:avLst/>
          </a:prstGeom>
          <a:ln w="12700">
            <a:miter lim="400000"/>
          </a:ln>
        </p:spPr>
        <p:txBody>
          <a:bodyPr lIns="45718" tIns="45718" rIns="45718" bIns="45718">
            <a:spAutoFit/>
          </a:bodyPr>
          <a:lstStyle/>
          <a:p>
            <a:pPr marL="261850" lvl="0" indent="-261850" algn="l">
              <a:buFont typeface="Arial"/>
              <a:buChar char="•"/>
              <a:defRPr/>
            </a:pPr>
            <a:r>
              <a:rPr sz="1600">
                <a:solidFill>
                  <a:srgbClr val="0070C0"/>
                </a:solidFill>
                <a:latin typeface="Verdana"/>
                <a:ea typeface="Verdana"/>
                <a:cs typeface="Verdana"/>
              </a:rPr>
              <a:t>Dipoler och kvadrupol</a:t>
            </a:r>
            <a:r>
              <a:rPr lang="en-US" sz="1600">
                <a:solidFill>
                  <a:srgbClr val="0070C0"/>
                </a:solidFill>
                <a:latin typeface="Verdana"/>
                <a:ea typeface="Verdana"/>
                <a:cs typeface="Verdana"/>
              </a:rPr>
              <a:t>-</a:t>
            </a:r>
            <a:r>
              <a:rPr sz="1600">
                <a:solidFill>
                  <a:srgbClr val="0070C0"/>
                </a:solidFill>
                <a:latin typeface="Verdana"/>
                <a:ea typeface="Verdana"/>
                <a:cs typeface="Verdana"/>
              </a:rPr>
              <a:t>magneter </a:t>
            </a:r>
            <a:r>
              <a:rPr lang="en-US" sz="1600">
                <a:solidFill>
                  <a:srgbClr val="0070C0"/>
                </a:solidFill>
                <a:latin typeface="Verdana"/>
                <a:ea typeface="Verdana"/>
                <a:cs typeface="Verdana"/>
              </a:rPr>
              <a:t>styr </a:t>
            </a:r>
            <a:r>
              <a:rPr sz="1600">
                <a:solidFill>
                  <a:srgbClr val="0070C0"/>
                </a:solidFill>
                <a:latin typeface="Verdana"/>
                <a:ea typeface="Verdana"/>
                <a:cs typeface="Verdana"/>
              </a:rPr>
              <a:t>partiklar med olika energier olika, en egenskap som kallas kromaticitet i analogi  med optiken.  </a:t>
            </a:r>
          </a:p>
          <a:p>
            <a:pPr marL="261850" lvl="0" indent="-261850" algn="l">
              <a:buFont typeface="Arial"/>
              <a:buChar char="•"/>
              <a:defRPr/>
            </a:pPr>
            <a:r>
              <a:rPr sz="1600">
                <a:solidFill>
                  <a:srgbClr val="0070C0"/>
                </a:solidFill>
                <a:latin typeface="Verdana"/>
                <a:ea typeface="Verdana"/>
                <a:cs typeface="Verdana"/>
              </a:rPr>
              <a:t>Energispridningen som är inneboende i en partikelstråle ger upphov till en spridning av fokuseringen och till instabiliteter. </a:t>
            </a:r>
            <a:endParaRPr sz="1600">
              <a:solidFill>
                <a:srgbClr val="0070C0"/>
              </a:solidFill>
              <a:latin typeface="Calibri"/>
              <a:ea typeface="Calibri"/>
              <a:cs typeface="Calibri"/>
            </a:endParaRPr>
          </a:p>
          <a:p>
            <a:pPr marL="261850" lvl="0" indent="-261850" algn="l">
              <a:buFont typeface="Arial"/>
              <a:buChar char="•"/>
              <a:defRPr/>
            </a:pPr>
            <a:r>
              <a:rPr sz="1600">
                <a:solidFill>
                  <a:srgbClr val="0070C0"/>
                </a:solidFill>
                <a:latin typeface="Verdana"/>
                <a:ea typeface="Verdana"/>
                <a:cs typeface="Verdana"/>
              </a:rPr>
              <a:t>Sextupol magneter (och högre ordningars magneter ) används för att korrigera fenomenet men dessa ger också upphov till andra icke önskvärda ickelinjära rörelser.</a:t>
            </a:r>
            <a:endParaRPr sz="1600">
              <a:solidFill>
                <a:srgbClr val="0070C0"/>
              </a:solidFill>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a:p>
            <a:pPr lvl="0" algn="l">
              <a:defRPr/>
            </a:pPr>
            <a:endParaRPr>
              <a:latin typeface="Calibri"/>
              <a:ea typeface="Calibri"/>
              <a:cs typeface="Calibri"/>
            </a:endParaRPr>
          </a:p>
        </p:txBody>
      </p:sp>
      <p:pic>
        <p:nvPicPr>
          <p:cNvPr id="336" name="image24.jpeg" descr="File:Aust.-Synchrotron,-Sextupole-Focusing-Magnet,-14.06.2007.jpg"/>
          <p:cNvPicPr/>
          <p:nvPr/>
        </p:nvPicPr>
        <p:blipFill>
          <a:blip r:embed="rId3"/>
          <a:stretch/>
        </p:blipFill>
        <p:spPr bwMode="auto">
          <a:xfrm>
            <a:off x="1331640" y="3124200"/>
            <a:ext cx="2664295" cy="3200400"/>
          </a:xfrm>
          <a:prstGeom prst="rect">
            <a:avLst/>
          </a:prstGeom>
          <a:ln w="12700">
            <a:miter lim="400000"/>
          </a:ln>
        </p:spPr>
      </p:pic>
      <p:sp>
        <p:nvSpPr>
          <p:cNvPr id="337" name="Shape 337"/>
          <p:cNvSpPr/>
          <p:nvPr/>
        </p:nvSpPr>
        <p:spPr bwMode="auto">
          <a:xfrm>
            <a:off x="1261216" y="6305610"/>
            <a:ext cx="1295400" cy="281937"/>
          </a:xfrm>
          <a:prstGeom prst="rect">
            <a:avLst/>
          </a:prstGeom>
          <a:ln w="12700">
            <a:miter lim="400000"/>
          </a:ln>
        </p:spPr>
        <p:txBody>
          <a:bodyPr lIns="45718" tIns="45718" rIns="45718" bIns="45718">
            <a:spAutoFit/>
          </a:bodyPr>
          <a:lstStyle>
            <a:lvl1pPr>
              <a:defRPr sz="1200">
                <a:solidFill>
                  <a:srgbClr val="0070C0"/>
                </a:solidFill>
                <a:latin typeface="Verdana"/>
                <a:ea typeface="Verdana"/>
                <a:cs typeface="Verdana"/>
              </a:defRPr>
            </a:lvl1pPr>
          </a:lstStyle>
          <a:p>
            <a:pPr lvl="0">
              <a:defRPr sz="1800">
                <a:solidFill>
                  <a:srgbClr val="000000"/>
                </a:solidFill>
              </a:defRPr>
            </a:pPr>
            <a:r>
              <a:rPr sz="1200">
                <a:solidFill>
                  <a:srgbClr val="0070C0"/>
                </a:solidFill>
              </a:rPr>
              <a:t>wikipedia</a:t>
            </a:r>
            <a:endParaRPr/>
          </a:p>
        </p:txBody>
      </p:sp>
      <p:pic>
        <p:nvPicPr>
          <p:cNvPr id="338" name="image25.jpeg" descr="https://mediastream.cern.ch/MediaArchive/Photo/Public/1996/9611002/9611002_01/9611002_01-A4-at-144-dpi.jpg"/>
          <p:cNvPicPr/>
          <p:nvPr/>
        </p:nvPicPr>
        <p:blipFill>
          <a:blip r:embed="rId4"/>
          <a:stretch/>
        </p:blipFill>
        <p:spPr bwMode="auto">
          <a:xfrm>
            <a:off x="4953000" y="3124200"/>
            <a:ext cx="3686175" cy="2481484"/>
          </a:xfrm>
          <a:prstGeom prst="rect">
            <a:avLst/>
          </a:prstGeom>
          <a:ln w="12700">
            <a:miter lim="400000"/>
          </a:ln>
        </p:spPr>
      </p:pic>
      <p:pic>
        <p:nvPicPr>
          <p:cNvPr id="339" name="image1.jpeg" descr="http://design-guidelines.web.cern.ch/sites/design-guidelines.web.cern.ch/files/u6/CERN-logo.jpg"/>
          <p:cNvPicPr/>
          <p:nvPr/>
        </p:nvPicPr>
        <p:blipFill>
          <a:blip r:embed="rId5"/>
          <a:stretch/>
        </p:blipFill>
        <p:spPr bwMode="auto">
          <a:xfrm>
            <a:off x="152401" y="304800"/>
            <a:ext cx="685799" cy="738553"/>
          </a:xfrm>
          <a:prstGeom prst="rect">
            <a:avLst/>
          </a:prstGeom>
          <a:ln w="12700">
            <a:miter lim="400000"/>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2" name="Shape 16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64" name="Shape 164"/>
          <p:cNvSpPr>
            <a:spLocks noGrp="1"/>
          </p:cNvSpPr>
          <p:nvPr>
            <p:ph type="title"/>
          </p:nvPr>
        </p:nvSpPr>
        <p:spPr bwMode="auto">
          <a:xfrm>
            <a:off x="935037" y="44624"/>
            <a:ext cx="7772401" cy="698506"/>
          </a:xfrm>
          <a:prstGeom prst="rect">
            <a:avLst/>
          </a:prstGeom>
        </p:spPr>
        <p:txBody>
          <a:bodyPr>
            <a:noAutofit/>
          </a:bodyPr>
          <a:lstStyle>
            <a:lvl1pPr>
              <a:defRPr sz="2800">
                <a:solidFill>
                  <a:srgbClr val="0070C0"/>
                </a:solidFill>
                <a:latin typeface="Comic Sans MS"/>
                <a:ea typeface="Comic Sans MS"/>
                <a:cs typeface="Comic Sans MS"/>
              </a:defRPr>
            </a:lvl1pPr>
          </a:lstStyle>
          <a:p>
            <a:pPr lvl="0">
              <a:defRPr sz="1800">
                <a:solidFill>
                  <a:srgbClr val="000000"/>
                </a:solidFill>
              </a:defRPr>
            </a:pPr>
            <a:r>
              <a:rPr sz="4000">
                <a:solidFill>
                  <a:srgbClr val="0070C0"/>
                </a:solidFill>
                <a:latin typeface="Calibri"/>
                <a:cs typeface="Calibri"/>
              </a:rPr>
              <a:t>Acceleratorerna på CERN </a:t>
            </a:r>
            <a:endParaRPr/>
          </a:p>
        </p:txBody>
      </p:sp>
      <p:pic>
        <p:nvPicPr>
          <p:cNvPr id="165" name="image20.png" descr="Cern-complex"/>
          <p:cNvPicPr/>
          <p:nvPr/>
        </p:nvPicPr>
        <p:blipFill>
          <a:blip r:embed="rId2"/>
          <a:stretch/>
        </p:blipFill>
        <p:spPr bwMode="auto">
          <a:xfrm>
            <a:off x="809104" y="762000"/>
            <a:ext cx="4699000" cy="5654675"/>
          </a:xfrm>
          <a:prstGeom prst="rect">
            <a:avLst/>
          </a:prstGeom>
          <a:ln w="12700">
            <a:miter lim="400000"/>
          </a:ln>
        </p:spPr>
      </p:pic>
      <p:sp>
        <p:nvSpPr>
          <p:cNvPr id="166" name="Shape 166"/>
          <p:cNvSpPr/>
          <p:nvPr/>
        </p:nvSpPr>
        <p:spPr bwMode="auto">
          <a:xfrm>
            <a:off x="7001793" y="3021798"/>
            <a:ext cx="1610429" cy="3566515"/>
          </a:xfrm>
          <a:prstGeom prst="rect">
            <a:avLst/>
          </a:prstGeom>
          <a:ln w="12700">
            <a:miter lim="400000"/>
          </a:ln>
        </p:spPr>
        <p:txBody>
          <a:bodyPr wrap="none" lIns="45718" tIns="45718" rIns="45718" bIns="45718">
            <a:spAutoFit/>
          </a:bodyPr>
          <a:lstStyle/>
          <a:p>
            <a:pPr lvl="0">
              <a:defRPr/>
            </a:pPr>
            <a:r>
              <a:rPr sz="2400">
                <a:latin typeface="Calibri"/>
                <a:ea typeface="Calibri"/>
                <a:cs typeface="Calibri"/>
              </a:rPr>
              <a:t>Energier:</a:t>
            </a:r>
            <a:endParaRPr/>
          </a:p>
          <a:p>
            <a:pPr lvl="0">
              <a:defRPr/>
            </a:pPr>
            <a:endParaRPr sz="2400">
              <a:latin typeface="Calibri"/>
              <a:ea typeface="Calibri"/>
              <a:cs typeface="Calibri"/>
            </a:endParaRPr>
          </a:p>
          <a:p>
            <a:pPr lvl="0">
              <a:defRPr/>
            </a:pPr>
            <a:r>
              <a:rPr sz="2000">
                <a:latin typeface="Calibri"/>
                <a:ea typeface="Calibri"/>
                <a:cs typeface="Calibri"/>
              </a:rPr>
              <a:t>Linac   </a:t>
            </a:r>
            <a:r>
              <a:rPr sz="2000">
                <a:solidFill>
                  <a:srgbClr val="800080"/>
                </a:solidFill>
                <a:latin typeface="Calibri"/>
                <a:ea typeface="Calibri"/>
                <a:cs typeface="Calibri"/>
              </a:rPr>
              <a:t>50 MeV</a:t>
            </a:r>
            <a:endParaRPr/>
          </a:p>
          <a:p>
            <a:pPr lvl="0">
              <a:defRPr/>
            </a:pPr>
            <a:endParaRPr sz="2000">
              <a:solidFill>
                <a:srgbClr val="800080"/>
              </a:solidFill>
              <a:latin typeface="Calibri"/>
              <a:ea typeface="Calibri"/>
              <a:cs typeface="Calibri"/>
            </a:endParaRPr>
          </a:p>
          <a:p>
            <a:pPr lvl="0">
              <a:defRPr/>
            </a:pPr>
            <a:r>
              <a:rPr sz="2000">
                <a:latin typeface="Calibri"/>
                <a:ea typeface="Calibri"/>
                <a:cs typeface="Calibri"/>
              </a:rPr>
              <a:t>PSB    </a:t>
            </a:r>
            <a:r>
              <a:rPr sz="2000">
                <a:solidFill>
                  <a:srgbClr val="800080"/>
                </a:solidFill>
                <a:latin typeface="Calibri"/>
                <a:ea typeface="Calibri"/>
                <a:cs typeface="Calibri"/>
              </a:rPr>
              <a:t>1.4  GeV</a:t>
            </a:r>
          </a:p>
          <a:p>
            <a:pPr lvl="0">
              <a:defRPr/>
            </a:pPr>
            <a:endParaRPr sz="2000">
              <a:solidFill>
                <a:srgbClr val="800080"/>
              </a:solidFill>
              <a:latin typeface="Calibri"/>
              <a:ea typeface="Calibri"/>
              <a:cs typeface="Calibri"/>
            </a:endParaRPr>
          </a:p>
          <a:p>
            <a:pPr lvl="0">
              <a:defRPr/>
            </a:pPr>
            <a:r>
              <a:rPr sz="2000">
                <a:latin typeface="Calibri"/>
                <a:ea typeface="Calibri"/>
                <a:cs typeface="Calibri"/>
              </a:rPr>
              <a:t>PS      </a:t>
            </a:r>
            <a:r>
              <a:rPr sz="2000">
                <a:solidFill>
                  <a:srgbClr val="800080"/>
                </a:solidFill>
                <a:latin typeface="Calibri"/>
                <a:ea typeface="Calibri"/>
                <a:cs typeface="Calibri"/>
              </a:rPr>
              <a:t>28  GeV</a:t>
            </a:r>
          </a:p>
          <a:p>
            <a:pPr lvl="0">
              <a:defRPr/>
            </a:pPr>
            <a:endParaRPr sz="2000">
              <a:solidFill>
                <a:srgbClr val="800080"/>
              </a:solidFill>
              <a:latin typeface="Calibri"/>
              <a:ea typeface="Calibri"/>
              <a:cs typeface="Calibri"/>
            </a:endParaRPr>
          </a:p>
          <a:p>
            <a:pPr lvl="0">
              <a:defRPr/>
            </a:pPr>
            <a:r>
              <a:rPr sz="2000">
                <a:latin typeface="Calibri"/>
                <a:ea typeface="Calibri"/>
                <a:cs typeface="Calibri"/>
              </a:rPr>
              <a:t>SPS  </a:t>
            </a:r>
            <a:r>
              <a:rPr sz="2000">
                <a:solidFill>
                  <a:srgbClr val="800080"/>
                </a:solidFill>
                <a:latin typeface="Calibri"/>
                <a:ea typeface="Calibri"/>
                <a:cs typeface="Calibri"/>
              </a:rPr>
              <a:t>450 GeV</a:t>
            </a:r>
          </a:p>
          <a:p>
            <a:pPr lvl="0">
              <a:defRPr/>
            </a:pPr>
            <a:endParaRPr sz="2000">
              <a:solidFill>
                <a:srgbClr val="800080"/>
              </a:solidFill>
              <a:latin typeface="Calibri"/>
              <a:ea typeface="Calibri"/>
              <a:cs typeface="Calibri"/>
            </a:endParaRPr>
          </a:p>
          <a:p>
            <a:pPr lvl="0">
              <a:defRPr/>
            </a:pPr>
            <a:r>
              <a:rPr sz="2000">
                <a:latin typeface="Calibri"/>
                <a:ea typeface="Calibri"/>
                <a:cs typeface="Calibri"/>
              </a:rPr>
              <a:t>LHC      </a:t>
            </a:r>
            <a:r>
              <a:rPr sz="2000">
                <a:solidFill>
                  <a:srgbClr val="800080"/>
                </a:solidFill>
                <a:latin typeface="Calibri"/>
                <a:ea typeface="Calibri"/>
                <a:cs typeface="Calibri"/>
              </a:rPr>
              <a:t>6.8 TeV</a:t>
            </a:r>
          </a:p>
        </p:txBody>
      </p:sp>
      <p:pic>
        <p:nvPicPr>
          <p:cNvPr id="167"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
        <p:nvSpPr>
          <p:cNvPr id="2" name="TextBox 1"/>
          <p:cNvSpPr txBox="1"/>
          <p:nvPr/>
        </p:nvSpPr>
        <p:spPr bwMode="auto">
          <a:xfrm>
            <a:off x="5184576" y="836712"/>
            <a:ext cx="3925008" cy="2012035"/>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45718" tIns="45718" rIns="45718" bIns="45718" numCol="1" spcCol="38100" rtlCol="0" anchor="t">
            <a:spAutoFit/>
          </a:bodyPr>
          <a:lstStyle/>
          <a:p>
            <a:pPr marL="285750" marR="0" indent="-285750" algn="l" defTabSz="914400">
              <a:lnSpc>
                <a:spcPct val="100000"/>
              </a:lnSpc>
              <a:spcBef>
                <a:spcPts val="0"/>
              </a:spcBef>
              <a:spcAft>
                <a:spcPts val="0"/>
              </a:spcAft>
              <a:buClrTx/>
              <a:buSzTx/>
              <a:buFont typeface="Arial"/>
              <a:buChar char="•"/>
              <a:defRPr/>
            </a:pPr>
            <a:r>
              <a:rPr lang="en-US" sz="1800" b="0" i="0" u="none" strike="noStrike" cap="none" spc="0">
                <a:ln>
                  <a:noFill/>
                </a:ln>
                <a:solidFill>
                  <a:srgbClr val="000000"/>
                </a:solidFill>
                <a:latin typeface="Calibri"/>
                <a:cs typeface="Calibri"/>
              </a:rPr>
              <a:t>Kedja av acceleratorer – var och </a:t>
            </a:r>
            <a:br>
              <a:rPr lang="en-US" sz="1800" b="0" i="0" u="none" strike="noStrike" cap="none" spc="0">
                <a:ln>
                  <a:noFill/>
                </a:ln>
                <a:solidFill>
                  <a:srgbClr val="000000"/>
                </a:solidFill>
                <a:latin typeface="Calibri"/>
                <a:cs typeface="Calibri"/>
              </a:rPr>
            </a:br>
            <a:r>
              <a:rPr lang="en-US" sz="1800" b="0" i="0" u="none" strike="noStrike" cap="none" spc="0">
                <a:ln>
                  <a:noFill/>
                </a:ln>
                <a:solidFill>
                  <a:srgbClr val="000000"/>
                </a:solidFill>
                <a:latin typeface="Calibri"/>
                <a:cs typeface="Calibri"/>
              </a:rPr>
              <a:t>en har sitt speciella energi-</a:t>
            </a:r>
            <a:br>
              <a:rPr lang="en-US" sz="1800" b="0" i="0" u="none" strike="noStrike" cap="none" spc="0">
                <a:ln>
                  <a:noFill/>
                </a:ln>
                <a:solidFill>
                  <a:srgbClr val="000000"/>
                </a:solidFill>
                <a:latin typeface="Calibri"/>
                <a:cs typeface="Calibri"/>
              </a:rPr>
            </a:br>
            <a:r>
              <a:rPr lang="en-US" sz="1800" b="0" i="0" u="none" strike="noStrike" cap="none" spc="0">
                <a:ln>
                  <a:noFill/>
                </a:ln>
                <a:solidFill>
                  <a:srgbClr val="000000"/>
                </a:solidFill>
                <a:latin typeface="Calibri"/>
                <a:cs typeface="Calibri"/>
              </a:rPr>
              <a:t>intervall</a:t>
            </a:r>
          </a:p>
          <a:p>
            <a:pPr marL="285750" marR="0" indent="-285750" algn="l" defTabSz="914400">
              <a:lnSpc>
                <a:spcPct val="100000"/>
              </a:lnSpc>
              <a:spcBef>
                <a:spcPts val="0"/>
              </a:spcBef>
              <a:spcAft>
                <a:spcPts val="0"/>
              </a:spcAft>
              <a:buClrTx/>
              <a:buSzTx/>
              <a:buFont typeface="Arial"/>
              <a:buChar char="•"/>
              <a:defRPr/>
            </a:pPr>
            <a:r>
              <a:rPr lang="en-US" sz="1800">
                <a:solidFill>
                  <a:srgbClr val="000000"/>
                </a:solidFill>
                <a:latin typeface="Calibri"/>
                <a:cs typeface="Calibri"/>
              </a:rPr>
              <a:t>Svårt/omöjligt att bygga en enda </a:t>
            </a:r>
            <a:br>
              <a:rPr lang="en-US" sz="1800">
                <a:solidFill>
                  <a:srgbClr val="000000"/>
                </a:solidFill>
                <a:latin typeface="Calibri"/>
                <a:cs typeface="Calibri"/>
              </a:rPr>
            </a:br>
            <a:r>
              <a:rPr lang="en-US" sz="1800">
                <a:solidFill>
                  <a:srgbClr val="000000"/>
                </a:solidFill>
                <a:latin typeface="Calibri"/>
                <a:cs typeface="Calibri"/>
              </a:rPr>
              <a:t>accelerator som spänner över hela </a:t>
            </a:r>
            <a:br>
              <a:rPr lang="en-US" sz="1800">
                <a:solidFill>
                  <a:srgbClr val="000000"/>
                </a:solidFill>
                <a:latin typeface="Calibri"/>
                <a:cs typeface="Calibri"/>
              </a:rPr>
            </a:br>
            <a:r>
              <a:rPr lang="en-US" sz="1800">
                <a:solidFill>
                  <a:srgbClr val="000000"/>
                </a:solidFill>
                <a:latin typeface="Calibri"/>
                <a:cs typeface="Calibri"/>
              </a:rPr>
              <a:t>energiskalan</a:t>
            </a:r>
            <a:endParaRPr lang="en-US">
              <a:solidFill>
                <a:srgbClr val="000000"/>
              </a:solidFill>
              <a:latin typeface="Calibri"/>
              <a:cs typeface="Calibri"/>
            </a:endParaRPr>
          </a:p>
          <a:p>
            <a:pPr marL="285750" marR="0" indent="-285750" algn="l" defTabSz="914400">
              <a:lnSpc>
                <a:spcPct val="100000"/>
              </a:lnSpc>
              <a:spcBef>
                <a:spcPts val="0"/>
              </a:spcBef>
              <a:spcAft>
                <a:spcPts val="0"/>
              </a:spcAft>
              <a:buClrTx/>
              <a:buSzTx/>
              <a:buFont typeface="Arial"/>
              <a:buChar char="•"/>
              <a:defRPr/>
            </a:pPr>
            <a:r>
              <a:rPr lang="en-US" sz="1800" b="0" i="0" u="none" strike="noStrike" cap="none" spc="0">
                <a:ln>
                  <a:noFill/>
                </a:ln>
                <a:solidFill>
                  <a:srgbClr val="000000"/>
                </a:solidFill>
                <a:latin typeface="Calibri"/>
                <a:cs typeface="Calibri"/>
              </a:rPr>
              <a:t>LHC är sist och störst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LHC</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33</a:t>
            </a:fld>
            <a:endParaRPr lang="en-US"/>
          </a:p>
        </p:txBody>
      </p:sp>
      <p:pic>
        <p:nvPicPr>
          <p:cNvPr id="4" name="Picture 5"/>
          <p:cNvPicPr>
            <a:picLocks noChangeAspect="1" noChangeArrowheads="1"/>
          </p:cNvPicPr>
          <p:nvPr/>
        </p:nvPicPr>
        <p:blipFill>
          <a:blip r:embed="rId2"/>
          <a:stretch/>
        </p:blipFill>
        <p:spPr bwMode="auto">
          <a:xfrm>
            <a:off x="3779912" y="2060848"/>
            <a:ext cx="5343525" cy="3343275"/>
          </a:xfrm>
          <a:prstGeom prst="rect">
            <a:avLst/>
          </a:prstGeom>
          <a:noFill/>
          <a:ln>
            <a:noFill/>
          </a:ln>
          <a:effectLst/>
        </p:spPr>
      </p:pic>
      <p:sp>
        <p:nvSpPr>
          <p:cNvPr id="7" name="Rectangle 4"/>
          <p:cNvSpPr txBox="1">
            <a:spLocks noChangeArrowheads="1"/>
          </p:cNvSpPr>
          <p:nvPr/>
        </p:nvSpPr>
        <p:spPr bwMode="auto">
          <a:xfrm>
            <a:off x="158824" y="1412776"/>
            <a:ext cx="3981128" cy="511256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a:solidFill>
                  <a:srgbClr val="0070C0"/>
                </a:solidFill>
                <a:latin typeface="Calibri"/>
                <a:cs typeface="Calibri"/>
              </a:rPr>
              <a:t>Design påbörjad på 80-talet, godkänd 1995</a:t>
            </a:r>
            <a:endParaRPr/>
          </a:p>
          <a:p>
            <a:pPr marL="342900" marR="0" lvl="0" indent="-342900" algn="l" defTabSz="914400">
              <a:lnSpc>
                <a:spcPct val="100000"/>
              </a:lnSpc>
              <a:spcBef>
                <a:spcPts val="0"/>
              </a:spcBef>
              <a:spcAft>
                <a:spcPts val="0"/>
              </a:spcAft>
              <a:buClrTx/>
              <a:buSzTx/>
              <a:buFontTx/>
              <a:buChar char="•"/>
              <a:defRPr/>
            </a:pPr>
            <a:r>
              <a:rPr lang="en-US" b="0" i="0" u="none" strike="noStrike" cap="none" spc="0">
                <a:ln>
                  <a:noFill/>
                </a:ln>
                <a:solidFill>
                  <a:srgbClr val="0070C0"/>
                </a:solidFill>
                <a:latin typeface="Calibri"/>
                <a:cs typeface="Calibri"/>
              </a:rPr>
              <a:t>Största accelerator/kolliderare (lika stor som LEP) och högsta energin någonsin</a:t>
            </a:r>
          </a:p>
          <a:p>
            <a:pPr>
              <a:defRPr/>
            </a:pPr>
            <a:r>
              <a:rPr lang="en-US">
                <a:solidFill>
                  <a:srgbClr val="0070C0"/>
                </a:solidFill>
                <a:latin typeface="Calibri"/>
                <a:cs typeface="Calibri"/>
              </a:rPr>
              <a:t>27 km lång, bygd i den gamla LEP-tunneln</a:t>
            </a:r>
          </a:p>
          <a:p>
            <a:pPr>
              <a:defRPr/>
            </a:pPr>
            <a:r>
              <a:rPr lang="en-US">
                <a:solidFill>
                  <a:srgbClr val="0070C0"/>
                </a:solidFill>
                <a:latin typeface="Calibri"/>
                <a:cs typeface="Calibri"/>
              </a:rPr>
              <a:t>100m under jord</a:t>
            </a:r>
          </a:p>
          <a:p>
            <a:pPr>
              <a:defRPr/>
            </a:pPr>
            <a:r>
              <a:rPr lang="en-US">
                <a:solidFill>
                  <a:srgbClr val="0070C0"/>
                </a:solidFill>
                <a:latin typeface="Calibri"/>
                <a:cs typeface="Calibri"/>
              </a:rPr>
              <a:t>Ska kunna krocka </a:t>
            </a:r>
          </a:p>
          <a:p>
            <a:pPr lvl="1">
              <a:defRPr/>
            </a:pPr>
            <a:r>
              <a:rPr lang="en-US">
                <a:solidFill>
                  <a:srgbClr val="0070C0"/>
                </a:solidFill>
                <a:latin typeface="Calibri"/>
                <a:cs typeface="Calibri"/>
              </a:rPr>
              <a:t>7 TeV protoner (har klarat </a:t>
            </a:r>
            <a:br>
              <a:rPr lang="en-US">
                <a:solidFill>
                  <a:srgbClr val="0070C0"/>
                </a:solidFill>
                <a:latin typeface="Calibri"/>
                <a:cs typeface="Calibri"/>
              </a:rPr>
            </a:br>
            <a:r>
              <a:rPr lang="en-US">
                <a:solidFill>
                  <a:srgbClr val="0070C0"/>
                </a:solidFill>
                <a:latin typeface="Calibri"/>
                <a:cs typeface="Calibri"/>
              </a:rPr>
              <a:t>6.8 TeV hittills)</a:t>
            </a:r>
          </a:p>
          <a:p>
            <a:pPr lvl="1">
              <a:defRPr/>
            </a:pPr>
            <a:r>
              <a:rPr lang="en-US">
                <a:solidFill>
                  <a:srgbClr val="0070C0"/>
                </a:solidFill>
                <a:latin typeface="Calibri"/>
                <a:cs typeface="Calibri"/>
              </a:rPr>
              <a:t>0.57 PeV Pb</a:t>
            </a:r>
            <a:r>
              <a:rPr lang="en-US" baseline="30000">
                <a:solidFill>
                  <a:srgbClr val="0070C0"/>
                </a:solidFill>
                <a:latin typeface="Calibri"/>
                <a:cs typeface="Calibri"/>
              </a:rPr>
              <a:t>82+</a:t>
            </a:r>
            <a:r>
              <a:rPr lang="en-US">
                <a:solidFill>
                  <a:srgbClr val="0070C0"/>
                </a:solidFill>
                <a:latin typeface="Calibri"/>
                <a:cs typeface="Calibri"/>
              </a:rPr>
              <a:t> </a:t>
            </a:r>
            <a:br>
              <a:rPr lang="en-US">
                <a:solidFill>
                  <a:srgbClr val="0070C0"/>
                </a:solidFill>
                <a:latin typeface="Calibri"/>
                <a:cs typeface="Calibri"/>
              </a:rPr>
            </a:br>
            <a:r>
              <a:rPr lang="en-US">
                <a:solidFill>
                  <a:srgbClr val="0070C0"/>
                </a:solidFill>
                <a:latin typeface="Calibri"/>
                <a:cs typeface="Calibri"/>
              </a:rPr>
              <a:t>(fully stripped ions)</a:t>
            </a:r>
            <a:endParaRPr/>
          </a:p>
          <a:p>
            <a:pPr>
              <a:defRPr/>
            </a:pPr>
            <a:endParaRPr lang="en-US" b="0" i="0" u="none" strike="noStrike" cap="none" spc="0">
              <a:ln>
                <a:noFill/>
              </a:ln>
              <a:solidFill>
                <a:srgbClr val="0070C0"/>
              </a:solidFill>
              <a:latin typeface="Calibri"/>
              <a:cs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Picture 2" descr="A graph with numbers and a number on it&#10;&#10;Description automatically generated with medium confidence">
            <a:extLst>
              <a:ext uri="{FF2B5EF4-FFF2-40B4-BE49-F238E27FC236}">
                <a16:creationId xmlns:a16="http://schemas.microsoft.com/office/drawing/2014/main" id="{D914B705-75E0-530E-19D3-FA219A9ED4E9}"/>
              </a:ext>
            </a:extLst>
          </p:cNvPr>
          <p:cNvPicPr>
            <a:picLocks noChangeAspect="1"/>
          </p:cNvPicPr>
          <p:nvPr/>
        </p:nvPicPr>
        <p:blipFill>
          <a:blip r:embed="rId3" cstate="print">
            <a:extLst>
              <a:ext uri="{28A0092B-C50C-407E-A947-70E740481C1C}">
                <a14:useLocalDpi xmlns:a14="http://schemas.microsoft.com/office/drawing/2010/main" val="0"/>
              </a:ext>
            </a:extLst>
          </a:blip>
          <a:srcRect l="1056" r="4930"/>
          <a:stretch/>
        </p:blipFill>
        <p:spPr>
          <a:xfrm>
            <a:off x="539552" y="2261813"/>
            <a:ext cx="8336202" cy="2913363"/>
          </a:xfrm>
          <a:prstGeom prst="rect">
            <a:avLst/>
          </a:prstGeom>
        </p:spPr>
      </p:pic>
      <p:sp>
        <p:nvSpPr>
          <p:cNvPr id="2" name="Title 1"/>
          <p:cNvSpPr>
            <a:spLocks noGrp="1"/>
          </p:cNvSpPr>
          <p:nvPr>
            <p:ph type="title"/>
          </p:nvPr>
        </p:nvSpPr>
        <p:spPr bwMode="auto">
          <a:xfrm>
            <a:off x="1187624" y="-315416"/>
            <a:ext cx="7467600" cy="1692277"/>
          </a:xfrm>
        </p:spPr>
        <p:txBody>
          <a:bodyPr/>
          <a:lstStyle/>
          <a:p>
            <a:pPr>
              <a:defRPr/>
            </a:pPr>
            <a:r>
              <a:rPr lang="en-US"/>
              <a:t>Tidslinje för LHC</a:t>
            </a:r>
          </a:p>
        </p:txBody>
      </p:sp>
      <p:sp>
        <p:nvSpPr>
          <p:cNvPr id="59" name="TextBox 58"/>
          <p:cNvSpPr txBox="1"/>
          <p:nvPr/>
        </p:nvSpPr>
        <p:spPr bwMode="auto">
          <a:xfrm>
            <a:off x="8699877" y="3153057"/>
            <a:ext cx="748923" cy="769441"/>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4400" b="1" i="0" u="none" strike="noStrike" cap="none" spc="0">
                <a:ln>
                  <a:noFill/>
                </a:ln>
                <a:solidFill>
                  <a:srgbClr val="92D050"/>
                </a:solidFill>
              </a:rPr>
              <a:t>…</a:t>
            </a:r>
          </a:p>
        </p:txBody>
      </p:sp>
      <p:sp>
        <p:nvSpPr>
          <p:cNvPr id="60" name="Up Arrow 59"/>
          <p:cNvSpPr/>
          <p:nvPr/>
        </p:nvSpPr>
        <p:spPr bwMode="auto">
          <a:xfrm rot="10800000">
            <a:off x="6207224" y="2010056"/>
            <a:ext cx="381000" cy="2362199"/>
          </a:xfrm>
          <a:prstGeom prst="upArrow">
            <a:avLst>
              <a:gd name="adj1" fmla="val 50000"/>
              <a:gd name="adj2" fmla="val 50000"/>
            </a:avLst>
          </a:prstGeom>
          <a:solidFill>
            <a:srgbClr val="00B8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57200">
              <a:lnSpc>
                <a:spcPct val="100000"/>
              </a:lnSpc>
              <a:spcBef>
                <a:spcPts val="0"/>
              </a:spcBef>
              <a:spcAft>
                <a:spcPts val="0"/>
              </a:spcAft>
              <a:buClr>
                <a:srgbClr val="000000"/>
              </a:buClr>
              <a:buSzPct val="100000"/>
              <a:buFont typeface="Times New Roman"/>
              <a:buNone/>
              <a:defRPr/>
            </a:pPr>
            <a:endParaRPr lang="en-US" sz="2400" b="0" i="0" u="none" strike="noStrike" cap="none" spc="0">
              <a:ln>
                <a:noFill/>
              </a:ln>
              <a:solidFill>
                <a:srgbClr val="FFFFFF"/>
              </a:solidFill>
              <a:latin typeface="Arial"/>
              <a:ea typeface="MS PGothic"/>
            </a:endParaRPr>
          </a:p>
        </p:txBody>
      </p:sp>
      <p:sp>
        <p:nvSpPr>
          <p:cNvPr id="61" name="TextBox 60"/>
          <p:cNvSpPr txBox="1"/>
          <p:nvPr/>
        </p:nvSpPr>
        <p:spPr bwMode="auto">
          <a:xfrm>
            <a:off x="-314860" y="3153057"/>
            <a:ext cx="748923" cy="769441"/>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4400" b="1" i="0" u="none" strike="noStrike" cap="none" spc="0">
                <a:ln>
                  <a:noFill/>
                </a:ln>
                <a:solidFill>
                  <a:srgbClr val="FFC000"/>
                </a:solidFill>
              </a:rPr>
              <a:t>…</a:t>
            </a:r>
          </a:p>
        </p:txBody>
      </p:sp>
      <p:pic>
        <p:nvPicPr>
          <p:cNvPr id="62" name="Picture 61"/>
          <p:cNvPicPr>
            <a:picLocks noChangeAspect="1"/>
          </p:cNvPicPr>
          <p:nvPr/>
        </p:nvPicPr>
        <p:blipFill>
          <a:blip r:embed="rId4"/>
          <a:stretch/>
        </p:blipFill>
        <p:spPr bwMode="auto">
          <a:xfrm>
            <a:off x="2362199" y="5194582"/>
            <a:ext cx="2535447" cy="1521268"/>
          </a:xfrm>
          <a:prstGeom prst="rect">
            <a:avLst/>
          </a:prstGeom>
          <a:ln>
            <a:noFill/>
          </a:ln>
          <a:effectLst>
            <a:outerShdw blurRad="190500" dist="228600" dir="2700000" algn="ctr">
              <a:srgbClr val="000000">
                <a:alpha val="30000"/>
              </a:srgbClr>
            </a:outerShdw>
          </a:effectLst>
        </p:spPr>
      </p:pic>
      <p:sp>
        <p:nvSpPr>
          <p:cNvPr id="63" name="TextBox 62"/>
          <p:cNvSpPr txBox="1"/>
          <p:nvPr/>
        </p:nvSpPr>
        <p:spPr bwMode="auto">
          <a:xfrm>
            <a:off x="2286000" y="5963784"/>
            <a:ext cx="1680268" cy="646331"/>
          </a:xfrm>
          <a:prstGeom prst="rect">
            <a:avLst/>
          </a:prstGeom>
          <a:noFill/>
        </p:spPr>
        <p:txBody>
          <a:bodyPr wrap="none" rtlCol="0">
            <a:spAutoFit/>
          </a:bodyPr>
          <a:lstStyle/>
          <a:p>
            <a:pPr>
              <a:defRPr/>
            </a:pPr>
            <a:r>
              <a:rPr lang="en-US" i="1">
                <a:solidFill>
                  <a:schemeClr val="bg1"/>
                </a:solidFill>
                <a:latin typeface="Cambria"/>
              </a:rPr>
              <a:t>2012</a:t>
            </a:r>
            <a:br>
              <a:rPr lang="en-US" i="1">
                <a:solidFill>
                  <a:schemeClr val="bg1"/>
                </a:solidFill>
                <a:latin typeface="Cambria"/>
              </a:rPr>
            </a:br>
            <a:r>
              <a:rPr lang="en-US" i="1">
                <a:solidFill>
                  <a:schemeClr val="bg1"/>
                </a:solidFill>
                <a:latin typeface="Cambria"/>
              </a:rPr>
              <a:t>Higgs discovery</a:t>
            </a:r>
          </a:p>
        </p:txBody>
      </p:sp>
      <p:grpSp>
        <p:nvGrpSpPr>
          <p:cNvPr id="64" name="Group 63"/>
          <p:cNvGrpSpPr/>
          <p:nvPr/>
        </p:nvGrpSpPr>
        <p:grpSpPr bwMode="auto">
          <a:xfrm>
            <a:off x="228600" y="4372258"/>
            <a:ext cx="1905849" cy="2353526"/>
            <a:chOff x="228600" y="4054476"/>
            <a:chExt cx="1905849" cy="2353526"/>
          </a:xfrm>
        </p:grpSpPr>
        <p:pic>
          <p:nvPicPr>
            <p:cNvPr id="65" name="Picture 64" descr="Screen shot 2011-09-01 at 10.12.37 AM.png"/>
            <p:cNvPicPr>
              <a:picLocks noChangeAspect="1"/>
            </p:cNvPicPr>
            <p:nvPr/>
          </p:nvPicPr>
          <p:blipFill>
            <a:blip r:embed="rId5"/>
            <a:stretch/>
          </p:blipFill>
          <p:spPr bwMode="auto">
            <a:xfrm>
              <a:off x="304801" y="4884003"/>
              <a:ext cx="1829648" cy="1523999"/>
            </a:xfrm>
            <a:prstGeom prst="rect">
              <a:avLst/>
            </a:prstGeom>
            <a:ln>
              <a:noFill/>
            </a:ln>
            <a:effectLst>
              <a:outerShdw blurRad="190500" dist="228600" dir="2700000" algn="ctr">
                <a:srgbClr val="000000">
                  <a:alpha val="30000"/>
                </a:srgbClr>
              </a:outerShdw>
            </a:effectLst>
          </p:spPr>
        </p:pic>
        <p:sp>
          <p:nvSpPr>
            <p:cNvPr id="66" name="TextBox 65"/>
            <p:cNvSpPr txBox="1"/>
            <p:nvPr/>
          </p:nvSpPr>
          <p:spPr bwMode="auto">
            <a:xfrm>
              <a:off x="228600" y="5646003"/>
              <a:ext cx="1563247" cy="646331"/>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1" u="none" strike="noStrike" cap="none" spc="0">
                  <a:ln>
                    <a:noFill/>
                  </a:ln>
                  <a:solidFill>
                    <a:schemeClr val="bg1"/>
                  </a:solidFill>
                  <a:latin typeface="Cambria"/>
                </a:rPr>
                <a:t>2010</a:t>
              </a:r>
              <a:br>
                <a:rPr lang="en-US" sz="1800" b="0" i="1" u="none" strike="noStrike" cap="none" spc="0">
                  <a:ln>
                    <a:noFill/>
                  </a:ln>
                  <a:solidFill>
                    <a:schemeClr val="bg1"/>
                  </a:solidFill>
                  <a:latin typeface="Cambria"/>
                </a:rPr>
              </a:br>
              <a:r>
                <a:rPr lang="en-US" sz="1800" b="0" i="1" u="none" strike="noStrike" cap="none" spc="0">
                  <a:ln>
                    <a:noFill/>
                  </a:ln>
                  <a:solidFill>
                    <a:schemeClr val="bg1"/>
                  </a:solidFill>
                  <a:latin typeface="Cambria"/>
                </a:rPr>
                <a:t>First collisions</a:t>
              </a:r>
            </a:p>
          </p:txBody>
        </p:sp>
        <p:cxnSp>
          <p:nvCxnSpPr>
            <p:cNvPr id="67" name="Straight Arrow Connector 66"/>
            <p:cNvCxnSpPr>
              <a:cxnSpLocks/>
            </p:cNvCxnSpPr>
            <p:nvPr/>
          </p:nvCxnSpPr>
          <p:spPr bwMode="auto">
            <a:xfrm flipV="1">
              <a:off x="1691680" y="4054476"/>
              <a:ext cx="0" cy="914399"/>
            </a:xfrm>
            <a:prstGeom prst="straightConnector1">
              <a:avLst/>
            </a:prstGeom>
            <a:solidFill>
              <a:srgbClr val="00B8FF"/>
            </a:solidFill>
            <a:ln w="22225" cap="flat" cmpd="sng" algn="ctr">
              <a:solidFill>
                <a:srgbClr val="000000"/>
              </a:solidFill>
              <a:prstDash val="solid"/>
              <a:round/>
              <a:headEnd type="none" w="med" len="med"/>
              <a:tailEnd type="arrow"/>
            </a:ln>
            <a:effectLst/>
          </p:spPr>
        </p:cxnSp>
      </p:grpSp>
      <p:cxnSp>
        <p:nvCxnSpPr>
          <p:cNvPr id="68" name="Straight Arrow Connector 67"/>
          <p:cNvCxnSpPr>
            <a:cxnSpLocks/>
          </p:cNvCxnSpPr>
          <p:nvPr/>
        </p:nvCxnSpPr>
        <p:spPr bwMode="auto">
          <a:xfrm flipV="1">
            <a:off x="2483768" y="4372258"/>
            <a:ext cx="0" cy="914399"/>
          </a:xfrm>
          <a:prstGeom prst="straightConnector1">
            <a:avLst/>
          </a:prstGeom>
          <a:solidFill>
            <a:srgbClr val="00B8FF"/>
          </a:solidFill>
          <a:ln w="22225" cap="flat" cmpd="sng" algn="ctr">
            <a:solidFill>
              <a:srgbClr val="000000"/>
            </a:solidFill>
            <a:prstDash val="solid"/>
            <a:round/>
            <a:headEnd type="none" w="med" len="med"/>
            <a:tailEnd type="arrow"/>
          </a:ln>
          <a:effectLst/>
        </p:spPr>
      </p:cxnSp>
      <p:grpSp>
        <p:nvGrpSpPr>
          <p:cNvPr id="69" name="Group 68"/>
          <p:cNvGrpSpPr/>
          <p:nvPr/>
        </p:nvGrpSpPr>
        <p:grpSpPr bwMode="auto">
          <a:xfrm>
            <a:off x="35496" y="1150441"/>
            <a:ext cx="1983401" cy="1414462"/>
            <a:chOff x="76200" y="884540"/>
            <a:chExt cx="1983401" cy="1414462"/>
          </a:xfrm>
        </p:grpSpPr>
        <p:pic>
          <p:nvPicPr>
            <p:cNvPr id="70" name="Picture 69"/>
            <p:cNvPicPr>
              <a:picLocks noChangeAspect="1"/>
            </p:cNvPicPr>
            <p:nvPr/>
          </p:nvPicPr>
          <p:blipFill>
            <a:blip r:embed="rId6"/>
            <a:stretch/>
          </p:blipFill>
          <p:spPr bwMode="auto">
            <a:xfrm>
              <a:off x="148208" y="884540"/>
              <a:ext cx="1911393" cy="1075159"/>
            </a:xfrm>
            <a:prstGeom prst="rect">
              <a:avLst/>
            </a:prstGeom>
            <a:ln>
              <a:noFill/>
            </a:ln>
            <a:effectLst>
              <a:outerShdw blurRad="190500" dist="228600" dir="2700000" algn="ctr">
                <a:srgbClr val="000000">
                  <a:alpha val="30000"/>
                </a:srgbClr>
              </a:outerShdw>
            </a:effectLst>
          </p:spPr>
        </p:pic>
        <p:sp>
          <p:nvSpPr>
            <p:cNvPr id="71" name="TextBox 70"/>
            <p:cNvSpPr txBox="1"/>
            <p:nvPr/>
          </p:nvSpPr>
          <p:spPr bwMode="auto">
            <a:xfrm>
              <a:off x="76200" y="1574234"/>
              <a:ext cx="1500732" cy="369332"/>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1" u="none" strike="noStrike" cap="none" spc="0">
                  <a:ln>
                    <a:noFill/>
                  </a:ln>
                  <a:solidFill>
                    <a:schemeClr val="bg1"/>
                  </a:solidFill>
                  <a:latin typeface="Cambria"/>
                </a:rPr>
                <a:t>2008 incident</a:t>
              </a:r>
            </a:p>
          </p:txBody>
        </p:sp>
        <p:cxnSp>
          <p:nvCxnSpPr>
            <p:cNvPr id="72" name="Straight Arrow Connector 71"/>
            <p:cNvCxnSpPr>
              <a:cxnSpLocks/>
            </p:cNvCxnSpPr>
            <p:nvPr/>
          </p:nvCxnSpPr>
          <p:spPr bwMode="auto">
            <a:xfrm>
              <a:off x="1264418" y="1918002"/>
              <a:ext cx="0" cy="381000"/>
            </a:xfrm>
            <a:prstGeom prst="straightConnector1">
              <a:avLst/>
            </a:prstGeom>
            <a:solidFill>
              <a:srgbClr val="00B8FF"/>
            </a:solidFill>
            <a:ln w="22225" cap="flat" cmpd="sng" algn="ctr">
              <a:solidFill>
                <a:srgbClr val="000000"/>
              </a:solidFill>
              <a:prstDash val="solid"/>
              <a:round/>
              <a:headEnd type="none" w="med" len="med"/>
              <a:tailEnd type="arrow"/>
            </a:ln>
            <a:effectLst/>
          </p:spPr>
        </p:cxnSp>
      </p:grpSp>
      <p:sp>
        <p:nvSpPr>
          <p:cNvPr id="73" name="TextBox 72"/>
          <p:cNvSpPr txBox="1"/>
          <p:nvPr/>
        </p:nvSpPr>
        <p:spPr bwMode="auto">
          <a:xfrm>
            <a:off x="5186629" y="1599183"/>
            <a:ext cx="1833643" cy="461665"/>
          </a:xfrm>
          <a:prstGeom prst="rect">
            <a:avLst/>
          </a:prstGeom>
          <a:noFill/>
          <a:ln>
            <a:noFill/>
          </a:ln>
          <a:effectLst>
            <a:outerShdw blurRad="190500" dist="228600" dir="2700000" algn="ctr">
              <a:srgbClr val="000000">
                <a:alpha val="30000"/>
              </a:srgbClr>
            </a:outerShdw>
          </a:effectLst>
        </p:spPr>
        <p:txBody>
          <a:bodyPr wrap="none" rtlCol="0">
            <a:spAutoFit/>
          </a:bodyPr>
          <a:lstStyle/>
          <a:p>
            <a:pPr>
              <a:defRPr/>
            </a:pPr>
            <a:r>
              <a:rPr lang="en-US" b="1" i="1">
                <a:solidFill>
                  <a:srgbClr val="00B0F0"/>
                </a:solidFill>
                <a:latin typeface="Cambria"/>
              </a:rPr>
              <a:t>We are here</a:t>
            </a:r>
          </a:p>
        </p:txBody>
      </p:sp>
      <p:pic>
        <p:nvPicPr>
          <p:cNvPr id="74" name="Picture 6"/>
          <p:cNvPicPr>
            <a:picLocks noChangeAspect="1" noChangeArrowheads="1"/>
          </p:cNvPicPr>
          <p:nvPr/>
        </p:nvPicPr>
        <p:blipFill>
          <a:blip r:embed="rId7"/>
          <a:srcRect l="5072" t="14179" b="15094"/>
          <a:stretch/>
        </p:blipFill>
        <p:spPr bwMode="auto">
          <a:xfrm>
            <a:off x="2209655" y="980728"/>
            <a:ext cx="1724923" cy="861054"/>
          </a:xfrm>
          <a:prstGeom prst="rect">
            <a:avLst/>
          </a:prstGeom>
          <a:noFill/>
          <a:ln>
            <a:noFill/>
          </a:ln>
          <a:effectLst>
            <a:outerShdw blurRad="190500" dist="228600" dir="2700000" algn="ctr">
              <a:srgbClr val="000000">
                <a:alpha val="30000"/>
              </a:srgbClr>
            </a:outerShdw>
          </a:effectLst>
        </p:spPr>
      </p:pic>
      <p:sp>
        <p:nvSpPr>
          <p:cNvPr id="75" name="TextBox 74"/>
          <p:cNvSpPr txBox="1"/>
          <p:nvPr/>
        </p:nvSpPr>
        <p:spPr bwMode="auto">
          <a:xfrm>
            <a:off x="2133600" y="1460782"/>
            <a:ext cx="1486304" cy="369332"/>
          </a:xfrm>
          <a:prstGeom prst="rect">
            <a:avLst/>
          </a:prstGeom>
          <a:noFill/>
        </p:spPr>
        <p:txBody>
          <a:bodyPr wrap="none" rtlCol="0">
            <a:spAutoFit/>
          </a:bodyPr>
          <a:lstStyle/>
          <a:p>
            <a:pPr>
              <a:defRPr/>
            </a:pPr>
            <a:r>
              <a:rPr lang="en-US" i="1">
                <a:solidFill>
                  <a:schemeClr val="bg1"/>
                </a:solidFill>
                <a:latin typeface="Cambria"/>
              </a:rPr>
              <a:t>Splice repairs</a:t>
            </a:r>
          </a:p>
        </p:txBody>
      </p:sp>
      <p:cxnSp>
        <p:nvCxnSpPr>
          <p:cNvPr id="76" name="Straight Arrow Connector 75"/>
          <p:cNvCxnSpPr>
            <a:cxnSpLocks/>
          </p:cNvCxnSpPr>
          <p:nvPr/>
        </p:nvCxnSpPr>
        <p:spPr bwMode="auto">
          <a:xfrm>
            <a:off x="3059832" y="1841782"/>
            <a:ext cx="0" cy="584503"/>
          </a:xfrm>
          <a:prstGeom prst="straightConnector1">
            <a:avLst/>
          </a:prstGeom>
          <a:solidFill>
            <a:srgbClr val="00B8FF"/>
          </a:solidFill>
          <a:ln w="22225" cap="flat" cmpd="sng" algn="ctr">
            <a:solidFill>
              <a:srgbClr val="000000"/>
            </a:solidFill>
            <a:prstDash val="solid"/>
            <a:round/>
            <a:headEnd type="none" w="med" len="med"/>
            <a:tailEnd type="arrow"/>
          </a:ln>
          <a:effectLst/>
        </p:spPr>
      </p:cxnSp>
      <p:pic>
        <p:nvPicPr>
          <p:cNvPr id="77" name="Picture 76"/>
          <p:cNvPicPr>
            <a:picLocks noChangeAspect="1"/>
          </p:cNvPicPr>
          <p:nvPr/>
        </p:nvPicPr>
        <p:blipFill>
          <a:blip r:embed="rId8"/>
          <a:stretch/>
        </p:blipFill>
        <p:spPr bwMode="auto">
          <a:xfrm>
            <a:off x="6705600" y="5270782"/>
            <a:ext cx="2220354" cy="1464376"/>
          </a:xfrm>
          <a:prstGeom prst="rect">
            <a:avLst/>
          </a:prstGeom>
          <a:ln>
            <a:noFill/>
          </a:ln>
          <a:effectLst>
            <a:outerShdw blurRad="190500" dist="228600" dir="2700000" algn="ctr">
              <a:srgbClr val="000000">
                <a:alpha val="30000"/>
              </a:srgbClr>
            </a:outerShdw>
          </a:effectLst>
        </p:spPr>
      </p:pic>
      <p:sp>
        <p:nvSpPr>
          <p:cNvPr id="78" name="TextBox 77"/>
          <p:cNvSpPr txBox="1"/>
          <p:nvPr/>
        </p:nvSpPr>
        <p:spPr bwMode="auto">
          <a:xfrm>
            <a:off x="7340827" y="5963784"/>
            <a:ext cx="1650773" cy="830997"/>
          </a:xfrm>
          <a:prstGeom prst="rect">
            <a:avLst/>
          </a:prstGeom>
          <a:noFill/>
        </p:spPr>
        <p:txBody>
          <a:bodyPr wrap="none" rtlCol="0">
            <a:spAutoFit/>
          </a:bodyPr>
          <a:lstStyle/>
          <a:p>
            <a:pPr marL="0" marR="0" lvl="0" indent="0" algn="r" defTabSz="914400">
              <a:lnSpc>
                <a:spcPct val="100000"/>
              </a:lnSpc>
              <a:spcBef>
                <a:spcPts val="0"/>
              </a:spcBef>
              <a:spcAft>
                <a:spcPts val="0"/>
              </a:spcAft>
              <a:buClrTx/>
              <a:buSzTx/>
              <a:buFontTx/>
              <a:buNone/>
              <a:defRPr/>
            </a:pPr>
            <a:r>
              <a:rPr lang="en-US" sz="1800" b="0" i="1" u="none" strike="noStrike" cap="none" spc="0">
                <a:ln>
                  <a:noFill/>
                </a:ln>
                <a:solidFill>
                  <a:srgbClr val="000000"/>
                </a:solidFill>
                <a:latin typeface="Cambria"/>
              </a:rPr>
              <a:t>HL-LHC </a:t>
            </a:r>
            <a:br>
              <a:rPr lang="en-US" sz="1800" b="0" i="1" u="none" strike="noStrike" cap="none" spc="0">
                <a:ln>
                  <a:noFill/>
                </a:ln>
                <a:solidFill>
                  <a:srgbClr val="000000"/>
                </a:solidFill>
                <a:latin typeface="Cambria"/>
              </a:rPr>
            </a:br>
            <a:r>
              <a:rPr lang="en-US" sz="1800" b="0" i="1" u="none" strike="noStrike" cap="none" spc="0">
                <a:ln>
                  <a:noFill/>
                </a:ln>
                <a:solidFill>
                  <a:srgbClr val="000000"/>
                </a:solidFill>
                <a:latin typeface="Cambria"/>
              </a:rPr>
              <a:t>installation</a:t>
            </a:r>
          </a:p>
        </p:txBody>
      </p:sp>
      <p:cxnSp>
        <p:nvCxnSpPr>
          <p:cNvPr id="79" name="Straight Arrow Connector 78"/>
          <p:cNvCxnSpPr>
            <a:cxnSpLocks/>
          </p:cNvCxnSpPr>
          <p:nvPr/>
        </p:nvCxnSpPr>
        <p:spPr bwMode="auto">
          <a:xfrm flipV="1">
            <a:off x="7740352" y="4280182"/>
            <a:ext cx="0" cy="1066800"/>
          </a:xfrm>
          <a:prstGeom prst="straightConnector1">
            <a:avLst/>
          </a:prstGeom>
          <a:solidFill>
            <a:srgbClr val="00B8FF"/>
          </a:solidFill>
          <a:ln w="22225" cap="flat" cmpd="sng" algn="ctr">
            <a:solidFill>
              <a:srgbClr val="000000"/>
            </a:solidFill>
            <a:prstDash val="solid"/>
            <a:round/>
            <a:headEnd type="none" w="med" len="med"/>
            <a:tailEnd type="arrow"/>
          </a:ln>
          <a:effectLst/>
        </p:spPr>
      </p:cxnSp>
      <p:pic>
        <p:nvPicPr>
          <p:cNvPr id="80" name="Picture 2"/>
          <p:cNvPicPr>
            <a:picLocks noChangeAspect="1" noChangeArrowheads="1"/>
          </p:cNvPicPr>
          <p:nvPr/>
        </p:nvPicPr>
        <p:blipFill>
          <a:blip r:embed="rId9"/>
          <a:srcRect t="4524"/>
          <a:stretch/>
        </p:blipFill>
        <p:spPr bwMode="auto">
          <a:xfrm>
            <a:off x="6793061" y="381000"/>
            <a:ext cx="1931579" cy="1292089"/>
          </a:xfrm>
          <a:prstGeom prst="rect">
            <a:avLst/>
          </a:prstGeom>
          <a:noFill/>
          <a:ln>
            <a:noFill/>
          </a:ln>
          <a:effectLst/>
        </p:spPr>
      </p:pic>
      <p:sp>
        <p:nvSpPr>
          <p:cNvPr id="81" name="TextBox 80"/>
          <p:cNvSpPr txBox="1"/>
          <p:nvPr/>
        </p:nvSpPr>
        <p:spPr bwMode="auto">
          <a:xfrm>
            <a:off x="6564461" y="1152671"/>
            <a:ext cx="2427139" cy="830997"/>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800" b="0" i="1" u="none" strike="noStrike" cap="none" spc="0">
                <a:ln>
                  <a:noFill/>
                </a:ln>
                <a:solidFill>
                  <a:srgbClr val="000000"/>
                </a:solidFill>
                <a:latin typeface="Cambria"/>
              </a:rPr>
              <a:t>LIU </a:t>
            </a:r>
            <a:br>
              <a:rPr lang="en-US" sz="1800" b="0" i="1" u="none" strike="noStrike" cap="none" spc="0">
                <a:ln>
                  <a:noFill/>
                </a:ln>
                <a:solidFill>
                  <a:srgbClr val="000000"/>
                </a:solidFill>
                <a:latin typeface="Cambria"/>
              </a:rPr>
            </a:br>
            <a:r>
              <a:rPr lang="en-US" sz="1800" b="0" i="1" u="none" strike="noStrike" cap="none" spc="0">
                <a:ln>
                  <a:noFill/>
                </a:ln>
                <a:solidFill>
                  <a:srgbClr val="000000"/>
                </a:solidFill>
                <a:latin typeface="Cambria"/>
              </a:rPr>
              <a:t>injector upgrades</a:t>
            </a:r>
          </a:p>
        </p:txBody>
      </p:sp>
      <p:cxnSp>
        <p:nvCxnSpPr>
          <p:cNvPr id="82" name="Straight Arrow Connector 81"/>
          <p:cNvCxnSpPr>
            <a:cxnSpLocks/>
          </p:cNvCxnSpPr>
          <p:nvPr/>
        </p:nvCxnSpPr>
        <p:spPr bwMode="auto">
          <a:xfrm flipH="1">
            <a:off x="4997736" y="1772816"/>
            <a:ext cx="1878520" cy="666203"/>
          </a:xfrm>
          <a:prstGeom prst="straightConnector1">
            <a:avLst/>
          </a:prstGeom>
          <a:solidFill>
            <a:srgbClr val="00B8FF"/>
          </a:solidFill>
          <a:ln w="22225" cap="flat" cmpd="sng" algn="ctr">
            <a:solidFill>
              <a:srgbClr val="000000"/>
            </a:solidFill>
            <a:prstDash val="solid"/>
            <a:round/>
            <a:headEnd type="none" w="med" len="med"/>
            <a:tailEnd type="arrow"/>
          </a:ln>
          <a:effectLst/>
        </p:spPr>
      </p:cxnSp>
      <p:sp>
        <p:nvSpPr>
          <p:cNvPr id="83" name="TextBox 82"/>
          <p:cNvSpPr txBox="1"/>
          <p:nvPr/>
        </p:nvSpPr>
        <p:spPr bwMode="auto">
          <a:xfrm rot="16199999">
            <a:off x="1604378" y="3209205"/>
            <a:ext cx="1549399" cy="338554"/>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600" b="0" i="0" u="none" strike="noStrike" cap="none" spc="0">
                <a:ln>
                  <a:noFill/>
                </a:ln>
                <a:solidFill>
                  <a:srgbClr val="000000"/>
                </a:solidFill>
                <a:latin typeface="Cambria"/>
              </a:rPr>
              <a:t>3.5-4 TeV, 50 ns</a:t>
            </a:r>
          </a:p>
        </p:txBody>
      </p:sp>
      <p:sp>
        <p:nvSpPr>
          <p:cNvPr id="84" name="TextBox 83"/>
          <p:cNvSpPr txBox="1"/>
          <p:nvPr/>
        </p:nvSpPr>
        <p:spPr bwMode="auto">
          <a:xfrm rot="16199999">
            <a:off x="3769917" y="3164122"/>
            <a:ext cx="1366656" cy="338554"/>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600" b="0" i="0" u="none" strike="noStrike" cap="none" spc="0">
                <a:ln>
                  <a:noFill/>
                </a:ln>
                <a:solidFill>
                  <a:srgbClr val="000000"/>
                </a:solidFill>
                <a:latin typeface="Cambria"/>
              </a:rPr>
              <a:t>6.5 TeV, 25 ns</a:t>
            </a:r>
          </a:p>
        </p:txBody>
      </p:sp>
      <p:sp>
        <p:nvSpPr>
          <p:cNvPr id="34" name="TextBox 33"/>
          <p:cNvSpPr txBox="1"/>
          <p:nvPr/>
        </p:nvSpPr>
        <p:spPr bwMode="auto">
          <a:xfrm rot="16199999">
            <a:off x="6148719" y="3169069"/>
            <a:ext cx="1404552" cy="338554"/>
          </a:xfrm>
          <a:prstGeom prst="rect">
            <a:avLst/>
          </a:prstGeom>
          <a:noFill/>
        </p:spPr>
        <p:txBody>
          <a:bodyPr wrap="none" rtlCol="0">
            <a:spAutoFit/>
          </a:bodyPr>
          <a:lstStyle/>
          <a:p>
            <a:pPr marL="0" marR="0" lvl="0" indent="0" defTabSz="914400">
              <a:lnSpc>
                <a:spcPct val="100000"/>
              </a:lnSpc>
              <a:spcBef>
                <a:spcPts val="0"/>
              </a:spcBef>
              <a:spcAft>
                <a:spcPts val="0"/>
              </a:spcAft>
              <a:buClrTx/>
              <a:buSzTx/>
              <a:buFontTx/>
              <a:buNone/>
              <a:defRPr/>
            </a:pPr>
            <a:r>
              <a:rPr lang="en-US" sz="1600" b="0" i="0" u="none" strike="noStrike" cap="none" spc="0">
                <a:ln>
                  <a:noFill/>
                </a:ln>
                <a:solidFill>
                  <a:srgbClr val="000000"/>
                </a:solidFill>
                <a:latin typeface="Cambria"/>
              </a:rPr>
              <a:t>6.8 TeV, 25 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500"/>
                                        <p:tgtEl>
                                          <p:spTgt spid="62"/>
                                        </p:tgtEl>
                                      </p:cBhvr>
                                    </p:animEffect>
                                  </p:childTnLst>
                                </p:cTn>
                              </p:par>
                              <p:par>
                                <p:cTn id="18" presetID="10" presetClass="entr" presetSubtype="0" fill="hold" nodeType="with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500"/>
                                        <p:tgtEl>
                                          <p:spTgt spid="63"/>
                                        </p:tgtEl>
                                      </p:cBhvr>
                                    </p:animEffect>
                                  </p:childTnLst>
                                </p:cTn>
                              </p:par>
                              <p:par>
                                <p:cTn id="21" presetID="10" presetClass="entr" presetSubtype="0" fill="hold" nodeType="with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500"/>
                                        <p:tgtEl>
                                          <p:spTgt spid="6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par>
                                <p:cTn id="29" presetID="10"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par>
                                <p:cTn id="32" presetID="10" presetClass="entr" presetSubtype="0" fill="hold" nodeType="with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500"/>
                                        <p:tgtEl>
                                          <p:spTgt spid="80"/>
                                        </p:tgtEl>
                                      </p:cBhvr>
                                    </p:animEffect>
                                  </p:childTnLst>
                                </p:cTn>
                              </p:par>
                              <p:par>
                                <p:cTn id="40" presetID="10" presetClass="entr" presetSubtype="0"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500"/>
                                        <p:tgtEl>
                                          <p:spTgt spid="81"/>
                                        </p:tgtEl>
                                      </p:cBhvr>
                                    </p:animEffect>
                                  </p:childTnLst>
                                </p:cTn>
                              </p:par>
                              <p:par>
                                <p:cTn id="43" presetID="10" presetClass="entr" presetSubtype="0" fill="hold" nodeType="with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fade">
                                      <p:cBhvr>
                                        <p:cTn id="50" dur="500"/>
                                        <p:tgtEl>
                                          <p:spTgt spid="73"/>
                                        </p:tgtEl>
                                      </p:cBhvr>
                                    </p:animEffect>
                                  </p:childTnLst>
                                </p:cTn>
                              </p:par>
                              <p:par>
                                <p:cTn id="51" presetID="10" presetClass="entr" presetSubtype="0" fill="hold"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fade">
                                      <p:cBhvr>
                                        <p:cTn id="58" dur="500"/>
                                        <p:tgtEl>
                                          <p:spTgt spid="77"/>
                                        </p:tgtEl>
                                      </p:cBhvr>
                                    </p:animEffect>
                                  </p:childTnLst>
                                </p:cTn>
                              </p:par>
                              <p:par>
                                <p:cTn id="59" presetID="10" presetClass="entr" presetSubtype="0" fill="hold"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nodeType="with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37" name="Shape 43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39" name="Shape 439"/>
          <p:cNvSpPr>
            <a:spLocks noGrp="1"/>
          </p:cNvSpPr>
          <p:nvPr>
            <p:ph type="body" idx="1"/>
          </p:nvPr>
        </p:nvSpPr>
        <p:spPr bwMode="auto">
          <a:xfrm>
            <a:off x="395536" y="231775"/>
            <a:ext cx="8570664" cy="811578"/>
          </a:xfrm>
          <a:prstGeom prst="rect">
            <a:avLst/>
          </a:prstGeom>
        </p:spPr>
        <p:txBody>
          <a:bodyPr>
            <a:normAutofit/>
          </a:bodyPr>
          <a:lstStyle/>
          <a:p>
            <a:pPr lvl="1" indent="406908" defTabSz="813816">
              <a:lnSpc>
                <a:spcPct val="80000"/>
              </a:lnSpc>
              <a:spcBef>
                <a:spcPts val="500"/>
              </a:spcBef>
              <a:defRPr sz="1800">
                <a:solidFill>
                  <a:srgbClr val="000000"/>
                </a:solidFill>
              </a:defRPr>
            </a:pPr>
            <a:r>
              <a:rPr lang="en-US" sz="4800">
                <a:solidFill>
                  <a:srgbClr val="0070C0"/>
                </a:solidFill>
                <a:latin typeface="Calibri"/>
                <a:ea typeface="Verdana"/>
                <a:cs typeface="Calibri"/>
              </a:rPr>
              <a:t>LHC Layout</a:t>
            </a:r>
            <a:endParaRPr sz="4800">
              <a:solidFill>
                <a:srgbClr val="0070C0"/>
              </a:solidFill>
              <a:latin typeface="Calibri"/>
              <a:ea typeface="Verdana"/>
              <a:cs typeface="Calibri"/>
            </a:endParaRPr>
          </a:p>
        </p:txBody>
      </p:sp>
      <p:pic>
        <p:nvPicPr>
          <p:cNvPr id="440" name="image36.png"/>
          <p:cNvPicPr/>
          <p:nvPr/>
        </p:nvPicPr>
        <p:blipFill>
          <a:blip r:embed="rId2"/>
          <a:stretch/>
        </p:blipFill>
        <p:spPr bwMode="auto">
          <a:xfrm>
            <a:off x="3419872" y="1196752"/>
            <a:ext cx="5649913" cy="4554538"/>
          </a:xfrm>
          <a:prstGeom prst="rect">
            <a:avLst/>
          </a:prstGeom>
          <a:ln w="12700">
            <a:miter lim="400000"/>
          </a:ln>
        </p:spPr>
      </p:pic>
      <p:pic>
        <p:nvPicPr>
          <p:cNvPr id="441"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
        <p:nvSpPr>
          <p:cNvPr id="6" name="Rectangle 4"/>
          <p:cNvSpPr txBox="1">
            <a:spLocks noChangeArrowheads="1"/>
          </p:cNvSpPr>
          <p:nvPr/>
        </p:nvSpPr>
        <p:spPr bwMode="auto">
          <a:xfrm>
            <a:off x="158824" y="1412776"/>
            <a:ext cx="3117032" cy="511256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a:solidFill>
                  <a:srgbClr val="0070C0"/>
                </a:solidFill>
                <a:latin typeface="Calibri"/>
                <a:cs typeface="Calibri"/>
              </a:rPr>
              <a:t>8 böjar, 8 kortare raksträckor</a:t>
            </a:r>
          </a:p>
          <a:p>
            <a:pPr>
              <a:defRPr/>
            </a:pPr>
            <a:r>
              <a:rPr lang="en-US">
                <a:solidFill>
                  <a:srgbClr val="0070C0"/>
                </a:solidFill>
                <a:latin typeface="Calibri"/>
                <a:cs typeface="Calibri"/>
              </a:rPr>
              <a:t>På 4 av raksträckorna: experimentella detektorer där partiklarna kolliderar</a:t>
            </a:r>
          </a:p>
          <a:p>
            <a:pPr lvl="1">
              <a:defRPr/>
            </a:pPr>
            <a:r>
              <a:rPr lang="en-US">
                <a:solidFill>
                  <a:srgbClr val="0070C0"/>
                </a:solidFill>
                <a:latin typeface="Calibri"/>
                <a:cs typeface="Calibri"/>
              </a:rPr>
              <a:t>ATLAS, CMS, ALICE, LHCb</a:t>
            </a:r>
          </a:p>
          <a:p>
            <a:pPr>
              <a:defRPr/>
            </a:pPr>
            <a:r>
              <a:rPr lang="en-US">
                <a:solidFill>
                  <a:srgbClr val="0070C0"/>
                </a:solidFill>
                <a:latin typeface="Calibri"/>
                <a:cs typeface="Calibri"/>
              </a:rPr>
              <a:t>På de andra 4 raksträckorna: </a:t>
            </a:r>
            <a:endParaRPr/>
          </a:p>
          <a:p>
            <a:pPr lvl="1">
              <a:defRPr/>
            </a:pPr>
            <a:r>
              <a:rPr lang="en-US">
                <a:solidFill>
                  <a:srgbClr val="0070C0"/>
                </a:solidFill>
                <a:latin typeface="Calibri"/>
                <a:cs typeface="Calibri"/>
              </a:rPr>
              <a:t>RF för accleration</a:t>
            </a:r>
          </a:p>
          <a:p>
            <a:pPr lvl="1">
              <a:defRPr/>
            </a:pPr>
            <a:r>
              <a:rPr lang="en-US">
                <a:solidFill>
                  <a:srgbClr val="0070C0"/>
                </a:solidFill>
                <a:latin typeface="Calibri"/>
                <a:cs typeface="Calibri"/>
              </a:rPr>
              <a:t>Kollimering (maskinskydd)</a:t>
            </a:r>
            <a:endParaRPr/>
          </a:p>
          <a:p>
            <a:pPr lvl="1">
              <a:defRPr/>
            </a:pPr>
            <a:r>
              <a:rPr lang="en-US">
                <a:solidFill>
                  <a:srgbClr val="0070C0"/>
                </a:solidFill>
                <a:latin typeface="Calibri"/>
                <a:cs typeface="Calibri"/>
              </a:rPr>
              <a:t>Extraktion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9218" name="Picture 2"/>
          <p:cNvPicPr>
            <a:picLocks noChangeAspect="1" noChangeArrowheads="1"/>
          </p:cNvPicPr>
          <p:nvPr/>
        </p:nvPicPr>
        <p:blipFill>
          <a:blip r:embed="rId2"/>
          <a:stretch/>
        </p:blipFill>
        <p:spPr bwMode="auto">
          <a:xfrm>
            <a:off x="2387193" y="2924944"/>
            <a:ext cx="6793319" cy="3816424"/>
          </a:xfrm>
          <a:prstGeom prst="rect">
            <a:avLst/>
          </a:prstGeom>
          <a:noFill/>
          <a:ln>
            <a:noFill/>
          </a:ln>
          <a:effectLst/>
        </p:spPr>
      </p:pic>
      <p:sp>
        <p:nvSpPr>
          <p:cNvPr id="2" name="Title 1"/>
          <p:cNvSpPr>
            <a:spLocks noGrp="1"/>
          </p:cNvSpPr>
          <p:nvPr>
            <p:ph type="title"/>
          </p:nvPr>
        </p:nvSpPr>
        <p:spPr bwMode="auto"/>
        <p:txBody>
          <a:bodyPr/>
          <a:lstStyle/>
          <a:p>
            <a:pPr>
              <a:defRPr/>
            </a:pPr>
            <a:r>
              <a:rPr lang="en-US"/>
              <a:t>LHC lattice</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36</a:t>
            </a:fld>
            <a:endParaRPr lang="en-US"/>
          </a:p>
        </p:txBody>
      </p:sp>
      <p:sp>
        <p:nvSpPr>
          <p:cNvPr id="4" name="Rectangle 4"/>
          <p:cNvSpPr txBox="1">
            <a:spLocks noChangeArrowheads="1"/>
          </p:cNvSpPr>
          <p:nvPr/>
        </p:nvSpPr>
        <p:spPr bwMode="auto">
          <a:xfrm>
            <a:off x="35496" y="1196752"/>
            <a:ext cx="8830231" cy="511256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dirty="0">
                <a:solidFill>
                  <a:srgbClr val="0070C0"/>
                </a:solidFill>
                <a:latin typeface="Calibri"/>
                <a:cs typeface="Calibri"/>
              </a:rPr>
              <a:t>I </a:t>
            </a:r>
            <a:r>
              <a:rPr lang="en-US" dirty="0" err="1">
                <a:solidFill>
                  <a:srgbClr val="0070C0"/>
                </a:solidFill>
                <a:latin typeface="Calibri"/>
                <a:cs typeface="Calibri"/>
              </a:rPr>
              <a:t>böjarna</a:t>
            </a:r>
            <a:r>
              <a:rPr lang="en-US" dirty="0">
                <a:solidFill>
                  <a:srgbClr val="0070C0"/>
                </a:solidFill>
                <a:latin typeface="Calibri"/>
                <a:cs typeface="Calibri"/>
              </a:rPr>
              <a:t>: </a:t>
            </a:r>
            <a:r>
              <a:rPr lang="en-US" dirty="0" err="1">
                <a:solidFill>
                  <a:srgbClr val="0070C0"/>
                </a:solidFill>
                <a:latin typeface="Calibri"/>
                <a:cs typeface="Calibri"/>
              </a:rPr>
              <a:t>periodisk</a:t>
            </a:r>
            <a:r>
              <a:rPr lang="en-US" dirty="0">
                <a:solidFill>
                  <a:srgbClr val="0070C0"/>
                </a:solidFill>
                <a:latin typeface="Calibri"/>
                <a:cs typeface="Calibri"/>
              </a:rPr>
              <a:t> layout av </a:t>
            </a:r>
            <a:r>
              <a:rPr lang="en-US" dirty="0" err="1">
                <a:solidFill>
                  <a:srgbClr val="0070C0"/>
                </a:solidFill>
                <a:latin typeface="Calibri"/>
                <a:cs typeface="Calibri"/>
              </a:rPr>
              <a:t>dipoler</a:t>
            </a:r>
            <a:r>
              <a:rPr lang="en-US" dirty="0">
                <a:solidFill>
                  <a:srgbClr val="0070C0"/>
                </a:solidFill>
                <a:latin typeface="Calibri"/>
                <a:cs typeface="Calibri"/>
              </a:rPr>
              <a:t> med </a:t>
            </a:r>
            <a:r>
              <a:rPr lang="en-US" dirty="0" err="1">
                <a:solidFill>
                  <a:srgbClr val="0070C0"/>
                </a:solidFill>
                <a:latin typeface="Calibri"/>
                <a:cs typeface="Calibri"/>
              </a:rPr>
              <a:t>fokuserande</a:t>
            </a:r>
            <a:r>
              <a:rPr lang="en-US" dirty="0">
                <a:solidFill>
                  <a:srgbClr val="0070C0"/>
                </a:solidFill>
                <a:latin typeface="Calibri"/>
                <a:cs typeface="Calibri"/>
              </a:rPr>
              <a:t> </a:t>
            </a:r>
            <a:br>
              <a:rPr lang="en-US" dirty="0">
                <a:solidFill>
                  <a:srgbClr val="0070C0"/>
                </a:solidFill>
                <a:latin typeface="Calibri"/>
                <a:cs typeface="Calibri"/>
              </a:rPr>
            </a:br>
            <a:r>
              <a:rPr lang="en-US" dirty="0" err="1">
                <a:solidFill>
                  <a:srgbClr val="0070C0"/>
                </a:solidFill>
                <a:latin typeface="Calibri"/>
                <a:cs typeface="Calibri"/>
              </a:rPr>
              <a:t>och</a:t>
            </a:r>
            <a:r>
              <a:rPr lang="en-US" dirty="0">
                <a:solidFill>
                  <a:srgbClr val="0070C0"/>
                </a:solidFill>
                <a:latin typeface="Calibri"/>
                <a:cs typeface="Calibri"/>
              </a:rPr>
              <a:t> </a:t>
            </a:r>
            <a:r>
              <a:rPr lang="en-US" dirty="0" err="1">
                <a:solidFill>
                  <a:srgbClr val="0070C0"/>
                </a:solidFill>
                <a:latin typeface="Calibri"/>
                <a:cs typeface="Calibri"/>
              </a:rPr>
              <a:t>defokuserande</a:t>
            </a:r>
            <a:r>
              <a:rPr lang="en-US" dirty="0">
                <a:solidFill>
                  <a:srgbClr val="0070C0"/>
                </a:solidFill>
                <a:latin typeface="Calibri"/>
                <a:cs typeface="Calibri"/>
              </a:rPr>
              <a:t> </a:t>
            </a:r>
            <a:r>
              <a:rPr lang="en-US" dirty="0" err="1">
                <a:solidFill>
                  <a:srgbClr val="0070C0"/>
                </a:solidFill>
                <a:latin typeface="Calibri"/>
                <a:cs typeface="Calibri"/>
              </a:rPr>
              <a:t>kvadrupoler</a:t>
            </a:r>
            <a:endParaRPr lang="en-US" dirty="0">
              <a:solidFill>
                <a:srgbClr val="0070C0"/>
              </a:solidFill>
              <a:latin typeface="Calibri"/>
              <a:cs typeface="Calibri"/>
            </a:endParaRPr>
          </a:p>
          <a:p>
            <a:pPr>
              <a:defRPr/>
            </a:pPr>
            <a:r>
              <a:rPr lang="en-US" dirty="0">
                <a:solidFill>
                  <a:srgbClr val="0070C0"/>
                </a:solidFill>
                <a:latin typeface="Calibri"/>
                <a:cs typeface="Calibri"/>
              </a:rPr>
              <a:t>I </a:t>
            </a:r>
            <a:r>
              <a:rPr lang="en-US" dirty="0" err="1">
                <a:solidFill>
                  <a:srgbClr val="0070C0"/>
                </a:solidFill>
                <a:latin typeface="Calibri"/>
                <a:cs typeface="Calibri"/>
              </a:rPr>
              <a:t>kollisionspunkterna</a:t>
            </a:r>
            <a:r>
              <a:rPr lang="en-US" dirty="0">
                <a:solidFill>
                  <a:srgbClr val="0070C0"/>
                </a:solidFill>
                <a:latin typeface="Calibri"/>
                <a:cs typeface="Calibri"/>
              </a:rPr>
              <a:t>: </a:t>
            </a:r>
            <a:r>
              <a:rPr lang="en-US" dirty="0" err="1">
                <a:solidFill>
                  <a:srgbClr val="0070C0"/>
                </a:solidFill>
                <a:latin typeface="Calibri"/>
                <a:cs typeface="Calibri"/>
              </a:rPr>
              <a:t>Strålstorleken</a:t>
            </a:r>
            <a:r>
              <a:rPr lang="en-US" dirty="0">
                <a:solidFill>
                  <a:srgbClr val="0070C0"/>
                </a:solidFill>
                <a:latin typeface="Calibri"/>
                <a:cs typeface="Calibri"/>
              </a:rPr>
              <a:t> </a:t>
            </a:r>
            <a:r>
              <a:rPr lang="en-US" dirty="0" err="1">
                <a:solidFill>
                  <a:srgbClr val="0070C0"/>
                </a:solidFill>
                <a:latin typeface="Calibri"/>
                <a:cs typeface="Calibri"/>
              </a:rPr>
              <a:t>fokuseras</a:t>
            </a:r>
            <a:r>
              <a:rPr lang="en-US" dirty="0">
                <a:solidFill>
                  <a:srgbClr val="0070C0"/>
                </a:solidFill>
                <a:latin typeface="Calibri"/>
                <a:cs typeface="Calibri"/>
              </a:rPr>
              <a:t> </a:t>
            </a:r>
            <a:r>
              <a:rPr lang="en-US" dirty="0" err="1">
                <a:solidFill>
                  <a:srgbClr val="0070C0"/>
                </a:solidFill>
                <a:latin typeface="Calibri"/>
                <a:cs typeface="Calibri"/>
              </a:rPr>
              <a:t>ner</a:t>
            </a:r>
            <a:r>
              <a:rPr lang="en-US" dirty="0">
                <a:solidFill>
                  <a:srgbClr val="0070C0"/>
                </a:solidFill>
                <a:latin typeface="Calibri"/>
                <a:cs typeface="Calibri"/>
              </a:rPr>
              <a:t> till </a:t>
            </a:r>
            <a:br>
              <a:rPr lang="en-US" dirty="0">
                <a:solidFill>
                  <a:srgbClr val="0070C0"/>
                </a:solidFill>
                <a:latin typeface="Calibri"/>
                <a:cs typeface="Calibri"/>
              </a:rPr>
            </a:br>
            <a:r>
              <a:rPr lang="en-US" dirty="0" err="1">
                <a:solidFill>
                  <a:srgbClr val="0070C0"/>
                </a:solidFill>
                <a:latin typeface="Calibri"/>
                <a:cs typeface="Calibri"/>
              </a:rPr>
              <a:t>väldigt</a:t>
            </a:r>
            <a:r>
              <a:rPr lang="en-US" dirty="0">
                <a:solidFill>
                  <a:srgbClr val="0070C0"/>
                </a:solidFill>
                <a:latin typeface="Calibri"/>
                <a:cs typeface="Calibri"/>
              </a:rPr>
              <a:t> </a:t>
            </a:r>
            <a:r>
              <a:rPr lang="en-US" dirty="0" err="1">
                <a:solidFill>
                  <a:srgbClr val="0070C0"/>
                </a:solidFill>
                <a:latin typeface="Calibri"/>
                <a:cs typeface="Calibri"/>
              </a:rPr>
              <a:t>liten</a:t>
            </a:r>
            <a:r>
              <a:rPr lang="en-US" dirty="0">
                <a:solidFill>
                  <a:srgbClr val="0070C0"/>
                </a:solidFill>
                <a:latin typeface="Calibri"/>
                <a:cs typeface="Calibri"/>
              </a:rPr>
              <a:t> </a:t>
            </a:r>
            <a:r>
              <a:rPr lang="en-US" dirty="0" err="1">
                <a:solidFill>
                  <a:srgbClr val="0070C0"/>
                </a:solidFill>
                <a:latin typeface="Calibri"/>
                <a:cs typeface="Calibri"/>
              </a:rPr>
              <a:t>storlek</a:t>
            </a:r>
            <a:r>
              <a:rPr lang="en-US" dirty="0">
                <a:solidFill>
                  <a:srgbClr val="0070C0"/>
                </a:solidFill>
                <a:latin typeface="Calibri"/>
                <a:cs typeface="Calibri"/>
              </a:rPr>
              <a:t> (2024: ca 9 </a:t>
            </a:r>
            <a:r>
              <a:rPr lang="el-GR" dirty="0">
                <a:solidFill>
                  <a:srgbClr val="0070C0"/>
                </a:solidFill>
                <a:latin typeface="Calibri"/>
                <a:cs typeface="Calibri"/>
              </a:rPr>
              <a:t>μ</a:t>
            </a:r>
            <a:r>
              <a:rPr lang="en-US" dirty="0">
                <a:solidFill>
                  <a:srgbClr val="0070C0"/>
                </a:solidFill>
                <a:latin typeface="Calibri"/>
                <a:cs typeface="Calibri"/>
              </a:rPr>
              <a:t>m)</a:t>
            </a:r>
            <a:endParaRPr dirty="0"/>
          </a:p>
          <a:p>
            <a:pPr lvl="1">
              <a:defRPr/>
            </a:pPr>
            <a:r>
              <a:rPr lang="en-US" dirty="0">
                <a:solidFill>
                  <a:srgbClr val="0070C0"/>
                </a:solidFill>
                <a:latin typeface="Calibri"/>
                <a:cs typeface="Calibri"/>
              </a:rPr>
              <a:t>För </a:t>
            </a:r>
            <a:r>
              <a:rPr lang="en-US" dirty="0" err="1">
                <a:solidFill>
                  <a:srgbClr val="0070C0"/>
                </a:solidFill>
                <a:latin typeface="Calibri"/>
                <a:cs typeface="Calibri"/>
              </a:rPr>
              <a:t>att</a:t>
            </a:r>
            <a:r>
              <a:rPr lang="en-US" dirty="0">
                <a:solidFill>
                  <a:srgbClr val="0070C0"/>
                </a:solidFill>
                <a:latin typeface="Calibri"/>
                <a:cs typeface="Calibri"/>
              </a:rPr>
              <a:t> </a:t>
            </a:r>
            <a:r>
              <a:rPr lang="en-US" dirty="0" err="1">
                <a:solidFill>
                  <a:srgbClr val="0070C0"/>
                </a:solidFill>
                <a:latin typeface="Calibri"/>
                <a:cs typeface="Calibri"/>
              </a:rPr>
              <a:t>öka</a:t>
            </a:r>
            <a:br>
              <a:rPr lang="en-US" dirty="0">
                <a:solidFill>
                  <a:srgbClr val="0070C0"/>
                </a:solidFill>
                <a:latin typeface="Calibri"/>
                <a:cs typeface="Calibri"/>
              </a:rPr>
            </a:br>
            <a:r>
              <a:rPr lang="en-US" dirty="0" err="1">
                <a:solidFill>
                  <a:srgbClr val="0070C0"/>
                </a:solidFill>
                <a:latin typeface="Calibri"/>
                <a:cs typeface="Calibri"/>
              </a:rPr>
              <a:t>antalet</a:t>
            </a:r>
            <a:r>
              <a:rPr lang="en-US" dirty="0">
                <a:solidFill>
                  <a:srgbClr val="0070C0"/>
                </a:solidFill>
                <a:latin typeface="Calibri"/>
                <a:cs typeface="Calibri"/>
              </a:rPr>
              <a:t> </a:t>
            </a:r>
            <a:br>
              <a:rPr lang="en-US" dirty="0">
                <a:solidFill>
                  <a:srgbClr val="0070C0"/>
                </a:solidFill>
                <a:latin typeface="Calibri"/>
                <a:cs typeface="Calibri"/>
              </a:rPr>
            </a:br>
            <a:r>
              <a:rPr lang="en-US" dirty="0" err="1">
                <a:solidFill>
                  <a:srgbClr val="0070C0"/>
                </a:solidFill>
                <a:latin typeface="Calibri"/>
                <a:cs typeface="Calibri"/>
              </a:rPr>
              <a:t>kollisioner</a:t>
            </a:r>
            <a:endParaRPr lang="en-US" dirty="0">
              <a:solidFill>
                <a:srgbClr val="0070C0"/>
              </a:solidFill>
              <a:latin typeface="Calibri"/>
              <a:cs typeface="Calibri"/>
            </a:endParaRPr>
          </a:p>
          <a:p>
            <a:pPr lvl="1">
              <a:defRPr/>
            </a:pPr>
            <a:r>
              <a:rPr lang="en-US" dirty="0">
                <a:solidFill>
                  <a:srgbClr val="0070C0"/>
                </a:solidFill>
                <a:latin typeface="Calibri"/>
                <a:cs typeface="Calibri"/>
              </a:rPr>
              <a:t>För </a:t>
            </a:r>
            <a:r>
              <a:rPr lang="en-US" dirty="0" err="1">
                <a:solidFill>
                  <a:srgbClr val="0070C0"/>
                </a:solidFill>
                <a:latin typeface="Calibri"/>
                <a:cs typeface="Calibri"/>
              </a:rPr>
              <a:t>att</a:t>
            </a:r>
            <a:r>
              <a:rPr lang="en-US" dirty="0">
                <a:solidFill>
                  <a:srgbClr val="0070C0"/>
                </a:solidFill>
                <a:latin typeface="Calibri"/>
                <a:cs typeface="Calibri"/>
              </a:rPr>
              <a:t> </a:t>
            </a:r>
            <a:r>
              <a:rPr lang="en-US" dirty="0" err="1">
                <a:solidFill>
                  <a:srgbClr val="0070C0"/>
                </a:solidFill>
                <a:latin typeface="Calibri"/>
                <a:cs typeface="Calibri"/>
              </a:rPr>
              <a:t>uppnå</a:t>
            </a:r>
            <a:r>
              <a:rPr lang="en-US" dirty="0">
                <a:solidFill>
                  <a:srgbClr val="0070C0"/>
                </a:solidFill>
                <a:latin typeface="Calibri"/>
                <a:cs typeface="Calibri"/>
              </a:rPr>
              <a:t> </a:t>
            </a:r>
            <a:br>
              <a:rPr lang="en-US" dirty="0">
                <a:solidFill>
                  <a:srgbClr val="0070C0"/>
                </a:solidFill>
                <a:latin typeface="Calibri"/>
                <a:cs typeface="Calibri"/>
              </a:rPr>
            </a:br>
            <a:r>
              <a:rPr lang="en-US" dirty="0" err="1">
                <a:solidFill>
                  <a:srgbClr val="0070C0"/>
                </a:solidFill>
                <a:latin typeface="Calibri"/>
                <a:cs typeface="Calibri"/>
              </a:rPr>
              <a:t>detta</a:t>
            </a:r>
            <a:r>
              <a:rPr lang="en-US" dirty="0">
                <a:solidFill>
                  <a:srgbClr val="0070C0"/>
                </a:solidFill>
                <a:latin typeface="Calibri"/>
                <a:cs typeface="Calibri"/>
              </a:rPr>
              <a:t>: </a:t>
            </a:r>
            <a:r>
              <a:rPr lang="en-US" dirty="0" err="1">
                <a:solidFill>
                  <a:srgbClr val="0070C0"/>
                </a:solidFill>
                <a:latin typeface="Calibri"/>
                <a:cs typeface="Calibri"/>
              </a:rPr>
              <a:t>strålen</a:t>
            </a:r>
            <a:r>
              <a:rPr lang="en-US" dirty="0">
                <a:solidFill>
                  <a:srgbClr val="0070C0"/>
                </a:solidFill>
                <a:latin typeface="Calibri"/>
                <a:cs typeface="Calibri"/>
              </a:rPr>
              <a:t> </a:t>
            </a:r>
            <a:br>
              <a:rPr lang="en-US" dirty="0">
                <a:solidFill>
                  <a:srgbClr val="0070C0"/>
                </a:solidFill>
                <a:latin typeface="Calibri"/>
                <a:cs typeface="Calibri"/>
              </a:rPr>
            </a:br>
            <a:r>
              <a:rPr lang="en-US" dirty="0">
                <a:solidFill>
                  <a:srgbClr val="0070C0"/>
                </a:solidFill>
                <a:latin typeface="Calibri"/>
                <a:cs typeface="Calibri"/>
              </a:rPr>
              <a:t>“</a:t>
            </a:r>
            <a:r>
              <a:rPr lang="en-US" dirty="0" err="1">
                <a:solidFill>
                  <a:srgbClr val="0070C0"/>
                </a:solidFill>
                <a:latin typeface="Calibri"/>
                <a:cs typeface="Calibri"/>
              </a:rPr>
              <a:t>blåses</a:t>
            </a:r>
            <a:r>
              <a:rPr lang="en-US" dirty="0">
                <a:solidFill>
                  <a:srgbClr val="0070C0"/>
                </a:solidFill>
                <a:latin typeface="Calibri"/>
                <a:cs typeface="Calibri"/>
              </a:rPr>
              <a:t> </a:t>
            </a:r>
            <a:r>
              <a:rPr lang="en-US" dirty="0" err="1">
                <a:solidFill>
                  <a:srgbClr val="0070C0"/>
                </a:solidFill>
                <a:latin typeface="Calibri"/>
                <a:cs typeface="Calibri"/>
              </a:rPr>
              <a:t>upp</a:t>
            </a:r>
            <a:r>
              <a:rPr lang="en-US" dirty="0">
                <a:solidFill>
                  <a:srgbClr val="0070C0"/>
                </a:solidFill>
                <a:latin typeface="Calibri"/>
                <a:cs typeface="Calibri"/>
              </a:rPr>
              <a:t>” </a:t>
            </a:r>
            <a:br>
              <a:rPr lang="en-US" dirty="0">
                <a:solidFill>
                  <a:srgbClr val="0070C0"/>
                </a:solidFill>
                <a:latin typeface="Calibri"/>
                <a:cs typeface="Calibri"/>
              </a:rPr>
            </a:br>
            <a:r>
              <a:rPr lang="en-US" dirty="0">
                <a:solidFill>
                  <a:srgbClr val="0070C0"/>
                </a:solidFill>
                <a:latin typeface="Calibri"/>
                <a:cs typeface="Calibri"/>
              </a:rPr>
              <a:t>precis </a:t>
            </a:r>
            <a:r>
              <a:rPr lang="en-US" dirty="0" err="1">
                <a:solidFill>
                  <a:srgbClr val="0070C0"/>
                </a:solidFill>
                <a:latin typeface="Calibri"/>
                <a:cs typeface="Calibri"/>
              </a:rPr>
              <a:t>innan</a:t>
            </a:r>
            <a:endParaRPr lang="en-US" dirty="0">
              <a:solidFill>
                <a:srgbClr val="0070C0"/>
              </a:solidFill>
              <a:latin typeface="Calibri"/>
              <a:cs typeface="Calibri"/>
            </a:endParaRPr>
          </a:p>
        </p:txBody>
      </p:sp>
      <p:pic>
        <p:nvPicPr>
          <p:cNvPr id="6" name="image28.png"/>
          <p:cNvPicPr/>
          <p:nvPr/>
        </p:nvPicPr>
        <p:blipFill>
          <a:blip r:embed="rId3"/>
          <a:srcRect l="8735" t="7287" r="6611"/>
          <a:stretch/>
        </p:blipFill>
        <p:spPr bwMode="auto">
          <a:xfrm>
            <a:off x="6300192" y="1361025"/>
            <a:ext cx="2699792" cy="1059863"/>
          </a:xfrm>
          <a:prstGeom prst="rect">
            <a:avLst/>
          </a:prstGeom>
          <a:ln w="12700">
            <a:miter lim="400000"/>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Strålbanor i 3D runt kollisionspunkten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37</a:t>
            </a:fld>
            <a:endParaRPr lang="en-US"/>
          </a:p>
        </p:txBody>
      </p:sp>
      <p:pic>
        <p:nvPicPr>
          <p:cNvPr id="5" name="Picture 2"/>
          <p:cNvPicPr>
            <a:picLocks noChangeAspect="1" noChangeArrowheads="1"/>
          </p:cNvPicPr>
          <p:nvPr/>
        </p:nvPicPr>
        <p:blipFill>
          <a:blip r:embed="rId2"/>
          <a:stretch/>
        </p:blipFill>
        <p:spPr bwMode="auto">
          <a:xfrm>
            <a:off x="304800" y="1556792"/>
            <a:ext cx="8251537" cy="5065713"/>
          </a:xfrm>
          <a:prstGeom prst="rect">
            <a:avLst/>
          </a:prstGeom>
          <a:noFill/>
          <a:ln>
            <a:noFill/>
          </a:ln>
          <a:effectLst/>
        </p:spPr>
      </p:pic>
      <p:sp>
        <p:nvSpPr>
          <p:cNvPr id="4" name="TextBox 3"/>
          <p:cNvSpPr txBox="1"/>
          <p:nvPr/>
        </p:nvSpPr>
        <p:spPr bwMode="auto">
          <a:xfrm>
            <a:off x="6516216" y="4725144"/>
            <a:ext cx="2439125" cy="646327"/>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dirty="0">
                <a:solidFill>
                  <a:srgbClr val="000000"/>
                </a:solidFill>
              </a:rPr>
              <a:t>LHCs design-</a:t>
            </a:r>
            <a:r>
              <a:rPr lang="en-US" dirty="0" err="1">
                <a:solidFill>
                  <a:srgbClr val="000000"/>
                </a:solidFill>
              </a:rPr>
              <a:t>värden</a:t>
            </a:r>
            <a:r>
              <a:rPr lang="en-US" dirty="0">
                <a:solidFill>
                  <a:srgbClr val="000000"/>
                </a:solidFill>
              </a:rPr>
              <a:t> – </a:t>
            </a:r>
            <a:br>
              <a:rPr lang="en-US" dirty="0">
                <a:solidFill>
                  <a:srgbClr val="000000"/>
                </a:solidFill>
              </a:rPr>
            </a:br>
            <a:r>
              <a:rPr lang="en-US" dirty="0" err="1">
                <a:solidFill>
                  <a:srgbClr val="000000"/>
                </a:solidFill>
              </a:rPr>
              <a:t>mindre</a:t>
            </a:r>
            <a:r>
              <a:rPr lang="en-US" dirty="0">
                <a:solidFill>
                  <a:srgbClr val="000000"/>
                </a:solidFill>
              </a:rPr>
              <a:t> sigma* nu!</a:t>
            </a:r>
            <a:endParaRPr lang="en-US" sz="1800" b="0" i="0" u="none" strike="noStrike" cap="none" spc="0" dirty="0">
              <a:ln>
                <a:noFill/>
              </a:ln>
              <a:solidFill>
                <a:srgbClr val="000000"/>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Utmaning: Maskinskydd</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38</a:t>
            </a:fld>
            <a:endParaRPr lang="en-US"/>
          </a:p>
        </p:txBody>
      </p:sp>
      <p:sp>
        <p:nvSpPr>
          <p:cNvPr id="5" name="Rectangle 4"/>
          <p:cNvSpPr txBox="1">
            <a:spLocks noChangeArrowheads="1"/>
          </p:cNvSpPr>
          <p:nvPr/>
        </p:nvSpPr>
        <p:spPr bwMode="auto">
          <a:xfrm>
            <a:off x="251520" y="1340768"/>
            <a:ext cx="8830231" cy="1368152"/>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sz="2400" dirty="0">
                <a:solidFill>
                  <a:srgbClr val="0070C0"/>
                </a:solidFill>
                <a:latin typeface="Calibri"/>
                <a:cs typeface="Calibri"/>
              </a:rPr>
              <a:t>Total </a:t>
            </a:r>
            <a:r>
              <a:rPr lang="en-US" sz="2400" dirty="0" err="1">
                <a:solidFill>
                  <a:srgbClr val="0070C0"/>
                </a:solidFill>
                <a:latin typeface="Calibri"/>
                <a:cs typeface="Calibri"/>
              </a:rPr>
              <a:t>lagrad</a:t>
            </a:r>
            <a:r>
              <a:rPr lang="en-US" sz="2400" dirty="0">
                <a:solidFill>
                  <a:srgbClr val="0070C0"/>
                </a:solidFill>
                <a:latin typeface="Calibri"/>
                <a:cs typeface="Calibri"/>
              </a:rPr>
              <a:t> </a:t>
            </a:r>
            <a:r>
              <a:rPr lang="en-US" sz="2400" dirty="0" err="1">
                <a:solidFill>
                  <a:srgbClr val="0070C0"/>
                </a:solidFill>
                <a:latin typeface="Calibri"/>
                <a:cs typeface="Calibri"/>
              </a:rPr>
              <a:t>energi</a:t>
            </a:r>
            <a:r>
              <a:rPr lang="en-US" sz="2400" dirty="0">
                <a:solidFill>
                  <a:srgbClr val="0070C0"/>
                </a:solidFill>
                <a:latin typeface="Calibri"/>
                <a:cs typeface="Calibri"/>
              </a:rPr>
              <a:t> </a:t>
            </a:r>
            <a:r>
              <a:rPr lang="en-US" sz="2400" dirty="0" err="1">
                <a:solidFill>
                  <a:srgbClr val="0070C0"/>
                </a:solidFill>
                <a:latin typeface="Calibri"/>
                <a:cs typeface="Calibri"/>
              </a:rPr>
              <a:t>i</a:t>
            </a:r>
            <a:r>
              <a:rPr lang="en-US" sz="2400" dirty="0">
                <a:solidFill>
                  <a:srgbClr val="0070C0"/>
                </a:solidFill>
                <a:latin typeface="Calibri"/>
                <a:cs typeface="Calibri"/>
              </a:rPr>
              <a:t> LHCs </a:t>
            </a:r>
            <a:r>
              <a:rPr lang="en-US" sz="2400" dirty="0" err="1">
                <a:solidFill>
                  <a:srgbClr val="0070C0"/>
                </a:solidFill>
                <a:latin typeface="Calibri"/>
                <a:cs typeface="Calibri"/>
              </a:rPr>
              <a:t>stråle</a:t>
            </a:r>
            <a:r>
              <a:rPr lang="en-US" sz="2400" dirty="0">
                <a:solidFill>
                  <a:srgbClr val="0070C0"/>
                </a:solidFill>
                <a:latin typeface="Calibri"/>
                <a:cs typeface="Calibri"/>
              </a:rPr>
              <a:t>: </a:t>
            </a:r>
            <a:r>
              <a:rPr lang="en-US" sz="2400" dirty="0" err="1">
                <a:solidFill>
                  <a:srgbClr val="0070C0"/>
                </a:solidFill>
                <a:latin typeface="Calibri"/>
                <a:cs typeface="Calibri"/>
              </a:rPr>
              <a:t>upp</a:t>
            </a:r>
            <a:r>
              <a:rPr lang="en-US" sz="2400" dirty="0">
                <a:solidFill>
                  <a:srgbClr val="0070C0"/>
                </a:solidFill>
                <a:latin typeface="Calibri"/>
                <a:cs typeface="Calibri"/>
              </a:rPr>
              <a:t> till ca 300 MJ in Run 2</a:t>
            </a:r>
            <a:endParaRPr dirty="0"/>
          </a:p>
          <a:p>
            <a:pPr>
              <a:defRPr/>
            </a:pPr>
            <a:r>
              <a:rPr lang="en-US" sz="2400" dirty="0">
                <a:solidFill>
                  <a:srgbClr val="0070C0"/>
                </a:solidFill>
                <a:latin typeface="Calibri"/>
                <a:cs typeface="Calibri"/>
              </a:rPr>
              <a:t>Om </a:t>
            </a:r>
            <a:r>
              <a:rPr lang="en-US" sz="2400" dirty="0" err="1">
                <a:solidFill>
                  <a:srgbClr val="0070C0"/>
                </a:solidFill>
                <a:latin typeface="Calibri"/>
                <a:cs typeface="Calibri"/>
              </a:rPr>
              <a:t>strålen</a:t>
            </a:r>
            <a:r>
              <a:rPr lang="en-US" sz="2400" dirty="0">
                <a:solidFill>
                  <a:srgbClr val="0070C0"/>
                </a:solidFill>
                <a:latin typeface="Calibri"/>
                <a:cs typeface="Calibri"/>
              </a:rPr>
              <a:t> </a:t>
            </a:r>
            <a:r>
              <a:rPr lang="en-US" sz="2400" dirty="0" err="1">
                <a:solidFill>
                  <a:srgbClr val="0070C0"/>
                </a:solidFill>
                <a:latin typeface="Calibri"/>
                <a:cs typeface="Calibri"/>
              </a:rPr>
              <a:t>inte</a:t>
            </a:r>
            <a:r>
              <a:rPr lang="en-US" sz="2400" dirty="0">
                <a:solidFill>
                  <a:srgbClr val="0070C0"/>
                </a:solidFill>
                <a:latin typeface="Calibri"/>
                <a:cs typeface="Calibri"/>
              </a:rPr>
              <a:t> </a:t>
            </a:r>
            <a:r>
              <a:rPr lang="en-US" sz="2400" dirty="0" err="1">
                <a:solidFill>
                  <a:srgbClr val="0070C0"/>
                </a:solidFill>
                <a:latin typeface="Calibri"/>
                <a:cs typeface="Calibri"/>
              </a:rPr>
              <a:t>kontrolleras</a:t>
            </a:r>
            <a:r>
              <a:rPr lang="en-US" sz="2400" dirty="0">
                <a:solidFill>
                  <a:srgbClr val="0070C0"/>
                </a:solidFill>
                <a:latin typeface="Calibri"/>
                <a:cs typeface="Calibri"/>
              </a:rPr>
              <a:t> </a:t>
            </a:r>
            <a:r>
              <a:rPr lang="en-US" sz="2400" dirty="0" err="1">
                <a:solidFill>
                  <a:srgbClr val="0070C0"/>
                </a:solidFill>
                <a:latin typeface="Calibri"/>
                <a:cs typeface="Calibri"/>
              </a:rPr>
              <a:t>väl</a:t>
            </a:r>
            <a:r>
              <a:rPr lang="en-US" sz="2400" dirty="0">
                <a:solidFill>
                  <a:srgbClr val="0070C0"/>
                </a:solidFill>
                <a:latin typeface="Calibri"/>
                <a:cs typeface="Calibri"/>
              </a:rPr>
              <a:t> =&gt; </a:t>
            </a:r>
            <a:r>
              <a:rPr lang="en-US" sz="2400" dirty="0" err="1">
                <a:solidFill>
                  <a:srgbClr val="0070C0"/>
                </a:solidFill>
                <a:latin typeface="Calibri"/>
                <a:cs typeface="Calibri"/>
              </a:rPr>
              <a:t>strålförluster</a:t>
            </a:r>
            <a:r>
              <a:rPr lang="en-US" sz="2400" dirty="0">
                <a:solidFill>
                  <a:srgbClr val="0070C0"/>
                </a:solidFill>
                <a:latin typeface="Calibri"/>
                <a:cs typeface="Calibri"/>
              </a:rPr>
              <a:t> (</a:t>
            </a:r>
            <a:r>
              <a:rPr lang="en-US" sz="2400" dirty="0" err="1">
                <a:solidFill>
                  <a:srgbClr val="0070C0"/>
                </a:solidFill>
                <a:latin typeface="Calibri"/>
                <a:cs typeface="Calibri"/>
              </a:rPr>
              <a:t>protoner</a:t>
            </a:r>
            <a:r>
              <a:rPr lang="en-US" sz="2400" dirty="0">
                <a:solidFill>
                  <a:srgbClr val="0070C0"/>
                </a:solidFill>
                <a:latin typeface="Calibri"/>
                <a:cs typeface="Calibri"/>
              </a:rPr>
              <a:t> “</a:t>
            </a:r>
            <a:r>
              <a:rPr lang="en-US" sz="2400" dirty="0" err="1">
                <a:solidFill>
                  <a:srgbClr val="0070C0"/>
                </a:solidFill>
                <a:latin typeface="Calibri"/>
                <a:cs typeface="Calibri"/>
              </a:rPr>
              <a:t>åker</a:t>
            </a:r>
            <a:r>
              <a:rPr lang="en-US" sz="2400" dirty="0">
                <a:solidFill>
                  <a:srgbClr val="0070C0"/>
                </a:solidFill>
                <a:latin typeface="Calibri"/>
                <a:cs typeface="Calibri"/>
              </a:rPr>
              <a:t> in </a:t>
            </a:r>
            <a:r>
              <a:rPr lang="en-US" sz="2400" dirty="0" err="1">
                <a:solidFill>
                  <a:srgbClr val="0070C0"/>
                </a:solidFill>
                <a:latin typeface="Calibri"/>
                <a:cs typeface="Calibri"/>
              </a:rPr>
              <a:t>i</a:t>
            </a:r>
            <a:r>
              <a:rPr lang="en-US" sz="2400" dirty="0">
                <a:solidFill>
                  <a:srgbClr val="0070C0"/>
                </a:solidFill>
                <a:latin typeface="Calibri"/>
                <a:cs typeface="Calibri"/>
              </a:rPr>
              <a:t> </a:t>
            </a:r>
            <a:r>
              <a:rPr lang="en-US" sz="2400" dirty="0" err="1">
                <a:solidFill>
                  <a:srgbClr val="0070C0"/>
                </a:solidFill>
                <a:latin typeface="Calibri"/>
                <a:cs typeface="Calibri"/>
              </a:rPr>
              <a:t>väggen</a:t>
            </a:r>
            <a:r>
              <a:rPr lang="en-US" sz="2400" dirty="0">
                <a:solidFill>
                  <a:srgbClr val="0070C0"/>
                </a:solidFill>
                <a:latin typeface="Calibri"/>
                <a:cs typeface="Calibri"/>
              </a:rPr>
              <a:t>”) - </a:t>
            </a:r>
            <a:r>
              <a:rPr lang="en-US" sz="2400" dirty="0" err="1">
                <a:solidFill>
                  <a:srgbClr val="0070C0"/>
                </a:solidFill>
                <a:latin typeface="Calibri"/>
                <a:cs typeface="Calibri"/>
              </a:rPr>
              <a:t>kan</a:t>
            </a:r>
            <a:r>
              <a:rPr lang="en-US" sz="2400" dirty="0">
                <a:solidFill>
                  <a:srgbClr val="0070C0"/>
                </a:solidFill>
                <a:latin typeface="Calibri"/>
                <a:cs typeface="Calibri"/>
              </a:rPr>
              <a:t> </a:t>
            </a:r>
            <a:r>
              <a:rPr lang="en-US" sz="2400" dirty="0" err="1">
                <a:solidFill>
                  <a:srgbClr val="0070C0"/>
                </a:solidFill>
                <a:latin typeface="Calibri"/>
                <a:cs typeface="Calibri"/>
              </a:rPr>
              <a:t>göra</a:t>
            </a:r>
            <a:r>
              <a:rPr lang="en-US" sz="2400" dirty="0">
                <a:solidFill>
                  <a:srgbClr val="0070C0"/>
                </a:solidFill>
                <a:latin typeface="Calibri"/>
                <a:cs typeface="Calibri"/>
              </a:rPr>
              <a:t> </a:t>
            </a:r>
            <a:r>
              <a:rPr lang="en-US" sz="2400" dirty="0" err="1">
                <a:solidFill>
                  <a:srgbClr val="0070C0"/>
                </a:solidFill>
                <a:latin typeface="Calibri"/>
                <a:cs typeface="Calibri"/>
              </a:rPr>
              <a:t>enorm</a:t>
            </a:r>
            <a:r>
              <a:rPr lang="en-US" sz="2400" dirty="0">
                <a:solidFill>
                  <a:srgbClr val="0070C0"/>
                </a:solidFill>
                <a:latin typeface="Calibri"/>
                <a:cs typeface="Calibri"/>
              </a:rPr>
              <a:t> </a:t>
            </a:r>
            <a:r>
              <a:rPr lang="en-US" sz="2400" dirty="0" err="1">
                <a:solidFill>
                  <a:srgbClr val="0070C0"/>
                </a:solidFill>
                <a:latin typeface="Calibri"/>
                <a:cs typeface="Calibri"/>
              </a:rPr>
              <a:t>skada</a:t>
            </a:r>
            <a:endParaRPr lang="en-US" sz="2400" dirty="0">
              <a:solidFill>
                <a:srgbClr val="0070C0"/>
              </a:solidFill>
              <a:latin typeface="Calibri"/>
              <a:cs typeface="Calibri"/>
            </a:endParaRPr>
          </a:p>
        </p:txBody>
      </p:sp>
      <p:pic>
        <p:nvPicPr>
          <p:cNvPr id="1027" name="Picture 3"/>
          <p:cNvPicPr>
            <a:picLocks noChangeAspect="1" noChangeArrowheads="1"/>
          </p:cNvPicPr>
          <p:nvPr/>
        </p:nvPicPr>
        <p:blipFill>
          <a:blip r:embed="rId2"/>
          <a:stretch/>
        </p:blipFill>
        <p:spPr bwMode="auto">
          <a:xfrm>
            <a:off x="1475656" y="2708920"/>
            <a:ext cx="6408712" cy="3746563"/>
          </a:xfrm>
          <a:prstGeom prst="rect">
            <a:avLst/>
          </a:prstGeom>
          <a:noFill/>
          <a:ln>
            <a:noFill/>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171400"/>
            <a:ext cx="7467600" cy="1692277"/>
          </a:xfrm>
        </p:spPr>
        <p:txBody>
          <a:bodyPr/>
          <a:lstStyle/>
          <a:p>
            <a:pPr>
              <a:defRPr/>
            </a:pPr>
            <a:r>
              <a:rPr lang="en-US"/>
              <a:t>300 MJ …</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39</a:t>
            </a:fld>
            <a:endParaRPr lang="en-US"/>
          </a:p>
        </p:txBody>
      </p:sp>
      <p:sp>
        <p:nvSpPr>
          <p:cNvPr id="4" name="Rectangle 4"/>
          <p:cNvSpPr txBox="1">
            <a:spLocks noChangeArrowheads="1"/>
          </p:cNvSpPr>
          <p:nvPr/>
        </p:nvSpPr>
        <p:spPr bwMode="auto">
          <a:xfrm>
            <a:off x="251520" y="1052736"/>
            <a:ext cx="8830231" cy="1368152"/>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sz="2400">
                <a:solidFill>
                  <a:srgbClr val="0070C0"/>
                </a:solidFill>
                <a:latin typeface="Calibri"/>
                <a:cs typeface="Calibri"/>
              </a:rPr>
              <a:t>300 MJ kan smälta ca 400 kg koppar</a:t>
            </a:r>
          </a:p>
          <a:p>
            <a:pPr>
              <a:defRPr/>
            </a:pPr>
            <a:r>
              <a:rPr lang="en-US" sz="2400">
                <a:solidFill>
                  <a:srgbClr val="0070C0"/>
                </a:solidFill>
                <a:latin typeface="Calibri"/>
                <a:cs typeface="Calibri"/>
              </a:rPr>
              <a:t>300 MJ är rörelseenergin för ett X2000-tåg i ca 155 km/h</a:t>
            </a:r>
            <a:endParaRPr/>
          </a:p>
          <a:p>
            <a:pPr>
              <a:defRPr/>
            </a:pPr>
            <a:r>
              <a:rPr lang="en-US" sz="2400">
                <a:solidFill>
                  <a:srgbClr val="0070C0"/>
                </a:solidFill>
                <a:latin typeface="Calibri"/>
                <a:cs typeface="Calibri"/>
              </a:rPr>
              <a:t>I LHC: samma rörelseenergi i en 200 </a:t>
            </a:r>
            <a:r>
              <a:rPr lang="el-GR" sz="2400">
                <a:solidFill>
                  <a:srgbClr val="0070C0"/>
                </a:solidFill>
                <a:latin typeface="Calibri"/>
                <a:cs typeface="Calibri"/>
              </a:rPr>
              <a:t>μ</a:t>
            </a:r>
            <a:r>
              <a:rPr lang="en-US" sz="2400">
                <a:solidFill>
                  <a:srgbClr val="0070C0"/>
                </a:solidFill>
                <a:latin typeface="Calibri"/>
                <a:cs typeface="Calibri"/>
              </a:rPr>
              <a:t>m bred protonstråle </a:t>
            </a:r>
            <a:endParaRPr/>
          </a:p>
        </p:txBody>
      </p:sp>
      <p:pic>
        <p:nvPicPr>
          <p:cNvPr id="5" name="Picture 4"/>
          <p:cNvPicPr>
            <a:picLocks noChangeAspect="1"/>
          </p:cNvPicPr>
          <p:nvPr/>
        </p:nvPicPr>
        <p:blipFill>
          <a:blip r:embed="rId2"/>
          <a:srcRect t="10024" b="3471"/>
          <a:stretch/>
        </p:blipFill>
        <p:spPr bwMode="auto">
          <a:xfrm>
            <a:off x="899592" y="2375537"/>
            <a:ext cx="6876256" cy="407779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Varför acceleratorer?</a:t>
            </a:r>
            <a:endParaRP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a:t>
            </a:fld>
            <a:endParaRPr lang="en-US"/>
          </a:p>
        </p:txBody>
      </p:sp>
      <p:sp>
        <p:nvSpPr>
          <p:cNvPr id="8" name="Content Placeholder 2"/>
          <p:cNvSpPr txBox="1"/>
          <p:nvPr/>
        </p:nvSpPr>
        <p:spPr bwMode="auto">
          <a:xfrm>
            <a:off x="539552" y="1268760"/>
            <a:ext cx="8280919" cy="5040560"/>
          </a:xfrm>
          <a:prstGeom prst="rect">
            <a:avLst/>
          </a:prstGeom>
        </p:spPr>
        <p:txBody>
          <a:bodyPr vert="horz" lIns="91440" tIns="45720" rIns="91440" bIns="45720" rtlCol="0">
            <a:normAutofit fontScale="77500" lnSpcReduction="20000"/>
          </a:bodyPr>
          <a:lstStyle>
            <a:lvl1pPr marL="228600" marR="0" lvl="0" indent="-228600" algn="l" defTabSz="914400">
              <a:lnSpc>
                <a:spcPct val="90000"/>
              </a:lnSpc>
              <a:spcBef>
                <a:spcPts val="1000"/>
              </a:spcBef>
              <a:spcAft>
                <a:spcPts val="0"/>
              </a:spcAft>
              <a:buClrTx/>
              <a:buSzTx/>
              <a:buFont typeface="Arial"/>
              <a:buChar char="•"/>
              <a:defRPr sz="2800" b="0" i="0" u="none" strike="noStrike" cap="none" spc="0">
                <a:ln>
                  <a:noFill/>
                </a:ln>
                <a:solidFill>
                  <a:sysClr val="windowText" lastClr="000000"/>
                </a:solidFill>
                <a:latin typeface="Calibri"/>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solidFill>
                  <a:srgbClr val="C00000"/>
                </a:solidFill>
                <a:latin typeface="Calibri"/>
                <a:cs typeface="Calibri"/>
              </a:rPr>
              <a:t>Experiment inom partikelfysik och kärnfysik</a:t>
            </a:r>
          </a:p>
          <a:p>
            <a:pPr lvl="1">
              <a:defRPr/>
            </a:pPr>
            <a:r>
              <a:rPr lang="en-US">
                <a:solidFill>
                  <a:srgbClr val="0070C0"/>
                </a:solidFill>
                <a:latin typeface="Calibri"/>
                <a:cs typeface="Calibri"/>
              </a:rPr>
              <a:t>T.ex. “collider”: två accelerarade partikelstrålar kolliderar i en detektor för att studera kollisionsprodukter. </a:t>
            </a:r>
            <a:endParaRPr/>
          </a:p>
          <a:p>
            <a:pPr lvl="1">
              <a:defRPr/>
            </a:pPr>
            <a:r>
              <a:rPr lang="en-US">
                <a:solidFill>
                  <a:srgbClr val="0070C0"/>
                </a:solidFill>
                <a:latin typeface="Calibri"/>
                <a:cs typeface="Calibri"/>
              </a:rPr>
              <a:t>Exempel: LHC</a:t>
            </a:r>
            <a:endParaRPr/>
          </a:p>
          <a:p>
            <a:pPr>
              <a:defRPr/>
            </a:pPr>
            <a:r>
              <a:rPr lang="en-US">
                <a:solidFill>
                  <a:srgbClr val="C00000"/>
                </a:solidFill>
                <a:latin typeface="Calibri"/>
                <a:cs typeface="Calibri"/>
              </a:rPr>
              <a:t>Produktion av synkrotronljus</a:t>
            </a:r>
          </a:p>
          <a:p>
            <a:pPr lvl="1">
              <a:defRPr/>
            </a:pPr>
            <a:r>
              <a:rPr lang="en-US">
                <a:solidFill>
                  <a:srgbClr val="0070C0"/>
                </a:solidFill>
                <a:latin typeface="Calibri"/>
                <a:cs typeface="Calibri"/>
              </a:rPr>
              <a:t>Laddade partiklar avger ljus då deras bana “böjs”. </a:t>
            </a:r>
            <a:endParaRPr/>
          </a:p>
          <a:p>
            <a:pPr lvl="1">
              <a:defRPr/>
            </a:pPr>
            <a:r>
              <a:rPr lang="en-US">
                <a:solidFill>
                  <a:srgbClr val="0070C0"/>
                </a:solidFill>
                <a:latin typeface="Calibri"/>
                <a:cs typeface="Calibri"/>
              </a:rPr>
              <a:t>Kan producera kraftfull röntgenstrålning med stor variation i frekvens för att studera mycket små objekt (”mikroskop”)</a:t>
            </a:r>
            <a:endParaRPr/>
          </a:p>
          <a:p>
            <a:pPr lvl="1">
              <a:defRPr/>
            </a:pPr>
            <a:r>
              <a:rPr lang="en-US">
                <a:solidFill>
                  <a:srgbClr val="0070C0"/>
                </a:solidFill>
                <a:latin typeface="Calibri"/>
                <a:cs typeface="Calibri"/>
              </a:rPr>
              <a:t>Exempel: MAX IV i Lund</a:t>
            </a:r>
            <a:endParaRPr/>
          </a:p>
          <a:p>
            <a:pPr>
              <a:defRPr/>
            </a:pPr>
            <a:r>
              <a:rPr lang="en-US">
                <a:solidFill>
                  <a:srgbClr val="C00000"/>
                </a:solidFill>
                <a:latin typeface="Calibri"/>
                <a:cs typeface="Calibri"/>
              </a:rPr>
              <a:t>Spallationskällor: produktion av neutroner</a:t>
            </a:r>
          </a:p>
          <a:p>
            <a:pPr lvl="1">
              <a:defRPr/>
            </a:pPr>
            <a:r>
              <a:rPr lang="en-US">
                <a:solidFill>
                  <a:srgbClr val="0070C0"/>
                </a:solidFill>
                <a:latin typeface="Calibri"/>
                <a:cs typeface="Calibri"/>
              </a:rPr>
              <a:t>Accelerade protoner krockar med en fix måltavla. Neutroner produceras, används för att studera mycket små objekt</a:t>
            </a:r>
          </a:p>
          <a:p>
            <a:pPr lvl="1">
              <a:defRPr/>
            </a:pPr>
            <a:r>
              <a:rPr lang="en-US">
                <a:solidFill>
                  <a:srgbClr val="0070C0"/>
                </a:solidFill>
                <a:latin typeface="Calibri"/>
                <a:cs typeface="Calibri"/>
              </a:rPr>
              <a:t>Exempel: ESS i Lund</a:t>
            </a:r>
            <a:endParaRPr/>
          </a:p>
          <a:p>
            <a:pPr>
              <a:defRPr/>
            </a:pPr>
            <a:r>
              <a:rPr lang="en-US">
                <a:solidFill>
                  <a:srgbClr val="C00000"/>
                </a:solidFill>
                <a:latin typeface="Calibri"/>
                <a:cs typeface="Calibri"/>
              </a:rPr>
              <a:t>Medicinska tillämpningar: cancerterapi</a:t>
            </a:r>
          </a:p>
          <a:p>
            <a:pPr lvl="1">
              <a:defRPr/>
            </a:pPr>
            <a:r>
              <a:rPr lang="en-US">
                <a:solidFill>
                  <a:srgbClr val="0070C0"/>
                </a:solidFill>
                <a:latin typeface="Calibri"/>
                <a:cs typeface="Calibri"/>
              </a:rPr>
              <a:t>Accelererade partiklar träffar tumör där de avger energi och bryter ner tumören</a:t>
            </a:r>
          </a:p>
          <a:p>
            <a:pPr lvl="1">
              <a:defRPr/>
            </a:pPr>
            <a:r>
              <a:rPr lang="en-US">
                <a:solidFill>
                  <a:srgbClr val="0070C0"/>
                </a:solidFill>
                <a:latin typeface="Calibri"/>
                <a:cs typeface="Calibri"/>
              </a:rPr>
              <a:t>Exempel: MedAUSTRON</a:t>
            </a:r>
          </a:p>
          <a:p>
            <a:pPr>
              <a:defRPr/>
            </a:pPr>
            <a:r>
              <a:rPr lang="en-US">
                <a:solidFill>
                  <a:srgbClr val="0070C0"/>
                </a:solidFill>
                <a:latin typeface="Calibri"/>
                <a:cs typeface="Calibri"/>
              </a:rPr>
              <a:t>…. med mera</a:t>
            </a:r>
          </a:p>
          <a:p>
            <a:pPr lvl="1">
              <a:defRPr/>
            </a:pPr>
            <a:endParaRPr lang="en-US">
              <a:solidFill>
                <a:srgbClr val="0070C0"/>
              </a:solidFill>
              <a:latin typeface="Calibri"/>
              <a:cs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243408"/>
            <a:ext cx="7467600" cy="1692277"/>
          </a:xfrm>
        </p:spPr>
        <p:txBody>
          <a:bodyPr/>
          <a:lstStyle/>
          <a:p>
            <a:pPr>
              <a:defRPr/>
            </a:pPr>
            <a:r>
              <a:rPr lang="en-US"/>
              <a:t>Effekt av strålförluster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40</a:t>
            </a:fld>
            <a:endParaRPr lang="en-US"/>
          </a:p>
        </p:txBody>
      </p:sp>
      <p:pic>
        <p:nvPicPr>
          <p:cNvPr id="4" name="Picture 2" descr="G:\Departments\EN\Groups\MME_MechanicalEngineering\Federico.Carra\HiRadMat\TCTA_HRMT09\HRMT09_pictures_from_867_Corrected\BEBB_photos\20130124_104041_Route Adams.jpg"/>
          <p:cNvPicPr>
            <a:picLocks noChangeAspect="1" noChangeArrowheads="1"/>
          </p:cNvPicPr>
          <p:nvPr/>
        </p:nvPicPr>
        <p:blipFill>
          <a:blip r:embed="rId2"/>
          <a:srcRect l="25973" t="8095" r="24885" b="30089"/>
          <a:stretch/>
        </p:blipFill>
        <p:spPr bwMode="auto">
          <a:xfrm>
            <a:off x="4776574" y="908720"/>
            <a:ext cx="4199201" cy="3961605"/>
          </a:xfrm>
          <a:prstGeom prst="rect">
            <a:avLst/>
          </a:prstGeom>
          <a:noFill/>
        </p:spPr>
      </p:pic>
      <p:sp>
        <p:nvSpPr>
          <p:cNvPr id="5" name="TextBox 4"/>
          <p:cNvSpPr txBox="1"/>
          <p:nvPr/>
        </p:nvSpPr>
        <p:spPr bwMode="auto">
          <a:xfrm>
            <a:off x="4716016" y="4530605"/>
            <a:ext cx="1966697" cy="338554"/>
          </a:xfrm>
          <a:prstGeom prst="rect">
            <a:avLst/>
          </a:prstGeom>
          <a:noFill/>
        </p:spPr>
        <p:txBody>
          <a:bodyPr wrap="square" rtlCol="0">
            <a:spAutoFit/>
          </a:bodyPr>
          <a:lstStyle/>
          <a:p>
            <a:pPr>
              <a:defRPr/>
            </a:pPr>
            <a:r>
              <a:rPr lang="en-US" sz="1600" b="1" i="1">
                <a:solidFill>
                  <a:schemeClr val="bg1"/>
                </a:solidFill>
              </a:rPr>
              <a:t>A. Bertarelli et al. </a:t>
            </a:r>
          </a:p>
        </p:txBody>
      </p:sp>
      <p:sp>
        <p:nvSpPr>
          <p:cNvPr id="6" name="TextBox 5"/>
          <p:cNvSpPr txBox="1"/>
          <p:nvPr/>
        </p:nvSpPr>
        <p:spPr bwMode="auto">
          <a:xfrm>
            <a:off x="5037090" y="2348882"/>
            <a:ext cx="1253645" cy="626701"/>
          </a:xfrm>
          <a:prstGeom prst="rect">
            <a:avLst/>
          </a:prstGeom>
          <a:gradFill>
            <a:gsLst>
              <a:gs pos="0">
                <a:srgbClr val="A63212">
                  <a:tint val="10000"/>
                  <a:alpha val="94000"/>
                  <a:satMod val="120000"/>
                  <a:lumMod val="110000"/>
                </a:srgbClr>
              </a:gs>
              <a:gs pos="100000">
                <a:srgbClr val="A63212">
                  <a:tint val="80000"/>
                  <a:shade val="100000"/>
                  <a:satMod val="140000"/>
                  <a:lumMod val="120000"/>
                </a:srgbClr>
              </a:gs>
            </a:gsLst>
            <a:lin ang="5400000" scaled="0"/>
          </a:gradFill>
          <a:ln w="15875" cap="flat" cmpd="sng" algn="ctr">
            <a:solidFill>
              <a:srgbClr val="3366CB"/>
            </a:solidFill>
            <a:prstDash val="solid"/>
            <a:headEnd/>
            <a:tailEnd/>
          </a:ln>
          <a:effectLst/>
        </p:spPr>
        <p:txBody>
          <a:bodyPr vert="horz" wrap="square" lIns="36000" tIns="36000" rIns="36000" bIns="36000" numCol="1" anchor="ctr" anchorCtr="0" compatLnSpc="1">
            <a:prstTxWarp prst="textNoShape">
              <a:avLst/>
            </a:prstTxWarp>
            <a:spAutoFit/>
          </a:bodyPr>
          <a:lstStyle>
            <a:defPPr>
              <a:defRPr lang="en-US"/>
            </a:defPPr>
            <a:lvl1pPr algn="ctr">
              <a:spcAft>
                <a:spcPts val="0"/>
              </a:spcAft>
              <a:defRPr sz="1200" b="1">
                <a:solidFill>
                  <a:srgbClr val="FF0000"/>
                </a:solidFill>
                <a:latin typeface="Calibri"/>
                <a:ea typeface="+mn-ea"/>
                <a:cs typeface="Arial"/>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ctr" defTabSz="914400">
              <a:lnSpc>
                <a:spcPct val="100000"/>
              </a:lnSpc>
              <a:spcBef>
                <a:spcPts val="0"/>
              </a:spcBef>
              <a:spcAft>
                <a:spcPts val="0"/>
              </a:spcAft>
              <a:buClrTx/>
              <a:buSzTx/>
              <a:buFontTx/>
              <a:buNone/>
              <a:defRPr/>
            </a:pPr>
            <a:r>
              <a:rPr lang="en-US" b="1" i="0" u="none" strike="noStrike" cap="none" spc="0">
                <a:ln>
                  <a:noFill/>
                </a:ln>
                <a:solidFill>
                  <a:srgbClr val="FF0000"/>
                </a:solidFill>
                <a:latin typeface="Calibri"/>
                <a:ea typeface="+mn-ea"/>
                <a:cs typeface="Arial"/>
              </a:rPr>
              <a:t>Test 1 (24 SPS bunches = 1 LHC bunch @ 7TeV)</a:t>
            </a:r>
            <a:endParaRPr lang="en-GB" b="1" i="0" u="none" strike="noStrike" cap="none" spc="0">
              <a:ln>
                <a:noFill/>
              </a:ln>
              <a:solidFill>
                <a:srgbClr val="FF0000"/>
              </a:solidFill>
              <a:latin typeface="Calibri"/>
              <a:ea typeface="+mn-ea"/>
              <a:cs typeface="Arial"/>
            </a:endParaRPr>
          </a:p>
        </p:txBody>
      </p:sp>
      <p:sp>
        <p:nvSpPr>
          <p:cNvPr id="7" name="TextBox 6"/>
          <p:cNvSpPr txBox="1"/>
          <p:nvPr/>
        </p:nvSpPr>
        <p:spPr bwMode="auto">
          <a:xfrm>
            <a:off x="5037298" y="2985991"/>
            <a:ext cx="1253645" cy="811367"/>
          </a:xfrm>
          <a:prstGeom prst="rect">
            <a:avLst/>
          </a:prstGeom>
          <a:gradFill>
            <a:gsLst>
              <a:gs pos="0">
                <a:srgbClr val="A63212">
                  <a:tint val="10000"/>
                  <a:alpha val="94000"/>
                  <a:satMod val="120000"/>
                  <a:lumMod val="110000"/>
                </a:srgbClr>
              </a:gs>
              <a:gs pos="100000">
                <a:srgbClr val="A63212">
                  <a:tint val="80000"/>
                  <a:shade val="100000"/>
                  <a:satMod val="140000"/>
                  <a:lumMod val="120000"/>
                </a:srgbClr>
              </a:gs>
            </a:gsLst>
            <a:lin ang="5400000" scaled="0"/>
          </a:gradFill>
          <a:ln w="15875" cap="flat" cmpd="sng" algn="ctr">
            <a:solidFill>
              <a:srgbClr val="3366CB"/>
            </a:solidFill>
            <a:prstDash val="solid"/>
            <a:headEnd/>
            <a:tailEnd/>
          </a:ln>
          <a:effectLst/>
        </p:spPr>
        <p:txBody>
          <a:bodyPr vert="horz" wrap="square" lIns="36000" tIns="36000" rIns="36000" bIns="36000" numCol="1" anchor="ctr" anchorCtr="0" compatLnSpc="1">
            <a:prstTxWarp prst="textNoShape">
              <a:avLst/>
            </a:prstTxWarp>
            <a:spAutoFit/>
          </a:bodyPr>
          <a:lstStyle>
            <a:defPPr>
              <a:defRPr lang="en-US"/>
            </a:defPPr>
            <a:lvl1pPr algn="ctr">
              <a:spcAft>
                <a:spcPts val="0"/>
              </a:spcAft>
              <a:defRPr sz="1200" b="1">
                <a:solidFill>
                  <a:srgbClr val="FF0000"/>
                </a:solidFill>
                <a:latin typeface="Calibri"/>
                <a:ea typeface="+mn-ea"/>
                <a:cs typeface="Arial"/>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ctr" defTabSz="914400">
              <a:lnSpc>
                <a:spcPct val="100000"/>
              </a:lnSpc>
              <a:spcBef>
                <a:spcPts val="0"/>
              </a:spcBef>
              <a:spcAft>
                <a:spcPts val="0"/>
              </a:spcAft>
              <a:buClrTx/>
              <a:buSzTx/>
              <a:buFontTx/>
              <a:buNone/>
              <a:defRPr/>
            </a:pPr>
            <a:r>
              <a:rPr lang="en-US" b="1" i="0" u="none" strike="noStrike" cap="none" spc="0">
                <a:ln>
                  <a:noFill/>
                </a:ln>
                <a:solidFill>
                  <a:srgbClr val="FF0000"/>
                </a:solidFill>
                <a:latin typeface="Calibri"/>
                <a:ea typeface="+mn-ea"/>
                <a:cs typeface="Arial"/>
              </a:rPr>
              <a:t>Test 2</a:t>
            </a:r>
          </a:p>
          <a:p>
            <a:pPr marL="0" marR="0" lvl="0" indent="0" algn="ctr" defTabSz="914400">
              <a:lnSpc>
                <a:spcPct val="100000"/>
              </a:lnSpc>
              <a:spcBef>
                <a:spcPts val="0"/>
              </a:spcBef>
              <a:spcAft>
                <a:spcPts val="0"/>
              </a:spcAft>
              <a:buClrTx/>
              <a:buSzTx/>
              <a:buFontTx/>
              <a:buNone/>
              <a:defRPr/>
            </a:pPr>
            <a:r>
              <a:rPr lang="en-US" b="1" i="0" u="none" strike="noStrike" cap="none" spc="0">
                <a:ln>
                  <a:noFill/>
                </a:ln>
                <a:solidFill>
                  <a:srgbClr val="FF0000"/>
                </a:solidFill>
                <a:latin typeface="Calibri"/>
                <a:ea typeface="+mn-ea"/>
                <a:cs typeface="Arial"/>
              </a:rPr>
              <a:t>(Onset of Damage: 6 SPS bunches)</a:t>
            </a:r>
            <a:endParaRPr lang="en-GB" b="1" i="0" u="none" strike="noStrike" cap="none" spc="0">
              <a:ln>
                <a:noFill/>
              </a:ln>
              <a:solidFill>
                <a:srgbClr val="FF0000"/>
              </a:solidFill>
              <a:latin typeface="Calibri"/>
              <a:ea typeface="+mn-ea"/>
              <a:cs typeface="Arial"/>
            </a:endParaRPr>
          </a:p>
        </p:txBody>
      </p:sp>
      <p:sp>
        <p:nvSpPr>
          <p:cNvPr id="8" name="TextBox 7"/>
          <p:cNvSpPr txBox="1"/>
          <p:nvPr/>
        </p:nvSpPr>
        <p:spPr bwMode="auto">
          <a:xfrm>
            <a:off x="7779091" y="3068961"/>
            <a:ext cx="1253645" cy="442035"/>
          </a:xfrm>
          <a:prstGeom prst="rect">
            <a:avLst/>
          </a:prstGeom>
          <a:gradFill>
            <a:gsLst>
              <a:gs pos="0">
                <a:srgbClr val="A63212">
                  <a:tint val="10000"/>
                  <a:alpha val="94000"/>
                  <a:satMod val="120000"/>
                  <a:lumMod val="110000"/>
                </a:srgbClr>
              </a:gs>
              <a:gs pos="100000">
                <a:srgbClr val="A63212">
                  <a:tint val="80000"/>
                  <a:shade val="100000"/>
                  <a:satMod val="140000"/>
                  <a:lumMod val="120000"/>
                </a:srgbClr>
              </a:gs>
            </a:gsLst>
            <a:lin ang="5400000" scaled="0"/>
          </a:gradFill>
          <a:ln w="15875" cap="flat" cmpd="sng" algn="ctr">
            <a:solidFill>
              <a:srgbClr val="3366CB"/>
            </a:solidFill>
            <a:prstDash val="solid"/>
            <a:headEnd/>
            <a:tailEnd/>
          </a:ln>
          <a:effectLst/>
        </p:spPr>
        <p:txBody>
          <a:bodyPr vert="horz" wrap="square" lIns="36000" tIns="36000" rIns="36000" bIns="36000" numCol="1" anchor="ctr" anchorCtr="0" compatLnSpc="1">
            <a:prstTxWarp prst="textNoShape">
              <a:avLst/>
            </a:prstTxWarp>
            <a:spAutoFit/>
          </a:bodyPr>
          <a:lstStyle>
            <a:defPPr>
              <a:defRPr lang="en-US"/>
            </a:defPPr>
            <a:lvl1pPr algn="ctr">
              <a:spcAft>
                <a:spcPts val="0"/>
              </a:spcAft>
              <a:defRPr sz="1200" b="1">
                <a:solidFill>
                  <a:srgbClr val="FF0000"/>
                </a:solidFill>
                <a:latin typeface="Calibri"/>
                <a:ea typeface="+mn-ea"/>
                <a:cs typeface="Arial"/>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0" marR="0" lvl="0" indent="0" algn="ctr" defTabSz="914400">
              <a:lnSpc>
                <a:spcPct val="100000"/>
              </a:lnSpc>
              <a:spcBef>
                <a:spcPts val="0"/>
              </a:spcBef>
              <a:spcAft>
                <a:spcPts val="0"/>
              </a:spcAft>
              <a:buClrTx/>
              <a:buSzTx/>
              <a:buFontTx/>
              <a:buNone/>
              <a:defRPr/>
            </a:pPr>
            <a:r>
              <a:rPr lang="en-US" b="1" i="0" u="none" strike="noStrike" cap="none" spc="0">
                <a:ln>
                  <a:noFill/>
                </a:ln>
                <a:solidFill>
                  <a:srgbClr val="FF0000"/>
                </a:solidFill>
                <a:latin typeface="Calibri"/>
                <a:ea typeface="+mn-ea"/>
                <a:cs typeface="Arial"/>
              </a:rPr>
              <a:t>Test 3</a:t>
            </a:r>
          </a:p>
          <a:p>
            <a:pPr marL="0" marR="0" lvl="0" indent="0" algn="ctr" defTabSz="914400">
              <a:lnSpc>
                <a:spcPct val="100000"/>
              </a:lnSpc>
              <a:spcBef>
                <a:spcPts val="0"/>
              </a:spcBef>
              <a:spcAft>
                <a:spcPts val="0"/>
              </a:spcAft>
              <a:buClrTx/>
              <a:buSzTx/>
              <a:buFontTx/>
              <a:buNone/>
              <a:defRPr/>
            </a:pPr>
            <a:r>
              <a:rPr lang="en-US" b="1" i="0" u="none" strike="noStrike" cap="none" spc="0">
                <a:ln>
                  <a:noFill/>
                </a:ln>
                <a:solidFill>
                  <a:srgbClr val="FF0000"/>
                </a:solidFill>
                <a:latin typeface="Calibri"/>
                <a:ea typeface="+mn-ea"/>
                <a:cs typeface="Arial"/>
              </a:rPr>
              <a:t>(72 SPS bunches)</a:t>
            </a:r>
            <a:endParaRPr lang="en-GB" b="1" i="0" u="none" strike="noStrike" cap="none" spc="0">
              <a:ln>
                <a:noFill/>
              </a:ln>
              <a:solidFill>
                <a:srgbClr val="FF0000"/>
              </a:solidFill>
              <a:latin typeface="Calibri"/>
              <a:ea typeface="+mn-ea"/>
              <a:cs typeface="Arial"/>
            </a:endParaRPr>
          </a:p>
        </p:txBody>
      </p:sp>
      <p:cxnSp>
        <p:nvCxnSpPr>
          <p:cNvPr id="9" name="Straight Arrow Connector 8"/>
          <p:cNvCxnSpPr>
            <a:cxnSpLocks/>
            <a:stCxn id="6" idx="3"/>
          </p:cNvCxnSpPr>
          <p:nvPr/>
        </p:nvCxnSpPr>
        <p:spPr bwMode="auto">
          <a:xfrm flipV="1">
            <a:off x="6290735" y="2348882"/>
            <a:ext cx="391978" cy="313351"/>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cxnSpLocks/>
          </p:cNvCxnSpPr>
          <p:nvPr/>
        </p:nvCxnSpPr>
        <p:spPr bwMode="auto">
          <a:xfrm flipV="1">
            <a:off x="6296428" y="2996951"/>
            <a:ext cx="391978" cy="313351"/>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a:stCxn id="8" idx="1"/>
          </p:cNvCxnSpPr>
          <p:nvPr/>
        </p:nvCxnSpPr>
        <p:spPr bwMode="auto">
          <a:xfrm flipH="1" flipV="1">
            <a:off x="7376548" y="2708919"/>
            <a:ext cx="402542" cy="581060"/>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pic>
        <p:nvPicPr>
          <p:cNvPr id="17410" name="Picture 2"/>
          <p:cNvPicPr>
            <a:picLocks noChangeAspect="1" noChangeArrowheads="1"/>
          </p:cNvPicPr>
          <p:nvPr/>
        </p:nvPicPr>
        <p:blipFill>
          <a:blip r:embed="rId3"/>
          <a:stretch/>
        </p:blipFill>
        <p:spPr bwMode="auto">
          <a:xfrm>
            <a:off x="35049" y="1196752"/>
            <a:ext cx="4752975" cy="3571875"/>
          </a:xfrm>
          <a:prstGeom prst="rect">
            <a:avLst/>
          </a:prstGeom>
          <a:noFill/>
          <a:ln>
            <a:noFill/>
          </a:ln>
          <a:effectLst/>
        </p:spPr>
      </p:pic>
      <p:sp>
        <p:nvSpPr>
          <p:cNvPr id="13" name="Rectangle 4"/>
          <p:cNvSpPr txBox="1">
            <a:spLocks noChangeArrowheads="1"/>
          </p:cNvSpPr>
          <p:nvPr/>
        </p:nvSpPr>
        <p:spPr bwMode="auto">
          <a:xfrm>
            <a:off x="251520" y="4797152"/>
            <a:ext cx="8830231" cy="1368152"/>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sz="2400">
                <a:solidFill>
                  <a:srgbClr val="0070C0"/>
                </a:solidFill>
                <a:latin typeface="Calibri"/>
                <a:cs typeface="Calibri"/>
              </a:rPr>
              <a:t>Endast ett fåtal LHC-buncher kan göra hål i koppar (t.v.) och wolfram (t.h)</a:t>
            </a:r>
            <a:endParaRPr/>
          </a:p>
          <a:p>
            <a:pPr>
              <a:defRPr/>
            </a:pPr>
            <a:r>
              <a:rPr lang="en-US" sz="2400">
                <a:solidFill>
                  <a:srgbClr val="0070C0"/>
                </a:solidFill>
                <a:latin typeface="Calibri"/>
                <a:cs typeface="Calibri"/>
              </a:rPr>
              <a:t>I hela ringen finns ca 2500 buncher… (2018)</a:t>
            </a:r>
            <a:endParaRPr/>
          </a:p>
          <a:p>
            <a:pPr>
              <a:defRPr/>
            </a:pPr>
            <a:r>
              <a:rPr lang="en-US" sz="2400">
                <a:solidFill>
                  <a:srgbClr val="0070C0"/>
                </a:solidFill>
                <a:latin typeface="Calibri"/>
                <a:cs typeface="Calibri"/>
              </a:rPr>
              <a:t>Måste lita på att strålen kan dumpas innan alltför stora förluster inträffar i ringen</a:t>
            </a:r>
          </a:p>
        </p:txBody>
      </p:sp>
      <p:sp>
        <p:nvSpPr>
          <p:cNvPr id="12" name="TextBox 11"/>
          <p:cNvSpPr txBox="1"/>
          <p:nvPr/>
        </p:nvSpPr>
        <p:spPr bwMode="auto">
          <a:xfrm>
            <a:off x="2130990" y="2780928"/>
            <a:ext cx="784826"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chemeClr val="bg1"/>
                </a:solidFill>
                <a:latin typeface="+mj-lt"/>
                <a:ea typeface="+mj-ea"/>
                <a:cs typeface="+mj-cs"/>
              </a:rPr>
              <a:t>0.6 MJ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171400"/>
            <a:ext cx="7467600" cy="1692277"/>
          </a:xfrm>
        </p:spPr>
        <p:txBody>
          <a:bodyPr/>
          <a:lstStyle/>
          <a:p>
            <a:pPr>
              <a:defRPr/>
            </a:pPr>
            <a:r>
              <a:rPr lang="en-US"/>
              <a:t>Kollimatorer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41</a:t>
            </a:fld>
            <a:endParaRPr lang="en-US"/>
          </a:p>
        </p:txBody>
      </p:sp>
      <p:sp>
        <p:nvSpPr>
          <p:cNvPr id="4" name="Rectangle 4"/>
          <p:cNvSpPr txBox="1">
            <a:spLocks noChangeArrowheads="1"/>
          </p:cNvSpPr>
          <p:nvPr/>
        </p:nvSpPr>
        <p:spPr bwMode="auto">
          <a:xfrm>
            <a:off x="251520" y="1169368"/>
            <a:ext cx="8830231" cy="1368152"/>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sz="2400">
                <a:solidFill>
                  <a:srgbClr val="0070C0"/>
                </a:solidFill>
                <a:latin typeface="Calibri"/>
                <a:cs typeface="Calibri"/>
              </a:rPr>
              <a:t>Ca 100 kollimatorer ska skydda LHC från farliga strålförluster</a:t>
            </a:r>
          </a:p>
          <a:p>
            <a:pPr>
              <a:defRPr/>
            </a:pPr>
            <a:r>
              <a:rPr lang="en-US" sz="2400">
                <a:solidFill>
                  <a:srgbClr val="0070C0"/>
                </a:solidFill>
                <a:latin typeface="Calibri"/>
                <a:cs typeface="Calibri"/>
              </a:rPr>
              <a:t>Varje kollimator består av två rörliga block av främst kol (carbon-fiber-compisite) eller wolfram, som säkert ska fånga upp eventuella förluster</a:t>
            </a:r>
          </a:p>
        </p:txBody>
      </p:sp>
      <p:pic>
        <p:nvPicPr>
          <p:cNvPr id="5" name="Picture 2"/>
          <p:cNvPicPr>
            <a:picLocks noChangeAspect="1" noChangeArrowheads="1"/>
          </p:cNvPicPr>
          <p:nvPr/>
        </p:nvPicPr>
        <p:blipFill>
          <a:blip r:embed="rId2"/>
          <a:stretch/>
        </p:blipFill>
        <p:spPr bwMode="auto">
          <a:xfrm>
            <a:off x="6444208" y="2420888"/>
            <a:ext cx="2540437" cy="3824716"/>
          </a:xfrm>
          <a:prstGeom prst="rect">
            <a:avLst/>
          </a:prstGeom>
          <a:noFill/>
          <a:ln>
            <a:noFill/>
          </a:ln>
          <a:effectLst/>
        </p:spPr>
      </p:pic>
      <p:pic>
        <p:nvPicPr>
          <p:cNvPr id="6" name="Picture 4"/>
          <p:cNvPicPr>
            <a:picLocks noChangeAspect="1" noChangeArrowheads="1"/>
          </p:cNvPicPr>
          <p:nvPr/>
        </p:nvPicPr>
        <p:blipFill>
          <a:blip r:embed="rId3"/>
          <a:stretch/>
        </p:blipFill>
        <p:spPr bwMode="auto">
          <a:xfrm>
            <a:off x="1351205" y="2838497"/>
            <a:ext cx="3929090" cy="3830863"/>
          </a:xfrm>
          <a:prstGeom prst="rect">
            <a:avLst/>
          </a:prstGeom>
          <a:noFill/>
          <a:ln w="9525">
            <a:noFill/>
            <a:miter lim="800000"/>
            <a:headEnd/>
            <a:tailEnd/>
          </a:ln>
          <a:effectLst/>
        </p:spPr>
      </p:pic>
      <p:grpSp>
        <p:nvGrpSpPr>
          <p:cNvPr id="7" name="Group 6"/>
          <p:cNvGrpSpPr/>
          <p:nvPr/>
        </p:nvGrpSpPr>
        <p:grpSpPr bwMode="auto">
          <a:xfrm>
            <a:off x="1069032" y="4033900"/>
            <a:ext cx="3048000" cy="430216"/>
            <a:chOff x="4786314" y="3357562"/>
            <a:chExt cx="2499166" cy="430216"/>
          </a:xfrm>
        </p:grpSpPr>
        <p:cxnSp>
          <p:nvCxnSpPr>
            <p:cNvPr id="8" name="Straight Connector 7"/>
            <p:cNvCxnSpPr>
              <a:cxnSpLocks/>
            </p:cNvCxnSpPr>
            <p:nvPr/>
          </p:nvCxnSpPr>
          <p:spPr bwMode="auto">
            <a:xfrm>
              <a:off x="5072066" y="3786190"/>
              <a:ext cx="2143140" cy="1587"/>
            </a:xfrm>
            <a:prstGeom prst="line">
              <a:avLst/>
            </a:prstGeom>
            <a:solidFill>
              <a:srgbClr val="00B8FF"/>
            </a:solidFill>
            <a:ln w="28575" cap="flat" cmpd="sng" algn="ctr">
              <a:solidFill>
                <a:srgbClr val="FF0000"/>
              </a:solidFill>
              <a:prstDash val="solid"/>
              <a:round/>
              <a:headEnd type="none" w="med" len="med"/>
              <a:tailEnd type="none" w="med" len="med"/>
            </a:ln>
            <a:effectLst/>
          </p:spPr>
        </p:cxnSp>
        <p:cxnSp>
          <p:nvCxnSpPr>
            <p:cNvPr id="9" name="Straight Connector 8"/>
            <p:cNvCxnSpPr>
              <a:cxnSpLocks/>
            </p:cNvCxnSpPr>
            <p:nvPr/>
          </p:nvCxnSpPr>
          <p:spPr bwMode="auto">
            <a:xfrm>
              <a:off x="5072066" y="3357562"/>
              <a:ext cx="2213415" cy="1380"/>
            </a:xfrm>
            <a:prstGeom prst="line">
              <a:avLst/>
            </a:prstGeom>
            <a:solidFill>
              <a:srgbClr val="00B8FF"/>
            </a:solidFill>
            <a:ln w="28575" cap="flat" cmpd="sng" algn="ctr">
              <a:solidFill>
                <a:srgbClr val="FF0000"/>
              </a:solidFill>
              <a:prstDash val="solid"/>
              <a:round/>
              <a:headEnd type="none" w="med" len="med"/>
              <a:tailEnd type="none" w="med" len="med"/>
            </a:ln>
            <a:effectLst/>
          </p:spPr>
        </p:cxnSp>
        <p:sp>
          <p:nvSpPr>
            <p:cNvPr id="10" name="Right Brace 9"/>
            <p:cNvSpPr/>
            <p:nvPr/>
          </p:nvSpPr>
          <p:spPr bwMode="auto">
            <a:xfrm rot="10800000">
              <a:off x="4786314" y="3357562"/>
              <a:ext cx="285752" cy="428628"/>
            </a:xfrm>
            <a:prstGeom prst="rightBrace">
              <a:avLst>
                <a:gd name="adj1" fmla="val 8333"/>
                <a:gd name="adj2" fmla="val 50000"/>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endParaRPr lang="sv-SE" sz="1400" b="1" i="0" u="none" strike="noStrike" cap="none">
                <a:ln>
                  <a:noFill/>
                </a:ln>
                <a:solidFill>
                  <a:schemeClr val="bg1"/>
                </a:solidFill>
                <a:latin typeface="Arial"/>
              </a:endParaRPr>
            </a:p>
          </p:txBody>
        </p:sp>
      </p:grpSp>
      <p:sp>
        <p:nvSpPr>
          <p:cNvPr id="11" name="TextBox 10"/>
          <p:cNvSpPr txBox="1"/>
          <p:nvPr/>
        </p:nvSpPr>
        <p:spPr bwMode="auto">
          <a:xfrm>
            <a:off x="6917823" y="6154688"/>
            <a:ext cx="1762022" cy="646331"/>
          </a:xfrm>
          <a:prstGeom prst="rect">
            <a:avLst/>
          </a:prstGeom>
          <a:noFill/>
        </p:spPr>
        <p:txBody>
          <a:bodyPr wrap="none" rtlCol="0">
            <a:spAutoFit/>
          </a:bodyPr>
          <a:lstStyle/>
          <a:p>
            <a:pPr algn="ctr">
              <a:defRPr/>
            </a:pPr>
            <a:r>
              <a:rPr lang="en-US" i="1">
                <a:solidFill>
                  <a:schemeClr val="tx1"/>
                </a:solidFill>
              </a:rPr>
              <a:t>30</a:t>
            </a:r>
            <a:r>
              <a:rPr lang="en-US" sz="1800" i="1">
                <a:solidFill>
                  <a:schemeClr val="tx1"/>
                </a:solidFill>
              </a:rPr>
              <a:t>0 MJ, </a:t>
            </a:r>
            <a:endParaRPr/>
          </a:p>
          <a:p>
            <a:pPr algn="ctr">
              <a:defRPr/>
            </a:pPr>
            <a:r>
              <a:rPr lang="en-US" sz="1800" i="1">
                <a:solidFill>
                  <a:schemeClr val="tx1"/>
                </a:solidFill>
              </a:rPr>
              <a:t>2.2 mm full gap</a:t>
            </a:r>
            <a:endParaRPr lang="en-US" sz="1800" i="1" baseline="30000">
              <a:solidFill>
                <a:schemeClr val="tx1"/>
              </a:solidFill>
            </a:endParaRPr>
          </a:p>
        </p:txBody>
      </p:sp>
      <p:sp>
        <p:nvSpPr>
          <p:cNvPr id="12" name="TextBox 11"/>
          <p:cNvSpPr txBox="1"/>
          <p:nvPr/>
        </p:nvSpPr>
        <p:spPr bwMode="auto">
          <a:xfrm>
            <a:off x="154632" y="4057697"/>
            <a:ext cx="954107" cy="369332"/>
          </a:xfrm>
          <a:prstGeom prst="rect">
            <a:avLst/>
          </a:prstGeom>
          <a:noFill/>
        </p:spPr>
        <p:txBody>
          <a:bodyPr wrap="none" rtlCol="0">
            <a:spAutoFit/>
          </a:bodyPr>
          <a:lstStyle/>
          <a:p>
            <a:pPr algn="ctr">
              <a:defRPr/>
            </a:pPr>
            <a:r>
              <a:rPr lang="en-US" sz="1800" i="1">
                <a:solidFill>
                  <a:srgbClr val="FF0000"/>
                </a:solidFill>
              </a:rPr>
              <a:t>2.2 mm</a:t>
            </a:r>
            <a:endParaRPr lang="en-US" sz="1800" i="1" baseline="30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82" name="Shape 48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84" name="Shape 484"/>
          <p:cNvSpPr>
            <a:spLocks noGrp="1"/>
          </p:cNvSpPr>
          <p:nvPr>
            <p:ph type="title"/>
          </p:nvPr>
        </p:nvSpPr>
        <p:spPr bwMode="auto">
          <a:xfrm>
            <a:off x="935037" y="-71441"/>
            <a:ext cx="7672386" cy="698506"/>
          </a:xfrm>
          <a:prstGeom prst="rect">
            <a:avLst/>
          </a:prstGeom>
        </p:spPr>
        <p:txBody>
          <a:bodyPr/>
          <a:lstStyle>
            <a:lvl1pPr>
              <a:defRPr sz="2800">
                <a:solidFill>
                  <a:srgbClr val="0070C0"/>
                </a:solidFill>
                <a:latin typeface="Comic Sans MS"/>
                <a:ea typeface="Comic Sans MS"/>
                <a:cs typeface="Comic Sans MS"/>
              </a:defRPr>
            </a:lvl1pPr>
          </a:lstStyle>
          <a:p>
            <a:pPr lvl="0">
              <a:defRPr sz="1800">
                <a:solidFill>
                  <a:srgbClr val="000000"/>
                </a:solidFill>
              </a:defRPr>
            </a:pPr>
            <a:r>
              <a:rPr sz="2800">
                <a:solidFill>
                  <a:srgbClr val="0070C0"/>
                </a:solidFill>
              </a:rPr>
              <a:t>Vacuum</a:t>
            </a:r>
            <a:endParaRPr/>
          </a:p>
        </p:txBody>
      </p:sp>
      <p:pic>
        <p:nvPicPr>
          <p:cNvPr id="485" name="image51.png"/>
          <p:cNvPicPr/>
          <p:nvPr/>
        </p:nvPicPr>
        <p:blipFill>
          <a:blip r:embed="rId2"/>
          <a:stretch/>
        </p:blipFill>
        <p:spPr bwMode="auto">
          <a:xfrm>
            <a:off x="2387600" y="981075"/>
            <a:ext cx="5032375" cy="2513016"/>
          </a:xfrm>
          <a:prstGeom prst="rect">
            <a:avLst/>
          </a:prstGeom>
          <a:ln w="12700">
            <a:miter lim="400000"/>
          </a:ln>
        </p:spPr>
      </p:pic>
      <p:sp>
        <p:nvSpPr>
          <p:cNvPr id="486" name="Shape 486"/>
          <p:cNvSpPr/>
          <p:nvPr/>
        </p:nvSpPr>
        <p:spPr bwMode="auto">
          <a:xfrm>
            <a:off x="1641473" y="3645024"/>
            <a:ext cx="6964403" cy="2308320"/>
          </a:xfrm>
          <a:prstGeom prst="rect">
            <a:avLst/>
          </a:prstGeom>
          <a:ln w="12700">
            <a:miter lim="400000"/>
          </a:ln>
        </p:spPr>
        <p:txBody>
          <a:bodyPr wrap="none" lIns="45718" tIns="45718" rIns="45718" bIns="45718">
            <a:spAutoFit/>
          </a:bodyPr>
          <a:lstStyle/>
          <a:p>
            <a:pPr lvl="0">
              <a:buSzPct val="100000"/>
              <a:buFont typeface="Arial"/>
              <a:buChar char="•"/>
              <a:defRPr/>
            </a:pPr>
            <a:r>
              <a:rPr>
                <a:latin typeface="Calibri"/>
                <a:ea typeface="Calibri"/>
                <a:cs typeface="Calibri"/>
              </a:rPr>
              <a:t> </a:t>
            </a:r>
            <a:r>
              <a:rPr>
                <a:solidFill>
                  <a:srgbClr val="0070C0"/>
                </a:solidFill>
                <a:latin typeface="Verdana"/>
                <a:ea typeface="Verdana"/>
                <a:cs typeface="Verdana"/>
              </a:rPr>
              <a:t>Förstoring “Blow up” av strålen</a:t>
            </a:r>
            <a:endParaRPr>
              <a:solidFill>
                <a:srgbClr val="0070C0"/>
              </a:solidFill>
              <a:latin typeface="Calibri"/>
              <a:ea typeface="Calibri"/>
              <a:cs typeface="Calibri"/>
            </a:endParaRPr>
          </a:p>
          <a:p>
            <a:pPr lvl="0">
              <a:buClr>
                <a:srgbClr val="0070C0"/>
              </a:buClr>
              <a:buSzPct val="100000"/>
              <a:buFont typeface="Arial"/>
              <a:buChar char="•"/>
              <a:defRPr/>
            </a:pPr>
            <a:r>
              <a:rPr>
                <a:solidFill>
                  <a:srgbClr val="0070C0"/>
                </a:solidFill>
                <a:latin typeface="Verdana"/>
                <a:ea typeface="Verdana"/>
                <a:cs typeface="Verdana"/>
              </a:rPr>
              <a:t> Partikelförluster</a:t>
            </a:r>
            <a:endParaRPr>
              <a:solidFill>
                <a:srgbClr val="0070C0"/>
              </a:solidFill>
              <a:latin typeface="Calibri"/>
              <a:ea typeface="Calibri"/>
              <a:cs typeface="Calibri"/>
            </a:endParaRPr>
          </a:p>
          <a:p>
            <a:pPr lvl="0">
              <a:buClr>
                <a:srgbClr val="0070C0"/>
              </a:buClr>
              <a:buSzPct val="100000"/>
              <a:buFont typeface="Arial"/>
              <a:buChar char="•"/>
              <a:defRPr/>
            </a:pPr>
            <a:r>
              <a:rPr>
                <a:solidFill>
                  <a:srgbClr val="0070C0"/>
                </a:solidFill>
                <a:latin typeface="Verdana"/>
                <a:ea typeface="Verdana"/>
                <a:cs typeface="Verdana"/>
              </a:rPr>
              <a:t> Oönskade kollisioner i experimenten</a:t>
            </a:r>
            <a:endParaRPr>
              <a:solidFill>
                <a:srgbClr val="0070C0"/>
              </a:solidFill>
              <a:latin typeface="Calibri"/>
              <a:ea typeface="Calibri"/>
              <a:cs typeface="Calibri"/>
            </a:endParaRPr>
          </a:p>
          <a:p>
            <a:pPr lvl="0">
              <a:buClr>
                <a:srgbClr val="0070C0"/>
              </a:buClr>
              <a:buSzPct val="100000"/>
              <a:buFont typeface="Arial"/>
              <a:buChar char="•"/>
              <a:defRPr/>
            </a:pPr>
            <a:r>
              <a:rPr>
                <a:solidFill>
                  <a:srgbClr val="0070C0"/>
                </a:solidFill>
                <a:latin typeface="Verdana"/>
                <a:ea typeface="Verdana"/>
                <a:cs typeface="Verdana"/>
              </a:rPr>
              <a:t> Minskad luminositet</a:t>
            </a:r>
            <a:endParaRPr>
              <a:solidFill>
                <a:srgbClr val="0070C0"/>
              </a:solidFill>
              <a:latin typeface="Calibri"/>
              <a:ea typeface="Calibri"/>
              <a:cs typeface="Calibri"/>
            </a:endParaRPr>
          </a:p>
          <a:p>
            <a:pPr lvl="0">
              <a:buClr>
                <a:srgbClr val="0070C0"/>
              </a:buClr>
              <a:buSzPct val="100000"/>
              <a:buFont typeface="Arial"/>
              <a:buChar char="•"/>
              <a:defRPr/>
            </a:pPr>
            <a:endParaRPr>
              <a:solidFill>
                <a:srgbClr val="0070C0"/>
              </a:solidFill>
              <a:latin typeface="Calibri"/>
              <a:ea typeface="Calibri"/>
              <a:cs typeface="Calibri"/>
            </a:endParaRPr>
          </a:p>
          <a:p>
            <a:pPr lvl="0">
              <a:buClr>
                <a:srgbClr val="0070C0"/>
              </a:buClr>
              <a:buSzPct val="100000"/>
              <a:buFont typeface="Arial"/>
              <a:buChar char="•"/>
              <a:defRPr/>
            </a:pPr>
            <a:r>
              <a:rPr>
                <a:solidFill>
                  <a:srgbClr val="0070C0"/>
                </a:solidFill>
                <a:latin typeface="Verdana"/>
                <a:ea typeface="Verdana"/>
                <a:cs typeface="Verdana"/>
              </a:rPr>
              <a:t>LHC :</a:t>
            </a:r>
            <a:endParaRPr>
              <a:solidFill>
                <a:srgbClr val="0070C0"/>
              </a:solidFill>
              <a:latin typeface="Calibri"/>
              <a:ea typeface="Calibri"/>
              <a:cs typeface="Calibri"/>
            </a:endParaRPr>
          </a:p>
          <a:p>
            <a:pPr lvl="0">
              <a:buClr>
                <a:srgbClr val="0070C0"/>
              </a:buClr>
              <a:buSzPct val="100000"/>
              <a:buFont typeface="Arial"/>
              <a:buChar char="•"/>
              <a:defRPr/>
            </a:pPr>
            <a:r>
              <a:rPr>
                <a:solidFill>
                  <a:srgbClr val="0070C0"/>
                </a:solidFill>
                <a:latin typeface="Verdana"/>
                <a:ea typeface="Verdana"/>
                <a:cs typeface="Verdana"/>
              </a:rPr>
              <a:t> Ultrahögt </a:t>
            </a:r>
            <a:r>
              <a:rPr b="1">
                <a:solidFill>
                  <a:srgbClr val="0070C0"/>
                </a:solidFill>
                <a:latin typeface="Verdana"/>
                <a:ea typeface="Verdana"/>
                <a:cs typeface="Verdana"/>
              </a:rPr>
              <a:t> </a:t>
            </a:r>
            <a:r>
              <a:rPr>
                <a:solidFill>
                  <a:srgbClr val="0070C0"/>
                </a:solidFill>
                <a:latin typeface="Verdana"/>
                <a:ea typeface="Verdana"/>
                <a:cs typeface="Verdana"/>
              </a:rPr>
              <a:t>vacuum 10-</a:t>
            </a:r>
            <a:r>
              <a:rPr baseline="30000">
                <a:solidFill>
                  <a:srgbClr val="0070C0"/>
                </a:solidFill>
                <a:latin typeface="Verdana"/>
                <a:ea typeface="Verdana"/>
                <a:cs typeface="Verdana"/>
              </a:rPr>
              <a:t>1</a:t>
            </a:r>
            <a:r>
              <a:rPr lang="en-US" baseline="30000">
                <a:solidFill>
                  <a:srgbClr val="0070C0"/>
                </a:solidFill>
                <a:latin typeface="Verdana"/>
                <a:ea typeface="Verdana"/>
                <a:cs typeface="Verdana"/>
              </a:rPr>
              <a:t>3</a:t>
            </a:r>
            <a:r>
              <a:rPr>
                <a:solidFill>
                  <a:srgbClr val="0070C0"/>
                </a:solidFill>
                <a:latin typeface="Verdana"/>
                <a:ea typeface="Verdana"/>
                <a:cs typeface="Verdana"/>
              </a:rPr>
              <a:t> Torr (~3 million molekyler/cm</a:t>
            </a:r>
            <a:r>
              <a:rPr baseline="30000">
                <a:solidFill>
                  <a:srgbClr val="0070C0"/>
                </a:solidFill>
                <a:latin typeface="Verdana"/>
                <a:ea typeface="Verdana"/>
                <a:cs typeface="Verdana"/>
              </a:rPr>
              <a:t>3</a:t>
            </a:r>
            <a:r>
              <a:rPr>
                <a:solidFill>
                  <a:srgbClr val="0070C0"/>
                </a:solidFill>
                <a:latin typeface="Verdana"/>
                <a:ea typeface="Verdana"/>
                <a:cs typeface="Verdana"/>
              </a:rPr>
              <a:t>) </a:t>
            </a:r>
            <a:endParaRPr>
              <a:solidFill>
                <a:srgbClr val="0070C0"/>
              </a:solidFill>
              <a:latin typeface="Calibri"/>
              <a:ea typeface="Calibri"/>
              <a:cs typeface="Calibri"/>
            </a:endParaRPr>
          </a:p>
          <a:p>
            <a:pPr lvl="0">
              <a:buClr>
                <a:srgbClr val="0070C0"/>
              </a:buClr>
              <a:buSzPct val="100000"/>
              <a:buFont typeface="Arial"/>
              <a:buChar char="•"/>
              <a:defRPr/>
            </a:pPr>
            <a:r>
              <a:rPr lang="en-US">
                <a:solidFill>
                  <a:srgbClr val="0070C0"/>
                </a:solidFill>
                <a:latin typeface="Verdana"/>
                <a:ea typeface="Verdana"/>
                <a:cs typeface="Verdana"/>
              </a:rPr>
              <a:t>1 Atmosfär = 760 Torr</a:t>
            </a:r>
            <a:endParaRPr>
              <a:solidFill>
                <a:srgbClr val="0070C0"/>
              </a:solidFill>
              <a:latin typeface="Verdana"/>
              <a:ea typeface="Verdana"/>
              <a:cs typeface="Verdana"/>
            </a:endParaRPr>
          </a:p>
        </p:txBody>
      </p:sp>
      <p:sp>
        <p:nvSpPr>
          <p:cNvPr id="487" name="Shape 487"/>
          <p:cNvSpPr/>
          <p:nvPr/>
        </p:nvSpPr>
        <p:spPr bwMode="auto">
          <a:xfrm rot="16199999">
            <a:off x="-2310607" y="3172618"/>
            <a:ext cx="5748341" cy="266701"/>
          </a:xfrm>
          <a:prstGeom prst="rect">
            <a:avLst/>
          </a:prstGeom>
          <a:ln w="12700">
            <a:miter lim="400000"/>
          </a:ln>
        </p:spPr>
        <p:txBody>
          <a:bodyPr lIns="0" tIns="0" rIns="0" bIns="0" anchor="b">
            <a:spAutoFit/>
          </a:bodyPr>
          <a:lstStyle>
            <a:lvl1pPr algn="ctr">
              <a:defRPr>
                <a:solidFill>
                  <a:srgbClr val="800080"/>
                </a:solidFill>
                <a:latin typeface="Calibri"/>
                <a:ea typeface="Calibri"/>
                <a:cs typeface="Calibri"/>
              </a:defRPr>
            </a:lvl1pPr>
          </a:lstStyle>
          <a:p>
            <a:pPr lvl="0">
              <a:defRPr>
                <a:solidFill>
                  <a:srgbClr val="000000"/>
                </a:solidFill>
              </a:defRPr>
            </a:pPr>
            <a:r>
              <a:rPr>
                <a:solidFill>
                  <a:srgbClr val="800080"/>
                </a:solidFill>
              </a:rPr>
              <a:t>TEKNOLOGI</a:t>
            </a:r>
            <a:endParaRPr/>
          </a:p>
        </p:txBody>
      </p:sp>
      <p:pic>
        <p:nvPicPr>
          <p:cNvPr id="488"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Electron cloud – </a:t>
            </a:r>
            <a:br>
              <a:rPr lang="en-US"/>
            </a:br>
            <a:r>
              <a:rPr lang="en-US"/>
              <a:t>“elektron-moln”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43</a:t>
            </a:fld>
            <a:endParaRPr lang="en-US"/>
          </a:p>
        </p:txBody>
      </p:sp>
      <p:pic>
        <p:nvPicPr>
          <p:cNvPr id="5" name="Picture 2"/>
          <p:cNvPicPr>
            <a:picLocks noChangeAspect="1" noChangeArrowheads="1"/>
          </p:cNvPicPr>
          <p:nvPr/>
        </p:nvPicPr>
        <p:blipFill>
          <a:blip r:embed="rId2"/>
          <a:stretch/>
        </p:blipFill>
        <p:spPr bwMode="auto">
          <a:xfrm>
            <a:off x="0" y="3501008"/>
            <a:ext cx="9132888" cy="2851141"/>
          </a:xfrm>
          <a:prstGeom prst="rect">
            <a:avLst/>
          </a:prstGeom>
          <a:noFill/>
          <a:ln>
            <a:noFill/>
          </a:ln>
          <a:effectLst/>
        </p:spPr>
      </p:pic>
      <p:sp>
        <p:nvSpPr>
          <p:cNvPr id="4" name="Rectangle 4"/>
          <p:cNvSpPr txBox="1">
            <a:spLocks noChangeArrowheads="1"/>
          </p:cNvSpPr>
          <p:nvPr/>
        </p:nvSpPr>
        <p:spPr bwMode="auto">
          <a:xfrm>
            <a:off x="251520" y="1628800"/>
            <a:ext cx="8830231" cy="1368152"/>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a:solidFill>
                  <a:srgbClr val="0070C0"/>
                </a:solidFill>
                <a:latin typeface="Calibri"/>
                <a:cs typeface="Calibri"/>
              </a:rPr>
              <a:t>Elektroner i vacuum-pipan accelereras av bunchens elektriska fält</a:t>
            </a:r>
          </a:p>
          <a:p>
            <a:pPr>
              <a:defRPr/>
            </a:pPr>
            <a:r>
              <a:rPr lang="en-US">
                <a:solidFill>
                  <a:srgbClr val="0070C0"/>
                </a:solidFill>
                <a:latin typeface="Calibri"/>
                <a:cs typeface="Calibri"/>
              </a:rPr>
              <a:t>Elektronerna träffar insidan av strålpipan, där ytterligare elektroner frigörs =&gt; kaskadeffekt med fler och fler elektroner</a:t>
            </a:r>
          </a:p>
          <a:p>
            <a:pPr>
              <a:defRPr/>
            </a:pPr>
            <a:r>
              <a:rPr lang="en-US">
                <a:solidFill>
                  <a:srgbClr val="0070C0"/>
                </a:solidFill>
                <a:latin typeface="Calibri"/>
                <a:cs typeface="Calibri"/>
              </a:rPr>
              <a:t>Leder till upphettning av strålröret, instabiliteter, sämre vacuum…</a:t>
            </a:r>
            <a:endParaRPr/>
          </a:p>
          <a:p>
            <a:pPr>
              <a:defRPr/>
            </a:pPr>
            <a:r>
              <a:rPr lang="en-US">
                <a:solidFill>
                  <a:srgbClr val="0070C0"/>
                </a:solidFill>
                <a:latin typeface="Calibri"/>
                <a:cs typeface="Calibri"/>
              </a:rPr>
              <a:t>En av LHCs största utmaningar för att öka antalet buncher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80" name="Shape 580"/>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582" name="Shape 582"/>
          <p:cNvSpPr>
            <a:spLocks noGrp="1"/>
          </p:cNvSpPr>
          <p:nvPr>
            <p:ph type="body" idx="1"/>
          </p:nvPr>
        </p:nvSpPr>
        <p:spPr bwMode="auto">
          <a:xfrm>
            <a:off x="431799" y="231775"/>
            <a:ext cx="8534400" cy="487363"/>
          </a:xfrm>
          <a:prstGeom prst="rect">
            <a:avLst/>
          </a:prstGeom>
        </p:spPr>
        <p:txBody>
          <a:bodyPr/>
          <a:lstStyle/>
          <a:p>
            <a:pPr lvl="1" indent="420623" defTabSz="841247">
              <a:spcBef>
                <a:spcPts val="500"/>
              </a:spcBef>
              <a:defRPr sz="1800">
                <a:solidFill>
                  <a:srgbClr val="000000"/>
                </a:solidFill>
              </a:defRPr>
            </a:pPr>
            <a:r>
              <a:rPr lang="en-US" sz="2200">
                <a:solidFill>
                  <a:srgbClr val="0070C0"/>
                </a:solidFill>
                <a:latin typeface="Comic Sans MS"/>
                <a:ea typeface="Comic Sans MS"/>
                <a:cs typeface="Comic Sans MS"/>
              </a:rPr>
              <a:t>Ytterligare utmaningar</a:t>
            </a:r>
            <a:endParaRPr sz="2200">
              <a:solidFill>
                <a:srgbClr val="0070C0"/>
              </a:solidFill>
              <a:latin typeface="Comic Sans MS"/>
              <a:ea typeface="Comic Sans MS"/>
              <a:cs typeface="Comic Sans MS"/>
            </a:endParaRPr>
          </a:p>
        </p:txBody>
      </p:sp>
      <p:sp>
        <p:nvSpPr>
          <p:cNvPr id="583" name="Shape 583"/>
          <p:cNvSpPr/>
          <p:nvPr/>
        </p:nvSpPr>
        <p:spPr bwMode="auto">
          <a:xfrm>
            <a:off x="1129341" y="1215244"/>
            <a:ext cx="7465209" cy="4389480"/>
          </a:xfrm>
          <a:prstGeom prst="rect">
            <a:avLst/>
          </a:prstGeom>
          <a:solidFill>
            <a:srgbClr val="FFFFFF"/>
          </a:solidFill>
          <a:ln w="12700">
            <a:miter lim="400000"/>
          </a:ln>
        </p:spPr>
        <p:txBody>
          <a:bodyPr lIns="0" tIns="0" rIns="0" bIns="0">
            <a:spAutoFit/>
          </a:bodyPr>
          <a:lstStyle/>
          <a:p>
            <a:pPr marL="283879" lvl="0" indent="-283879" algn="l">
              <a:buFont typeface="Arial"/>
              <a:buChar char="•"/>
              <a:defRPr/>
            </a:pPr>
            <a:r>
              <a:rPr sz="1800">
                <a:solidFill>
                  <a:srgbClr val="0070C0"/>
                </a:solidFill>
                <a:latin typeface="Verdana"/>
                <a:ea typeface="Verdana"/>
                <a:cs typeface="Verdana"/>
              </a:rPr>
              <a:t>Typer av avvikelser som kan inverka menligt på strålkvaliteten.</a:t>
            </a:r>
            <a:endParaRPr sz="1800">
              <a:solidFill>
                <a:srgbClr val="0070C0"/>
              </a:solidFill>
              <a:latin typeface="Calibri"/>
              <a:ea typeface="Calibri"/>
              <a:cs typeface="Calibri"/>
            </a:endParaRPr>
          </a:p>
          <a:p>
            <a:pPr marL="283879" lvl="0" indent="-283879" algn="l">
              <a:buFont typeface="Arial"/>
              <a:buChar char="•"/>
              <a:defRPr/>
            </a:pP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Rörelser i jordskorpan</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Tåg</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Månen</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Årstider</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Byggnation</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a:t>
            </a:r>
            <a:endParaRPr sz="1800">
              <a:solidFill>
                <a:srgbClr val="0070C0"/>
              </a:solidFill>
              <a:latin typeface="Calibri"/>
              <a:ea typeface="Calibri"/>
              <a:cs typeface="Calibri"/>
            </a:endParaRPr>
          </a:p>
          <a:p>
            <a:pPr lvl="0" algn="l">
              <a:defRPr/>
            </a:pP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Magneterna måste kalibreras</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Strömreglering i magneterna</a:t>
            </a: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a:t>
            </a:r>
            <a:endParaRPr sz="1800">
              <a:solidFill>
                <a:srgbClr val="0070C0"/>
              </a:solidFill>
              <a:latin typeface="Calibri"/>
              <a:ea typeface="Calibri"/>
              <a:cs typeface="Calibri"/>
            </a:endParaRPr>
          </a:p>
          <a:p>
            <a:pPr lvl="0" algn="l">
              <a:defRPr/>
            </a:pPr>
            <a:endParaRPr sz="1800">
              <a:solidFill>
                <a:srgbClr val="0070C0"/>
              </a:solidFill>
              <a:latin typeface="Calibri"/>
              <a:ea typeface="Calibri"/>
              <a:cs typeface="Calibri"/>
            </a:endParaRPr>
          </a:p>
          <a:p>
            <a:pPr marL="283879" lvl="0" indent="-283879" algn="l">
              <a:buFont typeface="Arial"/>
              <a:buChar char="•"/>
              <a:defRPr/>
            </a:pPr>
            <a:r>
              <a:rPr sz="1800">
                <a:solidFill>
                  <a:srgbClr val="0070C0"/>
                </a:solidFill>
                <a:latin typeface="Verdana"/>
                <a:ea typeface="Verdana"/>
                <a:cs typeface="Verdana"/>
              </a:rPr>
              <a:t>Energin hos partiklarna måste svara mot magnetfältens styrkor för att ha avsedda banor</a:t>
            </a:r>
          </a:p>
        </p:txBody>
      </p:sp>
      <p:pic>
        <p:nvPicPr>
          <p:cNvPr id="584" name="image1.jpeg" descr="http://design-guidelines.web.cern.ch/sites/design-guidelines.web.cern.ch/files/u6/CERN-logo.jpg"/>
          <p:cNvPicPr/>
          <p:nvPr/>
        </p:nvPicPr>
        <p:blipFill>
          <a:blip r:embed="rId2"/>
          <a:stretch/>
        </p:blipFill>
        <p:spPr bwMode="auto">
          <a:xfrm>
            <a:off x="152401" y="304800"/>
            <a:ext cx="685799" cy="738553"/>
          </a:xfrm>
          <a:prstGeom prst="rect">
            <a:avLst/>
          </a:prstGeom>
          <a:ln w="12700">
            <a:miter lim="400000"/>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49" name="Shape 449"/>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pic>
        <p:nvPicPr>
          <p:cNvPr id="453" name="image38.png"/>
          <p:cNvPicPr/>
          <p:nvPr/>
        </p:nvPicPr>
        <p:blipFill>
          <a:blip r:embed="rId2"/>
          <a:stretch/>
        </p:blipFill>
        <p:spPr bwMode="auto">
          <a:xfrm>
            <a:off x="1614439" y="1510631"/>
            <a:ext cx="5981897" cy="1630337"/>
          </a:xfrm>
          <a:prstGeom prst="rect">
            <a:avLst/>
          </a:prstGeom>
          <a:ln w="12700">
            <a:miter lim="400000"/>
          </a:ln>
        </p:spPr>
      </p:pic>
      <p:pic>
        <p:nvPicPr>
          <p:cNvPr id="465"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
        <p:nvSpPr>
          <p:cNvPr id="20" name="Rectangle 4"/>
          <p:cNvSpPr txBox="1">
            <a:spLocks noChangeArrowheads="1"/>
          </p:cNvSpPr>
          <p:nvPr/>
        </p:nvSpPr>
        <p:spPr bwMode="auto">
          <a:xfrm>
            <a:off x="323528" y="4437112"/>
            <a:ext cx="8712968" cy="1944217"/>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marL="285750" lvl="0" indent="-285750">
              <a:buFont typeface="Arial"/>
              <a:buChar char="•"/>
              <a:defRPr>
                <a:solidFill>
                  <a:srgbClr val="000000"/>
                </a:solidFill>
              </a:defRPr>
            </a:pPr>
            <a:r>
              <a:rPr lang="sv-SE" dirty="0">
                <a:solidFill>
                  <a:srgbClr val="0070C0"/>
                </a:solidFill>
                <a:latin typeface="Calibri"/>
                <a:cs typeface="Calibri"/>
              </a:rPr>
              <a:t>Träffytan (tvärsnittet) är given av naturen för varje fysikalisk process </a:t>
            </a:r>
          </a:p>
          <a:p>
            <a:pPr marL="285750" lvl="0" indent="-285750">
              <a:buFont typeface="Arial"/>
              <a:buChar char="•"/>
              <a:defRPr>
                <a:solidFill>
                  <a:srgbClr val="000000"/>
                </a:solidFill>
              </a:defRPr>
            </a:pPr>
            <a:endParaRPr lang="sv-SE" dirty="0">
              <a:solidFill>
                <a:srgbClr val="0070C0"/>
              </a:solidFill>
              <a:latin typeface="Calibri"/>
              <a:cs typeface="Calibri"/>
            </a:endParaRPr>
          </a:p>
          <a:p>
            <a:pPr marL="285750" lvl="0" indent="-285750">
              <a:buFont typeface="Arial"/>
              <a:buChar char="•"/>
              <a:defRPr>
                <a:solidFill>
                  <a:srgbClr val="000000"/>
                </a:solidFill>
              </a:defRPr>
            </a:pPr>
            <a:r>
              <a:rPr lang="sv-SE" dirty="0">
                <a:solidFill>
                  <a:srgbClr val="0070C0"/>
                </a:solidFill>
                <a:latin typeface="Calibri"/>
                <a:cs typeface="Calibri"/>
              </a:rPr>
              <a:t>Luminositeten beror på acceleratorn: antal protoner per stråle samt strålstorleken</a:t>
            </a:r>
            <a:endParaRPr dirty="0"/>
          </a:p>
          <a:p>
            <a:pPr marL="742950" lvl="5" indent="-285750">
              <a:buFont typeface="Arial"/>
              <a:buChar char="•"/>
              <a:defRPr>
                <a:solidFill>
                  <a:srgbClr val="000000"/>
                </a:solidFill>
              </a:defRPr>
            </a:pPr>
            <a:r>
              <a:rPr lang="sv-SE" dirty="0">
                <a:solidFill>
                  <a:srgbClr val="0070C0"/>
                </a:solidFill>
                <a:latin typeface="Calibri"/>
                <a:cs typeface="Calibri"/>
              </a:rPr>
              <a:t>Strålen måste vara liten i kollisionspuknten</a:t>
            </a:r>
            <a:endParaRPr dirty="0"/>
          </a:p>
          <a:p>
            <a:pPr marL="742950" lvl="5" indent="-285750">
              <a:buFont typeface="Arial"/>
              <a:buChar char="•"/>
              <a:defRPr>
                <a:solidFill>
                  <a:srgbClr val="000000"/>
                </a:solidFill>
              </a:defRPr>
            </a:pPr>
            <a:r>
              <a:rPr lang="sv-SE" dirty="0">
                <a:solidFill>
                  <a:srgbClr val="0070C0"/>
                </a:solidFill>
                <a:latin typeface="Calibri"/>
                <a:cs typeface="Calibri"/>
              </a:rPr>
              <a:t>Begränsningar: magneternas fältstyrka samt deras öppning (apertur)</a:t>
            </a:r>
            <a:endParaRPr dirty="0"/>
          </a:p>
          <a:p>
            <a:pPr marL="285750" lvl="4" indent="-285750">
              <a:buFont typeface="Arial"/>
              <a:buChar char="•"/>
              <a:defRPr>
                <a:solidFill>
                  <a:srgbClr val="000000"/>
                </a:solidFill>
              </a:defRPr>
            </a:pPr>
            <a:endParaRPr lang="sv-SE" dirty="0">
              <a:solidFill>
                <a:srgbClr val="0070C0"/>
              </a:solidFill>
              <a:latin typeface="Calibri"/>
              <a:cs typeface="Calibri"/>
            </a:endParaRPr>
          </a:p>
          <a:p>
            <a:pPr>
              <a:defRPr/>
            </a:pPr>
            <a:endParaRPr lang="en-US" dirty="0">
              <a:solidFill>
                <a:srgbClr val="0070C0"/>
              </a:solidFill>
              <a:latin typeface="Calibri"/>
              <a:cs typeface="Calibri"/>
            </a:endParaRPr>
          </a:p>
        </p:txBody>
      </p:sp>
      <p:sp>
        <p:nvSpPr>
          <p:cNvPr id="22" name="Title 1"/>
          <p:cNvSpPr>
            <a:spLocks noGrp="1"/>
          </p:cNvSpPr>
          <p:nvPr>
            <p:ph type="title"/>
          </p:nvPr>
        </p:nvSpPr>
        <p:spPr bwMode="auto">
          <a:xfrm>
            <a:off x="899592" y="-279501"/>
            <a:ext cx="7467600" cy="1692277"/>
          </a:xfrm>
        </p:spPr>
        <p:txBody>
          <a:bodyPr/>
          <a:lstStyle/>
          <a:p>
            <a:pPr>
              <a:defRPr/>
            </a:pPr>
            <a:r>
              <a:rPr lang="en-US">
                <a:solidFill>
                  <a:srgbClr val="0070C0"/>
                </a:solidFill>
              </a:rPr>
              <a:t>Mått på Colliderns prestanda: </a:t>
            </a:r>
            <a:r>
              <a:rPr lang="en-US" b="1">
                <a:solidFill>
                  <a:srgbClr val="0070C0"/>
                </a:solidFill>
              </a:rPr>
              <a:t>Luminositet</a:t>
            </a:r>
          </a:p>
        </p:txBody>
      </p:sp>
      <p:pic>
        <p:nvPicPr>
          <p:cNvPr id="2" name="Picture 2">
            <a:extLst>
              <a:ext uri="{FF2B5EF4-FFF2-40B4-BE49-F238E27FC236}">
                <a16:creationId xmlns:a16="http://schemas.microsoft.com/office/drawing/2014/main" id="{0F5CC040-F116-EA5E-F478-8729C78CE1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66504" y="3252813"/>
            <a:ext cx="2027015" cy="936104"/>
          </a:xfrm>
          <a:prstGeom prst="rect">
            <a:avLst/>
          </a:prstGeom>
          <a:noFill/>
          <a:ln w="254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a:extLst>
              <a:ext uri="{FF2B5EF4-FFF2-40B4-BE49-F238E27FC236}">
                <a16:creationId xmlns:a16="http://schemas.microsoft.com/office/drawing/2014/main" id="{86642C82-4270-4A20-C18C-F324EE33A253}"/>
              </a:ext>
            </a:extLst>
          </p:cNvPr>
          <p:cNvSpPr txBox="1"/>
          <p:nvPr/>
        </p:nvSpPr>
        <p:spPr bwMode="auto">
          <a:xfrm>
            <a:off x="880669" y="3367925"/>
            <a:ext cx="1763688" cy="646331"/>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lvl="0">
              <a:defRPr>
                <a:solidFill>
                  <a:srgbClr val="000000"/>
                </a:solidFill>
              </a:defRPr>
            </a:pPr>
            <a:r>
              <a:rPr lang="sv-SE" dirty="0">
                <a:solidFill>
                  <a:schemeClr val="tx1"/>
                </a:solidFill>
                <a:latin typeface="Calibri"/>
                <a:cs typeface="Calibri"/>
              </a:rPr>
              <a:t>Antal kollisioner </a:t>
            </a:r>
          </a:p>
          <a:p>
            <a:pPr lvl="0">
              <a:defRPr>
                <a:solidFill>
                  <a:srgbClr val="000000"/>
                </a:solidFill>
              </a:defRPr>
            </a:pPr>
            <a:r>
              <a:rPr lang="sv-SE" dirty="0">
                <a:solidFill>
                  <a:schemeClr val="tx1"/>
                </a:solidFill>
                <a:latin typeface="Calibri"/>
                <a:cs typeface="Calibri"/>
              </a:rPr>
              <a:t>per sekund</a:t>
            </a:r>
            <a:endParaRPr lang="sv-SE" dirty="0">
              <a:solidFill>
                <a:schemeClr val="tx1"/>
              </a:solidFill>
            </a:endParaRPr>
          </a:p>
        </p:txBody>
      </p:sp>
      <p:cxnSp>
        <p:nvCxnSpPr>
          <p:cNvPr id="6" name="Straight Arrow Connector 5">
            <a:extLst>
              <a:ext uri="{FF2B5EF4-FFF2-40B4-BE49-F238E27FC236}">
                <a16:creationId xmlns:a16="http://schemas.microsoft.com/office/drawing/2014/main" id="{B8A56445-BE63-021C-30C9-C8FDBF88A449}"/>
              </a:ext>
            </a:extLst>
          </p:cNvPr>
          <p:cNvCxnSpPr/>
          <p:nvPr/>
        </p:nvCxnSpPr>
        <p:spPr bwMode="auto">
          <a:xfrm>
            <a:off x="2627784" y="3717033"/>
            <a:ext cx="1008112" cy="0"/>
          </a:xfrm>
          <a:prstGeom prst="straightConnector1">
            <a:avLst/>
          </a:prstGeom>
          <a:noFill/>
          <a:ln w="25400" cap="flat">
            <a:solidFill>
              <a:schemeClr val="tx1"/>
            </a:solidFill>
            <a:prstDash val="solid"/>
            <a:bevel/>
            <a:tailEnd type="triangle"/>
          </a:ln>
        </p:spPr>
        <p:style>
          <a:lnRef idx="0">
            <a:srgbClr val="000000"/>
          </a:lnRef>
          <a:fillRef idx="0">
            <a:srgbClr val="000000"/>
          </a:fillRef>
          <a:effectRef idx="0">
            <a:srgbClr val="000000"/>
          </a:effectRef>
          <a:fontRef idx="none"/>
        </p:style>
      </p:cxnSp>
      <p:sp>
        <p:nvSpPr>
          <p:cNvPr id="7" name="TextBox 6">
            <a:extLst>
              <a:ext uri="{FF2B5EF4-FFF2-40B4-BE49-F238E27FC236}">
                <a16:creationId xmlns:a16="http://schemas.microsoft.com/office/drawing/2014/main" id="{43D3FDB9-46EB-F6BE-9D5D-E7A53C6F16E3}"/>
              </a:ext>
            </a:extLst>
          </p:cNvPr>
          <p:cNvSpPr txBox="1"/>
          <p:nvPr/>
        </p:nvSpPr>
        <p:spPr bwMode="auto">
          <a:xfrm>
            <a:off x="5292080" y="2780928"/>
            <a:ext cx="1306252" cy="369332"/>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lvl="0">
              <a:defRPr>
                <a:solidFill>
                  <a:srgbClr val="000000"/>
                </a:solidFill>
              </a:defRPr>
            </a:pPr>
            <a:r>
              <a:rPr lang="sv-SE" dirty="0">
                <a:solidFill>
                  <a:schemeClr val="tx1"/>
                </a:solidFill>
                <a:latin typeface="Calibri"/>
                <a:cs typeface="Calibri"/>
              </a:rPr>
              <a:t>Luminositet</a:t>
            </a:r>
            <a:endParaRPr lang="sv-SE" dirty="0">
              <a:solidFill>
                <a:schemeClr val="tx1"/>
              </a:solidFill>
            </a:endParaRPr>
          </a:p>
        </p:txBody>
      </p:sp>
      <p:cxnSp>
        <p:nvCxnSpPr>
          <p:cNvPr id="8" name="Straight Arrow Connector 7">
            <a:extLst>
              <a:ext uri="{FF2B5EF4-FFF2-40B4-BE49-F238E27FC236}">
                <a16:creationId xmlns:a16="http://schemas.microsoft.com/office/drawing/2014/main" id="{C8BB846B-436A-91FE-773E-FA6361E87E85}"/>
              </a:ext>
            </a:extLst>
          </p:cNvPr>
          <p:cNvCxnSpPr>
            <a:cxnSpLocks/>
          </p:cNvCxnSpPr>
          <p:nvPr/>
        </p:nvCxnSpPr>
        <p:spPr bwMode="auto">
          <a:xfrm flipH="1">
            <a:off x="4788024" y="3150260"/>
            <a:ext cx="504056" cy="413564"/>
          </a:xfrm>
          <a:prstGeom prst="straightConnector1">
            <a:avLst/>
          </a:prstGeom>
          <a:noFill/>
          <a:ln w="25400" cap="flat">
            <a:solidFill>
              <a:schemeClr val="tx1"/>
            </a:solidFill>
            <a:prstDash val="solid"/>
            <a:bevel/>
            <a:tailEnd type="triangle"/>
          </a:ln>
        </p:spPr>
        <p:style>
          <a:lnRef idx="0">
            <a:srgbClr val="000000"/>
          </a:lnRef>
          <a:fillRef idx="0">
            <a:srgbClr val="000000"/>
          </a:fillRef>
          <a:effectRef idx="0">
            <a:srgbClr val="000000"/>
          </a:effectRef>
          <a:fontRef idx="none"/>
        </p:style>
      </p:cxnSp>
      <p:cxnSp>
        <p:nvCxnSpPr>
          <p:cNvPr id="12" name="Straight Arrow Connector 11">
            <a:extLst>
              <a:ext uri="{FF2B5EF4-FFF2-40B4-BE49-F238E27FC236}">
                <a16:creationId xmlns:a16="http://schemas.microsoft.com/office/drawing/2014/main" id="{2E6C2EA9-2277-3D63-483F-732C90BB2D36}"/>
              </a:ext>
            </a:extLst>
          </p:cNvPr>
          <p:cNvCxnSpPr>
            <a:cxnSpLocks/>
            <a:stCxn id="13" idx="1"/>
          </p:cNvCxnSpPr>
          <p:nvPr/>
        </p:nvCxnSpPr>
        <p:spPr bwMode="auto">
          <a:xfrm flipH="1" flipV="1">
            <a:off x="5707815" y="3818459"/>
            <a:ext cx="376353" cy="11231"/>
          </a:xfrm>
          <a:prstGeom prst="straightConnector1">
            <a:avLst/>
          </a:prstGeom>
          <a:noFill/>
          <a:ln w="25400" cap="flat">
            <a:solidFill>
              <a:schemeClr val="tx1"/>
            </a:solidFill>
            <a:prstDash val="solid"/>
            <a:bevel/>
            <a:tailEnd type="triangle"/>
          </a:ln>
        </p:spPr>
        <p:style>
          <a:lnRef idx="0">
            <a:srgbClr val="000000"/>
          </a:lnRef>
          <a:fillRef idx="0">
            <a:srgbClr val="000000"/>
          </a:fillRef>
          <a:effectRef idx="0">
            <a:srgbClr val="000000"/>
          </a:effectRef>
          <a:fontRef idx="none"/>
        </p:style>
      </p:cxnSp>
      <p:sp>
        <p:nvSpPr>
          <p:cNvPr id="13" name="TextBox 12">
            <a:extLst>
              <a:ext uri="{FF2B5EF4-FFF2-40B4-BE49-F238E27FC236}">
                <a16:creationId xmlns:a16="http://schemas.microsoft.com/office/drawing/2014/main" id="{871DE74C-2C63-FB75-5F5A-CB98E3BF2DDF}"/>
              </a:ext>
            </a:extLst>
          </p:cNvPr>
          <p:cNvSpPr txBox="1"/>
          <p:nvPr/>
        </p:nvSpPr>
        <p:spPr bwMode="auto">
          <a:xfrm>
            <a:off x="6084168" y="3645024"/>
            <a:ext cx="991799" cy="369332"/>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lvl="0">
              <a:defRPr>
                <a:solidFill>
                  <a:srgbClr val="000000"/>
                </a:solidFill>
              </a:defRPr>
            </a:pPr>
            <a:r>
              <a:rPr lang="sv-SE" dirty="0">
                <a:solidFill>
                  <a:schemeClr val="tx1"/>
                </a:solidFill>
                <a:latin typeface="Calibri"/>
                <a:cs typeface="Calibri"/>
              </a:rPr>
              <a:t>Träffyta</a:t>
            </a:r>
            <a:endParaRPr lang="sv-SE" dirty="0">
              <a:solidFill>
                <a:schemeClr val="tx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99592" y="-279501"/>
            <a:ext cx="7467600" cy="1692277"/>
          </a:xfrm>
        </p:spPr>
        <p:txBody>
          <a:bodyPr/>
          <a:lstStyle/>
          <a:p>
            <a:pPr>
              <a:defRPr/>
            </a:pPr>
            <a:r>
              <a:rPr lang="en-US"/>
              <a:t>Luminositet</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46</a:t>
            </a:fld>
            <a:endParaRPr lang="en-US"/>
          </a:p>
        </p:txBody>
      </p:sp>
      <p:pic>
        <p:nvPicPr>
          <p:cNvPr id="19" name="Picture 3"/>
          <p:cNvPicPr>
            <a:picLocks noChangeAspect="1" noChangeArrowheads="1"/>
          </p:cNvPicPr>
          <p:nvPr/>
        </p:nvPicPr>
        <p:blipFill>
          <a:blip r:embed="rId2"/>
          <a:srcRect r="20228"/>
          <a:stretch/>
        </p:blipFill>
        <p:spPr bwMode="auto">
          <a:xfrm>
            <a:off x="152400" y="2781300"/>
            <a:ext cx="5014823" cy="2095500"/>
          </a:xfrm>
          <a:prstGeom prst="rect">
            <a:avLst/>
          </a:prstGeom>
          <a:noFill/>
          <a:ln>
            <a:noFill/>
          </a:ln>
          <a:effectLst/>
        </p:spPr>
      </p:pic>
      <p:sp>
        <p:nvSpPr>
          <p:cNvPr id="20" name="Rounded Rectangle 19"/>
          <p:cNvSpPr/>
          <p:nvPr/>
        </p:nvSpPr>
        <p:spPr bwMode="auto">
          <a:xfrm>
            <a:off x="323528" y="1676400"/>
            <a:ext cx="2507411" cy="990600"/>
          </a:xfrm>
          <a:prstGeom prst="roundRect">
            <a:avLst>
              <a:gd name="adj" fmla="val 16667"/>
            </a:avLst>
          </a:prstGeom>
          <a:solidFill>
            <a:srgbClr val="00B050"/>
          </a:solidFill>
          <a:ln>
            <a:noFill/>
            <a:headEnd type="none" w="med" len="med"/>
            <a:tailEnd type="none" w="med" len="med"/>
          </a:ln>
          <a:effectLst>
            <a:outerShdw blurRad="57785" dist="33020" dir="3180000" algn="ctr">
              <a:srgbClr val="000000">
                <a:alpha val="30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r>
              <a:rPr lang="en-US" sz="2400" b="0" i="0" u="none" strike="noStrike" cap="none" dirty="0" err="1">
                <a:ln>
                  <a:noFill/>
                </a:ln>
                <a:solidFill>
                  <a:schemeClr val="bg1"/>
                </a:solidFill>
                <a:latin typeface="Arial"/>
                <a:ea typeface="MS PGothic"/>
              </a:rPr>
              <a:t>Antal</a:t>
            </a:r>
            <a:r>
              <a:rPr lang="en-US" sz="2400" b="0" i="0" u="none" strike="noStrike" cap="none" dirty="0">
                <a:ln>
                  <a:noFill/>
                </a:ln>
                <a:solidFill>
                  <a:schemeClr val="bg1"/>
                </a:solidFill>
                <a:latin typeface="Arial"/>
                <a:ea typeface="MS PGothic"/>
              </a:rPr>
              <a:t> </a:t>
            </a:r>
            <a:r>
              <a:rPr lang="en-US" sz="2400" b="0" i="0" u="none" strike="noStrike" cap="none" dirty="0" err="1">
                <a:ln>
                  <a:noFill/>
                </a:ln>
                <a:solidFill>
                  <a:schemeClr val="bg1"/>
                </a:solidFill>
                <a:latin typeface="Arial"/>
                <a:ea typeface="MS PGothic"/>
              </a:rPr>
              <a:t>partiklar</a:t>
            </a:r>
            <a:r>
              <a:rPr lang="en-US" sz="2400" b="0" i="0" u="none" strike="noStrike" cap="none" dirty="0">
                <a:ln>
                  <a:noFill/>
                </a:ln>
                <a:solidFill>
                  <a:schemeClr val="bg1"/>
                </a:solidFill>
                <a:latin typeface="Arial"/>
                <a:ea typeface="MS PGothic"/>
              </a:rPr>
              <a:t> per bunch</a:t>
            </a:r>
            <a:endParaRPr dirty="0"/>
          </a:p>
        </p:txBody>
      </p:sp>
      <p:sp>
        <p:nvSpPr>
          <p:cNvPr id="21" name="Rounded Rectangle 20"/>
          <p:cNvSpPr/>
          <p:nvPr/>
        </p:nvSpPr>
        <p:spPr bwMode="auto">
          <a:xfrm>
            <a:off x="5169062" y="980728"/>
            <a:ext cx="1563178" cy="1110734"/>
          </a:xfrm>
          <a:prstGeom prst="roundRect">
            <a:avLst>
              <a:gd name="adj" fmla="val 16667"/>
            </a:avLst>
          </a:prstGeom>
          <a:solidFill>
            <a:srgbClr val="00B050"/>
          </a:solidFill>
          <a:ln>
            <a:noFill/>
            <a:headEnd type="none" w="med" len="med"/>
            <a:tailEnd type="none" w="med" len="med"/>
          </a:ln>
          <a:effectLst>
            <a:outerShdw blurRad="57785" dist="33020" dir="3180000" algn="ctr">
              <a:srgbClr val="000000">
                <a:alpha val="30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r>
              <a:rPr lang="en-US" sz="2400" b="0" i="0" u="none" strike="noStrike" cap="none">
                <a:ln>
                  <a:noFill/>
                </a:ln>
                <a:solidFill>
                  <a:schemeClr val="bg1"/>
                </a:solidFill>
                <a:latin typeface="Arial"/>
                <a:ea typeface="MS PGothic"/>
              </a:rPr>
              <a:t>Antal buncher</a:t>
            </a:r>
          </a:p>
        </p:txBody>
      </p:sp>
      <p:sp>
        <p:nvSpPr>
          <p:cNvPr id="22" name="Rounded Rectangle 21"/>
          <p:cNvSpPr/>
          <p:nvPr/>
        </p:nvSpPr>
        <p:spPr bwMode="auto">
          <a:xfrm>
            <a:off x="6096000" y="2249016"/>
            <a:ext cx="3048000" cy="3124200"/>
          </a:xfrm>
          <a:prstGeom prst="roundRect">
            <a:avLst>
              <a:gd name="adj" fmla="val 16667"/>
            </a:avLst>
          </a:prstGeom>
          <a:gradFill>
            <a:gsLst>
              <a:gs pos="0">
                <a:schemeClr val="accent1"/>
              </a:gs>
              <a:gs pos="43000">
                <a:srgbClr val="0070C0"/>
              </a:gs>
              <a:gs pos="100000">
                <a:srgbClr val="00B0F0"/>
              </a:gs>
            </a:gsLst>
          </a:gradFill>
          <a:ln>
            <a:noFill/>
            <a:headEnd type="none" w="med" len="med"/>
            <a:tailEnd type="none" w="med" len="med"/>
          </a:ln>
          <a:effectLst>
            <a:outerShdw blurRad="57785" dist="33020" dir="3180000" algn="ctr">
              <a:srgbClr val="000000">
                <a:alpha val="30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r>
              <a:rPr lang="en-US" sz="2400">
                <a:solidFill>
                  <a:schemeClr val="bg1"/>
                </a:solidFill>
                <a:latin typeface="Arial"/>
                <a:ea typeface="MS PGothic"/>
              </a:rPr>
              <a:t>Geometrisk reduktionsfaktor &lt;=1</a:t>
            </a:r>
            <a:endParaRPr lang="en-US" sz="2400" b="0" i="0" u="none" strike="noStrike" cap="none">
              <a:ln>
                <a:noFill/>
              </a:ln>
              <a:solidFill>
                <a:schemeClr val="bg1"/>
              </a:solidFill>
              <a:latin typeface="Arial"/>
              <a:ea typeface="MS PGothic"/>
            </a:endParaRPr>
          </a:p>
        </p:txBody>
      </p:sp>
      <p:cxnSp>
        <p:nvCxnSpPr>
          <p:cNvPr id="23" name="Straight Connector 22"/>
          <p:cNvCxnSpPr>
            <a:cxnSpLocks/>
          </p:cNvCxnSpPr>
          <p:nvPr/>
        </p:nvCxnSpPr>
        <p:spPr bwMode="auto">
          <a:xfrm>
            <a:off x="1577234" y="2667000"/>
            <a:ext cx="1082577" cy="401960"/>
          </a:xfrm>
          <a:prstGeom prst="line">
            <a:avLst/>
          </a:prstGeom>
          <a:solidFill>
            <a:srgbClr val="00B8FF"/>
          </a:solidFill>
          <a:ln w="9525" cap="flat" cmpd="sng" algn="ctr">
            <a:solidFill>
              <a:schemeClr val="tx1"/>
            </a:solidFill>
            <a:prstDash val="solid"/>
            <a:round/>
            <a:headEnd type="none" w="med" len="med"/>
            <a:tailEnd type="none" w="med" len="med"/>
          </a:ln>
          <a:effectLst/>
        </p:spPr>
      </p:cxnSp>
      <p:pic>
        <p:nvPicPr>
          <p:cNvPr id="25" name="Picture 4"/>
          <p:cNvPicPr>
            <a:picLocks noChangeAspect="1" noChangeArrowheads="1"/>
          </p:cNvPicPr>
          <p:nvPr/>
        </p:nvPicPr>
        <p:blipFill>
          <a:blip r:embed="rId3"/>
          <a:stretch/>
        </p:blipFill>
        <p:spPr bwMode="auto">
          <a:xfrm>
            <a:off x="6588816" y="3618572"/>
            <a:ext cx="2250384" cy="1394604"/>
          </a:xfrm>
          <a:prstGeom prst="rect">
            <a:avLst/>
          </a:prstGeom>
          <a:noFill/>
          <a:ln>
            <a:noFill/>
          </a:ln>
          <a:effectLst/>
        </p:spPr>
      </p:pic>
      <p:pic>
        <p:nvPicPr>
          <p:cNvPr id="26" name="Picture 3"/>
          <p:cNvPicPr>
            <a:picLocks noChangeAspect="1" noChangeArrowheads="1"/>
          </p:cNvPicPr>
          <p:nvPr/>
        </p:nvPicPr>
        <p:blipFill>
          <a:blip r:embed="rId2"/>
          <a:srcRect l="91023"/>
          <a:stretch/>
        </p:blipFill>
        <p:spPr bwMode="auto">
          <a:xfrm>
            <a:off x="5105400" y="2781300"/>
            <a:ext cx="564311" cy="2095500"/>
          </a:xfrm>
          <a:prstGeom prst="rect">
            <a:avLst/>
          </a:prstGeom>
          <a:noFill/>
          <a:ln>
            <a:noFill/>
          </a:ln>
          <a:effectLst/>
        </p:spPr>
      </p:pic>
      <p:cxnSp>
        <p:nvCxnSpPr>
          <p:cNvPr id="27" name="Straight Connector 26"/>
          <p:cNvCxnSpPr>
            <a:cxnSpLocks/>
            <a:stCxn id="26" idx="3"/>
          </p:cNvCxnSpPr>
          <p:nvPr/>
        </p:nvCxnSpPr>
        <p:spPr bwMode="auto">
          <a:xfrm flipV="1">
            <a:off x="5669711" y="3467100"/>
            <a:ext cx="350089" cy="36195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8" name="Rounded Rectangle 27"/>
          <p:cNvSpPr/>
          <p:nvPr/>
        </p:nvSpPr>
        <p:spPr bwMode="auto">
          <a:xfrm>
            <a:off x="35496" y="5650686"/>
            <a:ext cx="2196480" cy="946666"/>
          </a:xfrm>
          <a:prstGeom prst="roundRect">
            <a:avLst>
              <a:gd name="adj" fmla="val 16667"/>
            </a:avLst>
          </a:prstGeom>
          <a:solidFill>
            <a:srgbClr val="FF0000"/>
          </a:solidFill>
          <a:ln>
            <a:noFill/>
            <a:headEnd type="none" w="med" len="med"/>
            <a:tailEnd type="none" w="med" len="med"/>
          </a:ln>
          <a:effectLst>
            <a:outerShdw blurRad="57785" dist="33020" dir="3180000" algn="ctr">
              <a:srgbClr val="000000">
                <a:alpha val="30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r>
              <a:rPr lang="el-GR" sz="2400" b="0" i="0" u="none" strike="noStrike" cap="none">
                <a:ln>
                  <a:noFill/>
                </a:ln>
                <a:solidFill>
                  <a:schemeClr val="bg1"/>
                </a:solidFill>
                <a:latin typeface="Arial"/>
                <a:ea typeface="MS PGothic"/>
              </a:rPr>
              <a:t>β</a:t>
            </a:r>
            <a:r>
              <a:rPr lang="en-US" sz="2400">
                <a:solidFill>
                  <a:schemeClr val="bg1"/>
                </a:solidFill>
                <a:latin typeface="Arial"/>
                <a:ea typeface="MS PGothic"/>
              </a:rPr>
              <a:t>-funktion i </a:t>
            </a:r>
            <a:br>
              <a:rPr lang="en-US" sz="2400">
                <a:solidFill>
                  <a:schemeClr val="bg1"/>
                </a:solidFill>
                <a:latin typeface="Arial"/>
                <a:ea typeface="MS PGothic"/>
              </a:rPr>
            </a:br>
            <a:r>
              <a:rPr lang="en-US" sz="2400">
                <a:solidFill>
                  <a:schemeClr val="bg1"/>
                </a:solidFill>
                <a:latin typeface="Arial"/>
                <a:ea typeface="MS PGothic"/>
              </a:rPr>
              <a:t>krockpunkten</a:t>
            </a:r>
            <a:endParaRPr lang="en-US" sz="2400" b="0" i="0" u="none" strike="noStrike" cap="none">
              <a:ln>
                <a:noFill/>
              </a:ln>
              <a:solidFill>
                <a:schemeClr val="bg1"/>
              </a:solidFill>
              <a:latin typeface="Arial"/>
              <a:ea typeface="MS PGothic"/>
            </a:endParaRPr>
          </a:p>
        </p:txBody>
      </p:sp>
      <p:sp>
        <p:nvSpPr>
          <p:cNvPr id="29" name="Rounded Rectangle 28"/>
          <p:cNvSpPr/>
          <p:nvPr/>
        </p:nvSpPr>
        <p:spPr bwMode="auto">
          <a:xfrm>
            <a:off x="5148064" y="5530552"/>
            <a:ext cx="3808040" cy="1066800"/>
          </a:xfrm>
          <a:prstGeom prst="roundRect">
            <a:avLst>
              <a:gd name="adj" fmla="val 16667"/>
            </a:avLst>
          </a:prstGeom>
          <a:solidFill>
            <a:srgbClr val="FF0000"/>
          </a:solidFill>
          <a:ln>
            <a:noFill/>
            <a:headEnd type="none" w="med" len="med"/>
            <a:tailEnd type="none" w="med" len="med"/>
          </a:ln>
          <a:effectLst>
            <a:outerShdw blurRad="57785" dist="33020" dir="3180000" algn="ctr">
              <a:srgbClr val="000000">
                <a:alpha val="30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r>
              <a:rPr lang="en-US" sz="2400" b="0" i="0" u="none" strike="noStrike" cap="none">
                <a:ln>
                  <a:noFill/>
                </a:ln>
                <a:solidFill>
                  <a:schemeClr val="bg1"/>
                </a:solidFill>
                <a:latin typeface="Arial"/>
                <a:ea typeface="MS PGothic"/>
              </a:rPr>
              <a:t>Emittans</a:t>
            </a:r>
            <a:r>
              <a:rPr lang="en-US" sz="2400">
                <a:solidFill>
                  <a:schemeClr val="bg1"/>
                </a:solidFill>
                <a:latin typeface="Arial"/>
                <a:ea typeface="MS PGothic"/>
              </a:rPr>
              <a:t>, konstant given av källa och injektorer</a:t>
            </a:r>
            <a:br>
              <a:rPr lang="en-US" sz="2400" b="0" i="0" u="none" strike="noStrike" cap="none">
                <a:ln>
                  <a:noFill/>
                </a:ln>
                <a:solidFill>
                  <a:schemeClr val="bg1"/>
                </a:solidFill>
                <a:latin typeface="Arial"/>
                <a:ea typeface="MS PGothic"/>
              </a:rPr>
            </a:br>
            <a:endParaRPr lang="en-US" sz="2400" b="0" i="0" u="none" strike="noStrike" cap="none">
              <a:ln>
                <a:noFill/>
              </a:ln>
              <a:solidFill>
                <a:schemeClr val="bg1"/>
              </a:solidFill>
              <a:latin typeface="Arial"/>
              <a:ea typeface="MS PGothic"/>
            </a:endParaRPr>
          </a:p>
        </p:txBody>
      </p:sp>
      <p:sp>
        <p:nvSpPr>
          <p:cNvPr id="32" name="TextBox 31"/>
          <p:cNvSpPr txBox="1"/>
          <p:nvPr/>
        </p:nvSpPr>
        <p:spPr bwMode="auto">
          <a:xfrm>
            <a:off x="1732584" y="5199583"/>
            <a:ext cx="3847528" cy="461665"/>
          </a:xfrm>
          <a:prstGeom prst="rect">
            <a:avLst/>
          </a:prstGeom>
          <a:noFill/>
        </p:spPr>
        <p:txBody>
          <a:bodyPr wrap="none" rtlCol="0">
            <a:spAutoFit/>
          </a:bodyPr>
          <a:lstStyle/>
          <a:p>
            <a:pPr>
              <a:defRPr/>
            </a:pPr>
            <a:r>
              <a:rPr lang="en-US" sz="2400" b="1" i="1">
                <a:solidFill>
                  <a:srgbClr val="FF0000"/>
                </a:solidFill>
              </a:rPr>
              <a:t>(Transversell Strålstorlek)</a:t>
            </a:r>
            <a:r>
              <a:rPr lang="en-US" sz="2400" b="1" i="1" baseline="30000">
                <a:solidFill>
                  <a:srgbClr val="FF0000"/>
                </a:solidFill>
              </a:rPr>
              <a:t>2</a:t>
            </a:r>
          </a:p>
        </p:txBody>
      </p:sp>
      <p:sp>
        <p:nvSpPr>
          <p:cNvPr id="33" name="TextBox 32"/>
          <p:cNvSpPr txBox="1"/>
          <p:nvPr/>
        </p:nvSpPr>
        <p:spPr bwMode="auto">
          <a:xfrm>
            <a:off x="1259632" y="1115452"/>
            <a:ext cx="1465466" cy="461665"/>
          </a:xfrm>
          <a:prstGeom prst="rect">
            <a:avLst/>
          </a:prstGeom>
          <a:noFill/>
        </p:spPr>
        <p:txBody>
          <a:bodyPr wrap="none" rtlCol="0">
            <a:spAutoFit/>
          </a:bodyPr>
          <a:lstStyle/>
          <a:p>
            <a:pPr>
              <a:defRPr/>
            </a:pPr>
            <a:r>
              <a:rPr lang="en-US" sz="2400" b="1" i="1">
                <a:solidFill>
                  <a:srgbClr val="00B050"/>
                </a:solidFill>
              </a:rPr>
              <a:t>Intensitet</a:t>
            </a:r>
          </a:p>
        </p:txBody>
      </p:sp>
      <p:sp>
        <p:nvSpPr>
          <p:cNvPr id="39" name="Right Brace 38"/>
          <p:cNvSpPr/>
          <p:nvPr/>
        </p:nvSpPr>
        <p:spPr bwMode="auto">
          <a:xfrm rot="5400000">
            <a:off x="3443122" y="4210969"/>
            <a:ext cx="504056" cy="1676421"/>
          </a:xfrm>
          <a:prstGeom prst="rightBrace">
            <a:avLst>
              <a:gd name="adj1" fmla="val 8333"/>
              <a:gd name="adj2" fmla="val 50000"/>
            </a:avLst>
          </a:prstGeom>
          <a:noFill/>
          <a:ln w="25400" cap="flat">
            <a:solidFill>
              <a:srgbClr val="FF0000"/>
            </a:solidFill>
            <a:prstDash val="solid"/>
            <a:bevel/>
          </a:ln>
          <a:effectLst>
            <a:outerShdw blurRad="38100" dist="23000" dir="5400000" rotWithShape="0">
              <a:srgbClr val="000000">
                <a:alpha val="35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a:lnSpc>
                <a:spcPct val="100000"/>
              </a:lnSpc>
              <a:spcBef>
                <a:spcPts val="0"/>
              </a:spcBef>
              <a:spcAft>
                <a:spcPts val="0"/>
              </a:spcAft>
              <a:buClrTx/>
              <a:buSzTx/>
              <a:buFontTx/>
              <a:buNone/>
              <a:defRPr/>
            </a:pPr>
            <a:endParaRPr lang="en-US" sz="1800" b="0" i="0" u="none" strike="noStrike" cap="none" spc="0">
              <a:ln>
                <a:noFill/>
              </a:ln>
              <a:solidFill>
                <a:srgbClr val="000000"/>
              </a:solidFill>
            </a:endParaRPr>
          </a:p>
        </p:txBody>
      </p:sp>
      <p:sp>
        <p:nvSpPr>
          <p:cNvPr id="44" name="Freeform 43"/>
          <p:cNvSpPr/>
          <p:nvPr/>
        </p:nvSpPr>
        <p:spPr bwMode="auto">
          <a:xfrm>
            <a:off x="1174101" y="4632960"/>
            <a:ext cx="1741715" cy="1010194"/>
          </a:xfrm>
          <a:custGeom>
            <a:avLst/>
            <a:gdLst>
              <a:gd name="connsiteX0" fmla="*/ 0 w 1741715"/>
              <a:gd name="connsiteY0" fmla="*/ 1010194 h 1010194"/>
              <a:gd name="connsiteX1" fmla="*/ 888275 w 1741715"/>
              <a:gd name="connsiteY1" fmla="*/ 391886 h 1010194"/>
              <a:gd name="connsiteX2" fmla="*/ 1741715 w 1741715"/>
              <a:gd name="connsiteY2" fmla="*/ 0 h 1010194"/>
              <a:gd name="connsiteX3" fmla="*/ 1741715 w 1741715"/>
              <a:gd name="connsiteY3" fmla="*/ 0 h 1010194"/>
            </a:gdLst>
            <a:ahLst/>
            <a:cxnLst>
              <a:cxn ang="0">
                <a:pos x="connsiteX0" y="connsiteY0"/>
              </a:cxn>
              <a:cxn ang="0">
                <a:pos x="connsiteX1" y="connsiteY1"/>
              </a:cxn>
              <a:cxn ang="0">
                <a:pos x="connsiteX2" y="connsiteY2"/>
              </a:cxn>
              <a:cxn ang="0">
                <a:pos x="connsiteX3" y="connsiteY3"/>
              </a:cxn>
            </a:cxnLst>
            <a:rect l="l" t="t" r="r" b="b"/>
            <a:pathLst>
              <a:path w="1741715" h="1010194" extrusionOk="0">
                <a:moveTo>
                  <a:pt x="0" y="1010194"/>
                </a:moveTo>
                <a:cubicBezTo>
                  <a:pt x="298994" y="785223"/>
                  <a:pt x="597989" y="560252"/>
                  <a:pt x="888275" y="391886"/>
                </a:cubicBezTo>
                <a:cubicBezTo>
                  <a:pt x="1178561" y="223520"/>
                  <a:pt x="1741715" y="0"/>
                  <a:pt x="1741715" y="0"/>
                </a:cubicBezTo>
                <a:lnTo>
                  <a:pt x="1741715" y="0"/>
                </a:lnTo>
              </a:path>
            </a:pathLst>
          </a:custGeom>
          <a:ln>
            <a:solidFill>
              <a:schemeClr val="tx1"/>
            </a:solidFill>
          </a:ln>
        </p:spPr>
        <p:style>
          <a:lnRef idx="0">
            <a:srgbClr val="000000"/>
          </a:lnRef>
          <a:fillRef idx="0">
            <a:srgbClr val="000000"/>
          </a:fillRef>
          <a:effectRef idx="0">
            <a:srgbClr val="00000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a:lnSpc>
                <a:spcPct val="100000"/>
              </a:lnSpc>
              <a:spcBef>
                <a:spcPts val="0"/>
              </a:spcBef>
              <a:spcAft>
                <a:spcPts val="0"/>
              </a:spcAft>
              <a:buClrTx/>
              <a:buSzTx/>
              <a:buFontTx/>
              <a:buNone/>
              <a:defRPr/>
            </a:pPr>
            <a:endParaRPr lang="en-US" sz="1800" b="0" i="0" u="none" strike="noStrike" cap="none" spc="0">
              <a:ln>
                <a:noFill/>
              </a:ln>
              <a:solidFill>
                <a:srgbClr val="000000"/>
              </a:solidFill>
            </a:endParaRPr>
          </a:p>
        </p:txBody>
      </p:sp>
      <p:sp>
        <p:nvSpPr>
          <p:cNvPr id="45" name="Freeform 44"/>
          <p:cNvSpPr/>
          <p:nvPr/>
        </p:nvSpPr>
        <p:spPr bwMode="auto">
          <a:xfrm>
            <a:off x="4537166" y="4580709"/>
            <a:ext cx="2447108" cy="949234"/>
          </a:xfrm>
          <a:custGeom>
            <a:avLst/>
            <a:gdLst>
              <a:gd name="connsiteX0" fmla="*/ 2447108 w 2447108"/>
              <a:gd name="connsiteY0" fmla="*/ 949234 h 949234"/>
              <a:gd name="connsiteX1" fmla="*/ 0 w 2447108"/>
              <a:gd name="connsiteY1" fmla="*/ 0 h 949234"/>
            </a:gdLst>
            <a:ahLst/>
            <a:cxnLst>
              <a:cxn ang="0">
                <a:pos x="connsiteX0" y="connsiteY0"/>
              </a:cxn>
              <a:cxn ang="0">
                <a:pos x="connsiteX1" y="connsiteY1"/>
              </a:cxn>
            </a:cxnLst>
            <a:rect l="l" t="t" r="r" b="b"/>
            <a:pathLst>
              <a:path w="2447108" h="949234" extrusionOk="0">
                <a:moveTo>
                  <a:pt x="2447108" y="949234"/>
                </a:moveTo>
                <a:lnTo>
                  <a:pt x="0" y="0"/>
                </a:lnTo>
              </a:path>
            </a:pathLst>
          </a:custGeom>
          <a:ln>
            <a:solidFill>
              <a:schemeClr val="tx1"/>
            </a:solidFill>
          </a:ln>
        </p:spPr>
        <p:style>
          <a:lnRef idx="0">
            <a:srgbClr val="000000"/>
          </a:lnRef>
          <a:fillRef idx="0">
            <a:srgbClr val="000000"/>
          </a:fillRef>
          <a:effectRef idx="0">
            <a:srgbClr val="00000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a:lnSpc>
                <a:spcPct val="100000"/>
              </a:lnSpc>
              <a:spcBef>
                <a:spcPts val="0"/>
              </a:spcBef>
              <a:spcAft>
                <a:spcPts val="0"/>
              </a:spcAft>
              <a:buClrTx/>
              <a:buSzTx/>
              <a:buFontTx/>
              <a:buNone/>
              <a:defRPr/>
            </a:pPr>
            <a:endParaRPr lang="en-US" sz="1800" b="0" i="0" u="none" strike="noStrike" cap="none" spc="0">
              <a:ln>
                <a:noFill/>
              </a:ln>
              <a:solidFill>
                <a:srgbClr val="000000"/>
              </a:solidFill>
            </a:endParaRPr>
          </a:p>
        </p:txBody>
      </p:sp>
      <p:cxnSp>
        <p:nvCxnSpPr>
          <p:cNvPr id="47" name="Straight Connector 46"/>
          <p:cNvCxnSpPr>
            <a:cxnSpLocks/>
            <a:stCxn id="20" idx="2"/>
          </p:cNvCxnSpPr>
          <p:nvPr/>
        </p:nvCxnSpPr>
        <p:spPr bwMode="auto">
          <a:xfrm>
            <a:off x="1577234" y="2667000"/>
            <a:ext cx="280358" cy="30480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54" name="Rounded Rectangle 53"/>
          <p:cNvSpPr/>
          <p:nvPr/>
        </p:nvSpPr>
        <p:spPr bwMode="auto">
          <a:xfrm>
            <a:off x="2964160" y="1556792"/>
            <a:ext cx="2111896" cy="914400"/>
          </a:xfrm>
          <a:prstGeom prst="roundRect">
            <a:avLst>
              <a:gd name="adj" fmla="val 16667"/>
            </a:avLst>
          </a:prstGeom>
          <a:gradFill>
            <a:gsLst>
              <a:gs pos="0">
                <a:schemeClr val="accent1"/>
              </a:gs>
              <a:gs pos="43000">
                <a:srgbClr val="0070C0"/>
              </a:gs>
              <a:gs pos="100000">
                <a:srgbClr val="00B0F0"/>
              </a:gs>
            </a:gsLst>
          </a:gradFill>
          <a:ln>
            <a:noFill/>
            <a:headEnd type="none" w="med" len="med"/>
            <a:tailEnd type="none" w="med" len="med"/>
          </a:ln>
          <a:effectLst>
            <a:outerShdw blurRad="57785" dist="33020" dir="3180000" algn="ctr">
              <a:srgbClr val="000000">
                <a:alpha val="30000"/>
              </a:srgbClr>
            </a:outerShdw>
          </a:effec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Times New Roman"/>
              <a:buNone/>
              <a:defRPr/>
            </a:pPr>
            <a:r>
              <a:rPr lang="en-US" sz="2400">
                <a:solidFill>
                  <a:schemeClr val="bg1"/>
                </a:solidFill>
                <a:latin typeface="Arial"/>
                <a:ea typeface="MS PGothic"/>
              </a:rPr>
              <a:t>Omlopps-frekvens</a:t>
            </a:r>
            <a:endParaRPr lang="en-US" sz="2400" b="0" i="0" u="none" strike="noStrike" cap="none">
              <a:ln>
                <a:noFill/>
              </a:ln>
              <a:solidFill>
                <a:schemeClr val="bg1"/>
              </a:solidFill>
              <a:latin typeface="Arial"/>
              <a:ea typeface="MS PGothic"/>
            </a:endParaRPr>
          </a:p>
        </p:txBody>
      </p:sp>
      <p:cxnSp>
        <p:nvCxnSpPr>
          <p:cNvPr id="24" name="Straight Connector 23"/>
          <p:cNvCxnSpPr>
            <a:cxnSpLocks/>
            <a:endCxn id="21" idx="2"/>
          </p:cNvCxnSpPr>
          <p:nvPr/>
        </p:nvCxnSpPr>
        <p:spPr bwMode="auto">
          <a:xfrm flipV="1">
            <a:off x="4716016" y="2091462"/>
            <a:ext cx="1234635" cy="977498"/>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6" name="Straight Connector 55"/>
          <p:cNvCxnSpPr>
            <a:cxnSpLocks/>
          </p:cNvCxnSpPr>
          <p:nvPr/>
        </p:nvCxnSpPr>
        <p:spPr bwMode="auto">
          <a:xfrm flipV="1">
            <a:off x="3851920" y="2471192"/>
            <a:ext cx="168189" cy="597768"/>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par>
                                <p:cTn id="12" presetID="10" presetClass="entr" presetSubtype="0"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10"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par>
                                <p:cTn id="55" presetID="10" presetClass="entr" presetSubtype="0" fill="hold"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500"/>
                                        <p:tgtEl>
                                          <p:spTgt spid="5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par>
                                <p:cTn id="63" presetID="10" presetClass="entr" presetSubtype="0"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par>
                                <p:cTn id="66" presetID="10" presetClass="entr" presetSubtype="0" fill="hold"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Geometrisk reduktionsfaktor</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47</a:t>
            </a:fld>
            <a:endParaRPr lang="en-US"/>
          </a:p>
        </p:txBody>
      </p:sp>
      <p:pic>
        <p:nvPicPr>
          <p:cNvPr id="10242" name="Picture 2"/>
          <p:cNvPicPr>
            <a:picLocks noChangeAspect="1" noChangeArrowheads="1"/>
          </p:cNvPicPr>
          <p:nvPr/>
        </p:nvPicPr>
        <p:blipFill>
          <a:blip r:embed="rId2"/>
          <a:stretch/>
        </p:blipFill>
        <p:spPr bwMode="auto">
          <a:xfrm>
            <a:off x="916508" y="1265932"/>
            <a:ext cx="7327900" cy="2451100"/>
          </a:xfrm>
          <a:prstGeom prst="rect">
            <a:avLst/>
          </a:prstGeom>
          <a:noFill/>
          <a:ln>
            <a:noFill/>
          </a:ln>
          <a:effectLst/>
        </p:spPr>
      </p:pic>
      <p:pic>
        <p:nvPicPr>
          <p:cNvPr id="45" name="Picture 4"/>
          <p:cNvPicPr>
            <a:picLocks noChangeAspect="1" noChangeArrowheads="1"/>
          </p:cNvPicPr>
          <p:nvPr/>
        </p:nvPicPr>
        <p:blipFill>
          <a:blip r:embed="rId3"/>
          <a:stretch/>
        </p:blipFill>
        <p:spPr bwMode="auto">
          <a:xfrm>
            <a:off x="6714104" y="3716707"/>
            <a:ext cx="2250384" cy="1394604"/>
          </a:xfrm>
          <a:prstGeom prst="rect">
            <a:avLst/>
          </a:prstGeom>
          <a:noFill/>
          <a:ln>
            <a:noFill/>
          </a:ln>
          <a:effectLst/>
        </p:spPr>
      </p:pic>
      <p:sp>
        <p:nvSpPr>
          <p:cNvPr id="44" name="Rectangle 4"/>
          <p:cNvSpPr txBox="1">
            <a:spLocks noChangeArrowheads="1"/>
          </p:cNvSpPr>
          <p:nvPr/>
        </p:nvSpPr>
        <p:spPr bwMode="auto">
          <a:xfrm>
            <a:off x="107504" y="4149079"/>
            <a:ext cx="9001000" cy="2952329"/>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lvl="0">
              <a:defRPr>
                <a:solidFill>
                  <a:srgbClr val="000000"/>
                </a:solidFill>
              </a:defRPr>
            </a:pPr>
            <a:r>
              <a:rPr lang="sv-SE">
                <a:solidFill>
                  <a:srgbClr val="0070C0"/>
                </a:solidFill>
                <a:latin typeface="Calibri"/>
                <a:cs typeface="Calibri"/>
              </a:rPr>
              <a:t>Buncherna måste ha en vinkel när de krockar</a:t>
            </a:r>
            <a:endParaRPr/>
          </a:p>
          <a:p>
            <a:pPr lvl="1">
              <a:defRPr>
                <a:solidFill>
                  <a:srgbClr val="000000"/>
                </a:solidFill>
              </a:defRPr>
            </a:pPr>
            <a:r>
              <a:rPr lang="sv-SE">
                <a:solidFill>
                  <a:srgbClr val="0070C0"/>
                </a:solidFill>
                <a:latin typeface="Calibri"/>
                <a:cs typeface="Calibri"/>
              </a:rPr>
              <a:t>Annars blir det oönskade kollisioner </a:t>
            </a:r>
            <a:endParaRPr/>
          </a:p>
          <a:p>
            <a:pPr lvl="1">
              <a:defRPr>
                <a:solidFill>
                  <a:srgbClr val="000000"/>
                </a:solidFill>
              </a:defRPr>
            </a:pPr>
            <a:r>
              <a:rPr lang="sv-SE">
                <a:solidFill>
                  <a:srgbClr val="0070C0"/>
                </a:solidFill>
                <a:latin typeface="Calibri"/>
                <a:cs typeface="Calibri"/>
              </a:rPr>
              <a:t>Vinkeln måste vara så stor så att buncherna inte störs av </a:t>
            </a:r>
            <a:br>
              <a:rPr lang="sv-SE">
                <a:solidFill>
                  <a:srgbClr val="0070C0"/>
                </a:solidFill>
                <a:latin typeface="Calibri"/>
                <a:cs typeface="Calibri"/>
              </a:rPr>
            </a:br>
            <a:r>
              <a:rPr lang="sv-SE">
                <a:solidFill>
                  <a:srgbClr val="0070C0"/>
                </a:solidFill>
                <a:latin typeface="Calibri"/>
                <a:cs typeface="Calibri"/>
              </a:rPr>
              <a:t>varandras elektromagnetiska fält (long-range beam-beam)</a:t>
            </a:r>
            <a:endParaRPr/>
          </a:p>
          <a:p>
            <a:pPr lvl="0">
              <a:defRPr>
                <a:solidFill>
                  <a:srgbClr val="000000"/>
                </a:solidFill>
              </a:defRPr>
            </a:pPr>
            <a:r>
              <a:rPr lang="sv-SE">
                <a:solidFill>
                  <a:srgbClr val="0070C0"/>
                </a:solidFill>
                <a:latin typeface="Calibri"/>
                <a:cs typeface="Calibri"/>
              </a:rPr>
              <a:t>Färre kollisioner när det inte är ett perfekt överlapp</a:t>
            </a:r>
            <a:endParaRPr/>
          </a:p>
          <a:p>
            <a:pPr lvl="0">
              <a:defRPr>
                <a:solidFill>
                  <a:srgbClr val="000000"/>
                </a:solidFill>
              </a:defRPr>
            </a:pPr>
            <a:r>
              <a:rPr lang="sv-SE">
                <a:solidFill>
                  <a:srgbClr val="0070C0"/>
                </a:solidFill>
                <a:latin typeface="Calibri"/>
                <a:cs typeface="Calibri"/>
              </a:rPr>
              <a:t>Geometriska reduktionsfaktorn beror på vinkelns storlek samt bunchernas längd</a:t>
            </a:r>
          </a:p>
          <a:p>
            <a:pPr>
              <a:defRPr/>
            </a:pPr>
            <a:endParaRPr lang="en-US">
              <a:solidFill>
                <a:srgbClr val="0070C0"/>
              </a:solidFill>
              <a:latin typeface="Calibri"/>
              <a:cs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Operation av LHC</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48</a:t>
            </a:fld>
            <a:endParaRPr lang="en-US"/>
          </a:p>
        </p:txBody>
      </p:sp>
      <p:sp>
        <p:nvSpPr>
          <p:cNvPr id="4" name="Rectangle 4"/>
          <p:cNvSpPr txBox="1">
            <a:spLocks noChangeArrowheads="1"/>
          </p:cNvSpPr>
          <p:nvPr/>
        </p:nvSpPr>
        <p:spPr bwMode="auto">
          <a:xfrm>
            <a:off x="251520" y="1412776"/>
            <a:ext cx="8830231" cy="511256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sz="2400">
                <a:solidFill>
                  <a:srgbClr val="FF0000"/>
                </a:solidFill>
                <a:latin typeface="Calibri"/>
                <a:cs typeface="Calibri"/>
              </a:rPr>
              <a:t>Injektion</a:t>
            </a:r>
            <a:r>
              <a:rPr lang="en-US" sz="2400">
                <a:solidFill>
                  <a:srgbClr val="0070C0"/>
                </a:solidFill>
                <a:latin typeface="Calibri"/>
                <a:cs typeface="Calibri"/>
              </a:rPr>
              <a:t> av protoner vid 450 GeV</a:t>
            </a:r>
          </a:p>
          <a:p>
            <a:pPr lvl="1">
              <a:defRPr/>
            </a:pPr>
            <a:r>
              <a:rPr lang="en-US" sz="2400">
                <a:solidFill>
                  <a:srgbClr val="0070C0"/>
                </a:solidFill>
                <a:latin typeface="Calibri"/>
                <a:cs typeface="Calibri"/>
              </a:rPr>
              <a:t>Ca 2500 buncher i varje stråle, ca 1.6×10</a:t>
            </a:r>
            <a:r>
              <a:rPr lang="en-US" sz="2400" baseline="30000">
                <a:solidFill>
                  <a:srgbClr val="0070C0"/>
                </a:solidFill>
                <a:latin typeface="Calibri"/>
                <a:cs typeface="Calibri"/>
              </a:rPr>
              <a:t>11</a:t>
            </a:r>
            <a:r>
              <a:rPr lang="en-US" sz="2400">
                <a:solidFill>
                  <a:srgbClr val="0070C0"/>
                </a:solidFill>
                <a:latin typeface="Calibri"/>
                <a:cs typeface="Calibri"/>
              </a:rPr>
              <a:t> protoner per bunch</a:t>
            </a:r>
            <a:endParaRPr/>
          </a:p>
          <a:p>
            <a:pPr>
              <a:defRPr/>
            </a:pPr>
            <a:r>
              <a:rPr lang="en-US" sz="2400">
                <a:solidFill>
                  <a:srgbClr val="0070C0"/>
                </a:solidFill>
                <a:latin typeface="Calibri"/>
                <a:cs typeface="Calibri"/>
              </a:rPr>
              <a:t>Acceleration (“</a:t>
            </a:r>
            <a:r>
              <a:rPr lang="en-US" sz="2400">
                <a:solidFill>
                  <a:srgbClr val="FF0000"/>
                </a:solidFill>
                <a:latin typeface="Calibri"/>
                <a:cs typeface="Calibri"/>
              </a:rPr>
              <a:t>ramp</a:t>
            </a:r>
            <a:r>
              <a:rPr lang="en-US" sz="2400">
                <a:solidFill>
                  <a:srgbClr val="0070C0"/>
                </a:solidFill>
                <a:latin typeface="Calibri"/>
                <a:cs typeface="Calibri"/>
              </a:rPr>
              <a:t>”) till 6.8 TeV</a:t>
            </a:r>
          </a:p>
          <a:p>
            <a:pPr>
              <a:defRPr/>
            </a:pPr>
            <a:r>
              <a:rPr lang="en-US" sz="2400">
                <a:solidFill>
                  <a:srgbClr val="0070C0"/>
                </a:solidFill>
                <a:latin typeface="Calibri"/>
                <a:cs typeface="Calibri"/>
              </a:rPr>
              <a:t>“</a:t>
            </a:r>
            <a:r>
              <a:rPr lang="en-US" sz="2400">
                <a:solidFill>
                  <a:srgbClr val="FF0000"/>
                </a:solidFill>
                <a:latin typeface="Calibri"/>
                <a:cs typeface="Calibri"/>
              </a:rPr>
              <a:t>Squeeze</a:t>
            </a:r>
            <a:r>
              <a:rPr lang="en-US" sz="2400">
                <a:solidFill>
                  <a:srgbClr val="0070C0"/>
                </a:solidFill>
                <a:latin typeface="Calibri"/>
                <a:cs typeface="Calibri"/>
              </a:rPr>
              <a:t>”: </a:t>
            </a:r>
            <a:r>
              <a:rPr lang="el-GR" sz="2400">
                <a:solidFill>
                  <a:srgbClr val="0070C0"/>
                </a:solidFill>
                <a:latin typeface="Calibri"/>
                <a:cs typeface="Calibri"/>
              </a:rPr>
              <a:t>β</a:t>
            </a:r>
            <a:r>
              <a:rPr lang="en-US" sz="2400">
                <a:solidFill>
                  <a:srgbClr val="0070C0"/>
                </a:solidFill>
                <a:latin typeface="Calibri"/>
                <a:cs typeface="Calibri"/>
              </a:rPr>
              <a:t>-funktionen i kollisionspunkterna görs mindre för ökad luminositet</a:t>
            </a:r>
          </a:p>
          <a:p>
            <a:pPr>
              <a:defRPr/>
            </a:pPr>
            <a:r>
              <a:rPr lang="en-US" sz="2400">
                <a:solidFill>
                  <a:srgbClr val="0070C0"/>
                </a:solidFill>
                <a:latin typeface="Calibri"/>
                <a:cs typeface="Calibri"/>
              </a:rPr>
              <a:t>Strålbanorna ändras så att de kolliderar</a:t>
            </a:r>
          </a:p>
          <a:p>
            <a:pPr>
              <a:defRPr/>
            </a:pPr>
            <a:r>
              <a:rPr lang="en-US" sz="2400">
                <a:solidFill>
                  <a:srgbClr val="FF0000"/>
                </a:solidFill>
                <a:latin typeface="Calibri"/>
                <a:cs typeface="Calibri"/>
              </a:rPr>
              <a:t>Kollisioner</a:t>
            </a:r>
            <a:r>
              <a:rPr lang="en-US" sz="2400">
                <a:solidFill>
                  <a:srgbClr val="0070C0"/>
                </a:solidFill>
                <a:latin typeface="Calibri"/>
                <a:cs typeface="Calibri"/>
              </a:rPr>
              <a:t> under åtskilliga timmar, antalet protoner minskar sakta</a:t>
            </a:r>
          </a:p>
          <a:p>
            <a:pPr lvl="1">
              <a:defRPr/>
            </a:pPr>
            <a:r>
              <a:rPr lang="en-US" sz="2400">
                <a:solidFill>
                  <a:srgbClr val="0070C0"/>
                </a:solidFill>
                <a:latin typeface="Calibri"/>
                <a:cs typeface="Calibri"/>
              </a:rPr>
              <a:t>Ca 50-60 proton-kollisioner per bunch-kollision (“pileup”)</a:t>
            </a:r>
            <a:endParaRPr/>
          </a:p>
          <a:p>
            <a:pPr lvl="1">
              <a:defRPr/>
            </a:pPr>
            <a:r>
              <a:rPr lang="en-US" sz="2400">
                <a:solidFill>
                  <a:srgbClr val="0070C0"/>
                </a:solidFill>
                <a:latin typeface="Calibri"/>
                <a:cs typeface="Calibri"/>
              </a:rPr>
              <a:t>Ca 2.5e7 bunch-kollisioner per sekund</a:t>
            </a:r>
          </a:p>
          <a:p>
            <a:pPr>
              <a:defRPr/>
            </a:pPr>
            <a:r>
              <a:rPr lang="en-US" sz="2400">
                <a:solidFill>
                  <a:srgbClr val="FF0000"/>
                </a:solidFill>
                <a:latin typeface="Calibri"/>
                <a:cs typeface="Calibri"/>
              </a:rPr>
              <a:t>Strålen dumpas</a:t>
            </a:r>
            <a:r>
              <a:rPr lang="en-US" sz="2400">
                <a:solidFill>
                  <a:srgbClr val="0070C0"/>
                </a:solidFill>
                <a:latin typeface="Calibri"/>
                <a:cs typeface="Calibri"/>
              </a:rPr>
              <a:t>, cykeln börjar om med injektion av nya protoner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279501"/>
            <a:ext cx="7467600" cy="1692277"/>
          </a:xfrm>
        </p:spPr>
        <p:txBody>
          <a:bodyPr>
            <a:normAutofit/>
          </a:bodyPr>
          <a:lstStyle/>
          <a:p>
            <a:pPr>
              <a:defRPr/>
            </a:pPr>
            <a:r>
              <a:rPr lang="en-US" sz="3600"/>
              <a:t>Operation av LHC - typisk “fill”</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49</a:t>
            </a:fld>
            <a:endParaRPr lang="en-US"/>
          </a:p>
        </p:txBody>
      </p:sp>
      <p:pic>
        <p:nvPicPr>
          <p:cNvPr id="4" name="Picture 3"/>
          <p:cNvPicPr>
            <a:picLocks noChangeAspect="1"/>
          </p:cNvPicPr>
          <p:nvPr/>
        </p:nvPicPr>
        <p:blipFill>
          <a:blip r:embed="rId2"/>
          <a:stretch/>
        </p:blipFill>
        <p:spPr bwMode="auto">
          <a:xfrm>
            <a:off x="107504" y="1124744"/>
            <a:ext cx="9017618" cy="5472608"/>
          </a:xfrm>
          <a:prstGeom prst="rect">
            <a:avLst/>
          </a:prstGeom>
        </p:spPr>
      </p:pic>
      <p:sp>
        <p:nvSpPr>
          <p:cNvPr id="5" name="TextBox 4"/>
          <p:cNvSpPr txBox="1"/>
          <p:nvPr/>
        </p:nvSpPr>
        <p:spPr bwMode="auto">
          <a:xfrm rot="567189">
            <a:off x="6386333" y="3059672"/>
            <a:ext cx="1426027"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rgbClr val="FF00FF"/>
                </a:solidFill>
                <a:latin typeface="+mj-lt"/>
                <a:ea typeface="+mj-ea"/>
                <a:cs typeface="+mj-cs"/>
              </a:rPr>
              <a:t>Intensitet B1</a:t>
            </a:r>
          </a:p>
        </p:txBody>
      </p:sp>
      <p:sp>
        <p:nvSpPr>
          <p:cNvPr id="6" name="TextBox 5"/>
          <p:cNvSpPr txBox="1"/>
          <p:nvPr/>
        </p:nvSpPr>
        <p:spPr bwMode="auto">
          <a:xfrm rot="878873">
            <a:off x="5436096" y="4384822"/>
            <a:ext cx="2096083"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rgbClr val="00FFFF"/>
                </a:solidFill>
                <a:latin typeface="+mj-lt"/>
                <a:ea typeface="+mj-ea"/>
                <a:cs typeface="+mj-cs"/>
              </a:rPr>
              <a:t>Luminositet ATLAS</a:t>
            </a:r>
          </a:p>
        </p:txBody>
      </p:sp>
      <p:sp>
        <p:nvSpPr>
          <p:cNvPr id="7" name="TextBox 6"/>
          <p:cNvSpPr txBox="1"/>
          <p:nvPr/>
        </p:nvSpPr>
        <p:spPr bwMode="auto">
          <a:xfrm>
            <a:off x="73214" y="5939992"/>
            <a:ext cx="754370"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rgbClr val="FFFF00"/>
                </a:solidFill>
                <a:latin typeface="+mj-lt"/>
                <a:ea typeface="+mj-ea"/>
                <a:cs typeface="+mj-cs"/>
              </a:rPr>
              <a:t>Energi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7" name="Shape 2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29" name="Shape 29"/>
          <p:cNvSpPr>
            <a:spLocks noGrp="1"/>
          </p:cNvSpPr>
          <p:nvPr>
            <p:ph type="title"/>
          </p:nvPr>
        </p:nvSpPr>
        <p:spPr bwMode="auto">
          <a:xfrm>
            <a:off x="838200" y="354230"/>
            <a:ext cx="7772400" cy="698506"/>
          </a:xfrm>
          <a:prstGeom prst="rect">
            <a:avLst/>
          </a:prstGeom>
        </p:spPr>
        <p:txBody>
          <a:bodyPr>
            <a:normAutofit/>
          </a:bodyPr>
          <a:lstStyle>
            <a:lvl1pPr>
              <a:defRPr sz="2400">
                <a:solidFill>
                  <a:srgbClr val="0070C0"/>
                </a:solidFill>
                <a:latin typeface="Verdana"/>
                <a:ea typeface="Verdana"/>
                <a:cs typeface="Verdana"/>
              </a:defRPr>
            </a:lvl1pPr>
          </a:lstStyle>
          <a:p>
            <a:pPr lvl="0">
              <a:defRPr sz="1800">
                <a:solidFill>
                  <a:srgbClr val="000000"/>
                </a:solidFill>
              </a:defRPr>
            </a:pPr>
            <a:r>
              <a:rPr lang="en-US" sz="3600">
                <a:solidFill>
                  <a:srgbClr val="0070C0"/>
                </a:solidFill>
              </a:rPr>
              <a:t>Hur det började</a:t>
            </a:r>
            <a:endParaRPr sz="3600">
              <a:solidFill>
                <a:srgbClr val="0070C0"/>
              </a:solidFill>
            </a:endParaRPr>
          </a:p>
        </p:txBody>
      </p:sp>
      <p:sp>
        <p:nvSpPr>
          <p:cNvPr id="30" name="Shape 30"/>
          <p:cNvSpPr>
            <a:spLocks noGrp="1"/>
          </p:cNvSpPr>
          <p:nvPr>
            <p:ph type="body" idx="1"/>
          </p:nvPr>
        </p:nvSpPr>
        <p:spPr bwMode="auto">
          <a:xfrm>
            <a:off x="3048000" y="1752599"/>
            <a:ext cx="5791200" cy="4148138"/>
          </a:xfrm>
          <a:prstGeom prst="rect">
            <a:avLst/>
          </a:prstGeom>
        </p:spPr>
        <p:txBody>
          <a:bodyPr/>
          <a:lstStyle/>
          <a:p>
            <a:pPr marL="342900" lvl="0" indent="-342900" algn="l">
              <a:lnSpc>
                <a:spcPct val="120000"/>
              </a:lnSpc>
              <a:spcBef>
                <a:spcPts val="400"/>
              </a:spcBef>
              <a:buClr>
                <a:srgbClr val="0070C0"/>
              </a:buClr>
              <a:buSzPct val="100000"/>
              <a:buFont typeface="Wingdings"/>
              <a:buChar char="■"/>
              <a:defRPr sz="1800">
                <a:solidFill>
                  <a:srgbClr val="000000"/>
                </a:solidFill>
              </a:defRPr>
            </a:pPr>
            <a:r>
              <a:rPr dirty="0">
                <a:solidFill>
                  <a:srgbClr val="0070C0"/>
                </a:solidFill>
                <a:latin typeface="Verdana"/>
                <a:ea typeface="Verdana"/>
                <a:cs typeface="Verdana"/>
              </a:rPr>
              <a:t>E. Rutherford (f. 1871) </a:t>
            </a:r>
            <a:r>
              <a:rPr dirty="0" err="1">
                <a:solidFill>
                  <a:srgbClr val="0070C0"/>
                </a:solidFill>
                <a:latin typeface="Verdana"/>
                <a:ea typeface="Verdana"/>
                <a:cs typeface="Verdana"/>
              </a:rPr>
              <a:t>upptäckte</a:t>
            </a:r>
            <a:r>
              <a:rPr dirty="0">
                <a:solidFill>
                  <a:srgbClr val="0070C0"/>
                </a:solidFill>
                <a:latin typeface="Verdana"/>
                <a:ea typeface="Verdana"/>
                <a:cs typeface="Verdana"/>
              </a:rPr>
              <a:t> </a:t>
            </a:r>
            <a:r>
              <a:rPr dirty="0" err="1">
                <a:solidFill>
                  <a:srgbClr val="0070C0"/>
                </a:solidFill>
                <a:latin typeface="Verdana"/>
                <a:ea typeface="Verdana"/>
                <a:cs typeface="Verdana"/>
              </a:rPr>
              <a:t>att</a:t>
            </a:r>
            <a:r>
              <a:rPr dirty="0">
                <a:solidFill>
                  <a:srgbClr val="0070C0"/>
                </a:solidFill>
                <a:latin typeface="Verdana"/>
                <a:ea typeface="Verdana"/>
                <a:cs typeface="Verdana"/>
              </a:rPr>
              <a:t> </a:t>
            </a:r>
            <a:r>
              <a:rPr dirty="0" err="1">
                <a:solidFill>
                  <a:srgbClr val="0070C0"/>
                </a:solidFill>
                <a:latin typeface="Verdana"/>
                <a:ea typeface="Verdana"/>
                <a:cs typeface="Verdana"/>
              </a:rPr>
              <a:t>han</a:t>
            </a:r>
            <a:r>
              <a:rPr dirty="0">
                <a:solidFill>
                  <a:srgbClr val="0070C0"/>
                </a:solidFill>
                <a:latin typeface="Verdana"/>
                <a:ea typeface="Verdana"/>
                <a:cs typeface="Verdana"/>
              </a:rPr>
              <a:t> </a:t>
            </a:r>
            <a:r>
              <a:rPr dirty="0" err="1">
                <a:solidFill>
                  <a:srgbClr val="0070C0"/>
                </a:solidFill>
                <a:latin typeface="Verdana"/>
                <a:ea typeface="Verdana"/>
                <a:cs typeface="Verdana"/>
              </a:rPr>
              <a:t>kunde</a:t>
            </a:r>
            <a:r>
              <a:rPr dirty="0">
                <a:solidFill>
                  <a:srgbClr val="0070C0"/>
                </a:solidFill>
                <a:latin typeface="Verdana"/>
                <a:ea typeface="Verdana"/>
                <a:cs typeface="Verdana"/>
              </a:rPr>
              <a:t> </a:t>
            </a:r>
            <a:r>
              <a:rPr dirty="0" err="1">
                <a:solidFill>
                  <a:srgbClr val="0070C0"/>
                </a:solidFill>
                <a:latin typeface="Verdana"/>
                <a:ea typeface="Verdana"/>
                <a:cs typeface="Verdana"/>
              </a:rPr>
              <a:t>använda</a:t>
            </a:r>
            <a:r>
              <a:rPr dirty="0">
                <a:solidFill>
                  <a:srgbClr val="0070C0"/>
                </a:solidFill>
                <a:latin typeface="Verdana"/>
                <a:ea typeface="Verdana"/>
                <a:cs typeface="Verdana"/>
              </a:rPr>
              <a:t> </a:t>
            </a:r>
            <a:r>
              <a:rPr dirty="0" err="1">
                <a:solidFill>
                  <a:srgbClr val="0070C0"/>
                </a:solidFill>
                <a:latin typeface="Verdana"/>
                <a:ea typeface="Verdana"/>
                <a:cs typeface="Verdana"/>
              </a:rPr>
              <a:t>partiklar</a:t>
            </a:r>
            <a:r>
              <a:rPr dirty="0">
                <a:solidFill>
                  <a:srgbClr val="0070C0"/>
                </a:solidFill>
                <a:latin typeface="Verdana"/>
                <a:ea typeface="Verdana"/>
                <a:cs typeface="Verdana"/>
              </a:rPr>
              <a:t> </a:t>
            </a:r>
            <a:r>
              <a:rPr dirty="0" err="1">
                <a:solidFill>
                  <a:srgbClr val="0070C0"/>
                </a:solidFill>
                <a:latin typeface="Verdana"/>
                <a:ea typeface="Verdana"/>
                <a:cs typeface="Verdana"/>
              </a:rPr>
              <a:t>som</a:t>
            </a:r>
            <a:r>
              <a:rPr dirty="0">
                <a:solidFill>
                  <a:srgbClr val="0070C0"/>
                </a:solidFill>
                <a:latin typeface="Verdana"/>
                <a:ea typeface="Verdana"/>
                <a:cs typeface="Verdana"/>
              </a:rPr>
              <a:t> </a:t>
            </a:r>
            <a:r>
              <a:rPr dirty="0" err="1">
                <a:solidFill>
                  <a:srgbClr val="0070C0"/>
                </a:solidFill>
                <a:latin typeface="Verdana"/>
                <a:ea typeface="Verdana"/>
                <a:cs typeface="Verdana"/>
              </a:rPr>
              <a:t>strålade</a:t>
            </a:r>
            <a:r>
              <a:rPr dirty="0">
                <a:solidFill>
                  <a:srgbClr val="0070C0"/>
                </a:solidFill>
                <a:latin typeface="Verdana"/>
                <a:ea typeface="Verdana"/>
                <a:cs typeface="Verdana"/>
              </a:rPr>
              <a:t> </a:t>
            </a:r>
            <a:r>
              <a:rPr dirty="0" err="1">
                <a:solidFill>
                  <a:srgbClr val="0070C0"/>
                </a:solidFill>
                <a:latin typeface="Verdana"/>
                <a:ea typeface="Verdana"/>
                <a:cs typeface="Verdana"/>
              </a:rPr>
              <a:t>ut</a:t>
            </a:r>
            <a:r>
              <a:rPr dirty="0">
                <a:solidFill>
                  <a:srgbClr val="0070C0"/>
                </a:solidFill>
                <a:latin typeface="Verdana"/>
                <a:ea typeface="Verdana"/>
                <a:cs typeface="Verdana"/>
              </a:rPr>
              <a:t> </a:t>
            </a:r>
            <a:r>
              <a:rPr dirty="0" err="1">
                <a:solidFill>
                  <a:srgbClr val="0070C0"/>
                </a:solidFill>
                <a:latin typeface="Verdana"/>
                <a:ea typeface="Verdana"/>
                <a:cs typeface="Verdana"/>
              </a:rPr>
              <a:t>från</a:t>
            </a:r>
            <a:r>
              <a:rPr dirty="0">
                <a:solidFill>
                  <a:srgbClr val="0070C0"/>
                </a:solidFill>
                <a:latin typeface="Verdana"/>
                <a:ea typeface="Verdana"/>
                <a:cs typeface="Verdana"/>
              </a:rPr>
              <a:t> </a:t>
            </a:r>
            <a:r>
              <a:rPr dirty="0" err="1">
                <a:solidFill>
                  <a:srgbClr val="0070C0"/>
                </a:solidFill>
                <a:latin typeface="Verdana"/>
                <a:ea typeface="Verdana"/>
                <a:cs typeface="Verdana"/>
              </a:rPr>
              <a:t>radioaktiva</a:t>
            </a:r>
            <a:r>
              <a:rPr dirty="0">
                <a:solidFill>
                  <a:srgbClr val="0070C0"/>
                </a:solidFill>
                <a:latin typeface="Verdana"/>
                <a:ea typeface="Verdana"/>
                <a:cs typeface="Verdana"/>
              </a:rPr>
              <a:t> material (alfa</a:t>
            </a:r>
            <a:r>
              <a:rPr lang="sv-SE" dirty="0">
                <a:solidFill>
                  <a:srgbClr val="0070C0"/>
                </a:solidFill>
                <a:latin typeface="Verdana"/>
                <a:ea typeface="Verdana"/>
                <a:cs typeface="Verdana"/>
              </a:rPr>
              <a:t>-</a:t>
            </a:r>
            <a:r>
              <a:rPr dirty="0" err="1">
                <a:solidFill>
                  <a:srgbClr val="0070C0"/>
                </a:solidFill>
                <a:latin typeface="Verdana"/>
                <a:ea typeface="Verdana"/>
                <a:cs typeface="Verdana"/>
              </a:rPr>
              <a:t>partiklar</a:t>
            </a:r>
            <a:r>
              <a:rPr dirty="0">
                <a:solidFill>
                  <a:srgbClr val="0070C0"/>
                </a:solidFill>
                <a:latin typeface="Verdana"/>
                <a:ea typeface="Verdana"/>
                <a:cs typeface="Verdana"/>
              </a:rPr>
              <a:t> </a:t>
            </a:r>
            <a:r>
              <a:rPr dirty="0" err="1">
                <a:solidFill>
                  <a:srgbClr val="0070C0"/>
                </a:solidFill>
                <a:latin typeface="Verdana"/>
                <a:ea typeface="Verdana"/>
                <a:cs typeface="Verdana"/>
              </a:rPr>
              <a:t>och</a:t>
            </a:r>
            <a:r>
              <a:rPr dirty="0">
                <a:solidFill>
                  <a:srgbClr val="0070C0"/>
                </a:solidFill>
                <a:latin typeface="Verdana"/>
                <a:ea typeface="Verdana"/>
                <a:cs typeface="Verdana"/>
              </a:rPr>
              <a:t> </a:t>
            </a:r>
            <a:r>
              <a:rPr dirty="0" err="1">
                <a:solidFill>
                  <a:srgbClr val="0070C0"/>
                </a:solidFill>
                <a:latin typeface="Verdana"/>
                <a:ea typeface="Verdana"/>
                <a:cs typeface="Verdana"/>
              </a:rPr>
              <a:t>elektroner</a:t>
            </a:r>
            <a:r>
              <a:rPr dirty="0">
                <a:solidFill>
                  <a:srgbClr val="0070C0"/>
                </a:solidFill>
                <a:latin typeface="Verdana"/>
                <a:ea typeface="Verdana"/>
                <a:cs typeface="Verdana"/>
              </a:rPr>
              <a:t>) för </a:t>
            </a:r>
            <a:r>
              <a:rPr dirty="0" err="1">
                <a:solidFill>
                  <a:srgbClr val="0070C0"/>
                </a:solidFill>
                <a:latin typeface="Verdana"/>
                <a:ea typeface="Verdana"/>
                <a:cs typeface="Verdana"/>
              </a:rPr>
              <a:t>att</a:t>
            </a:r>
            <a:r>
              <a:rPr dirty="0">
                <a:solidFill>
                  <a:srgbClr val="0070C0"/>
                </a:solidFill>
                <a:latin typeface="Verdana"/>
                <a:ea typeface="Verdana"/>
                <a:cs typeface="Verdana"/>
              </a:rPr>
              <a:t> “</a:t>
            </a:r>
            <a:r>
              <a:rPr dirty="0" err="1">
                <a:solidFill>
                  <a:srgbClr val="0070C0"/>
                </a:solidFill>
                <a:latin typeface="Verdana"/>
                <a:ea typeface="Verdana"/>
                <a:cs typeface="Verdana"/>
              </a:rPr>
              <a:t>titta</a:t>
            </a:r>
            <a:r>
              <a:rPr dirty="0">
                <a:solidFill>
                  <a:srgbClr val="0070C0"/>
                </a:solidFill>
                <a:latin typeface="Verdana"/>
                <a:ea typeface="Verdana"/>
                <a:cs typeface="Verdana"/>
              </a:rPr>
              <a:t> in” in </a:t>
            </a:r>
            <a:r>
              <a:rPr dirty="0" err="1">
                <a:solidFill>
                  <a:srgbClr val="0070C0"/>
                </a:solidFill>
                <a:latin typeface="Verdana"/>
                <a:ea typeface="Verdana"/>
                <a:cs typeface="Verdana"/>
              </a:rPr>
              <a:t>i</a:t>
            </a:r>
            <a:r>
              <a:rPr dirty="0">
                <a:solidFill>
                  <a:srgbClr val="0070C0"/>
                </a:solidFill>
                <a:latin typeface="Verdana"/>
                <a:ea typeface="Verdana"/>
                <a:cs typeface="Verdana"/>
              </a:rPr>
              <a:t> </a:t>
            </a:r>
            <a:r>
              <a:rPr dirty="0" err="1">
                <a:solidFill>
                  <a:srgbClr val="0070C0"/>
                </a:solidFill>
                <a:latin typeface="Verdana"/>
                <a:ea typeface="Verdana"/>
                <a:cs typeface="Verdana"/>
              </a:rPr>
              <a:t>atomer</a:t>
            </a:r>
            <a:r>
              <a:rPr dirty="0">
                <a:solidFill>
                  <a:srgbClr val="0070C0"/>
                </a:solidFill>
                <a:latin typeface="Verdana"/>
                <a:ea typeface="Verdana"/>
                <a:cs typeface="Verdana"/>
              </a:rPr>
              <a:t>.</a:t>
            </a:r>
          </a:p>
          <a:p>
            <a:pPr marL="342900" lvl="0" indent="-342900" algn="l">
              <a:lnSpc>
                <a:spcPct val="120000"/>
              </a:lnSpc>
              <a:spcBef>
                <a:spcPts val="399"/>
              </a:spcBef>
              <a:buClr>
                <a:srgbClr val="0070C0"/>
              </a:buClr>
              <a:buSzPct val="100000"/>
              <a:buFont typeface="Wingdings"/>
              <a:buChar char="■"/>
              <a:defRPr sz="1800">
                <a:solidFill>
                  <a:srgbClr val="000000"/>
                </a:solidFill>
              </a:defRPr>
            </a:pPr>
            <a:endParaRPr dirty="0">
              <a:solidFill>
                <a:srgbClr val="0070C0"/>
              </a:solidFill>
              <a:latin typeface="Verdana"/>
              <a:ea typeface="Verdana"/>
              <a:cs typeface="Verdana"/>
            </a:endParaRPr>
          </a:p>
          <a:p>
            <a:pPr marL="342900" indent="-342900" algn="l">
              <a:lnSpc>
                <a:spcPct val="120000"/>
              </a:lnSpc>
              <a:spcBef>
                <a:spcPts val="400"/>
              </a:spcBef>
              <a:buClr>
                <a:srgbClr val="0070C0"/>
              </a:buClr>
              <a:buSzPct val="100000"/>
              <a:buFont typeface="Wingdings"/>
              <a:buChar char="■"/>
              <a:defRPr sz="1800">
                <a:solidFill>
                  <a:srgbClr val="000000"/>
                </a:solidFill>
              </a:defRPr>
            </a:pPr>
            <a:r>
              <a:rPr lang="sv-SE" dirty="0">
                <a:solidFill>
                  <a:srgbClr val="0070C0"/>
                </a:solidFill>
                <a:latin typeface="Verdana"/>
                <a:ea typeface="Verdana"/>
                <a:cs typeface="Verdana"/>
              </a:rPr>
              <a:t>Naturliga partikelkällor visade sig snabbt vara för begränsade och ohälsosamma……</a:t>
            </a:r>
            <a:endParaRPr lang="sv-SE" dirty="0"/>
          </a:p>
          <a:p>
            <a:pPr marL="342900" lvl="0" indent="-342900" algn="l">
              <a:lnSpc>
                <a:spcPct val="120000"/>
              </a:lnSpc>
              <a:spcBef>
                <a:spcPts val="400"/>
              </a:spcBef>
              <a:buClr>
                <a:srgbClr val="0070C0"/>
              </a:buClr>
              <a:buSzPct val="100000"/>
              <a:buFont typeface="Wingdings"/>
              <a:buChar char="■"/>
              <a:defRPr sz="1800">
                <a:solidFill>
                  <a:srgbClr val="000000"/>
                </a:solidFill>
              </a:defRPr>
            </a:pPr>
            <a:endParaRPr lang="en-US" dirty="0">
              <a:solidFill>
                <a:srgbClr val="0070C0"/>
              </a:solidFill>
              <a:latin typeface="Verdana"/>
              <a:ea typeface="Verdana"/>
              <a:cs typeface="Verdana"/>
            </a:endParaRPr>
          </a:p>
          <a:p>
            <a:pPr marL="342900" lvl="0" indent="-342900" algn="l">
              <a:lnSpc>
                <a:spcPct val="120000"/>
              </a:lnSpc>
              <a:spcBef>
                <a:spcPts val="400"/>
              </a:spcBef>
              <a:buClr>
                <a:srgbClr val="0070C0"/>
              </a:buClr>
              <a:buSzPct val="100000"/>
              <a:buFont typeface="Wingdings"/>
              <a:buChar char="■"/>
              <a:defRPr sz="1800">
                <a:solidFill>
                  <a:srgbClr val="000000"/>
                </a:solidFill>
              </a:defRPr>
            </a:pPr>
            <a:r>
              <a:rPr dirty="0">
                <a:solidFill>
                  <a:srgbClr val="0070C0"/>
                </a:solidFill>
                <a:latin typeface="Verdana"/>
                <a:ea typeface="Verdana"/>
                <a:cs typeface="Verdana"/>
              </a:rPr>
              <a:t>Alfa-</a:t>
            </a:r>
            <a:r>
              <a:rPr dirty="0" err="1">
                <a:solidFill>
                  <a:srgbClr val="0070C0"/>
                </a:solidFill>
                <a:latin typeface="Verdana"/>
                <a:ea typeface="Verdana"/>
                <a:cs typeface="Verdana"/>
              </a:rPr>
              <a:t>partiklar</a:t>
            </a:r>
            <a:r>
              <a:rPr dirty="0">
                <a:solidFill>
                  <a:srgbClr val="0070C0"/>
                </a:solidFill>
                <a:latin typeface="Verdana"/>
                <a:ea typeface="Verdana"/>
                <a:cs typeface="Verdana"/>
              </a:rPr>
              <a:t> </a:t>
            </a:r>
            <a:r>
              <a:rPr dirty="0" err="1">
                <a:solidFill>
                  <a:srgbClr val="0070C0"/>
                </a:solidFill>
                <a:latin typeface="Verdana"/>
                <a:ea typeface="Verdana"/>
                <a:cs typeface="Verdana"/>
              </a:rPr>
              <a:t>har</a:t>
            </a:r>
            <a:r>
              <a:rPr dirty="0">
                <a:solidFill>
                  <a:srgbClr val="0070C0"/>
                </a:solidFill>
                <a:latin typeface="Verdana"/>
                <a:ea typeface="Verdana"/>
                <a:cs typeface="Verdana"/>
              </a:rPr>
              <a:t> </a:t>
            </a:r>
            <a:r>
              <a:rPr dirty="0" err="1">
                <a:solidFill>
                  <a:srgbClr val="0070C0"/>
                </a:solidFill>
                <a:latin typeface="Verdana"/>
                <a:ea typeface="Verdana"/>
                <a:cs typeface="Verdana"/>
              </a:rPr>
              <a:t>en</a:t>
            </a:r>
            <a:r>
              <a:rPr dirty="0">
                <a:solidFill>
                  <a:srgbClr val="0070C0"/>
                </a:solidFill>
                <a:latin typeface="Verdana"/>
                <a:ea typeface="Verdana"/>
                <a:cs typeface="Verdana"/>
              </a:rPr>
              <a:t> </a:t>
            </a:r>
            <a:r>
              <a:rPr dirty="0" err="1">
                <a:solidFill>
                  <a:srgbClr val="0070C0"/>
                </a:solidFill>
                <a:latin typeface="Verdana"/>
                <a:ea typeface="Verdana"/>
                <a:cs typeface="Verdana"/>
              </a:rPr>
              <a:t>energi</a:t>
            </a:r>
            <a:r>
              <a:rPr dirty="0">
                <a:solidFill>
                  <a:srgbClr val="0070C0"/>
                </a:solidFill>
                <a:latin typeface="Verdana"/>
                <a:ea typeface="Verdana"/>
                <a:cs typeface="Verdana"/>
              </a:rPr>
              <a:t> runt 5 MeV (</a:t>
            </a:r>
            <a:r>
              <a:rPr dirty="0" err="1">
                <a:solidFill>
                  <a:srgbClr val="0070C0"/>
                </a:solidFill>
                <a:latin typeface="Verdana"/>
                <a:ea typeface="Verdana"/>
                <a:cs typeface="Verdana"/>
              </a:rPr>
              <a:t>motsvarar</a:t>
            </a:r>
            <a:r>
              <a:rPr dirty="0">
                <a:solidFill>
                  <a:srgbClr val="0070C0"/>
                </a:solidFill>
                <a:latin typeface="Verdana"/>
                <a:ea typeface="Verdana"/>
                <a:cs typeface="Verdana"/>
              </a:rPr>
              <a:t> </a:t>
            </a:r>
            <a:r>
              <a:rPr dirty="0" err="1">
                <a:solidFill>
                  <a:srgbClr val="0070C0"/>
                </a:solidFill>
                <a:latin typeface="Verdana"/>
                <a:ea typeface="Verdana"/>
                <a:cs typeface="Verdana"/>
              </a:rPr>
              <a:t>en</a:t>
            </a:r>
            <a:r>
              <a:rPr dirty="0">
                <a:solidFill>
                  <a:srgbClr val="0070C0"/>
                </a:solidFill>
                <a:latin typeface="Verdana"/>
                <a:ea typeface="Verdana"/>
                <a:cs typeface="Verdana"/>
              </a:rPr>
              <a:t> </a:t>
            </a:r>
            <a:r>
              <a:rPr dirty="0" err="1">
                <a:solidFill>
                  <a:srgbClr val="0070C0"/>
                </a:solidFill>
                <a:latin typeface="Verdana"/>
                <a:ea typeface="Verdana"/>
                <a:cs typeface="Verdana"/>
              </a:rPr>
              <a:t>hastighet</a:t>
            </a:r>
            <a:r>
              <a:rPr dirty="0">
                <a:solidFill>
                  <a:srgbClr val="0070C0"/>
                </a:solidFill>
                <a:latin typeface="Verdana"/>
                <a:ea typeface="Verdana"/>
                <a:cs typeface="Verdana"/>
              </a:rPr>
              <a:t> av ~15,000 km/s). </a:t>
            </a:r>
            <a:endParaRPr dirty="0"/>
          </a:p>
          <a:p>
            <a:pPr marL="609600" lvl="0" indent="-609600" algn="l">
              <a:lnSpc>
                <a:spcPct val="80000"/>
              </a:lnSpc>
              <a:defRPr sz="1800">
                <a:solidFill>
                  <a:srgbClr val="000000"/>
                </a:solidFill>
              </a:defRPr>
            </a:pPr>
            <a:endParaRPr dirty="0">
              <a:solidFill>
                <a:srgbClr val="0070C0"/>
              </a:solidFill>
              <a:latin typeface="Verdana"/>
              <a:ea typeface="Verdana"/>
              <a:cs typeface="Verdana"/>
            </a:endParaRPr>
          </a:p>
        </p:txBody>
      </p:sp>
      <p:pic>
        <p:nvPicPr>
          <p:cNvPr id="31" name="image2.jpeg" descr="http://t0.gstatic.com/images?q=tbn:ANd9GcTup3_ylpYqx0niVlfcGo_7f7HMTAIaDDMKxrKvZqSw62fLRKZC"/>
          <p:cNvPicPr/>
          <p:nvPr/>
        </p:nvPicPr>
        <p:blipFill>
          <a:blip r:embed="rId2"/>
          <a:stretch/>
        </p:blipFill>
        <p:spPr bwMode="auto">
          <a:xfrm>
            <a:off x="533400" y="3124200"/>
            <a:ext cx="1905000" cy="1295401"/>
          </a:xfrm>
          <a:prstGeom prst="rect">
            <a:avLst/>
          </a:prstGeom>
          <a:ln w="12700">
            <a:miter lim="400000"/>
          </a:ln>
        </p:spPr>
      </p:pic>
      <p:sp>
        <p:nvSpPr>
          <p:cNvPr id="32" name="Shape 32"/>
          <p:cNvSpPr/>
          <p:nvPr/>
        </p:nvSpPr>
        <p:spPr bwMode="auto">
          <a:xfrm>
            <a:off x="838200" y="5029198"/>
            <a:ext cx="1295400" cy="256537"/>
          </a:xfrm>
          <a:prstGeom prst="rect">
            <a:avLst/>
          </a:prstGeom>
          <a:ln w="12700">
            <a:miter lim="400000"/>
          </a:ln>
        </p:spPr>
        <p:txBody>
          <a:bodyPr lIns="45718" tIns="45718" rIns="45718" bIns="45718">
            <a:spAutoFit/>
          </a:bodyPr>
          <a:lstStyle>
            <a:lvl1pPr>
              <a:defRPr sz="1100">
                <a:solidFill>
                  <a:srgbClr val="0070C0"/>
                </a:solidFill>
                <a:latin typeface="Verdana"/>
                <a:ea typeface="Verdana"/>
                <a:cs typeface="Verdana"/>
              </a:defRPr>
            </a:lvl1pPr>
          </a:lstStyle>
          <a:p>
            <a:pPr lvl="0">
              <a:defRPr sz="1800">
                <a:solidFill>
                  <a:srgbClr val="000000"/>
                </a:solidFill>
              </a:defRPr>
            </a:pPr>
            <a:r>
              <a:rPr sz="1100">
                <a:solidFill>
                  <a:srgbClr val="0070C0"/>
                </a:solidFill>
              </a:rPr>
              <a:t>wikipedia</a:t>
            </a:r>
            <a:endParaRPr/>
          </a:p>
        </p:txBody>
      </p:sp>
      <p:pic>
        <p:nvPicPr>
          <p:cNvPr id="33"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387424"/>
            <a:ext cx="7467600" cy="1692277"/>
          </a:xfrm>
        </p:spPr>
        <p:txBody>
          <a:bodyPr>
            <a:normAutofit/>
          </a:bodyPr>
          <a:lstStyle/>
          <a:p>
            <a:pPr>
              <a:defRPr/>
            </a:pPr>
            <a:r>
              <a:rPr lang="en-US"/>
              <a:t>LHC Page 1</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50</a:t>
            </a:fld>
            <a:endParaRPr lang="en-US"/>
          </a:p>
        </p:txBody>
      </p:sp>
      <p:sp>
        <p:nvSpPr>
          <p:cNvPr id="4" name="Rectangle 3"/>
          <p:cNvSpPr/>
          <p:nvPr/>
        </p:nvSpPr>
        <p:spPr bwMode="auto">
          <a:xfrm>
            <a:off x="2123728" y="971436"/>
            <a:ext cx="5670375" cy="369332"/>
          </a:xfrm>
          <a:prstGeom prst="rect">
            <a:avLst/>
          </a:prstGeom>
        </p:spPr>
        <p:txBody>
          <a:bodyPr wrap="square">
            <a:spAutoFit/>
          </a:bodyPr>
          <a:lstStyle/>
          <a:p>
            <a:pPr>
              <a:defRPr/>
            </a:pPr>
            <a:r>
              <a:rPr lang="en-US"/>
              <a:t>https://op-webtools.web.cern.ch/vistar/vistars.php </a:t>
            </a:r>
            <a:endParaRPr/>
          </a:p>
        </p:txBody>
      </p:sp>
      <p:pic>
        <p:nvPicPr>
          <p:cNvPr id="1026" name="Picture 2" descr="https://vistar-capture.s3.cern.ch/lhc1.png?0.9473049488685431"/>
          <p:cNvPicPr>
            <a:picLocks noChangeAspect="1" noChangeArrowheads="1"/>
          </p:cNvPicPr>
          <p:nvPr/>
        </p:nvPicPr>
        <p:blipFill>
          <a:blip r:embed="rId2"/>
          <a:stretch/>
        </p:blipFill>
        <p:spPr bwMode="auto">
          <a:xfrm>
            <a:off x="1724349" y="1340768"/>
            <a:ext cx="6417332" cy="4812999"/>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115616" y="-315416"/>
            <a:ext cx="7467600" cy="1692277"/>
          </a:xfrm>
        </p:spPr>
        <p:txBody>
          <a:bodyPr>
            <a:normAutofit/>
          </a:bodyPr>
          <a:lstStyle/>
          <a:p>
            <a:pPr>
              <a:defRPr/>
            </a:pPr>
            <a:r>
              <a:rPr lang="en-US" sz="3200"/>
              <a:t>Nominell luminositet 10</a:t>
            </a:r>
            <a:r>
              <a:rPr lang="en-US" sz="3200" baseline="30000"/>
              <a:t>34</a:t>
            </a:r>
            <a:r>
              <a:rPr lang="en-US" sz="3200"/>
              <a:t> cm</a:t>
            </a:r>
            <a:r>
              <a:rPr lang="en-US" sz="3200" baseline="30000"/>
              <a:t>-2</a:t>
            </a:r>
            <a:r>
              <a:rPr lang="en-US" sz="3200"/>
              <a:t> s</a:t>
            </a:r>
            <a:r>
              <a:rPr lang="en-US" sz="3200" baseline="30000"/>
              <a:t>-1</a:t>
            </a:r>
            <a:r>
              <a:rPr lang="en-US" sz="3200"/>
              <a:t> uppnådd och överträffad för första gången 2016!</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51</a:t>
            </a:fld>
            <a:endParaRPr lang="en-US"/>
          </a:p>
        </p:txBody>
      </p:sp>
      <p:pic>
        <p:nvPicPr>
          <p:cNvPr id="4" name="Picture 3"/>
          <p:cNvPicPr>
            <a:picLocks noChangeAspect="1"/>
          </p:cNvPicPr>
          <p:nvPr/>
        </p:nvPicPr>
        <p:blipFill>
          <a:blip r:embed="rId2"/>
          <a:stretch/>
        </p:blipFill>
        <p:spPr bwMode="auto">
          <a:xfrm>
            <a:off x="3733800" y="2812876"/>
            <a:ext cx="5334000" cy="4000500"/>
          </a:xfrm>
          <a:prstGeom prst="rect">
            <a:avLst/>
          </a:prstGeom>
        </p:spPr>
      </p:pic>
      <p:pic>
        <p:nvPicPr>
          <p:cNvPr id="5" name="Picture 4"/>
          <p:cNvPicPr>
            <a:picLocks noChangeAspect="1"/>
          </p:cNvPicPr>
          <p:nvPr/>
        </p:nvPicPr>
        <p:blipFill>
          <a:blip r:embed="rId3"/>
          <a:srcRect t="10117" b="10476"/>
          <a:stretch/>
        </p:blipFill>
        <p:spPr bwMode="auto">
          <a:xfrm rot="5400000">
            <a:off x="-806188" y="2323665"/>
            <a:ext cx="5491388" cy="3269411"/>
          </a:xfrm>
          <a:prstGeom prst="rect">
            <a:avLst/>
          </a:prstGeom>
        </p:spPr>
      </p:pic>
      <p:pic>
        <p:nvPicPr>
          <p:cNvPr id="6" name="Picture 5"/>
          <p:cNvPicPr>
            <a:picLocks noChangeAspect="1"/>
          </p:cNvPicPr>
          <p:nvPr/>
        </p:nvPicPr>
        <p:blipFill>
          <a:blip r:embed="rId4"/>
          <a:srcRect l="64250" t="21886" r="19069" b="50458"/>
          <a:stretch/>
        </p:blipFill>
        <p:spPr bwMode="auto">
          <a:xfrm rot="5400000">
            <a:off x="4513052" y="946675"/>
            <a:ext cx="2022896" cy="2514600"/>
          </a:xfrm>
          <a:prstGeom prst="rect">
            <a:avLst/>
          </a:prstGeom>
          <a:ln>
            <a:noFill/>
          </a:ln>
          <a:effectLst>
            <a:outerShdw blurRad="190500" dist="228600" dir="2700000" algn="ctr">
              <a:srgbClr val="000000">
                <a:alpha val="30000"/>
              </a:srgbClr>
            </a:outerShdw>
          </a:effectLst>
        </p:spPr>
      </p:pic>
      <p:cxnSp>
        <p:nvCxnSpPr>
          <p:cNvPr id="7" name="Straight Connector 6"/>
          <p:cNvCxnSpPr>
            <a:cxnSpLocks/>
            <a:endCxn id="6" idx="2"/>
          </p:cNvCxnSpPr>
          <p:nvPr/>
        </p:nvCxnSpPr>
        <p:spPr bwMode="auto">
          <a:xfrm flipV="1">
            <a:off x="2895600" y="2203975"/>
            <a:ext cx="1371600" cy="2616340"/>
          </a:xfrm>
          <a:prstGeom prst="line">
            <a:avLst/>
          </a:prstGeom>
          <a:solidFill>
            <a:srgbClr val="00B8FF"/>
          </a:solidFill>
          <a:ln w="2540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171400"/>
            <a:ext cx="7467600" cy="1692277"/>
          </a:xfrm>
        </p:spPr>
        <p:txBody>
          <a:bodyPr/>
          <a:lstStyle/>
          <a:p>
            <a:pPr>
              <a:defRPr/>
            </a:pPr>
            <a:r>
              <a:rPr lang="en-US"/>
              <a:t>Integrerad luminositet</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52</a:t>
            </a:fld>
            <a:endParaRPr lang="en-US"/>
          </a:p>
        </p:txBody>
      </p:sp>
      <p:sp>
        <p:nvSpPr>
          <p:cNvPr id="4" name="Rectangle 4"/>
          <p:cNvSpPr txBox="1">
            <a:spLocks noChangeArrowheads="1"/>
          </p:cNvSpPr>
          <p:nvPr/>
        </p:nvSpPr>
        <p:spPr bwMode="auto">
          <a:xfrm>
            <a:off x="179512" y="1268760"/>
            <a:ext cx="9001000" cy="2952329"/>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lvl="0">
              <a:defRPr>
                <a:solidFill>
                  <a:srgbClr val="000000"/>
                </a:solidFill>
              </a:defRPr>
            </a:pPr>
            <a:r>
              <a:rPr lang="sv-SE">
                <a:solidFill>
                  <a:srgbClr val="0070C0"/>
                </a:solidFill>
                <a:latin typeface="Calibri"/>
                <a:cs typeface="Calibri"/>
              </a:rPr>
              <a:t>(Antal kollisioner per sekund) = träffyta * luminositet</a:t>
            </a:r>
            <a:endParaRPr/>
          </a:p>
          <a:p>
            <a:pPr lvl="0">
              <a:defRPr>
                <a:solidFill>
                  <a:srgbClr val="000000"/>
                </a:solidFill>
              </a:defRPr>
            </a:pPr>
            <a:r>
              <a:rPr lang="sv-SE">
                <a:solidFill>
                  <a:srgbClr val="0070C0"/>
                </a:solidFill>
                <a:latin typeface="Calibri"/>
                <a:cs typeface="Calibri"/>
              </a:rPr>
              <a:t>Totalt antal kollisioner = träffyta * ∫ luminositet dt</a:t>
            </a:r>
            <a:endParaRPr/>
          </a:p>
          <a:p>
            <a:pPr lvl="0">
              <a:defRPr>
                <a:solidFill>
                  <a:srgbClr val="000000"/>
                </a:solidFill>
              </a:defRPr>
            </a:pPr>
            <a:r>
              <a:rPr lang="sv-SE">
                <a:solidFill>
                  <a:srgbClr val="0070C0"/>
                </a:solidFill>
                <a:latin typeface="Calibri"/>
                <a:cs typeface="Calibri"/>
              </a:rPr>
              <a:t>Integrerad luminositet är vad som avgör hur mycket statistik experimenten får. Helt avgörande för att göra upptäckter... </a:t>
            </a:r>
          </a:p>
          <a:p>
            <a:pPr>
              <a:defRPr/>
            </a:pPr>
            <a:endParaRPr lang="en-US">
              <a:solidFill>
                <a:srgbClr val="0070C0"/>
              </a:solidFill>
              <a:latin typeface="Calibri"/>
              <a:cs typeface="Calibri"/>
            </a:endParaRPr>
          </a:p>
        </p:txBody>
      </p:sp>
      <p:grpSp>
        <p:nvGrpSpPr>
          <p:cNvPr id="7" name="Group 6"/>
          <p:cNvGrpSpPr/>
          <p:nvPr/>
        </p:nvGrpSpPr>
        <p:grpSpPr bwMode="auto">
          <a:xfrm>
            <a:off x="107504" y="2924945"/>
            <a:ext cx="8820472" cy="3888432"/>
            <a:chOff x="251520" y="3047137"/>
            <a:chExt cx="8820472" cy="3622223"/>
          </a:xfrm>
        </p:grpSpPr>
        <p:pic>
          <p:nvPicPr>
            <p:cNvPr id="8" name="Picture 7"/>
            <p:cNvPicPr>
              <a:picLocks noChangeAspect="1"/>
            </p:cNvPicPr>
            <p:nvPr/>
          </p:nvPicPr>
          <p:blipFill>
            <a:blip r:embed="rId2"/>
            <a:stretch/>
          </p:blipFill>
          <p:spPr bwMode="auto">
            <a:xfrm>
              <a:off x="251520" y="3047137"/>
              <a:ext cx="8820472" cy="3622223"/>
            </a:xfrm>
            <a:prstGeom prst="rect">
              <a:avLst/>
            </a:prstGeom>
          </p:spPr>
        </p:pic>
        <p:sp>
          <p:nvSpPr>
            <p:cNvPr id="9" name="TextBox 8"/>
            <p:cNvSpPr txBox="1"/>
            <p:nvPr/>
          </p:nvSpPr>
          <p:spPr bwMode="auto">
            <a:xfrm rot="510682">
              <a:off x="6629039" y="5048852"/>
              <a:ext cx="1300993"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rgbClr val="0000FF"/>
                  </a:solidFill>
                  <a:latin typeface="+mj-lt"/>
                  <a:ea typeface="+mj-ea"/>
                  <a:cs typeface="+mj-cs"/>
                </a:rPr>
                <a:t>Luminositet</a:t>
              </a:r>
            </a:p>
          </p:txBody>
        </p:sp>
        <p:sp>
          <p:nvSpPr>
            <p:cNvPr id="10" name="TextBox 9"/>
            <p:cNvSpPr txBox="1"/>
            <p:nvPr/>
          </p:nvSpPr>
          <p:spPr bwMode="auto">
            <a:xfrm rot="20296035">
              <a:off x="4771925" y="4012130"/>
              <a:ext cx="2415081" cy="369328"/>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800" b="0" i="0" u="none" strike="noStrike" cap="none" spc="0">
                  <a:ln>
                    <a:noFill/>
                  </a:ln>
                  <a:solidFill>
                    <a:srgbClr val="FF0000"/>
                  </a:solidFill>
                  <a:latin typeface="+mj-lt"/>
                  <a:ea typeface="+mj-ea"/>
                  <a:cs typeface="+mj-cs"/>
                </a:rPr>
                <a:t>Integrerad luminositet</a:t>
              </a: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219200" y="-171400"/>
            <a:ext cx="7924800" cy="1692277"/>
          </a:xfrm>
        </p:spPr>
        <p:txBody>
          <a:bodyPr/>
          <a:lstStyle/>
          <a:p>
            <a:pPr>
              <a:defRPr/>
            </a:pPr>
            <a:r>
              <a:rPr lang="en-US"/>
              <a:t>Integrerad luminositet under åren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53</a:t>
            </a:fld>
            <a:endParaRPr lang="en-US"/>
          </a:p>
        </p:txBody>
      </p:sp>
      <p:sp>
        <p:nvSpPr>
          <p:cNvPr id="5" name="Rectangle 4"/>
          <p:cNvSpPr txBox="1">
            <a:spLocks noChangeArrowheads="1"/>
          </p:cNvSpPr>
          <p:nvPr/>
        </p:nvSpPr>
        <p:spPr bwMode="auto">
          <a:xfrm>
            <a:off x="107504" y="5517232"/>
            <a:ext cx="8830231" cy="115212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dirty="0" err="1">
                <a:solidFill>
                  <a:srgbClr val="0070C0"/>
                </a:solidFill>
                <a:latin typeface="Calibri"/>
                <a:cs typeface="Calibri"/>
              </a:rPr>
              <a:t>Stegvisa</a:t>
            </a:r>
            <a:r>
              <a:rPr lang="en-US" dirty="0">
                <a:solidFill>
                  <a:srgbClr val="0070C0"/>
                </a:solidFill>
                <a:latin typeface="Calibri"/>
                <a:cs typeface="Calibri"/>
              </a:rPr>
              <a:t> f</a:t>
            </a:r>
            <a:r>
              <a:rPr lang="sv-SE" dirty="0">
                <a:solidFill>
                  <a:srgbClr val="0070C0"/>
                </a:solidFill>
                <a:latin typeface="Calibri"/>
                <a:cs typeface="Calibri"/>
              </a:rPr>
              <a:t>örbättringar över åren i LHCs presetanda</a:t>
            </a:r>
            <a:endParaRPr lang="en-US" dirty="0">
              <a:solidFill>
                <a:srgbClr val="0070C0"/>
              </a:solidFill>
              <a:latin typeface="Calibri"/>
              <a:cs typeface="Calibri"/>
            </a:endParaRPr>
          </a:p>
          <a:p>
            <a:pPr>
              <a:defRPr/>
            </a:pPr>
            <a:r>
              <a:rPr lang="en-US" b="1" dirty="0">
                <a:solidFill>
                  <a:srgbClr val="0070C0"/>
                </a:solidFill>
                <a:latin typeface="Calibri"/>
                <a:cs typeface="Calibri"/>
              </a:rPr>
              <a:t>LHC </a:t>
            </a:r>
            <a:r>
              <a:rPr lang="en-US" b="1" dirty="0" err="1">
                <a:solidFill>
                  <a:srgbClr val="0070C0"/>
                </a:solidFill>
                <a:latin typeface="Calibri"/>
                <a:cs typeface="Calibri"/>
              </a:rPr>
              <a:t>har</a:t>
            </a:r>
            <a:r>
              <a:rPr lang="en-US" b="1" dirty="0">
                <a:solidFill>
                  <a:srgbClr val="0070C0"/>
                </a:solidFill>
                <a:latin typeface="Calibri"/>
                <a:cs typeface="Calibri"/>
              </a:rPr>
              <a:t> haft </a:t>
            </a:r>
            <a:r>
              <a:rPr lang="en-US" b="1" dirty="0" err="1">
                <a:solidFill>
                  <a:srgbClr val="0070C0"/>
                </a:solidFill>
                <a:latin typeface="Calibri"/>
                <a:cs typeface="Calibri"/>
              </a:rPr>
              <a:t>haft</a:t>
            </a:r>
            <a:r>
              <a:rPr lang="en-US" b="1" dirty="0">
                <a:solidFill>
                  <a:srgbClr val="0070C0"/>
                </a:solidFill>
                <a:latin typeface="Calibri"/>
                <a:cs typeface="Calibri"/>
              </a:rPr>
              <a:t> </a:t>
            </a:r>
            <a:r>
              <a:rPr lang="en-US" b="1" dirty="0" err="1">
                <a:solidFill>
                  <a:srgbClr val="0070C0"/>
                </a:solidFill>
                <a:latin typeface="Calibri"/>
                <a:cs typeface="Calibri"/>
              </a:rPr>
              <a:t>sitt</a:t>
            </a:r>
            <a:r>
              <a:rPr lang="en-US" b="1" dirty="0">
                <a:solidFill>
                  <a:srgbClr val="0070C0"/>
                </a:solidFill>
                <a:latin typeface="Calibri"/>
                <a:cs typeface="Calibri"/>
              </a:rPr>
              <a:t> </a:t>
            </a:r>
            <a:r>
              <a:rPr lang="en-US" b="1" dirty="0" err="1">
                <a:solidFill>
                  <a:srgbClr val="0070C0"/>
                </a:solidFill>
                <a:latin typeface="Calibri"/>
                <a:cs typeface="Calibri"/>
              </a:rPr>
              <a:t>bästa</a:t>
            </a:r>
            <a:r>
              <a:rPr lang="en-US" b="1" dirty="0">
                <a:solidFill>
                  <a:srgbClr val="0070C0"/>
                </a:solidFill>
                <a:latin typeface="Calibri"/>
                <a:cs typeface="Calibri"/>
              </a:rPr>
              <a:t> </a:t>
            </a:r>
            <a:r>
              <a:rPr lang="en-US" b="1" dirty="0" err="1">
                <a:solidFill>
                  <a:srgbClr val="0070C0"/>
                </a:solidFill>
                <a:latin typeface="Calibri"/>
                <a:cs typeface="Calibri"/>
              </a:rPr>
              <a:t>år</a:t>
            </a:r>
            <a:r>
              <a:rPr lang="en-US" b="1" dirty="0">
                <a:solidFill>
                  <a:srgbClr val="0070C0"/>
                </a:solidFill>
                <a:latin typeface="Calibri"/>
                <a:cs typeface="Calibri"/>
              </a:rPr>
              <a:t> </a:t>
            </a:r>
            <a:r>
              <a:rPr lang="en-US" b="1" dirty="0" err="1">
                <a:solidFill>
                  <a:srgbClr val="0070C0"/>
                </a:solidFill>
                <a:latin typeface="Calibri"/>
                <a:cs typeface="Calibri"/>
              </a:rPr>
              <a:t>hittils</a:t>
            </a:r>
            <a:r>
              <a:rPr lang="en-US" b="1" dirty="0">
                <a:solidFill>
                  <a:srgbClr val="0070C0"/>
                </a:solidFill>
                <a:latin typeface="Calibri"/>
                <a:cs typeface="Calibri"/>
              </a:rPr>
              <a:t> 2024! </a:t>
            </a:r>
            <a:r>
              <a:rPr lang="en-US" dirty="0" err="1">
                <a:solidFill>
                  <a:srgbClr val="0070C0"/>
                </a:solidFill>
                <a:latin typeface="Calibri"/>
                <a:cs typeface="Calibri"/>
              </a:rPr>
              <a:t>Betydligt</a:t>
            </a:r>
            <a:r>
              <a:rPr lang="en-US" dirty="0">
                <a:solidFill>
                  <a:srgbClr val="0070C0"/>
                </a:solidFill>
                <a:latin typeface="Calibri"/>
                <a:cs typeface="Calibri"/>
              </a:rPr>
              <a:t> </a:t>
            </a:r>
            <a:r>
              <a:rPr lang="en-US" dirty="0" err="1">
                <a:solidFill>
                  <a:srgbClr val="0070C0"/>
                </a:solidFill>
                <a:latin typeface="Calibri"/>
                <a:cs typeface="Calibri"/>
              </a:rPr>
              <a:t>mer</a:t>
            </a:r>
            <a:r>
              <a:rPr lang="en-US" dirty="0">
                <a:solidFill>
                  <a:srgbClr val="0070C0"/>
                </a:solidFill>
                <a:latin typeface="Calibri"/>
                <a:cs typeface="Calibri"/>
              </a:rPr>
              <a:t> data </a:t>
            </a:r>
            <a:r>
              <a:rPr lang="en-US" dirty="0" err="1">
                <a:solidFill>
                  <a:srgbClr val="0070C0"/>
                </a:solidFill>
                <a:latin typeface="Calibri"/>
                <a:cs typeface="Calibri"/>
              </a:rPr>
              <a:t>samlat</a:t>
            </a:r>
            <a:r>
              <a:rPr lang="en-US" dirty="0">
                <a:solidFill>
                  <a:srgbClr val="0070C0"/>
                </a:solidFill>
                <a:latin typeface="Calibri"/>
                <a:cs typeface="Calibri"/>
              </a:rPr>
              <a:t> </a:t>
            </a:r>
            <a:r>
              <a:rPr lang="en-US" dirty="0" err="1">
                <a:solidFill>
                  <a:srgbClr val="0070C0"/>
                </a:solidFill>
                <a:latin typeface="Calibri"/>
                <a:cs typeface="Calibri"/>
              </a:rPr>
              <a:t>än</a:t>
            </a:r>
            <a:r>
              <a:rPr lang="en-US" dirty="0">
                <a:solidFill>
                  <a:srgbClr val="0070C0"/>
                </a:solidFill>
                <a:latin typeface="Calibri"/>
                <a:cs typeface="Calibri"/>
              </a:rPr>
              <a:t> under 2012 </a:t>
            </a:r>
            <a:r>
              <a:rPr lang="en-US" dirty="0" err="1">
                <a:solidFill>
                  <a:srgbClr val="0070C0"/>
                </a:solidFill>
                <a:latin typeface="Calibri"/>
                <a:cs typeface="Calibri"/>
              </a:rPr>
              <a:t>då</a:t>
            </a:r>
            <a:r>
              <a:rPr lang="en-US" dirty="0">
                <a:solidFill>
                  <a:srgbClr val="0070C0"/>
                </a:solidFill>
                <a:latin typeface="Calibri"/>
                <a:cs typeface="Calibri"/>
              </a:rPr>
              <a:t> Higgs-</a:t>
            </a:r>
            <a:r>
              <a:rPr lang="en-US" dirty="0" err="1">
                <a:solidFill>
                  <a:srgbClr val="0070C0"/>
                </a:solidFill>
                <a:latin typeface="Calibri"/>
                <a:cs typeface="Calibri"/>
              </a:rPr>
              <a:t>partikeln</a:t>
            </a:r>
            <a:r>
              <a:rPr lang="en-US" dirty="0">
                <a:solidFill>
                  <a:srgbClr val="0070C0"/>
                </a:solidFill>
                <a:latin typeface="Calibri"/>
                <a:cs typeface="Calibri"/>
              </a:rPr>
              <a:t> </a:t>
            </a:r>
            <a:r>
              <a:rPr lang="en-US" dirty="0" err="1">
                <a:solidFill>
                  <a:srgbClr val="0070C0"/>
                </a:solidFill>
                <a:latin typeface="Calibri"/>
                <a:cs typeface="Calibri"/>
              </a:rPr>
              <a:t>upptäcktes</a:t>
            </a:r>
            <a:endParaRPr lang="en-US" dirty="0">
              <a:solidFill>
                <a:srgbClr val="0070C0"/>
              </a:solidFill>
              <a:latin typeface="Calibri"/>
              <a:cs typeface="Calibri"/>
            </a:endParaRPr>
          </a:p>
        </p:txBody>
      </p:sp>
      <p:sp>
        <p:nvSpPr>
          <p:cNvPr id="4" name="AutoShape 2">
            <a:extLst>
              <a:ext uri="{FF2B5EF4-FFF2-40B4-BE49-F238E27FC236}">
                <a16:creationId xmlns:a16="http://schemas.microsoft.com/office/drawing/2014/main" id="{EAA3A592-66F7-E72C-DE19-8169ABEBCD49}"/>
              </a:ext>
            </a:extLst>
          </p:cNvPr>
          <p:cNvSpPr>
            <a:spLocks noChangeAspect="1" noChangeArrowheads="1"/>
          </p:cNvSpPr>
          <p:nvPr/>
        </p:nvSpPr>
        <p:spPr bwMode="auto">
          <a:xfrm>
            <a:off x="4419600" y="3276600"/>
            <a:ext cx="3464768" cy="346476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descr="A graph of growth in different colors&#10;&#10;Description automatically generated">
            <a:extLst>
              <a:ext uri="{FF2B5EF4-FFF2-40B4-BE49-F238E27FC236}">
                <a16:creationId xmlns:a16="http://schemas.microsoft.com/office/drawing/2014/main" id="{88718C8C-8BF4-ACC5-1EC0-11A5DADA60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775" y="930374"/>
            <a:ext cx="6648450" cy="451485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Picture 7"/>
          <p:cNvPicPr>
            <a:picLocks noChangeAspect="1"/>
          </p:cNvPicPr>
          <p:nvPr/>
        </p:nvPicPr>
        <p:blipFill>
          <a:blip r:embed="rId3">
            <a:lum bright="20000"/>
          </a:blip>
          <a:stretch/>
        </p:blipFill>
        <p:spPr bwMode="auto">
          <a:xfrm>
            <a:off x="35496" y="2814662"/>
            <a:ext cx="3312368" cy="1876341"/>
          </a:xfrm>
          <a:prstGeom prst="rect">
            <a:avLst/>
          </a:prstGeom>
        </p:spPr>
      </p:pic>
      <p:pic>
        <p:nvPicPr>
          <p:cNvPr id="4" name="Picture 3">
            <a:extLst>
              <a:ext uri="{FF2B5EF4-FFF2-40B4-BE49-F238E27FC236}">
                <a16:creationId xmlns:a16="http://schemas.microsoft.com/office/drawing/2014/main" id="{FA1FFF3E-3976-55C2-B9DC-6D887494E4AD}"/>
              </a:ext>
            </a:extLst>
          </p:cNvPr>
          <p:cNvPicPr>
            <a:picLocks noChangeAspect="1"/>
          </p:cNvPicPr>
          <p:nvPr/>
        </p:nvPicPr>
        <p:blipFill>
          <a:blip r:embed="rId4"/>
          <a:stretch>
            <a:fillRect/>
          </a:stretch>
        </p:blipFill>
        <p:spPr>
          <a:xfrm>
            <a:off x="3095082" y="2564904"/>
            <a:ext cx="6028381" cy="3337601"/>
          </a:xfrm>
          <a:prstGeom prst="rect">
            <a:avLst/>
          </a:prstGeom>
        </p:spPr>
      </p:pic>
      <p:sp>
        <p:nvSpPr>
          <p:cNvPr id="2" name="Title 1"/>
          <p:cNvSpPr>
            <a:spLocks noGrp="1"/>
          </p:cNvSpPr>
          <p:nvPr>
            <p:ph type="title"/>
          </p:nvPr>
        </p:nvSpPr>
        <p:spPr bwMode="auto"/>
        <p:txBody>
          <a:bodyPr/>
          <a:lstStyle/>
          <a:p>
            <a:pPr>
              <a:defRPr/>
            </a:pPr>
            <a:r>
              <a:rPr lang="en-US"/>
              <a:t>Mera champagne</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54</a:t>
            </a:fld>
            <a:endParaRPr lang="en-US"/>
          </a:p>
        </p:txBody>
      </p:sp>
      <p:sp>
        <p:nvSpPr>
          <p:cNvPr id="5" name="Rectangle 4"/>
          <p:cNvSpPr txBox="1">
            <a:spLocks noChangeArrowheads="1"/>
          </p:cNvSpPr>
          <p:nvPr/>
        </p:nvSpPr>
        <p:spPr bwMode="auto">
          <a:xfrm>
            <a:off x="179512" y="1340767"/>
            <a:ext cx="9001000" cy="2952329"/>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lvl="0">
              <a:defRPr>
                <a:solidFill>
                  <a:srgbClr val="000000"/>
                </a:solidFill>
              </a:defRPr>
            </a:pPr>
            <a:r>
              <a:rPr lang="en-US" dirty="0">
                <a:solidFill>
                  <a:srgbClr val="0070C0"/>
                </a:solidFill>
                <a:latin typeface="Calibri"/>
                <a:cs typeface="Calibri"/>
              </a:rPr>
              <a:t>2018: LHC </a:t>
            </a:r>
            <a:r>
              <a:rPr lang="en-US" dirty="0" err="1">
                <a:solidFill>
                  <a:srgbClr val="0070C0"/>
                </a:solidFill>
                <a:latin typeface="Calibri"/>
                <a:cs typeface="Calibri"/>
              </a:rPr>
              <a:t>uppnådde</a:t>
            </a:r>
            <a:r>
              <a:rPr lang="en-US" dirty="0">
                <a:solidFill>
                  <a:srgbClr val="0070C0"/>
                </a:solidFill>
                <a:latin typeface="Calibri"/>
                <a:cs typeface="Calibri"/>
              </a:rPr>
              <a:t> design-</a:t>
            </a:r>
            <a:r>
              <a:rPr lang="en-US" dirty="0" err="1">
                <a:solidFill>
                  <a:srgbClr val="0070C0"/>
                </a:solidFill>
                <a:latin typeface="Calibri"/>
                <a:cs typeface="Calibri"/>
              </a:rPr>
              <a:t>målet</a:t>
            </a:r>
            <a:r>
              <a:rPr lang="en-US" dirty="0">
                <a:solidFill>
                  <a:srgbClr val="0070C0"/>
                </a:solidFill>
                <a:latin typeface="Calibri"/>
                <a:cs typeface="Calibri"/>
              </a:rPr>
              <a:t> 150 fb</a:t>
            </a:r>
            <a:r>
              <a:rPr lang="en-US" baseline="30000" dirty="0">
                <a:solidFill>
                  <a:srgbClr val="0070C0"/>
                </a:solidFill>
                <a:latin typeface="Calibri"/>
                <a:cs typeface="Calibri"/>
              </a:rPr>
              <a:t>-1</a:t>
            </a:r>
            <a:r>
              <a:rPr lang="en-US" dirty="0">
                <a:solidFill>
                  <a:srgbClr val="0070C0"/>
                </a:solidFill>
                <a:latin typeface="Calibri"/>
                <a:cs typeface="Calibri"/>
              </a:rPr>
              <a:t>  (</a:t>
            </a:r>
            <a:r>
              <a:rPr lang="en-US" dirty="0" err="1">
                <a:solidFill>
                  <a:srgbClr val="0070C0"/>
                </a:solidFill>
                <a:latin typeface="Calibri"/>
                <a:cs typeface="Calibri"/>
              </a:rPr>
              <a:t>summerat</a:t>
            </a:r>
            <a:r>
              <a:rPr lang="en-US" dirty="0">
                <a:solidFill>
                  <a:srgbClr val="0070C0"/>
                </a:solidFill>
                <a:latin typeface="Calibri"/>
                <a:cs typeface="Calibri"/>
              </a:rPr>
              <a:t> </a:t>
            </a:r>
            <a:r>
              <a:rPr lang="en-US" dirty="0" err="1">
                <a:solidFill>
                  <a:srgbClr val="0070C0"/>
                </a:solidFill>
                <a:latin typeface="Calibri"/>
                <a:cs typeface="Calibri"/>
              </a:rPr>
              <a:t>över</a:t>
            </a:r>
            <a:r>
              <a:rPr lang="en-US" dirty="0">
                <a:solidFill>
                  <a:srgbClr val="0070C0"/>
                </a:solidFill>
                <a:latin typeface="Calibri"/>
                <a:cs typeface="Calibri"/>
              </a:rPr>
              <a:t> Run 1 </a:t>
            </a:r>
            <a:r>
              <a:rPr lang="en-US" dirty="0" err="1">
                <a:solidFill>
                  <a:srgbClr val="0070C0"/>
                </a:solidFill>
                <a:latin typeface="Calibri"/>
                <a:cs typeface="Calibri"/>
              </a:rPr>
              <a:t>ochRun</a:t>
            </a:r>
            <a:r>
              <a:rPr lang="en-US" dirty="0">
                <a:solidFill>
                  <a:srgbClr val="0070C0"/>
                </a:solidFill>
                <a:latin typeface="Calibri"/>
                <a:cs typeface="Calibri"/>
              </a:rPr>
              <a:t> 2)</a:t>
            </a:r>
            <a:endParaRPr dirty="0"/>
          </a:p>
          <a:p>
            <a:pPr>
              <a:defRPr/>
            </a:pPr>
            <a:r>
              <a:rPr lang="en-US" dirty="0" err="1">
                <a:solidFill>
                  <a:srgbClr val="0070C0"/>
                </a:solidFill>
                <a:latin typeface="Calibri"/>
                <a:cs typeface="Calibri"/>
              </a:rPr>
              <a:t>Uppnådde</a:t>
            </a:r>
            <a:r>
              <a:rPr lang="en-US" dirty="0">
                <a:solidFill>
                  <a:srgbClr val="0070C0"/>
                </a:solidFill>
                <a:latin typeface="Calibri"/>
                <a:cs typeface="Calibri"/>
              </a:rPr>
              <a:t> </a:t>
            </a:r>
            <a:r>
              <a:rPr lang="en-US" dirty="0" err="1">
                <a:solidFill>
                  <a:srgbClr val="0070C0"/>
                </a:solidFill>
                <a:latin typeface="Calibri"/>
                <a:cs typeface="Calibri"/>
              </a:rPr>
              <a:t>t.o.m</a:t>
            </a:r>
            <a:r>
              <a:rPr lang="en-US" dirty="0">
                <a:solidFill>
                  <a:srgbClr val="0070C0"/>
                </a:solidFill>
                <a:latin typeface="Calibri"/>
                <a:cs typeface="Calibri"/>
              </a:rPr>
              <a:t>. 150 fb</a:t>
            </a:r>
            <a:r>
              <a:rPr lang="en-US" baseline="30000" dirty="0">
                <a:solidFill>
                  <a:srgbClr val="0070C0"/>
                </a:solidFill>
                <a:latin typeface="Calibri"/>
                <a:cs typeface="Calibri"/>
              </a:rPr>
              <a:t>-1</a:t>
            </a:r>
            <a:r>
              <a:rPr lang="en-US" dirty="0">
                <a:solidFill>
                  <a:srgbClr val="0070C0"/>
                </a:solidFill>
                <a:latin typeface="Calibri"/>
                <a:cs typeface="Calibri"/>
              </a:rPr>
              <a:t> </a:t>
            </a:r>
            <a:r>
              <a:rPr lang="en-US" dirty="0" err="1">
                <a:solidFill>
                  <a:srgbClr val="0070C0"/>
                </a:solidFill>
                <a:latin typeface="Calibri"/>
                <a:cs typeface="Calibri"/>
              </a:rPr>
              <a:t>i</a:t>
            </a:r>
            <a:r>
              <a:rPr lang="en-US" dirty="0">
                <a:solidFill>
                  <a:srgbClr val="0070C0"/>
                </a:solidFill>
                <a:latin typeface="Calibri"/>
                <a:cs typeface="Calibri"/>
              </a:rPr>
              <a:t> </a:t>
            </a:r>
            <a:r>
              <a:rPr lang="en-US" dirty="0" err="1">
                <a:solidFill>
                  <a:srgbClr val="0070C0"/>
                </a:solidFill>
                <a:latin typeface="Calibri"/>
                <a:cs typeface="Calibri"/>
              </a:rPr>
              <a:t>enbart</a:t>
            </a:r>
            <a:r>
              <a:rPr lang="en-US" dirty="0">
                <a:solidFill>
                  <a:srgbClr val="0070C0"/>
                </a:solidFill>
                <a:latin typeface="Calibri"/>
                <a:cs typeface="Calibri"/>
              </a:rPr>
              <a:t> Run 2 </a:t>
            </a:r>
            <a:r>
              <a:rPr lang="en-US" dirty="0" err="1">
                <a:solidFill>
                  <a:srgbClr val="0070C0"/>
                </a:solidFill>
                <a:latin typeface="Calibri"/>
                <a:cs typeface="Calibri"/>
              </a:rPr>
              <a:t>och</a:t>
            </a:r>
            <a:r>
              <a:rPr lang="en-US" dirty="0">
                <a:solidFill>
                  <a:srgbClr val="0070C0"/>
                </a:solidFill>
                <a:latin typeface="Calibri"/>
                <a:cs typeface="Calibri"/>
              </a:rPr>
              <a:t>  nu </a:t>
            </a:r>
            <a:r>
              <a:rPr lang="en-US" dirty="0" err="1">
                <a:solidFill>
                  <a:srgbClr val="0070C0"/>
                </a:solidFill>
                <a:latin typeface="Calibri"/>
                <a:cs typeface="Calibri"/>
              </a:rPr>
              <a:t>även</a:t>
            </a:r>
            <a:r>
              <a:rPr lang="en-US" dirty="0">
                <a:solidFill>
                  <a:srgbClr val="0070C0"/>
                </a:solidFill>
                <a:latin typeface="Calibri"/>
                <a:cs typeface="Calibri"/>
              </a:rPr>
              <a:t> </a:t>
            </a:r>
            <a:r>
              <a:rPr lang="en-US" dirty="0" err="1">
                <a:solidFill>
                  <a:srgbClr val="0070C0"/>
                </a:solidFill>
                <a:latin typeface="Calibri"/>
                <a:cs typeface="Calibri"/>
              </a:rPr>
              <a:t>i</a:t>
            </a:r>
            <a:r>
              <a:rPr lang="en-US" dirty="0">
                <a:solidFill>
                  <a:srgbClr val="0070C0"/>
                </a:solidFill>
                <a:latin typeface="Calibri"/>
                <a:cs typeface="Calibri"/>
              </a:rPr>
              <a:t> Run 3!</a:t>
            </a:r>
            <a:endParaRPr dirty="0"/>
          </a:p>
          <a:p>
            <a:pPr>
              <a:defRPr/>
            </a:pPr>
            <a:r>
              <a:rPr lang="en-US" dirty="0">
                <a:solidFill>
                  <a:srgbClr val="0070C0"/>
                </a:solidFill>
                <a:latin typeface="Calibri"/>
                <a:cs typeface="Calibri"/>
              </a:rPr>
              <a:t>I Run 3: </a:t>
            </a:r>
            <a:r>
              <a:rPr lang="en-US" dirty="0" err="1">
                <a:solidFill>
                  <a:srgbClr val="0070C0"/>
                </a:solidFill>
                <a:latin typeface="Calibri"/>
                <a:cs typeface="Calibri"/>
              </a:rPr>
              <a:t>Hoppas</a:t>
            </a:r>
            <a:r>
              <a:rPr lang="en-US" dirty="0">
                <a:solidFill>
                  <a:srgbClr val="0070C0"/>
                </a:solidFill>
                <a:latin typeface="Calibri"/>
                <a:cs typeface="Calibri"/>
              </a:rPr>
              <a:t> </a:t>
            </a:r>
            <a:r>
              <a:rPr lang="en-US" dirty="0" err="1">
                <a:solidFill>
                  <a:srgbClr val="0070C0"/>
                </a:solidFill>
                <a:latin typeface="Calibri"/>
                <a:cs typeface="Calibri"/>
              </a:rPr>
              <a:t>kunna</a:t>
            </a:r>
            <a:r>
              <a:rPr lang="en-US" dirty="0">
                <a:solidFill>
                  <a:srgbClr val="0070C0"/>
                </a:solidFill>
                <a:latin typeface="Calibri"/>
                <a:cs typeface="Calibri"/>
              </a:rPr>
              <a:t> </a:t>
            </a:r>
            <a:r>
              <a:rPr lang="en-US" dirty="0" err="1">
                <a:solidFill>
                  <a:srgbClr val="0070C0"/>
                </a:solidFill>
                <a:latin typeface="Calibri"/>
                <a:cs typeface="Calibri"/>
              </a:rPr>
              <a:t>nå</a:t>
            </a:r>
            <a:r>
              <a:rPr lang="en-US" dirty="0">
                <a:solidFill>
                  <a:srgbClr val="0070C0"/>
                </a:solidFill>
                <a:latin typeface="Calibri"/>
                <a:cs typeface="Calibri"/>
              </a:rPr>
              <a:t> 300 fb</a:t>
            </a:r>
            <a:r>
              <a:rPr lang="en-US" baseline="30000" dirty="0">
                <a:solidFill>
                  <a:srgbClr val="0070C0"/>
                </a:solidFill>
                <a:latin typeface="Calibri"/>
                <a:cs typeface="Calibri"/>
              </a:rPr>
              <a:t>-1</a:t>
            </a:r>
          </a:p>
          <a:p>
            <a:pPr>
              <a:defRPr/>
            </a:pPr>
            <a:r>
              <a:rPr lang="en-US" dirty="0">
                <a:solidFill>
                  <a:srgbClr val="0070C0"/>
                </a:solidFill>
                <a:latin typeface="Calibri"/>
                <a:cs typeface="Calibri"/>
              </a:rPr>
              <a:t>Run 4: </a:t>
            </a:r>
            <a:r>
              <a:rPr lang="en-US" dirty="0" err="1">
                <a:solidFill>
                  <a:srgbClr val="0070C0"/>
                </a:solidFill>
                <a:latin typeface="Calibri"/>
                <a:cs typeface="Calibri"/>
              </a:rPr>
              <a:t>uppgradering</a:t>
            </a:r>
            <a:r>
              <a:rPr lang="en-US" dirty="0">
                <a:solidFill>
                  <a:srgbClr val="0070C0"/>
                </a:solidFill>
                <a:latin typeface="Calibri"/>
                <a:cs typeface="Calibri"/>
              </a:rPr>
              <a:t> till High-Luminosity LHC med </a:t>
            </a:r>
            <a:r>
              <a:rPr lang="en-US" dirty="0" err="1">
                <a:solidFill>
                  <a:srgbClr val="0070C0"/>
                </a:solidFill>
                <a:latin typeface="Calibri"/>
                <a:cs typeface="Calibri"/>
              </a:rPr>
              <a:t>målet</a:t>
            </a:r>
            <a:r>
              <a:rPr lang="en-US" dirty="0">
                <a:solidFill>
                  <a:srgbClr val="0070C0"/>
                </a:solidFill>
                <a:latin typeface="Calibri"/>
                <a:cs typeface="Calibri"/>
              </a:rPr>
              <a:t> </a:t>
            </a:r>
            <a:r>
              <a:rPr lang="en-US" dirty="0" err="1">
                <a:solidFill>
                  <a:srgbClr val="0070C0"/>
                </a:solidFill>
                <a:latin typeface="Calibri"/>
                <a:cs typeface="Calibri"/>
              </a:rPr>
              <a:t>är</a:t>
            </a:r>
            <a:r>
              <a:rPr lang="en-US" dirty="0">
                <a:solidFill>
                  <a:srgbClr val="0070C0"/>
                </a:solidFill>
                <a:latin typeface="Calibri"/>
                <a:cs typeface="Calibri"/>
              </a:rPr>
              <a:t> 250 fb</a:t>
            </a:r>
            <a:r>
              <a:rPr lang="en-US" baseline="30000" dirty="0">
                <a:solidFill>
                  <a:srgbClr val="0070C0"/>
                </a:solidFill>
                <a:latin typeface="Calibri"/>
                <a:cs typeface="Calibri"/>
              </a:rPr>
              <a:t>-1</a:t>
            </a:r>
            <a:r>
              <a:rPr lang="en-US" dirty="0">
                <a:solidFill>
                  <a:srgbClr val="0070C0"/>
                </a:solidFill>
                <a:latin typeface="Calibri"/>
                <a:cs typeface="Calibri"/>
              </a:rPr>
              <a:t> om </a:t>
            </a:r>
            <a:r>
              <a:rPr lang="en-US" dirty="0" err="1">
                <a:solidFill>
                  <a:srgbClr val="0070C0"/>
                </a:solidFill>
                <a:latin typeface="Calibri"/>
                <a:cs typeface="Calibri"/>
              </a:rPr>
              <a:t>året</a:t>
            </a:r>
            <a:r>
              <a:rPr lang="en-US" dirty="0">
                <a:solidFill>
                  <a:srgbClr val="0070C0"/>
                </a:solidFill>
                <a:latin typeface="Calibri"/>
                <a:cs typeface="Calibri"/>
              </a:rPr>
              <a:t>!</a:t>
            </a:r>
          </a:p>
          <a:p>
            <a:pPr>
              <a:defRPr/>
            </a:pPr>
            <a:endParaRPr lang="en-US" dirty="0">
              <a:solidFill>
                <a:srgbClr val="0070C0"/>
              </a:solidFill>
              <a:latin typeface="Calibri"/>
              <a:cs typeface="Calibri"/>
            </a:endParaRPr>
          </a:p>
        </p:txBody>
      </p:sp>
      <p:sp>
        <p:nvSpPr>
          <p:cNvPr id="9" name="TextBox 8"/>
          <p:cNvSpPr txBox="1"/>
          <p:nvPr/>
        </p:nvSpPr>
        <p:spPr bwMode="auto">
          <a:xfrm>
            <a:off x="35496" y="4427820"/>
            <a:ext cx="2890278" cy="369332"/>
          </a:xfrm>
          <a:prstGeom prst="rect">
            <a:avLst/>
          </a:prstGeom>
          <a:noFill/>
        </p:spPr>
        <p:txBody>
          <a:bodyPr wrap="none" rtlCol="0">
            <a:spAutoFit/>
          </a:bodyPr>
          <a:lstStyle/>
          <a:p>
            <a:pPr>
              <a:defRPr/>
            </a:pPr>
            <a:r>
              <a:rPr lang="en-US" b="1" dirty="0">
                <a:solidFill>
                  <a:schemeClr val="bg1"/>
                </a:solidFill>
              </a:rPr>
              <a:t>Champagne from ATLAS</a:t>
            </a:r>
          </a:p>
        </p:txBody>
      </p:sp>
      <p:cxnSp>
        <p:nvCxnSpPr>
          <p:cNvPr id="11" name="Straight Connector 10"/>
          <p:cNvCxnSpPr>
            <a:cxnSpLocks/>
          </p:cNvCxnSpPr>
          <p:nvPr/>
        </p:nvCxnSpPr>
        <p:spPr bwMode="auto">
          <a:xfrm>
            <a:off x="3707904" y="3459177"/>
            <a:ext cx="5040560" cy="0"/>
          </a:xfrm>
          <a:prstGeom prst="line">
            <a:avLst/>
          </a:prstGeom>
          <a:noFill/>
          <a:ln w="25400" cap="flat">
            <a:solidFill>
              <a:srgbClr val="00B050"/>
            </a:solidFill>
            <a:prstDash val="sysDash"/>
            <a:bevel/>
          </a:ln>
          <a:effectLst>
            <a:outerShdw blurRad="38100" dist="23000" dir="5400000" rotWithShape="0">
              <a:srgbClr val="000000">
                <a:alpha val="35000"/>
              </a:srgbClr>
            </a:outerShdw>
          </a:effectLst>
        </p:spPr>
        <p:style>
          <a:lnRef idx="0">
            <a:srgbClr val="000000"/>
          </a:lnRef>
          <a:fillRef idx="0">
            <a:srgbClr val="000000"/>
          </a:fillRef>
          <a:effectRef idx="0">
            <a:srgbClr val="000000"/>
          </a:effectRef>
          <a:fontRef idx="none"/>
        </p:style>
      </p:cxnSp>
      <p:sp>
        <p:nvSpPr>
          <p:cNvPr id="12" name="TextBox 11"/>
          <p:cNvSpPr txBox="1"/>
          <p:nvPr/>
        </p:nvSpPr>
        <p:spPr bwMode="auto">
          <a:xfrm>
            <a:off x="4554726" y="3162458"/>
            <a:ext cx="1363511" cy="338550"/>
          </a:xfrm>
          <a:prstGeom prst="rect">
            <a:avLst/>
          </a:prstGeom>
          <a:no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a:lnSpc>
                <a:spcPct val="100000"/>
              </a:lnSpc>
              <a:spcBef>
                <a:spcPts val="0"/>
              </a:spcBef>
              <a:spcAft>
                <a:spcPts val="0"/>
              </a:spcAft>
              <a:buClrTx/>
              <a:buSzTx/>
              <a:buFontTx/>
              <a:buNone/>
              <a:defRPr/>
            </a:pPr>
            <a:r>
              <a:rPr lang="en-US" sz="1600" b="0" i="1" u="none" strike="noStrike" cap="none" spc="0">
                <a:ln>
                  <a:noFill/>
                </a:ln>
                <a:solidFill>
                  <a:srgbClr val="00B050"/>
                </a:solidFill>
                <a:latin typeface="+mj-lt"/>
                <a:ea typeface="+mj-ea"/>
                <a:cs typeface="+mj-cs"/>
              </a:rPr>
              <a:t>Goal Run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93" name="Shape 593"/>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594" name="Shape 594"/>
          <p:cNvSpPr>
            <a:spLocks noGrp="1"/>
          </p:cNvSpPr>
          <p:nvPr>
            <p:ph type="title"/>
          </p:nvPr>
        </p:nvSpPr>
        <p:spPr bwMode="auto">
          <a:xfrm>
            <a:off x="457200" y="0"/>
            <a:ext cx="8229600" cy="1143000"/>
          </a:xfrm>
          <a:prstGeom prst="rect">
            <a:avLst/>
          </a:prstGeom>
        </p:spPr>
        <p:txBody>
          <a:bodyPr/>
          <a:lstStyle>
            <a:lvl1pPr>
              <a:defRPr sz="2400">
                <a:latin typeface="Verdana"/>
                <a:ea typeface="Verdana"/>
                <a:cs typeface="Verdana"/>
              </a:defRPr>
            </a:lvl1pPr>
          </a:lstStyle>
          <a:p>
            <a:pPr lvl="0">
              <a:defRPr sz="1800">
                <a:solidFill>
                  <a:srgbClr val="000000"/>
                </a:solidFill>
              </a:defRPr>
            </a:pPr>
            <a:r>
              <a:rPr sz="2400">
                <a:solidFill>
                  <a:srgbClr val="0070C0"/>
                </a:solidFill>
              </a:rPr>
              <a:t>Kollisioner igår</a:t>
            </a:r>
          </a:p>
        </p:txBody>
      </p:sp>
      <p:sp>
        <p:nvSpPr>
          <p:cNvPr id="595" name="Shape 595"/>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55</a:t>
            </a:fld>
            <a:endParaRPr sz="1200">
              <a:solidFill>
                <a:srgbClr val="888888"/>
              </a:solidFill>
            </a:endParaRPr>
          </a:p>
        </p:txBody>
      </p:sp>
      <p:pic>
        <p:nvPicPr>
          <p:cNvPr id="596" name="image33.jpeg" descr="http://www.universe-cluster.de/fileadmin/user_upload/Presse-Bildmaterial/bubble_chamber.jpg"/>
          <p:cNvPicPr/>
          <p:nvPr/>
        </p:nvPicPr>
        <p:blipFill>
          <a:blip r:embed="rId2"/>
          <a:stretch/>
        </p:blipFill>
        <p:spPr bwMode="auto">
          <a:xfrm>
            <a:off x="533400" y="1524000"/>
            <a:ext cx="5867399" cy="4674943"/>
          </a:xfrm>
          <a:prstGeom prst="rect">
            <a:avLst/>
          </a:prstGeom>
          <a:ln w="12700">
            <a:miter lim="400000"/>
          </a:ln>
        </p:spPr>
      </p:pic>
      <p:sp>
        <p:nvSpPr>
          <p:cNvPr id="597" name="Shape 597"/>
          <p:cNvSpPr/>
          <p:nvPr/>
        </p:nvSpPr>
        <p:spPr bwMode="auto">
          <a:xfrm>
            <a:off x="762000" y="990599"/>
            <a:ext cx="7010399" cy="307337"/>
          </a:xfrm>
          <a:prstGeom prst="rect">
            <a:avLst/>
          </a:prstGeom>
          <a:ln w="12700">
            <a:miter lim="400000"/>
          </a:ln>
        </p:spPr>
        <p:txBody>
          <a:bodyPr lIns="45718" tIns="45718" rIns="45718" bIns="45718">
            <a:spAutoFit/>
          </a:bodyPr>
          <a:lstStyle>
            <a:lvl1pPr algn="ctr">
              <a:defRPr sz="1400">
                <a:solidFill>
                  <a:srgbClr val="0070C0"/>
                </a:solidFill>
                <a:latin typeface="Verdana"/>
                <a:ea typeface="Verdana"/>
                <a:cs typeface="Verdana"/>
              </a:defRPr>
            </a:lvl1pPr>
          </a:lstStyle>
          <a:p>
            <a:pPr lvl="0">
              <a:defRPr sz="1800">
                <a:solidFill>
                  <a:srgbClr val="000000"/>
                </a:solidFill>
              </a:defRPr>
            </a:pPr>
            <a:r>
              <a:rPr sz="1400">
                <a:solidFill>
                  <a:srgbClr val="0070C0"/>
                </a:solidFill>
              </a:rPr>
              <a:t>Bubbelkammaren 30 cm i diameter, fylls med flytande väte</a:t>
            </a:r>
            <a:endParaRPr/>
          </a:p>
        </p:txBody>
      </p:sp>
      <p:pic>
        <p:nvPicPr>
          <p:cNvPr id="598" name="image34.jpeg" descr="http://upload.wikimedia.org/wikipedia/commons/thumb/7/76/Liquid_hydrogen_bubblechamber.jpg/225px-Liquid_hydrogen_bubblechamber.jpg"/>
          <p:cNvPicPr/>
          <p:nvPr/>
        </p:nvPicPr>
        <p:blipFill>
          <a:blip r:embed="rId3"/>
          <a:stretch/>
        </p:blipFill>
        <p:spPr bwMode="auto">
          <a:xfrm>
            <a:off x="6553200" y="1981200"/>
            <a:ext cx="2143125" cy="2857500"/>
          </a:xfrm>
          <a:prstGeom prst="rect">
            <a:avLst/>
          </a:prstGeom>
          <a:ln w="12700">
            <a:miter lim="400000"/>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00" name="Shape 600"/>
          <p:cNvSpPr/>
          <p:nvPr/>
        </p:nvSpPr>
        <p:spPr bwMode="auto">
          <a:xfrm>
            <a:off x="3124200" y="6556702"/>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01" name="Shape 601"/>
          <p:cNvSpPr>
            <a:spLocks noGrp="1"/>
          </p:cNvSpPr>
          <p:nvPr>
            <p:ph type="title"/>
          </p:nvPr>
        </p:nvSpPr>
        <p:spPr bwMode="auto">
          <a:xfrm>
            <a:off x="457200" y="0"/>
            <a:ext cx="8229600" cy="1143000"/>
          </a:xfrm>
          <a:prstGeom prst="rect">
            <a:avLst/>
          </a:prstGeom>
        </p:spPr>
        <p:txBody>
          <a:bodyPr/>
          <a:lstStyle>
            <a:lvl1pPr>
              <a:defRPr sz="2400">
                <a:latin typeface="Verdana"/>
                <a:ea typeface="Verdana"/>
                <a:cs typeface="Verdana"/>
              </a:defRPr>
            </a:lvl1pPr>
          </a:lstStyle>
          <a:p>
            <a:pPr lvl="0">
              <a:defRPr sz="1800">
                <a:solidFill>
                  <a:srgbClr val="000000"/>
                </a:solidFill>
              </a:defRPr>
            </a:pPr>
            <a:r>
              <a:rPr sz="2400">
                <a:solidFill>
                  <a:srgbClr val="0070C0"/>
                </a:solidFill>
              </a:rPr>
              <a:t>Kollisioner idag</a:t>
            </a:r>
            <a:endParaRPr/>
          </a:p>
        </p:txBody>
      </p:sp>
      <p:sp>
        <p:nvSpPr>
          <p:cNvPr id="602" name="Shape 602"/>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56</a:t>
            </a:fld>
            <a:endParaRPr sz="1200">
              <a:solidFill>
                <a:srgbClr val="888888"/>
              </a:solidFill>
            </a:endParaRPr>
          </a:p>
        </p:txBody>
      </p:sp>
      <p:sp>
        <p:nvSpPr>
          <p:cNvPr id="603" name="Shape 603"/>
          <p:cNvSpPr/>
          <p:nvPr/>
        </p:nvSpPr>
        <p:spPr bwMode="auto">
          <a:xfrm>
            <a:off x="2209800" y="990599"/>
            <a:ext cx="4572000" cy="358137"/>
          </a:xfrm>
          <a:prstGeom prst="rect">
            <a:avLst/>
          </a:prstGeom>
          <a:ln w="12700">
            <a:miter lim="400000"/>
          </a:ln>
        </p:spPr>
        <p:txBody>
          <a:bodyPr lIns="45718" tIns="45718" rIns="45718" bIns="45718">
            <a:spAutoFit/>
          </a:bodyPr>
          <a:lstStyle>
            <a:lvl1pPr algn="ctr">
              <a:defRPr>
                <a:solidFill>
                  <a:srgbClr val="0070C0"/>
                </a:solidFill>
                <a:latin typeface="Calibri"/>
                <a:ea typeface="Calibri"/>
                <a:cs typeface="Calibri"/>
              </a:defRPr>
            </a:lvl1pPr>
          </a:lstStyle>
          <a:p>
            <a:pPr lvl="0">
              <a:defRPr>
                <a:solidFill>
                  <a:srgbClr val="000000"/>
                </a:solidFill>
              </a:defRPr>
            </a:pPr>
            <a:r>
              <a:rPr>
                <a:solidFill>
                  <a:srgbClr val="0070C0"/>
                </a:solidFill>
              </a:rPr>
              <a:t>ALICE@LHC</a:t>
            </a:r>
            <a:endParaRPr/>
          </a:p>
        </p:txBody>
      </p:sp>
      <p:pic>
        <p:nvPicPr>
          <p:cNvPr id="604" name="image35.jpeg" descr="http://www.symmetrymagazine.org/breaking/wp-content/uploads/2010/11/alicelead3.jpg"/>
          <p:cNvPicPr/>
          <p:nvPr/>
        </p:nvPicPr>
        <p:blipFill>
          <a:blip r:embed="rId2"/>
          <a:stretch/>
        </p:blipFill>
        <p:spPr bwMode="auto">
          <a:xfrm>
            <a:off x="304800" y="1752599"/>
            <a:ext cx="3763144" cy="3116560"/>
          </a:xfrm>
          <a:prstGeom prst="rect">
            <a:avLst/>
          </a:prstGeom>
          <a:ln w="12700">
            <a:miter lim="400000"/>
          </a:ln>
        </p:spPr>
      </p:pic>
      <p:pic>
        <p:nvPicPr>
          <p:cNvPr id="605" name="image2.gif" descr="http://aliweb.cern.ch/secure/system/files/images/alice-images/ALICE-SetUp-2008.gif"/>
          <p:cNvPicPr/>
          <p:nvPr/>
        </p:nvPicPr>
        <p:blipFill>
          <a:blip r:embed="rId3"/>
          <a:stretch/>
        </p:blipFill>
        <p:spPr bwMode="auto">
          <a:xfrm>
            <a:off x="4876800" y="1772816"/>
            <a:ext cx="3933824" cy="2886076"/>
          </a:xfrm>
          <a:prstGeom prst="rect">
            <a:avLst/>
          </a:prstGeom>
          <a:ln w="12700">
            <a:miter lim="400000"/>
          </a:ln>
        </p:spPr>
      </p:pic>
      <p:sp>
        <p:nvSpPr>
          <p:cNvPr id="8" name="Shape 603"/>
          <p:cNvSpPr/>
          <p:nvPr/>
        </p:nvSpPr>
        <p:spPr bwMode="auto">
          <a:xfrm>
            <a:off x="107504" y="5013176"/>
            <a:ext cx="8352928" cy="923326"/>
          </a:xfrm>
          <a:prstGeom prst="rect">
            <a:avLst/>
          </a:prstGeom>
          <a:ln w="12700">
            <a:miter lim="400000"/>
          </a:ln>
        </p:spPr>
        <p:txBody>
          <a:bodyPr wrap="square" lIns="45718" tIns="45718" rIns="45718" bIns="45718">
            <a:spAutoFit/>
          </a:bodyPr>
          <a:lstStyle>
            <a:lvl1pPr algn="ctr">
              <a:defRPr>
                <a:solidFill>
                  <a:srgbClr val="0070C0"/>
                </a:solidFill>
                <a:latin typeface="Calibri"/>
                <a:ea typeface="Calibri"/>
                <a:cs typeface="Calibri"/>
              </a:defRPr>
            </a:lvl1pPr>
          </a:lstStyle>
          <a:p>
            <a:pPr lvl="0" algn="l">
              <a:defRPr>
                <a:solidFill>
                  <a:srgbClr val="000000"/>
                </a:solidFill>
              </a:defRPr>
            </a:pPr>
            <a:r>
              <a:rPr lang="en-US"/>
              <a:t>Integrerad luminositet 2017 är 45 fb-1 =&gt; ca 4.3E15 protonkollisioner! </a:t>
            </a:r>
            <a:endParaRPr/>
          </a:p>
          <a:p>
            <a:pPr lvl="0" algn="l">
              <a:defRPr>
                <a:solidFill>
                  <a:srgbClr val="000000"/>
                </a:solidFill>
              </a:defRPr>
            </a:pPr>
            <a:endParaRPr lang="en-US"/>
          </a:p>
          <a:p>
            <a:pPr lvl="0" algn="l">
              <a:defRPr>
                <a:solidFill>
                  <a:srgbClr val="000000"/>
                </a:solidFill>
              </a:defRPr>
            </a:pPr>
            <a:r>
              <a:rPr lang="en-US"/>
              <a:t>Det ska bli spännande att se vad som upptäcks härnäst!</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18" name="Shape 618"/>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19" name="Shape 619"/>
          <p:cNvSpPr>
            <a:spLocks noGrp="1"/>
          </p:cNvSpPr>
          <p:nvPr>
            <p:ph type="title"/>
          </p:nvPr>
        </p:nvSpPr>
        <p:spPr bwMode="auto">
          <a:xfrm>
            <a:off x="1219200" y="4437112"/>
            <a:ext cx="7467600" cy="1143002"/>
          </a:xfrm>
          <a:prstGeom prst="rect">
            <a:avLst/>
          </a:prstGeom>
        </p:spPr>
        <p:txBody>
          <a:bodyPr/>
          <a:lstStyle/>
          <a:p>
            <a:pPr lvl="0">
              <a:defRPr sz="1800">
                <a:solidFill>
                  <a:srgbClr val="000000"/>
                </a:solidFill>
              </a:defRPr>
            </a:pPr>
            <a:r>
              <a:rPr sz="4400">
                <a:solidFill>
                  <a:srgbClr val="0070C0"/>
                </a:solidFill>
              </a:rPr>
              <a:t>Frågor?</a:t>
            </a:r>
            <a:endParaRPr/>
          </a:p>
        </p:txBody>
      </p:sp>
      <p:sp>
        <p:nvSpPr>
          <p:cNvPr id="620" name="Shape 620"/>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57</a:t>
            </a:fld>
            <a:endParaRPr sz="1200">
              <a:solidFill>
                <a:srgbClr val="888888"/>
              </a:solidFill>
            </a:endParaRPr>
          </a:p>
        </p:txBody>
      </p:sp>
      <p:sp>
        <p:nvSpPr>
          <p:cNvPr id="9" name="Title 1"/>
          <p:cNvSpPr txBox="1"/>
          <p:nvPr/>
        </p:nvSpPr>
        <p:spPr bwMode="auto">
          <a:xfrm>
            <a:off x="2895600" y="1783704"/>
            <a:ext cx="5638800" cy="1374775"/>
          </a:xfrm>
          <a:prstGeom prst="rect">
            <a:avLst/>
          </a:prstGeom>
          <a:noFill/>
          <a:ln>
            <a:noFill/>
          </a:ln>
          <a:effectLst/>
        </p:spPr>
        <p:txBody>
          <a:bodyPr vert="horz" wrap="square" lIns="90000" tIns="46800" rIns="90000" bIns="46800" numCol="1" anchor="ctr" anchorCtr="0" compatLnSpc="1">
            <a:prstTxWarp prst="textNoShape">
              <a:avLst/>
            </a:prstTxWarp>
          </a:bodyPr>
          <a:lstStyle>
            <a:lvl1pPr algn="ctr" defTabSz="457200">
              <a:spcBef>
                <a:spcPts val="0"/>
              </a:spcBef>
              <a:spcAft>
                <a:spcPts val="0"/>
              </a:spcAft>
              <a:buClr>
                <a:srgbClr val="000000"/>
              </a:buClr>
              <a:buSzPct val="100000"/>
              <a:buFont typeface="Times New Roman"/>
              <a:defRPr sz="3200" b="1">
                <a:solidFill>
                  <a:schemeClr val="bg1"/>
                </a:solidFill>
                <a:latin typeface="Corbel"/>
                <a:ea typeface="Cambria Math"/>
                <a:cs typeface="Corbel"/>
              </a:defRPr>
            </a:lvl1pPr>
            <a:lvl2pPr algn="ctr" defTabSz="457200">
              <a:spcBef>
                <a:spcPts val="0"/>
              </a:spcBef>
              <a:spcAft>
                <a:spcPts val="0"/>
              </a:spcAft>
              <a:buClr>
                <a:srgbClr val="000000"/>
              </a:buClr>
              <a:buSzPct val="100000"/>
              <a:buFont typeface="Times New Roman"/>
              <a:defRPr sz="3200">
                <a:solidFill>
                  <a:srgbClr val="000000"/>
                </a:solidFill>
                <a:latin typeface="DejaVu Serif Condensed"/>
                <a:ea typeface="DejaVu Serif Condensed"/>
                <a:cs typeface="DejaVu Serif Condensed"/>
              </a:defRPr>
            </a:lvl2pPr>
            <a:lvl3pPr algn="ctr" defTabSz="457200">
              <a:spcBef>
                <a:spcPts val="0"/>
              </a:spcBef>
              <a:spcAft>
                <a:spcPts val="0"/>
              </a:spcAft>
              <a:buClr>
                <a:srgbClr val="000000"/>
              </a:buClr>
              <a:buSzPct val="100000"/>
              <a:buFont typeface="Times New Roman"/>
              <a:defRPr sz="3200">
                <a:solidFill>
                  <a:srgbClr val="000000"/>
                </a:solidFill>
                <a:latin typeface="DejaVu Serif Condensed"/>
                <a:ea typeface="DejaVu Serif Condensed"/>
                <a:cs typeface="DejaVu Serif Condensed"/>
              </a:defRPr>
            </a:lvl3pPr>
            <a:lvl4pPr algn="ctr" defTabSz="457200">
              <a:spcBef>
                <a:spcPts val="0"/>
              </a:spcBef>
              <a:spcAft>
                <a:spcPts val="0"/>
              </a:spcAft>
              <a:buClr>
                <a:srgbClr val="000000"/>
              </a:buClr>
              <a:buSzPct val="100000"/>
              <a:buFont typeface="Times New Roman"/>
              <a:defRPr sz="3200">
                <a:solidFill>
                  <a:srgbClr val="000000"/>
                </a:solidFill>
                <a:latin typeface="DejaVu Serif Condensed"/>
                <a:ea typeface="DejaVu Serif Condensed"/>
                <a:cs typeface="DejaVu Serif Condensed"/>
              </a:defRPr>
            </a:lvl4pPr>
            <a:lvl5pPr algn="ctr" defTabSz="457200">
              <a:spcBef>
                <a:spcPts val="0"/>
              </a:spcBef>
              <a:spcAft>
                <a:spcPts val="0"/>
              </a:spcAft>
              <a:buClr>
                <a:srgbClr val="000000"/>
              </a:buClr>
              <a:buSzPct val="100000"/>
              <a:buFont typeface="Times New Roman"/>
              <a:defRPr sz="3200">
                <a:solidFill>
                  <a:srgbClr val="000000"/>
                </a:solidFill>
                <a:latin typeface="DejaVu Serif Condensed"/>
                <a:ea typeface="DejaVu Serif Condensed"/>
                <a:cs typeface="DejaVu Serif Condensed"/>
              </a:defRPr>
            </a:lvl5pPr>
            <a:lvl6pPr marL="2514600" indent="-228600" algn="ctr" defTabSz="457200">
              <a:spcBef>
                <a:spcPts val="0"/>
              </a:spcBef>
              <a:spcAft>
                <a:spcPts val="0"/>
              </a:spcAft>
              <a:buClr>
                <a:srgbClr val="000000"/>
              </a:buClr>
              <a:buSzPct val="100000"/>
              <a:buFont typeface="Times New Roman"/>
              <a:defRPr sz="3200">
                <a:solidFill>
                  <a:srgbClr val="000000"/>
                </a:solidFill>
                <a:latin typeface="Arial"/>
                <a:ea typeface="MS PGothic"/>
              </a:defRPr>
            </a:lvl6pPr>
            <a:lvl7pPr marL="2971800" indent="-228600" algn="ctr" defTabSz="457200">
              <a:spcBef>
                <a:spcPts val="0"/>
              </a:spcBef>
              <a:spcAft>
                <a:spcPts val="0"/>
              </a:spcAft>
              <a:buClr>
                <a:srgbClr val="000000"/>
              </a:buClr>
              <a:buSzPct val="100000"/>
              <a:buFont typeface="Times New Roman"/>
              <a:defRPr sz="3200">
                <a:solidFill>
                  <a:srgbClr val="000000"/>
                </a:solidFill>
                <a:latin typeface="Arial"/>
                <a:ea typeface="MS PGothic"/>
              </a:defRPr>
            </a:lvl7pPr>
            <a:lvl8pPr marL="3429000" indent="-228600" algn="ctr" defTabSz="457200">
              <a:spcBef>
                <a:spcPts val="0"/>
              </a:spcBef>
              <a:spcAft>
                <a:spcPts val="0"/>
              </a:spcAft>
              <a:buClr>
                <a:srgbClr val="000000"/>
              </a:buClr>
              <a:buSzPct val="100000"/>
              <a:buFont typeface="Times New Roman"/>
              <a:defRPr sz="3200">
                <a:solidFill>
                  <a:srgbClr val="000000"/>
                </a:solidFill>
                <a:latin typeface="Arial"/>
                <a:ea typeface="MS PGothic"/>
              </a:defRPr>
            </a:lvl8pPr>
            <a:lvl9pPr marL="3886200" indent="-228600" algn="ctr" defTabSz="457200">
              <a:spcBef>
                <a:spcPts val="0"/>
              </a:spcBef>
              <a:spcAft>
                <a:spcPts val="0"/>
              </a:spcAft>
              <a:buClr>
                <a:srgbClr val="000000"/>
              </a:buClr>
              <a:buSzPct val="100000"/>
              <a:buFont typeface="Times New Roman"/>
              <a:defRPr sz="3200">
                <a:solidFill>
                  <a:srgbClr val="000000"/>
                </a:solidFill>
                <a:latin typeface="Arial"/>
                <a:ea typeface="MS PGothic"/>
              </a:defRPr>
            </a:lvl9pPr>
          </a:lstStyle>
          <a:p>
            <a:pPr>
              <a:defRPr/>
            </a:pPr>
            <a:r>
              <a:rPr lang="en-US" b="0">
                <a:solidFill>
                  <a:schemeClr val="tx1"/>
                </a:solidFill>
              </a:rPr>
              <a:t>for your attention!</a:t>
            </a:r>
          </a:p>
        </p:txBody>
      </p:sp>
      <p:pic>
        <p:nvPicPr>
          <p:cNvPr id="10" name="Picture 9"/>
          <p:cNvPicPr>
            <a:picLocks noChangeAspect="1"/>
          </p:cNvPicPr>
          <p:nvPr/>
        </p:nvPicPr>
        <p:blipFill>
          <a:blip r:embed="rId2"/>
          <a:srcRect l="64250" t="23850" r="19069" b="50458"/>
          <a:stretch/>
        </p:blipFill>
        <p:spPr bwMode="auto">
          <a:xfrm rot="5400000">
            <a:off x="1123140" y="1243144"/>
            <a:ext cx="2697195" cy="3114675"/>
          </a:xfrm>
          <a:prstGeom prst="rect">
            <a:avLst/>
          </a:prstGeom>
          <a:ln>
            <a:noFill/>
          </a:ln>
          <a:effectLst>
            <a:outerShdw blurRad="190500" dist="228600" dir="2700000" algn="ctr">
              <a:srgbClr val="000000">
                <a:alpha val="3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22" name="Shape 62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23" name="Shape 623"/>
          <p:cNvSpPr>
            <a:spLocks noGrp="1"/>
          </p:cNvSpPr>
          <p:nvPr>
            <p:ph type="title"/>
          </p:nvPr>
        </p:nvSpPr>
        <p:spPr bwMode="auto">
          <a:xfrm>
            <a:off x="1219200" y="274638"/>
            <a:ext cx="7467600" cy="1143002"/>
          </a:xfrm>
          <a:prstGeom prst="rect">
            <a:avLst/>
          </a:prstGeom>
        </p:spPr>
        <p:txBody>
          <a:bodyPr/>
          <a:lstStyle/>
          <a:p>
            <a:pPr lvl="0">
              <a:defRPr sz="1800">
                <a:solidFill>
                  <a:srgbClr val="000000"/>
                </a:solidFill>
              </a:defRPr>
            </a:pPr>
            <a:r>
              <a:rPr sz="4400">
                <a:solidFill>
                  <a:srgbClr val="0070C0"/>
                </a:solidFill>
              </a:rPr>
              <a:t>Referenser</a:t>
            </a:r>
            <a:endParaRPr/>
          </a:p>
        </p:txBody>
      </p:sp>
      <p:sp>
        <p:nvSpPr>
          <p:cNvPr id="624" name="Shape 624"/>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58</a:t>
            </a:fld>
            <a:endParaRPr sz="1200">
              <a:solidFill>
                <a:srgbClr val="888888"/>
              </a:solidFill>
            </a:endParaRPr>
          </a:p>
        </p:txBody>
      </p:sp>
      <p:sp>
        <p:nvSpPr>
          <p:cNvPr id="625" name="Shape 625"/>
          <p:cNvSpPr/>
          <p:nvPr/>
        </p:nvSpPr>
        <p:spPr bwMode="auto">
          <a:xfrm>
            <a:off x="457200" y="1600198"/>
            <a:ext cx="8077559" cy="4480915"/>
          </a:xfrm>
          <a:prstGeom prst="rect">
            <a:avLst/>
          </a:prstGeom>
          <a:ln w="12700">
            <a:miter lim="400000"/>
          </a:ln>
        </p:spPr>
        <p:txBody>
          <a:bodyPr lIns="45718" tIns="45718" rIns="45718" bIns="45718">
            <a:spAutoFit/>
          </a:bodyPr>
          <a:lstStyle/>
          <a:p>
            <a:pPr lvl="0" algn="l">
              <a:defRPr/>
            </a:pPr>
            <a:r>
              <a:rPr sz="900">
                <a:latin typeface="Verdana"/>
                <a:ea typeface="Verdana"/>
                <a:cs typeface="Verdana"/>
              </a:rPr>
              <a:t>What do we need to understand and optimize the LHC</a:t>
            </a:r>
            <a:endParaRPr sz="900">
              <a:latin typeface="Calibri"/>
              <a:ea typeface="Calibri"/>
              <a:cs typeface="Calibri"/>
            </a:endParaRPr>
          </a:p>
          <a:p>
            <a:pPr lvl="0" algn="l">
              <a:defRPr/>
            </a:pPr>
            <a:r>
              <a:rPr sz="900">
                <a:latin typeface="Verdana"/>
                <a:ea typeface="Verdana"/>
                <a:cs typeface="Verdana"/>
              </a:rPr>
              <a:t>O.S. Br¨uning, CERN, Geneva, Switzerland</a:t>
            </a:r>
            <a:endParaRPr sz="900">
              <a:latin typeface="Calibri"/>
              <a:ea typeface="Calibri"/>
              <a:cs typeface="Calibri"/>
            </a:endParaRPr>
          </a:p>
          <a:p>
            <a:pPr lvl="0" algn="l">
              <a:defRPr/>
            </a:pPr>
            <a:r>
              <a:rPr sz="900">
                <a:latin typeface="Verdana"/>
                <a:ea typeface="Verdana"/>
                <a:cs typeface="Verdana"/>
              </a:rPr>
              <a:t>M.S. Livingston and E.M.McMillan, ’History of the Cyclotron’, Physics</a:t>
            </a:r>
            <a:endParaRPr sz="900">
              <a:latin typeface="Calibri"/>
              <a:ea typeface="Calibri"/>
              <a:cs typeface="Calibri"/>
            </a:endParaRPr>
          </a:p>
          <a:p>
            <a:pPr lvl="0" algn="l">
              <a:defRPr/>
            </a:pPr>
            <a:r>
              <a:rPr sz="900">
                <a:latin typeface="Verdana"/>
                <a:ea typeface="Verdana"/>
                <a:cs typeface="Verdana"/>
              </a:rPr>
              <a:t>Today, 1959</a:t>
            </a:r>
            <a:endParaRPr sz="900">
              <a:latin typeface="Calibri"/>
              <a:ea typeface="Calibri"/>
              <a:cs typeface="Calibri"/>
            </a:endParaRPr>
          </a:p>
          <a:p>
            <a:pPr lvl="0" algn="l">
              <a:defRPr/>
            </a:pPr>
            <a:r>
              <a:rPr sz="900">
                <a:latin typeface="Verdana"/>
                <a:ea typeface="Verdana"/>
                <a:cs typeface="Verdana"/>
              </a:rPr>
              <a:t>• S. Weinberg, ’The Discovery of Subatomic Particles’, Scientific American</a:t>
            </a:r>
            <a:endParaRPr sz="900">
              <a:latin typeface="Calibri"/>
              <a:ea typeface="Calibri"/>
              <a:cs typeface="Calibri"/>
            </a:endParaRPr>
          </a:p>
          <a:p>
            <a:pPr lvl="0" algn="l">
              <a:defRPr/>
            </a:pPr>
            <a:r>
              <a:rPr sz="900">
                <a:latin typeface="Verdana"/>
                <a:ea typeface="Verdana"/>
                <a:cs typeface="Verdana"/>
              </a:rPr>
              <a:t>Library, 1983. (ISBN 0-7167-1488-4 or 0-7167-1489-2 [pbk]) (539.12</a:t>
            </a:r>
            <a:endParaRPr sz="900">
              <a:latin typeface="Calibri"/>
              <a:ea typeface="Calibri"/>
              <a:cs typeface="Calibri"/>
            </a:endParaRPr>
          </a:p>
          <a:p>
            <a:pPr lvl="0" algn="l">
              <a:defRPr/>
            </a:pPr>
            <a:r>
              <a:rPr sz="900">
                <a:latin typeface="Verdana"/>
                <a:ea typeface="Verdana"/>
                <a:cs typeface="Verdana"/>
              </a:rPr>
              <a:t>WEI)</a:t>
            </a:r>
            <a:endParaRPr sz="900">
              <a:latin typeface="Calibri"/>
              <a:ea typeface="Calibri"/>
              <a:cs typeface="Calibri"/>
            </a:endParaRPr>
          </a:p>
          <a:p>
            <a:pPr lvl="0" algn="l">
              <a:defRPr/>
            </a:pPr>
            <a:r>
              <a:rPr sz="900">
                <a:latin typeface="Verdana"/>
                <a:ea typeface="Verdana"/>
                <a:cs typeface="Verdana"/>
              </a:rPr>
              <a:t>• C. Pellegrini, ’The Development of Colliders’, AIP Press, 1995. (ISBN</a:t>
            </a:r>
            <a:endParaRPr sz="900">
              <a:latin typeface="Calibri"/>
              <a:ea typeface="Calibri"/>
              <a:cs typeface="Calibri"/>
            </a:endParaRPr>
          </a:p>
          <a:p>
            <a:pPr lvl="0" algn="l">
              <a:defRPr/>
            </a:pPr>
            <a:r>
              <a:rPr sz="900">
                <a:latin typeface="Verdana"/>
                <a:ea typeface="Verdana"/>
                <a:cs typeface="Verdana"/>
              </a:rPr>
              <a:t>1-56396-349-3) (93:621.384 PEL)</a:t>
            </a:r>
            <a:endParaRPr sz="900">
              <a:latin typeface="Calibri"/>
              <a:ea typeface="Calibri"/>
              <a:cs typeface="Calibri"/>
            </a:endParaRPr>
          </a:p>
          <a:p>
            <a:pPr lvl="0" algn="l">
              <a:defRPr/>
            </a:pPr>
            <a:r>
              <a:rPr sz="900">
                <a:latin typeface="Verdana"/>
                <a:ea typeface="Verdana"/>
                <a:cs typeface="Verdana"/>
              </a:rPr>
              <a:t>• P. Waloschek, ’The Infancy of Particle Accelerators’, DESY 94-039,</a:t>
            </a:r>
            <a:endParaRPr sz="900">
              <a:latin typeface="Calibri"/>
              <a:ea typeface="Calibri"/>
              <a:cs typeface="Calibri"/>
            </a:endParaRPr>
          </a:p>
          <a:p>
            <a:pPr lvl="0" algn="l">
              <a:defRPr/>
            </a:pPr>
            <a:r>
              <a:rPr sz="900">
                <a:latin typeface="Verdana"/>
                <a:ea typeface="Verdana"/>
                <a:cs typeface="Verdana"/>
              </a:rPr>
              <a:t>1994.</a:t>
            </a:r>
            <a:endParaRPr sz="900">
              <a:latin typeface="Calibri"/>
              <a:ea typeface="Calibri"/>
              <a:cs typeface="Calibri"/>
            </a:endParaRPr>
          </a:p>
          <a:p>
            <a:pPr lvl="0" algn="l">
              <a:defRPr/>
            </a:pPr>
            <a:r>
              <a:rPr sz="900">
                <a:latin typeface="Verdana"/>
                <a:ea typeface="Verdana"/>
                <a:cs typeface="Verdana"/>
              </a:rPr>
              <a:t>• R. Carrigan and W.P. Trower, ’Particles and Forces - At the Heart of</a:t>
            </a:r>
            <a:endParaRPr sz="900">
              <a:latin typeface="Calibri"/>
              <a:ea typeface="Calibri"/>
              <a:cs typeface="Calibri"/>
            </a:endParaRPr>
          </a:p>
          <a:p>
            <a:pPr lvl="0" algn="l">
              <a:defRPr/>
            </a:pPr>
            <a:r>
              <a:rPr sz="900">
                <a:latin typeface="Verdana"/>
                <a:ea typeface="Verdana"/>
                <a:cs typeface="Verdana"/>
              </a:rPr>
              <a:t>the Matter’, Readings from Scientific American, W.H. Freeman and</a:t>
            </a:r>
            <a:endParaRPr sz="900">
              <a:latin typeface="Calibri"/>
              <a:ea typeface="Calibri"/>
              <a:cs typeface="Calibri"/>
            </a:endParaRPr>
          </a:p>
          <a:p>
            <a:pPr lvl="0" algn="l">
              <a:defRPr/>
            </a:pPr>
            <a:r>
              <a:rPr sz="900">
                <a:latin typeface="Verdana"/>
                <a:ea typeface="Verdana"/>
                <a:cs typeface="Verdana"/>
              </a:rPr>
              <a:t>Company, 1990.</a:t>
            </a:r>
            <a:endParaRPr sz="900">
              <a:latin typeface="Calibri"/>
              <a:ea typeface="Calibri"/>
              <a:cs typeface="Calibri"/>
            </a:endParaRPr>
          </a:p>
          <a:p>
            <a:pPr lvl="0" algn="l">
              <a:defRPr/>
            </a:pPr>
            <a:r>
              <a:rPr sz="900">
                <a:latin typeface="Verdana"/>
                <a:ea typeface="Verdana"/>
                <a:cs typeface="Verdana"/>
              </a:rPr>
              <a:t>• Leon Lederman, ’The God Particle’, Delta books 1994</a:t>
            </a:r>
            <a:endParaRPr sz="900">
              <a:latin typeface="Calibri"/>
              <a:ea typeface="Calibri"/>
              <a:cs typeface="Calibri"/>
            </a:endParaRPr>
          </a:p>
          <a:p>
            <a:pPr lvl="0" algn="l">
              <a:defRPr/>
            </a:pPr>
            <a:r>
              <a:rPr sz="900">
                <a:latin typeface="Verdana"/>
                <a:ea typeface="Verdana"/>
                <a:cs typeface="Verdana"/>
              </a:rPr>
              <a:t>• Lillian Hoddeson (editor), ’The rise of the standard model: particle</a:t>
            </a:r>
            <a:endParaRPr sz="900">
              <a:latin typeface="Calibri"/>
              <a:ea typeface="Calibri"/>
              <a:cs typeface="Calibri"/>
            </a:endParaRPr>
          </a:p>
          <a:p>
            <a:pPr lvl="0" algn="l">
              <a:defRPr/>
            </a:pPr>
            <a:r>
              <a:rPr sz="900">
                <a:latin typeface="Verdana"/>
                <a:ea typeface="Verdana"/>
                <a:cs typeface="Verdana"/>
              </a:rPr>
              <a:t>physics in the 1960s and 1970s’, Cambridge University Press, 1997</a:t>
            </a:r>
            <a:endParaRPr sz="900">
              <a:latin typeface="Calibri"/>
              <a:ea typeface="Calibri"/>
              <a:cs typeface="Calibri"/>
            </a:endParaRPr>
          </a:p>
          <a:p>
            <a:pPr lvl="0" algn="l">
              <a:defRPr/>
            </a:pPr>
            <a:r>
              <a:rPr sz="900">
                <a:latin typeface="Verdana"/>
                <a:ea typeface="Verdana"/>
                <a:cs typeface="Verdana"/>
              </a:rPr>
              <a:t>• S.Weinberg, ’Reflections on Big Science’, MIT Press, 1967 (5(04) WEI)</a:t>
            </a:r>
            <a:endParaRPr sz="900">
              <a:latin typeface="Calibri"/>
              <a:ea typeface="Calibri"/>
              <a:cs typeface="Calibri"/>
            </a:endParaRPr>
          </a:p>
          <a:p>
            <a:pPr lvl="0" algn="l">
              <a:defRPr/>
            </a:pPr>
            <a:r>
              <a:rPr sz="900">
                <a:latin typeface="Verdana"/>
                <a:ea typeface="Verdana"/>
                <a:cs typeface="Verdana"/>
              </a:rPr>
              <a:t>Introduction to Particle Accelerator Physics:</a:t>
            </a:r>
            <a:endParaRPr sz="900">
              <a:latin typeface="Calibri"/>
              <a:ea typeface="Calibri"/>
              <a:cs typeface="Calibri"/>
            </a:endParaRPr>
          </a:p>
          <a:p>
            <a:pPr lvl="0" algn="l">
              <a:defRPr/>
            </a:pPr>
            <a:r>
              <a:rPr sz="900">
                <a:latin typeface="Verdana"/>
                <a:ea typeface="Verdana"/>
                <a:cs typeface="Verdana"/>
              </a:rPr>
              <a:t>• J.J. Livingood, ’Principles of Cyclic Particle Accelerators’, D. Van Nostrand</a:t>
            </a:r>
            <a:endParaRPr sz="900">
              <a:latin typeface="Calibri"/>
              <a:ea typeface="Calibri"/>
              <a:cs typeface="Calibri"/>
            </a:endParaRPr>
          </a:p>
          <a:p>
            <a:pPr lvl="0" algn="l">
              <a:defRPr/>
            </a:pPr>
            <a:r>
              <a:rPr sz="900">
                <a:latin typeface="Verdana"/>
                <a:ea typeface="Verdana"/>
                <a:cs typeface="Verdana"/>
              </a:rPr>
              <a:t>Company, 1961</a:t>
            </a:r>
            <a:endParaRPr sz="900">
              <a:latin typeface="Calibri"/>
              <a:ea typeface="Calibri"/>
              <a:cs typeface="Calibri"/>
            </a:endParaRPr>
          </a:p>
          <a:p>
            <a:pPr lvl="0" algn="l">
              <a:defRPr/>
            </a:pPr>
            <a:r>
              <a:rPr sz="900">
                <a:latin typeface="Verdana"/>
                <a:ea typeface="Verdana"/>
                <a:cs typeface="Verdana"/>
              </a:rPr>
              <a:t>• M.S. Livingston and J.P. Blewett, ’Partticle Accelerators’, McGraw-</a:t>
            </a:r>
            <a:endParaRPr sz="900">
              <a:latin typeface="Calibri"/>
              <a:ea typeface="Calibri"/>
              <a:cs typeface="Calibri"/>
            </a:endParaRPr>
          </a:p>
          <a:p>
            <a:pPr lvl="0" algn="l">
              <a:defRPr/>
            </a:pPr>
            <a:r>
              <a:rPr sz="900">
                <a:latin typeface="Verdana"/>
                <a:ea typeface="Verdana"/>
                <a:cs typeface="Verdana"/>
              </a:rPr>
              <a:t>Hill, 1962</a:t>
            </a:r>
            <a:endParaRPr sz="900">
              <a:latin typeface="Calibri"/>
              <a:ea typeface="Calibri"/>
              <a:cs typeface="Calibri"/>
            </a:endParaRPr>
          </a:p>
          <a:p>
            <a:pPr lvl="0" algn="l">
              <a:defRPr/>
            </a:pPr>
            <a:r>
              <a:rPr sz="900">
                <a:latin typeface="Verdana"/>
                <a:ea typeface="Verdana"/>
                <a:cs typeface="Verdana"/>
              </a:rPr>
              <a:t>• Mario Conte and William McKay, ’An Introduction to the Physics of</a:t>
            </a:r>
            <a:endParaRPr sz="900">
              <a:latin typeface="Calibri"/>
              <a:ea typeface="Calibri"/>
              <a:cs typeface="Calibri"/>
            </a:endParaRPr>
          </a:p>
          <a:p>
            <a:pPr lvl="0" algn="l">
              <a:defRPr/>
            </a:pPr>
            <a:r>
              <a:rPr sz="900">
                <a:latin typeface="Verdana"/>
                <a:ea typeface="Verdana"/>
                <a:cs typeface="Verdana"/>
              </a:rPr>
              <a:t>Particle Accelerators’, Word Scientific, 1991</a:t>
            </a:r>
            <a:endParaRPr sz="900">
              <a:latin typeface="Calibri"/>
              <a:ea typeface="Calibri"/>
              <a:cs typeface="Calibri"/>
            </a:endParaRPr>
          </a:p>
          <a:p>
            <a:pPr lvl="0" algn="l">
              <a:defRPr/>
            </a:pPr>
            <a:r>
              <a:rPr sz="900">
                <a:latin typeface="Verdana"/>
                <a:ea typeface="Verdana"/>
                <a:cs typeface="Verdana"/>
              </a:rPr>
              <a:t>• H.Wiedemann, ’Particle Accelerator Physics’, Springer Verlag, 1993.</a:t>
            </a:r>
            <a:endParaRPr sz="900">
              <a:latin typeface="Calibri"/>
              <a:ea typeface="Calibri"/>
              <a:cs typeface="Calibri"/>
            </a:endParaRPr>
          </a:p>
          <a:p>
            <a:pPr lvl="0" algn="l">
              <a:defRPr/>
            </a:pPr>
            <a:r>
              <a:rPr sz="900">
                <a:latin typeface="Verdana"/>
                <a:ea typeface="Verdana"/>
                <a:cs typeface="Verdana"/>
              </a:rPr>
              <a:t>• CERN Accelerator School, General Accelerator Physics Course, CERN</a:t>
            </a:r>
            <a:endParaRPr sz="900">
              <a:latin typeface="Calibri"/>
              <a:ea typeface="Calibri"/>
              <a:cs typeface="Calibri"/>
            </a:endParaRPr>
          </a:p>
          <a:p>
            <a:pPr lvl="0" algn="l">
              <a:defRPr/>
            </a:pPr>
            <a:r>
              <a:rPr sz="900">
                <a:latin typeface="Verdana"/>
                <a:ea typeface="Verdana"/>
                <a:cs typeface="Verdana"/>
              </a:rPr>
              <a:t>Report 85-19, 1985.</a:t>
            </a:r>
            <a:endParaRPr sz="900">
              <a:latin typeface="Calibri"/>
              <a:ea typeface="Calibri"/>
              <a:cs typeface="Calibri"/>
            </a:endParaRPr>
          </a:p>
          <a:p>
            <a:pPr lvl="0" algn="l">
              <a:defRPr/>
            </a:pPr>
            <a:r>
              <a:rPr sz="900">
                <a:latin typeface="Verdana"/>
                <a:ea typeface="Verdana"/>
                <a:cs typeface="Verdana"/>
              </a:rPr>
              <a:t>• CERN Accelerator School, Second General Accelerator Physics Course,</a:t>
            </a:r>
            <a:endParaRPr sz="900">
              <a:latin typeface="Calibri"/>
              <a:ea typeface="Calibri"/>
              <a:cs typeface="Calibri"/>
            </a:endParaRPr>
          </a:p>
          <a:p>
            <a:pPr lvl="0" algn="l">
              <a:defRPr/>
            </a:pPr>
            <a:r>
              <a:rPr sz="900">
                <a:latin typeface="Verdana"/>
                <a:ea typeface="Verdana"/>
                <a:cs typeface="Verdana"/>
              </a:rPr>
              <a:t>CERN Report 87-10, 1987.</a:t>
            </a:r>
            <a:endParaRPr sz="900">
              <a:latin typeface="Calibri"/>
              <a:ea typeface="Calibri"/>
              <a:cs typeface="Calibri"/>
            </a:endParaRPr>
          </a:p>
          <a:p>
            <a:pPr lvl="0" algn="l">
              <a:defRPr/>
            </a:pPr>
            <a:r>
              <a:rPr sz="900">
                <a:latin typeface="Verdana"/>
                <a:ea typeface="Verdana"/>
                <a:cs typeface="Verdana"/>
              </a:rPr>
              <a:t>• CERN Accelerator School, Fourth General Accelerator Physics Course,</a:t>
            </a:r>
            <a:endParaRPr sz="900">
              <a:latin typeface="Calibri"/>
              <a:ea typeface="Calibri"/>
              <a:cs typeface="Calibri"/>
            </a:endParaRPr>
          </a:p>
          <a:p>
            <a:pPr lvl="0" algn="l">
              <a:defRPr/>
            </a:pPr>
            <a:r>
              <a:rPr sz="900">
                <a:latin typeface="Verdana"/>
                <a:ea typeface="Verdana"/>
                <a:cs typeface="Verdana"/>
              </a:rPr>
              <a:t>CERN Report 91-04, 1991.</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Backup</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0" name="Shape 60"/>
          <p:cNvSpPr/>
          <p:nvPr/>
        </p:nvSpPr>
        <p:spPr bwMode="auto">
          <a:xfrm>
            <a:off x="857250" y="6473566"/>
            <a:ext cx="7010399"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2" name="Shape 62"/>
          <p:cNvSpPr>
            <a:spLocks noGrp="1"/>
          </p:cNvSpPr>
          <p:nvPr>
            <p:ph type="title"/>
          </p:nvPr>
        </p:nvSpPr>
        <p:spPr bwMode="auto">
          <a:xfrm>
            <a:off x="935037" y="-71441"/>
            <a:ext cx="7772401" cy="698506"/>
          </a:xfrm>
          <a:prstGeom prst="rect">
            <a:avLst/>
          </a:prstGeom>
        </p:spPr>
        <p:txBody>
          <a:bodyPr>
            <a:no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4000">
                <a:solidFill>
                  <a:srgbClr val="0070C0"/>
                </a:solidFill>
                <a:latin typeface="Calibri"/>
                <a:cs typeface="Calibri"/>
              </a:rPr>
              <a:t>Enheter: ElektronVolt</a:t>
            </a:r>
          </a:p>
        </p:txBody>
      </p:sp>
      <p:pic>
        <p:nvPicPr>
          <p:cNvPr id="63" name="image3.png"/>
          <p:cNvPicPr/>
          <p:nvPr/>
        </p:nvPicPr>
        <p:blipFill>
          <a:blip r:embed="rId2"/>
          <a:srcRect t="2045" b="13495"/>
          <a:stretch/>
        </p:blipFill>
        <p:spPr bwMode="auto">
          <a:xfrm>
            <a:off x="2209800" y="533399"/>
            <a:ext cx="4238625" cy="1966916"/>
          </a:xfrm>
          <a:prstGeom prst="rect">
            <a:avLst/>
          </a:prstGeom>
          <a:ln w="12700">
            <a:miter lim="400000"/>
          </a:ln>
        </p:spPr>
      </p:pic>
      <p:sp>
        <p:nvSpPr>
          <p:cNvPr id="64" name="Shape 64"/>
          <p:cNvSpPr/>
          <p:nvPr/>
        </p:nvSpPr>
        <p:spPr bwMode="auto">
          <a:xfrm>
            <a:off x="1203325" y="2809212"/>
            <a:ext cx="5918200" cy="3190617"/>
          </a:xfrm>
          <a:prstGeom prst="rect">
            <a:avLst/>
          </a:prstGeom>
          <a:ln w="12700">
            <a:miter lim="400000"/>
          </a:ln>
        </p:spPr>
        <p:txBody>
          <a:bodyPr lIns="0" tIns="0" rIns="0" bIns="0" anchor="ctr">
            <a:spAutoFit/>
          </a:bodyPr>
          <a:lstStyle/>
          <a:p>
            <a:pPr lvl="0">
              <a:defRPr/>
            </a:pPr>
            <a:r>
              <a:rPr sz="1400" b="1" i="1">
                <a:solidFill>
                  <a:srgbClr val="0070C0"/>
                </a:solidFill>
                <a:latin typeface="Calibri"/>
                <a:ea typeface="Calibri"/>
                <a:cs typeface="Calibri"/>
              </a:rPr>
              <a:t>Elektronvolt, energienhet med beteckningen eV, används som enhet för små energier (Joule) </a:t>
            </a:r>
            <a:endParaRPr/>
          </a:p>
          <a:p>
            <a:pPr lvl="0">
              <a:defRPr/>
            </a:pPr>
            <a:endParaRPr sz="1400" b="1" i="1">
              <a:solidFill>
                <a:srgbClr val="0070C0"/>
              </a:solidFill>
              <a:latin typeface="Calibri"/>
              <a:ea typeface="Calibri"/>
              <a:cs typeface="Calibri"/>
            </a:endParaRPr>
          </a:p>
          <a:p>
            <a:pPr lvl="0">
              <a:defRPr/>
            </a:pPr>
            <a:r>
              <a:rPr sz="1400" b="1" i="1">
                <a:solidFill>
                  <a:srgbClr val="0070C0"/>
                </a:solidFill>
                <a:latin typeface="Calibri"/>
                <a:ea typeface="Calibri"/>
                <a:cs typeface="Calibri"/>
              </a:rPr>
              <a:t>1 eV definieras som den energi som åtgår för att flytta en elektron, vars laddning är e (ca. 1.602·10</a:t>
            </a:r>
            <a:r>
              <a:rPr sz="1400" b="1" i="1" baseline="30000">
                <a:solidFill>
                  <a:srgbClr val="0070C0"/>
                </a:solidFill>
                <a:latin typeface="Calibri"/>
                <a:ea typeface="Calibri"/>
                <a:cs typeface="Calibri"/>
              </a:rPr>
              <a:t>-19 </a:t>
            </a:r>
            <a:r>
              <a:rPr sz="1400" b="1" i="1">
                <a:solidFill>
                  <a:srgbClr val="0070C0"/>
                </a:solidFill>
                <a:latin typeface="Calibri"/>
                <a:ea typeface="Calibri"/>
                <a:cs typeface="Calibri"/>
              </a:rPr>
              <a:t> C) i ett elektriskt fält med styrkan 1 V/m sträckan 1 meter:</a:t>
            </a:r>
            <a:endParaRPr/>
          </a:p>
          <a:p>
            <a:pPr lvl="1" indent="457200">
              <a:defRPr/>
            </a:pPr>
            <a:r>
              <a:rPr sz="1600" b="1" i="1">
                <a:solidFill>
                  <a:srgbClr val="0070C0"/>
                </a:solidFill>
                <a:latin typeface="Calibri"/>
                <a:ea typeface="Calibri"/>
                <a:cs typeface="Calibri"/>
              </a:rPr>
              <a:t>1 eV = 1.602·10</a:t>
            </a:r>
            <a:r>
              <a:rPr sz="1600" b="1" i="1" baseline="30000">
                <a:solidFill>
                  <a:srgbClr val="0070C0"/>
                </a:solidFill>
                <a:latin typeface="Calibri"/>
                <a:ea typeface="Calibri"/>
                <a:cs typeface="Calibri"/>
              </a:rPr>
              <a:t>-19</a:t>
            </a:r>
            <a:r>
              <a:rPr sz="1600">
                <a:solidFill>
                  <a:srgbClr val="0070C0"/>
                </a:solidFill>
                <a:latin typeface="Calibri"/>
                <a:ea typeface="Calibri"/>
                <a:cs typeface="Calibri"/>
              </a:rPr>
              <a:t> </a:t>
            </a:r>
            <a:r>
              <a:rPr sz="1600" b="1" i="1">
                <a:solidFill>
                  <a:srgbClr val="0070C0"/>
                </a:solidFill>
                <a:latin typeface="Calibri"/>
                <a:ea typeface="Calibri"/>
                <a:cs typeface="Calibri"/>
              </a:rPr>
              <a:t>Joule.</a:t>
            </a:r>
            <a:r>
              <a:rPr sz="1400" b="1" i="1">
                <a:solidFill>
                  <a:srgbClr val="0070C0"/>
                </a:solidFill>
                <a:latin typeface="Calibri"/>
                <a:ea typeface="Calibri"/>
                <a:cs typeface="Calibri"/>
              </a:rPr>
              <a:t> </a:t>
            </a:r>
            <a:endParaRPr/>
          </a:p>
          <a:p>
            <a:pPr lvl="0">
              <a:defRPr/>
            </a:pPr>
            <a:br>
              <a:rPr sz="1400" b="1" i="1">
                <a:solidFill>
                  <a:srgbClr val="0070C0"/>
                </a:solidFill>
                <a:latin typeface="Calibri"/>
                <a:ea typeface="Calibri"/>
                <a:cs typeface="Calibri"/>
              </a:rPr>
            </a:br>
            <a:r>
              <a:rPr sz="1400" b="1" i="1">
                <a:solidFill>
                  <a:srgbClr val="0070C0"/>
                </a:solidFill>
                <a:latin typeface="Calibri"/>
                <a:ea typeface="Calibri"/>
                <a:cs typeface="Calibri"/>
              </a:rPr>
              <a:t>Inom partikelfysik används elektronvolt även som enhet för massa, eftersom massa och energi är nära sammanbundet genom sambandet:</a:t>
            </a:r>
            <a:endParaRPr/>
          </a:p>
          <a:p>
            <a:pPr lvl="0">
              <a:defRPr/>
            </a:pPr>
            <a:endParaRPr sz="1400" b="1" i="1">
              <a:solidFill>
                <a:srgbClr val="0070C0"/>
              </a:solidFill>
              <a:latin typeface="Calibri"/>
              <a:ea typeface="Calibri"/>
              <a:cs typeface="Calibri"/>
            </a:endParaRPr>
          </a:p>
          <a:p>
            <a:pPr lvl="0">
              <a:defRPr/>
            </a:pPr>
            <a:r>
              <a:rPr sz="1400" b="1" i="1">
                <a:solidFill>
                  <a:srgbClr val="0070C0"/>
                </a:solidFill>
                <a:latin typeface="Calibri"/>
                <a:ea typeface="Calibri"/>
                <a:cs typeface="Calibri"/>
              </a:rPr>
              <a:t>E = m</a:t>
            </a:r>
            <a:r>
              <a:rPr lang="el-GR" sz="1400" b="1" i="1">
                <a:solidFill>
                  <a:srgbClr val="0070C0"/>
                </a:solidFill>
                <a:latin typeface="Calibri"/>
                <a:ea typeface="Calibri"/>
                <a:cs typeface="Calibri"/>
              </a:rPr>
              <a:t>γ</a:t>
            </a:r>
            <a:r>
              <a:rPr sz="1400" b="1" i="1">
                <a:solidFill>
                  <a:srgbClr val="0070C0"/>
                </a:solidFill>
                <a:latin typeface="Calibri"/>
                <a:ea typeface="Calibri"/>
                <a:cs typeface="Calibri"/>
              </a:rPr>
              <a:t>c</a:t>
            </a:r>
            <a:r>
              <a:rPr sz="1400" b="1" i="1" baseline="30000">
                <a:solidFill>
                  <a:srgbClr val="0070C0"/>
                </a:solidFill>
                <a:latin typeface="Calibri"/>
                <a:ea typeface="Calibri"/>
                <a:cs typeface="Calibri"/>
              </a:rPr>
              <a:t>2</a:t>
            </a:r>
            <a:br>
              <a:rPr lang="en-US" sz="1400" b="1" i="1" baseline="30000">
                <a:solidFill>
                  <a:srgbClr val="0070C0"/>
                </a:solidFill>
                <a:latin typeface="Calibri"/>
                <a:ea typeface="Calibri"/>
                <a:cs typeface="Calibri"/>
              </a:rPr>
            </a:br>
            <a:endParaRPr sz="1400" b="1" i="1" baseline="30000">
              <a:solidFill>
                <a:srgbClr val="0070C0"/>
              </a:solidFill>
              <a:latin typeface="Calibri"/>
              <a:ea typeface="Calibri"/>
              <a:cs typeface="Calibri"/>
            </a:endParaRPr>
          </a:p>
          <a:p>
            <a:pPr lvl="0">
              <a:defRPr/>
            </a:pPr>
            <a:r>
              <a:rPr sz="1400" b="1" i="1">
                <a:solidFill>
                  <a:srgbClr val="0070C0"/>
                </a:solidFill>
                <a:latin typeface="Calibri"/>
                <a:ea typeface="Calibri"/>
                <a:cs typeface="Calibri"/>
              </a:rPr>
              <a:t>m är partikelns massa och c ljusets hastighet i vakuum.</a:t>
            </a:r>
            <a:endParaRPr/>
          </a:p>
          <a:p>
            <a:pPr lvl="0">
              <a:defRPr/>
            </a:pPr>
            <a:r>
              <a:rPr lang="en-US" sz="1400" b="1" i="1">
                <a:solidFill>
                  <a:srgbClr val="0070C0"/>
                </a:solidFill>
                <a:latin typeface="Calibri"/>
                <a:ea typeface="Calibri"/>
                <a:cs typeface="Calibri"/>
              </a:rPr>
              <a:t>Vilom</a:t>
            </a:r>
            <a:r>
              <a:rPr sz="1400" b="1" i="1">
                <a:solidFill>
                  <a:srgbClr val="0070C0"/>
                </a:solidFill>
                <a:latin typeface="Calibri"/>
                <a:ea typeface="Calibri"/>
                <a:cs typeface="Calibri"/>
              </a:rPr>
              <a:t>assan för en elektron</a:t>
            </a:r>
            <a:r>
              <a:rPr lang="en-US" sz="1400" b="1" i="1">
                <a:solidFill>
                  <a:srgbClr val="0070C0"/>
                </a:solidFill>
                <a:latin typeface="Calibri"/>
                <a:ea typeface="Calibri"/>
                <a:cs typeface="Calibri"/>
              </a:rPr>
              <a:t> </a:t>
            </a:r>
            <a:r>
              <a:rPr sz="1400" b="1" i="1">
                <a:solidFill>
                  <a:srgbClr val="0070C0"/>
                </a:solidFill>
                <a:latin typeface="Calibri"/>
                <a:ea typeface="Calibri"/>
                <a:cs typeface="Calibri"/>
              </a:rPr>
              <a:t>är cirka 0.5 MeV</a:t>
            </a:r>
            <a:r>
              <a:rPr lang="en-US" sz="1400" b="1" i="1">
                <a:solidFill>
                  <a:srgbClr val="0070C0"/>
                </a:solidFill>
                <a:latin typeface="Calibri"/>
                <a:ea typeface="Calibri"/>
                <a:cs typeface="Calibri"/>
              </a:rPr>
              <a:t> / c</a:t>
            </a:r>
            <a:r>
              <a:rPr lang="en-US" sz="1400" b="1" i="1" baseline="30000">
                <a:solidFill>
                  <a:srgbClr val="0070C0"/>
                </a:solidFill>
                <a:latin typeface="Calibri"/>
                <a:ea typeface="Calibri"/>
                <a:cs typeface="Calibri"/>
              </a:rPr>
              <a:t>2</a:t>
            </a:r>
            <a:r>
              <a:rPr sz="1400" b="1" i="1">
                <a:solidFill>
                  <a:srgbClr val="0070C0"/>
                </a:solidFill>
                <a:latin typeface="Calibri"/>
                <a:ea typeface="Calibri"/>
                <a:cs typeface="Calibri"/>
              </a:rPr>
              <a:t>.</a:t>
            </a:r>
          </a:p>
        </p:txBody>
      </p:sp>
      <p:sp>
        <p:nvSpPr>
          <p:cNvPr id="65" name="Shape 65"/>
          <p:cNvSpPr/>
          <p:nvPr/>
        </p:nvSpPr>
        <p:spPr bwMode="auto">
          <a:xfrm>
            <a:off x="7077074" y="3235799"/>
            <a:ext cx="2532067" cy="358137"/>
          </a:xfrm>
          <a:prstGeom prst="rect">
            <a:avLst/>
          </a:prstGeom>
          <a:ln w="12700">
            <a:miter lim="400000"/>
          </a:ln>
        </p:spPr>
        <p:txBody>
          <a:bodyPr lIns="45718" tIns="45718" rIns="45718" bIns="45718">
            <a:spAutoFit/>
          </a:bodyPr>
          <a:lstStyle>
            <a:lvl1pPr>
              <a:defRPr b="1">
                <a:solidFill>
                  <a:srgbClr val="0070C0"/>
                </a:solidFill>
                <a:latin typeface="Calibri"/>
                <a:ea typeface="Calibri"/>
                <a:cs typeface="Calibri"/>
              </a:defRPr>
            </a:lvl1pPr>
          </a:lstStyle>
          <a:p>
            <a:pPr lvl="0">
              <a:defRPr b="0">
                <a:solidFill>
                  <a:srgbClr val="000000"/>
                </a:solidFill>
              </a:defRPr>
            </a:pPr>
            <a:r>
              <a:rPr b="1">
                <a:solidFill>
                  <a:srgbClr val="0070C0"/>
                </a:solidFill>
              </a:rPr>
              <a:t>Acceleration</a:t>
            </a:r>
            <a:endParaRPr/>
          </a:p>
        </p:txBody>
      </p:sp>
      <p:sp>
        <p:nvSpPr>
          <p:cNvPr id="66" name="Shape 66"/>
          <p:cNvSpPr/>
          <p:nvPr/>
        </p:nvSpPr>
        <p:spPr bwMode="auto">
          <a:xfrm>
            <a:off x="6921500" y="5282088"/>
            <a:ext cx="2532062" cy="358137"/>
          </a:xfrm>
          <a:prstGeom prst="rect">
            <a:avLst/>
          </a:prstGeom>
          <a:ln w="12700">
            <a:miter lim="400000"/>
          </a:ln>
        </p:spPr>
        <p:txBody>
          <a:bodyPr lIns="45718" tIns="45718" rIns="45718" bIns="45718">
            <a:spAutoFit/>
          </a:bodyPr>
          <a:lstStyle>
            <a:lvl1pPr>
              <a:defRPr b="1">
                <a:solidFill>
                  <a:srgbClr val="0070C0"/>
                </a:solidFill>
                <a:latin typeface="Calibri"/>
                <a:ea typeface="Calibri"/>
                <a:cs typeface="Calibri"/>
              </a:defRPr>
            </a:lvl1pPr>
          </a:lstStyle>
          <a:p>
            <a:pPr lvl="0">
              <a:defRPr b="0">
                <a:solidFill>
                  <a:srgbClr val="000000"/>
                </a:solidFill>
              </a:defRPr>
            </a:pPr>
            <a:r>
              <a:rPr b="1">
                <a:solidFill>
                  <a:srgbClr val="0070C0"/>
                </a:solidFill>
              </a:rPr>
              <a:t>Total energi</a:t>
            </a:r>
            <a:endParaRPr/>
          </a:p>
        </p:txBody>
      </p:sp>
      <p:sp>
        <p:nvSpPr>
          <p:cNvPr id="67" name="Shape 67"/>
          <p:cNvSpPr/>
          <p:nvPr/>
        </p:nvSpPr>
        <p:spPr bwMode="auto">
          <a:xfrm>
            <a:off x="1152525" y="2752725"/>
            <a:ext cx="7639050" cy="1733550"/>
          </a:xfrm>
          <a:prstGeom prst="rect">
            <a:avLst/>
          </a:prstGeom>
          <a:ln>
            <a:solidFill>
              <a:srgbClr val="0000FF"/>
            </a:solidFill>
            <a:miter/>
          </a:ln>
        </p:spPr>
        <p:txBody>
          <a:bodyPr lIns="0" tIns="0" rIns="0" bIns="0" anchor="ctr"/>
          <a:lstStyle/>
          <a:p>
            <a:pPr lvl="0">
              <a:defRPr>
                <a:latin typeface="Calibri"/>
                <a:ea typeface="Calibri"/>
                <a:cs typeface="Calibri"/>
              </a:defRPr>
            </a:pPr>
            <a:endParaRPr/>
          </a:p>
        </p:txBody>
      </p:sp>
      <p:sp>
        <p:nvSpPr>
          <p:cNvPr id="68" name="Shape 68"/>
          <p:cNvSpPr/>
          <p:nvPr/>
        </p:nvSpPr>
        <p:spPr bwMode="auto">
          <a:xfrm>
            <a:off x="1160462" y="4522787"/>
            <a:ext cx="7629526" cy="1562103"/>
          </a:xfrm>
          <a:prstGeom prst="rect">
            <a:avLst/>
          </a:prstGeom>
          <a:ln>
            <a:solidFill>
              <a:srgbClr val="0000FF"/>
            </a:solidFill>
            <a:miter/>
          </a:ln>
        </p:spPr>
        <p:txBody>
          <a:bodyPr lIns="0" tIns="0" rIns="0" bIns="0" anchor="ctr"/>
          <a:lstStyle/>
          <a:p>
            <a:pPr lvl="0">
              <a:defRPr>
                <a:latin typeface="Calibri"/>
                <a:ea typeface="Calibri"/>
                <a:cs typeface="Calibri"/>
              </a:defRPr>
            </a:pPr>
            <a:endParaRPr/>
          </a:p>
        </p:txBody>
      </p:sp>
      <p:sp>
        <p:nvSpPr>
          <p:cNvPr id="69" name="Shape 69"/>
          <p:cNvSpPr/>
          <p:nvPr/>
        </p:nvSpPr>
        <p:spPr bwMode="auto">
          <a:xfrm>
            <a:off x="6611938" y="6075362"/>
            <a:ext cx="2532064" cy="358137"/>
          </a:xfrm>
          <a:prstGeom prst="rect">
            <a:avLst/>
          </a:prstGeom>
          <a:ln w="12700">
            <a:miter lim="400000"/>
          </a:ln>
        </p:spPr>
        <p:txBody>
          <a:bodyPr lIns="45718" tIns="45718" rIns="45718" bIns="45718">
            <a:spAutoFit/>
          </a:bodyPr>
          <a:lstStyle>
            <a:lvl1pPr>
              <a:defRPr b="1" i="1">
                <a:solidFill>
                  <a:srgbClr val="C0504D"/>
                </a:solidFill>
                <a:latin typeface="Calibri"/>
                <a:ea typeface="Calibri"/>
                <a:cs typeface="Calibri"/>
              </a:defRPr>
            </a:lvl1pPr>
          </a:lstStyle>
          <a:p>
            <a:pPr lvl="0">
              <a:defRPr b="0" i="0">
                <a:solidFill>
                  <a:srgbClr val="000000"/>
                </a:solidFill>
              </a:defRPr>
            </a:pPr>
            <a:r>
              <a:rPr b="1" i="1">
                <a:solidFill>
                  <a:srgbClr val="C0504D"/>
                </a:solidFill>
              </a:rPr>
              <a:t>Från Wikipedia</a:t>
            </a:r>
            <a:endParaRPr/>
          </a:p>
        </p:txBody>
      </p:sp>
      <p:pic>
        <p:nvPicPr>
          <p:cNvPr id="70" name="image4.png"/>
          <p:cNvPicPr/>
          <p:nvPr/>
        </p:nvPicPr>
        <p:blipFill>
          <a:blip r:embed="rId3"/>
          <a:stretch/>
        </p:blipFill>
        <p:spPr bwMode="auto">
          <a:xfrm>
            <a:off x="3124200" y="5157192"/>
            <a:ext cx="1447800" cy="395010"/>
          </a:xfrm>
          <a:prstGeom prst="rect">
            <a:avLst/>
          </a:prstGeom>
          <a:ln w="12700">
            <a:miter lim="400000"/>
          </a:ln>
        </p:spPr>
      </p:pic>
      <p:pic>
        <p:nvPicPr>
          <p:cNvPr id="71"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27" name="Shape 627"/>
          <p:cNvSpPr>
            <a:spLocks noGrp="1"/>
          </p:cNvSpPr>
          <p:nvPr>
            <p:ph type="title"/>
          </p:nvPr>
        </p:nvSpPr>
        <p:spPr bwMode="auto">
          <a:xfrm>
            <a:off x="1219200" y="0"/>
            <a:ext cx="7467600" cy="1348153"/>
          </a:xfrm>
          <a:prstGeom prst="rect">
            <a:avLst/>
          </a:prstGeom>
        </p:spPr>
        <p:txBody>
          <a:bodyPr/>
          <a:lstStyle/>
          <a:p>
            <a:pPr lvl="0">
              <a:defRPr sz="1800">
                <a:solidFill>
                  <a:srgbClr val="000000"/>
                </a:solidFill>
              </a:defRPr>
            </a:pPr>
            <a:r>
              <a:rPr sz="4400">
                <a:solidFill>
                  <a:srgbClr val="0070C0"/>
                </a:solidFill>
              </a:rPr>
              <a:t>Power consumption</a:t>
            </a:r>
            <a:endParaRPr/>
          </a:p>
        </p:txBody>
      </p:sp>
      <p:sp>
        <p:nvSpPr>
          <p:cNvPr id="628" name="Shape 628"/>
          <p:cNvSpPr>
            <a:spLocks noGrp="1"/>
          </p:cNvSpPr>
          <p:nvPr>
            <p:ph type="sldNum" sz="quarter" idx="2"/>
          </p:nvPr>
        </p:nvSpPr>
        <p:spPr bwMode="auto">
          <a:prstGeom prst="rect">
            <a:avLst/>
          </a:prstGeom>
        </p:spPr>
        <p:txBody>
          <a:bodyPr/>
          <a:lstStyle/>
          <a:p>
            <a:pPr lvl="0">
              <a:defRPr sz="1800">
                <a:solidFill>
                  <a:srgbClr val="000000"/>
                </a:solidFill>
              </a:defRPr>
            </a:pPr>
            <a:fld id="{86CB4B4D-7CA3-9044-876B-883B54F8677D}" type="slidenum">
              <a:rPr sz="1200">
                <a:solidFill>
                  <a:srgbClr val="888888"/>
                </a:solidFill>
              </a:rPr>
              <a:t>60</a:t>
            </a:fld>
            <a:endParaRPr sz="1200">
              <a:solidFill>
                <a:srgbClr val="888888"/>
              </a:solidFill>
            </a:endParaRPr>
          </a:p>
        </p:txBody>
      </p:sp>
      <p:sp>
        <p:nvSpPr>
          <p:cNvPr id="629" name="Shape 629"/>
          <p:cNvSpPr/>
          <p:nvPr/>
        </p:nvSpPr>
        <p:spPr bwMode="auto">
          <a:xfrm>
            <a:off x="197" y="1147123"/>
            <a:ext cx="9014478" cy="5425795"/>
          </a:xfrm>
          <a:prstGeom prst="rect">
            <a:avLst/>
          </a:prstGeom>
          <a:ln w="12700">
            <a:miter lim="400000"/>
          </a:ln>
        </p:spPr>
        <p:txBody>
          <a:bodyPr wrap="square" lIns="45717" tIns="45717" rIns="45717" bIns="45717">
            <a:spAutoFit/>
          </a:bodyPr>
          <a:lstStyle/>
          <a:p>
            <a:pPr lvl="0" algn="l">
              <a:defRPr/>
            </a:pPr>
            <a:r>
              <a:rPr sz="1300"/>
              <a:t>As CERN's physics programme has evolved and expanded, physicists at the laboratory have used more powerful accelerators and detectors to study the fundamental particles.. CERN uses 1.3 terawatt hours of electricity annually. But the energy needed changes from month to month, as the seasons shift and the experimental requirements are adjusted.</a:t>
            </a:r>
            <a:endParaRPr/>
          </a:p>
          <a:p>
            <a:pPr lvl="0" algn="l">
              <a:defRPr/>
            </a:pPr>
            <a:endParaRPr sz="1300"/>
          </a:p>
          <a:p>
            <a:pPr lvl="0" algn="l">
              <a:defRPr/>
            </a:pPr>
            <a:r>
              <a:rPr sz="1300"/>
              <a:t>At peak consumption, usually from May to mid-December, CERN uses about 200 megawatts of power, which is about a third of the amount of energy used to feed the nearby city of Geneva in Switzerland. The Large Hadron Collider (LHC) runs during this period of the year, using the power to accelerate protons to nearly the speed of light. CERN's power consumption falls to about 80 megawatts during the winter months.</a:t>
            </a:r>
            <a:endParaRPr/>
          </a:p>
          <a:p>
            <a:pPr lvl="0" algn="l">
              <a:defRPr/>
            </a:pPr>
            <a:r>
              <a:rPr sz="1300"/>
              <a:t>Power</a:t>
            </a:r>
            <a:endParaRPr/>
          </a:p>
          <a:p>
            <a:pPr lvl="0" algn="l">
              <a:defRPr/>
            </a:pPr>
            <a:endParaRPr sz="1300"/>
          </a:p>
          <a:p>
            <a:pPr lvl="0" algn="l">
              <a:defRPr/>
            </a:pPr>
            <a:r>
              <a:rPr sz="1300"/>
              <a:t>When the LHC is up and running the total average power for the whole CERN site will peak during July at about 180 MW of which:</a:t>
            </a:r>
            <a:endParaRPr/>
          </a:p>
          <a:p>
            <a:pPr lvl="0" algn="l">
              <a:defRPr/>
            </a:pPr>
            <a:endParaRPr sz="1300"/>
          </a:p>
          <a:p>
            <a:pPr lvl="0" algn="l">
              <a:defRPr/>
            </a:pPr>
            <a:r>
              <a:rPr sz="1300"/>
              <a:t>    LHC cryogenics 27.5 MW</a:t>
            </a:r>
            <a:endParaRPr/>
          </a:p>
          <a:p>
            <a:pPr lvl="0" algn="l">
              <a:defRPr/>
            </a:pPr>
            <a:r>
              <a:rPr sz="1300"/>
              <a:t>    LHC experiments 22 MW</a:t>
            </a:r>
            <a:endParaRPr/>
          </a:p>
          <a:p>
            <a:pPr lvl="0" algn="l">
              <a:defRPr/>
            </a:pPr>
            <a:endParaRPr sz="1300"/>
          </a:p>
          <a:p>
            <a:pPr lvl="0" algn="l">
              <a:defRPr/>
            </a:pPr>
            <a:r>
              <a:rPr sz="1300"/>
              <a:t>If we include the base load for the whole site, the LHC contribution totals around 120 MW. (The number for just the LHC machine, not including the experiments or the site base load, would a fair bit less.) During winter, when the accelerators are not running, CERN's total consumption drops to about 35 MW.</a:t>
            </a:r>
            <a:endParaRPr/>
          </a:p>
          <a:p>
            <a:pPr lvl="0" algn="l">
              <a:defRPr/>
            </a:pPr>
            <a:endParaRPr sz="1300"/>
          </a:p>
          <a:p>
            <a:pPr lvl="0" algn="l">
              <a:defRPr/>
            </a:pPr>
            <a:r>
              <a:rPr sz="1300"/>
              <a:t>Energy</a:t>
            </a:r>
            <a:endParaRPr/>
          </a:p>
          <a:p>
            <a:pPr lvl="0" algn="l">
              <a:defRPr/>
            </a:pPr>
            <a:r>
              <a:rPr sz="1300"/>
              <a:t>[Assume 720 hours per month for June, say, - 180 MW gives 130 GWh.]</a:t>
            </a:r>
            <a:endParaRPr/>
          </a:p>
          <a:p>
            <a:pPr lvl="0" algn="l">
              <a:defRPr/>
            </a:pPr>
            <a:r>
              <a:rPr sz="1300"/>
              <a:t>CERN predicted total for the year 2009 with LHC fully operational is around 1000 GWh of which around 700 GWh might be attributed to the LHC (machine, experiments, baseloa</a:t>
            </a:r>
          </a:p>
          <a:p>
            <a:pPr lvl="0" algn="l">
              <a:defRPr/>
            </a:pPr>
            <a:r>
              <a:rPr sz="1300"/>
              <a:t> </a:t>
            </a:r>
            <a:endParaRPr/>
          </a:p>
          <a:p>
            <a:pPr lvl="0" algn="l">
              <a:defRPr/>
            </a:pPr>
            <a:r>
              <a:rPr sz="1300"/>
              <a:t>The canton of Geneva uses 41 PJ/year (heating, transport, electricity) i.e. around 11.4 TWh, so CERN comes in at less that 10% of the total energy consumption of the canton.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31" name="Shape 631"/>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33" name="Shape 633"/>
          <p:cNvSpPr>
            <a:spLocks noGrp="1"/>
          </p:cNvSpPr>
          <p:nvPr>
            <p:ph type="title"/>
          </p:nvPr>
        </p:nvSpPr>
        <p:spPr bwMode="auto">
          <a:xfrm>
            <a:off x="1143000" y="381000"/>
            <a:ext cx="7751761" cy="685800"/>
          </a:xfrm>
          <a:prstGeom prst="rect">
            <a:avLst/>
          </a:prstGeom>
        </p:spPr>
        <p:txBody>
          <a:bodyPr/>
          <a:lstStyle/>
          <a:p>
            <a:pPr lvl="0">
              <a:defRPr sz="1800"/>
            </a:pPr>
            <a:r>
              <a:rPr>
                <a:solidFill>
                  <a:srgbClr val="0070C0"/>
                </a:solidFill>
                <a:latin typeface="Verdana"/>
                <a:ea typeface="Verdana"/>
                <a:cs typeface="Verdana"/>
              </a:rPr>
              <a:t>Fokuseringen runt maskinen karakteriseras av beta funktionen</a:t>
            </a:r>
            <a:br>
              <a:rPr>
                <a:solidFill>
                  <a:srgbClr val="0070C0"/>
                </a:solidFill>
                <a:latin typeface="Verdana"/>
                <a:ea typeface="Verdana"/>
                <a:cs typeface="Verdana"/>
              </a:rPr>
            </a:br>
            <a:endParaRPr>
              <a:solidFill>
                <a:srgbClr val="0070C0"/>
              </a:solidFill>
              <a:latin typeface="Verdana"/>
              <a:ea typeface="Verdana"/>
              <a:cs typeface="Verdana"/>
            </a:endParaRPr>
          </a:p>
        </p:txBody>
      </p:sp>
      <p:pic>
        <p:nvPicPr>
          <p:cNvPr id="634" name="image42.png"/>
          <p:cNvPicPr/>
          <p:nvPr/>
        </p:nvPicPr>
        <p:blipFill>
          <a:blip r:embed="rId2"/>
          <a:stretch/>
        </p:blipFill>
        <p:spPr bwMode="auto">
          <a:xfrm>
            <a:off x="762000" y="2971800"/>
            <a:ext cx="3973512" cy="2811466"/>
          </a:xfrm>
          <a:prstGeom prst="rect">
            <a:avLst/>
          </a:prstGeom>
          <a:ln w="12700">
            <a:miter lim="400000"/>
          </a:ln>
        </p:spPr>
      </p:pic>
      <p:pic>
        <p:nvPicPr>
          <p:cNvPr id="635" name="image43.png"/>
          <p:cNvPicPr/>
          <p:nvPr/>
        </p:nvPicPr>
        <p:blipFill>
          <a:blip r:embed="rId3"/>
          <a:stretch/>
        </p:blipFill>
        <p:spPr bwMode="auto">
          <a:xfrm>
            <a:off x="4495800" y="2667000"/>
            <a:ext cx="4124325" cy="3270250"/>
          </a:xfrm>
          <a:prstGeom prst="rect">
            <a:avLst/>
          </a:prstGeom>
          <a:ln w="12700">
            <a:miter lim="400000"/>
          </a:ln>
        </p:spPr>
      </p:pic>
      <p:sp>
        <p:nvSpPr>
          <p:cNvPr id="636" name="Shape 636"/>
          <p:cNvSpPr/>
          <p:nvPr/>
        </p:nvSpPr>
        <p:spPr bwMode="auto">
          <a:xfrm>
            <a:off x="7213599" y="3938587"/>
            <a:ext cx="1153034" cy="203201"/>
          </a:xfrm>
          <a:prstGeom prst="rect">
            <a:avLst/>
          </a:prstGeom>
          <a:solidFill>
            <a:srgbClr val="FFFFFF"/>
          </a:solidFill>
          <a:ln w="12700">
            <a:miter lim="400000"/>
          </a:ln>
        </p:spPr>
        <p:txBody>
          <a:bodyPr wrap="none" lIns="0" tIns="0" rIns="0" bIns="0">
            <a:spAutoFit/>
          </a:bodyPr>
          <a:lstStyle>
            <a:lvl1pPr>
              <a:defRPr sz="1400">
                <a:solidFill>
                  <a:srgbClr val="0000FF"/>
                </a:solidFill>
                <a:latin typeface="Calibri"/>
                <a:ea typeface="Calibri"/>
                <a:cs typeface="Calibri"/>
              </a:defRPr>
            </a:lvl1pPr>
          </a:lstStyle>
          <a:p>
            <a:pPr lvl="0">
              <a:defRPr sz="1800">
                <a:solidFill>
                  <a:srgbClr val="000000"/>
                </a:solidFill>
              </a:defRPr>
            </a:pPr>
            <a:r>
              <a:rPr sz="1400">
                <a:solidFill>
                  <a:srgbClr val="0000FF"/>
                </a:solidFill>
              </a:rPr>
              <a:t>Kollisionsoptik</a:t>
            </a:r>
            <a:endParaRPr/>
          </a:p>
        </p:txBody>
      </p:sp>
      <p:pic>
        <p:nvPicPr>
          <p:cNvPr id="637" name="image31.png"/>
          <p:cNvPicPr/>
          <p:nvPr/>
        </p:nvPicPr>
        <p:blipFill>
          <a:blip r:embed="rId4"/>
          <a:stretch/>
        </p:blipFill>
        <p:spPr bwMode="auto">
          <a:xfrm>
            <a:off x="1981200" y="990600"/>
            <a:ext cx="3884613" cy="1670050"/>
          </a:xfrm>
          <a:prstGeom prst="rect">
            <a:avLst/>
          </a:prstGeom>
          <a:ln w="12700">
            <a:miter lim="400000"/>
          </a:ln>
        </p:spPr>
      </p:pic>
      <p:pic>
        <p:nvPicPr>
          <p:cNvPr id="638" name="image1.jpeg" descr="http://design-guidelines.web.cern.ch/sites/design-guidelines.web.cern.ch/files/u6/CERN-logo.jpg"/>
          <p:cNvPicPr/>
          <p:nvPr/>
        </p:nvPicPr>
        <p:blipFill>
          <a:blip r:embed="rId5"/>
          <a:stretch/>
        </p:blipFill>
        <p:spPr bwMode="auto">
          <a:xfrm>
            <a:off x="152401" y="304800"/>
            <a:ext cx="685799" cy="738553"/>
          </a:xfrm>
          <a:prstGeom prst="rect">
            <a:avLst/>
          </a:prstGeom>
          <a:ln w="12700">
            <a:miter lim="400000"/>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40" name="Shape 640"/>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42" name="Shape 642"/>
          <p:cNvSpPr>
            <a:spLocks noGrp="1"/>
          </p:cNvSpPr>
          <p:nvPr>
            <p:ph type="title"/>
          </p:nvPr>
        </p:nvSpPr>
        <p:spPr bwMode="auto">
          <a:xfrm>
            <a:off x="990600" y="-2"/>
            <a:ext cx="8153399" cy="698505"/>
          </a:xfrm>
          <a:prstGeom prst="rect">
            <a:avLst/>
          </a:prstGeom>
        </p:spPr>
        <p:txBody>
          <a:bodyPr/>
          <a:lstStyle>
            <a:lvl1pPr algn="l">
              <a:defRPr sz="1800">
                <a:solidFill>
                  <a:srgbClr val="0070C0"/>
                </a:solidFill>
                <a:latin typeface="Verdana"/>
                <a:ea typeface="Verdana"/>
                <a:cs typeface="Verdana"/>
              </a:defRPr>
            </a:lvl1pPr>
          </a:lstStyle>
          <a:p>
            <a:pPr lvl="0">
              <a:defRPr>
                <a:solidFill>
                  <a:srgbClr val="000000"/>
                </a:solidFill>
              </a:defRPr>
            </a:pPr>
            <a:r>
              <a:rPr>
                <a:solidFill>
                  <a:srgbClr val="0070C0"/>
                </a:solidFill>
              </a:rPr>
              <a:t>Luminositet – vad som intresserar experimentalfysikern</a:t>
            </a:r>
            <a:endParaRPr/>
          </a:p>
        </p:txBody>
      </p:sp>
      <p:pic>
        <p:nvPicPr>
          <p:cNvPr id="643" name="image37.png"/>
          <p:cNvPicPr/>
          <p:nvPr/>
        </p:nvPicPr>
        <p:blipFill>
          <a:blip r:embed="rId2"/>
          <a:stretch/>
        </p:blipFill>
        <p:spPr bwMode="auto">
          <a:xfrm>
            <a:off x="1957388" y="4359275"/>
            <a:ext cx="2732087" cy="1239838"/>
          </a:xfrm>
          <a:prstGeom prst="rect">
            <a:avLst/>
          </a:prstGeom>
          <a:ln w="12700">
            <a:miter lim="400000"/>
          </a:ln>
        </p:spPr>
      </p:pic>
      <p:sp>
        <p:nvSpPr>
          <p:cNvPr id="644" name="Shape 644"/>
          <p:cNvSpPr/>
          <p:nvPr/>
        </p:nvSpPr>
        <p:spPr bwMode="auto">
          <a:xfrm>
            <a:off x="876299" y="3621087"/>
            <a:ext cx="2798767" cy="5740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Antal partiklar per grupp (två strålar)</a:t>
            </a:r>
            <a:endParaRPr/>
          </a:p>
        </p:txBody>
      </p:sp>
      <p:sp>
        <p:nvSpPr>
          <p:cNvPr id="645" name="Shape 645"/>
          <p:cNvSpPr/>
          <p:nvPr/>
        </p:nvSpPr>
        <p:spPr bwMode="auto">
          <a:xfrm>
            <a:off x="3689350" y="3489323"/>
            <a:ext cx="3827463" cy="3327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Antal partikelgrupper i varje stråle</a:t>
            </a:r>
            <a:endParaRPr/>
          </a:p>
        </p:txBody>
      </p:sp>
      <p:sp>
        <p:nvSpPr>
          <p:cNvPr id="646" name="Shape 646"/>
          <p:cNvSpPr/>
          <p:nvPr/>
        </p:nvSpPr>
        <p:spPr bwMode="auto">
          <a:xfrm>
            <a:off x="5068887" y="4156073"/>
            <a:ext cx="2679703" cy="3327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Omloppsfrekvensen </a:t>
            </a:r>
            <a:endParaRPr/>
          </a:p>
        </p:txBody>
      </p:sp>
      <p:sp>
        <p:nvSpPr>
          <p:cNvPr id="647" name="Shape 647"/>
          <p:cNvSpPr/>
          <p:nvPr/>
        </p:nvSpPr>
        <p:spPr bwMode="auto">
          <a:xfrm>
            <a:off x="5257800" y="4813300"/>
            <a:ext cx="3549650" cy="5740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Formfaktor för vinkeln mellan strålarna (“crossing angle”)</a:t>
            </a:r>
            <a:endParaRPr/>
          </a:p>
        </p:txBody>
      </p:sp>
      <p:sp>
        <p:nvSpPr>
          <p:cNvPr id="648" name="Shape 648"/>
          <p:cNvSpPr/>
          <p:nvPr/>
        </p:nvSpPr>
        <p:spPr bwMode="auto">
          <a:xfrm>
            <a:off x="3136900" y="6013448"/>
            <a:ext cx="3987800" cy="3327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Optisk beta funktion </a:t>
            </a:r>
            <a:endParaRPr/>
          </a:p>
        </p:txBody>
      </p:sp>
      <p:sp>
        <p:nvSpPr>
          <p:cNvPr id="649" name="Shape 649"/>
          <p:cNvSpPr/>
          <p:nvPr/>
        </p:nvSpPr>
        <p:spPr bwMode="auto">
          <a:xfrm>
            <a:off x="1525587" y="5694362"/>
            <a:ext cx="2084386" cy="3327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Emittans</a:t>
            </a:r>
          </a:p>
        </p:txBody>
      </p:sp>
      <p:sp>
        <p:nvSpPr>
          <p:cNvPr id="650" name="Shape 650"/>
          <p:cNvSpPr/>
          <p:nvPr/>
        </p:nvSpPr>
        <p:spPr bwMode="auto">
          <a:xfrm flipV="1">
            <a:off x="2662238" y="5491162"/>
            <a:ext cx="696915" cy="390528"/>
          </a:xfrm>
          <a:prstGeom prst="line">
            <a:avLst/>
          </a:prstGeom>
          <a:ln w="19050">
            <a:solidFill/>
            <a:round/>
            <a:tailEnd type="triangle"/>
          </a:ln>
        </p:spPr>
        <p:txBody>
          <a:bodyPr lIns="0" tIns="0" rIns="0" bIns="0"/>
          <a:lstStyle/>
          <a:p>
            <a:pPr lvl="0" defTabSz="457200">
              <a:defRPr sz="1200"/>
            </a:pPr>
            <a:endParaRPr/>
          </a:p>
        </p:txBody>
      </p:sp>
      <p:sp>
        <p:nvSpPr>
          <p:cNvPr id="651" name="Shape 651"/>
          <p:cNvSpPr/>
          <p:nvPr/>
        </p:nvSpPr>
        <p:spPr bwMode="auto">
          <a:xfrm flipV="1">
            <a:off x="3630611" y="5511798"/>
            <a:ext cx="61912" cy="409577"/>
          </a:xfrm>
          <a:prstGeom prst="line">
            <a:avLst/>
          </a:prstGeom>
          <a:ln w="19050">
            <a:solidFill/>
            <a:round/>
            <a:tailEnd type="triangle"/>
          </a:ln>
        </p:spPr>
        <p:txBody>
          <a:bodyPr lIns="0" tIns="0" rIns="0" bIns="0"/>
          <a:lstStyle/>
          <a:p>
            <a:pPr lvl="0" defTabSz="457200">
              <a:defRPr sz="1200"/>
            </a:pPr>
            <a:endParaRPr/>
          </a:p>
        </p:txBody>
      </p:sp>
      <p:sp>
        <p:nvSpPr>
          <p:cNvPr id="652" name="Shape 652"/>
          <p:cNvSpPr/>
          <p:nvPr/>
        </p:nvSpPr>
        <p:spPr bwMode="auto">
          <a:xfrm flipH="1" flipV="1">
            <a:off x="4818061" y="4957765"/>
            <a:ext cx="452440" cy="55562"/>
          </a:xfrm>
          <a:prstGeom prst="line">
            <a:avLst/>
          </a:prstGeom>
          <a:ln w="19050">
            <a:solidFill/>
            <a:round/>
            <a:tailEnd type="triangle"/>
          </a:ln>
        </p:spPr>
        <p:txBody>
          <a:bodyPr lIns="0" tIns="0" rIns="0" bIns="0"/>
          <a:lstStyle/>
          <a:p>
            <a:pPr lvl="0" defTabSz="457200">
              <a:defRPr sz="1200"/>
            </a:pPr>
            <a:endParaRPr/>
          </a:p>
        </p:txBody>
      </p:sp>
      <p:sp>
        <p:nvSpPr>
          <p:cNvPr id="653" name="Shape 653"/>
          <p:cNvSpPr/>
          <p:nvPr/>
        </p:nvSpPr>
        <p:spPr bwMode="auto">
          <a:xfrm flipH="1">
            <a:off x="3954462" y="4330698"/>
            <a:ext cx="1058864" cy="190504"/>
          </a:xfrm>
          <a:prstGeom prst="line">
            <a:avLst/>
          </a:prstGeom>
          <a:ln w="19050">
            <a:solidFill/>
            <a:round/>
            <a:tailEnd type="triangle"/>
          </a:ln>
        </p:spPr>
        <p:txBody>
          <a:bodyPr lIns="0" tIns="0" rIns="0" bIns="0"/>
          <a:lstStyle/>
          <a:p>
            <a:pPr lvl="0" defTabSz="457200">
              <a:defRPr sz="1200"/>
            </a:pPr>
            <a:endParaRPr/>
          </a:p>
        </p:txBody>
      </p:sp>
      <p:sp>
        <p:nvSpPr>
          <p:cNvPr id="654" name="Shape 654"/>
          <p:cNvSpPr/>
          <p:nvPr/>
        </p:nvSpPr>
        <p:spPr bwMode="auto">
          <a:xfrm flipH="1">
            <a:off x="3524248" y="3846512"/>
            <a:ext cx="392118" cy="693740"/>
          </a:xfrm>
          <a:prstGeom prst="line">
            <a:avLst/>
          </a:prstGeom>
          <a:ln w="19050">
            <a:solidFill/>
            <a:round/>
            <a:tailEnd type="triangle"/>
          </a:ln>
        </p:spPr>
        <p:txBody>
          <a:bodyPr lIns="0" tIns="0" rIns="0" bIns="0"/>
          <a:lstStyle/>
          <a:p>
            <a:pPr lvl="0" defTabSz="457200">
              <a:defRPr sz="1200"/>
            </a:pPr>
            <a:endParaRPr/>
          </a:p>
        </p:txBody>
      </p:sp>
      <p:sp>
        <p:nvSpPr>
          <p:cNvPr id="655" name="Shape 655"/>
          <p:cNvSpPr/>
          <p:nvPr/>
        </p:nvSpPr>
        <p:spPr bwMode="auto">
          <a:xfrm>
            <a:off x="2368548" y="4167187"/>
            <a:ext cx="392116" cy="306390"/>
          </a:xfrm>
          <a:prstGeom prst="line">
            <a:avLst/>
          </a:prstGeom>
          <a:ln w="19050">
            <a:solidFill/>
            <a:round/>
            <a:tailEnd type="triangle"/>
          </a:ln>
        </p:spPr>
        <p:txBody>
          <a:bodyPr lIns="0" tIns="0" rIns="0" bIns="0"/>
          <a:lstStyle/>
          <a:p>
            <a:pPr lvl="0" defTabSz="457200">
              <a:defRPr sz="1200"/>
            </a:pPr>
            <a:endParaRPr/>
          </a:p>
        </p:txBody>
      </p:sp>
      <p:sp>
        <p:nvSpPr>
          <p:cNvPr id="656" name="Shape 656"/>
          <p:cNvSpPr/>
          <p:nvPr/>
        </p:nvSpPr>
        <p:spPr bwMode="auto">
          <a:xfrm>
            <a:off x="6672263" y="987425"/>
            <a:ext cx="703265" cy="0"/>
          </a:xfrm>
          <a:prstGeom prst="line">
            <a:avLst/>
          </a:prstGeom>
          <a:ln w="57150">
            <a:solidFill>
              <a:srgbClr val="0000FF"/>
            </a:solidFill>
            <a:round/>
          </a:ln>
        </p:spPr>
        <p:txBody>
          <a:bodyPr lIns="0" tIns="0" rIns="0" bIns="0"/>
          <a:lstStyle/>
          <a:p>
            <a:pPr lvl="0" defTabSz="457200">
              <a:defRPr sz="1200"/>
            </a:pPr>
            <a:endParaRPr/>
          </a:p>
        </p:txBody>
      </p:sp>
      <p:sp>
        <p:nvSpPr>
          <p:cNvPr id="657" name="Shape 657"/>
          <p:cNvSpPr/>
          <p:nvPr/>
        </p:nvSpPr>
        <p:spPr bwMode="auto">
          <a:xfrm>
            <a:off x="8134349" y="965200"/>
            <a:ext cx="703266" cy="0"/>
          </a:xfrm>
          <a:prstGeom prst="line">
            <a:avLst/>
          </a:prstGeom>
          <a:ln w="57150">
            <a:solidFill>
              <a:srgbClr val="800080"/>
            </a:solidFill>
            <a:round/>
          </a:ln>
        </p:spPr>
        <p:txBody>
          <a:bodyPr lIns="0" tIns="0" rIns="0" bIns="0"/>
          <a:lstStyle/>
          <a:p>
            <a:pPr lvl="0" defTabSz="457200">
              <a:defRPr sz="1200"/>
            </a:pPr>
            <a:endParaRPr/>
          </a:p>
        </p:txBody>
      </p:sp>
      <p:sp>
        <p:nvSpPr>
          <p:cNvPr id="658" name="Shape 658"/>
          <p:cNvSpPr/>
          <p:nvPr/>
        </p:nvSpPr>
        <p:spPr bwMode="auto">
          <a:xfrm>
            <a:off x="7365998" y="977898"/>
            <a:ext cx="827089" cy="423867"/>
          </a:xfrm>
          <a:prstGeom prst="line">
            <a:avLst/>
          </a:prstGeom>
          <a:ln w="57150">
            <a:solidFill>
              <a:srgbClr val="0000FF"/>
            </a:solidFill>
            <a:round/>
          </a:ln>
        </p:spPr>
        <p:txBody>
          <a:bodyPr lIns="0" tIns="0" rIns="0" bIns="0"/>
          <a:lstStyle/>
          <a:p>
            <a:pPr lvl="0" defTabSz="457200">
              <a:defRPr sz="1200"/>
            </a:pPr>
            <a:endParaRPr/>
          </a:p>
        </p:txBody>
      </p:sp>
      <p:sp>
        <p:nvSpPr>
          <p:cNvPr id="659" name="Shape 659"/>
          <p:cNvSpPr/>
          <p:nvPr/>
        </p:nvSpPr>
        <p:spPr bwMode="auto">
          <a:xfrm>
            <a:off x="6697663" y="1423987"/>
            <a:ext cx="703265" cy="2"/>
          </a:xfrm>
          <a:prstGeom prst="line">
            <a:avLst/>
          </a:prstGeom>
          <a:ln w="57150">
            <a:solidFill>
              <a:srgbClr val="800080"/>
            </a:solidFill>
            <a:round/>
            <a:tailEnd type="triangle"/>
          </a:ln>
        </p:spPr>
        <p:txBody>
          <a:bodyPr lIns="0" tIns="0" rIns="0" bIns="0"/>
          <a:lstStyle/>
          <a:p>
            <a:pPr lvl="0" defTabSz="457200">
              <a:defRPr sz="1200"/>
            </a:pPr>
            <a:endParaRPr/>
          </a:p>
        </p:txBody>
      </p:sp>
      <p:sp>
        <p:nvSpPr>
          <p:cNvPr id="660" name="Shape 660"/>
          <p:cNvSpPr/>
          <p:nvPr/>
        </p:nvSpPr>
        <p:spPr bwMode="auto">
          <a:xfrm>
            <a:off x="8126413" y="1403350"/>
            <a:ext cx="703265" cy="0"/>
          </a:xfrm>
          <a:prstGeom prst="line">
            <a:avLst/>
          </a:prstGeom>
          <a:ln w="57150">
            <a:solidFill>
              <a:srgbClr val="0000FF"/>
            </a:solidFill>
            <a:round/>
            <a:headEnd type="triangle"/>
          </a:ln>
        </p:spPr>
        <p:txBody>
          <a:bodyPr lIns="0" tIns="0" rIns="0" bIns="0"/>
          <a:lstStyle/>
          <a:p>
            <a:pPr lvl="0" defTabSz="457200">
              <a:defRPr sz="1200"/>
            </a:pPr>
            <a:endParaRPr/>
          </a:p>
        </p:txBody>
      </p:sp>
      <p:sp>
        <p:nvSpPr>
          <p:cNvPr id="661" name="Shape 661"/>
          <p:cNvSpPr/>
          <p:nvPr/>
        </p:nvSpPr>
        <p:spPr bwMode="auto">
          <a:xfrm flipV="1">
            <a:off x="7343774" y="968373"/>
            <a:ext cx="804867" cy="457204"/>
          </a:xfrm>
          <a:prstGeom prst="line">
            <a:avLst/>
          </a:prstGeom>
          <a:ln w="57150">
            <a:solidFill>
              <a:srgbClr val="800080"/>
            </a:solidFill>
            <a:round/>
          </a:ln>
        </p:spPr>
        <p:txBody>
          <a:bodyPr lIns="0" tIns="0" rIns="0" bIns="0"/>
          <a:lstStyle/>
          <a:p>
            <a:pPr lvl="0" defTabSz="457200">
              <a:defRPr sz="1200"/>
            </a:pPr>
            <a:endParaRPr/>
          </a:p>
        </p:txBody>
      </p:sp>
      <p:sp>
        <p:nvSpPr>
          <p:cNvPr id="662" name="Shape 662"/>
          <p:cNvSpPr/>
          <p:nvPr/>
        </p:nvSpPr>
        <p:spPr bwMode="auto">
          <a:xfrm rot="7296536">
            <a:off x="7666832" y="1434303"/>
            <a:ext cx="246062" cy="892178"/>
          </a:xfrm>
          <a:prstGeom prst="rect">
            <a:avLst/>
          </a:prstGeom>
          <a:solidFill>
            <a:srgbClr val="800080"/>
          </a:solidFill>
          <a:ln w="12700">
            <a:miter lim="400000"/>
          </a:ln>
        </p:spPr>
        <p:txBody>
          <a:bodyPr lIns="0" tIns="0" rIns="0" bIns="0" anchor="ctr"/>
          <a:lstStyle/>
          <a:p>
            <a:pPr lvl="0">
              <a:defRPr>
                <a:latin typeface="Calibri"/>
                <a:ea typeface="Calibri"/>
                <a:cs typeface="Calibri"/>
              </a:defRPr>
            </a:pPr>
            <a:endParaRPr/>
          </a:p>
        </p:txBody>
      </p:sp>
      <p:sp>
        <p:nvSpPr>
          <p:cNvPr id="663" name="Shape 663"/>
          <p:cNvSpPr/>
          <p:nvPr/>
        </p:nvSpPr>
        <p:spPr bwMode="auto">
          <a:xfrm rot="3604775">
            <a:off x="7646195" y="1424777"/>
            <a:ext cx="246062" cy="892178"/>
          </a:xfrm>
          <a:prstGeom prst="rect">
            <a:avLst/>
          </a:prstGeom>
          <a:solidFill>
            <a:srgbClr val="0000FF"/>
          </a:solidFill>
          <a:ln w="12700">
            <a:miter lim="400000"/>
          </a:ln>
        </p:spPr>
        <p:txBody>
          <a:bodyPr lIns="0" tIns="0" rIns="0" bIns="0" anchor="ctr"/>
          <a:lstStyle/>
          <a:p>
            <a:pPr lvl="0">
              <a:defRPr>
                <a:latin typeface="Calibri"/>
                <a:ea typeface="Calibri"/>
                <a:cs typeface="Calibri"/>
              </a:defRPr>
            </a:pPr>
            <a:endParaRPr/>
          </a:p>
        </p:txBody>
      </p:sp>
      <p:sp>
        <p:nvSpPr>
          <p:cNvPr id="664" name="Shape 664"/>
          <p:cNvSpPr/>
          <p:nvPr/>
        </p:nvSpPr>
        <p:spPr bwMode="auto">
          <a:xfrm>
            <a:off x="7769224" y="1716088"/>
            <a:ext cx="12703" cy="285753"/>
          </a:xfrm>
          <a:prstGeom prst="line">
            <a:avLst/>
          </a:prstGeom>
          <a:ln w="19050">
            <a:solidFill/>
            <a:prstDash val="dash"/>
            <a:round/>
          </a:ln>
        </p:spPr>
        <p:txBody>
          <a:bodyPr lIns="0" tIns="0" rIns="0" bIns="0"/>
          <a:lstStyle/>
          <a:p>
            <a:pPr lvl="0" defTabSz="457200">
              <a:defRPr sz="1200"/>
            </a:pPr>
            <a:endParaRPr/>
          </a:p>
        </p:txBody>
      </p:sp>
      <p:pic>
        <p:nvPicPr>
          <p:cNvPr id="665" name="image38.png"/>
          <p:cNvPicPr/>
          <p:nvPr/>
        </p:nvPicPr>
        <p:blipFill>
          <a:blip r:embed="rId3"/>
          <a:stretch/>
        </p:blipFill>
        <p:spPr bwMode="auto">
          <a:xfrm>
            <a:off x="1166812" y="928686"/>
            <a:ext cx="5321302" cy="1144588"/>
          </a:xfrm>
          <a:prstGeom prst="rect">
            <a:avLst/>
          </a:prstGeom>
          <a:ln w="12700">
            <a:miter lim="400000"/>
          </a:ln>
        </p:spPr>
      </p:pic>
      <p:pic>
        <p:nvPicPr>
          <p:cNvPr id="666" name="image39.png"/>
          <p:cNvPicPr/>
          <p:nvPr/>
        </p:nvPicPr>
        <p:blipFill>
          <a:blip r:embed="rId4"/>
          <a:stretch/>
        </p:blipFill>
        <p:spPr bwMode="auto">
          <a:xfrm>
            <a:off x="1096962" y="2317750"/>
            <a:ext cx="2592390" cy="461963"/>
          </a:xfrm>
          <a:prstGeom prst="rect">
            <a:avLst/>
          </a:prstGeom>
          <a:ln>
            <a:solidFill>
              <a:srgbClr val="00CC99"/>
            </a:solidFill>
            <a:miter/>
          </a:ln>
        </p:spPr>
      </p:pic>
      <p:grpSp>
        <p:nvGrpSpPr>
          <p:cNvPr id="669" name="Group 669"/>
          <p:cNvGrpSpPr/>
          <p:nvPr/>
        </p:nvGrpSpPr>
        <p:grpSpPr bwMode="auto">
          <a:xfrm>
            <a:off x="4935536" y="2678112"/>
            <a:ext cx="3113093" cy="601667"/>
            <a:chOff x="0" y="0"/>
            <a:chExt cx="3113091" cy="601665"/>
          </a:xfrm>
        </p:grpSpPr>
        <p:sp>
          <p:nvSpPr>
            <p:cNvPr id="667" name="Shape 667"/>
            <p:cNvSpPr/>
            <p:nvPr/>
          </p:nvSpPr>
          <p:spPr bwMode="auto">
            <a:xfrm>
              <a:off x="-1" y="-1"/>
              <a:ext cx="3113093" cy="601667"/>
            </a:xfrm>
            <a:prstGeom prst="rect">
              <a:avLst/>
            </a:prstGeom>
            <a:solidFill>
              <a:srgbClr val="CAEFFE"/>
            </a:solidFill>
            <a:ln w="12700" cap="flat">
              <a:noFill/>
              <a:miter lim="400000"/>
            </a:ln>
            <a:effectLst/>
          </p:spPr>
          <p:txBody>
            <a:bodyPr wrap="square" lIns="0" tIns="0" rIns="0" bIns="0" numCol="1" anchor="ctr">
              <a:noAutofit/>
            </a:bodyPr>
            <a:lstStyle/>
            <a:p>
              <a:pPr lvl="0">
                <a:defRPr>
                  <a:latin typeface="Calibri"/>
                  <a:ea typeface="Calibri"/>
                  <a:cs typeface="Calibri"/>
                </a:defRPr>
              </a:pPr>
              <a:endParaRPr/>
            </a:p>
          </p:txBody>
        </p:sp>
        <p:pic>
          <p:nvPicPr>
            <p:cNvPr id="668" name="image40.png"/>
            <p:cNvPicPr/>
            <p:nvPr/>
          </p:nvPicPr>
          <p:blipFill>
            <a:blip r:embed="rId5"/>
            <a:stretch/>
          </p:blipFill>
          <p:spPr bwMode="auto">
            <a:xfrm>
              <a:off x="0" y="-1"/>
              <a:ext cx="3113092" cy="601667"/>
            </a:xfrm>
            <a:prstGeom prst="rect">
              <a:avLst/>
            </a:prstGeom>
            <a:ln w="12700" cap="flat">
              <a:noFill/>
              <a:miter lim="400000"/>
            </a:ln>
            <a:effectLst/>
          </p:spPr>
        </p:pic>
      </p:grpSp>
      <p:pic>
        <p:nvPicPr>
          <p:cNvPr id="670" name="image41.png"/>
          <p:cNvPicPr/>
          <p:nvPr/>
        </p:nvPicPr>
        <p:blipFill>
          <a:blip r:embed="rId6"/>
          <a:stretch/>
        </p:blipFill>
        <p:spPr bwMode="auto">
          <a:xfrm>
            <a:off x="4217987" y="2051050"/>
            <a:ext cx="1374778" cy="439738"/>
          </a:xfrm>
          <a:prstGeom prst="rect">
            <a:avLst/>
          </a:prstGeom>
          <a:ln w="12700">
            <a:miter lim="400000"/>
          </a:ln>
        </p:spPr>
      </p:pic>
      <p:pic>
        <p:nvPicPr>
          <p:cNvPr id="671" name="image1.jpeg" descr="http://design-guidelines.web.cern.ch/sites/design-guidelines.web.cern.ch/files/u6/CERN-logo.jpg"/>
          <p:cNvPicPr/>
          <p:nvPr/>
        </p:nvPicPr>
        <p:blipFill>
          <a:blip r:embed="rId7"/>
          <a:stretch/>
        </p:blipFill>
        <p:spPr bwMode="auto">
          <a:xfrm>
            <a:off x="152401" y="304800"/>
            <a:ext cx="685799" cy="738553"/>
          </a:xfrm>
          <a:prstGeom prst="rect">
            <a:avLst/>
          </a:prstGeom>
          <a:ln w="12700">
            <a:miter lim="400000"/>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9" name="Shape 79"/>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81" name="Shape 81"/>
          <p:cNvSpPr>
            <a:spLocks noGrp="1"/>
          </p:cNvSpPr>
          <p:nvPr>
            <p:ph type="title"/>
          </p:nvPr>
        </p:nvSpPr>
        <p:spPr bwMode="auto">
          <a:xfrm>
            <a:off x="935037" y="-71441"/>
            <a:ext cx="7772401" cy="698506"/>
          </a:xfrm>
          <a:prstGeom prst="rect">
            <a:avLst/>
          </a:prstGeom>
        </p:spPr>
        <p:txBody>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2400">
                <a:solidFill>
                  <a:srgbClr val="0070C0"/>
                </a:solidFill>
              </a:rPr>
              <a:t>Cyklotron – ~1929</a:t>
            </a:r>
            <a:endParaRPr/>
          </a:p>
        </p:txBody>
      </p:sp>
      <p:sp>
        <p:nvSpPr>
          <p:cNvPr id="82" name="Shape 82"/>
          <p:cNvSpPr/>
          <p:nvPr/>
        </p:nvSpPr>
        <p:spPr bwMode="auto">
          <a:xfrm>
            <a:off x="4276725" y="5638800"/>
            <a:ext cx="2032000" cy="974725"/>
          </a:xfrm>
          <a:prstGeom prst="rect">
            <a:avLst/>
          </a:prstGeom>
          <a:solidFill>
            <a:srgbClr val="FFFFFF"/>
          </a:solidFill>
          <a:ln w="12700">
            <a:miter lim="400000"/>
          </a:ln>
        </p:spPr>
        <p:txBody>
          <a:bodyPr lIns="0" tIns="0" rIns="0" bIns="0" anchor="ctr"/>
          <a:lstStyle/>
          <a:p>
            <a:pPr lvl="0">
              <a:defRPr>
                <a:latin typeface="Calibri"/>
                <a:ea typeface="Calibri"/>
                <a:cs typeface="Calibri"/>
              </a:defRPr>
            </a:pPr>
            <a:endParaRPr/>
          </a:p>
        </p:txBody>
      </p:sp>
      <p:pic>
        <p:nvPicPr>
          <p:cNvPr id="83" name="image10.png" descr="300px-Cyclotron_patent"/>
          <p:cNvPicPr/>
          <p:nvPr/>
        </p:nvPicPr>
        <p:blipFill>
          <a:blip r:embed="rId2"/>
          <a:stretch/>
        </p:blipFill>
        <p:spPr bwMode="auto">
          <a:xfrm>
            <a:off x="3098800" y="1495425"/>
            <a:ext cx="5645150" cy="3048000"/>
          </a:xfrm>
          <a:prstGeom prst="rect">
            <a:avLst/>
          </a:prstGeom>
          <a:ln w="12700">
            <a:miter lim="400000"/>
          </a:ln>
        </p:spPr>
      </p:pic>
      <p:pic>
        <p:nvPicPr>
          <p:cNvPr id="84" name="image11.png" descr="\frac{mv^2}{r} = Bqv"/>
          <p:cNvPicPr/>
          <p:nvPr/>
        </p:nvPicPr>
        <p:blipFill>
          <a:blip r:embed="rId3"/>
          <a:stretch/>
        </p:blipFill>
        <p:spPr bwMode="auto">
          <a:xfrm>
            <a:off x="-3989388" y="1741488"/>
            <a:ext cx="981078" cy="447678"/>
          </a:xfrm>
          <a:prstGeom prst="rect">
            <a:avLst/>
          </a:prstGeom>
          <a:ln w="12700">
            <a:miter lim="400000"/>
          </a:ln>
        </p:spPr>
      </p:pic>
      <p:pic>
        <p:nvPicPr>
          <p:cNvPr id="85" name="image12.png" descr="\frac{v}{r} = \frac{Bq}{m}"/>
          <p:cNvPicPr/>
          <p:nvPr/>
        </p:nvPicPr>
        <p:blipFill>
          <a:blip r:embed="rId4"/>
          <a:stretch/>
        </p:blipFill>
        <p:spPr bwMode="auto">
          <a:xfrm>
            <a:off x="-3989388" y="2441575"/>
            <a:ext cx="685803" cy="409575"/>
          </a:xfrm>
          <a:prstGeom prst="rect">
            <a:avLst/>
          </a:prstGeom>
          <a:ln w="12700">
            <a:miter lim="400000"/>
          </a:ln>
        </p:spPr>
      </p:pic>
      <p:pic>
        <p:nvPicPr>
          <p:cNvPr id="86" name="image13.png" descr="\omega = \frac{Bq}{m}"/>
          <p:cNvPicPr/>
          <p:nvPr/>
        </p:nvPicPr>
        <p:blipFill>
          <a:blip r:embed="rId5"/>
          <a:stretch/>
        </p:blipFill>
        <p:spPr bwMode="auto">
          <a:xfrm>
            <a:off x="-3989388" y="2959100"/>
            <a:ext cx="666753" cy="409575"/>
          </a:xfrm>
          <a:prstGeom prst="rect">
            <a:avLst/>
          </a:prstGeom>
          <a:ln w="12700">
            <a:miter lim="400000"/>
          </a:ln>
        </p:spPr>
      </p:pic>
      <p:pic>
        <p:nvPicPr>
          <p:cNvPr id="87" name="image14.png" descr="f = \frac{\omega}{2\pi}"/>
          <p:cNvPicPr/>
          <p:nvPr/>
        </p:nvPicPr>
        <p:blipFill>
          <a:blip r:embed="rId6"/>
          <a:stretch/>
        </p:blipFill>
        <p:spPr bwMode="auto">
          <a:xfrm>
            <a:off x="-3989388" y="3476625"/>
            <a:ext cx="647703" cy="361950"/>
          </a:xfrm>
          <a:prstGeom prst="rect">
            <a:avLst/>
          </a:prstGeom>
          <a:ln w="12700">
            <a:miter lim="400000"/>
          </a:ln>
        </p:spPr>
      </p:pic>
      <p:pic>
        <p:nvPicPr>
          <p:cNvPr id="88" name="image15.png" descr="f = \frac{Bq}{2m\pi}"/>
          <p:cNvPicPr/>
          <p:nvPr/>
        </p:nvPicPr>
        <p:blipFill>
          <a:blip r:embed="rId7"/>
          <a:stretch/>
        </p:blipFill>
        <p:spPr bwMode="auto">
          <a:xfrm>
            <a:off x="-3989388" y="3948112"/>
            <a:ext cx="809628" cy="409578"/>
          </a:xfrm>
          <a:prstGeom prst="rect">
            <a:avLst/>
          </a:prstGeom>
          <a:ln w="12700">
            <a:miter lim="400000"/>
          </a:ln>
        </p:spPr>
      </p:pic>
      <p:pic>
        <p:nvPicPr>
          <p:cNvPr id="89" name="image16.png" descr="f=f_c\frac{m_0}{m_0+T/c^2}"/>
          <p:cNvPicPr/>
          <p:nvPr/>
        </p:nvPicPr>
        <p:blipFill>
          <a:blip r:embed="rId8"/>
          <a:stretch/>
        </p:blipFill>
        <p:spPr bwMode="auto">
          <a:xfrm>
            <a:off x="-4478338" y="4738687"/>
            <a:ext cx="1428753" cy="409578"/>
          </a:xfrm>
          <a:prstGeom prst="rect">
            <a:avLst/>
          </a:prstGeom>
          <a:ln w="12700">
            <a:miter lim="400000"/>
          </a:ln>
        </p:spPr>
      </p:pic>
      <p:pic>
        <p:nvPicPr>
          <p:cNvPr id="90" name="image17.png"/>
          <p:cNvPicPr/>
          <p:nvPr/>
        </p:nvPicPr>
        <p:blipFill>
          <a:blip r:embed="rId9"/>
          <a:srcRect l="33594" t="27148" r="55859" b="30272"/>
          <a:stretch/>
        </p:blipFill>
        <p:spPr bwMode="auto">
          <a:xfrm>
            <a:off x="1219200" y="838200"/>
            <a:ext cx="1285875" cy="4152900"/>
          </a:xfrm>
          <a:prstGeom prst="rect">
            <a:avLst/>
          </a:prstGeom>
          <a:ln w="12700">
            <a:miter lim="400000"/>
          </a:ln>
        </p:spPr>
      </p:pic>
      <p:sp>
        <p:nvSpPr>
          <p:cNvPr id="91" name="Shape 91"/>
          <p:cNvSpPr/>
          <p:nvPr/>
        </p:nvSpPr>
        <p:spPr bwMode="auto">
          <a:xfrm>
            <a:off x="885774" y="921543"/>
            <a:ext cx="4522974" cy="279401"/>
          </a:xfrm>
          <a:prstGeom prst="rect">
            <a:avLst/>
          </a:prstGeom>
          <a:solidFill>
            <a:srgbClr val="FFFFFF"/>
          </a:solidFill>
          <a:ln w="12700">
            <a:miter lim="400000"/>
          </a:ln>
        </p:spPr>
        <p:txBody>
          <a:bodyPr lIns="0" tIns="0" rIns="0" bIns="0">
            <a:spAutoFit/>
          </a:bodyPr>
          <a:lstStyle>
            <a:lvl1pPr>
              <a:defRPr sz="1900" b="1">
                <a:solidFill>
                  <a:srgbClr val="3F6797"/>
                </a:solidFill>
                <a:latin typeface="Calibri"/>
                <a:ea typeface="Calibri"/>
                <a:cs typeface="Calibri"/>
              </a:defRPr>
            </a:lvl1pPr>
          </a:lstStyle>
          <a:p>
            <a:pPr lvl="0">
              <a:defRPr sz="1800" b="0">
                <a:solidFill>
                  <a:srgbClr val="000000"/>
                </a:solidFill>
              </a:defRPr>
            </a:pPr>
            <a:r>
              <a:rPr sz="1900" b="1">
                <a:solidFill>
                  <a:srgbClr val="3F6797"/>
                </a:solidFill>
              </a:rPr>
              <a:t>Centripetalkrafter=-Centrifugalkrafter:</a:t>
            </a:r>
            <a:endParaRPr/>
          </a:p>
        </p:txBody>
      </p:sp>
      <p:sp>
        <p:nvSpPr>
          <p:cNvPr id="92" name="Shape 92"/>
          <p:cNvSpPr/>
          <p:nvPr/>
        </p:nvSpPr>
        <p:spPr bwMode="auto">
          <a:xfrm>
            <a:off x="909637" y="1809750"/>
            <a:ext cx="1905001" cy="558801"/>
          </a:xfrm>
          <a:prstGeom prst="rect">
            <a:avLst/>
          </a:prstGeom>
          <a:solidFill>
            <a:srgbClr val="FFFFFF"/>
          </a:solidFill>
          <a:ln w="12700">
            <a:miter lim="400000"/>
          </a:ln>
        </p:spPr>
        <p:txBody>
          <a:bodyPr lIns="0" tIns="0" rIns="0" bIns="0">
            <a:spAutoFit/>
          </a:bodyPr>
          <a:lstStyle>
            <a:lvl1pPr>
              <a:defRPr sz="1900" b="1">
                <a:solidFill>
                  <a:srgbClr val="3F6797"/>
                </a:solidFill>
                <a:latin typeface="Calibri"/>
                <a:ea typeface="Calibri"/>
                <a:cs typeface="Calibri"/>
              </a:defRPr>
            </a:lvl1pPr>
          </a:lstStyle>
          <a:p>
            <a:pPr lvl="0">
              <a:defRPr sz="1800" b="0">
                <a:solidFill>
                  <a:srgbClr val="000000"/>
                </a:solidFill>
              </a:defRPr>
            </a:pPr>
            <a:r>
              <a:rPr sz="1900" b="1">
                <a:solidFill>
                  <a:srgbClr val="3F6797"/>
                </a:solidFill>
              </a:rPr>
              <a:t>Omstuvning:</a:t>
            </a:r>
            <a:endParaRPr/>
          </a:p>
        </p:txBody>
      </p:sp>
      <p:sp>
        <p:nvSpPr>
          <p:cNvPr id="93" name="Shape 93"/>
          <p:cNvSpPr/>
          <p:nvPr/>
        </p:nvSpPr>
        <p:spPr bwMode="auto">
          <a:xfrm>
            <a:off x="971550" y="2847975"/>
            <a:ext cx="2114550" cy="247650"/>
          </a:xfrm>
          <a:prstGeom prst="rect">
            <a:avLst/>
          </a:prstGeom>
          <a:solidFill>
            <a:srgbClr val="FFFFFF"/>
          </a:solidFill>
          <a:ln w="12700">
            <a:miter lim="400000"/>
          </a:ln>
        </p:spPr>
        <p:txBody>
          <a:bodyPr lIns="0" tIns="0" rIns="0" bIns="0" anchor="ctr"/>
          <a:lstStyle/>
          <a:p>
            <a:pPr lvl="0">
              <a:defRPr>
                <a:latin typeface="Calibri"/>
                <a:ea typeface="Calibri"/>
                <a:cs typeface="Calibri"/>
              </a:defRPr>
            </a:pPr>
            <a:endParaRPr/>
          </a:p>
        </p:txBody>
      </p:sp>
      <p:sp>
        <p:nvSpPr>
          <p:cNvPr id="94" name="Shape 94"/>
          <p:cNvSpPr/>
          <p:nvPr/>
        </p:nvSpPr>
        <p:spPr bwMode="auto">
          <a:xfrm>
            <a:off x="979487" y="3551237"/>
            <a:ext cx="2114551" cy="247653"/>
          </a:xfrm>
          <a:prstGeom prst="rect">
            <a:avLst/>
          </a:prstGeom>
          <a:solidFill>
            <a:srgbClr val="FFFFFF"/>
          </a:solidFill>
          <a:ln w="12700">
            <a:miter lim="400000"/>
          </a:ln>
        </p:spPr>
        <p:txBody>
          <a:bodyPr lIns="0" tIns="0" rIns="0" bIns="0" anchor="ctr"/>
          <a:lstStyle/>
          <a:p>
            <a:pPr lvl="0">
              <a:defRPr>
                <a:latin typeface="Calibri"/>
                <a:ea typeface="Calibri"/>
                <a:cs typeface="Calibri"/>
              </a:defRPr>
            </a:pPr>
            <a:endParaRPr/>
          </a:p>
        </p:txBody>
      </p:sp>
      <p:sp>
        <p:nvSpPr>
          <p:cNvPr id="95" name="Shape 95"/>
          <p:cNvSpPr/>
          <p:nvPr/>
        </p:nvSpPr>
        <p:spPr bwMode="auto">
          <a:xfrm>
            <a:off x="1008062" y="4237037"/>
            <a:ext cx="2114551" cy="247653"/>
          </a:xfrm>
          <a:prstGeom prst="rect">
            <a:avLst/>
          </a:prstGeom>
          <a:solidFill>
            <a:srgbClr val="FFFFFF"/>
          </a:solidFill>
          <a:ln w="12700">
            <a:miter lim="400000"/>
          </a:ln>
        </p:spPr>
        <p:txBody>
          <a:bodyPr lIns="0" tIns="0" rIns="0" bIns="0" anchor="ctr"/>
          <a:lstStyle/>
          <a:p>
            <a:pPr lvl="0">
              <a:defRPr>
                <a:latin typeface="Calibri"/>
                <a:ea typeface="Calibri"/>
                <a:cs typeface="Calibri"/>
              </a:defRPr>
            </a:pPr>
            <a:endParaRPr/>
          </a:p>
        </p:txBody>
      </p:sp>
      <p:sp>
        <p:nvSpPr>
          <p:cNvPr id="96" name="Shape 96"/>
          <p:cNvSpPr/>
          <p:nvPr/>
        </p:nvSpPr>
        <p:spPr bwMode="auto">
          <a:xfrm>
            <a:off x="1352550" y="2895600"/>
            <a:ext cx="1" cy="266702"/>
          </a:xfrm>
          <a:prstGeom prst="line">
            <a:avLst/>
          </a:prstGeom>
          <a:ln>
            <a:solidFill/>
            <a:round/>
            <a:tailEnd type="triangle"/>
          </a:ln>
        </p:spPr>
        <p:txBody>
          <a:bodyPr lIns="0" tIns="0" rIns="0" bIns="0"/>
          <a:lstStyle/>
          <a:p>
            <a:pPr lvl="0" defTabSz="457200">
              <a:defRPr sz="1200"/>
            </a:pPr>
            <a:endParaRPr/>
          </a:p>
        </p:txBody>
      </p:sp>
      <p:sp>
        <p:nvSpPr>
          <p:cNvPr id="97" name="Shape 97"/>
          <p:cNvSpPr/>
          <p:nvPr/>
        </p:nvSpPr>
        <p:spPr bwMode="auto">
          <a:xfrm>
            <a:off x="1828800" y="5181600"/>
            <a:ext cx="5803900" cy="863599"/>
          </a:xfrm>
          <a:prstGeom prst="rect">
            <a:avLst/>
          </a:prstGeom>
          <a:solidFill>
            <a:srgbClr val="FFFFFF"/>
          </a:solidFill>
          <a:ln w="12700">
            <a:miter lim="400000"/>
          </a:ln>
        </p:spPr>
        <p:txBody>
          <a:bodyPr lIns="0" tIns="0" rIns="0" bIns="0">
            <a:spAutoFit/>
          </a:bodyPr>
          <a:lstStyle>
            <a:lvl1pPr>
              <a:defRPr sz="1400">
                <a:solidFill>
                  <a:srgbClr val="0070C0"/>
                </a:solidFill>
                <a:latin typeface="Verdana"/>
                <a:ea typeface="Verdana"/>
                <a:cs typeface="Verdana"/>
              </a:defRPr>
            </a:lvl1pPr>
          </a:lstStyle>
          <a:p>
            <a:pPr lvl="0">
              <a:defRPr sz="1800">
                <a:solidFill>
                  <a:srgbClr val="000000"/>
                </a:solidFill>
              </a:defRPr>
            </a:pPr>
            <a:r>
              <a:rPr sz="1400">
                <a:solidFill>
                  <a:srgbClr val="0070C0"/>
                </a:solidFill>
              </a:rPr>
              <a:t>Frekvensen beror ej av radien, om massan är konstant. När partiklarna blir relativistiska gäller inte detta längre, frekvensen måste ändras med hastigheten: synkrocyklotron. Fältet kan också ökas med radien: isokron cyklotron</a:t>
            </a:r>
            <a:endParaRPr/>
          </a:p>
        </p:txBody>
      </p:sp>
      <p:sp>
        <p:nvSpPr>
          <p:cNvPr id="98" name="Shape 98"/>
          <p:cNvSpPr/>
          <p:nvPr/>
        </p:nvSpPr>
        <p:spPr bwMode="auto">
          <a:xfrm>
            <a:off x="5868986" y="1073943"/>
            <a:ext cx="2950679" cy="266701"/>
          </a:xfrm>
          <a:prstGeom prst="rect">
            <a:avLst/>
          </a:prstGeom>
          <a:solidFill>
            <a:srgbClr val="FFFFFF"/>
          </a:solidFill>
          <a:ln w="12700">
            <a:miter lim="400000"/>
          </a:ln>
        </p:spPr>
        <p:txBody>
          <a:bodyPr wrap="none" lIns="0" tIns="0" rIns="0" bIns="0">
            <a:spAutoFit/>
          </a:bodyPr>
          <a:lstStyle>
            <a:lvl1pPr>
              <a:defRPr b="1">
                <a:solidFill>
                  <a:srgbClr val="0070C0"/>
                </a:solidFill>
                <a:latin typeface="Calibri"/>
                <a:ea typeface="Calibri"/>
                <a:cs typeface="Calibri"/>
              </a:defRPr>
            </a:lvl1pPr>
          </a:lstStyle>
          <a:p>
            <a:pPr lvl="0">
              <a:defRPr b="0">
                <a:solidFill>
                  <a:srgbClr val="000000"/>
                </a:solidFill>
              </a:defRPr>
            </a:pPr>
            <a:r>
              <a:rPr b="1">
                <a:solidFill>
                  <a:srgbClr val="0070C0"/>
                </a:solidFill>
              </a:rPr>
              <a:t>Kontinuerligt partikelflöde!</a:t>
            </a:r>
            <a:endParaRPr/>
          </a:p>
        </p:txBody>
      </p:sp>
      <p:pic>
        <p:nvPicPr>
          <p:cNvPr id="99" name="image1.jpeg" descr="http://design-guidelines.web.cern.ch/sites/design-guidelines.web.cern.ch/files/u6/CERN-logo.jpg"/>
          <p:cNvPicPr/>
          <p:nvPr/>
        </p:nvPicPr>
        <p:blipFill>
          <a:blip r:embed="rId10"/>
          <a:stretch/>
        </p:blipFill>
        <p:spPr bwMode="auto">
          <a:xfrm>
            <a:off x="152401" y="304800"/>
            <a:ext cx="685799" cy="738553"/>
          </a:xfrm>
          <a:prstGeom prst="rect">
            <a:avLst/>
          </a:prstGeom>
          <a:ln w="12700">
            <a:miter lim="400000"/>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1" name="Shape 101"/>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02" name="Shape 102"/>
          <p:cNvSpPr>
            <a:spLocks noGrp="1"/>
          </p:cNvSpPr>
          <p:nvPr>
            <p:ph type="title"/>
          </p:nvPr>
        </p:nvSpPr>
        <p:spPr bwMode="auto">
          <a:xfrm>
            <a:off x="1219200" y="274638"/>
            <a:ext cx="7467600" cy="1143002"/>
          </a:xfrm>
          <a:prstGeom prst="rect">
            <a:avLst/>
          </a:prstGeom>
        </p:spPr>
        <p:txBody>
          <a:bodyPr/>
          <a:lstStyle>
            <a:lvl1pPr>
              <a:defRPr sz="2400">
                <a:latin typeface="Verdana"/>
                <a:ea typeface="Verdana"/>
                <a:cs typeface="Verdana"/>
              </a:defRPr>
            </a:lvl1pPr>
          </a:lstStyle>
          <a:p>
            <a:pPr lvl="0">
              <a:defRPr sz="1800">
                <a:solidFill>
                  <a:srgbClr val="000000"/>
                </a:solidFill>
              </a:defRPr>
            </a:pPr>
            <a:r>
              <a:rPr sz="2400">
                <a:solidFill>
                  <a:srgbClr val="0070C0"/>
                </a:solidFill>
              </a:rPr>
              <a:t>Cyklotronen kommer till CERN - 1957</a:t>
            </a:r>
            <a:endParaRPr/>
          </a:p>
        </p:txBody>
      </p:sp>
      <p:pic>
        <p:nvPicPr>
          <p:cNvPr id="103" name="image7.jpeg" descr="https://mediastream.cern.ch/MediaArchive/Photo/Public/1956/5660003/5660003/5660003-A4-at-144-dpi.jpg"/>
          <p:cNvPicPr/>
          <p:nvPr/>
        </p:nvPicPr>
        <p:blipFill>
          <a:blip r:embed="rId2"/>
          <a:stretch/>
        </p:blipFill>
        <p:spPr bwMode="auto">
          <a:xfrm>
            <a:off x="1219200" y="1371600"/>
            <a:ext cx="6391275" cy="4429181"/>
          </a:xfrm>
          <a:prstGeom prst="rect">
            <a:avLst/>
          </a:prstGeom>
          <a:ln w="12700">
            <a:miter lim="400000"/>
          </a:ln>
        </p:spPr>
      </p:pic>
      <p:sp>
        <p:nvSpPr>
          <p:cNvPr id="104" name="Shape 104"/>
          <p:cNvSpPr/>
          <p:nvPr/>
        </p:nvSpPr>
        <p:spPr bwMode="auto">
          <a:xfrm>
            <a:off x="1219200" y="6095998"/>
            <a:ext cx="5562600" cy="370837"/>
          </a:xfrm>
          <a:prstGeom prst="rect">
            <a:avLst/>
          </a:prstGeom>
          <a:ln w="12700">
            <a:miter lim="400000"/>
          </a:ln>
        </p:spPr>
        <p:txBody>
          <a:bodyPr lIns="45718" tIns="45718" rIns="45718" bIns="45718">
            <a:spAutoFit/>
          </a:bodyPr>
          <a:lstStyle>
            <a:lvl1pPr algn="ctr">
              <a:defRPr>
                <a:solidFill>
                  <a:srgbClr val="0070C0"/>
                </a:solidFill>
                <a:latin typeface="Verdana"/>
                <a:ea typeface="Verdana"/>
                <a:cs typeface="Verdana"/>
              </a:defRPr>
            </a:lvl1pPr>
          </a:lstStyle>
          <a:p>
            <a:pPr lvl="0">
              <a:defRPr>
                <a:solidFill>
                  <a:srgbClr val="000000"/>
                </a:solidFill>
              </a:defRPr>
            </a:pPr>
            <a:r>
              <a:rPr>
                <a:solidFill>
                  <a:srgbClr val="0070C0"/>
                </a:solidFill>
              </a:rPr>
              <a:t>Max energi - 600 MeV</a:t>
            </a:r>
            <a:endParaRPr/>
          </a:p>
        </p:txBody>
      </p:sp>
      <p:sp>
        <p:nvSpPr>
          <p:cNvPr id="105" name="Shape 105"/>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64</a:t>
            </a:fld>
            <a:endParaRPr sz="1200">
              <a:solidFill>
                <a:srgbClr val="888888"/>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7" name="Shape 10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08" name="Shape 108"/>
          <p:cNvSpPr>
            <a:spLocks noGrp="1"/>
          </p:cNvSpPr>
          <p:nvPr>
            <p:ph type="title"/>
          </p:nvPr>
        </p:nvSpPr>
        <p:spPr bwMode="auto">
          <a:xfrm>
            <a:off x="1270000" y="102576"/>
            <a:ext cx="7467600" cy="1143001"/>
          </a:xfrm>
          <a:prstGeom prst="rect">
            <a:avLst/>
          </a:prstGeom>
        </p:spPr>
        <p:txBody>
          <a:bodyPr/>
          <a:lstStyle/>
          <a:p>
            <a:pPr lvl="0" algn="l">
              <a:defRPr sz="1800">
                <a:solidFill>
                  <a:srgbClr val="000000"/>
                </a:solidFill>
              </a:defRPr>
            </a:pPr>
            <a:r>
              <a:rPr sz="3300">
                <a:solidFill>
                  <a:srgbClr val="4F81BD"/>
                </a:solidFill>
              </a:rPr>
              <a:t>Renoverad</a:t>
            </a:r>
            <a:r>
              <a:rPr sz="3300">
                <a:solidFill>
                  <a:srgbClr val="0070C0"/>
                </a:solidFill>
              </a:rPr>
              <a:t> - kan besökas i Bat 300</a:t>
            </a:r>
            <a:endParaRPr/>
          </a:p>
        </p:txBody>
      </p:sp>
      <p:sp>
        <p:nvSpPr>
          <p:cNvPr id="109" name="Shape 109"/>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65</a:t>
            </a:fld>
            <a:endParaRPr sz="1200">
              <a:solidFill>
                <a:srgbClr val="888888"/>
              </a:solidFill>
            </a:endParaRPr>
          </a:p>
        </p:txBody>
      </p:sp>
      <p:pic>
        <p:nvPicPr>
          <p:cNvPr id="110" name="image8.jpeg" descr="https://mediastream.cern.ch/MediaArchive/Photo/Public/1975/7505285/7505285/7505285-A4-at-144-dpi.jpg"/>
          <p:cNvPicPr/>
          <p:nvPr/>
        </p:nvPicPr>
        <p:blipFill>
          <a:blip r:embed="rId2"/>
          <a:stretch/>
        </p:blipFill>
        <p:spPr bwMode="auto">
          <a:xfrm>
            <a:off x="1701800" y="1477500"/>
            <a:ext cx="6324600" cy="4912651"/>
          </a:xfrm>
          <a:prstGeom prst="rect">
            <a:avLst/>
          </a:prstGeom>
          <a:ln w="12700">
            <a:miter lim="400000"/>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endParaRPr lang="en-US"/>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66</a:t>
            </a:fld>
            <a:endParaRPr lang="en-US"/>
          </a:p>
        </p:txBody>
      </p:sp>
      <p:sp>
        <p:nvSpPr>
          <p:cNvPr id="4" name="Shape 230"/>
          <p:cNvSpPr/>
          <p:nvPr/>
        </p:nvSpPr>
        <p:spPr bwMode="auto">
          <a:xfrm>
            <a:off x="228600" y="4419600"/>
            <a:ext cx="4572000" cy="2677652"/>
          </a:xfrm>
          <a:prstGeom prst="rect">
            <a:avLst/>
          </a:prstGeom>
          <a:ln w="12700">
            <a:miter lim="400000"/>
          </a:ln>
        </p:spPr>
        <p:txBody>
          <a:bodyPr lIns="45718" tIns="45718" rIns="45718" bIns="45718">
            <a:spAutoFit/>
          </a:bodyPr>
          <a:lstStyle/>
          <a:p>
            <a:pPr lvl="0">
              <a:defRPr/>
            </a:pPr>
            <a:r>
              <a:rPr sz="1400">
                <a:solidFill>
                  <a:srgbClr val="0070C0"/>
                </a:solidFill>
                <a:latin typeface="Verdana"/>
                <a:ea typeface="Verdana"/>
                <a:cs typeface="Verdana"/>
              </a:rPr>
              <a:t>LHC:</a:t>
            </a: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Varje proton passerar det elektriskt fältet som är</a:t>
            </a: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2 x 8 MV = 16 MV  och detta 11245 varv per sekund; total additionell energie per sekund är:</a:t>
            </a: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(16 MeV/varv) x (11245 varv/s)= 1.8·10</a:t>
            </a:r>
            <a:r>
              <a:rPr sz="1400" baseline="30000">
                <a:solidFill>
                  <a:srgbClr val="0070C0"/>
                </a:solidFill>
                <a:latin typeface="Verdana"/>
                <a:ea typeface="Verdana"/>
                <a:cs typeface="Verdana"/>
              </a:rPr>
              <a:t>5</a:t>
            </a:r>
            <a:r>
              <a:rPr sz="1400">
                <a:solidFill>
                  <a:srgbClr val="0070C0"/>
                </a:solidFill>
                <a:latin typeface="Verdana"/>
                <a:ea typeface="Verdana"/>
                <a:cs typeface="Verdana"/>
              </a:rPr>
              <a:t> MeV/s  eller  0.18 TeV/s; </a:t>
            </a: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för att nå 6.55 TeV tar det 6.55 / 0,18 = 36,4 s!</a:t>
            </a:r>
            <a:endParaRPr lang="en-US" sz="1400">
              <a:solidFill>
                <a:srgbClr val="0070C0"/>
              </a:solidFill>
              <a:latin typeface="Verdana"/>
              <a:ea typeface="Verdana"/>
              <a:cs typeface="Verdana"/>
            </a:endParaRPr>
          </a:p>
          <a:p>
            <a:pPr lvl="0">
              <a:defRPr/>
            </a:pPr>
            <a:endParaRPr lang="en-US" sz="1400">
              <a:solidFill>
                <a:srgbClr val="0070C0"/>
              </a:solidFill>
              <a:latin typeface="Verdana"/>
              <a:ea typeface="Calibri"/>
              <a:cs typeface="Calibri"/>
            </a:endParaRPr>
          </a:p>
          <a:p>
            <a:pPr lvl="0">
              <a:defRPr/>
            </a:pPr>
            <a:r>
              <a:rPr lang="en-US" sz="1400">
                <a:solidFill>
                  <a:srgbClr val="0070C0"/>
                </a:solidFill>
                <a:latin typeface="Verdana"/>
                <a:ea typeface="Calibri"/>
                <a:cs typeface="Calibri"/>
              </a:rPr>
              <a:t>Dock: det tar längre tid att ändra strömmen på magneterna. I verkligheten: ca 20 minuter</a:t>
            </a:r>
            <a:endParaRPr sz="1400">
              <a:solidFill>
                <a:srgbClr val="0070C0"/>
              </a:solidFill>
              <a:latin typeface="Calibri"/>
              <a:ea typeface="Calibri"/>
              <a:cs typeface="Calibri"/>
            </a:endParaRPr>
          </a:p>
          <a:p>
            <a:pPr lvl="0">
              <a:defRPr/>
            </a:pPr>
            <a:br>
              <a:rPr sz="1400">
                <a:solidFill>
                  <a:srgbClr val="0070C0"/>
                </a:solidFill>
                <a:latin typeface="Calibri"/>
                <a:ea typeface="Calibri"/>
                <a:cs typeface="Calibri"/>
              </a:rPr>
            </a:br>
            <a:endParaRPr sz="1400">
              <a:solidFill>
                <a:srgbClr val="0070C0"/>
              </a:solidFill>
              <a:latin typeface="Calibri"/>
              <a:ea typeface="Calibri"/>
              <a:cs typeface="Calibri"/>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1" name="Shape 41"/>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3" name="Shape 43"/>
          <p:cNvSpPr>
            <a:spLocks noGrp="1"/>
          </p:cNvSpPr>
          <p:nvPr>
            <p:ph type="title"/>
          </p:nvPr>
        </p:nvSpPr>
        <p:spPr bwMode="auto">
          <a:xfrm>
            <a:off x="838200" y="152397"/>
            <a:ext cx="7772400" cy="698506"/>
          </a:xfrm>
          <a:prstGeom prst="rect">
            <a:avLst/>
          </a:prstGeom>
        </p:spPr>
        <p:txBody>
          <a:bodyPr/>
          <a:lstStyle>
            <a:lvl1pPr>
              <a:defRPr sz="2400">
                <a:solidFill>
                  <a:srgbClr val="0070C0"/>
                </a:solidFill>
                <a:latin typeface="Verdana"/>
                <a:ea typeface="Verdana"/>
                <a:cs typeface="Verdana"/>
              </a:defRPr>
            </a:lvl1pPr>
          </a:lstStyle>
          <a:p>
            <a:pPr lvl="0">
              <a:defRPr sz="1800">
                <a:solidFill>
                  <a:srgbClr val="000000"/>
                </a:solidFill>
              </a:defRPr>
            </a:pPr>
            <a:r>
              <a:rPr sz="2400">
                <a:solidFill>
                  <a:srgbClr val="0070C0"/>
                </a:solidFill>
              </a:rPr>
              <a:t>Partikelkällor och partikelacceleration(3/3)</a:t>
            </a:r>
            <a:endParaRPr/>
          </a:p>
        </p:txBody>
      </p:sp>
      <p:sp>
        <p:nvSpPr>
          <p:cNvPr id="44" name="Shape 44"/>
          <p:cNvSpPr>
            <a:spLocks noGrp="1"/>
          </p:cNvSpPr>
          <p:nvPr>
            <p:ph type="body" idx="1"/>
          </p:nvPr>
        </p:nvSpPr>
        <p:spPr bwMode="auto">
          <a:xfrm>
            <a:off x="838200" y="1142999"/>
            <a:ext cx="7918450" cy="4681540"/>
          </a:xfrm>
          <a:prstGeom prst="rect">
            <a:avLst/>
          </a:prstGeom>
        </p:spPr>
        <p:txBody>
          <a:bodyPr/>
          <a:lstStyle/>
          <a:p>
            <a:pPr marL="609600" lvl="0" indent="-609600" algn="l">
              <a:lnSpc>
                <a:spcPct val="80000"/>
              </a:lnSpc>
              <a:defRPr sz="1800">
                <a:solidFill>
                  <a:srgbClr val="000000"/>
                </a:solidFill>
              </a:defRPr>
            </a:pPr>
            <a:endParaRPr>
              <a:solidFill>
                <a:srgbClr val="0070C0"/>
              </a:solidFill>
              <a:latin typeface="Verdana"/>
              <a:ea typeface="Verdana"/>
              <a:cs typeface="Verdana"/>
            </a:endParaRPr>
          </a:p>
          <a:p>
            <a:pPr marL="342900" lvl="0" indent="-342900" algn="l">
              <a:lnSpc>
                <a:spcPct val="120000"/>
              </a:lnSpc>
              <a:spcBef>
                <a:spcPts val="400"/>
              </a:spcBef>
              <a:buClr>
                <a:srgbClr val="0070C0"/>
              </a:buClr>
              <a:buSzPct val="100000"/>
              <a:buFont typeface="Wingdings"/>
              <a:buChar char="■"/>
              <a:defRPr sz="1800">
                <a:solidFill>
                  <a:srgbClr val="000000"/>
                </a:solidFill>
              </a:defRPr>
            </a:pPr>
            <a:r>
              <a:rPr>
                <a:solidFill>
                  <a:srgbClr val="0070C0"/>
                </a:solidFill>
                <a:latin typeface="Verdana"/>
                <a:ea typeface="Verdana"/>
                <a:cs typeface="Verdana"/>
              </a:rPr>
              <a:t>Högre energi låter oss:</a:t>
            </a:r>
            <a:endParaRPr/>
          </a:p>
          <a:p>
            <a:pPr marL="641584" lvl="1" indent="-184384" algn="l">
              <a:lnSpc>
                <a:spcPct val="120000"/>
              </a:lnSpc>
              <a:spcBef>
                <a:spcPts val="300"/>
              </a:spcBef>
              <a:buClr>
                <a:srgbClr val="0070C0"/>
              </a:buClr>
              <a:buSzPct val="100000"/>
              <a:buFont typeface="Wingdings"/>
              <a:buChar char="■"/>
              <a:defRPr sz="1800">
                <a:solidFill>
                  <a:srgbClr val="000000"/>
                </a:solidFill>
              </a:defRPr>
            </a:pPr>
            <a:r>
              <a:rPr sz="1400">
                <a:solidFill>
                  <a:srgbClr val="0070C0"/>
                </a:solidFill>
                <a:latin typeface="Verdana"/>
                <a:ea typeface="Verdana"/>
                <a:cs typeface="Verdana"/>
              </a:rPr>
              <a:t>Få kortare våglängder – bättre upplösning</a:t>
            </a:r>
          </a:p>
          <a:p>
            <a:pPr marL="641584" lvl="1" indent="-184384" algn="l">
              <a:lnSpc>
                <a:spcPct val="120000"/>
              </a:lnSpc>
              <a:spcBef>
                <a:spcPts val="300"/>
              </a:spcBef>
              <a:buClr>
                <a:srgbClr val="0070C0"/>
              </a:buClr>
              <a:buSzPct val="100000"/>
              <a:buFont typeface="Wingdings"/>
              <a:buChar char="■"/>
              <a:defRPr sz="1800">
                <a:solidFill>
                  <a:srgbClr val="000000"/>
                </a:solidFill>
              </a:defRPr>
            </a:pPr>
            <a:r>
              <a:rPr sz="1400">
                <a:solidFill>
                  <a:srgbClr val="0070C0"/>
                </a:solidFill>
                <a:latin typeface="Verdana"/>
                <a:ea typeface="Verdana"/>
                <a:cs typeface="Verdana"/>
              </a:rPr>
              <a:t>Högre massa – nya partiklar</a:t>
            </a:r>
          </a:p>
          <a:p>
            <a:pPr marL="641584" lvl="1" indent="-184384" algn="l">
              <a:lnSpc>
                <a:spcPct val="120000"/>
              </a:lnSpc>
              <a:spcBef>
                <a:spcPts val="300"/>
              </a:spcBef>
              <a:buClr>
                <a:srgbClr val="0070C0"/>
              </a:buClr>
              <a:buSzPct val="100000"/>
              <a:buFont typeface="Wingdings"/>
              <a:buChar char="■"/>
              <a:defRPr sz="1800">
                <a:solidFill>
                  <a:srgbClr val="000000"/>
                </a:solidFill>
              </a:defRPr>
            </a:pPr>
            <a:r>
              <a:rPr sz="1400">
                <a:solidFill>
                  <a:srgbClr val="0070C0"/>
                </a:solidFill>
                <a:latin typeface="Verdana"/>
                <a:ea typeface="Verdana"/>
                <a:cs typeface="Verdana"/>
              </a:rPr>
              <a:t>Gå “bakåt” i tiden</a:t>
            </a:r>
          </a:p>
          <a:p>
            <a:pPr marL="342900" lvl="0" indent="-342900" algn="l">
              <a:lnSpc>
                <a:spcPct val="120000"/>
              </a:lnSpc>
              <a:spcBef>
                <a:spcPts val="400"/>
              </a:spcBef>
              <a:buClr>
                <a:srgbClr val="0070C0"/>
              </a:buClr>
              <a:buSzPct val="100000"/>
              <a:buFont typeface="Wingdings"/>
              <a:buChar char="■"/>
              <a:defRPr sz="1800">
                <a:solidFill>
                  <a:srgbClr val="000000"/>
                </a:solidFill>
              </a:defRPr>
            </a:pPr>
            <a:r>
              <a:rPr>
                <a:solidFill>
                  <a:srgbClr val="0070C0"/>
                </a:solidFill>
                <a:latin typeface="Verdana"/>
                <a:ea typeface="Verdana"/>
                <a:cs typeface="Verdana"/>
              </a:rPr>
              <a:t>Protoner kommer att acceleras  till en energi av 7 TeV i LHC f</a:t>
            </a:r>
            <a:r>
              <a:rPr lang="en-US">
                <a:solidFill>
                  <a:srgbClr val="0070C0"/>
                </a:solidFill>
                <a:latin typeface="Verdana"/>
                <a:ea typeface="Verdana"/>
                <a:cs typeface="Verdana"/>
              </a:rPr>
              <a:t>ö</a:t>
            </a:r>
            <a:r>
              <a:rPr>
                <a:solidFill>
                  <a:srgbClr val="0070C0"/>
                </a:solidFill>
                <a:latin typeface="Verdana"/>
                <a:ea typeface="Verdana"/>
                <a:cs typeface="Verdana"/>
              </a:rPr>
              <a:t>r att titta ännu nogrannare hur en proton är sammansatt! </a:t>
            </a:r>
            <a:endParaRPr/>
          </a:p>
          <a:p>
            <a:pPr marL="609600" lvl="0" indent="-609600" algn="l">
              <a:lnSpc>
                <a:spcPct val="120000"/>
              </a:lnSpc>
              <a:spcBef>
                <a:spcPts val="400"/>
              </a:spcBef>
              <a:defRPr sz="1800">
                <a:solidFill>
                  <a:srgbClr val="000000"/>
                </a:solidFill>
              </a:defRPr>
            </a:pPr>
            <a:r>
              <a:rPr>
                <a:solidFill>
                  <a:srgbClr val="0070C0"/>
                </a:solidFill>
                <a:latin typeface="Verdana"/>
                <a:ea typeface="Verdana"/>
                <a:cs typeface="Verdana"/>
              </a:rPr>
              <a:t>  </a:t>
            </a:r>
            <a:endParaRPr/>
          </a:p>
          <a:p>
            <a:pPr lvl="0">
              <a:defRPr sz="1800">
                <a:solidFill>
                  <a:srgbClr val="000000"/>
                </a:solidFill>
              </a:defRPr>
            </a:pPr>
            <a:endParaRPr>
              <a:solidFill>
                <a:srgbClr val="0070C0"/>
              </a:solidFill>
              <a:latin typeface="Verdana"/>
              <a:ea typeface="Verdana"/>
              <a:cs typeface="Verdana"/>
            </a:endParaRPr>
          </a:p>
          <a:p>
            <a:pPr lvl="0">
              <a:spcBef>
                <a:spcPts val="400"/>
              </a:spcBef>
              <a:defRPr sz="1800">
                <a:solidFill>
                  <a:srgbClr val="000000"/>
                </a:solidFill>
              </a:defRPr>
            </a:pPr>
            <a:r>
              <a:rPr sz="1700">
                <a:solidFill>
                  <a:srgbClr val="0070C0"/>
                </a:solidFill>
                <a:latin typeface="Verdana"/>
                <a:ea typeface="Verdana"/>
                <a:cs typeface="Verdana"/>
              </a:rPr>
              <a:t>En fluga väger  60 mg och flyger 20 cm/s:</a:t>
            </a:r>
            <a:endParaRPr/>
          </a:p>
          <a:p>
            <a:pPr lvl="0">
              <a:spcBef>
                <a:spcPts val="400"/>
              </a:spcBef>
              <a:defRPr sz="1800">
                <a:solidFill>
                  <a:srgbClr val="000000"/>
                </a:solidFill>
              </a:defRPr>
            </a:pPr>
            <a:r>
              <a:rPr sz="1700" b="1">
                <a:solidFill>
                  <a:srgbClr val="0070C0"/>
                </a:solidFill>
                <a:latin typeface="Verdana"/>
                <a:ea typeface="Verdana"/>
                <a:cs typeface="Verdana"/>
              </a:rPr>
              <a:t>E</a:t>
            </a:r>
            <a:r>
              <a:rPr sz="1700" b="1" baseline="-25000">
                <a:solidFill>
                  <a:srgbClr val="0070C0"/>
                </a:solidFill>
                <a:latin typeface="Verdana"/>
                <a:ea typeface="Verdana"/>
                <a:cs typeface="Verdana"/>
              </a:rPr>
              <a:t>k</a:t>
            </a:r>
            <a:r>
              <a:rPr sz="1700" b="1">
                <a:solidFill>
                  <a:srgbClr val="0070C0"/>
                </a:solidFill>
                <a:latin typeface="Verdana"/>
                <a:ea typeface="Verdana"/>
                <a:cs typeface="Verdana"/>
              </a:rPr>
              <a:t> = ½ m·v</a:t>
            </a:r>
            <a:r>
              <a:rPr sz="1700" b="1" baseline="30000">
                <a:solidFill>
                  <a:srgbClr val="0070C0"/>
                </a:solidFill>
                <a:latin typeface="Verdana"/>
                <a:ea typeface="Verdana"/>
                <a:cs typeface="Verdana"/>
              </a:rPr>
              <a:t>2</a:t>
            </a:r>
            <a:r>
              <a:rPr sz="1700" b="1">
                <a:solidFill>
                  <a:srgbClr val="0070C0"/>
                </a:solidFill>
                <a:latin typeface="Verdana"/>
                <a:ea typeface="Verdana"/>
                <a:cs typeface="Verdana"/>
              </a:rPr>
              <a:t>  ⇒   E</a:t>
            </a:r>
            <a:r>
              <a:rPr sz="1700" b="1" baseline="-25000">
                <a:solidFill>
                  <a:srgbClr val="0070C0"/>
                </a:solidFill>
                <a:latin typeface="Verdana"/>
                <a:ea typeface="Verdana"/>
                <a:cs typeface="Verdana"/>
              </a:rPr>
              <a:t>k</a:t>
            </a:r>
            <a:r>
              <a:rPr sz="1700" b="1">
                <a:solidFill>
                  <a:srgbClr val="0070C0"/>
                </a:solidFill>
                <a:latin typeface="Verdana"/>
                <a:ea typeface="Verdana"/>
                <a:cs typeface="Verdana"/>
              </a:rPr>
              <a:t> = ½ 6·10</a:t>
            </a:r>
            <a:r>
              <a:rPr sz="1700" b="1" baseline="30000">
                <a:solidFill>
                  <a:srgbClr val="0070C0"/>
                </a:solidFill>
                <a:latin typeface="Verdana"/>
                <a:ea typeface="Verdana"/>
                <a:cs typeface="Verdana"/>
              </a:rPr>
              <a:t>-5</a:t>
            </a:r>
            <a:r>
              <a:rPr sz="1700" b="1">
                <a:solidFill>
                  <a:srgbClr val="0070C0"/>
                </a:solidFill>
                <a:latin typeface="Verdana"/>
                <a:ea typeface="Verdana"/>
                <a:cs typeface="Verdana"/>
              </a:rPr>
              <a:t>·0,2 </a:t>
            </a:r>
            <a:r>
              <a:rPr sz="1700" b="1" baseline="30000">
                <a:solidFill>
                  <a:srgbClr val="0070C0"/>
                </a:solidFill>
                <a:latin typeface="Verdana"/>
                <a:ea typeface="Verdana"/>
                <a:cs typeface="Verdana"/>
              </a:rPr>
              <a:t>2</a:t>
            </a:r>
            <a:r>
              <a:rPr sz="1700">
                <a:solidFill>
                  <a:srgbClr val="0070C0"/>
                </a:solidFill>
                <a:latin typeface="Verdana"/>
                <a:ea typeface="Verdana"/>
                <a:cs typeface="Verdana"/>
              </a:rPr>
              <a:t> </a:t>
            </a:r>
            <a:r>
              <a:rPr sz="1700" b="1">
                <a:solidFill>
                  <a:srgbClr val="0070C0"/>
                </a:solidFill>
                <a:latin typeface="Verdana"/>
                <a:ea typeface="Verdana"/>
                <a:cs typeface="Verdana"/>
              </a:rPr>
              <a:t> ~ 7 TeV</a:t>
            </a:r>
            <a:endParaRPr sz="1700">
              <a:solidFill>
                <a:srgbClr val="0070C0"/>
              </a:solidFill>
              <a:latin typeface="Verdana"/>
              <a:ea typeface="Verdana"/>
              <a:cs typeface="Verdana"/>
            </a:endParaRPr>
          </a:p>
          <a:p>
            <a:pPr lvl="0">
              <a:spcBef>
                <a:spcPts val="400"/>
              </a:spcBef>
              <a:defRPr sz="1800">
                <a:solidFill>
                  <a:srgbClr val="000000"/>
                </a:solidFill>
              </a:defRPr>
            </a:pPr>
            <a:r>
              <a:rPr sz="1700">
                <a:solidFill>
                  <a:srgbClr val="0070C0"/>
                </a:solidFill>
                <a:latin typeface="Verdana"/>
                <a:ea typeface="Verdana"/>
                <a:cs typeface="Verdana"/>
              </a:rPr>
              <a:t>I LHC har </a:t>
            </a:r>
            <a:r>
              <a:rPr sz="1700" u="sng">
                <a:solidFill>
                  <a:srgbClr val="0070C0"/>
                </a:solidFill>
                <a:latin typeface="Verdana"/>
                <a:ea typeface="Verdana"/>
                <a:cs typeface="Verdana"/>
              </a:rPr>
              <a:t>varje</a:t>
            </a:r>
            <a:r>
              <a:rPr sz="1700">
                <a:solidFill>
                  <a:srgbClr val="0070C0"/>
                </a:solidFill>
                <a:latin typeface="Verdana"/>
                <a:ea typeface="Verdana"/>
                <a:cs typeface="Verdana"/>
              </a:rPr>
              <a:t> proton samma rörelseenergi som flugan</a:t>
            </a:r>
            <a:r>
              <a:rPr sz="1700" b="1">
                <a:solidFill>
                  <a:srgbClr val="0070C0"/>
                </a:solidFill>
                <a:latin typeface="Verdana"/>
                <a:ea typeface="Verdana"/>
                <a:cs typeface="Verdana"/>
              </a:rPr>
              <a:t>! </a:t>
            </a:r>
            <a:endParaRPr/>
          </a:p>
          <a:p>
            <a:pPr lvl="0">
              <a:spcBef>
                <a:spcPts val="400"/>
              </a:spcBef>
              <a:defRPr sz="1800">
                <a:solidFill>
                  <a:srgbClr val="000000"/>
                </a:solidFill>
              </a:defRPr>
            </a:pPr>
            <a:r>
              <a:rPr sz="1700">
                <a:solidFill>
                  <a:srgbClr val="0070C0"/>
                </a:solidFill>
                <a:latin typeface="Verdana"/>
                <a:ea typeface="Verdana"/>
                <a:cs typeface="Verdana"/>
              </a:rPr>
              <a:t>Men flugan har  ~36 tusen trillioner atomkärnor!</a:t>
            </a:r>
            <a:endParaRPr/>
          </a:p>
        </p:txBody>
      </p:sp>
      <p:pic>
        <p:nvPicPr>
          <p:cNvPr id="45" name="image1.jpeg" descr="http://design-guidelines.web.cern.ch/sites/design-guidelines.web.cern.ch/files/u6/CERN-logo.jpg"/>
          <p:cNvPicPr/>
          <p:nvPr/>
        </p:nvPicPr>
        <p:blipFill>
          <a:blip r:embed="rId2"/>
          <a:stretch/>
        </p:blipFill>
        <p:spPr bwMode="auto">
          <a:xfrm>
            <a:off x="152401" y="304800"/>
            <a:ext cx="685799" cy="738553"/>
          </a:xfrm>
          <a:prstGeom prst="rect">
            <a:avLst/>
          </a:prstGeom>
          <a:ln w="12700">
            <a:miter lim="400000"/>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3" name="Shape 193"/>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94" name="Shape 194"/>
          <p:cNvSpPr>
            <a:spLocks noGrp="1"/>
          </p:cNvSpPr>
          <p:nvPr>
            <p:ph type="title"/>
          </p:nvPr>
        </p:nvSpPr>
        <p:spPr bwMode="auto">
          <a:xfrm>
            <a:off x="1219200" y="274638"/>
            <a:ext cx="7467600" cy="1143002"/>
          </a:xfrm>
          <a:prstGeom prst="rect">
            <a:avLst/>
          </a:prstGeom>
        </p:spPr>
        <p:txBody>
          <a:bodyPr/>
          <a:lstStyle>
            <a:lvl1pPr>
              <a:defRPr sz="2800">
                <a:latin typeface="Verdana"/>
                <a:ea typeface="Verdana"/>
                <a:cs typeface="Verdana"/>
              </a:defRPr>
            </a:lvl1pPr>
          </a:lstStyle>
          <a:p>
            <a:pPr lvl="0">
              <a:defRPr sz="1800">
                <a:solidFill>
                  <a:srgbClr val="000000"/>
                </a:solidFill>
              </a:defRPr>
            </a:pPr>
            <a:r>
              <a:rPr sz="2800">
                <a:solidFill>
                  <a:srgbClr val="0070C0"/>
                </a:solidFill>
              </a:rPr>
              <a:t>Den första, den största</a:t>
            </a:r>
            <a:endParaRPr/>
          </a:p>
        </p:txBody>
      </p:sp>
      <p:pic>
        <p:nvPicPr>
          <p:cNvPr id="195" name="image9.jpeg" descr="http://cdsweb.cern.ch/record/43886/files/obj-ac-015.jpeg"/>
          <p:cNvPicPr/>
          <p:nvPr/>
        </p:nvPicPr>
        <p:blipFill>
          <a:blip r:embed="rId2"/>
          <a:stretch/>
        </p:blipFill>
        <p:spPr bwMode="auto">
          <a:xfrm>
            <a:off x="533400" y="1600200"/>
            <a:ext cx="3990975" cy="4011944"/>
          </a:xfrm>
          <a:prstGeom prst="rect">
            <a:avLst/>
          </a:prstGeom>
          <a:ln w="12700">
            <a:miter lim="400000"/>
          </a:ln>
        </p:spPr>
      </p:pic>
      <p:sp>
        <p:nvSpPr>
          <p:cNvPr id="196" name="Shape 196"/>
          <p:cNvSpPr/>
          <p:nvPr/>
        </p:nvSpPr>
        <p:spPr bwMode="auto">
          <a:xfrm>
            <a:off x="4953000" y="5943598"/>
            <a:ext cx="3429000" cy="358137"/>
          </a:xfrm>
          <a:prstGeom prst="rect">
            <a:avLst/>
          </a:prstGeom>
          <a:ln w="12700">
            <a:miter lim="400000"/>
          </a:ln>
        </p:spPr>
        <p:txBody>
          <a:bodyPr lIns="45718" tIns="45718" rIns="45718" bIns="45718">
            <a:spAutoFit/>
          </a:bodyPr>
          <a:lstStyle>
            <a:lvl1pPr algn="ctr">
              <a:defRPr>
                <a:solidFill>
                  <a:srgbClr val="0070C0"/>
                </a:solidFill>
                <a:latin typeface="Calibri"/>
                <a:ea typeface="Calibri"/>
                <a:cs typeface="Calibri"/>
              </a:defRPr>
            </a:lvl1pPr>
          </a:lstStyle>
          <a:p>
            <a:pPr lvl="0">
              <a:defRPr>
                <a:solidFill>
                  <a:srgbClr val="000000"/>
                </a:solidFill>
              </a:defRPr>
            </a:pPr>
            <a:r>
              <a:rPr>
                <a:solidFill>
                  <a:srgbClr val="0070C0"/>
                </a:solidFill>
              </a:rPr>
              <a:t>kilometer</a:t>
            </a:r>
            <a:endParaRPr/>
          </a:p>
        </p:txBody>
      </p:sp>
      <p:sp>
        <p:nvSpPr>
          <p:cNvPr id="197" name="Shape 197"/>
          <p:cNvSpPr/>
          <p:nvPr/>
        </p:nvSpPr>
        <p:spPr bwMode="auto">
          <a:xfrm>
            <a:off x="762000" y="5943598"/>
            <a:ext cx="3581400" cy="358137"/>
          </a:xfrm>
          <a:prstGeom prst="rect">
            <a:avLst/>
          </a:prstGeom>
          <a:ln w="12700">
            <a:miter lim="400000"/>
          </a:ln>
        </p:spPr>
        <p:txBody>
          <a:bodyPr lIns="45718" tIns="45718" rIns="45718" bIns="45718">
            <a:spAutoFit/>
          </a:bodyPr>
          <a:lstStyle>
            <a:lvl1pPr algn="ctr">
              <a:defRPr>
                <a:solidFill>
                  <a:srgbClr val="0070C0"/>
                </a:solidFill>
                <a:latin typeface="Calibri"/>
                <a:ea typeface="Calibri"/>
                <a:cs typeface="Calibri"/>
              </a:defRPr>
            </a:lvl1pPr>
          </a:lstStyle>
          <a:p>
            <a:pPr lvl="0">
              <a:defRPr>
                <a:solidFill>
                  <a:srgbClr val="000000"/>
                </a:solidFill>
              </a:defRPr>
            </a:pPr>
            <a:r>
              <a:rPr>
                <a:solidFill>
                  <a:srgbClr val="0070C0"/>
                </a:solidFill>
              </a:rPr>
              <a:t>centimeter</a:t>
            </a:r>
            <a:endParaRPr/>
          </a:p>
        </p:txBody>
      </p:sp>
      <p:pic>
        <p:nvPicPr>
          <p:cNvPr id="198" name="image10.jpeg"/>
          <p:cNvPicPr/>
          <p:nvPr/>
        </p:nvPicPr>
        <p:blipFill>
          <a:blip r:embed="rId3"/>
          <a:stretch/>
        </p:blipFill>
        <p:spPr bwMode="auto">
          <a:xfrm>
            <a:off x="4648200" y="1600200"/>
            <a:ext cx="4191000" cy="4038600"/>
          </a:xfrm>
          <a:prstGeom prst="rect">
            <a:avLst/>
          </a:prstGeom>
          <a:ln w="12700">
            <a:miter lim="400000"/>
          </a:ln>
        </p:spPr>
      </p:pic>
      <p:sp>
        <p:nvSpPr>
          <p:cNvPr id="199" name="Shape 199"/>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68</a:t>
            </a:fld>
            <a:endParaRPr sz="1200">
              <a:solidFill>
                <a:srgbClr val="888888"/>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9" name="Shape 169"/>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71" name="Shape 171"/>
          <p:cNvSpPr>
            <a:spLocks noGrp="1"/>
          </p:cNvSpPr>
          <p:nvPr>
            <p:ph type="title"/>
          </p:nvPr>
        </p:nvSpPr>
        <p:spPr bwMode="auto">
          <a:xfrm>
            <a:off x="827584" y="210213"/>
            <a:ext cx="7869240" cy="698506"/>
          </a:xfrm>
          <a:prstGeom prst="rect">
            <a:avLst/>
          </a:prstGeom>
        </p:spPr>
        <p:txBody>
          <a:bodyPr>
            <a:norm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2800">
                <a:solidFill>
                  <a:srgbClr val="0070C0"/>
                </a:solidFill>
                <a:latin typeface="Calibri"/>
                <a:cs typeface="Calibri"/>
              </a:rPr>
              <a:t>Partikelkälla</a:t>
            </a:r>
            <a:r>
              <a:rPr lang="en-US" sz="2800">
                <a:solidFill>
                  <a:srgbClr val="0070C0"/>
                </a:solidFill>
                <a:latin typeface="Calibri"/>
                <a:cs typeface="Calibri"/>
              </a:rPr>
              <a:t>: initial acceleration före linacen</a:t>
            </a:r>
            <a:endParaRPr sz="2800">
              <a:solidFill>
                <a:srgbClr val="0070C0"/>
              </a:solidFill>
              <a:latin typeface="Calibri"/>
              <a:cs typeface="Calibri"/>
            </a:endParaRPr>
          </a:p>
        </p:txBody>
      </p:sp>
      <p:pic>
        <p:nvPicPr>
          <p:cNvPr id="172" name="image21.png"/>
          <p:cNvPicPr/>
          <p:nvPr/>
        </p:nvPicPr>
        <p:blipFill>
          <a:blip r:embed="rId3"/>
          <a:srcRect l="37433" t="21201" r="20936" b="37792"/>
          <a:stretch/>
        </p:blipFill>
        <p:spPr bwMode="auto">
          <a:xfrm>
            <a:off x="962025" y="1295399"/>
            <a:ext cx="5876927" cy="2590802"/>
          </a:xfrm>
          <a:prstGeom prst="rect">
            <a:avLst/>
          </a:prstGeom>
          <a:ln w="12700">
            <a:miter lim="400000"/>
          </a:ln>
        </p:spPr>
      </p:pic>
      <p:sp>
        <p:nvSpPr>
          <p:cNvPr id="173" name="Shape 173"/>
          <p:cNvSpPr/>
          <p:nvPr/>
        </p:nvSpPr>
        <p:spPr bwMode="auto">
          <a:xfrm>
            <a:off x="1861182" y="4140198"/>
            <a:ext cx="582930" cy="294637"/>
          </a:xfrm>
          <a:prstGeom prst="rect">
            <a:avLst/>
          </a:prstGeom>
          <a:ln w="12700">
            <a:miter lim="400000"/>
          </a:ln>
        </p:spPr>
        <p:txBody>
          <a:bodyPr wrap="none" lIns="45718" tIns="45718" rIns="45718" bIns="45718">
            <a:spAutoFit/>
          </a:bodyPr>
          <a:lstStyle>
            <a:lvl1pPr>
              <a:defRPr sz="1400" b="1">
                <a:latin typeface="Calibri"/>
                <a:ea typeface="Calibri"/>
                <a:cs typeface="Calibri"/>
              </a:defRPr>
            </a:lvl1pPr>
          </a:lstStyle>
          <a:p>
            <a:pPr lvl="0">
              <a:defRPr sz="1800" b="0"/>
            </a:pPr>
            <a:r>
              <a:rPr sz="1400" b="1"/>
              <a:t>Katod</a:t>
            </a:r>
            <a:endParaRPr/>
          </a:p>
        </p:txBody>
      </p:sp>
      <p:sp>
        <p:nvSpPr>
          <p:cNvPr id="174" name="Shape 174"/>
          <p:cNvSpPr/>
          <p:nvPr/>
        </p:nvSpPr>
        <p:spPr bwMode="auto">
          <a:xfrm>
            <a:off x="301624" y="2372161"/>
            <a:ext cx="606369" cy="294637"/>
          </a:xfrm>
          <a:prstGeom prst="rect">
            <a:avLst/>
          </a:prstGeom>
          <a:ln w="12700">
            <a:miter lim="400000"/>
          </a:ln>
        </p:spPr>
        <p:txBody>
          <a:bodyPr wrap="none" lIns="45718" tIns="45718" rIns="45718" bIns="45718">
            <a:spAutoFit/>
          </a:bodyPr>
          <a:lstStyle>
            <a:lvl1pPr>
              <a:defRPr sz="1400" b="1">
                <a:latin typeface="Calibri"/>
                <a:ea typeface="Calibri"/>
                <a:cs typeface="Calibri"/>
              </a:defRPr>
            </a:lvl1pPr>
          </a:lstStyle>
          <a:p>
            <a:pPr lvl="0">
              <a:defRPr sz="1800" b="0"/>
            </a:pPr>
            <a:r>
              <a:rPr sz="1400" b="1"/>
              <a:t>Gas in</a:t>
            </a:r>
            <a:endParaRPr/>
          </a:p>
        </p:txBody>
      </p:sp>
      <p:sp>
        <p:nvSpPr>
          <p:cNvPr id="175" name="Shape 175"/>
          <p:cNvSpPr/>
          <p:nvPr/>
        </p:nvSpPr>
        <p:spPr bwMode="auto">
          <a:xfrm flipV="1">
            <a:off x="2257424" y="3106473"/>
            <a:ext cx="1362078" cy="923927"/>
          </a:xfrm>
          <a:prstGeom prst="line">
            <a:avLst/>
          </a:prstGeom>
          <a:ln w="38100">
            <a:solidFill/>
            <a:round/>
            <a:tailEnd type="triangle"/>
          </a:ln>
        </p:spPr>
        <p:txBody>
          <a:bodyPr lIns="0" tIns="0" rIns="0" bIns="0"/>
          <a:lstStyle/>
          <a:p>
            <a:pPr lvl="0" defTabSz="457200">
              <a:defRPr sz="1200"/>
            </a:pPr>
            <a:endParaRPr/>
          </a:p>
        </p:txBody>
      </p:sp>
      <p:sp>
        <p:nvSpPr>
          <p:cNvPr id="176" name="Shape 176"/>
          <p:cNvSpPr/>
          <p:nvPr/>
        </p:nvSpPr>
        <p:spPr bwMode="auto">
          <a:xfrm>
            <a:off x="6529003" y="3428997"/>
            <a:ext cx="525543" cy="294637"/>
          </a:xfrm>
          <a:prstGeom prst="rect">
            <a:avLst/>
          </a:prstGeom>
          <a:ln w="12700">
            <a:miter lim="400000"/>
          </a:ln>
        </p:spPr>
        <p:txBody>
          <a:bodyPr wrap="none" lIns="45718" tIns="45718" rIns="45718" bIns="45718">
            <a:spAutoFit/>
          </a:bodyPr>
          <a:lstStyle>
            <a:lvl1pPr>
              <a:defRPr sz="1400" b="1">
                <a:latin typeface="Calibri"/>
                <a:ea typeface="Calibri"/>
                <a:cs typeface="Calibri"/>
              </a:defRPr>
            </a:lvl1pPr>
          </a:lstStyle>
          <a:p>
            <a:pPr lvl="0">
              <a:defRPr sz="1800" b="0"/>
            </a:pPr>
            <a:r>
              <a:rPr sz="1400" b="1"/>
              <a:t>Anod</a:t>
            </a:r>
            <a:endParaRPr/>
          </a:p>
        </p:txBody>
      </p:sp>
      <p:sp>
        <p:nvSpPr>
          <p:cNvPr id="177" name="Shape 177"/>
          <p:cNvSpPr/>
          <p:nvPr/>
        </p:nvSpPr>
        <p:spPr bwMode="auto">
          <a:xfrm flipH="1" flipV="1">
            <a:off x="5160962" y="3138376"/>
            <a:ext cx="1125539" cy="325441"/>
          </a:xfrm>
          <a:prstGeom prst="line">
            <a:avLst/>
          </a:prstGeom>
          <a:ln w="38100">
            <a:solidFill/>
            <a:round/>
            <a:tailEnd type="triangle"/>
          </a:ln>
        </p:spPr>
        <p:txBody>
          <a:bodyPr lIns="0" tIns="0" rIns="0" bIns="0"/>
          <a:lstStyle/>
          <a:p>
            <a:pPr lvl="0" defTabSz="457200">
              <a:defRPr sz="1200"/>
            </a:pPr>
            <a:endParaRPr/>
          </a:p>
        </p:txBody>
      </p:sp>
      <p:sp>
        <p:nvSpPr>
          <p:cNvPr id="178" name="Shape 178"/>
          <p:cNvSpPr/>
          <p:nvPr/>
        </p:nvSpPr>
        <p:spPr bwMode="auto">
          <a:xfrm>
            <a:off x="3894137" y="2722563"/>
            <a:ext cx="679729" cy="294637"/>
          </a:xfrm>
          <a:prstGeom prst="rect">
            <a:avLst/>
          </a:prstGeom>
          <a:ln w="12700">
            <a:miter lim="400000"/>
          </a:ln>
        </p:spPr>
        <p:txBody>
          <a:bodyPr wrap="none" lIns="45718" tIns="45718" rIns="45718" bIns="45718">
            <a:spAutoFit/>
          </a:bodyPr>
          <a:lstStyle>
            <a:lvl1pPr>
              <a:defRPr sz="1400" b="1">
                <a:latin typeface="Calibri"/>
                <a:ea typeface="Calibri"/>
                <a:cs typeface="Calibri"/>
              </a:defRPr>
            </a:lvl1pPr>
          </a:lstStyle>
          <a:p>
            <a:pPr lvl="0">
              <a:defRPr sz="1800" b="0"/>
            </a:pPr>
            <a:r>
              <a:rPr sz="1400" b="1"/>
              <a:t>Plasma</a:t>
            </a:r>
            <a:endParaRPr/>
          </a:p>
        </p:txBody>
      </p:sp>
      <p:sp>
        <p:nvSpPr>
          <p:cNvPr id="179" name="Shape 179"/>
          <p:cNvSpPr/>
          <p:nvPr/>
        </p:nvSpPr>
        <p:spPr bwMode="auto">
          <a:xfrm flipV="1">
            <a:off x="6629398" y="2133599"/>
            <a:ext cx="1162053" cy="457204"/>
          </a:xfrm>
          <a:prstGeom prst="line">
            <a:avLst/>
          </a:prstGeom>
          <a:ln w="38100">
            <a:solidFill/>
            <a:round/>
            <a:tailEnd type="triangle"/>
          </a:ln>
        </p:spPr>
        <p:txBody>
          <a:bodyPr lIns="0" tIns="0" rIns="0" bIns="0"/>
          <a:lstStyle/>
          <a:p>
            <a:pPr lvl="0" defTabSz="457200">
              <a:defRPr sz="1200"/>
            </a:pPr>
            <a:endParaRPr/>
          </a:p>
        </p:txBody>
      </p:sp>
      <p:sp>
        <p:nvSpPr>
          <p:cNvPr id="180" name="Shape 180"/>
          <p:cNvSpPr/>
          <p:nvPr/>
        </p:nvSpPr>
        <p:spPr bwMode="auto">
          <a:xfrm flipV="1">
            <a:off x="6705599" y="2362199"/>
            <a:ext cx="1238253" cy="323852"/>
          </a:xfrm>
          <a:prstGeom prst="line">
            <a:avLst/>
          </a:prstGeom>
          <a:ln w="38100">
            <a:solidFill/>
            <a:round/>
            <a:tailEnd type="triangle"/>
          </a:ln>
        </p:spPr>
        <p:txBody>
          <a:bodyPr lIns="0" tIns="0" rIns="0" bIns="0"/>
          <a:lstStyle/>
          <a:p>
            <a:pPr lvl="0" defTabSz="457200">
              <a:defRPr sz="1200"/>
            </a:pPr>
            <a:endParaRPr/>
          </a:p>
        </p:txBody>
      </p:sp>
      <p:sp>
        <p:nvSpPr>
          <p:cNvPr id="181" name="Shape 181"/>
          <p:cNvSpPr/>
          <p:nvPr/>
        </p:nvSpPr>
        <p:spPr bwMode="auto">
          <a:xfrm>
            <a:off x="6629400" y="2819398"/>
            <a:ext cx="1143003" cy="66680"/>
          </a:xfrm>
          <a:prstGeom prst="line">
            <a:avLst/>
          </a:prstGeom>
          <a:ln w="38100">
            <a:solidFill/>
            <a:round/>
            <a:tailEnd type="triangle"/>
          </a:ln>
        </p:spPr>
        <p:txBody>
          <a:bodyPr lIns="0" tIns="0" rIns="0" bIns="0"/>
          <a:lstStyle/>
          <a:p>
            <a:pPr lvl="0" defTabSz="457200">
              <a:defRPr sz="1200"/>
            </a:pPr>
            <a:endParaRPr/>
          </a:p>
        </p:txBody>
      </p:sp>
      <p:sp>
        <p:nvSpPr>
          <p:cNvPr id="182" name="Shape 182"/>
          <p:cNvSpPr/>
          <p:nvPr/>
        </p:nvSpPr>
        <p:spPr bwMode="auto">
          <a:xfrm>
            <a:off x="6629398" y="2895600"/>
            <a:ext cx="1009653" cy="295277"/>
          </a:xfrm>
          <a:prstGeom prst="line">
            <a:avLst/>
          </a:prstGeom>
          <a:ln w="38100">
            <a:solidFill/>
            <a:round/>
            <a:tailEnd type="triangle"/>
          </a:ln>
        </p:spPr>
        <p:txBody>
          <a:bodyPr lIns="0" tIns="0" rIns="0" bIns="0"/>
          <a:lstStyle/>
          <a:p>
            <a:pPr lvl="0" defTabSz="457200">
              <a:defRPr sz="1200"/>
            </a:pPr>
            <a:endParaRPr/>
          </a:p>
        </p:txBody>
      </p:sp>
      <p:sp>
        <p:nvSpPr>
          <p:cNvPr id="183" name="Shape 183"/>
          <p:cNvSpPr/>
          <p:nvPr/>
        </p:nvSpPr>
        <p:spPr bwMode="auto">
          <a:xfrm>
            <a:off x="7924799" y="2590799"/>
            <a:ext cx="811690" cy="294637"/>
          </a:xfrm>
          <a:prstGeom prst="rect">
            <a:avLst/>
          </a:prstGeom>
          <a:ln w="12700">
            <a:miter lim="400000"/>
          </a:ln>
        </p:spPr>
        <p:txBody>
          <a:bodyPr wrap="none" lIns="45718" tIns="45718" rIns="45718" bIns="45718">
            <a:spAutoFit/>
          </a:bodyPr>
          <a:lstStyle>
            <a:lvl1pPr>
              <a:defRPr sz="1400" b="1">
                <a:solidFill>
                  <a:srgbClr val="0000FF"/>
                </a:solidFill>
                <a:latin typeface="Calibri"/>
                <a:ea typeface="Calibri"/>
                <a:cs typeface="Calibri"/>
              </a:defRPr>
            </a:lvl1pPr>
          </a:lstStyle>
          <a:p>
            <a:pPr lvl="0">
              <a:defRPr sz="1800" b="0">
                <a:solidFill>
                  <a:srgbClr val="000000"/>
                </a:solidFill>
              </a:defRPr>
            </a:pPr>
            <a:r>
              <a:rPr sz="1400" b="1">
                <a:solidFill>
                  <a:srgbClr val="0000FF"/>
                </a:solidFill>
              </a:rPr>
              <a:t>Joner ut</a:t>
            </a:r>
            <a:endParaRPr/>
          </a:p>
        </p:txBody>
      </p:sp>
      <p:sp>
        <p:nvSpPr>
          <p:cNvPr id="184" name="Shape 184"/>
          <p:cNvSpPr/>
          <p:nvPr/>
        </p:nvSpPr>
        <p:spPr bwMode="auto">
          <a:xfrm>
            <a:off x="4190998" y="838198"/>
            <a:ext cx="3486660" cy="203201"/>
          </a:xfrm>
          <a:prstGeom prst="rect">
            <a:avLst/>
          </a:prstGeom>
          <a:solidFill>
            <a:srgbClr val="FFCC99"/>
          </a:solidFill>
          <a:ln w="12700">
            <a:miter lim="400000"/>
          </a:ln>
        </p:spPr>
        <p:txBody>
          <a:bodyPr wrap="none" lIns="0" tIns="0" rIns="0" bIns="0">
            <a:spAutoFit/>
          </a:bodyPr>
          <a:lstStyle>
            <a:lvl1pPr>
              <a:defRPr sz="1400" b="1">
                <a:latin typeface="Calibri"/>
                <a:ea typeface="Calibri"/>
                <a:cs typeface="Calibri"/>
              </a:defRPr>
            </a:lvl1pPr>
          </a:lstStyle>
          <a:p>
            <a:pPr lvl="0">
              <a:defRPr sz="1800" b="0"/>
            </a:pPr>
            <a:r>
              <a:rPr sz="1400" b="1"/>
              <a:t>Duoplasmatron från CERNs Linac-Hemsida</a:t>
            </a:r>
            <a:endParaRPr/>
          </a:p>
        </p:txBody>
      </p:sp>
      <p:pic>
        <p:nvPicPr>
          <p:cNvPr id="185" name="image22.png"/>
          <p:cNvPicPr/>
          <p:nvPr/>
        </p:nvPicPr>
        <p:blipFill>
          <a:blip r:embed="rId4"/>
          <a:stretch/>
        </p:blipFill>
        <p:spPr bwMode="auto">
          <a:xfrm>
            <a:off x="685800" y="4876800"/>
            <a:ext cx="2933699" cy="1335088"/>
          </a:xfrm>
          <a:prstGeom prst="rect">
            <a:avLst/>
          </a:prstGeom>
          <a:ln>
            <a:solidFill>
              <a:srgbClr val="C0504D"/>
            </a:solidFill>
            <a:miter/>
          </a:ln>
        </p:spPr>
      </p:pic>
      <p:sp>
        <p:nvSpPr>
          <p:cNvPr id="186" name="Shape 186"/>
          <p:cNvSpPr/>
          <p:nvPr/>
        </p:nvSpPr>
        <p:spPr bwMode="auto">
          <a:xfrm>
            <a:off x="1981182" y="5333978"/>
            <a:ext cx="647671" cy="828636"/>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solidFill>
              <a:srgbClr val="0000FF"/>
            </a:solidFill>
            <a:round/>
          </a:ln>
        </p:spPr>
        <p:txBody>
          <a:bodyPr lIns="0" tIns="0" rIns="0" bIns="0" anchor="ctr"/>
          <a:lstStyle/>
          <a:p>
            <a:pPr lvl="0">
              <a:defRPr>
                <a:latin typeface="Calibri"/>
                <a:ea typeface="Calibri"/>
                <a:cs typeface="Calibri"/>
              </a:defRPr>
            </a:pPr>
            <a:endParaRPr/>
          </a:p>
        </p:txBody>
      </p:sp>
      <p:pic>
        <p:nvPicPr>
          <p:cNvPr id="187" name="image11.jpeg" descr="http://linac2.home.cern.ch/linac2/CF002521-ProtonSourceDuoplasmatronRichardChristianss.jpg"/>
          <p:cNvPicPr/>
          <p:nvPr/>
        </p:nvPicPr>
        <p:blipFill>
          <a:blip r:embed="rId5"/>
          <a:stretch/>
        </p:blipFill>
        <p:spPr bwMode="auto">
          <a:xfrm>
            <a:off x="5181600" y="4038600"/>
            <a:ext cx="3220355" cy="2418845"/>
          </a:xfrm>
          <a:prstGeom prst="rect">
            <a:avLst/>
          </a:prstGeom>
          <a:ln w="12700">
            <a:miter lim="400000"/>
          </a:ln>
        </p:spPr>
      </p:pic>
      <p:sp>
        <p:nvSpPr>
          <p:cNvPr id="188" name="Shape 188"/>
          <p:cNvSpPr/>
          <p:nvPr/>
        </p:nvSpPr>
        <p:spPr bwMode="auto">
          <a:xfrm>
            <a:off x="7239000" y="1371599"/>
            <a:ext cx="1752599" cy="281937"/>
          </a:xfrm>
          <a:prstGeom prst="rect">
            <a:avLst/>
          </a:prstGeom>
          <a:ln w="12700">
            <a:miter lim="400000"/>
          </a:ln>
        </p:spPr>
        <p:txBody>
          <a:bodyPr lIns="45718" tIns="45718" rIns="45718" bIns="45718">
            <a:spAutoFit/>
          </a:bodyPr>
          <a:lstStyle>
            <a:lvl1pPr>
              <a:defRPr sz="1200">
                <a:solidFill>
                  <a:srgbClr val="0070C0"/>
                </a:solidFill>
                <a:latin typeface="Verdana"/>
                <a:ea typeface="Verdana"/>
                <a:cs typeface="Verdana"/>
              </a:defRPr>
            </a:lvl1pPr>
          </a:lstStyle>
          <a:p>
            <a:pPr lvl="0">
              <a:defRPr sz="1800">
                <a:solidFill>
                  <a:srgbClr val="000000"/>
                </a:solidFill>
              </a:defRPr>
            </a:pPr>
            <a:r>
              <a:rPr sz="1200">
                <a:solidFill>
                  <a:srgbClr val="0070C0"/>
                </a:solidFill>
              </a:rPr>
              <a:t>M. von Ardenne</a:t>
            </a:r>
            <a:endParaRPr/>
          </a:p>
        </p:txBody>
      </p:sp>
      <p:pic>
        <p:nvPicPr>
          <p:cNvPr id="189" name="image1.jpeg" descr="http://design-guidelines.web.cern.ch/sites/design-guidelines.web.cern.ch/files/u6/CERN-logo.jpg"/>
          <p:cNvPicPr/>
          <p:nvPr/>
        </p:nvPicPr>
        <p:blipFill>
          <a:blip r:embed="rId6"/>
          <a:stretch/>
        </p:blipFill>
        <p:spPr bwMode="auto">
          <a:xfrm>
            <a:off x="152401" y="304800"/>
            <a:ext cx="685799" cy="738553"/>
          </a:xfrm>
          <a:prstGeom prst="rect">
            <a:avLst/>
          </a:prstGeom>
          <a:ln w="12700">
            <a:miter lim="400000"/>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5" name="Shape 35"/>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7" name="Shape 37"/>
          <p:cNvSpPr>
            <a:spLocks noGrp="1"/>
          </p:cNvSpPr>
          <p:nvPr>
            <p:ph type="title"/>
          </p:nvPr>
        </p:nvSpPr>
        <p:spPr bwMode="auto">
          <a:xfrm>
            <a:off x="838200" y="152397"/>
            <a:ext cx="7772400" cy="698506"/>
          </a:xfrm>
          <a:prstGeom prst="rect">
            <a:avLst/>
          </a:prstGeom>
        </p:spPr>
        <p:txBody>
          <a:bodyPr/>
          <a:lstStyle>
            <a:lvl1pPr>
              <a:defRPr sz="2400">
                <a:solidFill>
                  <a:srgbClr val="0070C0"/>
                </a:solidFill>
                <a:latin typeface="Verdana"/>
                <a:ea typeface="Verdana"/>
                <a:cs typeface="Verdana"/>
              </a:defRPr>
            </a:lvl1pPr>
          </a:lstStyle>
          <a:p>
            <a:pPr lvl="0">
              <a:defRPr sz="1800">
                <a:solidFill>
                  <a:srgbClr val="000000"/>
                </a:solidFill>
              </a:defRPr>
            </a:pPr>
            <a:r>
              <a:rPr sz="2400">
                <a:solidFill>
                  <a:srgbClr val="0070C0"/>
                </a:solidFill>
              </a:rPr>
              <a:t>Partikelkällor och partikelacceleration</a:t>
            </a:r>
          </a:p>
        </p:txBody>
      </p:sp>
      <p:sp>
        <p:nvSpPr>
          <p:cNvPr id="38" name="Shape 38"/>
          <p:cNvSpPr>
            <a:spLocks noGrp="1"/>
          </p:cNvSpPr>
          <p:nvPr>
            <p:ph type="body" idx="1"/>
          </p:nvPr>
        </p:nvSpPr>
        <p:spPr bwMode="auto">
          <a:xfrm>
            <a:off x="838200" y="1142999"/>
            <a:ext cx="7918450" cy="4681540"/>
          </a:xfrm>
          <a:prstGeom prst="rect">
            <a:avLst/>
          </a:prstGeom>
        </p:spPr>
        <p:txBody>
          <a:bodyPr/>
          <a:lstStyle/>
          <a:p>
            <a:pPr marL="609600" lvl="0" indent="-609600" algn="l">
              <a:lnSpc>
                <a:spcPct val="80000"/>
              </a:lnSpc>
              <a:defRPr sz="1800">
                <a:solidFill>
                  <a:srgbClr val="000000"/>
                </a:solidFill>
              </a:defRPr>
            </a:pPr>
            <a:endParaRPr>
              <a:solidFill>
                <a:srgbClr val="0070C0"/>
              </a:solidFill>
              <a:latin typeface="Verdana"/>
              <a:ea typeface="Verdana"/>
              <a:cs typeface="Verdana"/>
            </a:endParaRPr>
          </a:p>
          <a:p>
            <a:pPr marL="342900" lvl="0" indent="-342900" algn="l">
              <a:lnSpc>
                <a:spcPct val="120000"/>
              </a:lnSpc>
              <a:spcBef>
                <a:spcPts val="400"/>
              </a:spcBef>
              <a:buClr>
                <a:srgbClr val="0070C0"/>
              </a:buClr>
              <a:buSzPct val="100000"/>
              <a:buFont typeface="Wingdings"/>
              <a:buChar char="■"/>
              <a:defRPr sz="1800">
                <a:solidFill>
                  <a:srgbClr val="000000"/>
                </a:solidFill>
              </a:defRPr>
            </a:pPr>
            <a:r>
              <a:rPr>
                <a:solidFill>
                  <a:srgbClr val="0070C0"/>
                </a:solidFill>
                <a:latin typeface="Verdana"/>
                <a:ea typeface="Verdana"/>
                <a:cs typeface="Verdana"/>
              </a:rPr>
              <a:t>Partiklarna måste vara i vakuum (rör eller tankar) för att inte kollidera med eller störas av andra partiklar. </a:t>
            </a:r>
          </a:p>
          <a:p>
            <a:pPr marL="342900" lvl="0" indent="-342900" algn="l">
              <a:lnSpc>
                <a:spcPct val="120000"/>
              </a:lnSpc>
              <a:spcBef>
                <a:spcPts val="400"/>
              </a:spcBef>
              <a:buClr>
                <a:srgbClr val="0070C0"/>
              </a:buClr>
              <a:buSzPct val="100000"/>
              <a:buFont typeface="Wingdings"/>
              <a:buChar char="■"/>
              <a:defRPr sz="1800">
                <a:solidFill>
                  <a:srgbClr val="000000"/>
                </a:solidFill>
              </a:defRPr>
            </a:pPr>
            <a:r>
              <a:rPr>
                <a:solidFill>
                  <a:srgbClr val="0070C0"/>
                </a:solidFill>
                <a:latin typeface="Verdana"/>
                <a:ea typeface="Verdana"/>
                <a:cs typeface="Verdana"/>
              </a:rPr>
              <a:t>En konstgjord källa  med elektrostatiska fält användes för det första accelerationssteget efter källan (Van de Graff,..) 1920</a:t>
            </a:r>
            <a:endParaRPr lang="en-US">
              <a:solidFill>
                <a:srgbClr val="0070C0"/>
              </a:solidFill>
              <a:latin typeface="Verdana"/>
              <a:ea typeface="Verdana"/>
              <a:cs typeface="Verdana"/>
            </a:endParaRPr>
          </a:p>
          <a:p>
            <a:pPr marL="342900" lvl="0" indent="-342900" algn="l">
              <a:lnSpc>
                <a:spcPct val="120000"/>
              </a:lnSpc>
              <a:spcBef>
                <a:spcPts val="400"/>
              </a:spcBef>
              <a:buClr>
                <a:srgbClr val="0070C0"/>
              </a:buClr>
              <a:buSzPct val="100000"/>
              <a:buFont typeface="Wingdings"/>
              <a:buChar char="■"/>
              <a:defRPr sz="1800">
                <a:solidFill>
                  <a:srgbClr val="000000"/>
                </a:solidFill>
              </a:defRPr>
            </a:pPr>
            <a:r>
              <a:rPr lang="en-US">
                <a:solidFill>
                  <a:srgbClr val="0070C0"/>
                </a:solidFill>
                <a:latin typeface="Verdana"/>
                <a:ea typeface="Verdana"/>
                <a:cs typeface="Verdana"/>
              </a:rPr>
              <a:t>Begränsning: accelererande spänning som kan uppnås</a:t>
            </a:r>
            <a:endParaRPr>
              <a:solidFill>
                <a:srgbClr val="0070C0"/>
              </a:solidFill>
              <a:latin typeface="Verdana"/>
              <a:ea typeface="Verdana"/>
              <a:cs typeface="Verdana"/>
            </a:endParaRPr>
          </a:p>
        </p:txBody>
      </p:sp>
      <p:pic>
        <p:nvPicPr>
          <p:cNvPr id="39"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pic>
        <p:nvPicPr>
          <p:cNvPr id="7" name="image3.jpeg" descr="graaff_scheme12"/>
          <p:cNvPicPr/>
          <p:nvPr/>
        </p:nvPicPr>
        <p:blipFill>
          <a:blip r:embed="rId4"/>
          <a:stretch/>
        </p:blipFill>
        <p:spPr bwMode="auto">
          <a:xfrm>
            <a:off x="2667000" y="3573016"/>
            <a:ext cx="3200400" cy="2478080"/>
          </a:xfrm>
          <a:prstGeom prst="rect">
            <a:avLst/>
          </a:prstGeom>
          <a:ln w="12700">
            <a:miter lim="400000"/>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endParaRPr lang="en-US"/>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70</a:t>
            </a:fld>
            <a:endParaRPr lang="en-US"/>
          </a:p>
        </p:txBody>
      </p:sp>
      <p:grpSp>
        <p:nvGrpSpPr>
          <p:cNvPr id="4" name="Group 3"/>
          <p:cNvGrpSpPr/>
          <p:nvPr/>
        </p:nvGrpSpPr>
        <p:grpSpPr bwMode="auto">
          <a:xfrm>
            <a:off x="296862" y="2544663"/>
            <a:ext cx="4275138" cy="3476625"/>
            <a:chOff x="1905000" y="1981200"/>
            <a:chExt cx="4275138" cy="3476625"/>
          </a:xfrm>
        </p:grpSpPr>
        <p:pic>
          <p:nvPicPr>
            <p:cNvPr id="5" name="image25.png"/>
            <p:cNvPicPr/>
            <p:nvPr/>
          </p:nvPicPr>
          <p:blipFill>
            <a:blip r:embed="rId2"/>
            <a:stretch/>
          </p:blipFill>
          <p:spPr bwMode="auto">
            <a:xfrm>
              <a:off x="1905000" y="1981200"/>
              <a:ext cx="4275138" cy="3476625"/>
            </a:xfrm>
            <a:prstGeom prst="rect">
              <a:avLst/>
            </a:prstGeom>
            <a:ln w="12700">
              <a:miter lim="400000"/>
            </a:ln>
          </p:spPr>
        </p:pic>
        <p:sp>
          <p:nvSpPr>
            <p:cNvPr id="6" name="Shape 282"/>
            <p:cNvSpPr/>
            <p:nvPr/>
          </p:nvSpPr>
          <p:spPr bwMode="auto">
            <a:xfrm>
              <a:off x="1907704" y="2276794"/>
              <a:ext cx="1905000" cy="279401"/>
            </a:xfrm>
            <a:prstGeom prst="rect">
              <a:avLst/>
            </a:prstGeom>
            <a:solidFill>
              <a:srgbClr val="FFFFFF"/>
            </a:solidFill>
            <a:ln w="12700">
              <a:miter lim="400000"/>
            </a:ln>
          </p:spPr>
          <p:txBody>
            <a:bodyPr lIns="0" tIns="0" rIns="0" bIns="0">
              <a:spAutoFit/>
            </a:bodyPr>
            <a:lstStyle>
              <a:lvl1pPr>
                <a:defRPr>
                  <a:solidFill>
                    <a:srgbClr val="0070C0"/>
                  </a:solidFill>
                  <a:latin typeface="Verdana"/>
                  <a:ea typeface="Verdana"/>
                  <a:cs typeface="Verdana"/>
                </a:defRPr>
              </a:lvl1pPr>
            </a:lstStyle>
            <a:p>
              <a:pPr lvl="0">
                <a:defRPr>
                  <a:solidFill>
                    <a:srgbClr val="000000"/>
                  </a:solidFill>
                </a:defRPr>
              </a:pPr>
              <a:r>
                <a:rPr>
                  <a:solidFill>
                    <a:srgbClr val="0070C0"/>
                  </a:solidFill>
                </a:rPr>
                <a:t>Kvadrupol</a:t>
              </a:r>
            </a:p>
          </p:txBody>
        </p:sp>
        <p:sp>
          <p:nvSpPr>
            <p:cNvPr id="7" name="Shape 284"/>
            <p:cNvSpPr/>
            <p:nvPr/>
          </p:nvSpPr>
          <p:spPr bwMode="auto">
            <a:xfrm>
              <a:off x="4190995" y="3962395"/>
              <a:ext cx="88899" cy="888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8" name="Shape 285"/>
            <p:cNvSpPr/>
            <p:nvPr/>
          </p:nvSpPr>
          <p:spPr bwMode="auto">
            <a:xfrm>
              <a:off x="4171948" y="3703637"/>
              <a:ext cx="238083" cy="358137"/>
            </a:xfrm>
            <a:prstGeom prst="rect">
              <a:avLst/>
            </a:prstGeom>
            <a:grpFill/>
            <a:ln w="12700">
              <a:miter lim="400000"/>
            </a:ln>
          </p:spPr>
          <p:txBody>
            <a:bodyPr wrap="none" lIns="45718" tIns="45718" rIns="45718" bIns="45718">
              <a:spAutoFit/>
            </a:bodyPr>
            <a:lstStyle>
              <a:lvl1pPr>
                <a:defRPr b="1">
                  <a:latin typeface="Calibri"/>
                  <a:ea typeface="Calibri"/>
                  <a:cs typeface="Calibri"/>
                </a:defRPr>
              </a:lvl1pPr>
            </a:lstStyle>
            <a:p>
              <a:pPr lvl="0">
                <a:defRPr b="0"/>
              </a:pPr>
              <a:r>
                <a:rPr b="1"/>
                <a:t>+</a:t>
              </a:r>
              <a:endParaRPr/>
            </a:p>
          </p:txBody>
        </p:sp>
        <p:sp>
          <p:nvSpPr>
            <p:cNvPr id="9" name="Shape 286"/>
            <p:cNvSpPr/>
            <p:nvPr/>
          </p:nvSpPr>
          <p:spPr bwMode="auto">
            <a:xfrm>
              <a:off x="4286250" y="4000500"/>
              <a:ext cx="381002" cy="0"/>
            </a:xfrm>
            <a:prstGeom prst="line">
              <a:avLst/>
            </a:prstGeom>
            <a:grpFill/>
            <a:ln w="28575">
              <a:solidFill/>
              <a:round/>
              <a:tailEnd type="triangle"/>
            </a:ln>
          </p:spPr>
          <p:txBody>
            <a:bodyPr lIns="0" tIns="0" rIns="0" bIns="0"/>
            <a:lstStyle/>
            <a:p>
              <a:pPr lvl="0" defTabSz="457200">
                <a:defRPr sz="1200"/>
              </a:pPr>
              <a:endParaRPr/>
            </a:p>
          </p:txBody>
        </p:sp>
        <p:sp>
          <p:nvSpPr>
            <p:cNvPr id="10" name="Shape 287"/>
            <p:cNvSpPr/>
            <p:nvPr/>
          </p:nvSpPr>
          <p:spPr bwMode="auto">
            <a:xfrm>
              <a:off x="3989384" y="4741859"/>
              <a:ext cx="88898" cy="888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933FF"/>
            </a:solidFill>
            <a:ln w="12700">
              <a:miter lim="400000"/>
            </a:ln>
          </p:spPr>
          <p:txBody>
            <a:bodyPr lIns="0" tIns="0" rIns="0" bIns="0" anchor="ctr"/>
            <a:lstStyle/>
            <a:p>
              <a:pPr lvl="0">
                <a:defRPr>
                  <a:latin typeface="Calibri"/>
                  <a:ea typeface="Calibri"/>
                  <a:cs typeface="Calibri"/>
                </a:defRPr>
              </a:pPr>
              <a:endParaRPr/>
            </a:p>
          </p:txBody>
        </p:sp>
        <p:sp>
          <p:nvSpPr>
            <p:cNvPr id="11" name="Shape 288"/>
            <p:cNvSpPr/>
            <p:nvPr/>
          </p:nvSpPr>
          <p:spPr bwMode="auto">
            <a:xfrm>
              <a:off x="3951287" y="4597398"/>
              <a:ext cx="238082" cy="358137"/>
            </a:xfrm>
            <a:prstGeom prst="rect">
              <a:avLst/>
            </a:prstGeom>
            <a:grpFill/>
            <a:ln w="12700">
              <a:miter lim="400000"/>
            </a:ln>
          </p:spPr>
          <p:txBody>
            <a:bodyPr wrap="none" lIns="45718" tIns="45718" rIns="45718" bIns="45718">
              <a:spAutoFit/>
            </a:bodyPr>
            <a:lstStyle>
              <a:lvl1pPr>
                <a:defRPr b="1">
                  <a:latin typeface="Calibri"/>
                  <a:ea typeface="Calibri"/>
                  <a:cs typeface="Calibri"/>
                </a:defRPr>
              </a:lvl1pPr>
            </a:lstStyle>
            <a:p>
              <a:pPr lvl="0">
                <a:defRPr b="0"/>
              </a:pPr>
              <a:r>
                <a:rPr b="1"/>
                <a:t>+</a:t>
              </a:r>
              <a:endParaRPr/>
            </a:p>
          </p:txBody>
        </p:sp>
        <p:sp>
          <p:nvSpPr>
            <p:cNvPr id="12" name="Shape 289"/>
            <p:cNvSpPr/>
            <p:nvPr/>
          </p:nvSpPr>
          <p:spPr bwMode="auto">
            <a:xfrm flipH="1" flipV="1">
              <a:off x="4027487" y="4408487"/>
              <a:ext cx="9528" cy="295278"/>
            </a:xfrm>
            <a:prstGeom prst="line">
              <a:avLst/>
            </a:prstGeom>
            <a:grpFill/>
            <a:ln w="28575">
              <a:solidFill/>
              <a:round/>
              <a:tailEnd type="triangle"/>
            </a:ln>
          </p:spPr>
          <p:txBody>
            <a:bodyPr lIns="0" tIns="0" rIns="0" bIns="0"/>
            <a:lstStyle/>
            <a:p>
              <a:pPr lvl="0" defTabSz="457200">
                <a:defRPr sz="1200"/>
              </a:pPr>
              <a:endParaRPr/>
            </a:p>
          </p:txBody>
        </p:sp>
      </p:grpSp>
      <p:pic>
        <p:nvPicPr>
          <p:cNvPr id="7170" name="Picture 2"/>
          <p:cNvPicPr>
            <a:picLocks noChangeAspect="1" noChangeArrowheads="1"/>
          </p:cNvPicPr>
          <p:nvPr/>
        </p:nvPicPr>
        <p:blipFill>
          <a:blip r:embed="rId3"/>
          <a:stretch/>
        </p:blipFill>
        <p:spPr bwMode="auto">
          <a:xfrm>
            <a:off x="4572000" y="2952952"/>
            <a:ext cx="3933056" cy="2949792"/>
          </a:xfrm>
          <a:prstGeom prst="rect">
            <a:avLst/>
          </a:prstGeom>
          <a:noFill/>
          <a:ln>
            <a:noFill/>
          </a:ln>
          <a:effec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2" name="Shape 38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384" name="Shape 384"/>
          <p:cNvSpPr>
            <a:spLocks noGrp="1"/>
          </p:cNvSpPr>
          <p:nvPr>
            <p:ph type="body" idx="1"/>
          </p:nvPr>
        </p:nvSpPr>
        <p:spPr bwMode="auto">
          <a:xfrm>
            <a:off x="431799" y="231775"/>
            <a:ext cx="8534400" cy="487363"/>
          </a:xfrm>
          <a:prstGeom prst="rect">
            <a:avLst/>
          </a:prstGeom>
        </p:spPr>
        <p:txBody>
          <a:bodyPr/>
          <a:lstStyle/>
          <a:p>
            <a:pPr lvl="1" indent="420623" defTabSz="841247">
              <a:spcBef>
                <a:spcPts val="500"/>
              </a:spcBef>
              <a:defRPr sz="1800">
                <a:solidFill>
                  <a:srgbClr val="000000"/>
                </a:solidFill>
              </a:defRPr>
            </a:pPr>
            <a:r>
              <a:rPr sz="2200">
                <a:solidFill>
                  <a:srgbClr val="0070C0"/>
                </a:solidFill>
                <a:latin typeface="Comic Sans MS"/>
                <a:ea typeface="Comic Sans MS"/>
                <a:cs typeface="Comic Sans MS"/>
              </a:rPr>
              <a:t>Acceleration och partikelbanans radie  </a:t>
            </a:r>
            <a:endParaRPr/>
          </a:p>
        </p:txBody>
      </p:sp>
      <p:sp>
        <p:nvSpPr>
          <p:cNvPr id="385" name="Shape 385"/>
          <p:cNvSpPr/>
          <p:nvPr/>
        </p:nvSpPr>
        <p:spPr bwMode="auto">
          <a:xfrm>
            <a:off x="1257300" y="1017587"/>
            <a:ext cx="6829425" cy="1120137"/>
          </a:xfrm>
          <a:prstGeom prst="rect">
            <a:avLst/>
          </a:prstGeom>
          <a:ln w="12700">
            <a:miter lim="400000"/>
          </a:ln>
        </p:spPr>
        <p:txBody>
          <a:bodyPr lIns="45718" tIns="45718" rIns="45718" bIns="45718">
            <a:spAutoFit/>
          </a:bodyPr>
          <a:lstStyle/>
          <a:p>
            <a:pPr marL="609600" lvl="0" indent="-609600">
              <a:spcBef>
                <a:spcPts val="400"/>
              </a:spcBef>
              <a:defRPr/>
            </a:pPr>
            <a:r>
              <a:rPr>
                <a:latin typeface="Calibri"/>
                <a:ea typeface="Calibri"/>
                <a:cs typeface="Calibri"/>
              </a:rPr>
              <a:t>	</a:t>
            </a:r>
            <a:r>
              <a:rPr sz="1400">
                <a:solidFill>
                  <a:srgbClr val="0070C0"/>
                </a:solidFill>
                <a:latin typeface="Verdana"/>
                <a:ea typeface="Verdana"/>
                <a:cs typeface="Verdana"/>
              </a:rPr>
              <a:t>Magnetfältet ( B) och partikelns hastighet (v)</a:t>
            </a:r>
            <a:endParaRPr sz="1400">
              <a:solidFill>
                <a:srgbClr val="0070C0"/>
              </a:solidFill>
              <a:latin typeface="Calibri"/>
              <a:ea typeface="Calibri"/>
              <a:cs typeface="Calibri"/>
            </a:endParaRPr>
          </a:p>
          <a:p>
            <a:pPr marL="609600" lvl="0" indent="-609600">
              <a:spcBef>
                <a:spcPts val="300"/>
              </a:spcBef>
              <a:defRPr/>
            </a:pPr>
            <a:r>
              <a:rPr sz="1400">
                <a:solidFill>
                  <a:srgbClr val="0070C0"/>
                </a:solidFill>
                <a:latin typeface="Verdana"/>
                <a:ea typeface="Verdana"/>
                <a:cs typeface="Verdana"/>
              </a:rPr>
              <a:t>	-&gt; banan </a:t>
            </a:r>
            <a:endParaRPr sz="1400">
              <a:solidFill>
                <a:srgbClr val="0070C0"/>
              </a:solidFill>
              <a:latin typeface="Calibri"/>
              <a:ea typeface="Calibri"/>
              <a:cs typeface="Calibri"/>
            </a:endParaRPr>
          </a:p>
          <a:p>
            <a:pPr marL="609600" lvl="0" indent="-609600">
              <a:spcBef>
                <a:spcPts val="300"/>
              </a:spcBef>
              <a:defRPr/>
            </a:pPr>
            <a:r>
              <a:rPr sz="1400">
                <a:solidFill>
                  <a:srgbClr val="0070C0"/>
                </a:solidFill>
                <a:latin typeface="Verdana"/>
                <a:ea typeface="Verdana"/>
                <a:cs typeface="Verdana"/>
              </a:rPr>
              <a:t>	-&gt; omloppstiden </a:t>
            </a:r>
            <a:endParaRPr sz="1400">
              <a:solidFill>
                <a:srgbClr val="0070C0"/>
              </a:solidFill>
              <a:latin typeface="Calibri"/>
              <a:ea typeface="Calibri"/>
              <a:cs typeface="Calibri"/>
            </a:endParaRPr>
          </a:p>
          <a:p>
            <a:pPr marL="609600" lvl="0" indent="-609600">
              <a:spcBef>
                <a:spcPts val="300"/>
              </a:spcBef>
              <a:defRPr/>
            </a:pPr>
            <a:r>
              <a:rPr sz="1400">
                <a:solidFill>
                  <a:srgbClr val="0070C0"/>
                </a:solidFill>
                <a:latin typeface="Verdana"/>
                <a:ea typeface="Verdana"/>
                <a:cs typeface="Verdana"/>
              </a:rPr>
              <a:t>	-&gt; tiden för inträdande i RF kaviteten  </a:t>
            </a:r>
            <a:endParaRPr/>
          </a:p>
        </p:txBody>
      </p:sp>
      <p:sp>
        <p:nvSpPr>
          <p:cNvPr id="386" name="Shape 386"/>
          <p:cNvSpPr/>
          <p:nvPr/>
        </p:nvSpPr>
        <p:spPr bwMode="auto">
          <a:xfrm>
            <a:off x="1152483" y="2676485"/>
            <a:ext cx="1609647" cy="1562023"/>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solidFill/>
            <a:round/>
          </a:ln>
        </p:spPr>
        <p:txBody>
          <a:bodyPr lIns="0" tIns="0" rIns="0" bIns="0" anchor="ctr"/>
          <a:lstStyle/>
          <a:p>
            <a:pPr lvl="0">
              <a:defRPr>
                <a:latin typeface="Calibri"/>
                <a:ea typeface="Calibri"/>
                <a:cs typeface="Calibri"/>
              </a:defRPr>
            </a:pPr>
            <a:endParaRPr/>
          </a:p>
        </p:txBody>
      </p:sp>
      <p:sp>
        <p:nvSpPr>
          <p:cNvPr id="387" name="Shape 387"/>
          <p:cNvSpPr/>
          <p:nvPr/>
        </p:nvSpPr>
        <p:spPr bwMode="auto">
          <a:xfrm>
            <a:off x="1303303" y="2798729"/>
            <a:ext cx="1333503" cy="1295402"/>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solidFill/>
            <a:round/>
          </a:ln>
        </p:spPr>
        <p:txBody>
          <a:bodyPr lIns="0" tIns="0" rIns="0" bIns="0" anchor="ctr"/>
          <a:lstStyle/>
          <a:p>
            <a:pPr lvl="0">
              <a:defRPr>
                <a:latin typeface="Calibri"/>
                <a:ea typeface="Calibri"/>
                <a:cs typeface="Calibri"/>
              </a:defRPr>
            </a:pPr>
            <a:endParaRPr/>
          </a:p>
        </p:txBody>
      </p:sp>
      <p:sp>
        <p:nvSpPr>
          <p:cNvPr id="388" name="Shape 388"/>
          <p:cNvSpPr/>
          <p:nvPr/>
        </p:nvSpPr>
        <p:spPr bwMode="auto">
          <a:xfrm flipV="1">
            <a:off x="2657474" y="2933699"/>
            <a:ext cx="457203" cy="171454"/>
          </a:xfrm>
          <a:prstGeom prst="line">
            <a:avLst/>
          </a:prstGeom>
          <a:ln>
            <a:solidFill/>
            <a:round/>
            <a:headEnd type="triangle"/>
          </a:ln>
        </p:spPr>
        <p:txBody>
          <a:bodyPr lIns="0" tIns="0" rIns="0" bIns="0"/>
          <a:lstStyle/>
          <a:p>
            <a:pPr lvl="0" defTabSz="457200">
              <a:defRPr sz="1200"/>
            </a:pPr>
            <a:endParaRPr/>
          </a:p>
        </p:txBody>
      </p:sp>
      <p:pic>
        <p:nvPicPr>
          <p:cNvPr id="389" name="image33.png"/>
          <p:cNvPicPr/>
          <p:nvPr/>
        </p:nvPicPr>
        <p:blipFill>
          <a:blip r:embed="rId2"/>
          <a:stretch/>
        </p:blipFill>
        <p:spPr bwMode="auto">
          <a:xfrm>
            <a:off x="6245225" y="2865438"/>
            <a:ext cx="2273300" cy="1395415"/>
          </a:xfrm>
          <a:prstGeom prst="rect">
            <a:avLst/>
          </a:prstGeom>
          <a:ln w="12700">
            <a:miter lim="400000"/>
          </a:ln>
        </p:spPr>
      </p:pic>
      <p:sp>
        <p:nvSpPr>
          <p:cNvPr id="390" name="Shape 390"/>
          <p:cNvSpPr/>
          <p:nvPr/>
        </p:nvSpPr>
        <p:spPr bwMode="auto">
          <a:xfrm>
            <a:off x="7583486" y="2613024"/>
            <a:ext cx="11116" cy="1257304"/>
          </a:xfrm>
          <a:prstGeom prst="line">
            <a:avLst/>
          </a:prstGeom>
          <a:ln>
            <a:solidFill>
              <a:srgbClr val="0000FF"/>
            </a:solidFill>
            <a:round/>
          </a:ln>
        </p:spPr>
        <p:txBody>
          <a:bodyPr lIns="0" tIns="0" rIns="0" bIns="0"/>
          <a:lstStyle/>
          <a:p>
            <a:pPr lvl="0" defTabSz="457200">
              <a:defRPr sz="1200"/>
            </a:pPr>
            <a:endParaRPr/>
          </a:p>
        </p:txBody>
      </p:sp>
      <p:sp>
        <p:nvSpPr>
          <p:cNvPr id="391" name="Shape 391"/>
          <p:cNvSpPr/>
          <p:nvPr/>
        </p:nvSpPr>
        <p:spPr bwMode="auto">
          <a:xfrm>
            <a:off x="7786688" y="2605088"/>
            <a:ext cx="11115" cy="1257303"/>
          </a:xfrm>
          <a:prstGeom prst="line">
            <a:avLst/>
          </a:prstGeom>
          <a:ln>
            <a:solidFill>
              <a:srgbClr val="0000FF"/>
            </a:solidFill>
            <a:round/>
          </a:ln>
        </p:spPr>
        <p:txBody>
          <a:bodyPr lIns="0" tIns="0" rIns="0" bIns="0"/>
          <a:lstStyle/>
          <a:p>
            <a:pPr lvl="0" defTabSz="457200">
              <a:defRPr sz="1200"/>
            </a:pPr>
            <a:endParaRPr/>
          </a:p>
        </p:txBody>
      </p:sp>
      <p:sp>
        <p:nvSpPr>
          <p:cNvPr id="392" name="Shape 392"/>
          <p:cNvSpPr/>
          <p:nvPr/>
        </p:nvSpPr>
        <p:spPr bwMode="auto">
          <a:xfrm>
            <a:off x="7688263" y="2852738"/>
            <a:ext cx="11115" cy="1257303"/>
          </a:xfrm>
          <a:prstGeom prst="line">
            <a:avLst/>
          </a:prstGeom>
          <a:ln w="38100">
            <a:solidFill>
              <a:srgbClr val="0000FF"/>
            </a:solidFill>
            <a:round/>
          </a:ln>
        </p:spPr>
        <p:txBody>
          <a:bodyPr lIns="0" tIns="0" rIns="0" bIns="0"/>
          <a:lstStyle/>
          <a:p>
            <a:pPr lvl="0" defTabSz="457200">
              <a:defRPr sz="1200"/>
            </a:pPr>
            <a:endParaRPr/>
          </a:p>
        </p:txBody>
      </p:sp>
      <p:sp>
        <p:nvSpPr>
          <p:cNvPr id="393" name="Shape 393"/>
          <p:cNvSpPr/>
          <p:nvPr/>
        </p:nvSpPr>
        <p:spPr bwMode="auto">
          <a:xfrm flipH="1" flipV="1">
            <a:off x="5638799" y="2895598"/>
            <a:ext cx="2030416" cy="139702"/>
          </a:xfrm>
          <a:prstGeom prst="line">
            <a:avLst/>
          </a:prstGeom>
          <a:ln>
            <a:solidFill>
              <a:srgbClr val="0000FF"/>
            </a:solidFill>
            <a:round/>
            <a:headEnd type="triangle"/>
          </a:ln>
        </p:spPr>
        <p:txBody>
          <a:bodyPr lIns="0" tIns="0" rIns="0" bIns="0"/>
          <a:lstStyle/>
          <a:p>
            <a:pPr lvl="0" defTabSz="457200">
              <a:defRPr sz="1200"/>
            </a:pPr>
            <a:endParaRPr/>
          </a:p>
        </p:txBody>
      </p:sp>
      <p:sp>
        <p:nvSpPr>
          <p:cNvPr id="394" name="Shape 394"/>
          <p:cNvSpPr/>
          <p:nvPr/>
        </p:nvSpPr>
        <p:spPr bwMode="auto">
          <a:xfrm>
            <a:off x="8501063" y="3428997"/>
            <a:ext cx="242887" cy="3327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t</a:t>
            </a:r>
            <a:endParaRPr/>
          </a:p>
        </p:txBody>
      </p:sp>
      <p:sp>
        <p:nvSpPr>
          <p:cNvPr id="395" name="Shape 395"/>
          <p:cNvSpPr/>
          <p:nvPr/>
        </p:nvSpPr>
        <p:spPr bwMode="auto">
          <a:xfrm>
            <a:off x="6975474" y="2789238"/>
            <a:ext cx="271467" cy="332737"/>
          </a:xfrm>
          <a:prstGeom prst="rect">
            <a:avLst/>
          </a:prstGeom>
          <a:ln w="12700">
            <a:miter lim="400000"/>
          </a:ln>
        </p:spPr>
        <p:txBody>
          <a:bodyPr lIns="45718" tIns="45718" rIns="45718" bIns="45718">
            <a:spAutoFit/>
          </a:bodyPr>
          <a:lstStyle>
            <a:lvl1pPr marL="609600" indent="-609600">
              <a:spcBef>
                <a:spcPts val="300"/>
              </a:spcBef>
              <a:defRPr sz="1600">
                <a:latin typeface="Calibri"/>
                <a:ea typeface="Calibri"/>
                <a:cs typeface="Calibri"/>
              </a:defRPr>
            </a:lvl1pPr>
          </a:lstStyle>
          <a:p>
            <a:pPr lvl="0">
              <a:defRPr sz="1800"/>
            </a:pPr>
            <a:r>
              <a:rPr sz="1600"/>
              <a:t>V</a:t>
            </a:r>
            <a:endParaRPr/>
          </a:p>
        </p:txBody>
      </p:sp>
      <p:sp>
        <p:nvSpPr>
          <p:cNvPr id="396" name="Shape 396"/>
          <p:cNvSpPr/>
          <p:nvPr/>
        </p:nvSpPr>
        <p:spPr bwMode="auto">
          <a:xfrm>
            <a:off x="457199" y="4800600"/>
            <a:ext cx="8037515" cy="840737"/>
          </a:xfrm>
          <a:prstGeom prst="rect">
            <a:avLst/>
          </a:prstGeom>
          <a:ln w="12700">
            <a:miter lim="400000"/>
          </a:ln>
        </p:spPr>
        <p:txBody>
          <a:bodyPr lIns="45718" tIns="45718" rIns="45718" bIns="45718">
            <a:spAutoFit/>
          </a:bodyPr>
          <a:lstStyle/>
          <a:p>
            <a:pPr marL="609600" lvl="0" indent="-609600">
              <a:spcBef>
                <a:spcPts val="400"/>
              </a:spcBef>
              <a:defRPr/>
            </a:pPr>
            <a:r>
              <a:rPr b="1">
                <a:solidFill>
                  <a:srgbClr val="0000FF"/>
                </a:solidFill>
                <a:latin typeface="Calibri"/>
                <a:ea typeface="Calibri"/>
                <a:cs typeface="Calibri"/>
              </a:rPr>
              <a:t>	</a:t>
            </a:r>
            <a:r>
              <a:rPr sz="1600">
                <a:solidFill>
                  <a:srgbClr val="0070C0"/>
                </a:solidFill>
                <a:latin typeface="Verdana"/>
                <a:ea typeface="Verdana"/>
                <a:cs typeface="Verdana"/>
              </a:rPr>
              <a:t>Allteftersom partiklarna accelereras måste magnetfältens styrka ökas och RF frekvensen justeras i takt för att hålla partiklarna kvar runt referensbanan!</a:t>
            </a:r>
            <a:endParaRPr/>
          </a:p>
        </p:txBody>
      </p:sp>
      <p:sp>
        <p:nvSpPr>
          <p:cNvPr id="397" name="Shape 397"/>
          <p:cNvSpPr/>
          <p:nvPr/>
        </p:nvSpPr>
        <p:spPr bwMode="auto">
          <a:xfrm>
            <a:off x="2286000" y="4343398"/>
            <a:ext cx="4610100" cy="332737"/>
          </a:xfrm>
          <a:prstGeom prst="rect">
            <a:avLst/>
          </a:prstGeom>
          <a:ln w="12700">
            <a:miter lim="400000"/>
          </a:ln>
        </p:spPr>
        <p:txBody>
          <a:bodyPr lIns="45718" tIns="45718" rIns="45718" bIns="45718">
            <a:spAutoFit/>
          </a:bodyPr>
          <a:lstStyle/>
          <a:p>
            <a:pPr marL="609600" lvl="0" indent="-609600">
              <a:spcBef>
                <a:spcPts val="300"/>
              </a:spcBef>
              <a:defRPr/>
            </a:pPr>
            <a:r>
              <a:rPr sz="1600">
                <a:latin typeface="Calibri"/>
                <a:ea typeface="Calibri"/>
                <a:cs typeface="Calibri"/>
              </a:rPr>
              <a:t>	</a:t>
            </a:r>
            <a:r>
              <a:rPr sz="1400">
                <a:solidFill>
                  <a:srgbClr val="0070C0"/>
                </a:solidFill>
                <a:latin typeface="Verdana"/>
                <a:ea typeface="Verdana"/>
                <a:cs typeface="Verdana"/>
              </a:rPr>
              <a:t>Tidig partikel får mindre energitillskott </a:t>
            </a:r>
            <a:endParaRPr/>
          </a:p>
        </p:txBody>
      </p:sp>
      <p:sp>
        <p:nvSpPr>
          <p:cNvPr id="398" name="Shape 398"/>
          <p:cNvSpPr/>
          <p:nvPr/>
        </p:nvSpPr>
        <p:spPr bwMode="auto">
          <a:xfrm>
            <a:off x="3581400" y="2285999"/>
            <a:ext cx="3952875" cy="548637"/>
          </a:xfrm>
          <a:prstGeom prst="rect">
            <a:avLst/>
          </a:prstGeom>
          <a:ln w="12700">
            <a:miter lim="400000"/>
          </a:ln>
        </p:spPr>
        <p:txBody>
          <a:bodyPr lIns="45718" tIns="45718" rIns="45718" bIns="45718">
            <a:spAutoFit/>
          </a:bodyPr>
          <a:lstStyle/>
          <a:p>
            <a:pPr marL="609600" lvl="0" indent="-609600">
              <a:spcBef>
                <a:spcPts val="300"/>
              </a:spcBef>
              <a:defRPr/>
            </a:pPr>
            <a:r>
              <a:rPr sz="1600">
                <a:latin typeface="Calibri"/>
                <a:ea typeface="Calibri"/>
                <a:cs typeface="Calibri"/>
              </a:rPr>
              <a:t>	</a:t>
            </a:r>
            <a:r>
              <a:rPr sz="1400">
                <a:solidFill>
                  <a:srgbClr val="0070C0"/>
                </a:solidFill>
                <a:latin typeface="Verdana"/>
                <a:ea typeface="Verdana"/>
                <a:cs typeface="Verdana"/>
              </a:rPr>
              <a:t>Detta är det elektriska fältet som referenspartikeln upplever</a:t>
            </a:r>
            <a:endParaRPr/>
          </a:p>
        </p:txBody>
      </p:sp>
      <p:sp>
        <p:nvSpPr>
          <p:cNvPr id="399" name="Shape 399"/>
          <p:cNvSpPr/>
          <p:nvPr/>
        </p:nvSpPr>
        <p:spPr bwMode="auto">
          <a:xfrm>
            <a:off x="3124200" y="2971799"/>
            <a:ext cx="2362199" cy="1132837"/>
          </a:xfrm>
          <a:prstGeom prst="rect">
            <a:avLst/>
          </a:prstGeom>
          <a:ln w="12700">
            <a:miter lim="400000"/>
          </a:ln>
        </p:spPr>
        <p:txBody>
          <a:bodyPr lIns="45718" tIns="45718" rIns="45718" bIns="45718">
            <a:spAutoFit/>
          </a:bodyPr>
          <a:lstStyle/>
          <a:p>
            <a:pPr marL="609600" lvl="0" indent="-609600">
              <a:spcBef>
                <a:spcPts val="300"/>
              </a:spcBef>
              <a:defRPr/>
            </a:pPr>
            <a:r>
              <a:rPr sz="1600">
                <a:solidFill>
                  <a:srgbClr val="0070C0"/>
                </a:solidFill>
                <a:latin typeface="Verdana"/>
                <a:ea typeface="Verdana"/>
                <a:cs typeface="Verdana"/>
              </a:rPr>
              <a:t>v ökar -&gt; </a:t>
            </a:r>
            <a:endParaRPr sz="1600">
              <a:solidFill>
                <a:srgbClr val="0070C0"/>
              </a:solidFill>
              <a:latin typeface="Calibri"/>
              <a:ea typeface="Calibri"/>
              <a:cs typeface="Calibri"/>
            </a:endParaRPr>
          </a:p>
          <a:p>
            <a:pPr marL="609600" lvl="0" indent="-609600">
              <a:spcBef>
                <a:spcPts val="300"/>
              </a:spcBef>
              <a:defRPr/>
            </a:pPr>
            <a:r>
              <a:rPr sz="1600">
                <a:solidFill>
                  <a:srgbClr val="0070C0"/>
                </a:solidFill>
                <a:latin typeface="Verdana"/>
                <a:ea typeface="Verdana"/>
                <a:cs typeface="Verdana"/>
              </a:rPr>
              <a:t>Radien större än referensradien</a:t>
            </a:r>
            <a:endParaRPr sz="1600">
              <a:solidFill>
                <a:srgbClr val="0070C0"/>
              </a:solidFill>
              <a:latin typeface="Calibri"/>
              <a:ea typeface="Calibri"/>
              <a:cs typeface="Calibri"/>
            </a:endParaRPr>
          </a:p>
          <a:p>
            <a:pPr marL="609600" lvl="0" indent="-609600">
              <a:spcBef>
                <a:spcPts val="300"/>
              </a:spcBef>
              <a:defRPr/>
            </a:pPr>
            <a:r>
              <a:rPr sz="1600" b="1">
                <a:solidFill>
                  <a:srgbClr val="0070C0"/>
                </a:solidFill>
                <a:latin typeface="Verdana"/>
                <a:ea typeface="Verdana"/>
                <a:cs typeface="Verdana"/>
              </a:rPr>
              <a:t> </a:t>
            </a:r>
            <a:r>
              <a:rPr sz="1600">
                <a:solidFill>
                  <a:srgbClr val="0070C0"/>
                </a:solidFill>
                <a:latin typeface="Verdana"/>
                <a:ea typeface="Verdana"/>
                <a:cs typeface="Verdana"/>
              </a:rPr>
              <a:t> </a:t>
            </a:r>
            <a:endParaRPr/>
          </a:p>
        </p:txBody>
      </p:sp>
      <p:sp>
        <p:nvSpPr>
          <p:cNvPr id="400" name="Shape 400"/>
          <p:cNvSpPr/>
          <p:nvPr/>
        </p:nvSpPr>
        <p:spPr bwMode="auto">
          <a:xfrm flipH="1">
            <a:off x="6629401" y="3873499"/>
            <a:ext cx="963614" cy="698502"/>
          </a:xfrm>
          <a:prstGeom prst="line">
            <a:avLst/>
          </a:prstGeom>
          <a:ln>
            <a:solidFill>
              <a:srgbClr val="0000FF"/>
            </a:solidFill>
            <a:round/>
            <a:headEnd type="triangle"/>
          </a:ln>
        </p:spPr>
        <p:txBody>
          <a:bodyPr lIns="0" tIns="0" rIns="0" bIns="0"/>
          <a:lstStyle/>
          <a:p>
            <a:pPr lvl="0" defTabSz="457200">
              <a:defRPr sz="1200"/>
            </a:pPr>
            <a:endParaRPr/>
          </a:p>
        </p:txBody>
      </p:sp>
      <p:pic>
        <p:nvPicPr>
          <p:cNvPr id="401"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03" name="Shape 403"/>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04" name="Shape 404"/>
          <p:cNvSpPr>
            <a:spLocks noGrp="1"/>
          </p:cNvSpPr>
          <p:nvPr>
            <p:ph type="title"/>
          </p:nvPr>
        </p:nvSpPr>
        <p:spPr bwMode="auto">
          <a:xfrm>
            <a:off x="1219200" y="274638"/>
            <a:ext cx="7467600" cy="1143002"/>
          </a:xfrm>
          <a:prstGeom prst="rect">
            <a:avLst/>
          </a:prstGeom>
        </p:spPr>
        <p:txBody>
          <a:bodyPr/>
          <a:lstStyle/>
          <a:p>
            <a:pPr lvl="0">
              <a:defRPr sz="1800">
                <a:solidFill>
                  <a:srgbClr val="000000"/>
                </a:solidFill>
              </a:defRPr>
            </a:pPr>
            <a:r>
              <a:rPr sz="4400">
                <a:solidFill>
                  <a:srgbClr val="0070C0"/>
                </a:solidFill>
              </a:rPr>
              <a:t>Resonanser…..</a:t>
            </a:r>
            <a:endParaRPr/>
          </a:p>
        </p:txBody>
      </p:sp>
      <p:sp>
        <p:nvSpPr>
          <p:cNvPr id="405" name="Shape 405"/>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72</a:t>
            </a:fld>
            <a:endParaRPr sz="1200">
              <a:solidFill>
                <a:srgbClr val="888888"/>
              </a:solidFill>
            </a:endParaRPr>
          </a:p>
        </p:txBody>
      </p:sp>
      <p:pic>
        <p:nvPicPr>
          <p:cNvPr id="406" name="image34.png"/>
          <p:cNvPicPr/>
          <p:nvPr/>
        </p:nvPicPr>
        <p:blipFill>
          <a:blip r:embed="rId2"/>
          <a:stretch/>
        </p:blipFill>
        <p:spPr bwMode="auto">
          <a:xfrm>
            <a:off x="2595331" y="3326888"/>
            <a:ext cx="3462569" cy="3125224"/>
          </a:xfrm>
          <a:prstGeom prst="rect">
            <a:avLst/>
          </a:prstGeom>
          <a:ln w="12700">
            <a:miter lim="400000"/>
          </a:ln>
        </p:spPr>
      </p:pic>
      <p:pic>
        <p:nvPicPr>
          <p:cNvPr id="407" name="pasted-image.png"/>
          <p:cNvPicPr/>
          <p:nvPr/>
        </p:nvPicPr>
        <p:blipFill>
          <a:blip r:embed="rId3"/>
          <a:stretch/>
        </p:blipFill>
        <p:spPr bwMode="auto">
          <a:xfrm>
            <a:off x="764237" y="1357812"/>
            <a:ext cx="8024886" cy="2008131"/>
          </a:xfrm>
          <a:prstGeom prst="rect">
            <a:avLst/>
          </a:prstGeom>
          <a:ln w="12700">
            <a:miter lim="400000"/>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Picture 4"/>
          <p:cNvPicPr>
            <a:picLocks noChangeAspect="1"/>
          </p:cNvPicPr>
          <p:nvPr/>
        </p:nvPicPr>
        <p:blipFill>
          <a:blip r:embed="rId2"/>
          <a:srcRect t="8546"/>
          <a:stretch/>
        </p:blipFill>
        <p:spPr bwMode="auto">
          <a:xfrm>
            <a:off x="179512" y="1573178"/>
            <a:ext cx="7956375" cy="5240198"/>
          </a:xfrm>
          <a:prstGeom prst="rect">
            <a:avLst/>
          </a:prstGeom>
        </p:spPr>
      </p:pic>
      <p:sp>
        <p:nvSpPr>
          <p:cNvPr id="2" name="Title 1"/>
          <p:cNvSpPr>
            <a:spLocks noGrp="1"/>
          </p:cNvSpPr>
          <p:nvPr>
            <p:ph type="title"/>
          </p:nvPr>
        </p:nvSpPr>
        <p:spPr bwMode="auto">
          <a:xfrm>
            <a:off x="1219200" y="-171400"/>
            <a:ext cx="7817296" cy="1692277"/>
          </a:xfrm>
        </p:spPr>
        <p:txBody>
          <a:bodyPr/>
          <a:lstStyle/>
          <a:p>
            <a:pPr>
              <a:defRPr/>
            </a:pPr>
            <a:r>
              <a:rPr lang="en-US"/>
              <a:t>LHC – en stor synkrotron på CERN</a:t>
            </a:r>
          </a:p>
        </p:txBody>
      </p:sp>
      <p:sp>
        <p:nvSpPr>
          <p:cNvPr id="3" name="Slide Number Placeholder 2"/>
          <p:cNvSpPr>
            <a:spLocks noGrp="1"/>
          </p:cNvSpPr>
          <p:nvPr>
            <p:ph type="sldNum" sz="quarter" idx="2"/>
          </p:nvPr>
        </p:nvSpPr>
        <p:spPr bwMode="auto"/>
        <p:txBody>
          <a:bodyPr/>
          <a:lstStyle/>
          <a:p>
            <a:pPr lvl="0">
              <a:defRPr/>
            </a:pPr>
            <a:fld id="{86CB4B4D-7CA3-9044-876B-883B54F8677D}" type="slidenum">
              <a:rPr lang="en-US"/>
              <a:t>73</a:t>
            </a:fld>
            <a:endParaRPr lang="en-US"/>
          </a:p>
        </p:txBody>
      </p:sp>
      <p:pic>
        <p:nvPicPr>
          <p:cNvPr id="4" name="Picture 3"/>
          <p:cNvPicPr>
            <a:picLocks noChangeAspect="1"/>
          </p:cNvPicPr>
          <p:nvPr/>
        </p:nvPicPr>
        <p:blipFill>
          <a:blip r:embed="rId3"/>
          <a:stretch/>
        </p:blipFill>
        <p:spPr bwMode="auto">
          <a:xfrm>
            <a:off x="0" y="1844824"/>
            <a:ext cx="5540210" cy="3708339"/>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09" name="Shape 409"/>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10" name="Shape 410"/>
          <p:cNvSpPr>
            <a:spLocks noGrp="1"/>
          </p:cNvSpPr>
          <p:nvPr>
            <p:ph type="title"/>
          </p:nvPr>
        </p:nvSpPr>
        <p:spPr bwMode="auto">
          <a:xfrm>
            <a:off x="1219200" y="274638"/>
            <a:ext cx="7467600" cy="1143002"/>
          </a:xfrm>
          <a:prstGeom prst="rect">
            <a:avLst/>
          </a:prstGeom>
        </p:spPr>
        <p:txBody>
          <a:bodyPr/>
          <a:lstStyle/>
          <a:p>
            <a:pPr lvl="0">
              <a:defRPr sz="1800">
                <a:solidFill>
                  <a:srgbClr val="000000"/>
                </a:solidFill>
              </a:defRPr>
            </a:pPr>
            <a:r>
              <a:rPr sz="4400">
                <a:solidFill>
                  <a:srgbClr val="0070C0"/>
                </a:solidFill>
              </a:rPr>
              <a:t>Krafter i spel</a:t>
            </a:r>
            <a:endParaRPr/>
          </a:p>
        </p:txBody>
      </p:sp>
      <p:sp>
        <p:nvSpPr>
          <p:cNvPr id="411" name="Shape 411"/>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74</a:t>
            </a:fld>
            <a:endParaRPr sz="1200">
              <a:solidFill>
                <a:srgbClr val="888888"/>
              </a:solidFill>
            </a:endParaRPr>
          </a:p>
        </p:txBody>
      </p:sp>
      <p:pic>
        <p:nvPicPr>
          <p:cNvPr id="412" name="image18.jpeg" descr="https://mediastream.cern.ch/MediaArchive/Photo/Public/2008/0811007/0811007_13/0811007_13-A4-at-144-dpi.jpg"/>
          <p:cNvPicPr/>
          <p:nvPr/>
        </p:nvPicPr>
        <p:blipFill>
          <a:blip r:embed="rId2"/>
          <a:stretch/>
        </p:blipFill>
        <p:spPr bwMode="auto">
          <a:xfrm>
            <a:off x="1524000" y="1828800"/>
            <a:ext cx="6324600" cy="3990975"/>
          </a:xfrm>
          <a:prstGeom prst="rect">
            <a:avLst/>
          </a:prstGeom>
          <a:ln w="12700">
            <a:miter lim="400000"/>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14" name="Shape 414"/>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15" name="Shape 415"/>
          <p:cNvSpPr>
            <a:spLocks noGrp="1"/>
          </p:cNvSpPr>
          <p:nvPr>
            <p:ph type="title"/>
          </p:nvPr>
        </p:nvSpPr>
        <p:spPr bwMode="auto">
          <a:xfrm>
            <a:off x="1219200" y="274638"/>
            <a:ext cx="7467600" cy="1143002"/>
          </a:xfrm>
          <a:prstGeom prst="rect">
            <a:avLst/>
          </a:prstGeom>
        </p:spPr>
        <p:txBody>
          <a:bodyPr/>
          <a:lstStyle/>
          <a:p>
            <a:pPr lvl="0">
              <a:defRPr sz="1800">
                <a:solidFill>
                  <a:srgbClr val="000000"/>
                </a:solidFill>
              </a:defRPr>
            </a:pPr>
            <a:r>
              <a:rPr sz="4400">
                <a:solidFill>
                  <a:srgbClr val="0070C0"/>
                </a:solidFill>
              </a:rPr>
              <a:t>Krafter i spel</a:t>
            </a:r>
            <a:endParaRPr/>
          </a:p>
        </p:txBody>
      </p:sp>
      <p:sp>
        <p:nvSpPr>
          <p:cNvPr id="416" name="Shape 416"/>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75</a:t>
            </a:fld>
            <a:endParaRPr sz="1200">
              <a:solidFill>
                <a:srgbClr val="888888"/>
              </a:solidFill>
            </a:endParaRPr>
          </a:p>
        </p:txBody>
      </p:sp>
      <p:pic>
        <p:nvPicPr>
          <p:cNvPr id="417" name="image16.jpeg" descr="http://www.newscientist.com/data/galleries/dn16254-damage-that-derailed-higgs-hunt/two.jpg"/>
          <p:cNvPicPr/>
          <p:nvPr/>
        </p:nvPicPr>
        <p:blipFill>
          <a:blip r:embed="rId2"/>
          <a:stretch/>
        </p:blipFill>
        <p:spPr bwMode="auto">
          <a:xfrm>
            <a:off x="381000" y="1828800"/>
            <a:ext cx="3733800" cy="4038600"/>
          </a:xfrm>
          <a:prstGeom prst="rect">
            <a:avLst/>
          </a:prstGeom>
          <a:ln w="12700">
            <a:miter lim="400000"/>
          </a:ln>
        </p:spPr>
      </p:pic>
      <p:pic>
        <p:nvPicPr>
          <p:cNvPr id="418" name="image17.jpeg" descr="http://www.newscientist.com/data/galleries/dn16254-damage-that-derailed-higgs-hunt/red_boxes.jpg"/>
          <p:cNvPicPr/>
          <p:nvPr/>
        </p:nvPicPr>
        <p:blipFill>
          <a:blip r:embed="rId3"/>
          <a:stretch/>
        </p:blipFill>
        <p:spPr bwMode="auto">
          <a:xfrm>
            <a:off x="4419600" y="2057400"/>
            <a:ext cx="4000500" cy="3571875"/>
          </a:xfrm>
          <a:prstGeom prst="rect">
            <a:avLst/>
          </a:prstGeom>
          <a:ln w="12700">
            <a:miter lim="400000"/>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20" name="Shape 420"/>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22" name="Shape 422"/>
          <p:cNvSpPr>
            <a:spLocks noGrp="1"/>
          </p:cNvSpPr>
          <p:nvPr>
            <p:ph type="body" idx="1"/>
          </p:nvPr>
        </p:nvSpPr>
        <p:spPr bwMode="auto">
          <a:xfrm>
            <a:off x="431799" y="231775"/>
            <a:ext cx="8534400" cy="487363"/>
          </a:xfrm>
          <a:prstGeom prst="rect">
            <a:avLst/>
          </a:prstGeom>
        </p:spPr>
        <p:txBody>
          <a:bodyPr/>
          <a:lstStyle/>
          <a:p>
            <a:pPr lvl="1" indent="420623" defTabSz="841247">
              <a:spcBef>
                <a:spcPts val="500"/>
              </a:spcBef>
              <a:defRPr sz="1800">
                <a:solidFill>
                  <a:srgbClr val="000000"/>
                </a:solidFill>
              </a:defRPr>
            </a:pPr>
            <a:r>
              <a:rPr sz="2200">
                <a:solidFill>
                  <a:srgbClr val="0070C0"/>
                </a:solidFill>
                <a:latin typeface="Comic Sans MS"/>
                <a:ea typeface="Comic Sans MS"/>
                <a:cs typeface="Comic Sans MS"/>
              </a:rPr>
              <a:t>Typer av “Kolliderare” acceleratorer</a:t>
            </a:r>
            <a:endParaRPr/>
          </a:p>
        </p:txBody>
      </p:sp>
      <p:pic>
        <p:nvPicPr>
          <p:cNvPr id="423" name="image35.png"/>
          <p:cNvPicPr/>
          <p:nvPr/>
        </p:nvPicPr>
        <p:blipFill>
          <a:blip r:embed="rId2"/>
          <a:stretch/>
        </p:blipFill>
        <p:spPr bwMode="auto">
          <a:xfrm>
            <a:off x="1219200" y="862012"/>
            <a:ext cx="6838950" cy="2674940"/>
          </a:xfrm>
          <a:prstGeom prst="rect">
            <a:avLst/>
          </a:prstGeom>
          <a:ln w="12700">
            <a:miter lim="400000"/>
          </a:ln>
        </p:spPr>
      </p:pic>
      <p:sp>
        <p:nvSpPr>
          <p:cNvPr id="424" name="Shape 424"/>
          <p:cNvSpPr/>
          <p:nvPr/>
        </p:nvSpPr>
        <p:spPr bwMode="auto">
          <a:xfrm>
            <a:off x="457200" y="3505199"/>
            <a:ext cx="8458200" cy="1739900"/>
          </a:xfrm>
          <a:prstGeom prst="rect">
            <a:avLst/>
          </a:prstGeom>
          <a:solidFill>
            <a:srgbClr val="FFFFFF"/>
          </a:solidFill>
          <a:ln w="12700">
            <a:miter lim="400000"/>
          </a:ln>
        </p:spPr>
        <p:txBody>
          <a:bodyPr lIns="0" tIns="0" rIns="0" bIns="0">
            <a:spAutoFit/>
          </a:bodyPr>
          <a:lstStyle/>
          <a:p>
            <a:pPr lvl="0">
              <a:buSzPct val="100000"/>
              <a:buFont typeface="Wingdings"/>
              <a:buChar char="❑"/>
              <a:defRPr/>
            </a:pPr>
            <a:r>
              <a:rPr b="1">
                <a:latin typeface="Calibri"/>
                <a:ea typeface="Calibri"/>
                <a:cs typeface="Calibri"/>
              </a:rPr>
              <a:t> </a:t>
            </a:r>
            <a:r>
              <a:rPr sz="1400">
                <a:solidFill>
                  <a:srgbClr val="0070C0"/>
                </a:solidFill>
                <a:latin typeface="Verdana"/>
                <a:ea typeface="Verdana"/>
                <a:cs typeface="Verdana"/>
              </a:rPr>
              <a:t>Alla partiklar kolliderar inte på en gång-&gt; långa tider for experimental verksamhet </a:t>
            </a:r>
            <a:endParaRPr sz="1400">
              <a:solidFill>
                <a:srgbClr val="0070C0"/>
              </a:solidFill>
              <a:latin typeface="Calibri"/>
              <a:ea typeface="Calibri"/>
              <a:cs typeface="Calibri"/>
            </a:endParaRPr>
          </a:p>
          <a:p>
            <a:pPr lvl="0">
              <a:buClr>
                <a:srgbClr val="0070C0"/>
              </a:buClr>
              <a:buSzPct val="100000"/>
              <a:buFont typeface="Wingdings"/>
              <a:buChar char="❑"/>
              <a:defRPr/>
            </a:pPr>
            <a:endParaRPr sz="1400">
              <a:solidFill>
                <a:srgbClr val="0070C0"/>
              </a:solidFill>
              <a:latin typeface="Calibri"/>
              <a:ea typeface="Calibri"/>
              <a:cs typeface="Calibri"/>
            </a:endParaRPr>
          </a:p>
          <a:p>
            <a:pPr lvl="0">
              <a:buClr>
                <a:srgbClr val="0070C0"/>
              </a:buClr>
              <a:buSzPct val="100000"/>
              <a:buFont typeface="Wingdings"/>
              <a:buChar char="❑"/>
              <a:defRPr/>
            </a:pPr>
            <a:r>
              <a:rPr sz="1400">
                <a:solidFill>
                  <a:srgbClr val="0070C0"/>
                </a:solidFill>
                <a:latin typeface="Verdana"/>
                <a:ea typeface="Verdana"/>
                <a:cs typeface="Verdana"/>
              </a:rPr>
              <a:t> Två strålar behövs</a:t>
            </a:r>
            <a:endParaRPr sz="1400">
              <a:solidFill>
                <a:srgbClr val="0070C0"/>
              </a:solidFill>
              <a:latin typeface="Calibri"/>
              <a:ea typeface="Calibri"/>
              <a:cs typeface="Calibri"/>
            </a:endParaRPr>
          </a:p>
          <a:p>
            <a:pPr lvl="0">
              <a:buClr>
                <a:srgbClr val="0070C0"/>
              </a:buClr>
              <a:buSzPct val="100000"/>
              <a:buFont typeface="Wingdings"/>
              <a:buChar char="❑"/>
              <a:defRPr/>
            </a:pPr>
            <a:endParaRPr sz="1400">
              <a:solidFill>
                <a:srgbClr val="0070C0"/>
              </a:solidFill>
              <a:latin typeface="Calibri"/>
              <a:ea typeface="Calibri"/>
              <a:cs typeface="Calibri"/>
            </a:endParaRPr>
          </a:p>
          <a:p>
            <a:pPr lvl="0">
              <a:buClr>
                <a:srgbClr val="0070C0"/>
              </a:buClr>
              <a:buSzPct val="100000"/>
              <a:buFont typeface="Wingdings"/>
              <a:buChar char="❑"/>
              <a:defRPr/>
            </a:pPr>
            <a:r>
              <a:rPr sz="1400">
                <a:solidFill>
                  <a:srgbClr val="0070C0"/>
                </a:solidFill>
                <a:latin typeface="Verdana"/>
                <a:ea typeface="Verdana"/>
                <a:cs typeface="Verdana"/>
              </a:rPr>
              <a:t> Antipartiklar svåra (dyra) att producera (~1 antiproton/10^6 protoner) (naturfenomen)</a:t>
            </a:r>
            <a:endParaRPr sz="1400">
              <a:solidFill>
                <a:srgbClr val="0070C0"/>
              </a:solidFill>
              <a:latin typeface="Calibri"/>
              <a:ea typeface="Calibri"/>
              <a:cs typeface="Calibri"/>
            </a:endParaRPr>
          </a:p>
          <a:p>
            <a:pPr lvl="0">
              <a:buClr>
                <a:srgbClr val="0070C0"/>
              </a:buClr>
              <a:buSzPct val="100000"/>
              <a:buFont typeface="Wingdings"/>
              <a:buChar char="❑"/>
              <a:defRPr/>
            </a:pPr>
            <a:endParaRPr sz="1400">
              <a:solidFill>
                <a:srgbClr val="0070C0"/>
              </a:solidFill>
              <a:latin typeface="Calibri"/>
              <a:ea typeface="Calibri"/>
              <a:cs typeface="Calibri"/>
            </a:endParaRPr>
          </a:p>
          <a:p>
            <a:pPr lvl="0">
              <a:buClr>
                <a:srgbClr val="0070C0"/>
              </a:buClr>
              <a:buSzPct val="100000"/>
              <a:buFont typeface="Wingdings"/>
              <a:buChar char="❑"/>
              <a:defRPr/>
            </a:pPr>
            <a:r>
              <a:rPr sz="1400">
                <a:solidFill>
                  <a:srgbClr val="0070C0"/>
                </a:solidFill>
                <a:latin typeface="Verdana"/>
                <a:ea typeface="Verdana"/>
                <a:cs typeface="Verdana"/>
              </a:rPr>
              <a:t> Strålarna påverkar varandra: kräver separation runt hela ringen  utom i kollisionspunkterna.</a:t>
            </a:r>
            <a:endParaRPr/>
          </a:p>
        </p:txBody>
      </p:sp>
      <p:pic>
        <p:nvPicPr>
          <p:cNvPr id="425"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27" name="Shape 42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28" name="Shape 428"/>
          <p:cNvSpPr>
            <a:spLocks noGrp="1"/>
          </p:cNvSpPr>
          <p:nvPr>
            <p:ph type="title"/>
          </p:nvPr>
        </p:nvSpPr>
        <p:spPr bwMode="auto">
          <a:xfrm>
            <a:off x="1219200" y="274638"/>
            <a:ext cx="7467600" cy="1143002"/>
          </a:xfrm>
          <a:prstGeom prst="rect">
            <a:avLst/>
          </a:prstGeom>
        </p:spPr>
        <p:txBody>
          <a:bodyPr/>
          <a:lstStyle/>
          <a:p>
            <a:pPr lvl="0">
              <a:defRPr sz="1800">
                <a:solidFill>
                  <a:srgbClr val="000000"/>
                </a:solidFill>
              </a:defRPr>
            </a:pPr>
            <a:r>
              <a:rPr>
                <a:solidFill>
                  <a:srgbClr val="0070C0"/>
                </a:solidFill>
                <a:latin typeface="Verdana"/>
                <a:ea typeface="Verdana"/>
                <a:cs typeface="Verdana"/>
              </a:rPr>
              <a:t>Två ringar – Intersecting Storage Rings </a:t>
            </a:r>
            <a:r>
              <a:rPr sz="1600">
                <a:solidFill>
                  <a:srgbClr val="0070C0"/>
                </a:solidFill>
                <a:latin typeface="Verdana"/>
                <a:ea typeface="Verdana"/>
                <a:cs typeface="Verdana"/>
              </a:rPr>
              <a:t>(1971-1984)</a:t>
            </a:r>
            <a:br>
              <a:rPr sz="1600">
                <a:solidFill>
                  <a:srgbClr val="0070C0"/>
                </a:solidFill>
                <a:latin typeface="Verdana"/>
                <a:ea typeface="Verdana"/>
                <a:cs typeface="Verdana"/>
              </a:rPr>
            </a:br>
            <a:r>
              <a:rPr sz="1600">
                <a:solidFill>
                  <a:srgbClr val="0070C0"/>
                </a:solidFill>
                <a:latin typeface="Verdana"/>
                <a:ea typeface="Verdana"/>
                <a:cs typeface="Verdana"/>
              </a:rPr>
              <a:t>(proton-proton, ion-ion, proton-antiproton </a:t>
            </a:r>
            <a:endParaRPr/>
          </a:p>
        </p:txBody>
      </p:sp>
      <p:pic>
        <p:nvPicPr>
          <p:cNvPr id="429" name="image26.jpeg" descr="https://mediastream.cern.ch/MediaArchive/Photo/Public/1974/7406295/7406295/7406295-A4-at-144-dpi.jpg"/>
          <p:cNvPicPr/>
          <p:nvPr/>
        </p:nvPicPr>
        <p:blipFill>
          <a:blip r:embed="rId2"/>
          <a:stretch/>
        </p:blipFill>
        <p:spPr bwMode="auto">
          <a:xfrm>
            <a:off x="928840" y="1447800"/>
            <a:ext cx="7434110" cy="4953000"/>
          </a:xfrm>
          <a:prstGeom prst="rect">
            <a:avLst/>
          </a:prstGeom>
          <a:ln w="12700">
            <a:miter lim="400000"/>
          </a:ln>
        </p:spPr>
      </p:pic>
      <p:sp>
        <p:nvSpPr>
          <p:cNvPr id="430" name="Shape 430"/>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77</a:t>
            </a:fld>
            <a:endParaRPr sz="1200">
              <a:solidFill>
                <a:srgbClr val="888888"/>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73" name="Shape 573"/>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575" name="Shape 575"/>
          <p:cNvSpPr>
            <a:spLocks noGrp="1"/>
          </p:cNvSpPr>
          <p:nvPr>
            <p:ph type="body" idx="1"/>
          </p:nvPr>
        </p:nvSpPr>
        <p:spPr bwMode="auto">
          <a:xfrm>
            <a:off x="431799" y="231775"/>
            <a:ext cx="8534400" cy="487363"/>
          </a:xfrm>
          <a:prstGeom prst="rect">
            <a:avLst/>
          </a:prstGeom>
        </p:spPr>
        <p:txBody>
          <a:bodyPr>
            <a:noAutofit/>
          </a:bodyPr>
          <a:lstStyle/>
          <a:p>
            <a:pPr lvl="1" indent="420623" defTabSz="841247">
              <a:spcBef>
                <a:spcPts val="500"/>
              </a:spcBef>
              <a:defRPr sz="1800">
                <a:solidFill>
                  <a:srgbClr val="000000"/>
                </a:solidFill>
              </a:defRPr>
            </a:pPr>
            <a:r>
              <a:rPr lang="en-US" sz="4000">
                <a:solidFill>
                  <a:srgbClr val="0070C0"/>
                </a:solidFill>
                <a:latin typeface="Calibri"/>
                <a:ea typeface="Comic Sans MS"/>
                <a:cs typeface="Calibri"/>
              </a:rPr>
              <a:t>Resonanser</a:t>
            </a:r>
            <a:endParaRPr sz="4000">
              <a:solidFill>
                <a:srgbClr val="0070C0"/>
              </a:solidFill>
              <a:latin typeface="Calibri"/>
              <a:ea typeface="Comic Sans MS"/>
              <a:cs typeface="Calibri"/>
            </a:endParaRPr>
          </a:p>
        </p:txBody>
      </p:sp>
      <p:pic>
        <p:nvPicPr>
          <p:cNvPr id="576" name="image58.png"/>
          <p:cNvPicPr/>
          <p:nvPr/>
        </p:nvPicPr>
        <p:blipFill>
          <a:blip r:embed="rId2"/>
          <a:stretch/>
        </p:blipFill>
        <p:spPr bwMode="auto">
          <a:xfrm>
            <a:off x="1664169" y="1124744"/>
            <a:ext cx="5572127" cy="2058990"/>
          </a:xfrm>
          <a:prstGeom prst="rect">
            <a:avLst/>
          </a:prstGeom>
          <a:ln w="12700">
            <a:miter lim="400000"/>
          </a:ln>
        </p:spPr>
      </p:pic>
      <p:sp>
        <p:nvSpPr>
          <p:cNvPr id="577" name="Shape 577"/>
          <p:cNvSpPr/>
          <p:nvPr/>
        </p:nvSpPr>
        <p:spPr bwMode="auto">
          <a:xfrm>
            <a:off x="914400" y="3429000"/>
            <a:ext cx="7183436" cy="2171701"/>
          </a:xfrm>
          <a:prstGeom prst="rect">
            <a:avLst/>
          </a:prstGeom>
          <a:solidFill>
            <a:srgbClr val="FFFFFF"/>
          </a:solidFill>
          <a:ln w="12700">
            <a:miter lim="400000"/>
          </a:ln>
        </p:spPr>
        <p:txBody>
          <a:bodyPr lIns="0" tIns="0" rIns="0" bIns="0">
            <a:spAutoFit/>
          </a:bodyPr>
          <a:lstStyle/>
          <a:p>
            <a:pPr lvl="0">
              <a:defRPr/>
            </a:pPr>
            <a:r>
              <a:rPr sz="1600">
                <a:solidFill>
                  <a:srgbClr val="0070C0"/>
                </a:solidFill>
                <a:latin typeface="Verdana"/>
                <a:ea typeface="Verdana"/>
                <a:cs typeface="Verdana"/>
              </a:rPr>
              <a:t>Q-värdet anger antalet oscillationer strålen gör per varv, om detta värde är ett heltal så ser strålen samma uprepade ”magnetfel” varv efter varv . Därför bör inte Q-värdet vara inte ett heltal.</a:t>
            </a:r>
            <a:endParaRPr sz="1600">
              <a:solidFill>
                <a:srgbClr val="0070C0"/>
              </a:solidFill>
              <a:latin typeface="Calibri"/>
              <a:ea typeface="Calibri"/>
              <a:cs typeface="Calibri"/>
            </a:endParaRPr>
          </a:p>
          <a:p>
            <a:pPr lvl="0">
              <a:defRPr/>
            </a:pPr>
            <a:endParaRPr sz="1600">
              <a:solidFill>
                <a:srgbClr val="0070C0"/>
              </a:solidFill>
              <a:latin typeface="Calibri"/>
              <a:ea typeface="Calibri"/>
              <a:cs typeface="Calibri"/>
            </a:endParaRPr>
          </a:p>
          <a:p>
            <a:pPr lvl="0">
              <a:defRPr/>
            </a:pPr>
            <a:r>
              <a:rPr sz="1600">
                <a:solidFill>
                  <a:srgbClr val="0070C0"/>
                </a:solidFill>
                <a:latin typeface="Verdana"/>
                <a:ea typeface="Verdana"/>
                <a:cs typeface="Verdana"/>
              </a:rPr>
              <a:t>Man bör ha ett tillräckligt bra magnetfält för att slippa resonansfenomen. Icke önskvärda typer av fält (som exempelvis sextupolära, octupolära etc.) är av storleksordningen 10</a:t>
            </a:r>
            <a:r>
              <a:rPr sz="1600" baseline="30000">
                <a:solidFill>
                  <a:srgbClr val="0070C0"/>
                </a:solidFill>
                <a:latin typeface="Verdana"/>
                <a:ea typeface="Verdana"/>
                <a:cs typeface="Verdana"/>
              </a:rPr>
              <a:t>-4</a:t>
            </a:r>
            <a:r>
              <a:rPr sz="1600">
                <a:solidFill>
                  <a:srgbClr val="0070C0"/>
                </a:solidFill>
                <a:latin typeface="Verdana"/>
                <a:ea typeface="Verdana"/>
                <a:cs typeface="Verdana"/>
              </a:rPr>
              <a:t> relativt det önskade fältet (dipol i en avböjande magnet, kvadrupol i en fokuserande magnet etc.) för LHC</a:t>
            </a:r>
            <a:endParaRPr/>
          </a:p>
        </p:txBody>
      </p:sp>
      <p:pic>
        <p:nvPicPr>
          <p:cNvPr id="578"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32" name="Shape 43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33" name="Shape 433"/>
          <p:cNvSpPr>
            <a:spLocks noGrp="1"/>
          </p:cNvSpPr>
          <p:nvPr>
            <p:ph type="title"/>
          </p:nvPr>
        </p:nvSpPr>
        <p:spPr bwMode="auto">
          <a:xfrm>
            <a:off x="1219200" y="274638"/>
            <a:ext cx="7467600" cy="1143002"/>
          </a:xfrm>
          <a:prstGeom prst="rect">
            <a:avLst/>
          </a:prstGeom>
        </p:spPr>
        <p:txBody>
          <a:bodyPr/>
          <a:lstStyle/>
          <a:p>
            <a:pPr lvl="0">
              <a:defRPr sz="1800">
                <a:solidFill>
                  <a:srgbClr val="000000"/>
                </a:solidFill>
              </a:defRPr>
            </a:pPr>
            <a:r>
              <a:rPr sz="2800">
                <a:solidFill>
                  <a:srgbClr val="0070C0"/>
                </a:solidFill>
                <a:latin typeface="Verdana"/>
                <a:ea typeface="Verdana"/>
                <a:cs typeface="Verdana"/>
              </a:rPr>
              <a:t>En ring proton-antiproton </a:t>
            </a:r>
            <a:br>
              <a:rPr sz="2800">
                <a:solidFill>
                  <a:srgbClr val="0070C0"/>
                </a:solidFill>
                <a:latin typeface="Verdana"/>
                <a:ea typeface="Verdana"/>
                <a:cs typeface="Verdana"/>
              </a:rPr>
            </a:br>
            <a:r>
              <a:rPr sz="2800">
                <a:solidFill>
                  <a:srgbClr val="0070C0"/>
                </a:solidFill>
                <a:latin typeface="Verdana"/>
                <a:ea typeface="Verdana"/>
                <a:cs typeface="Verdana"/>
              </a:rPr>
              <a:t>SPS(1976)-&gt;SppS(1983)-&gt;SPS(1989) </a:t>
            </a:r>
            <a:endParaRPr/>
          </a:p>
        </p:txBody>
      </p:sp>
      <p:pic>
        <p:nvPicPr>
          <p:cNvPr id="434" name="image1.gif" descr="http://sl.web.cern.ch/SL/sli/sps.gif"/>
          <p:cNvPicPr/>
          <p:nvPr/>
        </p:nvPicPr>
        <p:blipFill>
          <a:blip r:embed="rId2"/>
          <a:stretch/>
        </p:blipFill>
        <p:spPr bwMode="auto">
          <a:xfrm>
            <a:off x="2133600" y="1752599"/>
            <a:ext cx="5191125" cy="4295777"/>
          </a:xfrm>
          <a:prstGeom prst="rect">
            <a:avLst/>
          </a:prstGeom>
          <a:ln w="12700">
            <a:miter lim="400000"/>
          </a:ln>
        </p:spPr>
      </p:pic>
      <p:sp>
        <p:nvSpPr>
          <p:cNvPr id="435" name="Shape 435"/>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79</a:t>
            </a:fld>
            <a:endParaRPr sz="1200">
              <a:solidFill>
                <a:srgbClr val="888888"/>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2" name="Shape 112"/>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15" name="Shape 115"/>
          <p:cNvSpPr>
            <a:spLocks noGrp="1"/>
          </p:cNvSpPr>
          <p:nvPr>
            <p:ph type="title"/>
          </p:nvPr>
        </p:nvSpPr>
        <p:spPr bwMode="auto">
          <a:xfrm>
            <a:off x="935037" y="188640"/>
            <a:ext cx="7772401" cy="698506"/>
          </a:xfrm>
          <a:prstGeom prst="rect">
            <a:avLst/>
          </a:prstGeom>
        </p:spPr>
        <p:txBody>
          <a:bodyPr>
            <a:noAutofit/>
          </a:bodyPr>
          <a:lstStyle>
            <a:lvl1pPr>
              <a:defRPr sz="2400">
                <a:solidFill>
                  <a:srgbClr val="0070C0"/>
                </a:solidFill>
                <a:latin typeface="Comic Sans MS"/>
                <a:ea typeface="Comic Sans MS"/>
                <a:cs typeface="Comic Sans MS"/>
              </a:defRPr>
            </a:lvl1pPr>
          </a:lstStyle>
          <a:p>
            <a:pPr lvl="0">
              <a:defRPr sz="1800">
                <a:solidFill>
                  <a:srgbClr val="000000"/>
                </a:solidFill>
              </a:defRPr>
            </a:pPr>
            <a:r>
              <a:rPr sz="4400">
                <a:solidFill>
                  <a:srgbClr val="0070C0"/>
                </a:solidFill>
                <a:latin typeface="Calibri"/>
                <a:cs typeface="Calibri"/>
              </a:rPr>
              <a:t>Linjära acceleratorer</a:t>
            </a:r>
          </a:p>
        </p:txBody>
      </p:sp>
      <p:sp>
        <p:nvSpPr>
          <p:cNvPr id="119" name="Shape 119"/>
          <p:cNvSpPr/>
          <p:nvPr/>
        </p:nvSpPr>
        <p:spPr bwMode="auto">
          <a:xfrm>
            <a:off x="4583894" y="2339591"/>
            <a:ext cx="1788306" cy="369328"/>
          </a:xfrm>
          <a:prstGeom prst="rect">
            <a:avLst/>
          </a:prstGeom>
          <a:ln w="12700">
            <a:miter lim="400000"/>
          </a:ln>
        </p:spPr>
        <p:txBody>
          <a:bodyPr wrap="none" lIns="45718" tIns="45718" rIns="45718" bIns="45718">
            <a:spAutoFit/>
          </a:bodyPr>
          <a:lstStyle>
            <a:lvl1pPr>
              <a:defRPr b="1">
                <a:solidFill>
                  <a:srgbClr val="0070C0"/>
                </a:solidFill>
                <a:latin typeface="Calibri"/>
                <a:ea typeface="Calibri"/>
                <a:cs typeface="Calibri"/>
              </a:defRPr>
            </a:lvl1pPr>
          </a:lstStyle>
          <a:p>
            <a:pPr lvl="0">
              <a:defRPr b="0">
                <a:solidFill>
                  <a:srgbClr val="000000"/>
                </a:solidFill>
              </a:defRPr>
            </a:pPr>
            <a:r>
              <a:rPr b="1">
                <a:solidFill>
                  <a:srgbClr val="0070C0"/>
                </a:solidFill>
              </a:rPr>
              <a:t>Förenklad </a:t>
            </a:r>
            <a:r>
              <a:rPr lang="en-US" b="1">
                <a:solidFill>
                  <a:srgbClr val="0070C0"/>
                </a:solidFill>
              </a:rPr>
              <a:t>"</a:t>
            </a:r>
            <a:r>
              <a:rPr b="1">
                <a:solidFill>
                  <a:srgbClr val="0070C0"/>
                </a:solidFill>
              </a:rPr>
              <a:t>Linac</a:t>
            </a:r>
            <a:r>
              <a:rPr lang="en-US" b="1">
                <a:solidFill>
                  <a:srgbClr val="0070C0"/>
                </a:solidFill>
              </a:rPr>
              <a:t>"</a:t>
            </a:r>
            <a:endParaRPr b="1">
              <a:solidFill>
                <a:srgbClr val="0070C0"/>
              </a:solidFill>
            </a:endParaRPr>
          </a:p>
        </p:txBody>
      </p:sp>
      <p:sp>
        <p:nvSpPr>
          <p:cNvPr id="121" name="Shape 121"/>
          <p:cNvSpPr/>
          <p:nvPr/>
        </p:nvSpPr>
        <p:spPr bwMode="auto">
          <a:xfrm>
            <a:off x="251520" y="1844824"/>
            <a:ext cx="3636965" cy="4278090"/>
          </a:xfrm>
          <a:prstGeom prst="rect">
            <a:avLst/>
          </a:prstGeom>
          <a:ln w="12700">
            <a:miter lim="400000"/>
          </a:ln>
        </p:spPr>
        <p:txBody>
          <a:bodyPr lIns="45718" tIns="45718" rIns="45718" bIns="45718">
            <a:spAutoFit/>
          </a:bodyPr>
          <a:lstStyle/>
          <a:p>
            <a:pPr lvl="0">
              <a:defRPr/>
            </a:pPr>
            <a:r>
              <a:rPr lang="en-US" sz="1600">
                <a:solidFill>
                  <a:srgbClr val="0070C0"/>
                </a:solidFill>
                <a:latin typeface="Verdana"/>
                <a:ea typeface="Verdana"/>
                <a:cs typeface="Verdana"/>
              </a:rPr>
              <a:t>Partiklar passerar longitudinella elektriska fält som varierar i tiden (RF – radio frequency)</a:t>
            </a:r>
            <a:endParaRPr/>
          </a:p>
          <a:p>
            <a:pPr lvl="0">
              <a:defRPr/>
            </a:pPr>
            <a:endParaRPr lang="en-US" sz="1600">
              <a:solidFill>
                <a:srgbClr val="0070C0"/>
              </a:solidFill>
              <a:latin typeface="Verdana"/>
              <a:ea typeface="Verdana"/>
              <a:cs typeface="Verdana"/>
            </a:endParaRPr>
          </a:p>
          <a:p>
            <a:pPr lvl="0">
              <a:defRPr/>
            </a:pPr>
            <a:r>
              <a:rPr lang="en-US" sz="1600">
                <a:solidFill>
                  <a:srgbClr val="0070C0"/>
                </a:solidFill>
                <a:latin typeface="Verdana"/>
                <a:ea typeface="Verdana"/>
                <a:cs typeface="Verdana"/>
              </a:rPr>
              <a:t>Partiklarna färdas i drifttuber (utan fält) under större delen av tiden</a:t>
            </a:r>
          </a:p>
          <a:p>
            <a:pPr lvl="0">
              <a:defRPr/>
            </a:pPr>
            <a:endParaRPr lang="en-US" sz="1600">
              <a:solidFill>
                <a:srgbClr val="0070C0"/>
              </a:solidFill>
              <a:latin typeface="Verdana"/>
              <a:ea typeface="Verdana"/>
              <a:cs typeface="Verdana"/>
            </a:endParaRPr>
          </a:p>
          <a:p>
            <a:pPr lvl="0">
              <a:defRPr/>
            </a:pPr>
            <a:r>
              <a:rPr sz="1600">
                <a:solidFill>
                  <a:srgbClr val="0070C0"/>
                </a:solidFill>
                <a:latin typeface="Verdana"/>
                <a:ea typeface="Verdana"/>
                <a:cs typeface="Verdana"/>
              </a:rPr>
              <a:t>Partiklarna grupperas för att fältet skall ha rätt riktning för en grupp </a:t>
            </a:r>
            <a:r>
              <a:rPr lang="en-US" sz="1600">
                <a:solidFill>
                  <a:srgbClr val="0070C0"/>
                </a:solidFill>
                <a:latin typeface="Verdana"/>
                <a:ea typeface="Verdana"/>
                <a:cs typeface="Verdana"/>
              </a:rPr>
              <a:t>(“bunch”) </a:t>
            </a:r>
            <a:r>
              <a:rPr sz="1600">
                <a:solidFill>
                  <a:srgbClr val="0070C0"/>
                </a:solidFill>
                <a:latin typeface="Verdana"/>
                <a:ea typeface="Verdana"/>
                <a:cs typeface="Verdana"/>
              </a:rPr>
              <a:t>som just då passerar gapet</a:t>
            </a:r>
            <a:endParaRPr sz="1600">
              <a:solidFill>
                <a:srgbClr val="0070C0"/>
              </a:solidFill>
              <a:latin typeface="Calibri"/>
              <a:ea typeface="Calibri"/>
              <a:cs typeface="Calibri"/>
            </a:endParaRPr>
          </a:p>
          <a:p>
            <a:pPr lvl="0">
              <a:defRPr/>
            </a:pPr>
            <a:endParaRPr sz="1600">
              <a:solidFill>
                <a:srgbClr val="0070C0"/>
              </a:solidFill>
              <a:latin typeface="Calibri"/>
              <a:ea typeface="Calibri"/>
              <a:cs typeface="Calibri"/>
            </a:endParaRPr>
          </a:p>
          <a:p>
            <a:pPr lvl="0">
              <a:defRPr/>
            </a:pPr>
            <a:r>
              <a:rPr sz="1600">
                <a:solidFill>
                  <a:srgbClr val="0070C0"/>
                </a:solidFill>
                <a:latin typeface="Verdana"/>
                <a:ea typeface="Verdana"/>
                <a:cs typeface="Verdana"/>
              </a:rPr>
              <a:t>Hastigheten hos partiklarna ökar, modulernas längder ökas för att vara synkronisererade med fältrikningen över gapet</a:t>
            </a:r>
          </a:p>
        </p:txBody>
      </p:sp>
      <p:pic>
        <p:nvPicPr>
          <p:cNvPr id="129" name="image7.png"/>
          <p:cNvPicPr/>
          <p:nvPr/>
        </p:nvPicPr>
        <p:blipFill>
          <a:blip r:embed="rId3"/>
          <a:stretch/>
        </p:blipFill>
        <p:spPr bwMode="auto">
          <a:xfrm>
            <a:off x="7568626" y="1038225"/>
            <a:ext cx="1539878" cy="463550"/>
          </a:xfrm>
          <a:prstGeom prst="rect">
            <a:avLst/>
          </a:prstGeom>
          <a:ln w="12700">
            <a:miter lim="400000"/>
          </a:ln>
        </p:spPr>
      </p:pic>
      <p:pic>
        <p:nvPicPr>
          <p:cNvPr id="130" name="image8.png"/>
          <p:cNvPicPr/>
          <p:nvPr/>
        </p:nvPicPr>
        <p:blipFill>
          <a:blip r:embed="rId4"/>
          <a:srcRect r="18668"/>
          <a:stretch/>
        </p:blipFill>
        <p:spPr bwMode="auto">
          <a:xfrm>
            <a:off x="7801988" y="1419225"/>
            <a:ext cx="977900" cy="387354"/>
          </a:xfrm>
          <a:prstGeom prst="rect">
            <a:avLst/>
          </a:prstGeom>
          <a:ln w="12700">
            <a:miter lim="400000"/>
          </a:ln>
        </p:spPr>
      </p:pic>
      <p:pic>
        <p:nvPicPr>
          <p:cNvPr id="134" name="image1.jpeg" descr="http://design-guidelines.web.cern.ch/sites/design-guidelines.web.cern.ch/files/u6/CERN-logo.jpg"/>
          <p:cNvPicPr/>
          <p:nvPr/>
        </p:nvPicPr>
        <p:blipFill>
          <a:blip r:embed="rId5"/>
          <a:stretch/>
        </p:blipFill>
        <p:spPr bwMode="auto">
          <a:xfrm>
            <a:off x="152401" y="304800"/>
            <a:ext cx="685799" cy="738553"/>
          </a:xfrm>
          <a:prstGeom prst="rect">
            <a:avLst/>
          </a:prstGeom>
          <a:ln w="12700">
            <a:miter lim="400000"/>
          </a:ln>
        </p:spPr>
      </p:pic>
      <p:sp>
        <p:nvSpPr>
          <p:cNvPr id="25" name="Shape 125"/>
          <p:cNvSpPr/>
          <p:nvPr/>
        </p:nvSpPr>
        <p:spPr bwMode="auto">
          <a:xfrm>
            <a:off x="7482040" y="3824208"/>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grpSp>
        <p:nvGrpSpPr>
          <p:cNvPr id="4" name="Group 3"/>
          <p:cNvGrpSpPr/>
          <p:nvPr/>
        </p:nvGrpSpPr>
        <p:grpSpPr bwMode="auto">
          <a:xfrm>
            <a:off x="4050360" y="1916832"/>
            <a:ext cx="4842120" cy="2829620"/>
            <a:chOff x="3906344" y="1967532"/>
            <a:chExt cx="4842120" cy="2829620"/>
          </a:xfrm>
        </p:grpSpPr>
        <p:grpSp>
          <p:nvGrpSpPr>
            <p:cNvPr id="3" name="Group 2"/>
            <p:cNvGrpSpPr/>
            <p:nvPr/>
          </p:nvGrpSpPr>
          <p:grpSpPr bwMode="auto">
            <a:xfrm>
              <a:off x="3906344" y="1967532"/>
              <a:ext cx="4842120" cy="2829620"/>
              <a:chOff x="3906344" y="1967532"/>
              <a:chExt cx="4842120" cy="2829620"/>
            </a:xfrm>
          </p:grpSpPr>
          <p:grpSp>
            <p:nvGrpSpPr>
              <p:cNvPr id="2" name="Group 1"/>
              <p:cNvGrpSpPr/>
              <p:nvPr/>
            </p:nvGrpSpPr>
            <p:grpSpPr bwMode="auto">
              <a:xfrm>
                <a:off x="4067944" y="1967532"/>
                <a:ext cx="4680520" cy="2829620"/>
                <a:chOff x="2167957" y="887412"/>
                <a:chExt cx="4680520" cy="2829620"/>
              </a:xfrm>
            </p:grpSpPr>
            <p:pic>
              <p:nvPicPr>
                <p:cNvPr id="114" name="image5.png"/>
                <p:cNvPicPr/>
                <p:nvPr/>
              </p:nvPicPr>
              <p:blipFill>
                <a:blip r:embed="rId6"/>
                <a:srcRect l="12581"/>
                <a:stretch/>
              </p:blipFill>
              <p:spPr bwMode="auto">
                <a:xfrm>
                  <a:off x="2552698" y="1983481"/>
                  <a:ext cx="4295779" cy="1733551"/>
                </a:xfrm>
                <a:prstGeom prst="rect">
                  <a:avLst/>
                </a:prstGeom>
                <a:ln w="12700">
                  <a:miter lim="400000"/>
                </a:ln>
              </p:spPr>
            </p:pic>
            <p:sp>
              <p:nvSpPr>
                <p:cNvPr id="116" name="Shape 116"/>
                <p:cNvSpPr/>
                <p:nvPr/>
              </p:nvSpPr>
              <p:spPr bwMode="auto">
                <a:xfrm>
                  <a:off x="5718176" y="1212848"/>
                  <a:ext cx="0" cy="2194843"/>
                </a:xfrm>
                <a:prstGeom prst="line">
                  <a:avLst/>
                </a:prstGeom>
                <a:grpFill/>
                <a:ln w="28575">
                  <a:solidFill/>
                  <a:round/>
                </a:ln>
              </p:spPr>
              <p:txBody>
                <a:bodyPr lIns="0" tIns="0" rIns="0" bIns="0"/>
                <a:lstStyle/>
                <a:p>
                  <a:pPr lvl="0" defTabSz="457200">
                    <a:defRPr sz="1200"/>
                  </a:pPr>
                  <a:endParaRPr/>
                </a:p>
              </p:txBody>
            </p:sp>
            <p:sp>
              <p:nvSpPr>
                <p:cNvPr id="117" name="Shape 117"/>
                <p:cNvSpPr/>
                <p:nvPr/>
              </p:nvSpPr>
              <p:spPr bwMode="auto">
                <a:xfrm>
                  <a:off x="5516562" y="1190624"/>
                  <a:ext cx="12703" cy="889002"/>
                </a:xfrm>
                <a:prstGeom prst="line">
                  <a:avLst/>
                </a:prstGeom>
                <a:grpFill/>
                <a:ln w="28575">
                  <a:solidFill/>
                  <a:round/>
                </a:ln>
              </p:spPr>
              <p:txBody>
                <a:bodyPr lIns="0" tIns="0" rIns="0" bIns="0"/>
                <a:lstStyle/>
                <a:p>
                  <a:pPr lvl="0" defTabSz="457200">
                    <a:defRPr sz="1200"/>
                  </a:pPr>
                  <a:endParaRPr/>
                </a:p>
              </p:txBody>
            </p:sp>
            <p:sp>
              <p:nvSpPr>
                <p:cNvPr id="118" name="Shape 118"/>
                <p:cNvSpPr/>
                <p:nvPr/>
              </p:nvSpPr>
              <p:spPr bwMode="auto">
                <a:xfrm>
                  <a:off x="5292080" y="887412"/>
                  <a:ext cx="733680" cy="383537"/>
                </a:xfrm>
                <a:prstGeom prst="rect">
                  <a:avLst/>
                </a:prstGeom>
                <a:grpFill/>
                <a:ln w="12700">
                  <a:miter lim="400000"/>
                </a:ln>
              </p:spPr>
              <p:txBody>
                <a:bodyPr wrap="none" lIns="45718" tIns="45718" rIns="45718" bIns="45718">
                  <a:spAutoFit/>
                </a:bodyPr>
                <a:lstStyle/>
                <a:p>
                  <a:pPr lvl="0">
                    <a:defRPr/>
                  </a:pPr>
                  <a:r>
                    <a:rPr sz="2000" b="1">
                      <a:solidFill>
                        <a:srgbClr val="7F4DFD"/>
                      </a:solidFill>
                      <a:latin typeface="Calibri"/>
                      <a:ea typeface="Calibri"/>
                      <a:cs typeface="Calibri"/>
                    </a:rPr>
                    <a:t>-</a:t>
                  </a:r>
                  <a:r>
                    <a:rPr sz="2000" b="1">
                      <a:latin typeface="Calibri"/>
                      <a:ea typeface="Calibri"/>
                      <a:cs typeface="Calibri"/>
                    </a:rPr>
                    <a:t>  V </a:t>
                  </a:r>
                  <a:r>
                    <a:rPr sz="2000" b="1">
                      <a:solidFill>
                        <a:srgbClr val="0000FF"/>
                      </a:solidFill>
                      <a:latin typeface="Calibri"/>
                      <a:ea typeface="Calibri"/>
                      <a:cs typeface="Calibri"/>
                    </a:rPr>
                    <a:t>+</a:t>
                  </a:r>
                  <a:endParaRPr/>
                </a:p>
              </p:txBody>
            </p:sp>
            <p:pic>
              <p:nvPicPr>
                <p:cNvPr id="120" name="image6.png"/>
                <p:cNvPicPr/>
                <p:nvPr/>
              </p:nvPicPr>
              <p:blipFill>
                <a:blip r:embed="rId7"/>
                <a:stretch/>
              </p:blipFill>
              <p:spPr bwMode="auto">
                <a:xfrm>
                  <a:off x="5426075" y="1196752"/>
                  <a:ext cx="387350" cy="481013"/>
                </a:xfrm>
                <a:prstGeom prst="rect">
                  <a:avLst/>
                </a:prstGeom>
                <a:ln w="12700">
                  <a:miter lim="400000"/>
                </a:ln>
              </p:spPr>
            </p:pic>
            <p:sp>
              <p:nvSpPr>
                <p:cNvPr id="125" name="Shape 125"/>
                <p:cNvSpPr/>
                <p:nvPr/>
              </p:nvSpPr>
              <p:spPr bwMode="auto">
                <a:xfrm>
                  <a:off x="4498971" y="2743072"/>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sp>
              <p:nvSpPr>
                <p:cNvPr id="126" name="Shape 126"/>
                <p:cNvSpPr/>
                <p:nvPr/>
              </p:nvSpPr>
              <p:spPr bwMode="auto">
                <a:xfrm>
                  <a:off x="3070221" y="2752880"/>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sp>
              <p:nvSpPr>
                <p:cNvPr id="128" name="Shape 128"/>
                <p:cNvSpPr/>
                <p:nvPr/>
              </p:nvSpPr>
              <p:spPr bwMode="auto">
                <a:xfrm>
                  <a:off x="6661146" y="2744744"/>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sp>
              <p:nvSpPr>
                <p:cNvPr id="131" name="Shape 131"/>
                <p:cNvSpPr/>
                <p:nvPr/>
              </p:nvSpPr>
              <p:spPr bwMode="auto">
                <a:xfrm>
                  <a:off x="2238374" y="2796401"/>
                  <a:ext cx="414341" cy="1590"/>
                </a:xfrm>
                <a:prstGeom prst="line">
                  <a:avLst/>
                </a:prstGeom>
                <a:grpFill/>
                <a:ln w="38100">
                  <a:solidFill>
                    <a:srgbClr val="00CC99"/>
                  </a:solidFill>
                  <a:round/>
                  <a:tailEnd type="triangle"/>
                </a:ln>
              </p:spPr>
              <p:txBody>
                <a:bodyPr lIns="0" tIns="0" rIns="0" bIns="0"/>
                <a:lstStyle/>
                <a:p>
                  <a:pPr lvl="0" defTabSz="457200">
                    <a:defRPr sz="1200"/>
                  </a:pPr>
                  <a:endParaRPr/>
                </a:p>
              </p:txBody>
            </p:sp>
            <p:sp>
              <p:nvSpPr>
                <p:cNvPr id="127" name="Shape 127"/>
                <p:cNvSpPr/>
                <p:nvPr/>
              </p:nvSpPr>
              <p:spPr bwMode="auto">
                <a:xfrm>
                  <a:off x="2167957" y="2753536"/>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grpSp>
          <p:sp>
            <p:nvSpPr>
              <p:cNvPr id="26" name="Shape 125"/>
              <p:cNvSpPr/>
              <p:nvPr/>
            </p:nvSpPr>
            <p:spPr bwMode="auto">
              <a:xfrm>
                <a:off x="3906344" y="3833656"/>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grpSp>
        <p:sp>
          <p:nvSpPr>
            <p:cNvPr id="27" name="Shape 125"/>
            <p:cNvSpPr/>
            <p:nvPr/>
          </p:nvSpPr>
          <p:spPr bwMode="auto">
            <a:xfrm>
              <a:off x="4211960" y="3841792"/>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56" name="Shape 556"/>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558" name="Shape 558"/>
          <p:cNvSpPr>
            <a:spLocks noGrp="1"/>
          </p:cNvSpPr>
          <p:nvPr>
            <p:ph type="title"/>
          </p:nvPr>
        </p:nvSpPr>
        <p:spPr bwMode="auto">
          <a:xfrm>
            <a:off x="838200" y="-2"/>
            <a:ext cx="7672386" cy="698505"/>
          </a:xfrm>
          <a:prstGeom prst="rect">
            <a:avLst/>
          </a:prstGeom>
        </p:spPr>
        <p:txBody>
          <a:bodyPr/>
          <a:lstStyle>
            <a:lvl1pPr>
              <a:defRPr sz="2400">
                <a:solidFill>
                  <a:srgbClr val="0070C0"/>
                </a:solidFill>
                <a:latin typeface="Verdana"/>
                <a:ea typeface="Verdana"/>
                <a:cs typeface="Verdana"/>
              </a:defRPr>
            </a:lvl1pPr>
          </a:lstStyle>
          <a:p>
            <a:pPr lvl="0">
              <a:defRPr sz="1800">
                <a:solidFill>
                  <a:srgbClr val="000000"/>
                </a:solidFill>
              </a:defRPr>
            </a:pPr>
            <a:r>
              <a:rPr sz="2400">
                <a:solidFill>
                  <a:srgbClr val="0070C0"/>
                </a:solidFill>
              </a:rPr>
              <a:t>Varför 7+7 TeV i LHC ?</a:t>
            </a:r>
            <a:endParaRPr/>
          </a:p>
        </p:txBody>
      </p:sp>
      <p:pic>
        <p:nvPicPr>
          <p:cNvPr id="559" name="image55.png"/>
          <p:cNvPicPr/>
          <p:nvPr/>
        </p:nvPicPr>
        <p:blipFill>
          <a:blip r:embed="rId2"/>
          <a:stretch/>
        </p:blipFill>
        <p:spPr bwMode="auto">
          <a:xfrm>
            <a:off x="1403350" y="804862"/>
            <a:ext cx="5089525" cy="2490790"/>
          </a:xfrm>
          <a:prstGeom prst="rect">
            <a:avLst/>
          </a:prstGeom>
          <a:ln w="12700">
            <a:miter lim="400000"/>
          </a:ln>
        </p:spPr>
      </p:pic>
      <p:pic>
        <p:nvPicPr>
          <p:cNvPr id="560" name="image56.png"/>
          <p:cNvPicPr/>
          <p:nvPr/>
        </p:nvPicPr>
        <p:blipFill>
          <a:blip r:embed="rId3"/>
          <a:stretch/>
        </p:blipFill>
        <p:spPr bwMode="auto">
          <a:xfrm>
            <a:off x="1520825" y="3270250"/>
            <a:ext cx="4562475" cy="3027366"/>
          </a:xfrm>
          <a:prstGeom prst="rect">
            <a:avLst/>
          </a:prstGeom>
          <a:ln w="12700">
            <a:miter lim="400000"/>
          </a:ln>
        </p:spPr>
      </p:pic>
      <p:sp>
        <p:nvSpPr>
          <p:cNvPr id="561" name="Shape 561"/>
          <p:cNvSpPr/>
          <p:nvPr/>
        </p:nvSpPr>
        <p:spPr bwMode="auto">
          <a:xfrm rot="16199999">
            <a:off x="-2310607" y="3172618"/>
            <a:ext cx="5748341" cy="266701"/>
          </a:xfrm>
          <a:prstGeom prst="rect">
            <a:avLst/>
          </a:prstGeom>
          <a:ln w="12700">
            <a:miter lim="400000"/>
          </a:ln>
        </p:spPr>
        <p:txBody>
          <a:bodyPr lIns="0" tIns="0" rIns="0" bIns="0" anchor="b">
            <a:spAutoFit/>
          </a:bodyPr>
          <a:lstStyle>
            <a:lvl1pPr algn="ctr">
              <a:defRPr>
                <a:solidFill>
                  <a:srgbClr val="800080"/>
                </a:solidFill>
                <a:latin typeface="Calibri"/>
                <a:ea typeface="Calibri"/>
                <a:cs typeface="Calibri"/>
              </a:defRPr>
            </a:lvl1pPr>
          </a:lstStyle>
          <a:p>
            <a:pPr lvl="0">
              <a:defRPr>
                <a:solidFill>
                  <a:srgbClr val="000000"/>
                </a:solidFill>
              </a:defRPr>
            </a:pPr>
            <a:r>
              <a:rPr>
                <a:solidFill>
                  <a:srgbClr val="800080"/>
                </a:solidFill>
              </a:rPr>
              <a:t>TEKNOLOGI</a:t>
            </a:r>
            <a:endParaRPr/>
          </a:p>
        </p:txBody>
      </p:sp>
      <p:sp>
        <p:nvSpPr>
          <p:cNvPr id="562" name="Shape 562"/>
          <p:cNvSpPr/>
          <p:nvPr/>
        </p:nvSpPr>
        <p:spPr bwMode="auto">
          <a:xfrm>
            <a:off x="6553200" y="5486398"/>
            <a:ext cx="1803306" cy="523237"/>
          </a:xfrm>
          <a:prstGeom prst="rect">
            <a:avLst/>
          </a:prstGeom>
          <a:ln w="12700">
            <a:miter lim="400000"/>
          </a:ln>
        </p:spPr>
        <p:txBody>
          <a:bodyPr wrap="none" lIns="45718" tIns="45718" rIns="45718" bIns="45718">
            <a:spAutoFit/>
          </a:bodyPr>
          <a:lstStyle/>
          <a:p>
            <a:pPr lvl="0">
              <a:defRPr/>
            </a:pPr>
            <a:r>
              <a:rPr sz="1400">
                <a:solidFill>
                  <a:srgbClr val="0070C0"/>
                </a:solidFill>
                <a:latin typeface="Verdana"/>
                <a:ea typeface="Verdana"/>
                <a:cs typeface="Verdana"/>
              </a:rPr>
              <a:t>100000 *  jordens</a:t>
            </a: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magnet fält)</a:t>
            </a:r>
            <a:endParaRPr/>
          </a:p>
        </p:txBody>
      </p:sp>
      <p:pic>
        <p:nvPicPr>
          <p:cNvPr id="563"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65" name="Shape 365"/>
          <p:cNvSpPr>
            <a:spLocks noGrp="1"/>
          </p:cNvSpPr>
          <p:nvPr>
            <p:ph type="body" idx="1"/>
          </p:nvPr>
        </p:nvSpPr>
        <p:spPr bwMode="auto">
          <a:xfrm>
            <a:off x="431799" y="231775"/>
            <a:ext cx="8534400" cy="487363"/>
          </a:xfrm>
          <a:prstGeom prst="rect">
            <a:avLst/>
          </a:prstGeom>
        </p:spPr>
        <p:txBody>
          <a:bodyPr/>
          <a:lstStyle/>
          <a:p>
            <a:pPr lvl="1" indent="457200">
              <a:spcBef>
                <a:spcPts val="500"/>
              </a:spcBef>
              <a:defRPr sz="1800">
                <a:solidFill>
                  <a:srgbClr val="000000"/>
                </a:solidFill>
              </a:defRPr>
            </a:pPr>
            <a:r>
              <a:rPr sz="2400">
                <a:solidFill>
                  <a:srgbClr val="0070C0"/>
                </a:solidFill>
              </a:rPr>
              <a:t>Fokusering och oscillerande partiklar </a:t>
            </a:r>
            <a:endParaRPr/>
          </a:p>
        </p:txBody>
      </p:sp>
      <p:pic>
        <p:nvPicPr>
          <p:cNvPr id="366" name="image1.jpeg" descr="http://design-guidelines.web.cern.ch/sites/design-guidelines.web.cern.ch/files/u6/CERN-logo.jpg"/>
          <p:cNvPicPr/>
          <p:nvPr/>
        </p:nvPicPr>
        <p:blipFill>
          <a:blip r:embed="rId2"/>
          <a:stretch/>
        </p:blipFill>
        <p:spPr bwMode="auto">
          <a:xfrm>
            <a:off x="152401" y="304800"/>
            <a:ext cx="685799" cy="738553"/>
          </a:xfrm>
          <a:prstGeom prst="rect">
            <a:avLst/>
          </a:prstGeom>
          <a:ln w="12700">
            <a:miter lim="400000"/>
          </a:ln>
        </p:spPr>
      </p:pic>
      <p:sp>
        <p:nvSpPr>
          <p:cNvPr id="367" name="Shape 367"/>
          <p:cNvSpPr/>
          <p:nvPr/>
        </p:nvSpPr>
        <p:spPr bwMode="auto">
          <a:xfrm>
            <a:off x="457200" y="1066799"/>
            <a:ext cx="8096250" cy="279401"/>
          </a:xfrm>
          <a:prstGeom prst="rect">
            <a:avLst/>
          </a:prstGeom>
          <a:solidFill>
            <a:srgbClr val="FFFFFF"/>
          </a:solidFill>
          <a:ln w="12700">
            <a:miter lim="400000"/>
          </a:ln>
        </p:spPr>
        <p:txBody>
          <a:bodyPr lIns="0" tIns="0" rIns="0" bIns="0">
            <a:spAutoFit/>
          </a:bodyPr>
          <a:lstStyle>
            <a:lvl1pPr>
              <a:defRPr>
                <a:solidFill>
                  <a:srgbClr val="0070C0"/>
                </a:solidFill>
                <a:latin typeface="Verdana"/>
                <a:ea typeface="Verdana"/>
                <a:cs typeface="Verdana"/>
              </a:defRPr>
            </a:lvl1pPr>
          </a:lstStyle>
          <a:p>
            <a:pPr lvl="0">
              <a:defRPr>
                <a:solidFill>
                  <a:srgbClr val="000000"/>
                </a:solidFill>
              </a:defRPr>
            </a:pPr>
            <a:r>
              <a:rPr>
                <a:solidFill>
                  <a:srgbClr val="0070C0"/>
                </a:solidFill>
              </a:rPr>
              <a:t>Man kan härleda rörelsekvationer av typen (jämför enkel pendel):</a:t>
            </a:r>
            <a:endParaRPr/>
          </a:p>
        </p:txBody>
      </p:sp>
      <p:pic>
        <p:nvPicPr>
          <p:cNvPr id="368" name="image29.png"/>
          <p:cNvPicPr/>
          <p:nvPr/>
        </p:nvPicPr>
        <p:blipFill>
          <a:blip r:embed="rId3"/>
          <a:stretch/>
        </p:blipFill>
        <p:spPr bwMode="auto">
          <a:xfrm>
            <a:off x="1160462" y="1922463"/>
            <a:ext cx="5024440" cy="896940"/>
          </a:xfrm>
          <a:prstGeom prst="rect">
            <a:avLst/>
          </a:prstGeom>
          <a:ln w="12700">
            <a:miter lim="400000"/>
          </a:ln>
        </p:spPr>
      </p:pic>
      <p:pic>
        <p:nvPicPr>
          <p:cNvPr id="369" name="image30.png"/>
          <p:cNvPicPr/>
          <p:nvPr/>
        </p:nvPicPr>
        <p:blipFill>
          <a:blip r:embed="rId4"/>
          <a:stretch/>
        </p:blipFill>
        <p:spPr bwMode="auto">
          <a:xfrm>
            <a:off x="1163637" y="2679700"/>
            <a:ext cx="2538415" cy="1320800"/>
          </a:xfrm>
          <a:prstGeom prst="rect">
            <a:avLst/>
          </a:prstGeom>
          <a:ln w="12700">
            <a:miter lim="400000"/>
          </a:ln>
        </p:spPr>
      </p:pic>
      <p:pic>
        <p:nvPicPr>
          <p:cNvPr id="370" name="image31.png"/>
          <p:cNvPicPr/>
          <p:nvPr/>
        </p:nvPicPr>
        <p:blipFill>
          <a:blip r:embed="rId5"/>
          <a:stretch/>
        </p:blipFill>
        <p:spPr bwMode="auto">
          <a:xfrm>
            <a:off x="1166812" y="3476625"/>
            <a:ext cx="3884615" cy="1670050"/>
          </a:xfrm>
          <a:prstGeom prst="rect">
            <a:avLst/>
          </a:prstGeom>
          <a:ln w="12700">
            <a:miter lim="400000"/>
          </a:ln>
        </p:spPr>
      </p:pic>
      <p:sp>
        <p:nvSpPr>
          <p:cNvPr id="371" name="Shape 371"/>
          <p:cNvSpPr/>
          <p:nvPr/>
        </p:nvSpPr>
        <p:spPr bwMode="auto">
          <a:xfrm>
            <a:off x="457200" y="4876800"/>
            <a:ext cx="7848600" cy="1117600"/>
          </a:xfrm>
          <a:prstGeom prst="rect">
            <a:avLst/>
          </a:prstGeom>
          <a:solidFill>
            <a:srgbClr val="FFFFFF"/>
          </a:solidFill>
          <a:ln w="12700">
            <a:miter lim="400000"/>
          </a:ln>
        </p:spPr>
        <p:txBody>
          <a:bodyPr lIns="0" tIns="0" rIns="0" bIns="0">
            <a:spAutoFit/>
          </a:bodyPr>
          <a:lstStyle/>
          <a:p>
            <a:pPr lvl="0">
              <a:defRPr/>
            </a:pPr>
            <a:r>
              <a:rPr>
                <a:solidFill>
                  <a:srgbClr val="0070C0"/>
                </a:solidFill>
                <a:latin typeface="Verdana"/>
                <a:ea typeface="Verdana"/>
                <a:cs typeface="Verdana"/>
              </a:rPr>
              <a:t>Oscillerande rörelse med varierande amplitud!</a:t>
            </a:r>
            <a:endParaRPr>
              <a:solidFill>
                <a:srgbClr val="0070C0"/>
              </a:solidFill>
              <a:latin typeface="Calibri"/>
              <a:ea typeface="Calibri"/>
              <a:cs typeface="Calibri"/>
            </a:endParaRPr>
          </a:p>
          <a:p>
            <a:pPr lvl="0">
              <a:defRPr/>
            </a:pPr>
            <a:r>
              <a:rPr>
                <a:solidFill>
                  <a:srgbClr val="0070C0"/>
                </a:solidFill>
                <a:latin typeface="Verdana"/>
                <a:ea typeface="Verdana"/>
                <a:cs typeface="Verdana"/>
              </a:rPr>
              <a:t>Antalet oscillationer på ett varv kallas ”tune” och betecknas Q.   Q-</a:t>
            </a:r>
            <a:r>
              <a:rPr sz="1600">
                <a:solidFill>
                  <a:srgbClr val="0070C0"/>
                </a:solidFill>
                <a:latin typeface="Verdana"/>
                <a:ea typeface="Verdana"/>
                <a:cs typeface="Verdana"/>
              </a:rPr>
              <a:t>värdet</a:t>
            </a:r>
            <a:r>
              <a:rPr>
                <a:solidFill>
                  <a:srgbClr val="0070C0"/>
                </a:solidFill>
                <a:latin typeface="Verdana"/>
                <a:ea typeface="Verdana"/>
                <a:cs typeface="Verdana"/>
              </a:rPr>
              <a:t> är olika i de två planen (horizontellt och vertikalt plan). </a:t>
            </a:r>
            <a:endParaRPr>
              <a:solidFill>
                <a:srgbClr val="0070C0"/>
              </a:solidFill>
              <a:latin typeface="Calibri"/>
              <a:ea typeface="Calibri"/>
              <a:cs typeface="Calibri"/>
            </a:endParaRPr>
          </a:p>
          <a:p>
            <a:pPr lvl="0">
              <a:defRPr/>
            </a:pPr>
            <a:r>
              <a:rPr>
                <a:solidFill>
                  <a:srgbClr val="0070C0"/>
                </a:solidFill>
                <a:latin typeface="Verdana"/>
                <a:ea typeface="Verdana"/>
                <a:cs typeface="Verdana"/>
              </a:rPr>
              <a:t>L är ringens omkrets.</a:t>
            </a:r>
            <a:endParaRPr/>
          </a:p>
        </p:txBody>
      </p:sp>
      <p:sp>
        <p:nvSpPr>
          <p:cNvPr id="372" name="Shape 372"/>
          <p:cNvSpPr/>
          <p:nvPr/>
        </p:nvSpPr>
        <p:spPr bwMode="auto">
          <a:xfrm>
            <a:off x="5695873" y="3335318"/>
            <a:ext cx="2963867" cy="7079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8575">
            <a:solidFill>
              <a:srgbClr val="0000FF"/>
            </a:solidFill>
            <a:round/>
          </a:ln>
        </p:spPr>
        <p:txBody>
          <a:bodyPr lIns="0" tIns="0" rIns="0" bIns="0" anchor="ctr"/>
          <a:lstStyle/>
          <a:p>
            <a:pPr lvl="0">
              <a:defRPr>
                <a:latin typeface="Calibri"/>
                <a:ea typeface="Calibri"/>
                <a:cs typeface="Calibri"/>
              </a:defRPr>
            </a:pPr>
            <a:endParaRPr/>
          </a:p>
        </p:txBody>
      </p:sp>
      <p:sp>
        <p:nvSpPr>
          <p:cNvPr id="373" name="Shape 373"/>
          <p:cNvSpPr/>
          <p:nvPr/>
        </p:nvSpPr>
        <p:spPr bwMode="auto">
          <a:xfrm>
            <a:off x="6989759" y="3856034"/>
            <a:ext cx="111130" cy="96836"/>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a:solidFill>
              <a:srgbClr val="1F497D"/>
            </a:solidFill>
            <a:round/>
          </a:ln>
        </p:spPr>
        <p:txBody>
          <a:bodyPr lIns="0" tIns="0" rIns="0" bIns="0" anchor="ctr"/>
          <a:lstStyle/>
          <a:p>
            <a:pPr lvl="0">
              <a:defRPr>
                <a:latin typeface="Calibri"/>
                <a:ea typeface="Calibri"/>
                <a:cs typeface="Calibri"/>
              </a:defRPr>
            </a:pPr>
            <a:endParaRPr/>
          </a:p>
        </p:txBody>
      </p:sp>
      <p:sp>
        <p:nvSpPr>
          <p:cNvPr id="374" name="Shape 374"/>
          <p:cNvSpPr/>
          <p:nvPr/>
        </p:nvSpPr>
        <p:spPr bwMode="auto">
          <a:xfrm>
            <a:off x="5468937" y="3278187"/>
            <a:ext cx="3048002" cy="841378"/>
          </a:xfrm>
          <a:custGeom>
            <a:avLst/>
            <a:gdLst/>
            <a:ahLst/>
            <a:cxnLst>
              <a:cxn ang="0">
                <a:pos x="wd2" y="hd2"/>
              </a:cxn>
              <a:cxn ang="5400000">
                <a:pos x="wd2" y="hd2"/>
              </a:cxn>
              <a:cxn ang="10800000">
                <a:pos x="wd2" y="hd2"/>
              </a:cxn>
              <a:cxn ang="16200000">
                <a:pos x="wd2" y="hd2"/>
              </a:cxn>
            </a:cxnLst>
            <a:rect l="0" t="0" r="r" b="b"/>
            <a:pathLst>
              <a:path w="21600" h="21200" extrusionOk="0">
                <a:moveTo>
                  <a:pt x="10890" y="16000"/>
                </a:moveTo>
                <a:cubicBezTo>
                  <a:pt x="10046" y="16520"/>
                  <a:pt x="10316" y="17080"/>
                  <a:pt x="9844" y="19080"/>
                </a:cubicBezTo>
                <a:cubicBezTo>
                  <a:pt x="9765" y="19400"/>
                  <a:pt x="9686" y="19720"/>
                  <a:pt x="9585" y="20000"/>
                </a:cubicBezTo>
                <a:cubicBezTo>
                  <a:pt x="9416" y="20440"/>
                  <a:pt x="9068" y="21200"/>
                  <a:pt x="9068" y="21200"/>
                </a:cubicBezTo>
                <a:cubicBezTo>
                  <a:pt x="8786" y="21120"/>
                  <a:pt x="8494" y="21160"/>
                  <a:pt x="8212" y="20920"/>
                </a:cubicBezTo>
                <a:cubicBezTo>
                  <a:pt x="8089" y="20800"/>
                  <a:pt x="7920" y="19560"/>
                  <a:pt x="7864" y="19360"/>
                </a:cubicBezTo>
                <a:cubicBezTo>
                  <a:pt x="7515" y="17960"/>
                  <a:pt x="7515" y="18040"/>
                  <a:pt x="7166" y="17240"/>
                </a:cubicBezTo>
                <a:cubicBezTo>
                  <a:pt x="6458" y="13200"/>
                  <a:pt x="4028" y="14520"/>
                  <a:pt x="3195" y="14440"/>
                </a:cubicBezTo>
                <a:cubicBezTo>
                  <a:pt x="2689" y="14240"/>
                  <a:pt x="2228" y="14000"/>
                  <a:pt x="1732" y="13520"/>
                </a:cubicBezTo>
                <a:cubicBezTo>
                  <a:pt x="1406" y="12400"/>
                  <a:pt x="1620" y="13080"/>
                  <a:pt x="1035" y="11680"/>
                </a:cubicBezTo>
                <a:cubicBezTo>
                  <a:pt x="709" y="10920"/>
                  <a:pt x="484" y="9720"/>
                  <a:pt x="169" y="8920"/>
                </a:cubicBezTo>
                <a:cubicBezTo>
                  <a:pt x="112" y="8600"/>
                  <a:pt x="0" y="8360"/>
                  <a:pt x="0" y="8000"/>
                </a:cubicBezTo>
                <a:cubicBezTo>
                  <a:pt x="0" y="7440"/>
                  <a:pt x="259" y="6840"/>
                  <a:pt x="349" y="6480"/>
                </a:cubicBezTo>
                <a:cubicBezTo>
                  <a:pt x="608" y="5360"/>
                  <a:pt x="720" y="4520"/>
                  <a:pt x="1125" y="4000"/>
                </a:cubicBezTo>
                <a:cubicBezTo>
                  <a:pt x="1642" y="4240"/>
                  <a:pt x="2284" y="4360"/>
                  <a:pt x="2768" y="5240"/>
                </a:cubicBezTo>
                <a:cubicBezTo>
                  <a:pt x="3172" y="5960"/>
                  <a:pt x="3364" y="6400"/>
                  <a:pt x="3802" y="6760"/>
                </a:cubicBezTo>
                <a:cubicBezTo>
                  <a:pt x="3949" y="6680"/>
                  <a:pt x="4095" y="6680"/>
                  <a:pt x="4230" y="6480"/>
                </a:cubicBezTo>
                <a:cubicBezTo>
                  <a:pt x="4388" y="6240"/>
                  <a:pt x="4601" y="4880"/>
                  <a:pt x="4838" y="4320"/>
                </a:cubicBezTo>
                <a:cubicBezTo>
                  <a:pt x="5040" y="3200"/>
                  <a:pt x="5265" y="2000"/>
                  <a:pt x="5614" y="1560"/>
                </a:cubicBezTo>
                <a:cubicBezTo>
                  <a:pt x="6086" y="-120"/>
                  <a:pt x="7088" y="1760"/>
                  <a:pt x="7684" y="2480"/>
                </a:cubicBezTo>
                <a:cubicBezTo>
                  <a:pt x="8145" y="4040"/>
                  <a:pt x="8910" y="4040"/>
                  <a:pt x="9506" y="4320"/>
                </a:cubicBezTo>
                <a:cubicBezTo>
                  <a:pt x="10328" y="4120"/>
                  <a:pt x="10654" y="4520"/>
                  <a:pt x="11228" y="3080"/>
                </a:cubicBezTo>
                <a:cubicBezTo>
                  <a:pt x="11610" y="1120"/>
                  <a:pt x="11182" y="2920"/>
                  <a:pt x="11666" y="1880"/>
                </a:cubicBezTo>
                <a:cubicBezTo>
                  <a:pt x="11869" y="1440"/>
                  <a:pt x="12105" y="600"/>
                  <a:pt x="12274" y="0"/>
                </a:cubicBezTo>
                <a:cubicBezTo>
                  <a:pt x="12825" y="120"/>
                  <a:pt x="13421" y="-240"/>
                  <a:pt x="13905" y="640"/>
                </a:cubicBezTo>
                <a:cubicBezTo>
                  <a:pt x="14231" y="1240"/>
                  <a:pt x="14344" y="2040"/>
                  <a:pt x="14692" y="2480"/>
                </a:cubicBezTo>
                <a:cubicBezTo>
                  <a:pt x="14771" y="3360"/>
                  <a:pt x="15041" y="5120"/>
                  <a:pt x="15289" y="5560"/>
                </a:cubicBezTo>
                <a:cubicBezTo>
                  <a:pt x="15390" y="5760"/>
                  <a:pt x="15525" y="5760"/>
                  <a:pt x="15638" y="5840"/>
                </a:cubicBezTo>
                <a:cubicBezTo>
                  <a:pt x="16481" y="5640"/>
                  <a:pt x="17100" y="5320"/>
                  <a:pt x="17888" y="4640"/>
                </a:cubicBezTo>
                <a:cubicBezTo>
                  <a:pt x="18180" y="4400"/>
                  <a:pt x="18754" y="3720"/>
                  <a:pt x="18754" y="3720"/>
                </a:cubicBezTo>
                <a:cubicBezTo>
                  <a:pt x="19294" y="3800"/>
                  <a:pt x="19845" y="3720"/>
                  <a:pt x="20385" y="4000"/>
                </a:cubicBezTo>
                <a:cubicBezTo>
                  <a:pt x="20588" y="4080"/>
                  <a:pt x="20812" y="5480"/>
                  <a:pt x="20914" y="5840"/>
                </a:cubicBezTo>
                <a:cubicBezTo>
                  <a:pt x="21049" y="6280"/>
                  <a:pt x="21206" y="6640"/>
                  <a:pt x="21341" y="7080"/>
                </a:cubicBezTo>
                <a:cubicBezTo>
                  <a:pt x="21431" y="7360"/>
                  <a:pt x="21510" y="7680"/>
                  <a:pt x="21600" y="8000"/>
                </a:cubicBezTo>
                <a:cubicBezTo>
                  <a:pt x="21521" y="10560"/>
                  <a:pt x="21442" y="11240"/>
                  <a:pt x="21082" y="13240"/>
                </a:cubicBezTo>
                <a:cubicBezTo>
                  <a:pt x="21049" y="14040"/>
                  <a:pt x="21049" y="14880"/>
                  <a:pt x="20992" y="15680"/>
                </a:cubicBezTo>
                <a:cubicBezTo>
                  <a:pt x="20880" y="17120"/>
                  <a:pt x="20228" y="18040"/>
                  <a:pt x="19958" y="19080"/>
                </a:cubicBezTo>
                <a:cubicBezTo>
                  <a:pt x="18698" y="18680"/>
                  <a:pt x="19215" y="18840"/>
                  <a:pt x="18405" y="17840"/>
                </a:cubicBezTo>
                <a:cubicBezTo>
                  <a:pt x="18079" y="16760"/>
                  <a:pt x="17606" y="16200"/>
                  <a:pt x="17190" y="15680"/>
                </a:cubicBezTo>
                <a:cubicBezTo>
                  <a:pt x="16762" y="16200"/>
                  <a:pt x="16324" y="16080"/>
                  <a:pt x="15896" y="16600"/>
                </a:cubicBezTo>
                <a:cubicBezTo>
                  <a:pt x="15592" y="17760"/>
                  <a:pt x="15232" y="18800"/>
                  <a:pt x="14861" y="19680"/>
                </a:cubicBezTo>
                <a:cubicBezTo>
                  <a:pt x="14648" y="20800"/>
                  <a:pt x="14524" y="20840"/>
                  <a:pt x="14164" y="21200"/>
                </a:cubicBezTo>
                <a:cubicBezTo>
                  <a:pt x="13871" y="21080"/>
                  <a:pt x="13365" y="21360"/>
                  <a:pt x="13129" y="20280"/>
                </a:cubicBezTo>
                <a:cubicBezTo>
                  <a:pt x="13072" y="20040"/>
                  <a:pt x="13095" y="19640"/>
                  <a:pt x="13050" y="19360"/>
                </a:cubicBezTo>
                <a:cubicBezTo>
                  <a:pt x="13005" y="19120"/>
                  <a:pt x="12870" y="18760"/>
                  <a:pt x="12870" y="18760"/>
                </a:cubicBezTo>
              </a:path>
            </a:pathLst>
          </a:custGeom>
          <a:ln>
            <a:solidFill>
              <a:srgbClr val="0000FF"/>
            </a:solidFill>
            <a:round/>
          </a:ln>
        </p:spPr>
        <p:txBody>
          <a:bodyPr lIns="0" tIns="0" rIns="0" bIns="0"/>
          <a:lstStyle/>
          <a:p>
            <a:pPr lvl="0">
              <a:defRPr>
                <a:latin typeface="Calibri"/>
                <a:ea typeface="Calibri"/>
                <a:cs typeface="Calibri"/>
              </a:defRPr>
            </a:pPr>
            <a:endParaRPr/>
          </a:p>
        </p:txBody>
      </p:sp>
      <p:sp>
        <p:nvSpPr>
          <p:cNvPr id="375" name="Shape 375"/>
          <p:cNvSpPr/>
          <p:nvPr/>
        </p:nvSpPr>
        <p:spPr bwMode="auto">
          <a:xfrm>
            <a:off x="7450138" y="3935411"/>
            <a:ext cx="222253" cy="100015"/>
          </a:xfrm>
          <a:prstGeom prst="rect">
            <a:avLst/>
          </a:prstGeom>
          <a:solidFill>
            <a:srgbClr val="800080"/>
          </a:solidFill>
          <a:ln w="12700">
            <a:miter lim="400000"/>
          </a:ln>
        </p:spPr>
        <p:txBody>
          <a:bodyPr lIns="0" tIns="0" rIns="0" bIns="0" anchor="ctr"/>
          <a:lstStyle/>
          <a:p>
            <a:pPr lvl="0">
              <a:defRPr>
                <a:latin typeface="Calibri"/>
                <a:ea typeface="Calibri"/>
                <a:cs typeface="Calibri"/>
              </a:defRPr>
            </a:pPr>
            <a:endParaRPr/>
          </a:p>
        </p:txBody>
      </p:sp>
      <p:sp>
        <p:nvSpPr>
          <p:cNvPr id="376" name="Shape 376"/>
          <p:cNvSpPr/>
          <p:nvPr/>
        </p:nvSpPr>
        <p:spPr bwMode="auto">
          <a:xfrm>
            <a:off x="8153399" y="3868737"/>
            <a:ext cx="222250" cy="100015"/>
          </a:xfrm>
          <a:prstGeom prst="rect">
            <a:avLst/>
          </a:prstGeom>
          <a:solidFill>
            <a:srgbClr val="800080"/>
          </a:solidFill>
          <a:ln w="12700">
            <a:miter lim="400000"/>
          </a:ln>
        </p:spPr>
        <p:txBody>
          <a:bodyPr lIns="0" tIns="0" rIns="0" bIns="0" anchor="ctr"/>
          <a:lstStyle/>
          <a:p>
            <a:pPr lvl="0">
              <a:defRPr>
                <a:latin typeface="Calibri"/>
                <a:ea typeface="Calibri"/>
                <a:cs typeface="Calibri"/>
              </a:defRPr>
            </a:pPr>
            <a:endParaRPr/>
          </a:p>
        </p:txBody>
      </p:sp>
      <p:sp>
        <p:nvSpPr>
          <p:cNvPr id="377" name="Shape 377"/>
          <p:cNvSpPr/>
          <p:nvPr/>
        </p:nvSpPr>
        <p:spPr bwMode="auto">
          <a:xfrm>
            <a:off x="7094538" y="3983037"/>
            <a:ext cx="222253" cy="100015"/>
          </a:xfrm>
          <a:prstGeom prst="rect">
            <a:avLst/>
          </a:prstGeom>
          <a:solidFill>
            <a:srgbClr val="800080"/>
          </a:solidFill>
          <a:ln w="12700">
            <a:miter lim="400000"/>
          </a:ln>
        </p:spPr>
        <p:txBody>
          <a:bodyPr lIns="0" tIns="0" rIns="0" bIns="0" anchor="ctr"/>
          <a:lstStyle/>
          <a:p>
            <a:pPr lvl="0">
              <a:defRPr>
                <a:latin typeface="Calibri"/>
                <a:ea typeface="Calibri"/>
                <a:cs typeface="Calibri"/>
              </a:defRPr>
            </a:pPr>
            <a:endParaRPr/>
          </a:p>
        </p:txBody>
      </p:sp>
      <p:sp>
        <p:nvSpPr>
          <p:cNvPr id="378" name="Shape 378"/>
          <p:cNvSpPr/>
          <p:nvPr/>
        </p:nvSpPr>
        <p:spPr bwMode="auto">
          <a:xfrm>
            <a:off x="6761163" y="3983037"/>
            <a:ext cx="222253" cy="100015"/>
          </a:xfrm>
          <a:prstGeom prst="rect">
            <a:avLst/>
          </a:prstGeom>
          <a:solidFill>
            <a:srgbClr val="800080"/>
          </a:solidFill>
          <a:ln w="12700">
            <a:miter lim="400000"/>
          </a:ln>
        </p:spPr>
        <p:txBody>
          <a:bodyPr lIns="0" tIns="0" rIns="0" bIns="0" anchor="ctr"/>
          <a:lstStyle/>
          <a:p>
            <a:pPr lvl="0">
              <a:defRPr>
                <a:latin typeface="Calibri"/>
                <a:ea typeface="Calibri"/>
                <a:cs typeface="Calibri"/>
              </a:defRPr>
            </a:pPr>
            <a:endParaRPr/>
          </a:p>
        </p:txBody>
      </p:sp>
      <p:sp>
        <p:nvSpPr>
          <p:cNvPr id="379" name="Shape 379"/>
          <p:cNvSpPr/>
          <p:nvPr/>
        </p:nvSpPr>
        <p:spPr bwMode="auto">
          <a:xfrm>
            <a:off x="6313487" y="2198688"/>
            <a:ext cx="346078" cy="266701"/>
          </a:xfrm>
          <a:prstGeom prst="rect">
            <a:avLst/>
          </a:prstGeom>
          <a:solidFill>
            <a:srgbClr val="FFFFFF"/>
          </a:solidFill>
          <a:ln w="12700">
            <a:miter lim="400000"/>
          </a:ln>
        </p:spPr>
        <p:txBody>
          <a:bodyPr lIns="0" tIns="0" rIns="0" bIns="0">
            <a:spAutoFit/>
          </a:bodyPr>
          <a:lstStyle>
            <a:lvl1pPr>
              <a:defRPr b="1">
                <a:latin typeface="Calibri"/>
                <a:ea typeface="Calibri"/>
                <a:cs typeface="Calibri"/>
              </a:defRPr>
            </a:lvl1pPr>
          </a:lstStyle>
          <a:p>
            <a:pPr lvl="0">
              <a:defRPr b="0"/>
            </a:pPr>
            <a:r>
              <a:rPr b="1"/>
              <a:t>;</a:t>
            </a:r>
            <a:endParaRPr/>
          </a:p>
        </p:txBody>
      </p:sp>
      <p:pic>
        <p:nvPicPr>
          <p:cNvPr id="380" name="image32.png"/>
          <p:cNvPicPr/>
          <p:nvPr/>
        </p:nvPicPr>
        <p:blipFill>
          <a:blip r:embed="rId6"/>
          <a:stretch/>
        </p:blipFill>
        <p:spPr bwMode="auto">
          <a:xfrm>
            <a:off x="6734175" y="2030413"/>
            <a:ext cx="1319213" cy="823915"/>
          </a:xfrm>
          <a:prstGeom prst="rect">
            <a:avLst/>
          </a:prstGeom>
          <a:ln w="12700">
            <a:miter lim="400000"/>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68" name="Shape 468"/>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470" name="Shape 470"/>
          <p:cNvSpPr>
            <a:spLocks noGrp="1"/>
          </p:cNvSpPr>
          <p:nvPr>
            <p:ph type="title"/>
          </p:nvPr>
        </p:nvSpPr>
        <p:spPr bwMode="auto">
          <a:xfrm>
            <a:off x="935037" y="-71441"/>
            <a:ext cx="8208961" cy="698506"/>
          </a:xfrm>
          <a:prstGeom prst="rect">
            <a:avLst/>
          </a:prstGeom>
        </p:spPr>
        <p:txBody>
          <a:bodyPr/>
          <a:lstStyle>
            <a:lvl1pPr>
              <a:defRPr sz="2600">
                <a:solidFill>
                  <a:srgbClr val="0070C0"/>
                </a:solidFill>
                <a:latin typeface="Comic Sans MS"/>
                <a:ea typeface="Comic Sans MS"/>
                <a:cs typeface="Comic Sans MS"/>
              </a:defRPr>
            </a:lvl1pPr>
          </a:lstStyle>
          <a:p>
            <a:pPr lvl="0">
              <a:defRPr sz="1800">
                <a:solidFill>
                  <a:srgbClr val="000000"/>
                </a:solidFill>
              </a:defRPr>
            </a:pPr>
            <a:r>
              <a:rPr sz="2600">
                <a:solidFill>
                  <a:srgbClr val="0070C0"/>
                </a:solidFill>
              </a:rPr>
              <a:t>Synkrotronstrålning</a:t>
            </a:r>
            <a:endParaRPr/>
          </a:p>
        </p:txBody>
      </p:sp>
      <p:pic>
        <p:nvPicPr>
          <p:cNvPr id="471" name="image46.png"/>
          <p:cNvPicPr/>
          <p:nvPr/>
        </p:nvPicPr>
        <p:blipFill>
          <a:blip r:embed="rId2"/>
          <a:stretch/>
        </p:blipFill>
        <p:spPr bwMode="auto">
          <a:xfrm>
            <a:off x="2276475" y="1304925"/>
            <a:ext cx="6686550" cy="1847850"/>
          </a:xfrm>
          <a:prstGeom prst="rect">
            <a:avLst/>
          </a:prstGeom>
          <a:ln w="12700">
            <a:miter lim="400000"/>
          </a:ln>
        </p:spPr>
      </p:pic>
      <p:sp>
        <p:nvSpPr>
          <p:cNvPr id="472" name="Shape 472"/>
          <p:cNvSpPr/>
          <p:nvPr/>
        </p:nvSpPr>
        <p:spPr bwMode="auto">
          <a:xfrm>
            <a:off x="6651625" y="1836738"/>
            <a:ext cx="1151732" cy="241301"/>
          </a:xfrm>
          <a:prstGeom prst="rect">
            <a:avLst/>
          </a:prstGeom>
          <a:solidFill>
            <a:srgbClr val="FFFFFF"/>
          </a:solidFill>
          <a:ln w="12700">
            <a:miter lim="400000"/>
          </a:ln>
        </p:spPr>
        <p:txBody>
          <a:bodyPr wrap="none" lIns="0" tIns="0" rIns="0" bIns="0">
            <a:spAutoFit/>
          </a:bodyPr>
          <a:lstStyle>
            <a:lvl1pPr>
              <a:defRPr sz="1600">
                <a:latin typeface="Calibri"/>
                <a:ea typeface="Calibri"/>
                <a:cs typeface="Calibri"/>
              </a:defRPr>
            </a:lvl1pPr>
          </a:lstStyle>
          <a:p>
            <a:pPr lvl="0">
              <a:defRPr sz="1800"/>
            </a:pPr>
            <a:r>
              <a:rPr sz="1600"/>
              <a:t>Partikelbana</a:t>
            </a:r>
            <a:endParaRPr/>
          </a:p>
        </p:txBody>
      </p:sp>
      <p:sp>
        <p:nvSpPr>
          <p:cNvPr id="473" name="Shape 473"/>
          <p:cNvSpPr/>
          <p:nvPr/>
        </p:nvSpPr>
        <p:spPr bwMode="auto">
          <a:xfrm>
            <a:off x="380999" y="1752599"/>
            <a:ext cx="1963441" cy="241301"/>
          </a:xfrm>
          <a:prstGeom prst="rect">
            <a:avLst/>
          </a:prstGeom>
          <a:solidFill>
            <a:srgbClr val="FFFFFF"/>
          </a:solidFill>
          <a:ln w="12700">
            <a:miter lim="400000"/>
          </a:ln>
        </p:spPr>
        <p:txBody>
          <a:bodyPr wrap="none" lIns="0" tIns="0" rIns="0" bIns="0">
            <a:spAutoFit/>
          </a:bodyPr>
          <a:lstStyle>
            <a:lvl1pPr>
              <a:defRPr sz="1600">
                <a:solidFill>
                  <a:srgbClr val="0070C0"/>
                </a:solidFill>
                <a:latin typeface="Calibri"/>
                <a:ea typeface="Calibri"/>
                <a:cs typeface="Calibri"/>
              </a:defRPr>
            </a:lvl1pPr>
          </a:lstStyle>
          <a:p>
            <a:pPr lvl="0">
              <a:defRPr sz="1800">
                <a:solidFill>
                  <a:srgbClr val="000000"/>
                </a:solidFill>
              </a:defRPr>
            </a:pPr>
            <a:r>
              <a:rPr sz="1600">
                <a:solidFill>
                  <a:srgbClr val="0070C0"/>
                </a:solidFill>
              </a:rPr>
              <a:t>Kon av synkrotronljus</a:t>
            </a:r>
            <a:endParaRPr/>
          </a:p>
        </p:txBody>
      </p:sp>
      <p:sp>
        <p:nvSpPr>
          <p:cNvPr id="474" name="Shape 474"/>
          <p:cNvSpPr/>
          <p:nvPr/>
        </p:nvSpPr>
        <p:spPr bwMode="auto">
          <a:xfrm>
            <a:off x="4273550" y="2676525"/>
            <a:ext cx="2692401" cy="266700"/>
          </a:xfrm>
          <a:prstGeom prst="rect">
            <a:avLst/>
          </a:prstGeom>
          <a:solidFill>
            <a:srgbClr val="FFFFFF"/>
          </a:solidFill>
          <a:ln w="12700">
            <a:miter lim="400000"/>
          </a:ln>
        </p:spPr>
        <p:txBody>
          <a:bodyPr lIns="0" tIns="0" rIns="0" bIns="0">
            <a:spAutoFit/>
          </a:bodyPr>
          <a:lstStyle>
            <a:lvl1pPr>
              <a:defRPr>
                <a:solidFill>
                  <a:srgbClr val="0070C0"/>
                </a:solidFill>
                <a:latin typeface="Calibri"/>
                <a:ea typeface="Calibri"/>
                <a:cs typeface="Calibri"/>
              </a:defRPr>
            </a:lvl1pPr>
          </a:lstStyle>
          <a:p>
            <a:pPr lvl="0">
              <a:defRPr>
                <a:solidFill>
                  <a:srgbClr val="000000"/>
                </a:solidFill>
              </a:defRPr>
            </a:pPr>
            <a:r>
              <a:rPr>
                <a:solidFill>
                  <a:srgbClr val="0070C0"/>
                </a:solidFill>
              </a:rPr>
              <a:t>          Öppningsvinkel</a:t>
            </a:r>
            <a:endParaRPr/>
          </a:p>
        </p:txBody>
      </p:sp>
      <p:sp>
        <p:nvSpPr>
          <p:cNvPr id="475" name="Shape 475"/>
          <p:cNvSpPr/>
          <p:nvPr/>
        </p:nvSpPr>
        <p:spPr bwMode="auto">
          <a:xfrm>
            <a:off x="1257298" y="2986088"/>
            <a:ext cx="3997426" cy="1447801"/>
          </a:xfrm>
          <a:prstGeom prst="rect">
            <a:avLst/>
          </a:prstGeom>
          <a:solidFill>
            <a:srgbClr val="FFFFFF"/>
          </a:solidFill>
          <a:ln w="12700">
            <a:miter lim="400000"/>
          </a:ln>
        </p:spPr>
        <p:txBody>
          <a:bodyPr wrap="none" lIns="0" tIns="0" rIns="0" bIns="0">
            <a:spAutoFit/>
          </a:bodyPr>
          <a:lstStyle/>
          <a:p>
            <a:pPr lvl="0">
              <a:defRPr/>
            </a:pPr>
            <a:r>
              <a:rPr sz="1600">
                <a:solidFill>
                  <a:srgbClr val="0070C0"/>
                </a:solidFill>
                <a:latin typeface="Calibri"/>
                <a:ea typeface="Calibri"/>
                <a:cs typeface="Calibri"/>
              </a:rPr>
              <a:t>Elektromagnetiska vågor</a:t>
            </a:r>
            <a:endParaRPr/>
          </a:p>
          <a:p>
            <a:pPr lvl="0">
              <a:defRPr/>
            </a:pPr>
            <a:endParaRPr sz="1600">
              <a:solidFill>
                <a:srgbClr val="0070C0"/>
              </a:solidFill>
              <a:latin typeface="Calibri"/>
              <a:ea typeface="Calibri"/>
              <a:cs typeface="Calibri"/>
            </a:endParaRPr>
          </a:p>
          <a:p>
            <a:pPr lvl="0">
              <a:defRPr/>
            </a:pPr>
            <a:r>
              <a:rPr sz="1600">
                <a:solidFill>
                  <a:srgbClr val="0070C0"/>
                </a:solidFill>
                <a:latin typeface="Calibri"/>
                <a:ea typeface="Calibri"/>
                <a:cs typeface="Calibri"/>
              </a:rPr>
              <a:t>Accelererande laddade partiklar sänder ut </a:t>
            </a:r>
            <a:endParaRPr/>
          </a:p>
          <a:p>
            <a:pPr lvl="0">
              <a:defRPr/>
            </a:pPr>
            <a:r>
              <a:rPr sz="1600">
                <a:solidFill>
                  <a:srgbClr val="0070C0"/>
                </a:solidFill>
                <a:latin typeface="Calibri"/>
                <a:ea typeface="Calibri"/>
                <a:cs typeface="Calibri"/>
              </a:rPr>
              <a:t>elektromagnetisk strålning</a:t>
            </a:r>
            <a:endParaRPr/>
          </a:p>
          <a:p>
            <a:pPr lvl="0">
              <a:defRPr/>
            </a:pPr>
            <a:endParaRPr sz="1600">
              <a:solidFill>
                <a:srgbClr val="0070C0"/>
              </a:solidFill>
              <a:latin typeface="Calibri"/>
              <a:ea typeface="Calibri"/>
              <a:cs typeface="Calibri"/>
            </a:endParaRPr>
          </a:p>
          <a:p>
            <a:pPr lvl="0">
              <a:defRPr/>
            </a:pPr>
            <a:r>
              <a:rPr sz="1600">
                <a:solidFill>
                  <a:srgbClr val="0070C0"/>
                </a:solidFill>
                <a:latin typeface="Calibri"/>
                <a:ea typeface="Calibri"/>
                <a:cs typeface="Calibri"/>
              </a:rPr>
              <a:t>Radio signaler och röntgenstrålning</a:t>
            </a:r>
            <a:endParaRPr/>
          </a:p>
        </p:txBody>
      </p:sp>
      <p:pic>
        <p:nvPicPr>
          <p:cNvPr id="476" name="image47.png"/>
          <p:cNvPicPr/>
          <p:nvPr/>
        </p:nvPicPr>
        <p:blipFill>
          <a:blip r:embed="rId3"/>
          <a:stretch/>
        </p:blipFill>
        <p:spPr bwMode="auto">
          <a:xfrm>
            <a:off x="1446212" y="4687887"/>
            <a:ext cx="1095376" cy="935040"/>
          </a:xfrm>
          <a:prstGeom prst="rect">
            <a:avLst/>
          </a:prstGeom>
          <a:ln w="12700">
            <a:miter lim="400000"/>
          </a:ln>
        </p:spPr>
      </p:pic>
      <p:pic>
        <p:nvPicPr>
          <p:cNvPr id="477" name="image48.png"/>
          <p:cNvPicPr/>
          <p:nvPr/>
        </p:nvPicPr>
        <p:blipFill>
          <a:blip r:embed="rId4"/>
          <a:stretch/>
        </p:blipFill>
        <p:spPr bwMode="auto">
          <a:xfrm>
            <a:off x="3340100" y="4676775"/>
            <a:ext cx="1095375" cy="935038"/>
          </a:xfrm>
          <a:prstGeom prst="rect">
            <a:avLst/>
          </a:prstGeom>
          <a:ln w="12700">
            <a:miter lim="400000"/>
          </a:ln>
        </p:spPr>
      </p:pic>
      <p:pic>
        <p:nvPicPr>
          <p:cNvPr id="478" name="image49.png"/>
          <p:cNvPicPr/>
          <p:nvPr/>
        </p:nvPicPr>
        <p:blipFill>
          <a:blip r:embed="rId5"/>
          <a:stretch/>
        </p:blipFill>
        <p:spPr bwMode="auto">
          <a:xfrm>
            <a:off x="5543550" y="4737100"/>
            <a:ext cx="2609850" cy="717550"/>
          </a:xfrm>
          <a:prstGeom prst="rect">
            <a:avLst/>
          </a:prstGeom>
          <a:ln w="12700">
            <a:miter lim="400000"/>
          </a:ln>
        </p:spPr>
      </p:pic>
      <p:pic>
        <p:nvPicPr>
          <p:cNvPr id="479" name="image50.png"/>
          <p:cNvPicPr/>
          <p:nvPr/>
        </p:nvPicPr>
        <p:blipFill>
          <a:blip r:embed="rId6"/>
          <a:stretch/>
        </p:blipFill>
        <p:spPr bwMode="auto">
          <a:xfrm>
            <a:off x="533400" y="5638800"/>
            <a:ext cx="4454525" cy="885825"/>
          </a:xfrm>
          <a:prstGeom prst="rect">
            <a:avLst/>
          </a:prstGeom>
          <a:ln w="12700">
            <a:miter lim="400000"/>
          </a:ln>
        </p:spPr>
      </p:pic>
      <p:pic>
        <p:nvPicPr>
          <p:cNvPr id="480" name="image1.jpeg" descr="http://design-guidelines.web.cern.ch/sites/design-guidelines.web.cern.ch/files/u6/CERN-logo.jpg"/>
          <p:cNvPicPr/>
          <p:nvPr/>
        </p:nvPicPr>
        <p:blipFill>
          <a:blip r:embed="rId7"/>
          <a:stretch/>
        </p:blipFill>
        <p:spPr bwMode="auto">
          <a:xfrm>
            <a:off x="152401" y="304800"/>
            <a:ext cx="685799" cy="738553"/>
          </a:xfrm>
          <a:prstGeom prst="rect">
            <a:avLst/>
          </a:prstGeom>
          <a:ln w="12700">
            <a:miter lim="400000"/>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49" name="Shape 549"/>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551" name="Shape 551"/>
          <p:cNvSpPr>
            <a:spLocks noGrp="1"/>
          </p:cNvSpPr>
          <p:nvPr>
            <p:ph type="title"/>
          </p:nvPr>
        </p:nvSpPr>
        <p:spPr bwMode="auto">
          <a:xfrm>
            <a:off x="935037" y="-71441"/>
            <a:ext cx="8208961" cy="698506"/>
          </a:xfrm>
          <a:prstGeom prst="rect">
            <a:avLst/>
          </a:prstGeom>
        </p:spPr>
        <p:txBody>
          <a:bodyPr/>
          <a:lstStyle>
            <a:lvl1pPr>
              <a:defRPr sz="2600">
                <a:solidFill>
                  <a:srgbClr val="0070C0"/>
                </a:solidFill>
                <a:latin typeface="Comic Sans MS"/>
                <a:ea typeface="Comic Sans MS"/>
                <a:cs typeface="Comic Sans MS"/>
              </a:defRPr>
            </a:lvl1pPr>
          </a:lstStyle>
          <a:p>
            <a:pPr lvl="0">
              <a:defRPr sz="1800">
                <a:solidFill>
                  <a:srgbClr val="000000"/>
                </a:solidFill>
              </a:defRPr>
            </a:pPr>
            <a:r>
              <a:rPr sz="2600">
                <a:solidFill>
                  <a:srgbClr val="0070C0"/>
                </a:solidFill>
              </a:rPr>
              <a:t>Varför Supraledande teknologi</a:t>
            </a:r>
          </a:p>
        </p:txBody>
      </p:sp>
      <p:pic>
        <p:nvPicPr>
          <p:cNvPr id="553" name="image54.png"/>
          <p:cNvPicPr/>
          <p:nvPr/>
        </p:nvPicPr>
        <p:blipFill>
          <a:blip r:embed="rId2"/>
          <a:stretch/>
        </p:blipFill>
        <p:spPr bwMode="auto">
          <a:xfrm>
            <a:off x="1331640" y="3140968"/>
            <a:ext cx="5722937" cy="3003553"/>
          </a:xfrm>
          <a:prstGeom prst="rect">
            <a:avLst/>
          </a:prstGeom>
          <a:ln w="12700">
            <a:miter lim="400000"/>
          </a:ln>
        </p:spPr>
      </p:pic>
      <p:pic>
        <p:nvPicPr>
          <p:cNvPr id="554" name="image1.jpeg" descr="http://design-guidelines.web.cern.ch/sites/design-guidelines.web.cern.ch/files/u6/CERN-logo.jpg"/>
          <p:cNvPicPr/>
          <p:nvPr/>
        </p:nvPicPr>
        <p:blipFill>
          <a:blip r:embed="rId3"/>
          <a:stretch/>
        </p:blipFill>
        <p:spPr bwMode="auto">
          <a:xfrm>
            <a:off x="152401" y="304800"/>
            <a:ext cx="685799" cy="738553"/>
          </a:xfrm>
          <a:prstGeom prst="rect">
            <a:avLst/>
          </a:prstGeom>
          <a:ln w="12700">
            <a:miter lim="400000"/>
          </a:ln>
        </p:spPr>
      </p:pic>
      <p:sp>
        <p:nvSpPr>
          <p:cNvPr id="7" name="Rectangle 4"/>
          <p:cNvSpPr txBox="1">
            <a:spLocks noChangeArrowheads="1"/>
          </p:cNvSpPr>
          <p:nvPr/>
        </p:nvSpPr>
        <p:spPr bwMode="auto">
          <a:xfrm>
            <a:off x="158824" y="1412776"/>
            <a:ext cx="8661648" cy="511256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a:spcBef>
                <a:spcPts val="0"/>
              </a:spcBef>
              <a:spcAft>
                <a:spcPts val="0"/>
              </a:spcAft>
              <a:buChar char="•"/>
              <a:defRPr sz="2000">
                <a:solidFill>
                  <a:schemeClr val="tx1"/>
                </a:solidFill>
                <a:latin typeface="+mn-lt"/>
                <a:ea typeface="+mn-ea"/>
                <a:cs typeface="+mn-cs"/>
              </a:defRPr>
            </a:lvl1pPr>
            <a:lvl2pPr marL="742950" indent="-285750" algn="l">
              <a:spcBef>
                <a:spcPts val="0"/>
              </a:spcBef>
              <a:spcAft>
                <a:spcPts val="0"/>
              </a:spcAft>
              <a:buChar char="–"/>
              <a:defRPr sz="2000">
                <a:solidFill>
                  <a:schemeClr val="tx1"/>
                </a:solidFill>
                <a:latin typeface="+mn-lt"/>
              </a:defRPr>
            </a:lvl2pPr>
            <a:lvl3pPr marL="1143000" indent="-228600" algn="l">
              <a:spcBef>
                <a:spcPts val="0"/>
              </a:spcBef>
              <a:spcAft>
                <a:spcPts val="0"/>
              </a:spcAft>
              <a:buChar char="•"/>
              <a:defRPr sz="2000">
                <a:solidFill>
                  <a:schemeClr val="tx1"/>
                </a:solidFill>
                <a:latin typeface="+mn-lt"/>
              </a:defRPr>
            </a:lvl3pPr>
            <a:lvl4pPr marL="1600200" indent="-228600" algn="l">
              <a:spcBef>
                <a:spcPts val="0"/>
              </a:spcBef>
              <a:spcAft>
                <a:spcPts val="0"/>
              </a:spcAft>
              <a:buChar char="–"/>
              <a:defRPr sz="2000">
                <a:solidFill>
                  <a:schemeClr val="tx1"/>
                </a:solidFill>
                <a:latin typeface="+mn-lt"/>
              </a:defRPr>
            </a:lvl4pPr>
            <a:lvl5pPr marL="2057400" indent="-228600" algn="l">
              <a:spcBef>
                <a:spcPts val="0"/>
              </a:spcBef>
              <a:spcAft>
                <a:spcPts val="0"/>
              </a:spcAft>
              <a:buChar char="»"/>
              <a:defRPr sz="2000">
                <a:solidFill>
                  <a:schemeClr val="tx1"/>
                </a:solidFill>
                <a:latin typeface="+mn-lt"/>
              </a:defRPr>
            </a:lvl5pPr>
            <a:lvl6pPr marL="2514600" indent="-228600" algn="l">
              <a:spcBef>
                <a:spcPts val="0"/>
              </a:spcBef>
              <a:spcAft>
                <a:spcPts val="0"/>
              </a:spcAft>
              <a:buChar char="»"/>
              <a:defRPr sz="2000">
                <a:solidFill>
                  <a:schemeClr val="tx1"/>
                </a:solidFill>
                <a:latin typeface="+mn-lt"/>
              </a:defRPr>
            </a:lvl6pPr>
            <a:lvl7pPr marL="2971800" indent="-228600" algn="l">
              <a:spcBef>
                <a:spcPts val="0"/>
              </a:spcBef>
              <a:spcAft>
                <a:spcPts val="0"/>
              </a:spcAft>
              <a:buChar char="»"/>
              <a:defRPr sz="2000">
                <a:solidFill>
                  <a:schemeClr val="tx1"/>
                </a:solidFill>
                <a:latin typeface="+mn-lt"/>
              </a:defRPr>
            </a:lvl7pPr>
            <a:lvl8pPr marL="3429000" indent="-228600" algn="l">
              <a:spcBef>
                <a:spcPts val="0"/>
              </a:spcBef>
              <a:spcAft>
                <a:spcPts val="0"/>
              </a:spcAft>
              <a:buChar char="»"/>
              <a:defRPr sz="2000">
                <a:solidFill>
                  <a:schemeClr val="tx1"/>
                </a:solidFill>
                <a:latin typeface="+mn-lt"/>
              </a:defRPr>
            </a:lvl8pPr>
            <a:lvl9pPr marL="3886200" indent="-228600" algn="l">
              <a:spcBef>
                <a:spcPts val="0"/>
              </a:spcBef>
              <a:spcAft>
                <a:spcPts val="0"/>
              </a:spcAft>
              <a:buChar char="»"/>
              <a:defRPr sz="2000">
                <a:solidFill>
                  <a:schemeClr val="tx1"/>
                </a:solidFill>
                <a:latin typeface="+mn-lt"/>
              </a:defRPr>
            </a:lvl9pPr>
          </a:lstStyle>
          <a:p>
            <a:pPr>
              <a:defRPr/>
            </a:pPr>
            <a:r>
              <a:rPr lang="en-US">
                <a:solidFill>
                  <a:srgbClr val="0070C0"/>
                </a:solidFill>
                <a:latin typeface="Calibri"/>
                <a:cs typeface="Calibri"/>
              </a:rPr>
              <a:t>Saturering runt 2 T av järn. Svårt att bygga en normalledande magnet som ger 8 T fält!</a:t>
            </a:r>
            <a:endParaRPr/>
          </a:p>
          <a:p>
            <a:pPr>
              <a:defRPr/>
            </a:pPr>
            <a:r>
              <a:rPr lang="en-US">
                <a:solidFill>
                  <a:srgbClr val="0070C0"/>
                </a:solidFill>
                <a:latin typeface="Calibri"/>
                <a:cs typeface="Calibri"/>
              </a:rPr>
              <a:t>Elförbrukning :</a:t>
            </a:r>
            <a:endParaRPr/>
          </a:p>
          <a:p>
            <a:pPr>
              <a:defRPr/>
            </a:pPr>
            <a:endParaRPr lang="en-US">
              <a:solidFill>
                <a:srgbClr val="0070C0"/>
              </a:solidFill>
              <a:latin typeface="Calibri"/>
              <a:cs typeface="Calibri"/>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07" name="Shape 607"/>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08" name="Shape 608"/>
          <p:cNvSpPr>
            <a:spLocks noGrp="1"/>
          </p:cNvSpPr>
          <p:nvPr>
            <p:ph type="title"/>
          </p:nvPr>
        </p:nvSpPr>
        <p:spPr bwMode="auto">
          <a:xfrm>
            <a:off x="1219200" y="174476"/>
            <a:ext cx="7467600" cy="1103364"/>
          </a:xfrm>
          <a:prstGeom prst="rect">
            <a:avLst/>
          </a:prstGeom>
        </p:spPr>
        <p:txBody>
          <a:bodyPr/>
          <a:lstStyle>
            <a:lvl1pPr>
              <a:defRPr sz="2400">
                <a:latin typeface="Verdana"/>
                <a:ea typeface="Verdana"/>
                <a:cs typeface="Verdana"/>
              </a:defRPr>
            </a:lvl1pPr>
          </a:lstStyle>
          <a:p>
            <a:pPr lvl="0">
              <a:defRPr sz="1800">
                <a:solidFill>
                  <a:srgbClr val="000000"/>
                </a:solidFill>
              </a:defRPr>
            </a:pPr>
            <a:r>
              <a:rPr sz="2400">
                <a:solidFill>
                  <a:srgbClr val="0070C0"/>
                </a:solidFill>
              </a:rPr>
              <a:t>Andra användningar av acceleratorer</a:t>
            </a:r>
            <a:endParaRPr/>
          </a:p>
        </p:txBody>
      </p:sp>
      <p:sp>
        <p:nvSpPr>
          <p:cNvPr id="609" name="Shape 609"/>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84</a:t>
            </a:fld>
            <a:endParaRPr sz="1200">
              <a:solidFill>
                <a:srgbClr val="888888"/>
              </a:solidFill>
            </a:endParaRPr>
          </a:p>
        </p:txBody>
      </p:sp>
      <p:pic>
        <p:nvPicPr>
          <p:cNvPr id="610" name="pasted-image.pdf"/>
          <p:cNvPicPr/>
          <p:nvPr/>
        </p:nvPicPr>
        <p:blipFill>
          <a:blip r:embed="rId2"/>
          <a:stretch/>
        </p:blipFill>
        <p:spPr bwMode="auto">
          <a:xfrm>
            <a:off x="2110057" y="878028"/>
            <a:ext cx="5288862" cy="5589048"/>
          </a:xfrm>
          <a:prstGeom prst="rect">
            <a:avLst/>
          </a:prstGeom>
          <a:ln w="12700">
            <a:miter lim="400000"/>
          </a:ln>
        </p:spPr>
      </p:pic>
      <p:pic>
        <p:nvPicPr>
          <p:cNvPr id="611" name="pasted-image.pdf"/>
          <p:cNvPicPr/>
          <p:nvPr/>
        </p:nvPicPr>
        <p:blipFill>
          <a:blip r:embed="rId3"/>
          <a:stretch/>
        </p:blipFill>
        <p:spPr bwMode="auto">
          <a:xfrm>
            <a:off x="8052061" y="3775650"/>
            <a:ext cx="902132" cy="545434"/>
          </a:xfrm>
          <a:prstGeom prst="rect">
            <a:avLst/>
          </a:prstGeom>
          <a:ln w="12700">
            <a:miter lim="400000"/>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13" name="Shape 613"/>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614" name="Shape 614"/>
          <p:cNvSpPr>
            <a:spLocks noGrp="1"/>
          </p:cNvSpPr>
          <p:nvPr>
            <p:ph type="title"/>
          </p:nvPr>
        </p:nvSpPr>
        <p:spPr bwMode="auto">
          <a:xfrm>
            <a:off x="1219200" y="274638"/>
            <a:ext cx="7467600" cy="1143002"/>
          </a:xfrm>
          <a:prstGeom prst="rect">
            <a:avLst/>
          </a:prstGeom>
        </p:spPr>
        <p:txBody>
          <a:bodyPr/>
          <a:lstStyle>
            <a:lvl1pPr>
              <a:defRPr sz="2400">
                <a:latin typeface="Verdana"/>
                <a:ea typeface="Verdana"/>
                <a:cs typeface="Verdana"/>
              </a:defRPr>
            </a:lvl1pPr>
          </a:lstStyle>
          <a:p>
            <a:pPr lvl="0">
              <a:defRPr sz="1800">
                <a:solidFill>
                  <a:srgbClr val="000000"/>
                </a:solidFill>
              </a:defRPr>
            </a:pPr>
            <a:r>
              <a:rPr sz="2400">
                <a:solidFill>
                  <a:srgbClr val="0070C0"/>
                </a:solidFill>
              </a:rPr>
              <a:t>CERN - för innovationer, upptäcka, publicera, dela </a:t>
            </a:r>
            <a:endParaRPr/>
          </a:p>
        </p:txBody>
      </p:sp>
      <p:pic>
        <p:nvPicPr>
          <p:cNvPr id="615" name="image37.jpeg" descr="8705494"/>
          <p:cNvPicPr/>
          <p:nvPr/>
        </p:nvPicPr>
        <p:blipFill>
          <a:blip r:embed="rId2"/>
          <a:stretch/>
        </p:blipFill>
        <p:spPr bwMode="auto">
          <a:xfrm>
            <a:off x="280988" y="1714500"/>
            <a:ext cx="8534401" cy="3367088"/>
          </a:xfrm>
          <a:prstGeom prst="rect">
            <a:avLst/>
          </a:prstGeom>
          <a:ln w="12700">
            <a:miter lim="400000"/>
          </a:ln>
        </p:spPr>
      </p:pic>
      <p:sp>
        <p:nvSpPr>
          <p:cNvPr id="616" name="Shape 616"/>
          <p:cNvSpPr>
            <a:spLocks noGrp="1"/>
          </p:cNvSpPr>
          <p:nvPr>
            <p:ph type="sldNum" sz="quarter" idx="2"/>
          </p:nvPr>
        </p:nvSpPr>
        <p:spPr bwMode="auto">
          <a:xfrm>
            <a:off x="6553200" y="6132829"/>
            <a:ext cx="2133600" cy="177801"/>
          </a:xfrm>
          <a:prstGeom prst="rect">
            <a:avLst/>
          </a:prstGeom>
        </p:spPr>
        <p:txBody>
          <a:bodyPr lIns="0" tIns="0" rIns="0" bIns="0">
            <a:normAutofit lnSpcReduction="10000"/>
          </a:bodyPr>
          <a:lstStyle/>
          <a:p>
            <a:pPr lvl="0">
              <a:defRPr sz="1800">
                <a:solidFill>
                  <a:srgbClr val="000000"/>
                </a:solidFill>
              </a:defRPr>
            </a:pPr>
            <a:fld id="{86CB4B4D-7CA3-9044-876B-883B54F8677D}" type="slidenum">
              <a:rPr sz="1200">
                <a:solidFill>
                  <a:srgbClr val="888888"/>
                </a:solidFill>
              </a:rPr>
              <a:t>85</a:t>
            </a:fld>
            <a:endParaRPr sz="1200">
              <a:solidFill>
                <a:srgbClr val="888888"/>
              </a:solidFill>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Slide Number Placeholder 2"/>
          <p:cNvSpPr>
            <a:spLocks noGrp="1"/>
          </p:cNvSpPr>
          <p:nvPr>
            <p:ph type="sldNum" sz="quarter" idx="2"/>
          </p:nvPr>
        </p:nvSpPr>
        <p:spPr bwMode="auto"/>
        <p:txBody>
          <a:bodyPr/>
          <a:lstStyle/>
          <a:p>
            <a:pPr lvl="0">
              <a:defRPr/>
            </a:pPr>
            <a:fld id="{86CB4B4D-7CA3-9044-876B-883B54F8677D}" type="slidenum">
              <a:rPr lang="en-US"/>
              <a:t>86</a:t>
            </a:fld>
            <a:endParaRPr lang="en-US"/>
          </a:p>
        </p:txBody>
      </p:sp>
      <p:pic>
        <p:nvPicPr>
          <p:cNvPr id="6146" name="Picture 2"/>
          <p:cNvPicPr>
            <a:picLocks noChangeAspect="1" noChangeArrowheads="1"/>
          </p:cNvPicPr>
          <p:nvPr/>
        </p:nvPicPr>
        <p:blipFill>
          <a:blip r:embed="rId2"/>
          <a:stretch/>
        </p:blipFill>
        <p:spPr bwMode="auto">
          <a:xfrm>
            <a:off x="107504" y="1124744"/>
            <a:ext cx="8904312" cy="5008676"/>
          </a:xfrm>
          <a:prstGeom prst="rect">
            <a:avLst/>
          </a:prstGeom>
          <a:noFill/>
          <a:ln>
            <a:noFill/>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8" name="Shape 138"/>
          <p:cNvSpPr/>
          <p:nvPr/>
        </p:nvSpPr>
        <p:spPr bwMode="auto">
          <a:xfrm>
            <a:off x="3124200" y="6446579"/>
            <a:ext cx="2895600" cy="184666"/>
          </a:xfrm>
          <a:prstGeom prst="rect">
            <a:avLst/>
          </a:prstGeom>
          <a:ln w="12700">
            <a:miter lim="400000"/>
          </a:ln>
        </p:spPr>
        <p:txBody>
          <a:bodyPr lIns="0" tIns="0" rIns="0" bIns="0" anchor="ctr">
            <a:spAutoFit/>
          </a:bodyPr>
          <a:lstStyle>
            <a:lvl1pPr algn="ctr">
              <a:defRPr sz="1200">
                <a:solidFill>
                  <a:srgbClr val="888888"/>
                </a:solidFill>
                <a:latin typeface="Calibri"/>
                <a:ea typeface="Calibri"/>
                <a:cs typeface="Calibri"/>
              </a:defRPr>
            </a:lvl1pPr>
          </a:lstStyle>
          <a:p>
            <a:pPr lvl="0">
              <a:defRPr sz="1800">
                <a:solidFill>
                  <a:srgbClr val="000000"/>
                </a:solidFill>
              </a:defRPr>
            </a:pPr>
            <a:r>
              <a:rPr lang="en-US" sz="1200" dirty="0">
                <a:solidFill>
                  <a:srgbClr val="888888"/>
                </a:solidFill>
              </a:rPr>
              <a:t>R. Bruce, 2024.10.28</a:t>
            </a:r>
            <a:endParaRPr sz="1200" dirty="0">
              <a:solidFill>
                <a:srgbClr val="888888"/>
              </a:solidFill>
            </a:endParaRPr>
          </a:p>
        </p:txBody>
      </p:sp>
      <p:sp>
        <p:nvSpPr>
          <p:cNvPr id="140" name="Shape 140"/>
          <p:cNvSpPr>
            <a:spLocks noGrp="1"/>
          </p:cNvSpPr>
          <p:nvPr>
            <p:ph type="title"/>
          </p:nvPr>
        </p:nvSpPr>
        <p:spPr bwMode="auto">
          <a:xfrm>
            <a:off x="838200" y="-2"/>
            <a:ext cx="7772400" cy="698505"/>
          </a:xfrm>
          <a:prstGeom prst="rect">
            <a:avLst/>
          </a:prstGeom>
        </p:spPr>
        <p:txBody>
          <a:bodyPr>
            <a:normAutofit/>
          </a:bodyPr>
          <a:lstStyle/>
          <a:p>
            <a:pPr lvl="0">
              <a:defRPr sz="1800"/>
            </a:pPr>
            <a:r>
              <a:rPr sz="3600">
                <a:solidFill>
                  <a:srgbClr val="0070C0"/>
                </a:solidFill>
                <a:latin typeface="Calibri"/>
                <a:ea typeface="Comic Sans MS"/>
                <a:cs typeface="Calibri"/>
              </a:rPr>
              <a:t>LINAC - fr</a:t>
            </a:r>
            <a:r>
              <a:rPr sz="3600">
                <a:solidFill>
                  <a:srgbClr val="0070C0"/>
                </a:solidFill>
                <a:latin typeface="Calibri"/>
                <a:cs typeface="Calibri"/>
              </a:rPr>
              <a:t>å</a:t>
            </a:r>
            <a:r>
              <a:rPr sz="3600">
                <a:solidFill>
                  <a:srgbClr val="0070C0"/>
                </a:solidFill>
                <a:latin typeface="Calibri"/>
                <a:ea typeface="Comic Sans MS"/>
                <a:cs typeface="Calibri"/>
              </a:rPr>
              <a:t>n ritning till verklighet </a:t>
            </a:r>
            <a:endParaRPr/>
          </a:p>
        </p:txBody>
      </p:sp>
      <p:sp>
        <p:nvSpPr>
          <p:cNvPr id="141" name="Shape 141"/>
          <p:cNvSpPr/>
          <p:nvPr/>
        </p:nvSpPr>
        <p:spPr bwMode="auto">
          <a:xfrm>
            <a:off x="1524000" y="685800"/>
            <a:ext cx="7315200" cy="1158237"/>
          </a:xfrm>
          <a:prstGeom prst="rect">
            <a:avLst/>
          </a:prstGeom>
          <a:ln w="12700">
            <a:miter lim="400000"/>
          </a:ln>
        </p:spPr>
        <p:txBody>
          <a:bodyPr lIns="45718" tIns="45718" rIns="45718" bIns="45718">
            <a:spAutoFit/>
          </a:bodyPr>
          <a:lstStyle/>
          <a:p>
            <a:pPr lvl="0">
              <a:defRPr/>
            </a:pPr>
            <a:r>
              <a:rPr sz="1400">
                <a:solidFill>
                  <a:srgbClr val="0070C0"/>
                </a:solidFill>
                <a:latin typeface="Verdana"/>
                <a:ea typeface="Verdana"/>
                <a:cs typeface="Verdana"/>
              </a:rPr>
              <a:t>Partiklarna grupperas för att fältet skall ha rätt rikning för en grupp som just då passerar gapet</a:t>
            </a:r>
            <a:endParaRPr sz="1400">
              <a:solidFill>
                <a:srgbClr val="0070C0"/>
              </a:solidFill>
              <a:latin typeface="Calibri"/>
              <a:ea typeface="Calibri"/>
              <a:cs typeface="Calibri"/>
            </a:endParaRPr>
          </a:p>
          <a:p>
            <a:pPr lvl="0">
              <a:defRPr/>
            </a:pPr>
            <a:endParaRPr sz="1400">
              <a:solidFill>
                <a:srgbClr val="0070C0"/>
              </a:solidFill>
              <a:latin typeface="Calibri"/>
              <a:ea typeface="Calibri"/>
              <a:cs typeface="Calibri"/>
            </a:endParaRPr>
          </a:p>
          <a:p>
            <a:pPr lvl="0">
              <a:defRPr/>
            </a:pPr>
            <a:r>
              <a:rPr sz="1400">
                <a:solidFill>
                  <a:srgbClr val="0070C0"/>
                </a:solidFill>
                <a:latin typeface="Verdana"/>
                <a:ea typeface="Verdana"/>
                <a:cs typeface="Verdana"/>
              </a:rPr>
              <a:t>Hastigheten hos partiklarna ökar, modulernas längder ökas för att vara synkronisererade med fältrikningen över gapet</a:t>
            </a:r>
          </a:p>
        </p:txBody>
      </p:sp>
      <p:sp>
        <p:nvSpPr>
          <p:cNvPr id="142" name="Shape 142"/>
          <p:cNvSpPr/>
          <p:nvPr/>
        </p:nvSpPr>
        <p:spPr bwMode="auto">
          <a:xfrm flipV="1">
            <a:off x="4017962" y="2446336"/>
            <a:ext cx="2076453" cy="1876428"/>
          </a:xfrm>
          <a:prstGeom prst="line">
            <a:avLst/>
          </a:prstGeom>
          <a:ln>
            <a:solidFill/>
            <a:round/>
            <a:tailEnd type="triangle"/>
          </a:ln>
        </p:spPr>
        <p:txBody>
          <a:bodyPr lIns="0" tIns="0" rIns="0" bIns="0"/>
          <a:lstStyle/>
          <a:p>
            <a:pPr lvl="0" defTabSz="457200">
              <a:defRPr sz="1200"/>
            </a:pPr>
            <a:endParaRPr/>
          </a:p>
        </p:txBody>
      </p:sp>
      <p:sp>
        <p:nvSpPr>
          <p:cNvPr id="144" name="Shape 144"/>
          <p:cNvSpPr/>
          <p:nvPr/>
        </p:nvSpPr>
        <p:spPr bwMode="auto">
          <a:xfrm>
            <a:off x="6191250" y="5810250"/>
            <a:ext cx="304800" cy="190500"/>
          </a:xfrm>
          <a:prstGeom prst="rect">
            <a:avLst/>
          </a:prstGeom>
          <a:solidFill>
            <a:srgbClr val="FFFFFF"/>
          </a:solidFill>
          <a:ln w="12700">
            <a:miter lim="400000"/>
          </a:ln>
        </p:spPr>
        <p:txBody>
          <a:bodyPr lIns="0" tIns="0" rIns="0" bIns="0" anchor="ctr"/>
          <a:lstStyle/>
          <a:p>
            <a:pPr lvl="0">
              <a:defRPr>
                <a:latin typeface="Calibri"/>
                <a:ea typeface="Calibri"/>
                <a:cs typeface="Calibri"/>
              </a:defRPr>
            </a:pPr>
            <a:endParaRPr/>
          </a:p>
        </p:txBody>
      </p:sp>
      <p:sp>
        <p:nvSpPr>
          <p:cNvPr id="145" name="Shape 145"/>
          <p:cNvSpPr/>
          <p:nvPr/>
        </p:nvSpPr>
        <p:spPr bwMode="auto">
          <a:xfrm>
            <a:off x="4498971" y="2244723"/>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sp>
        <p:nvSpPr>
          <p:cNvPr id="146" name="Shape 146"/>
          <p:cNvSpPr/>
          <p:nvPr/>
        </p:nvSpPr>
        <p:spPr bwMode="auto">
          <a:xfrm>
            <a:off x="3070221" y="2216148"/>
            <a:ext cx="114296" cy="730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12700">
            <a:miter lim="400000"/>
          </a:ln>
        </p:spPr>
        <p:txBody>
          <a:bodyPr lIns="0" tIns="0" rIns="0" bIns="0" anchor="ctr"/>
          <a:lstStyle/>
          <a:p>
            <a:pPr lvl="0">
              <a:defRPr>
                <a:latin typeface="Calibri"/>
                <a:ea typeface="Calibri"/>
                <a:cs typeface="Calibri"/>
              </a:defRPr>
            </a:pPr>
            <a:endParaRPr/>
          </a:p>
        </p:txBody>
      </p:sp>
      <p:pic>
        <p:nvPicPr>
          <p:cNvPr id="147" name="image4.jpeg" descr="https://mediastream.cern.ch/MediaArchive/Photo/Public/1968/6808042/6808042/6808042-A4-at-144-dpi.jpg"/>
          <p:cNvPicPr/>
          <p:nvPr/>
        </p:nvPicPr>
        <p:blipFill>
          <a:blip r:embed="rId3"/>
          <a:stretch/>
        </p:blipFill>
        <p:spPr bwMode="auto">
          <a:xfrm>
            <a:off x="2133600" y="1965920"/>
            <a:ext cx="4724399" cy="4343400"/>
          </a:xfrm>
          <a:prstGeom prst="rect">
            <a:avLst/>
          </a:prstGeom>
          <a:ln w="12700">
            <a:miter lim="400000"/>
          </a:ln>
        </p:spPr>
      </p:pic>
      <p:pic>
        <p:nvPicPr>
          <p:cNvPr id="148" name="image1.jpeg" descr="http://design-guidelines.web.cern.ch/sites/design-guidelines.web.cern.ch/files/u6/CERN-logo.jpg"/>
          <p:cNvPicPr/>
          <p:nvPr/>
        </p:nvPicPr>
        <p:blipFill>
          <a:blip r:embed="rId4"/>
          <a:stretch/>
        </p:blipFill>
        <p:spPr bwMode="auto">
          <a:xfrm>
            <a:off x="152401" y="304800"/>
            <a:ext cx="685799" cy="738553"/>
          </a:xfrm>
          <a:prstGeom prst="rect">
            <a:avLst/>
          </a:prstGeom>
          <a:ln w="12700">
            <a:miter lim="400000"/>
          </a:ln>
        </p:spPr>
      </p:pic>
    </p:spTree>
  </p:cSld>
  <p:clrMapOvr>
    <a:masterClrMapping/>
  </p:clrMapOvr>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rgbClr val="4F81BD"/>
          </a:solidFill>
          <a:prstDash val="solid"/>
          <a:bevel/>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4F81BD"/>
          </a:solidFill>
          <a:prstDash val="solid"/>
          <a:bevel/>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rgbClr val="4F81BD"/>
          </a:solidFill>
          <a:prstDash val="solid"/>
          <a:bevel/>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4F81BD"/>
          </a:solidFill>
          <a:prstDash val="solid"/>
          <a:bevel/>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172</TotalTime>
  <Words>5523</Words>
  <Application>Microsoft Office PowerPoint</Application>
  <DocSecurity>0</DocSecurity>
  <PresentationFormat>On-screen Show (4:3)</PresentationFormat>
  <Paragraphs>690</Paragraphs>
  <Slides>86</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86</vt:i4>
      </vt:variant>
    </vt:vector>
  </HeadingPairs>
  <TitlesOfParts>
    <vt:vector size="97" baseType="lpstr">
      <vt:lpstr>Arial</vt:lpstr>
      <vt:lpstr>Avenir Book</vt:lpstr>
      <vt:lpstr>Calibri</vt:lpstr>
      <vt:lpstr>Cambria</vt:lpstr>
      <vt:lpstr>Cambria Math</vt:lpstr>
      <vt:lpstr>Comic Sans MS</vt:lpstr>
      <vt:lpstr>Helvetica Neue</vt:lpstr>
      <vt:lpstr>Times New Roman</vt:lpstr>
      <vt:lpstr>Verdana</vt:lpstr>
      <vt:lpstr>Wingdings</vt:lpstr>
      <vt:lpstr>Default</vt:lpstr>
      <vt:lpstr>Introduktion till acceleratorer  (med visst fokus på LHC)</vt:lpstr>
      <vt:lpstr>Innehåll</vt:lpstr>
      <vt:lpstr>Grundläggande principer</vt:lpstr>
      <vt:lpstr>Varför acceleratorer?</vt:lpstr>
      <vt:lpstr>Hur det började</vt:lpstr>
      <vt:lpstr>Enheter: ElektronVolt</vt:lpstr>
      <vt:lpstr>Partikelkällor och partikelacceleration</vt:lpstr>
      <vt:lpstr>Linjära acceleratorer</vt:lpstr>
      <vt:lpstr>LINAC - från ritning till verklighet </vt:lpstr>
      <vt:lpstr>Stanford Linear Acccelerator – gränsen nådd (1960 talet..)? 3.2 km, e+e-, 50 GeV</vt:lpstr>
      <vt:lpstr>International Linear Collider – lite längre till 30-50 km, e+e-, 500 GeV – 1 TeV  Projekt på design-stadiet. Inte bygd än…</vt:lpstr>
      <vt:lpstr>Betatron</vt:lpstr>
      <vt:lpstr>PowerPoint Presentation</vt:lpstr>
      <vt:lpstr>LEIR – en liten synkrotron på CERN</vt:lpstr>
      <vt:lpstr>LHC – en stor synchrotron</vt:lpstr>
      <vt:lpstr>PowerPoint Presentation</vt:lpstr>
      <vt:lpstr>Magnettyper - Dipolen</vt:lpstr>
      <vt:lpstr>Hur man gör en dipolmagnet</vt:lpstr>
      <vt:lpstr>PS Dipol – 1956….</vt:lpstr>
      <vt:lpstr>Supraledande Dipol för LHC-2008</vt:lpstr>
      <vt:lpstr>Supraledande magneter</vt:lpstr>
      <vt:lpstr>Varför Supraledande Teknologi</vt:lpstr>
      <vt:lpstr>Magnettyper - kvadrupolen </vt:lpstr>
      <vt:lpstr>Fokuseringssystemet </vt:lpstr>
      <vt:lpstr>Partiklars rörelse i kvadrupolmagneter</vt:lpstr>
      <vt:lpstr>Kvadrupol-magneter</vt:lpstr>
      <vt:lpstr>LHC supraledande kvadrupol - tvärsnitt 2008 5.3m/6.5 ton </vt:lpstr>
      <vt:lpstr>LHC Kvadrupol 2009 </vt:lpstr>
      <vt:lpstr>LHC Kvadrupol 2009 </vt:lpstr>
      <vt:lpstr>Partikelns position och vinkel runt maskinen</vt:lpstr>
      <vt:lpstr>Högre ordningens magneter</vt:lpstr>
      <vt:lpstr>Acceleratorerna på CERN </vt:lpstr>
      <vt:lpstr>LHC</vt:lpstr>
      <vt:lpstr>Tidslinje för LHC</vt:lpstr>
      <vt:lpstr>PowerPoint Presentation</vt:lpstr>
      <vt:lpstr>LHC lattice</vt:lpstr>
      <vt:lpstr>Strålbanor i 3D runt kollisionspunkten</vt:lpstr>
      <vt:lpstr>Utmaning: Maskinskydd</vt:lpstr>
      <vt:lpstr>300 MJ …</vt:lpstr>
      <vt:lpstr>Effekt av strålförluster</vt:lpstr>
      <vt:lpstr>Kollimatorer</vt:lpstr>
      <vt:lpstr>Vacuum</vt:lpstr>
      <vt:lpstr>Electron cloud –  “elektron-moln”</vt:lpstr>
      <vt:lpstr>PowerPoint Presentation</vt:lpstr>
      <vt:lpstr>Mått på Colliderns prestanda: Luminositet</vt:lpstr>
      <vt:lpstr>Luminositet</vt:lpstr>
      <vt:lpstr>Geometrisk reduktionsfaktor</vt:lpstr>
      <vt:lpstr>Operation av LHC</vt:lpstr>
      <vt:lpstr>Operation av LHC - typisk “fill”</vt:lpstr>
      <vt:lpstr>LHC Page 1</vt:lpstr>
      <vt:lpstr>Nominell luminositet 1034 cm-2 s-1 uppnådd och överträffad för första gången 2016!</vt:lpstr>
      <vt:lpstr>Integrerad luminositet</vt:lpstr>
      <vt:lpstr>Integrerad luminositet under åren</vt:lpstr>
      <vt:lpstr>Mera champagne</vt:lpstr>
      <vt:lpstr>Kollisioner igår</vt:lpstr>
      <vt:lpstr>Kollisioner idag</vt:lpstr>
      <vt:lpstr>Frågor?</vt:lpstr>
      <vt:lpstr>Referenser</vt:lpstr>
      <vt:lpstr>Backup</vt:lpstr>
      <vt:lpstr>Power consumption</vt:lpstr>
      <vt:lpstr>Fokuseringen runt maskinen karakteriseras av beta funktionen </vt:lpstr>
      <vt:lpstr>Luminositet – vad som intresserar experimentalfysikern</vt:lpstr>
      <vt:lpstr>Cyklotron – ~1929</vt:lpstr>
      <vt:lpstr>Cyklotronen kommer till CERN - 1957</vt:lpstr>
      <vt:lpstr>Renoverad - kan besökas i Bat 300</vt:lpstr>
      <vt:lpstr>PowerPoint Presentation</vt:lpstr>
      <vt:lpstr>Partikelkällor och partikelacceleration(3/3)</vt:lpstr>
      <vt:lpstr>Den första, den största</vt:lpstr>
      <vt:lpstr>Partikelkälla: initial acceleration före linacen</vt:lpstr>
      <vt:lpstr>PowerPoint Presentation</vt:lpstr>
      <vt:lpstr>PowerPoint Presentation</vt:lpstr>
      <vt:lpstr>Resonanser…..</vt:lpstr>
      <vt:lpstr>LHC – en stor synkrotron på CERN</vt:lpstr>
      <vt:lpstr>Krafter i spel</vt:lpstr>
      <vt:lpstr>Krafter i spel</vt:lpstr>
      <vt:lpstr>PowerPoint Presentation</vt:lpstr>
      <vt:lpstr>Två ringar – Intersecting Storage Rings (1971-1984) (proton-proton, ion-ion, proton-antiproton </vt:lpstr>
      <vt:lpstr>PowerPoint Presentation</vt:lpstr>
      <vt:lpstr>En ring proton-antiproton  SPS(1976)-&gt;SppS(1983)-&gt;SPS(1989) </vt:lpstr>
      <vt:lpstr>Varför 7+7 TeV i LHC ?</vt:lpstr>
      <vt:lpstr>PowerPoint Presentation</vt:lpstr>
      <vt:lpstr>Synkrotronstrålning</vt:lpstr>
      <vt:lpstr>Varför Supraledande teknologi</vt:lpstr>
      <vt:lpstr>Andra användningar av acceleratorer</vt:lpstr>
      <vt:lpstr>CERN - för innovationer, upptäcka, publicera, dela </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CERNs Acceleratorer – en kort historisk introduktion</dc:title>
  <dc:subject/>
  <dc:creator/>
  <cp:keywords/>
  <dc:description/>
  <cp:lastModifiedBy>Roderik Bruce</cp:lastModifiedBy>
  <cp:revision>152</cp:revision>
  <dcterms:modified xsi:type="dcterms:W3CDTF">2024-10-28T09:40:51Z</dcterms:modified>
  <cp:category/>
  <dc:identifier/>
  <cp:contentStatus/>
  <dc:language/>
  <cp:version/>
</cp:coreProperties>
</file>