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5" r:id="rId2"/>
  </p:sldMasterIdLst>
  <p:notesMasterIdLst>
    <p:notesMasterId r:id="rId24"/>
  </p:notesMasterIdLst>
  <p:handoutMasterIdLst>
    <p:handoutMasterId r:id="rId25"/>
  </p:handoutMasterIdLst>
  <p:sldIdLst>
    <p:sldId id="256" r:id="rId3"/>
    <p:sldId id="497" r:id="rId4"/>
    <p:sldId id="339" r:id="rId5"/>
    <p:sldId id="480" r:id="rId6"/>
    <p:sldId id="502" r:id="rId7"/>
    <p:sldId id="501" r:id="rId8"/>
    <p:sldId id="451" r:id="rId9"/>
    <p:sldId id="453" r:id="rId10"/>
    <p:sldId id="495" r:id="rId11"/>
    <p:sldId id="482" r:id="rId12"/>
    <p:sldId id="494" r:id="rId13"/>
    <p:sldId id="492" r:id="rId14"/>
    <p:sldId id="477" r:id="rId15"/>
    <p:sldId id="500" r:id="rId16"/>
    <p:sldId id="408" r:id="rId17"/>
    <p:sldId id="409" r:id="rId18"/>
    <p:sldId id="410" r:id="rId19"/>
    <p:sldId id="412" r:id="rId20"/>
    <p:sldId id="413" r:id="rId21"/>
    <p:sldId id="414" r:id="rId22"/>
    <p:sldId id="498" r:id="rId2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  <a:srgbClr val="CC0000"/>
    <a:srgbClr val="FF0000"/>
    <a:srgbClr val="FF00FF"/>
    <a:srgbClr val="00FF00"/>
    <a:srgbClr val="008000"/>
    <a:srgbClr val="6699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88889" autoAdjust="0"/>
  </p:normalViewPr>
  <p:slideViewPr>
    <p:cSldViewPr snapToGrid="0">
      <p:cViewPr varScale="1">
        <p:scale>
          <a:sx n="110" d="100"/>
          <a:sy n="110" d="100"/>
        </p:scale>
        <p:origin x="65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4A984-16CB-324D-A660-EBD1C330AEA4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6566D-DAAE-D24D-980F-FBFD824F3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606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A75D1-6B6B-49E4-9FC0-03E5AFCF7DCA}" type="datetimeFigureOut">
              <a:rPr lang="en-GB" smtClean="0"/>
              <a:t>28/10/2024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F9AF1-6C1C-4A7A-9B4A-ACAA07B30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331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585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09CEBC8-362B-4061-8749-75718E6AD8E1}" type="slidenum">
              <a:rPr lang="en-US" altLang="en-US" sz="1200">
                <a:solidFill>
                  <a:schemeClr val="tx1"/>
                </a:solidFill>
              </a:rPr>
              <a:pPr/>
              <a:t>19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0551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Digress a bit with philosophy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38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REM: dL=0?… example of Shoreline!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50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 kinetic term for Higgs boson and H potential that enter that minimum different from 0 that break SU(2) x(U1) in U(1)</a:t>
            </a: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8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00FF"/>
                </a:solidFill>
              </a:rPr>
              <a:t>That means the physics laws have to have the same space-time structure (covariance) in all the reference systems connected via the Lorentz transformations,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921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0000"/>
                </a:solidFill>
              </a:rPr>
              <a:t>Example: norm invariance of four-vectors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tx1"/>
                </a:solidFill>
              </a:rPr>
              <a:t>1) The fundamental </a:t>
            </a:r>
            <a:r>
              <a:rPr lang="en-GB" sz="1200" dirty="0">
                <a:solidFill>
                  <a:srgbClr val="0000FF"/>
                </a:solidFill>
              </a:rPr>
              <a:t>space-time symmetry </a:t>
            </a:r>
            <a:r>
              <a:rPr lang="en-GB" sz="1200" dirty="0">
                <a:solidFill>
                  <a:schemeClr val="tx1"/>
                </a:solidFill>
              </a:rPr>
              <a:t>requires the </a:t>
            </a:r>
            <a:r>
              <a:rPr lang="en-GB" sz="1200" dirty="0">
                <a:solidFill>
                  <a:srgbClr val="0000FF"/>
                </a:solidFill>
              </a:rPr>
              <a:t>equations</a:t>
            </a:r>
            <a:r>
              <a:rPr lang="en-GB" sz="1200" dirty="0">
                <a:solidFill>
                  <a:schemeClr val="tx1"/>
                </a:solidFill>
              </a:rPr>
              <a:t> of the evolution of a physical system or its </a:t>
            </a:r>
            <a:r>
              <a:rPr lang="en-GB" sz="1200" dirty="0" err="1">
                <a:solidFill>
                  <a:schemeClr val="tx1"/>
                </a:solidFill>
              </a:rPr>
              <a:t>Lagrangian</a:t>
            </a:r>
            <a:r>
              <a:rPr lang="en-GB" sz="1200" dirty="0">
                <a:solidFill>
                  <a:schemeClr val="tx1"/>
                </a:solidFill>
              </a:rPr>
              <a:t>, to be </a:t>
            </a:r>
            <a:r>
              <a:rPr lang="en-GB" sz="1200" dirty="0">
                <a:solidFill>
                  <a:srgbClr val="0000FF"/>
                </a:solidFill>
              </a:rPr>
              <a:t>invariant </a:t>
            </a:r>
            <a:r>
              <a:rPr lang="en-GB" sz="1200" dirty="0">
                <a:solidFill>
                  <a:schemeClr val="tx1"/>
                </a:solidFill>
              </a:rPr>
              <a:t>(covariant) under the </a:t>
            </a:r>
            <a:r>
              <a:rPr lang="en-GB" sz="1200" dirty="0">
                <a:solidFill>
                  <a:srgbClr val="0000FF"/>
                </a:solidFill>
              </a:rPr>
              <a:t>transformation</a:t>
            </a:r>
            <a:r>
              <a:rPr lang="en-GB" sz="1200" dirty="0">
                <a:solidFill>
                  <a:schemeClr val="tx1"/>
                </a:solidFill>
              </a:rPr>
              <a:t> of the </a:t>
            </a:r>
            <a:r>
              <a:rPr lang="en-GB" sz="1200" dirty="0" err="1">
                <a:solidFill>
                  <a:srgbClr val="0000FF"/>
                </a:solidFill>
              </a:rPr>
              <a:t>Poincaré</a:t>
            </a:r>
            <a:r>
              <a:rPr lang="en-GB" sz="1200" dirty="0">
                <a:solidFill>
                  <a:srgbClr val="0000FF"/>
                </a:solidFill>
              </a:rPr>
              <a:t> group</a:t>
            </a:r>
            <a:r>
              <a:rPr lang="en-GB" sz="1200" dirty="0">
                <a:solidFill>
                  <a:schemeClr val="tx1"/>
                </a:solidFill>
              </a:rPr>
              <a:t> (Lorentz plus rotation transforms)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FF"/>
                </a:solidFill>
              </a:rPr>
              <a:t>2)</a:t>
            </a:r>
            <a:r>
              <a:rPr lang="en-US" sz="1200" baseline="0" dirty="0">
                <a:solidFill>
                  <a:srgbClr val="0000FF"/>
                </a:solidFill>
              </a:rPr>
              <a:t> </a:t>
            </a:r>
            <a:r>
              <a:rPr lang="en-US" sz="1200" dirty="0">
                <a:solidFill>
                  <a:srgbClr val="0000FF"/>
                </a:solidFill>
              </a:rPr>
              <a:t>Conservation law</a:t>
            </a:r>
            <a:r>
              <a:rPr lang="en-US" sz="1200" dirty="0">
                <a:solidFill>
                  <a:schemeClr val="tx1"/>
                </a:solidFill>
              </a:rPr>
              <a:t>: </a:t>
            </a:r>
            <a:r>
              <a:rPr lang="en-GB" sz="1200" dirty="0">
                <a:solidFill>
                  <a:schemeClr val="tx1"/>
                </a:solidFill>
              </a:rPr>
              <a:t>The </a:t>
            </a:r>
            <a:r>
              <a:rPr lang="en-GB" sz="1200" dirty="0" err="1">
                <a:solidFill>
                  <a:srgbClr val="0000FF"/>
                </a:solidFill>
              </a:rPr>
              <a:t>Noethern</a:t>
            </a:r>
            <a:r>
              <a:rPr lang="en-GB" sz="1200" dirty="0">
                <a:solidFill>
                  <a:schemeClr val="tx1"/>
                </a:solidFill>
              </a:rPr>
              <a:t> theorem establishes that the </a:t>
            </a:r>
            <a:r>
              <a:rPr lang="en-GB" sz="1200" dirty="0">
                <a:solidFill>
                  <a:srgbClr val="0000FF"/>
                </a:solidFill>
              </a:rPr>
              <a:t>invariance(/covariance) </a:t>
            </a:r>
            <a:r>
              <a:rPr lang="en-GB" sz="1200" dirty="0">
                <a:solidFill>
                  <a:schemeClr val="tx1"/>
                </a:solidFill>
              </a:rPr>
              <a:t>of the of the equations of motion under </a:t>
            </a:r>
            <a:r>
              <a:rPr lang="en-GB" sz="1200" dirty="0">
                <a:solidFill>
                  <a:srgbClr val="0000FF"/>
                </a:solidFill>
              </a:rPr>
              <a:t>continuous transformations </a:t>
            </a:r>
            <a:r>
              <a:rPr lang="en-GB" sz="1200" dirty="0">
                <a:solidFill>
                  <a:schemeClr val="tx1"/>
                </a:solidFill>
              </a:rPr>
              <a:t>with </a:t>
            </a:r>
            <a:r>
              <a:rPr lang="en-GB" sz="1200" b="1" dirty="0">
                <a:solidFill>
                  <a:srgbClr val="0000FF"/>
                </a:solidFill>
              </a:rPr>
              <a:t>n</a:t>
            </a:r>
            <a:r>
              <a:rPr lang="en-GB" sz="1200" dirty="0">
                <a:solidFill>
                  <a:srgbClr val="0000FF"/>
                </a:solidFill>
              </a:rPr>
              <a:t> parameters</a:t>
            </a:r>
            <a:r>
              <a:rPr lang="en-GB" sz="1200" dirty="0">
                <a:solidFill>
                  <a:schemeClr val="tx1"/>
                </a:solidFill>
              </a:rPr>
              <a:t>, implies the existence of </a:t>
            </a:r>
            <a:r>
              <a:rPr lang="en-GB" sz="1200" b="1" dirty="0">
                <a:solidFill>
                  <a:srgbClr val="0000FF"/>
                </a:solidFill>
              </a:rPr>
              <a:t>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>
                <a:solidFill>
                  <a:srgbClr val="0000FF"/>
                </a:solidFill>
              </a:rPr>
              <a:t>conserved quantities</a:t>
            </a:r>
            <a:r>
              <a:rPr lang="en-GB" sz="1200" dirty="0">
                <a:solidFill>
                  <a:schemeClr val="tx1"/>
                </a:solidFill>
              </a:rPr>
              <a:t>,</a:t>
            </a:r>
            <a:endParaRPr lang="en-GB" sz="12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513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79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959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592A990-8DBC-46FC-ABD6-DD0DD0E60B1B}" type="slidenum">
              <a:rPr lang="en-US" altLang="en-US" sz="1200">
                <a:solidFill>
                  <a:schemeClr val="tx1"/>
                </a:solidFill>
                <a:latin typeface="Times" panose="02020603050405020304" pitchFamily="18" charset="0"/>
              </a:rPr>
              <a:pPr/>
              <a:t>16</a:t>
            </a:fld>
            <a:endParaRPr lang="en-US" altLang="en-US" sz="12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560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560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035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 baseline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860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95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204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075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475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662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10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065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93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169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29-Oct-2024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25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638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357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838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63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02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4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17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6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1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9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87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0.png"/><Relationship Id="rId5" Type="http://schemas.openxmlformats.org/officeDocument/2006/relationships/image" Target="../media/image231.png"/><Relationship Id="rId4" Type="http://schemas.openxmlformats.org/officeDocument/2006/relationships/image" Target="../media/image2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b="0" dirty="0">
                <a:solidFill>
                  <a:srgbClr val="FF0000"/>
                </a:solidFill>
                <a:latin typeface="+mn-lt"/>
                <a:cs typeface="Comic Sans MS"/>
              </a:rPr>
              <a:t>Introduction to Particle Physics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Comic Sans MS"/>
              </a:rPr>
              <a:t>Swedish physics teachers 2024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259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D9CA59-EB3A-F64C-9A32-6D0CD0EF6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92B4C9-4A05-8257-E253-FD4FFA2F9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7AF24-0C17-55DC-99FD-132BD02A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10</a:t>
            </a:fld>
            <a:endParaRPr lang="en-GB"/>
          </a:p>
        </p:txBody>
      </p:sp>
      <p:pic>
        <p:nvPicPr>
          <p:cNvPr id="9" name="Picture 8" descr="Stop Bee">
            <a:extLst>
              <a:ext uri="{FF2B5EF4-FFF2-40B4-BE49-F238E27FC236}">
                <a16:creationId xmlns:a16="http://schemas.microsoft.com/office/drawing/2014/main" id="{D78CA547-19CF-33DF-E36E-A1D8D26976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821" y="5867422"/>
            <a:ext cx="984018" cy="9840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E569C1-6A2C-9DAD-9015-6AB50FAD1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35" y="602056"/>
            <a:ext cx="7498730" cy="278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BE3116-635D-566A-016D-5F6EA0695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568" y="3429000"/>
            <a:ext cx="7498730" cy="26824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45BE8A-1F1B-6D0D-BB9C-BFCC8BB19AAC}"/>
              </a:ext>
            </a:extLst>
          </p:cNvPr>
          <p:cNvSpPr txBox="1"/>
          <p:nvPr/>
        </p:nvSpPr>
        <p:spPr>
          <a:xfrm>
            <a:off x="1662545" y="5135332"/>
            <a:ext cx="702708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1)</a:t>
            </a:r>
            <a:r>
              <a:rPr lang="en-US" sz="1600" dirty="0">
                <a:solidFill>
                  <a:srgbClr val="0000FF"/>
                </a:solidFill>
                <a:latin typeface="French Script MT" panose="03020402040607040605" pitchFamily="66" charset="0"/>
              </a:rPr>
              <a:t> </a:t>
            </a:r>
            <a:r>
              <a:rPr lang="en-US" sz="1600" i="1" dirty="0">
                <a:solidFill>
                  <a:srgbClr val="0000FF"/>
                </a:solidFill>
                <a:latin typeface="French Script MT" panose="03020402040607040605" pitchFamily="66" charset="0"/>
              </a:rPr>
              <a:t>L </a:t>
            </a:r>
            <a:r>
              <a:rPr lang="en-US" sz="1600" dirty="0">
                <a:solidFill>
                  <a:srgbClr val="0000FF"/>
                </a:solidFill>
              </a:rPr>
              <a:t> must be invariant under the Special Relativity space-time transform (Lorentz invariant)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565A21-12B3-31FC-B805-882D5F918957}"/>
              </a:ext>
            </a:extLst>
          </p:cNvPr>
          <p:cNvSpPr txBox="1"/>
          <p:nvPr/>
        </p:nvSpPr>
        <p:spPr>
          <a:xfrm>
            <a:off x="1662545" y="5748320"/>
            <a:ext cx="6552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2) </a:t>
            </a:r>
            <a:r>
              <a:rPr lang="en-US" sz="1600" i="1" dirty="0">
                <a:solidFill>
                  <a:srgbClr val="0000FF"/>
                </a:solidFill>
                <a:latin typeface="French Script MT" panose="03020402040607040605" pitchFamily="66" charset="0"/>
              </a:rPr>
              <a:t>L</a:t>
            </a:r>
            <a:r>
              <a:rPr lang="en-US" sz="1600" dirty="0">
                <a:solidFill>
                  <a:srgbClr val="0000FF"/>
                </a:solidFill>
                <a:latin typeface="French Script MT" panose="03020402040607040605" pitchFamily="66" charset="0"/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 must be invariant under (local)transformations of the particle fields and of the potentials  (gauge invariant…-&gt;charge conservation)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C3086E-A329-957C-E6F2-31A1A7C28645}"/>
              </a:ext>
            </a:extLst>
          </p:cNvPr>
          <p:cNvSpPr txBox="1"/>
          <p:nvPr/>
        </p:nvSpPr>
        <p:spPr>
          <a:xfrm>
            <a:off x="2018291" y="2025343"/>
            <a:ext cx="5632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(Under the Transformation of Galileo between two reference systems) </a:t>
            </a:r>
            <a:r>
              <a:rPr lang="en-US" sz="1400" dirty="0" err="1">
                <a:solidFill>
                  <a:srgbClr val="0000FF"/>
                </a:solidFill>
              </a:rPr>
              <a:t>gdc</a:t>
            </a:r>
            <a:endParaRPr lang="en-GB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84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CADEC-65EA-27C7-E199-58B1ECB99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1E6745-F9E4-9DFE-C77D-5A5C7E5C8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A2D37-4B53-55A1-EB84-220EE6838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111197-984A-8681-9EB8-61D7F340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C64124-735A-CD5F-13A5-F2EC549D9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8497"/>
            <a:ext cx="9144000" cy="288950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EB41865-ED3B-8E32-9FE4-95FCCAEC4D7F}"/>
              </a:ext>
            </a:extLst>
          </p:cNvPr>
          <p:cNvGrpSpPr/>
          <p:nvPr/>
        </p:nvGrpSpPr>
        <p:grpSpPr>
          <a:xfrm>
            <a:off x="-60049" y="0"/>
            <a:ext cx="9204049" cy="3935408"/>
            <a:chOff x="-60049" y="0"/>
            <a:chExt cx="9204049" cy="39354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9F0D3C-2545-A6AA-684A-E4AEE905E7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2616"/>
            <a:stretch/>
          </p:blipFill>
          <p:spPr>
            <a:xfrm>
              <a:off x="0" y="0"/>
              <a:ext cx="9144000" cy="393540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44C45C-4967-A3C2-E61C-44FA45E75A8B}"/>
                </a:ext>
              </a:extLst>
            </p:cNvPr>
            <p:cNvSpPr txBox="1"/>
            <p:nvPr/>
          </p:nvSpPr>
          <p:spPr>
            <a:xfrm>
              <a:off x="-60049" y="197068"/>
              <a:ext cx="18101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Galilean and </a:t>
              </a:r>
              <a:endParaRPr lang="en-GB" sz="24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950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Summary</a:t>
            </a:r>
            <a:r>
              <a:rPr lang="fr-CH" dirty="0"/>
              <a:t> on </a:t>
            </a:r>
            <a:r>
              <a:rPr lang="fr-CH" dirty="0" err="1"/>
              <a:t>Simmetries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84435870"/>
                  </p:ext>
                </p:extLst>
              </p:nvPr>
            </p:nvGraphicFramePr>
            <p:xfrm>
              <a:off x="1387366" y="2203190"/>
              <a:ext cx="6667014" cy="38948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3898">
                      <a:extLst>
                        <a:ext uri="{9D8B030D-6E8A-4147-A177-3AD203B41FA5}">
                          <a16:colId xmlns:a16="http://schemas.microsoft.com/office/drawing/2014/main" val="3880674178"/>
                        </a:ext>
                      </a:extLst>
                    </a:gridCol>
                    <a:gridCol w="2236558">
                      <a:extLst>
                        <a:ext uri="{9D8B030D-6E8A-4147-A177-3AD203B41FA5}">
                          <a16:colId xmlns:a16="http://schemas.microsoft.com/office/drawing/2014/main" val="630725887"/>
                        </a:ext>
                      </a:extLst>
                    </a:gridCol>
                    <a:gridCol w="2236558">
                      <a:extLst>
                        <a:ext uri="{9D8B030D-6E8A-4147-A177-3AD203B41FA5}">
                          <a16:colId xmlns:a16="http://schemas.microsoft.com/office/drawing/2014/main" val="1632959643"/>
                        </a:ext>
                      </a:extLst>
                    </a:gridCol>
                  </a:tblGrid>
                  <a:tr h="5678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SYMMETRY name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INVARIANCE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CONSERVED QUANTITY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468174"/>
                      </a:ext>
                    </a:extLst>
                  </a:tr>
                  <a:tr h="1054539"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Classical Space</a:t>
                          </a:r>
                          <a:r>
                            <a:rPr lang="en-US" sz="1400" baseline="0" noProof="0" dirty="0"/>
                            <a:t> and time </a:t>
                          </a:r>
                          <a:r>
                            <a:rPr lang="en-US" sz="1400" baseline="0" noProof="0" dirty="0">
                              <a:solidFill>
                                <a:schemeClr val="tx1"/>
                              </a:solidFill>
                            </a:rPr>
                            <a:t>translation</a:t>
                          </a:r>
                          <a:r>
                            <a:rPr lang="en-US" sz="1400" baseline="0" noProof="0" dirty="0"/>
                            <a:t> symmetries;</a:t>
                          </a:r>
                          <a:r>
                            <a:rPr lang="en-US" sz="1400" noProof="0" dirty="0"/>
                            <a:t> axes rotation</a:t>
                          </a:r>
                          <a:r>
                            <a:rPr lang="en-US" sz="1400" baseline="0" noProof="0" dirty="0"/>
                            <a:t> symmetry</a:t>
                          </a:r>
                          <a:r>
                            <a:rPr lang="en-US" sz="1400" noProof="0" dirty="0"/>
                            <a:t>.</a:t>
                          </a:r>
                        </a:p>
                        <a:p>
                          <a:endParaRPr lang="en-US" sz="1400" noProof="0" dirty="0"/>
                        </a:p>
                        <a:p>
                          <a:endParaRPr lang="en-US" sz="1400" noProof="0" dirty="0"/>
                        </a:p>
                        <a:p>
                          <a:r>
                            <a:rPr lang="en-US" sz="1400" noProof="0" dirty="0"/>
                            <a:t>Space and time symmetry (Galilean transformation)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System</a:t>
                          </a:r>
                          <a:r>
                            <a:rPr lang="en-US" sz="1400" baseline="0" noProof="0" dirty="0"/>
                            <a:t> invariance under: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baseline="0" noProof="0" dirty="0"/>
                            <a:t> space and time </a:t>
                          </a:r>
                          <a:r>
                            <a:rPr lang="en-US" sz="1400" baseline="0" noProof="0" dirty="0">
                              <a:solidFill>
                                <a:srgbClr val="0000FF"/>
                              </a:solidFill>
                            </a:rPr>
                            <a:t>translations</a:t>
                          </a:r>
                          <a:r>
                            <a:rPr lang="en-US" sz="1400" baseline="0" noProof="0" dirty="0"/>
                            <a:t>;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400" baseline="0" noProof="0" dirty="0"/>
                            <a:t>Axes rotation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fr-CH" sz="1400" baseline="0" noProof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400" baseline="0" noProof="0" dirty="0"/>
                            <a:t>Change of Reference frame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Momentum</a:t>
                          </a:r>
                          <a:r>
                            <a:rPr lang="en-GB" sz="1400" baseline="0" noProof="0" dirty="0"/>
                            <a:t> </a:t>
                          </a:r>
                          <a:r>
                            <a:rPr lang="en-GB" sz="1400" b="1" baseline="0" noProof="0" dirty="0"/>
                            <a:t>p</a:t>
                          </a:r>
                          <a:r>
                            <a:rPr lang="en-GB" sz="1400" baseline="0" noProof="0" dirty="0"/>
                            <a:t>, Energy E and angular momentum </a:t>
                          </a:r>
                          <a:r>
                            <a:rPr lang="en-GB" sz="1400" b="1" baseline="0" noProof="0" dirty="0"/>
                            <a:t>L, </a:t>
                          </a:r>
                          <a:r>
                            <a:rPr lang="en-GB" sz="1400" b="0" baseline="0" noProof="0" dirty="0"/>
                            <a:t>respectively</a:t>
                          </a:r>
                        </a:p>
                        <a:p>
                          <a:endParaRPr lang="en-GB" sz="1400" b="0" baseline="0" noProof="0" dirty="0"/>
                        </a:p>
                        <a:p>
                          <a:endParaRPr lang="en-GB" sz="1400" b="0" baseline="0" noProof="0" dirty="0"/>
                        </a:p>
                        <a:p>
                          <a:endParaRPr lang="en-GB" sz="1400" b="0" baseline="0" noProof="0" dirty="0"/>
                        </a:p>
                        <a:p>
                          <a:r>
                            <a:rPr lang="en-GB" sz="1400" b="0" baseline="0" noProof="0" dirty="0"/>
                            <a:t>Covariance of formulae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227637"/>
                      </a:ext>
                    </a:extLst>
                  </a:tr>
                  <a:tr h="687565"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SPACE-TIME symmetries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/>
                            <a:t>Lorentz</a:t>
                          </a:r>
                          <a:r>
                            <a:rPr lang="en-US" sz="1400" baseline="0" noProof="0" dirty="0"/>
                            <a:t> invariance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Norm of four-vectors:</a:t>
                          </a:r>
                          <a:r>
                            <a:rPr lang="en-GB" sz="1400" baseline="0" noProof="0" dirty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 baseline="0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 baseline="0" noProof="0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US" sz="1400" b="1" i="1" baseline="0" noProof="0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p>
                                  <m:r>
                                    <a:rPr lang="en-GB" sz="1400" i="1" baseline="0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r>
                                <a:rPr lang="en-US" sz="1400" b="0" i="1" baseline="0" noProof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400" b="0" i="1" baseline="30000" noProof="0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400" b="0" i="1" baseline="0" noProof="0" smtClean="0">
                                  <a:latin typeface="Cambria Math" panose="02040503050406030204" pitchFamily="18" charset="0"/>
                                </a:rPr>
                                <m:t>;|</m:t>
                              </m:r>
                              <m:sSub>
                                <m:sSubPr>
                                  <m:ctrlPr>
                                    <a:rPr lang="en-GB" sz="1400" i="1" baseline="0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baseline="0" noProof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GB" sz="1400" i="1" baseline="0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1400" b="0" i="1" baseline="0" noProof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400" b="0" i="1" baseline="30000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GB" sz="1400" b="1" baseline="30000" noProof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148527"/>
                      </a:ext>
                    </a:extLst>
                  </a:tr>
                  <a:tr h="1054539"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Internal local symmetry of </a:t>
                          </a:r>
                          <a:r>
                            <a:rPr lang="en-US" sz="1400" noProof="0" dirty="0" err="1"/>
                            <a:t>Lagrangian</a:t>
                          </a:r>
                          <a:r>
                            <a:rPr lang="en-US" sz="1400" noProof="0" dirty="0"/>
                            <a:t> </a:t>
                          </a:r>
                          <a:r>
                            <a:rPr lang="en-US" sz="1400" noProof="0" dirty="0" err="1"/>
                            <a:t>intercation</a:t>
                          </a:r>
                          <a:r>
                            <a:rPr lang="en-US" sz="1400" noProof="0" dirty="0"/>
                            <a:t>: </a:t>
                          </a:r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GAUGE symmetry</a:t>
                          </a:r>
                        </a:p>
                        <a:p>
                          <a:r>
                            <a:rPr lang="en-US" sz="1400" noProof="0" dirty="0"/>
                            <a:t>(classic ED</a:t>
                          </a:r>
                          <a:r>
                            <a:rPr lang="en-US" sz="1400" baseline="0" noProof="0" dirty="0"/>
                            <a:t>, QED, QCD, EW)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System Invariant</a:t>
                          </a:r>
                          <a:r>
                            <a:rPr lang="en-US" sz="1400" baseline="0" noProof="0" dirty="0"/>
                            <a:t> under </a:t>
                          </a:r>
                          <a:r>
                            <a:rPr lang="en-US" sz="1400" noProof="0" dirty="0"/>
                            <a:t>GAUGE transform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Strength of the interaction invariant </a:t>
                          </a:r>
                          <a:r>
                            <a:rPr lang="en-US" sz="1400" noProof="0" dirty="0" err="1"/>
                            <a:t>w.r.t.</a:t>
                          </a:r>
                          <a:r>
                            <a:rPr lang="en-US" sz="1400" noProof="0" dirty="0"/>
                            <a:t> transformation of the potentials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24340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84435870"/>
                  </p:ext>
                </p:extLst>
              </p:nvPr>
            </p:nvGraphicFramePr>
            <p:xfrm>
              <a:off x="1387366" y="2203190"/>
              <a:ext cx="6667014" cy="38948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3898">
                      <a:extLst>
                        <a:ext uri="{9D8B030D-6E8A-4147-A177-3AD203B41FA5}">
                          <a16:colId xmlns:a16="http://schemas.microsoft.com/office/drawing/2014/main" val="3880674178"/>
                        </a:ext>
                      </a:extLst>
                    </a:gridCol>
                    <a:gridCol w="2236558">
                      <a:extLst>
                        <a:ext uri="{9D8B030D-6E8A-4147-A177-3AD203B41FA5}">
                          <a16:colId xmlns:a16="http://schemas.microsoft.com/office/drawing/2014/main" val="630725887"/>
                        </a:ext>
                      </a:extLst>
                    </a:gridCol>
                    <a:gridCol w="2236558">
                      <a:extLst>
                        <a:ext uri="{9D8B030D-6E8A-4147-A177-3AD203B41FA5}">
                          <a16:colId xmlns:a16="http://schemas.microsoft.com/office/drawing/2014/main" val="1632959643"/>
                        </a:ext>
                      </a:extLst>
                    </a:gridCol>
                  </a:tblGrid>
                  <a:tr h="5678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SYMMETRY name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INVARIANCE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CONSERVED QUANTITY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468174"/>
                      </a:ext>
                    </a:extLst>
                  </a:tr>
                  <a:tr h="1584960"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Classical Space</a:t>
                          </a:r>
                          <a:r>
                            <a:rPr lang="en-US" sz="1400" baseline="0" noProof="0" dirty="0"/>
                            <a:t> and time </a:t>
                          </a:r>
                          <a:r>
                            <a:rPr lang="en-US" sz="1400" baseline="0" noProof="0" dirty="0">
                              <a:solidFill>
                                <a:schemeClr val="tx1"/>
                              </a:solidFill>
                            </a:rPr>
                            <a:t>translation</a:t>
                          </a:r>
                          <a:r>
                            <a:rPr lang="en-US" sz="1400" baseline="0" noProof="0" dirty="0"/>
                            <a:t> symmetries;</a:t>
                          </a:r>
                          <a:r>
                            <a:rPr lang="en-US" sz="1400" noProof="0" dirty="0"/>
                            <a:t> axes rotation</a:t>
                          </a:r>
                          <a:r>
                            <a:rPr lang="en-US" sz="1400" baseline="0" noProof="0" dirty="0"/>
                            <a:t> symmetry</a:t>
                          </a:r>
                          <a:r>
                            <a:rPr lang="en-US" sz="1400" noProof="0" dirty="0"/>
                            <a:t>.</a:t>
                          </a:r>
                        </a:p>
                        <a:p>
                          <a:endParaRPr lang="en-US" sz="1400" noProof="0" dirty="0"/>
                        </a:p>
                        <a:p>
                          <a:endParaRPr lang="en-US" sz="1400" noProof="0" dirty="0"/>
                        </a:p>
                        <a:p>
                          <a:r>
                            <a:rPr lang="en-US" sz="1400" noProof="0" dirty="0"/>
                            <a:t>Space and time symmetry (Galilean transformation)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System</a:t>
                          </a:r>
                          <a:r>
                            <a:rPr lang="en-US" sz="1400" baseline="0" noProof="0" dirty="0"/>
                            <a:t> invariance under: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baseline="0" noProof="0" dirty="0"/>
                            <a:t> space and time </a:t>
                          </a:r>
                          <a:r>
                            <a:rPr lang="en-US" sz="1400" baseline="0" noProof="0" dirty="0">
                              <a:solidFill>
                                <a:srgbClr val="0000FF"/>
                              </a:solidFill>
                            </a:rPr>
                            <a:t>translations</a:t>
                          </a:r>
                          <a:r>
                            <a:rPr lang="en-US" sz="1400" baseline="0" noProof="0" dirty="0"/>
                            <a:t>;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400" baseline="0" noProof="0" dirty="0"/>
                            <a:t>Axes rotation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fr-CH" sz="1400" baseline="0" noProof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400" baseline="0" noProof="0" dirty="0"/>
                            <a:t>Change of Reference frame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Momentum</a:t>
                          </a:r>
                          <a:r>
                            <a:rPr lang="en-GB" sz="1400" baseline="0" noProof="0" dirty="0"/>
                            <a:t> </a:t>
                          </a:r>
                          <a:r>
                            <a:rPr lang="en-GB" sz="1400" b="1" baseline="0" noProof="0" dirty="0"/>
                            <a:t>p</a:t>
                          </a:r>
                          <a:r>
                            <a:rPr lang="en-GB" sz="1400" baseline="0" noProof="0" dirty="0"/>
                            <a:t>, Energy E and angular momentum </a:t>
                          </a:r>
                          <a:r>
                            <a:rPr lang="en-GB" sz="1400" b="1" baseline="0" noProof="0" dirty="0"/>
                            <a:t>L, </a:t>
                          </a:r>
                          <a:r>
                            <a:rPr lang="en-GB" sz="1400" b="0" baseline="0" noProof="0" dirty="0"/>
                            <a:t>respectively</a:t>
                          </a:r>
                        </a:p>
                        <a:p>
                          <a:endParaRPr lang="en-GB" sz="1400" b="0" baseline="0" noProof="0" dirty="0"/>
                        </a:p>
                        <a:p>
                          <a:endParaRPr lang="en-GB" sz="1400" b="0" baseline="0" noProof="0" dirty="0"/>
                        </a:p>
                        <a:p>
                          <a:endParaRPr lang="en-GB" sz="1400" b="0" baseline="0" noProof="0" dirty="0"/>
                        </a:p>
                        <a:p>
                          <a:r>
                            <a:rPr lang="en-GB" sz="1400" b="0" baseline="0" noProof="0" dirty="0"/>
                            <a:t>Covariance of formulae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227637"/>
                      </a:ext>
                    </a:extLst>
                  </a:tr>
                  <a:tr h="687565"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SPACE-TIME symmetries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/>
                            <a:t>Lorentz</a:t>
                          </a:r>
                          <a:r>
                            <a:rPr lang="en-US" sz="1400" baseline="0" noProof="0" dirty="0"/>
                            <a:t> invariance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8638" t="-314159" r="-1090" b="-1548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148527"/>
                      </a:ext>
                    </a:extLst>
                  </a:tr>
                  <a:tr h="1054539"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Internal local symmetry of </a:t>
                          </a:r>
                          <a:r>
                            <a:rPr lang="en-US" sz="1400" noProof="0" dirty="0" err="1"/>
                            <a:t>Lagrangian</a:t>
                          </a:r>
                          <a:r>
                            <a:rPr lang="en-US" sz="1400" noProof="0" dirty="0"/>
                            <a:t> </a:t>
                          </a:r>
                          <a:r>
                            <a:rPr lang="en-US" sz="1400" noProof="0" dirty="0" err="1"/>
                            <a:t>intercation</a:t>
                          </a:r>
                          <a:r>
                            <a:rPr lang="en-US" sz="1400" noProof="0" dirty="0"/>
                            <a:t>: </a:t>
                          </a:r>
                          <a:r>
                            <a:rPr lang="en-US" sz="1400" noProof="0" dirty="0">
                              <a:solidFill>
                                <a:srgbClr val="0000FF"/>
                              </a:solidFill>
                            </a:rPr>
                            <a:t>GAUGE symmetry</a:t>
                          </a:r>
                        </a:p>
                        <a:p>
                          <a:r>
                            <a:rPr lang="en-US" sz="1400" noProof="0" dirty="0"/>
                            <a:t>(classic ED</a:t>
                          </a:r>
                          <a:r>
                            <a:rPr lang="en-US" sz="1400" baseline="0" noProof="0" dirty="0"/>
                            <a:t>, QED, QCD, EW)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System Invariant</a:t>
                          </a:r>
                          <a:r>
                            <a:rPr lang="en-US" sz="1400" baseline="0" noProof="0" dirty="0"/>
                            <a:t> under </a:t>
                          </a:r>
                          <a:r>
                            <a:rPr lang="en-US" sz="1400" noProof="0" dirty="0"/>
                            <a:t>GAUGE transform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/>
                            <a:t>Strength of the interaction invariant </a:t>
                          </a:r>
                          <a:r>
                            <a:rPr lang="en-US" sz="1400" noProof="0" dirty="0" err="1"/>
                            <a:t>w.r.t.</a:t>
                          </a:r>
                          <a:r>
                            <a:rPr lang="en-US" sz="1400" noProof="0" dirty="0"/>
                            <a:t> transformation of the potentials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243408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Left-Right Arrow 7"/>
          <p:cNvSpPr/>
          <p:nvPr/>
        </p:nvSpPr>
        <p:spPr>
          <a:xfrm>
            <a:off x="5496995" y="2469370"/>
            <a:ext cx="526473" cy="21243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Left-Right Arrow 8"/>
          <p:cNvSpPr/>
          <p:nvPr/>
        </p:nvSpPr>
        <p:spPr>
          <a:xfrm>
            <a:off x="3284886" y="2469371"/>
            <a:ext cx="526473" cy="21243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72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0BCDF-51EE-4ECB-CEBF-05522FE8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SM elements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0B4F1F7-B106-7472-84D8-10E358C391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65562" y="4253072"/>
                <a:ext cx="7702997" cy="8675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GB" dirty="0">
                    <a:solidFill>
                      <a:schemeClr val="tx1"/>
                    </a:solidFill>
                  </a:rPr>
                  <a:t>The lifetime </a:t>
                </a:r>
                <a:r>
                  <a:rPr lang="en-GB" dirty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t </a:t>
                </a:r>
                <a:r>
                  <a:rPr lang="en-GB" dirty="0">
                    <a:solidFill>
                      <a:schemeClr val="tx1"/>
                    </a:solidFill>
                  </a:rPr>
                  <a:t>of the </a:t>
                </a:r>
                <a:r>
                  <a:rPr lang="en-GB" dirty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m </a:t>
                </a:r>
                <a:r>
                  <a:rPr lang="en-GB" dirty="0">
                    <a:solidFill>
                      <a:schemeClr val="tx1"/>
                    </a:solidFill>
                  </a:rPr>
                  <a:t>depends on the</a:t>
                </a:r>
                <a:r>
                  <a:rPr lang="en-GB" sz="2000" dirty="0">
                    <a:solidFill>
                      <a:schemeClr val="tx1"/>
                    </a:solidFill>
                  </a:rPr>
                  <a:t> transition amplitude </a:t>
                </a:r>
                <a:r>
                  <a:rPr lang="en-GB" sz="2000" dirty="0">
                    <a:solidFill>
                      <a:srgbClr val="0000FF"/>
                    </a:solidFill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GB" sz="2000" dirty="0">
                    <a:solidFill>
                      <a:schemeClr val="tx1"/>
                    </a:solidFill>
                  </a:rPr>
                  <a:t> It is given by</a:t>
                </a:r>
                <a:r>
                  <a:rPr lang="en-GB" sz="2000" dirty="0"/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the</a:t>
                </a:r>
                <a:r>
                  <a:rPr lang="en-GB" sz="2000" dirty="0"/>
                  <a:t> “</a:t>
                </a:r>
                <a:r>
                  <a:rPr lang="en-GB" sz="2000" dirty="0">
                    <a:solidFill>
                      <a:srgbClr val="0000FF"/>
                    </a:solidFill>
                  </a:rPr>
                  <a:t>matrix element” of the interaction 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Lagrangian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/>
                  <a:t>between the </a:t>
                </a:r>
                <a:r>
                  <a:rPr lang="en-GB" sz="2000" dirty="0">
                    <a:solidFill>
                      <a:srgbClr val="0000FF"/>
                    </a:solidFill>
                  </a:rPr>
                  <a:t>final </a:t>
                </a:r>
                <a:r>
                  <a:rPr lang="en-GB" dirty="0">
                    <a:solidFill>
                      <a:srgbClr val="0000FF"/>
                    </a:solidFill>
                  </a:rPr>
                  <a:t>|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/>
                  <a:t>and the initial </a:t>
                </a:r>
                <a:r>
                  <a:rPr lang="en-GB" sz="2000" dirty="0">
                    <a:solidFill>
                      <a:srgbClr val="0000FF"/>
                    </a:solidFill>
                  </a:rPr>
                  <a:t>|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states. </a:t>
                </a:r>
                <a:r>
                  <a:rPr lang="en-GB" sz="2000" dirty="0">
                    <a:solidFill>
                      <a:schemeClr val="tx1"/>
                    </a:solidFill>
                  </a:rPr>
                  <a:t>With QM symbols</a:t>
                </a:r>
                <a:r>
                  <a:rPr lang="en-GB" sz="2000" dirty="0">
                    <a:solidFill>
                      <a:srgbClr val="0000FF"/>
                    </a:solidFill>
                  </a:rPr>
                  <a:t>: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0B4F1F7-B106-7472-84D8-10E358C391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5562" y="4253072"/>
                <a:ext cx="7702997" cy="867568"/>
              </a:xfrm>
              <a:blipFill>
                <a:blip r:embed="rId2"/>
                <a:stretch>
                  <a:fillRect l="-554" t="-10563" r="-6329" b="-68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5C7333-F40E-6246-B203-3F8B492A1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3DB4A-1D2E-C8E2-6D0A-2665B50D2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E7092-7AB6-6A4F-F217-B7DA0C5C6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33A18D-FF6F-424C-C12B-E74FD06DB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202" y="2144325"/>
            <a:ext cx="3191975" cy="17616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4B58302-5F5F-BC1F-410B-1DBBD3EBBBFD}"/>
                  </a:ext>
                </a:extLst>
              </p:cNvPr>
              <p:cNvSpPr txBox="1"/>
              <p:nvPr/>
            </p:nvSpPr>
            <p:spPr>
              <a:xfrm>
                <a:off x="2387726" y="2698336"/>
                <a:ext cx="2894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4B58302-5F5F-BC1F-410B-1DBBD3EBB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7726" y="2698336"/>
                <a:ext cx="289438" cy="276999"/>
              </a:xfrm>
              <a:prstGeom prst="rect">
                <a:avLst/>
              </a:prstGeom>
              <a:blipFill>
                <a:blip r:embed="rId4"/>
                <a:stretch>
                  <a:fillRect l="-29787" t="-4444" r="-8511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CE2E5B-F5F3-87C4-257A-F7C7FF64B99F}"/>
                  </a:ext>
                </a:extLst>
              </p:cNvPr>
              <p:cNvSpPr txBox="1"/>
              <p:nvPr/>
            </p:nvSpPr>
            <p:spPr>
              <a:xfrm>
                <a:off x="6692694" y="2676086"/>
                <a:ext cx="320793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CE2E5B-F5F3-87C4-257A-F7C7FF64B9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2694" y="2676086"/>
                <a:ext cx="320793" cy="299249"/>
              </a:xfrm>
              <a:prstGeom prst="rect">
                <a:avLst/>
              </a:prstGeom>
              <a:blipFill>
                <a:blip r:embed="rId5"/>
                <a:stretch>
                  <a:fillRect l="-24528" r="-1320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4E5BC2E-0688-3CD3-B514-1780B12773FD}"/>
                  </a:ext>
                </a:extLst>
              </p:cNvPr>
              <p:cNvSpPr txBox="1"/>
              <p:nvPr/>
            </p:nvSpPr>
            <p:spPr>
              <a:xfrm>
                <a:off x="3907668" y="5136060"/>
                <a:ext cx="1946880" cy="318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4E5BC2E-0688-3CD3-B514-1780B12773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7668" y="5136060"/>
                <a:ext cx="1946880" cy="318998"/>
              </a:xfrm>
              <a:prstGeom prst="rect">
                <a:avLst/>
              </a:prstGeom>
              <a:blipFill>
                <a:blip r:embed="rId6"/>
                <a:stretch>
                  <a:fillRect l="-4075" b="-2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D035D7F-B7F5-9407-72AF-72CB3892400C}"/>
              </a:ext>
            </a:extLst>
          </p:cNvPr>
          <p:cNvSpPr txBox="1"/>
          <p:nvPr/>
        </p:nvSpPr>
        <p:spPr>
          <a:xfrm>
            <a:off x="2451538" y="1797188"/>
            <a:ext cx="413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Feynman diagram of the muon beta decay</a:t>
            </a:r>
            <a:endParaRPr lang="en-GB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AA58F12-915C-389B-E477-3270A90807FE}"/>
                  </a:ext>
                </a:extLst>
              </p:cNvPr>
              <p:cNvSpPr txBox="1"/>
              <p:nvPr/>
            </p:nvSpPr>
            <p:spPr>
              <a:xfrm>
                <a:off x="2451538" y="5491046"/>
                <a:ext cx="5372560" cy="373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𝑡h𝑎𝑡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𝑒𝑥𝑝𝑒𝑟𝑖𝑚𝑒𝑛𝑡𝑎𝑙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𝑣𝑎𝑙𝑢𝑒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AA58F12-915C-389B-E477-3270A90807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538" y="5491046"/>
                <a:ext cx="5372560" cy="373757"/>
              </a:xfrm>
              <a:prstGeom prst="rect">
                <a:avLst/>
              </a:prstGeom>
              <a:blipFill>
                <a:blip r:embed="rId7"/>
                <a:stretch>
                  <a:fillRect r="-681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DAB77CB-AE50-4581-52E1-3523874BDEF4}"/>
              </a:ext>
            </a:extLst>
          </p:cNvPr>
          <p:cNvSpPr txBox="1"/>
          <p:nvPr/>
        </p:nvSpPr>
        <p:spPr>
          <a:xfrm>
            <a:off x="1833510" y="5913434"/>
            <a:ext cx="6095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Any disagreement SM-experiments, leads to the SM corrections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6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7" grpId="0"/>
      <p:bldP spid="12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Higgs mechanism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278" y="2164086"/>
            <a:ext cx="4588268" cy="4113424"/>
          </a:xfrm>
        </p:spPr>
        <p:txBody>
          <a:bodyPr>
            <a:normAutofit/>
          </a:bodyPr>
          <a:lstStyle/>
          <a:p>
            <a:r>
              <a:rPr lang="en-US" sz="1800" dirty="0"/>
              <a:t>The </a:t>
            </a:r>
            <a:r>
              <a:rPr lang="en-US" sz="1800" dirty="0">
                <a:solidFill>
                  <a:srgbClr val="0000FF"/>
                </a:solidFill>
              </a:rPr>
              <a:t>Higgs mechanism </a:t>
            </a:r>
            <a:r>
              <a:rPr lang="en-US" sz="1800" dirty="0"/>
              <a:t>was proposed (1960) to provide mass to the weak gauge bosons W</a:t>
            </a:r>
            <a:r>
              <a:rPr lang="en-US" sz="1800" baseline="30000" dirty="0"/>
              <a:t>±</a:t>
            </a:r>
            <a:r>
              <a:rPr lang="en-US" sz="1800" dirty="0"/>
              <a:t> and Z°, the interaction carriers</a:t>
            </a:r>
            <a:r>
              <a:rPr lang="en-US" sz="1800" dirty="0">
                <a:solidFill>
                  <a:srgbClr val="0000FF"/>
                </a:solidFill>
              </a:rPr>
              <a:t>, without destroying the gauge invariance of the EW </a:t>
            </a:r>
            <a:r>
              <a:rPr lang="en-US" sz="1800" dirty="0" err="1">
                <a:solidFill>
                  <a:srgbClr val="0000FF"/>
                </a:solidFill>
              </a:rPr>
              <a:t>Lagrangian</a:t>
            </a:r>
            <a:r>
              <a:rPr lang="en-US" sz="1800" dirty="0"/>
              <a:t>!</a:t>
            </a:r>
          </a:p>
          <a:p>
            <a:r>
              <a:rPr lang="en-US" sz="1800" dirty="0">
                <a:solidFill>
                  <a:srgbClr val="0000CC"/>
                </a:solidFill>
              </a:rPr>
              <a:t>this was to unify the Weak and EM interactions in a gauge QFT (Electroweak interaction);</a:t>
            </a:r>
          </a:p>
          <a:p>
            <a:r>
              <a:rPr lang="en-US" sz="1800" dirty="0"/>
              <a:t>After about 50 years, The Higgs boson was observed at the LHC and presented on the 4</a:t>
            </a:r>
            <a:r>
              <a:rPr lang="en-US" sz="1800" baseline="30000" dirty="0"/>
              <a:t>th</a:t>
            </a:r>
            <a:r>
              <a:rPr lang="en-US" sz="1800" dirty="0"/>
              <a:t> July 2012 at CERN;</a:t>
            </a:r>
          </a:p>
          <a:p>
            <a:r>
              <a:rPr lang="en-US" sz="1800" dirty="0">
                <a:solidFill>
                  <a:srgbClr val="0000CC"/>
                </a:solidFill>
              </a:rPr>
              <a:t>The Higgs field fills the Universe with a nonzero value and provides mass to the fundamental particles as leptons, quarks and of course the bosons the force carriers;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FB51CB-F22C-8593-75F4-4F4EEAE6A1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43" t="40672" r="48757" b="11282"/>
          <a:stretch/>
        </p:blipFill>
        <p:spPr>
          <a:xfrm>
            <a:off x="5442638" y="2000127"/>
            <a:ext cx="2814228" cy="16585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10F7B6-8D29-3ADA-C111-DC6070DE94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13" t="40672" r="11815" b="11282"/>
          <a:stretch/>
        </p:blipFill>
        <p:spPr>
          <a:xfrm>
            <a:off x="5661559" y="4384703"/>
            <a:ext cx="2595307" cy="16585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1325EB-9B9F-F3F0-6F02-09974B454044}"/>
              </a:ext>
            </a:extLst>
          </p:cNvPr>
          <p:cNvSpPr txBox="1"/>
          <p:nvPr/>
        </p:nvSpPr>
        <p:spPr>
          <a:xfrm>
            <a:off x="5703419" y="3661056"/>
            <a:ext cx="267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 10</a:t>
            </a:r>
            <a:r>
              <a:rPr lang="en-US" baseline="30000" dirty="0">
                <a:solidFill>
                  <a:srgbClr val="FF0000"/>
                </a:solidFill>
              </a:rPr>
              <a:t>-12</a:t>
            </a:r>
            <a:r>
              <a:rPr lang="en-US" dirty="0">
                <a:solidFill>
                  <a:srgbClr val="FF0000"/>
                </a:solidFill>
              </a:rPr>
              <a:t> s after the Big-Bang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268EABE-2A03-BE9D-659D-3B4BB979F2D1}"/>
              </a:ext>
            </a:extLst>
          </p:cNvPr>
          <p:cNvSpPr/>
          <p:nvPr/>
        </p:nvSpPr>
        <p:spPr>
          <a:xfrm>
            <a:off x="6811766" y="4075210"/>
            <a:ext cx="186446" cy="3094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7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 of the Higgs boson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1" y="2156986"/>
            <a:ext cx="64059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 protons interacting in the LHC excite the Higgs field that manifests itself with the emission of the boson with a mass of 126 </a:t>
            </a:r>
            <a:r>
              <a:rPr lang="en-US" sz="2000" dirty="0" err="1"/>
              <a:t>GeV</a:t>
            </a:r>
            <a:r>
              <a:rPr lang="en-US" sz="2000" dirty="0"/>
              <a:t>.</a:t>
            </a:r>
          </a:p>
        </p:txBody>
      </p:sp>
      <p:pic>
        <p:nvPicPr>
          <p:cNvPr id="12" name="Content Placeholder 9" descr="maxresdefault-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5" b="6598"/>
          <a:stretch/>
        </p:blipFill>
        <p:spPr>
          <a:xfrm>
            <a:off x="2644782" y="3428384"/>
            <a:ext cx="3898259" cy="2537092"/>
          </a:xfrm>
        </p:spPr>
      </p:pic>
    </p:spTree>
    <p:extLst>
      <p:ext uri="{BB962C8B-B14F-4D97-AF65-F5344CB8AC3E}">
        <p14:creationId xmlns:p14="http://schemas.microsoft.com/office/powerpoint/2010/main" val="352961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3557955" y="1157654"/>
            <a:ext cx="184731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2215"/>
          </a:p>
        </p:txBody>
      </p:sp>
      <p:sp>
        <p:nvSpPr>
          <p:cNvPr id="24579" name="Slide Number Placeholder 4"/>
          <p:cNvSpPr txBox="1">
            <a:spLocks/>
          </p:cNvSpPr>
          <p:nvPr/>
        </p:nvSpPr>
        <p:spPr bwMode="auto">
          <a:xfrm>
            <a:off x="8510954" y="6312877"/>
            <a:ext cx="492369" cy="14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3202F1F-5C9B-4290-9706-ED81B7AB9031}" type="slidenum">
              <a:rPr lang="en-US" altLang="en-US" sz="923">
                <a:solidFill>
                  <a:srgbClr val="FFFF00"/>
                </a:solidFill>
              </a:rPr>
              <a:pPr eaLnBrk="1" hangingPunct="1"/>
              <a:t>16</a:t>
            </a:fld>
            <a:endParaRPr lang="en-US" altLang="en-US" sz="923">
              <a:solidFill>
                <a:srgbClr val="FFFF00"/>
              </a:solidFill>
            </a:endParaRPr>
          </a:p>
        </p:txBody>
      </p:sp>
      <p:pic>
        <p:nvPicPr>
          <p:cNvPr id="2458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" t="8459"/>
          <a:stretch>
            <a:fillRect/>
          </a:stretch>
        </p:blipFill>
        <p:spPr bwMode="auto">
          <a:xfrm>
            <a:off x="1170084" y="1837627"/>
            <a:ext cx="6915150" cy="422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0" y="1141418"/>
            <a:ext cx="9144000" cy="42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00" b="1" dirty="0">
                <a:solidFill>
                  <a:srgbClr val="FF0000"/>
                </a:solidFill>
                <a:latin typeface="+mj-lt"/>
              </a:rPr>
              <a:t>The “giant” of  LHC: ATLAS </a:t>
            </a:r>
          </a:p>
        </p:txBody>
      </p:sp>
      <p:sp>
        <p:nvSpPr>
          <p:cNvPr id="9" name="Donut 8"/>
          <p:cNvSpPr/>
          <p:nvPr/>
        </p:nvSpPr>
        <p:spPr bwMode="auto">
          <a:xfrm>
            <a:off x="1758461" y="2725615"/>
            <a:ext cx="703385" cy="633046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1B03-28FC-492F-A86C-4AFFC992378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6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 txBox="1">
            <a:spLocks/>
          </p:cNvSpPr>
          <p:nvPr/>
        </p:nvSpPr>
        <p:spPr bwMode="auto">
          <a:xfrm>
            <a:off x="457200" y="880925"/>
            <a:ext cx="8440615" cy="105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</a:t>
            </a:r>
            <a:r>
              <a:rPr lang="en-US" altLang="en-US" sz="3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Z</a:t>
            </a:r>
            <a:r>
              <a:rPr lang="en-US" altLang="en-US" sz="3600" baseline="300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n-US" altLang="en-US" sz="3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Z</a:t>
            </a:r>
            <a:r>
              <a:rPr lang="en-US" altLang="en-US" sz="3600" baseline="300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n-US" altLang="en-US" sz="3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4 leptons</a:t>
            </a:r>
            <a:endParaRPr lang="en-US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723" name="Picture 3" descr="run204769_evt71902630_VP1Base.pn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17" y="1936002"/>
            <a:ext cx="6427713" cy="41646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1B03-28FC-492F-A86C-4AFFC992378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6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 txBox="1">
            <a:spLocks/>
          </p:cNvSpPr>
          <p:nvPr/>
        </p:nvSpPr>
        <p:spPr bwMode="auto">
          <a:xfrm>
            <a:off x="140677" y="123092"/>
            <a:ext cx="8581292" cy="105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062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 Invariant mass plot  H</a:t>
            </a:r>
            <a:r>
              <a:rPr lang="en-US" altLang="en-US" sz="4062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ZZ4 leptons</a:t>
            </a:r>
            <a:endParaRPr lang="en-US" altLang="en-US" sz="4062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1747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" y="1740877"/>
            <a:ext cx="4220308" cy="394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15" y="1811217"/>
            <a:ext cx="4273062" cy="4023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onut 4"/>
          <p:cNvSpPr/>
          <p:nvPr/>
        </p:nvSpPr>
        <p:spPr bwMode="auto">
          <a:xfrm>
            <a:off x="1969477" y="4343400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6" name="Donut 5"/>
          <p:cNvSpPr/>
          <p:nvPr/>
        </p:nvSpPr>
        <p:spPr bwMode="auto">
          <a:xfrm>
            <a:off x="5767754" y="4413740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7" name="Donut 6"/>
          <p:cNvSpPr/>
          <p:nvPr/>
        </p:nvSpPr>
        <p:spPr bwMode="auto">
          <a:xfrm>
            <a:off x="2461846" y="2725616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1B03-28FC-492F-A86C-4AFFC992378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67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974482"/>
            <a:ext cx="7455877" cy="512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434255" y="4938346"/>
            <a:ext cx="184731" cy="77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2215">
              <a:solidFill>
                <a:srgbClr val="184B81"/>
              </a:solidFill>
              <a:latin typeface="Arial" panose="020B0604020202020204" pitchFamily="34" charset="0"/>
            </a:endParaRPr>
          </a:p>
          <a:p>
            <a:pPr eaLnBrk="1" hangingPunct="1"/>
            <a:endParaRPr lang="en-US" altLang="en-US" sz="2215">
              <a:solidFill>
                <a:srgbClr val="184B81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70338" y="-17585"/>
            <a:ext cx="9144000" cy="10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92" b="1" dirty="0" err="1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H</a:t>
            </a:r>
            <a:r>
              <a:rPr lang="en-US" altLang="en-US" sz="3692" b="1" dirty="0" err="1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3692" b="1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en-US" sz="3692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1B03-28FC-492F-A86C-4AFFC992378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88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+mn-lt"/>
                <a:cs typeface="Comic Sans MS"/>
              </a:rPr>
              <a:t>L</a:t>
            </a:r>
            <a:r>
              <a:rPr lang="en-GB" sz="4000" dirty="0" err="1">
                <a:latin typeface="+mn-lt"/>
                <a:cs typeface="Comic Sans MS"/>
              </a:rPr>
              <a:t>ecture</a:t>
            </a:r>
            <a:r>
              <a:rPr lang="en-GB" sz="4000" dirty="0">
                <a:latin typeface="+mn-lt"/>
                <a:cs typeface="Comic Sans MS"/>
              </a:rPr>
              <a:t> 2</a:t>
            </a:r>
            <a:endParaRPr lang="en-GB" sz="4000" b="0" dirty="0">
              <a:solidFill>
                <a:srgbClr val="FF0000"/>
              </a:solidFill>
              <a:latin typeface="+mn-lt"/>
              <a:cs typeface="Comic Sans M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2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DA40ED0-E931-C923-1D3E-9B37742C275D}"/>
              </a:ext>
            </a:extLst>
          </p:cNvPr>
          <p:cNvSpPr txBox="1">
            <a:spLocks/>
          </p:cNvSpPr>
          <p:nvPr/>
        </p:nvSpPr>
        <p:spPr>
          <a:xfrm>
            <a:off x="865562" y="1941699"/>
            <a:ext cx="7543801" cy="237117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FF"/>
                </a:solidFill>
                <a:cs typeface="Comic Sans MS"/>
              </a:rPr>
              <a:t>Overview of the SM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FF"/>
                </a:solidFill>
                <a:cs typeface="Comic Sans MS"/>
              </a:rPr>
              <a:t>Classical and SM </a:t>
            </a:r>
            <a:r>
              <a:rPr lang="en-GB" sz="1800" dirty="0" err="1">
                <a:solidFill>
                  <a:srgbClr val="0000FF"/>
                </a:solidFill>
                <a:cs typeface="Comic Sans MS"/>
              </a:rPr>
              <a:t>Lagrangian</a:t>
            </a: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FF"/>
                </a:solidFill>
                <a:cs typeface="Comic Sans MS"/>
              </a:rPr>
              <a:t>Symmetry, invariance and conservation laws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FF"/>
                </a:solidFill>
                <a:cs typeface="Comic Sans MS"/>
              </a:rPr>
              <a:t>Higgs field and experimental results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  <a:cs typeface="Comic Sans MS"/>
              </a:rPr>
              <a:t>Credits to: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  <a:cs typeface="Comic Sans MS"/>
              </a:rPr>
              <a:t>C. Grosjean and D. Tong : https://indico.cern.ch/event/1254879/timetable/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D9B664-1D5A-AC29-4D1F-F54FD1E82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0939" y="4019347"/>
            <a:ext cx="1966048" cy="13516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6E4759-46BB-D134-21B1-3D57455E66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82" t="66928" r="63294" b="14065"/>
          <a:stretch/>
        </p:blipFill>
        <p:spPr>
          <a:xfrm>
            <a:off x="4749773" y="3794125"/>
            <a:ext cx="2060213" cy="186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45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6543"/>
            <a:ext cx="5253404" cy="48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617" y="1052147"/>
            <a:ext cx="3259015" cy="490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70338" y="-17585"/>
            <a:ext cx="9144000" cy="10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99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692" b="1" dirty="0" err="1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H</a:t>
            </a:r>
            <a:r>
              <a:rPr lang="en-US" altLang="en-US" sz="3692" b="1" dirty="0" err="1">
                <a:solidFill>
                  <a:srgbClr val="FF0000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3692" b="1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en-US" sz="3692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6" name="Donut 5"/>
          <p:cNvSpPr/>
          <p:nvPr/>
        </p:nvSpPr>
        <p:spPr bwMode="auto">
          <a:xfrm>
            <a:off x="2250831" y="3429001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7" name="Donut 6"/>
          <p:cNvSpPr/>
          <p:nvPr/>
        </p:nvSpPr>
        <p:spPr bwMode="auto">
          <a:xfrm>
            <a:off x="3798277" y="2162909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8" name="Donut 7"/>
          <p:cNvSpPr/>
          <p:nvPr/>
        </p:nvSpPr>
        <p:spPr bwMode="auto">
          <a:xfrm>
            <a:off x="6611815" y="1459524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9" name="Donut 8"/>
          <p:cNvSpPr/>
          <p:nvPr/>
        </p:nvSpPr>
        <p:spPr bwMode="auto">
          <a:xfrm>
            <a:off x="6611815" y="4835770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0" name="Donut 9"/>
          <p:cNvSpPr/>
          <p:nvPr/>
        </p:nvSpPr>
        <p:spPr bwMode="auto">
          <a:xfrm>
            <a:off x="6541477" y="3780693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1" name="Donut 10"/>
          <p:cNvSpPr/>
          <p:nvPr/>
        </p:nvSpPr>
        <p:spPr bwMode="auto">
          <a:xfrm>
            <a:off x="6611815" y="2584940"/>
            <a:ext cx="844062" cy="773723"/>
          </a:xfrm>
          <a:prstGeom prst="donut">
            <a:avLst>
              <a:gd name="adj" fmla="val 307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>
              <a:latin typeface="Helvetica" pitchFamily="-107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1B03-28FC-492F-A86C-4AFFC992378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7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F10B4-9762-5155-B895-8F62939E0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EB625-8901-ADCC-B39C-F862779ED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562" y="2492959"/>
            <a:ext cx="7543801" cy="20247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From the classical </a:t>
            </a:r>
            <a:r>
              <a:rPr lang="en-US" dirty="0" err="1"/>
              <a:t>Lagrangian</a:t>
            </a:r>
            <a:r>
              <a:rPr lang="en-US" dirty="0"/>
              <a:t> to the particle physics </a:t>
            </a:r>
            <a:r>
              <a:rPr lang="en-US" dirty="0" err="1"/>
              <a:t>Lagrangian</a:t>
            </a:r>
            <a:r>
              <a:rPr lang="en-US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Invariance, conserved quantities and symmetries;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Elements of SM: Feynman  diagrams and the computation of the muon life-time;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The Higgs boson and the experimental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C406E-A129-019A-3874-390274058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A9132-E713-F34C-F955-18DAF6437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07C79-4790-00AE-CF3E-A637BBD07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29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955280" cy="1450757"/>
          </a:xfrm>
        </p:spPr>
        <p:txBody>
          <a:bodyPr/>
          <a:lstStyle/>
          <a:p>
            <a:r>
              <a:rPr lang="en-US" dirty="0"/>
              <a:t>Overview of the Standard Model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C21C2A-D127-3A9E-6FFE-FAF316A2DF32}"/>
              </a:ext>
            </a:extLst>
          </p:cNvPr>
          <p:cNvGrpSpPr/>
          <p:nvPr/>
        </p:nvGrpSpPr>
        <p:grpSpPr>
          <a:xfrm>
            <a:off x="433551" y="2079736"/>
            <a:ext cx="4845887" cy="2184835"/>
            <a:chOff x="0" y="2069463"/>
            <a:chExt cx="8950794" cy="3881768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2069463"/>
              <a:ext cx="8950794" cy="3881768"/>
              <a:chOff x="96603" y="2090012"/>
              <a:chExt cx="8950794" cy="3881768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6603" y="2090012"/>
                <a:ext cx="8950794" cy="3881768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 bwMode="auto">
              <a:xfrm>
                <a:off x="2315688" y="2826327"/>
                <a:ext cx="1330037" cy="2873829"/>
              </a:xfrm>
              <a:prstGeom prst="rect">
                <a:avLst/>
              </a:prstGeom>
              <a:solidFill>
                <a:schemeClr val="bg1">
                  <a:lumMod val="85000"/>
                  <a:alpha val="54118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E904F6C-5C49-D9AE-80E5-173CED1615C8}"/>
                </a:ext>
              </a:extLst>
            </p:cNvPr>
            <p:cNvSpPr txBox="1"/>
            <p:nvPr/>
          </p:nvSpPr>
          <p:spPr>
            <a:xfrm>
              <a:off x="4475397" y="3018034"/>
              <a:ext cx="9830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Unification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240B34-2BFB-1D27-61E2-CE965EB3E3F7}"/>
              </a:ext>
            </a:extLst>
          </p:cNvPr>
          <p:cNvGrpSpPr/>
          <p:nvPr/>
        </p:nvGrpSpPr>
        <p:grpSpPr>
          <a:xfrm>
            <a:off x="5431659" y="3172154"/>
            <a:ext cx="3278790" cy="3077905"/>
            <a:chOff x="1939158" y="1777164"/>
            <a:chExt cx="4694423" cy="4492710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B42327D-D821-178C-25FE-2C369D547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158" y="1777164"/>
              <a:ext cx="4694423" cy="449271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C55248D-F9FE-2F6E-ABB7-42D46AF0BE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876" t="1" r="11311" b="17334"/>
            <a:stretch/>
          </p:blipFill>
          <p:spPr>
            <a:xfrm>
              <a:off x="4146331" y="1825432"/>
              <a:ext cx="1280818" cy="3817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421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2CA9F-7FDA-0B09-5260-39279F114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-146948"/>
            <a:ext cx="7543800" cy="1450757"/>
          </a:xfrm>
        </p:spPr>
        <p:txBody>
          <a:bodyPr>
            <a:normAutofit/>
          </a:bodyPr>
          <a:lstStyle/>
          <a:p>
            <a:r>
              <a:rPr lang="en-US" sz="4000" dirty="0" err="1"/>
              <a:t>Lagrangian</a:t>
            </a:r>
            <a:r>
              <a:rPr lang="en-US" sz="4000" dirty="0"/>
              <a:t> in the classical Mechanics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E2562-BFB4-5DFD-B3F5-74BF87EE9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22A36-A98F-4B43-06A7-F752C1CD8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F887D-A2CC-B86A-4046-868DA6EB3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4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51D66FB-B089-FEF3-E9EE-93C2D52DE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54" y="1785793"/>
            <a:ext cx="7017104" cy="14204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0F5CC9C-AC99-FCF5-6C20-4F7AB4995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004" y="4535870"/>
            <a:ext cx="7035394" cy="17923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79A0F1-BB2B-D077-FCF9-A59864994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075" y="3206284"/>
            <a:ext cx="7035394" cy="117053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46A2673-9BAB-56AF-C63A-2333EE9A169E}"/>
              </a:ext>
            </a:extLst>
          </p:cNvPr>
          <p:cNvGrpSpPr/>
          <p:nvPr/>
        </p:nvGrpSpPr>
        <p:grpSpPr>
          <a:xfrm>
            <a:off x="7105158" y="3857566"/>
            <a:ext cx="1530675" cy="612535"/>
            <a:chOff x="7152965" y="3988681"/>
            <a:chExt cx="1530675" cy="61253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18E458A-3496-7185-15BB-2E0586B18B52}"/>
                </a:ext>
              </a:extLst>
            </p:cNvPr>
            <p:cNvSpPr txBox="1"/>
            <p:nvPr/>
          </p:nvSpPr>
          <p:spPr>
            <a:xfrm>
              <a:off x="7152965" y="4231884"/>
              <a:ext cx="1530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Potential term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BD1AEFC-84D2-B095-FEA2-1CC52CA737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0711" y="3988681"/>
              <a:ext cx="0" cy="2432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29CE59-5EE7-C88F-F9F3-94351316D8B7}"/>
              </a:ext>
            </a:extLst>
          </p:cNvPr>
          <p:cNvGrpSpPr/>
          <p:nvPr/>
        </p:nvGrpSpPr>
        <p:grpSpPr>
          <a:xfrm>
            <a:off x="6003142" y="3759036"/>
            <a:ext cx="1328697" cy="860984"/>
            <a:chOff x="4868084" y="3869940"/>
            <a:chExt cx="1328697" cy="86098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E9C2E82-7251-844E-2DAF-C6E4E64376BD}"/>
                </a:ext>
              </a:extLst>
            </p:cNvPr>
            <p:cNvSpPr txBox="1"/>
            <p:nvPr/>
          </p:nvSpPr>
          <p:spPr>
            <a:xfrm>
              <a:off x="4868084" y="4361592"/>
              <a:ext cx="13286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Kinetic term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20FAB42-301B-3640-5C50-F97F7E627184}"/>
                </a:ext>
              </a:extLst>
            </p:cNvPr>
            <p:cNvCxnSpPr>
              <a:cxnSpLocks/>
              <a:stCxn id="3" idx="0"/>
            </p:cNvCxnSpPr>
            <p:nvPr/>
          </p:nvCxnSpPr>
          <p:spPr>
            <a:xfrm flipV="1">
              <a:off x="5532433" y="3869940"/>
              <a:ext cx="568881" cy="4916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8178223-56A1-7170-A83B-ADDA95703CAA}"/>
              </a:ext>
            </a:extLst>
          </p:cNvPr>
          <p:cNvSpPr/>
          <p:nvPr/>
        </p:nvSpPr>
        <p:spPr>
          <a:xfrm>
            <a:off x="2480198" y="1785793"/>
            <a:ext cx="4471733" cy="756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55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86439-579B-8CC0-DAEE-9DA4C27EE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Lagrangian</a:t>
            </a:r>
            <a:r>
              <a:rPr lang="en-US" dirty="0"/>
              <a:t> for particle physics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EC5E-2C37-7E98-6406-613CE12A1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29626-638A-F147-0E5D-6D97828BA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9C416-C4AB-0F2D-D48F-57F57D40C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5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670CF3-D947-2B6E-4DE0-ED687F1D7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8" y="2311138"/>
            <a:ext cx="7279255" cy="126807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BA3A73A-4C3C-E329-6242-470A010FD557}"/>
              </a:ext>
            </a:extLst>
          </p:cNvPr>
          <p:cNvGrpSpPr/>
          <p:nvPr/>
        </p:nvGrpSpPr>
        <p:grpSpPr>
          <a:xfrm>
            <a:off x="3307980" y="3340446"/>
            <a:ext cx="1328697" cy="676455"/>
            <a:chOff x="4003384" y="4968284"/>
            <a:chExt cx="1328697" cy="67645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1C9808-5C1F-EC24-6B71-FD45FDA29109}"/>
                </a:ext>
              </a:extLst>
            </p:cNvPr>
            <p:cNvSpPr txBox="1"/>
            <p:nvPr/>
          </p:nvSpPr>
          <p:spPr>
            <a:xfrm>
              <a:off x="4003384" y="5275407"/>
              <a:ext cx="13286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Kinetic term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33C5B64-2ACB-37F8-6590-6D529B8840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4472" y="4968284"/>
              <a:ext cx="186259" cy="3454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78993E-15BA-FFB5-87CA-0767FCACB9D0}"/>
              </a:ext>
            </a:extLst>
          </p:cNvPr>
          <p:cNvGrpSpPr/>
          <p:nvPr/>
        </p:nvGrpSpPr>
        <p:grpSpPr>
          <a:xfrm>
            <a:off x="1006626" y="4700898"/>
            <a:ext cx="7654428" cy="727513"/>
            <a:chOff x="1387896" y="4589205"/>
            <a:chExt cx="7273158" cy="5608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87D6708-BEF7-6B49-F39F-D793CDB5D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87896" y="4589205"/>
              <a:ext cx="7273158" cy="560881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FBB2B5-A80B-DF0B-C172-22A4A0DF7DCF}"/>
                </a:ext>
              </a:extLst>
            </p:cNvPr>
            <p:cNvGrpSpPr/>
            <p:nvPr/>
          </p:nvGrpSpPr>
          <p:grpSpPr>
            <a:xfrm>
              <a:off x="4402317" y="4805087"/>
              <a:ext cx="3601746" cy="340318"/>
              <a:chOff x="4239676" y="4225159"/>
              <a:chExt cx="3601746" cy="34031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1DC38C5-AC61-FF2D-546A-27F5931A2154}"/>
                  </a:ext>
                </a:extLst>
              </p:cNvPr>
              <p:cNvSpPr/>
              <p:nvPr/>
            </p:nvSpPr>
            <p:spPr>
              <a:xfrm>
                <a:off x="4769070" y="4225159"/>
                <a:ext cx="3072352" cy="34031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431D31E0-477A-7AE2-A3FD-44DE11F35827}"/>
                  </a:ext>
                </a:extLst>
              </p:cNvPr>
              <p:cNvSpPr/>
              <p:nvPr/>
            </p:nvSpPr>
            <p:spPr>
              <a:xfrm>
                <a:off x="4239676" y="4338390"/>
                <a:ext cx="434815" cy="181086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873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0BCDF-51EE-4ECB-CEBF-05522FE8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Lagrangian</a:t>
            </a:r>
            <a:r>
              <a:rPr lang="en-US" dirty="0"/>
              <a:t> of the SM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5C7333-F40E-6246-B203-3F8B492A1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3DB4A-1D2E-C8E2-6D0A-2665B50D2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E7092-7AB6-6A4F-F217-B7DA0C5C6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6</a:t>
            </a:fld>
            <a:endParaRPr lang="en-GB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14FE1467-7906-DA16-8562-34ECDB9CB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334" y="4751524"/>
            <a:ext cx="833479" cy="623267"/>
          </a:xfrm>
        </p:spPr>
        <p:txBody>
          <a:bodyPr>
            <a:noAutofit/>
          </a:bodyPr>
          <a:lstStyle/>
          <a:p>
            <a:r>
              <a:rPr lang="en-US" sz="5400" dirty="0"/>
              <a:t>!!</a:t>
            </a:r>
            <a:endParaRPr lang="en-GB" sz="5400" dirty="0"/>
          </a:p>
        </p:txBody>
      </p:sp>
      <p:pic>
        <p:nvPicPr>
          <p:cNvPr id="25" name="Picture 24" descr="Chimpanzee speaking">
            <a:extLst>
              <a:ext uri="{FF2B5EF4-FFF2-40B4-BE49-F238E27FC236}">
                <a16:creationId xmlns:a16="http://schemas.microsoft.com/office/drawing/2014/main" id="{BFEFFDCD-876D-0270-FC0C-4AE36E07B5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977" y="4737968"/>
            <a:ext cx="1894357" cy="139579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B61A92-7C58-4ACA-F5DE-0D9271300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9845" y="2599363"/>
            <a:ext cx="2891566" cy="198795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6DB5EB-5C8C-4B34-9C9A-A76D6135022A}"/>
              </a:ext>
            </a:extLst>
          </p:cNvPr>
          <p:cNvSpPr txBox="1"/>
          <p:nvPr/>
        </p:nvSpPr>
        <p:spPr>
          <a:xfrm>
            <a:off x="5266699" y="2468923"/>
            <a:ext cx="3375476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Kinetic</a:t>
            </a:r>
            <a:r>
              <a:rPr lang="en-US" sz="1600" dirty="0"/>
              <a:t> term of all </a:t>
            </a:r>
            <a:r>
              <a:rPr lang="en-US" sz="1600" dirty="0">
                <a:solidFill>
                  <a:srgbClr val="0000FF"/>
                </a:solidFill>
              </a:rPr>
              <a:t>gauge bosons fields </a:t>
            </a:r>
          </a:p>
          <a:p>
            <a:r>
              <a:rPr lang="en-US" sz="1600" dirty="0"/>
              <a:t>(W’s, Z</a:t>
            </a:r>
            <a:r>
              <a:rPr lang="en-US" sz="1600" baseline="30000" dirty="0"/>
              <a:t>o</a:t>
            </a:r>
            <a:r>
              <a:rPr lang="en-US" sz="1600" dirty="0"/>
              <a:t>, photon and gluons) 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3A292A-6A88-DD75-5766-8B4C4F126D31}"/>
              </a:ext>
            </a:extLst>
          </p:cNvPr>
          <p:cNvSpPr txBox="1"/>
          <p:nvPr/>
        </p:nvSpPr>
        <p:spPr>
          <a:xfrm>
            <a:off x="5254829" y="3184138"/>
            <a:ext cx="266252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Kinetic</a:t>
            </a:r>
            <a:r>
              <a:rPr lang="en-US" sz="1600" dirty="0"/>
              <a:t> term of</a:t>
            </a:r>
            <a:r>
              <a:rPr lang="en-US" sz="1600" dirty="0">
                <a:solidFill>
                  <a:srgbClr val="0000FF"/>
                </a:solidFill>
              </a:rPr>
              <a:t> fermion fields </a:t>
            </a:r>
          </a:p>
          <a:p>
            <a:r>
              <a:rPr lang="en-US" sz="1600" dirty="0"/>
              <a:t>(quarks and leptons)</a:t>
            </a:r>
            <a:endParaRPr lang="en-GB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6460A0C-5ECC-F313-09E9-913EFC0CBC41}"/>
              </a:ext>
            </a:extLst>
          </p:cNvPr>
          <p:cNvGrpSpPr/>
          <p:nvPr/>
        </p:nvGrpSpPr>
        <p:grpSpPr>
          <a:xfrm>
            <a:off x="5045825" y="3789345"/>
            <a:ext cx="3576529" cy="584775"/>
            <a:chOff x="5045825" y="3789345"/>
            <a:chExt cx="3576529" cy="58477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0B4A6D0-0829-34C9-6523-CD833BF5AE81}"/>
                </a:ext>
              </a:extLst>
            </p:cNvPr>
            <p:cNvSpPr txBox="1"/>
            <p:nvPr/>
          </p:nvSpPr>
          <p:spPr>
            <a:xfrm>
              <a:off x="5254829" y="3789345"/>
              <a:ext cx="336752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</a:rPr>
                <a:t>Interaction</a:t>
              </a:r>
              <a:r>
                <a:rPr lang="en-US" sz="1600" dirty="0"/>
                <a:t> with </a:t>
              </a:r>
              <a:r>
                <a:rPr lang="en-US" sz="1600" dirty="0">
                  <a:solidFill>
                    <a:srgbClr val="0000FF"/>
                  </a:solidFill>
                </a:rPr>
                <a:t>H field </a:t>
              </a:r>
              <a:r>
                <a:rPr lang="en-US" sz="1600" dirty="0"/>
                <a:t>giving mass to </a:t>
              </a:r>
            </a:p>
            <a:p>
              <a:r>
                <a:rPr lang="en-US" sz="1600" dirty="0"/>
                <a:t>the </a:t>
              </a:r>
              <a:r>
                <a:rPr lang="en-US" sz="1600" dirty="0">
                  <a:solidFill>
                    <a:srgbClr val="0000FF"/>
                  </a:solidFill>
                </a:rPr>
                <a:t>q’s and leptons</a:t>
              </a:r>
              <a:endParaRPr lang="en-GB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49CF980-DEE3-2285-CDC4-14FBC04567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45825" y="3865418"/>
              <a:ext cx="220874" cy="58189"/>
            </a:xfrm>
            <a:prstGeom prst="straightConnector1">
              <a:avLst/>
            </a:prstGeom>
            <a:ln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7605DF2-52F9-14BF-9F6C-FB5359F72F96}"/>
              </a:ext>
            </a:extLst>
          </p:cNvPr>
          <p:cNvGrpSpPr/>
          <p:nvPr/>
        </p:nvGrpSpPr>
        <p:grpSpPr>
          <a:xfrm>
            <a:off x="4666997" y="4214553"/>
            <a:ext cx="4539427" cy="630560"/>
            <a:chOff x="4666997" y="4214553"/>
            <a:chExt cx="4539427" cy="63056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07515C-585A-ACED-4A80-D4E9A6184CA8}"/>
                </a:ext>
              </a:extLst>
            </p:cNvPr>
            <p:cNvSpPr txBox="1"/>
            <p:nvPr/>
          </p:nvSpPr>
          <p:spPr>
            <a:xfrm>
              <a:off x="5254829" y="4506559"/>
              <a:ext cx="395159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</a:rPr>
                <a:t> kinetic </a:t>
              </a:r>
              <a:r>
                <a:rPr lang="en-US" sz="1600" dirty="0"/>
                <a:t>term for Higgs boson and </a:t>
              </a:r>
              <a:r>
                <a:rPr lang="en-US" sz="1600" dirty="0">
                  <a:solidFill>
                    <a:srgbClr val="0000FF"/>
                  </a:solidFill>
                </a:rPr>
                <a:t>H potential</a:t>
              </a:r>
              <a:endParaRPr lang="en-GB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1AEBF44-B454-7FC3-C0AA-B4B4BD99A5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66997" y="4214553"/>
              <a:ext cx="599702" cy="461283"/>
            </a:xfrm>
            <a:prstGeom prst="straightConnector1">
              <a:avLst/>
            </a:prstGeom>
            <a:ln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173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Invariance of the physics laws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87657" y="2494032"/>
            <a:ext cx="7301445" cy="2262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The laws of nature should be </a:t>
            </a:r>
            <a:r>
              <a:rPr lang="en-GB" dirty="0">
                <a:solidFill>
                  <a:srgbClr val="0000FF"/>
                </a:solidFill>
              </a:rPr>
              <a:t>invariant</a:t>
            </a:r>
            <a:r>
              <a:rPr lang="en-GB" dirty="0">
                <a:solidFill>
                  <a:schemeClr val="tx1"/>
                </a:solidFill>
              </a:rPr>
              <a:t> under certain transformations since “nature does not know” how we observe it!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For example, the physics laws should be invariant in any inertial reference frame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 (Special Relativity)</a:t>
            </a:r>
          </a:p>
          <a:p>
            <a:pPr marL="0" indent="0">
              <a:buNone/>
            </a:pPr>
            <a:r>
              <a:rPr lang="en-GB" dirty="0">
                <a:solidFill>
                  <a:srgbClr val="CC0000"/>
                </a:solidFill>
              </a:rPr>
              <a:t>Abandon the anthropocentric view and move towards a more abstract mathematical view, universally valid!</a:t>
            </a:r>
          </a:p>
          <a:p>
            <a:pPr marL="0" indent="0">
              <a:buNone/>
            </a:pP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18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Symmetry, invariance and conservation laws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944137" y="2573149"/>
                <a:ext cx="7301445" cy="3458817"/>
              </a:xfrm>
            </p:spPr>
            <p:txBody>
              <a:bodyPr>
                <a:no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System is </a:t>
                </a:r>
                <a:r>
                  <a:rPr lang="en-US" dirty="0">
                    <a:solidFill>
                      <a:srgbClr val="0000FF"/>
                    </a:solidFill>
                  </a:rPr>
                  <a:t>invariant</a:t>
                </a:r>
                <a:r>
                  <a:rPr lang="en-US" dirty="0">
                    <a:solidFill>
                      <a:schemeClr val="tx1"/>
                    </a:solidFill>
                  </a:rPr>
                  <a:t> under a transformation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it </a:t>
                </a:r>
                <a:r>
                  <a:rPr lang="en-US" dirty="0">
                    <a:solidFill>
                      <a:srgbClr val="0000FF"/>
                    </a:solidFill>
                  </a:rPr>
                  <a:t>posses a symmetry</a:t>
                </a:r>
                <a:r>
                  <a:rPr lang="en-US" dirty="0">
                    <a:solidFill>
                      <a:schemeClr val="tx1"/>
                    </a:solidFill>
                  </a:rPr>
                  <a:t>;</a:t>
                </a:r>
                <a:endParaRPr lang="en-GB" dirty="0">
                  <a:solidFill>
                    <a:srgbClr val="00B050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System is </a:t>
                </a:r>
                <a:r>
                  <a:rPr lang="en-US" dirty="0">
                    <a:solidFill>
                      <a:srgbClr val="0000FF"/>
                    </a:solidFill>
                  </a:rPr>
                  <a:t>invariant</a:t>
                </a:r>
                <a:r>
                  <a:rPr lang="en-US" dirty="0">
                    <a:solidFill>
                      <a:schemeClr val="tx1"/>
                    </a:solidFill>
                  </a:rPr>
                  <a:t> under a transformation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conserved quantities   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dirty="0">
                  <a:solidFill>
                    <a:srgbClr val="0000FF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solidFill>
                      <a:srgbClr val="0000FF"/>
                    </a:solidFill>
                  </a:rPr>
                  <a:t>                                    INVARIANCE</a:t>
                </a:r>
                <a:endParaRPr lang="en-US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CH" dirty="0">
                    <a:solidFill>
                      <a:srgbClr val="0000FF"/>
                    </a:solidFill>
                  </a:rPr>
                  <a:t>SIMMETRY				</a:t>
                </a:r>
                <a:r>
                  <a:rPr lang="en-GB" dirty="0">
                    <a:solidFill>
                      <a:srgbClr val="0000FF"/>
                    </a:solidFill>
                  </a:rPr>
                  <a:t>CONSERVED QUANTITY</a:t>
                </a:r>
              </a:p>
              <a:p>
                <a:pPr marL="0" indent="0">
                  <a:buNone/>
                </a:pPr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4137" y="2573149"/>
                <a:ext cx="7301445" cy="3458817"/>
              </a:xfrm>
              <a:blipFill>
                <a:blip r:embed="rId3"/>
                <a:stretch>
                  <a:fillRect l="-2170" t="-2116" r="-4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8</a:t>
            </a:fld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20B2D0-68C1-086D-BCC2-7BC8ED712705}"/>
              </a:ext>
            </a:extLst>
          </p:cNvPr>
          <p:cNvCxnSpPr>
            <a:cxnSpLocks/>
          </p:cNvCxnSpPr>
          <p:nvPr/>
        </p:nvCxnSpPr>
        <p:spPr>
          <a:xfrm flipH="1">
            <a:off x="1575227" y="4402951"/>
            <a:ext cx="1736591" cy="2843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599DEB-A491-9E39-9B31-300D8C5457DA}"/>
              </a:ext>
            </a:extLst>
          </p:cNvPr>
          <p:cNvCxnSpPr>
            <a:cxnSpLocks/>
          </p:cNvCxnSpPr>
          <p:nvPr/>
        </p:nvCxnSpPr>
        <p:spPr>
          <a:xfrm flipH="1" flipV="1">
            <a:off x="4670075" y="4402951"/>
            <a:ext cx="1907458" cy="2843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11A203E-1879-7A94-8FB4-D4893E3DACEE}"/>
              </a:ext>
            </a:extLst>
          </p:cNvPr>
          <p:cNvSpPr txBox="1"/>
          <p:nvPr/>
        </p:nvSpPr>
        <p:spPr>
          <a:xfrm>
            <a:off x="5099693" y="3152001"/>
            <a:ext cx="1598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(A.E. </a:t>
            </a:r>
            <a:r>
              <a:rPr lang="en-US" sz="1200" dirty="0" err="1"/>
              <a:t>Nother</a:t>
            </a:r>
            <a:r>
              <a:rPr lang="en-US" sz="1200" dirty="0"/>
              <a:t> Theorem)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9CAE2F-FE23-39A5-D782-D0F118435EAA}"/>
              </a:ext>
            </a:extLst>
          </p:cNvPr>
          <p:cNvSpPr txBox="1"/>
          <p:nvPr/>
        </p:nvSpPr>
        <p:spPr>
          <a:xfrm>
            <a:off x="4978569" y="4164057"/>
            <a:ext cx="1598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(A.E. </a:t>
            </a:r>
            <a:r>
              <a:rPr lang="en-US" sz="1200" dirty="0" err="1"/>
              <a:t>Nother</a:t>
            </a:r>
            <a:r>
              <a:rPr lang="en-US" sz="1200" dirty="0"/>
              <a:t> Theorem)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6788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795058" cy="1450757"/>
          </a:xfrm>
        </p:spPr>
        <p:txBody>
          <a:bodyPr>
            <a:normAutofit/>
          </a:bodyPr>
          <a:lstStyle/>
          <a:p>
            <a:r>
              <a:rPr lang="en-GB" sz="4400" dirty="0"/>
              <a:t>Classical invariance and conservation laws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22960" y="2682383"/>
                <a:ext cx="7679690" cy="2336878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600" dirty="0"/>
                  <a:t>The evolution of a physical system of </a:t>
                </a:r>
                <a:r>
                  <a:rPr lang="en-US" sz="1600" dirty="0">
                    <a:solidFill>
                      <a:srgbClr val="FF0000"/>
                    </a:solidFill>
                  </a:rPr>
                  <a:t>interacting particles </a:t>
                </a:r>
                <a:r>
                  <a:rPr lang="en-US" sz="1600" dirty="0"/>
                  <a:t>can be fully described by </a:t>
                </a:r>
                <a:r>
                  <a:rPr lang="en-US" sz="1600" dirty="0">
                    <a:solidFill>
                      <a:srgbClr val="0000FF"/>
                    </a:solidFill>
                  </a:rPr>
                  <a:t>equations </a:t>
                </a:r>
                <a:r>
                  <a:rPr lang="en-US" sz="1600" dirty="0"/>
                  <a:t>in the </a:t>
                </a:r>
                <a:r>
                  <a:rPr lang="en-US" sz="1600" dirty="0" err="1">
                    <a:solidFill>
                      <a:srgbClr val="0000FF"/>
                    </a:solidFill>
                  </a:rPr>
                  <a:t>Lagrangian</a:t>
                </a:r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(</a:t>
                </a:r>
                <a:r>
                  <a:rPr lang="en-US" sz="1600" dirty="0">
                    <a:solidFill>
                      <a:srgbClr val="0000FF"/>
                    </a:solidFill>
                  </a:rPr>
                  <a:t>or Hamiltonian</a:t>
                </a:r>
                <a:r>
                  <a:rPr lang="en-US" sz="1600" dirty="0"/>
                  <a:t>) </a:t>
                </a:r>
                <a:r>
                  <a:rPr lang="en-US" sz="1600" dirty="0">
                    <a:solidFill>
                      <a:srgbClr val="0000FF"/>
                    </a:solidFill>
                  </a:rPr>
                  <a:t>formulation</a:t>
                </a:r>
                <a:r>
                  <a:rPr lang="en-US" sz="1600" dirty="0"/>
                  <a:t>;(</a:t>
                </a:r>
                <a:r>
                  <a:rPr lang="en-US" sz="1600" dirty="0" err="1"/>
                  <a:t>Eulero</a:t>
                </a:r>
                <a:r>
                  <a:rPr lang="en-US" sz="1600" dirty="0"/>
                  <a:t>-Lagrange eq. -&gt;x=x(t))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If</a:t>
                </a:r>
                <a:r>
                  <a:rPr lang="en-US" sz="1600" dirty="0"/>
                  <a:t> </a:t>
                </a:r>
                <a:r>
                  <a:rPr lang="en-US" sz="1600" dirty="0">
                    <a:solidFill>
                      <a:srgbClr val="0000FF"/>
                    </a:solidFill>
                    <a:latin typeface="French Script MT" panose="03020402040607040605" pitchFamily="66" charset="0"/>
                  </a:rPr>
                  <a:t> L </a:t>
                </a:r>
                <a:r>
                  <a:rPr lang="en-US" sz="1600" dirty="0"/>
                  <a:t> is </a:t>
                </a:r>
                <a:r>
                  <a:rPr lang="en-US" sz="1600" dirty="0">
                    <a:solidFill>
                      <a:srgbClr val="0000FF"/>
                    </a:solidFill>
                  </a:rPr>
                  <a:t>invariant </a:t>
                </a:r>
                <a:r>
                  <a:rPr lang="en-US" sz="1600" dirty="0"/>
                  <a:t>under time translation (t-&gt;t+t</a:t>
                </a:r>
                <a:r>
                  <a:rPr lang="en-US" sz="1600" baseline="-25000" dirty="0"/>
                  <a:t>0</a:t>
                </a:r>
                <a:r>
                  <a:rPr lang="en-US" sz="1600" dirty="0"/>
                  <a:t>)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 err="1">
                    <a:solidFill>
                      <a:srgbClr val="0000FF"/>
                    </a:solidFill>
                  </a:rPr>
                  <a:t>E</a:t>
                </a:r>
                <a:r>
                  <a:rPr lang="en-US" sz="1600" baseline="-25000" dirty="0" err="1">
                    <a:solidFill>
                      <a:srgbClr val="0000FF"/>
                    </a:solidFill>
                  </a:rPr>
                  <a:t>tot</a:t>
                </a:r>
                <a:r>
                  <a:rPr lang="en-US" sz="1600" dirty="0"/>
                  <a:t> is conserved;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If </a:t>
                </a:r>
                <a:r>
                  <a:rPr lang="en-US" sz="1600" dirty="0">
                    <a:solidFill>
                      <a:srgbClr val="0000FF"/>
                    </a:solidFill>
                    <a:latin typeface="French Script MT" panose="03020402040607040605" pitchFamily="66" charset="0"/>
                  </a:rPr>
                  <a:t> L </a:t>
                </a:r>
                <a:r>
                  <a:rPr lang="en-US" sz="1600" dirty="0"/>
                  <a:t> is </a:t>
                </a:r>
                <a:r>
                  <a:rPr lang="en-US" sz="1600" dirty="0">
                    <a:solidFill>
                      <a:srgbClr val="0000FF"/>
                    </a:solidFill>
                  </a:rPr>
                  <a:t>invariant</a:t>
                </a:r>
                <a:r>
                  <a:rPr lang="en-US" sz="1600" dirty="0"/>
                  <a:t> under space translation (x-&gt;x+x</a:t>
                </a:r>
                <a:r>
                  <a:rPr lang="en-US" sz="1600" baseline="-25000" dirty="0"/>
                  <a:t>0</a:t>
                </a:r>
                <a:r>
                  <a:rPr lang="en-US" sz="1600" dirty="0"/>
                  <a:t>)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 the </a:t>
                </a:r>
                <a:r>
                  <a:rPr lang="en-US" sz="1600" dirty="0">
                    <a:solidFill>
                      <a:srgbClr val="0000FF"/>
                    </a:solidFill>
                  </a:rPr>
                  <a:t>momentum</a:t>
                </a:r>
                <a:r>
                  <a:rPr lang="en-US" sz="1600" b="1" dirty="0">
                    <a:solidFill>
                      <a:srgbClr val="0000FF"/>
                    </a:solidFill>
                  </a:rPr>
                  <a:t> p </a:t>
                </a:r>
                <a:r>
                  <a:rPr lang="en-US" sz="1600" dirty="0"/>
                  <a:t>is conserved;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If </a:t>
                </a:r>
                <a:r>
                  <a:rPr lang="en-US" sz="1600" dirty="0">
                    <a:solidFill>
                      <a:srgbClr val="0000FF"/>
                    </a:solidFill>
                    <a:latin typeface="French Script MT" panose="03020402040607040605" pitchFamily="66" charset="0"/>
                  </a:rPr>
                  <a:t> L </a:t>
                </a:r>
                <a:r>
                  <a:rPr lang="en-US" sz="1600" dirty="0"/>
                  <a:t> is </a:t>
                </a:r>
                <a:r>
                  <a:rPr lang="en-US" sz="1600" dirty="0">
                    <a:solidFill>
                      <a:srgbClr val="0000FF"/>
                    </a:solidFill>
                  </a:rPr>
                  <a:t>invariant</a:t>
                </a:r>
                <a:r>
                  <a:rPr lang="en-US" sz="1600" dirty="0"/>
                  <a:t> under axes rotation(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</m:oMath>
                </a14:m>
                <a:r>
                  <a:rPr lang="en-US" sz="1600" dirty="0"/>
                  <a:t> the </a:t>
                </a:r>
                <a:r>
                  <a:rPr lang="en-US" sz="1600" dirty="0">
                    <a:solidFill>
                      <a:srgbClr val="0000FF"/>
                    </a:solidFill>
                  </a:rPr>
                  <a:t>angular momentum J </a:t>
                </a:r>
                <a:r>
                  <a:rPr lang="en-US" sz="1600" dirty="0"/>
                  <a:t>is conserved.</a:t>
                </a:r>
              </a:p>
              <a:p>
                <a:pPr marL="0" indent="0">
                  <a:buNone/>
                </a:pPr>
                <a:endParaRPr lang="en-GB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Content Placeholder 1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22960" y="2682383"/>
                <a:ext cx="7679690" cy="2336878"/>
              </a:xfrm>
              <a:blipFill>
                <a:blip r:embed="rId3"/>
                <a:stretch>
                  <a:fillRect l="-1587" t="-1828" r="-1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89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strands design template</Template>
  <TotalTime>90230</TotalTime>
  <Words>1182</Words>
  <Application>Microsoft Office PowerPoint</Application>
  <PresentationFormat>On-screen Show (4:3)</PresentationFormat>
  <Paragraphs>186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Comic Sans MS</vt:lpstr>
      <vt:lpstr>French Script MT</vt:lpstr>
      <vt:lpstr>Helvetica</vt:lpstr>
      <vt:lpstr>Symbol</vt:lpstr>
      <vt:lpstr>Times</vt:lpstr>
      <vt:lpstr>Wingdings</vt:lpstr>
      <vt:lpstr>Custom Design</vt:lpstr>
      <vt:lpstr>Retrospect</vt:lpstr>
      <vt:lpstr>Introduction to Particle Physics</vt:lpstr>
      <vt:lpstr>Lecture 2</vt:lpstr>
      <vt:lpstr>Overview of the Standard Model</vt:lpstr>
      <vt:lpstr>Lagrangian in the classical Mechanics</vt:lpstr>
      <vt:lpstr>Lagrangian for particle physics</vt:lpstr>
      <vt:lpstr>Lagrangian of the SM</vt:lpstr>
      <vt:lpstr>Invariance of the physics laws</vt:lpstr>
      <vt:lpstr>Symmetry, invariance and conservation laws</vt:lpstr>
      <vt:lpstr>Classical invariance and conservation laws</vt:lpstr>
      <vt:lpstr>PowerPoint Presentation</vt:lpstr>
      <vt:lpstr>PowerPoint Presentation</vt:lpstr>
      <vt:lpstr>Summary on Simmetries</vt:lpstr>
      <vt:lpstr>The SM elements </vt:lpstr>
      <vt:lpstr>The Higgs mechanism</vt:lpstr>
      <vt:lpstr>Observation of the Higgs boson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Physics</dc:title>
  <dc:creator>Giacinto De Cataldo</dc:creator>
  <cp:lastModifiedBy>Giacinto De Cataldo</cp:lastModifiedBy>
  <cp:revision>1284</cp:revision>
  <cp:lastPrinted>2023-10-17T11:42:09Z</cp:lastPrinted>
  <dcterms:created xsi:type="dcterms:W3CDTF">2017-08-31T15:16:57Z</dcterms:created>
  <dcterms:modified xsi:type="dcterms:W3CDTF">2024-10-28T16:51:39Z</dcterms:modified>
</cp:coreProperties>
</file>