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75" r:id="rId2"/>
  </p:sldMasterIdLst>
  <p:notesMasterIdLst>
    <p:notesMasterId r:id="rId24"/>
  </p:notesMasterIdLst>
  <p:handoutMasterIdLst>
    <p:handoutMasterId r:id="rId25"/>
  </p:handoutMasterIdLst>
  <p:sldIdLst>
    <p:sldId id="256" r:id="rId3"/>
    <p:sldId id="468" r:id="rId4"/>
    <p:sldId id="459" r:id="rId5"/>
    <p:sldId id="471" r:id="rId6"/>
    <p:sldId id="476" r:id="rId7"/>
    <p:sldId id="472" r:id="rId8"/>
    <p:sldId id="473" r:id="rId9"/>
    <p:sldId id="484" r:id="rId10"/>
    <p:sldId id="493" r:id="rId11"/>
    <p:sldId id="528" r:id="rId12"/>
    <p:sldId id="492" r:id="rId13"/>
    <p:sldId id="474" r:id="rId14"/>
    <p:sldId id="339" r:id="rId15"/>
    <p:sldId id="486" r:id="rId16"/>
    <p:sldId id="487" r:id="rId17"/>
    <p:sldId id="488" r:id="rId18"/>
    <p:sldId id="344" r:id="rId19"/>
    <p:sldId id="345" r:id="rId20"/>
    <p:sldId id="389" r:id="rId21"/>
    <p:sldId id="489" r:id="rId22"/>
    <p:sldId id="491" r:id="rId23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FF"/>
    <a:srgbClr val="FF0000"/>
    <a:srgbClr val="33CC33"/>
    <a:srgbClr val="00FF00"/>
    <a:srgbClr val="008000"/>
    <a:srgbClr val="669900"/>
    <a:srgbClr val="000099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92" autoAdjust="0"/>
    <p:restoredTop sz="92801" autoAdjust="0"/>
  </p:normalViewPr>
  <p:slideViewPr>
    <p:cSldViewPr snapToGrid="0">
      <p:cViewPr varScale="1">
        <p:scale>
          <a:sx n="115" d="100"/>
          <a:sy n="115" d="100"/>
        </p:scale>
        <p:origin x="65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34A984-16CB-324D-A660-EBD1C330AEA4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A6566D-DAAE-D24D-980F-FBFD824F34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9606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A75D1-6B6B-49E4-9FC0-03E5AFCF7DCA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3488"/>
            <a:ext cx="444182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6F9AF1-6C1C-4A7A-9B4A-ACAA07B30A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433153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6F9AF1-6C1C-4A7A-9B4A-ACAA07B30A13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15853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Glimpses on….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6F9AF1-6C1C-4A7A-9B4A-ACAA07B30A1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12989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Credits to </a:t>
            </a:r>
            <a:r>
              <a:rPr lang="en-US" dirty="0" err="1"/>
              <a:t>Socrate</a:t>
            </a:r>
            <a:r>
              <a:rPr lang="en-US" dirty="0"/>
              <a:t>!!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6F9AF1-6C1C-4A7A-9B4A-ACAA07B30A1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41955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(2) forces.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2EEC87-097C-0248-A229-87B85C71BA5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2379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/>
              <a:t>https://www.google.com/url?sa=i&amp;url=https%3A%2F%2Fwww.discovery.com%2Fscience%2FEmpty-Space-Quantum-Researchers-Have-Direct-Evidence&amp;psig=AOvVaw1Ch3dY4QpHiqSJCxx0hj_-&amp;ust=1697727683879000&amp;source=images&amp;cd=vfe&amp;opi=89978449&amp;ved=0CA8QjRxqGAoTCNiOvtju_4EDFQAAAAAdAAAAABCdAQ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6F9AF1-6C1C-4A7A-9B4A-ACAA07B30A13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77832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/>
              <a:t>https://www.google.com/url?sa=i&amp;url=https%3A%2F%2Fwww.discovery.com%2Fscience%2FEmpty-Space-Quantum-Researchers-Have-Direct-Evidence&amp;psig=AOvVaw1Ch3dY4QpHiqSJCxx0hj_-&amp;ust=1697727683879000&amp;source=images&amp;cd=vfe&amp;opi=89978449&amp;ved=0CA8QjRxqGAoTCNiOvtju_4EDFQAAAAAdAAAAABCdAQ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6F9AF1-6C1C-4A7A-9B4A-ACAA07B30A13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18614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6F9AF1-6C1C-4A7A-9B4A-ACAA07B30A13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5993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 baseline="0"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28-Oct-2024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6860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28-Oct-2024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1959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28-Oct-2024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72042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28-Oct-2024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30756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28-Oct-2024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14751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rgbClr val="FF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28-Oct-2024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46621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28-Oct-2024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21104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28-Oct-2024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50651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28-Oct-2024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80937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28-Oct-2024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GB"/>
              <a:t>Giacinto de Cataldo CERN-CH and INFN, Ba-It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11695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28-Oct-2024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Giacinto de Cataldo CERN-CH and INFN, Ba-It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A4D69E4-0BE0-4A7F-8238-560CF690E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9252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baseline="0">
                <a:solidFill>
                  <a:srgbClr val="FF0000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28-Oct-2024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66389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28-Oct-2024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23571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28-Oct-2024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98388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28-Oct-2024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2638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28-Oct-2024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0566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28-Oct-2024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2021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28-Oct-2024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2645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28-Oct-2024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8176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28-Oct-2024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063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28-Oct-2024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9410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28-Oct-2024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098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28-Oct-2024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Giacinto de Cataldo CERN-CH and INFN, Ba-It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4D69E4-0BE0-4A7F-8238-560CF690EA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1872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 baseline="0">
          <a:solidFill>
            <a:srgbClr val="0000F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/>
              <a:t>28-Oct-2024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GB"/>
              <a:t>Giacinto de Cataldo CERN-CH and INFN, Ba-It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9A4D69E4-0BE0-4A7F-8238-560CF690EA01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3156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4.jpeg"/><Relationship Id="rId5" Type="http://schemas.openxmlformats.org/officeDocument/2006/relationships/hyperlink" Target="http://www.google.com/url?sa=i&amp;rct=j&amp;q=&amp;esrc=s&amp;source=images&amp;cd=&amp;ved=2ahUKEwis1eWCtKneAhWHxoUKHT_PBDYQjRx6BAgBEAU&amp;url=http://www.google.com/url?sa%3Di%26rct%3Dj%26q%3D%26esrc%3Ds%26source%3Dimages%26cd%3D%26cad%3Drja%26uact%3D8%26ved%3D2ahUKEwis1eWCtKneAhWHxoUKHT_PBDYQjRx6BAgBEAU%26url%3Dhttp://pooltabledimensions.com/pool-table-dimensions/%26psig%3DAOvVaw3U6PdGEJXkfWneHdxTEKhc%26ust%3D1540825198683008&amp;psig=AOvVaw3U6PdGEJXkfWneHdxTEKhc&amp;ust=1540825198683008" TargetMode="External"/><Relationship Id="rId4" Type="http://schemas.openxmlformats.org/officeDocument/2006/relationships/image" Target="../media/image13.png"/><Relationship Id="rId9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t.wikipedia.org/wiki/So_di_non_saper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.jpeg"/><Relationship Id="rId4" Type="http://schemas.openxmlformats.org/officeDocument/2006/relationships/hyperlink" Target="https://en.wikipedia.org/wiki/Socrates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jpeg"/><Relationship Id="rId5" Type="http://schemas.openxmlformats.org/officeDocument/2006/relationships/hyperlink" Target="http://www.google.com/url?sa=i&amp;rct=j&amp;q=&amp;esrc=s&amp;source=images&amp;cd=&amp;ved=2ahUKEwis1eWCtKneAhWHxoUKHT_PBDYQjRx6BAgBEAU&amp;url=http://www.google.com/url?sa%3Di%26rct%3Dj%26q%3D%26esrc%3Ds%26source%3Dimages%26cd%3D%26cad%3Drja%26uact%3D8%26ved%3D2ahUKEwis1eWCtKneAhWHxoUKHT_PBDYQjRx6BAgBEAU%26url%3Dhttp://pooltabledimensions.com/pool-table-dimensions/%26psig%3DAOvVaw3U6PdGEJXkfWneHdxTEKhc%26ust%3D1540825198683008&amp;psig=AOvVaw3U6PdGEJXkfWneHdxTEKhc&amp;ust=1540825198683008" TargetMode="Externa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www.google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7200" b="0" dirty="0">
                <a:solidFill>
                  <a:srgbClr val="FF0000"/>
                </a:solidFill>
                <a:latin typeface="+mn-lt"/>
                <a:cs typeface="Comic Sans MS"/>
              </a:rPr>
              <a:t>Introduction to Particle Physics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+mn-lt"/>
                <a:cs typeface="Comic Sans MS"/>
              </a:rPr>
              <a:t>Swedish physics teachers 2024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28-Oct-2024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32593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59" y="286604"/>
            <a:ext cx="7774285" cy="1450757"/>
          </a:xfrm>
        </p:spPr>
        <p:txBody>
          <a:bodyPr>
            <a:normAutofit/>
          </a:bodyPr>
          <a:lstStyle/>
          <a:p>
            <a:r>
              <a:rPr lang="en-US" sz="4400" dirty="0"/>
              <a:t>QM: the Relativistic wave equation</a:t>
            </a:r>
            <a:endParaRPr lang="en-GB" sz="4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141639" y="1799550"/>
                <a:ext cx="5151543" cy="1450757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𝑅𝑒𝑝𝑙𝑎𝑐𝑖𝑛𝑔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𝑤𝑖𝑡h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𝑜𝑝𝑒𝑟𝑎𝑡𝑜𝑟𝑠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: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</m:t>
                    </m:r>
                    <m:f>
                      <m:fPr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𝑎𝑛𝑑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→−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</m:t>
                    </m:r>
                    <m:acc>
                      <m:accPr>
                        <m:chr m:val="⃗"/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𝛻</m:t>
                        </m:r>
                      </m:e>
                    </m:acc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endParaRPr lang="en-US" sz="1600" b="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𝑡h𝑒𝑛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 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𝑏𝑒𝑐𝑜𝑚𝑒𝑠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−</m:t>
                    </m:r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16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𝜓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sSup>
                          <m:sSupPr>
                            <m:ctrlPr>
                              <a:rPr lang="en-US" sz="16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𝛻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6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GB" sz="1600" i="1" dirty="0"/>
                  <a:t> </a:t>
                </a:r>
              </a:p>
              <a:p>
                <a:r>
                  <a:rPr lang="en-GB" sz="1600" dirty="0"/>
                  <a:t>Klein-Gordon with probability density </a:t>
                </a:r>
                <a14:m>
                  <m:oMath xmlns:m="http://schemas.openxmlformats.org/officeDocument/2006/math">
                    <m: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|</m:t>
                    </m:r>
                    <m:sSup>
                      <m:sSupPr>
                        <m:ctrlPr>
                          <a:rPr 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60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ψ</m:t>
                        </m:r>
                        <m:r>
                          <m:rPr>
                            <m:nor/>
                          </m:rPr>
                          <a:rPr lang="en-GB" sz="1600" dirty="0"/>
                          <m:t> </m:t>
                        </m:r>
                        <m:r>
                          <a:rPr lang="en-US" sz="1600" b="0" i="0" dirty="0" smtClean="0">
                            <a:latin typeface="Cambria Math" panose="02040503050406030204" pitchFamily="18" charset="0"/>
                          </a:rPr>
                          <m:t>|</m:t>
                        </m:r>
                      </m:e>
                      <m:sup>
                        <m:r>
                          <a:rPr lang="en-US" sz="16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not</m:t>
                    </m:r>
                    <m: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constant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!</m:t>
                    </m:r>
                  </m:oMath>
                </a14:m>
                <a:r>
                  <a:rPr lang="en-US" i="1" dirty="0"/>
                  <a:t> …</a:t>
                </a:r>
                <a:endParaRPr lang="en-GB" i="1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141639" y="1799550"/>
                <a:ext cx="5151543" cy="1450757"/>
              </a:xfrm>
              <a:blipFill>
                <a:blip r:embed="rId2"/>
                <a:stretch>
                  <a:fillRect l="-2367" r="-1302" b="-29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28-Oct-2024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10</a:t>
            </a:fld>
            <a:endParaRPr lang="en-GB"/>
          </a:p>
        </p:txBody>
      </p:sp>
      <p:grpSp>
        <p:nvGrpSpPr>
          <p:cNvPr id="12" name="Group 11"/>
          <p:cNvGrpSpPr/>
          <p:nvPr/>
        </p:nvGrpSpPr>
        <p:grpSpPr>
          <a:xfrm>
            <a:off x="1479534" y="3285193"/>
            <a:ext cx="6230652" cy="975445"/>
            <a:chOff x="1574949" y="4053229"/>
            <a:chExt cx="6230652" cy="975445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74949" y="4053229"/>
              <a:ext cx="6230652" cy="975445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3611671" y="4234193"/>
              <a:ext cx="1920657" cy="467324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838281" y="4453509"/>
                <a:ext cx="7219785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The (2.27) contains first order, time partial derivative. </a:t>
                </a:r>
                <a:r>
                  <a:rPr lang="en-US" sz="1600" dirty="0">
                    <a:solidFill>
                      <a:srgbClr val="0000FF"/>
                    </a:solidFill>
                  </a:rPr>
                  <a:t>Its solutions have the probability density</a:t>
                </a:r>
                <a14:m>
                  <m:oMath xmlns:m="http://schemas.openxmlformats.org/officeDocument/2006/math">
                    <m:r>
                      <a:rPr lang="en-US" sz="1600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|</m:t>
                    </m:r>
                    <m:sSup>
                      <m:sSupPr>
                        <m:ctrlP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𝜓</m:t>
                        </m:r>
                        <m:r>
                          <m:rPr>
                            <m:nor/>
                          </m:rPr>
                          <a:rPr lang="en-GB" sz="1600" i="1" dirty="0">
                            <a:solidFill>
                              <a:srgbClr val="0000FF"/>
                            </a:solidFill>
                          </a:rPr>
                          <m:t> </m:t>
                        </m:r>
                        <m:r>
                          <a:rPr lang="en-US" sz="1600" i="1" dirty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</m:e>
                      <m:sup>
                        <m:r>
                          <a:rPr lang="en-US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600" dirty="0">
                    <a:solidFill>
                      <a:srgbClr val="0000FF"/>
                    </a:solidFill>
                  </a:rPr>
                  <a:t> conserved</a:t>
                </a:r>
                <a:r>
                  <a:rPr lang="en-GB" sz="1600" dirty="0">
                    <a:solidFill>
                      <a:srgbClr val="0000FF"/>
                    </a:solidFill>
                  </a:rPr>
                  <a:t>.</a:t>
                </a:r>
                <a:r>
                  <a:rPr lang="en-US" sz="1600" dirty="0">
                    <a:solidFill>
                      <a:srgbClr val="0000FF"/>
                    </a:solidFill>
                  </a:rPr>
                  <a:t> </a:t>
                </a:r>
                <a:endParaRPr lang="en-GB" sz="1600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81" y="4453509"/>
                <a:ext cx="7219785" cy="584775"/>
              </a:xfrm>
              <a:prstGeom prst="rect">
                <a:avLst/>
              </a:prstGeom>
              <a:blipFill>
                <a:blip r:embed="rId4"/>
                <a:stretch>
                  <a:fillRect l="-507" t="-3158" b="-1368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>
            <a:extLst>
              <a:ext uri="{FF2B5EF4-FFF2-40B4-BE49-F238E27FC236}">
                <a16:creationId xmlns:a16="http://schemas.microsoft.com/office/drawing/2014/main" id="{340543A1-535E-3A91-7841-4642BDCD05E1}"/>
              </a:ext>
            </a:extLst>
          </p:cNvPr>
          <p:cNvGrpSpPr/>
          <p:nvPr/>
        </p:nvGrpSpPr>
        <p:grpSpPr>
          <a:xfrm>
            <a:off x="6917654" y="5015834"/>
            <a:ext cx="1449106" cy="1064788"/>
            <a:chOff x="1750062" y="2159876"/>
            <a:chExt cx="5429591" cy="3559818"/>
          </a:xfrm>
        </p:grpSpPr>
        <p:pic>
          <p:nvPicPr>
            <p:cNvPr id="13" name="Picture 2" descr="Image result for player at billiard table">
              <a:hlinkClick r:id="rId5"/>
              <a:extLst>
                <a:ext uri="{FF2B5EF4-FFF2-40B4-BE49-F238E27FC236}">
                  <a16:creationId xmlns:a16="http://schemas.microsoft.com/office/drawing/2014/main" id="{B44028A4-FD01-63B9-8D12-2F0E7FC920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4198" y="2564557"/>
              <a:ext cx="4323635" cy="28729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F1BF1BC-285F-A982-5969-DD6558B700C0}"/>
                </a:ext>
              </a:extLst>
            </p:cNvPr>
            <p:cNvCxnSpPr/>
            <p:nvPr/>
          </p:nvCxnSpPr>
          <p:spPr>
            <a:xfrm flipH="1">
              <a:off x="1750062" y="2159876"/>
              <a:ext cx="5429591" cy="3559818"/>
            </a:xfrm>
            <a:prstGeom prst="line">
              <a:avLst/>
            </a:prstGeom>
            <a:ln w="571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9BE395EE-9EA9-75B9-137C-6F1601D089A3}"/>
                </a:ext>
              </a:extLst>
            </p:cNvPr>
            <p:cNvCxnSpPr>
              <a:cxnSpLocks/>
            </p:cNvCxnSpPr>
            <p:nvPr/>
          </p:nvCxnSpPr>
          <p:spPr>
            <a:xfrm>
              <a:off x="1750062" y="2299191"/>
              <a:ext cx="5153905" cy="3420503"/>
            </a:xfrm>
            <a:prstGeom prst="line">
              <a:avLst/>
            </a:prstGeom>
            <a:ln w="571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C3A53B1E-B008-F6D3-0A9A-9AE58B9145D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8126" y="4959465"/>
            <a:ext cx="1769038" cy="132299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EF27959-D2CB-A2E2-FDBE-1F5808CC5D03}"/>
                  </a:ext>
                </a:extLst>
              </p:cNvPr>
              <p:cNvSpPr txBox="1"/>
              <p:nvPr/>
            </p:nvSpPr>
            <p:spPr>
              <a:xfrm>
                <a:off x="2761258" y="5468710"/>
                <a:ext cx="3968907" cy="58150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b="0" dirty="0">
                    <a:ea typeface="Cambria Math" panose="02040503050406030204" pitchFamily="18" charset="0"/>
                  </a:rPr>
                  <a:t>;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plane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wave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function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𝑢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p>
                        </m:sSup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sup>
                    </m:sSup>
                  </m:oMath>
                </a14:m>
                <a:endParaRPr lang="en-US" b="0" dirty="0">
                  <a:ea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p>
                    </m:sSup>
                  </m:oMath>
                </a14:m>
                <a:r>
                  <a:rPr lang="en-GB" dirty="0"/>
                  <a:t>= (E/c,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EF27959-D2CB-A2E2-FDBE-1F5808CC5D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1258" y="5468710"/>
                <a:ext cx="3968907" cy="581506"/>
              </a:xfrm>
              <a:prstGeom prst="rect">
                <a:avLst/>
              </a:prstGeom>
              <a:blipFill>
                <a:blip r:embed="rId8"/>
                <a:stretch>
                  <a:fillRect l="-3687" t="-8421" r="-922" b="-25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Group 16">
            <a:extLst>
              <a:ext uri="{FF2B5EF4-FFF2-40B4-BE49-F238E27FC236}">
                <a16:creationId xmlns:a16="http://schemas.microsoft.com/office/drawing/2014/main" id="{6812966A-78CD-8780-E857-E6A5C553CBC6}"/>
              </a:ext>
            </a:extLst>
          </p:cNvPr>
          <p:cNvGrpSpPr/>
          <p:nvPr/>
        </p:nvGrpSpPr>
        <p:grpSpPr>
          <a:xfrm>
            <a:off x="806799" y="2344073"/>
            <a:ext cx="2137636" cy="596490"/>
            <a:chOff x="806799" y="2344073"/>
            <a:chExt cx="2137636" cy="59649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A9A9A508-08DF-CB6C-CE8D-F4A5CC2B614B}"/>
                    </a:ext>
                  </a:extLst>
                </p:cNvPr>
                <p:cNvSpPr txBox="1"/>
                <p:nvPr/>
              </p:nvSpPr>
              <p:spPr>
                <a:xfrm>
                  <a:off x="806799" y="2344073"/>
                  <a:ext cx="2137636" cy="58759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𝐶𝑙𝑎𝑠𝑠𝑖𝑐𝑎𝑙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𝑚𝑒𝑐h𝑎𝑛𝑖𝑐𝑠</m:t>
                        </m:r>
                      </m:oMath>
                    </m:oMathPara>
                  </a14:m>
                  <a:endParaRPr lang="en-US" b="0" i="1" dirty="0">
                    <a:latin typeface="Cambria Math" panose="02040503050406030204" pitchFamily="18" charset="0"/>
                  </a:endParaRPr>
                </a:p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acc>
                          <m:accPr>
                            <m:chr m:val="⃗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acc>
                      </m:oMath>
                    </m:oMathPara>
                  </a14:m>
                  <a:endParaRPr lang="en-GB" dirty="0"/>
                </a:p>
              </p:txBody>
            </p:sp>
          </mc:Choice>
          <mc:Fallback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A9A9A508-08DF-CB6C-CE8D-F4A5CC2B614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6799" y="2344073"/>
                  <a:ext cx="2137636" cy="587597"/>
                </a:xfrm>
                <a:prstGeom prst="rect">
                  <a:avLst/>
                </a:prstGeom>
                <a:blipFill>
                  <a:blip r:embed="rId9"/>
                  <a:stretch>
                    <a:fillRect l="-2279" r="-2279" b="-416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EFE93AF-FA8C-FFA1-AD32-7565A5F9A60F}"/>
                </a:ext>
              </a:extLst>
            </p:cNvPr>
            <p:cNvSpPr/>
            <p:nvPr/>
          </p:nvSpPr>
          <p:spPr>
            <a:xfrm>
              <a:off x="1479534" y="2601884"/>
              <a:ext cx="856342" cy="338679"/>
            </a:xfrm>
            <a:prstGeom prst="rect">
              <a:avLst/>
            </a:prstGeom>
            <a:noFill/>
            <a:ln w="28575">
              <a:solidFill>
                <a:srgbClr val="0000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856344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1" grpId="0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6C296F-A205-6E10-33C3-A1E4AC024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286603"/>
            <a:ext cx="7543800" cy="1450757"/>
          </a:xfrm>
        </p:spPr>
        <p:txBody>
          <a:bodyPr>
            <a:normAutofit/>
          </a:bodyPr>
          <a:lstStyle/>
          <a:p>
            <a:r>
              <a:rPr lang="en-US"/>
              <a:t>Glimpses on the Standard Model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185FE5-D86D-5FEC-8524-C222349284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60" y="2531532"/>
            <a:ext cx="6058688" cy="268685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</a:rPr>
              <a:t>THE STANDARD MODEL OF PARTICLE PHYSICS (SM)</a:t>
            </a:r>
          </a:p>
          <a:p>
            <a:pPr marL="0" indent="0">
              <a:buNone/>
            </a:pPr>
            <a:r>
              <a:rPr lang="en-US" dirty="0"/>
              <a:t>-It is a mathematical framework for a unified description of three interactions: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00FF"/>
                </a:solidFill>
              </a:rPr>
              <a:t>The Electromagnetic interaction,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00FF"/>
                </a:solidFill>
              </a:rPr>
              <a:t>The Weak Interaction </a:t>
            </a:r>
            <a:r>
              <a:rPr lang="en-US" sz="1700" dirty="0"/>
              <a:t>(particle decay, radioactivity),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00FF"/>
                </a:solidFill>
              </a:rPr>
              <a:t>The Strong Interaction </a:t>
            </a:r>
            <a:r>
              <a:rPr lang="en-US" sz="1700" dirty="0"/>
              <a:t>(interaction binding quarks),</a:t>
            </a:r>
          </a:p>
          <a:p>
            <a:pPr marL="0">
              <a:buNone/>
            </a:pPr>
            <a:r>
              <a:rPr lang="en-US" dirty="0">
                <a:solidFill>
                  <a:srgbClr val="0000FF"/>
                </a:solidFill>
              </a:rPr>
              <a:t>-Plus, the Higgs field </a:t>
            </a:r>
            <a:r>
              <a:rPr lang="en-US" sz="1700" dirty="0">
                <a:solidFill>
                  <a:srgbClr val="0000FF"/>
                </a:solidFill>
              </a:rPr>
              <a:t>(providing the mass to the particles).</a:t>
            </a:r>
          </a:p>
          <a:p>
            <a:pPr marL="0" indent="0">
              <a:buNone/>
            </a:pPr>
            <a:r>
              <a:rPr lang="en-US" dirty="0"/>
              <a:t>-The SM is based on Quantum Field Theory.</a:t>
            </a:r>
            <a:endParaRPr lang="en-US" sz="1200" dirty="0"/>
          </a:p>
        </p:txBody>
      </p:sp>
      <p:pic>
        <p:nvPicPr>
          <p:cNvPr id="8" name="Picture 7" descr="OMG Bee">
            <a:extLst>
              <a:ext uri="{FF2B5EF4-FFF2-40B4-BE49-F238E27FC236}">
                <a16:creationId xmlns:a16="http://schemas.microsoft.com/office/drawing/2014/main" id="{8909DD8D-40E9-B79A-375F-9CADF734E5C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5346" y="2588933"/>
            <a:ext cx="2351332" cy="2351332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A020DB-DBBB-4351-8576-37C5CD3090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22960" y="6459785"/>
            <a:ext cx="1854203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28-Oct-2024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7915EA-BA54-F7B4-ADDF-8C78A03342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64638" y="6459785"/>
            <a:ext cx="3617103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Giacinto de Cataldo CERN-CH and INFN, Ba-It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28CB56-4DAE-6795-1577-D869794F4D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25343" y="6459785"/>
            <a:ext cx="984019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9A4D69E4-0BE0-4A7F-8238-560CF690EA01}" type="slidenum">
              <a:rPr lang="en-GB" smtClean="0"/>
              <a:pPr>
                <a:spcAft>
                  <a:spcPts val="600"/>
                </a:spcAft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8466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27C974-91F1-D3AB-1481-0BECBB48D5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Glimpse on Quantum Field Theory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2BA632-909E-B7DA-7448-A906EF4026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4425" y="3149136"/>
            <a:ext cx="7740869" cy="1450757"/>
          </a:xfrm>
        </p:spPr>
        <p:txBody>
          <a:bodyPr>
            <a:normAutofit fontScale="85000" lnSpcReduction="10000"/>
          </a:bodyPr>
          <a:lstStyle/>
          <a:p>
            <a:pPr algn="ctr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FF"/>
                </a:solidFill>
              </a:rPr>
              <a:t>QFT = QM+ quantum Fields = Quantum Field Theory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QM = </a:t>
            </a:r>
            <a:r>
              <a:rPr lang="en-US" dirty="0">
                <a:solidFill>
                  <a:srgbClr val="0000FF"/>
                </a:solidFill>
              </a:rPr>
              <a:t>Quantum Mechanics, </a:t>
            </a:r>
            <a:r>
              <a:rPr lang="en-US" dirty="0"/>
              <a:t>incorporating the Special Relativity, predicts the existence of the anti-matter: Dirac equation;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Quantum Fields = </a:t>
            </a:r>
            <a:r>
              <a:rPr lang="en-US" dirty="0">
                <a:solidFill>
                  <a:srgbClr val="0000FF"/>
                </a:solidFill>
              </a:rPr>
              <a:t>mathematical functions</a:t>
            </a:r>
            <a:r>
              <a:rPr lang="en-US" dirty="0">
                <a:solidFill>
                  <a:schemeClr val="tx1"/>
                </a:solidFill>
              </a:rPr>
              <a:t> describing </a:t>
            </a:r>
            <a:r>
              <a:rPr lang="en-US" dirty="0"/>
              <a:t>particles and interactions.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AD0D03-1AE0-17BF-CD8D-3198569883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28-Oct-2024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49AD69-A6B8-7907-650D-CD23DF319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91B8A5-B79A-E91C-EA67-99440B9F6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12</a:t>
            </a:fld>
            <a:endParaRPr lang="en-GB"/>
          </a:p>
        </p:txBody>
      </p:sp>
      <p:pic>
        <p:nvPicPr>
          <p:cNvPr id="12" name="Picture 11" descr="Well Bee">
            <a:extLst>
              <a:ext uri="{FF2B5EF4-FFF2-40B4-BE49-F238E27FC236}">
                <a16:creationId xmlns:a16="http://schemas.microsoft.com/office/drawing/2014/main" id="{1CEA4840-4B7B-BF15-CDB4-867F47F1803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5418" y="2587678"/>
            <a:ext cx="913945" cy="913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893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Fundamental Interactions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28-Oct-2024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pPr/>
              <a:t>13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96603" y="2090012"/>
            <a:ext cx="8950794" cy="3881768"/>
            <a:chOff x="96603" y="2090012"/>
            <a:chExt cx="8950794" cy="388176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6603" y="2090012"/>
              <a:ext cx="8950794" cy="3881768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 bwMode="auto">
            <a:xfrm>
              <a:off x="2315688" y="2826327"/>
              <a:ext cx="1330037" cy="2873829"/>
            </a:xfrm>
            <a:prstGeom prst="rect">
              <a:avLst/>
            </a:prstGeom>
            <a:solidFill>
              <a:schemeClr val="bg1">
                <a:lumMod val="85000"/>
                <a:alpha val="54118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44879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Keystones of the Standard Model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28-Oct-2024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14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909E5B5-0058-A3D2-34A4-2B13759699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6901" y="2179458"/>
            <a:ext cx="2877561" cy="408467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3CAD74F-7873-C1FE-F1FF-70669112576A}"/>
              </a:ext>
            </a:extLst>
          </p:cNvPr>
          <p:cNvSpPr txBox="1"/>
          <p:nvPr/>
        </p:nvSpPr>
        <p:spPr>
          <a:xfrm>
            <a:off x="1296700" y="1792281"/>
            <a:ext cx="36524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</a:rPr>
              <a:t>Matter fields (aka fermions)</a:t>
            </a:r>
            <a:endParaRPr lang="en-GB" sz="2400" dirty="0">
              <a:solidFill>
                <a:srgbClr val="0000FF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AFB5F13-A3FE-AE00-5058-E7FA3F0234F5}"/>
              </a:ext>
            </a:extLst>
          </p:cNvPr>
          <p:cNvSpPr txBox="1"/>
          <p:nvPr/>
        </p:nvSpPr>
        <p:spPr>
          <a:xfrm>
            <a:off x="4378482" y="3429000"/>
            <a:ext cx="44379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FF"/>
                </a:solidFill>
              </a:rPr>
              <a:t>- Corresponding 6 anti-matter families exist!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b="1" dirty="0">
                <a:solidFill>
                  <a:srgbClr val="FF00FF"/>
                </a:solidFill>
              </a:rPr>
              <a:t>3 Anti-quarks families;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b="1" dirty="0">
                <a:solidFill>
                  <a:srgbClr val="FF00FF"/>
                </a:solidFill>
              </a:rPr>
              <a:t>3 Anti-leptons families.</a:t>
            </a:r>
            <a:endParaRPr lang="en-US" b="1" dirty="0">
              <a:solidFill>
                <a:srgbClr val="FF00FF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US" b="1" dirty="0">
              <a:solidFill>
                <a:srgbClr val="FF00FF"/>
              </a:solidFill>
            </a:endParaRPr>
          </a:p>
          <a:p>
            <a:r>
              <a:rPr lang="en-US" b="1" dirty="0">
                <a:solidFill>
                  <a:srgbClr val="FF00FF"/>
                </a:solidFill>
              </a:rPr>
              <a:t>- A total of 24  fundamental fermions, exists.</a:t>
            </a:r>
            <a:endParaRPr lang="en-GB" b="1" dirty="0">
              <a:solidFill>
                <a:srgbClr val="FF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092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Keystones of the Standard Model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28-Oct-2024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15</a:t>
            </a:fld>
            <a:endParaRPr lang="en-GB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9F0E3A-ADFD-03C8-384E-1E07DF3E40AE}"/>
              </a:ext>
            </a:extLst>
          </p:cNvPr>
          <p:cNvCxnSpPr/>
          <p:nvPr/>
        </p:nvCxnSpPr>
        <p:spPr>
          <a:xfrm flipH="1">
            <a:off x="4377218" y="2690648"/>
            <a:ext cx="55179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AF21E005-655B-A083-77A7-B3D21A9AA2FD}"/>
              </a:ext>
            </a:extLst>
          </p:cNvPr>
          <p:cNvSpPr txBox="1"/>
          <p:nvPr/>
        </p:nvSpPr>
        <p:spPr>
          <a:xfrm>
            <a:off x="2687736" y="1805316"/>
            <a:ext cx="47887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</a:rPr>
              <a:t>Interaction fields (aka vector bosons)</a:t>
            </a:r>
            <a:endParaRPr lang="en-GB" sz="2400" dirty="0">
              <a:solidFill>
                <a:srgbClr val="0000FF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CD235B1-3597-1779-D06C-EC2796E88D0A}"/>
              </a:ext>
            </a:extLst>
          </p:cNvPr>
          <p:cNvGrpSpPr/>
          <p:nvPr/>
        </p:nvGrpSpPr>
        <p:grpSpPr>
          <a:xfrm>
            <a:off x="3342290" y="2257022"/>
            <a:ext cx="2222256" cy="4151736"/>
            <a:chOff x="3342290" y="2257022"/>
            <a:chExt cx="2222256" cy="4151736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E87C0F66-5D27-C5CC-BCE8-12CF66B0A80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41684" y="2257022"/>
              <a:ext cx="1822862" cy="4151736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0C977BC1-5BB2-9BA9-92BE-A6B308BC98B2}"/>
                </a:ext>
              </a:extLst>
            </p:cNvPr>
            <p:cNvSpPr txBox="1"/>
            <p:nvPr/>
          </p:nvSpPr>
          <p:spPr>
            <a:xfrm>
              <a:off x="3342290" y="2845675"/>
              <a:ext cx="500458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mass</a:t>
              </a:r>
            </a:p>
            <a:p>
              <a:r>
                <a:rPr lang="en-US" sz="900" dirty="0"/>
                <a:t>charge</a:t>
              </a:r>
            </a:p>
            <a:p>
              <a:r>
                <a:rPr lang="en-US" sz="900" dirty="0"/>
                <a:t>spin</a:t>
              </a:r>
              <a:endParaRPr lang="en-GB" sz="900" dirty="0"/>
            </a:p>
          </p:txBody>
        </p:sp>
      </p:grpSp>
    </p:spTree>
    <p:extLst>
      <p:ext uri="{BB962C8B-B14F-4D97-AF65-F5344CB8AC3E}">
        <p14:creationId xmlns:p14="http://schemas.microsoft.com/office/powerpoint/2010/main" val="2933452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Keystones of the Standard Model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28-Oct-2024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16</a:t>
            </a:fld>
            <a:endParaRPr lang="en-GB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55F5F59-79C8-80D4-26C6-C54F8DDC5608}"/>
              </a:ext>
            </a:extLst>
          </p:cNvPr>
          <p:cNvCxnSpPr/>
          <p:nvPr/>
        </p:nvCxnSpPr>
        <p:spPr>
          <a:xfrm flipH="1">
            <a:off x="3373820" y="2483069"/>
            <a:ext cx="55179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9F0E3A-ADFD-03C8-384E-1E07DF3E40AE}"/>
              </a:ext>
            </a:extLst>
          </p:cNvPr>
          <p:cNvCxnSpPr/>
          <p:nvPr/>
        </p:nvCxnSpPr>
        <p:spPr>
          <a:xfrm flipH="1">
            <a:off x="5520558" y="2493578"/>
            <a:ext cx="55179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>
            <a:extLst>
              <a:ext uri="{FF2B5EF4-FFF2-40B4-BE49-F238E27FC236}">
                <a16:creationId xmlns:a16="http://schemas.microsoft.com/office/drawing/2014/main" id="{222FE8CD-B63C-2841-0256-A645EEA21648}"/>
              </a:ext>
            </a:extLst>
          </p:cNvPr>
          <p:cNvGrpSpPr/>
          <p:nvPr/>
        </p:nvGrpSpPr>
        <p:grpSpPr>
          <a:xfrm>
            <a:off x="2095258" y="1737361"/>
            <a:ext cx="4694423" cy="4492710"/>
            <a:chOff x="1939158" y="1777164"/>
            <a:chExt cx="4694423" cy="4492710"/>
          </a:xfrm>
        </p:grpSpPr>
        <p:pic>
          <p:nvPicPr>
            <p:cNvPr id="11" name="Picture 10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9878870C-A835-E9D2-8ADD-15EBFA0FF69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9158" y="1777164"/>
              <a:ext cx="4694423" cy="449271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B958E45-D07D-9648-C476-E21A6A477B2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0876" t="1" r="11311" b="17334"/>
            <a:stretch/>
          </p:blipFill>
          <p:spPr>
            <a:xfrm>
              <a:off x="4146331" y="1825432"/>
              <a:ext cx="1280818" cy="38173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86407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942196" y="2821532"/>
            <a:ext cx="3818551" cy="1323439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/>
              <a:t>Weak interaction: n decay</a:t>
            </a:r>
          </a:p>
          <a:p>
            <a:r>
              <a:rPr lang="en-US" sz="2000" b="1" dirty="0"/>
              <a:t>W</a:t>
            </a:r>
            <a:r>
              <a:rPr lang="en-US" sz="2000" dirty="0"/>
              <a:t> couples to:</a:t>
            </a:r>
          </a:p>
          <a:p>
            <a:r>
              <a:rPr lang="en-US" sz="2000" dirty="0"/>
              <a:t>Upper and lower members of a fermion generation.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199304" y="4739185"/>
            <a:ext cx="3591447" cy="1323439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/>
              <a:t>Electro-weak interaction</a:t>
            </a:r>
          </a:p>
          <a:p>
            <a:r>
              <a:rPr lang="en-US" sz="2000" b="1" dirty="0"/>
              <a:t>Z</a:t>
            </a:r>
            <a:r>
              <a:rPr lang="en-US" sz="2000" dirty="0"/>
              <a:t> couples to:</a:t>
            </a:r>
          </a:p>
          <a:p>
            <a:r>
              <a:rPr lang="en-US" sz="2000" dirty="0"/>
              <a:t>Matter and antimatter versions of a fermion.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28345" y="784305"/>
            <a:ext cx="81299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Feynman diagrams for the Weak, Electro-weak interaction </a:t>
            </a:r>
          </a:p>
        </p:txBody>
      </p:sp>
      <p:cxnSp>
        <p:nvCxnSpPr>
          <p:cNvPr id="51" name="Straight Arrow Connector 50"/>
          <p:cNvCxnSpPr/>
          <p:nvPr/>
        </p:nvCxnSpPr>
        <p:spPr>
          <a:xfrm flipV="1">
            <a:off x="4898905" y="6182474"/>
            <a:ext cx="3587937" cy="369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5996246" y="5800276"/>
            <a:ext cx="659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 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830111" y="1891986"/>
            <a:ext cx="72991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The diagrams are useful to calculate the interaction probability in one vertex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4829323" y="2336275"/>
            <a:ext cx="3267366" cy="2318350"/>
            <a:chOff x="4931873" y="2565124"/>
            <a:chExt cx="3267366" cy="2318350"/>
          </a:xfrm>
        </p:grpSpPr>
        <p:grpSp>
          <p:nvGrpSpPr>
            <p:cNvPr id="27" name="Group 26"/>
            <p:cNvGrpSpPr/>
            <p:nvPr/>
          </p:nvGrpSpPr>
          <p:grpSpPr>
            <a:xfrm>
              <a:off x="4931873" y="2565124"/>
              <a:ext cx="3267366" cy="2318350"/>
              <a:chOff x="4755981" y="1909375"/>
              <a:chExt cx="4079777" cy="3072739"/>
            </a:xfrm>
          </p:grpSpPr>
          <p:pic>
            <p:nvPicPr>
              <p:cNvPr id="3" name="Picture 2" descr="NuclearDecay.png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55981" y="2182092"/>
                <a:ext cx="4079777" cy="2800022"/>
              </a:xfrm>
              <a:prstGeom prst="rect">
                <a:avLst/>
              </a:prstGeom>
            </p:spPr>
          </p:pic>
          <p:sp>
            <p:nvSpPr>
              <p:cNvPr id="26" name="TextBox 25"/>
              <p:cNvSpPr txBox="1"/>
              <p:nvPr/>
            </p:nvSpPr>
            <p:spPr>
              <a:xfrm>
                <a:off x="5072002" y="1909375"/>
                <a:ext cx="3639273" cy="4895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neutron decay into a proton</a:t>
                </a:r>
              </a:p>
            </p:txBody>
          </p:sp>
        </p:grpSp>
        <p:cxnSp>
          <p:nvCxnSpPr>
            <p:cNvPr id="55" name="Straight Connector 54"/>
            <p:cNvCxnSpPr/>
            <p:nvPr/>
          </p:nvCxnSpPr>
          <p:spPr>
            <a:xfrm flipH="1" flipV="1">
              <a:off x="6327458" y="4407218"/>
              <a:ext cx="71438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/>
          <p:cNvSpPr/>
          <p:nvPr/>
        </p:nvSpPr>
        <p:spPr>
          <a:xfrm>
            <a:off x="6224908" y="4107520"/>
            <a:ext cx="130782" cy="1057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-</a:t>
            </a:r>
          </a:p>
        </p:txBody>
      </p:sp>
      <p:sp>
        <p:nvSpPr>
          <p:cNvPr id="50" name="Rectangle 49"/>
          <p:cNvSpPr/>
          <p:nvPr/>
        </p:nvSpPr>
        <p:spPr>
          <a:xfrm>
            <a:off x="7579204" y="4054646"/>
            <a:ext cx="119936" cy="1057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-</a:t>
            </a:r>
          </a:p>
        </p:txBody>
      </p:sp>
      <p:sp>
        <p:nvSpPr>
          <p:cNvPr id="56" name="Rectangle 55"/>
          <p:cNvSpPr/>
          <p:nvPr/>
        </p:nvSpPr>
        <p:spPr>
          <a:xfrm>
            <a:off x="7510963" y="4098998"/>
            <a:ext cx="376353" cy="1857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e</a:t>
            </a:r>
            <a:r>
              <a:rPr lang="en-GB" sz="1200" baseline="30000" dirty="0">
                <a:solidFill>
                  <a:schemeClr val="tx1"/>
                </a:solidFill>
              </a:rPr>
              <a:t>-</a:t>
            </a:r>
          </a:p>
        </p:txBody>
      </p:sp>
      <p:sp>
        <p:nvSpPr>
          <p:cNvPr id="57" name="Rectangle 56"/>
          <p:cNvSpPr/>
          <p:nvPr/>
        </p:nvSpPr>
        <p:spPr>
          <a:xfrm flipH="1" flipV="1">
            <a:off x="6802910" y="4756637"/>
            <a:ext cx="261617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°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7543989" y="4346564"/>
            <a:ext cx="376353" cy="294383"/>
            <a:chOff x="7638605" y="4575164"/>
            <a:chExt cx="376353" cy="294383"/>
          </a:xfrm>
        </p:grpSpPr>
        <p:sp>
          <p:nvSpPr>
            <p:cNvPr id="58" name="Rectangle 57"/>
            <p:cNvSpPr/>
            <p:nvPr/>
          </p:nvSpPr>
          <p:spPr>
            <a:xfrm>
              <a:off x="7638605" y="4683845"/>
              <a:ext cx="376353" cy="1857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>
                  <a:solidFill>
                    <a:schemeClr val="tx1"/>
                  </a:solidFill>
                  <a:latin typeface="Symbol" panose="05050102010706020507" pitchFamily="18" charset="2"/>
                </a:rPr>
                <a:t>n</a:t>
              </a:r>
              <a:r>
                <a:rPr lang="en-GB" sz="1200" baseline="-25000" dirty="0">
                  <a:solidFill>
                    <a:schemeClr val="tx1"/>
                  </a:solidFill>
                </a:rPr>
                <a:t>e</a:t>
              </a:r>
              <a:endParaRPr lang="en-GB" sz="1200" baseline="-25000" dirty="0">
                <a:solidFill>
                  <a:schemeClr val="tx1"/>
                </a:solidFill>
                <a:latin typeface="Symbol" panose="05050102010706020507" pitchFamily="18" charset="2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7712666" y="4575164"/>
              <a:ext cx="1499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-</a:t>
              </a:r>
            </a:p>
          </p:txBody>
        </p:sp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728345" y="6231186"/>
            <a:ext cx="1854203" cy="365125"/>
          </a:xfrm>
        </p:spPr>
        <p:txBody>
          <a:bodyPr/>
          <a:lstStyle/>
          <a:p>
            <a:r>
              <a:rPr lang="en-US"/>
              <a:t>28-Oct-2024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2670023" y="6231186"/>
            <a:ext cx="3617103" cy="365125"/>
          </a:xfrm>
        </p:spPr>
        <p:txBody>
          <a:bodyPr/>
          <a:lstStyle/>
          <a:p>
            <a:r>
              <a:rPr lang="en-GB"/>
              <a:t>Giacinto de Cataldo CERN-CH and INFN, Ba-It 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7330728" y="6231186"/>
            <a:ext cx="984019" cy="365125"/>
          </a:xfrm>
        </p:spPr>
        <p:txBody>
          <a:bodyPr/>
          <a:lstStyle/>
          <a:p>
            <a:fld id="{2A013F82-EE5E-44EE-A61D-E31C6657F26F}" type="slidenum">
              <a:rPr lang="en-US" smtClean="0"/>
              <a:t>17</a:t>
            </a:fld>
            <a:endParaRPr lang="en-US"/>
          </a:p>
        </p:txBody>
      </p:sp>
      <p:grpSp>
        <p:nvGrpSpPr>
          <p:cNvPr id="59" name="Group 58"/>
          <p:cNvGrpSpPr/>
          <p:nvPr/>
        </p:nvGrpSpPr>
        <p:grpSpPr>
          <a:xfrm>
            <a:off x="5023371" y="4670461"/>
            <a:ext cx="3431948" cy="1488056"/>
            <a:chOff x="4395427" y="2203527"/>
            <a:chExt cx="4130660" cy="1393047"/>
          </a:xfrm>
        </p:grpSpPr>
        <p:grpSp>
          <p:nvGrpSpPr>
            <p:cNvPr id="60" name="Group 59"/>
            <p:cNvGrpSpPr/>
            <p:nvPr/>
          </p:nvGrpSpPr>
          <p:grpSpPr>
            <a:xfrm>
              <a:off x="4766651" y="2729826"/>
              <a:ext cx="3373395" cy="489454"/>
              <a:chOff x="1953846" y="2511352"/>
              <a:chExt cx="3735043" cy="489454"/>
            </a:xfrm>
          </p:grpSpPr>
          <p:sp>
            <p:nvSpPr>
              <p:cNvPr id="67" name="Freeform 10"/>
              <p:cNvSpPr>
                <a:spLocks/>
              </p:cNvSpPr>
              <p:nvPr/>
            </p:nvSpPr>
            <p:spPr bwMode="auto">
              <a:xfrm flipH="1">
                <a:off x="3235644" y="2662051"/>
                <a:ext cx="1160510" cy="173037"/>
              </a:xfrm>
              <a:custGeom>
                <a:avLst/>
                <a:gdLst>
                  <a:gd name="T0" fmla="*/ 0 w 2304"/>
                  <a:gd name="T1" fmla="*/ 192 h 192"/>
                  <a:gd name="T2" fmla="*/ 192 w 2304"/>
                  <a:gd name="T3" fmla="*/ 0 h 192"/>
                  <a:gd name="T4" fmla="*/ 384 w 2304"/>
                  <a:gd name="T5" fmla="*/ 192 h 192"/>
                  <a:gd name="T6" fmla="*/ 576 w 2304"/>
                  <a:gd name="T7" fmla="*/ 0 h 192"/>
                  <a:gd name="T8" fmla="*/ 768 w 2304"/>
                  <a:gd name="T9" fmla="*/ 192 h 192"/>
                  <a:gd name="T10" fmla="*/ 960 w 2304"/>
                  <a:gd name="T11" fmla="*/ 0 h 192"/>
                  <a:gd name="T12" fmla="*/ 1152 w 2304"/>
                  <a:gd name="T13" fmla="*/ 192 h 192"/>
                  <a:gd name="T14" fmla="*/ 1344 w 2304"/>
                  <a:gd name="T15" fmla="*/ 0 h 192"/>
                  <a:gd name="T16" fmla="*/ 1536 w 2304"/>
                  <a:gd name="T17" fmla="*/ 192 h 192"/>
                  <a:gd name="T18" fmla="*/ 1728 w 2304"/>
                  <a:gd name="T19" fmla="*/ 0 h 192"/>
                  <a:gd name="T20" fmla="*/ 1920 w 2304"/>
                  <a:gd name="T21" fmla="*/ 192 h 192"/>
                  <a:gd name="T22" fmla="*/ 2112 w 2304"/>
                  <a:gd name="T23" fmla="*/ 0 h 192"/>
                  <a:gd name="T24" fmla="*/ 2304 w 2304"/>
                  <a:gd name="T25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304" h="192">
                    <a:moveTo>
                      <a:pt x="0" y="192"/>
                    </a:moveTo>
                    <a:cubicBezTo>
                      <a:pt x="64" y="96"/>
                      <a:pt x="128" y="0"/>
                      <a:pt x="192" y="0"/>
                    </a:cubicBezTo>
                    <a:cubicBezTo>
                      <a:pt x="256" y="0"/>
                      <a:pt x="320" y="192"/>
                      <a:pt x="384" y="192"/>
                    </a:cubicBezTo>
                    <a:cubicBezTo>
                      <a:pt x="448" y="192"/>
                      <a:pt x="512" y="0"/>
                      <a:pt x="576" y="0"/>
                    </a:cubicBezTo>
                    <a:cubicBezTo>
                      <a:pt x="640" y="0"/>
                      <a:pt x="704" y="192"/>
                      <a:pt x="768" y="192"/>
                    </a:cubicBezTo>
                    <a:cubicBezTo>
                      <a:pt x="832" y="192"/>
                      <a:pt x="896" y="0"/>
                      <a:pt x="960" y="0"/>
                    </a:cubicBezTo>
                    <a:cubicBezTo>
                      <a:pt x="1024" y="0"/>
                      <a:pt x="1088" y="192"/>
                      <a:pt x="1152" y="192"/>
                    </a:cubicBezTo>
                    <a:cubicBezTo>
                      <a:pt x="1216" y="192"/>
                      <a:pt x="1280" y="0"/>
                      <a:pt x="1344" y="0"/>
                    </a:cubicBezTo>
                    <a:cubicBezTo>
                      <a:pt x="1408" y="0"/>
                      <a:pt x="1472" y="192"/>
                      <a:pt x="1536" y="192"/>
                    </a:cubicBezTo>
                    <a:cubicBezTo>
                      <a:pt x="1600" y="192"/>
                      <a:pt x="1664" y="0"/>
                      <a:pt x="1728" y="0"/>
                    </a:cubicBezTo>
                    <a:cubicBezTo>
                      <a:pt x="1792" y="0"/>
                      <a:pt x="1856" y="192"/>
                      <a:pt x="1920" y="192"/>
                    </a:cubicBezTo>
                    <a:cubicBezTo>
                      <a:pt x="1984" y="192"/>
                      <a:pt x="2048" y="0"/>
                      <a:pt x="2112" y="0"/>
                    </a:cubicBezTo>
                    <a:cubicBezTo>
                      <a:pt x="2176" y="0"/>
                      <a:pt x="2272" y="160"/>
                      <a:pt x="2304" y="192"/>
                    </a:cubicBezTo>
                  </a:path>
                </a:pathLst>
              </a:custGeom>
              <a:noFill/>
              <a:ln w="3810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8" name="Group 15"/>
              <p:cNvGrpSpPr>
                <a:grpSpLocks/>
              </p:cNvGrpSpPr>
              <p:nvPr/>
            </p:nvGrpSpPr>
            <p:grpSpPr bwMode="auto">
              <a:xfrm rot="20400000" flipH="1">
                <a:off x="1953846" y="2983584"/>
                <a:ext cx="1335773" cy="1588"/>
                <a:chOff x="1392" y="1488"/>
                <a:chExt cx="1584" cy="0"/>
              </a:xfrm>
            </p:grpSpPr>
            <p:sp>
              <p:nvSpPr>
                <p:cNvPr id="78" name="Line 16"/>
                <p:cNvSpPr>
                  <a:spLocks noChangeShapeType="1"/>
                </p:cNvSpPr>
                <p:nvPr/>
              </p:nvSpPr>
              <p:spPr bwMode="auto">
                <a:xfrm>
                  <a:off x="1392" y="1488"/>
                  <a:ext cx="864" cy="0"/>
                </a:xfrm>
                <a:prstGeom prst="line">
                  <a:avLst/>
                </a:prstGeom>
                <a:noFill/>
                <a:ln w="38100" cmpd="sng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9" name="Line 17"/>
                <p:cNvSpPr>
                  <a:spLocks noChangeShapeType="1"/>
                </p:cNvSpPr>
                <p:nvPr/>
              </p:nvSpPr>
              <p:spPr bwMode="auto">
                <a:xfrm>
                  <a:off x="1392" y="1488"/>
                  <a:ext cx="1584" cy="0"/>
                </a:xfrm>
                <a:prstGeom prst="line">
                  <a:avLst/>
                </a:prstGeom>
                <a:noFill/>
                <a:ln w="38100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69" name="Group 18"/>
              <p:cNvGrpSpPr>
                <a:grpSpLocks/>
              </p:cNvGrpSpPr>
              <p:nvPr/>
            </p:nvGrpSpPr>
            <p:grpSpPr bwMode="auto">
              <a:xfrm rot="1200000">
                <a:off x="1961808" y="2511352"/>
                <a:ext cx="1337460" cy="126184"/>
                <a:chOff x="1392" y="1488"/>
                <a:chExt cx="1586" cy="126184"/>
              </a:xfrm>
            </p:grpSpPr>
            <p:sp>
              <p:nvSpPr>
                <p:cNvPr id="76" name="Line 19"/>
                <p:cNvSpPr>
                  <a:spLocks noChangeShapeType="1"/>
                </p:cNvSpPr>
                <p:nvPr/>
              </p:nvSpPr>
              <p:spPr bwMode="auto">
                <a:xfrm>
                  <a:off x="1392" y="1488"/>
                  <a:ext cx="796" cy="63379"/>
                </a:xfrm>
                <a:prstGeom prst="line">
                  <a:avLst/>
                </a:prstGeom>
                <a:noFill/>
                <a:ln w="38100" cmpd="sng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7" name="Line 20"/>
                <p:cNvSpPr>
                  <a:spLocks noChangeShapeType="1"/>
                </p:cNvSpPr>
                <p:nvPr/>
              </p:nvSpPr>
              <p:spPr bwMode="auto">
                <a:xfrm>
                  <a:off x="1392" y="1489"/>
                  <a:ext cx="1586" cy="126183"/>
                </a:xfrm>
                <a:prstGeom prst="line">
                  <a:avLst/>
                </a:prstGeom>
                <a:noFill/>
                <a:ln w="38100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70" name="Group 15"/>
              <p:cNvGrpSpPr>
                <a:grpSpLocks/>
              </p:cNvGrpSpPr>
              <p:nvPr/>
            </p:nvGrpSpPr>
            <p:grpSpPr bwMode="auto">
              <a:xfrm rot="1200000">
                <a:off x="4353116" y="2999218"/>
                <a:ext cx="1335773" cy="1588"/>
                <a:chOff x="1392" y="1488"/>
                <a:chExt cx="1584" cy="0"/>
              </a:xfrm>
            </p:grpSpPr>
            <p:sp>
              <p:nvSpPr>
                <p:cNvPr id="74" name="Line 16"/>
                <p:cNvSpPr>
                  <a:spLocks noChangeShapeType="1"/>
                </p:cNvSpPr>
                <p:nvPr/>
              </p:nvSpPr>
              <p:spPr bwMode="auto">
                <a:xfrm>
                  <a:off x="1392" y="1488"/>
                  <a:ext cx="864" cy="0"/>
                </a:xfrm>
                <a:prstGeom prst="line">
                  <a:avLst/>
                </a:prstGeom>
                <a:noFill/>
                <a:ln w="38100" cmpd="sng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5" name="Line 17"/>
                <p:cNvSpPr>
                  <a:spLocks noChangeShapeType="1"/>
                </p:cNvSpPr>
                <p:nvPr/>
              </p:nvSpPr>
              <p:spPr bwMode="auto">
                <a:xfrm>
                  <a:off x="1392" y="1488"/>
                  <a:ext cx="1584" cy="0"/>
                </a:xfrm>
                <a:prstGeom prst="line">
                  <a:avLst/>
                </a:prstGeom>
                <a:noFill/>
                <a:ln w="38100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71" name="Group 18"/>
              <p:cNvGrpSpPr>
                <a:grpSpLocks/>
              </p:cNvGrpSpPr>
              <p:nvPr/>
            </p:nvGrpSpPr>
            <p:grpSpPr bwMode="auto">
              <a:xfrm rot="20400000" flipH="1">
                <a:off x="4353588" y="2525201"/>
                <a:ext cx="1327340" cy="127971"/>
                <a:chOff x="1392" y="1487"/>
                <a:chExt cx="1574" cy="127971"/>
              </a:xfrm>
            </p:grpSpPr>
            <p:sp>
              <p:nvSpPr>
                <p:cNvPr id="72" name="Line 19"/>
                <p:cNvSpPr>
                  <a:spLocks noChangeShapeType="1"/>
                </p:cNvSpPr>
                <p:nvPr/>
              </p:nvSpPr>
              <p:spPr bwMode="auto">
                <a:xfrm>
                  <a:off x="1392" y="1487"/>
                  <a:ext cx="885" cy="74625"/>
                </a:xfrm>
                <a:prstGeom prst="line">
                  <a:avLst/>
                </a:prstGeom>
                <a:noFill/>
                <a:ln w="38100" cmpd="sng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3" name="Line 20"/>
                <p:cNvSpPr>
                  <a:spLocks noChangeShapeType="1"/>
                </p:cNvSpPr>
                <p:nvPr/>
              </p:nvSpPr>
              <p:spPr bwMode="auto">
                <a:xfrm>
                  <a:off x="1392" y="1488"/>
                  <a:ext cx="1574" cy="127970"/>
                </a:xfrm>
                <a:prstGeom prst="line">
                  <a:avLst/>
                </a:prstGeom>
                <a:noFill/>
                <a:ln w="38100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61" name="TextBox 60"/>
            <p:cNvSpPr txBox="1"/>
            <p:nvPr/>
          </p:nvSpPr>
          <p:spPr>
            <a:xfrm>
              <a:off x="6237046" y="2203527"/>
              <a:ext cx="3528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/>
                <a:t>Z</a:t>
              </a: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8084941" y="2282082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e+</a:t>
              </a: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8100575" y="3196464"/>
              <a:ext cx="39080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e-</a:t>
              </a: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4395427" y="2292465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e+</a:t>
              </a: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4437034" y="3110288"/>
              <a:ext cx="39080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e-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39587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eynman-diagramm-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2389" y="4006920"/>
            <a:ext cx="2141507" cy="2141507"/>
          </a:xfrm>
          <a:prstGeom prst="rect">
            <a:avLst/>
          </a:prstGeom>
        </p:spPr>
      </p:pic>
      <p:pic>
        <p:nvPicPr>
          <p:cNvPr id="6" name="Picture 5" descr="feyns2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6751" y="2188578"/>
            <a:ext cx="4705315" cy="162299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28345" y="784305"/>
            <a:ext cx="675358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FF0000"/>
                </a:solidFill>
              </a:rPr>
              <a:t>Feynman diagrams for </a:t>
            </a:r>
          </a:p>
          <a:p>
            <a:r>
              <a:rPr lang="en-US" sz="4000" dirty="0">
                <a:solidFill>
                  <a:srgbClr val="FF0000"/>
                </a:solidFill>
              </a:rPr>
              <a:t>the Strong and EM interactions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24000" y="2866502"/>
            <a:ext cx="19588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Strong interaction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37696" y="4900158"/>
            <a:ext cx="2894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Electromagnetic interaction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3540144" y="6142262"/>
            <a:ext cx="4401697" cy="123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3863634" y="2132915"/>
            <a:ext cx="7886" cy="16318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001845" y="5779095"/>
            <a:ext cx="659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210160" y="3468899"/>
            <a:ext cx="659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28-Oct-2024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44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769" y="509226"/>
            <a:ext cx="4311277" cy="571244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28-Oct-2024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pPr/>
              <a:t>19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057737" y="964790"/>
                <a:ext cx="3802483" cy="45243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0000FF"/>
                    </a:solidFill>
                  </a:rPr>
                  <a:t>Valence quarks</a:t>
                </a:r>
                <a:r>
                  <a:rPr lang="en-US" dirty="0"/>
                  <a:t>: give the particle identity. Hundreds of states (particles) can be arranged;</a:t>
                </a:r>
              </a:p>
              <a:p>
                <a:endParaRPr lang="en-US" dirty="0"/>
              </a:p>
              <a:p>
                <a:r>
                  <a:rPr lang="en-US" dirty="0">
                    <a:solidFill>
                      <a:srgbClr val="0000FF"/>
                    </a:solidFill>
                  </a:rPr>
                  <a:t>Particle Spectroscopy</a:t>
                </a:r>
                <a:r>
                  <a:rPr lang="en-US" dirty="0"/>
                  <a:t>: valence quarks with different strong charges (colors) and different Kinematic status (angular momentum and energy levels ) result in particles with different masses (excitation levels);</a:t>
                </a:r>
              </a:p>
              <a:p>
                <a:endParaRPr lang="en-US" dirty="0"/>
              </a:p>
              <a:p>
                <a:r>
                  <a:rPr lang="en-US" dirty="0"/>
                  <a:t>The Exchange of gluons hold together quarks in a nucleon and nucleons in a nucleus.</a:t>
                </a:r>
              </a:p>
              <a:p>
                <a:endParaRPr lang="en-US" dirty="0"/>
              </a:p>
              <a:p>
                <a:r>
                  <a:rPr lang="en-US" dirty="0">
                    <a:solidFill>
                      <a:srgbClr val="0000FF"/>
                    </a:solidFill>
                  </a:rPr>
                  <a:t>Sea quark </a:t>
                </a:r>
                <a:r>
                  <a:rPr lang="en-US" dirty="0"/>
                  <a:t>: paired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acc>
                    <m:r>
                      <a:rPr lang="en-US" i="1" dirty="0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7737" y="964790"/>
                <a:ext cx="3802483" cy="4524315"/>
              </a:xfrm>
              <a:prstGeom prst="rect">
                <a:avLst/>
              </a:prstGeom>
              <a:blipFill>
                <a:blip r:embed="rId4"/>
                <a:stretch>
                  <a:fillRect l="-1445" t="-674" r="-2568" b="-12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02703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>
                <a:latin typeface="+mn-lt"/>
                <a:cs typeface="Comic Sans MS"/>
              </a:rPr>
              <a:t>Lecture</a:t>
            </a:r>
            <a:r>
              <a:rPr lang="en-GB" sz="4000" b="0" dirty="0">
                <a:solidFill>
                  <a:srgbClr val="FF0000"/>
                </a:solidFill>
                <a:latin typeface="+mn-lt"/>
                <a:cs typeface="Comic Sans MS"/>
              </a:rPr>
              <a:t> 1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28-Oct-2024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2</a:t>
            </a:fld>
            <a:endParaRPr lang="en-GB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6F41417-1991-901E-D259-9AF7563CF6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3508" y="2952494"/>
            <a:ext cx="7937526" cy="2470844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srgbClr val="0000FF"/>
                </a:solidFill>
                <a:cs typeface="Comic Sans MS"/>
              </a:rPr>
              <a:t>Particles and Interactions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sz="1800" dirty="0">
              <a:solidFill>
                <a:srgbClr val="0000FF"/>
              </a:solidFill>
              <a:cs typeface="Comic Sans MS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srgbClr val="0000FF"/>
                </a:solidFill>
                <a:cs typeface="Comic Sans MS"/>
              </a:rPr>
              <a:t>Glimpses on the Standard Model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sz="1800" dirty="0">
              <a:solidFill>
                <a:srgbClr val="0000FF"/>
              </a:solidFill>
              <a:cs typeface="Comic Sans MS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0000FF"/>
                </a:solidFill>
                <a:cs typeface="Comic Sans MS"/>
              </a:rPr>
              <a:t>Quarks and Particle spectroscopy </a:t>
            </a:r>
          </a:p>
        </p:txBody>
      </p:sp>
    </p:spTree>
    <p:extLst>
      <p:ext uri="{BB962C8B-B14F-4D97-AF65-F5344CB8AC3E}">
        <p14:creationId xmlns:p14="http://schemas.microsoft.com/office/powerpoint/2010/main" val="15454785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26004-561B-FAD6-6887-055C94A30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rgbClr val="0000FF"/>
                </a:solidFill>
              </a:rPr>
              <a:t>Mesons and Baryons spectroscopy: static quark content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8042E4-1EC7-A5CE-52EF-0C0C7F1B27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28-Oct-2024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EDCBF8-0257-B95C-2A82-EA8F767637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28AC21-B7B4-666B-8B9F-75518B42A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20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9DAB763-E435-C231-BC9E-E4E104363DE8}"/>
              </a:ext>
            </a:extLst>
          </p:cNvPr>
          <p:cNvSpPr txBox="1"/>
          <p:nvPr/>
        </p:nvSpPr>
        <p:spPr>
          <a:xfrm>
            <a:off x="5295900" y="5442069"/>
            <a:ext cx="31143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Multiplets</a:t>
            </a:r>
            <a:r>
              <a:rPr lang="en-GB" dirty="0"/>
              <a:t> of</a:t>
            </a:r>
            <a:r>
              <a:rPr lang="en-GB" dirty="0">
                <a:solidFill>
                  <a:srgbClr val="0000FF"/>
                </a:solidFill>
              </a:rPr>
              <a:t> </a:t>
            </a:r>
            <a:r>
              <a:rPr lang="en-GB" dirty="0" err="1">
                <a:solidFill>
                  <a:srgbClr val="0000FF"/>
                </a:solidFill>
              </a:rPr>
              <a:t>barions</a:t>
            </a:r>
            <a:r>
              <a:rPr lang="en-GB" dirty="0">
                <a:solidFill>
                  <a:srgbClr val="0000FF"/>
                </a:solidFill>
              </a:rPr>
              <a:t> </a:t>
            </a:r>
            <a:r>
              <a:rPr lang="en-GB" dirty="0"/>
              <a:t>made of </a:t>
            </a:r>
            <a:r>
              <a:rPr lang="en-GB" dirty="0" err="1"/>
              <a:t>u,d</a:t>
            </a:r>
            <a:r>
              <a:rPr lang="en-GB" dirty="0"/>
              <a:t>, s and c quarks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79DB814-720A-7B33-7CBE-393A1DFABFAB}"/>
                  </a:ext>
                </a:extLst>
              </p:cNvPr>
              <p:cNvSpPr txBox="1"/>
              <p:nvPr/>
            </p:nvSpPr>
            <p:spPr>
              <a:xfrm>
                <a:off x="1714290" y="5442068"/>
                <a:ext cx="3114393" cy="6707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Multiplets of </a:t>
                </a:r>
                <a:r>
                  <a:rPr lang="en-GB" dirty="0">
                    <a:solidFill>
                      <a:srgbClr val="0000FF"/>
                    </a:solidFill>
                  </a:rPr>
                  <a:t>mesons</a:t>
                </a:r>
                <a:r>
                  <a:rPr lang="en-GB" dirty="0"/>
                  <a:t>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𝑞</m:t>
                    </m:r>
                    <m:acc>
                      <m:accPr>
                        <m:chr m:val="̅"/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acc>
                  </m:oMath>
                </a14:m>
                <a:r>
                  <a:rPr lang="en-GB" dirty="0"/>
                  <a:t>) made of </a:t>
                </a:r>
                <a:r>
                  <a:rPr lang="en-GB" dirty="0" err="1"/>
                  <a:t>u,d</a:t>
                </a:r>
                <a:r>
                  <a:rPr lang="en-GB" dirty="0"/>
                  <a:t>, s and c quarks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79DB814-720A-7B33-7CBE-393A1DFABF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4290" y="5442068"/>
                <a:ext cx="3114393" cy="670761"/>
              </a:xfrm>
              <a:prstGeom prst="rect">
                <a:avLst/>
              </a:prstGeom>
              <a:blipFill>
                <a:blip r:embed="rId2"/>
                <a:stretch>
                  <a:fillRect l="-1566" t="-5455"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>
            <a:extLst>
              <a:ext uri="{FF2B5EF4-FFF2-40B4-BE49-F238E27FC236}">
                <a16:creationId xmlns:a16="http://schemas.microsoft.com/office/drawing/2014/main" id="{1B855FF4-F7AA-D59B-7090-C2C16484FCC7}"/>
              </a:ext>
            </a:extLst>
          </p:cNvPr>
          <p:cNvGrpSpPr/>
          <p:nvPr/>
        </p:nvGrpSpPr>
        <p:grpSpPr>
          <a:xfrm rot="21401883">
            <a:off x="4224084" y="2060676"/>
            <a:ext cx="4315317" cy="2938125"/>
            <a:chOff x="4852657" y="2385312"/>
            <a:chExt cx="4315317" cy="2938125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8DF77AE5-4492-E3D2-AAFF-6716967E4B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56973"/>
            <a:stretch/>
          </p:blipFill>
          <p:spPr>
            <a:xfrm>
              <a:off x="4852657" y="2385312"/>
              <a:ext cx="4315317" cy="2938125"/>
            </a:xfrm>
            <a:prstGeom prst="rect">
              <a:avLst/>
            </a:prstGeom>
          </p:spPr>
        </p:pic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21FF508-C4DC-503C-79F7-B56685D9677B}"/>
                </a:ext>
              </a:extLst>
            </p:cNvPr>
            <p:cNvSpPr/>
            <p:nvPr/>
          </p:nvSpPr>
          <p:spPr bwMode="auto">
            <a:xfrm>
              <a:off x="7592992" y="4166886"/>
              <a:ext cx="300942" cy="254643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1DEFF35-19DA-7E4A-6CCC-A6FADA68B82A}"/>
                </a:ext>
              </a:extLst>
            </p:cNvPr>
            <p:cNvSpPr/>
            <p:nvPr/>
          </p:nvSpPr>
          <p:spPr bwMode="auto">
            <a:xfrm>
              <a:off x="5921883" y="4143735"/>
              <a:ext cx="300942" cy="254643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DBCD5FC-83AD-BCBE-7038-EA462A402FE1}"/>
              </a:ext>
            </a:extLst>
          </p:cNvPr>
          <p:cNvGrpSpPr/>
          <p:nvPr/>
        </p:nvGrpSpPr>
        <p:grpSpPr>
          <a:xfrm>
            <a:off x="927805" y="2066313"/>
            <a:ext cx="3183591" cy="3183507"/>
            <a:chOff x="1532404" y="2162248"/>
            <a:chExt cx="3183591" cy="3183507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2B1FF409-0817-2175-B248-3106CA2F7468}"/>
                </a:ext>
              </a:extLst>
            </p:cNvPr>
            <p:cNvGrpSpPr/>
            <p:nvPr/>
          </p:nvGrpSpPr>
          <p:grpSpPr>
            <a:xfrm>
              <a:off x="1532404" y="2162248"/>
              <a:ext cx="3183591" cy="3183507"/>
              <a:chOff x="1388409" y="2266679"/>
              <a:chExt cx="3183591" cy="3183507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FA129D2A-8332-5C33-0326-F77CE5D231B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b="43279"/>
              <a:stretch/>
            </p:blipFill>
            <p:spPr>
              <a:xfrm>
                <a:off x="1388409" y="2266679"/>
                <a:ext cx="3183591" cy="3175390"/>
              </a:xfrm>
              <a:prstGeom prst="rect">
                <a:avLst/>
              </a:prstGeom>
            </p:spPr>
          </p:pic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10EEF288-AA36-8022-36B5-41C905B43E7D}"/>
                  </a:ext>
                </a:extLst>
              </p:cNvPr>
              <p:cNvSpPr/>
              <p:nvPr/>
            </p:nvSpPr>
            <p:spPr bwMode="auto">
              <a:xfrm>
                <a:off x="2308634" y="4952246"/>
                <a:ext cx="2263366" cy="49794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0AFC0FD-383C-9860-E9FB-E6103F210C7A}"/>
                </a:ext>
              </a:extLst>
            </p:cNvPr>
            <p:cNvSpPr txBox="1"/>
            <p:nvPr/>
          </p:nvSpPr>
          <p:spPr>
            <a:xfrm>
              <a:off x="1905294" y="4613002"/>
              <a:ext cx="54213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=B+S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5687515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1C5C9B-64AD-A70A-E91C-5AAC34C5E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3DFFFB-908A-BAC2-F851-4C0B1B8417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6248" y="2086893"/>
            <a:ext cx="7543801" cy="4023360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Particles and Interactions are quantum fields;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00FF"/>
                </a:solidFill>
              </a:rPr>
              <a:t> The particle-wave duality </a:t>
            </a:r>
            <a:r>
              <a:rPr lang="en-US" dirty="0">
                <a:solidFill>
                  <a:srgbClr val="0000FF"/>
                </a:solidFill>
                <a:sym typeface="Wingdings" panose="05000000000000000000" pitchFamily="2" charset="2"/>
              </a:rPr>
              <a:t>results in </a:t>
            </a:r>
            <a:r>
              <a:rPr lang="en-US" dirty="0">
                <a:solidFill>
                  <a:srgbClr val="0000FF"/>
                </a:solidFill>
              </a:rPr>
              <a:t>the Heisenberg incertitude principle. Energy quantization and more </a:t>
            </a:r>
            <a:r>
              <a:rPr lang="en-US" dirty="0">
                <a:solidFill>
                  <a:srgbClr val="0000FF"/>
                </a:solidFill>
                <a:sym typeface="Wingdings" panose="05000000000000000000" pitchFamily="2" charset="2"/>
              </a:rPr>
              <a:t> Quantum Mechanics;</a:t>
            </a:r>
            <a:endParaRPr lang="en-US" dirty="0">
              <a:solidFill>
                <a:srgbClr val="0000FF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The QM incorporate the SR and predicts the existence of the anti-matter (Dirac equation);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The </a:t>
            </a:r>
            <a:r>
              <a:rPr lang="en-US" dirty="0">
                <a:solidFill>
                  <a:srgbClr val="0000FF"/>
                </a:solidFill>
              </a:rPr>
              <a:t>Quantum Field Theory</a:t>
            </a:r>
            <a:r>
              <a:rPr lang="en-US" dirty="0">
                <a:solidFill>
                  <a:schemeClr val="tx1"/>
                </a:solidFill>
              </a:rPr>
              <a:t> (QFT) describes interactions between particle fields by means of mediator fields;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00FF"/>
                </a:solidFill>
              </a:rPr>
              <a:t>The Standard Model: is a mathematical framework providing a unified description of the three interactions; plus, the Higgs field. The SM is a QFT;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Particle spectroscopy: by the valence quarks (quarks and anti-quarks), hundreds of particles (states) can be built.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E4F0F9-55C5-9229-0C13-37EE93712F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28-Oct-2024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8FD3A6-51FF-C1FC-55C5-DE141584F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37C9C5-E9C6-B04B-2E1C-0503C62BC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57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65563" y="611223"/>
            <a:ext cx="7543800" cy="144938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it-IT" sz="3600" b="1" cap="all" dirty="0">
                <a:solidFill>
                  <a:srgbClr val="FF0000"/>
                </a:solidFill>
              </a:rPr>
              <a:t>Socrate, </a:t>
            </a:r>
            <a:r>
              <a:rPr lang="it-IT" sz="3600" dirty="0">
                <a:solidFill>
                  <a:srgbClr val="FF0000"/>
                </a:solidFill>
              </a:rPr>
              <a:t>(470-399 B.c.) </a:t>
            </a:r>
            <a:br>
              <a:rPr lang="it-IT" sz="3600" dirty="0">
                <a:solidFill>
                  <a:srgbClr val="FF0000"/>
                </a:solidFill>
              </a:rPr>
            </a:br>
            <a:r>
              <a:rPr lang="it-IT" sz="3600" b="1" cap="all" dirty="0">
                <a:solidFill>
                  <a:srgbClr val="FF0000"/>
                </a:solidFill>
              </a:rPr>
              <a:t>(Plato, </a:t>
            </a:r>
            <a:r>
              <a:rPr lang="it-IT" sz="3600" i="1" cap="all" dirty="0">
                <a:solidFill>
                  <a:srgbClr val="FF0000"/>
                </a:solidFill>
              </a:rPr>
              <a:t>Apology </a:t>
            </a:r>
            <a:r>
              <a:rPr lang="it-IT" sz="3600" b="1" cap="all" dirty="0">
                <a:solidFill>
                  <a:srgbClr val="FF0000"/>
                </a:solidFill>
              </a:rPr>
              <a:t>)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28-Oct-2024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3</a:t>
            </a:fld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015199" y="2839192"/>
            <a:ext cx="7781178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1600" dirty="0"/>
          </a:p>
          <a:p>
            <a:r>
              <a:rPr lang="it-IT" sz="1400" dirty="0">
                <a:hlinkClick r:id="rId3"/>
              </a:rPr>
              <a:t>So di non sapere – Wikipedia</a:t>
            </a:r>
            <a:endParaRPr lang="it-IT" sz="1400" dirty="0"/>
          </a:p>
          <a:p>
            <a:r>
              <a:rPr lang="it-IT" sz="2400" dirty="0"/>
              <a:t>«So di non sapere»</a:t>
            </a:r>
          </a:p>
          <a:p>
            <a:r>
              <a:rPr lang="it-IT" sz="2000" dirty="0"/>
              <a:t>(consapevolezza della propria ingnoranza)</a:t>
            </a:r>
          </a:p>
          <a:p>
            <a:endParaRPr lang="it-IT" sz="2000" dirty="0"/>
          </a:p>
          <a:p>
            <a:r>
              <a:rPr lang="it-IT" sz="1400" dirty="0">
                <a:solidFill>
                  <a:srgbClr val="0000FF"/>
                </a:solidFill>
                <a:hlinkClick r:id="rId4"/>
              </a:rPr>
              <a:t>https://en.wikipedia.org/wiki/Socrates</a:t>
            </a:r>
            <a:r>
              <a:rPr lang="it-IT" sz="1400" dirty="0">
                <a:solidFill>
                  <a:srgbClr val="0000FF"/>
                </a:solidFill>
              </a:rPr>
              <a:t> </a:t>
            </a:r>
          </a:p>
          <a:p>
            <a:r>
              <a:rPr lang="it-IT" sz="2000" dirty="0">
                <a:solidFill>
                  <a:srgbClr val="0000FF"/>
                </a:solidFill>
              </a:rPr>
              <a:t>Socrates, aware of his own leak of knowledge, professes his own ignorance...and me as well !!</a:t>
            </a:r>
          </a:p>
          <a:p>
            <a:endParaRPr lang="it-IT" sz="2000" dirty="0">
              <a:solidFill>
                <a:srgbClr val="0000FF"/>
              </a:solidFill>
            </a:endParaRPr>
          </a:p>
          <a:p>
            <a:r>
              <a:rPr lang="it-IT" sz="2000" dirty="0">
                <a:solidFill>
                  <a:srgbClr val="FF00FF"/>
                </a:solidFill>
              </a:rPr>
              <a:t>At the end, I’ll share with you my ignorance!! </a:t>
            </a:r>
            <a:r>
              <a:rPr lang="it-IT" sz="2000" dirty="0">
                <a:solidFill>
                  <a:srgbClr val="FF00FF"/>
                </a:solidFill>
                <a:sym typeface="Wingdings" panose="05000000000000000000" pitchFamily="2" charset="2"/>
              </a:rPr>
              <a:t></a:t>
            </a:r>
            <a:endParaRPr lang="it-IT" sz="2000" dirty="0">
              <a:solidFill>
                <a:srgbClr val="FF00FF"/>
              </a:solidFill>
            </a:endParaRPr>
          </a:p>
          <a:p>
            <a:endParaRPr lang="it-IT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0203" y="996444"/>
            <a:ext cx="1327150" cy="176953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99694" y="2839192"/>
            <a:ext cx="3467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By Sting, CC BY-SA 2.5, https://commons.wikimedia.org/w/index.php?curid=96296061</a:t>
            </a:r>
          </a:p>
        </p:txBody>
      </p:sp>
    </p:spTree>
    <p:extLst>
      <p:ext uri="{BB962C8B-B14F-4D97-AF65-F5344CB8AC3E}">
        <p14:creationId xmlns:p14="http://schemas.microsoft.com/office/powerpoint/2010/main" val="4228352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F436CF-404A-A6F2-316B-60C7311B82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800" dirty="0">
                <a:cs typeface="Comic Sans MS"/>
              </a:rPr>
              <a:t>Introduction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96F622-534F-5B39-2E96-43CF38D427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60" y="1833433"/>
            <a:ext cx="7543801" cy="4023360"/>
          </a:xfrm>
        </p:spPr>
        <p:txBody>
          <a:bodyPr>
            <a:normAutofit/>
          </a:bodyPr>
          <a:lstStyle/>
          <a:p>
            <a:pPr lvl="1" algn="ctr">
              <a:buFont typeface="Arial" panose="020B0604020202020204" pitchFamily="34" charset="0"/>
              <a:buChar char="•"/>
            </a:pPr>
            <a:endParaRPr lang="en-US" dirty="0"/>
          </a:p>
          <a:p>
            <a:pPr lvl="1" algn="ctr">
              <a:buFont typeface="Arial" panose="020B0604020202020204" pitchFamily="34" charset="0"/>
              <a:buChar char="•"/>
            </a:pPr>
            <a:endParaRPr lang="en-US" dirty="0"/>
          </a:p>
          <a:p>
            <a:pPr lvl="1" algn="ctr">
              <a:buFont typeface="Arial" panose="020B0604020202020204" pitchFamily="34" charset="0"/>
              <a:buChar char="•"/>
            </a:pPr>
            <a:r>
              <a:rPr lang="en-US" dirty="0"/>
              <a:t>Particle Physics: study of </a:t>
            </a:r>
            <a:r>
              <a:rPr lang="en-US" dirty="0">
                <a:solidFill>
                  <a:srgbClr val="0000FF"/>
                </a:solidFill>
              </a:rPr>
              <a:t>fundamental particles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/>
              <a:t>and </a:t>
            </a:r>
            <a:r>
              <a:rPr lang="en-US" dirty="0">
                <a:solidFill>
                  <a:srgbClr val="0000FF"/>
                </a:solidFill>
              </a:rPr>
              <a:t>interactions of</a:t>
            </a:r>
            <a:r>
              <a:rPr lang="en-US" dirty="0"/>
              <a:t> the “subnuclear world”</a:t>
            </a:r>
          </a:p>
          <a:p>
            <a:pPr marL="201168" lvl="1" indent="0">
              <a:buNone/>
            </a:pP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  <a:p>
            <a:pPr lvl="1" algn="ctr">
              <a:buFont typeface="Arial" panose="020B0604020202020204" pitchFamily="34" charset="0"/>
              <a:buChar char="•"/>
            </a:pPr>
            <a:r>
              <a:rPr lang="en-US" dirty="0"/>
              <a:t> And what about dark matter and dark energy?                          </a:t>
            </a:r>
          </a:p>
          <a:p>
            <a:pPr lvl="1" algn="ctr">
              <a:buFont typeface="Arial" panose="020B0604020202020204" pitchFamily="34" charset="0"/>
              <a:buChar char="•"/>
            </a:pPr>
            <a:endParaRPr lang="en-US" dirty="0"/>
          </a:p>
          <a:p>
            <a:pPr lvl="1" algn="ctr">
              <a:buFont typeface="Arial" panose="020B0604020202020204" pitchFamily="34" charset="0"/>
              <a:buChar char="•"/>
            </a:pPr>
            <a:endParaRPr lang="en-US" dirty="0"/>
          </a:p>
          <a:p>
            <a:pPr lvl="1" algn="ctr">
              <a:buFont typeface="Arial" panose="020B0604020202020204" pitchFamily="34" charset="0"/>
              <a:buChar char="•"/>
            </a:pPr>
            <a:r>
              <a:rPr lang="en-US" sz="6600" dirty="0"/>
              <a:t>??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ADCC6F-DD11-83FC-789B-35D7EA61A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28-Oct-2024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664420-7425-8E20-FD96-6435162444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42BFAB-29DF-AF59-5805-1D23BDB3D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4</a:t>
            </a:fld>
            <a:endParaRPr lang="en-GB"/>
          </a:p>
        </p:txBody>
      </p:sp>
      <p:pic>
        <p:nvPicPr>
          <p:cNvPr id="8" name="Picture 7" descr="Chimpanzee speaking">
            <a:extLst>
              <a:ext uri="{FF2B5EF4-FFF2-40B4-BE49-F238E27FC236}">
                <a16:creationId xmlns:a16="http://schemas.microsoft.com/office/drawing/2014/main" id="{F37C1F2A-C3A0-FA3F-041D-3341456C20A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2596" y="4778039"/>
            <a:ext cx="1255974" cy="925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382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Metaphors of </a:t>
            </a:r>
            <a:br>
              <a:rPr lang="en-GB" dirty="0">
                <a:solidFill>
                  <a:srgbClr val="FF0000"/>
                </a:solidFill>
              </a:rPr>
            </a:br>
            <a:r>
              <a:rPr lang="en-GB" dirty="0">
                <a:solidFill>
                  <a:srgbClr val="FF0000"/>
                </a:solidFill>
              </a:rPr>
              <a:t>Fundamental interactions: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822959" y="2066220"/>
            <a:ext cx="7543801" cy="4023360"/>
          </a:xfrm>
          <a:ln/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800" dirty="0">
                <a:solidFill>
                  <a:srgbClr val="0000FF"/>
                </a:solidFill>
              </a:rPr>
              <a:t>Interaction</a:t>
            </a:r>
            <a:r>
              <a:rPr lang="en-US" sz="1800" dirty="0"/>
              <a:t>: exchange of </a:t>
            </a:r>
            <a:r>
              <a:rPr lang="en-US" sz="1800" dirty="0">
                <a:solidFill>
                  <a:srgbClr val="FF0000"/>
                </a:solidFill>
              </a:rPr>
              <a:t>energy</a:t>
            </a:r>
            <a:r>
              <a:rPr lang="en-US" sz="1800" dirty="0"/>
              <a:t> and </a:t>
            </a:r>
            <a:r>
              <a:rPr lang="en-US" sz="1800" dirty="0">
                <a:solidFill>
                  <a:srgbClr val="FF0000"/>
                </a:solidFill>
              </a:rPr>
              <a:t>momentum</a:t>
            </a:r>
            <a:r>
              <a:rPr lang="en-US" sz="1800" dirty="0"/>
              <a:t> between particles, or the possibility of creation/annihilation of particles;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8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28-Oct-2024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5</a:t>
            </a:fld>
            <a:endParaRPr lang="en-GB"/>
          </a:p>
        </p:txBody>
      </p:sp>
      <p:grpSp>
        <p:nvGrpSpPr>
          <p:cNvPr id="17" name="Group 16"/>
          <p:cNvGrpSpPr/>
          <p:nvPr/>
        </p:nvGrpSpPr>
        <p:grpSpPr>
          <a:xfrm>
            <a:off x="874353" y="3399692"/>
            <a:ext cx="7953125" cy="2870386"/>
            <a:chOff x="874353" y="3399692"/>
            <a:chExt cx="7953125" cy="2870386"/>
          </a:xfrm>
        </p:grpSpPr>
        <p:pic>
          <p:nvPicPr>
            <p:cNvPr id="8" name="Picture 7" descr="repel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4353" y="3399692"/>
              <a:ext cx="3994052" cy="1520092"/>
            </a:xfrm>
            <a:prstGeom prst="rect">
              <a:avLst/>
            </a:prstGeom>
          </p:spPr>
        </p:pic>
        <p:pic>
          <p:nvPicPr>
            <p:cNvPr id="10" name="Picture 9" descr="force.jp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9798" y="4256626"/>
              <a:ext cx="3907680" cy="1644120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6069636" y="5900746"/>
              <a:ext cx="16238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Attractive force</a:t>
              </a:r>
              <a:endParaRPr lang="en-GB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164815" y="5689470"/>
              <a:ext cx="1958485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rgbClr val="0000FF"/>
                  </a:solidFill>
                </a:rPr>
                <a:t>Vector Bosons</a:t>
              </a:r>
              <a:endParaRPr lang="en-GB" sz="2400" dirty="0">
                <a:solidFill>
                  <a:srgbClr val="0000FF"/>
                </a:solidFill>
              </a:endParaRPr>
            </a:p>
          </p:txBody>
        </p:sp>
        <p:cxnSp>
          <p:nvCxnSpPr>
            <p:cNvPr id="13" name="Straight Arrow Connector 12"/>
            <p:cNvCxnSpPr>
              <a:stCxn id="12" idx="0"/>
            </p:cNvCxnSpPr>
            <p:nvPr/>
          </p:nvCxnSpPr>
          <p:spPr>
            <a:xfrm flipH="1" flipV="1">
              <a:off x="1924051" y="4060801"/>
              <a:ext cx="2220007" cy="1628669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>
              <a:stCxn id="12" idx="0"/>
            </p:cNvCxnSpPr>
            <p:nvPr/>
          </p:nvCxnSpPr>
          <p:spPr>
            <a:xfrm flipV="1">
              <a:off x="4144058" y="4784896"/>
              <a:ext cx="961863" cy="904574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>
              <a:off x="2008554" y="5078686"/>
              <a:ext cx="16080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Repulsive force</a:t>
              </a:r>
              <a:endParaRPr lang="en-GB" dirty="0"/>
            </a:p>
          </p:txBody>
        </p:sp>
      </p:grp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4B91B82-3ABD-C2EF-754E-11147CB1F05F}"/>
              </a:ext>
            </a:extLst>
          </p:cNvPr>
          <p:cNvCxnSpPr>
            <a:cxnSpLocks/>
            <a:stCxn id="26" idx="2"/>
          </p:cNvCxnSpPr>
          <p:nvPr/>
        </p:nvCxnSpPr>
        <p:spPr>
          <a:xfrm>
            <a:off x="2764639" y="3070514"/>
            <a:ext cx="851919" cy="4335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8A0D402-CDD7-9D45-2987-A9F5EA6DCEC9}"/>
              </a:ext>
            </a:extLst>
          </p:cNvPr>
          <p:cNvCxnSpPr>
            <a:cxnSpLocks/>
            <a:stCxn id="18" idx="2"/>
          </p:cNvCxnSpPr>
          <p:nvPr/>
        </p:nvCxnSpPr>
        <p:spPr>
          <a:xfrm flipH="1">
            <a:off x="5841124" y="3181602"/>
            <a:ext cx="295726" cy="13667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DC049F0-2191-6785-53EE-30D198AD5458}"/>
              </a:ext>
            </a:extLst>
          </p:cNvPr>
          <p:cNvSpPr txBox="1"/>
          <p:nvPr/>
        </p:nvSpPr>
        <p:spPr>
          <a:xfrm>
            <a:off x="5645369" y="2812270"/>
            <a:ext cx="982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particles</a:t>
            </a:r>
            <a:endParaRPr lang="en-GB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244F7F0-C0B2-35B2-B543-E59EEBF60133}"/>
              </a:ext>
            </a:extLst>
          </p:cNvPr>
          <p:cNvCxnSpPr>
            <a:cxnSpLocks/>
            <a:stCxn id="18" idx="2"/>
          </p:cNvCxnSpPr>
          <p:nvPr/>
        </p:nvCxnSpPr>
        <p:spPr>
          <a:xfrm>
            <a:off x="6136850" y="3181602"/>
            <a:ext cx="1556628" cy="16032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1230F5C4-F6FF-1249-863B-B0AFB70DFDA3}"/>
              </a:ext>
            </a:extLst>
          </p:cNvPr>
          <p:cNvSpPr txBox="1"/>
          <p:nvPr/>
        </p:nvSpPr>
        <p:spPr>
          <a:xfrm>
            <a:off x="2273158" y="2701182"/>
            <a:ext cx="982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particles</a:t>
            </a:r>
            <a:endParaRPr lang="en-GB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D2F9820-C3D8-B028-69AD-5FE0A46F3002}"/>
              </a:ext>
            </a:extLst>
          </p:cNvPr>
          <p:cNvCxnSpPr>
            <a:cxnSpLocks/>
            <a:stCxn id="26" idx="2"/>
          </p:cNvCxnSpPr>
          <p:nvPr/>
        </p:nvCxnSpPr>
        <p:spPr>
          <a:xfrm flipH="1">
            <a:off x="1750062" y="3070514"/>
            <a:ext cx="1014577" cy="4335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id="{AB4EEE56-B797-2FFD-2FD7-28E01E904EF2}"/>
              </a:ext>
            </a:extLst>
          </p:cNvPr>
          <p:cNvGrpSpPr/>
          <p:nvPr/>
        </p:nvGrpSpPr>
        <p:grpSpPr>
          <a:xfrm>
            <a:off x="1880064" y="1880624"/>
            <a:ext cx="5429591" cy="3559818"/>
            <a:chOff x="1750062" y="2159876"/>
            <a:chExt cx="5429591" cy="3559818"/>
          </a:xfrm>
        </p:grpSpPr>
        <p:pic>
          <p:nvPicPr>
            <p:cNvPr id="16" name="Picture 2" descr="Image result for player at billiard table">
              <a:hlinkClick r:id="rId5"/>
              <a:extLst>
                <a:ext uri="{FF2B5EF4-FFF2-40B4-BE49-F238E27FC236}">
                  <a16:creationId xmlns:a16="http://schemas.microsoft.com/office/drawing/2014/main" id="{DAFEA77E-DFE9-63B8-9AC0-4E1EC3BE2E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4198" y="2564557"/>
              <a:ext cx="4323635" cy="28729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65B34797-4C97-B5B3-5E4E-EEF8C4CF8DBF}"/>
                </a:ext>
              </a:extLst>
            </p:cNvPr>
            <p:cNvCxnSpPr/>
            <p:nvPr/>
          </p:nvCxnSpPr>
          <p:spPr>
            <a:xfrm flipH="1">
              <a:off x="1750062" y="2159876"/>
              <a:ext cx="5429591" cy="3559818"/>
            </a:xfrm>
            <a:prstGeom prst="line">
              <a:avLst/>
            </a:prstGeom>
            <a:ln w="571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DB633B41-825A-D4C3-103F-DC85F35EDC45}"/>
                </a:ext>
              </a:extLst>
            </p:cNvPr>
            <p:cNvCxnSpPr>
              <a:cxnSpLocks/>
            </p:cNvCxnSpPr>
            <p:nvPr/>
          </p:nvCxnSpPr>
          <p:spPr>
            <a:xfrm>
              <a:off x="1750062" y="2299191"/>
              <a:ext cx="5153905" cy="3420503"/>
            </a:xfrm>
            <a:prstGeom prst="line">
              <a:avLst/>
            </a:prstGeom>
            <a:ln w="571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01021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A01DFB-9D40-1BBE-B179-2D0851E0FE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Particles and Interactions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A9EDC79-9D62-7C29-2812-7B37FC853C3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22959" y="1845734"/>
                <a:ext cx="7543801" cy="4468356"/>
              </a:xfrm>
            </p:spPr>
            <p:txBody>
              <a:bodyPr>
                <a:normAutofit/>
              </a:bodyPr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FF00FF"/>
                    </a:solidFill>
                  </a:rPr>
                  <a:t>Particles</a:t>
                </a:r>
                <a:r>
                  <a:rPr lang="en-US" dirty="0"/>
                  <a:t> are </a:t>
                </a:r>
                <a:r>
                  <a:rPr lang="en-US" dirty="0">
                    <a:solidFill>
                      <a:srgbClr val="0000FF"/>
                    </a:solidFill>
                  </a:rPr>
                  <a:t>quantum fields </a:t>
                </a:r>
                <a:r>
                  <a:rPr lang="en-US" dirty="0"/>
                  <a:t>permeating all the universe. Its value is zero almost everywhere </a:t>
                </a:r>
                <a:r>
                  <a:rPr lang="en-US" dirty="0">
                    <a:solidFill>
                      <a:srgbClr val="FF0000"/>
                    </a:solidFill>
                  </a:rPr>
                  <a:t>except</a:t>
                </a:r>
                <a:r>
                  <a:rPr lang="en-US" dirty="0"/>
                  <a:t> where the particle is located. 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dirty="0"/>
                  <a:t>Classically, a </a:t>
                </a:r>
                <a:r>
                  <a:rPr lang="en-US" dirty="0">
                    <a:solidFill>
                      <a:srgbClr val="0000FF"/>
                    </a:solidFill>
                  </a:rPr>
                  <a:t>field</a:t>
                </a:r>
                <a:r>
                  <a:rPr lang="en-US" dirty="0"/>
                  <a:t> is a mathematical function of the space-time which values are known all over a given space (e.g.: temperature scalar field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dirty="0"/>
                  <a:t>);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dirty="0"/>
                  <a:t>The </a:t>
                </a:r>
                <a:r>
                  <a:rPr lang="en-US" dirty="0">
                    <a:solidFill>
                      <a:srgbClr val="0000FF"/>
                    </a:solidFill>
                  </a:rPr>
                  <a:t>ripple of  the quantum field</a:t>
                </a:r>
                <a:r>
                  <a:rPr lang="en-US" dirty="0"/>
                  <a:t> is the quanta of the field, that means </a:t>
                </a:r>
                <a:r>
                  <a:rPr lang="en-US" dirty="0">
                    <a:solidFill>
                      <a:srgbClr val="0000FF"/>
                    </a:solidFill>
                  </a:rPr>
                  <a:t>the particle</a:t>
                </a:r>
                <a:r>
                  <a:rPr lang="en-US" dirty="0"/>
                  <a:t>!</a:t>
                </a:r>
              </a:p>
              <a:p>
                <a:pPr algn="ctr">
                  <a:buFont typeface="Arial" panose="020B0604020202020204" pitchFamily="34" charset="0"/>
                  <a:buChar char="•"/>
                </a:pPr>
                <a:r>
                  <a:rPr lang="en-US" dirty="0"/>
                  <a:t>e-field</a:t>
                </a:r>
              </a:p>
              <a:p>
                <a:pPr algn="ctr">
                  <a:buFont typeface="Arial" panose="020B0604020202020204" pitchFamily="34" charset="0"/>
                  <a:buChar char="•"/>
                </a:pPr>
                <a:r>
                  <a:rPr lang="en-US" dirty="0"/>
                  <a:t>q’s fields </a:t>
                </a:r>
              </a:p>
              <a:p>
                <a:pPr algn="ctr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GB" dirty="0"/>
                  <a:t> fields</a:t>
                </a:r>
              </a:p>
              <a:p>
                <a:r>
                  <a:rPr lang="en-GB" dirty="0"/>
                  <a:t>These fields are represented by </a:t>
                </a:r>
                <a:r>
                  <a:rPr lang="en-GB" dirty="0">
                    <a:solidFill>
                      <a:srgbClr val="0000FF"/>
                    </a:solidFill>
                  </a:rPr>
                  <a:t>wave functions</a:t>
                </a:r>
                <a:r>
                  <a:rPr lang="en-GB" dirty="0"/>
                  <a:t>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A9EDC79-9D62-7C29-2812-7B37FC853C3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22959" y="1845734"/>
                <a:ext cx="7543801" cy="4468356"/>
              </a:xfrm>
              <a:blipFill>
                <a:blip r:embed="rId2"/>
                <a:stretch>
                  <a:fillRect l="-1939" t="-150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7EAB8C-652C-DF13-AC1C-E7FA0C25F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28-Oct-2024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E49563-7C45-8CB0-71B8-B89BF0C27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03A7CF-7173-2930-FED9-A02A7F8FE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9081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A01DFB-9D40-1BBE-B179-2D0851E0FE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Particles and Interactions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A9EDC79-9D62-7C29-2812-7B37FC853C3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algn="ctr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FF00FF"/>
                    </a:solidFill>
                  </a:rPr>
                  <a:t>Interactions</a:t>
                </a:r>
                <a:r>
                  <a:rPr lang="en-US" dirty="0"/>
                  <a:t> as well are described as </a:t>
                </a:r>
                <a:r>
                  <a:rPr lang="en-US" dirty="0">
                    <a:solidFill>
                      <a:srgbClr val="0000FF"/>
                    </a:solidFill>
                  </a:rPr>
                  <a:t>quantum fields </a:t>
                </a:r>
                <a:r>
                  <a:rPr lang="en-US" dirty="0"/>
                  <a:t>permeating all the universe;</a:t>
                </a:r>
              </a:p>
              <a:p>
                <a:pPr algn="ctr">
                  <a:buFont typeface="Arial" panose="020B0604020202020204" pitchFamily="34" charset="0"/>
                  <a:buChar char="•"/>
                </a:pPr>
                <a:r>
                  <a:rPr lang="en-US" dirty="0"/>
                  <a:t>Their quanta, named </a:t>
                </a:r>
                <a:r>
                  <a:rPr lang="en-US" dirty="0">
                    <a:solidFill>
                      <a:srgbClr val="0000FF"/>
                    </a:solidFill>
                  </a:rPr>
                  <a:t>vector bosons</a:t>
                </a:r>
                <a:r>
                  <a:rPr lang="en-US" dirty="0"/>
                  <a:t>, mediates </a:t>
                </a:r>
                <a:r>
                  <a:rPr lang="en-US" dirty="0">
                    <a:solidFill>
                      <a:srgbClr val="0000FF"/>
                    </a:solidFill>
                  </a:rPr>
                  <a:t>the interactions:</a:t>
                </a:r>
                <a:endParaRPr lang="en-US" dirty="0"/>
              </a:p>
              <a:p>
                <a:pPr algn="ctr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algn="ctr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00FF"/>
                    </a:solidFill>
                  </a:rPr>
                  <a:t>photon-field</a:t>
                </a:r>
                <a:r>
                  <a:rPr lang="en-US" dirty="0"/>
                  <a:t> mediates the E.M. interaction</a:t>
                </a:r>
              </a:p>
              <a:p>
                <a:pPr algn="ctr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00FF"/>
                    </a:solidFill>
                  </a:rPr>
                  <a:t>8 gluon-fields</a:t>
                </a:r>
                <a:r>
                  <a:rPr lang="en-US" dirty="0"/>
                  <a:t> mediate the Strong Interaction</a:t>
                </a:r>
              </a:p>
              <a:p>
                <a:pPr algn="ctr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2 </m:t>
                        </m:r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𝑎𝑛𝑑</m:t>
                    </m:r>
                    <m:r>
                      <a:rPr lang="en-US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GB" dirty="0">
                    <a:solidFill>
                      <a:srgbClr val="0000FF"/>
                    </a:solidFill>
                  </a:rPr>
                  <a:t> fields </a:t>
                </a:r>
                <a:r>
                  <a:rPr lang="en-GB" dirty="0"/>
                  <a:t>mediate the Weak interaction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A9EDC79-9D62-7C29-2812-7B37FC853C3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89" t="-1667" r="-16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7EAB8C-652C-DF13-AC1C-E7FA0C25F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28-Oct-2024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E49563-7C45-8CB0-71B8-B89BF0C27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03A7CF-7173-2930-FED9-A02A7F8FE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0684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2525F4-C275-5E19-3DBF-360126EA51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59" y="286604"/>
            <a:ext cx="7919019" cy="1450757"/>
          </a:xfrm>
        </p:spPr>
        <p:txBody>
          <a:bodyPr/>
          <a:lstStyle/>
          <a:p>
            <a:r>
              <a:rPr lang="en-US" dirty="0"/>
              <a:t>Pictorial view of a quantum field</a:t>
            </a:r>
            <a:endParaRPr lang="en-GB" dirty="0"/>
          </a:p>
        </p:txBody>
      </p:sp>
      <p:pic>
        <p:nvPicPr>
          <p:cNvPr id="8" name="Content Placeholder 7" descr="A blue water splashing out of the water&#10;&#10;Description automatically generated">
            <a:extLst>
              <a:ext uri="{FF2B5EF4-FFF2-40B4-BE49-F238E27FC236}">
                <a16:creationId xmlns:a16="http://schemas.microsoft.com/office/drawing/2014/main" id="{D7E1308E-01BC-3900-BC53-E833BD8063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8055" y="2446751"/>
            <a:ext cx="6007889" cy="3239153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801C64-C6CF-5F34-C625-6C5E913AF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28-Oct-2024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F92F69-47E8-5E8B-9C26-2B7451640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0C72D-C54B-F685-3044-FE9E27373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8</a:t>
            </a:fld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8E27631-38E6-E8A8-7A54-4398FAA8222C}"/>
              </a:ext>
            </a:extLst>
          </p:cNvPr>
          <p:cNvSpPr txBox="1"/>
          <p:nvPr/>
        </p:nvSpPr>
        <p:spPr>
          <a:xfrm>
            <a:off x="4697083" y="4886805"/>
            <a:ext cx="20694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Credits: David Tong image</a:t>
            </a:r>
            <a:endParaRPr lang="en-GB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84920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2525F4-C275-5E19-3DBF-360126EA51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59" y="286604"/>
            <a:ext cx="7919019" cy="1450757"/>
          </a:xfrm>
        </p:spPr>
        <p:txBody>
          <a:bodyPr/>
          <a:lstStyle/>
          <a:p>
            <a:r>
              <a:rPr lang="en-US" dirty="0"/>
              <a:t>QM for quantum fields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801C64-C6CF-5F34-C625-6C5E913AF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28-Oct-2024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F92F69-47E8-5E8B-9C26-2B7451640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Giacinto de Cataldo CERN-CH and INFN, Ba-It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0C72D-C54B-F685-3044-FE9E27373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69E4-0BE0-4A7F-8238-560CF690EA01}" type="slidenum">
              <a:rPr lang="en-GB" smtClean="0"/>
              <a:t>9</a:t>
            </a:fld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15A2804-4A3F-F34B-20F7-7CE93102598C}"/>
              </a:ext>
            </a:extLst>
          </p:cNvPr>
          <p:cNvSpPr txBox="1"/>
          <p:nvPr/>
        </p:nvSpPr>
        <p:spPr>
          <a:xfrm>
            <a:off x="1181512" y="4413916"/>
            <a:ext cx="361710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000FF"/>
                </a:solidFill>
              </a:rPr>
              <a:t>Heisenberg’s uncertainty principle</a:t>
            </a:r>
          </a:p>
          <a:p>
            <a:pPr algn="ctr"/>
            <a:r>
              <a:rPr lang="en-US" sz="1800" dirty="0" err="1">
                <a:latin typeface="Symbol" charset="2"/>
                <a:cs typeface="Symbol" charset="2"/>
              </a:rPr>
              <a:t>D</a:t>
            </a:r>
            <a:r>
              <a:rPr lang="en-US" sz="1800" dirty="0" err="1">
                <a:cs typeface="Symbol" charset="2"/>
              </a:rPr>
              <a:t>E</a:t>
            </a:r>
            <a:r>
              <a:rPr lang="en-US" sz="1800" dirty="0" err="1">
                <a:latin typeface="Symbol" charset="2"/>
                <a:cs typeface="Symbol" charset="2"/>
              </a:rPr>
              <a:t>D</a:t>
            </a:r>
            <a:r>
              <a:rPr lang="en-US" sz="1800" dirty="0" err="1"/>
              <a:t>t</a:t>
            </a:r>
            <a:r>
              <a:rPr lang="en-US" sz="1800" dirty="0"/>
              <a:t> ≥ </a:t>
            </a:r>
            <a:r>
              <a:rPr lang="en-US" sz="1800" dirty="0">
                <a:cs typeface="Symbol" charset="2"/>
              </a:rPr>
              <a:t>h    and </a:t>
            </a:r>
            <a:r>
              <a:rPr lang="en-US" dirty="0" err="1">
                <a:solidFill>
                  <a:srgbClr val="0000FF"/>
                </a:solidFill>
                <a:latin typeface="Symbol" charset="2"/>
                <a:cs typeface="Symbol" charset="2"/>
              </a:rPr>
              <a:t>D</a:t>
            </a:r>
            <a:r>
              <a:rPr lang="en-US" dirty="0" err="1">
                <a:solidFill>
                  <a:srgbClr val="0000FF"/>
                </a:solidFill>
                <a:cs typeface="Symbol" charset="2"/>
              </a:rPr>
              <a:t>x</a:t>
            </a:r>
            <a:r>
              <a:rPr lang="en-US" dirty="0" err="1">
                <a:solidFill>
                  <a:srgbClr val="0000FF"/>
                </a:solidFill>
                <a:latin typeface="Symbol" charset="2"/>
                <a:cs typeface="Symbol" charset="2"/>
              </a:rPr>
              <a:t>D</a:t>
            </a:r>
            <a:r>
              <a:rPr lang="en-US" dirty="0" err="1">
                <a:solidFill>
                  <a:srgbClr val="0000FF"/>
                </a:solidFill>
              </a:rPr>
              <a:t>p</a:t>
            </a:r>
            <a:r>
              <a:rPr lang="en-US" dirty="0">
                <a:solidFill>
                  <a:srgbClr val="0000FF"/>
                </a:solidFill>
              </a:rPr>
              <a:t> ≥ </a:t>
            </a:r>
            <a:r>
              <a:rPr lang="en-US" dirty="0">
                <a:solidFill>
                  <a:srgbClr val="0000FF"/>
                </a:solidFill>
                <a:cs typeface="Symbol" charset="2"/>
              </a:rPr>
              <a:t>h</a:t>
            </a:r>
            <a:endParaRPr lang="en-US" dirty="0">
              <a:cs typeface="Symbol" charset="2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E9A9399-060E-9FC1-7044-C5105A9C1471}"/>
              </a:ext>
            </a:extLst>
          </p:cNvPr>
          <p:cNvSpPr txBox="1"/>
          <p:nvPr/>
        </p:nvSpPr>
        <p:spPr>
          <a:xfrm>
            <a:off x="706291" y="2178930"/>
            <a:ext cx="4600380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400" dirty="0">
                <a:solidFill>
                  <a:srgbClr val="0000FF"/>
                </a:solidFill>
                <a:cs typeface="Symbol" charset="2"/>
              </a:rPr>
              <a:t>Particle and Field: </a:t>
            </a:r>
            <a:r>
              <a:rPr lang="en-GB" sz="1400" dirty="0">
                <a:cs typeface="Symbol" charset="2"/>
              </a:rPr>
              <a:t>in</a:t>
            </a:r>
            <a:r>
              <a:rPr lang="en-GB" sz="1400" dirty="0">
                <a:solidFill>
                  <a:srgbClr val="0000FF"/>
                </a:solidFill>
                <a:cs typeface="Symbol" charset="2"/>
              </a:rPr>
              <a:t> </a:t>
            </a:r>
            <a:r>
              <a:rPr lang="en-GB" sz="1400" dirty="0">
                <a:cs typeface="Symbol" charset="2"/>
              </a:rPr>
              <a:t>1924, L. de Broglie proposed that a particle of energy E and momentum p, has an associated </a:t>
            </a:r>
            <a:r>
              <a:rPr lang="en-GB" sz="1400" b="1" dirty="0">
                <a:cs typeface="Symbol" charset="2"/>
              </a:rPr>
              <a:t>matter field </a:t>
            </a:r>
            <a:r>
              <a:rPr lang="en-GB" sz="1400" dirty="0">
                <a:cs typeface="Symbol" charset="2"/>
              </a:rPr>
              <a:t>with</a:t>
            </a:r>
            <a:r>
              <a:rPr lang="en-GB" sz="1400" b="1" dirty="0">
                <a:cs typeface="Symbol" charset="2"/>
              </a:rPr>
              <a:t> frequency </a:t>
            </a:r>
            <a:r>
              <a:rPr lang="en-GB" sz="1400" b="1" dirty="0">
                <a:latin typeface="Symbol" charset="2"/>
                <a:cs typeface="Symbol" charset="2"/>
              </a:rPr>
              <a:t>n </a:t>
            </a:r>
            <a:r>
              <a:rPr lang="en-GB" sz="1400" b="1" dirty="0">
                <a:cs typeface="Symbol" charset="2"/>
              </a:rPr>
              <a:t>= E/h and wavelength</a:t>
            </a:r>
            <a:r>
              <a:rPr lang="en-GB" sz="1400" b="1" dirty="0">
                <a:latin typeface="Symbol" charset="2"/>
                <a:cs typeface="Symbol" charset="2"/>
              </a:rPr>
              <a:t> l</a:t>
            </a:r>
            <a:r>
              <a:rPr lang="en-GB" sz="1400" b="1" dirty="0">
                <a:cs typeface="Symbol" charset="2"/>
              </a:rPr>
              <a:t> = h/p.</a:t>
            </a:r>
          </a:p>
          <a:p>
            <a:endParaRPr lang="en-GB" sz="1400" dirty="0">
              <a:cs typeface="Symbol" charset="2"/>
            </a:endParaRPr>
          </a:p>
          <a:p>
            <a:pPr algn="ctr"/>
            <a:r>
              <a:rPr lang="en-GB" sz="2000" dirty="0">
                <a:solidFill>
                  <a:srgbClr val="0000FF"/>
                </a:solidFill>
                <a:cs typeface="Symbol" charset="2"/>
              </a:rPr>
              <a:t>Wave-particle duality!</a:t>
            </a:r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C6774EBC-8321-A2AC-812E-17A4F2C31562}"/>
              </a:ext>
            </a:extLst>
          </p:cNvPr>
          <p:cNvSpPr/>
          <p:nvPr/>
        </p:nvSpPr>
        <p:spPr>
          <a:xfrm>
            <a:off x="2881461" y="3802846"/>
            <a:ext cx="250039" cy="504194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CF0428F-7284-82EB-66B4-9E75793B6768}"/>
              </a:ext>
            </a:extLst>
          </p:cNvPr>
          <p:cNvGrpSpPr/>
          <p:nvPr/>
        </p:nvGrpSpPr>
        <p:grpSpPr>
          <a:xfrm>
            <a:off x="5664722" y="1712199"/>
            <a:ext cx="2826404" cy="3059182"/>
            <a:chOff x="5915575" y="1737652"/>
            <a:chExt cx="2783697" cy="2969724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900FDD66-0801-2C6D-7905-EA22DCB59D14}"/>
                </a:ext>
              </a:extLst>
            </p:cNvPr>
            <p:cNvGrpSpPr/>
            <p:nvPr/>
          </p:nvGrpSpPr>
          <p:grpSpPr>
            <a:xfrm>
              <a:off x="5915575" y="1737652"/>
              <a:ext cx="2783697" cy="2712968"/>
              <a:chOff x="5824457" y="2113250"/>
              <a:chExt cx="2892746" cy="3081489"/>
            </a:xfrm>
          </p:grpSpPr>
          <p:pic>
            <p:nvPicPr>
              <p:cNvPr id="10" name="Picture 9" descr="A rainbow colored graph on a grid&#10;&#10;Description automatically generated">
                <a:extLst>
                  <a:ext uri="{FF2B5EF4-FFF2-40B4-BE49-F238E27FC236}">
                    <a16:creationId xmlns:a16="http://schemas.microsoft.com/office/drawing/2014/main" id="{0AB469C9-D59F-FA15-4F0F-1AA093B9A1B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824457" y="2489024"/>
                <a:ext cx="2892746" cy="2705715"/>
              </a:xfrm>
              <a:prstGeom prst="rect">
                <a:avLst/>
              </a:prstGeom>
            </p:spPr>
          </p:pic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5973894-E4A9-1A3B-25A4-E043DEECA2C1}"/>
                  </a:ext>
                </a:extLst>
              </p:cNvPr>
              <p:cNvSpPr txBox="1"/>
              <p:nvPr/>
            </p:nvSpPr>
            <p:spPr>
              <a:xfrm>
                <a:off x="6042001" y="2113250"/>
                <a:ext cx="240995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…just to figure out </a:t>
                </a:r>
                <a:r>
                  <a:rPr lang="en-US" sz="1400" dirty="0">
                    <a:solidFill>
                      <a:srgbClr val="0000FF"/>
                    </a:solidFill>
                  </a:rPr>
                  <a:t>the ripple…</a:t>
                </a:r>
                <a:endParaRPr lang="en-GB" sz="1400" dirty="0">
                  <a:solidFill>
                    <a:srgbClr val="0000FF"/>
                  </a:solidFill>
                </a:endParaRPr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3B6043F-3610-BC7D-231D-275A38D2949C}"/>
                </a:ext>
              </a:extLst>
            </p:cNvPr>
            <p:cNvSpPr txBox="1"/>
            <p:nvPr/>
          </p:nvSpPr>
          <p:spPr>
            <a:xfrm>
              <a:off x="6054761" y="4491932"/>
              <a:ext cx="2459419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800" dirty="0">
                  <a:hlinkClick r:id="rId4"/>
                </a:rPr>
                <a:t>https://www.google.com/</a:t>
              </a:r>
              <a:r>
                <a:rPr lang="en-GB" sz="800" dirty="0"/>
                <a:t>... See the note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53DF33E-5F55-9400-C09A-FCF952D0FEE8}"/>
              </a:ext>
            </a:extLst>
          </p:cNvPr>
          <p:cNvGrpSpPr/>
          <p:nvPr/>
        </p:nvGrpSpPr>
        <p:grpSpPr>
          <a:xfrm>
            <a:off x="5340320" y="4988072"/>
            <a:ext cx="3158157" cy="1255022"/>
            <a:chOff x="5848277" y="5003888"/>
            <a:chExt cx="3158157" cy="1255022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3CDF906-9B9B-41DB-0370-206AE8ABA982}"/>
                </a:ext>
              </a:extLst>
            </p:cNvPr>
            <p:cNvSpPr txBox="1"/>
            <p:nvPr/>
          </p:nvSpPr>
          <p:spPr>
            <a:xfrm>
              <a:off x="5999709" y="5015741"/>
              <a:ext cx="300672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0000FF"/>
                  </a:solidFill>
                </a:rPr>
                <a:t>Quantum Mechanics!!</a:t>
              </a:r>
            </a:p>
            <a:p>
              <a:endParaRPr lang="en-GB" sz="1600" dirty="0">
                <a:solidFill>
                  <a:srgbClr val="0000FF"/>
                </a:solidFill>
              </a:endParaRPr>
            </a:p>
            <a:p>
              <a:r>
                <a:rPr lang="en-US" sz="1200" dirty="0">
                  <a:solidFill>
                    <a:srgbClr val="0000FF"/>
                  </a:solidFill>
                </a:rPr>
                <a:t>- Quantized values of Energy;</a:t>
              </a:r>
            </a:p>
            <a:p>
              <a:r>
                <a:rPr lang="en-US" sz="1200" dirty="0">
                  <a:solidFill>
                    <a:srgbClr val="0000FF"/>
                  </a:solidFill>
                </a:rPr>
                <a:t>-interaction radiation-matter via the photon;</a:t>
              </a:r>
            </a:p>
            <a:p>
              <a:r>
                <a:rPr lang="en-US" sz="1200" dirty="0">
                  <a:solidFill>
                    <a:srgbClr val="0000FF"/>
                  </a:solidFill>
                </a:rPr>
                <a:t>-………..</a:t>
              </a:r>
            </a:p>
          </p:txBody>
        </p:sp>
        <p:sp>
          <p:nvSpPr>
            <p:cNvPr id="14" name="Left Brace 13">
              <a:extLst>
                <a:ext uri="{FF2B5EF4-FFF2-40B4-BE49-F238E27FC236}">
                  <a16:creationId xmlns:a16="http://schemas.microsoft.com/office/drawing/2014/main" id="{ED1BBD42-6515-06C5-ED78-F4761F63EF30}"/>
                </a:ext>
              </a:extLst>
            </p:cNvPr>
            <p:cNvSpPr/>
            <p:nvPr/>
          </p:nvSpPr>
          <p:spPr>
            <a:xfrm>
              <a:off x="5848277" y="5003888"/>
              <a:ext cx="302865" cy="1255022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3" name="Arrow: Bent 22">
            <a:extLst>
              <a:ext uri="{FF2B5EF4-FFF2-40B4-BE49-F238E27FC236}">
                <a16:creationId xmlns:a16="http://schemas.microsoft.com/office/drawing/2014/main" id="{C65E2549-8683-2C35-2735-7C7A687EC277}"/>
              </a:ext>
            </a:extLst>
          </p:cNvPr>
          <p:cNvSpPr/>
          <p:nvPr/>
        </p:nvSpPr>
        <p:spPr>
          <a:xfrm flipV="1">
            <a:off x="2967549" y="5262520"/>
            <a:ext cx="933632" cy="539456"/>
          </a:xfrm>
          <a:prstGeom prst="ben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950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3" grpId="0" animBg="1"/>
    </p:bld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Blue strands design template</Template>
  <TotalTime>101743</TotalTime>
  <Words>1360</Words>
  <Application>Microsoft Office PowerPoint</Application>
  <PresentationFormat>On-screen Show (4:3)</PresentationFormat>
  <Paragraphs>221</Paragraphs>
  <Slides>21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30" baseType="lpstr">
      <vt:lpstr>Arial</vt:lpstr>
      <vt:lpstr>Calibri</vt:lpstr>
      <vt:lpstr>Calibri Light</vt:lpstr>
      <vt:lpstr>Cambria Math</vt:lpstr>
      <vt:lpstr>Comic Sans MS</vt:lpstr>
      <vt:lpstr>Symbol</vt:lpstr>
      <vt:lpstr>Wingdings</vt:lpstr>
      <vt:lpstr>Custom Design</vt:lpstr>
      <vt:lpstr>Retrospect</vt:lpstr>
      <vt:lpstr>Introduction to Particle Physics</vt:lpstr>
      <vt:lpstr>Lecture 1</vt:lpstr>
      <vt:lpstr>Socrate, (470-399 B.c.)  (Plato, Apology )</vt:lpstr>
      <vt:lpstr>Introduction</vt:lpstr>
      <vt:lpstr>Metaphors of  Fundamental interactions:</vt:lpstr>
      <vt:lpstr>Particles and Interactions</vt:lpstr>
      <vt:lpstr>Particles and Interactions</vt:lpstr>
      <vt:lpstr>Pictorial view of a quantum field</vt:lpstr>
      <vt:lpstr>QM for quantum fields</vt:lpstr>
      <vt:lpstr>QM: the Relativistic wave equation</vt:lpstr>
      <vt:lpstr>Glimpses on the Standard Model</vt:lpstr>
      <vt:lpstr>Glimpse on Quantum Field Theory</vt:lpstr>
      <vt:lpstr>Fundamental Interactions</vt:lpstr>
      <vt:lpstr>Keystones of the Standard Model</vt:lpstr>
      <vt:lpstr>Keystones of the Standard Model</vt:lpstr>
      <vt:lpstr>Keystones of the Standard Model</vt:lpstr>
      <vt:lpstr>PowerPoint Presentation</vt:lpstr>
      <vt:lpstr>PowerPoint Presentation</vt:lpstr>
      <vt:lpstr>PowerPoint Presentation</vt:lpstr>
      <vt:lpstr>Mesons and Baryons spectroscopy: static quark content</vt:lpstr>
      <vt:lpstr>Summary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Particle Physics</dc:title>
  <dc:creator>Giacinto De Cataldo</dc:creator>
  <cp:lastModifiedBy>Giacinto De Cataldo</cp:lastModifiedBy>
  <cp:revision>1293</cp:revision>
  <cp:lastPrinted>2023-10-17T11:42:09Z</cp:lastPrinted>
  <dcterms:created xsi:type="dcterms:W3CDTF">2017-08-31T15:16:57Z</dcterms:created>
  <dcterms:modified xsi:type="dcterms:W3CDTF">2024-10-28T14:45:49Z</dcterms:modified>
</cp:coreProperties>
</file>