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8" r:id="rId4"/>
  </p:sldMasterIdLst>
  <p:notesMasterIdLst>
    <p:notesMasterId r:id="rId16"/>
  </p:notesMasterIdLst>
  <p:handoutMasterIdLst>
    <p:handoutMasterId r:id="rId17"/>
  </p:handoutMasterIdLst>
  <p:sldIdLst>
    <p:sldId id="256" r:id="rId5"/>
    <p:sldId id="428" r:id="rId6"/>
    <p:sldId id="397" r:id="rId7"/>
    <p:sldId id="427" r:id="rId8"/>
    <p:sldId id="382" r:id="rId9"/>
    <p:sldId id="393" r:id="rId10"/>
    <p:sldId id="433" r:id="rId11"/>
    <p:sldId id="434" r:id="rId12"/>
    <p:sldId id="429" r:id="rId13"/>
    <p:sldId id="396" r:id="rId14"/>
    <p:sldId id="42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003366"/>
    <a:srgbClr val="7F7F7F"/>
    <a:srgbClr val="FF99FF"/>
    <a:srgbClr val="000000"/>
    <a:srgbClr val="33CCFF"/>
    <a:srgbClr val="C4D030"/>
    <a:srgbClr val="002060"/>
    <a:srgbClr val="FF9393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822" autoAdjust="0"/>
    <p:restoredTop sz="90561" autoAdjust="0"/>
  </p:normalViewPr>
  <p:slideViewPr>
    <p:cSldViewPr>
      <p:cViewPr varScale="1">
        <p:scale>
          <a:sx n="75" d="100"/>
          <a:sy n="75" d="100"/>
        </p:scale>
        <p:origin x="1104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6/28/2017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49EC6-21AD-4F75-95D2-BBCAA32D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42894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6/28/2017</a:t>
            </a:r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A087D9-0AC3-4735-92F6-08A1C8B0A6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84831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A087D9-0AC3-4735-92F6-08A1C8B0A686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6/28/2017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00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6/28/2017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A087D9-0AC3-4735-92F6-08A1C8B0A68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875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6/28/2017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A087D9-0AC3-4735-92F6-08A1C8B0A686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976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6/28/2017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A087D9-0AC3-4735-92F6-08A1C8B0A686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379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CAD56-90B2-6995-AE73-075557E9B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2309FF-CBB9-B49D-1DAD-0A663D2CB9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4A2EEC-E33A-ED00-5A9F-E9EEF3E20A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F1C48-DE5D-38BF-FD14-99F5779EBC5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6/28/2017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DBA5EE-DFAE-C87F-E08F-70F917D8C9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A087D9-0AC3-4735-92F6-08A1C8B0A686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78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6/28/2017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A087D9-0AC3-4735-92F6-08A1C8B0A686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217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1E776E-F628-48F1-9A01-C8EF42E031F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946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92858-73D0-47BB-B400-F3651D63657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48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15972-DC85-461F-BDAB-E030F8F682C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715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CBC3A-DD8A-49D8-9B5F-FE4C3AEC74D7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4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303BD-BD49-4D02-9B51-3A9B34D4DE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3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375F1-AE64-433C-9DBC-C6C6772B8B5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772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EA2D00-62CD-42EE-B50B-C6FE2EF7DD1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37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AF3DC-CE3D-4814-B1B2-5DBC885FC25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05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C73E1-B036-487A-BAD2-25FC400E327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613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9FFBA9-C65A-4EE4-94A0-035773613FC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648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Swedish Teacher Programme 28.10 2024                    Lennart JIRDEN,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31DB0-6CE7-4BBE-9818-D4957734AEC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180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Swedish Teacher Programme 28.10 2024                    Lennart JIRDEN,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ECBC3A-DD8A-49D8-9B5F-FE4C3AEC74D7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904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8058/contributions/3144766/attachments/1745731/2826232/Grupp_2_Experiment.pdf#page=1" TargetMode="External"/><Relationship Id="rId2" Type="http://schemas.openxmlformats.org/officeDocument/2006/relationships/hyperlink" Target="https://indico.cern.ch/event/678058/contributions/3144766/attachments/1745731/2826617/grupp1_Acceleratorer_i_undervisningen_A.pdf#page=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678058/contributions/3144766/attachments/1745731/2826139/grupp_4_generellt_projekt.pdf#page=1" TargetMode="External"/><Relationship Id="rId4" Type="http://schemas.openxmlformats.org/officeDocument/2006/relationships/hyperlink" Target="https://indico.cern.ch/event/678058/contributions/3144766/attachments/1745731/2826135/grupp3_Partikelfysik_i_undervisningen.pdf#page=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Lennart.Jirden@cern.c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cool.web.cern.ch/classroom-activiti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2774312" y="4937472"/>
            <a:ext cx="4464496" cy="146541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/>
              <a:t>Lennart Jirden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/>
              <a:t>CERN EP </a:t>
            </a:r>
            <a:r>
              <a:rPr lang="fr-FR" dirty="0" err="1"/>
              <a:t>Department</a:t>
            </a:r>
            <a:endParaRPr lang="fr-FR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/>
              <a:t>Genève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180528" y="2690102"/>
            <a:ext cx="9201150" cy="226211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8000" dirty="0" err="1">
                <a:solidFill>
                  <a:srgbClr val="FFFF00"/>
                </a:solidFill>
                <a:latin typeface="+mj-lt"/>
                <a:ea typeface="+mj-ea"/>
                <a:cs typeface="+mj-cs"/>
              </a:rPr>
              <a:t>Review</a:t>
            </a:r>
            <a:r>
              <a:rPr lang="fr-FR" sz="80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of the Day</a:t>
            </a:r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644525" y="733425"/>
            <a:ext cx="7854950" cy="1616075"/>
            <a:chOff x="431" y="482"/>
            <a:chExt cx="4853" cy="998"/>
          </a:xfrm>
        </p:grpSpPr>
        <p:pic>
          <p:nvPicPr>
            <p:cNvPr id="7" name="Picture 7" descr="panoram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482"/>
              <a:ext cx="4842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cms_higg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7" y="482"/>
              <a:ext cx="787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8"/>
          <p:cNvCxnSpPr/>
          <p:nvPr/>
        </p:nvCxnSpPr>
        <p:spPr>
          <a:xfrm>
            <a:off x="644525" y="2349500"/>
            <a:ext cx="7837146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60C4DB-EB70-045B-EE50-A28848D58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C73E1-B036-487A-BAD2-25FC400E3270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684" y="-30398"/>
            <a:ext cx="8119814" cy="1325563"/>
          </a:xfrm>
        </p:spPr>
        <p:txBody>
          <a:bodyPr/>
          <a:lstStyle/>
          <a:p>
            <a:pPr algn="ctr"/>
            <a:r>
              <a:rPr lang="en-US" dirty="0" err="1"/>
              <a:t>Grupparbete</a:t>
            </a:r>
            <a:r>
              <a:rPr lang="en-US" dirty="0"/>
              <a:t> 2018 - </a:t>
            </a:r>
            <a:r>
              <a:rPr lang="en-US" dirty="0" err="1"/>
              <a:t>Slutrapport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686" y="1198180"/>
            <a:ext cx="8568952" cy="5158171"/>
          </a:xfrm>
        </p:spPr>
        <p:txBody>
          <a:bodyPr>
            <a:normAutofit fontScale="92500" lnSpcReduction="20000"/>
          </a:bodyPr>
          <a:lstStyle/>
          <a:p>
            <a:r>
              <a:rPr lang="en-GB" dirty="0" err="1"/>
              <a:t>Acceleratorer</a:t>
            </a:r>
            <a:r>
              <a:rPr lang="en-GB" dirty="0"/>
              <a:t>:</a:t>
            </a:r>
          </a:p>
          <a:p>
            <a:pPr lvl="1"/>
            <a:r>
              <a:rPr lang="en-GB" dirty="0">
                <a:hlinkClick r:id="rId2"/>
              </a:rPr>
              <a:t>https://indico.cern.ch/event/678058/contributions/3144766/attachments/1745731/2826617/grupp1_Acceleratorer_i_undervisningen_A.pdf#page=1</a:t>
            </a:r>
            <a:r>
              <a:rPr lang="en-GB" dirty="0"/>
              <a:t> </a:t>
            </a:r>
          </a:p>
          <a:p>
            <a:r>
              <a:rPr lang="en-US" dirty="0"/>
              <a:t>Experiments:</a:t>
            </a:r>
          </a:p>
          <a:p>
            <a:pPr lvl="1"/>
            <a:r>
              <a:rPr lang="en-GB" dirty="0">
                <a:hlinkClick r:id="rId3"/>
              </a:rPr>
              <a:t>https://indico.cern.ch/event/678058/contributions/3144766/attachments/1745731/2826232/Grupp_2_Experiment.pdf#page=1</a:t>
            </a:r>
            <a:r>
              <a:rPr lang="en-GB" dirty="0"/>
              <a:t> </a:t>
            </a:r>
          </a:p>
          <a:p>
            <a:r>
              <a:rPr lang="en-US" dirty="0"/>
              <a:t>Particle Physics:</a:t>
            </a:r>
          </a:p>
          <a:p>
            <a:pPr lvl="1"/>
            <a:r>
              <a:rPr lang="en-GB" dirty="0">
                <a:hlinkClick r:id="rId4"/>
              </a:rPr>
              <a:t>https://indico.cern.ch/event/678058/contributions/3144766/attachments/1745731/2826135/grupp3_Partikelfysik_i_undervisningen.pdf#page=1</a:t>
            </a:r>
            <a:r>
              <a:rPr lang="en-GB" dirty="0"/>
              <a:t>   </a:t>
            </a:r>
          </a:p>
          <a:p>
            <a:r>
              <a:rPr lang="en-US" dirty="0" err="1"/>
              <a:t>Generellt</a:t>
            </a:r>
            <a:r>
              <a:rPr lang="en-US" dirty="0"/>
              <a:t> - </a:t>
            </a:r>
            <a:r>
              <a:rPr lang="en-US" dirty="0" err="1"/>
              <a:t>Skolprojekt</a:t>
            </a:r>
            <a:endParaRPr lang="en-US" dirty="0"/>
          </a:p>
          <a:p>
            <a:pPr lvl="1"/>
            <a:r>
              <a:rPr lang="en-GB" dirty="0">
                <a:hlinkClick r:id="rId5"/>
              </a:rPr>
              <a:t>https://indico.cern.ch/event/678058/contributions/3144766/attachments/1745731/2826139/grupp_4_generellt_projekt.pdf#page=1</a:t>
            </a:r>
            <a:r>
              <a:rPr lang="en-GB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8650" y="6356351"/>
            <a:ext cx="7687766" cy="457025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chemeClr val="tx1">
                    <a:lumMod val="65000"/>
                  </a:schemeClr>
                </a:solidFill>
              </a:rPr>
              <a:t>Swedish Teacher Programme 28.10 2024                    Lennart JIRDEN, CERN</a:t>
            </a:r>
            <a:endParaRPr lang="fr-FR" dirty="0">
              <a:solidFill>
                <a:schemeClr val="tx1">
                  <a:lumMod val="6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7686" y="980728"/>
            <a:ext cx="838969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4FC3B-6465-1F74-214B-F2EE56711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CBC3A-DD8A-49D8-9B5F-FE4C3AEC74D7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5200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722" y="279310"/>
            <a:ext cx="8119814" cy="1325563"/>
          </a:xfrm>
        </p:spPr>
        <p:txBody>
          <a:bodyPr/>
          <a:lstStyle/>
          <a:p>
            <a:pPr algn="ctr"/>
            <a:r>
              <a:rPr lang="en-GB" dirty="0" err="1"/>
              <a:t>Vad</a:t>
            </a:r>
            <a:r>
              <a:rPr lang="en-GB" dirty="0"/>
              <a:t> </a:t>
            </a:r>
            <a:r>
              <a:rPr lang="en-GB" dirty="0" err="1"/>
              <a:t>ni</a:t>
            </a:r>
            <a:r>
              <a:rPr lang="en-GB" dirty="0"/>
              <a:t> </a:t>
            </a:r>
            <a:r>
              <a:rPr lang="en-GB" dirty="0" err="1"/>
              <a:t>önskar</a:t>
            </a:r>
            <a:r>
              <a:rPr lang="en-GB" dirty="0"/>
              <a:t> </a:t>
            </a:r>
            <a:r>
              <a:rPr lang="en-GB" dirty="0" err="1"/>
              <a:t>få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/>
              <a:t>kursen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24" y="1575594"/>
            <a:ext cx="8568952" cy="4895852"/>
          </a:xfrm>
        </p:spPr>
        <p:txBody>
          <a:bodyPr>
            <a:normAutofit fontScale="92500" lnSpcReduction="10000"/>
          </a:bodyPr>
          <a:lstStyle/>
          <a:p>
            <a:r>
              <a:rPr lang="sv-SE" dirty="0">
                <a:solidFill>
                  <a:srgbClr val="70AD47"/>
                </a:solidFill>
              </a:rPr>
              <a:t>Repetera</a:t>
            </a:r>
            <a:r>
              <a:rPr lang="sv-SE" dirty="0"/>
              <a:t> och </a:t>
            </a:r>
            <a:r>
              <a:rPr lang="sv-SE" dirty="0">
                <a:solidFill>
                  <a:srgbClr val="70AD47"/>
                </a:solidFill>
              </a:rPr>
              <a:t>utvidga</a:t>
            </a:r>
            <a:r>
              <a:rPr lang="sv-SE" dirty="0">
                <a:solidFill>
                  <a:srgbClr val="70A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kunskaperna</a:t>
            </a:r>
          </a:p>
          <a:p>
            <a:pPr lvl="1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Insikt och trygghet i undervisningen</a:t>
            </a:r>
          </a:p>
          <a:p>
            <a:pPr lvl="1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Kännedom om den senaste forskningen</a:t>
            </a:r>
          </a:p>
          <a:p>
            <a:r>
              <a:rPr lang="sv-SE" dirty="0">
                <a:solidFill>
                  <a:srgbClr val="70AD47"/>
                </a:solidFill>
              </a:rPr>
              <a:t>Inspiration</a:t>
            </a:r>
            <a:r>
              <a:rPr lang="sv-SE" dirty="0"/>
              <a:t> </a:t>
            </a:r>
          </a:p>
          <a:p>
            <a:pPr lvl="1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Fånga intresset hos eleverna</a:t>
            </a:r>
          </a:p>
          <a:p>
            <a:pPr lvl="1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Skapa större enthusiasm</a:t>
            </a:r>
          </a:p>
          <a:p>
            <a:pPr lvl="1"/>
            <a:r>
              <a:rPr lang="sv-SE" dirty="0"/>
              <a:t>Bättre förklara och nyansera inneh</a:t>
            </a: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ållet</a:t>
            </a:r>
            <a:endParaRPr lang="sv-SE" dirty="0"/>
          </a:p>
          <a:p>
            <a:r>
              <a:rPr lang="sv-SE" dirty="0">
                <a:solidFill>
                  <a:srgbClr val="70AD47"/>
                </a:solidFill>
              </a:rPr>
              <a:t>Praktiska metoder </a:t>
            </a:r>
          </a:p>
          <a:p>
            <a:pPr lvl="1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Inspirerande nytt undervisningsmaterial</a:t>
            </a:r>
          </a:p>
          <a:p>
            <a:pPr lvl="1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Mer och bättre experimentella moment</a:t>
            </a:r>
          </a:p>
          <a:p>
            <a:r>
              <a:rPr lang="sv-SE" dirty="0">
                <a:solidFill>
                  <a:srgbClr val="70A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Kontakt och samarbete</a:t>
            </a:r>
            <a:endParaRPr lang="sv-S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Utbyte av erfarenheter med ämneskollegor</a:t>
            </a:r>
          </a:p>
          <a:p>
            <a:pPr lvl="1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Diskutera eventuella samarbetsprojekt </a:t>
            </a:r>
          </a:p>
          <a:p>
            <a:pPr lvl="1"/>
            <a:endParaRPr lang="sv-SE" dirty="0"/>
          </a:p>
          <a:p>
            <a:endParaRPr lang="sv-SE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55576" y="6356351"/>
            <a:ext cx="7560840" cy="365125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chemeClr val="tx2">
                    <a:lumMod val="50000"/>
                  </a:schemeClr>
                </a:solidFill>
              </a:rPr>
              <a:t>Swedish Teacher Programme 28.10 2024                    Lennart JIRDEN, CERN</a:t>
            </a:r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66782" y="1268760"/>
            <a:ext cx="838969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524F2-E8AC-91B4-6224-322C7CCA5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CBC3A-DD8A-49D8-9B5F-FE4C3AEC74D7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52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14">
            <a:extLst>
              <a:ext uri="{FF2B5EF4-FFF2-40B4-BE49-F238E27FC236}">
                <a16:creationId xmlns:a16="http://schemas.microsoft.com/office/drawing/2014/main" id="{C69165EE-EB9A-7715-1373-CEC6F5AB3FB7}"/>
              </a:ext>
            </a:extLst>
          </p:cNvPr>
          <p:cNvSpPr/>
          <p:nvPr/>
        </p:nvSpPr>
        <p:spPr>
          <a:xfrm>
            <a:off x="842453" y="5244352"/>
            <a:ext cx="318071" cy="303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5" name="Down Arrow 20">
            <a:extLst>
              <a:ext uri="{FF2B5EF4-FFF2-40B4-BE49-F238E27FC236}">
                <a16:creationId xmlns:a16="http://schemas.microsoft.com/office/drawing/2014/main" id="{CA55C15D-5B9D-B4F6-6752-ECA7078EBD04}"/>
              </a:ext>
            </a:extLst>
          </p:cNvPr>
          <p:cNvSpPr/>
          <p:nvPr/>
        </p:nvSpPr>
        <p:spPr>
          <a:xfrm>
            <a:off x="2635889" y="5278496"/>
            <a:ext cx="318071" cy="303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6" name="Down Arrow 21">
            <a:extLst>
              <a:ext uri="{FF2B5EF4-FFF2-40B4-BE49-F238E27FC236}">
                <a16:creationId xmlns:a16="http://schemas.microsoft.com/office/drawing/2014/main" id="{75DBDDC8-C168-7478-CB8A-46A687D2F4EB}"/>
              </a:ext>
            </a:extLst>
          </p:cNvPr>
          <p:cNvSpPr/>
          <p:nvPr/>
        </p:nvSpPr>
        <p:spPr>
          <a:xfrm>
            <a:off x="6213163" y="5292606"/>
            <a:ext cx="318071" cy="303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987EF39-AC2C-6E2C-5A0E-26875752DFF5}"/>
              </a:ext>
            </a:extLst>
          </p:cNvPr>
          <p:cNvSpPr/>
          <p:nvPr/>
        </p:nvSpPr>
        <p:spPr>
          <a:xfrm>
            <a:off x="230386" y="1243464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C37C3B-6734-1BDB-CF27-5E8FA50BE4F9}"/>
              </a:ext>
            </a:extLst>
          </p:cNvPr>
          <p:cNvSpPr txBox="1"/>
          <p:nvPr/>
        </p:nvSpPr>
        <p:spPr>
          <a:xfrm flipH="1">
            <a:off x="415440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39D4BC5-BEDE-4817-E7F8-2322E5369841}"/>
              </a:ext>
            </a:extLst>
          </p:cNvPr>
          <p:cNvSpPr/>
          <p:nvPr/>
        </p:nvSpPr>
        <p:spPr>
          <a:xfrm>
            <a:off x="2023822" y="1231732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0CB089-0CA9-A2E0-77F9-47F1EEF03723}"/>
              </a:ext>
            </a:extLst>
          </p:cNvPr>
          <p:cNvSpPr txBox="1"/>
          <p:nvPr/>
        </p:nvSpPr>
        <p:spPr>
          <a:xfrm flipH="1">
            <a:off x="2274673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ABA30A-BFF2-FF7F-9521-C16935FE9E4C}"/>
              </a:ext>
            </a:extLst>
          </p:cNvPr>
          <p:cNvSpPr/>
          <p:nvPr/>
        </p:nvSpPr>
        <p:spPr>
          <a:xfrm>
            <a:off x="5577434" y="1231732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75B600-9F9F-6994-7C65-3BD5A5AB7402}"/>
              </a:ext>
            </a:extLst>
          </p:cNvPr>
          <p:cNvSpPr txBox="1"/>
          <p:nvPr/>
        </p:nvSpPr>
        <p:spPr>
          <a:xfrm flipH="1">
            <a:off x="5769520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FF754E5-83ED-6F4A-A5B3-C0C369975F94}"/>
              </a:ext>
            </a:extLst>
          </p:cNvPr>
          <p:cNvSpPr/>
          <p:nvPr/>
        </p:nvSpPr>
        <p:spPr>
          <a:xfrm>
            <a:off x="7359327" y="1231732"/>
            <a:ext cx="1542207" cy="39364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0D1E34-C62C-F128-C94B-BD1BCDDB6602}"/>
              </a:ext>
            </a:extLst>
          </p:cNvPr>
          <p:cNvSpPr txBox="1"/>
          <p:nvPr/>
        </p:nvSpPr>
        <p:spPr>
          <a:xfrm flipH="1">
            <a:off x="7558329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26ECA09-9CA2-A335-629C-D25C638231BF}"/>
              </a:ext>
            </a:extLst>
          </p:cNvPr>
          <p:cNvSpPr/>
          <p:nvPr/>
        </p:nvSpPr>
        <p:spPr>
          <a:xfrm>
            <a:off x="3805322" y="1243464"/>
            <a:ext cx="1542207" cy="21362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04216D-4754-48E5-2C09-E05E2AF2357E}"/>
              </a:ext>
            </a:extLst>
          </p:cNvPr>
          <p:cNvSpPr txBox="1"/>
          <p:nvPr/>
        </p:nvSpPr>
        <p:spPr>
          <a:xfrm flipH="1">
            <a:off x="4061172" y="2496352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67BDD3-A6C2-6990-CD97-F5CBA528327B}"/>
              </a:ext>
            </a:extLst>
          </p:cNvPr>
          <p:cNvSpPr txBox="1"/>
          <p:nvPr/>
        </p:nvSpPr>
        <p:spPr>
          <a:xfrm>
            <a:off x="611560" y="5743982"/>
            <a:ext cx="6747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Review of  the day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7DF20B3-21CA-CC97-9E07-14406CC0B9B0}"/>
              </a:ext>
            </a:extLst>
          </p:cNvPr>
          <p:cNvSpPr/>
          <p:nvPr/>
        </p:nvSpPr>
        <p:spPr>
          <a:xfrm>
            <a:off x="611560" y="5790586"/>
            <a:ext cx="6840760" cy="3651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8D33952-7053-CA78-320A-9BB4A7F1677C}"/>
              </a:ext>
            </a:extLst>
          </p:cNvPr>
          <p:cNvCxnSpPr>
            <a:cxnSpLocks/>
          </p:cNvCxnSpPr>
          <p:nvPr/>
        </p:nvCxnSpPr>
        <p:spPr>
          <a:xfrm>
            <a:off x="233675" y="1071469"/>
            <a:ext cx="8702414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E83FCD4-14A3-A703-D63D-9EC7C7A9F27A}"/>
              </a:ext>
            </a:extLst>
          </p:cNvPr>
          <p:cNvSpPr txBox="1"/>
          <p:nvPr/>
        </p:nvSpPr>
        <p:spPr>
          <a:xfrm>
            <a:off x="415440" y="683403"/>
            <a:ext cx="11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Monday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15DCB7-1E3E-A1F2-E447-AB3C1ADEB660}"/>
              </a:ext>
            </a:extLst>
          </p:cNvPr>
          <p:cNvSpPr txBox="1"/>
          <p:nvPr/>
        </p:nvSpPr>
        <p:spPr>
          <a:xfrm>
            <a:off x="2215640" y="692696"/>
            <a:ext cx="11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Tuesday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A63649-D8A5-E34A-C3D0-1A46B2960813}"/>
              </a:ext>
            </a:extLst>
          </p:cNvPr>
          <p:cNvSpPr txBox="1"/>
          <p:nvPr/>
        </p:nvSpPr>
        <p:spPr>
          <a:xfrm>
            <a:off x="3923928" y="692696"/>
            <a:ext cx="141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Wednesday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99E650-5E95-6D45-7CF4-65E130242485}"/>
              </a:ext>
            </a:extLst>
          </p:cNvPr>
          <p:cNvSpPr txBox="1"/>
          <p:nvPr/>
        </p:nvSpPr>
        <p:spPr>
          <a:xfrm>
            <a:off x="5724128" y="692696"/>
            <a:ext cx="120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Thursday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8A0CF42-88A4-0255-C2AA-939492127A15}"/>
              </a:ext>
            </a:extLst>
          </p:cNvPr>
          <p:cNvSpPr txBox="1"/>
          <p:nvPr/>
        </p:nvSpPr>
        <p:spPr>
          <a:xfrm>
            <a:off x="7400216" y="692696"/>
            <a:ext cx="11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Friday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F9DCAAF7-009E-3141-0284-84F39A446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560" y="6356351"/>
            <a:ext cx="6840760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Swedish Teacher Programme 28.10 2024                    Lennart JIRDEN, CERN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3F3D03CC-4BAA-2FC3-7FC7-30BE3C837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AF3DC-CE3D-4814-B1B2-5DBC885FC258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09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7" grpId="0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877" y="404664"/>
            <a:ext cx="8667465" cy="1005582"/>
          </a:xfrm>
        </p:spPr>
        <p:txBody>
          <a:bodyPr>
            <a:normAutofit/>
          </a:bodyPr>
          <a:lstStyle/>
          <a:p>
            <a:pPr algn="ctr"/>
            <a:r>
              <a:rPr lang="en-GB" sz="4900" dirty="0" err="1">
                <a:solidFill>
                  <a:srgbClr val="92D050"/>
                </a:solidFill>
              </a:rPr>
              <a:t>Frågor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390" y="1515050"/>
            <a:ext cx="8784976" cy="5236556"/>
          </a:xfrm>
        </p:spPr>
        <p:txBody>
          <a:bodyPr>
            <a:normAutofit/>
          </a:bodyPr>
          <a:lstStyle/>
          <a:p>
            <a:r>
              <a:rPr lang="en-GB" dirty="0" err="1">
                <a:solidFill>
                  <a:srgbClr val="92D050"/>
                </a:solidFill>
              </a:rPr>
              <a:t>Grupparbete</a:t>
            </a: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/>
              <a:t>4 </a:t>
            </a:r>
            <a:r>
              <a:rPr lang="en-GB" dirty="0" err="1"/>
              <a:t>grupper</a:t>
            </a:r>
            <a:br>
              <a:rPr lang="en-GB" dirty="0"/>
            </a:br>
            <a:endParaRPr lang="en-GB" dirty="0"/>
          </a:p>
          <a:p>
            <a:pPr lvl="1"/>
            <a:r>
              <a:rPr lang="en-GB" dirty="0" err="1"/>
              <a:t>Något</a:t>
            </a:r>
            <a:r>
              <a:rPr lang="en-GB" dirty="0"/>
              <a:t> </a:t>
            </a:r>
            <a:r>
              <a:rPr lang="en-GB" dirty="0" err="1"/>
              <a:t>ni</a:t>
            </a:r>
            <a:r>
              <a:rPr lang="en-GB" dirty="0"/>
              <a:t> </a:t>
            </a:r>
            <a:r>
              <a:rPr lang="en-GB" dirty="0" err="1"/>
              <a:t>inte</a:t>
            </a:r>
            <a:r>
              <a:rPr lang="en-GB" dirty="0"/>
              <a:t> </a:t>
            </a:r>
            <a:r>
              <a:rPr lang="en-GB" dirty="0" err="1"/>
              <a:t>förstått</a:t>
            </a:r>
            <a:r>
              <a:rPr lang="en-GB" dirty="0"/>
              <a:t> under </a:t>
            </a:r>
            <a:r>
              <a:rPr lang="en-GB" dirty="0" err="1"/>
              <a:t>dagen</a:t>
            </a:r>
            <a:br>
              <a:rPr lang="en-GB" dirty="0"/>
            </a:br>
            <a:endParaRPr lang="en-GB" dirty="0"/>
          </a:p>
          <a:p>
            <a:pPr lvl="1"/>
            <a:r>
              <a:rPr lang="en-GB" dirty="0" err="1"/>
              <a:t>Skriv</a:t>
            </a:r>
            <a:r>
              <a:rPr lang="en-GB" dirty="0"/>
              <a:t> </a:t>
            </a:r>
            <a:r>
              <a:rPr lang="en-GB" dirty="0" err="1"/>
              <a:t>ner</a:t>
            </a:r>
            <a:r>
              <a:rPr lang="en-GB" dirty="0"/>
              <a:t> p</a:t>
            </a: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å engelska/</a:t>
            </a:r>
            <a:r>
              <a:rPr lang="en-GB" dirty="0"/>
              <a:t>Word – </a:t>
            </a:r>
            <a:r>
              <a:rPr lang="en-GB" dirty="0" err="1"/>
              <a:t>skicka</a:t>
            </a:r>
            <a:r>
              <a:rPr lang="en-GB" dirty="0"/>
              <a:t> till</a:t>
            </a:r>
            <a:br>
              <a:rPr lang="en-GB" dirty="0"/>
            </a:br>
            <a:r>
              <a:rPr lang="en-GB" dirty="0"/>
              <a:t> </a:t>
            </a:r>
          </a:p>
          <a:p>
            <a:pPr lvl="2"/>
            <a:r>
              <a:rPr lang="en-GB" dirty="0">
                <a:solidFill>
                  <a:srgbClr val="92D050"/>
                </a:solidFill>
                <a:hlinkClick r:id="rId2"/>
              </a:rPr>
              <a:t>Lennart.Jirden@cern.ch</a:t>
            </a:r>
            <a:br>
              <a:rPr lang="en-GB" dirty="0">
                <a:solidFill>
                  <a:srgbClr val="92D050"/>
                </a:solidFill>
              </a:rPr>
            </a:br>
            <a:endParaRPr lang="en-GB" dirty="0">
              <a:solidFill>
                <a:srgbClr val="92D050"/>
              </a:solidFill>
            </a:endParaRPr>
          </a:p>
          <a:p>
            <a:pPr lvl="1"/>
            <a:r>
              <a:rPr lang="en-GB" dirty="0"/>
              <a:t>Question &amp; Answer session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torsdag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27584" y="6356351"/>
            <a:ext cx="7200800" cy="500059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chemeClr val="tx1">
                    <a:lumMod val="65000"/>
                  </a:schemeClr>
                </a:solidFill>
              </a:rPr>
              <a:t>Swedish Teacher Programme 28.10 2024                    Lennart JIRDEN, CERN</a:t>
            </a:r>
            <a:endParaRPr lang="fr-FR" dirty="0">
              <a:solidFill>
                <a:schemeClr val="tx1">
                  <a:lumMod val="6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77153" y="1268760"/>
            <a:ext cx="838969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946B3-D6AD-E96F-DAAB-1E63EE0B9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CBC3A-DD8A-49D8-9B5F-FE4C3AEC74D7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6634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14">
            <a:extLst>
              <a:ext uri="{FF2B5EF4-FFF2-40B4-BE49-F238E27FC236}">
                <a16:creationId xmlns:a16="http://schemas.microsoft.com/office/drawing/2014/main" id="{C69165EE-EB9A-7715-1373-CEC6F5AB3FB7}"/>
              </a:ext>
            </a:extLst>
          </p:cNvPr>
          <p:cNvSpPr/>
          <p:nvPr/>
        </p:nvSpPr>
        <p:spPr>
          <a:xfrm>
            <a:off x="842453" y="5244352"/>
            <a:ext cx="318071" cy="303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5" name="Down Arrow 20">
            <a:extLst>
              <a:ext uri="{FF2B5EF4-FFF2-40B4-BE49-F238E27FC236}">
                <a16:creationId xmlns:a16="http://schemas.microsoft.com/office/drawing/2014/main" id="{CA55C15D-5B9D-B4F6-6752-ECA7078EBD04}"/>
              </a:ext>
            </a:extLst>
          </p:cNvPr>
          <p:cNvSpPr/>
          <p:nvPr/>
        </p:nvSpPr>
        <p:spPr>
          <a:xfrm>
            <a:off x="2635889" y="5278496"/>
            <a:ext cx="318071" cy="303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6" name="Down Arrow 21">
            <a:extLst>
              <a:ext uri="{FF2B5EF4-FFF2-40B4-BE49-F238E27FC236}">
                <a16:creationId xmlns:a16="http://schemas.microsoft.com/office/drawing/2014/main" id="{75DBDDC8-C168-7478-CB8A-46A687D2F4EB}"/>
              </a:ext>
            </a:extLst>
          </p:cNvPr>
          <p:cNvSpPr/>
          <p:nvPr/>
        </p:nvSpPr>
        <p:spPr>
          <a:xfrm>
            <a:off x="6213163" y="5292606"/>
            <a:ext cx="318071" cy="303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987EF39-AC2C-6E2C-5A0E-26875752DFF5}"/>
              </a:ext>
            </a:extLst>
          </p:cNvPr>
          <p:cNvSpPr/>
          <p:nvPr/>
        </p:nvSpPr>
        <p:spPr>
          <a:xfrm>
            <a:off x="230386" y="1243464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C37C3B-6734-1BDB-CF27-5E8FA50BE4F9}"/>
              </a:ext>
            </a:extLst>
          </p:cNvPr>
          <p:cNvSpPr txBox="1"/>
          <p:nvPr/>
        </p:nvSpPr>
        <p:spPr>
          <a:xfrm flipH="1">
            <a:off x="415440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39D4BC5-BEDE-4817-E7F8-2322E5369841}"/>
              </a:ext>
            </a:extLst>
          </p:cNvPr>
          <p:cNvSpPr/>
          <p:nvPr/>
        </p:nvSpPr>
        <p:spPr>
          <a:xfrm>
            <a:off x="2023822" y="1231732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0CB089-0CA9-A2E0-77F9-47F1EEF03723}"/>
              </a:ext>
            </a:extLst>
          </p:cNvPr>
          <p:cNvSpPr txBox="1"/>
          <p:nvPr/>
        </p:nvSpPr>
        <p:spPr>
          <a:xfrm flipH="1">
            <a:off x="2274673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ABA30A-BFF2-FF7F-9521-C16935FE9E4C}"/>
              </a:ext>
            </a:extLst>
          </p:cNvPr>
          <p:cNvSpPr/>
          <p:nvPr/>
        </p:nvSpPr>
        <p:spPr>
          <a:xfrm>
            <a:off x="5577434" y="1231732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75B600-9F9F-6994-7C65-3BD5A5AB7402}"/>
              </a:ext>
            </a:extLst>
          </p:cNvPr>
          <p:cNvSpPr txBox="1"/>
          <p:nvPr/>
        </p:nvSpPr>
        <p:spPr>
          <a:xfrm flipH="1">
            <a:off x="5769520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FF754E5-83ED-6F4A-A5B3-C0C369975F94}"/>
              </a:ext>
            </a:extLst>
          </p:cNvPr>
          <p:cNvSpPr/>
          <p:nvPr/>
        </p:nvSpPr>
        <p:spPr>
          <a:xfrm>
            <a:off x="7359327" y="1231732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0D1E34-C62C-F128-C94B-BD1BCDDB6602}"/>
              </a:ext>
            </a:extLst>
          </p:cNvPr>
          <p:cNvSpPr txBox="1"/>
          <p:nvPr/>
        </p:nvSpPr>
        <p:spPr>
          <a:xfrm flipH="1">
            <a:off x="7558329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26ECA09-9CA2-A335-629C-D25C638231BF}"/>
              </a:ext>
            </a:extLst>
          </p:cNvPr>
          <p:cNvSpPr/>
          <p:nvPr/>
        </p:nvSpPr>
        <p:spPr>
          <a:xfrm>
            <a:off x="3805322" y="1243464"/>
            <a:ext cx="1542207" cy="21362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04216D-4754-48E5-2C09-E05E2AF2357E}"/>
              </a:ext>
            </a:extLst>
          </p:cNvPr>
          <p:cNvSpPr txBox="1"/>
          <p:nvPr/>
        </p:nvSpPr>
        <p:spPr>
          <a:xfrm flipH="1">
            <a:off x="4061172" y="2496352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67BDD3-A6C2-6990-CD97-F5CBA528327B}"/>
              </a:ext>
            </a:extLst>
          </p:cNvPr>
          <p:cNvSpPr txBox="1"/>
          <p:nvPr/>
        </p:nvSpPr>
        <p:spPr>
          <a:xfrm>
            <a:off x="611560" y="5743982"/>
            <a:ext cx="6747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Review of  the day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7DF20B3-21CA-CC97-9E07-14406CC0B9B0}"/>
              </a:ext>
            </a:extLst>
          </p:cNvPr>
          <p:cNvSpPr/>
          <p:nvPr/>
        </p:nvSpPr>
        <p:spPr>
          <a:xfrm>
            <a:off x="611560" y="5790586"/>
            <a:ext cx="6840760" cy="3651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8D33952-7053-CA78-320A-9BB4A7F1677C}"/>
              </a:ext>
            </a:extLst>
          </p:cNvPr>
          <p:cNvCxnSpPr>
            <a:cxnSpLocks/>
          </p:cNvCxnSpPr>
          <p:nvPr/>
        </p:nvCxnSpPr>
        <p:spPr>
          <a:xfrm>
            <a:off x="233675" y="1071469"/>
            <a:ext cx="8702414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E83FCD4-14A3-A703-D63D-9EC7C7A9F27A}"/>
              </a:ext>
            </a:extLst>
          </p:cNvPr>
          <p:cNvSpPr txBox="1"/>
          <p:nvPr/>
        </p:nvSpPr>
        <p:spPr>
          <a:xfrm>
            <a:off x="415440" y="683403"/>
            <a:ext cx="11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Monday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15DCB7-1E3E-A1F2-E447-AB3C1ADEB660}"/>
              </a:ext>
            </a:extLst>
          </p:cNvPr>
          <p:cNvSpPr txBox="1"/>
          <p:nvPr/>
        </p:nvSpPr>
        <p:spPr>
          <a:xfrm>
            <a:off x="2215640" y="692696"/>
            <a:ext cx="11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Tuesday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A63649-D8A5-E34A-C3D0-1A46B2960813}"/>
              </a:ext>
            </a:extLst>
          </p:cNvPr>
          <p:cNvSpPr txBox="1"/>
          <p:nvPr/>
        </p:nvSpPr>
        <p:spPr>
          <a:xfrm>
            <a:off x="3923928" y="692696"/>
            <a:ext cx="154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Wednesday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99E650-5E95-6D45-7CF4-65E130242485}"/>
              </a:ext>
            </a:extLst>
          </p:cNvPr>
          <p:cNvSpPr txBox="1"/>
          <p:nvPr/>
        </p:nvSpPr>
        <p:spPr>
          <a:xfrm>
            <a:off x="5724128" y="692696"/>
            <a:ext cx="120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Thursday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8A0CF42-88A4-0255-C2AA-939492127A15}"/>
              </a:ext>
            </a:extLst>
          </p:cNvPr>
          <p:cNvSpPr txBox="1"/>
          <p:nvPr/>
        </p:nvSpPr>
        <p:spPr>
          <a:xfrm>
            <a:off x="7400216" y="692696"/>
            <a:ext cx="11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Friday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AEB263-AFE6-BD3B-B7FB-2FDEA1EA851C}"/>
              </a:ext>
            </a:extLst>
          </p:cNvPr>
          <p:cNvSpPr txBox="1"/>
          <p:nvPr/>
        </p:nvSpPr>
        <p:spPr>
          <a:xfrm flipH="1">
            <a:off x="5564647" y="1690263"/>
            <a:ext cx="1478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Q &amp; A</a:t>
            </a:r>
          </a:p>
          <a:p>
            <a:pPr algn="ctr"/>
            <a:r>
              <a:rPr lang="en-GB" sz="2400" b="1" dirty="0">
                <a:solidFill>
                  <a:srgbClr val="C00000"/>
                </a:solidFill>
              </a:rPr>
              <a:t>session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2227FFD9-3DCE-634F-662C-736CCD071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559" y="6356351"/>
            <a:ext cx="6946769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Swedish Teacher Programme 28.10 2024                    Lennart JIRDEN, CERN</a:t>
            </a: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9D1D362A-BCB2-E355-DF08-9C5973508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AF3DC-CE3D-4814-B1B2-5DBC885FC25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80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56" y="292324"/>
            <a:ext cx="7886700" cy="1325563"/>
          </a:xfrm>
        </p:spPr>
        <p:txBody>
          <a:bodyPr/>
          <a:lstStyle/>
          <a:p>
            <a:r>
              <a:rPr lang="en-GB" dirty="0"/>
              <a:t>Vid </a:t>
            </a:r>
            <a:r>
              <a:rPr lang="en-GB" dirty="0" err="1"/>
              <a:t>veckans</a:t>
            </a:r>
            <a:r>
              <a:rPr lang="en-GB" dirty="0"/>
              <a:t> slut…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17887"/>
            <a:ext cx="3744416" cy="374441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99592" y="6356351"/>
            <a:ext cx="7056784" cy="398735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Swedish Teacher Programme 28.10 2024                    Lennart JIRDEN, CERN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07604" y="5395913"/>
            <a:ext cx="723680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/>
              <a:t>…</a:t>
            </a:r>
            <a:r>
              <a:rPr lang="en-GB" dirty="0" err="1"/>
              <a:t>laddad</a:t>
            </a:r>
            <a:r>
              <a:rPr lang="en-GB" dirty="0"/>
              <a:t> med “</a:t>
            </a:r>
            <a:r>
              <a:rPr lang="en-GB" dirty="0" err="1">
                <a:solidFill>
                  <a:schemeClr val="accent6"/>
                </a:solidFill>
              </a:rPr>
              <a:t>råmaterial</a:t>
            </a:r>
            <a:r>
              <a:rPr lang="en-GB" dirty="0"/>
              <a:t>”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23528" y="1268760"/>
            <a:ext cx="838969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99981B-4800-DDE1-380A-52C05774D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CBC3A-DD8A-49D8-9B5F-FE4C3AEC74D7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1914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11334"/>
            <a:ext cx="7886700" cy="1047650"/>
          </a:xfrm>
        </p:spPr>
        <p:txBody>
          <a:bodyPr/>
          <a:lstStyle/>
          <a:p>
            <a:r>
              <a:rPr lang="en-GB" dirty="0" err="1"/>
              <a:t>Från</a:t>
            </a:r>
            <a:r>
              <a:rPr lang="en-GB" dirty="0"/>
              <a:t> </a:t>
            </a:r>
            <a:r>
              <a:rPr lang="en-GB" dirty="0" err="1">
                <a:solidFill>
                  <a:schemeClr val="accent6"/>
                </a:solidFill>
              </a:rPr>
              <a:t>råmaterial</a:t>
            </a:r>
            <a:r>
              <a:rPr lang="en-GB" dirty="0">
                <a:solidFill>
                  <a:schemeClr val="accent6"/>
                </a:solidFill>
              </a:rPr>
              <a:t> till </a:t>
            </a:r>
            <a:r>
              <a:rPr lang="en-GB" dirty="0" err="1">
                <a:solidFill>
                  <a:schemeClr val="accent6"/>
                </a:solidFill>
              </a:rPr>
              <a:t>lektioner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04629"/>
            <a:ext cx="8208912" cy="501649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chemeClr val="tx2">
                    <a:lumMod val="75000"/>
                  </a:schemeClr>
                </a:solidFill>
              </a:rPr>
              <a:t>Swedish Teacher Programme 28.10 2024                    Lennart JIRDEN, CERN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1899"/>
            <a:ext cx="2805229" cy="2668026"/>
          </a:xfrm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61296"/>
            <a:ext cx="3672408" cy="2680152"/>
          </a:xfrm>
          <a:prstGeom prst="rect">
            <a:avLst/>
          </a:prstGeom>
        </p:spPr>
      </p:pic>
      <p:sp>
        <p:nvSpPr>
          <p:cNvPr id="7" name="Notched Right Arrow 6"/>
          <p:cNvSpPr/>
          <p:nvPr/>
        </p:nvSpPr>
        <p:spPr>
          <a:xfrm>
            <a:off x="1907704" y="2653520"/>
            <a:ext cx="1383362" cy="1063512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406657" y="1761296"/>
            <a:ext cx="1113043" cy="2819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2400" dirty="0" err="1"/>
              <a:t>Läroplan</a:t>
            </a:r>
            <a:r>
              <a:rPr lang="en-GB" sz="2400" dirty="0"/>
              <a:t>, </a:t>
            </a:r>
            <a:r>
              <a:rPr lang="en-GB" sz="2400" dirty="0" err="1"/>
              <a:t>strategi</a:t>
            </a:r>
            <a:r>
              <a:rPr lang="en-GB" sz="2400" dirty="0"/>
              <a:t>, material,  etc.</a:t>
            </a:r>
          </a:p>
        </p:txBody>
      </p:sp>
      <p:sp>
        <p:nvSpPr>
          <p:cNvPr id="9" name="Notched Right Arrow 8"/>
          <p:cNvSpPr/>
          <p:nvPr/>
        </p:nvSpPr>
        <p:spPr>
          <a:xfrm>
            <a:off x="4519700" y="2930317"/>
            <a:ext cx="940230" cy="47906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1523264" y="1407950"/>
            <a:ext cx="5400600" cy="4955613"/>
            <a:chOff x="1547664" y="1416185"/>
            <a:chExt cx="5400600" cy="4955613"/>
          </a:xfrm>
        </p:grpSpPr>
        <p:sp>
          <p:nvSpPr>
            <p:cNvPr id="10" name="Oval 9"/>
            <p:cNvSpPr/>
            <p:nvPr/>
          </p:nvSpPr>
          <p:spPr>
            <a:xfrm>
              <a:off x="3028324" y="1416185"/>
              <a:ext cx="1986438" cy="374441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itle 1"/>
            <p:cNvSpPr txBox="1">
              <a:spLocks/>
            </p:cNvSpPr>
            <p:nvPr/>
          </p:nvSpPr>
          <p:spPr>
            <a:xfrm>
              <a:off x="1547664" y="5324148"/>
              <a:ext cx="5400600" cy="1047650"/>
            </a:xfrm>
            <a:prstGeom prst="rect">
              <a:avLst/>
            </a:prstGeom>
            <a:solidFill>
              <a:schemeClr val="accent6"/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auto">
                <a:spcAft>
                  <a:spcPts val="0"/>
                </a:spcAft>
              </a:pPr>
              <a:r>
                <a:rPr lang="en-US" dirty="0" err="1"/>
                <a:t>Vad</a:t>
              </a:r>
              <a:r>
                <a:rPr lang="en-US" dirty="0"/>
                <a:t> ? </a:t>
              </a:r>
              <a:r>
                <a:rPr lang="en-US" dirty="0" err="1"/>
                <a:t>Hur</a:t>
              </a:r>
              <a:r>
                <a:rPr lang="en-US" dirty="0"/>
                <a:t> ? </a:t>
              </a:r>
              <a:r>
                <a:rPr lang="en-US" dirty="0" err="1"/>
                <a:t>När</a:t>
              </a:r>
              <a:r>
                <a:rPr lang="en-US" dirty="0"/>
                <a:t> ?</a:t>
              </a:r>
              <a:endParaRPr lang="en-GB" dirty="0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377153" y="1052736"/>
            <a:ext cx="838969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990AFD-798A-C083-9E7E-5C5F54E6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CBC3A-DD8A-49D8-9B5F-FE4C3AEC74D7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18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93E7F-7A15-5D4F-1D26-32414FD6A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CB514-516C-CB01-A2D6-410B17CDA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031" y="101922"/>
            <a:ext cx="8667465" cy="1325563"/>
          </a:xfrm>
        </p:spPr>
        <p:txBody>
          <a:bodyPr/>
          <a:lstStyle/>
          <a:p>
            <a:pPr algn="ctr"/>
            <a:r>
              <a:rPr lang="en-GB" dirty="0" err="1"/>
              <a:t>Partikelfysik</a:t>
            </a:r>
            <a:r>
              <a:rPr lang="en-GB" dirty="0"/>
              <a:t> i </a:t>
            </a:r>
            <a:r>
              <a:rPr lang="en-GB" dirty="0" err="1"/>
              <a:t>klassrummet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5CF3D-AE0C-56D0-D9F8-80744C94D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390" y="1273640"/>
            <a:ext cx="8784976" cy="5236556"/>
          </a:xfrm>
        </p:spPr>
        <p:txBody>
          <a:bodyPr>
            <a:normAutofit lnSpcReduction="10000"/>
          </a:bodyPr>
          <a:lstStyle/>
          <a:p>
            <a:r>
              <a:rPr lang="en-GB" dirty="0" err="1">
                <a:solidFill>
                  <a:srgbClr val="92D050"/>
                </a:solidFill>
              </a:rPr>
              <a:t>Grupparbete</a:t>
            </a: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/>
              <a:t>4 </a:t>
            </a:r>
            <a:r>
              <a:rPr lang="en-GB" dirty="0" err="1"/>
              <a:t>grupper</a:t>
            </a:r>
            <a:endParaRPr lang="en-GB" dirty="0"/>
          </a:p>
          <a:p>
            <a:r>
              <a:rPr lang="en-GB" dirty="0">
                <a:solidFill>
                  <a:srgbClr val="92D050"/>
                </a:solidFill>
              </a:rPr>
              <a:t>Vad </a:t>
            </a:r>
            <a:r>
              <a:rPr lang="en-GB" dirty="0" err="1">
                <a:solidFill>
                  <a:srgbClr val="92D050"/>
                </a:solidFill>
              </a:rPr>
              <a:t>använda</a:t>
            </a: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klassrummet</a:t>
            </a:r>
            <a:endParaRPr lang="en-GB" dirty="0"/>
          </a:p>
          <a:p>
            <a:r>
              <a:rPr lang="en-GB" dirty="0"/>
              <a:t>Dela in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>
                <a:solidFill>
                  <a:srgbClr val="92D050"/>
                </a:solidFill>
              </a:rPr>
              <a:t>Teman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Acceleratorer</a:t>
            </a:r>
            <a:r>
              <a:rPr lang="en-GB" dirty="0"/>
              <a:t>, Experiment, </a:t>
            </a:r>
            <a:r>
              <a:rPr lang="en-GB" dirty="0" err="1"/>
              <a:t>Partikelfysik</a:t>
            </a:r>
            <a:r>
              <a:rPr lang="en-GB" dirty="0"/>
              <a:t>, </a:t>
            </a:r>
            <a:r>
              <a:rPr lang="en-GB" dirty="0" err="1"/>
              <a:t>övrigt</a:t>
            </a:r>
            <a:endParaRPr lang="en-GB" dirty="0"/>
          </a:p>
          <a:p>
            <a:r>
              <a:rPr lang="en-GB" dirty="0" err="1"/>
              <a:t>Hur</a:t>
            </a:r>
            <a:r>
              <a:rPr lang="en-GB" dirty="0"/>
              <a:t> ? Relation till </a:t>
            </a:r>
            <a:r>
              <a:rPr lang="en-GB" dirty="0" err="1">
                <a:solidFill>
                  <a:srgbClr val="92D050"/>
                </a:solidFill>
              </a:rPr>
              <a:t>läroplanen</a:t>
            </a:r>
            <a:endParaRPr lang="en-GB" dirty="0">
              <a:solidFill>
                <a:srgbClr val="92D050"/>
              </a:solidFill>
            </a:endParaRPr>
          </a:p>
          <a:p>
            <a:pPr lvl="1"/>
            <a:r>
              <a:rPr lang="en-GB" dirty="0" err="1"/>
              <a:t>Markera</a:t>
            </a:r>
            <a:r>
              <a:rPr lang="en-GB" dirty="0"/>
              <a:t> </a:t>
            </a:r>
            <a:r>
              <a:rPr lang="en-GB" dirty="0" err="1"/>
              <a:t>eventuella</a:t>
            </a:r>
            <a:r>
              <a:rPr lang="en-GB" dirty="0"/>
              <a:t> </a:t>
            </a:r>
            <a:r>
              <a:rPr lang="en-GB" dirty="0" err="1">
                <a:solidFill>
                  <a:srgbClr val="92D050"/>
                </a:solidFill>
              </a:rPr>
              <a:t>länkar</a:t>
            </a: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/>
              <a:t>till de </a:t>
            </a:r>
            <a:r>
              <a:rPr lang="en-GB" dirty="0" err="1"/>
              <a:t>olika</a:t>
            </a:r>
            <a:r>
              <a:rPr lang="en-GB" dirty="0"/>
              <a:t> </a:t>
            </a:r>
            <a:r>
              <a:rPr lang="en-GB" dirty="0" err="1">
                <a:solidFill>
                  <a:srgbClr val="92D050"/>
                </a:solidFill>
              </a:rPr>
              <a:t>kursprogrammen</a:t>
            </a:r>
            <a:r>
              <a:rPr lang="en-GB" dirty="0"/>
              <a:t> </a:t>
            </a:r>
            <a:r>
              <a:rPr lang="en-GB" dirty="0" err="1"/>
              <a:t>och</a:t>
            </a:r>
            <a:r>
              <a:rPr lang="en-GB" dirty="0"/>
              <a:t> till </a:t>
            </a:r>
            <a:r>
              <a:rPr lang="en-GB" dirty="0" err="1"/>
              <a:t>dina</a:t>
            </a:r>
            <a:r>
              <a:rPr lang="en-GB" dirty="0"/>
              <a:t> </a:t>
            </a:r>
            <a:r>
              <a:rPr lang="en-GB" dirty="0" err="1">
                <a:solidFill>
                  <a:srgbClr val="92D050"/>
                </a:solidFill>
              </a:rPr>
              <a:t>undervisningsvanor</a:t>
            </a:r>
            <a:r>
              <a:rPr lang="en-GB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GB" dirty="0"/>
              <a:t>Material </a:t>
            </a:r>
            <a:r>
              <a:rPr lang="en-GB" dirty="0" err="1"/>
              <a:t>och</a:t>
            </a:r>
            <a:r>
              <a:rPr lang="en-GB" dirty="0"/>
              <a:t> </a:t>
            </a:r>
            <a:r>
              <a:rPr lang="en-GB" dirty="0" err="1"/>
              <a:t>resurser</a:t>
            </a:r>
            <a:r>
              <a:rPr lang="en-GB" dirty="0"/>
              <a:t> </a:t>
            </a:r>
            <a:r>
              <a:rPr lang="en-GB" dirty="0" err="1"/>
              <a:t>från</a:t>
            </a:r>
            <a:r>
              <a:rPr lang="en-GB" dirty="0"/>
              <a:t> CERN:</a:t>
            </a:r>
          </a:p>
          <a:p>
            <a:pPr lvl="1"/>
            <a:r>
              <a:rPr lang="en-GB" dirty="0">
                <a:hlinkClick r:id="rId2"/>
              </a:rPr>
              <a:t>http://scool.web.cern.ch/classroom-activities</a:t>
            </a:r>
            <a:endParaRPr lang="en-GB" dirty="0"/>
          </a:p>
          <a:p>
            <a:pPr lvl="1"/>
            <a:r>
              <a:rPr lang="en-GB" dirty="0"/>
              <a:t>Particle Physics course – </a:t>
            </a:r>
            <a:r>
              <a:rPr lang="en-GB" dirty="0" err="1"/>
              <a:t>introduceras</a:t>
            </a:r>
            <a:r>
              <a:rPr lang="en-GB" dirty="0"/>
              <a:t> </a:t>
            </a:r>
            <a:r>
              <a:rPr lang="en-GB" dirty="0" err="1"/>
              <a:t>Torsdag</a:t>
            </a:r>
            <a:endParaRPr lang="en-GB" dirty="0"/>
          </a:p>
          <a:p>
            <a:r>
              <a:rPr lang="en-GB" dirty="0" err="1"/>
              <a:t>Skriv</a:t>
            </a:r>
            <a:r>
              <a:rPr lang="en-GB" dirty="0"/>
              <a:t> </a:t>
            </a:r>
            <a:r>
              <a:rPr lang="en-GB" dirty="0" err="1"/>
              <a:t>ner</a:t>
            </a:r>
            <a:endParaRPr lang="en-GB" dirty="0"/>
          </a:p>
          <a:p>
            <a:pPr lvl="1"/>
            <a:r>
              <a:rPr lang="en-GB" dirty="0">
                <a:solidFill>
                  <a:srgbClr val="92D050"/>
                </a:solidFill>
              </a:rPr>
              <a:t>Presentation/</a:t>
            </a:r>
            <a:r>
              <a:rPr lang="en-GB" dirty="0" err="1">
                <a:solidFill>
                  <a:srgbClr val="92D050"/>
                </a:solidFill>
              </a:rPr>
              <a:t>Diskussion</a:t>
            </a: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 err="1"/>
              <a:t>fredag</a:t>
            </a:r>
            <a:r>
              <a:rPr lang="en-GB" dirty="0"/>
              <a:t> 14:00 </a:t>
            </a:r>
          </a:p>
          <a:p>
            <a:pPr lvl="2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BAFD5F-AB5A-9285-462B-10E78C309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7584" y="6356351"/>
            <a:ext cx="7200800" cy="500059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chemeClr val="tx1">
                    <a:lumMod val="65000"/>
                  </a:schemeClr>
                </a:solidFill>
              </a:rPr>
              <a:t>Swedish Teacher Programme 28.10 2024                    Lennart JIRDEN, CERN</a:t>
            </a:r>
            <a:endParaRPr lang="fr-FR" dirty="0">
              <a:solidFill>
                <a:schemeClr val="tx1">
                  <a:lumMod val="65000"/>
                </a:scheme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F1501CC-3423-7E8F-6DAD-163CE4719AFB}"/>
              </a:ext>
            </a:extLst>
          </p:cNvPr>
          <p:cNvCxnSpPr/>
          <p:nvPr/>
        </p:nvCxnSpPr>
        <p:spPr>
          <a:xfrm>
            <a:off x="369031" y="1052736"/>
            <a:ext cx="838969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C5ECD-6E5E-7566-0CF2-426042827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CBC3A-DD8A-49D8-9B5F-FE4C3AEC74D7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5620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925D9D-4A73-C6F4-B900-50E4900E0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14">
            <a:extLst>
              <a:ext uri="{FF2B5EF4-FFF2-40B4-BE49-F238E27FC236}">
                <a16:creationId xmlns:a16="http://schemas.microsoft.com/office/drawing/2014/main" id="{38EDE299-9E75-098D-2057-8C18F27DFC90}"/>
              </a:ext>
            </a:extLst>
          </p:cNvPr>
          <p:cNvSpPr/>
          <p:nvPr/>
        </p:nvSpPr>
        <p:spPr>
          <a:xfrm>
            <a:off x="842453" y="5244352"/>
            <a:ext cx="318071" cy="303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5" name="Down Arrow 20">
            <a:extLst>
              <a:ext uri="{FF2B5EF4-FFF2-40B4-BE49-F238E27FC236}">
                <a16:creationId xmlns:a16="http://schemas.microsoft.com/office/drawing/2014/main" id="{DAE9D5FF-EA79-6312-D453-AFD922CBD5E2}"/>
              </a:ext>
            </a:extLst>
          </p:cNvPr>
          <p:cNvSpPr/>
          <p:nvPr/>
        </p:nvSpPr>
        <p:spPr>
          <a:xfrm>
            <a:off x="2635889" y="5278496"/>
            <a:ext cx="318071" cy="303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6" name="Down Arrow 21">
            <a:extLst>
              <a:ext uri="{FF2B5EF4-FFF2-40B4-BE49-F238E27FC236}">
                <a16:creationId xmlns:a16="http://schemas.microsoft.com/office/drawing/2014/main" id="{F47D9273-7FE5-7826-BD52-F603061E3B8E}"/>
              </a:ext>
            </a:extLst>
          </p:cNvPr>
          <p:cNvSpPr/>
          <p:nvPr/>
        </p:nvSpPr>
        <p:spPr>
          <a:xfrm>
            <a:off x="6213163" y="5292606"/>
            <a:ext cx="318071" cy="303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CEAC3B2-6079-4DC9-6F53-79CE1E7DCAFB}"/>
              </a:ext>
            </a:extLst>
          </p:cNvPr>
          <p:cNvSpPr/>
          <p:nvPr/>
        </p:nvSpPr>
        <p:spPr>
          <a:xfrm>
            <a:off x="230386" y="1243464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529F36-C58A-7910-2B21-CA88EF06D7FE}"/>
              </a:ext>
            </a:extLst>
          </p:cNvPr>
          <p:cNvSpPr txBox="1"/>
          <p:nvPr/>
        </p:nvSpPr>
        <p:spPr>
          <a:xfrm flipH="1">
            <a:off x="415440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783DA37-57B6-E92A-B3EB-39BD604727DA}"/>
              </a:ext>
            </a:extLst>
          </p:cNvPr>
          <p:cNvSpPr/>
          <p:nvPr/>
        </p:nvSpPr>
        <p:spPr>
          <a:xfrm>
            <a:off x="2023822" y="1231732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E29BDC-B38F-8FE2-BEEF-A7658DA40C1A}"/>
              </a:ext>
            </a:extLst>
          </p:cNvPr>
          <p:cNvSpPr txBox="1"/>
          <p:nvPr/>
        </p:nvSpPr>
        <p:spPr>
          <a:xfrm flipH="1">
            <a:off x="2274673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CFAC9CB-F763-0407-DD88-373B1D15A03C}"/>
              </a:ext>
            </a:extLst>
          </p:cNvPr>
          <p:cNvSpPr/>
          <p:nvPr/>
        </p:nvSpPr>
        <p:spPr>
          <a:xfrm>
            <a:off x="5577434" y="1231732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4D3B54-F175-1543-56C6-55E9838813AD}"/>
              </a:ext>
            </a:extLst>
          </p:cNvPr>
          <p:cNvSpPr txBox="1"/>
          <p:nvPr/>
        </p:nvSpPr>
        <p:spPr>
          <a:xfrm flipH="1">
            <a:off x="5769520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C8E785D-B9FD-1810-5612-59805C2678AC}"/>
              </a:ext>
            </a:extLst>
          </p:cNvPr>
          <p:cNvSpPr/>
          <p:nvPr/>
        </p:nvSpPr>
        <p:spPr>
          <a:xfrm>
            <a:off x="7359327" y="1231732"/>
            <a:ext cx="1542207" cy="3936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4FAB0E-F064-8E7D-ADB0-78577F950CA1}"/>
              </a:ext>
            </a:extLst>
          </p:cNvPr>
          <p:cNvSpPr txBox="1"/>
          <p:nvPr/>
        </p:nvSpPr>
        <p:spPr>
          <a:xfrm flipH="1">
            <a:off x="7558329" y="2492896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19719DE-1DE6-FB53-68A3-6D895DEBBC61}"/>
              </a:ext>
            </a:extLst>
          </p:cNvPr>
          <p:cNvSpPr/>
          <p:nvPr/>
        </p:nvSpPr>
        <p:spPr>
          <a:xfrm>
            <a:off x="3805322" y="1243464"/>
            <a:ext cx="1542207" cy="21362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A52340-887A-233D-0815-A89988F7681E}"/>
              </a:ext>
            </a:extLst>
          </p:cNvPr>
          <p:cNvSpPr txBox="1"/>
          <p:nvPr/>
        </p:nvSpPr>
        <p:spPr>
          <a:xfrm flipH="1">
            <a:off x="4061172" y="2496352"/>
            <a:ext cx="120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2533DD-1C77-5F28-357D-45EA2CB88963}"/>
              </a:ext>
            </a:extLst>
          </p:cNvPr>
          <p:cNvSpPr txBox="1"/>
          <p:nvPr/>
        </p:nvSpPr>
        <p:spPr>
          <a:xfrm>
            <a:off x="611560" y="5743982"/>
            <a:ext cx="6747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Review of  the day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0B7225-B693-9852-848E-5D69302C2F60}"/>
              </a:ext>
            </a:extLst>
          </p:cNvPr>
          <p:cNvSpPr/>
          <p:nvPr/>
        </p:nvSpPr>
        <p:spPr>
          <a:xfrm>
            <a:off x="611560" y="5790586"/>
            <a:ext cx="6840760" cy="3651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E3B9C3D-8DBE-514B-7C3A-A3E28541EC8C}"/>
              </a:ext>
            </a:extLst>
          </p:cNvPr>
          <p:cNvCxnSpPr>
            <a:cxnSpLocks/>
          </p:cNvCxnSpPr>
          <p:nvPr/>
        </p:nvCxnSpPr>
        <p:spPr>
          <a:xfrm>
            <a:off x="233675" y="1071469"/>
            <a:ext cx="8702414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8781AC8-A28B-70AB-1FDF-B853B9F115C2}"/>
              </a:ext>
            </a:extLst>
          </p:cNvPr>
          <p:cNvSpPr txBox="1"/>
          <p:nvPr/>
        </p:nvSpPr>
        <p:spPr>
          <a:xfrm>
            <a:off x="415440" y="683403"/>
            <a:ext cx="11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Monday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8A7DCA-8734-BC9A-B25F-334F905A57D3}"/>
              </a:ext>
            </a:extLst>
          </p:cNvPr>
          <p:cNvSpPr txBox="1"/>
          <p:nvPr/>
        </p:nvSpPr>
        <p:spPr>
          <a:xfrm>
            <a:off x="2215640" y="692696"/>
            <a:ext cx="11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Tuesday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15952C-7047-54D6-4429-E122468BB0DE}"/>
              </a:ext>
            </a:extLst>
          </p:cNvPr>
          <p:cNvSpPr txBox="1"/>
          <p:nvPr/>
        </p:nvSpPr>
        <p:spPr>
          <a:xfrm>
            <a:off x="3923928" y="692696"/>
            <a:ext cx="154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Wednesday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DE1392-64EF-C5EF-60E4-0D541B38C2ED}"/>
              </a:ext>
            </a:extLst>
          </p:cNvPr>
          <p:cNvSpPr txBox="1"/>
          <p:nvPr/>
        </p:nvSpPr>
        <p:spPr>
          <a:xfrm>
            <a:off x="5724128" y="692696"/>
            <a:ext cx="120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Thursday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2B5AEA-A765-FDA0-FE26-00E851188ADD}"/>
              </a:ext>
            </a:extLst>
          </p:cNvPr>
          <p:cNvSpPr txBox="1"/>
          <p:nvPr/>
        </p:nvSpPr>
        <p:spPr>
          <a:xfrm>
            <a:off x="7400216" y="692696"/>
            <a:ext cx="11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Friday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2F7B78-4B8D-A04B-5401-26AFBDB3D664}"/>
              </a:ext>
            </a:extLst>
          </p:cNvPr>
          <p:cNvSpPr txBox="1"/>
          <p:nvPr/>
        </p:nvSpPr>
        <p:spPr>
          <a:xfrm flipH="1">
            <a:off x="5564647" y="1690263"/>
            <a:ext cx="1478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Q &amp; A</a:t>
            </a:r>
          </a:p>
          <a:p>
            <a:pPr algn="ctr"/>
            <a:r>
              <a:rPr lang="en-GB" sz="2400" b="1" dirty="0">
                <a:solidFill>
                  <a:srgbClr val="C00000"/>
                </a:solidFill>
              </a:rPr>
              <a:t>session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F840D7DD-628E-C48E-9CCB-A8E7EE53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1559" y="6356351"/>
            <a:ext cx="6946769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Swedish Teacher Programme 28.10 2024                    Lennart JIRDEN, CERN</a:t>
            </a: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6BA4D19-9FC3-9F6B-843B-9B167245E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AF3DC-CE3D-4814-B1B2-5DBC885FC25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443BAC-3D7F-82D5-5C6D-C648C4BA2D85}"/>
              </a:ext>
            </a:extLst>
          </p:cNvPr>
          <p:cNvSpPr txBox="1"/>
          <p:nvPr/>
        </p:nvSpPr>
        <p:spPr>
          <a:xfrm flipH="1">
            <a:off x="7220572" y="3253788"/>
            <a:ext cx="1880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>
                <a:solidFill>
                  <a:srgbClr val="C00000"/>
                </a:solidFill>
              </a:rPr>
              <a:t>Partikel</a:t>
            </a:r>
            <a:r>
              <a:rPr lang="en-GB" sz="2400" b="1" dirty="0">
                <a:solidFill>
                  <a:srgbClr val="C00000"/>
                </a:solidFill>
              </a:rPr>
              <a:t>-</a:t>
            </a:r>
          </a:p>
          <a:p>
            <a:pPr algn="ctr"/>
            <a:r>
              <a:rPr lang="en-GB" sz="2400" b="1" dirty="0" err="1">
                <a:solidFill>
                  <a:srgbClr val="C00000"/>
                </a:solidFill>
              </a:rPr>
              <a:t>Fysik</a:t>
            </a:r>
            <a:r>
              <a:rPr lang="en-GB" sz="2400" b="1" dirty="0">
                <a:solidFill>
                  <a:srgbClr val="C00000"/>
                </a:solidFill>
              </a:rPr>
              <a:t> </a:t>
            </a:r>
            <a:r>
              <a:rPr lang="en-GB" sz="2400" b="1" dirty="0" err="1">
                <a:solidFill>
                  <a:srgbClr val="C00000"/>
                </a:solidFill>
              </a:rPr>
              <a:t>i</a:t>
            </a:r>
            <a:r>
              <a:rPr lang="en-GB" sz="2400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en-GB" sz="2400" b="1" dirty="0" err="1">
                <a:solidFill>
                  <a:srgbClr val="C00000"/>
                </a:solidFill>
              </a:rPr>
              <a:t>Klass</a:t>
            </a:r>
            <a:r>
              <a:rPr lang="en-GB" sz="2400" b="1" dirty="0">
                <a:solidFill>
                  <a:srgbClr val="C00000"/>
                </a:solidFill>
              </a:rPr>
              <a:t>-</a:t>
            </a:r>
          </a:p>
          <a:p>
            <a:pPr algn="ctr"/>
            <a:r>
              <a:rPr lang="en-GB" sz="2400" b="1" dirty="0" err="1">
                <a:solidFill>
                  <a:srgbClr val="C00000"/>
                </a:solidFill>
              </a:rPr>
              <a:t>rummet</a:t>
            </a:r>
            <a:endParaRPr lang="en-GB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74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E8BFB-2645-4084-6A9C-1E9771C02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DD8229-16FC-D807-D852-598FD74AB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9592" y="6356351"/>
            <a:ext cx="6696744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  <a:lumOff val="50000"/>
                  </a:schemeClr>
                </a:solidFill>
              </a:rPr>
              <a:t>Swedish Teacher Programme 28.10 2024                    Lennart JIRDEN,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6375BA-AF67-7D28-4435-77B4AF5A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AF3DC-CE3D-4814-B1B2-5DBC885FC258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925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F91E0E8C047943A8195D13CD93AAB2" ma:contentTypeVersion="0" ma:contentTypeDescription="Create a new document." ma:contentTypeScope="" ma:versionID="f86d7b0f94b623271f61920651bbcb6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DB38BB-019B-4754-B096-1DC4E24C09B3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77E1275-FA60-4E9B-B214-5A2BDD931B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DEC3F67-8D90-405E-B43D-C7CE8D3C66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38708</TotalTime>
  <Words>513</Words>
  <Application>Microsoft Office PowerPoint</Application>
  <PresentationFormat>On-screen Show (4:3)</PresentationFormat>
  <Paragraphs>126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Frågor</vt:lpstr>
      <vt:lpstr>PowerPoint Presentation</vt:lpstr>
      <vt:lpstr>Vid veckans slut…</vt:lpstr>
      <vt:lpstr>Från råmaterial till lektioner</vt:lpstr>
      <vt:lpstr>Partikelfysik i klassrummet </vt:lpstr>
      <vt:lpstr>PowerPoint Presentation</vt:lpstr>
      <vt:lpstr>PowerPoint Presentation</vt:lpstr>
      <vt:lpstr>Grupparbete 2018 - Slutrapport</vt:lpstr>
      <vt:lpstr>Vad ni önskar få ut av kursen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Guide Conference</dc:title>
  <dc:creator>François BRIARD</dc:creator>
  <cp:keywords>CERN; LHC</cp:keywords>
  <cp:lastModifiedBy>Lennart Jirden</cp:lastModifiedBy>
  <cp:revision>908</cp:revision>
  <dcterms:created xsi:type="dcterms:W3CDTF">2007-08-07T15:03:51Z</dcterms:created>
  <dcterms:modified xsi:type="dcterms:W3CDTF">2024-10-26T20:08:15Z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0x0101004FF91E0E8C047943A8195D13CD93AAB2</vt:lpwstr>
  </property>
</Properties>
</file>