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7"/>
  </p:notesMasterIdLst>
  <p:sldIdLst>
    <p:sldId id="256" r:id="rId2"/>
    <p:sldId id="258" r:id="rId3"/>
    <p:sldId id="259" r:id="rId4"/>
    <p:sldId id="260" r:id="rId5"/>
    <p:sldId id="257" r:id="rId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539A"/>
    <a:srgbClr val="AC2120"/>
    <a:srgbClr val="008691"/>
    <a:srgbClr val="CCAB30"/>
    <a:srgbClr val="406BB2"/>
    <a:srgbClr val="35BA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87"/>
    <p:restoredTop sz="96604"/>
  </p:normalViewPr>
  <p:slideViewPr>
    <p:cSldViewPr snapToGrid="0" snapToObjects="1">
      <p:cViewPr varScale="1">
        <p:scale>
          <a:sx n="160" d="100"/>
          <a:sy n="160" d="100"/>
        </p:scale>
        <p:origin x="1000" y="17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23BD50-DF1B-D14C-AFDA-9B3167AD3A48}" type="datetimeFigureOut">
              <a:rPr lang="nl-NL" smtClean="0"/>
              <a:t>18-11-2024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425721-C4BE-9640-9AC3-0C6434FE0F76}" type="slidenum">
              <a:rPr lang="nl-NL" smtClean="0"/>
              <a:t>‹N°›</a:t>
            </a:fld>
            <a:endParaRPr lang="nl-NL"/>
          </a:p>
        </p:txBody>
      </p:sp>
    </p:spTree>
    <p:extLst>
      <p:ext uri="{BB962C8B-B14F-4D97-AF65-F5344CB8AC3E}">
        <p14:creationId xmlns:p14="http://schemas.microsoft.com/office/powerpoint/2010/main" val="3830389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Page">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E24CE05-A12C-5FA6-439E-C3FDE1E0CBA8}"/>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el 1">
            <a:extLst>
              <a:ext uri="{FF2B5EF4-FFF2-40B4-BE49-F238E27FC236}">
                <a16:creationId xmlns:a16="http://schemas.microsoft.com/office/drawing/2014/main" id="{41CD3A17-2FD3-A6E8-AE64-84E688E64212}"/>
              </a:ext>
            </a:extLst>
          </p:cNvPr>
          <p:cNvSpPr>
            <a:spLocks noGrp="1"/>
          </p:cNvSpPr>
          <p:nvPr>
            <p:ph type="ctrTitle" hasCustomPrompt="1"/>
          </p:nvPr>
        </p:nvSpPr>
        <p:spPr>
          <a:xfrm>
            <a:off x="423013" y="1600200"/>
            <a:ext cx="9144000" cy="1006475"/>
          </a:xfrm>
          <a:prstGeom prst="rect">
            <a:avLst/>
          </a:prstGeom>
        </p:spPr>
        <p:txBody>
          <a:bodyPr anchor="b">
            <a:normAutofit/>
          </a:bodyPr>
          <a:lstStyle>
            <a:lvl1pPr algn="l">
              <a:defRPr sz="6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t>
            </a:r>
            <a:r>
              <a:rPr lang="nl-NL" dirty="0" err="1"/>
              <a:t>the</a:t>
            </a:r>
            <a:r>
              <a:rPr lang="nl-NL" dirty="0"/>
              <a:t> </a:t>
            </a:r>
            <a:r>
              <a:rPr lang="nl-NL" dirty="0" err="1"/>
              <a:t>title</a:t>
            </a:r>
            <a:endParaRPr lang="nl-NL" dirty="0"/>
          </a:p>
        </p:txBody>
      </p:sp>
      <p:sp>
        <p:nvSpPr>
          <p:cNvPr id="3" name="Ondertitel 2">
            <a:extLst>
              <a:ext uri="{FF2B5EF4-FFF2-40B4-BE49-F238E27FC236}">
                <a16:creationId xmlns:a16="http://schemas.microsoft.com/office/drawing/2014/main" id="{6AA24123-D2B8-3C6F-4F69-0B7797E85540}"/>
              </a:ext>
            </a:extLst>
          </p:cNvPr>
          <p:cNvSpPr>
            <a:spLocks noGrp="1"/>
          </p:cNvSpPr>
          <p:nvPr>
            <p:ph type="subTitle" idx="1" hasCustomPrompt="1"/>
          </p:nvPr>
        </p:nvSpPr>
        <p:spPr>
          <a:xfrm>
            <a:off x="423013" y="2825750"/>
            <a:ext cx="9144000" cy="1655762"/>
          </a:xfrm>
          <a:prstGeom prst="rect">
            <a:avLst/>
          </a:prstGeom>
        </p:spPr>
        <p:txBody>
          <a:bodyPr>
            <a:normAutofit/>
          </a:bodyPr>
          <a:lstStyle>
            <a:lvl1pPr marL="0" indent="0" algn="l">
              <a:buNone/>
              <a:defRPr sz="3000" b="0" i="0">
                <a:solidFill>
                  <a:schemeClr val="tx1">
                    <a:lumMod val="85000"/>
                    <a:lumOff val="15000"/>
                  </a:schemeClr>
                </a:solidFill>
                <a:latin typeface="Roboto Light" panose="02000000000000000000" pitchFamily="2" charset="0"/>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err="1"/>
              <a:t>Here</a:t>
            </a:r>
            <a:r>
              <a:rPr lang="nl-NL" dirty="0"/>
              <a:t> </a:t>
            </a:r>
            <a:r>
              <a:rPr lang="nl-NL" dirty="0" err="1"/>
              <a:t>goes</a:t>
            </a:r>
            <a:r>
              <a:rPr lang="nl-NL" dirty="0"/>
              <a:t> </a:t>
            </a:r>
            <a:r>
              <a:rPr lang="nl-NL" dirty="0" err="1"/>
              <a:t>the</a:t>
            </a:r>
            <a:r>
              <a:rPr lang="nl-NL" dirty="0"/>
              <a:t> </a:t>
            </a:r>
            <a:r>
              <a:rPr lang="nl-NL" dirty="0" err="1"/>
              <a:t>subtitle</a:t>
            </a:r>
            <a:endParaRPr lang="nl-NL" dirty="0"/>
          </a:p>
        </p:txBody>
      </p:sp>
      <p:sp>
        <p:nvSpPr>
          <p:cNvPr id="10" name="Ondertitel 2">
            <a:extLst>
              <a:ext uri="{FF2B5EF4-FFF2-40B4-BE49-F238E27FC236}">
                <a16:creationId xmlns:a16="http://schemas.microsoft.com/office/drawing/2014/main" id="{AEAC04B2-155E-57EF-CA62-3C66A7FC90B4}"/>
              </a:ext>
            </a:extLst>
          </p:cNvPr>
          <p:cNvSpPr txBox="1">
            <a:spLocks/>
          </p:cNvSpPr>
          <p:nvPr userDrawn="1"/>
        </p:nvSpPr>
        <p:spPr>
          <a:xfrm>
            <a:off x="3178142" y="6229564"/>
            <a:ext cx="3471136" cy="62843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3000" b="0" i="0" kern="1200">
                <a:solidFill>
                  <a:schemeClr val="bg1"/>
                </a:solidFill>
                <a:latin typeface="Roboto Light" panose="02000000000000000000" pitchFamily="2" charset="0"/>
                <a:ea typeface="Roboto Light" panose="02000000000000000000" pitchFamily="2" charset="0"/>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Roboto Light" panose="02000000000000000000" pitchFamily="2" charset="0"/>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Roboto Light" panose="02000000000000000000" pitchFamily="2" charset="0"/>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Roboto Light" panose="02000000000000000000" pitchFamily="2" charset="0"/>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b="0" i="0" kern="1200">
                <a:solidFill>
                  <a:schemeClr val="tx1"/>
                </a:solidFill>
                <a:latin typeface="Roboto Light" panose="02000000000000000000" pitchFamily="2" charset="0"/>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300" b="0" i="0" dirty="0">
                <a:solidFill>
                  <a:schemeClr val="tx1">
                    <a:lumMod val="85000"/>
                    <a:lumOff val="15000"/>
                  </a:schemeClr>
                </a:solidFill>
                <a:latin typeface="Roboto Light" panose="02000000000000000000" pitchFamily="2" charset="0"/>
                <a:ea typeface="Roboto Light" panose="02000000000000000000" pitchFamily="2" charset="0"/>
              </a:rPr>
              <a:t>18/11/2024</a:t>
            </a:r>
            <a:r>
              <a:rPr lang="nl-NL" sz="1300" b="0" i="0" dirty="0">
                <a:solidFill>
                  <a:schemeClr val="tx1">
                    <a:lumMod val="85000"/>
                    <a:lumOff val="15000"/>
                  </a:schemeClr>
                </a:solidFill>
                <a:latin typeface="Roboto Light" panose="02000000000000000000" pitchFamily="2" charset="0"/>
                <a:ea typeface="Roboto Light" panose="02000000000000000000" pitchFamily="2" charset="0"/>
              </a:rPr>
              <a:t> </a:t>
            </a:r>
            <a:r>
              <a:rPr lang="nl-NL" sz="1300" b="0" i="0" dirty="0" err="1">
                <a:solidFill>
                  <a:schemeClr val="tx1">
                    <a:lumMod val="85000"/>
                    <a:lumOff val="15000"/>
                  </a:schemeClr>
                </a:solidFill>
                <a:latin typeface="Roboto Light" panose="02000000000000000000" pitchFamily="2" charset="0"/>
                <a:ea typeface="Roboto Light" panose="02000000000000000000" pitchFamily="2" charset="0"/>
              </a:rPr>
              <a:t>by</a:t>
            </a:r>
            <a:r>
              <a:rPr lang="nl-NL" sz="1300" b="0" i="0" dirty="0">
                <a:solidFill>
                  <a:schemeClr val="tx1">
                    <a:lumMod val="85000"/>
                    <a:lumOff val="15000"/>
                  </a:schemeClr>
                </a:solidFill>
                <a:latin typeface="Roboto Light" panose="02000000000000000000" pitchFamily="2" charset="0"/>
                <a:ea typeface="Roboto Light" panose="02000000000000000000" pitchFamily="2" charset="0"/>
              </a:rPr>
              <a:t> Thomas </a:t>
            </a:r>
            <a:r>
              <a:rPr lang="nl-NL" sz="1300" b="0" i="0" dirty="0" err="1">
                <a:solidFill>
                  <a:schemeClr val="tx1">
                    <a:lumMod val="85000"/>
                    <a:lumOff val="15000"/>
                  </a:schemeClr>
                </a:solidFill>
                <a:latin typeface="Roboto Light" panose="02000000000000000000" pitchFamily="2" charset="0"/>
                <a:ea typeface="Roboto Light" panose="02000000000000000000" pitchFamily="2" charset="0"/>
              </a:rPr>
              <a:t>Vuillaume</a:t>
            </a:r>
            <a:endParaRPr lang="nl-NL" sz="1300" b="0" i="0" dirty="0">
              <a:solidFill>
                <a:schemeClr val="tx1">
                  <a:lumMod val="85000"/>
                  <a:lumOff val="15000"/>
                </a:schemeClr>
              </a:solidFill>
              <a:latin typeface="Roboto Light" panose="02000000000000000000" pitchFamily="2" charset="0"/>
              <a:ea typeface="Roboto Light" panose="02000000000000000000" pitchFamily="2" charset="0"/>
            </a:endParaRPr>
          </a:p>
        </p:txBody>
      </p:sp>
    </p:spTree>
    <p:extLst>
      <p:ext uri="{BB962C8B-B14F-4D97-AF65-F5344CB8AC3E}">
        <p14:creationId xmlns:p14="http://schemas.microsoft.com/office/powerpoint/2010/main" val="3353929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Page">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38D1F692-CAAF-7201-B533-8046C0519181}"/>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3" name="Tijdelijke aanduiding voor inhoud 3">
            <a:extLst>
              <a:ext uri="{FF2B5EF4-FFF2-40B4-BE49-F238E27FC236}">
                <a16:creationId xmlns:a16="http://schemas.microsoft.com/office/drawing/2014/main" id="{0A70EF31-0649-6CF6-6E81-7E630F063A65}"/>
              </a:ext>
            </a:extLst>
          </p:cNvPr>
          <p:cNvSpPr>
            <a:spLocks noGrp="1"/>
          </p:cNvSpPr>
          <p:nvPr>
            <p:ph sz="half" idx="15"/>
          </p:nvPr>
        </p:nvSpPr>
        <p:spPr>
          <a:xfrm>
            <a:off x="668190" y="2342990"/>
            <a:ext cx="10883727" cy="3712674"/>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fr-FR"/>
              <a:t>Modifier les styles du texte du masque
Deuxième niveau
Troisième niveau
Quatrième niveau
Cinquième niveau</a:t>
            </a:r>
            <a:endParaRPr lang="nl-NL" dirty="0"/>
          </a:p>
        </p:txBody>
      </p:sp>
      <p:sp>
        <p:nvSpPr>
          <p:cNvPr id="5" name="Titel 1">
            <a:extLst>
              <a:ext uri="{FF2B5EF4-FFF2-40B4-BE49-F238E27FC236}">
                <a16:creationId xmlns:a16="http://schemas.microsoft.com/office/drawing/2014/main" id="{83AE99AF-1B4E-FB85-A8A6-DEB6207CA60B}"/>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7" name="Text Placeholder 4">
            <a:extLst>
              <a:ext uri="{FF2B5EF4-FFF2-40B4-BE49-F238E27FC236}">
                <a16:creationId xmlns:a16="http://schemas.microsoft.com/office/drawing/2014/main" id="{C124E313-7E77-9296-D11A-498711A2B387}"/>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93099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 Image Page">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A6CB2BBF-6233-A765-B2D5-F8F6AAC4D019}"/>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2" name="Tijdelijke aanduiding voor inhoud 3">
            <a:extLst>
              <a:ext uri="{FF2B5EF4-FFF2-40B4-BE49-F238E27FC236}">
                <a16:creationId xmlns:a16="http://schemas.microsoft.com/office/drawing/2014/main" id="{D58757BA-C3A1-69C4-3CB0-EE4474D63852}"/>
              </a:ext>
            </a:extLst>
          </p:cNvPr>
          <p:cNvSpPr>
            <a:spLocks noGrp="1"/>
          </p:cNvSpPr>
          <p:nvPr>
            <p:ph sz="half" idx="15"/>
          </p:nvPr>
        </p:nvSpPr>
        <p:spPr>
          <a:xfrm>
            <a:off x="668192" y="2343020"/>
            <a:ext cx="5712288" cy="371267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fr-FR"/>
              <a:t>Modifier les styles du texte du masque
Deuxième niveau
Troisième niveau
Quatrième niveau
Cinquième niveau</a:t>
            </a:r>
            <a:endParaRPr lang="nl-NL" dirty="0"/>
          </a:p>
        </p:txBody>
      </p:sp>
      <p:sp>
        <p:nvSpPr>
          <p:cNvPr id="4" name="Tijdelijke aanduiding voor afbeelding 2">
            <a:extLst>
              <a:ext uri="{FF2B5EF4-FFF2-40B4-BE49-F238E27FC236}">
                <a16:creationId xmlns:a16="http://schemas.microsoft.com/office/drawing/2014/main" id="{8106EC27-6DB4-AD8B-123F-C0933923EAF8}"/>
              </a:ext>
            </a:extLst>
          </p:cNvPr>
          <p:cNvSpPr>
            <a:spLocks noGrp="1"/>
          </p:cNvSpPr>
          <p:nvPr>
            <p:ph type="pic" sz="quarter" idx="10" hasCustomPrompt="1"/>
          </p:nvPr>
        </p:nvSpPr>
        <p:spPr>
          <a:xfrm>
            <a:off x="6624662" y="2342991"/>
            <a:ext cx="4927256" cy="3712673"/>
          </a:xfrm>
          <a:prstGeom prst="rect">
            <a:avLst/>
          </a:prstGeom>
        </p:spPr>
        <p:txBody>
          <a:bodyPr>
            <a:normAutofit/>
          </a:bodyPr>
          <a:lstStyle>
            <a:lvl1pPr marL="0" indent="0" algn="ctr">
              <a:buNone/>
              <a:defRPr sz="1200" b="0" i="0">
                <a:solidFill>
                  <a:srgbClr val="80539A"/>
                </a:solidFill>
                <a:latin typeface="Roboto Light" panose="02000000000000000000" pitchFamily="2" charset="0"/>
                <a:ea typeface="Roboto Light" panose="02000000000000000000" pitchFamily="2" charset="0"/>
              </a:defRPr>
            </a:lvl1pPr>
          </a:lstStyle>
          <a:p>
            <a:r>
              <a:rPr lang="nl-NL" dirty="0" err="1"/>
              <a:t>Insert</a:t>
            </a:r>
            <a:r>
              <a:rPr lang="nl-NL" dirty="0"/>
              <a:t> Image  </a:t>
            </a:r>
          </a:p>
        </p:txBody>
      </p:sp>
      <p:sp>
        <p:nvSpPr>
          <p:cNvPr id="12" name="Titel 1">
            <a:extLst>
              <a:ext uri="{FF2B5EF4-FFF2-40B4-BE49-F238E27FC236}">
                <a16:creationId xmlns:a16="http://schemas.microsoft.com/office/drawing/2014/main" id="{9186B981-8A21-AC28-8A95-C238A03276CE}"/>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3" name="Text Placeholder 4">
            <a:extLst>
              <a:ext uri="{FF2B5EF4-FFF2-40B4-BE49-F238E27FC236}">
                <a16:creationId xmlns:a16="http://schemas.microsoft.com/office/drawing/2014/main" id="{8C546CEE-0664-2C7A-1DA8-FBF3D4E89472}"/>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252134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mage Page 1">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EB6B991-C653-1348-66E1-18A09EA76FF3}"/>
              </a:ext>
            </a:extLst>
          </p:cNvPr>
          <p:cNvPicPr>
            <a:picLocks noChangeAspect="1"/>
          </p:cNvPicPr>
          <p:nvPr userDrawn="1"/>
        </p:nvPicPr>
        <p:blipFill>
          <a:blip r:embed="rId2"/>
          <a:srcRect/>
          <a:stretch/>
        </p:blipFill>
        <p:spPr>
          <a:xfrm>
            <a:off x="0" y="0"/>
            <a:ext cx="12192000" cy="6858000"/>
          </a:xfrm>
          <a:prstGeom prst="rect">
            <a:avLst/>
          </a:prstGeom>
        </p:spPr>
      </p:pic>
      <p:sp>
        <p:nvSpPr>
          <p:cNvPr id="6" name="Tijdelijke aanduiding voor dianummer 5">
            <a:extLst>
              <a:ext uri="{FF2B5EF4-FFF2-40B4-BE49-F238E27FC236}">
                <a16:creationId xmlns:a16="http://schemas.microsoft.com/office/drawing/2014/main" id="{7FC53E47-0E6A-DE16-0730-64C755DD75A0}"/>
              </a:ext>
            </a:extLst>
          </p:cNvPr>
          <p:cNvSpPr>
            <a:spLocks noGrp="1"/>
          </p:cNvSpPr>
          <p:nvPr>
            <p:ph type="sldNum" sz="quarter" idx="12"/>
          </p:nvPr>
        </p:nvSpPr>
        <p:spPr>
          <a:xfrm>
            <a:off x="9290222" y="6423497"/>
            <a:ext cx="2743200" cy="230832"/>
          </a:xfrm>
          <a:prstGeom prst="rect">
            <a:avLst/>
          </a:prstGeom>
        </p:spPr>
        <p:txBody>
          <a:bodyPr/>
          <a:lstStyle>
            <a:lvl1pPr>
              <a:defRPr sz="900"/>
            </a:lvl1pPr>
          </a:lstStyle>
          <a:p>
            <a:fld id="{41814595-6856-9B4E-BECB-F9B7E4876AE1}" type="slidenum">
              <a:rPr lang="nl-NL" smtClean="0"/>
              <a:pPr/>
              <a:t>‹N°›</a:t>
            </a:fld>
            <a:endParaRPr lang="nl-NL" dirty="0"/>
          </a:p>
        </p:txBody>
      </p:sp>
      <p:sp>
        <p:nvSpPr>
          <p:cNvPr id="14" name="Tekstvak 13">
            <a:extLst>
              <a:ext uri="{FF2B5EF4-FFF2-40B4-BE49-F238E27FC236}">
                <a16:creationId xmlns:a16="http://schemas.microsoft.com/office/drawing/2014/main" id="{E4E2143F-9D14-9820-2021-127EBC5ED6AD}"/>
              </a:ext>
            </a:extLst>
          </p:cNvPr>
          <p:cNvSpPr txBox="1"/>
          <p:nvPr userDrawn="1"/>
        </p:nvSpPr>
        <p:spPr>
          <a:xfrm>
            <a:off x="282422" y="6441230"/>
            <a:ext cx="6098058" cy="230832"/>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5" name="Tijdelijke aanduiding voor afbeelding 2">
            <a:extLst>
              <a:ext uri="{FF2B5EF4-FFF2-40B4-BE49-F238E27FC236}">
                <a16:creationId xmlns:a16="http://schemas.microsoft.com/office/drawing/2014/main" id="{A07DC241-0C0F-C93B-1E0A-D53F4363EB65}"/>
              </a:ext>
            </a:extLst>
          </p:cNvPr>
          <p:cNvSpPr>
            <a:spLocks noGrp="1"/>
          </p:cNvSpPr>
          <p:nvPr>
            <p:ph type="pic" sz="quarter" idx="10" hasCustomPrompt="1"/>
          </p:nvPr>
        </p:nvSpPr>
        <p:spPr>
          <a:xfrm>
            <a:off x="668191" y="2343020"/>
            <a:ext cx="10883725" cy="3712644"/>
          </a:xfrm>
          <a:prstGeom prst="rect">
            <a:avLst/>
          </a:prstGeom>
        </p:spPr>
        <p:txBody>
          <a:bodyPr>
            <a:normAutofit/>
          </a:bodyPr>
          <a:lstStyle>
            <a:lvl1pPr marL="0" indent="0" algn="ctr">
              <a:buNone/>
              <a:defRPr sz="1200" b="0" i="0">
                <a:solidFill>
                  <a:srgbClr val="80539A"/>
                </a:solidFill>
                <a:latin typeface="Roboto Light" panose="02000000000000000000" pitchFamily="2" charset="0"/>
                <a:ea typeface="Roboto Light" panose="02000000000000000000" pitchFamily="2" charset="0"/>
              </a:defRPr>
            </a:lvl1pPr>
          </a:lstStyle>
          <a:p>
            <a:r>
              <a:rPr lang="nl-NL" dirty="0" err="1"/>
              <a:t>Insert</a:t>
            </a:r>
            <a:r>
              <a:rPr lang="nl-NL" dirty="0"/>
              <a:t> Image  </a:t>
            </a:r>
          </a:p>
        </p:txBody>
      </p:sp>
      <p:sp>
        <p:nvSpPr>
          <p:cNvPr id="10" name="Titel 1">
            <a:extLst>
              <a:ext uri="{FF2B5EF4-FFF2-40B4-BE49-F238E27FC236}">
                <a16:creationId xmlns:a16="http://schemas.microsoft.com/office/drawing/2014/main" id="{37DF630A-7265-038F-4169-B596A213A2E9}"/>
              </a:ext>
            </a:extLst>
          </p:cNvPr>
          <p:cNvSpPr>
            <a:spLocks noGrp="1"/>
          </p:cNvSpPr>
          <p:nvPr>
            <p:ph type="title" hasCustomPrompt="1"/>
          </p:nvPr>
        </p:nvSpPr>
        <p:spPr>
          <a:xfrm>
            <a:off x="668190" y="1007816"/>
            <a:ext cx="1088372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2" name="Text Placeholder 4">
            <a:extLst>
              <a:ext uri="{FF2B5EF4-FFF2-40B4-BE49-F238E27FC236}">
                <a16:creationId xmlns:a16="http://schemas.microsoft.com/office/drawing/2014/main" id="{59B0BEC9-0FE0-2E13-3C77-2BEEA40B61DE}"/>
              </a:ext>
            </a:extLst>
          </p:cNvPr>
          <p:cNvSpPr>
            <a:spLocks noGrp="1"/>
          </p:cNvSpPr>
          <p:nvPr>
            <p:ph type="body" sz="quarter" idx="14" hasCustomPrompt="1"/>
          </p:nvPr>
        </p:nvSpPr>
        <p:spPr>
          <a:xfrm>
            <a:off x="668193" y="1717482"/>
            <a:ext cx="1088372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Tree>
    <p:extLst>
      <p:ext uri="{BB962C8B-B14F-4D97-AF65-F5344CB8AC3E}">
        <p14:creationId xmlns:p14="http://schemas.microsoft.com/office/powerpoint/2010/main" val="917929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Page 2">
    <p:bg>
      <p:bgPr>
        <a:blipFill>
          <a:blip r:embed="rId2"/>
          <a:tile tx="0" ty="0" sx="30000" sy="30000" flip="none" algn="tl"/>
        </a:blipFill>
        <a:effectLst/>
      </p:bgPr>
    </p:bg>
    <p:spTree>
      <p:nvGrpSpPr>
        <p:cNvPr id="1" name=""/>
        <p:cNvGrpSpPr/>
        <p:nvPr/>
      </p:nvGrpSpPr>
      <p:grpSpPr>
        <a:xfrm>
          <a:off x="0" y="0"/>
          <a:ext cx="0" cy="0"/>
          <a:chOff x="0" y="0"/>
          <a:chExt cx="0" cy="0"/>
        </a:xfrm>
      </p:grpSpPr>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0" y="1"/>
            <a:ext cx="12192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a:p>
            <a:endParaRPr lang="nl-NL" dirty="0"/>
          </a:p>
        </p:txBody>
      </p:sp>
      <p:sp>
        <p:nvSpPr>
          <p:cNvPr id="31" name="Platshållare för text 8">
            <a:extLst>
              <a:ext uri="{FF2B5EF4-FFF2-40B4-BE49-F238E27FC236}">
                <a16:creationId xmlns:a16="http://schemas.microsoft.com/office/drawing/2014/main" id="{02C08B2C-83D9-854B-33D7-A8534EB425D4}"/>
              </a:ext>
            </a:extLst>
          </p:cNvPr>
          <p:cNvSpPr>
            <a:spLocks noGrp="1" noChangeAspect="1"/>
          </p:cNvSpPr>
          <p:nvPr>
            <p:ph type="body" sz="quarter" idx="11"/>
          </p:nvPr>
        </p:nvSpPr>
        <p:spPr>
          <a:xfrm>
            <a:off x="304800" y="327025"/>
            <a:ext cx="3650751" cy="409575"/>
          </a:xfrm>
          <a:prstGeom prst="rect">
            <a:avLst/>
          </a:prstGeom>
          <a:blipFill>
            <a:blip r:embed="rId3"/>
            <a:stretch>
              <a:fillRect/>
            </a:stretch>
          </a:blipFill>
        </p:spPr>
        <p:txBody>
          <a:bodyPr>
            <a:normAutofit/>
          </a:bodyPr>
          <a:lstStyle>
            <a:lvl1pPr marL="0" indent="0">
              <a:buFontTx/>
              <a:buNone/>
              <a:defRPr sz="100">
                <a:noFill/>
              </a:defRPr>
            </a:lvl1pPr>
          </a:lstStyle>
          <a:p>
            <a:pPr lvl="0"/>
            <a:r>
              <a:rPr lang="fr-FR"/>
              <a:t>Modifier les styles du texte du masque
Deuxième niveau
Troisième niveau
Quatrième niveau
Cinquième niveau</a:t>
            </a:r>
            <a:endParaRPr lang="en-US" dirty="0"/>
          </a:p>
        </p:txBody>
      </p:sp>
    </p:spTree>
    <p:extLst>
      <p:ext uri="{BB962C8B-B14F-4D97-AF65-F5344CB8AC3E}">
        <p14:creationId xmlns:p14="http://schemas.microsoft.com/office/powerpoint/2010/main" val="4185246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age 1">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51E24318-4CAF-8E76-2F1A-8BF6A9E46AF2}"/>
              </a:ext>
            </a:extLst>
          </p:cNvPr>
          <p:cNvPicPr>
            <a:picLocks noChangeAspect="1"/>
          </p:cNvPicPr>
          <p:nvPr userDrawn="1"/>
        </p:nvPicPr>
        <p:blipFill>
          <a:blip r:embed="rId2"/>
          <a:srcRect/>
          <a:stretch/>
        </p:blipFill>
        <p:spPr>
          <a:xfrm>
            <a:off x="0" y="0"/>
            <a:ext cx="6096000" cy="6858000"/>
          </a:xfrm>
          <a:prstGeom prst="rect">
            <a:avLst/>
          </a:prstGeom>
        </p:spPr>
      </p:pic>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6096000" y="0"/>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a:p>
            <a:endParaRPr lang="nl-NL" dirty="0"/>
          </a:p>
        </p:txBody>
      </p:sp>
      <p:sp>
        <p:nvSpPr>
          <p:cNvPr id="6" name="Titel 1">
            <a:extLst>
              <a:ext uri="{FF2B5EF4-FFF2-40B4-BE49-F238E27FC236}">
                <a16:creationId xmlns:a16="http://schemas.microsoft.com/office/drawing/2014/main" id="{4EEF53FE-8D73-F338-C7BC-3BD523CBF7D1}"/>
              </a:ext>
            </a:extLst>
          </p:cNvPr>
          <p:cNvSpPr>
            <a:spLocks noGrp="1"/>
          </p:cNvSpPr>
          <p:nvPr>
            <p:ph type="title" hasCustomPrompt="1"/>
          </p:nvPr>
        </p:nvSpPr>
        <p:spPr>
          <a:xfrm>
            <a:off x="668192" y="1043412"/>
            <a:ext cx="508236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7" name="Text Placeholder 4">
            <a:extLst>
              <a:ext uri="{FF2B5EF4-FFF2-40B4-BE49-F238E27FC236}">
                <a16:creationId xmlns:a16="http://schemas.microsoft.com/office/drawing/2014/main" id="{F957915A-F087-78A5-3BC0-0FE86D78E560}"/>
              </a:ext>
            </a:extLst>
          </p:cNvPr>
          <p:cNvSpPr>
            <a:spLocks noGrp="1"/>
          </p:cNvSpPr>
          <p:nvPr>
            <p:ph type="body" sz="quarter" idx="14" hasCustomPrompt="1"/>
          </p:nvPr>
        </p:nvSpPr>
        <p:spPr>
          <a:xfrm>
            <a:off x="668192" y="1753107"/>
            <a:ext cx="508236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
        <p:nvSpPr>
          <p:cNvPr id="8" name="Tijdelijke aanduiding voor inhoud 3">
            <a:extLst>
              <a:ext uri="{FF2B5EF4-FFF2-40B4-BE49-F238E27FC236}">
                <a16:creationId xmlns:a16="http://schemas.microsoft.com/office/drawing/2014/main" id="{9452988D-DD8F-6942-0798-DC58681C28BB}"/>
              </a:ext>
            </a:extLst>
          </p:cNvPr>
          <p:cNvSpPr>
            <a:spLocks noGrp="1"/>
          </p:cNvSpPr>
          <p:nvPr>
            <p:ph sz="half" idx="15" hasCustomPrompt="1"/>
          </p:nvPr>
        </p:nvSpPr>
        <p:spPr>
          <a:xfrm>
            <a:off x="668192" y="2373500"/>
            <a:ext cx="5082367" cy="368216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nl-NL" dirty="0"/>
              <a:t>Click </a:t>
            </a:r>
            <a:r>
              <a:rPr lang="nl-NL" dirty="0" err="1"/>
              <a:t>here</a:t>
            </a:r>
            <a:r>
              <a:rPr lang="nl-NL" dirty="0"/>
              <a:t> </a:t>
            </a:r>
            <a:r>
              <a:rPr lang="nl-NL" dirty="0" err="1"/>
              <a:t>to</a:t>
            </a:r>
            <a:r>
              <a:rPr lang="nl-NL" dirty="0"/>
              <a:t> </a:t>
            </a:r>
            <a:r>
              <a:rPr lang="nl-NL" dirty="0" err="1"/>
              <a:t>insert</a:t>
            </a:r>
            <a:r>
              <a:rPr lang="nl-NL" dirty="0"/>
              <a:t> </a:t>
            </a:r>
            <a:r>
              <a:rPr lang="nl-NL" dirty="0" err="1"/>
              <a:t>text</a:t>
            </a:r>
            <a:endParaRPr lang="nl-NL" dirty="0"/>
          </a:p>
        </p:txBody>
      </p:sp>
      <p:sp>
        <p:nvSpPr>
          <p:cNvPr id="9" name="Tekstvak 8">
            <a:extLst>
              <a:ext uri="{FF2B5EF4-FFF2-40B4-BE49-F238E27FC236}">
                <a16:creationId xmlns:a16="http://schemas.microsoft.com/office/drawing/2014/main" id="{C7A7E3D9-DECE-DC0E-A595-E554901D6E68}"/>
              </a:ext>
            </a:extLst>
          </p:cNvPr>
          <p:cNvSpPr txBox="1"/>
          <p:nvPr userDrawn="1"/>
        </p:nvSpPr>
        <p:spPr>
          <a:xfrm>
            <a:off x="282422" y="6441230"/>
            <a:ext cx="5813578" cy="237866"/>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Tree>
    <p:extLst>
      <p:ext uri="{BB962C8B-B14F-4D97-AF65-F5344CB8AC3E}">
        <p14:creationId xmlns:p14="http://schemas.microsoft.com/office/powerpoint/2010/main" val="4247830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age 2">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BC2653F7-86F5-8272-8E00-197EC02118D6}"/>
              </a:ext>
            </a:extLst>
          </p:cNvPr>
          <p:cNvPicPr>
            <a:picLocks noChangeAspect="1"/>
          </p:cNvPicPr>
          <p:nvPr userDrawn="1"/>
        </p:nvPicPr>
        <p:blipFill>
          <a:blip r:embed="rId2"/>
          <a:stretch>
            <a:fillRect/>
          </a:stretch>
        </p:blipFill>
        <p:spPr>
          <a:xfrm>
            <a:off x="6096000" y="0"/>
            <a:ext cx="6096000" cy="6858000"/>
          </a:xfrm>
          <a:prstGeom prst="rect">
            <a:avLst/>
          </a:prstGeom>
        </p:spPr>
      </p:pic>
      <p:sp>
        <p:nvSpPr>
          <p:cNvPr id="3" name="Tijdelijke aanduiding voor afbeelding 2">
            <a:extLst>
              <a:ext uri="{FF2B5EF4-FFF2-40B4-BE49-F238E27FC236}">
                <a16:creationId xmlns:a16="http://schemas.microsoft.com/office/drawing/2014/main" id="{A0A1AAEF-E0DD-FCD8-E2C6-D903DBA12BC4}"/>
              </a:ext>
            </a:extLst>
          </p:cNvPr>
          <p:cNvSpPr>
            <a:spLocks noGrp="1"/>
          </p:cNvSpPr>
          <p:nvPr>
            <p:ph type="pic" idx="1" hasCustomPrompt="1"/>
          </p:nvPr>
        </p:nvSpPr>
        <p:spPr>
          <a:xfrm>
            <a:off x="0" y="1"/>
            <a:ext cx="6096000" cy="6857999"/>
          </a:xfrm>
          <a:prstGeom prst="rect">
            <a:avLst/>
          </a:prstGeom>
        </p:spPr>
        <p:txBody>
          <a:bodyPr/>
          <a:lstStyle>
            <a:lvl1pPr marL="0" indent="0">
              <a:buNone/>
              <a:defRPr sz="3200">
                <a:solidFill>
                  <a:srgbClr val="80539A"/>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err="1"/>
              <a:t>Insert</a:t>
            </a:r>
            <a:r>
              <a:rPr lang="nl-NL" dirty="0"/>
              <a:t> image</a:t>
            </a:r>
          </a:p>
        </p:txBody>
      </p:sp>
      <p:sp>
        <p:nvSpPr>
          <p:cNvPr id="10" name="Tekstvak 9">
            <a:extLst>
              <a:ext uri="{FF2B5EF4-FFF2-40B4-BE49-F238E27FC236}">
                <a16:creationId xmlns:a16="http://schemas.microsoft.com/office/drawing/2014/main" id="{B9344DBC-0596-E9E8-16DD-3F7CF472ED51}"/>
              </a:ext>
            </a:extLst>
          </p:cNvPr>
          <p:cNvSpPr txBox="1"/>
          <p:nvPr userDrawn="1"/>
        </p:nvSpPr>
        <p:spPr>
          <a:xfrm>
            <a:off x="6775948" y="6441230"/>
            <a:ext cx="5102035" cy="233890"/>
          </a:xfrm>
          <a:prstGeom prst="rect">
            <a:avLst/>
          </a:prstGeom>
          <a:noFill/>
        </p:spPr>
        <p:txBody>
          <a:bodyPr wrap="square">
            <a:spAutoFit/>
          </a:bodyPr>
          <a:lstStyle/>
          <a:p>
            <a:r>
              <a:rPr lang="nl-NL" sz="900" b="0" i="0" dirty="0">
                <a:solidFill>
                  <a:schemeClr val="tx1">
                    <a:lumMod val="85000"/>
                    <a:lumOff val="15000"/>
                  </a:schemeClr>
                </a:solidFill>
                <a:effectLst/>
                <a:latin typeface="Helvetica Light" panose="020B0403020202020204" pitchFamily="34" charset="0"/>
              </a:rPr>
              <a:t>Thomas </a:t>
            </a:r>
            <a:r>
              <a:rPr lang="nl-NL" sz="900" b="0" i="0" dirty="0" err="1">
                <a:solidFill>
                  <a:schemeClr val="tx1">
                    <a:lumMod val="85000"/>
                    <a:lumOff val="15000"/>
                  </a:schemeClr>
                </a:solidFill>
                <a:effectLst/>
                <a:latin typeface="Helvetica Light" panose="020B0403020202020204" pitchFamily="34" charset="0"/>
              </a:rPr>
              <a:t>Vuillaume</a:t>
            </a:r>
            <a:endParaRPr lang="nl-NL" sz="900" b="0" i="0" dirty="0">
              <a:solidFill>
                <a:schemeClr val="tx1">
                  <a:lumMod val="85000"/>
                  <a:lumOff val="15000"/>
                </a:schemeClr>
              </a:solidFill>
              <a:effectLst/>
              <a:latin typeface="Helvetica Light" panose="020B0403020202020204" pitchFamily="34" charset="0"/>
            </a:endParaRPr>
          </a:p>
        </p:txBody>
      </p:sp>
      <p:sp>
        <p:nvSpPr>
          <p:cNvPr id="12" name="Titel 1">
            <a:extLst>
              <a:ext uri="{FF2B5EF4-FFF2-40B4-BE49-F238E27FC236}">
                <a16:creationId xmlns:a16="http://schemas.microsoft.com/office/drawing/2014/main" id="{72EB6A9A-0309-B84E-508E-B227E0731BD7}"/>
              </a:ext>
            </a:extLst>
          </p:cNvPr>
          <p:cNvSpPr>
            <a:spLocks noGrp="1"/>
          </p:cNvSpPr>
          <p:nvPr>
            <p:ph type="title" hasCustomPrompt="1"/>
          </p:nvPr>
        </p:nvSpPr>
        <p:spPr>
          <a:xfrm>
            <a:off x="6787052" y="1043412"/>
            <a:ext cx="5082367" cy="603887"/>
          </a:xfrm>
          <a:prstGeom prst="rect">
            <a:avLst/>
          </a:prstGeom>
        </p:spPr>
        <p:txBody>
          <a:bodyPr>
            <a:normAutofit/>
          </a:bodyPr>
          <a:lstStyle>
            <a:lvl1pPr>
              <a:defRPr sz="3500" b="0" i="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headline</a:t>
            </a:r>
          </a:p>
        </p:txBody>
      </p:sp>
      <p:sp>
        <p:nvSpPr>
          <p:cNvPr id="13" name="Text Placeholder 4">
            <a:extLst>
              <a:ext uri="{FF2B5EF4-FFF2-40B4-BE49-F238E27FC236}">
                <a16:creationId xmlns:a16="http://schemas.microsoft.com/office/drawing/2014/main" id="{63CDDC73-2434-B276-FA2C-D1B633A27A4E}"/>
              </a:ext>
            </a:extLst>
          </p:cNvPr>
          <p:cNvSpPr>
            <a:spLocks noGrp="1"/>
          </p:cNvSpPr>
          <p:nvPr>
            <p:ph type="body" sz="quarter" idx="14" hasCustomPrompt="1"/>
          </p:nvPr>
        </p:nvSpPr>
        <p:spPr>
          <a:xfrm>
            <a:off x="6787052" y="1753107"/>
            <a:ext cx="5082368" cy="364765"/>
          </a:xfrm>
          <a:prstGeom prst="rect">
            <a:avLst/>
          </a:prstGeom>
        </p:spPr>
        <p:txBody>
          <a:bodyPr>
            <a:normAutofit/>
          </a:bodyPr>
          <a:lstStyle>
            <a:lvl1pPr marL="0" indent="0">
              <a:buNone/>
              <a:defRPr sz="2000" b="0" i="0" baseline="0">
                <a:solidFill>
                  <a:schemeClr val="tx1">
                    <a:lumMod val="85000"/>
                    <a:lumOff val="15000"/>
                  </a:schemeClr>
                </a:solidFill>
                <a:latin typeface="Roboto Light" panose="02000000000000000000" pitchFamily="2" charset="0"/>
                <a:ea typeface="Roboto Light" panose="02000000000000000000" pitchFamily="2" charset="0"/>
              </a:defRPr>
            </a:lvl1pPr>
          </a:lstStyle>
          <a:p>
            <a:r>
              <a:rPr lang="nl-NL" dirty="0" err="1"/>
              <a:t>Here</a:t>
            </a:r>
            <a:r>
              <a:rPr lang="nl-NL" dirty="0"/>
              <a:t> </a:t>
            </a:r>
            <a:r>
              <a:rPr lang="nl-NL" dirty="0" err="1"/>
              <a:t>goes</a:t>
            </a:r>
            <a:r>
              <a:rPr lang="nl-NL" dirty="0"/>
              <a:t> a sub-headline</a:t>
            </a:r>
            <a:endParaRPr lang="en-BE"/>
          </a:p>
        </p:txBody>
      </p:sp>
      <p:sp>
        <p:nvSpPr>
          <p:cNvPr id="14" name="Tijdelijke aanduiding voor inhoud 3">
            <a:extLst>
              <a:ext uri="{FF2B5EF4-FFF2-40B4-BE49-F238E27FC236}">
                <a16:creationId xmlns:a16="http://schemas.microsoft.com/office/drawing/2014/main" id="{B6650B74-A9C0-63E3-4272-0EE83B5EE3E1}"/>
              </a:ext>
            </a:extLst>
          </p:cNvPr>
          <p:cNvSpPr>
            <a:spLocks noGrp="1"/>
          </p:cNvSpPr>
          <p:nvPr>
            <p:ph sz="half" idx="15" hasCustomPrompt="1"/>
          </p:nvPr>
        </p:nvSpPr>
        <p:spPr>
          <a:xfrm>
            <a:off x="6787052" y="2373500"/>
            <a:ext cx="5082367" cy="3682163"/>
          </a:xfrm>
          <a:prstGeom prst="rect">
            <a:avLst/>
          </a:prstGeom>
        </p:spPr>
        <p:txBody>
          <a:bodyPr>
            <a:normAutofit/>
          </a:bodyPr>
          <a:lstStyle>
            <a:lvl1pPr marL="0" indent="0">
              <a:lnSpc>
                <a:spcPct val="130000"/>
              </a:lnSpc>
              <a:buNone/>
              <a:defRPr sz="1500" b="0" i="0" kern="1500" spc="0" baseline="0">
                <a:solidFill>
                  <a:schemeClr val="tx1">
                    <a:lumMod val="50000"/>
                    <a:lumOff val="50000"/>
                  </a:schemeClr>
                </a:solidFill>
                <a:latin typeface="Roboto Light" panose="02000000000000000000" pitchFamily="2" charset="0"/>
                <a:ea typeface="Roboto Light" panose="02000000000000000000" pitchFamily="2" charset="0"/>
              </a:defRPr>
            </a:lvl1pPr>
            <a:lvl2pPr>
              <a:defRPr sz="1500" baseline="0">
                <a:solidFill>
                  <a:schemeClr val="bg2">
                    <a:lumMod val="25000"/>
                  </a:schemeClr>
                </a:solidFill>
                <a:latin typeface="Roboto Light" panose="02000000000000000000" pitchFamily="2" charset="0"/>
              </a:defRPr>
            </a:lvl2pPr>
            <a:lvl3pPr>
              <a:defRPr sz="1500" baseline="0">
                <a:solidFill>
                  <a:schemeClr val="bg2">
                    <a:lumMod val="25000"/>
                  </a:schemeClr>
                </a:solidFill>
                <a:latin typeface="Roboto Light" panose="02000000000000000000" pitchFamily="2" charset="0"/>
              </a:defRPr>
            </a:lvl3pPr>
            <a:lvl4pPr>
              <a:defRPr sz="1500" baseline="0">
                <a:solidFill>
                  <a:schemeClr val="bg2">
                    <a:lumMod val="25000"/>
                  </a:schemeClr>
                </a:solidFill>
                <a:latin typeface="Roboto Light" panose="02000000000000000000" pitchFamily="2" charset="0"/>
              </a:defRPr>
            </a:lvl4pPr>
            <a:lvl5pPr>
              <a:defRPr sz="1500" baseline="0">
                <a:solidFill>
                  <a:schemeClr val="bg2">
                    <a:lumMod val="25000"/>
                  </a:schemeClr>
                </a:solidFill>
                <a:latin typeface="Roboto Light" panose="02000000000000000000" pitchFamily="2" charset="0"/>
              </a:defRPr>
            </a:lvl5pPr>
          </a:lstStyle>
          <a:p>
            <a:pPr lvl="0"/>
            <a:r>
              <a:rPr lang="nl-NL" dirty="0"/>
              <a:t>Click </a:t>
            </a:r>
            <a:r>
              <a:rPr lang="nl-NL" dirty="0" err="1"/>
              <a:t>here</a:t>
            </a:r>
            <a:r>
              <a:rPr lang="nl-NL" dirty="0"/>
              <a:t> </a:t>
            </a:r>
            <a:r>
              <a:rPr lang="nl-NL" dirty="0" err="1"/>
              <a:t>to</a:t>
            </a:r>
            <a:r>
              <a:rPr lang="nl-NL" dirty="0"/>
              <a:t> </a:t>
            </a:r>
            <a:r>
              <a:rPr lang="nl-NL" dirty="0" err="1"/>
              <a:t>insert</a:t>
            </a:r>
            <a:r>
              <a:rPr lang="nl-NL" dirty="0"/>
              <a:t> </a:t>
            </a:r>
            <a:r>
              <a:rPr lang="nl-NL" dirty="0" err="1"/>
              <a:t>text</a:t>
            </a:r>
            <a:endParaRPr lang="nl-NL" dirty="0"/>
          </a:p>
        </p:txBody>
      </p:sp>
      <p:sp>
        <p:nvSpPr>
          <p:cNvPr id="8" name="Platshållare för text 8">
            <a:extLst>
              <a:ext uri="{FF2B5EF4-FFF2-40B4-BE49-F238E27FC236}">
                <a16:creationId xmlns:a16="http://schemas.microsoft.com/office/drawing/2014/main" id="{111206A1-63D5-8F79-F163-8A7D0F102F50}"/>
              </a:ext>
            </a:extLst>
          </p:cNvPr>
          <p:cNvSpPr>
            <a:spLocks noGrp="1" noChangeAspect="1"/>
          </p:cNvSpPr>
          <p:nvPr>
            <p:ph type="body" sz="quarter" idx="11"/>
          </p:nvPr>
        </p:nvSpPr>
        <p:spPr>
          <a:xfrm>
            <a:off x="304800" y="327025"/>
            <a:ext cx="3650751" cy="409575"/>
          </a:xfrm>
          <a:prstGeom prst="rect">
            <a:avLst/>
          </a:prstGeom>
          <a:blipFill>
            <a:blip r:embed="rId3"/>
            <a:stretch>
              <a:fillRect/>
            </a:stretch>
          </a:blipFill>
        </p:spPr>
        <p:txBody>
          <a:bodyPr>
            <a:normAutofit/>
          </a:bodyPr>
          <a:lstStyle>
            <a:lvl1pPr marL="0" indent="0">
              <a:buFontTx/>
              <a:buNone/>
              <a:defRPr sz="100">
                <a:noFill/>
              </a:defRPr>
            </a:lvl1pPr>
          </a:lstStyle>
          <a:p>
            <a:pPr lvl="0"/>
            <a:r>
              <a:rPr lang="fr-FR"/>
              <a:t>Modifier les styles du texte du masque
Deuxième niveau
Troisième niveau
Quatrième niveau
Cinquième niveau</a:t>
            </a:r>
            <a:endParaRPr lang="en-US" dirty="0"/>
          </a:p>
        </p:txBody>
      </p:sp>
    </p:spTree>
    <p:extLst>
      <p:ext uri="{BB962C8B-B14F-4D97-AF65-F5344CB8AC3E}">
        <p14:creationId xmlns:p14="http://schemas.microsoft.com/office/powerpoint/2010/main" val="3967035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ckPage">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FB37807B-94F8-BDEB-C98E-0F8EDE64A0FC}"/>
              </a:ext>
            </a:extLst>
          </p:cNvPr>
          <p:cNvPicPr>
            <a:picLocks noChangeAspect="1"/>
          </p:cNvPicPr>
          <p:nvPr userDrawn="1"/>
        </p:nvPicPr>
        <p:blipFill>
          <a:blip r:embed="rId2"/>
          <a:srcRect/>
          <a:stretch/>
        </p:blipFill>
        <p:spPr>
          <a:xfrm>
            <a:off x="0" y="0"/>
            <a:ext cx="12192000" cy="6858000"/>
          </a:xfrm>
          <a:prstGeom prst="rect">
            <a:avLst/>
          </a:prstGeom>
        </p:spPr>
      </p:pic>
      <p:sp>
        <p:nvSpPr>
          <p:cNvPr id="2" name="Ondertitel 2">
            <a:extLst>
              <a:ext uri="{FF2B5EF4-FFF2-40B4-BE49-F238E27FC236}">
                <a16:creationId xmlns:a16="http://schemas.microsoft.com/office/drawing/2014/main" id="{A9B557B1-0CEF-64CD-AE16-B1D981E11836}"/>
              </a:ext>
            </a:extLst>
          </p:cNvPr>
          <p:cNvSpPr>
            <a:spLocks noGrp="1"/>
          </p:cNvSpPr>
          <p:nvPr>
            <p:ph type="subTitle" idx="1" hasCustomPrompt="1"/>
          </p:nvPr>
        </p:nvSpPr>
        <p:spPr>
          <a:xfrm>
            <a:off x="492586" y="1255368"/>
            <a:ext cx="2777387" cy="1655762"/>
          </a:xfrm>
          <a:prstGeom prst="rect">
            <a:avLst/>
          </a:prstGeom>
        </p:spPr>
        <p:txBody>
          <a:bodyPr>
            <a:normAutofit/>
          </a:bodyPr>
          <a:lstStyle>
            <a:lvl1pPr marL="0" indent="0" algn="l">
              <a:buNone/>
              <a:defRPr sz="1200" b="0" i="0">
                <a:solidFill>
                  <a:schemeClr val="tx1">
                    <a:lumMod val="85000"/>
                    <a:lumOff val="15000"/>
                  </a:schemeClr>
                </a:solidFill>
                <a:latin typeface="Roboto Light" panose="02000000000000000000" pitchFamily="2" charset="0"/>
                <a:ea typeface="Roboto Light" panose="02000000000000000000"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Space </a:t>
            </a:r>
            <a:r>
              <a:rPr lang="nl-NL" dirty="0" err="1"/>
              <a:t>for</a:t>
            </a:r>
            <a:r>
              <a:rPr lang="nl-NL" dirty="0"/>
              <a:t> </a:t>
            </a:r>
            <a:r>
              <a:rPr lang="nl-NL" dirty="0" err="1"/>
              <a:t>address</a:t>
            </a:r>
            <a:r>
              <a:rPr lang="nl-NL" dirty="0"/>
              <a:t> </a:t>
            </a:r>
            <a:r>
              <a:rPr lang="nl-NL" dirty="0" err="1"/>
              <a:t>and</a:t>
            </a:r>
            <a:r>
              <a:rPr lang="nl-NL" dirty="0"/>
              <a:t> </a:t>
            </a:r>
            <a:r>
              <a:rPr lang="nl-NL" dirty="0" err="1"/>
              <a:t>additional</a:t>
            </a:r>
            <a:r>
              <a:rPr lang="nl-NL" dirty="0"/>
              <a:t> info</a:t>
            </a:r>
          </a:p>
        </p:txBody>
      </p:sp>
    </p:spTree>
    <p:extLst>
      <p:ext uri="{BB962C8B-B14F-4D97-AF65-F5344CB8AC3E}">
        <p14:creationId xmlns:p14="http://schemas.microsoft.com/office/powerpoint/2010/main" val="317315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1988831"/>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8" r:id="rId3"/>
    <p:sldLayoutId id="2147483669" r:id="rId4"/>
    <p:sldLayoutId id="2147483657" r:id="rId5"/>
    <p:sldLayoutId id="2147483666" r:id="rId6"/>
    <p:sldLayoutId id="2147483667" r:id="rId7"/>
    <p:sldLayoutId id="2147483651" r:id="rId8"/>
  </p:sldLayoutIdLst>
  <p:hf hdr="0" ftr="0" dt="0"/>
  <p:txStyles>
    <p:titleStyle>
      <a:lvl1pPr algn="l" defTabSz="914400" rtl="0" eaLnBrk="1" latinLnBrk="0" hangingPunct="1">
        <a:lnSpc>
          <a:spcPct val="90000"/>
        </a:lnSpc>
        <a:spcBef>
          <a:spcPct val="0"/>
        </a:spcBef>
        <a:buNone/>
        <a:defRPr sz="4400" b="0" i="0" kern="1200">
          <a:solidFill>
            <a:schemeClr val="tx1"/>
          </a:solidFill>
          <a:latin typeface="Roboto Light" panose="020000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Roboto Light" panose="020000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Roboto Light" panose="02000000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Roboto Light" panose="02000000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Roboto Light" panose="02000000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2AB799-FACE-E68F-898F-528E04177FF3}"/>
              </a:ext>
            </a:extLst>
          </p:cNvPr>
          <p:cNvSpPr>
            <a:spLocks noGrp="1"/>
          </p:cNvSpPr>
          <p:nvPr>
            <p:ph type="ctrTitle"/>
          </p:nvPr>
        </p:nvSpPr>
        <p:spPr>
          <a:xfrm>
            <a:off x="560173" y="1600201"/>
            <a:ext cx="9144000" cy="1037492"/>
          </a:xfrm>
        </p:spPr>
        <p:txBody>
          <a:bodyPr>
            <a:normAutofit/>
          </a:bodyPr>
          <a:lstStyle/>
          <a:p>
            <a:r>
              <a:rPr lang="nl-NL" dirty="0"/>
              <a:t>WP3 </a:t>
            </a:r>
            <a:r>
              <a:rPr lang="nl-NL" dirty="0" err="1"/>
              <a:t>tasks</a:t>
            </a:r>
            <a:endParaRPr lang="nl-NL" dirty="0"/>
          </a:p>
        </p:txBody>
      </p:sp>
      <p:sp>
        <p:nvSpPr>
          <p:cNvPr id="3" name="Ondertitel 2">
            <a:extLst>
              <a:ext uri="{FF2B5EF4-FFF2-40B4-BE49-F238E27FC236}">
                <a16:creationId xmlns:a16="http://schemas.microsoft.com/office/drawing/2014/main" id="{3D2B0C2C-81C6-3A5D-6764-A4F69E5C492A}"/>
              </a:ext>
            </a:extLst>
          </p:cNvPr>
          <p:cNvSpPr>
            <a:spLocks noGrp="1"/>
          </p:cNvSpPr>
          <p:nvPr>
            <p:ph type="subTitle" idx="1"/>
          </p:nvPr>
        </p:nvSpPr>
        <p:spPr>
          <a:xfrm>
            <a:off x="560173" y="2860431"/>
            <a:ext cx="9144000" cy="867507"/>
          </a:xfrm>
        </p:spPr>
        <p:txBody>
          <a:bodyPr/>
          <a:lstStyle/>
          <a:p>
            <a:r>
              <a:rPr lang="nl-NL" dirty="0"/>
              <a:t>Status update &amp; planning</a:t>
            </a:r>
          </a:p>
        </p:txBody>
      </p:sp>
    </p:spTree>
    <p:extLst>
      <p:ext uri="{BB962C8B-B14F-4D97-AF65-F5344CB8AC3E}">
        <p14:creationId xmlns:p14="http://schemas.microsoft.com/office/powerpoint/2010/main" val="3052017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6"/>
            <a:ext cx="280037" cy="266061"/>
          </a:xfrm>
        </p:spPr>
        <p:txBody>
          <a:bodyPr/>
          <a:lstStyle/>
          <a:p>
            <a:fld id="{41814595-6856-9B4E-BECB-F9B7E4876AE1}" type="slidenum">
              <a:rPr lang="nl-NL" smtClean="0"/>
              <a:pPr/>
              <a:t>1</a:t>
            </a:fld>
            <a:endParaRPr lang="nl-NL" dirty="0"/>
          </a:p>
        </p:txBody>
      </p:sp>
      <p:sp>
        <p:nvSpPr>
          <p:cNvPr id="4" name="Titre 3">
            <a:extLst>
              <a:ext uri="{FF2B5EF4-FFF2-40B4-BE49-F238E27FC236}">
                <a16:creationId xmlns:a16="http://schemas.microsoft.com/office/drawing/2014/main" id="{4EA582DF-1DEF-0D4D-B908-707A5BDE02C4}"/>
              </a:ext>
            </a:extLst>
          </p:cNvPr>
          <p:cNvSpPr>
            <a:spLocks noGrp="1"/>
          </p:cNvSpPr>
          <p:nvPr>
            <p:ph type="title"/>
          </p:nvPr>
        </p:nvSpPr>
        <p:spPr>
          <a:xfrm>
            <a:off x="4109987" y="321459"/>
            <a:ext cx="7761702" cy="603887"/>
          </a:xfrm>
        </p:spPr>
        <p:txBody>
          <a:bodyPr/>
          <a:lstStyle/>
          <a:p>
            <a:pPr algn="r"/>
            <a:r>
              <a:rPr lang="fr-FR" dirty="0"/>
              <a:t>T3.1: </a:t>
            </a:r>
            <a:r>
              <a:rPr lang="fr-FR" dirty="0" err="1"/>
              <a:t>Technology</a:t>
            </a:r>
            <a:r>
              <a:rPr lang="fr-FR" dirty="0"/>
              <a:t> Watch</a:t>
            </a:r>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6" y="1209875"/>
            <a:ext cx="11329639" cy="1582098"/>
          </a:xfrm>
        </p:spPr>
        <p:txBody>
          <a:bodyPr>
            <a:normAutofit/>
          </a:bodyPr>
          <a:lstStyle/>
          <a:p>
            <a:pPr algn="just"/>
            <a:r>
              <a:rPr lang="fr-FR" dirty="0" err="1"/>
              <a:t>Task</a:t>
            </a:r>
            <a:r>
              <a:rPr lang="fr-FR" dirty="0"/>
              <a:t> 3.1 (M01-M36): </a:t>
            </a:r>
            <a:r>
              <a:rPr lang="fr-FR" b="1" dirty="0" err="1"/>
              <a:t>Technology</a:t>
            </a:r>
            <a:r>
              <a:rPr lang="fr-FR" b="1" dirty="0"/>
              <a:t> </a:t>
            </a:r>
            <a:r>
              <a:rPr lang="fr-FR" b="1" dirty="0" err="1"/>
              <a:t>watch</a:t>
            </a:r>
            <a:r>
              <a:rPr lang="fr-FR" b="1" dirty="0"/>
              <a:t> </a:t>
            </a:r>
            <a:r>
              <a:rPr lang="fr-FR" dirty="0"/>
              <a:t>for </a:t>
            </a:r>
            <a:r>
              <a:rPr lang="fr-FR" dirty="0" err="1"/>
              <a:t>tools</a:t>
            </a:r>
            <a:r>
              <a:rPr lang="fr-FR" dirty="0"/>
              <a:t> and services to </a:t>
            </a:r>
            <a:r>
              <a:rPr lang="fr-FR" dirty="0" err="1"/>
              <a:t>assess</a:t>
            </a:r>
            <a:r>
              <a:rPr lang="fr-FR" dirty="0"/>
              <a:t>, </a:t>
            </a:r>
            <a:r>
              <a:rPr lang="fr-FR" dirty="0" err="1"/>
              <a:t>curate</a:t>
            </a:r>
            <a:r>
              <a:rPr lang="fr-FR" dirty="0"/>
              <a:t> and </a:t>
            </a:r>
            <a:r>
              <a:rPr lang="fr-FR" dirty="0" err="1"/>
              <a:t>improve</a:t>
            </a:r>
            <a:r>
              <a:rPr lang="fr-FR" dirty="0"/>
              <a:t> </a:t>
            </a:r>
            <a:r>
              <a:rPr lang="fr-FR" dirty="0" err="1"/>
              <a:t>scientific</a:t>
            </a:r>
            <a:r>
              <a:rPr lang="fr-FR" dirty="0"/>
              <a:t> software, code, and workflows </a:t>
            </a:r>
            <a:r>
              <a:rPr lang="fr-FR" dirty="0" err="1"/>
              <a:t>quality</a:t>
            </a:r>
            <a:r>
              <a:rPr lang="fr-FR" dirty="0"/>
              <a:t> in the Science Clusters. This </a:t>
            </a:r>
            <a:r>
              <a:rPr lang="fr-FR" dirty="0" err="1"/>
              <a:t>task</a:t>
            </a:r>
            <a:r>
              <a:rPr lang="fr-FR" dirty="0"/>
              <a:t> </a:t>
            </a:r>
            <a:r>
              <a:rPr lang="fr-FR" dirty="0" err="1"/>
              <a:t>aims</a:t>
            </a:r>
            <a:r>
              <a:rPr lang="fr-FR" dirty="0"/>
              <a:t> to </a:t>
            </a:r>
            <a:r>
              <a:rPr lang="fr-FR" b="1" dirty="0" err="1"/>
              <a:t>assess</a:t>
            </a:r>
            <a:r>
              <a:rPr lang="fr-FR" b="1" dirty="0"/>
              <a:t> and document the </a:t>
            </a:r>
            <a:r>
              <a:rPr lang="fr-FR" b="1" dirty="0" err="1"/>
              <a:t>existing</a:t>
            </a:r>
            <a:r>
              <a:rPr lang="fr-FR" b="1" dirty="0"/>
              <a:t> </a:t>
            </a:r>
            <a:r>
              <a:rPr lang="fr-FR" b="1" dirty="0" err="1"/>
              <a:t>tools</a:t>
            </a:r>
            <a:r>
              <a:rPr lang="fr-FR" b="1" dirty="0"/>
              <a:t> and services</a:t>
            </a:r>
            <a:r>
              <a:rPr lang="fr-FR" dirty="0"/>
              <a:t> </a:t>
            </a:r>
            <a:r>
              <a:rPr lang="fr-FR" dirty="0" err="1"/>
              <a:t>used</a:t>
            </a:r>
            <a:r>
              <a:rPr lang="fr-FR" dirty="0"/>
              <a:t> in the Science Clusters and </a:t>
            </a:r>
            <a:r>
              <a:rPr lang="fr-FR" dirty="0" err="1"/>
              <a:t>elsewhere</a:t>
            </a:r>
            <a:r>
              <a:rPr lang="fr-FR" dirty="0"/>
              <a:t> to </a:t>
            </a:r>
            <a:r>
              <a:rPr lang="fr-FR" dirty="0" err="1"/>
              <a:t>improve</a:t>
            </a:r>
            <a:r>
              <a:rPr lang="fr-FR" dirty="0"/>
              <a:t> software </a:t>
            </a:r>
            <a:r>
              <a:rPr lang="fr-FR" dirty="0" err="1"/>
              <a:t>quality</a:t>
            </a:r>
            <a:r>
              <a:rPr lang="fr-FR" dirty="0"/>
              <a:t>, </a:t>
            </a:r>
            <a:r>
              <a:rPr lang="fr-FR" dirty="0" err="1"/>
              <a:t>metadata</a:t>
            </a:r>
            <a:r>
              <a:rPr lang="fr-FR" dirty="0"/>
              <a:t>, and </a:t>
            </a:r>
            <a:r>
              <a:rPr lang="fr-FR" dirty="0" err="1"/>
              <a:t>FAIRness</a:t>
            </a:r>
            <a:r>
              <a:rPr lang="fr-FR" dirty="0"/>
              <a:t>, </a:t>
            </a:r>
            <a:r>
              <a:rPr lang="fr-FR" b="1" dirty="0" err="1"/>
              <a:t>align</a:t>
            </a:r>
            <a:r>
              <a:rPr lang="fr-FR" b="1" dirty="0"/>
              <a:t> </a:t>
            </a:r>
            <a:r>
              <a:rPr lang="fr-FR" b="1" dirty="0" err="1"/>
              <a:t>them</a:t>
            </a:r>
            <a:r>
              <a:rPr lang="fr-FR" b="1" dirty="0"/>
              <a:t> </a:t>
            </a:r>
            <a:r>
              <a:rPr lang="fr-FR" b="1" dirty="0" err="1"/>
              <a:t>with</a:t>
            </a:r>
            <a:r>
              <a:rPr lang="fr-FR" b="1" dirty="0"/>
              <a:t> best practices</a:t>
            </a:r>
            <a:r>
              <a:rPr lang="fr-FR" dirty="0"/>
              <a:t>, and </a:t>
            </a:r>
            <a:r>
              <a:rPr lang="fr-FR" b="1" dirty="0" err="1"/>
              <a:t>include</a:t>
            </a:r>
            <a:r>
              <a:rPr lang="fr-FR" b="1" dirty="0"/>
              <a:t> </a:t>
            </a:r>
            <a:r>
              <a:rPr lang="fr-FR" b="1" dirty="0" err="1"/>
              <a:t>them</a:t>
            </a:r>
            <a:r>
              <a:rPr lang="fr-FR" b="1" dirty="0"/>
              <a:t> in the </a:t>
            </a:r>
            <a:r>
              <a:rPr lang="fr-FR" b="1" dirty="0" err="1"/>
              <a:t>RSQkit</a:t>
            </a:r>
            <a:r>
              <a:rPr lang="fr-FR" b="1" dirty="0"/>
              <a:t> </a:t>
            </a:r>
            <a:r>
              <a:rPr lang="fr-FR" b="1" dirty="0" err="1"/>
              <a:t>paired</a:t>
            </a:r>
            <a:r>
              <a:rPr lang="fr-FR" b="1" dirty="0"/>
              <a:t> </a:t>
            </a:r>
            <a:r>
              <a:rPr lang="fr-FR" b="1" dirty="0" err="1"/>
              <a:t>with</a:t>
            </a:r>
            <a:r>
              <a:rPr lang="fr-FR" b="1" dirty="0"/>
              <a:t> guidelines and best practices</a:t>
            </a:r>
            <a:r>
              <a:rPr lang="fr-FR" dirty="0"/>
              <a:t>. Tools for </a:t>
            </a:r>
            <a:r>
              <a:rPr lang="fr-FR" dirty="0" err="1"/>
              <a:t>security</a:t>
            </a:r>
            <a:r>
              <a:rPr lang="fr-FR" dirty="0"/>
              <a:t> </a:t>
            </a:r>
            <a:r>
              <a:rPr lang="fr-FR" dirty="0" err="1"/>
              <a:t>checks</a:t>
            </a:r>
            <a:r>
              <a:rPr lang="fr-FR" dirty="0"/>
              <a:t>, licence </a:t>
            </a:r>
            <a:r>
              <a:rPr lang="fr-FR" dirty="0" err="1"/>
              <a:t>infringements</a:t>
            </a:r>
            <a:r>
              <a:rPr lang="fr-FR" dirty="0"/>
              <a:t> and green </a:t>
            </a:r>
            <a:r>
              <a:rPr lang="fr-FR" dirty="0" err="1"/>
              <a:t>benchmarking</a:t>
            </a:r>
            <a:r>
              <a:rPr lang="fr-FR" dirty="0"/>
              <a:t> are </a:t>
            </a:r>
            <a:r>
              <a:rPr lang="fr-FR" dirty="0" err="1"/>
              <a:t>also</a:t>
            </a:r>
            <a:r>
              <a:rPr lang="fr-FR" dirty="0"/>
              <a:t> </a:t>
            </a:r>
            <a:r>
              <a:rPr lang="fr-FR" dirty="0" err="1"/>
              <a:t>considered</a:t>
            </a:r>
            <a:r>
              <a:rPr lang="fr-FR" dirty="0"/>
              <a:t>.</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93895192"/>
              </p:ext>
            </p:extLst>
          </p:nvPr>
        </p:nvGraphicFramePr>
        <p:xfrm>
          <a:off x="423746" y="3076503"/>
          <a:ext cx="11329639" cy="3006455"/>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Assess</a:t>
                      </a:r>
                      <a:r>
                        <a:rPr lang="fr-FR" sz="1400" b="0" dirty="0"/>
                        <a:t> </a:t>
                      </a:r>
                      <a:r>
                        <a:rPr lang="fr-FR" sz="1400" b="0" dirty="0" err="1"/>
                        <a:t>existing</a:t>
                      </a:r>
                      <a:r>
                        <a:rPr lang="fr-FR" sz="1400" b="0" dirty="0"/>
                        <a:t> </a:t>
                      </a:r>
                      <a:r>
                        <a:rPr lang="fr-FR" sz="1400" b="0" dirty="0" err="1"/>
                        <a:t>tools</a:t>
                      </a:r>
                      <a:r>
                        <a:rPr lang="fr-FR" sz="1400" b="0" dirty="0"/>
                        <a:t> and services (</a:t>
                      </a:r>
                      <a:r>
                        <a:rPr lang="fr-FR" sz="1400" b="0" dirty="0" err="1"/>
                        <a:t>e.g</a:t>
                      </a:r>
                      <a:r>
                        <a:rPr lang="fr-FR" sz="1400" b="0" dirty="0"/>
                        <a:t>. </a:t>
                      </a:r>
                      <a:r>
                        <a:rPr lang="fr-FR" sz="1400" b="0" dirty="0" err="1"/>
                        <a:t>from</a:t>
                      </a:r>
                      <a:r>
                        <a:rPr lang="fr-FR" sz="1400" b="0" dirty="0"/>
                        <a:t> EOSC </a:t>
                      </a:r>
                      <a:r>
                        <a:rPr lang="fr-FR" sz="1400" b="0" dirty="0" err="1"/>
                        <a:t>Synergy</a:t>
                      </a:r>
                      <a:r>
                        <a:rPr lang="fr-FR" sz="1400" b="0" dirty="0"/>
                        <a:t>) usable by the science clusters to </a:t>
                      </a:r>
                      <a:r>
                        <a:rPr lang="fr-FR" sz="1400" b="0" dirty="0" err="1"/>
                        <a:t>evaluate</a:t>
                      </a:r>
                      <a:r>
                        <a:rPr lang="fr-FR" sz="1400" b="0" dirty="0"/>
                        <a:t>, </a:t>
                      </a:r>
                      <a:r>
                        <a:rPr lang="fr-FR" sz="1400" b="0" dirty="0" err="1"/>
                        <a:t>curate</a:t>
                      </a:r>
                      <a:r>
                        <a:rPr lang="fr-FR" sz="1400" b="0" dirty="0"/>
                        <a:t>, and </a:t>
                      </a:r>
                      <a:r>
                        <a:rPr lang="fr-FR" sz="1400" b="0" dirty="0" err="1"/>
                        <a:t>improve</a:t>
                      </a:r>
                      <a:r>
                        <a:rPr lang="fr-FR" sz="1400" b="0" dirty="0"/>
                        <a:t> software </a:t>
                      </a:r>
                      <a:r>
                        <a:rPr lang="fr-FR" sz="1400" b="0" dirty="0" err="1"/>
                        <a:t>quality</a:t>
                      </a:r>
                      <a:r>
                        <a:rPr lang="fr-FR" sz="1400" b="0" dirty="0"/>
                        <a:t>, </a:t>
                      </a:r>
                      <a:r>
                        <a:rPr lang="fr-FR" sz="1400" b="0" dirty="0" err="1"/>
                        <a:t>metadata</a:t>
                      </a:r>
                      <a:r>
                        <a:rPr lang="fr-FR" sz="1400" b="0" dirty="0"/>
                        <a:t>, and </a:t>
                      </a:r>
                      <a:r>
                        <a:rPr lang="fr-FR" sz="1400" b="0" dirty="0" err="1"/>
                        <a:t>FAIRness</a:t>
                      </a:r>
                      <a:r>
                        <a:rPr lang="fr-FR" sz="1400" b="0" dirty="0"/>
                        <a:t>, as </a:t>
                      </a:r>
                      <a:r>
                        <a:rPr lang="fr-FR" sz="1400" b="0" dirty="0" err="1"/>
                        <a:t>well</a:t>
                      </a:r>
                      <a:r>
                        <a:rPr lang="fr-FR" sz="1400" b="0" dirty="0"/>
                        <a:t> as for </a:t>
                      </a:r>
                      <a:r>
                        <a:rPr lang="fr-FR" sz="1400" b="0" dirty="0" err="1"/>
                        <a:t>security</a:t>
                      </a:r>
                      <a:r>
                        <a:rPr lang="fr-FR" sz="1400" b="0" dirty="0"/>
                        <a:t> </a:t>
                      </a:r>
                      <a:r>
                        <a:rPr lang="fr-FR" sz="1400" b="0" dirty="0" err="1"/>
                        <a:t>checks</a:t>
                      </a:r>
                      <a:r>
                        <a:rPr lang="fr-FR" sz="1400" b="0" dirty="0"/>
                        <a:t>, licence</a:t>
                      </a:r>
                    </a:p>
                  </a:txBody>
                  <a:tcPr/>
                </a:tc>
                <a:tc>
                  <a:txBody>
                    <a:bodyPr/>
                    <a:lstStyle/>
                    <a:p>
                      <a:pPr marL="285750" indent="-285750">
                        <a:buFont typeface="Wingdings" pitchFamily="2" charset="2"/>
                        <a:buChar char="ü"/>
                      </a:pPr>
                      <a:r>
                        <a:rPr lang="fr-FR" sz="1400" b="0" dirty="0" err="1"/>
                        <a:t>Prepares</a:t>
                      </a:r>
                      <a:r>
                        <a:rPr lang="fr-FR" sz="1400" b="0" dirty="0"/>
                        <a:t> a first </a:t>
                      </a:r>
                      <a:r>
                        <a:rPr lang="fr-FR" sz="1400" b="0" dirty="0" err="1"/>
                        <a:t>list</a:t>
                      </a:r>
                      <a:r>
                        <a:rPr lang="fr-FR" sz="1400" b="0" dirty="0"/>
                        <a:t> of </a:t>
                      </a:r>
                      <a:r>
                        <a:rPr lang="fr-FR" sz="1400" b="0" dirty="0" err="1"/>
                        <a:t>tools</a:t>
                      </a:r>
                      <a:r>
                        <a:rPr lang="fr-FR" sz="1400" b="0" dirty="0"/>
                        <a:t> and services</a:t>
                      </a:r>
                    </a:p>
                    <a:p>
                      <a:pPr marL="285750" indent="-285750">
                        <a:buFont typeface="Wingdings" pitchFamily="2" charset="2"/>
                        <a:buChar char="q"/>
                      </a:pPr>
                      <a:r>
                        <a:rPr lang="fr-FR" sz="1400" b="0" dirty="0" err="1"/>
                        <a:t>Assesses</a:t>
                      </a:r>
                      <a:r>
                        <a:rPr lang="fr-FR" sz="1400" b="0" dirty="0"/>
                        <a:t> the </a:t>
                      </a:r>
                      <a:r>
                        <a:rPr lang="fr-FR" sz="1400" b="0" dirty="0" err="1"/>
                        <a:t>tools</a:t>
                      </a:r>
                      <a:r>
                        <a:rPr lang="fr-FR" sz="1400" b="0" dirty="0"/>
                        <a:t> and services : </a:t>
                      </a:r>
                      <a:r>
                        <a:rPr lang="fr-FR" sz="1400" b="0" dirty="0" err="1"/>
                        <a:t>partly</a:t>
                      </a:r>
                      <a:r>
                        <a:rPr lang="fr-FR" sz="1400" b="0" dirty="0"/>
                        <a:t> </a:t>
                      </a:r>
                      <a:r>
                        <a:rPr lang="fr-FR" sz="1400" b="0" dirty="0" err="1"/>
                        <a:t>done</a:t>
                      </a:r>
                      <a:r>
                        <a:rPr lang="fr-FR" sz="1400" b="0" dirty="0"/>
                        <a:t> by </a:t>
                      </a:r>
                      <a:r>
                        <a:rPr lang="fr-FR" sz="1400" b="0" dirty="0" err="1"/>
                        <a:t>understanding</a:t>
                      </a:r>
                      <a:r>
                        <a:rPr lang="fr-FR" sz="1400" b="0" dirty="0"/>
                        <a:t> </a:t>
                      </a:r>
                      <a:r>
                        <a:rPr lang="fr-FR" sz="1400" b="0" dirty="0" err="1"/>
                        <a:t>roles</a:t>
                      </a:r>
                      <a:r>
                        <a:rPr lang="fr-FR" sz="1400" b="0" dirty="0"/>
                        <a:t> and usage of </a:t>
                      </a:r>
                      <a:r>
                        <a:rPr lang="fr-FR" sz="1400" b="0" dirty="0" err="1"/>
                        <a:t>tools</a:t>
                      </a:r>
                      <a:r>
                        <a:rPr lang="fr-FR" sz="1400" b="0" dirty="0"/>
                        <a:t> and services in science clusters</a:t>
                      </a:r>
                    </a:p>
                    <a:p>
                      <a:pPr marL="285750" indent="-285750">
                        <a:buFont typeface="Wingdings" pitchFamily="2" charset="2"/>
                        <a:buChar char="q"/>
                      </a:pPr>
                      <a:r>
                        <a:rPr lang="fr-FR" sz="1400" b="0" dirty="0"/>
                        <a:t>MS8: workshop to </a:t>
                      </a:r>
                      <a:r>
                        <a:rPr lang="fr-FR" sz="1400" b="0" dirty="0" err="1"/>
                        <a:t>evaluate</a:t>
                      </a:r>
                      <a:r>
                        <a:rPr lang="fr-FR" sz="1400" b="0" dirty="0"/>
                        <a:t> </a:t>
                      </a:r>
                      <a:r>
                        <a:rPr lang="fr-FR" sz="1400" b="0" dirty="0" err="1"/>
                        <a:t>tools</a:t>
                      </a:r>
                      <a:r>
                        <a:rPr lang="fr-FR" sz="1400" b="0" dirty="0"/>
                        <a:t> and services </a:t>
                      </a:r>
                      <a:r>
                        <a:rPr lang="fr-FR" sz="1400" b="0" dirty="0" err="1"/>
                        <a:t>against</a:t>
                      </a:r>
                      <a:r>
                        <a:rPr lang="fr-FR" sz="1400" b="0" dirty="0"/>
                        <a:t> WP2 best practices</a:t>
                      </a:r>
                    </a:p>
                  </a:txBody>
                  <a:tcPr/>
                </a:tc>
                <a:extLst>
                  <a:ext uri="{0D108BD9-81ED-4DB2-BD59-A6C34878D82A}">
                    <a16:rowId xmlns:a16="http://schemas.microsoft.com/office/drawing/2014/main" val="1781093543"/>
                  </a:ext>
                </a:extLst>
              </a:tr>
              <a:tr h="1176836">
                <a:tc>
                  <a:txBody>
                    <a:bodyPr/>
                    <a:lstStyle/>
                    <a:p>
                      <a:r>
                        <a:rPr lang="fr-FR" sz="1400" b="0" dirty="0"/>
                        <a:t>B. Document the </a:t>
                      </a:r>
                      <a:r>
                        <a:rPr lang="fr-FR" sz="1400" b="0" dirty="0" err="1"/>
                        <a:t>identified</a:t>
                      </a:r>
                      <a:r>
                        <a:rPr lang="fr-FR" sz="1400" b="0" dirty="0"/>
                        <a:t> </a:t>
                      </a:r>
                      <a:r>
                        <a:rPr lang="fr-FR" sz="1400" b="0" dirty="0" err="1"/>
                        <a:t>tools</a:t>
                      </a:r>
                      <a:r>
                        <a:rPr lang="fr-FR" sz="1400" b="0" dirty="0"/>
                        <a:t> and services, </a:t>
                      </a:r>
                      <a:r>
                        <a:rPr lang="fr-FR" sz="1400" b="0" dirty="0" err="1"/>
                        <a:t>aligning</a:t>
                      </a:r>
                      <a:r>
                        <a:rPr lang="fr-FR" sz="1400" b="0" dirty="0"/>
                        <a:t> </a:t>
                      </a:r>
                      <a:r>
                        <a:rPr lang="fr-FR" sz="1400" b="0" dirty="0" err="1"/>
                        <a:t>them</a:t>
                      </a:r>
                      <a:r>
                        <a:rPr lang="fr-FR" sz="1400" b="0" dirty="0"/>
                        <a:t> </a:t>
                      </a:r>
                      <a:r>
                        <a:rPr lang="fr-FR" sz="1400" b="0" dirty="0" err="1"/>
                        <a:t>with</a:t>
                      </a:r>
                      <a:r>
                        <a:rPr lang="fr-FR" sz="1400" b="0" dirty="0"/>
                        <a:t> the best practices and </a:t>
                      </a:r>
                      <a:r>
                        <a:rPr lang="fr-FR" sz="1400" b="0" dirty="0" err="1"/>
                        <a:t>recommendations</a:t>
                      </a:r>
                      <a:r>
                        <a:rPr lang="fr-FR" sz="1400" b="0" dirty="0"/>
                        <a:t> of the pilot </a:t>
                      </a:r>
                      <a:r>
                        <a:rPr lang="fr-FR" sz="1400" b="0" dirty="0" err="1"/>
                        <a:t>communities</a:t>
                      </a:r>
                      <a:r>
                        <a:rPr lang="fr-FR" sz="1400" b="0" dirty="0"/>
                        <a:t>, and </a:t>
                      </a:r>
                      <a:r>
                        <a:rPr lang="fr-FR" sz="1400" b="0" dirty="0" err="1"/>
                        <a:t>provide</a:t>
                      </a:r>
                      <a:r>
                        <a:rPr lang="fr-FR" sz="1400" b="0" dirty="0"/>
                        <a:t> guidance on </a:t>
                      </a:r>
                      <a:r>
                        <a:rPr lang="fr-FR" sz="1400" b="0" dirty="0" err="1"/>
                        <a:t>their</a:t>
                      </a:r>
                      <a:r>
                        <a:rPr lang="fr-FR" sz="1400" b="0" dirty="0"/>
                        <a:t> use </a:t>
                      </a:r>
                      <a:r>
                        <a:rPr lang="fr-FR" sz="1400" b="0" dirty="0" err="1"/>
                        <a:t>within</a:t>
                      </a:r>
                      <a:r>
                        <a:rPr lang="fr-FR" sz="1400" b="0" dirty="0"/>
                        <a:t> the software life cycle </a:t>
                      </a:r>
                      <a:r>
                        <a:rPr lang="fr-FR" sz="1400" b="0" dirty="0" err="1"/>
                        <a:t>while</a:t>
                      </a:r>
                      <a:r>
                        <a:rPr lang="fr-FR" sz="1400" b="0" dirty="0"/>
                        <a:t> </a:t>
                      </a:r>
                      <a:r>
                        <a:rPr lang="fr-FR" sz="1400" b="0" dirty="0" err="1"/>
                        <a:t>following</a:t>
                      </a:r>
                      <a:r>
                        <a:rPr lang="fr-FR" sz="1400" b="0" dirty="0"/>
                        <a:t> the </a:t>
                      </a:r>
                      <a:r>
                        <a:rPr lang="fr-FR" sz="1400" b="0" dirty="0" err="1"/>
                        <a:t>three-tier</a:t>
                      </a:r>
                      <a:r>
                        <a:rPr lang="fr-FR" sz="1400" b="0" dirty="0"/>
                        <a:t> </a:t>
                      </a:r>
                      <a:r>
                        <a:rPr lang="fr-FR" sz="1400" b="0" dirty="0" err="1"/>
                        <a:t>research</a:t>
                      </a:r>
                      <a:r>
                        <a:rPr lang="fr-FR" sz="1400" b="0" dirty="0"/>
                        <a:t> software model.</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lang="fr-FR" sz="1400" b="0" dirty="0" err="1"/>
                        <a:t>Provides</a:t>
                      </a:r>
                      <a:r>
                        <a:rPr lang="fr-FR" sz="1400" b="0" dirty="0"/>
                        <a:t> </a:t>
                      </a:r>
                      <a:r>
                        <a:rPr lang="fr-FR" sz="1400" b="0" dirty="0" err="1"/>
                        <a:t>metadata</a:t>
                      </a:r>
                      <a:r>
                        <a:rPr lang="fr-FR" sz="1400" b="0" dirty="0"/>
                        <a:t> for </a:t>
                      </a:r>
                      <a:r>
                        <a:rPr lang="fr-FR" sz="1400" b="0" dirty="0" err="1"/>
                        <a:t>tools</a:t>
                      </a:r>
                      <a:r>
                        <a:rPr lang="fr-FR" sz="1400" b="0" dirty="0"/>
                        <a:t> and services </a:t>
                      </a:r>
                      <a:r>
                        <a:rPr lang="fr-FR" sz="1400" b="0" dirty="0" err="1"/>
                        <a:t>aligned</a:t>
                      </a:r>
                      <a:r>
                        <a:rPr lang="fr-FR" sz="1400" b="0" dirty="0"/>
                        <a:t> </a:t>
                      </a:r>
                      <a:r>
                        <a:rPr lang="fr-FR" sz="1400" b="0" dirty="0" err="1"/>
                        <a:t>with</a:t>
                      </a:r>
                      <a:r>
                        <a:rPr lang="fr-FR" sz="1400" b="0" dirty="0"/>
                        <a:t> WP2 and TF2 </a:t>
                      </a:r>
                      <a:r>
                        <a:rPr lang="fr-FR" sz="1400" b="0" dirty="0" err="1"/>
                        <a:t>recommendations</a:t>
                      </a:r>
                      <a:endParaRPr lang="fr-FR" sz="1400" b="0" dirty="0"/>
                    </a:p>
                    <a:p>
                      <a:pPr marL="285750" indent="-285750">
                        <a:buFont typeface="Wingdings" pitchFamily="2" charset="2"/>
                        <a:buChar char="q"/>
                      </a:pPr>
                      <a:r>
                        <a:rPr lang="fr-FR" sz="1400" b="0" dirty="0" err="1"/>
                        <a:t>Curates</a:t>
                      </a:r>
                      <a:r>
                        <a:rPr lang="fr-FR" sz="1400" b="0" dirty="0"/>
                        <a:t> and organises the </a:t>
                      </a:r>
                      <a:r>
                        <a:rPr lang="fr-FR" sz="1400" b="0" dirty="0" err="1"/>
                        <a:t>list</a:t>
                      </a:r>
                      <a:r>
                        <a:rPr lang="fr-FR" sz="1400" b="0" dirty="0"/>
                        <a:t> of </a:t>
                      </a:r>
                      <a:r>
                        <a:rPr lang="fr-FR" sz="1400" b="0" dirty="0" err="1"/>
                        <a:t>tools</a:t>
                      </a:r>
                      <a:r>
                        <a:rPr lang="fr-FR" sz="1400" b="0" dirty="0"/>
                        <a:t> and services </a:t>
                      </a:r>
                      <a:r>
                        <a:rPr lang="fr-FR" sz="1400" b="0" dirty="0" err="1"/>
                        <a:t>using</a:t>
                      </a:r>
                      <a:r>
                        <a:rPr lang="fr-FR" sz="1400" b="0" dirty="0"/>
                        <a:t> </a:t>
                      </a:r>
                      <a:r>
                        <a:rPr lang="fr-FR" sz="1400" b="0" dirty="0" err="1"/>
                        <a:t>these</a:t>
                      </a:r>
                      <a:r>
                        <a:rPr lang="fr-FR" sz="1400" b="0" dirty="0"/>
                        <a:t> </a:t>
                      </a:r>
                      <a:r>
                        <a:rPr lang="fr-FR" sz="1400" b="0" dirty="0" err="1"/>
                        <a:t>metadata</a:t>
                      </a:r>
                      <a:endParaRPr lang="fr-FR" sz="1400" b="0" dirty="0"/>
                    </a:p>
                    <a:p>
                      <a:pPr marL="285750" indent="-285750">
                        <a:buFont typeface="Wingdings" pitchFamily="2" charset="2"/>
                        <a:buChar char="q"/>
                      </a:pPr>
                      <a:r>
                        <a:rPr lang="fr-FR" sz="1400" b="0" dirty="0" err="1"/>
                        <a:t>Maps</a:t>
                      </a:r>
                      <a:r>
                        <a:rPr lang="fr-FR" sz="1400" b="0" dirty="0"/>
                        <a:t> </a:t>
                      </a:r>
                      <a:r>
                        <a:rPr lang="fr-FR" sz="1400" b="0" dirty="0" err="1"/>
                        <a:t>tasks</a:t>
                      </a:r>
                      <a:r>
                        <a:rPr lang="fr-FR" sz="1400" b="0" dirty="0"/>
                        <a:t> in the </a:t>
                      </a:r>
                      <a:r>
                        <a:rPr lang="fr-FR" sz="1400" b="0" dirty="0" err="1"/>
                        <a:t>RSQKit</a:t>
                      </a:r>
                      <a:r>
                        <a:rPr lang="fr-FR" sz="1400" b="0" dirty="0"/>
                        <a:t> to </a:t>
                      </a:r>
                      <a:r>
                        <a:rPr lang="fr-FR" sz="1400" b="0" dirty="0" err="1"/>
                        <a:t>tools</a:t>
                      </a:r>
                      <a:r>
                        <a:rPr lang="fr-FR" sz="1400" b="0" dirty="0"/>
                        <a:t> and services</a:t>
                      </a:r>
                    </a:p>
                  </a:txBody>
                  <a:tcPr/>
                </a:tc>
                <a:extLst>
                  <a:ext uri="{0D108BD9-81ED-4DB2-BD59-A6C34878D82A}">
                    <a16:rowId xmlns:a16="http://schemas.microsoft.com/office/drawing/2014/main" val="2692765103"/>
                  </a:ext>
                </a:extLst>
              </a:tr>
              <a:tr h="884739">
                <a:tc>
                  <a:txBody>
                    <a:bodyPr/>
                    <a:lstStyle/>
                    <a:p>
                      <a:r>
                        <a:rPr lang="fr-FR" sz="1400" b="0" dirty="0"/>
                        <a:t>C. </a:t>
                      </a:r>
                      <a:r>
                        <a:rPr lang="fr-FR" sz="1400" b="0" dirty="0" err="1"/>
                        <a:t>Incorporate</a:t>
                      </a:r>
                      <a:r>
                        <a:rPr lang="fr-FR" sz="1400" b="0" dirty="0"/>
                        <a:t> the catalogue of </a:t>
                      </a:r>
                      <a:r>
                        <a:rPr lang="fr-FR" sz="1400" b="0" dirty="0" err="1"/>
                        <a:t>tools</a:t>
                      </a:r>
                      <a:r>
                        <a:rPr lang="fr-FR" sz="1400" b="0" dirty="0"/>
                        <a:t> and services </a:t>
                      </a:r>
                      <a:r>
                        <a:rPr lang="fr-FR" sz="1400" b="0" dirty="0" err="1"/>
                        <a:t>into</a:t>
                      </a:r>
                      <a:r>
                        <a:rPr lang="fr-FR" sz="1400" b="0" dirty="0"/>
                        <a:t> the </a:t>
                      </a:r>
                      <a:r>
                        <a:rPr lang="fr-FR" sz="1400" b="0" dirty="0" err="1"/>
                        <a:t>RSQkit</a:t>
                      </a:r>
                      <a:r>
                        <a:rPr lang="fr-FR" sz="1400" b="0" dirty="0"/>
                        <a:t> </a:t>
                      </a:r>
                      <a:r>
                        <a:rPr lang="fr-FR" sz="1400" b="0" dirty="0" err="1"/>
                        <a:t>along</a:t>
                      </a:r>
                      <a:r>
                        <a:rPr lang="fr-FR" sz="1400" b="0" dirty="0"/>
                        <a:t> </a:t>
                      </a:r>
                      <a:r>
                        <a:rPr lang="fr-FR" sz="1400" b="0" dirty="0" err="1"/>
                        <a:t>with</a:t>
                      </a:r>
                      <a:r>
                        <a:rPr lang="fr-FR" sz="1400" b="0" dirty="0"/>
                        <a:t> guidelines and best practices to </a:t>
                      </a:r>
                      <a:r>
                        <a:rPr lang="fr-FR" sz="1400" b="0" dirty="0" err="1"/>
                        <a:t>enhance</a:t>
                      </a:r>
                      <a:r>
                        <a:rPr lang="fr-FR" sz="1400" b="0" dirty="0"/>
                        <a:t> the </a:t>
                      </a:r>
                      <a:r>
                        <a:rPr lang="fr-FR" sz="1400" b="0" dirty="0" err="1"/>
                        <a:t>quality</a:t>
                      </a:r>
                      <a:r>
                        <a:rPr lang="fr-FR" sz="1400" b="0" dirty="0"/>
                        <a:t>, </a:t>
                      </a:r>
                      <a:r>
                        <a:rPr lang="fr-FR" sz="1400" b="0" dirty="0" err="1"/>
                        <a:t>metadata</a:t>
                      </a:r>
                      <a:r>
                        <a:rPr lang="fr-FR" sz="1400" b="0" dirty="0"/>
                        <a:t>, and </a:t>
                      </a:r>
                      <a:r>
                        <a:rPr lang="fr-FR" sz="1400" b="0" dirty="0" err="1"/>
                        <a:t>FAIRness</a:t>
                      </a:r>
                      <a:r>
                        <a:rPr lang="fr-FR" sz="1400" b="0" dirty="0"/>
                        <a:t> of </a:t>
                      </a:r>
                      <a:r>
                        <a:rPr lang="fr-FR" sz="1400" b="0" dirty="0" err="1"/>
                        <a:t>research</a:t>
                      </a:r>
                      <a:r>
                        <a:rPr lang="fr-FR" sz="1400" b="0" dirty="0"/>
                        <a:t> software.</a:t>
                      </a:r>
                    </a:p>
                  </a:txBody>
                  <a:tcPr/>
                </a:tc>
                <a:tc>
                  <a:txBody>
                    <a:bodyPr/>
                    <a:lstStyle/>
                    <a:p>
                      <a:pPr marL="285750" indent="-285750">
                        <a:buFont typeface="Wingdings" pitchFamily="2" charset="2"/>
                        <a:buChar char="q"/>
                      </a:pPr>
                      <a:r>
                        <a:rPr lang="fr-FR" sz="1400" b="0" dirty="0" err="1"/>
                        <a:t>Provides</a:t>
                      </a:r>
                      <a:r>
                        <a:rPr lang="fr-FR" sz="1400" b="0" dirty="0"/>
                        <a:t> </a:t>
                      </a:r>
                      <a:r>
                        <a:rPr lang="fr-FR" sz="1400" b="0" dirty="0" err="1"/>
                        <a:t>mechanisms</a:t>
                      </a:r>
                      <a:r>
                        <a:rPr lang="fr-FR" sz="1400" b="0" dirty="0"/>
                        <a:t> to </a:t>
                      </a:r>
                      <a:r>
                        <a:rPr lang="fr-FR" sz="1400" b="0" dirty="0" err="1"/>
                        <a:t>keep</a:t>
                      </a:r>
                      <a:r>
                        <a:rPr lang="fr-FR" sz="1400" b="0" dirty="0"/>
                        <a:t> the </a:t>
                      </a:r>
                      <a:r>
                        <a:rPr lang="fr-FR" sz="1400" b="0" dirty="0" err="1"/>
                        <a:t>list</a:t>
                      </a:r>
                      <a:r>
                        <a:rPr lang="fr-FR" sz="1400" b="0" dirty="0"/>
                        <a:t> up-to-date</a:t>
                      </a:r>
                    </a:p>
                    <a:p>
                      <a:pPr marL="285750" indent="-285750">
                        <a:buFont typeface="Wingdings" pitchFamily="2" charset="2"/>
                        <a:buChar char="q"/>
                      </a:pPr>
                      <a:r>
                        <a:rPr lang="fr-FR" sz="1400" b="0" dirty="0" err="1"/>
                        <a:t>Handles</a:t>
                      </a:r>
                      <a:r>
                        <a:rPr lang="fr-FR" sz="1400" b="0" dirty="0"/>
                        <a:t> new contributions by </a:t>
                      </a:r>
                      <a:r>
                        <a:rPr lang="fr-FR" sz="1400" b="0" dirty="0" err="1"/>
                        <a:t>curating</a:t>
                      </a:r>
                      <a:r>
                        <a:rPr lang="fr-FR" sz="1400" b="0" dirty="0"/>
                        <a:t> and </a:t>
                      </a:r>
                      <a:r>
                        <a:rPr lang="fr-FR" sz="1400" b="0" dirty="0" err="1"/>
                        <a:t>aligning</a:t>
                      </a:r>
                      <a:r>
                        <a:rPr lang="fr-FR" sz="1400" b="0" dirty="0"/>
                        <a:t> </a:t>
                      </a:r>
                      <a:r>
                        <a:rPr lang="fr-FR" sz="1400" b="0" dirty="0" err="1"/>
                        <a:t>with</a:t>
                      </a:r>
                      <a:r>
                        <a:rPr lang="fr-FR" sz="1400" b="0" dirty="0"/>
                        <a:t> the </a:t>
                      </a:r>
                      <a:r>
                        <a:rPr lang="fr-FR" sz="1400" b="0" dirty="0" err="1"/>
                        <a:t>metadata</a:t>
                      </a:r>
                      <a:r>
                        <a:rPr lang="fr-FR" sz="1400" b="0" dirty="0"/>
                        <a:t> </a:t>
                      </a:r>
                      <a:r>
                        <a:rPr lang="fr-FR" sz="1400" b="0" dirty="0" err="1"/>
                        <a:t>schema</a:t>
                      </a:r>
                      <a:endParaRPr lang="fr-FR" sz="1400" b="0" dirty="0"/>
                    </a:p>
                  </a:txBody>
                  <a:tcPr/>
                </a:tc>
                <a:extLst>
                  <a:ext uri="{0D108BD9-81ED-4DB2-BD59-A6C34878D82A}">
                    <a16:rowId xmlns:a16="http://schemas.microsoft.com/office/drawing/2014/main" val="1586878033"/>
                  </a:ext>
                </a:extLst>
              </a:tr>
            </a:tbl>
          </a:graphicData>
        </a:graphic>
      </p:graphicFrame>
    </p:spTree>
    <p:extLst>
      <p:ext uri="{BB962C8B-B14F-4D97-AF65-F5344CB8AC3E}">
        <p14:creationId xmlns:p14="http://schemas.microsoft.com/office/powerpoint/2010/main" val="36486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7"/>
            <a:ext cx="280037" cy="256436"/>
          </a:xfrm>
        </p:spPr>
        <p:txBody>
          <a:bodyPr/>
          <a:lstStyle/>
          <a:p>
            <a:fld id="{41814595-6856-9B4E-BECB-F9B7E4876AE1}" type="slidenum">
              <a:rPr lang="nl-NL" smtClean="0"/>
              <a:pPr/>
              <a:t>2</a:t>
            </a:fld>
            <a:endParaRPr lang="nl-NL" dirty="0"/>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6" y="982961"/>
            <a:ext cx="11329639" cy="1351092"/>
          </a:xfrm>
        </p:spPr>
        <p:txBody>
          <a:bodyPr>
            <a:normAutofit/>
          </a:bodyPr>
          <a:lstStyle/>
          <a:p>
            <a:pPr algn="just"/>
            <a:r>
              <a:rPr lang="fr-FR" dirty="0" err="1"/>
              <a:t>Task</a:t>
            </a:r>
            <a:r>
              <a:rPr lang="fr-FR" dirty="0"/>
              <a:t> 3.2 (M07-M36): Consolidation of </a:t>
            </a:r>
            <a:r>
              <a:rPr lang="fr-FR" dirty="0" err="1"/>
              <a:t>tools</a:t>
            </a:r>
            <a:r>
              <a:rPr lang="fr-FR" dirty="0"/>
              <a:t> and services to </a:t>
            </a:r>
            <a:r>
              <a:rPr lang="fr-FR" dirty="0" err="1"/>
              <a:t>ease</a:t>
            </a:r>
            <a:r>
              <a:rPr lang="fr-FR" dirty="0"/>
              <a:t> </a:t>
            </a:r>
            <a:r>
              <a:rPr lang="fr-FR" dirty="0" err="1"/>
              <a:t>their</a:t>
            </a:r>
            <a:r>
              <a:rPr lang="fr-FR" dirty="0"/>
              <a:t> </a:t>
            </a:r>
            <a:r>
              <a:rPr lang="fr-FR" dirty="0" err="1"/>
              <a:t>implementation</a:t>
            </a:r>
            <a:r>
              <a:rPr lang="fr-FR" dirty="0"/>
              <a:t> and use in </a:t>
            </a:r>
            <a:r>
              <a:rPr lang="fr-FR" dirty="0" err="1"/>
              <a:t>research</a:t>
            </a:r>
            <a:r>
              <a:rPr lang="fr-FR" dirty="0"/>
              <a:t> </a:t>
            </a:r>
            <a:r>
              <a:rPr lang="fr-FR" dirty="0" err="1"/>
              <a:t>communities</a:t>
            </a:r>
            <a:r>
              <a:rPr lang="fr-FR" dirty="0"/>
              <a:t>. This </a:t>
            </a:r>
            <a:r>
              <a:rPr lang="fr-FR" dirty="0" err="1"/>
              <a:t>task</a:t>
            </a:r>
            <a:r>
              <a:rPr lang="fr-FR" dirty="0"/>
              <a:t> </a:t>
            </a:r>
            <a:r>
              <a:rPr lang="fr-FR" dirty="0" err="1"/>
              <a:t>aims</a:t>
            </a:r>
            <a:r>
              <a:rPr lang="fr-FR" dirty="0"/>
              <a:t> to </a:t>
            </a:r>
            <a:r>
              <a:rPr lang="fr-FR" dirty="0" err="1"/>
              <a:t>develop</a:t>
            </a:r>
            <a:r>
              <a:rPr lang="fr-FR" dirty="0"/>
              <a:t> </a:t>
            </a:r>
            <a:r>
              <a:rPr lang="fr-FR" b="1" dirty="0" err="1"/>
              <a:t>integrated</a:t>
            </a:r>
            <a:r>
              <a:rPr lang="fr-FR" b="1" dirty="0"/>
              <a:t> </a:t>
            </a:r>
            <a:r>
              <a:rPr lang="fr-FR" b="1" dirty="0" err="1"/>
              <a:t>quality</a:t>
            </a:r>
            <a:r>
              <a:rPr lang="fr-FR" b="1" dirty="0"/>
              <a:t> </a:t>
            </a:r>
            <a:r>
              <a:rPr lang="fr-FR" b="1" dirty="0" err="1"/>
              <a:t>indicators</a:t>
            </a:r>
            <a:r>
              <a:rPr lang="fr-FR" dirty="0"/>
              <a:t> and a </a:t>
            </a:r>
            <a:r>
              <a:rPr lang="fr-FR" b="1" dirty="0" err="1"/>
              <a:t>common</a:t>
            </a:r>
            <a:r>
              <a:rPr lang="fr-FR" b="1" dirty="0"/>
              <a:t> </a:t>
            </a:r>
            <a:r>
              <a:rPr lang="fr-FR" b="1" dirty="0" err="1"/>
              <a:t>metadata</a:t>
            </a:r>
            <a:r>
              <a:rPr lang="fr-FR" b="1" dirty="0"/>
              <a:t> </a:t>
            </a:r>
            <a:r>
              <a:rPr lang="fr-FR" b="1" dirty="0" err="1"/>
              <a:t>framework</a:t>
            </a:r>
            <a:r>
              <a:rPr lang="fr-FR" dirty="0"/>
              <a:t> for software </a:t>
            </a:r>
            <a:r>
              <a:rPr lang="fr-FR" dirty="0" err="1"/>
              <a:t>quality</a:t>
            </a:r>
            <a:r>
              <a:rPr lang="fr-FR" dirty="0"/>
              <a:t>, </a:t>
            </a:r>
            <a:r>
              <a:rPr lang="fr-FR" dirty="0" err="1"/>
              <a:t>containerize</a:t>
            </a:r>
            <a:r>
              <a:rPr lang="fr-FR" dirty="0"/>
              <a:t> </a:t>
            </a:r>
            <a:r>
              <a:rPr lang="fr-FR" dirty="0" err="1"/>
              <a:t>tools</a:t>
            </a:r>
            <a:r>
              <a:rPr lang="fr-FR" dirty="0"/>
              <a:t> and services, </a:t>
            </a:r>
            <a:r>
              <a:rPr lang="fr-FR" dirty="0" err="1"/>
              <a:t>develop</a:t>
            </a:r>
            <a:r>
              <a:rPr lang="fr-FR" dirty="0"/>
              <a:t> </a:t>
            </a:r>
            <a:r>
              <a:rPr lang="fr-FR" b="1" dirty="0" err="1"/>
              <a:t>actionable</a:t>
            </a:r>
            <a:r>
              <a:rPr lang="fr-FR" b="1" dirty="0"/>
              <a:t> pipelines</a:t>
            </a:r>
            <a:r>
              <a:rPr lang="fr-FR" dirty="0"/>
              <a:t> to </a:t>
            </a:r>
            <a:r>
              <a:rPr lang="fr-FR" dirty="0" err="1"/>
              <a:t>assess</a:t>
            </a:r>
            <a:r>
              <a:rPr lang="fr-FR" dirty="0"/>
              <a:t> and </a:t>
            </a:r>
            <a:r>
              <a:rPr lang="fr-FR" dirty="0" err="1"/>
              <a:t>improve</a:t>
            </a:r>
            <a:r>
              <a:rPr lang="fr-FR" dirty="0"/>
              <a:t> software </a:t>
            </a:r>
            <a:r>
              <a:rPr lang="fr-FR" dirty="0" err="1"/>
              <a:t>quality</a:t>
            </a:r>
            <a:r>
              <a:rPr lang="fr-FR" dirty="0"/>
              <a:t>, and </a:t>
            </a:r>
            <a:r>
              <a:rPr lang="fr-FR" b="1" dirty="0" err="1"/>
              <a:t>integrate</a:t>
            </a:r>
            <a:r>
              <a:rPr lang="fr-FR" dirty="0"/>
              <a:t> software </a:t>
            </a:r>
            <a:r>
              <a:rPr lang="fr-FR" dirty="0" err="1"/>
              <a:t>quality</a:t>
            </a:r>
            <a:r>
              <a:rPr lang="fr-FR" dirty="0"/>
              <a:t> </a:t>
            </a:r>
            <a:r>
              <a:rPr lang="fr-FR" b="1" dirty="0"/>
              <a:t>pipelines</a:t>
            </a:r>
            <a:r>
              <a:rPr lang="fr-FR" dirty="0"/>
              <a:t> </a:t>
            </a:r>
            <a:r>
              <a:rPr lang="fr-FR" b="1" dirty="0" err="1"/>
              <a:t>into</a:t>
            </a:r>
            <a:r>
              <a:rPr lang="fr-FR" dirty="0"/>
              <a:t> </a:t>
            </a:r>
            <a:r>
              <a:rPr lang="fr-FR" dirty="0" err="1"/>
              <a:t>widely</a:t>
            </a:r>
            <a:r>
              <a:rPr lang="fr-FR" dirty="0"/>
              <a:t> </a:t>
            </a:r>
            <a:r>
              <a:rPr lang="fr-FR" dirty="0" err="1"/>
              <a:t>used</a:t>
            </a:r>
            <a:r>
              <a:rPr lang="fr-FR" dirty="0"/>
              <a:t> </a:t>
            </a:r>
            <a:r>
              <a:rPr lang="fr-FR" b="1" dirty="0" err="1"/>
              <a:t>platforms</a:t>
            </a:r>
            <a:r>
              <a:rPr lang="fr-FR" dirty="0"/>
              <a:t> for </a:t>
            </a:r>
            <a:r>
              <a:rPr lang="fr-FR" dirty="0" err="1"/>
              <a:t>research</a:t>
            </a:r>
            <a:r>
              <a:rPr lang="fr-FR" dirty="0"/>
              <a:t> software engineering and code </a:t>
            </a:r>
            <a:r>
              <a:rPr lang="fr-FR" dirty="0" err="1"/>
              <a:t>archival</a:t>
            </a:r>
            <a:r>
              <a:rPr lang="fr-FR" dirty="0"/>
              <a:t>.</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1322382100"/>
              </p:ext>
            </p:extLst>
          </p:nvPr>
        </p:nvGraphicFramePr>
        <p:xfrm>
          <a:off x="423746" y="2519085"/>
          <a:ext cx="11329639" cy="3681981"/>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Develop</a:t>
                      </a:r>
                      <a:r>
                        <a:rPr lang="fr-FR" sz="1400" b="0" dirty="0"/>
                        <a:t> </a:t>
                      </a:r>
                      <a:r>
                        <a:rPr lang="fr-FR" sz="1400" b="0" dirty="0" err="1"/>
                        <a:t>integrated</a:t>
                      </a:r>
                      <a:r>
                        <a:rPr lang="fr-FR" sz="1400" b="0" dirty="0"/>
                        <a:t> </a:t>
                      </a:r>
                      <a:r>
                        <a:rPr lang="fr-FR" sz="1400" b="0" dirty="0" err="1"/>
                        <a:t>quality</a:t>
                      </a:r>
                      <a:r>
                        <a:rPr lang="fr-FR" sz="1400" b="0" dirty="0"/>
                        <a:t> </a:t>
                      </a:r>
                      <a:r>
                        <a:rPr lang="fr-FR" sz="1400" b="0" dirty="0" err="1"/>
                        <a:t>indicators</a:t>
                      </a:r>
                      <a:r>
                        <a:rPr lang="fr-FR" sz="1400" b="0" dirty="0"/>
                        <a:t> and a </a:t>
                      </a:r>
                      <a:r>
                        <a:rPr lang="fr-FR" sz="1400" b="0" dirty="0" err="1"/>
                        <a:t>common</a:t>
                      </a:r>
                      <a:r>
                        <a:rPr lang="fr-FR" sz="1400" b="0" dirty="0"/>
                        <a:t> </a:t>
                      </a:r>
                      <a:r>
                        <a:rPr lang="fr-FR" sz="1400" b="0" dirty="0" err="1"/>
                        <a:t>metadata</a:t>
                      </a:r>
                      <a:r>
                        <a:rPr lang="fr-FR" sz="1400" b="0" dirty="0"/>
                        <a:t> </a:t>
                      </a:r>
                      <a:r>
                        <a:rPr lang="fr-FR" sz="1400" b="0" dirty="0" err="1"/>
                        <a:t>framework</a:t>
                      </a:r>
                      <a:r>
                        <a:rPr lang="fr-FR" sz="1400" b="0" dirty="0"/>
                        <a:t> for software </a:t>
                      </a:r>
                      <a:r>
                        <a:rPr lang="fr-FR" sz="1400" b="0" dirty="0" err="1"/>
                        <a:t>quality</a:t>
                      </a:r>
                      <a:r>
                        <a:rPr lang="fr-FR" sz="1400" b="0" dirty="0"/>
                        <a:t> by </a:t>
                      </a:r>
                      <a:r>
                        <a:rPr lang="fr-FR" sz="1400" b="0" dirty="0" err="1"/>
                        <a:t>leveraging</a:t>
                      </a:r>
                      <a:r>
                        <a:rPr lang="fr-FR" sz="1400" b="0" dirty="0"/>
                        <a:t> and </a:t>
                      </a:r>
                      <a:r>
                        <a:rPr lang="fr-FR" sz="1400" b="0" dirty="0" err="1"/>
                        <a:t>extending</a:t>
                      </a:r>
                      <a:r>
                        <a:rPr lang="fr-FR" sz="1400" b="0" dirty="0"/>
                        <a:t> </a:t>
                      </a:r>
                      <a:r>
                        <a:rPr lang="fr-FR" sz="1400" b="0" dirty="0" err="1"/>
                        <a:t>existing</a:t>
                      </a:r>
                      <a:r>
                        <a:rPr lang="fr-FR" sz="1400" b="0" dirty="0"/>
                        <a:t> </a:t>
                      </a:r>
                      <a:r>
                        <a:rPr lang="fr-FR" sz="1400" b="0" dirty="0" err="1"/>
                        <a:t>schemas</a:t>
                      </a:r>
                      <a:r>
                        <a:rPr lang="fr-FR" sz="1400" b="0" dirty="0"/>
                        <a:t> (</a:t>
                      </a:r>
                      <a:r>
                        <a:rPr lang="fr-FR" sz="1400" b="0" dirty="0" err="1"/>
                        <a:t>such</a:t>
                      </a:r>
                      <a:r>
                        <a:rPr lang="fr-FR" sz="1400" b="0" dirty="0"/>
                        <a:t> as </a:t>
                      </a:r>
                      <a:r>
                        <a:rPr lang="fr-FR" sz="1400" b="0" dirty="0" err="1"/>
                        <a:t>CodeMeta</a:t>
                      </a:r>
                      <a:r>
                        <a:rPr lang="fr-FR" sz="1400" b="0" dirty="0"/>
                        <a:t>, </a:t>
                      </a:r>
                      <a:r>
                        <a:rPr lang="fr-FR" sz="1400" b="0" dirty="0" err="1"/>
                        <a:t>Bioschemas</a:t>
                      </a:r>
                      <a:r>
                        <a:rPr lang="fr-FR" sz="1400" b="0" dirty="0"/>
                        <a:t> </a:t>
                      </a:r>
                      <a:r>
                        <a:rPr lang="fr-FR" sz="1400" b="0" dirty="0" err="1"/>
                        <a:t>Computational</a:t>
                      </a:r>
                      <a:r>
                        <a:rPr lang="fr-FR" sz="1400" b="0" dirty="0"/>
                        <a:t> workflow/</a:t>
                      </a:r>
                      <a:r>
                        <a:rPr lang="fr-FR" sz="1400" b="0" dirty="0" err="1"/>
                        <a:t>tools</a:t>
                      </a:r>
                      <a:r>
                        <a:rPr lang="fr-FR" sz="1400" b="0" dirty="0"/>
                        <a:t>) to </a:t>
                      </a:r>
                      <a:r>
                        <a:rPr lang="fr-FR" sz="1400" b="0" dirty="0" err="1"/>
                        <a:t>facilitate</a:t>
                      </a:r>
                      <a:r>
                        <a:rPr lang="fr-FR" sz="1400" b="0" dirty="0"/>
                        <a:t> the </a:t>
                      </a:r>
                      <a:r>
                        <a:rPr lang="fr-FR" sz="1400" b="0" dirty="0" err="1"/>
                        <a:t>assessment</a:t>
                      </a:r>
                      <a:r>
                        <a:rPr lang="fr-FR" sz="1400" b="0" dirty="0"/>
                        <a:t> and management of software </a:t>
                      </a:r>
                      <a:r>
                        <a:rPr lang="fr-FR" sz="1400" b="0" dirty="0" err="1"/>
                        <a:t>quality</a:t>
                      </a:r>
                      <a:r>
                        <a:rPr lang="fr-FR" sz="1400" b="0" dirty="0"/>
                        <a:t>.</a:t>
                      </a:r>
                    </a:p>
                  </a:txBody>
                  <a:tcPr/>
                </a:tc>
                <a:tc>
                  <a:txBody>
                    <a:bodyPr/>
                    <a:lstStyle/>
                    <a:p>
                      <a:pPr marL="285750" indent="-285750">
                        <a:buFont typeface="Wingdings" pitchFamily="2" charset="2"/>
                        <a:buChar char="q"/>
                      </a:pPr>
                      <a:r>
                        <a:rPr lang="fr-FR" sz="1400" b="0" dirty="0"/>
                        <a:t>Workshop to </a:t>
                      </a:r>
                      <a:r>
                        <a:rPr lang="fr-FR" sz="1400" b="0" dirty="0" err="1"/>
                        <a:t>understand</a:t>
                      </a:r>
                      <a:r>
                        <a:rPr lang="fr-FR" sz="1400" b="0" dirty="0"/>
                        <a:t> the </a:t>
                      </a:r>
                      <a:r>
                        <a:rPr lang="fr-FR" sz="1400" b="0" dirty="0" err="1"/>
                        <a:t>existing</a:t>
                      </a:r>
                      <a:r>
                        <a:rPr lang="fr-FR" sz="1400" b="0" dirty="0"/>
                        <a:t> pipelines and </a:t>
                      </a:r>
                      <a:r>
                        <a:rPr lang="fr-FR" sz="1400" b="0" dirty="0" err="1"/>
                        <a:t>indicators</a:t>
                      </a:r>
                      <a:r>
                        <a:rPr lang="fr-FR" sz="1400" b="0" dirty="0"/>
                        <a:t> </a:t>
                      </a:r>
                      <a:r>
                        <a:rPr lang="fr-FR" sz="1400" b="0" dirty="0" err="1"/>
                        <a:t>used</a:t>
                      </a:r>
                      <a:r>
                        <a:rPr lang="fr-FR" sz="1400" b="0" dirty="0"/>
                        <a:t> in science clusters</a:t>
                      </a:r>
                    </a:p>
                    <a:p>
                      <a:pPr marL="285750" indent="-285750">
                        <a:buFont typeface="Wingdings" pitchFamily="2" charset="2"/>
                        <a:buChar char="q"/>
                      </a:pPr>
                      <a:r>
                        <a:rPr lang="fr-FR" sz="1400" b="0" dirty="0" err="1"/>
                        <a:t>Maps</a:t>
                      </a:r>
                      <a:r>
                        <a:rPr lang="fr-FR" sz="1400" b="0" dirty="0"/>
                        <a:t> </a:t>
                      </a:r>
                      <a:r>
                        <a:rPr lang="fr-FR" sz="1400" b="0" dirty="0" err="1"/>
                        <a:t>tools</a:t>
                      </a:r>
                      <a:r>
                        <a:rPr lang="fr-FR" sz="1400" b="0" dirty="0"/>
                        <a:t>/services to </a:t>
                      </a:r>
                      <a:r>
                        <a:rPr lang="fr-FR" sz="1400" b="0" dirty="0" err="1"/>
                        <a:t>indicators</a:t>
                      </a:r>
                      <a:r>
                        <a:rPr lang="fr-FR" sz="1400" b="0" dirty="0"/>
                        <a:t> (or vice-versa)</a:t>
                      </a:r>
                    </a:p>
                  </a:txBody>
                  <a:tcPr/>
                </a:tc>
                <a:extLst>
                  <a:ext uri="{0D108BD9-81ED-4DB2-BD59-A6C34878D82A}">
                    <a16:rowId xmlns:a16="http://schemas.microsoft.com/office/drawing/2014/main" val="1781093543"/>
                  </a:ext>
                </a:extLst>
              </a:tr>
              <a:tr h="694122">
                <a:tc>
                  <a:txBody>
                    <a:bodyPr/>
                    <a:lstStyle/>
                    <a:p>
                      <a:r>
                        <a:rPr lang="fr-FR" sz="1400" b="0"/>
                        <a:t>B. Containerize the tools, services, and pipelines to enable easy integration with EOSC and other services for improved software quality.</a:t>
                      </a:r>
                      <a:endParaRPr lang="fr-FR" sz="1400" b="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lang="fr-FR" sz="1400" b="0" dirty="0"/>
                    </a:p>
                  </a:txBody>
                  <a:tcPr/>
                </a:tc>
                <a:extLst>
                  <a:ext uri="{0D108BD9-81ED-4DB2-BD59-A6C34878D82A}">
                    <a16:rowId xmlns:a16="http://schemas.microsoft.com/office/drawing/2014/main" val="2692765103"/>
                  </a:ext>
                </a:extLst>
              </a:tr>
              <a:tr h="884739">
                <a:tc>
                  <a:txBody>
                    <a:bodyPr/>
                    <a:lstStyle/>
                    <a:p>
                      <a:r>
                        <a:rPr lang="fr-FR" sz="1400" b="0"/>
                        <a:t>C. Create actionable automated pipelines using CI/CD to help assess and enhance software quality, curate and enrich metadata, and provide authors with recommendations for FAIR compliance. When possible, these pipelines provide badges and indication of code maturity within the software life cycle.</a:t>
                      </a:r>
                      <a:endParaRPr lang="fr-FR" sz="1400" b="0" dirty="0"/>
                    </a:p>
                  </a:txBody>
                  <a:tcPr/>
                </a:tc>
                <a:tc>
                  <a:txBody>
                    <a:bodyPr/>
                    <a:lstStyle/>
                    <a:p>
                      <a:pPr marL="285750" indent="-285750">
                        <a:buFont typeface="Wingdings" pitchFamily="2" charset="2"/>
                        <a:buChar char="q"/>
                      </a:pPr>
                      <a:endParaRPr lang="fr-FR" sz="1400" b="0" dirty="0"/>
                    </a:p>
                  </a:txBody>
                  <a:tcPr/>
                </a:tc>
                <a:extLst>
                  <a:ext uri="{0D108BD9-81ED-4DB2-BD59-A6C34878D82A}">
                    <a16:rowId xmlns:a16="http://schemas.microsoft.com/office/drawing/2014/main" val="1586878033"/>
                  </a:ext>
                </a:extLst>
              </a:tr>
              <a:tr h="884739">
                <a:tc>
                  <a:txBody>
                    <a:bodyPr/>
                    <a:lstStyle/>
                    <a:p>
                      <a:r>
                        <a:rPr lang="fr-FR" sz="1400" b="0"/>
                        <a:t>D. Integrate the software quality pipelines with widely used platforms for research software engineering (such as GitHub, GitLab) and code archival (such as Zenodo) to improve the overall quality of research software.</a:t>
                      </a:r>
                      <a:endParaRPr lang="fr-FR" sz="1400" b="0" dirty="0"/>
                    </a:p>
                  </a:txBody>
                  <a:tcPr/>
                </a:tc>
                <a:tc>
                  <a:txBody>
                    <a:bodyPr/>
                    <a:lstStyle/>
                    <a:p>
                      <a:pPr marL="285750" indent="-285750">
                        <a:buFont typeface="Wingdings" pitchFamily="2" charset="2"/>
                        <a:buChar char="q"/>
                      </a:pPr>
                      <a:endParaRPr lang="fr-FR" sz="1400" b="0" dirty="0"/>
                    </a:p>
                  </a:txBody>
                  <a:tcPr/>
                </a:tc>
                <a:extLst>
                  <a:ext uri="{0D108BD9-81ED-4DB2-BD59-A6C34878D82A}">
                    <a16:rowId xmlns:a16="http://schemas.microsoft.com/office/drawing/2014/main" val="2203185001"/>
                  </a:ext>
                </a:extLst>
              </a:tr>
            </a:tbl>
          </a:graphicData>
        </a:graphic>
      </p:graphicFrame>
      <p:sp>
        <p:nvSpPr>
          <p:cNvPr id="8" name="Titre 3">
            <a:extLst>
              <a:ext uri="{FF2B5EF4-FFF2-40B4-BE49-F238E27FC236}">
                <a16:creationId xmlns:a16="http://schemas.microsoft.com/office/drawing/2014/main" id="{3B2331AE-85D0-1E40-8217-251BF187BA90}"/>
              </a:ext>
            </a:extLst>
          </p:cNvPr>
          <p:cNvSpPr txBox="1">
            <a:spLocks/>
          </p:cNvSpPr>
          <p:nvPr/>
        </p:nvSpPr>
        <p:spPr>
          <a:xfrm>
            <a:off x="4109987" y="321459"/>
            <a:ext cx="7761702" cy="603887"/>
          </a:xfrm>
          <a:prstGeom prst="rect">
            <a:avLst/>
          </a:prstGeom>
        </p:spPr>
        <p:txBody>
          <a:bodyPr>
            <a:normAutofit/>
          </a:bodyPr>
          <a:lstStyle>
            <a:lvl1pPr algn="l" defTabSz="914400" rtl="0" eaLnBrk="1" latinLnBrk="0" hangingPunct="1">
              <a:lnSpc>
                <a:spcPct val="90000"/>
              </a:lnSpc>
              <a:spcBef>
                <a:spcPct val="0"/>
              </a:spcBef>
              <a:buNone/>
              <a:defRPr sz="3500" b="0" i="0" kern="1200">
                <a:solidFill>
                  <a:schemeClr val="tx1">
                    <a:lumMod val="85000"/>
                    <a:lumOff val="15000"/>
                  </a:schemeClr>
                </a:solidFill>
                <a:latin typeface="Roboto Light" panose="02000000000000000000" pitchFamily="2" charset="0"/>
                <a:ea typeface="Roboto Light" panose="02000000000000000000" pitchFamily="2" charset="0"/>
                <a:cs typeface="+mj-cs"/>
              </a:defRPr>
            </a:lvl1pPr>
          </a:lstStyle>
          <a:p>
            <a:pPr algn="r"/>
            <a:r>
              <a:rPr lang="fr-FR" dirty="0"/>
              <a:t>T3.2: Integrated pipelines</a:t>
            </a:r>
          </a:p>
        </p:txBody>
      </p:sp>
    </p:spTree>
    <p:extLst>
      <p:ext uri="{BB962C8B-B14F-4D97-AF65-F5344CB8AC3E}">
        <p14:creationId xmlns:p14="http://schemas.microsoft.com/office/powerpoint/2010/main" val="3224851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B8C5CD60-39BA-9C44-B049-2CFB2D787C89}"/>
              </a:ext>
            </a:extLst>
          </p:cNvPr>
          <p:cNvSpPr>
            <a:spLocks noGrp="1"/>
          </p:cNvSpPr>
          <p:nvPr>
            <p:ph type="sldNum" sz="quarter" idx="12"/>
          </p:nvPr>
        </p:nvSpPr>
        <p:spPr>
          <a:xfrm>
            <a:off x="11753384" y="6423497"/>
            <a:ext cx="280038" cy="304562"/>
          </a:xfrm>
        </p:spPr>
        <p:txBody>
          <a:bodyPr/>
          <a:lstStyle/>
          <a:p>
            <a:fld id="{41814595-6856-9B4E-BECB-F9B7E4876AE1}" type="slidenum">
              <a:rPr lang="nl-NL" smtClean="0"/>
              <a:pPr/>
              <a:t>3</a:t>
            </a:fld>
            <a:endParaRPr lang="nl-NL" dirty="0"/>
          </a:p>
        </p:txBody>
      </p:sp>
      <p:sp>
        <p:nvSpPr>
          <p:cNvPr id="11" name="Espace réservé du contenu 10">
            <a:extLst>
              <a:ext uri="{FF2B5EF4-FFF2-40B4-BE49-F238E27FC236}">
                <a16:creationId xmlns:a16="http://schemas.microsoft.com/office/drawing/2014/main" id="{A5C06EF5-97F8-A04B-9397-CAB3D6871C85}"/>
              </a:ext>
            </a:extLst>
          </p:cNvPr>
          <p:cNvSpPr>
            <a:spLocks noGrp="1"/>
          </p:cNvSpPr>
          <p:nvPr>
            <p:ph sz="half" idx="15"/>
          </p:nvPr>
        </p:nvSpPr>
        <p:spPr>
          <a:xfrm>
            <a:off x="423745" y="1282889"/>
            <a:ext cx="11329639" cy="1351092"/>
          </a:xfrm>
        </p:spPr>
        <p:txBody>
          <a:bodyPr>
            <a:normAutofit fontScale="92500" lnSpcReduction="10000"/>
          </a:bodyPr>
          <a:lstStyle/>
          <a:p>
            <a:pPr algn="just"/>
            <a:r>
              <a:rPr lang="fr-FR" dirty="0" err="1"/>
              <a:t>Task</a:t>
            </a:r>
            <a:r>
              <a:rPr lang="fr-FR" dirty="0"/>
              <a:t> 3.3 (M12-M36): To </a:t>
            </a:r>
            <a:r>
              <a:rPr lang="fr-FR" b="1" dirty="0" err="1"/>
              <a:t>provide</a:t>
            </a:r>
            <a:r>
              <a:rPr lang="fr-FR" b="1" dirty="0"/>
              <a:t> the </a:t>
            </a:r>
            <a:r>
              <a:rPr lang="fr-FR" b="1" dirty="0" err="1"/>
              <a:t>means</a:t>
            </a:r>
            <a:r>
              <a:rPr lang="fr-FR" b="1" dirty="0"/>
              <a:t> to </a:t>
            </a:r>
            <a:r>
              <a:rPr lang="fr-FR" b="1" dirty="0" err="1"/>
              <a:t>measure</a:t>
            </a:r>
            <a:r>
              <a:rPr lang="fr-FR" b="1" dirty="0"/>
              <a:t> </a:t>
            </a:r>
            <a:r>
              <a:rPr lang="fr-FR" b="1" dirty="0" err="1"/>
              <a:t>globally</a:t>
            </a:r>
            <a:r>
              <a:rPr lang="fr-FR" b="1" dirty="0"/>
              <a:t> </a:t>
            </a:r>
            <a:r>
              <a:rPr lang="fr-FR" dirty="0"/>
              <a:t>the software </a:t>
            </a:r>
            <a:r>
              <a:rPr lang="fr-FR" dirty="0" err="1"/>
              <a:t>quality</a:t>
            </a:r>
            <a:r>
              <a:rPr lang="fr-FR" dirty="0"/>
              <a:t> in the Science Clusters. This </a:t>
            </a:r>
            <a:r>
              <a:rPr lang="fr-FR" dirty="0" err="1"/>
              <a:t>task</a:t>
            </a:r>
            <a:r>
              <a:rPr lang="fr-FR" dirty="0"/>
              <a:t> </a:t>
            </a:r>
            <a:r>
              <a:rPr lang="fr-FR" dirty="0" err="1"/>
              <a:t>aims</a:t>
            </a:r>
            <a:r>
              <a:rPr lang="fr-FR" dirty="0"/>
              <a:t> to </a:t>
            </a:r>
            <a:r>
              <a:rPr lang="fr-FR" dirty="0" err="1"/>
              <a:t>develop</a:t>
            </a:r>
            <a:r>
              <a:rPr lang="fr-FR" dirty="0"/>
              <a:t> </a:t>
            </a:r>
            <a:r>
              <a:rPr lang="fr-FR" b="1" dirty="0" err="1"/>
              <a:t>dashboards</a:t>
            </a:r>
            <a:r>
              <a:rPr lang="fr-FR" dirty="0"/>
              <a:t> to </a:t>
            </a:r>
            <a:r>
              <a:rPr lang="fr-FR" b="1" dirty="0" err="1"/>
              <a:t>collect</a:t>
            </a:r>
            <a:r>
              <a:rPr lang="fr-FR" b="1" dirty="0"/>
              <a:t> </a:t>
            </a:r>
            <a:r>
              <a:rPr lang="fr-FR" b="1" dirty="0" err="1"/>
              <a:t>integrated</a:t>
            </a:r>
            <a:r>
              <a:rPr lang="fr-FR" b="1" dirty="0"/>
              <a:t> </a:t>
            </a:r>
            <a:r>
              <a:rPr lang="fr-FR" b="1" dirty="0" err="1"/>
              <a:t>indicators</a:t>
            </a:r>
            <a:r>
              <a:rPr lang="fr-FR" dirty="0"/>
              <a:t> of software </a:t>
            </a:r>
            <a:r>
              <a:rPr lang="fr-FR" dirty="0" err="1"/>
              <a:t>quality</a:t>
            </a:r>
            <a:r>
              <a:rPr lang="fr-FR" dirty="0"/>
              <a:t> and </a:t>
            </a:r>
            <a:r>
              <a:rPr lang="fr-FR" dirty="0" err="1"/>
              <a:t>FAIRness</a:t>
            </a:r>
            <a:r>
              <a:rPr lang="fr-FR" dirty="0"/>
              <a:t> in the Science Clusters, </a:t>
            </a:r>
            <a:r>
              <a:rPr lang="fr-FR" b="1" dirty="0" err="1"/>
              <a:t>integrate</a:t>
            </a:r>
            <a:r>
              <a:rPr lang="fr-FR" b="1" dirty="0"/>
              <a:t> </a:t>
            </a:r>
            <a:r>
              <a:rPr lang="fr-FR" b="1" dirty="0" err="1"/>
              <a:t>them</a:t>
            </a:r>
            <a:r>
              <a:rPr lang="fr-FR" b="1" dirty="0"/>
              <a:t> </a:t>
            </a:r>
            <a:r>
              <a:rPr lang="fr-FR" b="1" dirty="0" err="1"/>
              <a:t>with</a:t>
            </a:r>
            <a:r>
              <a:rPr lang="fr-FR" b="1" dirty="0"/>
              <a:t> </a:t>
            </a:r>
            <a:r>
              <a:rPr lang="fr-FR" b="1" dirty="0" err="1"/>
              <a:t>existing</a:t>
            </a:r>
            <a:r>
              <a:rPr lang="fr-FR" b="1" dirty="0"/>
              <a:t> </a:t>
            </a:r>
            <a:r>
              <a:rPr lang="fr-FR" b="1" dirty="0" err="1"/>
              <a:t>platforms</a:t>
            </a:r>
            <a:r>
              <a:rPr lang="fr-FR" dirty="0"/>
              <a:t> </a:t>
            </a:r>
            <a:r>
              <a:rPr lang="fr-FR" dirty="0" err="1"/>
              <a:t>used</a:t>
            </a:r>
            <a:r>
              <a:rPr lang="fr-FR" dirty="0"/>
              <a:t> in the </a:t>
            </a:r>
            <a:r>
              <a:rPr lang="fr-FR" dirty="0" err="1"/>
              <a:t>communities</a:t>
            </a:r>
            <a:r>
              <a:rPr lang="fr-FR" dirty="0"/>
              <a:t>, and </a:t>
            </a:r>
            <a:r>
              <a:rPr lang="fr-FR" dirty="0" err="1"/>
              <a:t>add</a:t>
            </a:r>
            <a:r>
              <a:rPr lang="fr-FR" dirty="0"/>
              <a:t> </a:t>
            </a:r>
            <a:r>
              <a:rPr lang="fr-FR" dirty="0" err="1"/>
              <a:t>specific</a:t>
            </a:r>
            <a:r>
              <a:rPr lang="fr-FR" dirty="0"/>
              <a:t> </a:t>
            </a:r>
            <a:r>
              <a:rPr lang="fr-FR" dirty="0" err="1"/>
              <a:t>indicators</a:t>
            </a:r>
            <a:r>
              <a:rPr lang="fr-FR" dirty="0"/>
              <a:t> </a:t>
            </a:r>
            <a:r>
              <a:rPr lang="fr-FR" dirty="0" err="1"/>
              <a:t>when</a:t>
            </a:r>
            <a:r>
              <a:rPr lang="fr-FR" dirty="0"/>
              <a:t> </a:t>
            </a:r>
            <a:r>
              <a:rPr lang="fr-FR" dirty="0" err="1"/>
              <a:t>needed</a:t>
            </a:r>
            <a:r>
              <a:rPr lang="fr-FR" dirty="0"/>
              <a:t>. </a:t>
            </a:r>
            <a:r>
              <a:rPr lang="fr-FR" dirty="0" err="1"/>
              <a:t>Indicators</a:t>
            </a:r>
            <a:r>
              <a:rPr lang="fr-FR" dirty="0"/>
              <a:t> </a:t>
            </a:r>
            <a:r>
              <a:rPr lang="fr-FR" dirty="0" err="1"/>
              <a:t>defined</a:t>
            </a:r>
            <a:r>
              <a:rPr lang="fr-FR" dirty="0"/>
              <a:t> at multiple </a:t>
            </a:r>
            <a:r>
              <a:rPr lang="fr-FR" dirty="0" err="1"/>
              <a:t>levels</a:t>
            </a:r>
            <a:r>
              <a:rPr lang="fr-FR" dirty="0"/>
              <a:t> </a:t>
            </a:r>
            <a:r>
              <a:rPr lang="fr-FR" dirty="0" err="1"/>
              <a:t>reflecting</a:t>
            </a:r>
            <a:r>
              <a:rPr lang="fr-FR" dirty="0"/>
              <a:t> the </a:t>
            </a:r>
            <a:r>
              <a:rPr lang="fr-FR" dirty="0" err="1"/>
              <a:t>three</a:t>
            </a:r>
            <a:r>
              <a:rPr lang="fr-FR" dirty="0"/>
              <a:t> </a:t>
            </a:r>
            <a:r>
              <a:rPr lang="fr-FR" dirty="0" err="1"/>
              <a:t>tier</a:t>
            </a:r>
            <a:r>
              <a:rPr lang="fr-FR" dirty="0"/>
              <a:t> software classification: basic </a:t>
            </a:r>
            <a:r>
              <a:rPr lang="fr-FR" dirty="0" err="1"/>
              <a:t>developer</a:t>
            </a:r>
            <a:r>
              <a:rPr lang="fr-FR" dirty="0"/>
              <a:t> guidelines (EURISE), </a:t>
            </a:r>
            <a:r>
              <a:rPr lang="fr-FR" dirty="0" err="1"/>
              <a:t>maturity</a:t>
            </a:r>
            <a:r>
              <a:rPr lang="fr-FR" dirty="0"/>
              <a:t> of Software (CESSDA SML), </a:t>
            </a:r>
            <a:r>
              <a:rPr lang="fr-FR" dirty="0" err="1"/>
              <a:t>maturity</a:t>
            </a:r>
            <a:r>
              <a:rPr lang="fr-FR" dirty="0"/>
              <a:t> of Services (EOSC </a:t>
            </a:r>
            <a:r>
              <a:rPr lang="fr-FR" dirty="0" err="1"/>
              <a:t>TRLs</a:t>
            </a:r>
            <a:r>
              <a:rPr lang="fr-FR" dirty="0"/>
              <a:t>), </a:t>
            </a:r>
            <a:r>
              <a:rPr lang="fr-FR" dirty="0" err="1"/>
              <a:t>FAIRness</a:t>
            </a:r>
            <a:r>
              <a:rPr lang="fr-FR" dirty="0"/>
              <a:t> (FAIR4RS, Software </a:t>
            </a:r>
            <a:r>
              <a:rPr lang="fr-FR" dirty="0" err="1"/>
              <a:t>Observatory</a:t>
            </a:r>
            <a:r>
              <a:rPr lang="fr-FR" dirty="0"/>
              <a:t>, ELIXIR SMP)</a:t>
            </a:r>
          </a:p>
        </p:txBody>
      </p:sp>
      <p:graphicFrame>
        <p:nvGraphicFramePr>
          <p:cNvPr id="13" name="Tableau 12">
            <a:extLst>
              <a:ext uri="{FF2B5EF4-FFF2-40B4-BE49-F238E27FC236}">
                <a16:creationId xmlns:a16="http://schemas.microsoft.com/office/drawing/2014/main" id="{5153A995-1CA6-614B-AFAA-95170EFF8BA9}"/>
              </a:ext>
            </a:extLst>
          </p:cNvPr>
          <p:cNvGraphicFramePr>
            <a:graphicFrameLocks noGrp="1"/>
          </p:cNvGraphicFramePr>
          <p:nvPr>
            <p:extLst>
              <p:ext uri="{D42A27DB-BD31-4B8C-83A1-F6EECF244321}">
                <p14:modId xmlns:p14="http://schemas.microsoft.com/office/powerpoint/2010/main" val="1191043949"/>
              </p:ext>
            </p:extLst>
          </p:nvPr>
        </p:nvGraphicFramePr>
        <p:xfrm>
          <a:off x="423746" y="2991525"/>
          <a:ext cx="11329639" cy="2774499"/>
        </p:xfrm>
        <a:graphic>
          <a:graphicData uri="http://schemas.openxmlformats.org/drawingml/2006/table">
            <a:tbl>
              <a:tblPr firstRow="1" bandRow="1">
                <a:tableStyleId>{69CF1AB2-1976-4502-BF36-3FF5EA218861}</a:tableStyleId>
              </a:tblPr>
              <a:tblGrid>
                <a:gridCol w="5576140">
                  <a:extLst>
                    <a:ext uri="{9D8B030D-6E8A-4147-A177-3AD203B41FA5}">
                      <a16:colId xmlns:a16="http://schemas.microsoft.com/office/drawing/2014/main" val="2247074766"/>
                    </a:ext>
                  </a:extLst>
                </a:gridCol>
                <a:gridCol w="5753499">
                  <a:extLst>
                    <a:ext uri="{9D8B030D-6E8A-4147-A177-3AD203B41FA5}">
                      <a16:colId xmlns:a16="http://schemas.microsoft.com/office/drawing/2014/main" val="1664363928"/>
                    </a:ext>
                  </a:extLst>
                </a:gridCol>
              </a:tblGrid>
              <a:tr h="8847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0" dirty="0"/>
                        <a:t>A. </a:t>
                      </a:r>
                      <a:r>
                        <a:rPr lang="fr-FR" sz="1400" b="0" dirty="0" err="1"/>
                        <a:t>Develop</a:t>
                      </a:r>
                      <a:r>
                        <a:rPr lang="fr-FR" sz="1400" b="0" dirty="0"/>
                        <a:t> </a:t>
                      </a:r>
                      <a:r>
                        <a:rPr lang="fr-FR" sz="1400" b="0" dirty="0" err="1"/>
                        <a:t>dashboards</a:t>
                      </a:r>
                      <a:r>
                        <a:rPr lang="fr-FR" sz="1400" b="0" dirty="0"/>
                        <a:t> to </a:t>
                      </a:r>
                      <a:r>
                        <a:rPr lang="fr-FR" sz="1400" b="0" dirty="0" err="1"/>
                        <a:t>collect</a:t>
                      </a:r>
                      <a:r>
                        <a:rPr lang="fr-FR" sz="1400" b="0" dirty="0"/>
                        <a:t> </a:t>
                      </a:r>
                      <a:r>
                        <a:rPr lang="fr-FR" sz="1400" b="0" dirty="0" err="1"/>
                        <a:t>integrated</a:t>
                      </a:r>
                      <a:r>
                        <a:rPr lang="fr-FR" sz="1400" b="0" dirty="0"/>
                        <a:t> </a:t>
                      </a:r>
                      <a:r>
                        <a:rPr lang="fr-FR" sz="1400" b="0" dirty="0" err="1"/>
                        <a:t>indicators</a:t>
                      </a:r>
                      <a:r>
                        <a:rPr lang="fr-FR" sz="1400" b="0" dirty="0"/>
                        <a:t> of software </a:t>
                      </a:r>
                      <a:r>
                        <a:rPr lang="fr-FR" sz="1400" b="0" dirty="0" err="1"/>
                        <a:t>quality</a:t>
                      </a:r>
                      <a:r>
                        <a:rPr lang="fr-FR" sz="1400" b="0" dirty="0"/>
                        <a:t> and </a:t>
                      </a:r>
                      <a:r>
                        <a:rPr lang="fr-FR" sz="1400" b="0" dirty="0" err="1"/>
                        <a:t>FAIRness</a:t>
                      </a:r>
                      <a:r>
                        <a:rPr lang="fr-FR" sz="1400" b="0" dirty="0"/>
                        <a:t> in the catalogues and </a:t>
                      </a:r>
                      <a:r>
                        <a:rPr lang="fr-FR" sz="1400" b="0" dirty="0" err="1"/>
                        <a:t>repositories</a:t>
                      </a:r>
                      <a:r>
                        <a:rPr lang="fr-FR" sz="1400" b="0" dirty="0"/>
                        <a:t> </a:t>
                      </a:r>
                      <a:r>
                        <a:rPr lang="fr-FR" sz="1400" b="0" dirty="0" err="1"/>
                        <a:t>used</a:t>
                      </a:r>
                      <a:r>
                        <a:rPr lang="fr-FR" sz="1400" b="0" dirty="0"/>
                        <a:t> by the Science Clusters, </a:t>
                      </a:r>
                      <a:r>
                        <a:rPr lang="fr-FR" sz="1400" b="0" dirty="0" err="1"/>
                        <a:t>enabling</a:t>
                      </a:r>
                      <a:r>
                        <a:rPr lang="fr-FR" sz="1400" b="0" dirty="0"/>
                        <a:t> </a:t>
                      </a:r>
                      <a:r>
                        <a:rPr lang="fr-FR" sz="1400" b="0" dirty="0" err="1"/>
                        <a:t>community</a:t>
                      </a:r>
                      <a:r>
                        <a:rPr lang="fr-FR" sz="1400" b="0" dirty="0"/>
                        <a:t> </a:t>
                      </a:r>
                      <a:r>
                        <a:rPr lang="fr-FR" sz="1400" b="0" dirty="0" err="1"/>
                        <a:t>members</a:t>
                      </a:r>
                      <a:r>
                        <a:rPr lang="fr-FR" sz="1400" b="0" dirty="0"/>
                        <a:t> to monitor the performance of </a:t>
                      </a:r>
                      <a:r>
                        <a:rPr lang="fr-FR" sz="1400" b="0" dirty="0" err="1"/>
                        <a:t>their</a:t>
                      </a:r>
                      <a:r>
                        <a:rPr lang="fr-FR" sz="1400" b="0" dirty="0"/>
                        <a:t> software.</a:t>
                      </a:r>
                    </a:p>
                  </a:txBody>
                  <a:tcPr/>
                </a:tc>
                <a:tc>
                  <a:txBody>
                    <a:bodyPr/>
                    <a:lstStyle/>
                    <a:p>
                      <a:pPr marL="285750" indent="-285750">
                        <a:buFont typeface="Wingdings" pitchFamily="2" charset="2"/>
                        <a:buChar char="q"/>
                      </a:pPr>
                      <a:r>
                        <a:rPr lang="fr-FR" sz="1400" b="0" dirty="0" err="1"/>
                        <a:t>Draft</a:t>
                      </a:r>
                      <a:r>
                        <a:rPr lang="fr-FR" sz="1400" b="0" dirty="0"/>
                        <a:t> of </a:t>
                      </a:r>
                      <a:r>
                        <a:rPr lang="fr-FR" sz="1400" b="0" dirty="0" err="1"/>
                        <a:t>dashboard</a:t>
                      </a:r>
                      <a:r>
                        <a:rPr lang="fr-FR" sz="1400" b="0" dirty="0"/>
                        <a:t> architecture</a:t>
                      </a:r>
                    </a:p>
                    <a:p>
                      <a:pPr marL="285750" indent="-285750">
                        <a:buFont typeface="Wingdings" pitchFamily="2" charset="2"/>
                        <a:buChar char="q"/>
                      </a:pPr>
                      <a:r>
                        <a:rPr lang="fr-FR" sz="1400" b="0" dirty="0"/>
                        <a:t>Dashboard prototype</a:t>
                      </a:r>
                    </a:p>
                  </a:txBody>
                  <a:tcPr/>
                </a:tc>
                <a:extLst>
                  <a:ext uri="{0D108BD9-81ED-4DB2-BD59-A6C34878D82A}">
                    <a16:rowId xmlns:a16="http://schemas.microsoft.com/office/drawing/2014/main" val="1781093543"/>
                  </a:ext>
                </a:extLst>
              </a:tr>
              <a:tr h="694122">
                <a:tc>
                  <a:txBody>
                    <a:bodyPr/>
                    <a:lstStyle/>
                    <a:p>
                      <a:r>
                        <a:rPr lang="fr-FR" sz="1400" b="0" dirty="0"/>
                        <a:t>B. </a:t>
                      </a:r>
                      <a:r>
                        <a:rPr lang="fr-FR" sz="1400" b="0" dirty="0" err="1"/>
                        <a:t>Integrate</a:t>
                      </a:r>
                      <a:r>
                        <a:rPr lang="fr-FR" sz="1400" b="0" dirty="0"/>
                        <a:t> the </a:t>
                      </a:r>
                      <a:r>
                        <a:rPr lang="fr-FR" sz="1400" b="0" dirty="0" err="1"/>
                        <a:t>dashboards</a:t>
                      </a:r>
                      <a:r>
                        <a:rPr lang="fr-FR" sz="1400" b="0" dirty="0"/>
                        <a:t> </a:t>
                      </a:r>
                      <a:r>
                        <a:rPr lang="fr-FR" sz="1400" b="0" dirty="0" err="1"/>
                        <a:t>with</a:t>
                      </a:r>
                      <a:r>
                        <a:rPr lang="fr-FR" sz="1400" b="0" dirty="0"/>
                        <a:t> </a:t>
                      </a:r>
                      <a:r>
                        <a:rPr lang="fr-FR" sz="1400" b="0" dirty="0" err="1"/>
                        <a:t>existing</a:t>
                      </a:r>
                      <a:r>
                        <a:rPr lang="fr-FR" sz="1400" b="0" dirty="0"/>
                        <a:t> </a:t>
                      </a:r>
                      <a:r>
                        <a:rPr lang="fr-FR" sz="1400" b="0" dirty="0" err="1"/>
                        <a:t>platforms</a:t>
                      </a:r>
                      <a:r>
                        <a:rPr lang="fr-FR" sz="1400" b="0" dirty="0"/>
                        <a:t> </a:t>
                      </a:r>
                      <a:r>
                        <a:rPr lang="fr-FR" sz="1400" b="0" dirty="0" err="1"/>
                        <a:t>used</a:t>
                      </a:r>
                      <a:r>
                        <a:rPr lang="fr-FR" sz="1400" b="0" dirty="0"/>
                        <a:t> in the Science Clusters, </a:t>
                      </a:r>
                      <a:r>
                        <a:rPr lang="fr-FR" sz="1400" b="0" dirty="0" err="1"/>
                        <a:t>leveraging</a:t>
                      </a:r>
                      <a:r>
                        <a:rPr lang="fr-FR" sz="1400" b="0" dirty="0"/>
                        <a:t> APIs RO-</a:t>
                      </a:r>
                      <a:r>
                        <a:rPr lang="fr-FR" sz="1400" b="0" dirty="0" err="1"/>
                        <a:t>Crate</a:t>
                      </a:r>
                      <a:r>
                        <a:rPr lang="fr-FR" sz="1400" b="0" dirty="0"/>
                        <a:t> FDO (EOSC-Life) and </a:t>
                      </a:r>
                      <a:r>
                        <a:rPr lang="fr-FR" sz="1400" b="0" dirty="0" err="1"/>
                        <a:t>other</a:t>
                      </a:r>
                      <a:r>
                        <a:rPr lang="fr-FR" sz="1400" b="0" dirty="0"/>
                        <a:t> </a:t>
                      </a:r>
                      <a:r>
                        <a:rPr lang="fr-FR" sz="1400" b="0" dirty="0" err="1"/>
                        <a:t>available</a:t>
                      </a:r>
                      <a:r>
                        <a:rPr lang="fr-FR" sz="1400" b="0" dirty="0"/>
                        <a:t> </a:t>
                      </a:r>
                      <a:r>
                        <a:rPr lang="fr-FR" sz="1400" b="0" dirty="0" err="1"/>
                        <a:t>means</a:t>
                      </a:r>
                      <a:r>
                        <a:rPr lang="fr-FR" sz="1400" b="0" dirty="0"/>
                        <a:t>, and surface the </a:t>
                      </a:r>
                      <a:r>
                        <a:rPr lang="fr-FR" sz="1400" b="0" dirty="0" err="1"/>
                        <a:t>quality</a:t>
                      </a:r>
                      <a:r>
                        <a:rPr lang="fr-FR" sz="1400" b="0" dirty="0"/>
                        <a:t> </a:t>
                      </a:r>
                      <a:r>
                        <a:rPr lang="fr-FR" sz="1400" b="0" dirty="0" err="1"/>
                        <a:t>metadata</a:t>
                      </a:r>
                      <a:r>
                        <a:rPr lang="fr-FR" sz="1400" b="0" dirty="0"/>
                        <a:t> in </a:t>
                      </a:r>
                      <a:r>
                        <a:rPr lang="fr-FR" sz="1400" b="0" dirty="0" err="1"/>
                        <a:t>community-specific</a:t>
                      </a:r>
                      <a:r>
                        <a:rPr lang="fr-FR" sz="1400" b="0" dirty="0"/>
                        <a:t> </a:t>
                      </a:r>
                      <a:r>
                        <a:rPr lang="fr-FR" sz="1400" b="0" dirty="0" err="1"/>
                        <a:t>platforms</a:t>
                      </a:r>
                      <a:r>
                        <a:rPr lang="fr-FR" sz="1400" b="0" dirty="0"/>
                        <a:t> </a:t>
                      </a:r>
                      <a:r>
                        <a:rPr lang="fr-FR" sz="1400" b="0" dirty="0" err="1"/>
                        <a:t>using</a:t>
                      </a:r>
                      <a:r>
                        <a:rPr lang="fr-FR" sz="1400" b="0" dirty="0"/>
                        <a:t> the </a:t>
                      </a:r>
                      <a:r>
                        <a:rPr lang="fr-FR" sz="1400" b="0" dirty="0" err="1"/>
                        <a:t>metadata</a:t>
                      </a:r>
                      <a:r>
                        <a:rPr lang="fr-FR" sz="1400" b="0" dirty="0"/>
                        <a:t> </a:t>
                      </a:r>
                      <a:r>
                        <a:rPr lang="fr-FR" sz="1400" b="0" dirty="0" err="1"/>
                        <a:t>framework</a:t>
                      </a:r>
                      <a:r>
                        <a:rPr lang="fr-FR" sz="1400" b="0" dirty="0"/>
                        <a:t> </a:t>
                      </a:r>
                      <a:r>
                        <a:rPr lang="fr-FR" sz="1400" b="0" dirty="0" err="1"/>
                        <a:t>defined</a:t>
                      </a:r>
                      <a:r>
                        <a:rPr lang="fr-FR" sz="1400" b="0" dirty="0"/>
                        <a:t> in </a:t>
                      </a:r>
                      <a:r>
                        <a:rPr lang="fr-FR" sz="1400" b="0" dirty="0" err="1"/>
                        <a:t>task</a:t>
                      </a:r>
                      <a:r>
                        <a:rPr lang="fr-FR" sz="1400" b="0" dirty="0"/>
                        <a:t> 3.2.</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lang="fr-FR" sz="1400" b="0" dirty="0"/>
                    </a:p>
                  </a:txBody>
                  <a:tcPr/>
                </a:tc>
                <a:extLst>
                  <a:ext uri="{0D108BD9-81ED-4DB2-BD59-A6C34878D82A}">
                    <a16:rowId xmlns:a16="http://schemas.microsoft.com/office/drawing/2014/main" val="2692765103"/>
                  </a:ext>
                </a:extLst>
              </a:tr>
              <a:tr h="884739">
                <a:tc>
                  <a:txBody>
                    <a:bodyPr/>
                    <a:lstStyle/>
                    <a:p>
                      <a:r>
                        <a:rPr lang="fr-FR" sz="1400" b="0" dirty="0"/>
                        <a:t>C. </a:t>
                      </a:r>
                      <a:r>
                        <a:rPr lang="fr-FR" sz="1400" b="0" dirty="0" err="1"/>
                        <a:t>Integrate</a:t>
                      </a:r>
                      <a:r>
                        <a:rPr lang="fr-FR" sz="1400" b="0" dirty="0"/>
                        <a:t> </a:t>
                      </a:r>
                      <a:r>
                        <a:rPr lang="fr-FR" sz="1400" b="0" dirty="0" err="1"/>
                        <a:t>specific</a:t>
                      </a:r>
                      <a:r>
                        <a:rPr lang="fr-FR" sz="1400" b="0" dirty="0"/>
                        <a:t> </a:t>
                      </a:r>
                      <a:r>
                        <a:rPr lang="fr-FR" sz="1400" b="0" dirty="0" err="1"/>
                        <a:t>indicators</a:t>
                      </a:r>
                      <a:r>
                        <a:rPr lang="fr-FR" sz="1400" b="0" dirty="0"/>
                        <a:t> </a:t>
                      </a:r>
                      <a:r>
                        <a:rPr lang="fr-FR" sz="1400" b="0" dirty="0" err="1"/>
                        <a:t>from</a:t>
                      </a:r>
                      <a:r>
                        <a:rPr lang="fr-FR" sz="1400" b="0" dirty="0"/>
                        <a:t> the Science Clusters in </a:t>
                      </a:r>
                      <a:r>
                        <a:rPr lang="fr-FR" sz="1400" b="0" dirty="0" err="1"/>
                        <a:t>their</a:t>
                      </a:r>
                      <a:r>
                        <a:rPr lang="fr-FR" sz="1400" b="0" dirty="0"/>
                        <a:t> respective </a:t>
                      </a:r>
                      <a:r>
                        <a:rPr lang="fr-FR" sz="1400" b="0" dirty="0" err="1"/>
                        <a:t>dashboards</a:t>
                      </a:r>
                      <a:r>
                        <a:rPr lang="fr-FR" sz="1400" b="0" dirty="0"/>
                        <a:t>, </a:t>
                      </a:r>
                      <a:r>
                        <a:rPr lang="fr-FR" sz="1400" b="0" dirty="0" err="1"/>
                        <a:t>when</a:t>
                      </a:r>
                      <a:r>
                        <a:rPr lang="fr-FR" sz="1400" b="0" dirty="0"/>
                        <a:t> </a:t>
                      </a:r>
                      <a:r>
                        <a:rPr lang="fr-FR" sz="1400" b="0" dirty="0" err="1"/>
                        <a:t>required</a:t>
                      </a:r>
                      <a:r>
                        <a:rPr lang="fr-FR" sz="1400" b="0" dirty="0"/>
                        <a:t>, to </a:t>
                      </a:r>
                      <a:r>
                        <a:rPr lang="fr-FR" sz="1400" b="0" dirty="0" err="1"/>
                        <a:t>ensure</a:t>
                      </a:r>
                      <a:r>
                        <a:rPr lang="fr-FR" sz="1400" b="0" dirty="0"/>
                        <a:t> </a:t>
                      </a:r>
                      <a:r>
                        <a:rPr lang="fr-FR" sz="1400" b="0" dirty="0" err="1"/>
                        <a:t>that</a:t>
                      </a:r>
                      <a:r>
                        <a:rPr lang="fr-FR" sz="1400" b="0" dirty="0"/>
                        <a:t> the performance of software </a:t>
                      </a:r>
                      <a:r>
                        <a:rPr lang="fr-FR" sz="1400" b="0" dirty="0" err="1"/>
                        <a:t>can</a:t>
                      </a:r>
                      <a:r>
                        <a:rPr lang="fr-FR" sz="1400" b="0" dirty="0"/>
                        <a:t> </a:t>
                      </a:r>
                      <a:r>
                        <a:rPr lang="fr-FR" sz="1400" b="0" dirty="0" err="1"/>
                        <a:t>be</a:t>
                      </a:r>
                      <a:r>
                        <a:rPr lang="fr-FR" sz="1400" b="0" dirty="0"/>
                        <a:t> </a:t>
                      </a:r>
                      <a:r>
                        <a:rPr lang="fr-FR" sz="1400" b="0" dirty="0" err="1"/>
                        <a:t>tracked</a:t>
                      </a:r>
                      <a:r>
                        <a:rPr lang="fr-FR" sz="1400" b="0" dirty="0"/>
                        <a:t> </a:t>
                      </a:r>
                      <a:r>
                        <a:rPr lang="fr-FR" sz="1400" b="0" dirty="0" err="1"/>
                        <a:t>effectively</a:t>
                      </a:r>
                      <a:r>
                        <a:rPr lang="fr-FR" sz="1400" b="0" dirty="0"/>
                        <a:t>.</a:t>
                      </a:r>
                    </a:p>
                  </a:txBody>
                  <a:tcPr/>
                </a:tc>
                <a:tc>
                  <a:txBody>
                    <a:bodyPr/>
                    <a:lstStyle/>
                    <a:p>
                      <a:pPr marL="285750" indent="-285750">
                        <a:buFont typeface="Wingdings" pitchFamily="2" charset="2"/>
                        <a:buChar char="q"/>
                      </a:pPr>
                      <a:endParaRPr lang="fr-FR" sz="1400" b="0" dirty="0"/>
                    </a:p>
                  </a:txBody>
                  <a:tcPr/>
                </a:tc>
                <a:extLst>
                  <a:ext uri="{0D108BD9-81ED-4DB2-BD59-A6C34878D82A}">
                    <a16:rowId xmlns:a16="http://schemas.microsoft.com/office/drawing/2014/main" val="1586878033"/>
                  </a:ext>
                </a:extLst>
              </a:tr>
            </a:tbl>
          </a:graphicData>
        </a:graphic>
      </p:graphicFrame>
      <p:sp>
        <p:nvSpPr>
          <p:cNvPr id="8" name="Titre 3">
            <a:extLst>
              <a:ext uri="{FF2B5EF4-FFF2-40B4-BE49-F238E27FC236}">
                <a16:creationId xmlns:a16="http://schemas.microsoft.com/office/drawing/2014/main" id="{3B2331AE-85D0-1E40-8217-251BF187BA90}"/>
              </a:ext>
            </a:extLst>
          </p:cNvPr>
          <p:cNvSpPr txBox="1">
            <a:spLocks/>
          </p:cNvSpPr>
          <p:nvPr/>
        </p:nvSpPr>
        <p:spPr>
          <a:xfrm>
            <a:off x="4109987" y="321459"/>
            <a:ext cx="7761702" cy="603887"/>
          </a:xfrm>
          <a:prstGeom prst="rect">
            <a:avLst/>
          </a:prstGeom>
        </p:spPr>
        <p:txBody>
          <a:bodyPr>
            <a:normAutofit/>
          </a:bodyPr>
          <a:lstStyle>
            <a:lvl1pPr algn="l" defTabSz="914400" rtl="0" eaLnBrk="1" latinLnBrk="0" hangingPunct="1">
              <a:lnSpc>
                <a:spcPct val="90000"/>
              </a:lnSpc>
              <a:spcBef>
                <a:spcPct val="0"/>
              </a:spcBef>
              <a:buNone/>
              <a:defRPr sz="3500" b="0" i="0" kern="1200">
                <a:solidFill>
                  <a:schemeClr val="tx1">
                    <a:lumMod val="85000"/>
                    <a:lumOff val="15000"/>
                  </a:schemeClr>
                </a:solidFill>
                <a:latin typeface="Roboto Light" panose="02000000000000000000" pitchFamily="2" charset="0"/>
                <a:ea typeface="Roboto Light" panose="02000000000000000000" pitchFamily="2" charset="0"/>
                <a:cs typeface="+mj-cs"/>
              </a:defRPr>
            </a:lvl1pPr>
          </a:lstStyle>
          <a:p>
            <a:pPr algn="r"/>
            <a:r>
              <a:rPr lang="fr-FR" dirty="0"/>
              <a:t>T3.3: </a:t>
            </a:r>
            <a:r>
              <a:rPr lang="fr-FR" dirty="0" err="1"/>
              <a:t>Dashboards</a:t>
            </a:r>
            <a:endParaRPr lang="fr-FR" dirty="0"/>
          </a:p>
        </p:txBody>
      </p:sp>
    </p:spTree>
    <p:extLst>
      <p:ext uri="{BB962C8B-B14F-4D97-AF65-F5344CB8AC3E}">
        <p14:creationId xmlns:p14="http://schemas.microsoft.com/office/powerpoint/2010/main" val="2636630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E7D1703-B989-F248-B983-62F6D38CA09F}"/>
              </a:ext>
            </a:extLst>
          </p:cNvPr>
          <p:cNvSpPr>
            <a:spLocks noGrp="1"/>
          </p:cNvSpPr>
          <p:nvPr>
            <p:ph type="sldNum" sz="quarter" idx="12"/>
          </p:nvPr>
        </p:nvSpPr>
        <p:spPr>
          <a:xfrm>
            <a:off x="11771696" y="6423496"/>
            <a:ext cx="261725" cy="266061"/>
          </a:xfrm>
        </p:spPr>
        <p:txBody>
          <a:bodyPr/>
          <a:lstStyle/>
          <a:p>
            <a:fld id="{41814595-6856-9B4E-BECB-F9B7E4876AE1}" type="slidenum">
              <a:rPr lang="nl-NL" smtClean="0"/>
              <a:pPr/>
              <a:t>4</a:t>
            </a:fld>
            <a:endParaRPr lang="nl-NL" dirty="0"/>
          </a:p>
        </p:txBody>
      </p:sp>
      <p:sp>
        <p:nvSpPr>
          <p:cNvPr id="3" name="Espace réservé du contenu 2">
            <a:extLst>
              <a:ext uri="{FF2B5EF4-FFF2-40B4-BE49-F238E27FC236}">
                <a16:creationId xmlns:a16="http://schemas.microsoft.com/office/drawing/2014/main" id="{16B83BAC-5744-7E4D-9383-8751F92F84FC}"/>
              </a:ext>
            </a:extLst>
          </p:cNvPr>
          <p:cNvSpPr>
            <a:spLocks noGrp="1"/>
          </p:cNvSpPr>
          <p:nvPr>
            <p:ph sz="half" idx="15"/>
          </p:nvPr>
        </p:nvSpPr>
        <p:spPr/>
        <p:txBody>
          <a:bodyPr/>
          <a:lstStyle/>
          <a:p>
            <a:pPr marL="342900" indent="-342900">
              <a:buFont typeface="+mj-lt"/>
              <a:buAutoNum type="arabicPeriod"/>
            </a:pPr>
            <a:r>
              <a:rPr lang="fr-FR" dirty="0"/>
              <a:t>A </a:t>
            </a:r>
            <a:r>
              <a:rPr lang="fr-FR" dirty="0" err="1"/>
              <a:t>metadata</a:t>
            </a:r>
            <a:r>
              <a:rPr lang="fr-FR" dirty="0"/>
              <a:t> </a:t>
            </a:r>
            <a:r>
              <a:rPr lang="fr-FR" dirty="0" err="1"/>
              <a:t>schema</a:t>
            </a:r>
            <a:r>
              <a:rPr lang="fr-FR" dirty="0"/>
              <a:t> to </a:t>
            </a:r>
            <a:r>
              <a:rPr lang="fr-FR" dirty="0" err="1"/>
              <a:t>organize</a:t>
            </a:r>
            <a:r>
              <a:rPr lang="fr-FR" dirty="0"/>
              <a:t> </a:t>
            </a:r>
            <a:r>
              <a:rPr lang="fr-FR" dirty="0" err="1"/>
              <a:t>tools</a:t>
            </a:r>
            <a:r>
              <a:rPr lang="fr-FR" dirty="0"/>
              <a:t> and services in the </a:t>
            </a:r>
            <a:r>
              <a:rPr lang="fr-FR" dirty="0" err="1"/>
              <a:t>RSQKit</a:t>
            </a:r>
            <a:r>
              <a:rPr lang="fr-FR" dirty="0"/>
              <a:t> </a:t>
            </a:r>
            <a:r>
              <a:rPr lang="fr-FR" dirty="0">
                <a:sym typeface="Wingdings" pitchFamily="2" charset="2"/>
              </a:rPr>
              <a:t> T3.1</a:t>
            </a:r>
            <a:endParaRPr lang="fr-FR" dirty="0"/>
          </a:p>
          <a:p>
            <a:pPr marL="342900" indent="-342900">
              <a:buFont typeface="+mj-lt"/>
              <a:buAutoNum type="arabicPeriod"/>
            </a:pPr>
            <a:r>
              <a:rPr lang="fr-FR" dirty="0"/>
              <a:t>A </a:t>
            </a:r>
            <a:r>
              <a:rPr lang="fr-FR" dirty="0" err="1"/>
              <a:t>list</a:t>
            </a:r>
            <a:r>
              <a:rPr lang="fr-FR" dirty="0"/>
              <a:t> of </a:t>
            </a:r>
            <a:r>
              <a:rPr lang="fr-FR" dirty="0" err="1"/>
              <a:t>tools</a:t>
            </a:r>
            <a:r>
              <a:rPr lang="fr-FR" dirty="0"/>
              <a:t> and services for software </a:t>
            </a:r>
            <a:r>
              <a:rPr lang="fr-FR" dirty="0" err="1"/>
              <a:t>quality</a:t>
            </a:r>
            <a:r>
              <a:rPr lang="fr-FR" dirty="0"/>
              <a:t> </a:t>
            </a:r>
            <a:r>
              <a:rPr lang="fr-FR" dirty="0" err="1"/>
              <a:t>integrated</a:t>
            </a:r>
            <a:r>
              <a:rPr lang="fr-FR" dirty="0"/>
              <a:t> in the </a:t>
            </a:r>
            <a:r>
              <a:rPr lang="fr-FR" dirty="0" err="1"/>
              <a:t>RSQKit</a:t>
            </a:r>
            <a:r>
              <a:rPr lang="fr-FR" dirty="0"/>
              <a:t> </a:t>
            </a:r>
            <a:r>
              <a:rPr lang="fr-FR" dirty="0">
                <a:sym typeface="Wingdings" pitchFamily="2" charset="2"/>
              </a:rPr>
              <a:t> T3.1</a:t>
            </a:r>
          </a:p>
          <a:p>
            <a:pPr marL="342900" indent="-342900">
              <a:buFont typeface="+mj-lt"/>
              <a:buAutoNum type="arabicPeriod"/>
            </a:pPr>
            <a:r>
              <a:rPr lang="fr-FR" dirty="0">
                <a:sym typeface="Wingdings" pitchFamily="2" charset="2"/>
              </a:rPr>
              <a:t>Evaluation of </a:t>
            </a:r>
            <a:r>
              <a:rPr lang="fr-FR" dirty="0" err="1">
                <a:sym typeface="Wingdings" pitchFamily="2" charset="2"/>
              </a:rPr>
              <a:t>tools</a:t>
            </a:r>
            <a:r>
              <a:rPr lang="fr-FR" dirty="0">
                <a:sym typeface="Wingdings" pitchFamily="2" charset="2"/>
              </a:rPr>
              <a:t> and services </a:t>
            </a:r>
            <a:r>
              <a:rPr lang="fr-FR" dirty="0" err="1">
                <a:sym typeface="Wingdings" pitchFamily="2" charset="2"/>
              </a:rPr>
              <a:t>against</a:t>
            </a:r>
            <a:r>
              <a:rPr lang="fr-FR" dirty="0">
                <a:sym typeface="Wingdings" pitchFamily="2" charset="2"/>
              </a:rPr>
              <a:t> WP2 best practices  T3.1 / MS8</a:t>
            </a:r>
          </a:p>
          <a:p>
            <a:pPr marL="342900" indent="-342900">
              <a:buFont typeface="+mj-lt"/>
              <a:buAutoNum type="arabicPeriod"/>
            </a:pPr>
            <a:r>
              <a:rPr lang="fr-FR" sz="1600" dirty="0" err="1"/>
              <a:t>Tasks</a:t>
            </a:r>
            <a:r>
              <a:rPr lang="fr-FR" sz="1600" dirty="0"/>
              <a:t> in the </a:t>
            </a:r>
            <a:r>
              <a:rPr lang="fr-FR" sz="1600" dirty="0" err="1"/>
              <a:t>RSQKit</a:t>
            </a:r>
            <a:r>
              <a:rPr lang="fr-FR" sz="1600" dirty="0"/>
              <a:t> </a:t>
            </a:r>
            <a:r>
              <a:rPr lang="fr-FR" sz="1600" dirty="0" err="1"/>
              <a:t>mapped</a:t>
            </a:r>
            <a:r>
              <a:rPr lang="fr-FR" sz="1600" dirty="0"/>
              <a:t> to </a:t>
            </a:r>
            <a:r>
              <a:rPr lang="fr-FR" sz="1600" dirty="0" err="1"/>
              <a:t>tools</a:t>
            </a:r>
            <a:r>
              <a:rPr lang="fr-FR" sz="1600" dirty="0"/>
              <a:t> and services </a:t>
            </a:r>
            <a:r>
              <a:rPr lang="fr-FR" sz="1600" dirty="0">
                <a:sym typeface="Wingdings" pitchFamily="2" charset="2"/>
              </a:rPr>
              <a:t> T3.1</a:t>
            </a:r>
            <a:endParaRPr lang="fr-FR" dirty="0"/>
          </a:p>
          <a:p>
            <a:pPr marL="342900" indent="-342900">
              <a:buFont typeface="+mj-lt"/>
              <a:buAutoNum type="arabicPeriod"/>
            </a:pPr>
            <a:r>
              <a:rPr lang="fr-FR" dirty="0"/>
              <a:t>A first </a:t>
            </a:r>
            <a:r>
              <a:rPr lang="fr-FR" dirty="0" err="1"/>
              <a:t>map</a:t>
            </a:r>
            <a:r>
              <a:rPr lang="fr-FR" dirty="0"/>
              <a:t> of </a:t>
            </a:r>
            <a:r>
              <a:rPr lang="fr-FR" dirty="0" err="1"/>
              <a:t>indicators</a:t>
            </a:r>
            <a:r>
              <a:rPr lang="fr-FR" dirty="0"/>
              <a:t> </a:t>
            </a:r>
            <a:r>
              <a:rPr lang="fr-FR" dirty="0" err="1"/>
              <a:t>with</a:t>
            </a:r>
            <a:r>
              <a:rPr lang="fr-FR" dirty="0"/>
              <a:t> </a:t>
            </a:r>
            <a:r>
              <a:rPr lang="fr-FR" dirty="0" err="1"/>
              <a:t>tools</a:t>
            </a:r>
            <a:r>
              <a:rPr lang="fr-FR" dirty="0"/>
              <a:t> and services </a:t>
            </a:r>
            <a:r>
              <a:rPr lang="fr-FR" dirty="0">
                <a:sym typeface="Wingdings" pitchFamily="2" charset="2"/>
              </a:rPr>
              <a:t> T3.2</a:t>
            </a:r>
            <a:endParaRPr lang="fr-FR" dirty="0"/>
          </a:p>
          <a:p>
            <a:pPr marL="342900" indent="-342900">
              <a:buFont typeface="+mj-lt"/>
              <a:buAutoNum type="arabicPeriod"/>
            </a:pPr>
            <a:r>
              <a:rPr lang="fr-FR" dirty="0"/>
              <a:t>A </a:t>
            </a:r>
            <a:r>
              <a:rPr lang="fr-FR" dirty="0" err="1"/>
              <a:t>dashboard</a:t>
            </a:r>
            <a:r>
              <a:rPr lang="fr-FR" dirty="0"/>
              <a:t> prototype or </a:t>
            </a:r>
            <a:r>
              <a:rPr lang="fr-FR" dirty="0" err="1"/>
              <a:t>demo</a:t>
            </a:r>
            <a:r>
              <a:rPr lang="fr-FR" dirty="0"/>
              <a:t> of </a:t>
            </a:r>
            <a:r>
              <a:rPr lang="fr-FR" dirty="0" err="1"/>
              <a:t>what</a:t>
            </a:r>
            <a:r>
              <a:rPr lang="fr-FR" dirty="0"/>
              <a:t> </a:t>
            </a:r>
            <a:r>
              <a:rPr lang="fr-FR" dirty="0" err="1"/>
              <a:t>could</a:t>
            </a:r>
            <a:r>
              <a:rPr lang="fr-FR" dirty="0"/>
              <a:t> </a:t>
            </a:r>
            <a:r>
              <a:rPr lang="fr-FR" dirty="0" err="1"/>
              <a:t>be</a:t>
            </a:r>
            <a:r>
              <a:rPr lang="fr-FR" dirty="0"/>
              <a:t> </a:t>
            </a:r>
            <a:r>
              <a:rPr lang="fr-FR" dirty="0" err="1"/>
              <a:t>done</a:t>
            </a:r>
            <a:r>
              <a:rPr lang="fr-FR" dirty="0"/>
              <a:t> </a:t>
            </a:r>
            <a:r>
              <a:rPr lang="fr-FR" dirty="0">
                <a:sym typeface="Wingdings" pitchFamily="2" charset="2"/>
              </a:rPr>
              <a:t> T3.3</a:t>
            </a:r>
            <a:endParaRPr lang="fr-FR" dirty="0"/>
          </a:p>
        </p:txBody>
      </p:sp>
      <p:sp>
        <p:nvSpPr>
          <p:cNvPr id="4" name="Titre 3">
            <a:extLst>
              <a:ext uri="{FF2B5EF4-FFF2-40B4-BE49-F238E27FC236}">
                <a16:creationId xmlns:a16="http://schemas.microsoft.com/office/drawing/2014/main" id="{D22E0E67-3BFB-E341-B20A-8AB2A47A5BE2}"/>
              </a:ext>
            </a:extLst>
          </p:cNvPr>
          <p:cNvSpPr>
            <a:spLocks noGrp="1"/>
          </p:cNvSpPr>
          <p:nvPr>
            <p:ph type="title"/>
          </p:nvPr>
        </p:nvSpPr>
        <p:spPr/>
        <p:txBody>
          <a:bodyPr/>
          <a:lstStyle/>
          <a:p>
            <a:r>
              <a:rPr lang="fr-FR" dirty="0"/>
              <a:t>Objectives for the General </a:t>
            </a:r>
            <a:r>
              <a:rPr lang="fr-FR" dirty="0" err="1"/>
              <a:t>Assembly</a:t>
            </a:r>
            <a:r>
              <a:rPr lang="fr-FR" dirty="0"/>
              <a:t> (March 2025)</a:t>
            </a:r>
          </a:p>
        </p:txBody>
      </p:sp>
      <p:sp>
        <p:nvSpPr>
          <p:cNvPr id="5" name="Espace réservé du texte 4">
            <a:extLst>
              <a:ext uri="{FF2B5EF4-FFF2-40B4-BE49-F238E27FC236}">
                <a16:creationId xmlns:a16="http://schemas.microsoft.com/office/drawing/2014/main" id="{5DED2B14-F935-AE44-B8F2-BAE208BCE63C}"/>
              </a:ext>
            </a:extLst>
          </p:cNvPr>
          <p:cNvSpPr>
            <a:spLocks noGrp="1"/>
          </p:cNvSpPr>
          <p:nvPr>
            <p:ph type="body" sz="quarter" idx="14"/>
          </p:nvPr>
        </p:nvSpPr>
        <p:spPr/>
        <p:txBody>
          <a:bodyPr>
            <a:normAutofit lnSpcReduction="10000"/>
          </a:bodyPr>
          <a:lstStyle/>
          <a:p>
            <a:endParaRPr lang="fr-FR" dirty="0"/>
          </a:p>
        </p:txBody>
      </p:sp>
    </p:spTree>
    <p:extLst>
      <p:ext uri="{BB962C8B-B14F-4D97-AF65-F5344CB8AC3E}">
        <p14:creationId xmlns:p14="http://schemas.microsoft.com/office/powerpoint/2010/main" val="126065453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VERSE" id="{036ED8B2-C01E-AB44-8868-387940496D10}" vid="{70C94BC8-B7CA-A840-94A9-8B08768B005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72</TotalTime>
  <Words>861</Words>
  <Application>Microsoft Macintosh PowerPoint</Application>
  <PresentationFormat>Grand écran</PresentationFormat>
  <Paragraphs>41</Paragraphs>
  <Slides>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5</vt:i4>
      </vt:variant>
    </vt:vector>
  </HeadingPairs>
  <TitlesOfParts>
    <vt:vector size="11" baseType="lpstr">
      <vt:lpstr>Arial</vt:lpstr>
      <vt:lpstr>Calibri</vt:lpstr>
      <vt:lpstr>Helvetica Light</vt:lpstr>
      <vt:lpstr>Roboto Light</vt:lpstr>
      <vt:lpstr>Wingdings</vt:lpstr>
      <vt:lpstr>Kantoorthema</vt:lpstr>
      <vt:lpstr>WP3 tasks</vt:lpstr>
      <vt:lpstr>T3.1: Technology Watch</vt:lpstr>
      <vt:lpstr>Présentation PowerPoint</vt:lpstr>
      <vt:lpstr>Présentation PowerPoint</vt:lpstr>
      <vt:lpstr>Objectives for the General Assembly (March 2025)</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Microsoft Office User</dc:creator>
  <cp:lastModifiedBy>Microsoft Office User</cp:lastModifiedBy>
  <cp:revision>9</cp:revision>
  <dcterms:created xsi:type="dcterms:W3CDTF">2024-11-18T08:14:36Z</dcterms:created>
  <dcterms:modified xsi:type="dcterms:W3CDTF">2024-11-18T09:27:29Z</dcterms:modified>
</cp:coreProperties>
</file>