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3" r:id="rId6"/>
    <p:sldId id="262" r:id="rId7"/>
  </p:sldIdLst>
  <p:sldSz cx="9144000" cy="6858000" type="screen4x3"/>
  <p:notesSz cx="6662738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>
        <p:scale>
          <a:sx n="90" d="100"/>
          <a:sy n="90" d="100"/>
        </p:scale>
        <p:origin x="-570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7D66A-100F-4EBC-B290-AB98F46A0333}" type="datetimeFigureOut">
              <a:rPr lang="en-US" smtClean="0"/>
              <a:pPr/>
              <a:t>5/22/2011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FEF3F-70B3-4F91-B9EA-BB76C73A6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ahoma" pitchFamily="34" charset="0"/>
                <a:cs typeface="Tahoma" pitchFamily="34" charset="0"/>
              </a:rPr>
              <a:t>Status of RF components -</a:t>
            </a:r>
            <a:br>
              <a:rPr lang="en-US" sz="3600" dirty="0" smtClean="0">
                <a:latin typeface="Tahoma" pitchFamily="34" charset="0"/>
                <a:cs typeface="Tahoma" pitchFamily="34" charset="0"/>
              </a:rPr>
            </a:br>
            <a:r>
              <a:rPr lang="en-US" sz="3600" dirty="0" smtClean="0">
                <a:latin typeface="Tahoma" pitchFamily="34" charset="0"/>
                <a:cs typeface="Tahoma" pitchFamily="34" charset="0"/>
              </a:rPr>
              <a:t>clarification </a:t>
            </a:r>
            <a:r>
              <a:rPr lang="en-US" sz="3600" dirty="0">
                <a:latin typeface="Tahoma" pitchFamily="34" charset="0"/>
                <a:cs typeface="Tahoma" pitchFamily="34" charset="0"/>
              </a:rPr>
              <a:t>on our </a:t>
            </a:r>
            <a:r>
              <a:rPr lang="en-US" sz="3600" dirty="0" smtClean="0">
                <a:latin typeface="Tahoma" pitchFamily="34" charset="0"/>
                <a:cs typeface="Tahoma" pitchFamily="34" charset="0"/>
              </a:rPr>
              <a:t>contribution.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>
            <a:normAutofit/>
          </a:bodyPr>
          <a:lstStyle/>
          <a:p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24.05.2011</a:t>
            </a:r>
          </a:p>
          <a:p>
            <a:r>
              <a:rPr lang="en-US" sz="2400" dirty="0" smtClean="0">
                <a:latin typeface="Tahoma" pitchFamily="34" charset="0"/>
                <a:cs typeface="Tahoma" pitchFamily="34" charset="0"/>
              </a:rPr>
              <a:t>M. Filippova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Summary table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524000"/>
          <a:ext cx="8305798" cy="3892197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chemeClr val="accent5">
                      <a:lumMod val="40000"/>
                      <a:lumOff val="60000"/>
                    </a:schemeClr>
                  </a:outerShdw>
                </a:effectLst>
              </a:tblPr>
              <a:tblGrid>
                <a:gridCol w="1516021"/>
                <a:gridCol w="1354926"/>
                <a:gridCol w="737681"/>
                <a:gridCol w="478687"/>
                <a:gridCol w="371574"/>
                <a:gridCol w="520203"/>
                <a:gridCol w="445889"/>
                <a:gridCol w="520203"/>
                <a:gridCol w="480808"/>
                <a:gridCol w="428428"/>
                <a:gridCol w="725689"/>
                <a:gridCol w="725689"/>
              </a:tblGrid>
              <a:tr h="460786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Component 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Suppliers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Status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TBTS</a:t>
                      </a:r>
                    </a:p>
                  </a:txBody>
                  <a:tcPr marL="50675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TBL </a:t>
                      </a:r>
                    </a:p>
                  </a:txBody>
                  <a:tcPr marL="50675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SATS </a:t>
                      </a:r>
                    </a:p>
                  </a:txBody>
                  <a:tcPr marL="50675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KEK </a:t>
                      </a:r>
                    </a:p>
                  </a:txBody>
                  <a:tcPr marL="50675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SLAC </a:t>
                      </a:r>
                    </a:p>
                  </a:txBody>
                  <a:tcPr marL="50675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PSI-XFEL </a:t>
                      </a:r>
                    </a:p>
                  </a:txBody>
                  <a:tcPr marL="50675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ST-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  <a:p>
                      <a:pPr algn="l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XFEL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To be supplied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Stock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>
                    <a:lnL>
                      <a:noFill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91A7"/>
                    </a:solidFill>
                  </a:tcPr>
                </a:tc>
              </a:tr>
              <a:tr h="377414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High-power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load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[40]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>
                          <a:latin typeface="Tahoma" pitchFamily="34" charset="0"/>
                          <a:cs typeface="Tahoma" pitchFamily="34" charset="0"/>
                        </a:rPr>
                        <a:t>CINEL</a:t>
                      </a:r>
                      <a:r>
                        <a:rPr lang="en-US" sz="1050" b="1" baseline="0" dirty="0" smtClean="0">
                          <a:latin typeface="Tahoma" pitchFamily="34" charset="0"/>
                          <a:cs typeface="Tahoma" pitchFamily="34" charset="0"/>
                        </a:rPr>
                        <a:t> (IT)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baseline="0" dirty="0" err="1" smtClean="0">
                          <a:latin typeface="Tahoma" pitchFamily="34" charset="0"/>
                          <a:cs typeface="Tahoma" pitchFamily="34" charset="0"/>
                        </a:rPr>
                        <a:t>Heeze</a:t>
                      </a:r>
                      <a:r>
                        <a:rPr lang="en-US" sz="1050" b="1" baseline="0" dirty="0" smtClean="0">
                          <a:latin typeface="Tahoma" pitchFamily="34" charset="0"/>
                          <a:cs typeface="Tahoma" pitchFamily="34" charset="0"/>
                        </a:rPr>
                        <a:t> (NL)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baseline="0" dirty="0" smtClean="0">
                          <a:latin typeface="Tahoma" pitchFamily="34" charset="0"/>
                          <a:cs typeface="Tahoma" pitchFamily="34" charset="0"/>
                        </a:rPr>
                        <a:t>VDL (NL)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baseline="0" dirty="0" err="1" smtClean="0">
                          <a:latin typeface="Tahoma" pitchFamily="34" charset="0"/>
                          <a:cs typeface="Tahoma" pitchFamily="34" charset="0"/>
                        </a:rPr>
                        <a:t>Cobham</a:t>
                      </a:r>
                      <a:r>
                        <a:rPr lang="en-US" sz="1050" b="1" baseline="0" dirty="0" smtClean="0">
                          <a:latin typeface="Tahoma" pitchFamily="34" charset="0"/>
                          <a:cs typeface="Tahoma" pitchFamily="34" charset="0"/>
                        </a:rPr>
                        <a:t> (UK)</a:t>
                      </a:r>
                      <a:endParaRPr lang="en-US" sz="105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ahoma" pitchFamily="34" charset="0"/>
                          <a:cs typeface="Tahoma" pitchFamily="34" charset="0"/>
                        </a:rPr>
                        <a:t>supplied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3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4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pPr algn="l" fontAlgn="t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ahoma" pitchFamily="34" charset="0"/>
                          <a:cs typeface="Tahoma" pitchFamily="34" charset="0"/>
                        </a:rPr>
                        <a:t>to be supplied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Directional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coupler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[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34]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50" b="1" dirty="0" err="1" smtClean="0">
                          <a:latin typeface="Tahoma" pitchFamily="34" charset="0"/>
                          <a:cs typeface="Tahoma" pitchFamily="34" charset="0"/>
                        </a:rPr>
                        <a:t>Gycom</a:t>
                      </a:r>
                      <a:r>
                        <a:rPr lang="en-US" sz="1050" b="1" dirty="0" smtClean="0">
                          <a:latin typeface="Tahoma" pitchFamily="34" charset="0"/>
                          <a:cs typeface="Tahoma" pitchFamily="34" charset="0"/>
                        </a:rPr>
                        <a:t> (RU)</a:t>
                      </a:r>
                    </a:p>
                    <a:p>
                      <a:r>
                        <a:rPr lang="en-US" sz="1050" b="1" dirty="0" smtClean="0">
                          <a:latin typeface="Tahoma" pitchFamily="34" charset="0"/>
                          <a:cs typeface="Tahoma" pitchFamily="34" charset="0"/>
                        </a:rPr>
                        <a:t>Nihon Koshuha (JP)</a:t>
                      </a:r>
                      <a:endParaRPr lang="en-US" sz="1050" b="1" baseline="0" dirty="0" smtClean="0">
                        <a:latin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en-US" sz="1050" b="1" baseline="0" dirty="0" smtClean="0">
                          <a:latin typeface="Tahoma" pitchFamily="34" charset="0"/>
                          <a:cs typeface="Tahoma" pitchFamily="34" charset="0"/>
                        </a:rPr>
                        <a:t>IHEP (CN)</a:t>
                      </a:r>
                    </a:p>
                    <a:p>
                      <a:r>
                        <a:rPr lang="en-US" sz="1050" b="1" baseline="0" dirty="0" err="1" smtClean="0">
                          <a:latin typeface="Tahoma" pitchFamily="34" charset="0"/>
                          <a:cs typeface="Tahoma" pitchFamily="34" charset="0"/>
                        </a:rPr>
                        <a:t>Cobham</a:t>
                      </a:r>
                      <a:r>
                        <a:rPr lang="en-US" sz="1050" b="1" baseline="0" dirty="0" smtClean="0">
                          <a:latin typeface="Tahoma" pitchFamily="34" charset="0"/>
                          <a:cs typeface="Tahoma" pitchFamily="34" charset="0"/>
                        </a:rPr>
                        <a:t> (UK)</a:t>
                      </a:r>
                      <a:endParaRPr lang="en-US" sz="1050" b="1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ahoma" pitchFamily="34" charset="0"/>
                          <a:cs typeface="Tahoma" pitchFamily="34" charset="0"/>
                        </a:rPr>
                        <a:t>supplied</a:t>
                      </a:r>
                      <a:endParaRPr lang="en-US" sz="12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5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pPr algn="l" fontAlgn="t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ahoma" pitchFamily="34" charset="0"/>
                          <a:cs typeface="Tahoma" pitchFamily="34" charset="0"/>
                        </a:rPr>
                        <a:t>to </a:t>
                      </a:r>
                      <a:r>
                        <a:rPr lang="en-US" sz="1200" dirty="0" smtClean="0">
                          <a:latin typeface="Tahoma" pitchFamily="34" charset="0"/>
                          <a:cs typeface="Tahoma" pitchFamily="34" charset="0"/>
                        </a:rPr>
                        <a:t>be supplied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9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Splitter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[10] 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050" b="1" dirty="0" err="1" smtClean="0">
                          <a:latin typeface="Tahoma" pitchFamily="34" charset="0"/>
                          <a:cs typeface="Tahoma" pitchFamily="34" charset="0"/>
                        </a:rPr>
                        <a:t>Gycom</a:t>
                      </a:r>
                      <a:r>
                        <a:rPr lang="en-US" sz="1050" b="1" dirty="0" smtClean="0">
                          <a:latin typeface="Tahoma" pitchFamily="34" charset="0"/>
                          <a:cs typeface="Tahoma" pitchFamily="34" charset="0"/>
                        </a:rPr>
                        <a:t> (RU)</a:t>
                      </a:r>
                      <a:endParaRPr lang="en-US" sz="1050" b="1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ahoma" pitchFamily="34" charset="0"/>
                          <a:cs typeface="Tahoma" pitchFamily="34" charset="0"/>
                        </a:rPr>
                        <a:t>supplied</a:t>
                      </a:r>
                      <a:endParaRPr lang="en-US" sz="12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1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1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algn="l" fontAlgn="t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ahoma" pitchFamily="34" charset="0"/>
                          <a:cs typeface="Tahoma" pitchFamily="34" charset="0"/>
                        </a:rPr>
                        <a:t>to </a:t>
                      </a:r>
                      <a:r>
                        <a:rPr lang="en-US" sz="1200" dirty="0" smtClean="0">
                          <a:latin typeface="Tahoma" pitchFamily="34" charset="0"/>
                          <a:cs typeface="Tahoma" pitchFamily="34" charset="0"/>
                        </a:rPr>
                        <a:t>be supplied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Hybrid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[2] 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>
                          <a:latin typeface="Tahoma" pitchFamily="34" charset="0"/>
                          <a:cs typeface="Tahoma" pitchFamily="34" charset="0"/>
                        </a:rPr>
                        <a:t>CINEL</a:t>
                      </a:r>
                      <a:r>
                        <a:rPr lang="en-US" sz="1050" b="0" dirty="0" smtClean="0">
                          <a:latin typeface="Tahoma" pitchFamily="34" charset="0"/>
                          <a:cs typeface="Tahoma" pitchFamily="34" charset="0"/>
                        </a:rPr>
                        <a:t>(IT)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>
                          <a:latin typeface="Tahoma" pitchFamily="34" charset="0"/>
                          <a:cs typeface="Tahoma" pitchFamily="34" charset="0"/>
                        </a:rPr>
                        <a:t>IHEP</a:t>
                      </a:r>
                      <a:r>
                        <a:rPr lang="en-US" sz="1050" b="0" dirty="0" smtClean="0">
                          <a:latin typeface="Tahoma" pitchFamily="34" charset="0"/>
                          <a:cs typeface="Tahoma" pitchFamily="34" charset="0"/>
                        </a:rPr>
                        <a:t>(CN)</a:t>
                      </a:r>
                      <a:endParaRPr lang="en-US" sz="1050" b="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Tahoma" pitchFamily="34" charset="0"/>
                          <a:cs typeface="Tahoma" pitchFamily="34" charset="0"/>
                        </a:rPr>
                        <a:t>to be supplied</a:t>
                      </a:r>
                      <a:endParaRPr lang="en-US" sz="1200" b="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697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VPA [2] 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err="1" smtClean="0">
                          <a:latin typeface="Tahoma" pitchFamily="34" charset="0"/>
                          <a:cs typeface="Tahoma" pitchFamily="34" charset="0"/>
                        </a:rPr>
                        <a:t>Gycom</a:t>
                      </a:r>
                      <a:r>
                        <a:rPr lang="en-US" sz="1050" b="1" dirty="0" smtClean="0">
                          <a:latin typeface="Tahoma" pitchFamily="34" charset="0"/>
                          <a:cs typeface="Tahoma" pitchFamily="34" charset="0"/>
                        </a:rPr>
                        <a:t> (RU)</a:t>
                      </a:r>
                      <a:endParaRPr lang="en-US" sz="1050" b="1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Tahoma" pitchFamily="34" charset="0"/>
                          <a:cs typeface="Tahoma" pitchFamily="34" charset="0"/>
                        </a:rPr>
                        <a:t> supplied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 body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12 GHz Pulse Compressor [1]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err="1" smtClean="0">
                          <a:latin typeface="Tahoma" pitchFamily="34" charset="0"/>
                          <a:cs typeface="Tahoma" pitchFamily="34" charset="0"/>
                        </a:rPr>
                        <a:t>Gycom</a:t>
                      </a:r>
                      <a:r>
                        <a:rPr lang="en-US" sz="1050" b="1" dirty="0" smtClean="0">
                          <a:latin typeface="Tahoma" pitchFamily="34" charset="0"/>
                          <a:cs typeface="Tahoma" pitchFamily="34" charset="0"/>
                        </a:rPr>
                        <a:t> (RU)</a:t>
                      </a:r>
                      <a:endParaRPr lang="en-US" sz="1050" b="1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Tahoma" pitchFamily="34" charset="0"/>
                          <a:cs typeface="Tahoma" pitchFamily="34" charset="0"/>
                        </a:rPr>
                        <a:t>to be supplied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1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Phase shifter [1] 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err="1" smtClean="0">
                          <a:latin typeface="Tahoma" pitchFamily="34" charset="0"/>
                          <a:cs typeface="Tahoma" pitchFamily="34" charset="0"/>
                        </a:rPr>
                        <a:t>Gycom</a:t>
                      </a:r>
                      <a:r>
                        <a:rPr lang="en-US" sz="1050" b="1" dirty="0" smtClean="0">
                          <a:latin typeface="Tahoma" pitchFamily="34" charset="0"/>
                          <a:cs typeface="Tahoma" pitchFamily="34" charset="0"/>
                        </a:rPr>
                        <a:t> (RU)</a:t>
                      </a:r>
                      <a:endParaRPr lang="en-US" sz="1050" b="1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latin typeface="Tahoma" pitchFamily="34" charset="0"/>
                          <a:cs typeface="Tahoma" pitchFamily="34" charset="0"/>
                        </a:rPr>
                        <a:t>supplied</a:t>
                      </a:r>
                    </a:p>
                  </a:txBody>
                  <a:tcPr marL="50675" marR="0" marT="0" marB="0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1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50675" marR="0" marT="0" marB="0" anchor="b">
                    <a:lnL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48F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B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2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High power loads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396" y="1264921"/>
          <a:ext cx="8001004" cy="2727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4"/>
                <a:gridCol w="838197"/>
                <a:gridCol w="1219203"/>
                <a:gridCol w="1219200"/>
                <a:gridCol w="1143000"/>
                <a:gridCol w="762000"/>
                <a:gridCol w="990600"/>
                <a:gridCol w="990600"/>
              </a:tblGrid>
              <a:tr h="5293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Quantity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TBTS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TBL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SATS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KEK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SLAC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PSI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Trieste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49174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total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[40]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7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18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supplied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[29]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VDL*:N5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CINEL: N6,7,8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12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VDL*: N1, 3, 4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CINEL:N22,23, 24,26,27,28,29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VDL**: N6,9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CINEL: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N14,15</a:t>
                      </a:r>
                    </a:p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(VDL*:N2, CINEL N13 – returned)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Heeze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: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 H-03,</a:t>
                      </a:r>
                    </a:p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CINEL: N11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Heeze</a:t>
                      </a: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: H-02,04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VDL**: N30,31,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CINEL: 12,16,19,21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to be supplied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[11]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</a:p>
                    <a:p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CINEL:N17,18</a:t>
                      </a:r>
                      <a:endParaRPr lang="en-US" sz="12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0" y="4343400"/>
            <a:ext cx="40169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>
                <a:solidFill>
                  <a:schemeClr val="tx2">
                    <a:lumMod val="75000"/>
                  </a:schemeClr>
                </a:solidFill>
                <a:latin typeface="Tahoma"/>
              </a:rPr>
              <a:t>Stock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/>
              </a:rPr>
              <a:t>: 14</a:t>
            </a:r>
            <a:endParaRPr lang="en-US" sz="1400" b="1" dirty="0" smtClean="0">
              <a:solidFill>
                <a:schemeClr val="tx2">
                  <a:lumMod val="75000"/>
                </a:schemeClr>
              </a:solidFill>
              <a:latin typeface="Tahoma"/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•VDL*: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N2[NC]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•VDL**: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N25[NC],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33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, 34, 35, 36, 37, 38, 39, 40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•CINEL: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N13[to be repaired], 17, 18, 20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343400"/>
            <a:ext cx="27673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defRPr/>
            </a:pPr>
            <a:r>
              <a:rPr lang="en-US" sz="1400" b="1" u="sng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Drawing numbers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: </a:t>
            </a:r>
          </a:p>
          <a:p>
            <a:pPr fontAlgn="t">
              <a:defRPr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VDL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short*: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CLIALOAD0013</a:t>
            </a:r>
          </a:p>
          <a:p>
            <a:pPr fontAlgn="t">
              <a:defRPr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VDL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long**: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CLIALOAD0041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Heeze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: CLIALOAD0027</a:t>
            </a:r>
          </a:p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CINEL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: CLIALOAD0033</a:t>
            </a:r>
          </a:p>
          <a:p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VDL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long**: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CLIALOAD0041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396" y="1264921"/>
          <a:ext cx="8001004" cy="256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4"/>
                <a:gridCol w="914400"/>
                <a:gridCol w="1143000"/>
                <a:gridCol w="1219200"/>
                <a:gridCol w="838200"/>
                <a:gridCol w="1066800"/>
                <a:gridCol w="990600"/>
                <a:gridCol w="990600"/>
              </a:tblGrid>
              <a:tr h="5293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Quantity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TBTS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TBL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SATS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KEK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SLAC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PSI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ahoma" pitchFamily="34" charset="0"/>
                          <a:cs typeface="Tahoma" pitchFamily="34" charset="0"/>
                        </a:rPr>
                        <a:t>Trieste</a:t>
                      </a:r>
                      <a:endParaRPr lang="en-US" sz="10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56794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total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[34]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14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supplied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[17]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Gycom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: N1,3,5,7,8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  <a:p>
                      <a:endParaRPr lang="en-US" sz="1200" b="1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</a:p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Gycom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: N2,6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Nihon: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N3,4,5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</a:p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Gycom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: N4 (N10-returned)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Nihon: N6,7,8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Gycom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: N9</a:t>
                      </a:r>
                    </a:p>
                    <a:p>
                      <a:endParaRPr lang="en-US" sz="1200" b="1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Nihon: N1,2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to be supplied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[17]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9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00600" y="4343400"/>
            <a:ext cx="36811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>
                <a:solidFill>
                  <a:schemeClr val="tx2">
                    <a:lumMod val="75000"/>
                  </a:schemeClr>
                </a:solidFill>
                <a:latin typeface="Tahoma"/>
              </a:rPr>
              <a:t>Stock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/>
              </a:rPr>
              <a:t>: 3</a:t>
            </a:r>
            <a:endParaRPr lang="en-US" sz="1400" b="1" dirty="0" smtClean="0">
              <a:solidFill>
                <a:schemeClr val="tx2">
                  <a:lumMod val="75000"/>
                </a:schemeClr>
              </a:solidFill>
              <a:latin typeface="Tahoma"/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•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Gycom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(RU): N10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• IHEP (CN): proto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• Nihon: proto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We expect to received by the mid of Jun’11: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• Nihon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: N9, 10, 11, 12, 13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343400"/>
            <a:ext cx="27673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defRPr/>
            </a:pPr>
            <a:r>
              <a:rPr lang="en-US" sz="1400" b="1" u="sng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Drawing numbers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: </a:t>
            </a:r>
          </a:p>
          <a:p>
            <a:pPr fontAlgn="t">
              <a:defRPr/>
            </a:pP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Gycom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: CLIACDIR0027</a:t>
            </a:r>
          </a:p>
          <a:p>
            <a:pPr fontAlgn="t">
              <a:defRPr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Nihon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: CLIACDIR0028</a:t>
            </a:r>
          </a:p>
          <a:p>
            <a:pPr fontAlgn="t">
              <a:defRPr/>
            </a:pPr>
            <a:r>
              <a:rPr lang="en-US" sz="1400" b="1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Cobham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: CLIACDIR0029</a:t>
            </a:r>
          </a:p>
          <a:p>
            <a:pPr fontAlgn="t">
              <a:defRPr/>
            </a:pP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IHEP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: CLIACDIR0030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58762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Directional couplers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58674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Cancelled the contact with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Cobham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(UK)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to be ordered 15 units to Nihon Koshuha (JP)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Waveguide components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0" y="1621721"/>
          <a:ext cx="6096001" cy="1508760"/>
        </p:xfrm>
        <a:graphic>
          <a:graphicData uri="http://schemas.openxmlformats.org/drawingml/2006/table">
            <a:tbl>
              <a:tblPr/>
              <a:tblGrid>
                <a:gridCol w="1700593"/>
                <a:gridCol w="655240"/>
                <a:gridCol w="396426"/>
                <a:gridCol w="1916481"/>
                <a:gridCol w="1427261"/>
              </a:tblGrid>
              <a:tr h="11451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 dirty="0">
                          <a:latin typeface="Times New Roman"/>
                          <a:ea typeface="Times New Roman"/>
                          <a:cs typeface="Times New Roman"/>
                        </a:rPr>
                        <a:t>Item - length flange to flange (mm)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Times New Roman"/>
                        </a:rPr>
                        <a:t>Flanges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Times New Roman"/>
                        </a:rPr>
                        <a:t>Qty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Times New Roman"/>
                        </a:rPr>
                        <a:t>Drawing Number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Delivery time</a:t>
                      </a:r>
                      <a:r>
                        <a:rPr lang="en-GB" sz="9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at CERN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 S3000 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F- 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WR90_S3000_FxM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31/05/11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 S1573 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F-M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WR90_S1573_FxM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31/05/11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 S L727.6 FxF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F-F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WR90_S_L727.6FxF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31/05/11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 S704.0 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F-M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WR90_S704.0_FxM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31/05/11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 S200 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F-M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2-50022.23.379A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31/05/11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 S610 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F-M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2-50022.23.378A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31/05/11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 S640 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F-M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2-50022.23.375B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dirty="0">
                          <a:latin typeface="Times New Roman"/>
                          <a:ea typeface="Times New Roman"/>
                          <a:cs typeface="Times New Roman"/>
                        </a:rPr>
                        <a:t>31/05/11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 S825 FxM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F-M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2-50022.23.376A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31/05/11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dirty="0">
                          <a:latin typeface="Times New Roman"/>
                          <a:ea typeface="Times New Roman"/>
                          <a:cs typeface="Times New Roman"/>
                        </a:rPr>
                        <a:t>WR90 S1300 </a:t>
                      </a:r>
                      <a:r>
                        <a:rPr lang="en-GB" sz="900" dirty="0" err="1">
                          <a:latin typeface="Times New Roman"/>
                          <a:ea typeface="Times New Roman"/>
                          <a:cs typeface="Times New Roman"/>
                        </a:rPr>
                        <a:t>FxM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F-M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2-50022.23.377A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dirty="0">
                          <a:latin typeface="Times New Roman"/>
                          <a:ea typeface="Times New Roman"/>
                          <a:cs typeface="Times New Roman"/>
                        </a:rPr>
                        <a:t>31/05/11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75" marR="68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47800" y="1295400"/>
            <a:ext cx="2971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Times New Roman" pitchFamily="18" charset="0"/>
                <a:cs typeface="Times New Roman" pitchFamily="18" charset="0"/>
              </a:rPr>
              <a:t>Table 1: Drawings for WR90 straight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66800" y="3335179"/>
            <a:ext cx="3581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Times New Roman" pitchFamily="18" charset="0"/>
                <a:cs typeface="Times New Roman" pitchFamily="18" charset="0"/>
              </a:rPr>
              <a:t>Table 2: Drawings for WR90 E-type bends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524000" y="5151120"/>
          <a:ext cx="6095999" cy="1097280"/>
        </p:xfrm>
        <a:graphic>
          <a:graphicData uri="http://schemas.openxmlformats.org/drawingml/2006/table">
            <a:tbl>
              <a:tblPr/>
              <a:tblGrid>
                <a:gridCol w="1678857"/>
                <a:gridCol w="703750"/>
                <a:gridCol w="366457"/>
                <a:gridCol w="1896956"/>
                <a:gridCol w="1449979"/>
              </a:tblGrid>
              <a:tr h="273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 dirty="0">
                          <a:latin typeface="Times New Roman"/>
                          <a:ea typeface="Times New Roman"/>
                          <a:cs typeface="Times New Roman"/>
                        </a:rPr>
                        <a:t>Item - length flange to flange (mm)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Times New Roman"/>
                        </a:rPr>
                        <a:t>Flanges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Times New Roman"/>
                        </a:rPr>
                        <a:t>Qty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 dirty="0">
                          <a:latin typeface="Times New Roman"/>
                          <a:ea typeface="Times New Roman"/>
                          <a:cs typeface="Times New Roman"/>
                        </a:rPr>
                        <a:t>Drawing Number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Times New Roman"/>
                        </a:rPr>
                        <a:t>Status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WR90 HB_U – 117.0 F x 230 x 202.5 F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F- 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900">
                          <a:latin typeface="Times New Roman"/>
                          <a:ea typeface="Times New Roman"/>
                          <a:cs typeface="Times New Roman"/>
                        </a:rPr>
                        <a:t>X-BAND_HB_U_117Fx230x202.5F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900">
                          <a:latin typeface="Times New Roman"/>
                          <a:ea typeface="Times New Roman"/>
                          <a:cs typeface="Times New Roman"/>
                        </a:rPr>
                        <a:t>10/06/11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WR90 HB – 117.0 F x 113.0 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F-M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X-BAND HB 113Mx117F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Delivered on 16.05.2011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Asymmetric 202.54 F x 117.04 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F-F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1-50022.23.361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900">
                          <a:latin typeface="Times New Roman"/>
                          <a:ea typeface="Times New Roman"/>
                          <a:cs typeface="Times New Roman"/>
                        </a:rPr>
                        <a:t>10/06/11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Symmetric 112.88 M x 117.04 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F-M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2-50022.23.359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Delivered on 16.05.2011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Symmetric 117.04 F x 117.04 F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 dirty="0">
                          <a:latin typeface="Times New Roman"/>
                          <a:ea typeface="Times New Roman"/>
                          <a:cs typeface="Times New Roman"/>
                        </a:rPr>
                        <a:t>F-F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 cap="all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Times New Roman"/>
                        </a:rPr>
                        <a:t>2-50022.23.369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900" dirty="0">
                          <a:latin typeface="Times New Roman"/>
                          <a:ea typeface="Times New Roman"/>
                          <a:cs typeface="Times New Roman"/>
                        </a:rPr>
                        <a:t>10/06/11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73" marR="684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71600" y="4876800"/>
            <a:ext cx="3048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Times New Roman" pitchFamily="18" charset="0"/>
                <a:cs typeface="Times New Roman" pitchFamily="18" charset="0"/>
              </a:rPr>
              <a:t>Table 3: Drawings for WR90 H-type bends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524000" y="3676650"/>
          <a:ext cx="6096000" cy="1078230"/>
        </p:xfrm>
        <a:graphic>
          <a:graphicData uri="http://schemas.openxmlformats.org/drawingml/2006/table">
            <a:tbl>
              <a:tblPr/>
              <a:tblGrid>
                <a:gridCol w="1692626"/>
                <a:gridCol w="674505"/>
                <a:gridCol w="394522"/>
                <a:gridCol w="1858071"/>
                <a:gridCol w="1476276"/>
              </a:tblGrid>
              <a:tr h="2705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Times New Roman"/>
                          <a:ea typeface="Times New Roman"/>
                          <a:cs typeface="Times New Roman"/>
                        </a:rPr>
                        <a:t>Item - length flange to flange (mm)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Times New Roman"/>
                          <a:ea typeface="Times New Roman"/>
                          <a:cs typeface="Times New Roman"/>
                        </a:rPr>
                        <a:t>Flanges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Times New Roman"/>
                          <a:ea typeface="Times New Roman"/>
                          <a:cs typeface="Times New Roman"/>
                        </a:rPr>
                        <a:t>Qty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Times New Roman"/>
                          <a:ea typeface="Times New Roman"/>
                          <a:cs typeface="Times New Roman"/>
                        </a:rPr>
                        <a:t>Drawing Number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Times New Roman"/>
                          <a:ea typeface="Times New Roman"/>
                          <a:cs typeface="Times New Roman"/>
                        </a:rPr>
                        <a:t>Status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2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WR90 EB – 82.8 F x 444.5 M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F- M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WR90_EB_82.8Fx444.5M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10/06/11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2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WR90 EB 78.5 F x 630 M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F-M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WR90_EB_78.5Fx630M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10/06/11 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2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WR90 EB 82.8 Fx78.5 M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F-M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WR90_EB_82.8Fx78.5M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Delivered on 07.12.2010 </a:t>
                      </a:r>
                      <a:endParaRPr lang="en-US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2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WR90 EB 82.8 Fx78.5 F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F-F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WR90_EB_78.5Fx82.8F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Delivered on 07.12.2010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2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Symmetric 82.78 F x 82.65 F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F-F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2-50022.23.390 </a:t>
                      </a:r>
                      <a:endParaRPr lang="en-US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Delivered on 07.12.2010 </a:t>
                      </a:r>
                      <a:endParaRPr lang="en-US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Cancelled the contact with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Cobham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Nihon 5 pieces: to define priority!</a:t>
            </a: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the contract with Nihon for 15 bi-directional couplers</a:t>
            </a:r>
          </a:p>
          <a:p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Mecachrome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flanges are passed for Copper/Nickel plating: 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   - 2 SLAC female flanges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   - 8 CN circular DN63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   - 2 CN circular DN100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endParaRPr lang="en-US" sz="2400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endParaRPr lang="en-US" sz="2400" dirty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58762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Conclusions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5415</TotalTime>
  <Words>789</Words>
  <Application>Microsoft Office PowerPoint</Application>
  <PresentationFormat>On-screen Show (4:3)</PresentationFormat>
  <Paragraphs>355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Status of RF components - clarification on our contribution.</vt:lpstr>
      <vt:lpstr>Summary table</vt:lpstr>
      <vt:lpstr>High power loads</vt:lpstr>
      <vt:lpstr>Directional couplers</vt:lpstr>
      <vt:lpstr>Waveguide components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component status</dc:title>
  <dc:creator>mfilippo</dc:creator>
  <cp:lastModifiedBy>mfilippo</cp:lastModifiedBy>
  <cp:revision>148</cp:revision>
  <dcterms:created xsi:type="dcterms:W3CDTF">2011-05-20T13:43:08Z</dcterms:created>
  <dcterms:modified xsi:type="dcterms:W3CDTF">2011-05-24T07:58:15Z</dcterms:modified>
</cp:coreProperties>
</file>